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autoCompressPictures="0">
  <p:sldMasterIdLst>
    <p:sldMasterId id="2147483831" r:id="rId1"/>
  </p:sldMasterIdLst>
  <p:notesMasterIdLst>
    <p:notesMasterId r:id="rId32"/>
  </p:notesMasterIdLst>
  <p:sldIdLst>
    <p:sldId id="360" r:id="rId2"/>
    <p:sldId id="403" r:id="rId3"/>
    <p:sldId id="393" r:id="rId4"/>
    <p:sldId id="397" r:id="rId5"/>
    <p:sldId id="395" r:id="rId6"/>
    <p:sldId id="406" r:id="rId7"/>
    <p:sldId id="394" r:id="rId8"/>
    <p:sldId id="361" r:id="rId9"/>
    <p:sldId id="363" r:id="rId10"/>
    <p:sldId id="404" r:id="rId11"/>
    <p:sldId id="373" r:id="rId12"/>
    <p:sldId id="366" r:id="rId13"/>
    <p:sldId id="380" r:id="rId14"/>
    <p:sldId id="405" r:id="rId15"/>
    <p:sldId id="369" r:id="rId16"/>
    <p:sldId id="407" r:id="rId17"/>
    <p:sldId id="392" r:id="rId18"/>
    <p:sldId id="401" r:id="rId19"/>
    <p:sldId id="400" r:id="rId20"/>
    <p:sldId id="398" r:id="rId21"/>
    <p:sldId id="399" r:id="rId22"/>
    <p:sldId id="402" r:id="rId23"/>
    <p:sldId id="364" r:id="rId24"/>
    <p:sldId id="365" r:id="rId25"/>
    <p:sldId id="362" r:id="rId26"/>
    <p:sldId id="371" r:id="rId27"/>
    <p:sldId id="381" r:id="rId28"/>
    <p:sldId id="370" r:id="rId29"/>
    <p:sldId id="372" r:id="rId30"/>
    <p:sldId id="3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43EDB-5BCE-B5E1-3160-4DC00CFF314C}" name="Charlotte Cooke" initials="CC" userId="S::cc14398@bristol.ac.uk::cf57395d-2cfa-4f5e-a00d-0365b8485344"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E0E7"/>
    <a:srgbClr val="A4D5EB"/>
    <a:srgbClr val="A4E4EB"/>
    <a:srgbClr val="A0D8EB"/>
    <a:srgbClr val="92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8"/>
    <p:restoredTop sz="87109"/>
  </p:normalViewPr>
  <p:slideViewPr>
    <p:cSldViewPr snapToGrid="0" snapToObjects="1" showGuides="1">
      <p:cViewPr varScale="1">
        <p:scale>
          <a:sx n="51" d="100"/>
          <a:sy n="51" d="100"/>
        </p:scale>
        <p:origin x="440" y="192"/>
      </p:cViewPr>
      <p:guideLst/>
    </p:cSldViewPr>
  </p:slideViewPr>
  <p:outlineViewPr>
    <p:cViewPr>
      <p:scale>
        <a:sx n="33" d="100"/>
        <a:sy n="33" d="100"/>
      </p:scale>
      <p:origin x="0" y="-20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339CE8-1757-9347-9591-5A75AF87B9EE}" type="datetimeFigureOut">
              <a:rPr lang="en-GB" smtClean="0"/>
              <a:t>28/03/2022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2A81EB-7844-B945-8233-1A236E3E3019}" type="slidenum">
              <a:rPr lang="en-GB" smtClean="0"/>
              <a:t>‹#›</a:t>
            </a:fld>
            <a:endParaRPr lang="en-GB"/>
          </a:p>
        </p:txBody>
      </p:sp>
    </p:spTree>
    <p:extLst>
      <p:ext uri="{BB962C8B-B14F-4D97-AF65-F5344CB8AC3E}">
        <p14:creationId xmlns:p14="http://schemas.microsoft.com/office/powerpoint/2010/main" val="4070531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Run 2, CMS was able to place a mass limit on spin-1 Z’</a:t>
            </a:r>
            <a:r>
              <a:rPr lang="en-GB" sz="1200" baseline="-25000" dirty="0"/>
              <a:t>SSM</a:t>
            </a:r>
            <a:r>
              <a:rPr lang="en-GB" sz="1200" dirty="0"/>
              <a:t> of 4.50 </a:t>
            </a:r>
            <a:r>
              <a:rPr lang="en-GB" sz="1200" dirty="0" err="1"/>
              <a:t>TeV</a:t>
            </a:r>
            <a:r>
              <a:rPr lang="en-GB" sz="1200" dirty="0"/>
              <a:t> (95% CL) using both the </a:t>
            </a:r>
            <a:r>
              <a:rPr lang="en-GB" sz="1200" dirty="0" err="1"/>
              <a:t>dielectron</a:t>
            </a:r>
            <a:r>
              <a:rPr lang="en-GB" sz="1200" dirty="0"/>
              <a:t> and dimuon channels.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GB" dirty="0"/>
              <a:t>Hermetic and compact detector with coverage up to |</a:t>
            </a:r>
            <a:r>
              <a:rPr lang="el-GR" dirty="0"/>
              <a:t>η| = 3.0 </a:t>
            </a:r>
            <a:endParaRPr lang="el-GR" dirty="0">
              <a:effectLst/>
            </a:endParaRPr>
          </a:p>
          <a:p>
            <a:r>
              <a:rPr lang="en-US" dirty="0"/>
              <a:t>Barrel region:</a:t>
            </a:r>
          </a:p>
          <a:p>
            <a:pPr lvl="1"/>
            <a:r>
              <a:rPr lang="en-US" dirty="0"/>
              <a:t>Contains 61,200 crystals</a:t>
            </a:r>
          </a:p>
          <a:p>
            <a:pPr lvl="1"/>
            <a:r>
              <a:rPr lang="en-US" dirty="0"/>
              <a:t>Uses avalanche photodiodes as photodetectors</a:t>
            </a:r>
          </a:p>
          <a:p>
            <a:r>
              <a:rPr lang="en-US" dirty="0">
                <a:effectLst/>
              </a:rPr>
              <a:t>Endcap region</a:t>
            </a:r>
            <a:r>
              <a:rPr lang="en-US" dirty="0"/>
              <a:t>:</a:t>
            </a:r>
            <a:endParaRPr lang="en-US" dirty="0">
              <a:effectLst/>
            </a:endParaRPr>
          </a:p>
          <a:p>
            <a:pPr lvl="1"/>
            <a:r>
              <a:rPr lang="en-US" dirty="0"/>
              <a:t>C</a:t>
            </a:r>
            <a:r>
              <a:rPr lang="en-US" dirty="0">
                <a:effectLst/>
              </a:rPr>
              <a:t>on</a:t>
            </a:r>
            <a:r>
              <a:rPr lang="en-US" dirty="0"/>
              <a:t>tains 14,648 in 4 half-disk “Dees”</a:t>
            </a:r>
          </a:p>
          <a:p>
            <a:pPr lvl="1"/>
            <a:r>
              <a:rPr lang="en-US" dirty="0">
                <a:effectLst/>
              </a:rPr>
              <a:t>Uses vacuum </a:t>
            </a:r>
            <a:r>
              <a:rPr lang="en-US" dirty="0" err="1">
                <a:effectLst/>
              </a:rPr>
              <a:t>phototriodes</a:t>
            </a:r>
            <a:endParaRPr lang="el-GR"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5D2A81EB-7844-B945-8233-1A236E3E3019}" type="slidenum">
              <a:rPr lang="en-GB" smtClean="0"/>
              <a:t>1</a:t>
            </a:fld>
            <a:endParaRPr lang="en-GB"/>
          </a:p>
        </p:txBody>
      </p:sp>
    </p:spTree>
    <p:extLst>
      <p:ext uri="{BB962C8B-B14F-4D97-AF65-F5344CB8AC3E}">
        <p14:creationId xmlns:p14="http://schemas.microsoft.com/office/powerpoint/2010/main" val="3302252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reality, there is a small bias towards positively charged jets due to the LHC being a proton-proton collider, but this study is not sensitive to this effect.)</a:t>
            </a:r>
          </a:p>
        </p:txBody>
      </p:sp>
      <p:sp>
        <p:nvSpPr>
          <p:cNvPr id="4" name="Slide Number Placeholder 3"/>
          <p:cNvSpPr>
            <a:spLocks noGrp="1"/>
          </p:cNvSpPr>
          <p:nvPr>
            <p:ph type="sldNum" sz="quarter" idx="5"/>
          </p:nvPr>
        </p:nvSpPr>
        <p:spPr/>
        <p:txBody>
          <a:bodyPr/>
          <a:lstStyle/>
          <a:p>
            <a:fld id="{5D2A81EB-7844-B945-8233-1A236E3E3019}" type="slidenum">
              <a:rPr lang="en-GB" smtClean="0"/>
              <a:t>18</a:t>
            </a:fld>
            <a:endParaRPr lang="en-GB"/>
          </a:p>
        </p:txBody>
      </p:sp>
    </p:spTree>
    <p:extLst>
      <p:ext uri="{BB962C8B-B14F-4D97-AF65-F5344CB8AC3E}">
        <p14:creationId xmlns:p14="http://schemas.microsoft.com/office/powerpoint/2010/main" val="269623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Most mature algorithm in terms of development</a:t>
            </a:r>
          </a:p>
          <a:p>
            <a:r>
              <a:rPr lang="en-GB" dirty="0"/>
              <a:t>Couldn’t use this method before due to lower sampling rate – insufficient difference in pulse shape between EM showers and spikes</a:t>
            </a:r>
          </a:p>
        </p:txBody>
      </p:sp>
      <p:sp>
        <p:nvSpPr>
          <p:cNvPr id="4" name="Slide Number Placeholder 3"/>
          <p:cNvSpPr>
            <a:spLocks noGrp="1"/>
          </p:cNvSpPr>
          <p:nvPr>
            <p:ph type="sldNum" sz="quarter" idx="5"/>
          </p:nvPr>
        </p:nvSpPr>
        <p:spPr/>
        <p:txBody>
          <a:bodyPr/>
          <a:lstStyle/>
          <a:p>
            <a:fld id="{5D2A81EB-7844-B945-8233-1A236E3E3019}" type="slidenum">
              <a:rPr lang="en-GB" smtClean="0"/>
              <a:t>22</a:t>
            </a:fld>
            <a:endParaRPr lang="en-GB"/>
          </a:p>
        </p:txBody>
      </p:sp>
    </p:spTree>
    <p:extLst>
      <p:ext uri="{BB962C8B-B14F-4D97-AF65-F5344CB8AC3E}">
        <p14:creationId xmlns:p14="http://schemas.microsoft.com/office/powerpoint/2010/main" val="1358804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2A81EB-7844-B945-8233-1A236E3E3019}" type="slidenum">
              <a:rPr lang="en-GB" smtClean="0"/>
              <a:t>23</a:t>
            </a:fld>
            <a:endParaRPr lang="en-GB"/>
          </a:p>
        </p:txBody>
      </p:sp>
    </p:spTree>
    <p:extLst>
      <p:ext uri="{BB962C8B-B14F-4D97-AF65-F5344CB8AC3E}">
        <p14:creationId xmlns:p14="http://schemas.microsoft.com/office/powerpoint/2010/main" val="39067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Combination of two gives spike rejection</a:t>
            </a:r>
          </a:p>
          <a:p>
            <a:r>
              <a:rPr lang="en-GB" dirty="0"/>
              <a:t>Lossless compression – less bits for noise samples</a:t>
            </a:r>
          </a:p>
        </p:txBody>
      </p:sp>
      <p:sp>
        <p:nvSpPr>
          <p:cNvPr id="4" name="Slide Number Placeholder 3"/>
          <p:cNvSpPr>
            <a:spLocks noGrp="1"/>
          </p:cNvSpPr>
          <p:nvPr>
            <p:ph type="sldNum" sz="quarter" idx="5"/>
          </p:nvPr>
        </p:nvSpPr>
        <p:spPr/>
        <p:txBody>
          <a:bodyPr/>
          <a:lstStyle/>
          <a:p>
            <a:fld id="{5D2A81EB-7844-B945-8233-1A236E3E3019}" type="slidenum">
              <a:rPr lang="en-GB" smtClean="0"/>
              <a:t>24</a:t>
            </a:fld>
            <a:endParaRPr lang="en-GB"/>
          </a:p>
        </p:txBody>
      </p:sp>
    </p:spTree>
    <p:extLst>
      <p:ext uri="{BB962C8B-B14F-4D97-AF65-F5344CB8AC3E}">
        <p14:creationId xmlns:p14="http://schemas.microsoft.com/office/powerpoint/2010/main" val="2458111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Simulate ECAL Barrel synchronization </a:t>
            </a:r>
          </a:p>
          <a:p>
            <a:r>
              <a:rPr lang="en-GB" dirty="0"/>
              <a:t> </a:t>
            </a:r>
            <a:r>
              <a:rPr lang="en-GB" dirty="0" err="1"/>
              <a:t>LiTE</a:t>
            </a:r>
            <a:r>
              <a:rPr lang="en-GB" dirty="0"/>
              <a:t>-DTU &lt;-&gt; </a:t>
            </a:r>
            <a:r>
              <a:rPr lang="en-GB" dirty="0" err="1"/>
              <a:t>lpGBT</a:t>
            </a:r>
            <a:r>
              <a:rPr lang="en-GB" dirty="0"/>
              <a:t>-emu &lt;-&gt; BCPv1 </a:t>
            </a:r>
          </a:p>
          <a:p>
            <a:r>
              <a:rPr lang="en-GB" dirty="0"/>
              <a:t>o Define the synchronization procedure and build the state machine in BCP </a:t>
            </a:r>
          </a:p>
          <a:p>
            <a:r>
              <a:rPr lang="en-GB" dirty="0"/>
              <a:t>o Verify that the synchronization works / find and fix any issue </a:t>
            </a:r>
          </a:p>
          <a:p>
            <a:r>
              <a:rPr lang="en-GB" dirty="0"/>
              <a:t>o Develop firmware for the interface with </a:t>
            </a:r>
            <a:r>
              <a:rPr lang="en-GB" dirty="0" err="1"/>
              <a:t>LiTeDTU</a:t>
            </a:r>
            <a:endParaRPr lang="en-GB" dirty="0"/>
          </a:p>
          <a:p>
            <a:endParaRPr lang="en-GB" dirty="0"/>
          </a:p>
          <a:p>
            <a:r>
              <a:rPr lang="en-GB" dirty="0"/>
              <a:t>Also need to develop BCPv2</a:t>
            </a:r>
          </a:p>
        </p:txBody>
      </p:sp>
      <p:sp>
        <p:nvSpPr>
          <p:cNvPr id="4" name="Slide Number Placeholder 3"/>
          <p:cNvSpPr>
            <a:spLocks noGrp="1"/>
          </p:cNvSpPr>
          <p:nvPr>
            <p:ph type="sldNum" sz="quarter" idx="5"/>
          </p:nvPr>
        </p:nvSpPr>
        <p:spPr/>
        <p:txBody>
          <a:bodyPr/>
          <a:lstStyle/>
          <a:p>
            <a:fld id="{5D2A81EB-7844-B945-8233-1A236E3E3019}" type="slidenum">
              <a:rPr lang="en-GB" smtClean="0"/>
              <a:t>25</a:t>
            </a:fld>
            <a:endParaRPr lang="en-GB"/>
          </a:p>
        </p:txBody>
      </p:sp>
    </p:spTree>
    <p:extLst>
      <p:ext uri="{BB962C8B-B14F-4D97-AF65-F5344CB8AC3E}">
        <p14:creationId xmlns:p14="http://schemas.microsoft.com/office/powerpoint/2010/main" val="3395988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 illustration of three consecutive pulses arriving in one channel of the ECAL readout, forming the superimposed waveform in blue. Gray vertical lines indicate some nominal bunch-crossing timing, and all pulses are shown with the same phase relative to these nominal bunch crossing timings (as is assumed in the linearized </a:t>
            </a:r>
            <a:r>
              <a:rPr lang="en-GB" dirty="0" err="1"/>
              <a:t>multifit</a:t>
            </a:r>
            <a:r>
              <a:rPr lang="en-GB" dirty="0"/>
              <a:t>). The other assumption described above implies that when finding the amplitude for the red pulse in the center, only the two adjacent pulses are considered, and thus only the twelve samples indicated with blue diamonds are used in the calculation. y-axis units are arbitrary.</a:t>
            </a:r>
          </a:p>
        </p:txBody>
      </p:sp>
      <p:sp>
        <p:nvSpPr>
          <p:cNvPr id="4" name="Slide Number Placeholder 3"/>
          <p:cNvSpPr>
            <a:spLocks noGrp="1"/>
          </p:cNvSpPr>
          <p:nvPr>
            <p:ph type="sldNum" sz="quarter" idx="5"/>
          </p:nvPr>
        </p:nvSpPr>
        <p:spPr/>
        <p:txBody>
          <a:bodyPr/>
          <a:lstStyle/>
          <a:p>
            <a:fld id="{5D2A81EB-7844-B945-8233-1A236E3E3019}" type="slidenum">
              <a:rPr lang="en-GB" smtClean="0"/>
              <a:t>26</a:t>
            </a:fld>
            <a:endParaRPr lang="en-GB"/>
          </a:p>
        </p:txBody>
      </p:sp>
    </p:spTree>
    <p:extLst>
      <p:ext uri="{BB962C8B-B14F-4D97-AF65-F5344CB8AC3E}">
        <p14:creationId xmlns:p14="http://schemas.microsoft.com/office/powerpoint/2010/main" val="65263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Only the first longitudinal depth is used for the HCAL isolation, because the second one suffered from higher detector noise.</a:t>
            </a:r>
          </a:p>
          <a:p>
            <a:r>
              <a:rPr lang="en-GB" dirty="0"/>
              <a:t>Sigma </a:t>
            </a:r>
            <a:r>
              <a:rPr lang="en-GB" dirty="0" err="1"/>
              <a:t>ietaieta</a:t>
            </a:r>
            <a:r>
              <a:rPr lang="en-GB" dirty="0"/>
              <a:t> etc are shower shape variables. Disabled if a saturated crystal is within the 5x5 crystal matrix</a:t>
            </a:r>
          </a:p>
          <a:p>
            <a:r>
              <a:rPr lang="en-GB" dirty="0" err="1"/>
              <a:t>Dxy</a:t>
            </a:r>
            <a:r>
              <a:rPr lang="en-GB" dirty="0"/>
              <a:t> – impact parameter relative to the centre of the luminous region in the transverse plane</a:t>
            </a:r>
          </a:p>
        </p:txBody>
      </p:sp>
      <p:sp>
        <p:nvSpPr>
          <p:cNvPr id="4" name="Slide Number Placeholder 3"/>
          <p:cNvSpPr>
            <a:spLocks noGrp="1"/>
          </p:cNvSpPr>
          <p:nvPr>
            <p:ph type="sldNum" sz="quarter" idx="5"/>
          </p:nvPr>
        </p:nvSpPr>
        <p:spPr/>
        <p:txBody>
          <a:bodyPr/>
          <a:lstStyle/>
          <a:p>
            <a:fld id="{5D2A81EB-7844-B945-8233-1A236E3E3019}" type="slidenum">
              <a:rPr lang="en-GB" smtClean="0"/>
              <a:t>2</a:t>
            </a:fld>
            <a:endParaRPr lang="en-GB"/>
          </a:p>
        </p:txBody>
      </p:sp>
    </p:spTree>
    <p:extLst>
      <p:ext uri="{BB962C8B-B14F-4D97-AF65-F5344CB8AC3E}">
        <p14:creationId xmlns:p14="http://schemas.microsoft.com/office/powerpoint/2010/main" val="372393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Z-&gt;</a:t>
            </a:r>
            <a:r>
              <a:rPr lang="en-GB" dirty="0" err="1"/>
              <a:t>ee</a:t>
            </a:r>
            <a:r>
              <a:rPr lang="en-GB" dirty="0"/>
              <a:t> and Z-&gt;mu mu combined on RH plot</a:t>
            </a:r>
          </a:p>
        </p:txBody>
      </p:sp>
      <p:sp>
        <p:nvSpPr>
          <p:cNvPr id="4" name="Slide Number Placeholder 3"/>
          <p:cNvSpPr>
            <a:spLocks noGrp="1"/>
          </p:cNvSpPr>
          <p:nvPr>
            <p:ph type="sldNum" sz="quarter" idx="5"/>
          </p:nvPr>
        </p:nvSpPr>
        <p:spPr/>
        <p:txBody>
          <a:bodyPr/>
          <a:lstStyle/>
          <a:p>
            <a:fld id="{5D2A81EB-7844-B945-8233-1A236E3E3019}" type="slidenum">
              <a:rPr lang="en-GB" smtClean="0"/>
              <a:t>4</a:t>
            </a:fld>
            <a:endParaRPr lang="en-GB"/>
          </a:p>
        </p:txBody>
      </p:sp>
    </p:spTree>
    <p:extLst>
      <p:ext uri="{BB962C8B-B14F-4D97-AF65-F5344CB8AC3E}">
        <p14:creationId xmlns:p14="http://schemas.microsoft.com/office/powerpoint/2010/main" val="4058253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Flatter scale factor with UL than had with EOY</a:t>
            </a:r>
          </a:p>
          <a:p>
            <a:r>
              <a:rPr lang="en-GB" dirty="0"/>
              <a:t>Very close to 1 in largest Et bin</a:t>
            </a:r>
          </a:p>
        </p:txBody>
      </p:sp>
      <p:sp>
        <p:nvSpPr>
          <p:cNvPr id="4" name="Slide Number Placeholder 3"/>
          <p:cNvSpPr>
            <a:spLocks noGrp="1"/>
          </p:cNvSpPr>
          <p:nvPr>
            <p:ph type="sldNum" sz="quarter" idx="5"/>
          </p:nvPr>
        </p:nvSpPr>
        <p:spPr/>
        <p:txBody>
          <a:bodyPr/>
          <a:lstStyle/>
          <a:p>
            <a:fld id="{5D2A81EB-7844-B945-8233-1A236E3E3019}" type="slidenum">
              <a:rPr lang="en-GB" smtClean="0"/>
              <a:t>5</a:t>
            </a:fld>
            <a:endParaRPr lang="en-GB"/>
          </a:p>
        </p:txBody>
      </p:sp>
    </p:spTree>
    <p:extLst>
      <p:ext uri="{BB962C8B-B14F-4D97-AF65-F5344CB8AC3E}">
        <p14:creationId xmlns:p14="http://schemas.microsoft.com/office/powerpoint/2010/main" val="1156578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Better agreement – particularly at low up to peak and in last bin</a:t>
            </a:r>
          </a:p>
        </p:txBody>
      </p:sp>
      <p:sp>
        <p:nvSpPr>
          <p:cNvPr id="4" name="Slide Number Placeholder 3"/>
          <p:cNvSpPr>
            <a:spLocks noGrp="1"/>
          </p:cNvSpPr>
          <p:nvPr>
            <p:ph type="sldNum" sz="quarter" idx="5"/>
          </p:nvPr>
        </p:nvSpPr>
        <p:spPr/>
        <p:txBody>
          <a:bodyPr/>
          <a:lstStyle/>
          <a:p>
            <a:fld id="{5D2A81EB-7844-B945-8233-1A236E3E3019}" type="slidenum">
              <a:rPr lang="en-GB" smtClean="0"/>
              <a:t>6</a:t>
            </a:fld>
            <a:endParaRPr lang="en-GB"/>
          </a:p>
        </p:txBody>
      </p:sp>
    </p:spTree>
    <p:extLst>
      <p:ext uri="{BB962C8B-B14F-4D97-AF65-F5344CB8AC3E}">
        <p14:creationId xmlns:p14="http://schemas.microsoft.com/office/powerpoint/2010/main" val="1174268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upgrade the ECAL to maintain it’s current efficiency, resolution and background rejection.</a:t>
            </a:r>
          </a:p>
          <a:p>
            <a:r>
              <a:rPr lang="en-GB" dirty="0"/>
              <a:t>Will be replacing the endcaps with HGCAL due to significant radiation damage over the course of Phase I</a:t>
            </a:r>
          </a:p>
          <a:p>
            <a:r>
              <a:rPr lang="en-GB" dirty="0"/>
              <a:t>The barrel has not suffered the same level of radiation damage, so the lead tungstate crystals will stay for Phase II</a:t>
            </a:r>
          </a:p>
          <a:p>
            <a:r>
              <a:rPr lang="en-GB" dirty="0"/>
              <a:t>Both the on and off detector electronics will be replaced</a:t>
            </a:r>
          </a:p>
          <a:p>
            <a:r>
              <a:rPr lang="en-GB" dirty="0"/>
              <a:t>New, radiation hard ASICs will provide a factor of 4 increase in sampling rate, bringing it up to 160 </a:t>
            </a:r>
            <a:r>
              <a:rPr lang="en-GB" dirty="0" err="1"/>
              <a:t>MHz.</a:t>
            </a:r>
            <a:r>
              <a:rPr lang="en-GB" dirty="0"/>
              <a:t> </a:t>
            </a:r>
          </a:p>
        </p:txBody>
      </p:sp>
      <p:sp>
        <p:nvSpPr>
          <p:cNvPr id="4" name="Slide Number Placeholder 3"/>
          <p:cNvSpPr>
            <a:spLocks noGrp="1"/>
          </p:cNvSpPr>
          <p:nvPr>
            <p:ph type="sldNum" sz="quarter" idx="5"/>
          </p:nvPr>
        </p:nvSpPr>
        <p:spPr/>
        <p:txBody>
          <a:bodyPr/>
          <a:lstStyle/>
          <a:p>
            <a:fld id="{5D2A81EB-7844-B945-8233-1A236E3E3019}" type="slidenum">
              <a:rPr lang="en-GB" smtClean="0"/>
              <a:t>7</a:t>
            </a:fld>
            <a:endParaRPr lang="en-GB"/>
          </a:p>
        </p:txBody>
      </p:sp>
    </p:spTree>
    <p:extLst>
      <p:ext uri="{BB962C8B-B14F-4D97-AF65-F5344CB8AC3E}">
        <p14:creationId xmlns:p14="http://schemas.microsoft.com/office/powerpoint/2010/main" val="91058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yet possible to test algorithms on BCPs</a:t>
            </a:r>
          </a:p>
          <a:p>
            <a:r>
              <a:rPr lang="en-GB" dirty="0"/>
              <a:t>C++ code written independently – not just comparing apples and apples</a:t>
            </a:r>
          </a:p>
          <a:p>
            <a:endParaRPr lang="en-GB" dirty="0"/>
          </a:p>
        </p:txBody>
      </p:sp>
      <p:sp>
        <p:nvSpPr>
          <p:cNvPr id="4" name="Slide Number Placeholder 3"/>
          <p:cNvSpPr>
            <a:spLocks noGrp="1"/>
          </p:cNvSpPr>
          <p:nvPr>
            <p:ph type="sldNum" sz="quarter" idx="5"/>
          </p:nvPr>
        </p:nvSpPr>
        <p:spPr/>
        <p:txBody>
          <a:bodyPr/>
          <a:lstStyle/>
          <a:p>
            <a:fld id="{5D2A81EB-7844-B945-8233-1A236E3E3019}" type="slidenum">
              <a:rPr lang="en-GB" smtClean="0"/>
              <a:t>10</a:t>
            </a:fld>
            <a:endParaRPr lang="en-GB"/>
          </a:p>
        </p:txBody>
      </p:sp>
    </p:spTree>
    <p:extLst>
      <p:ext uri="{BB962C8B-B14F-4D97-AF65-F5344CB8AC3E}">
        <p14:creationId xmlns:p14="http://schemas.microsoft.com/office/powerpoint/2010/main" val="5369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Only the first longitudinal depth is used for the HCAL isolation, because the second one suffered from higher detector noise.</a:t>
            </a:r>
          </a:p>
          <a:p>
            <a:r>
              <a:rPr lang="en-GB" dirty="0"/>
              <a:t>Sigma </a:t>
            </a:r>
            <a:r>
              <a:rPr lang="en-GB" dirty="0" err="1"/>
              <a:t>ietaieta</a:t>
            </a:r>
            <a:r>
              <a:rPr lang="en-GB" dirty="0"/>
              <a:t> etc are shower shape variables. Disabled if a saturated crystal is within the 5x5 crystal matrix</a:t>
            </a:r>
          </a:p>
          <a:p>
            <a:r>
              <a:rPr lang="en-GB" dirty="0" err="1"/>
              <a:t>Dxy</a:t>
            </a:r>
            <a:r>
              <a:rPr lang="en-GB" dirty="0"/>
              <a:t> – impact parameter relative to the centre of the luminous region in the transverse plane</a:t>
            </a:r>
          </a:p>
        </p:txBody>
      </p:sp>
      <p:sp>
        <p:nvSpPr>
          <p:cNvPr id="4" name="Slide Number Placeholder 3"/>
          <p:cNvSpPr>
            <a:spLocks noGrp="1"/>
          </p:cNvSpPr>
          <p:nvPr>
            <p:ph type="sldNum" sz="quarter" idx="5"/>
          </p:nvPr>
        </p:nvSpPr>
        <p:spPr/>
        <p:txBody>
          <a:bodyPr/>
          <a:lstStyle/>
          <a:p>
            <a:fld id="{5D2A81EB-7844-B945-8233-1A236E3E3019}" type="slidenum">
              <a:rPr lang="en-GB" smtClean="0"/>
              <a:t>15</a:t>
            </a:fld>
            <a:endParaRPr lang="en-GB"/>
          </a:p>
        </p:txBody>
      </p:sp>
    </p:spTree>
    <p:extLst>
      <p:ext uri="{BB962C8B-B14F-4D97-AF65-F5344CB8AC3E}">
        <p14:creationId xmlns:p14="http://schemas.microsoft.com/office/powerpoint/2010/main" val="389505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2A81EB-7844-B945-8233-1A236E3E3019}" type="slidenum">
              <a:rPr lang="en-GB" smtClean="0"/>
              <a:t>16</a:t>
            </a:fld>
            <a:endParaRPr lang="en-GB"/>
          </a:p>
        </p:txBody>
      </p:sp>
    </p:spTree>
    <p:extLst>
      <p:ext uri="{BB962C8B-B14F-4D97-AF65-F5344CB8AC3E}">
        <p14:creationId xmlns:p14="http://schemas.microsoft.com/office/powerpoint/2010/main" val="2517811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A4D5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5787D-D333-6940-BC28-24F94ADED8CB}"/>
              </a:ext>
            </a:extLst>
          </p:cNvPr>
          <p:cNvSpPr>
            <a:spLocks noGrp="1"/>
          </p:cNvSpPr>
          <p:nvPr>
            <p:ph type="ctrTitle"/>
          </p:nvPr>
        </p:nvSpPr>
        <p:spPr>
          <a:xfrm>
            <a:off x="1524000" y="1748527"/>
            <a:ext cx="9144000" cy="2387600"/>
          </a:xfrm>
        </p:spPr>
        <p:txBody>
          <a:bodyPr anchor="b"/>
          <a:lstStyle>
            <a:lvl1pPr algn="ctr">
              <a:defRPr sz="60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63513C94-6FFE-EF4C-BEFE-6497CB578B52}"/>
              </a:ext>
            </a:extLst>
          </p:cNvPr>
          <p:cNvSpPr>
            <a:spLocks noGrp="1"/>
          </p:cNvSpPr>
          <p:nvPr>
            <p:ph type="subTitle" idx="1"/>
          </p:nvPr>
        </p:nvSpPr>
        <p:spPr>
          <a:xfrm>
            <a:off x="1524000" y="4228202"/>
            <a:ext cx="9144000" cy="1655762"/>
          </a:xfrm>
        </p:spPr>
        <p:txBody>
          <a:bodyPr/>
          <a:lstStyle>
            <a:lvl1pPr marL="0" indent="0" algn="ctr">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id="{E1CDEA57-7721-A449-894F-E7108CD83542}"/>
              </a:ext>
            </a:extLst>
          </p:cNvPr>
          <p:cNvSpPr>
            <a:spLocks noGrp="1"/>
          </p:cNvSpPr>
          <p:nvPr>
            <p:ph type="dt" sz="half" idx="10"/>
          </p:nvPr>
        </p:nvSpPr>
        <p:spPr/>
        <p:txBody>
          <a:bodyPr/>
          <a:lstStyle/>
          <a:p>
            <a:r>
              <a:rPr lang="en-GB" dirty="0"/>
              <a:t>04 August 2021</a:t>
            </a:r>
            <a:endParaRPr lang="en-US" dirty="0"/>
          </a:p>
        </p:txBody>
      </p:sp>
      <p:sp>
        <p:nvSpPr>
          <p:cNvPr id="5" name="Footer Placeholder 4">
            <a:extLst>
              <a:ext uri="{FF2B5EF4-FFF2-40B4-BE49-F238E27FC236}">
                <a16:creationId xmlns:a16="http://schemas.microsoft.com/office/drawing/2014/main" id="{A737018C-F3CF-E54B-A76A-34B1ACA5A0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E9F056-8CB0-2A44-AD93-8ED5B2E5D33B}"/>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872998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FD21F-1252-EF43-80B7-899EE136C8C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B9A05F6-2312-3141-93D0-AD5660E6FB8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4B3D9D6-2C76-A44D-8AC8-B3B507D5AF56}"/>
              </a:ext>
            </a:extLst>
          </p:cNvPr>
          <p:cNvSpPr>
            <a:spLocks noGrp="1"/>
          </p:cNvSpPr>
          <p:nvPr>
            <p:ph type="dt" sz="half" idx="10"/>
          </p:nvPr>
        </p:nvSpPr>
        <p:spPr/>
        <p:txBody>
          <a:bodyPr/>
          <a:lstStyle/>
          <a:p>
            <a:fld id="{CD6DD20E-0E2A-F349-BE42-E6C776424457}" type="datetime4">
              <a:rPr lang="en-GB" smtClean="0"/>
              <a:t>28 March 2022</a:t>
            </a:fld>
            <a:endParaRPr lang="en-US"/>
          </a:p>
        </p:txBody>
      </p:sp>
      <p:sp>
        <p:nvSpPr>
          <p:cNvPr id="5" name="Footer Placeholder 4">
            <a:extLst>
              <a:ext uri="{FF2B5EF4-FFF2-40B4-BE49-F238E27FC236}">
                <a16:creationId xmlns:a16="http://schemas.microsoft.com/office/drawing/2014/main" id="{7DE7C48B-F7E4-5940-AC8B-6E5C32E5F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78141F-BD85-1340-A235-3A20BDCCA794}"/>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50611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19C847-11C8-614B-9B1D-8B971C800D5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B3C8B7B-B47C-D14F-B3DE-F1EDDA57D91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3D1FA83-377B-B949-B601-3F62AF9B6C54}"/>
              </a:ext>
            </a:extLst>
          </p:cNvPr>
          <p:cNvSpPr>
            <a:spLocks noGrp="1"/>
          </p:cNvSpPr>
          <p:nvPr>
            <p:ph type="dt" sz="half" idx="10"/>
          </p:nvPr>
        </p:nvSpPr>
        <p:spPr/>
        <p:txBody>
          <a:bodyPr/>
          <a:lstStyle/>
          <a:p>
            <a:fld id="{C80AA127-75FE-2D49-8D8A-0B559B64915A}" type="datetime4">
              <a:rPr lang="en-GB" smtClean="0"/>
              <a:t>28 March 2022</a:t>
            </a:fld>
            <a:endParaRPr lang="en-US"/>
          </a:p>
        </p:txBody>
      </p:sp>
      <p:sp>
        <p:nvSpPr>
          <p:cNvPr id="5" name="Footer Placeholder 4">
            <a:extLst>
              <a:ext uri="{FF2B5EF4-FFF2-40B4-BE49-F238E27FC236}">
                <a16:creationId xmlns:a16="http://schemas.microsoft.com/office/drawing/2014/main" id="{BAA09923-06DC-734B-AE7B-C9B8724A8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5D8C1-613A-D647-9374-BAE6282C6211}"/>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095459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D6496-2D32-1143-B600-8560BC3DDBDC}"/>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09152233-74E4-F242-B828-069BE949EBD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535E0B-D58B-704D-A3A5-8CF16AF5EA74}"/>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6E539008-E1B3-0544-8A9F-87AA854400CD}"/>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56E61031-69F7-C440-AF38-BE67920BEE9D}"/>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144995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FE4DF-3387-A942-ACD7-735003993CC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D565D41-14CE-3240-B1DC-F107109089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3776C5B-CD78-F44D-BBCE-3D9F846ED212}"/>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80942147-651D-B84D-8921-404396D21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44BF27-6C5B-DF47-BD33-8AD69EDF2572}"/>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230191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06635-F4CE-394D-8464-C834E354385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F1B9664-CCB5-2C43-A706-F95F73F737BC}"/>
              </a:ext>
            </a:extLst>
          </p:cNvPr>
          <p:cNvSpPr>
            <a:spLocks noGrp="1"/>
          </p:cNvSpPr>
          <p:nvPr>
            <p:ph sz="half" idx="1"/>
          </p:nvPr>
        </p:nvSpPr>
        <p:spPr>
          <a:xfrm>
            <a:off x="838200" y="163063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AC1EF096-09C5-0647-9787-860FDE0D8D67}"/>
              </a:ext>
            </a:extLst>
          </p:cNvPr>
          <p:cNvSpPr>
            <a:spLocks noGrp="1"/>
          </p:cNvSpPr>
          <p:nvPr>
            <p:ph sz="half" idx="2"/>
          </p:nvPr>
        </p:nvSpPr>
        <p:spPr>
          <a:xfrm>
            <a:off x="6172200" y="1630638"/>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4A1A68D8-C066-284C-96C9-A57C6396CE63}"/>
              </a:ext>
            </a:extLst>
          </p:cNvPr>
          <p:cNvSpPr>
            <a:spLocks noGrp="1"/>
          </p:cNvSpPr>
          <p:nvPr>
            <p:ph type="dt" sz="half" idx="10"/>
          </p:nvPr>
        </p:nvSpPr>
        <p:spPr/>
        <p:txBody>
          <a:bodyPr/>
          <a:lstStyle/>
          <a:p>
            <a:r>
              <a:rPr lang="en-GB" dirty="0"/>
              <a:t>3-6 April 2022</a:t>
            </a:r>
            <a:endParaRPr lang="en-US" dirty="0"/>
          </a:p>
        </p:txBody>
      </p:sp>
      <p:sp>
        <p:nvSpPr>
          <p:cNvPr id="6" name="Footer Placeholder 5">
            <a:extLst>
              <a:ext uri="{FF2B5EF4-FFF2-40B4-BE49-F238E27FC236}">
                <a16:creationId xmlns:a16="http://schemas.microsoft.com/office/drawing/2014/main" id="{5BB5E22C-9E18-1E42-AA12-B621124FF29E}"/>
              </a:ext>
            </a:extLst>
          </p:cNvPr>
          <p:cNvSpPr>
            <a:spLocks noGrp="1"/>
          </p:cNvSpPr>
          <p:nvPr>
            <p:ph type="ftr" sz="quarter" idx="11"/>
          </p:nvPr>
        </p:nvSpPr>
        <p:spPr/>
        <p:txBody>
          <a:bodyPr/>
          <a:lstStyle/>
          <a:p>
            <a:r>
              <a:rPr lang="en-US" dirty="0"/>
              <a:t>Charlotte Cooke</a:t>
            </a:r>
          </a:p>
        </p:txBody>
      </p:sp>
      <p:sp>
        <p:nvSpPr>
          <p:cNvPr id="7" name="Slide Number Placeholder 6">
            <a:extLst>
              <a:ext uri="{FF2B5EF4-FFF2-40B4-BE49-F238E27FC236}">
                <a16:creationId xmlns:a16="http://schemas.microsoft.com/office/drawing/2014/main" id="{B8D24000-2705-A54F-B272-D644A0F99234}"/>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2488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A617-CFB4-8E40-9B85-9E29585AA00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3CCEF15-2DBA-D14B-B38F-D3EC9AB2B3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FB0FAA9-5B0F-674D-8887-3E03207C1E6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468E008-6ED7-124A-96ED-DF15B2B62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055666B-85E1-6043-9716-ECC3D78A868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AD0C7E63-4827-C24D-B71B-AF18655AA154}"/>
              </a:ext>
            </a:extLst>
          </p:cNvPr>
          <p:cNvSpPr>
            <a:spLocks noGrp="1"/>
          </p:cNvSpPr>
          <p:nvPr>
            <p:ph type="dt" sz="half" idx="10"/>
          </p:nvPr>
        </p:nvSpPr>
        <p:spPr/>
        <p:txBody>
          <a:bodyPr/>
          <a:lstStyle/>
          <a:p>
            <a:r>
              <a:rPr lang="en-GB" dirty="0"/>
              <a:t>3-6 April 2022</a:t>
            </a:r>
            <a:endParaRPr lang="en-US" dirty="0"/>
          </a:p>
        </p:txBody>
      </p:sp>
      <p:sp>
        <p:nvSpPr>
          <p:cNvPr id="8" name="Footer Placeholder 7">
            <a:extLst>
              <a:ext uri="{FF2B5EF4-FFF2-40B4-BE49-F238E27FC236}">
                <a16:creationId xmlns:a16="http://schemas.microsoft.com/office/drawing/2014/main" id="{253E4201-3F7B-F641-9CEE-D2F65A0EA1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71FEC4-3CA8-FB4D-BA23-4D232405B340}"/>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153939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A88A3-1C17-8C41-9275-18CA0AE47D91}"/>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5F95A9D-9F45-D54A-9BD5-1B12DCDEFD71}"/>
              </a:ext>
            </a:extLst>
          </p:cNvPr>
          <p:cNvSpPr>
            <a:spLocks noGrp="1"/>
          </p:cNvSpPr>
          <p:nvPr>
            <p:ph type="dt" sz="half" idx="10"/>
          </p:nvPr>
        </p:nvSpPr>
        <p:spPr/>
        <p:txBody>
          <a:bodyPr/>
          <a:lstStyle/>
          <a:p>
            <a:r>
              <a:rPr lang="en-GB" dirty="0"/>
              <a:t>3-6 April 2022</a:t>
            </a:r>
            <a:endParaRPr lang="en-US" dirty="0"/>
          </a:p>
        </p:txBody>
      </p:sp>
      <p:sp>
        <p:nvSpPr>
          <p:cNvPr id="4" name="Footer Placeholder 3">
            <a:extLst>
              <a:ext uri="{FF2B5EF4-FFF2-40B4-BE49-F238E27FC236}">
                <a16:creationId xmlns:a16="http://schemas.microsoft.com/office/drawing/2014/main" id="{3677B924-FB6C-8D45-8C46-2CD42A36A971}"/>
              </a:ext>
            </a:extLst>
          </p:cNvPr>
          <p:cNvSpPr>
            <a:spLocks noGrp="1"/>
          </p:cNvSpPr>
          <p:nvPr>
            <p:ph type="ftr" sz="quarter" idx="11"/>
          </p:nvPr>
        </p:nvSpPr>
        <p:spPr/>
        <p:txBody>
          <a:bodyPr/>
          <a:lstStyle/>
          <a:p>
            <a:r>
              <a:rPr lang="en-US" dirty="0"/>
              <a:t>Charlotte Cooke</a:t>
            </a:r>
          </a:p>
        </p:txBody>
      </p:sp>
      <p:sp>
        <p:nvSpPr>
          <p:cNvPr id="5" name="Slide Number Placeholder 4">
            <a:extLst>
              <a:ext uri="{FF2B5EF4-FFF2-40B4-BE49-F238E27FC236}">
                <a16:creationId xmlns:a16="http://schemas.microsoft.com/office/drawing/2014/main" id="{7380B351-1301-FF48-B4E9-E3FF87015F13}"/>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920546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015D2-2B83-434E-B6AE-BDA67C611214}"/>
              </a:ext>
            </a:extLst>
          </p:cNvPr>
          <p:cNvSpPr>
            <a:spLocks noGrp="1"/>
          </p:cNvSpPr>
          <p:nvPr>
            <p:ph type="dt" sz="half" idx="10"/>
          </p:nvPr>
        </p:nvSpPr>
        <p:spPr/>
        <p:txBody>
          <a:bodyPr/>
          <a:lstStyle/>
          <a:p>
            <a:r>
              <a:rPr lang="en-GB" dirty="0"/>
              <a:t>3-6 April 2022</a:t>
            </a:r>
            <a:endParaRPr lang="en-US" dirty="0"/>
          </a:p>
        </p:txBody>
      </p:sp>
      <p:sp>
        <p:nvSpPr>
          <p:cNvPr id="3" name="Footer Placeholder 2">
            <a:extLst>
              <a:ext uri="{FF2B5EF4-FFF2-40B4-BE49-F238E27FC236}">
                <a16:creationId xmlns:a16="http://schemas.microsoft.com/office/drawing/2014/main" id="{A9285D23-C87B-9E40-9275-943766710E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64AFF4-947F-5A4C-AF0A-F86FF466BF0F}"/>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143281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550DA-6437-A141-994F-7DEDA11A50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18F3E3F4-C82B-E04F-9FC8-F9D0C63D28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02F76B5D-CEB7-3A48-A168-4CA941995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A65B638-753D-E641-9437-B6122F8866D9}"/>
              </a:ext>
            </a:extLst>
          </p:cNvPr>
          <p:cNvSpPr>
            <a:spLocks noGrp="1"/>
          </p:cNvSpPr>
          <p:nvPr>
            <p:ph type="dt" sz="half" idx="10"/>
          </p:nvPr>
        </p:nvSpPr>
        <p:spPr/>
        <p:txBody>
          <a:bodyPr/>
          <a:lstStyle/>
          <a:p>
            <a:r>
              <a:rPr lang="en-GB" dirty="0"/>
              <a:t>3-6 April 2022</a:t>
            </a:r>
            <a:endParaRPr lang="en-US" dirty="0"/>
          </a:p>
        </p:txBody>
      </p:sp>
      <p:sp>
        <p:nvSpPr>
          <p:cNvPr id="6" name="Footer Placeholder 5">
            <a:extLst>
              <a:ext uri="{FF2B5EF4-FFF2-40B4-BE49-F238E27FC236}">
                <a16:creationId xmlns:a16="http://schemas.microsoft.com/office/drawing/2014/main" id="{0E20D77D-5F9F-6649-95A1-CDAE87E1B6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B1D169-A4B4-0A45-9785-A5695FB95B3A}"/>
              </a:ext>
            </a:extLst>
          </p:cNvPr>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2602139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E20DB-79AA-1D41-821F-8325A9748D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1E1F966-0DA8-3042-8203-A451B7F83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85CBDAD3-6C8D-6046-8203-C08C519A6D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2239831-2707-C247-AA29-A09FF4528442}"/>
              </a:ext>
            </a:extLst>
          </p:cNvPr>
          <p:cNvSpPr>
            <a:spLocks noGrp="1"/>
          </p:cNvSpPr>
          <p:nvPr>
            <p:ph type="dt" sz="half" idx="10"/>
          </p:nvPr>
        </p:nvSpPr>
        <p:spPr/>
        <p:txBody>
          <a:bodyPr/>
          <a:lstStyle/>
          <a:p>
            <a:r>
              <a:rPr lang="en-GB" dirty="0"/>
              <a:t>3-6 April 2022</a:t>
            </a:r>
            <a:endParaRPr lang="en-US" dirty="0"/>
          </a:p>
        </p:txBody>
      </p:sp>
      <p:sp>
        <p:nvSpPr>
          <p:cNvPr id="6" name="Footer Placeholder 5">
            <a:extLst>
              <a:ext uri="{FF2B5EF4-FFF2-40B4-BE49-F238E27FC236}">
                <a16:creationId xmlns:a16="http://schemas.microsoft.com/office/drawing/2014/main" id="{474920C2-652D-EE43-898F-18D01B9E0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CA39C-15CA-B94E-A2BB-31132BE5CE72}"/>
              </a:ext>
            </a:extLst>
          </p:cNvPr>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1832290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105ACC-E033-0A41-9B69-72546C40014D}"/>
              </a:ext>
            </a:extLst>
          </p:cNvPr>
          <p:cNvSpPr/>
          <p:nvPr userDrawn="1"/>
        </p:nvSpPr>
        <p:spPr>
          <a:xfrm>
            <a:off x="0" y="6317145"/>
            <a:ext cx="12192000" cy="546100"/>
          </a:xfrm>
          <a:prstGeom prst="rect">
            <a:avLst/>
          </a:prstGeom>
          <a:solidFill>
            <a:srgbClr val="A4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552D0774-A9C9-1942-9682-D9A08E212DB6}"/>
              </a:ext>
            </a:extLst>
          </p:cNvPr>
          <p:cNvSpPr/>
          <p:nvPr userDrawn="1"/>
        </p:nvSpPr>
        <p:spPr>
          <a:xfrm>
            <a:off x="0" y="0"/>
            <a:ext cx="12192000" cy="1242391"/>
          </a:xfrm>
          <a:prstGeom prst="rect">
            <a:avLst/>
          </a:prstGeom>
          <a:solidFill>
            <a:srgbClr val="A4D5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16A9DFFB-9341-AC46-A25D-1D2DC257B5CF}"/>
              </a:ext>
            </a:extLst>
          </p:cNvPr>
          <p:cNvSpPr>
            <a:spLocks noGrp="1"/>
          </p:cNvSpPr>
          <p:nvPr>
            <p:ph type="title"/>
          </p:nvPr>
        </p:nvSpPr>
        <p:spPr>
          <a:xfrm>
            <a:off x="390939" y="25882"/>
            <a:ext cx="11410122" cy="1190626"/>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FCB2FF7A-A157-914B-B217-63B611FA358B}"/>
              </a:ext>
            </a:extLst>
          </p:cNvPr>
          <p:cNvSpPr>
            <a:spLocks noGrp="1"/>
          </p:cNvSpPr>
          <p:nvPr>
            <p:ph type="body" idx="1"/>
          </p:nvPr>
        </p:nvSpPr>
        <p:spPr>
          <a:xfrm>
            <a:off x="838200" y="1531143"/>
            <a:ext cx="10515600" cy="44972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E6D340A-1EE5-534D-83D5-CC6742DC1E7A}"/>
              </a:ext>
            </a:extLst>
          </p:cNvPr>
          <p:cNvSpPr>
            <a:spLocks noGrp="1"/>
          </p:cNvSpPr>
          <p:nvPr>
            <p:ph type="dt" sz="half" idx="2"/>
          </p:nvPr>
        </p:nvSpPr>
        <p:spPr>
          <a:xfrm>
            <a:off x="838200" y="63961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02 June 2021</a:t>
            </a:r>
            <a:endParaRPr lang="en-US" dirty="0"/>
          </a:p>
        </p:txBody>
      </p:sp>
      <p:sp>
        <p:nvSpPr>
          <p:cNvPr id="5" name="Footer Placeholder 4">
            <a:extLst>
              <a:ext uri="{FF2B5EF4-FFF2-40B4-BE49-F238E27FC236}">
                <a16:creationId xmlns:a16="http://schemas.microsoft.com/office/drawing/2014/main" id="{0D1390FC-1C87-5640-8AA2-74CAD21DADD5}"/>
              </a:ext>
            </a:extLst>
          </p:cNvPr>
          <p:cNvSpPr>
            <a:spLocks noGrp="1"/>
          </p:cNvSpPr>
          <p:nvPr>
            <p:ph type="ftr" sz="quarter" idx="3"/>
          </p:nvPr>
        </p:nvSpPr>
        <p:spPr>
          <a:xfrm>
            <a:off x="4038600" y="639610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Charlotte Cooke</a:t>
            </a:r>
          </a:p>
        </p:txBody>
      </p:sp>
      <p:sp>
        <p:nvSpPr>
          <p:cNvPr id="6" name="Slide Number Placeholder 5">
            <a:extLst>
              <a:ext uri="{FF2B5EF4-FFF2-40B4-BE49-F238E27FC236}">
                <a16:creationId xmlns:a16="http://schemas.microsoft.com/office/drawing/2014/main" id="{C6AF1A37-E085-2642-A2DA-570C737BD059}"/>
              </a:ext>
            </a:extLst>
          </p:cNvPr>
          <p:cNvSpPr>
            <a:spLocks noGrp="1"/>
          </p:cNvSpPr>
          <p:nvPr>
            <p:ph type="sldNum" sz="quarter" idx="4"/>
          </p:nvPr>
        </p:nvSpPr>
        <p:spPr>
          <a:xfrm>
            <a:off x="8610600" y="63961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86690960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0.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arxiv.org/abs/2012.06888" TargetMode="External"/><Relationship Id="rId5" Type="http://schemas.openxmlformats.org/officeDocument/2006/relationships/image" Target="../media/image23.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arxiv.org/abs/1803.06292"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786373-2241-7E42-B7F1-931EDC649F60}"/>
              </a:ext>
            </a:extLst>
          </p:cNvPr>
          <p:cNvSpPr>
            <a:spLocks noGrp="1"/>
          </p:cNvSpPr>
          <p:nvPr>
            <p:ph type="ctrTitle"/>
          </p:nvPr>
        </p:nvSpPr>
        <p:spPr>
          <a:xfrm>
            <a:off x="1524000" y="2116697"/>
            <a:ext cx="9144000" cy="2387600"/>
          </a:xfrm>
        </p:spPr>
        <p:txBody>
          <a:bodyPr>
            <a:normAutofit fontScale="90000"/>
          </a:bodyPr>
          <a:lstStyle/>
          <a:p>
            <a:r>
              <a:rPr lang="en-GB" dirty="0"/>
              <a:t>Performance and Upgrade of the CMS Electromagnetic Calorimeter</a:t>
            </a:r>
          </a:p>
        </p:txBody>
      </p:sp>
      <p:sp>
        <p:nvSpPr>
          <p:cNvPr id="8" name="Subtitle 7">
            <a:extLst>
              <a:ext uri="{FF2B5EF4-FFF2-40B4-BE49-F238E27FC236}">
                <a16:creationId xmlns:a16="http://schemas.microsoft.com/office/drawing/2014/main" id="{5D5F3943-B491-0940-B707-4A83559AC490}"/>
              </a:ext>
            </a:extLst>
          </p:cNvPr>
          <p:cNvSpPr>
            <a:spLocks noGrp="1"/>
          </p:cNvSpPr>
          <p:nvPr>
            <p:ph type="subTitle" idx="1"/>
          </p:nvPr>
        </p:nvSpPr>
        <p:spPr>
          <a:xfrm>
            <a:off x="1524000" y="4596372"/>
            <a:ext cx="9144000" cy="1655762"/>
          </a:xfrm>
        </p:spPr>
        <p:txBody>
          <a:bodyPr/>
          <a:lstStyle/>
          <a:p>
            <a:r>
              <a:rPr lang="en-GB" dirty="0"/>
              <a:t>Charlotte Cooke</a:t>
            </a:r>
          </a:p>
          <a:p>
            <a:r>
              <a:rPr lang="en-GB" dirty="0"/>
              <a:t>University of Bristol and Rutherford Appleton Laboratory</a:t>
            </a:r>
          </a:p>
        </p:txBody>
      </p:sp>
      <p:sp>
        <p:nvSpPr>
          <p:cNvPr id="4" name="Date Placeholder 3">
            <a:extLst>
              <a:ext uri="{FF2B5EF4-FFF2-40B4-BE49-F238E27FC236}">
                <a16:creationId xmlns:a16="http://schemas.microsoft.com/office/drawing/2014/main" id="{B1905072-EB85-824F-96BB-AF4D3B6482F7}"/>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ABBC2E63-EFC2-9645-AC63-AACB41CB2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A4282F-CD04-DB47-996D-C6FFBD4E45FA}"/>
              </a:ext>
            </a:extLst>
          </p:cNvPr>
          <p:cNvSpPr>
            <a:spLocks noGrp="1"/>
          </p:cNvSpPr>
          <p:nvPr>
            <p:ph type="sldNum" sz="quarter" idx="12"/>
          </p:nvPr>
        </p:nvSpPr>
        <p:spPr/>
        <p:txBody>
          <a:bodyPr/>
          <a:lstStyle/>
          <a:p>
            <a:fld id="{8A7A6979-0714-4377-B894-6BE4C2D6E202}" type="slidenum">
              <a:rPr lang="en-US" smtClean="0"/>
              <a:pPr/>
              <a:t>0</a:t>
            </a:fld>
            <a:endParaRPr lang="en-US"/>
          </a:p>
        </p:txBody>
      </p:sp>
      <p:pic>
        <p:nvPicPr>
          <p:cNvPr id="9" name="Picture 2">
            <a:extLst>
              <a:ext uri="{FF2B5EF4-FFF2-40B4-BE49-F238E27FC236}">
                <a16:creationId xmlns:a16="http://schemas.microsoft.com/office/drawing/2014/main" id="{F6CDE579-4426-1F45-AEE5-028859C67C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623" y="777428"/>
            <a:ext cx="3453177" cy="889193"/>
          </a:xfrm>
          <a:prstGeom prst="rect">
            <a:avLst/>
          </a:prstGeom>
          <a:noFill/>
          <a:extLst>
            <a:ext uri="{909E8E84-426E-40DD-AFC4-6F175D3DCCD1}">
              <a14:hiddenFill xmlns:a14="http://schemas.microsoft.com/office/drawing/2010/main">
                <a:solidFill>
                  <a:srgbClr val="FFFFFF"/>
                </a:solidFill>
              </a14:hiddenFill>
            </a:ext>
          </a:extLst>
        </p:spPr>
      </p:pic>
      <p:pic>
        <p:nvPicPr>
          <p:cNvPr id="10" name="Google Shape;70;p14">
            <a:extLst>
              <a:ext uri="{FF2B5EF4-FFF2-40B4-BE49-F238E27FC236}">
                <a16:creationId xmlns:a16="http://schemas.microsoft.com/office/drawing/2014/main" id="{0760BDFF-2504-3340-9E58-D6FCDB41B4E6}"/>
              </a:ext>
            </a:extLst>
          </p:cNvPr>
          <p:cNvPicPr preferRelativeResize="0"/>
          <p:nvPr/>
        </p:nvPicPr>
        <p:blipFill rotWithShape="1">
          <a:blip r:embed="rId3">
            <a:alphaModFix/>
          </a:blip>
          <a:srcRect/>
          <a:stretch/>
        </p:blipFill>
        <p:spPr>
          <a:xfrm>
            <a:off x="1075690" y="803910"/>
            <a:ext cx="2962910" cy="862711"/>
          </a:xfrm>
          <a:prstGeom prst="rect">
            <a:avLst/>
          </a:prstGeom>
          <a:noFill/>
          <a:ln>
            <a:noFill/>
          </a:ln>
        </p:spPr>
      </p:pic>
    </p:spTree>
    <p:extLst>
      <p:ext uri="{BB962C8B-B14F-4D97-AF65-F5344CB8AC3E}">
        <p14:creationId xmlns:p14="http://schemas.microsoft.com/office/powerpoint/2010/main" val="369570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47825-E638-9044-B982-1DE2B9230368}"/>
              </a:ext>
            </a:extLst>
          </p:cNvPr>
          <p:cNvSpPr>
            <a:spLocks noGrp="1"/>
          </p:cNvSpPr>
          <p:nvPr>
            <p:ph type="title"/>
          </p:nvPr>
        </p:nvSpPr>
        <p:spPr/>
        <p:txBody>
          <a:bodyPr/>
          <a:lstStyle/>
          <a:p>
            <a:r>
              <a:rPr lang="en-GB" dirty="0"/>
              <a:t>Swiss Cross and Pulse Shape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CB6E86-2F89-CF44-9AD7-BD5DFCFD4612}"/>
                  </a:ext>
                </a:extLst>
              </p:cNvPr>
              <p:cNvSpPr>
                <a:spLocks noGrp="1"/>
              </p:cNvSpPr>
              <p:nvPr>
                <p:ph sz="half" idx="1"/>
              </p:nvPr>
            </p:nvSpPr>
            <p:spPr>
              <a:xfrm>
                <a:off x="838200" y="2113896"/>
                <a:ext cx="5181600" cy="3868079"/>
              </a:xfrm>
            </p:spPr>
            <p:txBody>
              <a:bodyPr/>
              <a:lstStyle/>
              <a:p>
                <a:r>
                  <a:rPr lang="en-GB" dirty="0"/>
                  <a:t>Swiss cross:</a:t>
                </a:r>
              </a:p>
              <a:p>
                <a:pPr lvl="1"/>
                <a:r>
                  <a:rPr lang="en-GB" dirty="0"/>
                  <a:t>Previously used offline and in high level trigger</a:t>
                </a:r>
              </a:p>
              <a:p>
                <a:pPr lvl="1"/>
                <a:r>
                  <a:rPr lang="en-GB" dirty="0"/>
                  <a:t>Uses the swiss cross variable </a:t>
                </a:r>
                <a14:m>
                  <m:oMath xmlns:m="http://schemas.openxmlformats.org/officeDocument/2006/math">
                    <m:r>
                      <a:rPr lang="en-GB">
                        <a:latin typeface="Cambria Math" panose="02040503050406030204" pitchFamily="18" charset="0"/>
                      </a:rPr>
                      <m:t>(</m:t>
                    </m:r>
                    <m:r>
                      <a:rPr lang="en-GB" i="1">
                        <a:latin typeface="Cambria Math" panose="02040503050406030204" pitchFamily="18" charset="0"/>
                      </a:rPr>
                      <m:t>1−</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4</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1</m:t>
                        </m:r>
                      </m:sub>
                    </m:sSub>
                    <m:r>
                      <a:rPr lang="en-GB" i="1">
                        <a:latin typeface="Cambria Math" panose="02040503050406030204" pitchFamily="18" charset="0"/>
                      </a:rPr>
                      <m:t>)</m:t>
                    </m:r>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46CB6E86-2F89-CF44-9AD7-BD5DFCFD4612}"/>
                  </a:ext>
                </a:extLst>
              </p:cNvPr>
              <p:cNvSpPr>
                <a:spLocks noGrp="1" noRot="1" noChangeAspect="1" noMove="1" noResize="1" noEditPoints="1" noAdjustHandles="1" noChangeArrowheads="1" noChangeShapeType="1" noTextEdit="1"/>
              </p:cNvSpPr>
              <p:nvPr>
                <p:ph sz="half" idx="1"/>
              </p:nvPr>
            </p:nvSpPr>
            <p:spPr>
              <a:xfrm>
                <a:off x="838200" y="2113896"/>
                <a:ext cx="5181600" cy="3868079"/>
              </a:xfrm>
              <a:blipFill>
                <a:blip r:embed="rId2"/>
                <a:stretch>
                  <a:fillRect l="-2200" t="-2623"/>
                </a:stretch>
              </a:blipFill>
            </p:spPr>
            <p:txBody>
              <a:bodyPr/>
              <a:lstStyle/>
              <a:p>
                <a:r>
                  <a:rPr lang="en-GB">
                    <a:noFill/>
                  </a:rPr>
                  <a:t> </a:t>
                </a:r>
              </a:p>
            </p:txBody>
          </p:sp>
        </mc:Fallback>
      </mc:AlternateContent>
      <p:sp>
        <p:nvSpPr>
          <p:cNvPr id="4" name="Content Placeholder 3">
            <a:extLst>
              <a:ext uri="{FF2B5EF4-FFF2-40B4-BE49-F238E27FC236}">
                <a16:creationId xmlns:a16="http://schemas.microsoft.com/office/drawing/2014/main" id="{F7676187-4B9D-5240-A236-E83732088151}"/>
              </a:ext>
            </a:extLst>
          </p:cNvPr>
          <p:cNvSpPr>
            <a:spLocks noGrp="1"/>
          </p:cNvSpPr>
          <p:nvPr>
            <p:ph sz="half" idx="2"/>
          </p:nvPr>
        </p:nvSpPr>
        <p:spPr>
          <a:xfrm>
            <a:off x="6172200" y="2113896"/>
            <a:ext cx="5181600" cy="3868080"/>
          </a:xfrm>
        </p:spPr>
        <p:txBody>
          <a:bodyPr/>
          <a:lstStyle/>
          <a:p>
            <a:r>
              <a:rPr lang="en-GB" dirty="0"/>
              <a:t>Pulse Shape:</a:t>
            </a:r>
          </a:p>
          <a:p>
            <a:endParaRPr lang="en-GB" dirty="0"/>
          </a:p>
        </p:txBody>
      </p:sp>
      <p:sp>
        <p:nvSpPr>
          <p:cNvPr id="5" name="Date Placeholder 4">
            <a:extLst>
              <a:ext uri="{FF2B5EF4-FFF2-40B4-BE49-F238E27FC236}">
                <a16:creationId xmlns:a16="http://schemas.microsoft.com/office/drawing/2014/main" id="{152FDCF2-6960-E543-AD3B-1424DB2BB342}"/>
              </a:ext>
            </a:extLst>
          </p:cNvPr>
          <p:cNvSpPr>
            <a:spLocks noGrp="1"/>
          </p:cNvSpPr>
          <p:nvPr>
            <p:ph type="dt" sz="half" idx="10"/>
          </p:nvPr>
        </p:nvSpPr>
        <p:spPr/>
        <p:txBody>
          <a:bodyPr/>
          <a:lstStyle/>
          <a:p>
            <a:r>
              <a:rPr lang="en-GB"/>
              <a:t>3-6 April 2022</a:t>
            </a:r>
            <a:endParaRPr lang="en-US" dirty="0"/>
          </a:p>
        </p:txBody>
      </p:sp>
      <p:sp>
        <p:nvSpPr>
          <p:cNvPr id="6" name="Footer Placeholder 5">
            <a:extLst>
              <a:ext uri="{FF2B5EF4-FFF2-40B4-BE49-F238E27FC236}">
                <a16:creationId xmlns:a16="http://schemas.microsoft.com/office/drawing/2014/main" id="{A2E46F68-E6FF-1440-941E-FE9B30BDAC15}"/>
              </a:ext>
            </a:extLst>
          </p:cNvPr>
          <p:cNvSpPr>
            <a:spLocks noGrp="1"/>
          </p:cNvSpPr>
          <p:nvPr>
            <p:ph type="ftr" sz="quarter" idx="11"/>
          </p:nvPr>
        </p:nvSpPr>
        <p:spPr/>
        <p:txBody>
          <a:bodyPr/>
          <a:lstStyle/>
          <a:p>
            <a:r>
              <a:rPr lang="en-US"/>
              <a:t>Charlotte Cooke</a:t>
            </a:r>
            <a:endParaRPr lang="en-US" dirty="0"/>
          </a:p>
        </p:txBody>
      </p:sp>
      <p:sp>
        <p:nvSpPr>
          <p:cNvPr id="7" name="Slide Number Placeholder 6">
            <a:extLst>
              <a:ext uri="{FF2B5EF4-FFF2-40B4-BE49-F238E27FC236}">
                <a16:creationId xmlns:a16="http://schemas.microsoft.com/office/drawing/2014/main" id="{BB2E8EF3-C859-C24A-A046-EDC088133AED}"/>
              </a:ext>
            </a:extLst>
          </p:cNvPr>
          <p:cNvSpPr>
            <a:spLocks noGrp="1"/>
          </p:cNvSpPr>
          <p:nvPr>
            <p:ph type="sldNum" sz="quarter" idx="12"/>
          </p:nvPr>
        </p:nvSpPr>
        <p:spPr/>
        <p:txBody>
          <a:bodyPr/>
          <a:lstStyle/>
          <a:p>
            <a:fld id="{8A7A6979-0714-4377-B894-6BE4C2D6E202}" type="slidenum">
              <a:rPr lang="en-US" smtClean="0"/>
              <a:t>9</a:t>
            </a:fld>
            <a:endParaRPr lang="en-US"/>
          </a:p>
        </p:txBody>
      </p:sp>
      <p:pic>
        <p:nvPicPr>
          <p:cNvPr id="8" name="Picture 7">
            <a:extLst>
              <a:ext uri="{FF2B5EF4-FFF2-40B4-BE49-F238E27FC236}">
                <a16:creationId xmlns:a16="http://schemas.microsoft.com/office/drawing/2014/main" id="{1E95A5AA-4464-6745-917D-7D74CBC89B21}"/>
              </a:ext>
            </a:extLst>
          </p:cNvPr>
          <p:cNvPicPr>
            <a:picLocks noChangeAspect="1"/>
          </p:cNvPicPr>
          <p:nvPr/>
        </p:nvPicPr>
        <p:blipFill>
          <a:blip r:embed="rId3"/>
          <a:stretch>
            <a:fillRect/>
          </a:stretch>
        </p:blipFill>
        <p:spPr>
          <a:xfrm>
            <a:off x="4215895" y="3656197"/>
            <a:ext cx="1876641" cy="1842520"/>
          </a:xfrm>
          <a:prstGeom prst="rect">
            <a:avLst/>
          </a:prstGeom>
        </p:spPr>
      </p:pic>
      <p:pic>
        <p:nvPicPr>
          <p:cNvPr id="9" name="Picture 8">
            <a:extLst>
              <a:ext uri="{FF2B5EF4-FFF2-40B4-BE49-F238E27FC236}">
                <a16:creationId xmlns:a16="http://schemas.microsoft.com/office/drawing/2014/main" id="{A94B6544-DC46-8642-88C9-0F5808B4F0B2}"/>
              </a:ext>
            </a:extLst>
          </p:cNvPr>
          <p:cNvPicPr>
            <a:picLocks noChangeAspect="1"/>
          </p:cNvPicPr>
          <p:nvPr/>
        </p:nvPicPr>
        <p:blipFill>
          <a:blip r:embed="rId4"/>
          <a:stretch>
            <a:fillRect/>
          </a:stretch>
        </p:blipFill>
        <p:spPr>
          <a:xfrm>
            <a:off x="4318995" y="5533128"/>
            <a:ext cx="1700804" cy="401313"/>
          </a:xfrm>
          <a:prstGeom prst="rect">
            <a:avLst/>
          </a:prstGeom>
        </p:spPr>
      </p:pic>
      <p:pic>
        <p:nvPicPr>
          <p:cNvPr id="10" name="Picture 9">
            <a:extLst>
              <a:ext uri="{FF2B5EF4-FFF2-40B4-BE49-F238E27FC236}">
                <a16:creationId xmlns:a16="http://schemas.microsoft.com/office/drawing/2014/main" id="{AF18DF73-D4A4-E845-BEF4-6CE9005EB4A2}"/>
              </a:ext>
            </a:extLst>
          </p:cNvPr>
          <p:cNvPicPr>
            <a:picLocks noChangeAspect="1"/>
          </p:cNvPicPr>
          <p:nvPr/>
        </p:nvPicPr>
        <p:blipFill rotWithShape="1">
          <a:blip r:embed="rId5"/>
          <a:srcRect l="52267"/>
          <a:stretch/>
        </p:blipFill>
        <p:spPr>
          <a:xfrm>
            <a:off x="9484086" y="2052673"/>
            <a:ext cx="2452251" cy="2328803"/>
          </a:xfrm>
          <a:prstGeom prst="rect">
            <a:avLst/>
          </a:prstGeom>
        </p:spPr>
      </p:pic>
      <p:graphicFrame>
        <p:nvGraphicFramePr>
          <p:cNvPr id="11" name="Table 9">
            <a:extLst>
              <a:ext uri="{FF2B5EF4-FFF2-40B4-BE49-F238E27FC236}">
                <a16:creationId xmlns:a16="http://schemas.microsoft.com/office/drawing/2014/main" id="{4F9AA899-7205-0E44-A74E-E4B14315D50F}"/>
              </a:ext>
            </a:extLst>
          </p:cNvPr>
          <p:cNvGraphicFramePr>
            <a:graphicFrameLocks/>
          </p:cNvGraphicFramePr>
          <p:nvPr>
            <p:extLst>
              <p:ext uri="{D42A27DB-BD31-4B8C-83A1-F6EECF244321}">
                <p14:modId xmlns:p14="http://schemas.microsoft.com/office/powerpoint/2010/main" val="392418483"/>
              </p:ext>
            </p:extLst>
          </p:nvPr>
        </p:nvGraphicFramePr>
        <p:xfrm>
          <a:off x="6462868" y="5447361"/>
          <a:ext cx="3858768" cy="741680"/>
        </p:xfrm>
        <a:graphic>
          <a:graphicData uri="http://schemas.openxmlformats.org/drawingml/2006/table">
            <a:tbl>
              <a:tblPr firstRow="1" bandRow="1">
                <a:tableStyleId>{7DF18680-E054-41AD-8BC1-D1AEF772440D}</a:tableStyleId>
              </a:tblPr>
              <a:tblGrid>
                <a:gridCol w="1517903">
                  <a:extLst>
                    <a:ext uri="{9D8B030D-6E8A-4147-A177-3AD203B41FA5}">
                      <a16:colId xmlns:a16="http://schemas.microsoft.com/office/drawing/2014/main" val="3536652402"/>
                    </a:ext>
                  </a:extLst>
                </a:gridCol>
                <a:gridCol w="826706">
                  <a:extLst>
                    <a:ext uri="{9D8B030D-6E8A-4147-A177-3AD203B41FA5}">
                      <a16:colId xmlns:a16="http://schemas.microsoft.com/office/drawing/2014/main" val="3053795280"/>
                    </a:ext>
                  </a:extLst>
                </a:gridCol>
                <a:gridCol w="700297">
                  <a:extLst>
                    <a:ext uri="{9D8B030D-6E8A-4147-A177-3AD203B41FA5}">
                      <a16:colId xmlns:a16="http://schemas.microsoft.com/office/drawing/2014/main" val="2331307599"/>
                    </a:ext>
                  </a:extLst>
                </a:gridCol>
                <a:gridCol w="813862">
                  <a:extLst>
                    <a:ext uri="{9D8B030D-6E8A-4147-A177-3AD203B41FA5}">
                      <a16:colId xmlns:a16="http://schemas.microsoft.com/office/drawing/2014/main" val="1951946438"/>
                    </a:ext>
                  </a:extLst>
                </a:gridCol>
              </a:tblGrid>
              <a:tr h="370840">
                <a:tc>
                  <a:txBody>
                    <a:bodyPr/>
                    <a:lstStyle/>
                    <a:p>
                      <a:endParaRPr lang="en-GB" dirty="0"/>
                    </a:p>
                  </a:txBody>
                  <a:tcPr/>
                </a:tc>
                <a:tc>
                  <a:txBody>
                    <a:bodyPr/>
                    <a:lstStyle/>
                    <a:p>
                      <a:r>
                        <a:rPr lang="en-GB"/>
                        <a:t>DSP</a:t>
                      </a:r>
                      <a:endParaRPr lang="en-GB" dirty="0"/>
                    </a:p>
                  </a:txBody>
                  <a:tcPr/>
                </a:tc>
                <a:tc>
                  <a:txBody>
                    <a:bodyPr/>
                    <a:lstStyle/>
                    <a:p>
                      <a:r>
                        <a:rPr lang="en-GB"/>
                        <a:t>FF</a:t>
                      </a:r>
                      <a:endParaRPr lang="en-GB" dirty="0"/>
                    </a:p>
                  </a:txBody>
                  <a:tcPr/>
                </a:tc>
                <a:tc>
                  <a:txBody>
                    <a:bodyPr/>
                    <a:lstStyle/>
                    <a:p>
                      <a:r>
                        <a:rPr lang="en-GB"/>
                        <a:t>LUT</a:t>
                      </a:r>
                      <a:endParaRPr lang="en-GB" dirty="0"/>
                    </a:p>
                  </a:txBody>
                  <a:tcPr/>
                </a:tc>
                <a:extLst>
                  <a:ext uri="{0D108BD9-81ED-4DB2-BD59-A6C34878D82A}">
                    <a16:rowId xmlns:a16="http://schemas.microsoft.com/office/drawing/2014/main" val="2357875429"/>
                  </a:ext>
                </a:extLst>
              </a:tr>
              <a:tr h="370840">
                <a:tc>
                  <a:txBody>
                    <a:bodyPr/>
                    <a:lstStyle/>
                    <a:p>
                      <a:r>
                        <a:rPr lang="en-GB" dirty="0"/>
                        <a:t>Utilisation (%)</a:t>
                      </a:r>
                    </a:p>
                  </a:txBody>
                  <a:tcPr/>
                </a:tc>
                <a:tc>
                  <a:txBody>
                    <a:bodyPr/>
                    <a:lstStyle/>
                    <a:p>
                      <a:r>
                        <a:rPr lang="en-GB" dirty="0"/>
                        <a:t>16</a:t>
                      </a:r>
                    </a:p>
                  </a:txBody>
                  <a:tcPr/>
                </a:tc>
                <a:tc>
                  <a:txBody>
                    <a:bodyPr/>
                    <a:lstStyle/>
                    <a:p>
                      <a:r>
                        <a:rPr lang="en-GB"/>
                        <a:t>8</a:t>
                      </a:r>
                      <a:endParaRPr lang="en-GB" dirty="0"/>
                    </a:p>
                  </a:txBody>
                  <a:tcPr/>
                </a:tc>
                <a:tc>
                  <a:txBody>
                    <a:bodyPr/>
                    <a:lstStyle/>
                    <a:p>
                      <a:r>
                        <a:rPr lang="en-GB" dirty="0"/>
                        <a:t>13</a:t>
                      </a:r>
                    </a:p>
                  </a:txBody>
                  <a:tcPr/>
                </a:tc>
                <a:extLst>
                  <a:ext uri="{0D108BD9-81ED-4DB2-BD59-A6C34878D82A}">
                    <a16:rowId xmlns:a16="http://schemas.microsoft.com/office/drawing/2014/main" val="3101881466"/>
                  </a:ext>
                </a:extLst>
              </a:tr>
            </a:tbl>
          </a:graphicData>
        </a:graphic>
      </p:graphicFrame>
      <p:sp>
        <p:nvSpPr>
          <p:cNvPr id="12" name="TextBox 11">
            <a:extLst>
              <a:ext uri="{FF2B5EF4-FFF2-40B4-BE49-F238E27FC236}">
                <a16:creationId xmlns:a16="http://schemas.microsoft.com/office/drawing/2014/main" id="{76CA6C91-5C54-534E-8D07-33DF384B3912}"/>
              </a:ext>
            </a:extLst>
          </p:cNvPr>
          <p:cNvSpPr txBox="1"/>
          <p:nvPr/>
        </p:nvSpPr>
        <p:spPr>
          <a:xfrm>
            <a:off x="10461105" y="5302500"/>
            <a:ext cx="1475232" cy="923330"/>
          </a:xfrm>
          <a:prstGeom prst="rect">
            <a:avLst/>
          </a:prstGeom>
          <a:noFill/>
        </p:spPr>
        <p:txBody>
          <a:bodyPr wrap="square" rtlCol="0">
            <a:spAutoFit/>
          </a:bodyPr>
          <a:lstStyle/>
          <a:p>
            <a:r>
              <a:rPr lang="en-GB" dirty="0"/>
              <a:t>Resource estimates for KU115 FGPA</a:t>
            </a:r>
          </a:p>
        </p:txBody>
      </p:sp>
      <p:sp>
        <p:nvSpPr>
          <p:cNvPr id="13" name="Content Placeholder 3">
            <a:extLst>
              <a:ext uri="{FF2B5EF4-FFF2-40B4-BE49-F238E27FC236}">
                <a16:creationId xmlns:a16="http://schemas.microsoft.com/office/drawing/2014/main" id="{E9BD9A59-B594-4049-8F01-488789D746AB}"/>
              </a:ext>
            </a:extLst>
          </p:cNvPr>
          <p:cNvSpPr txBox="1">
            <a:spLocks/>
          </p:cNvSpPr>
          <p:nvPr/>
        </p:nvSpPr>
        <p:spPr>
          <a:xfrm>
            <a:off x="6172200" y="2597045"/>
            <a:ext cx="3636818" cy="28501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GB" dirty="0"/>
              <a:t>Uses a linear discriminant variable to distinguish between EM showers and spikes</a:t>
            </a:r>
          </a:p>
          <a:p>
            <a:pPr lvl="1"/>
            <a:r>
              <a:rPr lang="en-GB" dirty="0"/>
              <a:t>Tested 300 channels in software and 72 channels on hardware</a:t>
            </a:r>
          </a:p>
        </p:txBody>
      </p:sp>
      <p:sp>
        <p:nvSpPr>
          <p:cNvPr id="14" name="Rectangle 13">
            <a:extLst>
              <a:ext uri="{FF2B5EF4-FFF2-40B4-BE49-F238E27FC236}">
                <a16:creationId xmlns:a16="http://schemas.microsoft.com/office/drawing/2014/main" id="{66D043EB-551B-074E-8D8C-05DAD756B969}"/>
              </a:ext>
            </a:extLst>
          </p:cNvPr>
          <p:cNvSpPr/>
          <p:nvPr/>
        </p:nvSpPr>
        <p:spPr>
          <a:xfrm>
            <a:off x="809247" y="4022102"/>
            <a:ext cx="3252356" cy="1938992"/>
          </a:xfrm>
          <a:prstGeom prst="rect">
            <a:avLst/>
          </a:prstGeom>
        </p:spPr>
        <p:txBody>
          <a:bodyPr wrap="square">
            <a:spAutoFit/>
          </a:bodyPr>
          <a:lstStyle/>
          <a:p>
            <a:pPr marL="742950" lvl="1" indent="-285750">
              <a:buFont typeface="Arial" panose="020B0604020202020204" pitchFamily="34" charset="0"/>
              <a:buChar char="•"/>
            </a:pPr>
            <a:r>
              <a:rPr lang="en-GB" sz="2400" dirty="0"/>
              <a:t>Cut placed at 0.95 separates spikes and EM showers with high efficiency</a:t>
            </a:r>
          </a:p>
        </p:txBody>
      </p:sp>
      <p:sp>
        <p:nvSpPr>
          <p:cNvPr id="16" name="Content Placeholder 2">
            <a:extLst>
              <a:ext uri="{FF2B5EF4-FFF2-40B4-BE49-F238E27FC236}">
                <a16:creationId xmlns:a16="http://schemas.microsoft.com/office/drawing/2014/main" id="{F5F4A001-BFD6-7A4F-AA89-F18928B1E305}"/>
              </a:ext>
            </a:extLst>
          </p:cNvPr>
          <p:cNvSpPr txBox="1">
            <a:spLocks/>
          </p:cNvSpPr>
          <p:nvPr/>
        </p:nvSpPr>
        <p:spPr>
          <a:xfrm>
            <a:off x="838200" y="1531143"/>
            <a:ext cx="10515600" cy="4497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Spike: anomalous APD signal caused by direct impact on photodiode</a:t>
            </a:r>
          </a:p>
        </p:txBody>
      </p:sp>
      <p:sp>
        <p:nvSpPr>
          <p:cNvPr id="15" name="TextBox 14">
            <a:extLst>
              <a:ext uri="{FF2B5EF4-FFF2-40B4-BE49-F238E27FC236}">
                <a16:creationId xmlns:a16="http://schemas.microsoft.com/office/drawing/2014/main" id="{AC2B7C64-3D43-2E42-8F10-08DCB1B80D5D}"/>
              </a:ext>
            </a:extLst>
          </p:cNvPr>
          <p:cNvSpPr txBox="1"/>
          <p:nvPr/>
        </p:nvSpPr>
        <p:spPr>
          <a:xfrm>
            <a:off x="9739749" y="4298134"/>
            <a:ext cx="2452251" cy="923330"/>
          </a:xfrm>
          <a:prstGeom prst="rect">
            <a:avLst/>
          </a:prstGeom>
          <a:noFill/>
        </p:spPr>
        <p:txBody>
          <a:bodyPr wrap="square" rtlCol="0">
            <a:spAutoFit/>
          </a:bodyPr>
          <a:lstStyle/>
          <a:p>
            <a:r>
              <a:rPr lang="en-GB" dirty="0"/>
              <a:t>From: the Phase-2 Upgrade of the CMS Barrel Calorimeters TDR</a:t>
            </a:r>
          </a:p>
        </p:txBody>
      </p:sp>
    </p:spTree>
    <p:extLst>
      <p:ext uri="{BB962C8B-B14F-4D97-AF65-F5344CB8AC3E}">
        <p14:creationId xmlns:p14="http://schemas.microsoft.com/office/powerpoint/2010/main" val="3763141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EF1D6-8FA2-4E4C-B61E-ACFAD39C32E2}"/>
              </a:ext>
            </a:extLst>
          </p:cNvPr>
          <p:cNvSpPr>
            <a:spLocks noGrp="1"/>
          </p:cNvSpPr>
          <p:nvPr>
            <p:ph type="title"/>
          </p:nvPr>
        </p:nvSpPr>
        <p:spPr/>
        <p:txBody>
          <a:bodyPr/>
          <a:lstStyle/>
          <a:p>
            <a:r>
              <a:rPr lang="en-GB" dirty="0"/>
              <a:t>Algorithm Testing</a:t>
            </a:r>
          </a:p>
        </p:txBody>
      </p:sp>
      <p:sp>
        <p:nvSpPr>
          <p:cNvPr id="3" name="Content Placeholder 2">
            <a:extLst>
              <a:ext uri="{FF2B5EF4-FFF2-40B4-BE49-F238E27FC236}">
                <a16:creationId xmlns:a16="http://schemas.microsoft.com/office/drawing/2014/main" id="{DE59634B-5748-C74B-B6E2-E969433A58A2}"/>
              </a:ext>
            </a:extLst>
          </p:cNvPr>
          <p:cNvSpPr>
            <a:spLocks noGrp="1"/>
          </p:cNvSpPr>
          <p:nvPr>
            <p:ph sz="half" idx="1"/>
          </p:nvPr>
        </p:nvSpPr>
        <p:spPr>
          <a:xfrm>
            <a:off x="838200" y="1630638"/>
            <a:ext cx="10515600" cy="4351338"/>
          </a:xfrm>
        </p:spPr>
        <p:txBody>
          <a:bodyPr>
            <a:normAutofit fontScale="92500" lnSpcReduction="10000"/>
          </a:bodyPr>
          <a:lstStyle/>
          <a:p>
            <a:r>
              <a:rPr lang="en-GB" dirty="0"/>
              <a:t>We have developed a software framework to test HLS algorithms in CMS simulation and reconstruction framework against C++ counterparts</a:t>
            </a:r>
          </a:p>
          <a:p>
            <a:r>
              <a:rPr lang="en-GB" dirty="0"/>
              <a:t>Using test beam data with prototype Phase II electronics</a:t>
            </a:r>
          </a:p>
          <a:p>
            <a:r>
              <a:rPr lang="en-GB" dirty="0"/>
              <a:t>Validation plots allow for a quick and easy comparison of the two algorithms</a:t>
            </a:r>
          </a:p>
          <a:p>
            <a:pPr lvl="1"/>
            <a:r>
              <a:rPr lang="en-GB" dirty="0"/>
              <a:t>Variables checked are:</a:t>
            </a:r>
          </a:p>
          <a:p>
            <a:pPr lvl="2"/>
            <a:r>
              <a:rPr lang="en-GB" dirty="0"/>
              <a:t>Pulse shape spike flag</a:t>
            </a:r>
          </a:p>
          <a:p>
            <a:pPr lvl="2"/>
            <a:r>
              <a:rPr lang="en-GB" dirty="0"/>
              <a:t>Swiss cross spike flag</a:t>
            </a:r>
          </a:p>
          <a:p>
            <a:pPr lvl="2"/>
            <a:r>
              <a:rPr lang="en-GB" dirty="0"/>
              <a:t>Number of clusters</a:t>
            </a:r>
          </a:p>
          <a:p>
            <a:pPr lvl="2"/>
            <a:r>
              <a:rPr lang="en-GB" dirty="0"/>
              <a:t>Cluster eta</a:t>
            </a:r>
          </a:p>
          <a:p>
            <a:pPr lvl="2"/>
            <a:r>
              <a:rPr lang="en-GB" dirty="0"/>
              <a:t>Cluster phi</a:t>
            </a:r>
          </a:p>
          <a:p>
            <a:pPr lvl="2"/>
            <a:r>
              <a:rPr lang="en-GB" dirty="0"/>
              <a:t>Cluster Et</a:t>
            </a:r>
          </a:p>
          <a:p>
            <a:pPr lvl="2"/>
            <a:r>
              <a:rPr lang="en-GB" dirty="0"/>
              <a:t>Number of crystals in a cluster</a:t>
            </a:r>
          </a:p>
        </p:txBody>
      </p:sp>
      <p:pic>
        <p:nvPicPr>
          <p:cNvPr id="12" name="Content Placeholder 11">
            <a:extLst>
              <a:ext uri="{FF2B5EF4-FFF2-40B4-BE49-F238E27FC236}">
                <a16:creationId xmlns:a16="http://schemas.microsoft.com/office/drawing/2014/main" id="{6EEAF8FD-E62A-0C42-9BCB-D750841E7453}"/>
              </a:ext>
            </a:extLst>
          </p:cNvPr>
          <p:cNvPicPr>
            <a:picLocks noGrp="1" noChangeAspect="1"/>
          </p:cNvPicPr>
          <p:nvPr>
            <p:ph sz="half" idx="2"/>
          </p:nvPr>
        </p:nvPicPr>
        <p:blipFill rotWithShape="1">
          <a:blip r:embed="rId3"/>
          <a:srcRect b="4664"/>
          <a:stretch/>
        </p:blipFill>
        <p:spPr>
          <a:xfrm>
            <a:off x="5227841" y="3517023"/>
            <a:ext cx="4353939" cy="2519545"/>
          </a:xfrm>
        </p:spPr>
      </p:pic>
      <p:sp>
        <p:nvSpPr>
          <p:cNvPr id="4" name="Date Placeholder 3">
            <a:extLst>
              <a:ext uri="{FF2B5EF4-FFF2-40B4-BE49-F238E27FC236}">
                <a16:creationId xmlns:a16="http://schemas.microsoft.com/office/drawing/2014/main" id="{1D9E405D-88BA-1A4B-8B91-8AE486F22844}"/>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64E4CCEE-692F-7440-AC75-0B855658E14F}"/>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4CF49CFB-7A89-F348-A7DC-BAD643823812}"/>
              </a:ext>
            </a:extLst>
          </p:cNvPr>
          <p:cNvSpPr>
            <a:spLocks noGrp="1"/>
          </p:cNvSpPr>
          <p:nvPr>
            <p:ph type="sldNum" sz="quarter" idx="12"/>
          </p:nvPr>
        </p:nvSpPr>
        <p:spPr/>
        <p:txBody>
          <a:bodyPr/>
          <a:lstStyle/>
          <a:p>
            <a:fld id="{8A7A6979-0714-4377-B894-6BE4C2D6E202}" type="slidenum">
              <a:rPr lang="en-US" smtClean="0"/>
              <a:pPr/>
              <a:t>10</a:t>
            </a:fld>
            <a:endParaRPr lang="en-US"/>
          </a:p>
        </p:txBody>
      </p:sp>
      <p:sp>
        <p:nvSpPr>
          <p:cNvPr id="8" name="TextBox 7">
            <a:extLst>
              <a:ext uri="{FF2B5EF4-FFF2-40B4-BE49-F238E27FC236}">
                <a16:creationId xmlns:a16="http://schemas.microsoft.com/office/drawing/2014/main" id="{CD771F72-7414-7746-A4EC-F6AA51270E39}"/>
              </a:ext>
            </a:extLst>
          </p:cNvPr>
          <p:cNvSpPr txBox="1"/>
          <p:nvPr/>
        </p:nvSpPr>
        <p:spPr>
          <a:xfrm>
            <a:off x="6352682" y="5977079"/>
            <a:ext cx="2922788" cy="369332"/>
          </a:xfrm>
          <a:prstGeom prst="rect">
            <a:avLst/>
          </a:prstGeom>
          <a:noFill/>
        </p:spPr>
        <p:txBody>
          <a:bodyPr wrap="none" rtlCol="0">
            <a:spAutoFit/>
          </a:bodyPr>
          <a:lstStyle/>
          <a:p>
            <a:r>
              <a:rPr lang="en-GB" dirty="0"/>
              <a:t>Difference in Et (ADC Counts)</a:t>
            </a:r>
          </a:p>
        </p:txBody>
      </p:sp>
      <p:sp>
        <p:nvSpPr>
          <p:cNvPr id="9" name="TextBox 8">
            <a:extLst>
              <a:ext uri="{FF2B5EF4-FFF2-40B4-BE49-F238E27FC236}">
                <a16:creationId xmlns:a16="http://schemas.microsoft.com/office/drawing/2014/main" id="{C10D646D-532A-064C-9F7E-274B510F9BAE}"/>
              </a:ext>
            </a:extLst>
          </p:cNvPr>
          <p:cNvSpPr txBox="1"/>
          <p:nvPr/>
        </p:nvSpPr>
        <p:spPr>
          <a:xfrm>
            <a:off x="7031330" y="3229052"/>
            <a:ext cx="2244140" cy="369332"/>
          </a:xfrm>
          <a:prstGeom prst="rect">
            <a:avLst/>
          </a:prstGeom>
          <a:noFill/>
        </p:spPr>
        <p:txBody>
          <a:bodyPr wrap="none" rtlCol="0">
            <a:spAutoFit/>
          </a:bodyPr>
          <a:lstStyle/>
          <a:p>
            <a:r>
              <a:rPr lang="en-GB" dirty="0"/>
              <a:t>CMS Work in Progress</a:t>
            </a:r>
          </a:p>
        </p:txBody>
      </p:sp>
      <p:sp>
        <p:nvSpPr>
          <p:cNvPr id="7" name="TextBox 6">
            <a:extLst>
              <a:ext uri="{FF2B5EF4-FFF2-40B4-BE49-F238E27FC236}">
                <a16:creationId xmlns:a16="http://schemas.microsoft.com/office/drawing/2014/main" id="{4F5B848A-CDF5-A442-9E78-A29D7D6C7AFE}"/>
              </a:ext>
            </a:extLst>
          </p:cNvPr>
          <p:cNvSpPr txBox="1"/>
          <p:nvPr/>
        </p:nvSpPr>
        <p:spPr>
          <a:xfrm>
            <a:off x="9662615" y="4083820"/>
            <a:ext cx="2138446" cy="1754326"/>
          </a:xfrm>
          <a:prstGeom prst="rect">
            <a:avLst/>
          </a:prstGeom>
          <a:noFill/>
        </p:spPr>
        <p:txBody>
          <a:bodyPr wrap="square" rtlCol="0">
            <a:spAutoFit/>
          </a:bodyPr>
          <a:lstStyle/>
          <a:p>
            <a:r>
              <a:rPr lang="en-GB" dirty="0"/>
              <a:t>Plot showing difference in Et between HLS and C++ due to overflow in HLS algorithm (now fixed)</a:t>
            </a:r>
          </a:p>
        </p:txBody>
      </p:sp>
      <p:sp>
        <p:nvSpPr>
          <p:cNvPr id="10" name="TextBox 9">
            <a:extLst>
              <a:ext uri="{FF2B5EF4-FFF2-40B4-BE49-F238E27FC236}">
                <a16:creationId xmlns:a16="http://schemas.microsoft.com/office/drawing/2014/main" id="{24F275ED-CAAB-1A49-BEF8-D2BA2345A3D5}"/>
              </a:ext>
            </a:extLst>
          </p:cNvPr>
          <p:cNvSpPr txBox="1"/>
          <p:nvPr/>
        </p:nvSpPr>
        <p:spPr>
          <a:xfrm rot="16200000">
            <a:off x="4749365" y="3842066"/>
            <a:ext cx="795282" cy="369332"/>
          </a:xfrm>
          <a:prstGeom prst="rect">
            <a:avLst/>
          </a:prstGeom>
          <a:noFill/>
        </p:spPr>
        <p:txBody>
          <a:bodyPr wrap="none" rtlCol="0">
            <a:spAutoFit/>
          </a:bodyPr>
          <a:lstStyle/>
          <a:p>
            <a:r>
              <a:rPr lang="en-GB" dirty="0"/>
              <a:t>Events</a:t>
            </a:r>
          </a:p>
        </p:txBody>
      </p:sp>
    </p:spTree>
    <p:extLst>
      <p:ext uri="{BB962C8B-B14F-4D97-AF65-F5344CB8AC3E}">
        <p14:creationId xmlns:p14="http://schemas.microsoft.com/office/powerpoint/2010/main" val="90120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4857D-AA44-E042-9649-7788F056A100}"/>
              </a:ext>
            </a:extLst>
          </p:cNvPr>
          <p:cNvSpPr>
            <a:spLocks noGrp="1"/>
          </p:cNvSpPr>
          <p:nvPr>
            <p:ph type="title"/>
          </p:nvPr>
        </p:nvSpPr>
        <p:spPr/>
        <p:txBody>
          <a:bodyPr/>
          <a:lstStyle/>
          <a:p>
            <a:r>
              <a:rPr lang="en-GB" dirty="0"/>
              <a:t>Clustering Algorithm</a:t>
            </a:r>
          </a:p>
        </p:txBody>
      </p:sp>
      <p:sp>
        <p:nvSpPr>
          <p:cNvPr id="3" name="Content Placeholder 2">
            <a:extLst>
              <a:ext uri="{FF2B5EF4-FFF2-40B4-BE49-F238E27FC236}">
                <a16:creationId xmlns:a16="http://schemas.microsoft.com/office/drawing/2014/main" id="{B492FB80-C492-1345-9667-D78FC7809CF9}"/>
              </a:ext>
            </a:extLst>
          </p:cNvPr>
          <p:cNvSpPr>
            <a:spLocks noGrp="1"/>
          </p:cNvSpPr>
          <p:nvPr>
            <p:ph sz="half" idx="1"/>
          </p:nvPr>
        </p:nvSpPr>
        <p:spPr/>
        <p:txBody>
          <a:bodyPr/>
          <a:lstStyle/>
          <a:p>
            <a:r>
              <a:rPr lang="en-GB" dirty="0"/>
              <a:t>Test beam studies found a 3x3 cluster provides good resolution for EM showers</a:t>
            </a:r>
          </a:p>
          <a:p>
            <a:pPr lvl="1"/>
            <a:r>
              <a:rPr lang="en-GB" dirty="0"/>
              <a:t>Can use same 3x3 crystal region as swiss cross</a:t>
            </a:r>
          </a:p>
          <a:p>
            <a:r>
              <a:rPr lang="en-GB" dirty="0"/>
              <a:t>Clustering requirements:</a:t>
            </a:r>
          </a:p>
          <a:p>
            <a:pPr lvl="1"/>
            <a:r>
              <a:rPr lang="en-GB" dirty="0"/>
              <a:t>Seed has a greater Et than any crystals it shares a side with (corners not considered)</a:t>
            </a:r>
          </a:p>
          <a:p>
            <a:pPr lvl="1"/>
            <a:r>
              <a:rPr lang="en-GB" dirty="0"/>
              <a:t>Seed Et &gt; 0.25 GeV</a:t>
            </a:r>
          </a:p>
          <a:p>
            <a:pPr lvl="1"/>
            <a:r>
              <a:rPr lang="en-GB" dirty="0"/>
              <a:t>Seed is not an pulse shape spike</a:t>
            </a:r>
          </a:p>
          <a:p>
            <a:endParaRPr lang="en-GB" dirty="0"/>
          </a:p>
        </p:txBody>
      </p:sp>
      <p:pic>
        <p:nvPicPr>
          <p:cNvPr id="12" name="Content Placeholder 11">
            <a:extLst>
              <a:ext uri="{FF2B5EF4-FFF2-40B4-BE49-F238E27FC236}">
                <a16:creationId xmlns:a16="http://schemas.microsoft.com/office/drawing/2014/main" id="{0EF3752B-3EFA-E14A-9A11-4A106427FF9B}"/>
              </a:ext>
            </a:extLst>
          </p:cNvPr>
          <p:cNvPicPr>
            <a:picLocks noGrp="1" noChangeAspect="1"/>
          </p:cNvPicPr>
          <p:nvPr>
            <p:ph sz="half" idx="2"/>
          </p:nvPr>
        </p:nvPicPr>
        <p:blipFill>
          <a:blip r:embed="rId2"/>
          <a:stretch>
            <a:fillRect/>
          </a:stretch>
        </p:blipFill>
        <p:spPr>
          <a:xfrm>
            <a:off x="6172200" y="2168369"/>
            <a:ext cx="5181600" cy="3275325"/>
          </a:xfrm>
        </p:spPr>
      </p:pic>
      <p:sp>
        <p:nvSpPr>
          <p:cNvPr id="4" name="Date Placeholder 3">
            <a:extLst>
              <a:ext uri="{FF2B5EF4-FFF2-40B4-BE49-F238E27FC236}">
                <a16:creationId xmlns:a16="http://schemas.microsoft.com/office/drawing/2014/main" id="{08D1C2EB-5905-D447-A725-62C9CAF98A3F}"/>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5CC0EE03-9B04-B646-97D8-B2E52065280A}"/>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0D4F2650-A243-4A44-85D0-A3A9316D1BBD}"/>
              </a:ext>
            </a:extLst>
          </p:cNvPr>
          <p:cNvSpPr>
            <a:spLocks noGrp="1"/>
          </p:cNvSpPr>
          <p:nvPr>
            <p:ph type="sldNum" sz="quarter" idx="12"/>
          </p:nvPr>
        </p:nvSpPr>
        <p:spPr/>
        <p:txBody>
          <a:bodyPr/>
          <a:lstStyle/>
          <a:p>
            <a:fld id="{8A7A6979-0714-4377-B894-6BE4C2D6E202}" type="slidenum">
              <a:rPr lang="en-US" smtClean="0"/>
              <a:pPr/>
              <a:t>11</a:t>
            </a:fld>
            <a:endParaRPr lang="en-US"/>
          </a:p>
        </p:txBody>
      </p:sp>
      <p:sp>
        <p:nvSpPr>
          <p:cNvPr id="7" name="TextBox 6">
            <a:extLst>
              <a:ext uri="{FF2B5EF4-FFF2-40B4-BE49-F238E27FC236}">
                <a16:creationId xmlns:a16="http://schemas.microsoft.com/office/drawing/2014/main" id="{22D20554-F382-914F-A047-4DF5DEF513D8}"/>
              </a:ext>
            </a:extLst>
          </p:cNvPr>
          <p:cNvSpPr txBox="1"/>
          <p:nvPr/>
        </p:nvSpPr>
        <p:spPr>
          <a:xfrm>
            <a:off x="8986831" y="1983703"/>
            <a:ext cx="2244140" cy="369332"/>
          </a:xfrm>
          <a:prstGeom prst="rect">
            <a:avLst/>
          </a:prstGeom>
          <a:noFill/>
        </p:spPr>
        <p:txBody>
          <a:bodyPr wrap="none" rtlCol="0">
            <a:spAutoFit/>
          </a:bodyPr>
          <a:lstStyle/>
          <a:p>
            <a:r>
              <a:rPr lang="en-GB" dirty="0"/>
              <a:t>CMS Work in Progress</a:t>
            </a:r>
          </a:p>
        </p:txBody>
      </p:sp>
      <p:sp>
        <p:nvSpPr>
          <p:cNvPr id="8" name="TextBox 7">
            <a:extLst>
              <a:ext uri="{FF2B5EF4-FFF2-40B4-BE49-F238E27FC236}">
                <a16:creationId xmlns:a16="http://schemas.microsoft.com/office/drawing/2014/main" id="{F3EB345E-4280-284F-BFE3-7CBAF6A2BA4A}"/>
              </a:ext>
            </a:extLst>
          </p:cNvPr>
          <p:cNvSpPr txBox="1"/>
          <p:nvPr/>
        </p:nvSpPr>
        <p:spPr>
          <a:xfrm>
            <a:off x="7944269" y="5612644"/>
            <a:ext cx="2181879" cy="369332"/>
          </a:xfrm>
          <a:prstGeom prst="rect">
            <a:avLst/>
          </a:prstGeom>
          <a:noFill/>
        </p:spPr>
        <p:txBody>
          <a:bodyPr wrap="none" rtlCol="0">
            <a:spAutoFit/>
          </a:bodyPr>
          <a:lstStyle/>
          <a:p>
            <a:r>
              <a:rPr lang="en-GB" dirty="0"/>
              <a:t>2018 ECAL Test Beam</a:t>
            </a:r>
          </a:p>
        </p:txBody>
      </p:sp>
    </p:spTree>
    <p:extLst>
      <p:ext uri="{BB962C8B-B14F-4D97-AF65-F5344CB8AC3E}">
        <p14:creationId xmlns:p14="http://schemas.microsoft.com/office/powerpoint/2010/main" val="258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9ABB6-E79E-664B-93DD-81E62BF40752}"/>
              </a:ext>
            </a:extLst>
          </p:cNvPr>
          <p:cNvSpPr>
            <a:spLocks noGrp="1"/>
          </p:cNvSpPr>
          <p:nvPr>
            <p:ph type="title"/>
          </p:nvPr>
        </p:nvSpPr>
        <p:spPr/>
        <p:txBody>
          <a:bodyPr/>
          <a:lstStyle/>
          <a:p>
            <a:r>
              <a:rPr lang="en-GB" dirty="0"/>
              <a:t>Clustering Algorithm</a:t>
            </a:r>
          </a:p>
        </p:txBody>
      </p:sp>
      <p:sp>
        <p:nvSpPr>
          <p:cNvPr id="3" name="Content Placeholder 2">
            <a:extLst>
              <a:ext uri="{FF2B5EF4-FFF2-40B4-BE49-F238E27FC236}">
                <a16:creationId xmlns:a16="http://schemas.microsoft.com/office/drawing/2014/main" id="{3A9CB9DC-E48E-1A4F-B1D0-F8EEC399F85D}"/>
              </a:ext>
            </a:extLst>
          </p:cNvPr>
          <p:cNvSpPr>
            <a:spLocks noGrp="1"/>
          </p:cNvSpPr>
          <p:nvPr>
            <p:ph idx="1"/>
          </p:nvPr>
        </p:nvSpPr>
        <p:spPr/>
        <p:txBody>
          <a:bodyPr/>
          <a:lstStyle/>
          <a:p>
            <a:r>
              <a:rPr lang="en-GB" dirty="0"/>
              <a:t>Tested in software with no discrepancies in over 50000 events from 2018 ECAL test beam</a:t>
            </a:r>
          </a:p>
          <a:p>
            <a:r>
              <a:rPr lang="en-GB" dirty="0"/>
              <a:t>Hardware test (with swiss cross) planned for this summer</a:t>
            </a:r>
          </a:p>
          <a:p>
            <a:endParaRPr lang="en-GB" dirty="0"/>
          </a:p>
        </p:txBody>
      </p:sp>
      <p:sp>
        <p:nvSpPr>
          <p:cNvPr id="4" name="Date Placeholder 3">
            <a:extLst>
              <a:ext uri="{FF2B5EF4-FFF2-40B4-BE49-F238E27FC236}">
                <a16:creationId xmlns:a16="http://schemas.microsoft.com/office/drawing/2014/main" id="{83FD0468-E848-0449-B582-510089B85433}"/>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45284E7D-C200-8F42-902C-6E22E9D7AF1B}"/>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51DF0D12-E542-C14B-A7F6-E2AC6DFEE4F1}"/>
              </a:ext>
            </a:extLst>
          </p:cNvPr>
          <p:cNvSpPr>
            <a:spLocks noGrp="1"/>
          </p:cNvSpPr>
          <p:nvPr>
            <p:ph type="sldNum" sz="quarter" idx="12"/>
          </p:nvPr>
        </p:nvSpPr>
        <p:spPr/>
        <p:txBody>
          <a:bodyPr/>
          <a:lstStyle/>
          <a:p>
            <a:fld id="{8A7A6979-0714-4377-B894-6BE4C2D6E202}" type="slidenum">
              <a:rPr lang="en-US" smtClean="0"/>
              <a:pPr/>
              <a:t>12</a:t>
            </a:fld>
            <a:endParaRPr lang="en-US"/>
          </a:p>
        </p:txBody>
      </p:sp>
      <p:pic>
        <p:nvPicPr>
          <p:cNvPr id="7" name="Content Placeholder 9">
            <a:extLst>
              <a:ext uri="{FF2B5EF4-FFF2-40B4-BE49-F238E27FC236}">
                <a16:creationId xmlns:a16="http://schemas.microsoft.com/office/drawing/2014/main" id="{503D87A6-CDDD-E749-BCEA-BAD6D8B154E5}"/>
              </a:ext>
            </a:extLst>
          </p:cNvPr>
          <p:cNvPicPr>
            <a:picLocks noChangeAspect="1"/>
          </p:cNvPicPr>
          <p:nvPr/>
        </p:nvPicPr>
        <p:blipFill rotWithShape="1">
          <a:blip r:embed="rId2"/>
          <a:srcRect b="55100"/>
          <a:stretch/>
        </p:blipFill>
        <p:spPr>
          <a:xfrm>
            <a:off x="913086" y="3199828"/>
            <a:ext cx="10440714" cy="2693743"/>
          </a:xfrm>
          <a:prstGeom prst="rect">
            <a:avLst/>
          </a:prstGeom>
        </p:spPr>
      </p:pic>
      <p:sp>
        <p:nvSpPr>
          <p:cNvPr id="8" name="TextBox 7">
            <a:extLst>
              <a:ext uri="{FF2B5EF4-FFF2-40B4-BE49-F238E27FC236}">
                <a16:creationId xmlns:a16="http://schemas.microsoft.com/office/drawing/2014/main" id="{886D8AAE-E2A6-804D-A8A9-23FB439DA2D1}"/>
              </a:ext>
            </a:extLst>
          </p:cNvPr>
          <p:cNvSpPr txBox="1"/>
          <p:nvPr/>
        </p:nvSpPr>
        <p:spPr>
          <a:xfrm>
            <a:off x="2966168" y="5904964"/>
            <a:ext cx="2620782" cy="369332"/>
          </a:xfrm>
          <a:prstGeom prst="rect">
            <a:avLst/>
          </a:prstGeom>
          <a:noFill/>
        </p:spPr>
        <p:txBody>
          <a:bodyPr wrap="none" rtlCol="0">
            <a:spAutoFit/>
          </a:bodyPr>
          <a:lstStyle/>
          <a:p>
            <a:r>
              <a:rPr lang="en-GB" dirty="0"/>
              <a:t>Difference in Eta (crystals)</a:t>
            </a:r>
          </a:p>
        </p:txBody>
      </p:sp>
      <p:sp>
        <p:nvSpPr>
          <p:cNvPr id="9" name="TextBox 8">
            <a:extLst>
              <a:ext uri="{FF2B5EF4-FFF2-40B4-BE49-F238E27FC236}">
                <a16:creationId xmlns:a16="http://schemas.microsoft.com/office/drawing/2014/main" id="{919B534F-692D-814D-BD59-9429D059C931}"/>
              </a:ext>
            </a:extLst>
          </p:cNvPr>
          <p:cNvSpPr txBox="1"/>
          <p:nvPr/>
        </p:nvSpPr>
        <p:spPr>
          <a:xfrm>
            <a:off x="9092814" y="5942839"/>
            <a:ext cx="1623265" cy="369332"/>
          </a:xfrm>
          <a:prstGeom prst="rect">
            <a:avLst/>
          </a:prstGeom>
          <a:noFill/>
        </p:spPr>
        <p:txBody>
          <a:bodyPr wrap="none" rtlCol="0">
            <a:spAutoFit/>
          </a:bodyPr>
          <a:lstStyle/>
          <a:p>
            <a:r>
              <a:rPr lang="en-GB" dirty="0"/>
              <a:t>Difference in Et</a:t>
            </a:r>
          </a:p>
        </p:txBody>
      </p:sp>
      <p:sp>
        <p:nvSpPr>
          <p:cNvPr id="10" name="TextBox 9">
            <a:extLst>
              <a:ext uri="{FF2B5EF4-FFF2-40B4-BE49-F238E27FC236}">
                <a16:creationId xmlns:a16="http://schemas.microsoft.com/office/drawing/2014/main" id="{1485CDE0-6456-5B43-9E6F-7F1DF42AD110}"/>
              </a:ext>
            </a:extLst>
          </p:cNvPr>
          <p:cNvSpPr txBox="1"/>
          <p:nvPr/>
        </p:nvSpPr>
        <p:spPr>
          <a:xfrm>
            <a:off x="8782376" y="2917851"/>
            <a:ext cx="2244140" cy="369332"/>
          </a:xfrm>
          <a:prstGeom prst="rect">
            <a:avLst/>
          </a:prstGeom>
          <a:noFill/>
        </p:spPr>
        <p:txBody>
          <a:bodyPr wrap="none" rtlCol="0">
            <a:spAutoFit/>
          </a:bodyPr>
          <a:lstStyle/>
          <a:p>
            <a:r>
              <a:rPr lang="en-GB" dirty="0"/>
              <a:t>CMS Work in Progress</a:t>
            </a:r>
          </a:p>
        </p:txBody>
      </p:sp>
      <p:sp>
        <p:nvSpPr>
          <p:cNvPr id="11" name="TextBox 10">
            <a:extLst>
              <a:ext uri="{FF2B5EF4-FFF2-40B4-BE49-F238E27FC236}">
                <a16:creationId xmlns:a16="http://schemas.microsoft.com/office/drawing/2014/main" id="{1868A16A-38EF-2A40-B0E9-4FCFE677F616}"/>
              </a:ext>
            </a:extLst>
          </p:cNvPr>
          <p:cNvSpPr txBox="1"/>
          <p:nvPr/>
        </p:nvSpPr>
        <p:spPr>
          <a:xfrm>
            <a:off x="3550450" y="2886096"/>
            <a:ext cx="2244140" cy="369332"/>
          </a:xfrm>
          <a:prstGeom prst="rect">
            <a:avLst/>
          </a:prstGeom>
          <a:noFill/>
        </p:spPr>
        <p:txBody>
          <a:bodyPr wrap="none" rtlCol="0">
            <a:spAutoFit/>
          </a:bodyPr>
          <a:lstStyle/>
          <a:p>
            <a:r>
              <a:rPr lang="en-GB" dirty="0"/>
              <a:t>CMS Work in Progress</a:t>
            </a:r>
          </a:p>
        </p:txBody>
      </p:sp>
    </p:spTree>
    <p:extLst>
      <p:ext uri="{BB962C8B-B14F-4D97-AF65-F5344CB8AC3E}">
        <p14:creationId xmlns:p14="http://schemas.microsoft.com/office/powerpoint/2010/main" val="1787792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E003A-5143-114F-809E-2A8A1BF88942}"/>
              </a:ext>
            </a:extLst>
          </p:cNvPr>
          <p:cNvSpPr>
            <a:spLocks noGrp="1"/>
          </p:cNvSpPr>
          <p:nvPr>
            <p:ph type="title"/>
          </p:nvPr>
        </p:nvSpPr>
        <p:spPr/>
        <p:txBody>
          <a:bodyPr/>
          <a:lstStyle/>
          <a:p>
            <a:r>
              <a:rPr lang="en-GB" dirty="0"/>
              <a:t>Conclusion and Next Steps</a:t>
            </a:r>
          </a:p>
        </p:txBody>
      </p:sp>
      <p:sp>
        <p:nvSpPr>
          <p:cNvPr id="3" name="Content Placeholder 2">
            <a:extLst>
              <a:ext uri="{FF2B5EF4-FFF2-40B4-BE49-F238E27FC236}">
                <a16:creationId xmlns:a16="http://schemas.microsoft.com/office/drawing/2014/main" id="{54C78963-CCB0-A54C-BCBB-6978B6DA4D28}"/>
              </a:ext>
            </a:extLst>
          </p:cNvPr>
          <p:cNvSpPr>
            <a:spLocks noGrp="1"/>
          </p:cNvSpPr>
          <p:nvPr>
            <p:ph idx="1"/>
          </p:nvPr>
        </p:nvSpPr>
        <p:spPr/>
        <p:txBody>
          <a:bodyPr/>
          <a:lstStyle/>
          <a:p>
            <a:r>
              <a:rPr lang="en-GB" dirty="0"/>
              <a:t>HEEP ID</a:t>
            </a:r>
          </a:p>
          <a:p>
            <a:pPr lvl="1"/>
            <a:r>
              <a:rPr lang="en-GB" dirty="0"/>
              <a:t>UL performance similar to that seen in EOY</a:t>
            </a:r>
          </a:p>
          <a:p>
            <a:pPr lvl="2"/>
            <a:r>
              <a:rPr lang="en-GB" dirty="0"/>
              <a:t>Scale factor observed to be flat vs Et</a:t>
            </a:r>
          </a:p>
          <a:p>
            <a:pPr lvl="1"/>
            <a:r>
              <a:rPr lang="en-GB" dirty="0"/>
              <a:t>ID needs to be verified at start of run 3</a:t>
            </a:r>
          </a:p>
          <a:p>
            <a:pPr lvl="2"/>
            <a:r>
              <a:rPr lang="en-GB" dirty="0"/>
              <a:t>Due to upgraded HCAL and pixel detectors, new calibrations and alignment</a:t>
            </a:r>
          </a:p>
          <a:p>
            <a:r>
              <a:rPr lang="en-GB" dirty="0"/>
              <a:t>Algorithms</a:t>
            </a:r>
          </a:p>
          <a:p>
            <a:pPr lvl="1"/>
            <a:r>
              <a:rPr lang="en-GB" dirty="0"/>
              <a:t>First versions of algorithms tested and working</a:t>
            </a:r>
          </a:p>
          <a:p>
            <a:pPr lvl="1"/>
            <a:r>
              <a:rPr lang="en-GB" dirty="0"/>
              <a:t>Further software and hardware tests of HLS algorithms, including the use of more recent test beam data</a:t>
            </a:r>
          </a:p>
          <a:p>
            <a:pPr lvl="1"/>
            <a:r>
              <a:rPr lang="en-GB" dirty="0"/>
              <a:t>Further optimisation to reduce resource usage</a:t>
            </a:r>
          </a:p>
        </p:txBody>
      </p:sp>
      <p:sp>
        <p:nvSpPr>
          <p:cNvPr id="4" name="Date Placeholder 3">
            <a:extLst>
              <a:ext uri="{FF2B5EF4-FFF2-40B4-BE49-F238E27FC236}">
                <a16:creationId xmlns:a16="http://schemas.microsoft.com/office/drawing/2014/main" id="{92418C7C-592E-3547-931B-C3EA0CB626E7}"/>
              </a:ext>
            </a:extLst>
          </p:cNvPr>
          <p:cNvSpPr>
            <a:spLocks noGrp="1"/>
          </p:cNvSpPr>
          <p:nvPr>
            <p:ph type="dt" sz="half" idx="10"/>
          </p:nvPr>
        </p:nvSpPr>
        <p:spPr/>
        <p:txBody>
          <a:bodyPr/>
          <a:lstStyle/>
          <a:p>
            <a:r>
              <a:rPr lang="en-GB"/>
              <a:t>3-6 April 2022</a:t>
            </a:r>
            <a:endParaRPr lang="en-US" dirty="0"/>
          </a:p>
        </p:txBody>
      </p:sp>
      <p:sp>
        <p:nvSpPr>
          <p:cNvPr id="5" name="Footer Placeholder 4">
            <a:extLst>
              <a:ext uri="{FF2B5EF4-FFF2-40B4-BE49-F238E27FC236}">
                <a16:creationId xmlns:a16="http://schemas.microsoft.com/office/drawing/2014/main" id="{E1F7C81F-F78F-CC4E-85E2-B9AC6A8D4841}"/>
              </a:ext>
            </a:extLst>
          </p:cNvPr>
          <p:cNvSpPr>
            <a:spLocks noGrp="1"/>
          </p:cNvSpPr>
          <p:nvPr>
            <p:ph type="ftr" sz="quarter" idx="11"/>
          </p:nvPr>
        </p:nvSpPr>
        <p:spPr/>
        <p:txBody>
          <a:bodyPr/>
          <a:lstStyle/>
          <a:p>
            <a:r>
              <a:rPr lang="en-US"/>
              <a:t>Charlotte Cooke</a:t>
            </a:r>
            <a:endParaRPr lang="en-US" dirty="0"/>
          </a:p>
        </p:txBody>
      </p:sp>
      <p:sp>
        <p:nvSpPr>
          <p:cNvPr id="6" name="Slide Number Placeholder 5">
            <a:extLst>
              <a:ext uri="{FF2B5EF4-FFF2-40B4-BE49-F238E27FC236}">
                <a16:creationId xmlns:a16="http://schemas.microsoft.com/office/drawing/2014/main" id="{0BA33026-97D1-DF47-A922-EF51AC1745B8}"/>
              </a:ext>
            </a:extLst>
          </p:cNvPr>
          <p:cNvSpPr>
            <a:spLocks noGrp="1"/>
          </p:cNvSpPr>
          <p:nvPr>
            <p:ph type="sldNum" sz="quarter" idx="12"/>
          </p:nvPr>
        </p:nvSpPr>
        <p:spPr/>
        <p:txBody>
          <a:bodyPr/>
          <a:lstStyle/>
          <a:p>
            <a:fld id="{8A7A6979-0714-4377-B894-6BE4C2D6E202}" type="slidenum">
              <a:rPr lang="en-US" smtClean="0"/>
              <a:pPr/>
              <a:t>13</a:t>
            </a:fld>
            <a:endParaRPr lang="en-US"/>
          </a:p>
        </p:txBody>
      </p:sp>
    </p:spTree>
    <p:extLst>
      <p:ext uri="{BB962C8B-B14F-4D97-AF65-F5344CB8AC3E}">
        <p14:creationId xmlns:p14="http://schemas.microsoft.com/office/powerpoint/2010/main" val="1503026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F8BCEE-D955-984D-B608-DEBC02FD5569}"/>
              </a:ext>
            </a:extLst>
          </p:cNvPr>
          <p:cNvSpPr>
            <a:spLocks noGrp="1"/>
          </p:cNvSpPr>
          <p:nvPr>
            <p:ph type="title"/>
          </p:nvPr>
        </p:nvSpPr>
        <p:spPr/>
        <p:txBody>
          <a:bodyPr/>
          <a:lstStyle/>
          <a:p>
            <a:r>
              <a:rPr lang="en-GB" dirty="0">
                <a:solidFill>
                  <a:schemeClr val="tx1"/>
                </a:solidFill>
              </a:rPr>
              <a:t>Backup Slides</a:t>
            </a:r>
          </a:p>
        </p:txBody>
      </p:sp>
      <p:sp>
        <p:nvSpPr>
          <p:cNvPr id="8" name="Text Placeholder 7">
            <a:extLst>
              <a:ext uri="{FF2B5EF4-FFF2-40B4-BE49-F238E27FC236}">
                <a16:creationId xmlns:a16="http://schemas.microsoft.com/office/drawing/2014/main" id="{BDE174D5-DA58-DA43-A3A7-25837CE3B52A}"/>
              </a:ext>
            </a:extLst>
          </p:cNvPr>
          <p:cNvSpPr>
            <a:spLocks noGrp="1"/>
          </p:cNvSpPr>
          <p:nvPr>
            <p:ph type="body" idx="1"/>
          </p:nvPr>
        </p:nvSpPr>
        <p:spPr/>
        <p:txBody>
          <a:bodyPr/>
          <a:lstStyle/>
          <a:p>
            <a:endParaRPr lang="en-GB"/>
          </a:p>
        </p:txBody>
      </p:sp>
      <p:sp>
        <p:nvSpPr>
          <p:cNvPr id="4" name="Date Placeholder 3">
            <a:extLst>
              <a:ext uri="{FF2B5EF4-FFF2-40B4-BE49-F238E27FC236}">
                <a16:creationId xmlns:a16="http://schemas.microsoft.com/office/drawing/2014/main" id="{075A364C-B8B1-5D48-8724-FCBDC83EA36E}"/>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BCA8DD5C-8F28-9649-AAD3-8532868CBCF0}"/>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807D3888-9213-3A4E-8CA4-F39E664FF4AB}"/>
              </a:ext>
            </a:extLst>
          </p:cNvPr>
          <p:cNvSpPr>
            <a:spLocks noGrp="1"/>
          </p:cNvSpPr>
          <p:nvPr>
            <p:ph type="sldNum" sz="quarter" idx="12"/>
          </p:nvPr>
        </p:nvSpPr>
        <p:spPr/>
        <p:txBody>
          <a:bodyPr/>
          <a:lstStyle/>
          <a:p>
            <a:fld id="{8A7A6979-0714-4377-B894-6BE4C2D6E202}" type="slidenum">
              <a:rPr lang="en-US" smtClean="0"/>
              <a:pPr/>
              <a:t>14</a:t>
            </a:fld>
            <a:endParaRPr lang="en-US"/>
          </a:p>
        </p:txBody>
      </p:sp>
    </p:spTree>
    <p:extLst>
      <p:ext uri="{BB962C8B-B14F-4D97-AF65-F5344CB8AC3E}">
        <p14:creationId xmlns:p14="http://schemas.microsoft.com/office/powerpoint/2010/main" val="2688887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7DF2-02D3-DB45-AA77-6D4F1D67BB16}"/>
              </a:ext>
            </a:extLst>
          </p:cNvPr>
          <p:cNvSpPr>
            <a:spLocks noGrp="1"/>
          </p:cNvSpPr>
          <p:nvPr>
            <p:ph type="title"/>
          </p:nvPr>
        </p:nvSpPr>
        <p:spPr/>
        <p:txBody>
          <a:bodyPr/>
          <a:lstStyle/>
          <a:p>
            <a:r>
              <a:rPr lang="en-GB" dirty="0"/>
              <a:t>High Energy Electron Positron (HEEP) ID</a:t>
            </a:r>
          </a:p>
        </p:txBody>
      </p:sp>
      <p:sp>
        <p:nvSpPr>
          <p:cNvPr id="4" name="Date Placeholder 3">
            <a:extLst>
              <a:ext uri="{FF2B5EF4-FFF2-40B4-BE49-F238E27FC236}">
                <a16:creationId xmlns:a16="http://schemas.microsoft.com/office/drawing/2014/main" id="{2C94F640-BFB3-7F4B-8EDF-5CD0D251148D}"/>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A684E020-46ED-1341-8F84-0059BD935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A3D26-9EDB-8C46-8BA9-773A45A5AB46}"/>
              </a:ext>
            </a:extLst>
          </p:cNvPr>
          <p:cNvSpPr>
            <a:spLocks noGrp="1"/>
          </p:cNvSpPr>
          <p:nvPr>
            <p:ph type="sldNum" sz="quarter" idx="12"/>
          </p:nvPr>
        </p:nvSpPr>
        <p:spPr/>
        <p:txBody>
          <a:bodyPr/>
          <a:lstStyle/>
          <a:p>
            <a:fld id="{8A7A6979-0714-4377-B894-6BE4C2D6E202}" type="slidenum">
              <a:rPr lang="en-US" smtClean="0"/>
              <a:pPr/>
              <a:t>15</a:t>
            </a:fld>
            <a:endParaRPr lang="en-US"/>
          </a:p>
        </p:txBody>
      </p:sp>
      <p:sp>
        <p:nvSpPr>
          <p:cNvPr id="10" name="Content Placeholder 9">
            <a:extLst>
              <a:ext uri="{FF2B5EF4-FFF2-40B4-BE49-F238E27FC236}">
                <a16:creationId xmlns:a16="http://schemas.microsoft.com/office/drawing/2014/main" id="{9A2AD9D0-AB7F-8C42-ADC7-548AA3E8513E}"/>
              </a:ext>
            </a:extLst>
          </p:cNvPr>
          <p:cNvSpPr>
            <a:spLocks noGrp="1"/>
          </p:cNvSpPr>
          <p:nvPr>
            <p:ph sz="half" idx="2"/>
          </p:nvPr>
        </p:nvSpPr>
        <p:spPr/>
        <p:txBody>
          <a:bodyPr>
            <a:normAutofit fontScale="92500" lnSpcReduction="20000"/>
          </a:bodyPr>
          <a:lstStyle/>
          <a:p>
            <a:r>
              <a:rPr lang="en-GB" b="1" dirty="0"/>
              <a:t>Aim: check if “ultra legacy” (better calibrated) Run 2 (2015-2018) data improves efficiency and data/MC agreement  </a:t>
            </a:r>
          </a:p>
          <a:p>
            <a:r>
              <a:rPr lang="en-GB" dirty="0"/>
              <a:t>HEEP ID basics:</a:t>
            </a:r>
          </a:p>
          <a:p>
            <a:pPr lvl="1"/>
            <a:r>
              <a:rPr lang="en-GB" dirty="0"/>
              <a:t>Simple, robust ID</a:t>
            </a:r>
          </a:p>
          <a:p>
            <a:pPr lvl="1"/>
            <a:r>
              <a:rPr lang="en-GB" dirty="0"/>
              <a:t>Subdetector based rather than particle flow</a:t>
            </a:r>
          </a:p>
          <a:p>
            <a:pPr lvl="2"/>
            <a:r>
              <a:rPr lang="en-GB" dirty="0"/>
              <a:t>Uses information from ECAL, HCAL and tracker</a:t>
            </a:r>
          </a:p>
          <a:p>
            <a:pPr lvl="1"/>
            <a:r>
              <a:rPr lang="en-GB" dirty="0"/>
              <a:t>Requires that the lateral spread of energy deposits in the ECAL is consistent with that of a single electron and that the track is matched to the ECAL deposit</a:t>
            </a:r>
          </a:p>
        </p:txBody>
      </p:sp>
      <p:graphicFrame>
        <p:nvGraphicFramePr>
          <p:cNvPr id="11" name="Content Placeholder 2">
            <a:extLst>
              <a:ext uri="{FF2B5EF4-FFF2-40B4-BE49-F238E27FC236}">
                <a16:creationId xmlns:a16="http://schemas.microsoft.com/office/drawing/2014/main" id="{B7D12B48-DF5A-0344-A3AC-87E8EA8FCCB2}"/>
              </a:ext>
            </a:extLst>
          </p:cNvPr>
          <p:cNvGraphicFramePr>
            <a:graphicFrameLocks noGrp="1"/>
          </p:cNvGraphicFramePr>
          <p:nvPr>
            <p:ph sz="half" idx="1"/>
          </p:nvPr>
        </p:nvGraphicFramePr>
        <p:xfrm>
          <a:off x="469367" y="1490803"/>
          <a:ext cx="5334000" cy="4631007"/>
        </p:xfrm>
        <a:graphic>
          <a:graphicData uri="http://schemas.openxmlformats.org/drawingml/2006/table">
            <a:tbl>
              <a:tblPr>
                <a:solidFill>
                  <a:srgbClr val="A0D8EB"/>
                </a:solidFill>
                <a:tableStyleId>{69CF1AB2-1976-4502-BF36-3FF5EA218861}</a:tableStyleId>
              </a:tblPr>
              <a:tblGrid>
                <a:gridCol w="1778000">
                  <a:extLst>
                    <a:ext uri="{9D8B030D-6E8A-4147-A177-3AD203B41FA5}">
                      <a16:colId xmlns:a16="http://schemas.microsoft.com/office/drawing/2014/main" val="2721213706"/>
                    </a:ext>
                  </a:extLst>
                </a:gridCol>
                <a:gridCol w="1778000">
                  <a:extLst>
                    <a:ext uri="{9D8B030D-6E8A-4147-A177-3AD203B41FA5}">
                      <a16:colId xmlns:a16="http://schemas.microsoft.com/office/drawing/2014/main" val="2567423328"/>
                    </a:ext>
                  </a:extLst>
                </a:gridCol>
                <a:gridCol w="1778000">
                  <a:extLst>
                    <a:ext uri="{9D8B030D-6E8A-4147-A177-3AD203B41FA5}">
                      <a16:colId xmlns:a16="http://schemas.microsoft.com/office/drawing/2014/main" val="567435337"/>
                    </a:ext>
                  </a:extLst>
                </a:gridCol>
              </a:tblGrid>
              <a:tr h="206682">
                <a:tc>
                  <a:txBody>
                    <a:bodyPr/>
                    <a:lstStyle/>
                    <a:p>
                      <a:pPr algn="ctr"/>
                      <a:r>
                        <a:rPr lang="en-GB" sz="1600" dirty="0"/>
                        <a:t>Variable</a:t>
                      </a:r>
                    </a:p>
                  </a:txBody>
                  <a:tcPr marL="28161" marR="28161" marT="18774" marB="18774"/>
                </a:tc>
                <a:tc>
                  <a:txBody>
                    <a:bodyPr/>
                    <a:lstStyle/>
                    <a:p>
                      <a:pPr algn="ctr"/>
                      <a:r>
                        <a:rPr lang="en-GB" sz="1600" dirty="0"/>
                        <a:t>Barrel</a:t>
                      </a:r>
                    </a:p>
                  </a:txBody>
                  <a:tcPr marL="28161" marR="28161" marT="18774" marB="18774"/>
                </a:tc>
                <a:tc>
                  <a:txBody>
                    <a:bodyPr/>
                    <a:lstStyle/>
                    <a:p>
                      <a:pPr algn="ctr"/>
                      <a:r>
                        <a:rPr lang="en-GB" sz="1600" dirty="0"/>
                        <a:t>Endcap</a:t>
                      </a:r>
                    </a:p>
                  </a:txBody>
                  <a:tcPr marL="28161" marR="28161" marT="18774" marB="18774"/>
                </a:tc>
                <a:extLst>
                  <a:ext uri="{0D108BD9-81ED-4DB2-BD59-A6C34878D82A}">
                    <a16:rowId xmlns:a16="http://schemas.microsoft.com/office/drawing/2014/main" val="3008418575"/>
                  </a:ext>
                </a:extLst>
              </a:tr>
              <a:tr h="200461">
                <a:tc>
                  <a:txBody>
                    <a:bodyPr/>
                    <a:lstStyle/>
                    <a:p>
                      <a:pPr algn="ctr"/>
                      <a:r>
                        <a:rPr lang="en-GB" sz="1600" dirty="0">
                          <a:effectLst/>
                        </a:rPr>
                        <a:t>E</a:t>
                      </a:r>
                      <a:r>
                        <a:rPr lang="en-GB" sz="1600" baseline="-25000" dirty="0">
                          <a:effectLst/>
                        </a:rPr>
                        <a:t>T</a:t>
                      </a:r>
                      <a:endParaRPr lang="en-GB" sz="1600" dirty="0">
                        <a:effectLst/>
                        <a:latin typeface="+mn-lt"/>
                      </a:endParaRPr>
                    </a:p>
                  </a:txBody>
                  <a:tcPr marL="28161" marR="28161" marT="14080" marB="14080"/>
                </a:tc>
                <a:tc>
                  <a:txBody>
                    <a:bodyPr/>
                    <a:lstStyle/>
                    <a:p>
                      <a:pPr algn="ctr"/>
                      <a:r>
                        <a:rPr lang="en-GB" sz="1600">
                          <a:effectLst/>
                        </a:rPr>
                        <a:t>&gt; 35 GeV</a:t>
                      </a:r>
                      <a:endParaRPr lang="en-GB" sz="1600">
                        <a:effectLst/>
                        <a:latin typeface="+mn-lt"/>
                      </a:endParaRPr>
                    </a:p>
                  </a:txBody>
                  <a:tcPr marL="28161" marR="28161" marT="14080" marB="14080"/>
                </a:tc>
                <a:tc>
                  <a:txBody>
                    <a:bodyPr/>
                    <a:lstStyle/>
                    <a:p>
                      <a:pPr algn="ctr"/>
                      <a:r>
                        <a:rPr lang="en-GB" sz="1600" dirty="0">
                          <a:effectLst/>
                        </a:rPr>
                        <a:t>&gt; 35 GeV</a:t>
                      </a:r>
                      <a:endParaRPr lang="en-GB" sz="1600" dirty="0">
                        <a:effectLst/>
                        <a:latin typeface="+mn-lt"/>
                      </a:endParaRPr>
                    </a:p>
                  </a:txBody>
                  <a:tcPr marL="28161" marR="28161" marT="14080" marB="14080"/>
                </a:tc>
                <a:extLst>
                  <a:ext uri="{0D108BD9-81ED-4DB2-BD59-A6C34878D82A}">
                    <a16:rowId xmlns:a16="http://schemas.microsoft.com/office/drawing/2014/main" val="786019736"/>
                  </a:ext>
                </a:extLst>
              </a:tr>
              <a:tr h="205380">
                <a:tc>
                  <a:txBody>
                    <a:bodyPr/>
                    <a:lstStyle/>
                    <a:p>
                      <a:pPr algn="ctr"/>
                      <a:r>
                        <a:rPr lang="el-GR" sz="1600" dirty="0">
                          <a:effectLst/>
                        </a:rPr>
                        <a:t>η </a:t>
                      </a:r>
                      <a:r>
                        <a:rPr lang="en-GB" sz="1600" dirty="0">
                          <a:effectLst/>
                        </a:rPr>
                        <a:t>range</a:t>
                      </a:r>
                      <a:endParaRPr lang="en-GB" sz="1600" dirty="0">
                        <a:effectLst/>
                        <a:latin typeface="+mn-lt"/>
                      </a:endParaRPr>
                    </a:p>
                  </a:txBody>
                  <a:tcPr marL="28161" marR="28161" marT="14080" marB="140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rPr>
                        <a:t> |</a:t>
                      </a:r>
                      <a:r>
                        <a:rPr lang="el-GR" sz="1600" dirty="0">
                          <a:effectLst/>
                        </a:rPr>
                        <a:t>η</a:t>
                      </a:r>
                      <a:r>
                        <a:rPr lang="en-GB" sz="1600" baseline="-25000" dirty="0" err="1">
                          <a:effectLst/>
                        </a:rPr>
                        <a:t>sc</a:t>
                      </a:r>
                      <a:r>
                        <a:rPr lang="en-GB" sz="1600" baseline="0" dirty="0">
                          <a:effectLst/>
                        </a:rPr>
                        <a:t>|</a:t>
                      </a:r>
                      <a:r>
                        <a:rPr lang="en-GB" sz="1600" dirty="0">
                          <a:effectLst/>
                        </a:rPr>
                        <a:t>&lt; 1.4442</a:t>
                      </a:r>
                      <a:endParaRPr lang="en-GB" sz="1600" dirty="0">
                        <a:effectLst/>
                        <a:latin typeface="+mn-lt"/>
                      </a:endParaRPr>
                    </a:p>
                  </a:txBody>
                  <a:tcPr marL="28161" marR="28161" marT="14080" marB="1408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rPr>
                        <a:t>1.566&lt;|</a:t>
                      </a:r>
                      <a:r>
                        <a:rPr lang="el-GR" sz="1600" dirty="0">
                          <a:effectLst/>
                        </a:rPr>
                        <a:t>η</a:t>
                      </a:r>
                      <a:r>
                        <a:rPr lang="en-GB" sz="1600" baseline="-25000" dirty="0" err="1">
                          <a:effectLst/>
                        </a:rPr>
                        <a:t>sc</a:t>
                      </a:r>
                      <a:r>
                        <a:rPr lang="en-GB" sz="1600" baseline="0" dirty="0">
                          <a:effectLst/>
                        </a:rPr>
                        <a:t>|</a:t>
                      </a:r>
                      <a:r>
                        <a:rPr lang="en-GB" sz="1600" dirty="0">
                          <a:effectLst/>
                        </a:rPr>
                        <a:t>&lt; 2.5</a:t>
                      </a:r>
                      <a:endParaRPr lang="en-GB" sz="1600" dirty="0">
                        <a:effectLst/>
                        <a:latin typeface="+mn-lt"/>
                      </a:endParaRPr>
                    </a:p>
                  </a:txBody>
                  <a:tcPr marL="28161" marR="28161" marT="14080" marB="14080"/>
                </a:tc>
                <a:extLst>
                  <a:ext uri="{0D108BD9-81ED-4DB2-BD59-A6C34878D82A}">
                    <a16:rowId xmlns:a16="http://schemas.microsoft.com/office/drawing/2014/main" val="555202556"/>
                  </a:ext>
                </a:extLst>
              </a:tr>
              <a:tr h="200461">
                <a:tc>
                  <a:txBody>
                    <a:bodyPr/>
                    <a:lstStyle/>
                    <a:p>
                      <a:pPr algn="ctr"/>
                      <a:r>
                        <a:rPr lang="en-GB" sz="1600" dirty="0" err="1">
                          <a:effectLst/>
                        </a:rPr>
                        <a:t>isEcalDriven</a:t>
                      </a:r>
                      <a:endParaRPr lang="en-GB" sz="1600" dirty="0">
                        <a:effectLst/>
                        <a:latin typeface="+mn-lt"/>
                      </a:endParaRPr>
                    </a:p>
                  </a:txBody>
                  <a:tcPr marL="28161" marR="28161" marT="14080" marB="14080"/>
                </a:tc>
                <a:tc>
                  <a:txBody>
                    <a:bodyPr/>
                    <a:lstStyle/>
                    <a:p>
                      <a:pPr algn="ctr"/>
                      <a:r>
                        <a:rPr lang="en-GB" sz="1600" dirty="0">
                          <a:effectLst/>
                        </a:rPr>
                        <a:t>=1</a:t>
                      </a:r>
                      <a:endParaRPr lang="en-GB" sz="1600" dirty="0">
                        <a:effectLst/>
                        <a:latin typeface="+mn-lt"/>
                      </a:endParaRPr>
                    </a:p>
                  </a:txBody>
                  <a:tcPr marL="28161" marR="28161" marT="14080" marB="14080"/>
                </a:tc>
                <a:tc>
                  <a:txBody>
                    <a:bodyPr/>
                    <a:lstStyle/>
                    <a:p>
                      <a:pPr algn="ctr"/>
                      <a:r>
                        <a:rPr lang="en-GB" sz="1600">
                          <a:effectLst/>
                        </a:rPr>
                        <a:t>=1</a:t>
                      </a:r>
                      <a:endParaRPr lang="en-GB" sz="1600">
                        <a:effectLst/>
                        <a:latin typeface="+mn-lt"/>
                      </a:endParaRPr>
                    </a:p>
                  </a:txBody>
                  <a:tcPr marL="28161" marR="28161" marT="14080" marB="14080"/>
                </a:tc>
                <a:extLst>
                  <a:ext uri="{0D108BD9-81ED-4DB2-BD59-A6C34878D82A}">
                    <a16:rowId xmlns:a16="http://schemas.microsoft.com/office/drawing/2014/main" val="4163923934"/>
                  </a:ext>
                </a:extLst>
              </a:tr>
              <a:tr h="200461">
                <a:tc>
                  <a:txBody>
                    <a:bodyPr/>
                    <a:lstStyle/>
                    <a:p>
                      <a:pPr algn="ctr"/>
                      <a:r>
                        <a:rPr lang="en-GB" sz="1600" dirty="0">
                          <a:effectLst/>
                        </a:rPr>
                        <a:t>|</a:t>
                      </a:r>
                      <a:r>
                        <a:rPr lang="el-GR" sz="1600" dirty="0">
                          <a:effectLst/>
                        </a:rPr>
                        <a:t>Δη</a:t>
                      </a:r>
                      <a:r>
                        <a:rPr lang="en-GB" sz="1600" baseline="-25000" dirty="0" err="1">
                          <a:effectLst/>
                        </a:rPr>
                        <a:t>in</a:t>
                      </a:r>
                      <a:r>
                        <a:rPr lang="en-GB" sz="1600" baseline="30000" dirty="0" err="1">
                          <a:effectLst/>
                        </a:rPr>
                        <a:t>seed</a:t>
                      </a:r>
                      <a:r>
                        <a:rPr lang="en-GB" sz="1600" baseline="0" dirty="0">
                          <a:effectLst/>
                        </a:rPr>
                        <a:t>|</a:t>
                      </a:r>
                      <a:endParaRPr lang="en-GB" sz="1600" dirty="0">
                        <a:effectLst/>
                        <a:latin typeface="+mn-lt"/>
                      </a:endParaRPr>
                    </a:p>
                  </a:txBody>
                  <a:tcPr marL="28161" marR="28161" marT="14080" marB="14080"/>
                </a:tc>
                <a:tc>
                  <a:txBody>
                    <a:bodyPr/>
                    <a:lstStyle/>
                    <a:p>
                      <a:pPr algn="ctr"/>
                      <a:r>
                        <a:rPr lang="en-GB" sz="1600" dirty="0">
                          <a:effectLst/>
                        </a:rPr>
                        <a:t>&lt; 0.004</a:t>
                      </a:r>
                      <a:endParaRPr lang="en-GB" sz="1600" dirty="0">
                        <a:effectLst/>
                        <a:latin typeface="+mn-lt"/>
                      </a:endParaRPr>
                    </a:p>
                  </a:txBody>
                  <a:tcPr marL="28161" marR="28161" marT="14080" marB="14080"/>
                </a:tc>
                <a:tc>
                  <a:txBody>
                    <a:bodyPr/>
                    <a:lstStyle/>
                    <a:p>
                      <a:pPr algn="ctr"/>
                      <a:r>
                        <a:rPr lang="en-GB" sz="1600" dirty="0">
                          <a:effectLst/>
                        </a:rPr>
                        <a:t>&lt; 0.006</a:t>
                      </a:r>
                      <a:endParaRPr lang="en-GB" sz="1600" dirty="0">
                        <a:effectLst/>
                        <a:latin typeface="+mn-lt"/>
                      </a:endParaRPr>
                    </a:p>
                  </a:txBody>
                  <a:tcPr marL="28161" marR="28161" marT="14080" marB="14080"/>
                </a:tc>
                <a:extLst>
                  <a:ext uri="{0D108BD9-81ED-4DB2-BD59-A6C34878D82A}">
                    <a16:rowId xmlns:a16="http://schemas.microsoft.com/office/drawing/2014/main" val="714080712"/>
                  </a:ext>
                </a:extLst>
              </a:tr>
              <a:tr h="200461">
                <a:tc>
                  <a:txBody>
                    <a:bodyPr/>
                    <a:lstStyle/>
                    <a:p>
                      <a:pPr algn="ctr"/>
                      <a:r>
                        <a:rPr lang="en-GB" sz="1600" dirty="0">
                          <a:effectLst/>
                        </a:rPr>
                        <a:t>|</a:t>
                      </a:r>
                      <a:r>
                        <a:rPr lang="el-GR" sz="1600" dirty="0" err="1">
                          <a:effectLst/>
                        </a:rPr>
                        <a:t>Δφ</a:t>
                      </a:r>
                      <a:r>
                        <a:rPr lang="en-GB" sz="1600" baseline="-25000" dirty="0">
                          <a:effectLst/>
                        </a:rPr>
                        <a:t>in</a:t>
                      </a:r>
                      <a:r>
                        <a:rPr lang="en-GB" sz="1600" baseline="0" dirty="0">
                          <a:effectLst/>
                        </a:rPr>
                        <a:t>|</a:t>
                      </a:r>
                      <a:endParaRPr lang="en-GB" sz="1600" dirty="0">
                        <a:effectLst/>
                        <a:latin typeface="+mn-lt"/>
                      </a:endParaRPr>
                    </a:p>
                  </a:txBody>
                  <a:tcPr marL="28161" marR="28161" marT="14080" marB="14080"/>
                </a:tc>
                <a:tc>
                  <a:txBody>
                    <a:bodyPr/>
                    <a:lstStyle/>
                    <a:p>
                      <a:pPr algn="ctr"/>
                      <a:r>
                        <a:rPr lang="en-GB" sz="1600" dirty="0">
                          <a:effectLst/>
                        </a:rPr>
                        <a:t>&lt; 0.06</a:t>
                      </a:r>
                      <a:endParaRPr lang="en-GB" sz="1600" dirty="0">
                        <a:effectLst/>
                        <a:latin typeface="+mn-lt"/>
                      </a:endParaRPr>
                    </a:p>
                  </a:txBody>
                  <a:tcPr marL="28161" marR="28161" marT="14080" marB="14080"/>
                </a:tc>
                <a:tc>
                  <a:txBody>
                    <a:bodyPr/>
                    <a:lstStyle/>
                    <a:p>
                      <a:pPr algn="ctr"/>
                      <a:r>
                        <a:rPr lang="en-GB" sz="1600" dirty="0">
                          <a:effectLst/>
                        </a:rPr>
                        <a:t>&lt; 0.06</a:t>
                      </a:r>
                      <a:endParaRPr lang="en-GB" sz="1600" dirty="0">
                        <a:effectLst/>
                        <a:latin typeface="+mn-lt"/>
                      </a:endParaRPr>
                    </a:p>
                  </a:txBody>
                  <a:tcPr marL="28161" marR="28161" marT="14080" marB="14080"/>
                </a:tc>
                <a:extLst>
                  <a:ext uri="{0D108BD9-81ED-4DB2-BD59-A6C34878D82A}">
                    <a16:rowId xmlns:a16="http://schemas.microsoft.com/office/drawing/2014/main" val="26232815"/>
                  </a:ext>
                </a:extLst>
              </a:tr>
              <a:tr h="200461">
                <a:tc>
                  <a:txBody>
                    <a:bodyPr/>
                    <a:lstStyle/>
                    <a:p>
                      <a:pPr algn="ctr"/>
                      <a:r>
                        <a:rPr lang="en-GB" sz="1600">
                          <a:effectLst/>
                        </a:rPr>
                        <a:t>H/E</a:t>
                      </a:r>
                      <a:endParaRPr lang="en-GB" sz="1600">
                        <a:effectLst/>
                        <a:latin typeface="+mn-lt"/>
                      </a:endParaRPr>
                    </a:p>
                  </a:txBody>
                  <a:tcPr marL="28161" marR="28161" marT="14080" marB="14080"/>
                </a:tc>
                <a:tc>
                  <a:txBody>
                    <a:bodyPr/>
                    <a:lstStyle/>
                    <a:p>
                      <a:pPr algn="ctr"/>
                      <a:r>
                        <a:rPr lang="en-GB" sz="1600" dirty="0">
                          <a:effectLst/>
                        </a:rPr>
                        <a:t>&lt; 1/E + 0.05</a:t>
                      </a:r>
                      <a:endParaRPr lang="en-GB" sz="1600" dirty="0">
                        <a:effectLst/>
                        <a:latin typeface="+mn-lt"/>
                      </a:endParaRPr>
                    </a:p>
                  </a:txBody>
                  <a:tcPr marL="28161" marR="28161" marT="14080" marB="14080"/>
                </a:tc>
                <a:tc>
                  <a:txBody>
                    <a:bodyPr/>
                    <a:lstStyle/>
                    <a:p>
                      <a:pPr algn="ctr"/>
                      <a:r>
                        <a:rPr lang="en-GB" sz="1600" dirty="0">
                          <a:effectLst/>
                        </a:rPr>
                        <a:t>&lt; 5/E + 0.05</a:t>
                      </a:r>
                      <a:endParaRPr lang="en-GB" sz="1600" dirty="0">
                        <a:effectLst/>
                        <a:latin typeface="+mn-lt"/>
                      </a:endParaRPr>
                    </a:p>
                  </a:txBody>
                  <a:tcPr marL="28161" marR="28161" marT="14080" marB="14080"/>
                </a:tc>
                <a:extLst>
                  <a:ext uri="{0D108BD9-81ED-4DB2-BD59-A6C34878D82A}">
                    <a16:rowId xmlns:a16="http://schemas.microsoft.com/office/drawing/2014/main" val="1554552339"/>
                  </a:ext>
                </a:extLst>
              </a:tr>
              <a:tr h="200461">
                <a:tc>
                  <a:txBody>
                    <a:bodyPr/>
                    <a:lstStyle/>
                    <a:p>
                      <a:pPr algn="ctr"/>
                      <a:r>
                        <a:rPr lang="en-GB" sz="1600">
                          <a:effectLst/>
                        </a:rPr>
                        <a:t>full 5x5 </a:t>
                      </a:r>
                      <a:r>
                        <a:rPr lang="el-GR" sz="1600">
                          <a:effectLst/>
                        </a:rPr>
                        <a:t>σ</a:t>
                      </a:r>
                      <a:r>
                        <a:rPr lang="en-GB" sz="1600" baseline="-25000">
                          <a:effectLst/>
                        </a:rPr>
                        <a:t>i</a:t>
                      </a:r>
                      <a:r>
                        <a:rPr lang="el-GR" sz="1600" baseline="-25000">
                          <a:effectLst/>
                        </a:rPr>
                        <a:t>η</a:t>
                      </a:r>
                      <a:r>
                        <a:rPr lang="en-GB" sz="1600" baseline="-25000">
                          <a:effectLst/>
                        </a:rPr>
                        <a:t>i</a:t>
                      </a:r>
                      <a:r>
                        <a:rPr lang="el-GR" sz="1600" baseline="-25000">
                          <a:effectLst/>
                        </a:rPr>
                        <a:t>η</a:t>
                      </a:r>
                      <a:endParaRPr lang="el-GR" sz="1600">
                        <a:effectLst/>
                        <a:latin typeface="+mn-lt"/>
                      </a:endParaRPr>
                    </a:p>
                  </a:txBody>
                  <a:tcPr marL="28161" marR="28161" marT="14080" marB="14080"/>
                </a:tc>
                <a:tc>
                  <a:txBody>
                    <a:bodyPr/>
                    <a:lstStyle/>
                    <a:p>
                      <a:pPr algn="ctr"/>
                      <a:r>
                        <a:rPr lang="en-GB" sz="1600" dirty="0">
                          <a:effectLst/>
                        </a:rPr>
                        <a:t>n/a</a:t>
                      </a:r>
                      <a:endParaRPr lang="en-GB" sz="1600" dirty="0">
                        <a:effectLst/>
                        <a:latin typeface="+mn-lt"/>
                      </a:endParaRPr>
                    </a:p>
                  </a:txBody>
                  <a:tcPr marL="28161" marR="28161" marT="14080" marB="14080"/>
                </a:tc>
                <a:tc>
                  <a:txBody>
                    <a:bodyPr/>
                    <a:lstStyle/>
                    <a:p>
                      <a:pPr algn="ctr"/>
                      <a:r>
                        <a:rPr lang="en-GB" sz="1600">
                          <a:effectLst/>
                        </a:rPr>
                        <a:t>&lt;0.03</a:t>
                      </a:r>
                      <a:endParaRPr lang="en-GB" sz="1600">
                        <a:effectLst/>
                        <a:latin typeface="+mn-lt"/>
                      </a:endParaRPr>
                    </a:p>
                  </a:txBody>
                  <a:tcPr marL="28161" marR="28161" marT="14080" marB="14080"/>
                </a:tc>
                <a:extLst>
                  <a:ext uri="{0D108BD9-81ED-4DB2-BD59-A6C34878D82A}">
                    <a16:rowId xmlns:a16="http://schemas.microsoft.com/office/drawing/2014/main" val="2951572945"/>
                  </a:ext>
                </a:extLst>
              </a:tr>
              <a:tr h="382259">
                <a:tc>
                  <a:txBody>
                    <a:bodyPr/>
                    <a:lstStyle/>
                    <a:p>
                      <a:pPr algn="ctr"/>
                      <a:r>
                        <a:rPr lang="en-GB" sz="1600">
                          <a:effectLst/>
                        </a:rPr>
                        <a:t>full 5x5 E</a:t>
                      </a:r>
                      <a:r>
                        <a:rPr lang="en-GB" sz="1600" baseline="30000">
                          <a:effectLst/>
                        </a:rPr>
                        <a:t>2x5</a:t>
                      </a:r>
                      <a:r>
                        <a:rPr lang="en-GB" sz="1600">
                          <a:effectLst/>
                        </a:rPr>
                        <a:t>/E</a:t>
                      </a:r>
                      <a:r>
                        <a:rPr lang="en-GB" sz="1600" baseline="30000">
                          <a:effectLst/>
                        </a:rPr>
                        <a:t>5x5</a:t>
                      </a:r>
                      <a:endParaRPr lang="en-GB" sz="1600">
                        <a:effectLst/>
                        <a:latin typeface="+mn-lt"/>
                      </a:endParaRPr>
                    </a:p>
                  </a:txBody>
                  <a:tcPr marL="28161" marR="28161" marT="14080" marB="14080"/>
                </a:tc>
                <a:tc>
                  <a:txBody>
                    <a:bodyPr/>
                    <a:lstStyle/>
                    <a:p>
                      <a:r>
                        <a:rPr lang="en-GB" sz="1600" dirty="0">
                          <a:effectLst/>
                        </a:rPr>
                        <a:t>&gt; 0.94 OR E</a:t>
                      </a:r>
                      <a:r>
                        <a:rPr lang="en-GB" sz="1600" baseline="30000" dirty="0">
                          <a:effectLst/>
                        </a:rPr>
                        <a:t>1x5</a:t>
                      </a:r>
                      <a:r>
                        <a:rPr lang="en-GB" sz="1600" dirty="0">
                          <a:effectLst/>
                        </a:rPr>
                        <a:t>/E</a:t>
                      </a:r>
                      <a:r>
                        <a:rPr lang="en-GB" sz="1600" baseline="30000" dirty="0">
                          <a:effectLst/>
                        </a:rPr>
                        <a:t>5x5</a:t>
                      </a:r>
                      <a:r>
                        <a:rPr lang="en-GB" sz="1600" dirty="0">
                          <a:effectLst/>
                        </a:rPr>
                        <a:t> &gt; 0.83</a:t>
                      </a:r>
                      <a:endParaRPr lang="en-GB" sz="1600" dirty="0">
                        <a:effectLst/>
                        <a:latin typeface="+mn-lt"/>
                      </a:endParaRPr>
                    </a:p>
                  </a:txBody>
                  <a:tcPr marL="28161" marR="28161" marT="14080" marB="14080"/>
                </a:tc>
                <a:tc>
                  <a:txBody>
                    <a:bodyPr/>
                    <a:lstStyle/>
                    <a:p>
                      <a:pPr algn="ctr"/>
                      <a:r>
                        <a:rPr lang="en-GB" sz="1600" dirty="0">
                          <a:effectLst/>
                        </a:rPr>
                        <a:t>n/a</a:t>
                      </a:r>
                      <a:endParaRPr lang="en-GB" sz="1600" dirty="0">
                        <a:effectLst/>
                        <a:latin typeface="+mn-lt"/>
                      </a:endParaRPr>
                    </a:p>
                  </a:txBody>
                  <a:tcPr marL="28161" marR="28161" marT="14080" marB="14080"/>
                </a:tc>
                <a:extLst>
                  <a:ext uri="{0D108BD9-81ED-4DB2-BD59-A6C34878D82A}">
                    <a16:rowId xmlns:a16="http://schemas.microsoft.com/office/drawing/2014/main" val="1008369131"/>
                  </a:ext>
                </a:extLst>
              </a:tr>
              <a:tr h="745856">
                <a:tc>
                  <a:txBody>
                    <a:bodyPr/>
                    <a:lstStyle/>
                    <a:p>
                      <a:pPr algn="ctr"/>
                      <a:r>
                        <a:rPr lang="en-GB" sz="1600">
                          <a:effectLst/>
                        </a:rPr>
                        <a:t>EM + Had Depth 1 Isolation</a:t>
                      </a:r>
                      <a:endParaRPr lang="en-GB" sz="1600">
                        <a:effectLst/>
                        <a:latin typeface="+mn-lt"/>
                      </a:endParaRPr>
                    </a:p>
                  </a:txBody>
                  <a:tcPr marL="28161" marR="28161" marT="14080" marB="14080"/>
                </a:tc>
                <a:tc>
                  <a:txBody>
                    <a:bodyPr/>
                    <a:lstStyle/>
                    <a:p>
                      <a:pPr algn="ctr"/>
                      <a:r>
                        <a:rPr lang="en-GB" sz="1600" dirty="0">
                          <a:effectLst/>
                        </a:rPr>
                        <a:t>&lt;2+0.03*Et +0.28*rho</a:t>
                      </a:r>
                      <a:endParaRPr lang="en-GB" sz="1600" dirty="0">
                        <a:effectLst/>
                        <a:latin typeface="+mn-lt"/>
                      </a:endParaRPr>
                    </a:p>
                  </a:txBody>
                  <a:tcPr marL="28161" marR="28161" marT="14080" marB="1408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effectLst/>
                        </a:rPr>
                        <a:t>&lt; 2.5 +0.28*rho for Et&lt;50 else &lt; 2.5+0.03*(Et-50) +0.28*rho </a:t>
                      </a:r>
                      <a:endParaRPr lang="en-GB" sz="1600" dirty="0">
                        <a:effectLst/>
                        <a:latin typeface="+mn-lt"/>
                      </a:endParaRPr>
                    </a:p>
                  </a:txBody>
                  <a:tcPr marL="28161" marR="28161" marT="14080" marB="14080"/>
                </a:tc>
                <a:extLst>
                  <a:ext uri="{0D108BD9-81ED-4DB2-BD59-A6C34878D82A}">
                    <a16:rowId xmlns:a16="http://schemas.microsoft.com/office/drawing/2014/main" val="2163269456"/>
                  </a:ext>
                </a:extLst>
              </a:tr>
              <a:tr h="200461">
                <a:tc>
                  <a:txBody>
                    <a:bodyPr/>
                    <a:lstStyle/>
                    <a:p>
                      <a:pPr algn="ctr"/>
                      <a:r>
                        <a:rPr lang="en-GB" sz="1600">
                          <a:effectLst/>
                        </a:rPr>
                        <a:t>Track Isol: Trk Pt</a:t>
                      </a:r>
                      <a:endParaRPr lang="en-GB" sz="1600">
                        <a:effectLst/>
                        <a:latin typeface="+mn-lt"/>
                      </a:endParaRPr>
                    </a:p>
                  </a:txBody>
                  <a:tcPr marL="28161" marR="28161" marT="14080" marB="14080"/>
                </a:tc>
                <a:tc>
                  <a:txBody>
                    <a:bodyPr/>
                    <a:lstStyle/>
                    <a:p>
                      <a:pPr algn="ctr"/>
                      <a:r>
                        <a:rPr lang="en-GB" sz="1600">
                          <a:effectLst/>
                        </a:rPr>
                        <a:t>&lt;5</a:t>
                      </a:r>
                      <a:endParaRPr lang="en-GB" sz="1600">
                        <a:effectLst/>
                        <a:latin typeface="+mn-lt"/>
                      </a:endParaRPr>
                    </a:p>
                  </a:txBody>
                  <a:tcPr marL="28161" marR="28161" marT="14080" marB="14080"/>
                </a:tc>
                <a:tc>
                  <a:txBody>
                    <a:bodyPr/>
                    <a:lstStyle/>
                    <a:p>
                      <a:pPr algn="ctr"/>
                      <a:r>
                        <a:rPr lang="en-GB" sz="1600" dirty="0">
                          <a:effectLst/>
                        </a:rPr>
                        <a:t>&lt;5</a:t>
                      </a:r>
                      <a:endParaRPr lang="en-GB" sz="1600" dirty="0">
                        <a:effectLst/>
                        <a:latin typeface="+mn-lt"/>
                      </a:endParaRPr>
                    </a:p>
                  </a:txBody>
                  <a:tcPr marL="28161" marR="28161" marT="14080" marB="14080"/>
                </a:tc>
                <a:extLst>
                  <a:ext uri="{0D108BD9-81ED-4DB2-BD59-A6C34878D82A}">
                    <a16:rowId xmlns:a16="http://schemas.microsoft.com/office/drawing/2014/main" val="3781378097"/>
                  </a:ext>
                </a:extLst>
              </a:tr>
              <a:tr h="382259">
                <a:tc>
                  <a:txBody>
                    <a:bodyPr/>
                    <a:lstStyle/>
                    <a:p>
                      <a:pPr algn="ctr"/>
                      <a:r>
                        <a:rPr lang="en-GB" sz="1600">
                          <a:effectLst/>
                        </a:rPr>
                        <a:t>Inner Layer Lost Hits</a:t>
                      </a:r>
                      <a:endParaRPr lang="en-GB" sz="1600">
                        <a:effectLst/>
                        <a:latin typeface="+mn-lt"/>
                      </a:endParaRPr>
                    </a:p>
                  </a:txBody>
                  <a:tcPr marL="28161" marR="28161" marT="14080" marB="14080"/>
                </a:tc>
                <a:tc>
                  <a:txBody>
                    <a:bodyPr/>
                    <a:lstStyle/>
                    <a:p>
                      <a:pPr algn="ctr"/>
                      <a:r>
                        <a:rPr lang="en-GB" sz="1600">
                          <a:effectLst/>
                        </a:rPr>
                        <a:t>&lt;=1</a:t>
                      </a:r>
                      <a:endParaRPr lang="en-GB" sz="1600">
                        <a:effectLst/>
                        <a:latin typeface="+mn-lt"/>
                      </a:endParaRPr>
                    </a:p>
                  </a:txBody>
                  <a:tcPr marL="28161" marR="28161" marT="14080" marB="14080"/>
                </a:tc>
                <a:tc>
                  <a:txBody>
                    <a:bodyPr/>
                    <a:lstStyle/>
                    <a:p>
                      <a:pPr algn="ctr"/>
                      <a:r>
                        <a:rPr lang="en-GB" sz="1600" dirty="0">
                          <a:effectLst/>
                        </a:rPr>
                        <a:t>&lt;=1</a:t>
                      </a:r>
                      <a:endParaRPr lang="en-GB" sz="1600" dirty="0">
                        <a:effectLst/>
                        <a:latin typeface="+mn-lt"/>
                      </a:endParaRPr>
                    </a:p>
                  </a:txBody>
                  <a:tcPr marL="28161" marR="28161" marT="14080" marB="14080"/>
                </a:tc>
                <a:extLst>
                  <a:ext uri="{0D108BD9-81ED-4DB2-BD59-A6C34878D82A}">
                    <a16:rowId xmlns:a16="http://schemas.microsoft.com/office/drawing/2014/main" val="141409460"/>
                  </a:ext>
                </a:extLst>
              </a:tr>
              <a:tr h="2455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rPr>
                        <a:t> |</a:t>
                      </a:r>
                      <a:r>
                        <a:rPr lang="en-GB" sz="1600" dirty="0" err="1">
                          <a:effectLst/>
                        </a:rPr>
                        <a:t>dxy</a:t>
                      </a:r>
                      <a:r>
                        <a:rPr lang="en-GB" sz="1600" dirty="0">
                          <a:effectLst/>
                        </a:rPr>
                        <a:t>|</a:t>
                      </a:r>
                      <a:endParaRPr lang="en-GB" sz="1600" dirty="0">
                        <a:effectLst/>
                        <a:latin typeface="+mn-lt"/>
                      </a:endParaRPr>
                    </a:p>
                  </a:txBody>
                  <a:tcPr marL="28161" marR="28161" marT="14080" marB="14080"/>
                </a:tc>
                <a:tc>
                  <a:txBody>
                    <a:bodyPr/>
                    <a:lstStyle/>
                    <a:p>
                      <a:pPr algn="ctr"/>
                      <a:r>
                        <a:rPr lang="en-GB" sz="1600" dirty="0">
                          <a:effectLst/>
                        </a:rPr>
                        <a:t>&lt;0.02</a:t>
                      </a:r>
                      <a:endParaRPr lang="en-GB" sz="1600" dirty="0">
                        <a:effectLst/>
                        <a:latin typeface="+mn-lt"/>
                      </a:endParaRPr>
                    </a:p>
                  </a:txBody>
                  <a:tcPr marL="28161" marR="28161" marT="14080" marB="14080"/>
                </a:tc>
                <a:tc>
                  <a:txBody>
                    <a:bodyPr/>
                    <a:lstStyle/>
                    <a:p>
                      <a:pPr algn="ctr"/>
                      <a:r>
                        <a:rPr lang="en-GB" sz="1600" dirty="0">
                          <a:effectLst/>
                        </a:rPr>
                        <a:t>&lt;0.05</a:t>
                      </a:r>
                      <a:endParaRPr lang="en-GB" sz="1600" dirty="0">
                        <a:effectLst/>
                        <a:latin typeface="+mn-lt"/>
                      </a:endParaRPr>
                    </a:p>
                  </a:txBody>
                  <a:tcPr marL="28161" marR="28161" marT="14080" marB="14080"/>
                </a:tc>
                <a:extLst>
                  <a:ext uri="{0D108BD9-81ED-4DB2-BD59-A6C34878D82A}">
                    <a16:rowId xmlns:a16="http://schemas.microsoft.com/office/drawing/2014/main" val="2160953790"/>
                  </a:ext>
                </a:extLst>
              </a:tr>
            </a:tbl>
          </a:graphicData>
        </a:graphic>
      </p:graphicFrame>
    </p:spTree>
    <p:extLst>
      <p:ext uri="{BB962C8B-B14F-4D97-AF65-F5344CB8AC3E}">
        <p14:creationId xmlns:p14="http://schemas.microsoft.com/office/powerpoint/2010/main" val="306515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7">
            <a:extLst>
              <a:ext uri="{FF2B5EF4-FFF2-40B4-BE49-F238E27FC236}">
                <a16:creationId xmlns:a16="http://schemas.microsoft.com/office/drawing/2014/main" id="{19B91F04-0C9E-2541-B501-FF0D0F68FDD2}"/>
              </a:ext>
            </a:extLst>
          </p:cNvPr>
          <p:cNvPicPr>
            <a:picLocks noChangeAspect="1"/>
          </p:cNvPicPr>
          <p:nvPr/>
        </p:nvPicPr>
        <p:blipFill>
          <a:blip r:embed="rId3"/>
          <a:stretch>
            <a:fillRect/>
          </a:stretch>
        </p:blipFill>
        <p:spPr>
          <a:xfrm>
            <a:off x="5253156" y="4010193"/>
            <a:ext cx="2366844" cy="2222628"/>
          </a:xfrm>
          <a:prstGeom prst="rect">
            <a:avLst/>
          </a:prstGeom>
        </p:spPr>
      </p:pic>
      <p:sp>
        <p:nvSpPr>
          <p:cNvPr id="2" name="Title 1">
            <a:extLst>
              <a:ext uri="{FF2B5EF4-FFF2-40B4-BE49-F238E27FC236}">
                <a16:creationId xmlns:a16="http://schemas.microsoft.com/office/drawing/2014/main" id="{7887CB03-D21F-E84C-87AC-3BEDC72FF2DF}"/>
              </a:ext>
            </a:extLst>
          </p:cNvPr>
          <p:cNvSpPr>
            <a:spLocks noGrp="1"/>
          </p:cNvSpPr>
          <p:nvPr>
            <p:ph type="title"/>
          </p:nvPr>
        </p:nvSpPr>
        <p:spPr/>
        <p:txBody>
          <a:bodyPr/>
          <a:lstStyle/>
          <a:p>
            <a:r>
              <a:rPr lang="en-GB" dirty="0"/>
              <a:t>Ultra Legacy Data</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B51BC7D9-22DB-8142-A295-66997B930D97}"/>
                  </a:ext>
                </a:extLst>
              </p:cNvPr>
              <p:cNvSpPr>
                <a:spLocks noGrp="1"/>
              </p:cNvSpPr>
              <p:nvPr>
                <p:ph sz="half" idx="1"/>
              </p:nvPr>
            </p:nvSpPr>
            <p:spPr>
              <a:xfrm>
                <a:off x="390939" y="1515848"/>
                <a:ext cx="7762461" cy="2689459"/>
              </a:xfrm>
            </p:spPr>
            <p:txBody>
              <a:bodyPr>
                <a:normAutofit fontScale="92500" lnSpcReduction="20000"/>
              </a:bodyPr>
              <a:lstStyle/>
              <a:p>
                <a:r>
                  <a:rPr lang="en-GB" dirty="0"/>
                  <a:t>Recalibrated ECAL using Run 2 data</a:t>
                </a:r>
              </a:p>
              <a:p>
                <a:r>
                  <a:rPr lang="en-GB" dirty="0"/>
                  <a:t>Well known resonances of </a:t>
                </a:r>
                <a14:m>
                  <m:oMath xmlns:m="http://schemas.openxmlformats.org/officeDocument/2006/math">
                    <m:sSub>
                      <m:sSubPr>
                        <m:ctrlPr>
                          <a:rPr lang="en-GB" i="1" dirty="0" smtClean="0">
                            <a:latin typeface="Cambria Math" panose="02040503050406030204" pitchFamily="18" charset="0"/>
                          </a:rPr>
                        </m:ctrlPr>
                      </m:sSubPr>
                      <m:e>
                        <m:r>
                          <a:rPr lang="en-GB" i="1" dirty="0" smtClean="0">
                            <a:latin typeface="Cambria Math" panose="02040503050406030204" pitchFamily="18" charset="0"/>
                            <a:ea typeface="Cambria Math" panose="02040503050406030204" pitchFamily="18" charset="0"/>
                          </a:rPr>
                          <m:t>𝜋</m:t>
                        </m:r>
                      </m:e>
                      <m:sub>
                        <m:r>
                          <a:rPr lang="en-GB" b="0" i="1" dirty="0" smtClean="0">
                            <a:latin typeface="Cambria Math" panose="02040503050406030204" pitchFamily="18" charset="0"/>
                          </a:rPr>
                          <m:t>0</m:t>
                        </m:r>
                      </m:sub>
                    </m:sSub>
                  </m:oMath>
                </a14:m>
                <a:r>
                  <a:rPr lang="en-GB" dirty="0"/>
                  <a:t> and Z were used calibrate crystals on a per year basis</a:t>
                </a:r>
              </a:p>
              <a:p>
                <a:r>
                  <a:rPr lang="en-GB" dirty="0"/>
                  <a:t>Evaluating impact of UL calibration on Z' analysis:</a:t>
                </a:r>
              </a:p>
              <a:p>
                <a:pPr lvl="1"/>
                <a:r>
                  <a:rPr lang="en-GB" dirty="0"/>
                  <a:t>UL provides better electron energy resolution, especially in forward region</a:t>
                </a:r>
              </a:p>
              <a:p>
                <a:pPr lvl="1"/>
                <a:r>
                  <a:rPr lang="en-GB" dirty="0"/>
                  <a:t>UL may also improve HEEP ID efficiency and data/MC agreement</a:t>
                </a:r>
              </a:p>
            </p:txBody>
          </p:sp>
        </mc:Choice>
        <mc:Fallback xmlns="">
          <p:sp>
            <p:nvSpPr>
              <p:cNvPr id="7" name="Content Placeholder 6">
                <a:extLst>
                  <a:ext uri="{FF2B5EF4-FFF2-40B4-BE49-F238E27FC236}">
                    <a16:creationId xmlns:a16="http://schemas.microsoft.com/office/drawing/2014/main" id="{B51BC7D9-22DB-8142-A295-66997B930D97}"/>
                  </a:ext>
                </a:extLst>
              </p:cNvPr>
              <p:cNvSpPr>
                <a:spLocks noGrp="1" noRot="1" noChangeAspect="1" noMove="1" noResize="1" noEditPoints="1" noAdjustHandles="1" noChangeArrowheads="1" noChangeShapeType="1" noTextEdit="1"/>
              </p:cNvSpPr>
              <p:nvPr>
                <p:ph sz="half" idx="1"/>
              </p:nvPr>
            </p:nvSpPr>
            <p:spPr>
              <a:xfrm>
                <a:off x="390939" y="1515848"/>
                <a:ext cx="7762461" cy="2689459"/>
              </a:xfrm>
              <a:blipFill>
                <a:blip r:embed="rId4"/>
                <a:stretch>
                  <a:fillRect l="-1142" t="-5634"/>
                </a:stretch>
              </a:blipFill>
            </p:spPr>
            <p:txBody>
              <a:bodyPr/>
              <a:lstStyle/>
              <a:p>
                <a:r>
                  <a:rPr lang="en-GB">
                    <a:noFill/>
                  </a:rPr>
                  <a:t> </a:t>
                </a:r>
              </a:p>
            </p:txBody>
          </p:sp>
        </mc:Fallback>
      </mc:AlternateContent>
      <p:pic>
        <p:nvPicPr>
          <p:cNvPr id="10" name="Content Placeholder 9">
            <a:extLst>
              <a:ext uri="{FF2B5EF4-FFF2-40B4-BE49-F238E27FC236}">
                <a16:creationId xmlns:a16="http://schemas.microsoft.com/office/drawing/2014/main" id="{9E8A1903-E2DF-4346-AD84-3A9ECD40905B}"/>
              </a:ext>
            </a:extLst>
          </p:cNvPr>
          <p:cNvPicPr>
            <a:picLocks noGrp="1" noChangeAspect="1"/>
          </p:cNvPicPr>
          <p:nvPr>
            <p:ph sz="half" idx="2"/>
          </p:nvPr>
        </p:nvPicPr>
        <p:blipFill>
          <a:blip r:embed="rId5"/>
          <a:stretch>
            <a:fillRect/>
          </a:stretch>
        </p:blipFill>
        <p:spPr>
          <a:xfrm>
            <a:off x="8077200" y="1440759"/>
            <a:ext cx="4114800" cy="3602850"/>
          </a:xfrm>
        </p:spPr>
      </p:pic>
      <p:sp>
        <p:nvSpPr>
          <p:cNvPr id="4" name="Date Placeholder 3">
            <a:extLst>
              <a:ext uri="{FF2B5EF4-FFF2-40B4-BE49-F238E27FC236}">
                <a16:creationId xmlns:a16="http://schemas.microsoft.com/office/drawing/2014/main" id="{37873CCA-33A0-3A41-99ED-2CDBAE389C24}"/>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E501467C-00B3-F048-B443-AD6FCB19DE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E2DF9-AFDF-D943-B3C5-602F60F12464}"/>
              </a:ext>
            </a:extLst>
          </p:cNvPr>
          <p:cNvSpPr>
            <a:spLocks noGrp="1"/>
          </p:cNvSpPr>
          <p:nvPr>
            <p:ph type="sldNum" sz="quarter" idx="12"/>
          </p:nvPr>
        </p:nvSpPr>
        <p:spPr/>
        <p:txBody>
          <a:bodyPr/>
          <a:lstStyle/>
          <a:p>
            <a:fld id="{8A7A6979-0714-4377-B894-6BE4C2D6E202}" type="slidenum">
              <a:rPr lang="en-US" smtClean="0"/>
              <a:pPr/>
              <a:t>16</a:t>
            </a:fld>
            <a:endParaRPr lang="en-US"/>
          </a:p>
        </p:txBody>
      </p:sp>
      <p:sp>
        <p:nvSpPr>
          <p:cNvPr id="3" name="TextBox 2">
            <a:extLst>
              <a:ext uri="{FF2B5EF4-FFF2-40B4-BE49-F238E27FC236}">
                <a16:creationId xmlns:a16="http://schemas.microsoft.com/office/drawing/2014/main" id="{B54D44CA-459F-F748-A84F-67E6006F9DF5}"/>
              </a:ext>
            </a:extLst>
          </p:cNvPr>
          <p:cNvSpPr txBox="1"/>
          <p:nvPr/>
        </p:nvSpPr>
        <p:spPr>
          <a:xfrm>
            <a:off x="8590280" y="5040498"/>
            <a:ext cx="3283736" cy="923330"/>
          </a:xfrm>
          <a:prstGeom prst="rect">
            <a:avLst/>
          </a:prstGeom>
          <a:noFill/>
        </p:spPr>
        <p:txBody>
          <a:bodyPr wrap="square" rtlCol="0">
            <a:spAutoFit/>
          </a:bodyPr>
          <a:lstStyle/>
          <a:p>
            <a:r>
              <a:rPr lang="en-GB" dirty="0" err="1"/>
              <a:t>Dielectron</a:t>
            </a:r>
            <a:r>
              <a:rPr lang="en-GB" dirty="0"/>
              <a:t> mass resolution from Z -&gt; </a:t>
            </a:r>
            <a:r>
              <a:rPr lang="en-GB" dirty="0" err="1"/>
              <a:t>ee</a:t>
            </a:r>
            <a:r>
              <a:rPr lang="en-GB" dirty="0"/>
              <a:t> events</a:t>
            </a:r>
          </a:p>
          <a:p>
            <a:r>
              <a:rPr lang="en-GB" dirty="0"/>
              <a:t>From </a:t>
            </a:r>
            <a:r>
              <a:rPr lang="en-GB" u="sng" dirty="0">
                <a:hlinkClick r:id="rId6"/>
              </a:rPr>
              <a:t>arXiv:2012.06888</a:t>
            </a:r>
            <a:endParaRPr lang="en-GB" dirty="0"/>
          </a:p>
        </p:txBody>
      </p:sp>
      <p:sp>
        <p:nvSpPr>
          <p:cNvPr id="8" name="TextBox 7">
            <a:extLst>
              <a:ext uri="{FF2B5EF4-FFF2-40B4-BE49-F238E27FC236}">
                <a16:creationId xmlns:a16="http://schemas.microsoft.com/office/drawing/2014/main" id="{32E07928-2BD4-2049-967E-5038DCD7C112}"/>
              </a:ext>
            </a:extLst>
          </p:cNvPr>
          <p:cNvSpPr txBox="1"/>
          <p:nvPr/>
        </p:nvSpPr>
        <p:spPr>
          <a:xfrm>
            <a:off x="1016012" y="4301834"/>
            <a:ext cx="4008544" cy="1477328"/>
          </a:xfrm>
          <a:prstGeom prst="rect">
            <a:avLst/>
          </a:prstGeom>
          <a:noFill/>
        </p:spPr>
        <p:txBody>
          <a:bodyPr wrap="square" rtlCol="0">
            <a:spAutoFit/>
          </a:bodyPr>
          <a:lstStyle/>
          <a:p>
            <a:r>
              <a:rPr lang="en-GB" dirty="0"/>
              <a:t>Tight BDT-based electron identification efficiency (upper panel) and data-to simulation correction factors (lower panel)</a:t>
            </a:r>
          </a:p>
          <a:p>
            <a:r>
              <a:rPr lang="en-GB" dirty="0"/>
              <a:t>From </a:t>
            </a:r>
            <a:r>
              <a:rPr lang="en-GB" u="sng" dirty="0">
                <a:hlinkClick r:id="rId6"/>
              </a:rPr>
              <a:t>arXiv:2012.06888</a:t>
            </a:r>
            <a:endParaRPr lang="en-GB" dirty="0"/>
          </a:p>
        </p:txBody>
      </p:sp>
    </p:spTree>
    <p:extLst>
      <p:ext uri="{BB962C8B-B14F-4D97-AF65-F5344CB8AC3E}">
        <p14:creationId xmlns:p14="http://schemas.microsoft.com/office/powerpoint/2010/main" val="2831251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E6E8D22-4952-5042-BB33-2B9930E70BC3}"/>
              </a:ext>
            </a:extLst>
          </p:cNvPr>
          <p:cNvSpPr>
            <a:spLocks noGrp="1"/>
          </p:cNvSpPr>
          <p:nvPr>
            <p:ph type="title"/>
          </p:nvPr>
        </p:nvSpPr>
        <p:spPr/>
        <p:txBody>
          <a:bodyPr>
            <a:normAutofit fontScale="90000"/>
          </a:bodyPr>
          <a:lstStyle/>
          <a:p>
            <a:r>
              <a:rPr lang="en-GB" dirty="0"/>
              <a:t>32 GeV Electron High Level Trigger Turn on Curve for Run D</a:t>
            </a:r>
          </a:p>
        </p:txBody>
      </p:sp>
      <p:sp>
        <p:nvSpPr>
          <p:cNvPr id="4" name="Date Placeholder 3">
            <a:extLst>
              <a:ext uri="{FF2B5EF4-FFF2-40B4-BE49-F238E27FC236}">
                <a16:creationId xmlns:a16="http://schemas.microsoft.com/office/drawing/2014/main" id="{936D62A5-35BE-6849-B1B8-F8C68E20720E}"/>
              </a:ext>
            </a:extLst>
          </p:cNvPr>
          <p:cNvSpPr>
            <a:spLocks noGrp="1"/>
          </p:cNvSpPr>
          <p:nvPr>
            <p:ph type="dt" sz="half" idx="10"/>
          </p:nvPr>
        </p:nvSpPr>
        <p:spPr/>
        <p:txBody>
          <a:bodyPr/>
          <a:lstStyle/>
          <a:p>
            <a:r>
              <a:rPr lang="en-GB"/>
              <a:t>3-6 April 2022</a:t>
            </a:r>
            <a:endParaRPr lang="en-US" dirty="0"/>
          </a:p>
        </p:txBody>
      </p:sp>
      <p:sp>
        <p:nvSpPr>
          <p:cNvPr id="5" name="Footer Placeholder 4">
            <a:extLst>
              <a:ext uri="{FF2B5EF4-FFF2-40B4-BE49-F238E27FC236}">
                <a16:creationId xmlns:a16="http://schemas.microsoft.com/office/drawing/2014/main" id="{BEF0F7EC-D39A-2546-8204-571CE3E334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3A7BB-8F1F-2243-B5CE-04FC9DCA90F8}"/>
              </a:ext>
            </a:extLst>
          </p:cNvPr>
          <p:cNvSpPr>
            <a:spLocks noGrp="1"/>
          </p:cNvSpPr>
          <p:nvPr>
            <p:ph type="sldNum" sz="quarter" idx="12"/>
          </p:nvPr>
        </p:nvSpPr>
        <p:spPr/>
        <p:txBody>
          <a:bodyPr/>
          <a:lstStyle/>
          <a:p>
            <a:fld id="{8A7A6979-0714-4377-B894-6BE4C2D6E202}" type="slidenum">
              <a:rPr lang="en-US" smtClean="0"/>
              <a:pPr/>
              <a:t>17</a:t>
            </a:fld>
            <a:endParaRPr lang="en-US"/>
          </a:p>
        </p:txBody>
      </p:sp>
      <p:pic>
        <p:nvPicPr>
          <p:cNvPr id="9" name="Content Placeholder 7">
            <a:extLst>
              <a:ext uri="{FF2B5EF4-FFF2-40B4-BE49-F238E27FC236}">
                <a16:creationId xmlns:a16="http://schemas.microsoft.com/office/drawing/2014/main" id="{3034FF60-8CAB-7F42-A6F0-EE0D10A25CA0}"/>
              </a:ext>
            </a:extLst>
          </p:cNvPr>
          <p:cNvPicPr>
            <a:picLocks noGrp="1" noChangeAspect="1"/>
          </p:cNvPicPr>
          <p:nvPr>
            <p:ph idx="1"/>
          </p:nvPr>
        </p:nvPicPr>
        <p:blipFill>
          <a:blip r:embed="rId2"/>
          <a:stretch>
            <a:fillRect/>
          </a:stretch>
        </p:blipFill>
        <p:spPr>
          <a:xfrm>
            <a:off x="2642288" y="1530350"/>
            <a:ext cx="6907423" cy="4497388"/>
          </a:xfrm>
        </p:spPr>
      </p:pic>
      <p:sp>
        <p:nvSpPr>
          <p:cNvPr id="2" name="TextBox 1">
            <a:extLst>
              <a:ext uri="{FF2B5EF4-FFF2-40B4-BE49-F238E27FC236}">
                <a16:creationId xmlns:a16="http://schemas.microsoft.com/office/drawing/2014/main" id="{EAEDFD09-A7D5-FA4B-8F08-5FEDE871896F}"/>
              </a:ext>
            </a:extLst>
          </p:cNvPr>
          <p:cNvSpPr txBox="1"/>
          <p:nvPr/>
        </p:nvSpPr>
        <p:spPr>
          <a:xfrm>
            <a:off x="7115503" y="1345684"/>
            <a:ext cx="2244140" cy="369332"/>
          </a:xfrm>
          <a:prstGeom prst="rect">
            <a:avLst/>
          </a:prstGeom>
          <a:noFill/>
        </p:spPr>
        <p:txBody>
          <a:bodyPr wrap="none" rtlCol="0">
            <a:spAutoFit/>
          </a:bodyPr>
          <a:lstStyle/>
          <a:p>
            <a:r>
              <a:rPr lang="en-GB" dirty="0"/>
              <a:t>CMS Work in Progress</a:t>
            </a:r>
          </a:p>
        </p:txBody>
      </p:sp>
      <p:sp>
        <p:nvSpPr>
          <p:cNvPr id="3" name="TextBox 2">
            <a:extLst>
              <a:ext uri="{FF2B5EF4-FFF2-40B4-BE49-F238E27FC236}">
                <a16:creationId xmlns:a16="http://schemas.microsoft.com/office/drawing/2014/main" id="{EFB96B4E-866F-8140-871E-628AA6C344BA}"/>
              </a:ext>
            </a:extLst>
          </p:cNvPr>
          <p:cNvSpPr txBox="1"/>
          <p:nvPr/>
        </p:nvSpPr>
        <p:spPr>
          <a:xfrm>
            <a:off x="9774621" y="2249214"/>
            <a:ext cx="992259" cy="646331"/>
          </a:xfrm>
          <a:prstGeom prst="rect">
            <a:avLst/>
          </a:prstGeom>
          <a:noFill/>
        </p:spPr>
        <p:txBody>
          <a:bodyPr wrap="none" rtlCol="0">
            <a:spAutoFit/>
          </a:bodyPr>
          <a:lstStyle/>
          <a:p>
            <a:r>
              <a:rPr lang="en-GB" dirty="0">
                <a:solidFill>
                  <a:srgbClr val="0070C0"/>
                </a:solidFill>
              </a:rPr>
              <a:t>-</a:t>
            </a:r>
            <a:r>
              <a:rPr lang="en-GB" dirty="0"/>
              <a:t> Barrel</a:t>
            </a:r>
          </a:p>
          <a:p>
            <a:r>
              <a:rPr lang="en-GB" dirty="0">
                <a:solidFill>
                  <a:srgbClr val="FF0000"/>
                </a:solidFill>
              </a:rPr>
              <a:t>-</a:t>
            </a:r>
            <a:r>
              <a:rPr lang="en-GB" dirty="0"/>
              <a:t> Endcap</a:t>
            </a:r>
          </a:p>
        </p:txBody>
      </p:sp>
    </p:spTree>
    <p:extLst>
      <p:ext uri="{BB962C8B-B14F-4D97-AF65-F5344CB8AC3E}">
        <p14:creationId xmlns:p14="http://schemas.microsoft.com/office/powerpoint/2010/main" val="410152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9F08-3AF9-DD44-8091-711478AAA3E2}"/>
              </a:ext>
            </a:extLst>
          </p:cNvPr>
          <p:cNvSpPr>
            <a:spLocks noGrp="1"/>
          </p:cNvSpPr>
          <p:nvPr>
            <p:ph type="title"/>
          </p:nvPr>
        </p:nvSpPr>
        <p:spPr/>
        <p:txBody>
          <a:bodyPr/>
          <a:lstStyle/>
          <a:p>
            <a:r>
              <a:rPr lang="en-GB" dirty="0"/>
              <a:t>Jets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52E3CD-2BDF-8541-AD84-6BCC553F4E25}"/>
                  </a:ext>
                </a:extLst>
              </p:cNvPr>
              <p:cNvSpPr>
                <a:spLocks noGrp="1"/>
              </p:cNvSpPr>
              <p:nvPr>
                <p:ph idx="1"/>
              </p:nvPr>
            </p:nvSpPr>
            <p:spPr/>
            <p:txBody>
              <a:bodyPr>
                <a:normAutofit/>
              </a:bodyPr>
              <a:lstStyle/>
              <a:p>
                <a:r>
                  <a:rPr lang="en-GB" dirty="0"/>
                  <a:t>Jets can be misidentified as electrons or protons</a:t>
                </a:r>
              </a:p>
              <a:p>
                <a:r>
                  <a:rPr lang="en-GB" dirty="0"/>
                  <a:t>This background is calculated using a data driven method</a:t>
                </a:r>
              </a:p>
              <a:p>
                <a:r>
                  <a:rPr lang="en-GB" dirty="0"/>
                  <a:t>P(jet </a:t>
                </a:r>
                <a:r>
                  <a:rPr lang="en-GB" dirty="0" err="1"/>
                  <a:t>misIDed</a:t>
                </a:r>
                <a:r>
                  <a:rPr lang="en-GB" dirty="0"/>
                  <a:t> as electron)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 P(jet </a:t>
                </a:r>
                <a:r>
                  <a:rPr lang="en-GB" dirty="0" err="1"/>
                  <a:t>misIDed</a:t>
                </a:r>
                <a:r>
                  <a:rPr lang="en-GB" dirty="0"/>
                  <a:t> as positron)</a:t>
                </a:r>
              </a:p>
              <a:p>
                <a:r>
                  <a:rPr lang="en-GB" dirty="0"/>
                  <a:t>Same sign and opposite sign have same number of events and topographical features</a:t>
                </a:r>
              </a:p>
              <a:p>
                <a:r>
                  <a:rPr lang="en-GB" dirty="0"/>
                  <a:t>Shape and normalisation of SS region can be used to calculate the shape and normalisation of the SS+OS region</a:t>
                </a:r>
              </a:p>
            </p:txBody>
          </p:sp>
        </mc:Choice>
        <mc:Fallback xmlns="">
          <p:sp>
            <p:nvSpPr>
              <p:cNvPr id="3" name="Content Placeholder 2">
                <a:extLst>
                  <a:ext uri="{FF2B5EF4-FFF2-40B4-BE49-F238E27FC236}">
                    <a16:creationId xmlns:a16="http://schemas.microsoft.com/office/drawing/2014/main" id="{D952E3CD-2BDF-8541-AD84-6BCC553F4E25}"/>
                  </a:ext>
                </a:extLst>
              </p:cNvPr>
              <p:cNvSpPr>
                <a:spLocks noGrp="1" noRot="1" noChangeAspect="1" noMove="1" noResize="1" noEditPoints="1" noAdjustHandles="1" noChangeArrowheads="1" noChangeShapeType="1" noTextEdit="1"/>
              </p:cNvSpPr>
              <p:nvPr>
                <p:ph idx="1"/>
              </p:nvPr>
            </p:nvSpPr>
            <p:spPr>
              <a:blipFill>
                <a:blip r:embed="rId3"/>
                <a:stretch>
                  <a:fillRect l="-1086" t="-2254"/>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2B59927C-AA3D-0240-B2E7-899B9A61F023}"/>
              </a:ext>
            </a:extLst>
          </p:cNvPr>
          <p:cNvSpPr>
            <a:spLocks noGrp="1"/>
          </p:cNvSpPr>
          <p:nvPr>
            <p:ph type="dt" sz="half" idx="10"/>
          </p:nvPr>
        </p:nvSpPr>
        <p:spPr/>
        <p:txBody>
          <a:bodyPr/>
          <a:lstStyle/>
          <a:p>
            <a:r>
              <a:rPr lang="en-GB"/>
              <a:t>3-6 April 2022</a:t>
            </a:r>
            <a:endParaRPr lang="en-US" dirty="0"/>
          </a:p>
        </p:txBody>
      </p:sp>
      <p:sp>
        <p:nvSpPr>
          <p:cNvPr id="5" name="Footer Placeholder 4">
            <a:extLst>
              <a:ext uri="{FF2B5EF4-FFF2-40B4-BE49-F238E27FC236}">
                <a16:creationId xmlns:a16="http://schemas.microsoft.com/office/drawing/2014/main" id="{7B1AC7B7-847B-5444-A77F-4CA328CF57A2}"/>
              </a:ext>
            </a:extLst>
          </p:cNvPr>
          <p:cNvSpPr>
            <a:spLocks noGrp="1"/>
          </p:cNvSpPr>
          <p:nvPr>
            <p:ph type="ftr" sz="quarter" idx="11"/>
          </p:nvPr>
        </p:nvSpPr>
        <p:spPr/>
        <p:txBody>
          <a:bodyPr/>
          <a:lstStyle/>
          <a:p>
            <a:r>
              <a:rPr lang="en-US"/>
              <a:t>Charlotte Cooke</a:t>
            </a:r>
            <a:endParaRPr lang="en-US" dirty="0"/>
          </a:p>
        </p:txBody>
      </p:sp>
      <p:sp>
        <p:nvSpPr>
          <p:cNvPr id="6" name="Slide Number Placeholder 5">
            <a:extLst>
              <a:ext uri="{FF2B5EF4-FFF2-40B4-BE49-F238E27FC236}">
                <a16:creationId xmlns:a16="http://schemas.microsoft.com/office/drawing/2014/main" id="{A98976C3-6C1A-0F42-BBCC-D6C012B98C41}"/>
              </a:ext>
            </a:extLst>
          </p:cNvPr>
          <p:cNvSpPr>
            <a:spLocks noGrp="1"/>
          </p:cNvSpPr>
          <p:nvPr>
            <p:ph type="sldNum" sz="quarter" idx="12"/>
          </p:nvPr>
        </p:nvSpPr>
        <p:spPr/>
        <p:txBody>
          <a:bodyPr/>
          <a:lstStyle/>
          <a:p>
            <a:fld id="{8A7A6979-0714-4377-B894-6BE4C2D6E202}" type="slidenum">
              <a:rPr lang="en-US" smtClean="0"/>
              <a:pPr/>
              <a:t>18</a:t>
            </a:fld>
            <a:endParaRPr lang="en-US"/>
          </a:p>
        </p:txBody>
      </p:sp>
    </p:spTree>
    <p:extLst>
      <p:ext uri="{BB962C8B-B14F-4D97-AF65-F5344CB8AC3E}">
        <p14:creationId xmlns:p14="http://schemas.microsoft.com/office/powerpoint/2010/main" val="992468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E5B26-2684-7647-9B4E-72DCF1C2F399}"/>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7091B826-4149-4743-8800-660C5A35D058}"/>
              </a:ext>
            </a:extLst>
          </p:cNvPr>
          <p:cNvSpPr>
            <a:spLocks noGrp="1"/>
          </p:cNvSpPr>
          <p:nvPr>
            <p:ph sz="half" idx="1"/>
          </p:nvPr>
        </p:nvSpPr>
        <p:spPr/>
        <p:txBody>
          <a:bodyPr>
            <a:normAutofit/>
          </a:bodyPr>
          <a:lstStyle/>
          <a:p>
            <a:r>
              <a:rPr lang="en-GB" sz="2400" dirty="0"/>
              <a:t>Lead tungstate (PbWO</a:t>
            </a:r>
            <a:r>
              <a:rPr lang="en-GB" sz="2400" baseline="-25000" dirty="0"/>
              <a:t>4</a:t>
            </a:r>
            <a:r>
              <a:rPr lang="en-GB" sz="2400" dirty="0"/>
              <a:t>) crystal calorimeter</a:t>
            </a:r>
          </a:p>
          <a:p>
            <a:r>
              <a:rPr lang="en-GB" sz="2400" dirty="0"/>
              <a:t>Provides excellent energy resolution</a:t>
            </a:r>
          </a:p>
          <a:p>
            <a:pPr lvl="1"/>
            <a:r>
              <a:rPr lang="en-GB" sz="2000" dirty="0"/>
              <a:t>In harsh radiation environment</a:t>
            </a:r>
          </a:p>
          <a:p>
            <a:pPr lvl="1"/>
            <a:r>
              <a:rPr lang="en-GB" sz="2000" dirty="0"/>
              <a:t>Over a wide range of energies from O(100 MeV) to O(1 </a:t>
            </a:r>
            <a:r>
              <a:rPr lang="en-GB" sz="2000" dirty="0" err="1"/>
              <a:t>TeV</a:t>
            </a:r>
            <a:r>
              <a:rPr lang="en-GB" sz="2000" dirty="0"/>
              <a:t>)</a:t>
            </a:r>
            <a:endParaRPr lang="en-GB" sz="1800" dirty="0"/>
          </a:p>
          <a:p>
            <a:pPr lvl="1"/>
            <a:r>
              <a:rPr lang="en-GB" sz="2000" dirty="0"/>
              <a:t>Achieved 1% mass resolution for low-mass Higgs in </a:t>
            </a:r>
            <a:r>
              <a:rPr lang="el-GR" sz="2000" dirty="0" err="1"/>
              <a:t>γγ</a:t>
            </a:r>
            <a:r>
              <a:rPr lang="el-GR" sz="2000" dirty="0"/>
              <a:t> </a:t>
            </a:r>
            <a:r>
              <a:rPr lang="en-US" sz="2000" dirty="0"/>
              <a:t>decay channel</a:t>
            </a:r>
          </a:p>
        </p:txBody>
      </p:sp>
      <p:sp>
        <p:nvSpPr>
          <p:cNvPr id="4" name="Content Placeholder 3">
            <a:extLst>
              <a:ext uri="{FF2B5EF4-FFF2-40B4-BE49-F238E27FC236}">
                <a16:creationId xmlns:a16="http://schemas.microsoft.com/office/drawing/2014/main" id="{B46B144E-AB07-C148-8098-444398A1DFA4}"/>
              </a:ext>
            </a:extLst>
          </p:cNvPr>
          <p:cNvSpPr>
            <a:spLocks noGrp="1"/>
          </p:cNvSpPr>
          <p:nvPr>
            <p:ph sz="half" idx="2"/>
          </p:nvPr>
        </p:nvSpPr>
        <p:spPr/>
        <p:txBody>
          <a:bodyPr>
            <a:normAutofit/>
          </a:bodyPr>
          <a:lstStyle/>
          <a:p>
            <a:r>
              <a:rPr lang="en-GB" sz="2400" dirty="0"/>
              <a:t>My work specifically concerns the Z’ search – looking for new high mass resonances decaying to two leptons</a:t>
            </a:r>
          </a:p>
          <a:p>
            <a:pPr lvl="1"/>
            <a:r>
              <a:rPr lang="en-GB" sz="2000" dirty="0"/>
              <a:t>CMS requires electron candidates to pass a set of dedicated high energy electron criteria (HEEP ID)</a:t>
            </a:r>
          </a:p>
        </p:txBody>
      </p:sp>
      <p:sp>
        <p:nvSpPr>
          <p:cNvPr id="5" name="Date Placeholder 4">
            <a:extLst>
              <a:ext uri="{FF2B5EF4-FFF2-40B4-BE49-F238E27FC236}">
                <a16:creationId xmlns:a16="http://schemas.microsoft.com/office/drawing/2014/main" id="{C17FE768-8927-7E4B-84C0-DBD6723FFEA8}"/>
              </a:ext>
            </a:extLst>
          </p:cNvPr>
          <p:cNvSpPr>
            <a:spLocks noGrp="1"/>
          </p:cNvSpPr>
          <p:nvPr>
            <p:ph type="dt" sz="half" idx="10"/>
          </p:nvPr>
        </p:nvSpPr>
        <p:spPr/>
        <p:txBody>
          <a:bodyPr/>
          <a:lstStyle/>
          <a:p>
            <a:r>
              <a:rPr lang="en-GB"/>
              <a:t>3-6 April 2022</a:t>
            </a:r>
            <a:endParaRPr lang="en-US" dirty="0"/>
          </a:p>
        </p:txBody>
      </p:sp>
      <p:sp>
        <p:nvSpPr>
          <p:cNvPr id="6" name="Footer Placeholder 5">
            <a:extLst>
              <a:ext uri="{FF2B5EF4-FFF2-40B4-BE49-F238E27FC236}">
                <a16:creationId xmlns:a16="http://schemas.microsoft.com/office/drawing/2014/main" id="{6807E0DA-3655-9C47-8A45-9B5B689D432E}"/>
              </a:ext>
            </a:extLst>
          </p:cNvPr>
          <p:cNvSpPr>
            <a:spLocks noGrp="1"/>
          </p:cNvSpPr>
          <p:nvPr>
            <p:ph type="ftr" sz="quarter" idx="11"/>
          </p:nvPr>
        </p:nvSpPr>
        <p:spPr/>
        <p:txBody>
          <a:bodyPr/>
          <a:lstStyle/>
          <a:p>
            <a:r>
              <a:rPr lang="en-US"/>
              <a:t>Charlotte Cooke</a:t>
            </a:r>
            <a:endParaRPr lang="en-US" dirty="0"/>
          </a:p>
        </p:txBody>
      </p:sp>
      <p:sp>
        <p:nvSpPr>
          <p:cNvPr id="7" name="Slide Number Placeholder 6">
            <a:extLst>
              <a:ext uri="{FF2B5EF4-FFF2-40B4-BE49-F238E27FC236}">
                <a16:creationId xmlns:a16="http://schemas.microsoft.com/office/drawing/2014/main" id="{A871EE72-75B1-8E45-AEE5-790DFFCE39A7}"/>
              </a:ext>
            </a:extLst>
          </p:cNvPr>
          <p:cNvSpPr>
            <a:spLocks noGrp="1"/>
          </p:cNvSpPr>
          <p:nvPr>
            <p:ph type="sldNum" sz="quarter" idx="12"/>
          </p:nvPr>
        </p:nvSpPr>
        <p:spPr/>
        <p:txBody>
          <a:bodyPr/>
          <a:lstStyle/>
          <a:p>
            <a:fld id="{8A7A6979-0714-4377-B894-6BE4C2D6E202}" type="slidenum">
              <a:rPr lang="en-US" smtClean="0"/>
              <a:t>1</a:t>
            </a:fld>
            <a:endParaRPr lang="en-US"/>
          </a:p>
        </p:txBody>
      </p:sp>
      <p:pic>
        <p:nvPicPr>
          <p:cNvPr id="8" name="Picture 7">
            <a:extLst>
              <a:ext uri="{FF2B5EF4-FFF2-40B4-BE49-F238E27FC236}">
                <a16:creationId xmlns:a16="http://schemas.microsoft.com/office/drawing/2014/main" id="{DF0EABBB-0DC9-F846-82BE-445A642D3851}"/>
              </a:ext>
            </a:extLst>
          </p:cNvPr>
          <p:cNvPicPr>
            <a:picLocks noChangeAspect="1"/>
          </p:cNvPicPr>
          <p:nvPr/>
        </p:nvPicPr>
        <p:blipFill>
          <a:blip r:embed="rId3"/>
          <a:stretch>
            <a:fillRect/>
          </a:stretch>
        </p:blipFill>
        <p:spPr>
          <a:xfrm>
            <a:off x="1802566" y="4369506"/>
            <a:ext cx="2743200" cy="1923068"/>
          </a:xfrm>
          <a:prstGeom prst="rect">
            <a:avLst/>
          </a:prstGeom>
        </p:spPr>
      </p:pic>
      <p:sp>
        <p:nvSpPr>
          <p:cNvPr id="9" name="TextBox 8">
            <a:extLst>
              <a:ext uri="{FF2B5EF4-FFF2-40B4-BE49-F238E27FC236}">
                <a16:creationId xmlns:a16="http://schemas.microsoft.com/office/drawing/2014/main" id="{C462DB1F-2697-7B41-9D24-C0026CE05323}"/>
              </a:ext>
            </a:extLst>
          </p:cNvPr>
          <p:cNvSpPr txBox="1"/>
          <p:nvPr/>
        </p:nvSpPr>
        <p:spPr>
          <a:xfrm>
            <a:off x="4155320" y="5462386"/>
            <a:ext cx="1474694" cy="646331"/>
          </a:xfrm>
          <a:prstGeom prst="rect">
            <a:avLst/>
          </a:prstGeom>
          <a:noFill/>
        </p:spPr>
        <p:txBody>
          <a:bodyPr wrap="square" rtlCol="0">
            <a:spAutoFit/>
          </a:bodyPr>
          <a:lstStyle/>
          <a:p>
            <a:r>
              <a:rPr lang="en-GB" dirty="0"/>
              <a:t>barrel </a:t>
            </a:r>
            <a:r>
              <a:rPr lang="en-GB" dirty="0" err="1"/>
              <a:t>supermodule</a:t>
            </a:r>
            <a:endParaRPr lang="en-GB" dirty="0"/>
          </a:p>
        </p:txBody>
      </p:sp>
      <p:sp>
        <p:nvSpPr>
          <p:cNvPr id="10" name="TextBox 9">
            <a:extLst>
              <a:ext uri="{FF2B5EF4-FFF2-40B4-BE49-F238E27FC236}">
                <a16:creationId xmlns:a16="http://schemas.microsoft.com/office/drawing/2014/main" id="{416F5FBE-7D95-5942-A5EA-1EFD4FE516E4}"/>
              </a:ext>
            </a:extLst>
          </p:cNvPr>
          <p:cNvSpPr txBox="1"/>
          <p:nvPr/>
        </p:nvSpPr>
        <p:spPr>
          <a:xfrm>
            <a:off x="685800" y="5497353"/>
            <a:ext cx="872034" cy="369332"/>
          </a:xfrm>
          <a:prstGeom prst="rect">
            <a:avLst/>
          </a:prstGeom>
          <a:noFill/>
        </p:spPr>
        <p:txBody>
          <a:bodyPr wrap="none" rtlCol="0">
            <a:spAutoFit/>
          </a:bodyPr>
          <a:lstStyle/>
          <a:p>
            <a:r>
              <a:rPr lang="en-GB" dirty="0"/>
              <a:t>endcap</a:t>
            </a:r>
          </a:p>
        </p:txBody>
      </p:sp>
      <p:cxnSp>
        <p:nvCxnSpPr>
          <p:cNvPr id="11" name="Straight Arrow Connector 10">
            <a:extLst>
              <a:ext uri="{FF2B5EF4-FFF2-40B4-BE49-F238E27FC236}">
                <a16:creationId xmlns:a16="http://schemas.microsoft.com/office/drawing/2014/main" id="{7237CB71-81D8-F641-9356-D00FCA1866A1}"/>
              </a:ext>
            </a:extLst>
          </p:cNvPr>
          <p:cNvCxnSpPr>
            <a:cxnSpLocks/>
          </p:cNvCxnSpPr>
          <p:nvPr/>
        </p:nvCxnSpPr>
        <p:spPr>
          <a:xfrm flipH="1" flipV="1">
            <a:off x="4133132" y="5079296"/>
            <a:ext cx="253877" cy="423172"/>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255D8B54-7440-B540-B357-A29ED9D26CC6}"/>
              </a:ext>
            </a:extLst>
          </p:cNvPr>
          <p:cNvCxnSpPr>
            <a:cxnSpLocks/>
            <a:stCxn id="10" idx="3"/>
          </p:cNvCxnSpPr>
          <p:nvPr/>
        </p:nvCxnSpPr>
        <p:spPr>
          <a:xfrm flipV="1">
            <a:off x="1557834" y="5290883"/>
            <a:ext cx="853970" cy="39113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4" name="Picture 13">
            <a:extLst>
              <a:ext uri="{FF2B5EF4-FFF2-40B4-BE49-F238E27FC236}">
                <a16:creationId xmlns:a16="http://schemas.microsoft.com/office/drawing/2014/main" id="{39533C00-4C54-E944-89A0-E8917F15905B}"/>
              </a:ext>
            </a:extLst>
          </p:cNvPr>
          <p:cNvPicPr>
            <a:picLocks noChangeAspect="1"/>
          </p:cNvPicPr>
          <p:nvPr/>
        </p:nvPicPr>
        <p:blipFill rotWithShape="1">
          <a:blip r:embed="rId4"/>
          <a:srcRect t="1375"/>
          <a:stretch/>
        </p:blipFill>
        <p:spPr>
          <a:xfrm>
            <a:off x="5647982" y="3582116"/>
            <a:ext cx="3966875" cy="2710457"/>
          </a:xfrm>
          <a:prstGeom prst="rect">
            <a:avLst/>
          </a:prstGeom>
        </p:spPr>
      </p:pic>
      <p:sp>
        <p:nvSpPr>
          <p:cNvPr id="15" name="TextBox 14">
            <a:extLst>
              <a:ext uri="{FF2B5EF4-FFF2-40B4-BE49-F238E27FC236}">
                <a16:creationId xmlns:a16="http://schemas.microsoft.com/office/drawing/2014/main" id="{39014EFD-FBB4-2841-9C60-774483C99EB1}"/>
              </a:ext>
            </a:extLst>
          </p:cNvPr>
          <p:cNvSpPr txBox="1"/>
          <p:nvPr/>
        </p:nvSpPr>
        <p:spPr>
          <a:xfrm>
            <a:off x="9614857" y="3492219"/>
            <a:ext cx="2560837" cy="2862322"/>
          </a:xfrm>
          <a:prstGeom prst="rect">
            <a:avLst/>
          </a:prstGeom>
          <a:noFill/>
        </p:spPr>
        <p:txBody>
          <a:bodyPr wrap="square" rtlCol="0">
            <a:spAutoFit/>
          </a:bodyPr>
          <a:lstStyle/>
          <a:p>
            <a:r>
              <a:rPr lang="en-GB" dirty="0"/>
              <a:t>The upper limits (95% CL) on the product of production cross section and branching fraction for a spin-1 resonance with a width equal to 0.6% of the resonance mass. </a:t>
            </a:r>
          </a:p>
          <a:p>
            <a:r>
              <a:rPr lang="en-GB" dirty="0"/>
              <a:t>From</a:t>
            </a:r>
            <a:r>
              <a:rPr lang="en-GB" u="sng" dirty="0"/>
              <a:t> </a:t>
            </a:r>
            <a:r>
              <a:rPr lang="en-GB" dirty="0"/>
              <a:t>JHEP 06 (2018) 120</a:t>
            </a:r>
          </a:p>
          <a:p>
            <a:r>
              <a:rPr lang="en-GB" u="sng" dirty="0">
                <a:hlinkClick r:id="rId5"/>
              </a:rPr>
              <a:t>arXiv:1803.06292</a:t>
            </a:r>
            <a:endParaRPr lang="en-GB" dirty="0"/>
          </a:p>
        </p:txBody>
      </p:sp>
    </p:spTree>
    <p:extLst>
      <p:ext uri="{BB962C8B-B14F-4D97-AF65-F5344CB8AC3E}">
        <p14:creationId xmlns:p14="http://schemas.microsoft.com/office/powerpoint/2010/main" val="176009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1B6622A-B6B7-A446-9149-1A6958A0D3B7}"/>
              </a:ext>
            </a:extLst>
          </p:cNvPr>
          <p:cNvSpPr>
            <a:spLocks noGrp="1"/>
          </p:cNvSpPr>
          <p:nvPr>
            <p:ph type="title"/>
          </p:nvPr>
        </p:nvSpPr>
        <p:spPr/>
        <p:txBody>
          <a:bodyPr/>
          <a:lstStyle/>
          <a:p>
            <a:r>
              <a:rPr lang="en-GB" dirty="0"/>
              <a:t>Jets – SS Method</a:t>
            </a:r>
          </a:p>
        </p:txBody>
      </p:sp>
      <p:sp>
        <p:nvSpPr>
          <p:cNvPr id="8" name="Content Placeholder 7">
            <a:extLst>
              <a:ext uri="{FF2B5EF4-FFF2-40B4-BE49-F238E27FC236}">
                <a16:creationId xmlns:a16="http://schemas.microsoft.com/office/drawing/2014/main" id="{90B430D7-3DFD-FD42-83CF-31E46C99713E}"/>
              </a:ext>
            </a:extLst>
          </p:cNvPr>
          <p:cNvSpPr>
            <a:spLocks noGrp="1"/>
          </p:cNvSpPr>
          <p:nvPr>
            <p:ph idx="1"/>
          </p:nvPr>
        </p:nvSpPr>
        <p:spPr/>
        <p:txBody>
          <a:bodyPr>
            <a:normAutofit lnSpcReduction="10000"/>
          </a:bodyPr>
          <a:lstStyle/>
          <a:p>
            <a:r>
              <a:rPr lang="en-GB" dirty="0"/>
              <a:t>Start from tag and probe pairs in data with the same requirements as detailed in the section above</a:t>
            </a:r>
          </a:p>
          <a:p>
            <a:r>
              <a:rPr lang="en-GB" dirty="0"/>
              <a:t>Require same sign pairs</a:t>
            </a:r>
          </a:p>
          <a:p>
            <a:r>
              <a:rPr lang="en-GB" dirty="0"/>
              <a:t>Require that probe fails the HEEP ID</a:t>
            </a:r>
          </a:p>
          <a:p>
            <a:r>
              <a:rPr lang="en-GB" dirty="0"/>
              <a:t>Subtract all MC from the data, with the MC also having the same sign and probe failing HEEP ID requirement. In any cases where the MC is greater than the data, set that bin value to 0.</a:t>
            </a:r>
          </a:p>
          <a:p>
            <a:r>
              <a:rPr lang="en-GB" dirty="0"/>
              <a:t>Multiply this result by two to account for both the same sign and opposite region to jets</a:t>
            </a:r>
          </a:p>
          <a:p>
            <a:r>
              <a:rPr lang="en-GB" dirty="0"/>
              <a:t>Attribute this result to jets</a:t>
            </a:r>
          </a:p>
        </p:txBody>
      </p:sp>
      <p:sp>
        <p:nvSpPr>
          <p:cNvPr id="4" name="Date Placeholder 3">
            <a:extLst>
              <a:ext uri="{FF2B5EF4-FFF2-40B4-BE49-F238E27FC236}">
                <a16:creationId xmlns:a16="http://schemas.microsoft.com/office/drawing/2014/main" id="{5AB3CE28-D42B-1C4B-BB1A-ECEB889F72A2}"/>
              </a:ext>
            </a:extLst>
          </p:cNvPr>
          <p:cNvSpPr>
            <a:spLocks noGrp="1"/>
          </p:cNvSpPr>
          <p:nvPr>
            <p:ph type="dt" sz="half" idx="10"/>
          </p:nvPr>
        </p:nvSpPr>
        <p:spPr/>
        <p:txBody>
          <a:bodyPr/>
          <a:lstStyle/>
          <a:p>
            <a:r>
              <a:rPr lang="en-GB"/>
              <a:t>3-6 April 2022</a:t>
            </a:r>
            <a:endParaRPr lang="en-US" dirty="0"/>
          </a:p>
        </p:txBody>
      </p:sp>
      <p:sp>
        <p:nvSpPr>
          <p:cNvPr id="5" name="Footer Placeholder 4">
            <a:extLst>
              <a:ext uri="{FF2B5EF4-FFF2-40B4-BE49-F238E27FC236}">
                <a16:creationId xmlns:a16="http://schemas.microsoft.com/office/drawing/2014/main" id="{B03C54EF-171F-B043-82ED-1BD35D5BAA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1A542-C1C6-7442-9B14-0527552AAFBA}"/>
              </a:ext>
            </a:extLst>
          </p:cNvPr>
          <p:cNvSpPr>
            <a:spLocks noGrp="1"/>
          </p:cNvSpPr>
          <p:nvPr>
            <p:ph type="sldNum" sz="quarter" idx="12"/>
          </p:nvPr>
        </p:nvSpPr>
        <p:spPr/>
        <p:txBody>
          <a:bodyPr/>
          <a:lstStyle/>
          <a:p>
            <a:fld id="{8A7A6979-0714-4377-B894-6BE4C2D6E202}" type="slidenum">
              <a:rPr lang="en-US" smtClean="0"/>
              <a:pPr/>
              <a:t>19</a:t>
            </a:fld>
            <a:endParaRPr lang="en-US"/>
          </a:p>
        </p:txBody>
      </p:sp>
    </p:spTree>
    <p:extLst>
      <p:ext uri="{BB962C8B-B14F-4D97-AF65-F5344CB8AC3E}">
        <p14:creationId xmlns:p14="http://schemas.microsoft.com/office/powerpoint/2010/main" val="2756470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681DC-C338-FD45-87A0-1A401F405311}"/>
              </a:ext>
            </a:extLst>
          </p:cNvPr>
          <p:cNvSpPr>
            <a:spLocks noGrp="1"/>
          </p:cNvSpPr>
          <p:nvPr>
            <p:ph type="title"/>
          </p:nvPr>
        </p:nvSpPr>
        <p:spPr/>
        <p:txBody>
          <a:bodyPr/>
          <a:lstStyle/>
          <a:p>
            <a:r>
              <a:rPr lang="en-GB" dirty="0"/>
              <a:t>Scales and </a:t>
            </a:r>
            <a:r>
              <a:rPr lang="en-GB" dirty="0" err="1"/>
              <a:t>Smearings</a:t>
            </a:r>
            <a:endParaRPr lang="en-GB" dirty="0"/>
          </a:p>
        </p:txBody>
      </p:sp>
      <p:sp>
        <p:nvSpPr>
          <p:cNvPr id="3" name="Content Placeholder 2">
            <a:extLst>
              <a:ext uri="{FF2B5EF4-FFF2-40B4-BE49-F238E27FC236}">
                <a16:creationId xmlns:a16="http://schemas.microsoft.com/office/drawing/2014/main" id="{02969956-037C-3044-816A-3B81FCAAD0DF}"/>
              </a:ext>
            </a:extLst>
          </p:cNvPr>
          <p:cNvSpPr>
            <a:spLocks noGrp="1"/>
          </p:cNvSpPr>
          <p:nvPr>
            <p:ph idx="1"/>
          </p:nvPr>
        </p:nvSpPr>
        <p:spPr/>
        <p:txBody>
          <a:bodyPr>
            <a:normAutofit fontScale="92500"/>
          </a:bodyPr>
          <a:lstStyle/>
          <a:p>
            <a:r>
              <a:rPr lang="en-GB" dirty="0"/>
              <a:t>Due to imperfections in the MC simulation, there are small differences between the data and MC for both their resolution and response. </a:t>
            </a:r>
          </a:p>
          <a:p>
            <a:r>
              <a:rPr lang="en-GB" dirty="0"/>
              <a:t>The data also has conditions that vary over time, causing a slight change in response while the MC conditions are static. To correct for both of these effects, energy corrections known as scale and smearing are applied. </a:t>
            </a:r>
          </a:p>
          <a:p>
            <a:r>
              <a:rPr lang="en-GB" dirty="0"/>
              <a:t>Scaling:</a:t>
            </a:r>
          </a:p>
          <a:p>
            <a:pPr lvl="1"/>
            <a:r>
              <a:rPr lang="en-GB" dirty="0"/>
              <a:t>Data scaled to match MC response</a:t>
            </a:r>
          </a:p>
          <a:p>
            <a:pPr lvl="1"/>
            <a:r>
              <a:rPr lang="en-GB" dirty="0"/>
              <a:t>Dependent on run, eta and shower shape</a:t>
            </a:r>
          </a:p>
          <a:p>
            <a:r>
              <a:rPr lang="en-GB" dirty="0"/>
              <a:t>Smearing:</a:t>
            </a:r>
          </a:p>
          <a:p>
            <a:pPr lvl="1"/>
            <a:r>
              <a:rPr lang="en-GB" dirty="0"/>
              <a:t>MC smeared to match data resolution</a:t>
            </a:r>
          </a:p>
          <a:p>
            <a:pPr lvl="1"/>
            <a:r>
              <a:rPr lang="en-GB" dirty="0"/>
              <a:t>Dependent on eta and shower shape</a:t>
            </a:r>
          </a:p>
        </p:txBody>
      </p:sp>
      <p:sp>
        <p:nvSpPr>
          <p:cNvPr id="4" name="Date Placeholder 3">
            <a:extLst>
              <a:ext uri="{FF2B5EF4-FFF2-40B4-BE49-F238E27FC236}">
                <a16:creationId xmlns:a16="http://schemas.microsoft.com/office/drawing/2014/main" id="{1581B91F-E672-AA4A-9D49-77588EE63848}"/>
              </a:ext>
            </a:extLst>
          </p:cNvPr>
          <p:cNvSpPr>
            <a:spLocks noGrp="1"/>
          </p:cNvSpPr>
          <p:nvPr>
            <p:ph type="dt" sz="half" idx="10"/>
          </p:nvPr>
        </p:nvSpPr>
        <p:spPr/>
        <p:txBody>
          <a:bodyPr/>
          <a:lstStyle/>
          <a:p>
            <a:r>
              <a:rPr lang="en-GB"/>
              <a:t>3-6 April 2022</a:t>
            </a:r>
            <a:endParaRPr lang="en-US" dirty="0"/>
          </a:p>
        </p:txBody>
      </p:sp>
      <p:sp>
        <p:nvSpPr>
          <p:cNvPr id="5" name="Footer Placeholder 4">
            <a:extLst>
              <a:ext uri="{FF2B5EF4-FFF2-40B4-BE49-F238E27FC236}">
                <a16:creationId xmlns:a16="http://schemas.microsoft.com/office/drawing/2014/main" id="{2744E9A3-E875-A247-A8DF-5DC62AE28517}"/>
              </a:ext>
            </a:extLst>
          </p:cNvPr>
          <p:cNvSpPr>
            <a:spLocks noGrp="1"/>
          </p:cNvSpPr>
          <p:nvPr>
            <p:ph type="ftr" sz="quarter" idx="11"/>
          </p:nvPr>
        </p:nvSpPr>
        <p:spPr/>
        <p:txBody>
          <a:bodyPr/>
          <a:lstStyle/>
          <a:p>
            <a:r>
              <a:rPr lang="en-US"/>
              <a:t>Charlotte Cooke</a:t>
            </a:r>
            <a:endParaRPr lang="en-US" dirty="0"/>
          </a:p>
        </p:txBody>
      </p:sp>
      <p:sp>
        <p:nvSpPr>
          <p:cNvPr id="6" name="Slide Number Placeholder 5">
            <a:extLst>
              <a:ext uri="{FF2B5EF4-FFF2-40B4-BE49-F238E27FC236}">
                <a16:creationId xmlns:a16="http://schemas.microsoft.com/office/drawing/2014/main" id="{FA019D31-02F1-834D-83ED-FDF57DD87C7F}"/>
              </a:ext>
            </a:extLst>
          </p:cNvPr>
          <p:cNvSpPr>
            <a:spLocks noGrp="1"/>
          </p:cNvSpPr>
          <p:nvPr>
            <p:ph type="sldNum" sz="quarter" idx="12"/>
          </p:nvPr>
        </p:nvSpPr>
        <p:spPr/>
        <p:txBody>
          <a:bodyPr/>
          <a:lstStyle/>
          <a:p>
            <a:fld id="{8A7A6979-0714-4377-B894-6BE4C2D6E202}" type="slidenum">
              <a:rPr lang="en-US" smtClean="0"/>
              <a:pPr/>
              <a:t>20</a:t>
            </a:fld>
            <a:endParaRPr lang="en-US"/>
          </a:p>
        </p:txBody>
      </p:sp>
    </p:spTree>
    <p:extLst>
      <p:ext uri="{BB962C8B-B14F-4D97-AF65-F5344CB8AC3E}">
        <p14:creationId xmlns:p14="http://schemas.microsoft.com/office/powerpoint/2010/main" val="1174153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79D78-CFF8-ED42-A1D4-9EED389F4631}"/>
              </a:ext>
            </a:extLst>
          </p:cNvPr>
          <p:cNvSpPr>
            <a:spLocks noGrp="1"/>
          </p:cNvSpPr>
          <p:nvPr>
            <p:ph type="title"/>
          </p:nvPr>
        </p:nvSpPr>
        <p:spPr/>
        <p:txBody>
          <a:bodyPr/>
          <a:lstStyle/>
          <a:p>
            <a:r>
              <a:rPr lang="en-GB" dirty="0"/>
              <a:t>Data and MC Samples</a:t>
            </a:r>
          </a:p>
        </p:txBody>
      </p:sp>
      <p:pic>
        <p:nvPicPr>
          <p:cNvPr id="8" name="Content Placeholder 7">
            <a:extLst>
              <a:ext uri="{FF2B5EF4-FFF2-40B4-BE49-F238E27FC236}">
                <a16:creationId xmlns:a16="http://schemas.microsoft.com/office/drawing/2014/main" id="{2704417D-5AB9-F54C-9EF4-2E5F6786D504}"/>
              </a:ext>
            </a:extLst>
          </p:cNvPr>
          <p:cNvPicPr>
            <a:picLocks noGrp="1" noChangeAspect="1"/>
          </p:cNvPicPr>
          <p:nvPr>
            <p:ph idx="1"/>
          </p:nvPr>
        </p:nvPicPr>
        <p:blipFill>
          <a:blip r:embed="rId2"/>
          <a:stretch>
            <a:fillRect/>
          </a:stretch>
        </p:blipFill>
        <p:spPr>
          <a:xfrm>
            <a:off x="1402771" y="1546154"/>
            <a:ext cx="9541353" cy="4137674"/>
          </a:xfrm>
        </p:spPr>
      </p:pic>
      <p:sp>
        <p:nvSpPr>
          <p:cNvPr id="4" name="Date Placeholder 3">
            <a:extLst>
              <a:ext uri="{FF2B5EF4-FFF2-40B4-BE49-F238E27FC236}">
                <a16:creationId xmlns:a16="http://schemas.microsoft.com/office/drawing/2014/main" id="{2FD0678A-8F06-4343-B909-E40D5A1B0DCC}"/>
              </a:ext>
            </a:extLst>
          </p:cNvPr>
          <p:cNvSpPr>
            <a:spLocks noGrp="1"/>
          </p:cNvSpPr>
          <p:nvPr>
            <p:ph type="dt" sz="half" idx="10"/>
          </p:nvPr>
        </p:nvSpPr>
        <p:spPr/>
        <p:txBody>
          <a:bodyPr/>
          <a:lstStyle/>
          <a:p>
            <a:r>
              <a:rPr lang="en-GB"/>
              <a:t>3-6 April 2022</a:t>
            </a:r>
            <a:endParaRPr lang="en-US" dirty="0"/>
          </a:p>
        </p:txBody>
      </p:sp>
      <p:sp>
        <p:nvSpPr>
          <p:cNvPr id="5" name="Footer Placeholder 4">
            <a:extLst>
              <a:ext uri="{FF2B5EF4-FFF2-40B4-BE49-F238E27FC236}">
                <a16:creationId xmlns:a16="http://schemas.microsoft.com/office/drawing/2014/main" id="{0214A4EF-07EB-BE48-AD8E-A5CA57845462}"/>
              </a:ext>
            </a:extLst>
          </p:cNvPr>
          <p:cNvSpPr>
            <a:spLocks noGrp="1"/>
          </p:cNvSpPr>
          <p:nvPr>
            <p:ph type="ftr" sz="quarter" idx="11"/>
          </p:nvPr>
        </p:nvSpPr>
        <p:spPr/>
        <p:txBody>
          <a:bodyPr/>
          <a:lstStyle/>
          <a:p>
            <a:r>
              <a:rPr lang="en-US"/>
              <a:t>Charlotte Cooke</a:t>
            </a:r>
            <a:endParaRPr lang="en-US" dirty="0"/>
          </a:p>
        </p:txBody>
      </p:sp>
      <p:sp>
        <p:nvSpPr>
          <p:cNvPr id="6" name="Slide Number Placeholder 5">
            <a:extLst>
              <a:ext uri="{FF2B5EF4-FFF2-40B4-BE49-F238E27FC236}">
                <a16:creationId xmlns:a16="http://schemas.microsoft.com/office/drawing/2014/main" id="{F3CFEE7D-DE89-9E49-B6D2-561FD6488B82}"/>
              </a:ext>
            </a:extLst>
          </p:cNvPr>
          <p:cNvSpPr>
            <a:spLocks noGrp="1"/>
          </p:cNvSpPr>
          <p:nvPr>
            <p:ph type="sldNum" sz="quarter" idx="12"/>
          </p:nvPr>
        </p:nvSpPr>
        <p:spPr/>
        <p:txBody>
          <a:bodyPr/>
          <a:lstStyle/>
          <a:p>
            <a:fld id="{8A7A6979-0714-4377-B894-6BE4C2D6E202}" type="slidenum">
              <a:rPr lang="en-US" smtClean="0"/>
              <a:pPr/>
              <a:t>21</a:t>
            </a:fld>
            <a:endParaRPr lang="en-US"/>
          </a:p>
        </p:txBody>
      </p:sp>
    </p:spTree>
    <p:extLst>
      <p:ext uri="{BB962C8B-B14F-4D97-AF65-F5344CB8AC3E}">
        <p14:creationId xmlns:p14="http://schemas.microsoft.com/office/powerpoint/2010/main" val="2847343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48AF5-A22C-1A47-9AC1-E0C91AED23D7}"/>
              </a:ext>
            </a:extLst>
          </p:cNvPr>
          <p:cNvSpPr>
            <a:spLocks noGrp="1"/>
          </p:cNvSpPr>
          <p:nvPr>
            <p:ph type="title"/>
          </p:nvPr>
        </p:nvSpPr>
        <p:spPr/>
        <p:txBody>
          <a:bodyPr/>
          <a:lstStyle/>
          <a:p>
            <a:r>
              <a:rPr lang="en-GB" dirty="0"/>
              <a:t>Pulse Shape (LD) Algorithm</a:t>
            </a:r>
          </a:p>
        </p:txBody>
      </p:sp>
      <p:sp>
        <p:nvSpPr>
          <p:cNvPr id="3" name="Content Placeholder 2">
            <a:extLst>
              <a:ext uri="{FF2B5EF4-FFF2-40B4-BE49-F238E27FC236}">
                <a16:creationId xmlns:a16="http://schemas.microsoft.com/office/drawing/2014/main" id="{B9D8FDDD-0416-EA4A-BFD2-32170F4A177D}"/>
              </a:ext>
            </a:extLst>
          </p:cNvPr>
          <p:cNvSpPr>
            <a:spLocks noGrp="1"/>
          </p:cNvSpPr>
          <p:nvPr>
            <p:ph sz="half" idx="1"/>
          </p:nvPr>
        </p:nvSpPr>
        <p:spPr/>
        <p:txBody>
          <a:bodyPr>
            <a:normAutofit fontScale="92500" lnSpcReduction="20000"/>
          </a:bodyPr>
          <a:lstStyle/>
          <a:p>
            <a:r>
              <a:rPr lang="en-GB" dirty="0"/>
              <a:t>Uses a second order polynomial to distinguish between EM showers and spikes</a:t>
            </a:r>
          </a:p>
          <a:p>
            <a:r>
              <a:rPr lang="en-GB" dirty="0"/>
              <a:t>Tested 300 channels in software and 72 channels on hardware using MP7</a:t>
            </a:r>
          </a:p>
          <a:p>
            <a:r>
              <a:rPr lang="en-GB" dirty="0"/>
              <a:t>Small discrepancy between C++ and HLS implementations when the LD value is at the threshold</a:t>
            </a:r>
          </a:p>
          <a:p>
            <a:pPr lvl="1"/>
            <a:r>
              <a:rPr lang="en-GB" dirty="0"/>
              <a:t>Occurs approximately 1 in 2650 events</a:t>
            </a:r>
          </a:p>
          <a:p>
            <a:pPr lvl="1"/>
            <a:r>
              <a:rPr lang="en-GB" dirty="0"/>
              <a:t>Should still meet required &gt;99% spike rejection</a:t>
            </a:r>
          </a:p>
        </p:txBody>
      </p:sp>
      <p:graphicFrame>
        <p:nvGraphicFramePr>
          <p:cNvPr id="9" name="Table 9">
            <a:extLst>
              <a:ext uri="{FF2B5EF4-FFF2-40B4-BE49-F238E27FC236}">
                <a16:creationId xmlns:a16="http://schemas.microsoft.com/office/drawing/2014/main" id="{BA8C77D2-C9A8-574D-AB93-681DE384D57B}"/>
              </a:ext>
            </a:extLst>
          </p:cNvPr>
          <p:cNvGraphicFramePr>
            <a:graphicFrameLocks noGrp="1"/>
          </p:cNvGraphicFramePr>
          <p:nvPr>
            <p:ph sz="half" idx="2"/>
            <p:extLst>
              <p:ext uri="{D42A27DB-BD31-4B8C-83A1-F6EECF244321}">
                <p14:modId xmlns:p14="http://schemas.microsoft.com/office/powerpoint/2010/main" val="211771823"/>
              </p:ext>
            </p:extLst>
          </p:nvPr>
        </p:nvGraphicFramePr>
        <p:xfrm>
          <a:off x="7477467" y="4990746"/>
          <a:ext cx="3858768" cy="741680"/>
        </p:xfrm>
        <a:graphic>
          <a:graphicData uri="http://schemas.openxmlformats.org/drawingml/2006/table">
            <a:tbl>
              <a:tblPr firstRow="1" bandRow="1">
                <a:tableStyleId>{7DF18680-E054-41AD-8BC1-D1AEF772440D}</a:tableStyleId>
              </a:tblPr>
              <a:tblGrid>
                <a:gridCol w="1517903">
                  <a:extLst>
                    <a:ext uri="{9D8B030D-6E8A-4147-A177-3AD203B41FA5}">
                      <a16:colId xmlns:a16="http://schemas.microsoft.com/office/drawing/2014/main" val="3536652402"/>
                    </a:ext>
                  </a:extLst>
                </a:gridCol>
                <a:gridCol w="826706">
                  <a:extLst>
                    <a:ext uri="{9D8B030D-6E8A-4147-A177-3AD203B41FA5}">
                      <a16:colId xmlns:a16="http://schemas.microsoft.com/office/drawing/2014/main" val="3053795280"/>
                    </a:ext>
                  </a:extLst>
                </a:gridCol>
                <a:gridCol w="700297">
                  <a:extLst>
                    <a:ext uri="{9D8B030D-6E8A-4147-A177-3AD203B41FA5}">
                      <a16:colId xmlns:a16="http://schemas.microsoft.com/office/drawing/2014/main" val="2331307599"/>
                    </a:ext>
                  </a:extLst>
                </a:gridCol>
                <a:gridCol w="813862">
                  <a:extLst>
                    <a:ext uri="{9D8B030D-6E8A-4147-A177-3AD203B41FA5}">
                      <a16:colId xmlns:a16="http://schemas.microsoft.com/office/drawing/2014/main" val="1951946438"/>
                    </a:ext>
                  </a:extLst>
                </a:gridCol>
              </a:tblGrid>
              <a:tr h="370840">
                <a:tc>
                  <a:txBody>
                    <a:bodyPr/>
                    <a:lstStyle/>
                    <a:p>
                      <a:endParaRPr lang="en-GB" dirty="0"/>
                    </a:p>
                  </a:txBody>
                  <a:tcPr/>
                </a:tc>
                <a:tc>
                  <a:txBody>
                    <a:bodyPr/>
                    <a:lstStyle/>
                    <a:p>
                      <a:r>
                        <a:rPr lang="en-GB"/>
                        <a:t>DSP</a:t>
                      </a:r>
                      <a:endParaRPr lang="en-GB" dirty="0"/>
                    </a:p>
                  </a:txBody>
                  <a:tcPr/>
                </a:tc>
                <a:tc>
                  <a:txBody>
                    <a:bodyPr/>
                    <a:lstStyle/>
                    <a:p>
                      <a:r>
                        <a:rPr lang="en-GB"/>
                        <a:t>FF</a:t>
                      </a:r>
                      <a:endParaRPr lang="en-GB" dirty="0"/>
                    </a:p>
                  </a:txBody>
                  <a:tcPr/>
                </a:tc>
                <a:tc>
                  <a:txBody>
                    <a:bodyPr/>
                    <a:lstStyle/>
                    <a:p>
                      <a:r>
                        <a:rPr lang="en-GB"/>
                        <a:t>LUT</a:t>
                      </a:r>
                      <a:endParaRPr lang="en-GB" dirty="0"/>
                    </a:p>
                  </a:txBody>
                  <a:tcPr/>
                </a:tc>
                <a:extLst>
                  <a:ext uri="{0D108BD9-81ED-4DB2-BD59-A6C34878D82A}">
                    <a16:rowId xmlns:a16="http://schemas.microsoft.com/office/drawing/2014/main" val="2357875429"/>
                  </a:ext>
                </a:extLst>
              </a:tr>
              <a:tr h="370840">
                <a:tc>
                  <a:txBody>
                    <a:bodyPr/>
                    <a:lstStyle/>
                    <a:p>
                      <a:r>
                        <a:rPr lang="en-GB" dirty="0"/>
                        <a:t>Utilisation (%)</a:t>
                      </a:r>
                    </a:p>
                  </a:txBody>
                  <a:tcPr/>
                </a:tc>
                <a:tc>
                  <a:txBody>
                    <a:bodyPr/>
                    <a:lstStyle/>
                    <a:p>
                      <a:r>
                        <a:rPr lang="en-GB"/>
                        <a:t>16</a:t>
                      </a:r>
                      <a:endParaRPr lang="en-GB" dirty="0"/>
                    </a:p>
                  </a:txBody>
                  <a:tcPr/>
                </a:tc>
                <a:tc>
                  <a:txBody>
                    <a:bodyPr/>
                    <a:lstStyle/>
                    <a:p>
                      <a:r>
                        <a:rPr lang="en-GB"/>
                        <a:t>8</a:t>
                      </a:r>
                      <a:endParaRPr lang="en-GB" dirty="0"/>
                    </a:p>
                  </a:txBody>
                  <a:tcPr/>
                </a:tc>
                <a:tc>
                  <a:txBody>
                    <a:bodyPr/>
                    <a:lstStyle/>
                    <a:p>
                      <a:r>
                        <a:rPr lang="en-GB" dirty="0"/>
                        <a:t>13</a:t>
                      </a:r>
                    </a:p>
                  </a:txBody>
                  <a:tcPr/>
                </a:tc>
                <a:extLst>
                  <a:ext uri="{0D108BD9-81ED-4DB2-BD59-A6C34878D82A}">
                    <a16:rowId xmlns:a16="http://schemas.microsoft.com/office/drawing/2014/main" val="3101881466"/>
                  </a:ext>
                </a:extLst>
              </a:tr>
            </a:tbl>
          </a:graphicData>
        </a:graphic>
      </p:graphicFrame>
      <p:sp>
        <p:nvSpPr>
          <p:cNvPr id="4" name="Date Placeholder 3">
            <a:extLst>
              <a:ext uri="{FF2B5EF4-FFF2-40B4-BE49-F238E27FC236}">
                <a16:creationId xmlns:a16="http://schemas.microsoft.com/office/drawing/2014/main" id="{26171DF7-00DF-C54D-AD30-C49A5F683447}"/>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0E448CD3-9D86-8F4E-BBC4-849E30C699E0}"/>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9513BEED-09FE-7248-B149-92DBC630C312}"/>
              </a:ext>
            </a:extLst>
          </p:cNvPr>
          <p:cNvSpPr>
            <a:spLocks noGrp="1"/>
          </p:cNvSpPr>
          <p:nvPr>
            <p:ph type="sldNum" sz="quarter" idx="12"/>
          </p:nvPr>
        </p:nvSpPr>
        <p:spPr/>
        <p:txBody>
          <a:bodyPr/>
          <a:lstStyle/>
          <a:p>
            <a:fld id="{8A7A6979-0714-4377-B894-6BE4C2D6E202}" type="slidenum">
              <a:rPr lang="en-US" smtClean="0"/>
              <a:pPr/>
              <a:t>22</a:t>
            </a:fld>
            <a:endParaRPr lang="en-US"/>
          </a:p>
        </p:txBody>
      </p:sp>
      <p:pic>
        <p:nvPicPr>
          <p:cNvPr id="8" name="Picture 7">
            <a:extLst>
              <a:ext uri="{FF2B5EF4-FFF2-40B4-BE49-F238E27FC236}">
                <a16:creationId xmlns:a16="http://schemas.microsoft.com/office/drawing/2014/main" id="{A95C3816-53D3-4240-B1E0-A0399656C9EF}"/>
              </a:ext>
            </a:extLst>
          </p:cNvPr>
          <p:cNvPicPr>
            <a:picLocks noChangeAspect="1"/>
          </p:cNvPicPr>
          <p:nvPr/>
        </p:nvPicPr>
        <p:blipFill rotWithShape="1">
          <a:blip r:embed="rId3"/>
          <a:srcRect l="52267"/>
          <a:stretch/>
        </p:blipFill>
        <p:spPr>
          <a:xfrm>
            <a:off x="7477467" y="1630638"/>
            <a:ext cx="3102141" cy="2945978"/>
          </a:xfrm>
          <a:prstGeom prst="rect">
            <a:avLst/>
          </a:prstGeom>
        </p:spPr>
      </p:pic>
      <p:sp>
        <p:nvSpPr>
          <p:cNvPr id="10" name="TextBox 9">
            <a:extLst>
              <a:ext uri="{FF2B5EF4-FFF2-40B4-BE49-F238E27FC236}">
                <a16:creationId xmlns:a16="http://schemas.microsoft.com/office/drawing/2014/main" id="{3FADD06F-C3A0-DD42-A428-1053B35214D4}"/>
              </a:ext>
            </a:extLst>
          </p:cNvPr>
          <p:cNvSpPr txBox="1"/>
          <p:nvPr/>
        </p:nvSpPr>
        <p:spPr>
          <a:xfrm>
            <a:off x="7010361" y="5797310"/>
            <a:ext cx="4792979" cy="369332"/>
          </a:xfrm>
          <a:prstGeom prst="rect">
            <a:avLst/>
          </a:prstGeom>
          <a:noFill/>
        </p:spPr>
        <p:txBody>
          <a:bodyPr wrap="none" rtlCol="0">
            <a:spAutoFit/>
          </a:bodyPr>
          <a:lstStyle/>
          <a:p>
            <a:r>
              <a:rPr lang="en-GB" dirty="0"/>
              <a:t>Resource estimates for 300 channels on 1xKU115</a:t>
            </a:r>
          </a:p>
        </p:txBody>
      </p:sp>
    </p:spTree>
    <p:extLst>
      <p:ext uri="{BB962C8B-B14F-4D97-AF65-F5344CB8AC3E}">
        <p14:creationId xmlns:p14="http://schemas.microsoft.com/office/powerpoint/2010/main" val="236140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09F0E-A69A-9D4C-A934-CC0546E33AFD}"/>
              </a:ext>
            </a:extLst>
          </p:cNvPr>
          <p:cNvSpPr>
            <a:spLocks noGrp="1"/>
          </p:cNvSpPr>
          <p:nvPr>
            <p:ph type="title"/>
          </p:nvPr>
        </p:nvSpPr>
        <p:spPr/>
        <p:txBody>
          <a:bodyPr/>
          <a:lstStyle/>
          <a:p>
            <a:r>
              <a:rPr lang="en-GB" dirty="0"/>
              <a:t>Swiss Cross Algorithm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01CEDDF-156F-F044-9CDF-50FD6A09FBAD}"/>
                  </a:ext>
                </a:extLst>
              </p:cNvPr>
              <p:cNvSpPr>
                <a:spLocks noGrp="1"/>
              </p:cNvSpPr>
              <p:nvPr>
                <p:ph idx="1"/>
              </p:nvPr>
            </p:nvSpPr>
            <p:spPr>
              <a:xfrm>
                <a:off x="838200" y="1531143"/>
                <a:ext cx="7117080" cy="4497250"/>
              </a:xfrm>
            </p:spPr>
            <p:txBody>
              <a:bodyPr/>
              <a:lstStyle/>
              <a:p>
                <a:r>
                  <a:rPr lang="en-GB" dirty="0"/>
                  <a:t>Previously used offline and in HLT</a:t>
                </a:r>
              </a:p>
              <a:p>
                <a:r>
                  <a:rPr lang="en-GB" dirty="0"/>
                  <a:t>Can now use in L1 due to single crystal granularity for trigger</a:t>
                </a:r>
              </a:p>
              <a:p>
                <a:r>
                  <a:rPr lang="en-GB" dirty="0"/>
                  <a:t>Uses the swiss cross variable </a:t>
                </a:r>
                <a14:m>
                  <m:oMath xmlns:m="http://schemas.openxmlformats.org/officeDocument/2006/math">
                    <m:r>
                      <a:rPr lang="en-GB" b="0" i="0" smtClean="0">
                        <a:latin typeface="Cambria Math" panose="02040503050406030204" pitchFamily="18" charset="0"/>
                      </a:rPr>
                      <m:t>(</m:t>
                    </m:r>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4</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1</m:t>
                        </m:r>
                      </m:sub>
                    </m:sSub>
                    <m:r>
                      <a:rPr lang="en-GB" i="1">
                        <a:latin typeface="Cambria Math" panose="02040503050406030204" pitchFamily="18" charset="0"/>
                      </a:rPr>
                      <m:t>)</m:t>
                    </m:r>
                  </m:oMath>
                </a14:m>
                <a:endParaRPr lang="en-GB" dirty="0"/>
              </a:p>
              <a:p>
                <a:pPr lvl="1"/>
                <a:r>
                  <a:rPr lang="en-GB" dirty="0"/>
                  <a:t>Cut placed at 0.95 separates spikes and EM showers with high efficiency</a:t>
                </a:r>
              </a:p>
              <a:p>
                <a:r>
                  <a:rPr lang="en-GB" dirty="0"/>
                  <a:t>Tested in software with no discrepancies over 2800 events</a:t>
                </a:r>
              </a:p>
              <a:p>
                <a:r>
                  <a:rPr lang="en-GB" dirty="0"/>
                  <a:t>HLS implementation currently being reworked to reduce resource usage</a:t>
                </a:r>
              </a:p>
            </p:txBody>
          </p:sp>
        </mc:Choice>
        <mc:Fallback xmlns="">
          <p:sp>
            <p:nvSpPr>
              <p:cNvPr id="3" name="Content Placeholder 2">
                <a:extLst>
                  <a:ext uri="{FF2B5EF4-FFF2-40B4-BE49-F238E27FC236}">
                    <a16:creationId xmlns:a16="http://schemas.microsoft.com/office/drawing/2014/main" id="{301CEDDF-156F-F044-9CDF-50FD6A09FBAD}"/>
                  </a:ext>
                </a:extLst>
              </p:cNvPr>
              <p:cNvSpPr>
                <a:spLocks noGrp="1" noRot="1" noChangeAspect="1" noMove="1" noResize="1" noEditPoints="1" noAdjustHandles="1" noChangeArrowheads="1" noChangeShapeType="1" noTextEdit="1"/>
              </p:cNvSpPr>
              <p:nvPr>
                <p:ph idx="1"/>
              </p:nvPr>
            </p:nvSpPr>
            <p:spPr>
              <a:xfrm>
                <a:off x="838200" y="1531143"/>
                <a:ext cx="7117080" cy="4497250"/>
              </a:xfrm>
              <a:blipFill>
                <a:blip r:embed="rId3"/>
                <a:stretch>
                  <a:fillRect l="-1604" t="-2254" r="-1961" b="-1408"/>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6F420B31-D1A7-2146-BA66-D455A8B51718}"/>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21299F2A-173D-1E4F-91E7-27EA12345A8E}"/>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03524FEF-4073-9346-9351-7E68A074809D}"/>
              </a:ext>
            </a:extLst>
          </p:cNvPr>
          <p:cNvSpPr>
            <a:spLocks noGrp="1"/>
          </p:cNvSpPr>
          <p:nvPr>
            <p:ph type="sldNum" sz="quarter" idx="12"/>
          </p:nvPr>
        </p:nvSpPr>
        <p:spPr/>
        <p:txBody>
          <a:bodyPr/>
          <a:lstStyle/>
          <a:p>
            <a:fld id="{8A7A6979-0714-4377-B894-6BE4C2D6E202}" type="slidenum">
              <a:rPr lang="en-US" smtClean="0"/>
              <a:pPr/>
              <a:t>23</a:t>
            </a:fld>
            <a:endParaRPr lang="en-US"/>
          </a:p>
        </p:txBody>
      </p:sp>
      <p:pic>
        <p:nvPicPr>
          <p:cNvPr id="8" name="Picture 7">
            <a:extLst>
              <a:ext uri="{FF2B5EF4-FFF2-40B4-BE49-F238E27FC236}">
                <a16:creationId xmlns:a16="http://schemas.microsoft.com/office/drawing/2014/main" id="{AA20F0DA-F5B8-B145-BE6D-C6DFAF517CBA}"/>
              </a:ext>
            </a:extLst>
          </p:cNvPr>
          <p:cNvPicPr>
            <a:picLocks noChangeAspect="1"/>
          </p:cNvPicPr>
          <p:nvPr/>
        </p:nvPicPr>
        <p:blipFill>
          <a:blip r:embed="rId4"/>
          <a:stretch>
            <a:fillRect/>
          </a:stretch>
        </p:blipFill>
        <p:spPr>
          <a:xfrm>
            <a:off x="8610600" y="2146610"/>
            <a:ext cx="2612276" cy="2564780"/>
          </a:xfrm>
          <a:prstGeom prst="rect">
            <a:avLst/>
          </a:prstGeom>
        </p:spPr>
      </p:pic>
      <p:pic>
        <p:nvPicPr>
          <p:cNvPr id="10" name="Picture 9">
            <a:extLst>
              <a:ext uri="{FF2B5EF4-FFF2-40B4-BE49-F238E27FC236}">
                <a16:creationId xmlns:a16="http://schemas.microsoft.com/office/drawing/2014/main" id="{3E8161B9-3CFF-2E41-8BFF-7C4C781E4F13}"/>
              </a:ext>
            </a:extLst>
          </p:cNvPr>
          <p:cNvPicPr>
            <a:picLocks noChangeAspect="1"/>
          </p:cNvPicPr>
          <p:nvPr/>
        </p:nvPicPr>
        <p:blipFill>
          <a:blip r:embed="rId5"/>
          <a:stretch>
            <a:fillRect/>
          </a:stretch>
        </p:blipFill>
        <p:spPr>
          <a:xfrm>
            <a:off x="8786438" y="4836491"/>
            <a:ext cx="2260600" cy="533400"/>
          </a:xfrm>
          <a:prstGeom prst="rect">
            <a:avLst/>
          </a:prstGeom>
        </p:spPr>
      </p:pic>
      <p:pic>
        <p:nvPicPr>
          <p:cNvPr id="11" name="Picture 10">
            <a:extLst>
              <a:ext uri="{FF2B5EF4-FFF2-40B4-BE49-F238E27FC236}">
                <a16:creationId xmlns:a16="http://schemas.microsoft.com/office/drawing/2014/main" id="{260CCEBE-FF46-EF49-B8F3-7A0760765F37}"/>
              </a:ext>
            </a:extLst>
          </p:cNvPr>
          <p:cNvPicPr>
            <a:picLocks noChangeAspect="1"/>
          </p:cNvPicPr>
          <p:nvPr/>
        </p:nvPicPr>
        <p:blipFill rotWithShape="1">
          <a:blip r:embed="rId4"/>
          <a:srcRect l="40179" t="39058" r="40745" b="41281"/>
          <a:stretch/>
        </p:blipFill>
        <p:spPr>
          <a:xfrm flipV="1">
            <a:off x="8953500" y="5018046"/>
            <a:ext cx="98880" cy="100054"/>
          </a:xfrm>
          <a:prstGeom prst="rect">
            <a:avLst/>
          </a:prstGeom>
        </p:spPr>
      </p:pic>
    </p:spTree>
    <p:extLst>
      <p:ext uri="{BB962C8B-B14F-4D97-AF65-F5344CB8AC3E}">
        <p14:creationId xmlns:p14="http://schemas.microsoft.com/office/powerpoint/2010/main" val="28549516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B311-4840-294D-B156-B91B8367C325}"/>
              </a:ext>
            </a:extLst>
          </p:cNvPr>
          <p:cNvSpPr>
            <a:spLocks noGrp="1"/>
          </p:cNvSpPr>
          <p:nvPr>
            <p:ph type="title"/>
          </p:nvPr>
        </p:nvSpPr>
        <p:spPr/>
        <p:txBody>
          <a:bodyPr/>
          <a:lstStyle/>
          <a:p>
            <a:r>
              <a:rPr lang="en-GB" dirty="0"/>
              <a:t>Frontend Electronics</a:t>
            </a:r>
          </a:p>
        </p:txBody>
      </p:sp>
      <p:sp>
        <p:nvSpPr>
          <p:cNvPr id="4" name="Date Placeholder 3">
            <a:extLst>
              <a:ext uri="{FF2B5EF4-FFF2-40B4-BE49-F238E27FC236}">
                <a16:creationId xmlns:a16="http://schemas.microsoft.com/office/drawing/2014/main" id="{E6481740-272B-FD46-8F44-99E5A1C9DE8C}"/>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84957059-10D0-094E-A7F5-C2150D49D32C}"/>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ECD80F4C-830D-1849-AF75-68D1156F8303}"/>
              </a:ext>
            </a:extLst>
          </p:cNvPr>
          <p:cNvSpPr>
            <a:spLocks noGrp="1"/>
          </p:cNvSpPr>
          <p:nvPr>
            <p:ph type="sldNum" sz="quarter" idx="12"/>
          </p:nvPr>
        </p:nvSpPr>
        <p:spPr/>
        <p:txBody>
          <a:bodyPr/>
          <a:lstStyle/>
          <a:p>
            <a:fld id="{8A7A6979-0714-4377-B894-6BE4C2D6E202}" type="slidenum">
              <a:rPr lang="en-US" smtClean="0"/>
              <a:pPr/>
              <a:t>24</a:t>
            </a:fld>
            <a:endParaRPr lang="en-US"/>
          </a:p>
        </p:txBody>
      </p:sp>
      <p:sp>
        <p:nvSpPr>
          <p:cNvPr id="11" name="Content Placeholder 10">
            <a:extLst>
              <a:ext uri="{FF2B5EF4-FFF2-40B4-BE49-F238E27FC236}">
                <a16:creationId xmlns:a16="http://schemas.microsoft.com/office/drawing/2014/main" id="{336A6AFB-5C1E-8D48-A19E-29B0ADE952E7}"/>
              </a:ext>
            </a:extLst>
          </p:cNvPr>
          <p:cNvSpPr>
            <a:spLocks noGrp="1"/>
          </p:cNvSpPr>
          <p:nvPr>
            <p:ph idx="1"/>
          </p:nvPr>
        </p:nvSpPr>
        <p:spPr/>
        <p:txBody>
          <a:bodyPr>
            <a:normAutofit lnSpcReduction="10000"/>
          </a:bodyPr>
          <a:lstStyle/>
          <a:p>
            <a:r>
              <a:rPr lang="en-GB" dirty="0"/>
              <a:t>CATIA</a:t>
            </a:r>
          </a:p>
          <a:p>
            <a:pPr lvl="1"/>
            <a:r>
              <a:rPr lang="en-GB" dirty="0"/>
              <a:t>Pre-amplifier ASIC</a:t>
            </a:r>
          </a:p>
          <a:p>
            <a:pPr lvl="2"/>
            <a:r>
              <a:rPr lang="en-GB" dirty="0"/>
              <a:t>Minimal shaping to obtain best time resolution and spike rejection</a:t>
            </a:r>
          </a:p>
          <a:p>
            <a:pPr lvl="1"/>
            <a:r>
              <a:rPr lang="en-GB" dirty="0"/>
              <a:t>Beam test to tune absolute gain in 2021</a:t>
            </a:r>
          </a:p>
          <a:p>
            <a:pPr lvl="1"/>
            <a:r>
              <a:rPr lang="en-GB" dirty="0"/>
              <a:t>v1r4 submitted in November 2020</a:t>
            </a:r>
          </a:p>
          <a:p>
            <a:pPr lvl="1"/>
            <a:r>
              <a:rPr lang="en-GB" dirty="0"/>
              <a:t>v2r0 submission foreseen in June</a:t>
            </a:r>
          </a:p>
          <a:p>
            <a:r>
              <a:rPr lang="en-GB" dirty="0" err="1"/>
              <a:t>LiTE</a:t>
            </a:r>
            <a:r>
              <a:rPr lang="en-GB" dirty="0"/>
              <a:t>-DTU</a:t>
            </a:r>
          </a:p>
          <a:p>
            <a:pPr lvl="1"/>
            <a:r>
              <a:rPr lang="en-GB" dirty="0"/>
              <a:t>Data conversion, compression and transmission ASIC</a:t>
            </a:r>
          </a:p>
          <a:p>
            <a:pPr lvl="2"/>
            <a:r>
              <a:rPr lang="en-GB" dirty="0"/>
              <a:t>ADC Sampling at 160 MHz </a:t>
            </a:r>
          </a:p>
          <a:p>
            <a:pPr lvl="1"/>
            <a:r>
              <a:rPr lang="en-GB" dirty="0"/>
              <a:t>v1.2 being tested with CATIA v1r0 on VFE</a:t>
            </a:r>
          </a:p>
          <a:p>
            <a:pPr lvl="1"/>
            <a:r>
              <a:rPr lang="en-GB" dirty="0"/>
              <a:t>v2.0 submission planned in July</a:t>
            </a:r>
          </a:p>
          <a:p>
            <a:pPr lvl="2"/>
            <a:r>
              <a:rPr lang="en-GB" dirty="0"/>
              <a:t>Feature list frozen and implementation underway</a:t>
            </a:r>
          </a:p>
          <a:p>
            <a:pPr lvl="1"/>
            <a:endParaRPr lang="en-GB" dirty="0"/>
          </a:p>
        </p:txBody>
      </p:sp>
      <p:pic>
        <p:nvPicPr>
          <p:cNvPr id="12" name="Content Placeholder 7">
            <a:extLst>
              <a:ext uri="{FF2B5EF4-FFF2-40B4-BE49-F238E27FC236}">
                <a16:creationId xmlns:a16="http://schemas.microsoft.com/office/drawing/2014/main" id="{39FA634C-CEA8-F843-B9AF-D956CD7EFC2C}"/>
              </a:ext>
            </a:extLst>
          </p:cNvPr>
          <p:cNvPicPr>
            <a:picLocks noChangeAspect="1"/>
          </p:cNvPicPr>
          <p:nvPr/>
        </p:nvPicPr>
        <p:blipFill>
          <a:blip r:embed="rId3"/>
          <a:stretch>
            <a:fillRect/>
          </a:stretch>
        </p:blipFill>
        <p:spPr>
          <a:xfrm>
            <a:off x="8238037" y="2790317"/>
            <a:ext cx="3563024" cy="2975255"/>
          </a:xfrm>
          <a:prstGeom prst="rect">
            <a:avLst/>
          </a:prstGeom>
        </p:spPr>
      </p:pic>
    </p:spTree>
    <p:extLst>
      <p:ext uri="{BB962C8B-B14F-4D97-AF65-F5344CB8AC3E}">
        <p14:creationId xmlns:p14="http://schemas.microsoft.com/office/powerpoint/2010/main" val="1806257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B1B1F-7839-B94E-AF26-86F86390F874}"/>
              </a:ext>
            </a:extLst>
          </p:cNvPr>
          <p:cNvSpPr>
            <a:spLocks noGrp="1"/>
          </p:cNvSpPr>
          <p:nvPr>
            <p:ph type="title"/>
          </p:nvPr>
        </p:nvSpPr>
        <p:spPr/>
        <p:txBody>
          <a:bodyPr/>
          <a:lstStyle/>
          <a:p>
            <a:r>
              <a:rPr lang="en-GB" dirty="0"/>
              <a:t>Backend Electronics</a:t>
            </a:r>
          </a:p>
        </p:txBody>
      </p:sp>
      <p:sp>
        <p:nvSpPr>
          <p:cNvPr id="3" name="Content Placeholder 2">
            <a:extLst>
              <a:ext uri="{FF2B5EF4-FFF2-40B4-BE49-F238E27FC236}">
                <a16:creationId xmlns:a16="http://schemas.microsoft.com/office/drawing/2014/main" id="{EA39C343-F4A9-7645-8C14-57775999F24A}"/>
              </a:ext>
            </a:extLst>
          </p:cNvPr>
          <p:cNvSpPr>
            <a:spLocks noGrp="1"/>
          </p:cNvSpPr>
          <p:nvPr>
            <p:ph idx="1"/>
          </p:nvPr>
        </p:nvSpPr>
        <p:spPr>
          <a:xfrm>
            <a:off x="838200" y="1531143"/>
            <a:ext cx="7141143" cy="4497250"/>
          </a:xfrm>
        </p:spPr>
        <p:txBody>
          <a:bodyPr>
            <a:normAutofit lnSpcReduction="10000"/>
          </a:bodyPr>
          <a:lstStyle/>
          <a:p>
            <a:r>
              <a:rPr lang="en-GB" dirty="0"/>
              <a:t>Barrel calorimeter processor (BCP)</a:t>
            </a:r>
          </a:p>
          <a:p>
            <a:pPr lvl="1"/>
            <a:r>
              <a:rPr lang="en-GB" dirty="0"/>
              <a:t>Each board handles signals from 600 crystals</a:t>
            </a:r>
          </a:p>
          <a:p>
            <a:r>
              <a:rPr lang="en-GB" dirty="0"/>
              <a:t>BCPv1 is currently being tested</a:t>
            </a:r>
          </a:p>
          <a:p>
            <a:pPr lvl="1"/>
            <a:r>
              <a:rPr lang="en-GB" dirty="0"/>
              <a:t>Uses one KU115 FPGA</a:t>
            </a:r>
          </a:p>
          <a:p>
            <a:pPr lvl="1"/>
            <a:r>
              <a:rPr lang="en-GB" dirty="0"/>
              <a:t>Integration tests largely finished</a:t>
            </a:r>
          </a:p>
          <a:p>
            <a:pPr lvl="1"/>
            <a:r>
              <a:rPr lang="en-GB" dirty="0"/>
              <a:t>Currently working on simulation of ECAL Barrel synchronisation</a:t>
            </a:r>
          </a:p>
          <a:p>
            <a:r>
              <a:rPr lang="en-GB" dirty="0"/>
              <a:t>BCPv2 will use one VU13P instead of 2xKU115 originally envisioned</a:t>
            </a:r>
          </a:p>
          <a:p>
            <a:pPr lvl="1"/>
            <a:r>
              <a:rPr lang="en-GB" dirty="0"/>
              <a:t>Provides nearly 3 times the memory, 30% more logic cells and 11% more digital signal processing </a:t>
            </a:r>
          </a:p>
        </p:txBody>
      </p:sp>
      <p:sp>
        <p:nvSpPr>
          <p:cNvPr id="4" name="Date Placeholder 3">
            <a:extLst>
              <a:ext uri="{FF2B5EF4-FFF2-40B4-BE49-F238E27FC236}">
                <a16:creationId xmlns:a16="http://schemas.microsoft.com/office/drawing/2014/main" id="{AA51EDDE-9B6C-1E4F-945E-A5F22685A4E7}"/>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36F2A0FE-D4E2-F547-B9E5-EF046CFF338D}"/>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AD2A55FB-C3BD-E640-88D5-F17B42EC42C8}"/>
              </a:ext>
            </a:extLst>
          </p:cNvPr>
          <p:cNvSpPr>
            <a:spLocks noGrp="1"/>
          </p:cNvSpPr>
          <p:nvPr>
            <p:ph type="sldNum" sz="quarter" idx="12"/>
          </p:nvPr>
        </p:nvSpPr>
        <p:spPr/>
        <p:txBody>
          <a:bodyPr/>
          <a:lstStyle/>
          <a:p>
            <a:fld id="{8A7A6979-0714-4377-B894-6BE4C2D6E202}" type="slidenum">
              <a:rPr lang="en-US" smtClean="0"/>
              <a:pPr/>
              <a:t>25</a:t>
            </a:fld>
            <a:endParaRPr lang="en-US"/>
          </a:p>
        </p:txBody>
      </p:sp>
      <p:pic>
        <p:nvPicPr>
          <p:cNvPr id="8" name="Picture 7">
            <a:extLst>
              <a:ext uri="{FF2B5EF4-FFF2-40B4-BE49-F238E27FC236}">
                <a16:creationId xmlns:a16="http://schemas.microsoft.com/office/drawing/2014/main" id="{756EE616-5EC1-B04D-845D-FCD431293056}"/>
              </a:ext>
            </a:extLst>
          </p:cNvPr>
          <p:cNvPicPr>
            <a:picLocks noChangeAspect="1"/>
          </p:cNvPicPr>
          <p:nvPr/>
        </p:nvPicPr>
        <p:blipFill>
          <a:blip r:embed="rId3"/>
          <a:stretch>
            <a:fillRect/>
          </a:stretch>
        </p:blipFill>
        <p:spPr>
          <a:xfrm>
            <a:off x="8002963" y="2159755"/>
            <a:ext cx="2966049" cy="3293104"/>
          </a:xfrm>
          <a:prstGeom prst="rect">
            <a:avLst/>
          </a:prstGeom>
        </p:spPr>
      </p:pic>
      <p:sp>
        <p:nvSpPr>
          <p:cNvPr id="7" name="TextBox 6">
            <a:extLst>
              <a:ext uri="{FF2B5EF4-FFF2-40B4-BE49-F238E27FC236}">
                <a16:creationId xmlns:a16="http://schemas.microsoft.com/office/drawing/2014/main" id="{73225B51-EF7D-464A-8125-F2F3A4FF865A}"/>
              </a:ext>
            </a:extLst>
          </p:cNvPr>
          <p:cNvSpPr txBox="1"/>
          <p:nvPr/>
        </p:nvSpPr>
        <p:spPr>
          <a:xfrm>
            <a:off x="8808865" y="1554382"/>
            <a:ext cx="1497461" cy="369332"/>
          </a:xfrm>
          <a:prstGeom prst="rect">
            <a:avLst/>
          </a:prstGeom>
          <a:noFill/>
        </p:spPr>
        <p:txBody>
          <a:bodyPr wrap="none" rtlCol="0">
            <a:spAutoFit/>
          </a:bodyPr>
          <a:lstStyle/>
          <a:p>
            <a:r>
              <a:rPr lang="en-GB" dirty="0"/>
              <a:t>FPGA (KU115)</a:t>
            </a:r>
          </a:p>
        </p:txBody>
      </p:sp>
      <p:sp>
        <p:nvSpPr>
          <p:cNvPr id="9" name="TextBox 8">
            <a:extLst>
              <a:ext uri="{FF2B5EF4-FFF2-40B4-BE49-F238E27FC236}">
                <a16:creationId xmlns:a16="http://schemas.microsoft.com/office/drawing/2014/main" id="{189BD2B7-019A-B741-B284-5993392088D5}"/>
              </a:ext>
            </a:extLst>
          </p:cNvPr>
          <p:cNvSpPr txBox="1"/>
          <p:nvPr/>
        </p:nvSpPr>
        <p:spPr>
          <a:xfrm>
            <a:off x="10992633" y="1984589"/>
            <a:ext cx="1199367" cy="1200329"/>
          </a:xfrm>
          <a:prstGeom prst="rect">
            <a:avLst/>
          </a:prstGeom>
          <a:noFill/>
        </p:spPr>
        <p:txBody>
          <a:bodyPr wrap="none" rtlCol="0">
            <a:spAutoFit/>
          </a:bodyPr>
          <a:lstStyle/>
          <a:p>
            <a:r>
              <a:rPr lang="en-GB" dirty="0"/>
              <a:t>Embedded</a:t>
            </a:r>
          </a:p>
          <a:p>
            <a:r>
              <a:rPr lang="en-GB" dirty="0"/>
              <a:t>Linux</a:t>
            </a:r>
          </a:p>
          <a:p>
            <a:r>
              <a:rPr lang="en-GB" dirty="0"/>
              <a:t>Mezzanine</a:t>
            </a:r>
          </a:p>
          <a:p>
            <a:r>
              <a:rPr lang="en-GB" dirty="0"/>
              <a:t>(ZYNC)</a:t>
            </a:r>
          </a:p>
        </p:txBody>
      </p:sp>
      <p:sp>
        <p:nvSpPr>
          <p:cNvPr id="10" name="TextBox 9">
            <a:extLst>
              <a:ext uri="{FF2B5EF4-FFF2-40B4-BE49-F238E27FC236}">
                <a16:creationId xmlns:a16="http://schemas.microsoft.com/office/drawing/2014/main" id="{081B0941-3414-C247-9CB4-E37A53933C45}"/>
              </a:ext>
            </a:extLst>
          </p:cNvPr>
          <p:cNvSpPr txBox="1"/>
          <p:nvPr/>
        </p:nvSpPr>
        <p:spPr>
          <a:xfrm>
            <a:off x="11089229" y="4427696"/>
            <a:ext cx="1006173" cy="923330"/>
          </a:xfrm>
          <a:prstGeom prst="rect">
            <a:avLst/>
          </a:prstGeom>
          <a:noFill/>
        </p:spPr>
        <p:txBody>
          <a:bodyPr wrap="none" rtlCol="0">
            <a:spAutoFit/>
          </a:bodyPr>
          <a:lstStyle/>
          <a:p>
            <a:r>
              <a:rPr lang="en-GB" dirty="0"/>
              <a:t>1 Gb</a:t>
            </a:r>
          </a:p>
          <a:p>
            <a:r>
              <a:rPr lang="en-GB" dirty="0"/>
              <a:t>ethernet</a:t>
            </a:r>
          </a:p>
          <a:p>
            <a:r>
              <a:rPr lang="en-GB" dirty="0"/>
              <a:t>switch</a:t>
            </a:r>
          </a:p>
        </p:txBody>
      </p:sp>
      <p:sp>
        <p:nvSpPr>
          <p:cNvPr id="11" name="TextBox 10">
            <a:extLst>
              <a:ext uri="{FF2B5EF4-FFF2-40B4-BE49-F238E27FC236}">
                <a16:creationId xmlns:a16="http://schemas.microsoft.com/office/drawing/2014/main" id="{C639AB37-1E42-6C45-B3BC-780CA3F93BC3}"/>
              </a:ext>
            </a:extLst>
          </p:cNvPr>
          <p:cNvSpPr txBox="1"/>
          <p:nvPr/>
        </p:nvSpPr>
        <p:spPr>
          <a:xfrm>
            <a:off x="8153400" y="5688900"/>
            <a:ext cx="1366913" cy="369332"/>
          </a:xfrm>
          <a:prstGeom prst="rect">
            <a:avLst/>
          </a:prstGeom>
          <a:noFill/>
        </p:spPr>
        <p:txBody>
          <a:bodyPr wrap="none" rtlCol="0">
            <a:spAutoFit/>
          </a:bodyPr>
          <a:lstStyle/>
          <a:p>
            <a:r>
              <a:rPr lang="en-GB" dirty="0"/>
              <a:t>IMPC (ZYNC)</a:t>
            </a:r>
          </a:p>
        </p:txBody>
      </p:sp>
      <p:sp>
        <p:nvSpPr>
          <p:cNvPr id="12" name="TextBox 11">
            <a:extLst>
              <a:ext uri="{FF2B5EF4-FFF2-40B4-BE49-F238E27FC236}">
                <a16:creationId xmlns:a16="http://schemas.microsoft.com/office/drawing/2014/main" id="{36A0AAF0-B860-8F43-BA1F-6D375256555D}"/>
              </a:ext>
            </a:extLst>
          </p:cNvPr>
          <p:cNvSpPr txBox="1"/>
          <p:nvPr/>
        </p:nvSpPr>
        <p:spPr>
          <a:xfrm>
            <a:off x="6832945" y="2538587"/>
            <a:ext cx="851708" cy="646331"/>
          </a:xfrm>
          <a:prstGeom prst="rect">
            <a:avLst/>
          </a:prstGeom>
          <a:noFill/>
        </p:spPr>
        <p:txBody>
          <a:bodyPr wrap="none" rtlCol="0">
            <a:spAutoFit/>
          </a:bodyPr>
          <a:lstStyle/>
          <a:p>
            <a:r>
              <a:rPr lang="en-GB" dirty="0" err="1"/>
              <a:t>FireFly</a:t>
            </a:r>
            <a:r>
              <a:rPr lang="en-GB" dirty="0"/>
              <a:t> </a:t>
            </a:r>
          </a:p>
          <a:p>
            <a:r>
              <a:rPr lang="en-GB" dirty="0"/>
              <a:t>optics</a:t>
            </a:r>
          </a:p>
        </p:txBody>
      </p:sp>
      <p:cxnSp>
        <p:nvCxnSpPr>
          <p:cNvPr id="16" name="Straight Arrow Connector 15">
            <a:extLst>
              <a:ext uri="{FF2B5EF4-FFF2-40B4-BE49-F238E27FC236}">
                <a16:creationId xmlns:a16="http://schemas.microsoft.com/office/drawing/2014/main" id="{A84E5975-B41A-B24C-A305-46AD1EEA2F91}"/>
              </a:ext>
            </a:extLst>
          </p:cNvPr>
          <p:cNvCxnSpPr>
            <a:cxnSpLocks/>
            <a:stCxn id="7" idx="2"/>
          </p:cNvCxnSpPr>
          <p:nvPr/>
        </p:nvCxnSpPr>
        <p:spPr>
          <a:xfrm flipH="1">
            <a:off x="9320402" y="1923714"/>
            <a:ext cx="237194" cy="963234"/>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A4E3216-9915-C84F-B996-5F61E11770D3}"/>
              </a:ext>
            </a:extLst>
          </p:cNvPr>
          <p:cNvCxnSpPr>
            <a:cxnSpLocks/>
            <a:stCxn id="9" idx="1"/>
          </p:cNvCxnSpPr>
          <p:nvPr/>
        </p:nvCxnSpPr>
        <p:spPr>
          <a:xfrm flipH="1">
            <a:off x="10519769" y="2584754"/>
            <a:ext cx="472864" cy="485541"/>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CD2899-A656-3B48-B24D-98082052C9AB}"/>
              </a:ext>
            </a:extLst>
          </p:cNvPr>
          <p:cNvCxnSpPr>
            <a:cxnSpLocks/>
            <a:stCxn id="10" idx="1"/>
          </p:cNvCxnSpPr>
          <p:nvPr/>
        </p:nvCxnSpPr>
        <p:spPr>
          <a:xfrm flipH="1" flipV="1">
            <a:off x="10435399" y="4427697"/>
            <a:ext cx="653830" cy="461664"/>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C91CD16-F6A2-9147-B095-862A547F2E56}"/>
              </a:ext>
            </a:extLst>
          </p:cNvPr>
          <p:cNvCxnSpPr>
            <a:cxnSpLocks/>
            <a:stCxn id="11" idx="0"/>
          </p:cNvCxnSpPr>
          <p:nvPr/>
        </p:nvCxnSpPr>
        <p:spPr>
          <a:xfrm flipH="1" flipV="1">
            <a:off x="8638949" y="5033510"/>
            <a:ext cx="197908" cy="655390"/>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2C5B2B-D64E-4949-BEBB-A6691B406012}"/>
              </a:ext>
            </a:extLst>
          </p:cNvPr>
          <p:cNvCxnSpPr>
            <a:cxnSpLocks/>
            <a:stCxn id="12" idx="3"/>
          </p:cNvCxnSpPr>
          <p:nvPr/>
        </p:nvCxnSpPr>
        <p:spPr>
          <a:xfrm flipV="1">
            <a:off x="7684653" y="2815965"/>
            <a:ext cx="1146398" cy="45788"/>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E353AAC-1FD0-E247-9922-C22BE872435E}"/>
              </a:ext>
            </a:extLst>
          </p:cNvPr>
          <p:cNvCxnSpPr>
            <a:cxnSpLocks/>
            <a:stCxn id="12" idx="3"/>
          </p:cNvCxnSpPr>
          <p:nvPr/>
        </p:nvCxnSpPr>
        <p:spPr>
          <a:xfrm>
            <a:off x="7684653" y="2861753"/>
            <a:ext cx="2108571" cy="269087"/>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6622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E867-FA66-6748-A2F7-02D6F9DAD18C}"/>
              </a:ext>
            </a:extLst>
          </p:cNvPr>
          <p:cNvSpPr>
            <a:spLocks noGrp="1"/>
          </p:cNvSpPr>
          <p:nvPr>
            <p:ph type="title"/>
          </p:nvPr>
        </p:nvSpPr>
        <p:spPr/>
        <p:txBody>
          <a:bodyPr/>
          <a:lstStyle/>
          <a:p>
            <a:r>
              <a:rPr lang="en-GB" dirty="0"/>
              <a:t>Other algorithms</a:t>
            </a:r>
          </a:p>
        </p:txBody>
      </p:sp>
      <p:sp>
        <p:nvSpPr>
          <p:cNvPr id="3" name="Content Placeholder 2">
            <a:extLst>
              <a:ext uri="{FF2B5EF4-FFF2-40B4-BE49-F238E27FC236}">
                <a16:creationId xmlns:a16="http://schemas.microsoft.com/office/drawing/2014/main" id="{42E25BD5-CDCF-F248-AB95-29700365643A}"/>
              </a:ext>
            </a:extLst>
          </p:cNvPr>
          <p:cNvSpPr>
            <a:spLocks noGrp="1"/>
          </p:cNvSpPr>
          <p:nvPr>
            <p:ph sz="half" idx="1"/>
          </p:nvPr>
        </p:nvSpPr>
        <p:spPr/>
        <p:txBody>
          <a:bodyPr>
            <a:normAutofit lnSpcReduction="10000"/>
          </a:bodyPr>
          <a:lstStyle/>
          <a:p>
            <a:r>
              <a:rPr lang="en-GB" dirty="0" err="1"/>
              <a:t>Multifit</a:t>
            </a:r>
            <a:r>
              <a:rPr lang="en-GB" dirty="0"/>
              <a:t> algorithm</a:t>
            </a:r>
          </a:p>
          <a:p>
            <a:pPr lvl="1"/>
            <a:r>
              <a:rPr lang="en-GB" dirty="0"/>
              <a:t>See CMS DN-2020/012 for full details</a:t>
            </a:r>
          </a:p>
          <a:p>
            <a:pPr lvl="1"/>
            <a:r>
              <a:rPr lang="en-GB" dirty="0"/>
              <a:t>Does both amplitude and timing reconstruction</a:t>
            </a:r>
          </a:p>
          <a:p>
            <a:pPr lvl="1"/>
            <a:r>
              <a:rPr lang="en-GB" dirty="0"/>
              <a:t>Template fit with multiple components contributing to the signal</a:t>
            </a:r>
          </a:p>
          <a:p>
            <a:pPr lvl="1"/>
            <a:r>
              <a:rPr lang="en-GB" dirty="0"/>
              <a:t>Method has been used in Phase I for HLT and offline reconstruction</a:t>
            </a:r>
          </a:p>
          <a:p>
            <a:pPr lvl="1"/>
            <a:r>
              <a:rPr lang="en-GB" dirty="0"/>
              <a:t>Successful test of HLS using CMSSW</a:t>
            </a:r>
          </a:p>
        </p:txBody>
      </p:sp>
      <p:pic>
        <p:nvPicPr>
          <p:cNvPr id="11" name="Content Placeholder 10">
            <a:extLst>
              <a:ext uri="{FF2B5EF4-FFF2-40B4-BE49-F238E27FC236}">
                <a16:creationId xmlns:a16="http://schemas.microsoft.com/office/drawing/2014/main" id="{369878F6-CCCF-8C48-AC72-FDEBD2328B9E}"/>
              </a:ext>
            </a:extLst>
          </p:cNvPr>
          <p:cNvPicPr>
            <a:picLocks noGrp="1" noChangeAspect="1"/>
          </p:cNvPicPr>
          <p:nvPr>
            <p:ph sz="half" idx="2"/>
          </p:nvPr>
        </p:nvPicPr>
        <p:blipFill>
          <a:blip r:embed="rId3"/>
          <a:stretch>
            <a:fillRect/>
          </a:stretch>
        </p:blipFill>
        <p:spPr>
          <a:xfrm>
            <a:off x="7308779" y="1630638"/>
            <a:ext cx="4425623" cy="3130644"/>
          </a:xfrm>
        </p:spPr>
      </p:pic>
      <p:sp>
        <p:nvSpPr>
          <p:cNvPr id="4" name="Date Placeholder 3">
            <a:extLst>
              <a:ext uri="{FF2B5EF4-FFF2-40B4-BE49-F238E27FC236}">
                <a16:creationId xmlns:a16="http://schemas.microsoft.com/office/drawing/2014/main" id="{E0684868-F2F8-1643-97C5-CBE848A5AD48}"/>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802D1A7C-76EA-A649-BC4F-8CA574A88D24}"/>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AC92AC35-F40E-0549-AF4C-9F0C210A6A4B}"/>
              </a:ext>
            </a:extLst>
          </p:cNvPr>
          <p:cNvSpPr>
            <a:spLocks noGrp="1"/>
          </p:cNvSpPr>
          <p:nvPr>
            <p:ph type="sldNum" sz="quarter" idx="12"/>
          </p:nvPr>
        </p:nvSpPr>
        <p:spPr/>
        <p:txBody>
          <a:bodyPr/>
          <a:lstStyle/>
          <a:p>
            <a:fld id="{8A7A6979-0714-4377-B894-6BE4C2D6E202}" type="slidenum">
              <a:rPr lang="en-US" smtClean="0"/>
              <a:pPr/>
              <a:t>26</a:t>
            </a:fld>
            <a:endParaRPr lang="en-US"/>
          </a:p>
        </p:txBody>
      </p:sp>
      <p:graphicFrame>
        <p:nvGraphicFramePr>
          <p:cNvPr id="7" name="Table 9">
            <a:extLst>
              <a:ext uri="{FF2B5EF4-FFF2-40B4-BE49-F238E27FC236}">
                <a16:creationId xmlns:a16="http://schemas.microsoft.com/office/drawing/2014/main" id="{997E5935-91D2-E34A-B194-7BE895FF6D4F}"/>
              </a:ext>
            </a:extLst>
          </p:cNvPr>
          <p:cNvGraphicFramePr>
            <a:graphicFrameLocks/>
          </p:cNvGraphicFramePr>
          <p:nvPr>
            <p:extLst>
              <p:ext uri="{D42A27DB-BD31-4B8C-83A1-F6EECF244321}">
                <p14:modId xmlns:p14="http://schemas.microsoft.com/office/powerpoint/2010/main" val="3530438548"/>
              </p:ext>
            </p:extLst>
          </p:nvPr>
        </p:nvGraphicFramePr>
        <p:xfrm>
          <a:off x="7477467" y="4990746"/>
          <a:ext cx="3858768" cy="741680"/>
        </p:xfrm>
        <a:graphic>
          <a:graphicData uri="http://schemas.openxmlformats.org/drawingml/2006/table">
            <a:tbl>
              <a:tblPr firstRow="1" bandRow="1">
                <a:tableStyleId>{7DF18680-E054-41AD-8BC1-D1AEF772440D}</a:tableStyleId>
              </a:tblPr>
              <a:tblGrid>
                <a:gridCol w="1517903">
                  <a:extLst>
                    <a:ext uri="{9D8B030D-6E8A-4147-A177-3AD203B41FA5}">
                      <a16:colId xmlns:a16="http://schemas.microsoft.com/office/drawing/2014/main" val="3536652402"/>
                    </a:ext>
                  </a:extLst>
                </a:gridCol>
                <a:gridCol w="826706">
                  <a:extLst>
                    <a:ext uri="{9D8B030D-6E8A-4147-A177-3AD203B41FA5}">
                      <a16:colId xmlns:a16="http://schemas.microsoft.com/office/drawing/2014/main" val="3053795280"/>
                    </a:ext>
                  </a:extLst>
                </a:gridCol>
                <a:gridCol w="700297">
                  <a:extLst>
                    <a:ext uri="{9D8B030D-6E8A-4147-A177-3AD203B41FA5}">
                      <a16:colId xmlns:a16="http://schemas.microsoft.com/office/drawing/2014/main" val="2331307599"/>
                    </a:ext>
                  </a:extLst>
                </a:gridCol>
                <a:gridCol w="813862">
                  <a:extLst>
                    <a:ext uri="{9D8B030D-6E8A-4147-A177-3AD203B41FA5}">
                      <a16:colId xmlns:a16="http://schemas.microsoft.com/office/drawing/2014/main" val="1951946438"/>
                    </a:ext>
                  </a:extLst>
                </a:gridCol>
              </a:tblGrid>
              <a:tr h="370840">
                <a:tc>
                  <a:txBody>
                    <a:bodyPr/>
                    <a:lstStyle/>
                    <a:p>
                      <a:endParaRPr lang="en-GB" dirty="0"/>
                    </a:p>
                  </a:txBody>
                  <a:tcPr/>
                </a:tc>
                <a:tc>
                  <a:txBody>
                    <a:bodyPr/>
                    <a:lstStyle/>
                    <a:p>
                      <a:r>
                        <a:rPr lang="en-GB" dirty="0"/>
                        <a:t>DSP</a:t>
                      </a:r>
                    </a:p>
                  </a:txBody>
                  <a:tcPr/>
                </a:tc>
                <a:tc>
                  <a:txBody>
                    <a:bodyPr/>
                    <a:lstStyle/>
                    <a:p>
                      <a:r>
                        <a:rPr lang="en-GB" dirty="0"/>
                        <a:t>FF</a:t>
                      </a:r>
                    </a:p>
                  </a:txBody>
                  <a:tcPr/>
                </a:tc>
                <a:tc>
                  <a:txBody>
                    <a:bodyPr/>
                    <a:lstStyle/>
                    <a:p>
                      <a:r>
                        <a:rPr lang="en-GB" dirty="0"/>
                        <a:t>LUT</a:t>
                      </a:r>
                    </a:p>
                  </a:txBody>
                  <a:tcPr/>
                </a:tc>
                <a:extLst>
                  <a:ext uri="{0D108BD9-81ED-4DB2-BD59-A6C34878D82A}">
                    <a16:rowId xmlns:a16="http://schemas.microsoft.com/office/drawing/2014/main" val="2357875429"/>
                  </a:ext>
                </a:extLst>
              </a:tr>
              <a:tr h="370840">
                <a:tc>
                  <a:txBody>
                    <a:bodyPr/>
                    <a:lstStyle/>
                    <a:p>
                      <a:r>
                        <a:rPr lang="en-GB" dirty="0"/>
                        <a:t>Utilisation (%)</a:t>
                      </a:r>
                    </a:p>
                  </a:txBody>
                  <a:tcPr/>
                </a:tc>
                <a:tc>
                  <a:txBody>
                    <a:bodyPr/>
                    <a:lstStyle/>
                    <a:p>
                      <a:r>
                        <a:rPr lang="en-GB" dirty="0"/>
                        <a:t>54</a:t>
                      </a:r>
                    </a:p>
                  </a:txBody>
                  <a:tcPr/>
                </a:tc>
                <a:tc>
                  <a:txBody>
                    <a:bodyPr/>
                    <a:lstStyle/>
                    <a:p>
                      <a:r>
                        <a:rPr lang="en-GB" dirty="0"/>
                        <a:t>21</a:t>
                      </a:r>
                    </a:p>
                  </a:txBody>
                  <a:tcPr/>
                </a:tc>
                <a:tc>
                  <a:txBody>
                    <a:bodyPr/>
                    <a:lstStyle/>
                    <a:p>
                      <a:r>
                        <a:rPr lang="en-GB" dirty="0"/>
                        <a:t>35</a:t>
                      </a:r>
                    </a:p>
                  </a:txBody>
                  <a:tcPr/>
                </a:tc>
                <a:extLst>
                  <a:ext uri="{0D108BD9-81ED-4DB2-BD59-A6C34878D82A}">
                    <a16:rowId xmlns:a16="http://schemas.microsoft.com/office/drawing/2014/main" val="3101881466"/>
                  </a:ext>
                </a:extLst>
              </a:tr>
            </a:tbl>
          </a:graphicData>
        </a:graphic>
      </p:graphicFrame>
      <p:sp>
        <p:nvSpPr>
          <p:cNvPr id="8" name="TextBox 7">
            <a:extLst>
              <a:ext uri="{FF2B5EF4-FFF2-40B4-BE49-F238E27FC236}">
                <a16:creationId xmlns:a16="http://schemas.microsoft.com/office/drawing/2014/main" id="{DA207316-CD1D-5943-AA5D-18D2093C005E}"/>
              </a:ext>
            </a:extLst>
          </p:cNvPr>
          <p:cNvSpPr txBox="1"/>
          <p:nvPr/>
        </p:nvSpPr>
        <p:spPr>
          <a:xfrm>
            <a:off x="7010361" y="5797310"/>
            <a:ext cx="4792979" cy="369332"/>
          </a:xfrm>
          <a:prstGeom prst="rect">
            <a:avLst/>
          </a:prstGeom>
          <a:noFill/>
        </p:spPr>
        <p:txBody>
          <a:bodyPr wrap="none" rtlCol="0">
            <a:spAutoFit/>
          </a:bodyPr>
          <a:lstStyle/>
          <a:p>
            <a:r>
              <a:rPr lang="en-GB" dirty="0"/>
              <a:t>Resource estimates for 300 channels on 1xKU115</a:t>
            </a:r>
          </a:p>
        </p:txBody>
      </p:sp>
    </p:spTree>
    <p:extLst>
      <p:ext uri="{BB962C8B-B14F-4D97-AF65-F5344CB8AC3E}">
        <p14:creationId xmlns:p14="http://schemas.microsoft.com/office/powerpoint/2010/main" val="1683033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1F09B-149A-534E-8309-1337C83688DD}"/>
              </a:ext>
            </a:extLst>
          </p:cNvPr>
          <p:cNvSpPr>
            <a:spLocks noGrp="1"/>
          </p:cNvSpPr>
          <p:nvPr>
            <p:ph type="title"/>
          </p:nvPr>
        </p:nvSpPr>
        <p:spPr/>
        <p:txBody>
          <a:bodyPr/>
          <a:lstStyle/>
          <a:p>
            <a:r>
              <a:rPr lang="en-GB" dirty="0"/>
              <a:t>Spikes</a:t>
            </a:r>
          </a:p>
        </p:txBody>
      </p:sp>
      <p:sp>
        <p:nvSpPr>
          <p:cNvPr id="3" name="Content Placeholder 2">
            <a:extLst>
              <a:ext uri="{FF2B5EF4-FFF2-40B4-BE49-F238E27FC236}">
                <a16:creationId xmlns:a16="http://schemas.microsoft.com/office/drawing/2014/main" id="{F6816ED3-A219-974E-AA39-A937F08EFF57}"/>
              </a:ext>
            </a:extLst>
          </p:cNvPr>
          <p:cNvSpPr>
            <a:spLocks noGrp="1"/>
          </p:cNvSpPr>
          <p:nvPr>
            <p:ph idx="1"/>
          </p:nvPr>
        </p:nvSpPr>
        <p:spPr/>
        <p:txBody>
          <a:bodyPr/>
          <a:lstStyle/>
          <a:p>
            <a:r>
              <a:rPr lang="en-GB" dirty="0"/>
              <a:t>Spikes occur when particles impact directly on the APDs in the ECAL barrel giving a large signal</a:t>
            </a:r>
          </a:p>
          <a:p>
            <a:pPr lvl="1"/>
            <a:r>
              <a:rPr lang="en-GB" dirty="0"/>
              <a:t>Presents issues for triggering </a:t>
            </a:r>
          </a:p>
          <a:p>
            <a:pPr lvl="1"/>
            <a:r>
              <a:rPr lang="en-GB" dirty="0"/>
              <a:t>Need &gt;99% spike rejection in Phase II</a:t>
            </a:r>
          </a:p>
          <a:p>
            <a:pPr lvl="1"/>
            <a:endParaRPr lang="en-GB" dirty="0"/>
          </a:p>
          <a:p>
            <a:endParaRPr lang="en-GB" dirty="0"/>
          </a:p>
        </p:txBody>
      </p:sp>
      <p:sp>
        <p:nvSpPr>
          <p:cNvPr id="4" name="Date Placeholder 3">
            <a:extLst>
              <a:ext uri="{FF2B5EF4-FFF2-40B4-BE49-F238E27FC236}">
                <a16:creationId xmlns:a16="http://schemas.microsoft.com/office/drawing/2014/main" id="{7748CE49-00E6-D64C-BE1B-D7C36D64F980}"/>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1EC0B2AD-2D8F-DC4E-8EB7-D621FEC68743}"/>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578C2C15-8705-8C45-9658-FD176ABF4270}"/>
              </a:ext>
            </a:extLst>
          </p:cNvPr>
          <p:cNvSpPr>
            <a:spLocks noGrp="1"/>
          </p:cNvSpPr>
          <p:nvPr>
            <p:ph type="sldNum" sz="quarter" idx="12"/>
          </p:nvPr>
        </p:nvSpPr>
        <p:spPr/>
        <p:txBody>
          <a:bodyPr/>
          <a:lstStyle/>
          <a:p>
            <a:fld id="{8A7A6979-0714-4377-B894-6BE4C2D6E202}" type="slidenum">
              <a:rPr lang="en-US" smtClean="0"/>
              <a:pPr/>
              <a:t>27</a:t>
            </a:fld>
            <a:endParaRPr lang="en-US"/>
          </a:p>
        </p:txBody>
      </p:sp>
      <p:pic>
        <p:nvPicPr>
          <p:cNvPr id="7" name="Content Placeholder 7">
            <a:extLst>
              <a:ext uri="{FF2B5EF4-FFF2-40B4-BE49-F238E27FC236}">
                <a16:creationId xmlns:a16="http://schemas.microsoft.com/office/drawing/2014/main" id="{ECD4789C-B142-1E41-8BB5-3F3817E5B220}"/>
              </a:ext>
            </a:extLst>
          </p:cNvPr>
          <p:cNvPicPr>
            <a:picLocks noChangeAspect="1"/>
          </p:cNvPicPr>
          <p:nvPr/>
        </p:nvPicPr>
        <p:blipFill>
          <a:blip r:embed="rId2"/>
          <a:stretch>
            <a:fillRect/>
          </a:stretch>
        </p:blipFill>
        <p:spPr>
          <a:xfrm>
            <a:off x="314310" y="3250608"/>
            <a:ext cx="5985539" cy="2779000"/>
          </a:xfrm>
          <a:prstGeom prst="rect">
            <a:avLst/>
          </a:prstGeom>
        </p:spPr>
      </p:pic>
      <p:pic>
        <p:nvPicPr>
          <p:cNvPr id="9" name="Picture 8">
            <a:extLst>
              <a:ext uri="{FF2B5EF4-FFF2-40B4-BE49-F238E27FC236}">
                <a16:creationId xmlns:a16="http://schemas.microsoft.com/office/drawing/2014/main" id="{AFA1FB68-B3E4-424B-BD9F-8E76AD3C53F9}"/>
              </a:ext>
            </a:extLst>
          </p:cNvPr>
          <p:cNvPicPr>
            <a:picLocks noChangeAspect="1"/>
          </p:cNvPicPr>
          <p:nvPr/>
        </p:nvPicPr>
        <p:blipFill>
          <a:blip r:embed="rId3"/>
          <a:stretch>
            <a:fillRect/>
          </a:stretch>
        </p:blipFill>
        <p:spPr>
          <a:xfrm>
            <a:off x="6475061" y="3501093"/>
            <a:ext cx="5575300" cy="2527300"/>
          </a:xfrm>
          <a:prstGeom prst="rect">
            <a:avLst/>
          </a:prstGeom>
        </p:spPr>
      </p:pic>
    </p:spTree>
    <p:extLst>
      <p:ext uri="{BB962C8B-B14F-4D97-AF65-F5344CB8AC3E}">
        <p14:creationId xmlns:p14="http://schemas.microsoft.com/office/powerpoint/2010/main" val="3654869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CA708-6921-B344-BE0C-1A8ED5394E16}"/>
              </a:ext>
            </a:extLst>
          </p:cNvPr>
          <p:cNvSpPr>
            <a:spLocks noGrp="1"/>
          </p:cNvSpPr>
          <p:nvPr>
            <p:ph type="title"/>
          </p:nvPr>
        </p:nvSpPr>
        <p:spPr/>
        <p:txBody>
          <a:bodyPr/>
          <a:lstStyle/>
          <a:p>
            <a:r>
              <a:rPr lang="en-GB" dirty="0"/>
              <a:t>LD Algorithm Formulae</a:t>
            </a:r>
          </a:p>
        </p:txBody>
      </p:sp>
      <p:sp>
        <p:nvSpPr>
          <p:cNvPr id="3" name="Content Placeholder 2">
            <a:extLst>
              <a:ext uri="{FF2B5EF4-FFF2-40B4-BE49-F238E27FC236}">
                <a16:creationId xmlns:a16="http://schemas.microsoft.com/office/drawing/2014/main" id="{2435FC03-FF7B-204D-AA68-6EC2553C09F6}"/>
              </a:ext>
            </a:extLst>
          </p:cNvPr>
          <p:cNvSpPr>
            <a:spLocks noGrp="1"/>
          </p:cNvSpPr>
          <p:nvPr>
            <p:ph idx="1"/>
          </p:nvPr>
        </p:nvSpPr>
        <p:spPr/>
        <p:txBody>
          <a:bodyPr>
            <a:normAutofit/>
          </a:bodyPr>
          <a:lstStyle/>
          <a:p>
            <a:pPr marL="0" indent="0">
              <a:buNone/>
            </a:pPr>
            <a:endParaRPr lang="en-GB" sz="2400" dirty="0"/>
          </a:p>
          <a:p>
            <a:pPr marL="0" indent="0">
              <a:buNone/>
            </a:pPr>
            <a:endParaRPr lang="en-GB" sz="2400" dirty="0"/>
          </a:p>
          <a:p>
            <a:pPr marL="0" indent="0">
              <a:buNone/>
            </a:pPr>
            <a:r>
              <a:rPr lang="en-GB" sz="2000" dirty="0"/>
              <a:t>Where O is the order of the polynomial, pi is the polynomial weights and </a:t>
            </a:r>
          </a:p>
          <a:p>
            <a:pPr marL="0" indent="0">
              <a:buNone/>
            </a:pPr>
            <a:endParaRPr lang="en-GB" sz="2400" dirty="0"/>
          </a:p>
          <a:p>
            <a:pPr marL="0" indent="0">
              <a:buNone/>
            </a:pPr>
            <a:endParaRPr lang="en-GB" sz="2400" dirty="0"/>
          </a:p>
          <a:p>
            <a:pPr marL="0" indent="0">
              <a:buNone/>
            </a:pPr>
            <a:endParaRPr lang="en-GB" sz="2400" dirty="0"/>
          </a:p>
          <a:p>
            <a:pPr marL="0" indent="0">
              <a:buNone/>
            </a:pPr>
            <a:r>
              <a:rPr lang="en-GB" sz="2000" dirty="0"/>
              <a:t>The a are the three consecutive sample, with an being the peak. The weights are chosen such that the scintillation pulses are set around 0, which gives spikes an LD value around -0.5 due to the difference in shape. </a:t>
            </a:r>
          </a:p>
          <a:p>
            <a:pPr marL="0" indent="0">
              <a:buNone/>
            </a:pPr>
            <a:endParaRPr lang="en-GB" dirty="0"/>
          </a:p>
        </p:txBody>
      </p:sp>
      <p:sp>
        <p:nvSpPr>
          <p:cNvPr id="4" name="Date Placeholder 3">
            <a:extLst>
              <a:ext uri="{FF2B5EF4-FFF2-40B4-BE49-F238E27FC236}">
                <a16:creationId xmlns:a16="http://schemas.microsoft.com/office/drawing/2014/main" id="{BD3E97A7-8E15-944C-BA81-DA50748C06F5}"/>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768CB13E-BAE7-124B-9DEE-FF9A50929C22}"/>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3DDE899C-00AA-5C4E-AD7B-424B75253128}"/>
              </a:ext>
            </a:extLst>
          </p:cNvPr>
          <p:cNvSpPr>
            <a:spLocks noGrp="1"/>
          </p:cNvSpPr>
          <p:nvPr>
            <p:ph type="sldNum" sz="quarter" idx="12"/>
          </p:nvPr>
        </p:nvSpPr>
        <p:spPr/>
        <p:txBody>
          <a:bodyPr/>
          <a:lstStyle/>
          <a:p>
            <a:fld id="{8A7A6979-0714-4377-B894-6BE4C2D6E202}" type="slidenum">
              <a:rPr lang="en-US" smtClean="0"/>
              <a:pPr/>
              <a:t>28</a:t>
            </a:fld>
            <a:endParaRPr lang="en-US"/>
          </a:p>
        </p:txBody>
      </p:sp>
      <p:pic>
        <p:nvPicPr>
          <p:cNvPr id="12" name="Picture 11">
            <a:extLst>
              <a:ext uri="{FF2B5EF4-FFF2-40B4-BE49-F238E27FC236}">
                <a16:creationId xmlns:a16="http://schemas.microsoft.com/office/drawing/2014/main" id="{991A369D-5B53-CC49-B461-CDD59DE30892}"/>
              </a:ext>
            </a:extLst>
          </p:cNvPr>
          <p:cNvPicPr>
            <a:picLocks noChangeAspect="1"/>
          </p:cNvPicPr>
          <p:nvPr/>
        </p:nvPicPr>
        <p:blipFill>
          <a:blip r:embed="rId2"/>
          <a:stretch>
            <a:fillRect/>
          </a:stretch>
        </p:blipFill>
        <p:spPr>
          <a:xfrm>
            <a:off x="4629150" y="1361707"/>
            <a:ext cx="2933700" cy="1016000"/>
          </a:xfrm>
          <a:prstGeom prst="rect">
            <a:avLst/>
          </a:prstGeom>
        </p:spPr>
      </p:pic>
      <p:pic>
        <p:nvPicPr>
          <p:cNvPr id="14" name="Picture 13">
            <a:extLst>
              <a:ext uri="{FF2B5EF4-FFF2-40B4-BE49-F238E27FC236}">
                <a16:creationId xmlns:a16="http://schemas.microsoft.com/office/drawing/2014/main" id="{EA34C8E3-4275-564C-8A0B-C2A2445AA101}"/>
              </a:ext>
            </a:extLst>
          </p:cNvPr>
          <p:cNvPicPr>
            <a:picLocks noChangeAspect="1"/>
          </p:cNvPicPr>
          <p:nvPr/>
        </p:nvPicPr>
        <p:blipFill>
          <a:blip r:embed="rId3"/>
          <a:stretch>
            <a:fillRect/>
          </a:stretch>
        </p:blipFill>
        <p:spPr>
          <a:xfrm>
            <a:off x="5162550" y="2729850"/>
            <a:ext cx="1866900" cy="1473200"/>
          </a:xfrm>
          <a:prstGeom prst="rect">
            <a:avLst/>
          </a:prstGeom>
        </p:spPr>
      </p:pic>
      <p:pic>
        <p:nvPicPr>
          <p:cNvPr id="16" name="Picture 15">
            <a:extLst>
              <a:ext uri="{FF2B5EF4-FFF2-40B4-BE49-F238E27FC236}">
                <a16:creationId xmlns:a16="http://schemas.microsoft.com/office/drawing/2014/main" id="{D2B7C7D2-933B-4742-87F8-20A143409878}"/>
              </a:ext>
            </a:extLst>
          </p:cNvPr>
          <p:cNvPicPr>
            <a:picLocks noChangeAspect="1"/>
          </p:cNvPicPr>
          <p:nvPr/>
        </p:nvPicPr>
        <p:blipFill>
          <a:blip r:embed="rId4"/>
          <a:stretch>
            <a:fillRect/>
          </a:stretch>
        </p:blipFill>
        <p:spPr>
          <a:xfrm>
            <a:off x="2912243" y="5223037"/>
            <a:ext cx="5905500" cy="660400"/>
          </a:xfrm>
          <a:prstGeom prst="rect">
            <a:avLst/>
          </a:prstGeom>
        </p:spPr>
      </p:pic>
    </p:spTree>
    <p:extLst>
      <p:ext uri="{BB962C8B-B14F-4D97-AF65-F5344CB8AC3E}">
        <p14:creationId xmlns:p14="http://schemas.microsoft.com/office/powerpoint/2010/main" val="378240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07DF2-02D3-DB45-AA77-6D4F1D67BB16}"/>
              </a:ext>
            </a:extLst>
          </p:cNvPr>
          <p:cNvSpPr>
            <a:spLocks noGrp="1"/>
          </p:cNvSpPr>
          <p:nvPr>
            <p:ph type="title"/>
          </p:nvPr>
        </p:nvSpPr>
        <p:spPr/>
        <p:txBody>
          <a:bodyPr/>
          <a:lstStyle/>
          <a:p>
            <a:r>
              <a:rPr lang="en-GB" dirty="0"/>
              <a:t>High Energy Electron Positron (HEEP) ID</a:t>
            </a:r>
          </a:p>
        </p:txBody>
      </p:sp>
      <p:sp>
        <p:nvSpPr>
          <p:cNvPr id="10" name="Content Placeholder 9">
            <a:extLst>
              <a:ext uri="{FF2B5EF4-FFF2-40B4-BE49-F238E27FC236}">
                <a16:creationId xmlns:a16="http://schemas.microsoft.com/office/drawing/2014/main" id="{9A2AD9D0-AB7F-8C42-ADC7-548AA3E8513E}"/>
              </a:ext>
            </a:extLst>
          </p:cNvPr>
          <p:cNvSpPr>
            <a:spLocks noGrp="1"/>
          </p:cNvSpPr>
          <p:nvPr>
            <p:ph idx="1"/>
          </p:nvPr>
        </p:nvSpPr>
        <p:spPr/>
        <p:txBody>
          <a:bodyPr>
            <a:normAutofit/>
          </a:bodyPr>
          <a:lstStyle/>
          <a:p>
            <a:r>
              <a:rPr lang="en-GB" b="1" dirty="0"/>
              <a:t>Aim: check if “ultra legacy” (better calibrated) Run 2 (2015-2018) data improves efficiency and data/MC agreement  </a:t>
            </a:r>
          </a:p>
          <a:p>
            <a:r>
              <a:rPr lang="en-GB" dirty="0"/>
              <a:t>HEEP ID basics:</a:t>
            </a:r>
          </a:p>
          <a:p>
            <a:pPr lvl="1"/>
            <a:r>
              <a:rPr lang="en-GB" dirty="0"/>
              <a:t>Simple, robust ID</a:t>
            </a:r>
          </a:p>
          <a:p>
            <a:pPr lvl="1"/>
            <a:r>
              <a:rPr lang="en-GB" dirty="0"/>
              <a:t>Subdetector based rather than particle flow</a:t>
            </a:r>
          </a:p>
          <a:p>
            <a:pPr lvl="2"/>
            <a:r>
              <a:rPr lang="en-GB" dirty="0"/>
              <a:t>Uses information from ECAL, HCAL and tracker</a:t>
            </a:r>
          </a:p>
          <a:p>
            <a:pPr lvl="1"/>
            <a:r>
              <a:rPr lang="en-GB" dirty="0"/>
              <a:t>Requires that the lateral spread of energy deposits in the ECAL is consistent with that of a single electron and that the track is matched to the ECAL deposit</a:t>
            </a:r>
          </a:p>
        </p:txBody>
      </p:sp>
      <p:sp>
        <p:nvSpPr>
          <p:cNvPr id="4" name="Date Placeholder 3">
            <a:extLst>
              <a:ext uri="{FF2B5EF4-FFF2-40B4-BE49-F238E27FC236}">
                <a16:creationId xmlns:a16="http://schemas.microsoft.com/office/drawing/2014/main" id="{2C94F640-BFB3-7F4B-8EDF-5CD0D251148D}"/>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A684E020-46ED-1341-8F84-0059BD9354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A3D26-9EDB-8C46-8BA9-773A45A5AB46}"/>
              </a:ext>
            </a:extLst>
          </p:cNvPr>
          <p:cNvSpPr>
            <a:spLocks noGrp="1"/>
          </p:cNvSpPr>
          <p:nvPr>
            <p:ph type="sldNum" sz="quarter" idx="12"/>
          </p:nvPr>
        </p:nvSpPr>
        <p:spPr/>
        <p:txBody>
          <a:bodyPr/>
          <a:lstStyle/>
          <a:p>
            <a:fld id="{8A7A6979-0714-4377-B894-6BE4C2D6E202}" type="slidenum">
              <a:rPr lang="en-US" smtClean="0"/>
              <a:pPr/>
              <a:t>2</a:t>
            </a:fld>
            <a:endParaRPr lang="en-US"/>
          </a:p>
        </p:txBody>
      </p:sp>
    </p:spTree>
    <p:extLst>
      <p:ext uri="{BB962C8B-B14F-4D97-AF65-F5344CB8AC3E}">
        <p14:creationId xmlns:p14="http://schemas.microsoft.com/office/powerpoint/2010/main" val="1827242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8EF0F-9E53-A74C-A6E6-B9AC381ECD20}"/>
              </a:ext>
            </a:extLst>
          </p:cNvPr>
          <p:cNvSpPr>
            <a:spLocks noGrp="1"/>
          </p:cNvSpPr>
          <p:nvPr>
            <p:ph type="title"/>
          </p:nvPr>
        </p:nvSpPr>
        <p:spPr/>
        <p:txBody>
          <a:bodyPr/>
          <a:lstStyle/>
          <a:p>
            <a:r>
              <a:rPr lang="en-GB" dirty="0"/>
              <a:t>Example Clustering Algorithm Output</a:t>
            </a:r>
          </a:p>
        </p:txBody>
      </p:sp>
      <p:pic>
        <p:nvPicPr>
          <p:cNvPr id="8" name="Content Placeholder 7">
            <a:extLst>
              <a:ext uri="{FF2B5EF4-FFF2-40B4-BE49-F238E27FC236}">
                <a16:creationId xmlns:a16="http://schemas.microsoft.com/office/drawing/2014/main" id="{CD0170C9-3C09-FF4F-B8FD-67FAC05FB99D}"/>
              </a:ext>
            </a:extLst>
          </p:cNvPr>
          <p:cNvPicPr>
            <a:picLocks noGrp="1" noChangeAspect="1"/>
          </p:cNvPicPr>
          <p:nvPr>
            <p:ph idx="1"/>
          </p:nvPr>
        </p:nvPicPr>
        <p:blipFill>
          <a:blip r:embed="rId2"/>
          <a:stretch>
            <a:fillRect/>
          </a:stretch>
        </p:blipFill>
        <p:spPr>
          <a:xfrm>
            <a:off x="2089504" y="1328330"/>
            <a:ext cx="8009136" cy="4955511"/>
          </a:xfrm>
        </p:spPr>
      </p:pic>
      <p:sp>
        <p:nvSpPr>
          <p:cNvPr id="4" name="Date Placeholder 3">
            <a:extLst>
              <a:ext uri="{FF2B5EF4-FFF2-40B4-BE49-F238E27FC236}">
                <a16:creationId xmlns:a16="http://schemas.microsoft.com/office/drawing/2014/main" id="{7E9B0E91-B3BD-5342-A803-A93720F9FB89}"/>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EE203C8D-9BF4-CA42-BAE6-27C608248B8B}"/>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E6DC4B78-DB3A-D94D-85A1-87030DF7447B}"/>
              </a:ext>
            </a:extLst>
          </p:cNvPr>
          <p:cNvSpPr>
            <a:spLocks noGrp="1"/>
          </p:cNvSpPr>
          <p:nvPr>
            <p:ph type="sldNum" sz="quarter" idx="12"/>
          </p:nvPr>
        </p:nvSpPr>
        <p:spPr/>
        <p:txBody>
          <a:bodyPr/>
          <a:lstStyle/>
          <a:p>
            <a:fld id="{8A7A6979-0714-4377-B894-6BE4C2D6E202}" type="slidenum">
              <a:rPr lang="en-US" smtClean="0"/>
              <a:pPr/>
              <a:t>29</a:t>
            </a:fld>
            <a:endParaRPr lang="en-US"/>
          </a:p>
        </p:txBody>
      </p:sp>
      <p:sp>
        <p:nvSpPr>
          <p:cNvPr id="9" name="Rectangle 8">
            <a:extLst>
              <a:ext uri="{FF2B5EF4-FFF2-40B4-BE49-F238E27FC236}">
                <a16:creationId xmlns:a16="http://schemas.microsoft.com/office/drawing/2014/main" id="{09EAE222-CFED-3D46-B054-70F521AB7209}"/>
              </a:ext>
            </a:extLst>
          </p:cNvPr>
          <p:cNvSpPr/>
          <p:nvPr/>
        </p:nvSpPr>
        <p:spPr>
          <a:xfrm>
            <a:off x="9186530" y="5571460"/>
            <a:ext cx="393405" cy="382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97103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862CB13-A11C-7040-B178-7CCE1B197EFC}"/>
              </a:ext>
            </a:extLst>
          </p:cNvPr>
          <p:cNvSpPr>
            <a:spLocks noGrp="1"/>
          </p:cNvSpPr>
          <p:nvPr>
            <p:ph type="body" idx="1"/>
          </p:nvPr>
        </p:nvSpPr>
        <p:spPr>
          <a:xfrm>
            <a:off x="838200" y="1184704"/>
            <a:ext cx="5157787" cy="823912"/>
          </a:xfrm>
        </p:spPr>
        <p:txBody>
          <a:bodyPr>
            <a:normAutofit/>
          </a:bodyPr>
          <a:lstStyle/>
          <a:p>
            <a:r>
              <a:rPr lang="en-GB" sz="3200" dirty="0"/>
              <a:t>Tag and Probe Criteria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87B8341-6CC6-B74E-8BA5-F1598274AAF2}"/>
                  </a:ext>
                </a:extLst>
              </p:cNvPr>
              <p:cNvSpPr>
                <a:spLocks noGrp="1"/>
              </p:cNvSpPr>
              <p:nvPr>
                <p:ph sz="half" idx="2"/>
              </p:nvPr>
            </p:nvSpPr>
            <p:spPr>
              <a:xfrm>
                <a:off x="838200" y="2040419"/>
                <a:ext cx="5157787" cy="4233159"/>
              </a:xfrm>
            </p:spPr>
            <p:txBody>
              <a:bodyPr>
                <a:normAutofit fontScale="85000" lnSpcReduction="20000"/>
              </a:bodyPr>
              <a:lstStyle/>
              <a:p>
                <a:r>
                  <a:rPr lang="en-GB" dirty="0"/>
                  <a:t>Using Z-&gt;</a:t>
                </a:r>
                <a:r>
                  <a:rPr lang="en-GB" dirty="0" err="1"/>
                  <a:t>ee</a:t>
                </a:r>
                <a:r>
                  <a:rPr lang="en-GB" dirty="0"/>
                  <a:t> events</a:t>
                </a:r>
              </a:p>
              <a:p>
                <a:r>
                  <a:rPr lang="en-GB" dirty="0"/>
                  <a:t>Tag passes HEEP ID V7.0</a:t>
                </a:r>
              </a:p>
              <a:p>
                <a:r>
                  <a:rPr lang="en-GB" dirty="0"/>
                  <a:t>Tag is a barrel electron </a:t>
                </a:r>
              </a:p>
              <a:p>
                <a:r>
                  <a:rPr lang="en-GB" dirty="0"/>
                  <a:t>Tag is matched to a 32 GeV electron trigger</a:t>
                </a:r>
              </a:p>
              <a:p>
                <a:r>
                  <a:rPr lang="en-GB" dirty="0"/>
                  <a:t>Probe passes the acceptance criteria (</a:t>
                </a:r>
                <a14:m>
                  <m:oMath xmlns:m="http://schemas.openxmlformats.org/officeDocument/2006/math">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𝜂</m:t>
                        </m:r>
                      </m:e>
                      <m:sub>
                        <m:r>
                          <a:rPr lang="en-GB" b="0" i="1" smtClean="0">
                            <a:latin typeface="Cambria Math" panose="02040503050406030204" pitchFamily="18" charset="0"/>
                          </a:rPr>
                          <m:t>𝑆𝐶</m:t>
                        </m:r>
                      </m:sub>
                    </m:sSub>
                  </m:oMath>
                </a14:m>
                <a:r>
                  <a:rPr lang="en-GB" dirty="0"/>
                  <a:t> and E</a:t>
                </a:r>
                <a:r>
                  <a:rPr lang="en-GB" baseline="-25000" dirty="0"/>
                  <a:t>T</a:t>
                </a:r>
                <a:r>
                  <a:rPr lang="en-GB" dirty="0"/>
                  <a:t>) of the HEEP ID </a:t>
                </a:r>
              </a:p>
              <a:p>
                <a:r>
                  <a:rPr lang="en-GB" dirty="0"/>
                  <a:t>The invariant mass of the tag and probe is in the window 70&lt;M(</a:t>
                </a:r>
                <a:r>
                  <a:rPr lang="en-GB" dirty="0" err="1"/>
                  <a:t>ee</a:t>
                </a:r>
                <a:r>
                  <a:rPr lang="en-GB" dirty="0"/>
                  <a:t>)&lt;110 GeV/c</a:t>
                </a:r>
                <a:r>
                  <a:rPr lang="en-GB" baseline="30000" dirty="0"/>
                  <a:t>2</a:t>
                </a:r>
              </a:p>
              <a:p>
                <a:r>
                  <a:rPr lang="en-GB" dirty="0"/>
                  <a:t>All possible combinations of tag and probe in an event are selected</a:t>
                </a:r>
              </a:p>
            </p:txBody>
          </p:sp>
        </mc:Choice>
        <mc:Fallback>
          <p:sp>
            <p:nvSpPr>
              <p:cNvPr id="3" name="Content Placeholder 2">
                <a:extLst>
                  <a:ext uri="{FF2B5EF4-FFF2-40B4-BE49-F238E27FC236}">
                    <a16:creationId xmlns:a16="http://schemas.microsoft.com/office/drawing/2014/main" id="{387B8341-6CC6-B74E-8BA5-F1598274AAF2}"/>
                  </a:ext>
                </a:extLst>
              </p:cNvPr>
              <p:cNvSpPr>
                <a:spLocks noGrp="1" noRot="1" noChangeAspect="1" noMove="1" noResize="1" noEditPoints="1" noAdjustHandles="1" noChangeArrowheads="1" noChangeShapeType="1" noTextEdit="1"/>
              </p:cNvSpPr>
              <p:nvPr>
                <p:ph sz="half" idx="2"/>
              </p:nvPr>
            </p:nvSpPr>
            <p:spPr>
              <a:xfrm>
                <a:off x="838200" y="2040419"/>
                <a:ext cx="5157787" cy="4233159"/>
              </a:xfrm>
              <a:blipFill>
                <a:blip r:embed="rId2"/>
                <a:stretch>
                  <a:fillRect l="-1720" t="-3293" r="-2457"/>
                </a:stretch>
              </a:blipFill>
            </p:spPr>
            <p:txBody>
              <a:bodyPr/>
              <a:lstStyle/>
              <a:p>
                <a:r>
                  <a:rPr lang="en-GB">
                    <a:noFill/>
                  </a:rPr>
                  <a:t> </a:t>
                </a:r>
              </a:p>
            </p:txBody>
          </p:sp>
        </mc:Fallback>
      </mc:AlternateContent>
      <p:sp>
        <p:nvSpPr>
          <p:cNvPr id="9" name="Text Placeholder 8">
            <a:extLst>
              <a:ext uri="{FF2B5EF4-FFF2-40B4-BE49-F238E27FC236}">
                <a16:creationId xmlns:a16="http://schemas.microsoft.com/office/drawing/2014/main" id="{9E5CF851-354E-854F-83D6-100FBE5A9D39}"/>
              </a:ext>
            </a:extLst>
          </p:cNvPr>
          <p:cNvSpPr>
            <a:spLocks noGrp="1"/>
          </p:cNvSpPr>
          <p:nvPr>
            <p:ph type="body" sz="quarter" idx="3"/>
          </p:nvPr>
        </p:nvSpPr>
        <p:spPr>
          <a:xfrm>
            <a:off x="6170612" y="1184704"/>
            <a:ext cx="5183188" cy="823912"/>
          </a:xfrm>
        </p:spPr>
        <p:txBody>
          <a:bodyPr>
            <a:normAutofit/>
          </a:bodyPr>
          <a:lstStyle/>
          <a:p>
            <a:r>
              <a:rPr lang="en-GB" sz="3200" dirty="0"/>
              <a:t>Additional Considerations</a:t>
            </a:r>
          </a:p>
        </p:txBody>
      </p:sp>
      <mc:AlternateContent xmlns:mc="http://schemas.openxmlformats.org/markup-compatibility/2006">
        <mc:Choice xmlns:a14="http://schemas.microsoft.com/office/drawing/2010/main" Requires="a14">
          <p:sp>
            <p:nvSpPr>
              <p:cNvPr id="10" name="Content Placeholder 9">
                <a:extLst>
                  <a:ext uri="{FF2B5EF4-FFF2-40B4-BE49-F238E27FC236}">
                    <a16:creationId xmlns:a16="http://schemas.microsoft.com/office/drawing/2014/main" id="{5F485E98-B416-DA4C-AB72-E52FAD3C42AF}"/>
                  </a:ext>
                </a:extLst>
              </p:cNvPr>
              <p:cNvSpPr>
                <a:spLocks noGrp="1"/>
              </p:cNvSpPr>
              <p:nvPr>
                <p:ph sz="quarter" idx="4"/>
              </p:nvPr>
            </p:nvSpPr>
            <p:spPr>
              <a:xfrm>
                <a:off x="6170612" y="2040419"/>
                <a:ext cx="5183188" cy="4233159"/>
              </a:xfrm>
            </p:spPr>
            <p:txBody>
              <a:bodyPr>
                <a:normAutofit fontScale="85000" lnSpcReduction="20000"/>
              </a:bodyPr>
              <a:lstStyle/>
              <a:p>
                <a:r>
                  <a:rPr lang="en-GB" dirty="0"/>
                  <a:t>MC reweighted according to trigger turn on curve, pileup and cross section</a:t>
                </a:r>
              </a:p>
              <a:p>
                <a:r>
                  <a:rPr lang="en-GB" dirty="0"/>
                  <a:t>Jets estimated from data looking at same sign pairs failing the HEEP ID</a:t>
                </a:r>
              </a:p>
              <a:p>
                <a:r>
                  <a:rPr lang="en-GB" dirty="0"/>
                  <a:t>CMS standard scale and smearing corrections are applied to match MC to data</a:t>
                </a:r>
              </a:p>
              <a:p>
                <a:r>
                  <a:rPr lang="en-GB" dirty="0"/>
                  <a:t>Efficiency defined as</a:t>
                </a:r>
              </a:p>
              <a:p>
                <a:pPr marL="0" indent="0">
                  <a:lnSpc>
                    <a:spcPct val="110000"/>
                  </a:lnSpc>
                  <a:buNone/>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𝜀</m:t>
                      </m:r>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𝑁</m:t>
                              </m:r>
                            </m:e>
                            <m:sub>
                              <m:r>
                                <a:rPr lang="en-GB" b="0" i="1" smtClean="0">
                                  <a:latin typeface="Cambria Math" panose="02040503050406030204" pitchFamily="18" charset="0"/>
                                  <a:ea typeface="Cambria Math" panose="02040503050406030204" pitchFamily="18" charset="0"/>
                                </a:rPr>
                                <m:t>𝑝𝑎𝑠𝑠𝑖𝑛𝑔</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𝑝𝑟𝑜𝑏𝑒𝑠</m:t>
                              </m:r>
                            </m:sub>
                          </m:sSub>
                        </m:num>
                        <m:den>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𝑁</m:t>
                              </m:r>
                            </m:e>
                            <m:sub>
                              <m:r>
                                <a:rPr lang="en-GB" b="0" i="1" smtClean="0">
                                  <a:latin typeface="Cambria Math" panose="02040503050406030204" pitchFamily="18" charset="0"/>
                                  <a:ea typeface="Cambria Math" panose="02040503050406030204" pitchFamily="18" charset="0"/>
                                </a:rPr>
                                <m:t>𝑎𝑙𝑙</m:t>
                              </m:r>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𝑝𝑟𝑜𝑏𝑒𝑠</m:t>
                              </m:r>
                            </m:sub>
                          </m:sSub>
                        </m:den>
                      </m:f>
                    </m:oMath>
                  </m:oMathPara>
                </a14:m>
                <a:endParaRPr lang="en-GB" dirty="0"/>
              </a:p>
              <a:p>
                <a:endParaRPr lang="en-GB" dirty="0"/>
              </a:p>
            </p:txBody>
          </p:sp>
        </mc:Choice>
        <mc:Fallback>
          <p:sp>
            <p:nvSpPr>
              <p:cNvPr id="10" name="Content Placeholder 9">
                <a:extLst>
                  <a:ext uri="{FF2B5EF4-FFF2-40B4-BE49-F238E27FC236}">
                    <a16:creationId xmlns:a16="http://schemas.microsoft.com/office/drawing/2014/main" id="{5F485E98-B416-DA4C-AB72-E52FAD3C42AF}"/>
                  </a:ext>
                </a:extLst>
              </p:cNvPr>
              <p:cNvSpPr>
                <a:spLocks noGrp="1" noRot="1" noChangeAspect="1" noMove="1" noResize="1" noEditPoints="1" noAdjustHandles="1" noChangeArrowheads="1" noChangeShapeType="1" noTextEdit="1"/>
              </p:cNvSpPr>
              <p:nvPr>
                <p:ph sz="quarter" idx="4"/>
              </p:nvPr>
            </p:nvSpPr>
            <p:spPr>
              <a:xfrm>
                <a:off x="6170612" y="2040419"/>
                <a:ext cx="5183188" cy="4233159"/>
              </a:xfrm>
              <a:blipFill>
                <a:blip r:embed="rId3"/>
                <a:stretch>
                  <a:fillRect l="-1463" t="-3293"/>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2B8C0A19-4144-9448-A36C-AD365D52FD4D}"/>
              </a:ext>
            </a:extLst>
          </p:cNvPr>
          <p:cNvSpPr>
            <a:spLocks noGrp="1"/>
          </p:cNvSpPr>
          <p:nvPr>
            <p:ph type="dt" sz="half" idx="10"/>
          </p:nvPr>
        </p:nvSpPr>
        <p:spPr/>
        <p:txBody>
          <a:bodyPr/>
          <a:lstStyle/>
          <a:p>
            <a:r>
              <a:rPr lang="en-GB"/>
              <a:t>3-6 April 2022</a:t>
            </a:r>
            <a:endParaRPr lang="en-US" dirty="0"/>
          </a:p>
        </p:txBody>
      </p:sp>
      <p:sp>
        <p:nvSpPr>
          <p:cNvPr id="5" name="Footer Placeholder 4">
            <a:extLst>
              <a:ext uri="{FF2B5EF4-FFF2-40B4-BE49-F238E27FC236}">
                <a16:creationId xmlns:a16="http://schemas.microsoft.com/office/drawing/2014/main" id="{CBB1F68E-2D19-5A4A-AFE5-A67BA152F46A}"/>
              </a:ext>
            </a:extLst>
          </p:cNvPr>
          <p:cNvSpPr>
            <a:spLocks noGrp="1"/>
          </p:cNvSpPr>
          <p:nvPr>
            <p:ph type="ftr" sz="quarter" idx="11"/>
          </p:nvPr>
        </p:nvSpPr>
        <p:spPr/>
        <p:txBody>
          <a:bodyPr/>
          <a:lstStyle/>
          <a:p>
            <a:r>
              <a:rPr lang="en-US"/>
              <a:t>Charlotte Cooke</a:t>
            </a:r>
            <a:endParaRPr lang="en-US" dirty="0"/>
          </a:p>
        </p:txBody>
      </p:sp>
      <p:sp>
        <p:nvSpPr>
          <p:cNvPr id="6" name="Slide Number Placeholder 5">
            <a:extLst>
              <a:ext uri="{FF2B5EF4-FFF2-40B4-BE49-F238E27FC236}">
                <a16:creationId xmlns:a16="http://schemas.microsoft.com/office/drawing/2014/main" id="{08BE7676-7F84-5E4C-B92B-05793BE3AC56}"/>
              </a:ext>
            </a:extLst>
          </p:cNvPr>
          <p:cNvSpPr>
            <a:spLocks noGrp="1"/>
          </p:cNvSpPr>
          <p:nvPr>
            <p:ph type="sldNum" sz="quarter" idx="12"/>
          </p:nvPr>
        </p:nvSpPr>
        <p:spPr/>
        <p:txBody>
          <a:bodyPr/>
          <a:lstStyle/>
          <a:p>
            <a:fld id="{8A7A6979-0714-4377-B894-6BE4C2D6E202}" type="slidenum">
              <a:rPr lang="en-US" smtClean="0"/>
              <a:pPr/>
              <a:t>3</a:t>
            </a:fld>
            <a:endParaRPr lang="en-US"/>
          </a:p>
        </p:txBody>
      </p:sp>
      <p:sp>
        <p:nvSpPr>
          <p:cNvPr id="11" name="Title 1">
            <a:extLst>
              <a:ext uri="{FF2B5EF4-FFF2-40B4-BE49-F238E27FC236}">
                <a16:creationId xmlns:a16="http://schemas.microsoft.com/office/drawing/2014/main" id="{E14DD614-6F6D-F849-9621-9A0DA39FA845}"/>
              </a:ext>
            </a:extLst>
          </p:cNvPr>
          <p:cNvSpPr txBox="1">
            <a:spLocks/>
          </p:cNvSpPr>
          <p:nvPr/>
        </p:nvSpPr>
        <p:spPr>
          <a:xfrm>
            <a:off x="390939" y="25882"/>
            <a:ext cx="11410122" cy="11906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dirty="0"/>
              <a:t>HEEP ID Efficiency Method</a:t>
            </a:r>
          </a:p>
        </p:txBody>
      </p:sp>
    </p:spTree>
    <p:extLst>
      <p:ext uri="{BB962C8B-B14F-4D97-AF65-F5344CB8AC3E}">
        <p14:creationId xmlns:p14="http://schemas.microsoft.com/office/powerpoint/2010/main" val="210805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Content Placeholder 22">
            <a:extLst>
              <a:ext uri="{FF2B5EF4-FFF2-40B4-BE49-F238E27FC236}">
                <a16:creationId xmlns:a16="http://schemas.microsoft.com/office/drawing/2014/main" id="{456C4E33-D3C4-4C42-8052-1148417A33AD}"/>
              </a:ext>
            </a:extLst>
          </p:cNvPr>
          <p:cNvPicPr>
            <a:picLocks noGrp="1" noChangeAspect="1"/>
          </p:cNvPicPr>
          <p:nvPr>
            <p:ph idx="1"/>
          </p:nvPr>
        </p:nvPicPr>
        <p:blipFill rotWithShape="1">
          <a:blip r:embed="rId3"/>
          <a:srcRect b="5705"/>
          <a:stretch/>
        </p:blipFill>
        <p:spPr>
          <a:xfrm>
            <a:off x="6528955" y="1398341"/>
            <a:ext cx="5099306" cy="4107158"/>
          </a:xfrm>
        </p:spPr>
      </p:pic>
      <p:sp>
        <p:nvSpPr>
          <p:cNvPr id="2" name="Title 1">
            <a:extLst>
              <a:ext uri="{FF2B5EF4-FFF2-40B4-BE49-F238E27FC236}">
                <a16:creationId xmlns:a16="http://schemas.microsoft.com/office/drawing/2014/main" id="{92F6679C-74A7-C349-9AF8-E991C231B8C2}"/>
              </a:ext>
            </a:extLst>
          </p:cNvPr>
          <p:cNvSpPr>
            <a:spLocks noGrp="1"/>
          </p:cNvSpPr>
          <p:nvPr>
            <p:ph type="title"/>
          </p:nvPr>
        </p:nvSpPr>
        <p:spPr/>
        <p:txBody>
          <a:bodyPr/>
          <a:lstStyle/>
          <a:p>
            <a:r>
              <a:rPr lang="en-GB" dirty="0"/>
              <a:t>HEEP ID using Ultra Legacy Data (Barrel)</a:t>
            </a:r>
          </a:p>
        </p:txBody>
      </p:sp>
      <p:sp>
        <p:nvSpPr>
          <p:cNvPr id="4" name="Date Placeholder 3">
            <a:extLst>
              <a:ext uri="{FF2B5EF4-FFF2-40B4-BE49-F238E27FC236}">
                <a16:creationId xmlns:a16="http://schemas.microsoft.com/office/drawing/2014/main" id="{14695C62-D3EE-9C4E-84E4-717F0BE94DA5}"/>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2362F4A1-6949-574D-86CB-B9CF451F1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D829D-2DE4-1242-95AE-C66F9B48A497}"/>
              </a:ext>
            </a:extLst>
          </p:cNvPr>
          <p:cNvSpPr>
            <a:spLocks noGrp="1"/>
          </p:cNvSpPr>
          <p:nvPr>
            <p:ph type="sldNum" sz="quarter" idx="12"/>
          </p:nvPr>
        </p:nvSpPr>
        <p:spPr/>
        <p:txBody>
          <a:bodyPr/>
          <a:lstStyle/>
          <a:p>
            <a:fld id="{8A7A6979-0714-4377-B894-6BE4C2D6E202}" type="slidenum">
              <a:rPr lang="en-US" smtClean="0"/>
              <a:pPr/>
              <a:t>4</a:t>
            </a:fld>
            <a:endParaRPr lang="en-US"/>
          </a:p>
        </p:txBody>
      </p:sp>
      <p:sp>
        <p:nvSpPr>
          <p:cNvPr id="16" name="TextBox 15">
            <a:extLst>
              <a:ext uri="{FF2B5EF4-FFF2-40B4-BE49-F238E27FC236}">
                <a16:creationId xmlns:a16="http://schemas.microsoft.com/office/drawing/2014/main" id="{BEAEA7BD-0329-4644-AF4B-C2A2E0F0BE74}"/>
              </a:ext>
            </a:extLst>
          </p:cNvPr>
          <p:cNvSpPr txBox="1"/>
          <p:nvPr/>
        </p:nvSpPr>
        <p:spPr>
          <a:xfrm>
            <a:off x="1693819" y="5627637"/>
            <a:ext cx="3375668" cy="369332"/>
          </a:xfrm>
          <a:prstGeom prst="rect">
            <a:avLst/>
          </a:prstGeom>
          <a:noFill/>
        </p:spPr>
        <p:txBody>
          <a:bodyPr wrap="none" rtlCol="0">
            <a:spAutoFit/>
          </a:bodyPr>
          <a:lstStyle/>
          <a:p>
            <a:r>
              <a:rPr lang="en-GB" dirty="0"/>
              <a:t>2017 end of year calibration (EOY)</a:t>
            </a:r>
          </a:p>
        </p:txBody>
      </p:sp>
      <p:sp>
        <p:nvSpPr>
          <p:cNvPr id="18" name="TextBox 17">
            <a:extLst>
              <a:ext uri="{FF2B5EF4-FFF2-40B4-BE49-F238E27FC236}">
                <a16:creationId xmlns:a16="http://schemas.microsoft.com/office/drawing/2014/main" id="{DA4FD21A-F567-864E-908B-3E298E1C6716}"/>
              </a:ext>
            </a:extLst>
          </p:cNvPr>
          <p:cNvSpPr txBox="1"/>
          <p:nvPr/>
        </p:nvSpPr>
        <p:spPr>
          <a:xfrm>
            <a:off x="7232735" y="5627637"/>
            <a:ext cx="3265446" cy="646331"/>
          </a:xfrm>
          <a:prstGeom prst="rect">
            <a:avLst/>
          </a:prstGeom>
          <a:noFill/>
        </p:spPr>
        <p:txBody>
          <a:bodyPr wrap="none" rtlCol="0">
            <a:spAutoFit/>
          </a:bodyPr>
          <a:lstStyle/>
          <a:p>
            <a:r>
              <a:rPr lang="en-GB" dirty="0"/>
              <a:t>2017 ultra legacy calibration (UL)</a:t>
            </a:r>
          </a:p>
          <a:p>
            <a:r>
              <a:rPr lang="en-GB" dirty="0"/>
              <a:t>Work in progress</a:t>
            </a:r>
          </a:p>
        </p:txBody>
      </p:sp>
      <p:pic>
        <p:nvPicPr>
          <p:cNvPr id="13" name="Content Placeholder 5">
            <a:extLst>
              <a:ext uri="{FF2B5EF4-FFF2-40B4-BE49-F238E27FC236}">
                <a16:creationId xmlns:a16="http://schemas.microsoft.com/office/drawing/2014/main" id="{DA7E7F6D-C193-2340-B757-E83A3E7BACF2}"/>
              </a:ext>
            </a:extLst>
          </p:cNvPr>
          <p:cNvPicPr>
            <a:picLocks noChangeAspect="1"/>
          </p:cNvPicPr>
          <p:nvPr/>
        </p:nvPicPr>
        <p:blipFill>
          <a:blip r:embed="rId4"/>
          <a:stretch>
            <a:fillRect/>
          </a:stretch>
        </p:blipFill>
        <p:spPr>
          <a:xfrm>
            <a:off x="390939" y="1338645"/>
            <a:ext cx="5807299" cy="4351338"/>
          </a:xfrm>
          <a:prstGeom prst="rect">
            <a:avLst/>
          </a:prstGeom>
        </p:spPr>
      </p:pic>
      <p:sp>
        <p:nvSpPr>
          <p:cNvPr id="3" name="TextBox 2">
            <a:extLst>
              <a:ext uri="{FF2B5EF4-FFF2-40B4-BE49-F238E27FC236}">
                <a16:creationId xmlns:a16="http://schemas.microsoft.com/office/drawing/2014/main" id="{2FF7BE97-B25C-F04E-B8F3-CA818193B331}"/>
              </a:ext>
            </a:extLst>
          </p:cNvPr>
          <p:cNvSpPr txBox="1"/>
          <p:nvPr/>
        </p:nvSpPr>
        <p:spPr>
          <a:xfrm rot="16200000">
            <a:off x="5747202" y="2243509"/>
            <a:ext cx="1563505" cy="307777"/>
          </a:xfrm>
          <a:prstGeom prst="rect">
            <a:avLst/>
          </a:prstGeom>
          <a:noFill/>
        </p:spPr>
        <p:txBody>
          <a:bodyPr wrap="none" rtlCol="0">
            <a:spAutoFit/>
          </a:bodyPr>
          <a:lstStyle/>
          <a:p>
            <a:r>
              <a:rPr lang="en-GB" sz="1400" dirty="0"/>
              <a:t>Number / 1 GeV/c</a:t>
            </a:r>
            <a:r>
              <a:rPr lang="en-GB" sz="1400" baseline="30000" dirty="0"/>
              <a:t>2</a:t>
            </a:r>
            <a:endParaRPr lang="en-GB" sz="1400" dirty="0"/>
          </a:p>
        </p:txBody>
      </p:sp>
      <p:sp>
        <p:nvSpPr>
          <p:cNvPr id="7" name="TextBox 6">
            <a:extLst>
              <a:ext uri="{FF2B5EF4-FFF2-40B4-BE49-F238E27FC236}">
                <a16:creationId xmlns:a16="http://schemas.microsoft.com/office/drawing/2014/main" id="{A43408A2-9713-B14D-8D8D-5007590938DD}"/>
              </a:ext>
            </a:extLst>
          </p:cNvPr>
          <p:cNvSpPr txBox="1"/>
          <p:nvPr/>
        </p:nvSpPr>
        <p:spPr>
          <a:xfrm>
            <a:off x="10353297" y="5489137"/>
            <a:ext cx="1274964" cy="307777"/>
          </a:xfrm>
          <a:prstGeom prst="rect">
            <a:avLst/>
          </a:prstGeom>
          <a:noFill/>
        </p:spPr>
        <p:txBody>
          <a:bodyPr wrap="none" rtlCol="0">
            <a:spAutoFit/>
          </a:bodyPr>
          <a:lstStyle/>
          <a:p>
            <a:r>
              <a:rPr lang="en-GB" sz="1400" dirty="0"/>
              <a:t>M(</a:t>
            </a:r>
            <a:r>
              <a:rPr lang="en-GB" sz="1400" dirty="0" err="1"/>
              <a:t>ee</a:t>
            </a:r>
            <a:r>
              <a:rPr lang="en-GB" sz="1400" dirty="0"/>
              <a:t>) (GeV/c</a:t>
            </a:r>
            <a:r>
              <a:rPr lang="en-GB" sz="1400" baseline="30000" dirty="0"/>
              <a:t>2</a:t>
            </a:r>
            <a:r>
              <a:rPr lang="en-GB" sz="1400" dirty="0"/>
              <a:t>)</a:t>
            </a:r>
          </a:p>
        </p:txBody>
      </p:sp>
    </p:spTree>
    <p:extLst>
      <p:ext uri="{BB962C8B-B14F-4D97-AF65-F5344CB8AC3E}">
        <p14:creationId xmlns:p14="http://schemas.microsoft.com/office/powerpoint/2010/main" val="55032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679C-74A7-C349-9AF8-E991C231B8C2}"/>
              </a:ext>
            </a:extLst>
          </p:cNvPr>
          <p:cNvSpPr>
            <a:spLocks noGrp="1"/>
          </p:cNvSpPr>
          <p:nvPr>
            <p:ph type="title"/>
          </p:nvPr>
        </p:nvSpPr>
        <p:spPr/>
        <p:txBody>
          <a:bodyPr/>
          <a:lstStyle/>
          <a:p>
            <a:r>
              <a:rPr lang="en-GB" dirty="0"/>
              <a:t>HEEP ID using Ultra Legacy Data (Barrel)</a:t>
            </a:r>
          </a:p>
        </p:txBody>
      </p:sp>
      <p:sp>
        <p:nvSpPr>
          <p:cNvPr id="4" name="Date Placeholder 3">
            <a:extLst>
              <a:ext uri="{FF2B5EF4-FFF2-40B4-BE49-F238E27FC236}">
                <a16:creationId xmlns:a16="http://schemas.microsoft.com/office/drawing/2014/main" id="{14695C62-D3EE-9C4E-84E4-717F0BE94DA5}"/>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2362F4A1-6949-574D-86CB-B9CF451F1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D829D-2DE4-1242-95AE-C66F9B48A497}"/>
              </a:ext>
            </a:extLst>
          </p:cNvPr>
          <p:cNvSpPr>
            <a:spLocks noGrp="1"/>
          </p:cNvSpPr>
          <p:nvPr>
            <p:ph type="sldNum" sz="quarter" idx="12"/>
          </p:nvPr>
        </p:nvSpPr>
        <p:spPr/>
        <p:txBody>
          <a:bodyPr/>
          <a:lstStyle/>
          <a:p>
            <a:fld id="{8A7A6979-0714-4377-B894-6BE4C2D6E202}" type="slidenum">
              <a:rPr lang="en-US" smtClean="0"/>
              <a:pPr/>
              <a:t>5</a:t>
            </a:fld>
            <a:endParaRPr lang="en-US"/>
          </a:p>
        </p:txBody>
      </p:sp>
      <p:pic>
        <p:nvPicPr>
          <p:cNvPr id="11" name="Picture 10">
            <a:extLst>
              <a:ext uri="{FF2B5EF4-FFF2-40B4-BE49-F238E27FC236}">
                <a16:creationId xmlns:a16="http://schemas.microsoft.com/office/drawing/2014/main" id="{D06AFDD3-2416-D542-8A8D-CCC3E3862AD5}"/>
              </a:ext>
            </a:extLst>
          </p:cNvPr>
          <p:cNvPicPr>
            <a:picLocks noChangeAspect="1"/>
          </p:cNvPicPr>
          <p:nvPr/>
        </p:nvPicPr>
        <p:blipFill>
          <a:blip r:embed="rId3"/>
          <a:stretch>
            <a:fillRect/>
          </a:stretch>
        </p:blipFill>
        <p:spPr>
          <a:xfrm>
            <a:off x="1199466" y="1274092"/>
            <a:ext cx="4160294" cy="4160294"/>
          </a:xfrm>
          <a:prstGeom prst="rect">
            <a:avLst/>
          </a:prstGeom>
        </p:spPr>
      </p:pic>
      <p:pic>
        <p:nvPicPr>
          <p:cNvPr id="115" name="Picture 114">
            <a:extLst>
              <a:ext uri="{FF2B5EF4-FFF2-40B4-BE49-F238E27FC236}">
                <a16:creationId xmlns:a16="http://schemas.microsoft.com/office/drawing/2014/main" id="{C45C428D-2C40-2446-B0E8-A7ADA2989A23}"/>
              </a:ext>
            </a:extLst>
          </p:cNvPr>
          <p:cNvPicPr>
            <a:picLocks noChangeAspect="1"/>
          </p:cNvPicPr>
          <p:nvPr/>
        </p:nvPicPr>
        <p:blipFill>
          <a:blip r:embed="rId4"/>
          <a:stretch>
            <a:fillRect/>
          </a:stretch>
        </p:blipFill>
        <p:spPr>
          <a:xfrm>
            <a:off x="6369734" y="1457136"/>
            <a:ext cx="4622800" cy="3835400"/>
          </a:xfrm>
          <a:prstGeom prst="rect">
            <a:avLst/>
          </a:prstGeom>
        </p:spPr>
      </p:pic>
      <p:pic>
        <p:nvPicPr>
          <p:cNvPr id="10" name="Picture 9">
            <a:extLst>
              <a:ext uri="{FF2B5EF4-FFF2-40B4-BE49-F238E27FC236}">
                <a16:creationId xmlns:a16="http://schemas.microsoft.com/office/drawing/2014/main" id="{A496B631-0EA0-4346-A399-6A637A2557EF}"/>
              </a:ext>
            </a:extLst>
          </p:cNvPr>
          <p:cNvPicPr>
            <a:picLocks noChangeAspect="1"/>
          </p:cNvPicPr>
          <p:nvPr/>
        </p:nvPicPr>
        <p:blipFill rotWithShape="1">
          <a:blip r:embed="rId5"/>
          <a:srcRect l="15108" t="12115" r="72512" b="76367"/>
          <a:stretch/>
        </p:blipFill>
        <p:spPr>
          <a:xfrm>
            <a:off x="7099673" y="2051265"/>
            <a:ext cx="621928" cy="469704"/>
          </a:xfrm>
          <a:prstGeom prst="rect">
            <a:avLst/>
          </a:prstGeom>
        </p:spPr>
      </p:pic>
      <p:sp>
        <p:nvSpPr>
          <p:cNvPr id="12" name="TextBox 11">
            <a:extLst>
              <a:ext uri="{FF2B5EF4-FFF2-40B4-BE49-F238E27FC236}">
                <a16:creationId xmlns:a16="http://schemas.microsoft.com/office/drawing/2014/main" id="{AB61C85D-87AC-3245-9636-524D8633C054}"/>
              </a:ext>
            </a:extLst>
          </p:cNvPr>
          <p:cNvSpPr txBox="1"/>
          <p:nvPr/>
        </p:nvSpPr>
        <p:spPr>
          <a:xfrm>
            <a:off x="1693819" y="5627637"/>
            <a:ext cx="3375668" cy="369332"/>
          </a:xfrm>
          <a:prstGeom prst="rect">
            <a:avLst/>
          </a:prstGeom>
          <a:noFill/>
        </p:spPr>
        <p:txBody>
          <a:bodyPr wrap="none" rtlCol="0">
            <a:spAutoFit/>
          </a:bodyPr>
          <a:lstStyle/>
          <a:p>
            <a:r>
              <a:rPr lang="en-GB" dirty="0"/>
              <a:t>2017 end of year calibration (EOY)</a:t>
            </a:r>
          </a:p>
        </p:txBody>
      </p:sp>
      <p:sp>
        <p:nvSpPr>
          <p:cNvPr id="13" name="TextBox 12">
            <a:extLst>
              <a:ext uri="{FF2B5EF4-FFF2-40B4-BE49-F238E27FC236}">
                <a16:creationId xmlns:a16="http://schemas.microsoft.com/office/drawing/2014/main" id="{6A909B77-3888-724E-BB88-5764223E3034}"/>
              </a:ext>
            </a:extLst>
          </p:cNvPr>
          <p:cNvSpPr txBox="1"/>
          <p:nvPr/>
        </p:nvSpPr>
        <p:spPr>
          <a:xfrm>
            <a:off x="7232735" y="5627637"/>
            <a:ext cx="3265446" cy="646331"/>
          </a:xfrm>
          <a:prstGeom prst="rect">
            <a:avLst/>
          </a:prstGeom>
          <a:noFill/>
        </p:spPr>
        <p:txBody>
          <a:bodyPr wrap="none" rtlCol="0">
            <a:spAutoFit/>
          </a:bodyPr>
          <a:lstStyle/>
          <a:p>
            <a:r>
              <a:rPr lang="en-GB" dirty="0"/>
              <a:t>2017 ultra legacy calibration (UL)</a:t>
            </a:r>
          </a:p>
          <a:p>
            <a:r>
              <a:rPr lang="en-GB" dirty="0"/>
              <a:t>Work in progress</a:t>
            </a:r>
          </a:p>
        </p:txBody>
      </p:sp>
    </p:spTree>
    <p:extLst>
      <p:ext uri="{BB962C8B-B14F-4D97-AF65-F5344CB8AC3E}">
        <p14:creationId xmlns:p14="http://schemas.microsoft.com/office/powerpoint/2010/main" val="390118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6679C-74A7-C349-9AF8-E991C231B8C2}"/>
              </a:ext>
            </a:extLst>
          </p:cNvPr>
          <p:cNvSpPr>
            <a:spLocks noGrp="1"/>
          </p:cNvSpPr>
          <p:nvPr>
            <p:ph type="title"/>
          </p:nvPr>
        </p:nvSpPr>
        <p:spPr/>
        <p:txBody>
          <a:bodyPr/>
          <a:lstStyle/>
          <a:p>
            <a:r>
              <a:rPr lang="en-GB" dirty="0"/>
              <a:t>HEEP ID using Ultra Legacy Data (Endcap)</a:t>
            </a:r>
          </a:p>
        </p:txBody>
      </p:sp>
      <p:sp>
        <p:nvSpPr>
          <p:cNvPr id="4" name="Date Placeholder 3">
            <a:extLst>
              <a:ext uri="{FF2B5EF4-FFF2-40B4-BE49-F238E27FC236}">
                <a16:creationId xmlns:a16="http://schemas.microsoft.com/office/drawing/2014/main" id="{14695C62-D3EE-9C4E-84E4-717F0BE94DA5}"/>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2362F4A1-6949-574D-86CB-B9CF451F11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D829D-2DE4-1242-95AE-C66F9B48A497}"/>
              </a:ext>
            </a:extLst>
          </p:cNvPr>
          <p:cNvSpPr>
            <a:spLocks noGrp="1"/>
          </p:cNvSpPr>
          <p:nvPr>
            <p:ph type="sldNum" sz="quarter" idx="12"/>
          </p:nvPr>
        </p:nvSpPr>
        <p:spPr/>
        <p:txBody>
          <a:bodyPr/>
          <a:lstStyle/>
          <a:p>
            <a:fld id="{8A7A6979-0714-4377-B894-6BE4C2D6E202}" type="slidenum">
              <a:rPr lang="en-US" smtClean="0"/>
              <a:pPr/>
              <a:t>6</a:t>
            </a:fld>
            <a:endParaRPr lang="en-US"/>
          </a:p>
        </p:txBody>
      </p:sp>
      <p:pic>
        <p:nvPicPr>
          <p:cNvPr id="117" name="Picture 116">
            <a:extLst>
              <a:ext uri="{FF2B5EF4-FFF2-40B4-BE49-F238E27FC236}">
                <a16:creationId xmlns:a16="http://schemas.microsoft.com/office/drawing/2014/main" id="{268A8421-525A-4648-A970-5F2668A6927A}"/>
              </a:ext>
            </a:extLst>
          </p:cNvPr>
          <p:cNvPicPr>
            <a:picLocks noChangeAspect="1"/>
          </p:cNvPicPr>
          <p:nvPr/>
        </p:nvPicPr>
        <p:blipFill>
          <a:blip r:embed="rId3"/>
          <a:stretch>
            <a:fillRect/>
          </a:stretch>
        </p:blipFill>
        <p:spPr>
          <a:xfrm>
            <a:off x="1110812" y="1290917"/>
            <a:ext cx="4114800" cy="4276165"/>
          </a:xfrm>
          <a:prstGeom prst="rect">
            <a:avLst/>
          </a:prstGeom>
        </p:spPr>
      </p:pic>
      <p:pic>
        <p:nvPicPr>
          <p:cNvPr id="7" name="Picture 6">
            <a:extLst>
              <a:ext uri="{FF2B5EF4-FFF2-40B4-BE49-F238E27FC236}">
                <a16:creationId xmlns:a16="http://schemas.microsoft.com/office/drawing/2014/main" id="{9E0BAD3A-E0D4-484D-8D1E-9F42FD2FA0B1}"/>
              </a:ext>
            </a:extLst>
          </p:cNvPr>
          <p:cNvPicPr>
            <a:picLocks noChangeAspect="1"/>
          </p:cNvPicPr>
          <p:nvPr/>
        </p:nvPicPr>
        <p:blipFill>
          <a:blip r:embed="rId4"/>
          <a:stretch>
            <a:fillRect/>
          </a:stretch>
        </p:blipFill>
        <p:spPr>
          <a:xfrm>
            <a:off x="6095999" y="1461102"/>
            <a:ext cx="5112327" cy="4150176"/>
          </a:xfrm>
          <a:prstGeom prst="rect">
            <a:avLst/>
          </a:prstGeom>
        </p:spPr>
      </p:pic>
      <p:sp>
        <p:nvSpPr>
          <p:cNvPr id="14" name="TextBox 13">
            <a:extLst>
              <a:ext uri="{FF2B5EF4-FFF2-40B4-BE49-F238E27FC236}">
                <a16:creationId xmlns:a16="http://schemas.microsoft.com/office/drawing/2014/main" id="{759648CD-6286-5B49-834E-E5D3E18C1680}"/>
              </a:ext>
            </a:extLst>
          </p:cNvPr>
          <p:cNvSpPr txBox="1"/>
          <p:nvPr/>
        </p:nvSpPr>
        <p:spPr>
          <a:xfrm>
            <a:off x="1693819" y="5627637"/>
            <a:ext cx="3375668" cy="369332"/>
          </a:xfrm>
          <a:prstGeom prst="rect">
            <a:avLst/>
          </a:prstGeom>
          <a:noFill/>
        </p:spPr>
        <p:txBody>
          <a:bodyPr wrap="none" rtlCol="0">
            <a:spAutoFit/>
          </a:bodyPr>
          <a:lstStyle/>
          <a:p>
            <a:r>
              <a:rPr lang="en-GB" dirty="0"/>
              <a:t>2017 end of year calibration (EOY)</a:t>
            </a:r>
          </a:p>
        </p:txBody>
      </p:sp>
      <p:sp>
        <p:nvSpPr>
          <p:cNvPr id="15" name="TextBox 14">
            <a:extLst>
              <a:ext uri="{FF2B5EF4-FFF2-40B4-BE49-F238E27FC236}">
                <a16:creationId xmlns:a16="http://schemas.microsoft.com/office/drawing/2014/main" id="{87791BB6-63B0-F249-92BA-46253F82F457}"/>
              </a:ext>
            </a:extLst>
          </p:cNvPr>
          <p:cNvSpPr txBox="1"/>
          <p:nvPr/>
        </p:nvSpPr>
        <p:spPr>
          <a:xfrm>
            <a:off x="7232735" y="5627637"/>
            <a:ext cx="3265446" cy="646331"/>
          </a:xfrm>
          <a:prstGeom prst="rect">
            <a:avLst/>
          </a:prstGeom>
          <a:noFill/>
        </p:spPr>
        <p:txBody>
          <a:bodyPr wrap="none" rtlCol="0">
            <a:spAutoFit/>
          </a:bodyPr>
          <a:lstStyle/>
          <a:p>
            <a:r>
              <a:rPr lang="en-GB" dirty="0"/>
              <a:t>2017 ultra legacy calibration (UL)</a:t>
            </a:r>
          </a:p>
          <a:p>
            <a:r>
              <a:rPr lang="en-GB" dirty="0"/>
              <a:t>Work in progress</a:t>
            </a:r>
          </a:p>
        </p:txBody>
      </p:sp>
    </p:spTree>
    <p:extLst>
      <p:ext uri="{BB962C8B-B14F-4D97-AF65-F5344CB8AC3E}">
        <p14:creationId xmlns:p14="http://schemas.microsoft.com/office/powerpoint/2010/main" val="93339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BB2FAC-5094-C845-9634-4525AD6038F7}"/>
              </a:ext>
            </a:extLst>
          </p:cNvPr>
          <p:cNvPicPr>
            <a:picLocks noChangeAspect="1"/>
          </p:cNvPicPr>
          <p:nvPr/>
        </p:nvPicPr>
        <p:blipFill>
          <a:blip r:embed="rId3"/>
          <a:stretch>
            <a:fillRect/>
          </a:stretch>
        </p:blipFill>
        <p:spPr>
          <a:xfrm>
            <a:off x="2215451" y="4779303"/>
            <a:ext cx="7146757" cy="1461615"/>
          </a:xfrm>
          <a:prstGeom prst="rect">
            <a:avLst/>
          </a:prstGeom>
        </p:spPr>
      </p:pic>
      <p:sp>
        <p:nvSpPr>
          <p:cNvPr id="2" name="Title 1">
            <a:extLst>
              <a:ext uri="{FF2B5EF4-FFF2-40B4-BE49-F238E27FC236}">
                <a16:creationId xmlns:a16="http://schemas.microsoft.com/office/drawing/2014/main" id="{7CDCABD4-88CC-3343-94B2-F3682A3C0D8D}"/>
              </a:ext>
            </a:extLst>
          </p:cNvPr>
          <p:cNvSpPr>
            <a:spLocks noGrp="1"/>
          </p:cNvSpPr>
          <p:nvPr>
            <p:ph type="title"/>
          </p:nvPr>
        </p:nvSpPr>
        <p:spPr/>
        <p:txBody>
          <a:bodyPr/>
          <a:lstStyle/>
          <a:p>
            <a:r>
              <a:rPr lang="en-GB" dirty="0"/>
              <a:t>Phase II ECAL Upgrade Overview</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4055B74-6522-9648-AC0C-0BDDEFFE3CD2}"/>
                  </a:ext>
                </a:extLst>
              </p:cNvPr>
              <p:cNvSpPr>
                <a:spLocks noGrp="1"/>
              </p:cNvSpPr>
              <p:nvPr>
                <p:ph idx="1"/>
              </p:nvPr>
            </p:nvSpPr>
            <p:spPr>
              <a:xfrm>
                <a:off x="838200" y="1260978"/>
                <a:ext cx="10515600" cy="4497250"/>
              </a:xfrm>
            </p:spPr>
            <p:txBody>
              <a:bodyPr>
                <a:normAutofit/>
              </a:bodyPr>
              <a:lstStyle/>
              <a:p>
                <a:r>
                  <a:rPr lang="en-GB" sz="2400" dirty="0"/>
                  <a:t>Refurbish ECAL barrel </a:t>
                </a:r>
                <a:r>
                  <a:rPr lang="en-GB" sz="2400" dirty="0" err="1"/>
                  <a:t>supermodules</a:t>
                </a:r>
                <a:r>
                  <a:rPr lang="en-GB" sz="2400" dirty="0"/>
                  <a:t> during Long Shutdown 3 (2026-2028)</a:t>
                </a:r>
              </a:p>
              <a:p>
                <a:r>
                  <a:rPr lang="en-GB" sz="2400" dirty="0"/>
                  <a:t>Keep the lead tungstate crystals in the barrel</a:t>
                </a:r>
              </a:p>
              <a:p>
                <a:pPr lvl="1"/>
                <a:r>
                  <a:rPr lang="en-GB" sz="2000" dirty="0"/>
                  <a:t>Reduce temperature from 18</a:t>
                </a:r>
                <a:r>
                  <a:rPr lang="en-GB" sz="2000" baseline="30000" dirty="0"/>
                  <a:t>O</a:t>
                </a:r>
                <a:r>
                  <a:rPr lang="en-GB" sz="2000" dirty="0"/>
                  <a:t>C to 9</a:t>
                </a:r>
                <a:r>
                  <a:rPr lang="en-GB" sz="2000" baseline="30000" dirty="0"/>
                  <a:t>O</a:t>
                </a:r>
                <a:r>
                  <a:rPr lang="en-GB" sz="2000" dirty="0"/>
                  <a:t>C to keep noise below 250 MeV</a:t>
                </a:r>
              </a:p>
              <a:p>
                <a:r>
                  <a:rPr lang="en-GB" sz="2400" dirty="0"/>
                  <a:t>Replace the on and off detector electronics</a:t>
                </a:r>
              </a:p>
              <a:p>
                <a:pPr lvl="1"/>
                <a:r>
                  <a:rPr lang="en-GB" sz="2000" dirty="0"/>
                  <a:t>Maintain performance from Phase I and meet trigger requirements</a:t>
                </a:r>
                <a:endParaRPr lang="en-GB" dirty="0"/>
              </a:p>
              <a:p>
                <a:pPr lvl="1"/>
                <a:r>
                  <a:rPr lang="en-GB" sz="2000" dirty="0"/>
                  <a:t>Use new radiation hard ASICS</a:t>
                </a:r>
              </a:p>
              <a:p>
                <a:pPr lvl="2"/>
                <a:r>
                  <a:rPr lang="en-GB" sz="1800" dirty="0"/>
                  <a:t>Factor of 4 increase in sampling rate (160 MHz) to meet Phase II trigger requirements</a:t>
                </a:r>
              </a:p>
              <a:p>
                <a:pPr lvl="2"/>
                <a14:m>
                  <m:oMath xmlns:m="http://schemas.openxmlformats.org/officeDocument/2006/math">
                    <m:r>
                      <a:rPr lang="en-GB" sz="1800" i="1" dirty="0" smtClean="0">
                        <a:latin typeface="Cambria Math" panose="02040503050406030204" pitchFamily="18" charset="0"/>
                      </a:rPr>
                      <m:t>~</m:t>
                    </m:r>
                  </m:oMath>
                </a14:m>
                <a:r>
                  <a:rPr lang="en-GB" sz="1800" dirty="0"/>
                  <a:t>30 </a:t>
                </a:r>
                <a:r>
                  <a:rPr lang="en-GB" sz="1800" dirty="0" err="1"/>
                  <a:t>ps</a:t>
                </a:r>
                <a:r>
                  <a:rPr lang="en-GB" sz="1800" dirty="0"/>
                  <a:t> timing resolution</a:t>
                </a:r>
              </a:p>
              <a:p>
                <a:pPr lvl="2"/>
                <a:r>
                  <a:rPr lang="en-GB" sz="1800" dirty="0"/>
                  <a:t>Single crystal info to trigger</a:t>
                </a:r>
              </a:p>
              <a:p>
                <a:pPr lvl="2"/>
                <a:r>
                  <a:rPr lang="en-GB" sz="1800" dirty="0"/>
                  <a:t> 	More advanced algorithms in off detector FPGAs</a:t>
                </a:r>
              </a:p>
            </p:txBody>
          </p:sp>
        </mc:Choice>
        <mc:Fallback>
          <p:sp>
            <p:nvSpPr>
              <p:cNvPr id="3" name="Content Placeholder 2">
                <a:extLst>
                  <a:ext uri="{FF2B5EF4-FFF2-40B4-BE49-F238E27FC236}">
                    <a16:creationId xmlns:a16="http://schemas.microsoft.com/office/drawing/2014/main" id="{A4055B74-6522-9648-AC0C-0BDDEFFE3CD2}"/>
                  </a:ext>
                </a:extLst>
              </p:cNvPr>
              <p:cNvSpPr>
                <a:spLocks noGrp="1" noRot="1" noChangeAspect="1" noMove="1" noResize="1" noEditPoints="1" noAdjustHandles="1" noChangeArrowheads="1" noChangeShapeType="1" noTextEdit="1"/>
              </p:cNvSpPr>
              <p:nvPr>
                <p:ph idx="1"/>
              </p:nvPr>
            </p:nvSpPr>
            <p:spPr>
              <a:xfrm>
                <a:off x="838200" y="1260978"/>
                <a:ext cx="10515600" cy="4497250"/>
              </a:xfrm>
              <a:blipFill>
                <a:blip r:embed="rId4"/>
                <a:stretch>
                  <a:fillRect l="-844" t="-1690"/>
                </a:stretch>
              </a:blipFill>
            </p:spPr>
            <p:txBody>
              <a:bodyPr/>
              <a:lstStyle/>
              <a:p>
                <a:r>
                  <a:rPr lang="en-GB">
                    <a:noFill/>
                  </a:rPr>
                  <a:t> </a:t>
                </a:r>
              </a:p>
            </p:txBody>
          </p:sp>
        </mc:Fallback>
      </mc:AlternateContent>
      <p:sp>
        <p:nvSpPr>
          <p:cNvPr id="4" name="Date Placeholder 3">
            <a:extLst>
              <a:ext uri="{FF2B5EF4-FFF2-40B4-BE49-F238E27FC236}">
                <a16:creationId xmlns:a16="http://schemas.microsoft.com/office/drawing/2014/main" id="{AC8A91D0-9089-7A4E-B898-D371A4B1CF13}"/>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3C965BB6-B540-514D-BDBE-CDC5EA058D7C}"/>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E44E5E6C-F65B-E647-BE69-D22C677FE992}"/>
              </a:ext>
            </a:extLst>
          </p:cNvPr>
          <p:cNvSpPr>
            <a:spLocks noGrp="1"/>
          </p:cNvSpPr>
          <p:nvPr>
            <p:ph type="sldNum" sz="quarter" idx="12"/>
          </p:nvPr>
        </p:nvSpPr>
        <p:spPr/>
        <p:txBody>
          <a:bodyPr/>
          <a:lstStyle/>
          <a:p>
            <a:fld id="{8A7A6979-0714-4377-B894-6BE4C2D6E202}" type="slidenum">
              <a:rPr lang="en-US" smtClean="0"/>
              <a:pPr/>
              <a:t>7</a:t>
            </a:fld>
            <a:endParaRPr lang="en-US"/>
          </a:p>
        </p:txBody>
      </p:sp>
    </p:spTree>
    <p:extLst>
      <p:ext uri="{BB962C8B-B14F-4D97-AF65-F5344CB8AC3E}">
        <p14:creationId xmlns:p14="http://schemas.microsoft.com/office/powerpoint/2010/main" val="868813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8664E-AAAC-9A42-AA71-09C3557301C9}"/>
              </a:ext>
            </a:extLst>
          </p:cNvPr>
          <p:cNvSpPr>
            <a:spLocks noGrp="1"/>
          </p:cNvSpPr>
          <p:nvPr>
            <p:ph type="title"/>
          </p:nvPr>
        </p:nvSpPr>
        <p:spPr/>
        <p:txBody>
          <a:bodyPr/>
          <a:lstStyle/>
          <a:p>
            <a:r>
              <a:rPr lang="en-GB" dirty="0"/>
              <a:t>Trigger Primitive Algorithms</a:t>
            </a:r>
          </a:p>
        </p:txBody>
      </p:sp>
      <p:sp>
        <p:nvSpPr>
          <p:cNvPr id="3" name="Content Placeholder 2">
            <a:extLst>
              <a:ext uri="{FF2B5EF4-FFF2-40B4-BE49-F238E27FC236}">
                <a16:creationId xmlns:a16="http://schemas.microsoft.com/office/drawing/2014/main" id="{946807A3-09E7-AA4E-8D1F-FF77403EC880}"/>
              </a:ext>
            </a:extLst>
          </p:cNvPr>
          <p:cNvSpPr>
            <a:spLocks noGrp="1"/>
          </p:cNvSpPr>
          <p:nvPr>
            <p:ph sz="half" idx="1"/>
          </p:nvPr>
        </p:nvSpPr>
        <p:spPr>
          <a:xfrm>
            <a:off x="838200" y="1630638"/>
            <a:ext cx="5903784" cy="4351338"/>
          </a:xfrm>
        </p:spPr>
        <p:txBody>
          <a:bodyPr>
            <a:normAutofit fontScale="92500" lnSpcReduction="20000"/>
          </a:bodyPr>
          <a:lstStyle/>
          <a:p>
            <a:r>
              <a:rPr lang="en-GB" dirty="0"/>
              <a:t>Algorithms include:</a:t>
            </a:r>
          </a:p>
          <a:p>
            <a:pPr lvl="1"/>
            <a:r>
              <a:rPr lang="en-GB" b="1" dirty="0"/>
              <a:t>Spike rejection</a:t>
            </a:r>
          </a:p>
          <a:p>
            <a:pPr lvl="2"/>
            <a:r>
              <a:rPr lang="en-GB" b="1" dirty="0"/>
              <a:t>Pulse shape and Swiss-cross</a:t>
            </a:r>
          </a:p>
          <a:p>
            <a:pPr lvl="1"/>
            <a:r>
              <a:rPr lang="en-GB" dirty="0"/>
              <a:t>Conversion of digitized pulse data into transverse energy</a:t>
            </a:r>
          </a:p>
          <a:p>
            <a:pPr lvl="1"/>
            <a:r>
              <a:rPr lang="en-GB" dirty="0"/>
              <a:t>Precise timing measurement</a:t>
            </a:r>
          </a:p>
          <a:p>
            <a:pPr lvl="1"/>
            <a:r>
              <a:rPr lang="en-GB" b="1" dirty="0"/>
              <a:t>Basic clustering of localised energy</a:t>
            </a:r>
          </a:p>
          <a:p>
            <a:pPr lvl="1"/>
            <a:r>
              <a:rPr lang="en-GB" dirty="0"/>
              <a:t>TP encoding and shipping to L1 trigger</a:t>
            </a:r>
            <a:br>
              <a:rPr lang="en-GB" dirty="0"/>
            </a:br>
            <a:r>
              <a:rPr lang="en-GB" dirty="0"/>
              <a:t>system</a:t>
            </a:r>
          </a:p>
          <a:p>
            <a:pPr lvl="1"/>
            <a:r>
              <a:rPr lang="en-GB" dirty="0"/>
              <a:t>Generation and transmission of clock and control signals to the FE</a:t>
            </a:r>
          </a:p>
          <a:p>
            <a:r>
              <a:rPr lang="en-GB" dirty="0"/>
              <a:t>I work on the algorithms in bold which are being developed in high level synthesis (HLS)</a:t>
            </a:r>
          </a:p>
          <a:p>
            <a:endParaRPr lang="en-GB" dirty="0"/>
          </a:p>
        </p:txBody>
      </p:sp>
      <p:sp>
        <p:nvSpPr>
          <p:cNvPr id="4" name="Date Placeholder 3">
            <a:extLst>
              <a:ext uri="{FF2B5EF4-FFF2-40B4-BE49-F238E27FC236}">
                <a16:creationId xmlns:a16="http://schemas.microsoft.com/office/drawing/2014/main" id="{93A6CDA6-1FAA-B645-AC3E-7A862295C025}"/>
              </a:ext>
            </a:extLst>
          </p:cNvPr>
          <p:cNvSpPr>
            <a:spLocks noGrp="1"/>
          </p:cNvSpPr>
          <p:nvPr>
            <p:ph type="dt" sz="half" idx="10"/>
          </p:nvPr>
        </p:nvSpPr>
        <p:spPr/>
        <p:txBody>
          <a:bodyPr/>
          <a:lstStyle/>
          <a:p>
            <a:r>
              <a:rPr lang="en-GB" dirty="0"/>
              <a:t>3-6 April 2022</a:t>
            </a:r>
            <a:endParaRPr lang="en-US" dirty="0"/>
          </a:p>
        </p:txBody>
      </p:sp>
      <p:sp>
        <p:nvSpPr>
          <p:cNvPr id="5" name="Footer Placeholder 4">
            <a:extLst>
              <a:ext uri="{FF2B5EF4-FFF2-40B4-BE49-F238E27FC236}">
                <a16:creationId xmlns:a16="http://schemas.microsoft.com/office/drawing/2014/main" id="{743A6773-F255-7143-8EE7-B503A9A89CFD}"/>
              </a:ext>
            </a:extLst>
          </p:cNvPr>
          <p:cNvSpPr>
            <a:spLocks noGrp="1"/>
          </p:cNvSpPr>
          <p:nvPr>
            <p:ph type="ftr" sz="quarter" idx="11"/>
          </p:nvPr>
        </p:nvSpPr>
        <p:spPr/>
        <p:txBody>
          <a:bodyPr/>
          <a:lstStyle/>
          <a:p>
            <a:r>
              <a:rPr lang="en-US" dirty="0"/>
              <a:t>Charlotte Cooke</a:t>
            </a:r>
          </a:p>
        </p:txBody>
      </p:sp>
      <p:sp>
        <p:nvSpPr>
          <p:cNvPr id="6" name="Slide Number Placeholder 5">
            <a:extLst>
              <a:ext uri="{FF2B5EF4-FFF2-40B4-BE49-F238E27FC236}">
                <a16:creationId xmlns:a16="http://schemas.microsoft.com/office/drawing/2014/main" id="{314F2AE7-AE60-2B45-8194-E88CBF508B4E}"/>
              </a:ext>
            </a:extLst>
          </p:cNvPr>
          <p:cNvSpPr>
            <a:spLocks noGrp="1"/>
          </p:cNvSpPr>
          <p:nvPr>
            <p:ph type="sldNum" sz="quarter" idx="12"/>
          </p:nvPr>
        </p:nvSpPr>
        <p:spPr/>
        <p:txBody>
          <a:bodyPr/>
          <a:lstStyle/>
          <a:p>
            <a:fld id="{8A7A6979-0714-4377-B894-6BE4C2D6E202}" type="slidenum">
              <a:rPr lang="en-US" smtClean="0"/>
              <a:pPr/>
              <a:t>8</a:t>
            </a:fld>
            <a:endParaRPr lang="en-US"/>
          </a:p>
        </p:txBody>
      </p:sp>
      <p:pic>
        <p:nvPicPr>
          <p:cNvPr id="8" name="Picture 7">
            <a:extLst>
              <a:ext uri="{FF2B5EF4-FFF2-40B4-BE49-F238E27FC236}">
                <a16:creationId xmlns:a16="http://schemas.microsoft.com/office/drawing/2014/main" id="{2CDD538B-5F74-6E41-A474-3016A68F54D4}"/>
              </a:ext>
            </a:extLst>
          </p:cNvPr>
          <p:cNvPicPr>
            <a:picLocks noChangeAspect="1"/>
          </p:cNvPicPr>
          <p:nvPr/>
        </p:nvPicPr>
        <p:blipFill>
          <a:blip r:embed="rId2"/>
          <a:stretch>
            <a:fillRect/>
          </a:stretch>
        </p:blipFill>
        <p:spPr>
          <a:xfrm>
            <a:off x="8002963" y="1992777"/>
            <a:ext cx="2966049" cy="3293104"/>
          </a:xfrm>
          <a:prstGeom prst="rect">
            <a:avLst/>
          </a:prstGeom>
        </p:spPr>
      </p:pic>
      <p:sp>
        <p:nvSpPr>
          <p:cNvPr id="9" name="TextBox 8">
            <a:extLst>
              <a:ext uri="{FF2B5EF4-FFF2-40B4-BE49-F238E27FC236}">
                <a16:creationId xmlns:a16="http://schemas.microsoft.com/office/drawing/2014/main" id="{EF839C7C-A8B3-A448-9466-E14045E31616}"/>
              </a:ext>
            </a:extLst>
          </p:cNvPr>
          <p:cNvSpPr txBox="1"/>
          <p:nvPr/>
        </p:nvSpPr>
        <p:spPr>
          <a:xfrm>
            <a:off x="8808865" y="1387404"/>
            <a:ext cx="1497461" cy="369332"/>
          </a:xfrm>
          <a:prstGeom prst="rect">
            <a:avLst/>
          </a:prstGeom>
          <a:noFill/>
        </p:spPr>
        <p:txBody>
          <a:bodyPr wrap="none" rtlCol="0">
            <a:spAutoFit/>
          </a:bodyPr>
          <a:lstStyle/>
          <a:p>
            <a:r>
              <a:rPr lang="en-GB" dirty="0"/>
              <a:t>FPGA (KU115)</a:t>
            </a:r>
          </a:p>
        </p:txBody>
      </p:sp>
      <p:sp>
        <p:nvSpPr>
          <p:cNvPr id="10" name="TextBox 9">
            <a:extLst>
              <a:ext uri="{FF2B5EF4-FFF2-40B4-BE49-F238E27FC236}">
                <a16:creationId xmlns:a16="http://schemas.microsoft.com/office/drawing/2014/main" id="{396C5536-8158-4346-BBC3-C8D2869576BE}"/>
              </a:ext>
            </a:extLst>
          </p:cNvPr>
          <p:cNvSpPr txBox="1"/>
          <p:nvPr/>
        </p:nvSpPr>
        <p:spPr>
          <a:xfrm>
            <a:off x="10992633" y="1817611"/>
            <a:ext cx="1199367" cy="1200329"/>
          </a:xfrm>
          <a:prstGeom prst="rect">
            <a:avLst/>
          </a:prstGeom>
          <a:noFill/>
        </p:spPr>
        <p:txBody>
          <a:bodyPr wrap="none" rtlCol="0">
            <a:spAutoFit/>
          </a:bodyPr>
          <a:lstStyle/>
          <a:p>
            <a:r>
              <a:rPr lang="en-GB" dirty="0"/>
              <a:t>Embedded</a:t>
            </a:r>
          </a:p>
          <a:p>
            <a:r>
              <a:rPr lang="en-GB" dirty="0"/>
              <a:t>Linux</a:t>
            </a:r>
          </a:p>
          <a:p>
            <a:r>
              <a:rPr lang="en-GB" dirty="0"/>
              <a:t>Mezzanine</a:t>
            </a:r>
          </a:p>
          <a:p>
            <a:r>
              <a:rPr lang="en-GB" dirty="0"/>
              <a:t>(ZYNC)</a:t>
            </a:r>
          </a:p>
        </p:txBody>
      </p:sp>
      <p:sp>
        <p:nvSpPr>
          <p:cNvPr id="11" name="TextBox 10">
            <a:extLst>
              <a:ext uri="{FF2B5EF4-FFF2-40B4-BE49-F238E27FC236}">
                <a16:creationId xmlns:a16="http://schemas.microsoft.com/office/drawing/2014/main" id="{4936BADF-329F-A545-8393-16F52AF7C814}"/>
              </a:ext>
            </a:extLst>
          </p:cNvPr>
          <p:cNvSpPr txBox="1"/>
          <p:nvPr/>
        </p:nvSpPr>
        <p:spPr>
          <a:xfrm>
            <a:off x="11089229" y="4260718"/>
            <a:ext cx="1006173" cy="923330"/>
          </a:xfrm>
          <a:prstGeom prst="rect">
            <a:avLst/>
          </a:prstGeom>
          <a:noFill/>
        </p:spPr>
        <p:txBody>
          <a:bodyPr wrap="none" rtlCol="0">
            <a:spAutoFit/>
          </a:bodyPr>
          <a:lstStyle/>
          <a:p>
            <a:r>
              <a:rPr lang="en-GB" dirty="0"/>
              <a:t>1 Gb</a:t>
            </a:r>
          </a:p>
          <a:p>
            <a:r>
              <a:rPr lang="en-GB" dirty="0"/>
              <a:t>ethernet</a:t>
            </a:r>
          </a:p>
          <a:p>
            <a:r>
              <a:rPr lang="en-GB" dirty="0"/>
              <a:t>switch</a:t>
            </a:r>
          </a:p>
        </p:txBody>
      </p:sp>
      <p:sp>
        <p:nvSpPr>
          <p:cNvPr id="12" name="TextBox 11">
            <a:extLst>
              <a:ext uri="{FF2B5EF4-FFF2-40B4-BE49-F238E27FC236}">
                <a16:creationId xmlns:a16="http://schemas.microsoft.com/office/drawing/2014/main" id="{131181ED-7C08-F946-96C9-4ED1517F71D7}"/>
              </a:ext>
            </a:extLst>
          </p:cNvPr>
          <p:cNvSpPr txBox="1"/>
          <p:nvPr/>
        </p:nvSpPr>
        <p:spPr>
          <a:xfrm>
            <a:off x="8153400" y="5521922"/>
            <a:ext cx="1366913" cy="369332"/>
          </a:xfrm>
          <a:prstGeom prst="rect">
            <a:avLst/>
          </a:prstGeom>
          <a:noFill/>
        </p:spPr>
        <p:txBody>
          <a:bodyPr wrap="none" rtlCol="0">
            <a:spAutoFit/>
          </a:bodyPr>
          <a:lstStyle/>
          <a:p>
            <a:r>
              <a:rPr lang="en-GB" dirty="0"/>
              <a:t>IMPC (ZYNC)</a:t>
            </a:r>
          </a:p>
        </p:txBody>
      </p:sp>
      <p:sp>
        <p:nvSpPr>
          <p:cNvPr id="13" name="TextBox 12">
            <a:extLst>
              <a:ext uri="{FF2B5EF4-FFF2-40B4-BE49-F238E27FC236}">
                <a16:creationId xmlns:a16="http://schemas.microsoft.com/office/drawing/2014/main" id="{9CC1958E-6690-6B4D-BACE-5D77646AD8AC}"/>
              </a:ext>
            </a:extLst>
          </p:cNvPr>
          <p:cNvSpPr txBox="1"/>
          <p:nvPr/>
        </p:nvSpPr>
        <p:spPr>
          <a:xfrm>
            <a:off x="6832945" y="2371609"/>
            <a:ext cx="851708" cy="646331"/>
          </a:xfrm>
          <a:prstGeom prst="rect">
            <a:avLst/>
          </a:prstGeom>
          <a:noFill/>
        </p:spPr>
        <p:txBody>
          <a:bodyPr wrap="none" rtlCol="0">
            <a:spAutoFit/>
          </a:bodyPr>
          <a:lstStyle/>
          <a:p>
            <a:r>
              <a:rPr lang="en-GB" dirty="0" err="1"/>
              <a:t>FireFly</a:t>
            </a:r>
            <a:r>
              <a:rPr lang="en-GB" dirty="0"/>
              <a:t> </a:t>
            </a:r>
          </a:p>
          <a:p>
            <a:r>
              <a:rPr lang="en-GB" dirty="0"/>
              <a:t>optics</a:t>
            </a:r>
          </a:p>
        </p:txBody>
      </p:sp>
      <p:cxnSp>
        <p:nvCxnSpPr>
          <p:cNvPr id="14" name="Straight Arrow Connector 13">
            <a:extLst>
              <a:ext uri="{FF2B5EF4-FFF2-40B4-BE49-F238E27FC236}">
                <a16:creationId xmlns:a16="http://schemas.microsoft.com/office/drawing/2014/main" id="{C6F4EB22-C936-194D-B4C1-CDB45565A473}"/>
              </a:ext>
            </a:extLst>
          </p:cNvPr>
          <p:cNvCxnSpPr>
            <a:cxnSpLocks/>
            <a:stCxn id="9" idx="2"/>
          </p:cNvCxnSpPr>
          <p:nvPr/>
        </p:nvCxnSpPr>
        <p:spPr>
          <a:xfrm flipH="1">
            <a:off x="9320402" y="1756736"/>
            <a:ext cx="237194" cy="963234"/>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D8ECAC-7853-7446-88A9-7B7614055186}"/>
              </a:ext>
            </a:extLst>
          </p:cNvPr>
          <p:cNvCxnSpPr>
            <a:cxnSpLocks/>
            <a:stCxn id="10" idx="1"/>
          </p:cNvCxnSpPr>
          <p:nvPr/>
        </p:nvCxnSpPr>
        <p:spPr>
          <a:xfrm flipH="1">
            <a:off x="10519769" y="2417776"/>
            <a:ext cx="472864" cy="485541"/>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5E78664-9A4E-784A-B8B4-D94A3F7E744B}"/>
              </a:ext>
            </a:extLst>
          </p:cNvPr>
          <p:cNvCxnSpPr>
            <a:cxnSpLocks/>
            <a:stCxn id="11" idx="1"/>
          </p:cNvCxnSpPr>
          <p:nvPr/>
        </p:nvCxnSpPr>
        <p:spPr>
          <a:xfrm flipH="1" flipV="1">
            <a:off x="10435399" y="4260719"/>
            <a:ext cx="653830" cy="461664"/>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CFF7E-3290-3846-8B7F-4ADE19F23BBE}"/>
              </a:ext>
            </a:extLst>
          </p:cNvPr>
          <p:cNvCxnSpPr>
            <a:cxnSpLocks/>
            <a:stCxn id="12" idx="0"/>
          </p:cNvCxnSpPr>
          <p:nvPr/>
        </p:nvCxnSpPr>
        <p:spPr>
          <a:xfrm flipH="1" flipV="1">
            <a:off x="8638949" y="4866532"/>
            <a:ext cx="197908" cy="655390"/>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F8D3809-39AC-3040-89EA-4077FC4EA982}"/>
              </a:ext>
            </a:extLst>
          </p:cNvPr>
          <p:cNvCxnSpPr>
            <a:cxnSpLocks/>
            <a:stCxn id="13" idx="3"/>
          </p:cNvCxnSpPr>
          <p:nvPr/>
        </p:nvCxnSpPr>
        <p:spPr>
          <a:xfrm flipV="1">
            <a:off x="7684653" y="2648987"/>
            <a:ext cx="1146398" cy="45788"/>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313551C-094D-604D-885D-ED0DE332AF96}"/>
              </a:ext>
            </a:extLst>
          </p:cNvPr>
          <p:cNvCxnSpPr>
            <a:cxnSpLocks/>
            <a:stCxn id="13" idx="3"/>
          </p:cNvCxnSpPr>
          <p:nvPr/>
        </p:nvCxnSpPr>
        <p:spPr>
          <a:xfrm>
            <a:off x="7684653" y="2694775"/>
            <a:ext cx="2108571" cy="269087"/>
          </a:xfrm>
          <a:prstGeom prst="straightConnector1">
            <a:avLst/>
          </a:prstGeom>
          <a:ln w="38100">
            <a:solidFill>
              <a:srgbClr val="92E0E7"/>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38209D8-CE2A-164C-8094-EFC4C37176D5}"/>
              </a:ext>
            </a:extLst>
          </p:cNvPr>
          <p:cNvSpPr txBox="1"/>
          <p:nvPr/>
        </p:nvSpPr>
        <p:spPr>
          <a:xfrm>
            <a:off x="9154889" y="5886070"/>
            <a:ext cx="1072730" cy="461665"/>
          </a:xfrm>
          <a:prstGeom prst="rect">
            <a:avLst/>
          </a:prstGeom>
          <a:noFill/>
        </p:spPr>
        <p:txBody>
          <a:bodyPr wrap="none" rtlCol="0">
            <a:spAutoFit/>
          </a:bodyPr>
          <a:lstStyle/>
          <a:p>
            <a:r>
              <a:rPr lang="en-GB" sz="2400" dirty="0"/>
              <a:t>BCP V1</a:t>
            </a:r>
          </a:p>
        </p:txBody>
      </p:sp>
    </p:spTree>
    <p:extLst>
      <p:ext uri="{BB962C8B-B14F-4D97-AF65-F5344CB8AC3E}">
        <p14:creationId xmlns:p14="http://schemas.microsoft.com/office/powerpoint/2010/main" val="3313900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y 12th 2021 PhD Meeting" id="{B9EE293E-DDB3-5244-AA0A-60CE499A2CD4}" vid="{972D33C3-7945-A843-BD18-2620DFBFC5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29970</TotalTime>
  <Words>2814</Words>
  <Application>Microsoft Macintosh PowerPoint</Application>
  <PresentationFormat>Widescreen</PresentationFormat>
  <Paragraphs>450</Paragraphs>
  <Slides>30</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 Math</vt:lpstr>
      <vt:lpstr>Office Theme</vt:lpstr>
      <vt:lpstr>Performance and Upgrade of the CMS Electromagnetic Calorimeter</vt:lpstr>
      <vt:lpstr>Introduction</vt:lpstr>
      <vt:lpstr>High Energy Electron Positron (HEEP) ID</vt:lpstr>
      <vt:lpstr>PowerPoint Presentation</vt:lpstr>
      <vt:lpstr>HEEP ID using Ultra Legacy Data (Barrel)</vt:lpstr>
      <vt:lpstr>HEEP ID using Ultra Legacy Data (Barrel)</vt:lpstr>
      <vt:lpstr>HEEP ID using Ultra Legacy Data (Endcap)</vt:lpstr>
      <vt:lpstr>Phase II ECAL Upgrade Overview</vt:lpstr>
      <vt:lpstr>Trigger Primitive Algorithms</vt:lpstr>
      <vt:lpstr>Swiss Cross and Pulse Shape</vt:lpstr>
      <vt:lpstr>Algorithm Testing</vt:lpstr>
      <vt:lpstr>Clustering Algorithm</vt:lpstr>
      <vt:lpstr>Clustering Algorithm</vt:lpstr>
      <vt:lpstr>Conclusion and Next Steps</vt:lpstr>
      <vt:lpstr>Backup Slides</vt:lpstr>
      <vt:lpstr>High Energy Electron Positron (HEEP) ID</vt:lpstr>
      <vt:lpstr>Ultra Legacy Data</vt:lpstr>
      <vt:lpstr>32 GeV Electron High Level Trigger Turn on Curve for Run D</vt:lpstr>
      <vt:lpstr>Jets </vt:lpstr>
      <vt:lpstr>Jets – SS Method</vt:lpstr>
      <vt:lpstr>Scales and Smearings</vt:lpstr>
      <vt:lpstr>Data and MC Samples</vt:lpstr>
      <vt:lpstr>Pulse Shape (LD) Algorithm</vt:lpstr>
      <vt:lpstr>Swiss Cross Algorithm</vt:lpstr>
      <vt:lpstr>Frontend Electronics</vt:lpstr>
      <vt:lpstr>Backend Electronics</vt:lpstr>
      <vt:lpstr>Other algorithms</vt:lpstr>
      <vt:lpstr>Spikes</vt:lpstr>
      <vt:lpstr>LD Algorithm Formulae</vt:lpstr>
      <vt:lpstr>Example Clustering Algorithm Output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II ECAL Upgrade</dc:title>
  <dc:creator>Charlotte Cooke</dc:creator>
  <cp:lastModifiedBy>Charlotte Cooke</cp:lastModifiedBy>
  <cp:revision>119</cp:revision>
  <dcterms:created xsi:type="dcterms:W3CDTF">2021-05-13T10:42:59Z</dcterms:created>
  <dcterms:modified xsi:type="dcterms:W3CDTF">2022-04-04T18:32:56Z</dcterms:modified>
</cp:coreProperties>
</file>