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60" r:id="rId5"/>
    <p:sldMasterId id="2147483672" r:id="rId6"/>
  </p:sldMasterIdLst>
  <p:notesMasterIdLst>
    <p:notesMasterId r:id="rId38"/>
  </p:notesMasterIdLst>
  <p:sldIdLst>
    <p:sldId id="260" r:id="rId7"/>
    <p:sldId id="281" r:id="rId8"/>
    <p:sldId id="296" r:id="rId9"/>
    <p:sldId id="306" r:id="rId10"/>
    <p:sldId id="297" r:id="rId11"/>
    <p:sldId id="301" r:id="rId12"/>
    <p:sldId id="302" r:id="rId13"/>
    <p:sldId id="261" r:id="rId14"/>
    <p:sldId id="282" r:id="rId15"/>
    <p:sldId id="283" r:id="rId16"/>
    <p:sldId id="310" r:id="rId17"/>
    <p:sldId id="303" r:id="rId18"/>
    <p:sldId id="304" r:id="rId19"/>
    <p:sldId id="285" r:id="rId20"/>
    <p:sldId id="307" r:id="rId21"/>
    <p:sldId id="308" r:id="rId22"/>
    <p:sldId id="309" r:id="rId23"/>
    <p:sldId id="263" r:id="rId24"/>
    <p:sldId id="265" r:id="rId25"/>
    <p:sldId id="266" r:id="rId26"/>
    <p:sldId id="256" r:id="rId27"/>
    <p:sldId id="257" r:id="rId28"/>
    <p:sldId id="259" r:id="rId29"/>
    <p:sldId id="291" r:id="rId30"/>
    <p:sldId id="292" r:id="rId31"/>
    <p:sldId id="267" r:id="rId32"/>
    <p:sldId id="295" r:id="rId33"/>
    <p:sldId id="279" r:id="rId34"/>
    <p:sldId id="290" r:id="rId35"/>
    <p:sldId id="293" r:id="rId36"/>
    <p:sldId id="29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F70A6-598D-211B-069F-48A7501B9969}" v="4" dt="2021-12-07T10:41:32.179"/>
    <p1510:client id="{2777D646-4649-44BE-806C-9D0D9204C92D}" v="377" dt="2021-12-08T08:56:22.437"/>
    <p1510:client id="{7AD0F78B-01F5-4E8B-89E7-F118BE737065}" v="16" dt="2021-12-07T09:05:28.118"/>
    <p1510:client id="{A63818D3-FF97-6D88-FBE2-D6E8EE8B3B30}" v="1" dt="2021-12-07T11:00:26.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66" autoAdjust="0"/>
    <p:restoredTop sz="95087" autoAdjust="0"/>
  </p:normalViewPr>
  <p:slideViewPr>
    <p:cSldViewPr snapToGrid="0" snapToObjects="1">
      <p:cViewPr>
        <p:scale>
          <a:sx n="100" d="100"/>
          <a:sy n="100" d="100"/>
        </p:scale>
        <p:origin x="1168" y="7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E8F86-94F6-BD4E-8E4A-11858B6F795C}" type="datetimeFigureOut">
              <a:rPr lang="en-GB" smtClean="0"/>
              <a:t>04/04/2022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C5227-DB7B-EC49-A427-BCE8EFD6FDF8}" type="slidenum">
              <a:rPr lang="en-GB" smtClean="0"/>
              <a:t>‹#›</a:t>
            </a:fld>
            <a:endParaRPr lang="en-GB"/>
          </a:p>
        </p:txBody>
      </p:sp>
    </p:spTree>
    <p:extLst>
      <p:ext uri="{BB962C8B-B14F-4D97-AF65-F5344CB8AC3E}">
        <p14:creationId xmlns:p14="http://schemas.microsoft.com/office/powerpoint/2010/main" val="91243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5d5e1d62c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105d5e1d62c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5d5e1d62c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105d5e1d62c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013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116AC-A501-4141-B2F7-A74B0FFE639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F94E777-6321-9148-9563-FB7F46E63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A322E2F-A485-4849-8AB6-9D0C6E012639}"/>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5" name="Footer Placeholder 4">
            <a:extLst>
              <a:ext uri="{FF2B5EF4-FFF2-40B4-BE49-F238E27FC236}">
                <a16:creationId xmlns:a16="http://schemas.microsoft.com/office/drawing/2014/main" id="{160028AB-AFD4-F74C-9D9C-DCF428E8B1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2911B5-568C-8544-A819-8BBEAF046BC8}"/>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4219788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6A1C-C508-B949-8D96-A671004D306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469D506-7E9D-6C4A-8005-79E094D581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F98CA34-9A60-E54B-A63C-5C87800AC7DA}"/>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5" name="Footer Placeholder 4">
            <a:extLst>
              <a:ext uri="{FF2B5EF4-FFF2-40B4-BE49-F238E27FC236}">
                <a16:creationId xmlns:a16="http://schemas.microsoft.com/office/drawing/2014/main" id="{E0CA29D3-CD80-0F46-89B4-2CFCCC4CA1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A3C6BB-EE19-3A43-93D4-D60A84D271BE}"/>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1879734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4D4CB-9FA1-5044-B738-CE82F9346DD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B184A12-E97D-D84B-8439-DB680EC0C3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F157B56-9FAE-1749-9E33-B11E1F746C0F}"/>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5" name="Footer Placeholder 4">
            <a:extLst>
              <a:ext uri="{FF2B5EF4-FFF2-40B4-BE49-F238E27FC236}">
                <a16:creationId xmlns:a16="http://schemas.microsoft.com/office/drawing/2014/main" id="{24A998F2-2104-3B43-90A9-E9BBAF67E5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E6172D-8CDA-034F-8B5F-232A2A848375}"/>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4237012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2B03-A8A9-4CF2-A5E2-BEE0A6B3F1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E329F3-778D-47A5-BAF5-C070439A57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5C67AB-B7CC-4D34-AB88-FBBA1D1B77A9}"/>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5" name="Footer Placeholder 4">
            <a:extLst>
              <a:ext uri="{FF2B5EF4-FFF2-40B4-BE49-F238E27FC236}">
                <a16:creationId xmlns:a16="http://schemas.microsoft.com/office/drawing/2014/main" id="{A549DB06-2A47-4B27-B236-BFEBBC6E4D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261B34-50D7-4008-91E3-4DC601529491}"/>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390553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F1A4-4294-4118-87B5-8033AADF6F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872145-B4BD-4B69-AE91-6932E0CBE1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E67FF7-6C27-4BB6-A60B-543A5FAC5FD7}"/>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5" name="Footer Placeholder 4">
            <a:extLst>
              <a:ext uri="{FF2B5EF4-FFF2-40B4-BE49-F238E27FC236}">
                <a16:creationId xmlns:a16="http://schemas.microsoft.com/office/drawing/2014/main" id="{6E049533-ECA3-4E41-B3EB-D6A2EE9A7B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A7B368-8787-4DDF-AE4C-74FF1613A93D}"/>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4257994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AD7D-8F86-48AD-AF04-39B3C14D5C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AB0214-30BE-4270-9C2F-F7EC770C54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EC1307-110A-46E3-9E37-31867F62121A}"/>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5" name="Footer Placeholder 4">
            <a:extLst>
              <a:ext uri="{FF2B5EF4-FFF2-40B4-BE49-F238E27FC236}">
                <a16:creationId xmlns:a16="http://schemas.microsoft.com/office/drawing/2014/main" id="{EF110B3B-8773-4DC7-9685-28D7967790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9A30AD-4998-4B87-8FB6-8C3EEF0A31B9}"/>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2613955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8DD3C-D994-41DA-A203-396830B23F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1FA6-69DA-4304-968C-DCE4A3834A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5D00C7-43A1-4691-8598-D1761B7DA2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63FD2-4B50-4518-81C9-77C5CC458230}"/>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6" name="Footer Placeholder 5">
            <a:extLst>
              <a:ext uri="{FF2B5EF4-FFF2-40B4-BE49-F238E27FC236}">
                <a16:creationId xmlns:a16="http://schemas.microsoft.com/office/drawing/2014/main" id="{3FE8E2B4-F4E8-4C55-A8EB-74FF964DBC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EC0961-107E-47AA-A95B-CF1679B5C6AC}"/>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1807966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9F4A6-538C-4BD3-B79B-CE14BCB3BFA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9189C4-9DD7-44D7-AA87-830D78D762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A3869-85EE-416C-B29A-0D7C51F9E2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58CD51-5E64-4C5D-AEB9-CF5E45366B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6332F7-664F-4CDB-8B92-0358E9CA45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296A887-EE6D-49E4-AB94-72BA6758EDAD}"/>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8" name="Footer Placeholder 7">
            <a:extLst>
              <a:ext uri="{FF2B5EF4-FFF2-40B4-BE49-F238E27FC236}">
                <a16:creationId xmlns:a16="http://schemas.microsoft.com/office/drawing/2014/main" id="{90A9B6A7-E8A5-47F1-A38C-1134A077A2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C0887F-C040-4211-B8F0-D79EEA54BCA9}"/>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1583184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4707-28F0-4161-A130-42EC23D244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1FCF2A-0B79-4C67-BFEC-3BE9F9A7562C}"/>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4" name="Footer Placeholder 3">
            <a:extLst>
              <a:ext uri="{FF2B5EF4-FFF2-40B4-BE49-F238E27FC236}">
                <a16:creationId xmlns:a16="http://schemas.microsoft.com/office/drawing/2014/main" id="{898B03FF-9B4F-4415-8435-06C53F2EA4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65FD5B-0862-4C1A-8E75-A805FFBE6C90}"/>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343808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4F4554-4406-41E0-9FDA-FF1737F7C12E}"/>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3" name="Footer Placeholder 2">
            <a:extLst>
              <a:ext uri="{FF2B5EF4-FFF2-40B4-BE49-F238E27FC236}">
                <a16:creationId xmlns:a16="http://schemas.microsoft.com/office/drawing/2014/main" id="{92FCD472-973C-484C-81EE-BDDB212675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808578B-A9BE-4765-89D5-BB575FD8279F}"/>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1408730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8986-4D90-49E4-BB0E-D24B8D797C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59529D-2F3E-4EF9-960F-DE2957031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01F8FB6-FF05-440A-A020-87724B02F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186BD-78B4-4ACA-9213-C9431F74E4B0}"/>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6" name="Footer Placeholder 5">
            <a:extLst>
              <a:ext uri="{FF2B5EF4-FFF2-40B4-BE49-F238E27FC236}">
                <a16:creationId xmlns:a16="http://schemas.microsoft.com/office/drawing/2014/main" id="{B1345087-353B-4ED4-9195-85430CD497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F79FF6-B711-42B6-9DAB-8179E610A14D}"/>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388877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4A6B-033C-E148-A258-E2A12ACB38F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EE54216-735F-B949-ADAA-DD1920166D7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099064-4B21-6441-AD6B-E20D86DBF704}"/>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5" name="Footer Placeholder 4">
            <a:extLst>
              <a:ext uri="{FF2B5EF4-FFF2-40B4-BE49-F238E27FC236}">
                <a16:creationId xmlns:a16="http://schemas.microsoft.com/office/drawing/2014/main" id="{46DD3641-6D42-894F-A111-CF738832D7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8DEBB1-6152-3B4A-8D83-CCF30B2B1BA2}"/>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2806972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0F5-EBD4-4D7A-AAF0-F10FCC1C8C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D9D222-905D-42E4-ADE5-9641A62BC3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DB1BAD0-89A6-40AE-88F9-92A79880F2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045646-3A43-4E5C-95BB-4345362B17E2}"/>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6" name="Footer Placeholder 5">
            <a:extLst>
              <a:ext uri="{FF2B5EF4-FFF2-40B4-BE49-F238E27FC236}">
                <a16:creationId xmlns:a16="http://schemas.microsoft.com/office/drawing/2014/main" id="{EDECDD23-981B-49C9-9143-B4E06FC9DA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515CD4-8EFF-4A07-885C-FA7E40C68366}"/>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85316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4E6D-6E73-4E33-B9A6-683496C4C5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3A2951-1C69-449E-8B29-2902793DC4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F1B1EC-2257-4CEE-8866-C7429773495D}"/>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5" name="Footer Placeholder 4">
            <a:extLst>
              <a:ext uri="{FF2B5EF4-FFF2-40B4-BE49-F238E27FC236}">
                <a16:creationId xmlns:a16="http://schemas.microsoft.com/office/drawing/2014/main" id="{D3CE9AAF-76EF-40F9-8CC4-E708ABDED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1598A2-CB6C-4192-B67B-CCE26445FA12}"/>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2641228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48120F-698D-4C8D-B45D-02B73C174A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860D42-B726-4976-8D64-5B15B6C23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ACCEFC-76F5-46C4-B06B-4E64A06CD743}"/>
              </a:ext>
            </a:extLst>
          </p:cNvPr>
          <p:cNvSpPr>
            <a:spLocks noGrp="1"/>
          </p:cNvSpPr>
          <p:nvPr>
            <p:ph type="dt" sz="half" idx="10"/>
          </p:nvPr>
        </p:nvSpPr>
        <p:spPr/>
        <p:txBody>
          <a:bodyPr/>
          <a:lstStyle/>
          <a:p>
            <a:fld id="{11C4B174-B3BB-40A8-8C89-15453D0A2DA5}" type="datetimeFigureOut">
              <a:rPr lang="en-GB" smtClean="0"/>
              <a:t>04/04/2022</a:t>
            </a:fld>
            <a:endParaRPr lang="en-GB"/>
          </a:p>
        </p:txBody>
      </p:sp>
      <p:sp>
        <p:nvSpPr>
          <p:cNvPr id="5" name="Footer Placeholder 4">
            <a:extLst>
              <a:ext uri="{FF2B5EF4-FFF2-40B4-BE49-F238E27FC236}">
                <a16:creationId xmlns:a16="http://schemas.microsoft.com/office/drawing/2014/main" id="{9681EC93-5A4D-4BE3-A0BB-7620236348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30A633-1B81-4285-8584-28140239AF21}"/>
              </a:ext>
            </a:extLst>
          </p:cNvPr>
          <p:cNvSpPr>
            <a:spLocks noGrp="1"/>
          </p:cNvSpPr>
          <p:nvPr>
            <p:ph type="sldNum" sz="quarter" idx="12"/>
          </p:nvPr>
        </p:nvSpPr>
        <p:spPr/>
        <p:txBody>
          <a:bodyPr/>
          <a:lstStyle/>
          <a:p>
            <a:fld id="{AA3EA86E-CFC0-4581-9679-E92251F363F5}" type="slidenum">
              <a:rPr lang="en-GB" smtClean="0"/>
              <a:t>‹#›</a:t>
            </a:fld>
            <a:endParaRPr lang="en-GB"/>
          </a:p>
        </p:txBody>
      </p:sp>
    </p:spTree>
    <p:extLst>
      <p:ext uri="{BB962C8B-B14F-4D97-AF65-F5344CB8AC3E}">
        <p14:creationId xmlns:p14="http://schemas.microsoft.com/office/powerpoint/2010/main" val="3775095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9" name="Google Shape;59;p1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5888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65" name="Google Shape;65;p1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7195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1" name="Google Shape;71;p1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9757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359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4" name="Google Shape;84;p18"/>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6" name="Google Shape;86;p18"/>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0001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3804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760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B1D1-69B3-3240-9F50-54856A2A265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999D7A9-F270-9A40-BBA5-06A78A815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146714F-FC8D-6043-90F6-3C0BDD5CB295}"/>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5" name="Footer Placeholder 4">
            <a:extLst>
              <a:ext uri="{FF2B5EF4-FFF2-40B4-BE49-F238E27FC236}">
                <a16:creationId xmlns:a16="http://schemas.microsoft.com/office/drawing/2014/main" id="{5D00E7B4-5743-6D45-82B8-552D693356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6228EF-43DF-5846-A402-F666536E326D}"/>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2001196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2" name="Google Shape;102;p21"/>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03" name="Google Shape;103;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5108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5183188" y="987426"/>
            <a:ext cx="6172200" cy="4873625"/>
          </a:xfrm>
          <a:prstGeom prst="rect">
            <a:avLst/>
          </a:prstGeom>
          <a:noFill/>
          <a:ln>
            <a:noFill/>
          </a:ln>
        </p:spPr>
      </p:sp>
      <p:sp>
        <p:nvSpPr>
          <p:cNvPr id="109" name="Google Shape;109;p22"/>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0" name="Google Shape;110;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0458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8557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311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F9F58-08B2-1D49-9AB2-B9234643CE4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410274F-C980-2D41-8650-D66181A75A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1A9A9CC-EECD-0341-9A82-B86FE3C237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E9D3A7D-6A03-4541-A9BA-C69F2EE32C20}"/>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6" name="Footer Placeholder 5">
            <a:extLst>
              <a:ext uri="{FF2B5EF4-FFF2-40B4-BE49-F238E27FC236}">
                <a16:creationId xmlns:a16="http://schemas.microsoft.com/office/drawing/2014/main" id="{E0400061-E8A6-AC4E-BAA0-5BEEC2A553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34B8EE-3F96-E24C-BFB1-3DAE3D93176A}"/>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2743729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5706-13F5-1244-BF65-52A8AB3F3F5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94997C8-19E9-2546-A0FB-CA593C4246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090BA82-AD88-CC42-BC20-A14639FB055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320ECC8-4FF3-DB4F-9D82-218FF5E72D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58E344F-6762-AD46-939F-268720F5E54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D968136-0CCC-C147-8DC0-07667BB478A0}"/>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8" name="Footer Placeholder 7">
            <a:extLst>
              <a:ext uri="{FF2B5EF4-FFF2-40B4-BE49-F238E27FC236}">
                <a16:creationId xmlns:a16="http://schemas.microsoft.com/office/drawing/2014/main" id="{85E79B47-C91B-0B4C-BFB2-46F7530CCC2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DC7EA7-94B5-814C-9BE6-48F5CACD975C}"/>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229033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D5C5-874F-094C-99EC-B6676BB172D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D11437A-C863-7748-BC75-9BC3D0742C96}"/>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4" name="Footer Placeholder 3">
            <a:extLst>
              <a:ext uri="{FF2B5EF4-FFF2-40B4-BE49-F238E27FC236}">
                <a16:creationId xmlns:a16="http://schemas.microsoft.com/office/drawing/2014/main" id="{00B196E7-0087-154E-9A41-76D2B5C8B2E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6A0728D-368D-1A48-B613-C2F392307BC2}"/>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1442016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A68AA0-1940-184D-BE74-723AC7B4F32F}"/>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3" name="Footer Placeholder 2">
            <a:extLst>
              <a:ext uri="{FF2B5EF4-FFF2-40B4-BE49-F238E27FC236}">
                <a16:creationId xmlns:a16="http://schemas.microsoft.com/office/drawing/2014/main" id="{1E477295-CAFA-8E41-9215-FE45035356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967DDF1-C295-594F-B444-A53838E686A4}"/>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2569081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C21B-A2B6-D040-8D5E-AF032C0EC98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FADD845-20E9-FD4E-B0C8-34C1883A53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D45E944-EBE2-DC44-8055-B6F6F870B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94887D-AA11-BD4B-8054-A18FF797C376}"/>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6" name="Footer Placeholder 5">
            <a:extLst>
              <a:ext uri="{FF2B5EF4-FFF2-40B4-BE49-F238E27FC236}">
                <a16:creationId xmlns:a16="http://schemas.microsoft.com/office/drawing/2014/main" id="{1B0EA0AF-5055-1F40-90BF-A844FE6209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32B3D5-7C2D-264E-B941-21BB32A52AE6}"/>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2162480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1B46-DB5D-6242-9903-3489E5AEA0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BE66A20-C23D-2141-A331-B3C65DB5F4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448FF1-FA2F-7644-909E-1210255C7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68876E-1A63-414D-82C1-7E83D14F1C00}"/>
              </a:ext>
            </a:extLst>
          </p:cNvPr>
          <p:cNvSpPr>
            <a:spLocks noGrp="1"/>
          </p:cNvSpPr>
          <p:nvPr>
            <p:ph type="dt" sz="half" idx="10"/>
          </p:nvPr>
        </p:nvSpPr>
        <p:spPr/>
        <p:txBody>
          <a:bodyPr/>
          <a:lstStyle/>
          <a:p>
            <a:fld id="{8B45378A-04FF-CE48-A8EB-5AF90859E204}" type="datetimeFigureOut">
              <a:rPr lang="en-GB" smtClean="0"/>
              <a:t>04/04/2022</a:t>
            </a:fld>
            <a:endParaRPr lang="en-GB"/>
          </a:p>
        </p:txBody>
      </p:sp>
      <p:sp>
        <p:nvSpPr>
          <p:cNvPr id="6" name="Footer Placeholder 5">
            <a:extLst>
              <a:ext uri="{FF2B5EF4-FFF2-40B4-BE49-F238E27FC236}">
                <a16:creationId xmlns:a16="http://schemas.microsoft.com/office/drawing/2014/main" id="{1311EBBE-3A44-3D40-AC9D-A0650E7B88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A6D6A5-15BD-6544-921A-99E29A88BB45}"/>
              </a:ext>
            </a:extLst>
          </p:cNvPr>
          <p:cNvSpPr>
            <a:spLocks noGrp="1"/>
          </p:cNvSpPr>
          <p:nvPr>
            <p:ph type="sldNum" sz="quarter" idx="12"/>
          </p:nvPr>
        </p:nvSpPr>
        <p:spPr/>
        <p:txBody>
          <a:bodyPr/>
          <a:lstStyle/>
          <a:p>
            <a:fld id="{6C720945-E07A-FB44-8771-070CB687D369}" type="slidenum">
              <a:rPr lang="en-GB" smtClean="0"/>
              <a:t>‹#›</a:t>
            </a:fld>
            <a:endParaRPr lang="en-GB"/>
          </a:p>
        </p:txBody>
      </p:sp>
    </p:spTree>
    <p:extLst>
      <p:ext uri="{BB962C8B-B14F-4D97-AF65-F5344CB8AC3E}">
        <p14:creationId xmlns:p14="http://schemas.microsoft.com/office/powerpoint/2010/main" val="3799108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C8282F-73A7-014C-8423-9CC4E65BC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059D18A-CE7E-8445-A84F-952BFA3935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66B87BA-3363-0645-803C-0C324F43F3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5378A-04FF-CE48-A8EB-5AF90859E204}" type="datetimeFigureOut">
              <a:rPr lang="en-GB" smtClean="0"/>
              <a:t>04/04/2022</a:t>
            </a:fld>
            <a:endParaRPr lang="en-GB"/>
          </a:p>
        </p:txBody>
      </p:sp>
      <p:sp>
        <p:nvSpPr>
          <p:cNvPr id="5" name="Footer Placeholder 4">
            <a:extLst>
              <a:ext uri="{FF2B5EF4-FFF2-40B4-BE49-F238E27FC236}">
                <a16:creationId xmlns:a16="http://schemas.microsoft.com/office/drawing/2014/main" id="{33EE0C0F-8A13-E042-950E-B393D889E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3D166B6-2797-4B41-B264-867EAF22A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20945-E07A-FB44-8771-070CB687D369}" type="slidenum">
              <a:rPr lang="en-GB" smtClean="0"/>
              <a:t>‹#›</a:t>
            </a:fld>
            <a:endParaRPr lang="en-GB"/>
          </a:p>
        </p:txBody>
      </p:sp>
    </p:spTree>
    <p:extLst>
      <p:ext uri="{BB962C8B-B14F-4D97-AF65-F5344CB8AC3E}">
        <p14:creationId xmlns:p14="http://schemas.microsoft.com/office/powerpoint/2010/main" val="3487779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F371EA-53D4-463C-84EE-073A14F7C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DAA341-FF3B-4AB3-92B1-1DF6D6F036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ECED54-EB08-4286-B9DE-C32E1C2301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4B174-B3BB-40A8-8C89-15453D0A2DA5}" type="datetimeFigureOut">
              <a:rPr lang="en-GB" smtClean="0"/>
              <a:t>04/04/2022</a:t>
            </a:fld>
            <a:endParaRPr lang="en-GB"/>
          </a:p>
        </p:txBody>
      </p:sp>
      <p:sp>
        <p:nvSpPr>
          <p:cNvPr id="5" name="Footer Placeholder 4">
            <a:extLst>
              <a:ext uri="{FF2B5EF4-FFF2-40B4-BE49-F238E27FC236}">
                <a16:creationId xmlns:a16="http://schemas.microsoft.com/office/drawing/2014/main" id="{F01C8D68-E31C-4B20-B441-9980C4238C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8B1EDD-E450-4FF5-9A30-E09D43D36B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3EA86E-CFC0-4581-9679-E92251F363F5}" type="slidenum">
              <a:rPr lang="en-GB" smtClean="0"/>
              <a:t>‹#›</a:t>
            </a:fld>
            <a:endParaRPr lang="en-GB"/>
          </a:p>
        </p:txBody>
      </p:sp>
    </p:spTree>
    <p:extLst>
      <p:ext uri="{BB962C8B-B14F-4D97-AF65-F5344CB8AC3E}">
        <p14:creationId xmlns:p14="http://schemas.microsoft.com/office/powerpoint/2010/main" val="419608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529149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jenny.hiscock@stfc.ukri.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rxiv.org/abs/2111.03606" TargetMode="External"/><Relationship Id="rId1" Type="http://schemas.openxmlformats.org/officeDocument/2006/relationships/slideLayout" Target="../slideLayouts/slideLayout4.xml"/><Relationship Id="rId6" Type="http://schemas.openxmlformats.org/officeDocument/2006/relationships/hyperlink" Target="https://arxiv.org/abs/2111.03634" TargetMode="External"/><Relationship Id="rId5" Type="http://schemas.openxmlformats.org/officeDocument/2006/relationships/image" Target="../media/image10.png"/><Relationship Id="rId4" Type="http://schemas.openxmlformats.org/officeDocument/2006/relationships/hyperlink" Target="https://doi.org/10.3847/2041-8213/ac082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38/s42254-021-00303-8"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4.xml"/><Relationship Id="rId5" Type="http://schemas.openxmlformats.org/officeDocument/2006/relationships/image" Target="../media/image20.emf"/><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2012.08448" TargetMode="External"/><Relationship Id="rId2" Type="http://schemas.openxmlformats.org/officeDocument/2006/relationships/image" Target="../media/image23.png"/><Relationship Id="rId1" Type="http://schemas.openxmlformats.org/officeDocument/2006/relationships/slideLayout" Target="../slideLayouts/slideLayout17.xml"/><Relationship Id="rId6" Type="http://schemas.openxmlformats.org/officeDocument/2006/relationships/hyperlink" Target="https://arxiv.org/abs/2010.01349"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mailto:jenny.hiscock@stfc.ukri.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D5188-4B37-4D5A-84E9-647519BDDA11}"/>
              </a:ext>
            </a:extLst>
          </p:cNvPr>
          <p:cNvSpPr>
            <a:spLocks noGrp="1"/>
          </p:cNvSpPr>
          <p:nvPr>
            <p:ph type="ctrTitle"/>
          </p:nvPr>
        </p:nvSpPr>
        <p:spPr>
          <a:xfrm>
            <a:off x="838200" y="451381"/>
            <a:ext cx="10512552" cy="4066540"/>
          </a:xfrm>
        </p:spPr>
        <p:txBody>
          <a:bodyPr anchor="b">
            <a:normAutofit/>
          </a:bodyPr>
          <a:lstStyle/>
          <a:p>
            <a:pPr algn="l"/>
            <a:r>
              <a:rPr lang="en-GB" sz="6600" dirty="0"/>
              <a:t>Particle Astrophysics Advisory Panel Report</a:t>
            </a:r>
          </a:p>
        </p:txBody>
      </p:sp>
      <p:sp>
        <p:nvSpPr>
          <p:cNvPr id="3" name="Subtitle 2">
            <a:extLst>
              <a:ext uri="{FF2B5EF4-FFF2-40B4-BE49-F238E27FC236}">
                <a16:creationId xmlns:a16="http://schemas.microsoft.com/office/drawing/2014/main" id="{D83D9AF6-944C-4BCB-B213-877999B24025}"/>
              </a:ext>
            </a:extLst>
          </p:cNvPr>
          <p:cNvSpPr>
            <a:spLocks noGrp="1"/>
          </p:cNvSpPr>
          <p:nvPr>
            <p:ph type="subTitle" idx="1"/>
          </p:nvPr>
        </p:nvSpPr>
        <p:spPr>
          <a:xfrm>
            <a:off x="838199" y="4983276"/>
            <a:ext cx="10512552" cy="1126680"/>
          </a:xfrm>
        </p:spPr>
        <p:txBody>
          <a:bodyPr>
            <a:normAutofit/>
          </a:bodyPr>
          <a:lstStyle/>
          <a:p>
            <a:pPr algn="l"/>
            <a:r>
              <a:rPr lang="en-GB"/>
              <a:t>Christopher McCabe</a:t>
            </a:r>
          </a:p>
          <a:p>
            <a:pPr algn="l"/>
            <a:r>
              <a:rPr lang="en-GB"/>
              <a:t>(substituting for Stephen Fairhurst)</a:t>
            </a:r>
          </a:p>
        </p:txBody>
      </p:sp>
      <p:sp>
        <p:nvSpPr>
          <p:cNvPr id="9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321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354218E-0738-2B49-97E6-B905CE50387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dirty="0"/>
              <a:t>Funding-scheme r</a:t>
            </a:r>
            <a:r>
              <a:rPr lang="en-US" sz="5400" kern="1200" dirty="0">
                <a:solidFill>
                  <a:schemeClr val="tx1"/>
                </a:solidFill>
                <a:latin typeface="+mj-lt"/>
                <a:ea typeface="+mj-ea"/>
                <a:cs typeface="+mj-cs"/>
              </a:rPr>
              <a:t>ecommendations</a:t>
            </a:r>
          </a:p>
        </p:txBody>
      </p:sp>
      <p:sp>
        <p:nvSpPr>
          <p:cNvPr id="9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1C744D2-2D36-4976-BE56-825C7084CAD1}"/>
              </a:ext>
            </a:extLst>
          </p:cNvPr>
          <p:cNvSpPr>
            <a:spLocks noGrp="1"/>
          </p:cNvSpPr>
          <p:nvPr>
            <p:ph idx="1"/>
          </p:nvPr>
        </p:nvSpPr>
        <p:spPr>
          <a:xfrm>
            <a:off x="838200" y="1929384"/>
            <a:ext cx="10515600" cy="4251960"/>
          </a:xfrm>
        </p:spPr>
        <p:txBody>
          <a:bodyPr vert="horz" lIns="91440" tIns="45720" rIns="91440" bIns="45720" rtlCol="0">
            <a:noAutofit/>
          </a:bodyPr>
          <a:lstStyle/>
          <a:p>
            <a:pPr marL="0">
              <a:spcBef>
                <a:spcPts val="600"/>
              </a:spcBef>
              <a:spcAft>
                <a:spcPts val="600"/>
              </a:spcAft>
            </a:pPr>
            <a:r>
              <a:rPr lang="en-US" sz="2000" b="1" dirty="0"/>
              <a:t>Recommendation 3.5:</a:t>
            </a:r>
            <a:r>
              <a:rPr lang="en-US" sz="2000" dirty="0"/>
              <a:t> The task of planning for a sustainable future for activities currently funded under </a:t>
            </a:r>
            <a:r>
              <a:rPr lang="en-US" sz="2000" b="1" dirty="0"/>
              <a:t>QTFP </a:t>
            </a:r>
            <a:r>
              <a:rPr lang="en-US" sz="2000" b="1" dirty="0" err="1"/>
              <a:t>programme</a:t>
            </a:r>
            <a:r>
              <a:rPr lang="en-US" sz="2000" b="1" dirty="0"/>
              <a:t> </a:t>
            </a:r>
            <a:r>
              <a:rPr lang="en-US" sz="2000" dirty="0"/>
              <a:t>should be </a:t>
            </a:r>
            <a:r>
              <a:rPr lang="en-US" sz="2000" dirty="0" err="1"/>
              <a:t>prioritised</a:t>
            </a:r>
            <a:r>
              <a:rPr lang="en-US" sz="2000" dirty="0"/>
              <a:t> by STFC, EPSRC and UKRI. A funding line for successful QTFP projects should be identified, which must not have a detrimental impact on the existing Particle Astrophysics </a:t>
            </a:r>
            <a:r>
              <a:rPr lang="en-US" sz="2000" dirty="0" err="1"/>
              <a:t>programme</a:t>
            </a:r>
            <a:r>
              <a:rPr lang="en-US" sz="2000" dirty="0"/>
              <a:t>.</a:t>
            </a:r>
          </a:p>
          <a:p>
            <a:pPr marL="0">
              <a:spcBef>
                <a:spcPts val="600"/>
              </a:spcBef>
              <a:spcAft>
                <a:spcPts val="600"/>
              </a:spcAft>
            </a:pPr>
            <a:r>
              <a:rPr lang="en-US" sz="2000" b="1" dirty="0"/>
              <a:t>Recommendation 3.6:</a:t>
            </a:r>
            <a:r>
              <a:rPr lang="en-US" sz="2000" dirty="0"/>
              <a:t> STFC should identify a mechanism to provide </a:t>
            </a:r>
            <a:r>
              <a:rPr lang="en-US" sz="2000" b="1" dirty="0"/>
              <a:t>low-level funding to exploratory research </a:t>
            </a:r>
            <a:r>
              <a:rPr lang="en-US" sz="2000" dirty="0"/>
              <a:t>for enable initial investigations. The revival of the previous PRD scheme would go some way towards filling this need. A second funding stream, with a funding cap in the low tens of thousands, to support very early-stage development, should also be introduced.</a:t>
            </a:r>
          </a:p>
          <a:p>
            <a:pPr marL="0">
              <a:spcBef>
                <a:spcPts val="600"/>
              </a:spcBef>
              <a:spcAft>
                <a:spcPts val="600"/>
              </a:spcAft>
            </a:pPr>
            <a:r>
              <a:rPr lang="en-US" sz="2000" b="1" dirty="0"/>
              <a:t>Recommendation 3.7:</a:t>
            </a:r>
            <a:r>
              <a:rPr lang="en-US" sz="2000" dirty="0"/>
              <a:t> Cooperation between </a:t>
            </a:r>
            <a:r>
              <a:rPr lang="en-US" sz="2000" b="1" dirty="0"/>
              <a:t>agencies supporting space missions</a:t>
            </a:r>
            <a:r>
              <a:rPr lang="en-US" sz="2000" dirty="0"/>
              <a:t> should be fostered through cross-representation on relevant committees. Additionally, the funding mechanisms and processes underlying the dual-key approach should be made more transparent via monitoring and evaluation of regular published reports.</a:t>
            </a:r>
            <a:endParaRPr lang="en-US" sz="2000" dirty="0">
              <a:effectLst/>
            </a:endParaRPr>
          </a:p>
        </p:txBody>
      </p:sp>
    </p:spTree>
    <p:extLst>
      <p:ext uri="{BB962C8B-B14F-4D97-AF65-F5344CB8AC3E}">
        <p14:creationId xmlns:p14="http://schemas.microsoft.com/office/powerpoint/2010/main" val="2322935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354218E-0738-2B49-97E6-B905CE50387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kern="1200" dirty="0">
                <a:solidFill>
                  <a:schemeClr val="tx1"/>
                </a:solidFill>
                <a:latin typeface="+mj-lt"/>
                <a:ea typeface="+mj-ea"/>
                <a:cs typeface="+mj-cs"/>
              </a:rPr>
              <a:t>Field-specific recommendations</a:t>
            </a:r>
          </a:p>
        </p:txBody>
      </p:sp>
      <p:sp>
        <p:nvSpPr>
          <p:cNvPr id="10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1C744D2-2D36-4976-BE56-825C7084CAD1}"/>
              </a:ext>
            </a:extLst>
          </p:cNvPr>
          <p:cNvSpPr>
            <a:spLocks noGrp="1"/>
          </p:cNvSpPr>
          <p:nvPr>
            <p:ph idx="1"/>
          </p:nvPr>
        </p:nvSpPr>
        <p:spPr>
          <a:xfrm>
            <a:off x="838200" y="1929384"/>
            <a:ext cx="10515600" cy="4251960"/>
          </a:xfrm>
        </p:spPr>
        <p:txBody>
          <a:bodyPr vert="horz" lIns="91440" tIns="45720" rIns="91440" bIns="45720" rtlCol="0">
            <a:normAutofit/>
          </a:bodyPr>
          <a:lstStyle/>
          <a:p>
            <a:pPr marL="0">
              <a:spcBef>
                <a:spcPts val="600"/>
              </a:spcBef>
              <a:spcAft>
                <a:spcPts val="600"/>
              </a:spcAft>
            </a:pPr>
            <a:r>
              <a:rPr lang="en-US" sz="2100" b="1" dirty="0"/>
              <a:t>Recommendation 4.1:</a:t>
            </a:r>
            <a:r>
              <a:rPr lang="en-US" sz="2100" dirty="0"/>
              <a:t> </a:t>
            </a:r>
            <a:r>
              <a:rPr lang="en-US" sz="2100" i="1" dirty="0" err="1">
                <a:solidFill>
                  <a:schemeClr val="accent1"/>
                </a:solidFill>
              </a:rPr>
              <a:t>aLIGO</a:t>
            </a:r>
            <a:r>
              <a:rPr lang="en-US" sz="2100" i="1" dirty="0">
                <a:solidFill>
                  <a:schemeClr val="accent1"/>
                </a:solidFill>
              </a:rPr>
              <a:t>, including upgrades to A+ and post A+ sensitivity, remains the highest priority</a:t>
            </a:r>
            <a:r>
              <a:rPr lang="en-US" sz="2100" i="1" dirty="0"/>
              <a:t> for the UK GW community</a:t>
            </a:r>
            <a:r>
              <a:rPr lang="en-US" sz="2100" dirty="0"/>
              <a:t>. STFC should ensure that future funding enables UK scientists to </a:t>
            </a:r>
            <a:r>
              <a:rPr lang="en-US" sz="2100" i="1" dirty="0">
                <a:solidFill>
                  <a:schemeClr val="accent1"/>
                </a:solidFill>
              </a:rPr>
              <a:t>maintain their long-standing leadership</a:t>
            </a:r>
            <a:r>
              <a:rPr lang="en-US" sz="2100" dirty="0"/>
              <a:t>, in both the exploitation of </a:t>
            </a:r>
            <a:r>
              <a:rPr lang="en-US" sz="2100" dirty="0" err="1"/>
              <a:t>aLIGO</a:t>
            </a:r>
            <a:r>
              <a:rPr lang="en-US" sz="2100" dirty="0"/>
              <a:t> data and development of instrumental upgrades.</a:t>
            </a:r>
          </a:p>
          <a:p>
            <a:pPr marL="0">
              <a:spcBef>
                <a:spcPts val="600"/>
              </a:spcBef>
              <a:spcAft>
                <a:spcPts val="600"/>
              </a:spcAft>
            </a:pPr>
            <a:r>
              <a:rPr lang="en-US" sz="2100" b="1" dirty="0"/>
              <a:t>Recommendation 5.1:</a:t>
            </a:r>
            <a:r>
              <a:rPr lang="en-US" sz="2100" dirty="0"/>
              <a:t> To </a:t>
            </a:r>
            <a:r>
              <a:rPr lang="en-US" sz="2100" i="1" dirty="0">
                <a:solidFill>
                  <a:schemeClr val="accent1"/>
                </a:solidFill>
              </a:rPr>
              <a:t>maintain UK leadership </a:t>
            </a:r>
            <a:r>
              <a:rPr lang="en-US" sz="2100" i="1" dirty="0"/>
              <a:t>in VHE gamma-ray astronomy</a:t>
            </a:r>
            <a:r>
              <a:rPr lang="en-US" sz="2100" dirty="0"/>
              <a:t> leadership over the next 10-20 years </a:t>
            </a:r>
            <a:r>
              <a:rPr lang="en-US" sz="2100" i="1" dirty="0">
                <a:solidFill>
                  <a:schemeClr val="accent1"/>
                </a:solidFill>
              </a:rPr>
              <a:t>participation in CTA is essent</a:t>
            </a:r>
            <a:r>
              <a:rPr lang="en-US" sz="2100" i="1" dirty="0"/>
              <a:t>ial</a:t>
            </a:r>
            <a:r>
              <a:rPr lang="en-US" sz="2100" dirty="0"/>
              <a:t>. In the short term, investment is urgently needed in CTA construction to ensure UK access to the key science projects, allowing the UK community to maintain leading roles and benefit fully from CTA science returns. In the longer term, there may be upgrade investment needed for CTA, and continuing support will be required for exploitation and operation.</a:t>
            </a:r>
          </a:p>
        </p:txBody>
      </p:sp>
    </p:spTree>
    <p:extLst>
      <p:ext uri="{BB962C8B-B14F-4D97-AF65-F5344CB8AC3E}">
        <p14:creationId xmlns:p14="http://schemas.microsoft.com/office/powerpoint/2010/main" val="295638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354218E-0738-2B49-97E6-B905CE50387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kern="1200">
                <a:solidFill>
                  <a:schemeClr val="tx1"/>
                </a:solidFill>
                <a:latin typeface="+mj-lt"/>
                <a:ea typeface="+mj-ea"/>
                <a:cs typeface="+mj-cs"/>
              </a:rPr>
              <a:t>Field-specific recommendations</a:t>
            </a:r>
            <a:endParaRPr lang="en-US" sz="5400" kern="1200" dirty="0">
              <a:solidFill>
                <a:schemeClr val="tx1"/>
              </a:solidFill>
              <a:latin typeface="+mj-lt"/>
              <a:ea typeface="+mj-ea"/>
              <a:cs typeface="+mj-cs"/>
            </a:endParaRPr>
          </a:p>
        </p:txBody>
      </p:sp>
      <p:sp>
        <p:nvSpPr>
          <p:cNvPr id="10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1C744D2-2D36-4976-BE56-825C7084CAD1}"/>
              </a:ext>
            </a:extLst>
          </p:cNvPr>
          <p:cNvSpPr>
            <a:spLocks noGrp="1"/>
          </p:cNvSpPr>
          <p:nvPr>
            <p:ph idx="1"/>
          </p:nvPr>
        </p:nvSpPr>
        <p:spPr>
          <a:xfrm>
            <a:off x="838200" y="1929384"/>
            <a:ext cx="10515600" cy="4251960"/>
          </a:xfrm>
        </p:spPr>
        <p:txBody>
          <a:bodyPr vert="horz" lIns="91440" tIns="45720" rIns="91440" bIns="45720" rtlCol="0">
            <a:noAutofit/>
          </a:bodyPr>
          <a:lstStyle/>
          <a:p>
            <a:pPr marL="0">
              <a:spcBef>
                <a:spcPts val="600"/>
              </a:spcBef>
              <a:spcAft>
                <a:spcPts val="600"/>
              </a:spcAft>
            </a:pPr>
            <a:r>
              <a:rPr lang="en-US" sz="2100" b="1" dirty="0"/>
              <a:t>Recommendation 6.1:</a:t>
            </a:r>
            <a:r>
              <a:rPr lang="en-US" sz="2100" dirty="0"/>
              <a:t> </a:t>
            </a:r>
            <a:r>
              <a:rPr lang="en-US" sz="2100" i="1" dirty="0">
                <a:solidFill>
                  <a:schemeClr val="accent1"/>
                </a:solidFill>
              </a:rPr>
              <a:t>Support LZ operations/exploitation as the highest priority</a:t>
            </a:r>
            <a:r>
              <a:rPr lang="en-US" sz="2100" dirty="0"/>
              <a:t>. Support DarkSide-20k operation/exploitation upon successful completion of the construction phase.</a:t>
            </a:r>
          </a:p>
          <a:p>
            <a:pPr marL="0">
              <a:spcBef>
                <a:spcPts val="600"/>
              </a:spcBef>
              <a:spcAft>
                <a:spcPts val="600"/>
              </a:spcAft>
            </a:pPr>
            <a:r>
              <a:rPr lang="en-US" sz="2100" b="1" dirty="0"/>
              <a:t>Recommendation 6.2:</a:t>
            </a:r>
            <a:r>
              <a:rPr lang="en-US" sz="2100" dirty="0"/>
              <a:t> Support UK participation </a:t>
            </a:r>
            <a:r>
              <a:rPr lang="en-US" sz="2100" i="1" dirty="0"/>
              <a:t>with a </a:t>
            </a:r>
            <a:r>
              <a:rPr lang="en-US" sz="2100" i="1" dirty="0">
                <a:solidFill>
                  <a:schemeClr val="accent1"/>
                </a:solidFill>
              </a:rPr>
              <a:t>significant leadership role </a:t>
            </a:r>
            <a:r>
              <a:rPr lang="en-US" sz="2100" dirty="0"/>
              <a:t>in design, construction and operation of at least one large-scale direct dark matter search experiment. STFC should ensure that decisions are made in a timely manner so that leadership roles are possible.</a:t>
            </a:r>
          </a:p>
          <a:p>
            <a:pPr marL="0">
              <a:spcBef>
                <a:spcPts val="600"/>
              </a:spcBef>
              <a:spcAft>
                <a:spcPts val="600"/>
              </a:spcAft>
            </a:pPr>
            <a:r>
              <a:rPr lang="en-US" sz="2100" b="1" dirty="0"/>
              <a:t>Recommendation 7.1: </a:t>
            </a:r>
            <a:r>
              <a:rPr lang="en-US" sz="2100" dirty="0"/>
              <a:t>The UK High-Energy Neutrino (UHEN) consortium represents a concerted </a:t>
            </a:r>
            <a:r>
              <a:rPr lang="en-US" sz="2100" i="1" dirty="0"/>
              <a:t>effort by members of the community to </a:t>
            </a:r>
            <a:r>
              <a:rPr lang="en-US" sz="2100" i="1" dirty="0">
                <a:solidFill>
                  <a:schemeClr val="accent1"/>
                </a:solidFill>
              </a:rPr>
              <a:t>support one large-scale future neutrino astronomy experiment</a:t>
            </a:r>
            <a:r>
              <a:rPr lang="en-US" sz="2100" dirty="0"/>
              <a:t> []. We recommend that STFC supports this effort through appropriate funding, both for the near-term experiments that require travel and computing funding in order to maintain a community of trained early-career scientists, and PPRP funding to </a:t>
            </a:r>
            <a:r>
              <a:rPr lang="en-US" sz="2100" i="1" dirty="0">
                <a:solidFill>
                  <a:schemeClr val="accent1"/>
                </a:solidFill>
              </a:rPr>
              <a:t>enable the UK to play a significant role in a longer-term large-scale experi</a:t>
            </a:r>
            <a:r>
              <a:rPr lang="en-US" sz="2100" i="1" dirty="0"/>
              <a:t>ment</a:t>
            </a:r>
            <a:r>
              <a:rPr lang="en-US" sz="2100" dirty="0"/>
              <a:t>.</a:t>
            </a:r>
            <a:endParaRPr lang="en-US" sz="2100" b="1" dirty="0"/>
          </a:p>
          <a:p>
            <a:pPr marL="0">
              <a:spcBef>
                <a:spcPts val="600"/>
              </a:spcBef>
              <a:spcAft>
                <a:spcPts val="600"/>
              </a:spcAft>
            </a:pPr>
            <a:endParaRPr lang="en-US" sz="2100" dirty="0">
              <a:effectLst/>
            </a:endParaRPr>
          </a:p>
        </p:txBody>
      </p:sp>
    </p:spTree>
    <p:extLst>
      <p:ext uri="{BB962C8B-B14F-4D97-AF65-F5344CB8AC3E}">
        <p14:creationId xmlns:p14="http://schemas.microsoft.com/office/powerpoint/2010/main" val="1671676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354218E-0738-2B49-97E6-B905CE50387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kern="1200">
                <a:solidFill>
                  <a:schemeClr val="tx1"/>
                </a:solidFill>
                <a:latin typeface="+mj-lt"/>
                <a:ea typeface="+mj-ea"/>
                <a:cs typeface="+mj-cs"/>
              </a:rPr>
              <a:t>Field-specific recommendations</a:t>
            </a:r>
          </a:p>
        </p:txBody>
      </p:sp>
      <p:sp>
        <p:nvSpPr>
          <p:cNvPr id="9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1C744D2-2D36-4976-BE56-825C7084CAD1}"/>
              </a:ext>
            </a:extLst>
          </p:cNvPr>
          <p:cNvSpPr>
            <a:spLocks noGrp="1"/>
          </p:cNvSpPr>
          <p:nvPr>
            <p:ph idx="1"/>
          </p:nvPr>
        </p:nvSpPr>
        <p:spPr>
          <a:xfrm>
            <a:off x="838200" y="1929384"/>
            <a:ext cx="10515600" cy="4251960"/>
          </a:xfrm>
        </p:spPr>
        <p:txBody>
          <a:bodyPr vert="horz" lIns="91440" tIns="45720" rIns="91440" bIns="45720" rtlCol="0">
            <a:noAutofit/>
          </a:bodyPr>
          <a:lstStyle/>
          <a:p>
            <a:pPr marL="0">
              <a:spcBef>
                <a:spcPts val="600"/>
              </a:spcBef>
              <a:spcAft>
                <a:spcPts val="600"/>
              </a:spcAft>
            </a:pPr>
            <a:r>
              <a:rPr lang="en-US" sz="2200" b="1" dirty="0"/>
              <a:t>Recommendation 8.1: </a:t>
            </a:r>
            <a:r>
              <a:rPr lang="en-US" sz="2200" dirty="0"/>
              <a:t>Major UK contributions to the </a:t>
            </a:r>
            <a:r>
              <a:rPr lang="en-US" sz="2200" i="1" dirty="0">
                <a:solidFill>
                  <a:schemeClr val="accent1"/>
                </a:solidFill>
              </a:rPr>
              <a:t>Simons Observatory via SO:UK are the cornerstone of the UK CMB research </a:t>
            </a:r>
            <a:r>
              <a:rPr lang="en-US" sz="2200" i="1" dirty="0" err="1">
                <a:solidFill>
                  <a:schemeClr val="accent1"/>
                </a:solidFill>
              </a:rPr>
              <a:t>programme</a:t>
            </a:r>
            <a:r>
              <a:rPr lang="en-US" sz="2200" dirty="0">
                <a:solidFill>
                  <a:schemeClr val="accent1"/>
                </a:solidFill>
              </a:rPr>
              <a:t> </a:t>
            </a:r>
            <a:r>
              <a:rPr lang="en-US" sz="2200" dirty="0"/>
              <a:t>and should be strongly supported. To maximize the scientific impact of UK involvement and </a:t>
            </a:r>
            <a:r>
              <a:rPr lang="en-US" sz="2200" i="1" dirty="0">
                <a:solidFill>
                  <a:schemeClr val="accent1"/>
                </a:solidFill>
              </a:rPr>
              <a:t>leverage current UK strengths</a:t>
            </a:r>
            <a:r>
              <a:rPr lang="en-US" sz="2200" dirty="0"/>
              <a:t>, the panel also recommends further funding of scientific exploitation and technical development work for SO.</a:t>
            </a:r>
            <a:endParaRPr lang="en-US" sz="2200" dirty="0">
              <a:effectLst/>
            </a:endParaRPr>
          </a:p>
          <a:p>
            <a:pPr marL="0">
              <a:spcBef>
                <a:spcPts val="600"/>
              </a:spcBef>
              <a:spcAft>
                <a:spcPts val="600"/>
              </a:spcAft>
            </a:pPr>
            <a:r>
              <a:rPr lang="en-US" sz="2200" b="1" dirty="0"/>
              <a:t>Recommendation 9.2:</a:t>
            </a:r>
            <a:r>
              <a:rPr lang="en-US" sz="2200" dirty="0"/>
              <a:t> […] not all areas of PA theory can be neatly classified as either Astrophysics or Particle Physics and that there will be core areas of PA theory that will necessarily appear to be on the borderline of the panel’s remit. We would encourage the panels to consider mechanisms to prevent world-leading areas of PA theory from falling between the cracks of the two panels.</a:t>
            </a:r>
          </a:p>
          <a:p>
            <a:pPr marL="0">
              <a:spcBef>
                <a:spcPts val="600"/>
              </a:spcBef>
              <a:spcAft>
                <a:spcPts val="600"/>
              </a:spcAft>
            </a:pPr>
            <a:endParaRPr lang="en-US" sz="2200" dirty="0">
              <a:effectLst/>
            </a:endParaRPr>
          </a:p>
        </p:txBody>
      </p:sp>
    </p:spTree>
    <p:extLst>
      <p:ext uri="{BB962C8B-B14F-4D97-AF65-F5344CB8AC3E}">
        <p14:creationId xmlns:p14="http://schemas.microsoft.com/office/powerpoint/2010/main" val="3421817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841248" y="548640"/>
            <a:ext cx="3600860" cy="5431536"/>
          </a:xfrm>
        </p:spPr>
        <p:txBody>
          <a:bodyPr>
            <a:normAutofit/>
          </a:bodyPr>
          <a:lstStyle/>
          <a:p>
            <a:r>
              <a:rPr lang="en-GB" sz="5400"/>
              <a:t>CMB Community Concerns</a:t>
            </a:r>
          </a:p>
        </p:txBody>
      </p:sp>
      <p:sp>
        <p:nvSpPr>
          <p:cNvPr id="9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1C744D2-2D36-4976-BE56-825C7084CAD1}"/>
              </a:ext>
            </a:extLst>
          </p:cNvPr>
          <p:cNvSpPr>
            <a:spLocks noGrp="1"/>
          </p:cNvSpPr>
          <p:nvPr>
            <p:ph idx="1"/>
          </p:nvPr>
        </p:nvSpPr>
        <p:spPr>
          <a:xfrm>
            <a:off x="5126418" y="552091"/>
            <a:ext cx="6224335" cy="5431536"/>
          </a:xfrm>
        </p:spPr>
        <p:txBody>
          <a:bodyPr anchor="ctr">
            <a:normAutofit/>
          </a:bodyPr>
          <a:lstStyle/>
          <a:p>
            <a:pPr marL="0" indent="0">
              <a:spcBef>
                <a:spcPts val="600"/>
              </a:spcBef>
              <a:spcAft>
                <a:spcPts val="600"/>
              </a:spcAft>
              <a:buNone/>
            </a:pPr>
            <a:r>
              <a:rPr lang="en-GB" sz="2200" dirty="0">
                <a:effectLst/>
                <a:latin typeface="Arial" panose="020B0604020202020204" pitchFamily="34" charset="0"/>
                <a:ea typeface="Times New Roman" panose="02020603050405020304" pitchFamily="18" charset="0"/>
                <a:cs typeface="Times New Roman" panose="02020603050405020304" pitchFamily="18" charset="0"/>
              </a:rPr>
              <a:t>We have included the Cosmic Microwave Background (CMB) as one of the topics in the PA Roadmap.  It was not included in the 2016 Roadmap. </a:t>
            </a:r>
          </a:p>
          <a:p>
            <a:pPr marL="0" indent="0">
              <a:spcBef>
                <a:spcPts val="600"/>
              </a:spcBef>
              <a:spcAft>
                <a:spcPts val="600"/>
              </a:spcAft>
              <a:buNone/>
            </a:pPr>
            <a:r>
              <a:rPr lang="en-GB" sz="2200" dirty="0">
                <a:effectLst/>
                <a:latin typeface="Arial" panose="020B0604020202020204" pitchFamily="34" charset="0"/>
                <a:ea typeface="Times New Roman" panose="02020603050405020304" pitchFamily="18" charset="0"/>
                <a:cs typeface="Times New Roman" panose="02020603050405020304" pitchFamily="18" charset="0"/>
              </a:rPr>
              <a:t>There is concern about the impact this will have on funding, both for CMB research and for other areas of PA. </a:t>
            </a:r>
            <a:r>
              <a:rPr lang="en-GB" sz="2200" dirty="0">
                <a:latin typeface="Arial" panose="020B0604020202020204" pitchFamily="34" charset="0"/>
                <a:ea typeface="Times New Roman" panose="02020603050405020304" pitchFamily="18" charset="0"/>
                <a:cs typeface="Times New Roman" panose="02020603050405020304" pitchFamily="18" charset="0"/>
              </a:rPr>
              <a:t>CMB research is currently funded through Astronomy, and the community doesn’t see a need for this to change. </a:t>
            </a:r>
            <a:endParaRPr lang="en-GB" sz="22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600"/>
              </a:spcBef>
              <a:spcAft>
                <a:spcPts val="600"/>
              </a:spcAft>
              <a:buNone/>
            </a:pPr>
            <a:endParaRPr lang="en-GB" sz="22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989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838200" y="365125"/>
            <a:ext cx="10515600" cy="1325563"/>
          </a:xfrm>
        </p:spPr>
        <p:txBody>
          <a:bodyPr>
            <a:normAutofit/>
          </a:bodyPr>
          <a:lstStyle/>
          <a:p>
            <a:r>
              <a:rPr lang="en-GB" sz="5000"/>
              <a:t>Technology development &amp; Computing</a:t>
            </a:r>
          </a:p>
        </p:txBody>
      </p:sp>
      <p:sp>
        <p:nvSpPr>
          <p:cNvPr id="10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1C744D2-2D36-4976-BE56-825C7084CAD1}"/>
              </a:ext>
            </a:extLst>
          </p:cNvPr>
          <p:cNvSpPr>
            <a:spLocks noGrp="1"/>
          </p:cNvSpPr>
          <p:nvPr>
            <p:ph idx="1"/>
          </p:nvPr>
        </p:nvSpPr>
        <p:spPr>
          <a:xfrm>
            <a:off x="838200" y="1929384"/>
            <a:ext cx="10515600" cy="4251960"/>
          </a:xfrm>
        </p:spPr>
        <p:txBody>
          <a:bodyPr>
            <a:noAutofit/>
          </a:bodyPr>
          <a:lstStyle/>
          <a:p>
            <a:pPr marL="0" indent="0">
              <a:spcBef>
                <a:spcPts val="600"/>
              </a:spcBef>
              <a:spcAft>
                <a:spcPts val="600"/>
              </a:spcAft>
              <a:buNone/>
            </a:pPr>
            <a:r>
              <a:rPr lang="en-GB" sz="1900" i="1" dirty="0">
                <a:latin typeface="Arial" panose="020B0604020202020204" pitchFamily="34" charset="0"/>
                <a:ea typeface="Times New Roman" panose="02020603050405020304" pitchFamily="18" charset="0"/>
                <a:cs typeface="Times New Roman" panose="02020603050405020304" pitchFamily="18" charset="0"/>
              </a:rPr>
              <a:t>Historic funding levels have placed the UK in a situation where we are currently surfing on a wave of earlier technology development. We are rapidly being overtaken by those who have invested in this area, both in people and infrastructure. </a:t>
            </a:r>
          </a:p>
          <a:p>
            <a:pPr>
              <a:spcBef>
                <a:spcPts val="600"/>
              </a:spcBef>
              <a:spcAft>
                <a:spcPts val="600"/>
              </a:spcAft>
            </a:pPr>
            <a:r>
              <a:rPr lang="en-GB" sz="1900" b="1" dirty="0">
                <a:latin typeface="Arial" panose="020B0604020202020204" pitchFamily="34" charset="0"/>
                <a:ea typeface="Times New Roman" panose="02020603050405020304" pitchFamily="18" charset="0"/>
                <a:cs typeface="Times New Roman" panose="02020603050405020304" pitchFamily="18" charset="0"/>
              </a:rPr>
              <a:t>Recommendation 10.3: </a:t>
            </a:r>
            <a:r>
              <a:rPr lang="en-GB" sz="1900" dirty="0">
                <a:latin typeface="Arial" panose="020B0604020202020204" pitchFamily="34" charset="0"/>
                <a:ea typeface="Times New Roman" panose="02020603050405020304" pitchFamily="18" charset="0"/>
                <a:cs typeface="Times New Roman" panose="02020603050405020304" pitchFamily="18" charset="0"/>
              </a:rPr>
              <a:t>UK expertise in particle astrophysics instrumentation should be enhanced by extending funding opportunities and fellowships for experimentalists and instrument specialists. This is necessary in order to maintain the UK’s international competitiveness.</a:t>
            </a:r>
            <a:endParaRPr lang="en-GB" sz="19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600"/>
              </a:spcBef>
              <a:spcAft>
                <a:spcPts val="600"/>
              </a:spcAft>
              <a:buNone/>
            </a:pPr>
            <a:r>
              <a:rPr lang="en-GB" sz="1900" i="1" dirty="0">
                <a:latin typeface="Arial" panose="020B0604020202020204" pitchFamily="34" charset="0"/>
                <a:ea typeface="Times New Roman" panose="02020603050405020304" pitchFamily="18" charset="0"/>
                <a:cs typeface="Times New Roman" panose="02020603050405020304" pitchFamily="18" charset="0"/>
              </a:rPr>
              <a:t>Since the last roadmap, there has been a significant development in the UK of a community of Research Software Engineers (RSEs). In 2020 STFC awarded its first RSE Fellowship. RSEs are vital across Particle Astrophysics research.</a:t>
            </a:r>
          </a:p>
          <a:p>
            <a:pPr>
              <a:spcBef>
                <a:spcPts val="600"/>
              </a:spcBef>
              <a:spcAft>
                <a:spcPts val="600"/>
              </a:spcAft>
            </a:pPr>
            <a:r>
              <a:rPr lang="en-GB" sz="1900" b="1" dirty="0">
                <a:latin typeface="Arial" panose="020B0604020202020204" pitchFamily="34" charset="0"/>
                <a:ea typeface="Times New Roman" panose="02020603050405020304" pitchFamily="18" charset="0"/>
                <a:cs typeface="Times New Roman" panose="02020603050405020304" pitchFamily="18" charset="0"/>
              </a:rPr>
              <a:t>Recommendation 10.5: </a:t>
            </a:r>
            <a:r>
              <a:rPr lang="en-GB" sz="1900" dirty="0">
                <a:latin typeface="Arial" panose="020B0604020202020204" pitchFamily="34" charset="0"/>
                <a:ea typeface="Times New Roman" panose="02020603050405020304" pitchFamily="18" charset="0"/>
                <a:cs typeface="Times New Roman" panose="02020603050405020304" pitchFamily="18" charset="0"/>
              </a:rPr>
              <a:t>STFC should provide a greater level of support for specialist computing staff, particularly RSEs, within Particle Astrophysics. Continued, long-term support, such as through RSE Fellowships, is vital to retain the computing specialists required to ensure the success of Particle Astrophysics experiments and observations.</a:t>
            </a:r>
          </a:p>
          <a:p>
            <a:pPr marL="0" indent="0">
              <a:spcBef>
                <a:spcPts val="600"/>
              </a:spcBef>
              <a:spcAft>
                <a:spcPts val="600"/>
              </a:spcAft>
              <a:buNone/>
            </a:pPr>
            <a:endParaRPr lang="en-GB" sz="19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093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400" kern="1200" dirty="0">
                <a:solidFill>
                  <a:schemeClr val="tx1"/>
                </a:solidFill>
                <a:latin typeface="+mj-lt"/>
                <a:ea typeface="+mj-ea"/>
                <a:cs typeface="+mj-cs"/>
              </a:rPr>
              <a:t>Thanks to all that have contributed to the process</a:t>
            </a:r>
          </a:p>
        </p:txBody>
      </p:sp>
      <p:sp>
        <p:nvSpPr>
          <p:cNvPr id="10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623BEE-7317-4A49-A3BC-6583DC4D7CE9}"/>
              </a:ext>
            </a:extLst>
          </p:cNvPr>
          <p:cNvSpPr/>
          <p:nvPr/>
        </p:nvSpPr>
        <p:spPr>
          <a:xfrm>
            <a:off x="630936" y="2660904"/>
            <a:ext cx="4818888" cy="3547872"/>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t>101 individual submissions to a roadmap questionnaire in May 2021</a:t>
            </a:r>
          </a:p>
          <a:p>
            <a:pPr marL="285750" indent="-228600">
              <a:lnSpc>
                <a:spcPct val="90000"/>
              </a:lnSpc>
              <a:spcAft>
                <a:spcPts val="600"/>
              </a:spcAft>
              <a:buFont typeface="Arial" panose="020B0604020202020204" pitchFamily="34" charset="0"/>
              <a:buChar char="•"/>
            </a:pPr>
            <a:r>
              <a:rPr lang="en-US" sz="2000" dirty="0"/>
              <a:t>Attendance at a Roadmap focused PA town hall in July 2021</a:t>
            </a:r>
          </a:p>
          <a:p>
            <a:pPr marL="285750" indent="-228600">
              <a:lnSpc>
                <a:spcPct val="90000"/>
              </a:lnSpc>
              <a:spcAft>
                <a:spcPts val="600"/>
              </a:spcAft>
              <a:buFont typeface="Arial" panose="020B0604020202020204" pitchFamily="34" charset="0"/>
              <a:buChar char="•"/>
            </a:pPr>
            <a:r>
              <a:rPr lang="en-US" sz="2000" dirty="0"/>
              <a:t>Individual feedback on the draft roadmap, provided in November 2021 both via written submission and at PAAP “office hours”</a:t>
            </a:r>
          </a:p>
          <a:p>
            <a:pPr marL="285750" indent="-228600">
              <a:lnSpc>
                <a:spcPct val="90000"/>
              </a:lnSpc>
              <a:spcAft>
                <a:spcPts val="600"/>
              </a:spcAft>
              <a:buFont typeface="Arial" panose="020B0604020202020204" pitchFamily="34" charset="0"/>
              <a:buChar char="•"/>
            </a:pPr>
            <a:r>
              <a:rPr lang="en-US" sz="2000" dirty="0"/>
              <a:t>19 experimental submissions of a roadmap proforma in May 2021</a:t>
            </a:r>
          </a:p>
          <a:p>
            <a:pPr marL="628650" lvl="1"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
        <p:nvSpPr>
          <p:cNvPr id="20" name="Rectangle 19">
            <a:extLst>
              <a:ext uri="{FF2B5EF4-FFF2-40B4-BE49-F238E27FC236}">
                <a16:creationId xmlns:a16="http://schemas.microsoft.com/office/drawing/2014/main" id="{956AD63A-72FB-EC4A-938B-64CEE27178C8}"/>
              </a:ext>
            </a:extLst>
          </p:cNvPr>
          <p:cNvSpPr/>
          <p:nvPr/>
        </p:nvSpPr>
        <p:spPr>
          <a:xfrm>
            <a:off x="5772912" y="430748"/>
            <a:ext cx="6096000" cy="6214009"/>
          </a:xfrm>
          <a:prstGeom prst="rect">
            <a:avLst/>
          </a:prstGeom>
        </p:spPr>
        <p:txBody>
          <a:bodyPr>
            <a:spAutoFit/>
          </a:bodyPr>
          <a:lstStyle/>
          <a:p>
            <a:pPr marL="628650" lvl="1" indent="-228600">
              <a:lnSpc>
                <a:spcPct val="90000"/>
              </a:lnSpc>
              <a:spcAft>
                <a:spcPts val="600"/>
              </a:spcAft>
              <a:buFont typeface="Arial" panose="020B0604020202020204" pitchFamily="34" charset="0"/>
              <a:buChar char="•"/>
            </a:pPr>
            <a:r>
              <a:rPr lang="en-US" dirty="0"/>
              <a:t>Advanced LIGO (</a:t>
            </a:r>
            <a:r>
              <a:rPr lang="en-US" dirty="0" err="1"/>
              <a:t>aLIGO</a:t>
            </a:r>
            <a:r>
              <a:rPr lang="en-US" dirty="0"/>
              <a:t>)</a:t>
            </a:r>
          </a:p>
          <a:p>
            <a:pPr marL="628650" lvl="1" indent="-228600">
              <a:lnSpc>
                <a:spcPct val="90000"/>
              </a:lnSpc>
              <a:spcAft>
                <a:spcPts val="600"/>
              </a:spcAft>
              <a:buFont typeface="Arial" panose="020B0604020202020204" pitchFamily="34" charset="0"/>
              <a:buChar char="•"/>
            </a:pPr>
            <a:r>
              <a:rPr lang="en-US" dirty="0"/>
              <a:t>Atom Interferometer Observatory and Network (AION) </a:t>
            </a:r>
          </a:p>
          <a:p>
            <a:pPr marL="628650" lvl="1" indent="-228600">
              <a:lnSpc>
                <a:spcPct val="90000"/>
              </a:lnSpc>
              <a:spcAft>
                <a:spcPts val="600"/>
              </a:spcAft>
              <a:buFont typeface="Arial" panose="020B0604020202020204" pitchFamily="34" charset="0"/>
              <a:buChar char="•"/>
            </a:pPr>
            <a:r>
              <a:rPr lang="en-US" dirty="0"/>
              <a:t>Cherenkov Telescope Array (CTA)</a:t>
            </a:r>
          </a:p>
          <a:p>
            <a:pPr marL="628650" lvl="1" indent="-228600">
              <a:lnSpc>
                <a:spcPct val="90000"/>
              </a:lnSpc>
              <a:spcAft>
                <a:spcPts val="600"/>
              </a:spcAft>
              <a:buFont typeface="Arial" panose="020B0604020202020204" pitchFamily="34" charset="0"/>
              <a:buChar char="•"/>
            </a:pPr>
            <a:r>
              <a:rPr lang="en-US" dirty="0"/>
              <a:t>Cherenkov Telescope Array (CTA) Galactic Plane Survey</a:t>
            </a:r>
          </a:p>
          <a:p>
            <a:pPr marL="628650" lvl="1" indent="-228600">
              <a:lnSpc>
                <a:spcPct val="90000"/>
              </a:lnSpc>
              <a:spcAft>
                <a:spcPts val="600"/>
              </a:spcAft>
              <a:buFont typeface="Arial" panose="020B0604020202020204" pitchFamily="34" charset="0"/>
              <a:buChar char="•"/>
            </a:pPr>
            <a:r>
              <a:rPr lang="en-US" dirty="0"/>
              <a:t>Cosmic Explorer (CE)</a:t>
            </a:r>
          </a:p>
          <a:p>
            <a:pPr marL="628650" lvl="1" indent="-228600">
              <a:lnSpc>
                <a:spcPct val="90000"/>
              </a:lnSpc>
              <a:spcAft>
                <a:spcPts val="600"/>
              </a:spcAft>
              <a:buFont typeface="Arial" panose="020B0604020202020204" pitchFamily="34" charset="0"/>
              <a:buChar char="•"/>
            </a:pPr>
            <a:r>
              <a:rPr lang="en-US" dirty="0" err="1"/>
              <a:t>DarkSide</a:t>
            </a:r>
            <a:endParaRPr lang="en-US" dirty="0"/>
          </a:p>
          <a:p>
            <a:pPr marL="628650" lvl="1" indent="-228600">
              <a:lnSpc>
                <a:spcPct val="90000"/>
              </a:lnSpc>
              <a:spcAft>
                <a:spcPts val="600"/>
              </a:spcAft>
              <a:buFont typeface="Arial" panose="020B0604020202020204" pitchFamily="34" charset="0"/>
              <a:buChar char="•"/>
            </a:pPr>
            <a:r>
              <a:rPr lang="en-US" dirty="0" err="1"/>
              <a:t>DarkSphere</a:t>
            </a:r>
            <a:r>
              <a:rPr lang="en-US" dirty="0"/>
              <a:t> (NEWS-G)</a:t>
            </a:r>
          </a:p>
          <a:p>
            <a:pPr marL="628650" lvl="1" indent="-228600">
              <a:lnSpc>
                <a:spcPct val="90000"/>
              </a:lnSpc>
              <a:spcAft>
                <a:spcPts val="600"/>
              </a:spcAft>
              <a:buFont typeface="Arial" panose="020B0604020202020204" pitchFamily="34" charset="0"/>
              <a:buChar char="•"/>
            </a:pPr>
            <a:r>
              <a:rPr lang="en-US" dirty="0"/>
              <a:t>Einstein Telescope (ET)</a:t>
            </a:r>
          </a:p>
          <a:p>
            <a:pPr marL="628650" lvl="1" indent="-228600">
              <a:lnSpc>
                <a:spcPct val="90000"/>
              </a:lnSpc>
              <a:spcAft>
                <a:spcPts val="600"/>
              </a:spcAft>
              <a:buFont typeface="Arial" panose="020B0604020202020204" pitchFamily="34" charset="0"/>
              <a:buChar char="•"/>
            </a:pPr>
            <a:r>
              <a:rPr lang="en-US" dirty="0"/>
              <a:t>Laser Interferometer Space Antenna (LISA)</a:t>
            </a:r>
          </a:p>
          <a:p>
            <a:pPr marL="628650" lvl="1" indent="-228600">
              <a:lnSpc>
                <a:spcPct val="90000"/>
              </a:lnSpc>
              <a:spcAft>
                <a:spcPts val="600"/>
              </a:spcAft>
              <a:buFont typeface="Arial" panose="020B0604020202020204" pitchFamily="34" charset="0"/>
              <a:buChar char="•"/>
            </a:pPr>
            <a:r>
              <a:rPr lang="en-US" dirty="0"/>
              <a:t>LUX-ZEPLIN (LZ)</a:t>
            </a:r>
          </a:p>
          <a:p>
            <a:pPr marL="628650" lvl="1" indent="-228600">
              <a:lnSpc>
                <a:spcPct val="90000"/>
              </a:lnSpc>
              <a:spcAft>
                <a:spcPts val="600"/>
              </a:spcAft>
              <a:buFont typeface="Arial" panose="020B0604020202020204" pitchFamily="34" charset="0"/>
              <a:buChar char="•"/>
            </a:pPr>
            <a:r>
              <a:rPr lang="en-US" dirty="0"/>
              <a:t>Pulsar Timing Array (PTA)</a:t>
            </a:r>
          </a:p>
          <a:p>
            <a:pPr marL="628650" lvl="1" indent="-228600">
              <a:lnSpc>
                <a:spcPct val="90000"/>
              </a:lnSpc>
              <a:spcAft>
                <a:spcPts val="600"/>
              </a:spcAft>
              <a:buFont typeface="Arial" panose="020B0604020202020204" pitchFamily="34" charset="0"/>
              <a:buChar char="•"/>
            </a:pPr>
            <a:r>
              <a:rPr lang="en-US" dirty="0"/>
              <a:t>Quantum-enhanced Interferometry (QI)</a:t>
            </a:r>
          </a:p>
          <a:p>
            <a:pPr marL="628650" lvl="1" indent="-228600">
              <a:lnSpc>
                <a:spcPct val="90000"/>
              </a:lnSpc>
              <a:spcAft>
                <a:spcPts val="600"/>
              </a:spcAft>
              <a:buFont typeface="Arial" panose="020B0604020202020204" pitchFamily="34" charset="0"/>
              <a:buChar char="•"/>
            </a:pPr>
            <a:r>
              <a:rPr lang="en-US" dirty="0"/>
              <a:t>Quantum Sensors for the Hidden Sector (QSHS)</a:t>
            </a:r>
          </a:p>
          <a:p>
            <a:pPr marL="628650" lvl="1" indent="-228600">
              <a:lnSpc>
                <a:spcPct val="90000"/>
              </a:lnSpc>
              <a:spcAft>
                <a:spcPts val="600"/>
              </a:spcAft>
              <a:buFont typeface="Arial" panose="020B0604020202020204" pitchFamily="34" charset="0"/>
              <a:buChar char="•"/>
            </a:pPr>
            <a:r>
              <a:rPr lang="en-US" dirty="0"/>
              <a:t>Quantum Technologies for Neutrino Mass (QTNM)</a:t>
            </a:r>
          </a:p>
          <a:p>
            <a:pPr marL="628650" lvl="1" indent="-228600">
              <a:lnSpc>
                <a:spcPct val="90000"/>
              </a:lnSpc>
              <a:spcAft>
                <a:spcPts val="600"/>
              </a:spcAft>
              <a:buFont typeface="Arial" panose="020B0604020202020204" pitchFamily="34" charset="0"/>
              <a:buChar char="•"/>
            </a:pPr>
            <a:r>
              <a:rPr lang="en-US" dirty="0"/>
              <a:t>QUEST-DMC</a:t>
            </a:r>
          </a:p>
          <a:p>
            <a:pPr marL="628650" lvl="1" indent="-228600">
              <a:lnSpc>
                <a:spcPct val="90000"/>
              </a:lnSpc>
              <a:spcAft>
                <a:spcPts val="600"/>
              </a:spcAft>
              <a:buFont typeface="Arial" panose="020B0604020202020204" pitchFamily="34" charset="0"/>
              <a:buChar char="•"/>
            </a:pPr>
            <a:r>
              <a:rPr lang="en-US" dirty="0"/>
              <a:t>Simons Observatory (SO)</a:t>
            </a:r>
          </a:p>
          <a:p>
            <a:pPr marL="628650" lvl="1" indent="-228600">
              <a:lnSpc>
                <a:spcPct val="90000"/>
              </a:lnSpc>
              <a:spcAft>
                <a:spcPts val="600"/>
              </a:spcAft>
              <a:buFont typeface="Arial" panose="020B0604020202020204" pitchFamily="34" charset="0"/>
              <a:buChar char="•"/>
            </a:pPr>
            <a:r>
              <a:rPr lang="en-US" dirty="0"/>
              <a:t>Southern Wide-field Gamma-ray Observatory (SWGO)</a:t>
            </a:r>
          </a:p>
          <a:p>
            <a:pPr marL="628650" lvl="1" indent="-228600">
              <a:lnSpc>
                <a:spcPct val="90000"/>
              </a:lnSpc>
              <a:spcAft>
                <a:spcPts val="600"/>
              </a:spcAft>
              <a:buFont typeface="Arial" panose="020B0604020202020204" pitchFamily="34" charset="0"/>
              <a:buChar char="•"/>
            </a:pPr>
            <a:r>
              <a:rPr lang="en-US" dirty="0"/>
              <a:t>UK High-Energy Neutrino (UHEN)</a:t>
            </a:r>
          </a:p>
          <a:p>
            <a:pPr marL="628650" lvl="1" indent="-228600">
              <a:lnSpc>
                <a:spcPct val="90000"/>
              </a:lnSpc>
              <a:spcAft>
                <a:spcPts val="600"/>
              </a:spcAft>
              <a:buFont typeface="Arial" panose="020B0604020202020204" pitchFamily="34" charset="0"/>
              <a:buChar char="•"/>
            </a:pPr>
            <a:r>
              <a:rPr lang="en-US" dirty="0"/>
              <a:t>Xenon Futures</a:t>
            </a:r>
          </a:p>
        </p:txBody>
      </p:sp>
    </p:spTree>
    <p:extLst>
      <p:ext uri="{BB962C8B-B14F-4D97-AF65-F5344CB8AC3E}">
        <p14:creationId xmlns:p14="http://schemas.microsoft.com/office/powerpoint/2010/main" val="3700469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Summary of PAAP Activities</a:t>
            </a:r>
          </a:p>
        </p:txBody>
      </p:sp>
      <p:sp>
        <p:nvSpPr>
          <p:cNvPr id="3" name="Content Placeholder 2">
            <a:extLst>
              <a:ext uri="{FF2B5EF4-FFF2-40B4-BE49-F238E27FC236}">
                <a16:creationId xmlns:a16="http://schemas.microsoft.com/office/drawing/2014/main" id="{E2768E09-9774-428D-BC1A-43F689C63FD8}"/>
              </a:ext>
            </a:extLst>
          </p:cNvPr>
          <p:cNvSpPr>
            <a:spLocks noGrp="1"/>
          </p:cNvSpPr>
          <p:nvPr>
            <p:ph idx="1"/>
          </p:nvPr>
        </p:nvSpPr>
        <p:spPr>
          <a:xfrm>
            <a:off x="1268411" y="586855"/>
            <a:ext cx="9655178" cy="5546047"/>
          </a:xfrm>
        </p:spPr>
        <p:txBody>
          <a:bodyPr anchor="ctr">
            <a:normAutofit/>
          </a:bodyPr>
          <a:lstStyle/>
          <a:p>
            <a:pPr marL="457200" lvl="1" indent="0" algn="ctr">
              <a:buNone/>
            </a:pPr>
            <a:endParaRPr lang="en-GB" dirty="0"/>
          </a:p>
          <a:p>
            <a:pPr marL="457200" lvl="1" indent="0" algn="ctr">
              <a:buNone/>
            </a:pPr>
            <a:r>
              <a:rPr lang="en-GB" dirty="0"/>
              <a:t>Apply to join the PAAP panel</a:t>
            </a:r>
          </a:p>
          <a:p>
            <a:pPr marL="457200" lvl="1" indent="0" algn="ctr">
              <a:buNone/>
            </a:pPr>
            <a:endParaRPr lang="en-GB" dirty="0"/>
          </a:p>
          <a:p>
            <a:pPr marL="457200" lvl="1" indent="0" algn="ctr">
              <a:buNone/>
            </a:pPr>
            <a:r>
              <a:rPr lang="en-GB" dirty="0"/>
              <a:t>We welcome feedback on the Roadmap until </a:t>
            </a:r>
            <a:r>
              <a:rPr lang="en-GB" b="1" dirty="0"/>
              <a:t>Friday 15</a:t>
            </a:r>
            <a:r>
              <a:rPr lang="en-GB" b="1" baseline="30000" dirty="0"/>
              <a:t>th</a:t>
            </a:r>
            <a:r>
              <a:rPr lang="en-GB" b="1" dirty="0"/>
              <a:t> April. </a:t>
            </a:r>
          </a:p>
          <a:p>
            <a:pPr marL="457200" lvl="1" indent="0" algn="ctr">
              <a:buNone/>
            </a:pPr>
            <a:r>
              <a:rPr lang="en-GB" dirty="0"/>
              <a:t>Email comments to </a:t>
            </a:r>
            <a:r>
              <a:rPr lang="en-GB" u="sng" dirty="0">
                <a:hlinkClick r:id="rId2"/>
              </a:rPr>
              <a:t>jenny.hiscock@stfc.ukri.org</a:t>
            </a:r>
            <a:endParaRPr lang="en-GB" b="1" dirty="0"/>
          </a:p>
          <a:p>
            <a:pPr marL="457200" lvl="1" indent="0">
              <a:buNone/>
            </a:pPr>
            <a:endParaRPr lang="en-GB" sz="2000" dirty="0"/>
          </a:p>
          <a:p>
            <a:pPr marL="457200" lvl="1" indent="0">
              <a:buNone/>
            </a:pPr>
            <a:endParaRPr lang="en-GB" sz="2000" b="1" dirty="0"/>
          </a:p>
          <a:p>
            <a:pPr marL="457200" lvl="1" indent="0" algn="ctr">
              <a:buNone/>
            </a:pPr>
            <a:r>
              <a:rPr lang="en-GB" sz="4400" b="1" dirty="0"/>
              <a:t>Questions / Comments?</a:t>
            </a:r>
          </a:p>
          <a:p>
            <a:pPr marL="457200" lvl="1" indent="0">
              <a:buNone/>
            </a:pPr>
            <a:endParaRPr lang="en-GB" sz="2000" dirty="0"/>
          </a:p>
        </p:txBody>
      </p:sp>
    </p:spTree>
    <p:extLst>
      <p:ext uri="{BB962C8B-B14F-4D97-AF65-F5344CB8AC3E}">
        <p14:creationId xmlns:p14="http://schemas.microsoft.com/office/powerpoint/2010/main" val="33840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2" name="Freeform: Shape 8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nature, outdoor, water, field&#10;&#10;Description automatically generated">
            <a:extLst>
              <a:ext uri="{FF2B5EF4-FFF2-40B4-BE49-F238E27FC236}">
                <a16:creationId xmlns:a16="http://schemas.microsoft.com/office/drawing/2014/main" id="{E783812D-2B5B-43ED-90F1-FE4D58EA225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1000"/>
                    </a14:imgEffect>
                  </a14:imgLayer>
                </a14:imgProps>
              </a:ext>
            </a:extLst>
          </a:blip>
          <a:srcRect l="3938" r="10003" b="-2"/>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2" name="Picture 11" descr="Diagram&#10;&#10;Description automatically generated">
            <a:extLst>
              <a:ext uri="{FF2B5EF4-FFF2-40B4-BE49-F238E27FC236}">
                <a16:creationId xmlns:a16="http://schemas.microsoft.com/office/drawing/2014/main" id="{17D5B5EE-FA1D-4F50-8649-7336D91D5FCE}"/>
              </a:ext>
            </a:extLst>
          </p:cNvPr>
          <p:cNvPicPr>
            <a:picLocks noChangeAspect="1"/>
          </p:cNvPicPr>
          <p:nvPr/>
        </p:nvPicPr>
        <p:blipFill rotWithShape="1">
          <a:blip r:embed="rId4"/>
          <a:srcRect l="23920" r="2401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86" name="Oval 85">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picture containing grass, outdoor, mountain, water&#10;&#10;Description automatically generated">
            <a:extLst>
              <a:ext uri="{FF2B5EF4-FFF2-40B4-BE49-F238E27FC236}">
                <a16:creationId xmlns:a16="http://schemas.microsoft.com/office/drawing/2014/main" id="{D61BEC24-F6F9-445B-838E-BE1F732E3F42}"/>
              </a:ext>
            </a:extLst>
          </p:cNvPr>
          <p:cNvPicPr>
            <a:picLocks noChangeAspect="1"/>
          </p:cNvPicPr>
          <p:nvPr/>
        </p:nvPicPr>
        <p:blipFill rotWithShape="1">
          <a:blip r:embed="rId5"/>
          <a:srcRect l="20245" r="12507" b="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88" name="Freeform: Shape 8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Diagram&#10;&#10;Description automatically generated">
            <a:extLst>
              <a:ext uri="{FF2B5EF4-FFF2-40B4-BE49-F238E27FC236}">
                <a16:creationId xmlns:a16="http://schemas.microsoft.com/office/drawing/2014/main" id="{4BA865D5-CD44-4F20-9D7A-FB08AFE016DD}"/>
              </a:ext>
            </a:extLst>
          </p:cNvPr>
          <p:cNvPicPr>
            <a:picLocks noChangeAspect="1"/>
          </p:cNvPicPr>
          <p:nvPr/>
        </p:nvPicPr>
        <p:blipFill rotWithShape="1">
          <a:blip r:embed="rId6"/>
          <a:srcRect l="8576" r="13312" b="-4"/>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90" name="Freeform: Shape 8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outdoor, sky, ground, dirt&#10;&#10;Description automatically generated">
            <a:extLst>
              <a:ext uri="{FF2B5EF4-FFF2-40B4-BE49-F238E27FC236}">
                <a16:creationId xmlns:a16="http://schemas.microsoft.com/office/drawing/2014/main" id="{AC33CFBF-AEA3-4BAC-9E3D-7204C745991F}"/>
              </a:ext>
            </a:extLst>
          </p:cNvPr>
          <p:cNvPicPr>
            <a:picLocks noChangeAspect="1"/>
          </p:cNvPicPr>
          <p:nvPr/>
        </p:nvPicPr>
        <p:blipFill rotWithShape="1">
          <a:blip r:embed="rId7"/>
          <a:srcRect l="29504" r="13396" b="-2"/>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14" name="TextBox 13">
            <a:extLst>
              <a:ext uri="{FF2B5EF4-FFF2-40B4-BE49-F238E27FC236}">
                <a16:creationId xmlns:a16="http://schemas.microsoft.com/office/drawing/2014/main" id="{B9F5925E-1775-4210-BD72-8D2B93943188}"/>
              </a:ext>
            </a:extLst>
          </p:cNvPr>
          <p:cNvSpPr txBox="1"/>
          <p:nvPr/>
        </p:nvSpPr>
        <p:spPr>
          <a:xfrm>
            <a:off x="3999565" y="4071322"/>
            <a:ext cx="4675046" cy="1446550"/>
          </a:xfrm>
          <a:prstGeom prst="rect">
            <a:avLst/>
          </a:prstGeom>
          <a:noFill/>
        </p:spPr>
        <p:txBody>
          <a:bodyPr wrap="square">
            <a:spAutoFit/>
          </a:bodyPr>
          <a:lstStyle/>
          <a:p>
            <a:pPr algn="ctr"/>
            <a:r>
              <a:rPr lang="en-US" sz="4400" dirty="0">
                <a:latin typeface="+mj-lt"/>
                <a:ea typeface="+mj-ea"/>
                <a:cs typeface="+mj-cs"/>
              </a:rPr>
              <a:t>Backup slides:</a:t>
            </a:r>
          </a:p>
          <a:p>
            <a:pPr algn="ctr"/>
            <a:r>
              <a:rPr lang="en-US" sz="4400" dirty="0">
                <a:latin typeface="+mj-lt"/>
                <a:ea typeface="+mj-ea"/>
                <a:cs typeface="+mj-cs"/>
              </a:rPr>
              <a:t>Physics highlights</a:t>
            </a:r>
            <a:endParaRPr lang="en-GB" sz="4400" dirty="0"/>
          </a:p>
        </p:txBody>
      </p:sp>
    </p:spTree>
    <p:extLst>
      <p:ext uri="{BB962C8B-B14F-4D97-AF65-F5344CB8AC3E}">
        <p14:creationId xmlns:p14="http://schemas.microsoft.com/office/powerpoint/2010/main" val="282049905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3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8B160F-5E28-4CA4-B838-AB273BE38997}"/>
              </a:ext>
            </a:extLst>
          </p:cNvPr>
          <p:cNvSpPr>
            <a:spLocks noGrp="1"/>
          </p:cNvSpPr>
          <p:nvPr>
            <p:ph type="title"/>
          </p:nvPr>
        </p:nvSpPr>
        <p:spPr>
          <a:xfrm>
            <a:off x="649271" y="506727"/>
            <a:ext cx="4019222" cy="1526741"/>
          </a:xfrm>
          <a:prstGeom prst="ellipse">
            <a:avLst/>
          </a:prstGeom>
        </p:spPr>
        <p:txBody>
          <a:bodyPr vert="horz" lIns="91440" tIns="45720" rIns="91440" bIns="45720" rtlCol="0" anchor="ctr">
            <a:normAutofit/>
          </a:bodyPr>
          <a:lstStyle/>
          <a:p>
            <a:pPr algn="r"/>
            <a:r>
              <a:rPr lang="en-US" sz="2800" dirty="0">
                <a:solidFill>
                  <a:schemeClr val="bg1"/>
                </a:solidFill>
              </a:rPr>
              <a:t>Gravitational Wave Astronomy</a:t>
            </a:r>
            <a:endParaRPr lang="en-US" sz="1700" dirty="0">
              <a:solidFill>
                <a:schemeClr val="bg1"/>
              </a:solidFill>
            </a:endParaRPr>
          </a:p>
        </p:txBody>
      </p:sp>
      <p:cxnSp>
        <p:nvCxnSpPr>
          <p:cNvPr id="31" name="Straight Connector 3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27" name="Content Placeholder 22">
            <a:extLst>
              <a:ext uri="{FF2B5EF4-FFF2-40B4-BE49-F238E27FC236}">
                <a16:creationId xmlns:a16="http://schemas.microsoft.com/office/drawing/2014/main" id="{C0E84D04-8AD3-4A8D-8888-2115DCAF465D}"/>
              </a:ext>
            </a:extLst>
          </p:cNvPr>
          <p:cNvSpPr>
            <a:spLocks noGrp="1"/>
          </p:cNvSpPr>
          <p:nvPr>
            <p:ph sz="half" idx="1"/>
          </p:nvPr>
        </p:nvSpPr>
        <p:spPr>
          <a:xfrm>
            <a:off x="4945336" y="506727"/>
            <a:ext cx="6609921" cy="1526741"/>
          </a:xfrm>
        </p:spPr>
        <p:txBody>
          <a:bodyPr vert="horz" lIns="91440" tIns="45720" rIns="91440" bIns="45720" rtlCol="0" anchor="ctr">
            <a:normAutofit/>
          </a:bodyPr>
          <a:lstStyle/>
          <a:p>
            <a:r>
              <a:rPr lang="en-US" sz="2200" dirty="0">
                <a:solidFill>
                  <a:schemeClr val="bg1"/>
                </a:solidFill>
              </a:rPr>
              <a:t>90 GW candidate events observed in </a:t>
            </a:r>
            <a:r>
              <a:rPr lang="en-US" sz="2200" dirty="0">
                <a:solidFill>
                  <a:schemeClr val="bg1"/>
                </a:solidFill>
                <a:hlinkClick r:id="rId2">
                  <a:extLst>
                    <a:ext uri="{A12FA001-AC4F-418D-AE19-62706E023703}">
                      <ahyp:hlinkClr xmlns:ahyp="http://schemas.microsoft.com/office/drawing/2018/hyperlinkcolor" val="tx"/>
                    </a:ext>
                  </a:extLst>
                </a:hlinkClick>
              </a:rPr>
              <a:t>GWTC-3</a:t>
            </a:r>
            <a:endParaRPr lang="en-US" sz="2200" dirty="0">
              <a:solidFill>
                <a:schemeClr val="bg1"/>
              </a:solidFill>
            </a:endParaRPr>
          </a:p>
          <a:p>
            <a:r>
              <a:rPr lang="en-US" sz="2200" dirty="0">
                <a:solidFill>
                  <a:schemeClr val="bg1"/>
                </a:solidFill>
              </a:rPr>
              <a:t>First observation of Neutron Star—Black Hole systems</a:t>
            </a:r>
          </a:p>
          <a:p>
            <a:r>
              <a:rPr lang="en-US" sz="2200" dirty="0">
                <a:solidFill>
                  <a:schemeClr val="bg1"/>
                </a:solidFill>
              </a:rPr>
              <a:t>Unveiling the population of Black Holes in binaries</a:t>
            </a:r>
          </a:p>
        </p:txBody>
      </p:sp>
      <p:pic>
        <p:nvPicPr>
          <p:cNvPr id="4" name="Picture 3">
            <a:extLst>
              <a:ext uri="{FF2B5EF4-FFF2-40B4-BE49-F238E27FC236}">
                <a16:creationId xmlns:a16="http://schemas.microsoft.com/office/drawing/2014/main" id="{B7927BF9-3FC8-4DA7-9E93-5AAB3A519624}"/>
              </a:ext>
            </a:extLst>
          </p:cNvPr>
          <p:cNvPicPr>
            <a:picLocks noChangeAspect="1"/>
          </p:cNvPicPr>
          <p:nvPr/>
        </p:nvPicPr>
        <p:blipFill>
          <a:blip r:embed="rId3"/>
          <a:stretch>
            <a:fillRect/>
          </a:stretch>
        </p:blipFill>
        <p:spPr>
          <a:xfrm>
            <a:off x="17614" y="2365638"/>
            <a:ext cx="4821086" cy="4445530"/>
          </a:xfrm>
          <a:prstGeom prst="rect">
            <a:avLst/>
          </a:prstGeom>
        </p:spPr>
      </p:pic>
      <p:sp>
        <p:nvSpPr>
          <p:cNvPr id="12" name="TextBox 11">
            <a:extLst>
              <a:ext uri="{FF2B5EF4-FFF2-40B4-BE49-F238E27FC236}">
                <a16:creationId xmlns:a16="http://schemas.microsoft.com/office/drawing/2014/main" id="{3B440AB8-6ABF-4B89-B4A2-C8C61997B3CD}"/>
              </a:ext>
            </a:extLst>
          </p:cNvPr>
          <p:cNvSpPr txBox="1"/>
          <p:nvPr/>
        </p:nvSpPr>
        <p:spPr>
          <a:xfrm rot="5400000">
            <a:off x="3369792" y="4403737"/>
            <a:ext cx="3307148" cy="369332"/>
          </a:xfrm>
          <a:prstGeom prst="rect">
            <a:avLst/>
          </a:prstGeom>
          <a:noFill/>
        </p:spPr>
        <p:txBody>
          <a:bodyPr wrap="square">
            <a:spAutoFit/>
          </a:bodyPr>
          <a:lstStyle/>
          <a:p>
            <a:r>
              <a:rPr lang="en-GB" dirty="0">
                <a:effectLst/>
                <a:hlinkClick r:id="rId4"/>
              </a:rPr>
              <a:t>R. Abbott </a:t>
            </a:r>
            <a:r>
              <a:rPr lang="en-GB" i="1" dirty="0">
                <a:effectLst/>
                <a:hlinkClick r:id="rId4"/>
              </a:rPr>
              <a:t>et al</a:t>
            </a:r>
            <a:r>
              <a:rPr lang="en-GB" dirty="0">
                <a:effectLst/>
                <a:hlinkClick r:id="rId4"/>
              </a:rPr>
              <a:t> 2021 </a:t>
            </a:r>
            <a:r>
              <a:rPr lang="en-GB" i="1" dirty="0" err="1">
                <a:effectLst/>
                <a:hlinkClick r:id="rId4"/>
              </a:rPr>
              <a:t>ApJL</a:t>
            </a:r>
            <a:r>
              <a:rPr lang="en-GB" dirty="0">
                <a:effectLst/>
                <a:hlinkClick r:id="rId4"/>
              </a:rPr>
              <a:t> </a:t>
            </a:r>
            <a:r>
              <a:rPr lang="en-GB" b="1" dirty="0">
                <a:effectLst/>
                <a:hlinkClick r:id="rId4"/>
              </a:rPr>
              <a:t>915</a:t>
            </a:r>
            <a:r>
              <a:rPr lang="en-GB" dirty="0">
                <a:effectLst/>
                <a:hlinkClick r:id="rId4"/>
              </a:rPr>
              <a:t> L5</a:t>
            </a:r>
            <a:endParaRPr lang="en-US" b="1" dirty="0"/>
          </a:p>
        </p:txBody>
      </p:sp>
      <p:sp>
        <p:nvSpPr>
          <p:cNvPr id="15" name="TextBox 14">
            <a:extLst>
              <a:ext uri="{FF2B5EF4-FFF2-40B4-BE49-F238E27FC236}">
                <a16:creationId xmlns:a16="http://schemas.microsoft.com/office/drawing/2014/main" id="{9E0C2E11-F04D-4D13-969A-2A2CB3DFDEF6}"/>
              </a:ext>
            </a:extLst>
          </p:cNvPr>
          <p:cNvSpPr txBox="1"/>
          <p:nvPr/>
        </p:nvSpPr>
        <p:spPr>
          <a:xfrm>
            <a:off x="6199997" y="2350982"/>
            <a:ext cx="5015423" cy="646331"/>
          </a:xfrm>
          <a:prstGeom prst="rect">
            <a:avLst/>
          </a:prstGeom>
          <a:noFill/>
        </p:spPr>
        <p:txBody>
          <a:bodyPr wrap="square">
            <a:spAutoFit/>
          </a:bodyPr>
          <a:lstStyle/>
          <a:p>
            <a:r>
              <a:rPr lang="en-GB" dirty="0"/>
              <a:t>Beginning to observe structure in the black hole mass distribution</a:t>
            </a:r>
            <a:endParaRPr lang="en-US" dirty="0"/>
          </a:p>
        </p:txBody>
      </p:sp>
      <p:pic>
        <p:nvPicPr>
          <p:cNvPr id="5" name="Picture 4" descr="Chart, histogram&#10;&#10;Description automatically generated">
            <a:extLst>
              <a:ext uri="{FF2B5EF4-FFF2-40B4-BE49-F238E27FC236}">
                <a16:creationId xmlns:a16="http://schemas.microsoft.com/office/drawing/2014/main" id="{B73B3983-991F-4018-B194-49B14186B07C}"/>
              </a:ext>
            </a:extLst>
          </p:cNvPr>
          <p:cNvPicPr>
            <a:picLocks noChangeAspect="1"/>
          </p:cNvPicPr>
          <p:nvPr/>
        </p:nvPicPr>
        <p:blipFill>
          <a:blip r:embed="rId5"/>
          <a:stretch>
            <a:fillRect/>
          </a:stretch>
        </p:blipFill>
        <p:spPr>
          <a:xfrm>
            <a:off x="6019793" y="2999318"/>
            <a:ext cx="5195627" cy="3552204"/>
          </a:xfrm>
          <a:prstGeom prst="rect">
            <a:avLst/>
          </a:prstGeom>
        </p:spPr>
      </p:pic>
      <p:sp>
        <p:nvSpPr>
          <p:cNvPr id="13" name="TextBox 12">
            <a:extLst>
              <a:ext uri="{FF2B5EF4-FFF2-40B4-BE49-F238E27FC236}">
                <a16:creationId xmlns:a16="http://schemas.microsoft.com/office/drawing/2014/main" id="{983EB7B3-D15C-4BAC-B8C0-B1E10232AA92}"/>
              </a:ext>
            </a:extLst>
          </p:cNvPr>
          <p:cNvSpPr txBox="1"/>
          <p:nvPr/>
        </p:nvSpPr>
        <p:spPr>
          <a:xfrm rot="5400000">
            <a:off x="9709717" y="4485530"/>
            <a:ext cx="3929925" cy="369332"/>
          </a:xfrm>
          <a:prstGeom prst="rect">
            <a:avLst/>
          </a:prstGeom>
          <a:noFill/>
        </p:spPr>
        <p:txBody>
          <a:bodyPr wrap="square">
            <a:spAutoFit/>
          </a:bodyPr>
          <a:lstStyle/>
          <a:p>
            <a:r>
              <a:rPr lang="en-GB" dirty="0"/>
              <a:t>R. Abbott </a:t>
            </a:r>
            <a:r>
              <a:rPr lang="en-GB" i="1" dirty="0"/>
              <a:t>et al</a:t>
            </a:r>
            <a:r>
              <a:rPr lang="en-GB" dirty="0"/>
              <a:t> 2021, </a:t>
            </a:r>
            <a:r>
              <a:rPr lang="en-GB" dirty="0" err="1">
                <a:hlinkClick r:id="rId6"/>
              </a:rPr>
              <a:t>arXiv</a:t>
            </a:r>
            <a:r>
              <a:rPr lang="en-GB" dirty="0">
                <a:hlinkClick r:id="rId6"/>
              </a:rPr>
              <a:t>: 2111.03634</a:t>
            </a:r>
            <a:endParaRPr lang="en-US" b="1" dirty="0"/>
          </a:p>
        </p:txBody>
      </p:sp>
      <p:sp>
        <p:nvSpPr>
          <p:cNvPr id="3" name="TextBox 2">
            <a:extLst>
              <a:ext uri="{FF2B5EF4-FFF2-40B4-BE49-F238E27FC236}">
                <a16:creationId xmlns:a16="http://schemas.microsoft.com/office/drawing/2014/main" id="{2446DEA1-C15E-4502-AF9F-B45EEEA7F2BC}"/>
              </a:ext>
            </a:extLst>
          </p:cNvPr>
          <p:cNvSpPr txBox="1"/>
          <p:nvPr/>
        </p:nvSpPr>
        <p:spPr>
          <a:xfrm>
            <a:off x="8250296" y="6465882"/>
            <a:ext cx="1095172" cy="338554"/>
          </a:xfrm>
          <a:prstGeom prst="rect">
            <a:avLst/>
          </a:prstGeom>
          <a:noFill/>
        </p:spPr>
        <p:txBody>
          <a:bodyPr wrap="none" rtlCol="0">
            <a:spAutoFit/>
          </a:bodyPr>
          <a:lstStyle/>
          <a:p>
            <a:r>
              <a:rPr lang="en-GB" sz="1600" dirty="0"/>
              <a:t>Chirp mass</a:t>
            </a:r>
          </a:p>
        </p:txBody>
      </p:sp>
    </p:spTree>
    <p:extLst>
      <p:ext uri="{BB962C8B-B14F-4D97-AF65-F5344CB8AC3E}">
        <p14:creationId xmlns:p14="http://schemas.microsoft.com/office/powerpoint/2010/main" val="4181322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4965430" y="629268"/>
            <a:ext cx="6586491" cy="1286160"/>
          </a:xfrm>
        </p:spPr>
        <p:txBody>
          <a:bodyPr anchor="b">
            <a:normAutofit/>
          </a:bodyPr>
          <a:lstStyle/>
          <a:p>
            <a:r>
              <a:rPr lang="en-GB" sz="4100" dirty="0"/>
              <a:t>Particle Astrophysics Programme (PAAP)</a:t>
            </a:r>
          </a:p>
        </p:txBody>
      </p:sp>
      <p:sp>
        <p:nvSpPr>
          <p:cNvPr id="3" name="Content Placeholder 2">
            <a:extLst>
              <a:ext uri="{FF2B5EF4-FFF2-40B4-BE49-F238E27FC236}">
                <a16:creationId xmlns:a16="http://schemas.microsoft.com/office/drawing/2014/main" id="{E2768E09-9774-428D-BC1A-43F689C63FD8}"/>
              </a:ext>
            </a:extLst>
          </p:cNvPr>
          <p:cNvSpPr>
            <a:spLocks noGrp="1"/>
          </p:cNvSpPr>
          <p:nvPr>
            <p:ph idx="1"/>
          </p:nvPr>
        </p:nvSpPr>
        <p:spPr>
          <a:xfrm>
            <a:off x="4965431" y="2438400"/>
            <a:ext cx="6586489" cy="3785419"/>
          </a:xfrm>
        </p:spPr>
        <p:txBody>
          <a:bodyPr>
            <a:normAutofit/>
          </a:bodyPr>
          <a:lstStyle/>
          <a:p>
            <a:pPr marL="0" indent="0">
              <a:buNone/>
            </a:pPr>
            <a:r>
              <a:rPr lang="en-GB" sz="2000" b="1" dirty="0"/>
              <a:t>PAAP supports research in:</a:t>
            </a:r>
            <a:endParaRPr lang="en-GB" sz="2000" dirty="0"/>
          </a:p>
          <a:p>
            <a:pPr lvl="1"/>
            <a:r>
              <a:rPr lang="en-GB" sz="2000" dirty="0"/>
              <a:t>Gravitational Waves</a:t>
            </a:r>
          </a:p>
          <a:p>
            <a:pPr lvl="1"/>
            <a:r>
              <a:rPr lang="en-GB" sz="2000" dirty="0"/>
              <a:t>Very high energy gamma-ray astronomy</a:t>
            </a:r>
          </a:p>
          <a:p>
            <a:pPr lvl="1"/>
            <a:r>
              <a:rPr lang="en-GB" sz="2000" dirty="0"/>
              <a:t>Direct dark matter searches</a:t>
            </a:r>
          </a:p>
          <a:p>
            <a:pPr lvl="1"/>
            <a:r>
              <a:rPr lang="en-GB" sz="2000" dirty="0"/>
              <a:t>Neutrino astronomy</a:t>
            </a:r>
          </a:p>
          <a:p>
            <a:pPr lvl="1"/>
            <a:r>
              <a:rPr lang="en-GB" sz="2000" dirty="0"/>
              <a:t>Cosmic Microwave Background*</a:t>
            </a:r>
          </a:p>
          <a:p>
            <a:pPr lvl="1"/>
            <a:r>
              <a:rPr lang="en-GB" sz="2000" dirty="0"/>
              <a:t>Theory</a:t>
            </a:r>
          </a:p>
          <a:p>
            <a:pPr lvl="1"/>
            <a:endParaRPr lang="en-GB" sz="2000" dirty="0"/>
          </a:p>
          <a:p>
            <a:pPr marL="457200" lvl="1" indent="0">
              <a:buNone/>
            </a:pPr>
            <a:r>
              <a:rPr lang="en-GB" sz="2000" dirty="0"/>
              <a:t>*CMB research is a new addition to the PAAP remit. It was added in response to the April 2021 community questionnaire.</a:t>
            </a:r>
          </a:p>
          <a:p>
            <a:pPr marL="457200" lvl="1" indent="0">
              <a:buNone/>
            </a:pPr>
            <a:endParaRPr lang="en-GB" sz="2000" dirty="0"/>
          </a:p>
        </p:txBody>
      </p:sp>
      <p:pic>
        <p:nvPicPr>
          <p:cNvPr id="88" name="Picture 87" descr="Circular maze labyrinth">
            <a:extLst>
              <a:ext uri="{FF2B5EF4-FFF2-40B4-BE49-F238E27FC236}">
                <a16:creationId xmlns:a16="http://schemas.microsoft.com/office/drawing/2014/main" id="{B134A059-BCAF-4A6C-8627-DB8B2EE14C0C}"/>
              </a:ext>
            </a:extLst>
          </p:cNvPr>
          <p:cNvPicPr>
            <a:picLocks noChangeAspect="1"/>
          </p:cNvPicPr>
          <p:nvPr/>
        </p:nvPicPr>
        <p:blipFill rotWithShape="1">
          <a:blip r:embed="rId2"/>
          <a:srcRect l="3028" r="51852" b="-1"/>
          <a:stretch/>
        </p:blipFill>
        <p:spPr>
          <a:xfrm>
            <a:off x="20" y="10"/>
            <a:ext cx="4635571" cy="6857990"/>
          </a:xfrm>
          <a:prstGeom prst="rect">
            <a:avLst/>
          </a:prstGeom>
          <a:effectLst/>
        </p:spPr>
      </p:pic>
      <p:cxnSp>
        <p:nvCxnSpPr>
          <p:cNvPr id="92" name="Straight Connector 9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08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587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 name="Rectangle 10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434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FDC06A-04C5-4542-A092-9CE3D4198DD9}"/>
              </a:ext>
            </a:extLst>
          </p:cNvPr>
          <p:cNvSpPr>
            <a:spLocks noGrp="1"/>
          </p:cNvSpPr>
          <p:nvPr>
            <p:ph type="title"/>
          </p:nvPr>
        </p:nvSpPr>
        <p:spPr>
          <a:xfrm>
            <a:off x="524256" y="491260"/>
            <a:ext cx="6594189" cy="1625210"/>
          </a:xfrm>
        </p:spPr>
        <p:txBody>
          <a:bodyPr>
            <a:normAutofit/>
          </a:bodyPr>
          <a:lstStyle/>
          <a:p>
            <a:r>
              <a:rPr lang="en-GB" dirty="0">
                <a:solidFill>
                  <a:srgbClr val="FFFFFF"/>
                </a:solidFill>
              </a:rPr>
              <a:t>Gravitational Waves: </a:t>
            </a:r>
            <a:br>
              <a:rPr lang="en-GB" dirty="0">
                <a:solidFill>
                  <a:srgbClr val="FFFFFF"/>
                </a:solidFill>
              </a:rPr>
            </a:br>
            <a:r>
              <a:rPr lang="en-GB" dirty="0">
                <a:solidFill>
                  <a:srgbClr val="FFFFFF"/>
                </a:solidFill>
              </a:rPr>
              <a:t>Future Detectors</a:t>
            </a:r>
          </a:p>
        </p:txBody>
      </p:sp>
      <p:pic>
        <p:nvPicPr>
          <p:cNvPr id="8" name="Picture 7">
            <a:extLst>
              <a:ext uri="{FF2B5EF4-FFF2-40B4-BE49-F238E27FC236}">
                <a16:creationId xmlns:a16="http://schemas.microsoft.com/office/drawing/2014/main" id="{BD93E42B-0E02-410A-8D35-007731A17CE9}"/>
              </a:ext>
            </a:extLst>
          </p:cNvPr>
          <p:cNvPicPr>
            <a:picLocks noChangeAspect="1"/>
          </p:cNvPicPr>
          <p:nvPr/>
        </p:nvPicPr>
        <p:blipFill rotWithShape="1">
          <a:blip r:embed="rId2"/>
          <a:srcRect t="12079" r="1" b="1"/>
          <a:stretch/>
        </p:blipFill>
        <p:spPr>
          <a:xfrm>
            <a:off x="327547" y="2454903"/>
            <a:ext cx="7058306" cy="4080254"/>
          </a:xfrm>
          <a:prstGeom prst="rect">
            <a:avLst/>
          </a:prstGeom>
        </p:spPr>
      </p:pic>
      <p:sp>
        <p:nvSpPr>
          <p:cNvPr id="107" name="Rectangle 10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Content Placeholder 41">
            <a:extLst>
              <a:ext uri="{FF2B5EF4-FFF2-40B4-BE49-F238E27FC236}">
                <a16:creationId xmlns:a16="http://schemas.microsoft.com/office/drawing/2014/main" id="{892ECBE2-DB80-4CF7-8359-1626D41D621C}"/>
              </a:ext>
            </a:extLst>
          </p:cNvPr>
          <p:cNvSpPr>
            <a:spLocks noGrp="1"/>
          </p:cNvSpPr>
          <p:nvPr>
            <p:ph idx="1"/>
          </p:nvPr>
        </p:nvSpPr>
        <p:spPr>
          <a:xfrm>
            <a:off x="7661755" y="619729"/>
            <a:ext cx="4082570" cy="1949300"/>
          </a:xfrm>
        </p:spPr>
        <p:txBody>
          <a:bodyPr anchor="ctr">
            <a:normAutofit/>
          </a:bodyPr>
          <a:lstStyle/>
          <a:p>
            <a:r>
              <a:rPr lang="en-US" sz="2000" dirty="0">
                <a:solidFill>
                  <a:srgbClr val="FFFFFF"/>
                </a:solidFill>
              </a:rPr>
              <a:t>Detailed science case for next generation terrestrial interferometers, Einstein Telescope and Cosmic Explorer</a:t>
            </a:r>
            <a:br>
              <a:rPr lang="en-US" sz="2000" dirty="0">
                <a:solidFill>
                  <a:srgbClr val="FFFFFF"/>
                </a:solidFill>
              </a:rPr>
            </a:br>
            <a:r>
              <a:rPr lang="en-US" sz="2000" dirty="0">
                <a:solidFill>
                  <a:srgbClr val="FFFFFF"/>
                </a:solidFill>
              </a:rPr>
              <a:t>(Kalogera et al, arXiv:2111.06990)</a:t>
            </a:r>
          </a:p>
          <a:p>
            <a:r>
              <a:rPr lang="en-US" sz="2000" dirty="0">
                <a:solidFill>
                  <a:srgbClr val="FFFFFF"/>
                </a:solidFill>
              </a:rPr>
              <a:t> ET included in ESFRI Roadmap</a:t>
            </a:r>
          </a:p>
        </p:txBody>
      </p:sp>
      <p:sp>
        <p:nvSpPr>
          <p:cNvPr id="31" name="TextBox 30">
            <a:extLst>
              <a:ext uri="{FF2B5EF4-FFF2-40B4-BE49-F238E27FC236}">
                <a16:creationId xmlns:a16="http://schemas.microsoft.com/office/drawing/2014/main" id="{811DD7C6-0385-4BE6-9276-82136B56C863}"/>
              </a:ext>
            </a:extLst>
          </p:cNvPr>
          <p:cNvSpPr txBox="1"/>
          <p:nvPr/>
        </p:nvSpPr>
        <p:spPr>
          <a:xfrm>
            <a:off x="321732" y="6380896"/>
            <a:ext cx="6959341" cy="646331"/>
          </a:xfrm>
          <a:prstGeom prst="rect">
            <a:avLst/>
          </a:prstGeom>
          <a:noFill/>
        </p:spPr>
        <p:txBody>
          <a:bodyPr wrap="none" rtlCol="0">
            <a:spAutoFit/>
          </a:bodyPr>
          <a:lstStyle/>
          <a:p>
            <a:r>
              <a:rPr lang="en-GB" dirty="0"/>
              <a:t>From </a:t>
            </a:r>
            <a:r>
              <a:rPr lang="en-US" sz="1800" dirty="0">
                <a:hlinkClick r:id="rId3"/>
              </a:rPr>
              <a:t>Gravitational-wave physics and astronomy in the 2020s and 2030s</a:t>
            </a:r>
            <a:endParaRPr lang="en-US" sz="1800" dirty="0"/>
          </a:p>
          <a:p>
            <a:endParaRPr lang="en-GB" dirty="0"/>
          </a:p>
        </p:txBody>
      </p:sp>
      <p:pic>
        <p:nvPicPr>
          <p:cNvPr id="9" name="Picture 8">
            <a:extLst>
              <a:ext uri="{FF2B5EF4-FFF2-40B4-BE49-F238E27FC236}">
                <a16:creationId xmlns:a16="http://schemas.microsoft.com/office/drawing/2014/main" id="{AE50CBEA-C909-443F-873B-C4892F2E27C4}"/>
              </a:ext>
            </a:extLst>
          </p:cNvPr>
          <p:cNvPicPr>
            <a:picLocks noChangeAspect="1"/>
          </p:cNvPicPr>
          <p:nvPr/>
        </p:nvPicPr>
        <p:blipFill>
          <a:blip r:embed="rId4"/>
          <a:stretch>
            <a:fillRect/>
          </a:stretch>
        </p:blipFill>
        <p:spPr>
          <a:xfrm>
            <a:off x="7798837" y="2867025"/>
            <a:ext cx="3808406" cy="3517654"/>
          </a:xfrm>
          <a:prstGeom prst="rect">
            <a:avLst/>
          </a:prstGeom>
        </p:spPr>
      </p:pic>
    </p:spTree>
    <p:extLst>
      <p:ext uri="{BB962C8B-B14F-4D97-AF65-F5344CB8AC3E}">
        <p14:creationId xmlns:p14="http://schemas.microsoft.com/office/powerpoint/2010/main" val="2350410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5"/>
          <p:cNvSpPr txBox="1">
            <a:spLocks noGrp="1"/>
          </p:cNvSpPr>
          <p:nvPr>
            <p:ph type="title"/>
          </p:nvPr>
        </p:nvSpPr>
        <p:spPr>
          <a:xfrm>
            <a:off x="540733" y="365133"/>
            <a:ext cx="10758000" cy="6636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2700"/>
            </a:pPr>
            <a:r>
              <a:rPr lang="en" sz="3600" b="1"/>
              <a:t>Dark Matter: </a:t>
            </a:r>
            <a:r>
              <a:rPr lang="en" sz="3600" b="1">
                <a:latin typeface="Calibri"/>
                <a:ea typeface="Calibri"/>
                <a:cs typeface="Calibri"/>
                <a:sym typeface="Calibri"/>
              </a:rPr>
              <a:t>LUX-ZEPLIN (LZ) &amp; XENON FUTURES R&amp;D</a:t>
            </a:r>
            <a:endParaRPr sz="3600" b="1">
              <a:latin typeface="Calibri"/>
              <a:ea typeface="Calibri"/>
              <a:cs typeface="Calibri"/>
              <a:sym typeface="Calibri"/>
            </a:endParaRPr>
          </a:p>
        </p:txBody>
      </p:sp>
      <p:sp>
        <p:nvSpPr>
          <p:cNvPr id="131" name="Google Shape;131;p25"/>
          <p:cNvSpPr txBox="1">
            <a:spLocks noGrp="1"/>
          </p:cNvSpPr>
          <p:nvPr>
            <p:ph type="body" idx="1"/>
          </p:nvPr>
        </p:nvSpPr>
        <p:spPr>
          <a:xfrm>
            <a:off x="446360" y="2230839"/>
            <a:ext cx="5791200" cy="2802100"/>
          </a:xfrm>
          <a:prstGeom prst="rect">
            <a:avLst/>
          </a:prstGeom>
          <a:noFill/>
          <a:ln>
            <a:noFill/>
          </a:ln>
        </p:spPr>
        <p:txBody>
          <a:bodyPr spcFirstLastPara="1" vert="horz" wrap="square" lIns="91433" tIns="45700" rIns="91433" bIns="45700" rtlCol="0" anchor="t" anchorCtr="0">
            <a:normAutofit/>
          </a:bodyPr>
          <a:lstStyle/>
          <a:p>
            <a:pPr marL="236855" indent="-236855">
              <a:spcBef>
                <a:spcPts val="0"/>
              </a:spcBef>
              <a:buClr>
                <a:schemeClr val="dk1"/>
              </a:buClr>
              <a:buSzPts val="1800"/>
            </a:pPr>
            <a:r>
              <a:rPr lang="en" sz="2400" dirty="0"/>
              <a:t>LZ has started physics data-taking at SURF, after a decade of design, construction and commissioning – first results expected in 2022, operations until 2026</a:t>
            </a:r>
            <a:endParaRPr lang="en-US" dirty="0">
              <a:cs typeface="Calibri" panose="020F0502020204030204"/>
            </a:endParaRPr>
          </a:p>
          <a:p>
            <a:pPr marL="236855" indent="-236855">
              <a:spcBef>
                <a:spcPts val="1067"/>
              </a:spcBef>
              <a:buClr>
                <a:schemeClr val="dk1"/>
              </a:buClr>
              <a:buSzPts val="1800"/>
            </a:pPr>
            <a:r>
              <a:rPr lang="en" sz="2400" dirty="0"/>
              <a:t>Xenon Futures R&amp;D project developing</a:t>
            </a:r>
            <a:br>
              <a:rPr lang="en" sz="2400" dirty="0"/>
            </a:br>
            <a:r>
              <a:rPr lang="en" sz="2400" dirty="0"/>
              <a:t>UK contributions to the future experiment</a:t>
            </a:r>
            <a:endParaRPr sz="2400" dirty="0">
              <a:cs typeface="Calibri" panose="020F0502020204030204"/>
            </a:endParaRPr>
          </a:p>
        </p:txBody>
      </p:sp>
      <p:pic>
        <p:nvPicPr>
          <p:cNvPr id="132" name="Google Shape;132;p25" descr="https://lh5.googleusercontent.com/PokdCNe7gLJvBlK7-WendyrC3Z586OtO6nwXya8cbB7sCXgY_3uKU2a0HcUTbRViI14fBitvZUSt-XibRoMz1WWrWccaLTAGb-i6uC0i0qgu_84F299LrujYbwP3eLZh09JCvlEmJ5Q"/>
          <p:cNvPicPr preferRelativeResize="0"/>
          <p:nvPr/>
        </p:nvPicPr>
        <p:blipFill rotWithShape="1">
          <a:blip r:embed="rId3">
            <a:alphaModFix/>
          </a:blip>
          <a:srcRect/>
          <a:stretch/>
        </p:blipFill>
        <p:spPr>
          <a:xfrm>
            <a:off x="6493721" y="1882344"/>
            <a:ext cx="5251919" cy="3499091"/>
          </a:xfrm>
          <a:prstGeom prst="rect">
            <a:avLst/>
          </a:prstGeom>
          <a:noFill/>
          <a:ln>
            <a:noFill/>
          </a:ln>
        </p:spPr>
      </p:pic>
      <p:sp>
        <p:nvSpPr>
          <p:cNvPr id="133" name="Google Shape;133;p25"/>
          <p:cNvSpPr txBox="1"/>
          <p:nvPr/>
        </p:nvSpPr>
        <p:spPr>
          <a:xfrm>
            <a:off x="7263259" y="1587701"/>
            <a:ext cx="4557600" cy="318060"/>
          </a:xfrm>
          <a:prstGeom prst="rect">
            <a:avLst/>
          </a:prstGeom>
          <a:noFill/>
          <a:ln>
            <a:noFill/>
          </a:ln>
        </p:spPr>
        <p:txBody>
          <a:bodyPr spcFirstLastPara="1" wrap="square" lIns="91433" tIns="45700" rIns="91433" bIns="45700" anchor="t" anchorCtr="0">
            <a:spAutoFit/>
          </a:bodyPr>
          <a:lstStyle/>
          <a:p>
            <a:pPr algn="r"/>
            <a:r>
              <a:rPr lang="en" sz="1467" i="1">
                <a:solidFill>
                  <a:schemeClr val="dk1"/>
                </a:solidFill>
                <a:latin typeface="Calibri"/>
                <a:ea typeface="Calibri"/>
                <a:cs typeface="Calibri"/>
                <a:sym typeface="Calibri"/>
              </a:rPr>
              <a:t>LZ Outer Detector embracing the Xenon Detector</a:t>
            </a:r>
            <a:endParaRPr sz="1467" i="1">
              <a:solidFill>
                <a:schemeClr val="dk1"/>
              </a:solidFill>
              <a:latin typeface="Calibri"/>
              <a:ea typeface="Calibri"/>
              <a:cs typeface="Calibri"/>
              <a:sym typeface="Calibri"/>
            </a:endParaRPr>
          </a:p>
        </p:txBody>
      </p:sp>
      <p:pic>
        <p:nvPicPr>
          <p:cNvPr id="135" name="Google Shape;135;p25"/>
          <p:cNvPicPr preferRelativeResize="0"/>
          <p:nvPr/>
        </p:nvPicPr>
        <p:blipFill rotWithShape="1">
          <a:blip r:embed="rId4">
            <a:alphaModFix/>
          </a:blip>
          <a:srcRect/>
          <a:stretch/>
        </p:blipFill>
        <p:spPr>
          <a:xfrm>
            <a:off x="11408882" y="204831"/>
            <a:ext cx="461205" cy="82387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5"/>
          <p:cNvSpPr txBox="1">
            <a:spLocks noGrp="1"/>
          </p:cNvSpPr>
          <p:nvPr>
            <p:ph type="title"/>
          </p:nvPr>
        </p:nvSpPr>
        <p:spPr>
          <a:xfrm>
            <a:off x="540733" y="365133"/>
            <a:ext cx="10758000" cy="6636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2700"/>
            </a:pPr>
            <a:r>
              <a:rPr lang="en" sz="3600" b="1" dirty="0"/>
              <a:t>Dark Matter</a:t>
            </a:r>
            <a:endParaRPr sz="3600" b="1" dirty="0">
              <a:latin typeface="Calibri"/>
              <a:ea typeface="Calibri"/>
              <a:cs typeface="Calibri"/>
              <a:sym typeface="Calibri"/>
            </a:endParaRPr>
          </a:p>
        </p:txBody>
      </p:sp>
      <p:sp>
        <p:nvSpPr>
          <p:cNvPr id="131" name="Google Shape;131;p25"/>
          <p:cNvSpPr txBox="1">
            <a:spLocks noGrp="1"/>
          </p:cNvSpPr>
          <p:nvPr>
            <p:ph type="body" idx="1"/>
          </p:nvPr>
        </p:nvSpPr>
        <p:spPr>
          <a:xfrm>
            <a:off x="373279" y="1622666"/>
            <a:ext cx="4617291" cy="948916"/>
          </a:xfrm>
          <a:prstGeom prst="rect">
            <a:avLst/>
          </a:prstGeom>
          <a:noFill/>
          <a:ln>
            <a:noFill/>
          </a:ln>
        </p:spPr>
        <p:txBody>
          <a:bodyPr spcFirstLastPara="1" vert="horz" wrap="square" lIns="91433" tIns="45700" rIns="91433" bIns="45700" rtlCol="0" anchor="t" anchorCtr="0">
            <a:normAutofit/>
          </a:bodyPr>
          <a:lstStyle/>
          <a:p>
            <a:pPr marL="236855" indent="-236855">
              <a:spcBef>
                <a:spcPts val="0"/>
              </a:spcBef>
              <a:buClr>
                <a:schemeClr val="dk1"/>
              </a:buClr>
              <a:buSzPts val="1800"/>
            </a:pPr>
            <a:r>
              <a:rPr lang="en-GB" sz="2400" dirty="0"/>
              <a:t>Development of neutron veto optical modules in the UK </a:t>
            </a:r>
            <a:endParaRPr lang="en-US" sz="2400" dirty="0">
              <a:cs typeface="Calibri" panose="020F0502020204030204"/>
            </a:endParaRPr>
          </a:p>
        </p:txBody>
      </p:sp>
      <p:pic>
        <p:nvPicPr>
          <p:cNvPr id="2" name="Picture 1">
            <a:extLst>
              <a:ext uri="{FF2B5EF4-FFF2-40B4-BE49-F238E27FC236}">
                <a16:creationId xmlns:a16="http://schemas.microsoft.com/office/drawing/2014/main" id="{0133BC80-13ED-4AC2-A160-0DB50E04832C}"/>
              </a:ext>
            </a:extLst>
          </p:cNvPr>
          <p:cNvPicPr>
            <a:picLocks noChangeAspect="1"/>
          </p:cNvPicPr>
          <p:nvPr/>
        </p:nvPicPr>
        <p:blipFill>
          <a:blip r:embed="rId3"/>
          <a:stretch>
            <a:fillRect/>
          </a:stretch>
        </p:blipFill>
        <p:spPr>
          <a:xfrm>
            <a:off x="373279" y="2667201"/>
            <a:ext cx="4617292" cy="3682300"/>
          </a:xfrm>
          <a:prstGeom prst="rect">
            <a:avLst/>
          </a:prstGeom>
        </p:spPr>
      </p:pic>
      <p:sp>
        <p:nvSpPr>
          <p:cNvPr id="134" name="Google Shape;134;p25"/>
          <p:cNvSpPr txBox="1"/>
          <p:nvPr/>
        </p:nvSpPr>
        <p:spPr>
          <a:xfrm>
            <a:off x="3042606" y="2766301"/>
            <a:ext cx="1947965" cy="543826"/>
          </a:xfrm>
          <a:prstGeom prst="rect">
            <a:avLst/>
          </a:prstGeom>
          <a:solidFill>
            <a:srgbClr val="3A3A37">
              <a:alpha val="49803"/>
            </a:srgbClr>
          </a:solidFill>
          <a:ln>
            <a:noFill/>
          </a:ln>
        </p:spPr>
        <p:txBody>
          <a:bodyPr spcFirstLastPara="1" wrap="square" lIns="91433" tIns="45700" rIns="91433" bIns="45700" anchor="t" anchorCtr="0">
            <a:spAutoFit/>
          </a:bodyPr>
          <a:lstStyle/>
          <a:p>
            <a:pPr algn="r"/>
            <a:r>
              <a:rPr lang="en-GB" sz="1467" i="1" dirty="0">
                <a:solidFill>
                  <a:schemeClr val="lt1"/>
                </a:solidFill>
                <a:latin typeface="Calibri"/>
                <a:ea typeface="Calibri"/>
                <a:cs typeface="Calibri"/>
                <a:sym typeface="Calibri"/>
              </a:rPr>
              <a:t>Veto Photo-Electronics @ Liverpool</a:t>
            </a:r>
            <a:endParaRPr sz="1467" i="1" dirty="0">
              <a:solidFill>
                <a:schemeClr val="lt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F2700EA3-ECAC-4FAB-8CAD-6ECC995C2C0A}"/>
              </a:ext>
            </a:extLst>
          </p:cNvPr>
          <p:cNvSpPr/>
          <p:nvPr/>
        </p:nvSpPr>
        <p:spPr>
          <a:xfrm>
            <a:off x="615333" y="1040885"/>
            <a:ext cx="2066591" cy="502766"/>
          </a:xfrm>
          <a:prstGeom prst="rect">
            <a:avLst/>
          </a:prstGeom>
        </p:spPr>
        <p:txBody>
          <a:bodyPr wrap="none">
            <a:spAutoFit/>
          </a:bodyPr>
          <a:lstStyle/>
          <a:p>
            <a:r>
              <a:rPr lang="en" sz="2667" b="1" dirty="0"/>
              <a:t>DarkSide-20k</a:t>
            </a:r>
            <a:endParaRPr lang="en-GB" sz="2667" dirty="0"/>
          </a:p>
        </p:txBody>
      </p:sp>
      <p:sp>
        <p:nvSpPr>
          <p:cNvPr id="11" name="Rectangle 10">
            <a:extLst>
              <a:ext uri="{FF2B5EF4-FFF2-40B4-BE49-F238E27FC236}">
                <a16:creationId xmlns:a16="http://schemas.microsoft.com/office/drawing/2014/main" id="{24B34772-F942-4B74-9521-069BC0CA66BA}"/>
              </a:ext>
            </a:extLst>
          </p:cNvPr>
          <p:cNvSpPr/>
          <p:nvPr/>
        </p:nvSpPr>
        <p:spPr>
          <a:xfrm>
            <a:off x="5911506" y="1040885"/>
            <a:ext cx="1369221" cy="502766"/>
          </a:xfrm>
          <a:prstGeom prst="rect">
            <a:avLst/>
          </a:prstGeom>
        </p:spPr>
        <p:txBody>
          <a:bodyPr wrap="none">
            <a:spAutoFit/>
          </a:bodyPr>
          <a:lstStyle/>
          <a:p>
            <a:r>
              <a:rPr lang="en-GB" sz="2667" b="1" dirty="0"/>
              <a:t>NEWS-G</a:t>
            </a:r>
            <a:endParaRPr lang="en-GB" sz="2667" dirty="0"/>
          </a:p>
        </p:txBody>
      </p:sp>
      <p:sp>
        <p:nvSpPr>
          <p:cNvPr id="4" name="Rectangle 3">
            <a:extLst>
              <a:ext uri="{FF2B5EF4-FFF2-40B4-BE49-F238E27FC236}">
                <a16:creationId xmlns:a16="http://schemas.microsoft.com/office/drawing/2014/main" id="{7580C81A-433E-48D1-A728-270D82DD2046}"/>
              </a:ext>
            </a:extLst>
          </p:cNvPr>
          <p:cNvSpPr/>
          <p:nvPr/>
        </p:nvSpPr>
        <p:spPr>
          <a:xfrm>
            <a:off x="5911506" y="1648066"/>
            <a:ext cx="6092348" cy="1569660"/>
          </a:xfrm>
          <a:prstGeom prst="rect">
            <a:avLst/>
          </a:prstGeom>
        </p:spPr>
        <p:txBody>
          <a:bodyPr wrap="square">
            <a:spAutoFit/>
          </a:bodyPr>
          <a:lstStyle/>
          <a:p>
            <a:r>
              <a:rPr lang="en-GB" sz="2400" dirty="0">
                <a:cs typeface="Calibri" panose="020F0502020204030204" pitchFamily="34" charset="0"/>
              </a:rPr>
              <a:t>Ø</a:t>
            </a:r>
            <a:r>
              <a:rPr lang="en-GB" sz="2400" dirty="0">
                <a:latin typeface="Calibri" panose="020F0502020204030204" pitchFamily="34" charset="0"/>
                <a:cs typeface="Calibri" panose="020F0502020204030204" pitchFamily="34" charset="0"/>
              </a:rPr>
              <a:t>140 cm detector installed at SNOLAB </a:t>
            </a:r>
          </a:p>
          <a:p>
            <a:pPr marL="380990" indent="-380990">
              <a:buFont typeface="Arial" panose="020B0604020202020204" pitchFamily="34" charset="0"/>
              <a:buChar char="•"/>
            </a:pPr>
            <a:r>
              <a:rPr lang="en-GB" sz="2400" dirty="0">
                <a:latin typeface="Calibri" panose="020F0502020204030204" pitchFamily="34" charset="0"/>
                <a:cs typeface="Calibri" panose="020F0502020204030204" pitchFamily="34" charset="0"/>
              </a:rPr>
              <a:t>Detector commissioning on-going </a:t>
            </a:r>
          </a:p>
          <a:p>
            <a:pPr marL="380990" indent="-380990">
              <a:buFont typeface="Arial" panose="020B0604020202020204" pitchFamily="34" charset="0"/>
              <a:buChar char="•"/>
            </a:pPr>
            <a:r>
              <a:rPr lang="en-GB" sz="2400" dirty="0">
                <a:latin typeface="Calibri" panose="020F0502020204030204" pitchFamily="34" charset="0"/>
                <a:cs typeface="Calibri" panose="020F0502020204030204" pitchFamily="34" charset="0"/>
              </a:rPr>
              <a:t>Physics data-taking to follow</a:t>
            </a:r>
          </a:p>
          <a:p>
            <a:endParaRPr lang="en-GB"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0AF881B-004B-4684-A86B-88BB3418CD2C}"/>
              </a:ext>
            </a:extLst>
          </p:cNvPr>
          <p:cNvPicPr>
            <a:picLocks noChangeAspect="1"/>
          </p:cNvPicPr>
          <p:nvPr/>
        </p:nvPicPr>
        <p:blipFill>
          <a:blip r:embed="rId4"/>
          <a:stretch>
            <a:fillRect/>
          </a:stretch>
        </p:blipFill>
        <p:spPr>
          <a:xfrm>
            <a:off x="6899531" y="2858311"/>
            <a:ext cx="3356832" cy="3834589"/>
          </a:xfrm>
          <a:prstGeom prst="rect">
            <a:avLst/>
          </a:prstGeom>
        </p:spPr>
      </p:pic>
    </p:spTree>
    <p:extLst>
      <p:ext uri="{BB962C8B-B14F-4D97-AF65-F5344CB8AC3E}">
        <p14:creationId xmlns:p14="http://schemas.microsoft.com/office/powerpoint/2010/main" val="958639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FE13-3098-E14F-B6C0-B02289796A28}"/>
              </a:ext>
            </a:extLst>
          </p:cNvPr>
          <p:cNvSpPr>
            <a:spLocks noGrp="1"/>
          </p:cNvSpPr>
          <p:nvPr>
            <p:ph type="ctrTitle"/>
          </p:nvPr>
        </p:nvSpPr>
        <p:spPr>
          <a:xfrm>
            <a:off x="105508" y="-12431"/>
            <a:ext cx="11980984" cy="622029"/>
          </a:xfrm>
        </p:spPr>
        <p:txBody>
          <a:bodyPr>
            <a:normAutofit/>
          </a:bodyPr>
          <a:lstStyle/>
          <a:p>
            <a:r>
              <a:rPr lang="en-US" sz="3733" dirty="0">
                <a:solidFill>
                  <a:srgbClr val="FF0000"/>
                </a:solidFill>
              </a:rPr>
              <a:t>Quantum Technologies for Fundamental Physics (QTFP)</a:t>
            </a:r>
          </a:p>
        </p:txBody>
      </p:sp>
      <p:sp>
        <p:nvSpPr>
          <p:cNvPr id="4" name="TextBox 3">
            <a:extLst>
              <a:ext uri="{FF2B5EF4-FFF2-40B4-BE49-F238E27FC236}">
                <a16:creationId xmlns:a16="http://schemas.microsoft.com/office/drawing/2014/main" id="{69A5A98C-3E65-F94D-84A3-FEC98BE81CC6}"/>
              </a:ext>
            </a:extLst>
          </p:cNvPr>
          <p:cNvSpPr txBox="1"/>
          <p:nvPr/>
        </p:nvSpPr>
        <p:spPr>
          <a:xfrm>
            <a:off x="1870879" y="497116"/>
            <a:ext cx="8470589" cy="379656"/>
          </a:xfrm>
          <a:prstGeom prst="rect">
            <a:avLst/>
          </a:prstGeom>
          <a:noFill/>
        </p:spPr>
        <p:txBody>
          <a:bodyPr wrap="none" rtlCol="0">
            <a:spAutoFit/>
          </a:bodyPr>
          <a:lstStyle/>
          <a:p>
            <a:pPr defTabSz="1219170">
              <a:buClr>
                <a:srgbClr val="000000"/>
              </a:buClr>
            </a:pPr>
            <a:r>
              <a:rPr lang="en-US" sz="1867" b="1" kern="0" dirty="0">
                <a:solidFill>
                  <a:srgbClr val="111FFF"/>
                </a:solidFill>
                <a:latin typeface="Arial"/>
                <a:cs typeface="Arial"/>
                <a:sym typeface="Arial"/>
              </a:rPr>
              <a:t>Four QTFP projects have have connections to dark matter (DM) searches</a:t>
            </a:r>
          </a:p>
        </p:txBody>
      </p:sp>
      <p:grpSp>
        <p:nvGrpSpPr>
          <p:cNvPr id="13" name="Group 12">
            <a:extLst>
              <a:ext uri="{FF2B5EF4-FFF2-40B4-BE49-F238E27FC236}">
                <a16:creationId xmlns:a16="http://schemas.microsoft.com/office/drawing/2014/main" id="{29E2CAB7-9FB6-E742-A748-A6FB9FE35B02}"/>
              </a:ext>
            </a:extLst>
          </p:cNvPr>
          <p:cNvGrpSpPr/>
          <p:nvPr/>
        </p:nvGrpSpPr>
        <p:grpSpPr>
          <a:xfrm>
            <a:off x="9354548" y="1051569"/>
            <a:ext cx="2669320" cy="1593500"/>
            <a:chOff x="6588151" y="808905"/>
            <a:chExt cx="2001990" cy="1195125"/>
          </a:xfrm>
        </p:grpSpPr>
        <p:sp>
          <p:nvSpPr>
            <p:cNvPr id="11" name="Rectangle 10">
              <a:extLst>
                <a:ext uri="{FF2B5EF4-FFF2-40B4-BE49-F238E27FC236}">
                  <a16:creationId xmlns:a16="http://schemas.microsoft.com/office/drawing/2014/main" id="{001E03C4-7794-B049-8453-8CFB17D96414}"/>
                </a:ext>
              </a:extLst>
            </p:cNvPr>
            <p:cNvSpPr/>
            <p:nvPr/>
          </p:nvSpPr>
          <p:spPr>
            <a:xfrm>
              <a:off x="6859677" y="808905"/>
              <a:ext cx="1503228" cy="715725"/>
            </a:xfrm>
            <a:prstGeom prst="rect">
              <a:avLst/>
            </a:prstGeom>
          </p:spPr>
          <p:txBody>
            <a:bodyPr wrap="square">
              <a:spAutoFit/>
            </a:bodyPr>
            <a:lstStyle/>
            <a:p>
              <a:pPr algn="ctr" defTabSz="1219170">
                <a:buClr>
                  <a:srgbClr val="000000"/>
                </a:buClr>
              </a:pPr>
              <a:r>
                <a:rPr lang="en-US" sz="1867" b="1" kern="0" dirty="0">
                  <a:solidFill>
                    <a:srgbClr val="000000"/>
                  </a:solidFill>
                  <a:latin typeface="Arial"/>
                  <a:cs typeface="Arial"/>
                  <a:sym typeface="Arial"/>
                </a:rPr>
                <a:t>Sub-GeV </a:t>
              </a:r>
              <a:r>
                <a:rPr lang="en-US" sz="1867" kern="0" dirty="0">
                  <a:solidFill>
                    <a:srgbClr val="000000"/>
                  </a:solidFill>
                  <a:latin typeface="Arial"/>
                  <a:cs typeface="Arial"/>
                  <a:sym typeface="Arial"/>
                </a:rPr>
                <a:t>WIMP </a:t>
              </a:r>
            </a:p>
            <a:p>
              <a:pPr algn="ctr" defTabSz="1219170">
                <a:buClr>
                  <a:srgbClr val="000000"/>
                </a:buClr>
              </a:pPr>
              <a:r>
                <a:rPr lang="en-US" sz="1867" kern="0" dirty="0">
                  <a:solidFill>
                    <a:srgbClr val="000000"/>
                  </a:solidFill>
                  <a:latin typeface="Arial"/>
                  <a:cs typeface="Arial"/>
                  <a:sym typeface="Arial"/>
                </a:rPr>
                <a:t>particle-like dark matter</a:t>
              </a:r>
            </a:p>
          </p:txBody>
        </p:sp>
        <p:sp>
          <p:nvSpPr>
            <p:cNvPr id="12" name="TextBox 11">
              <a:extLst>
                <a:ext uri="{FF2B5EF4-FFF2-40B4-BE49-F238E27FC236}">
                  <a16:creationId xmlns:a16="http://schemas.microsoft.com/office/drawing/2014/main" id="{9CDDFF38-2EBC-204B-AE9C-C4C98D8AF06A}"/>
                </a:ext>
              </a:extLst>
            </p:cNvPr>
            <p:cNvSpPr txBox="1"/>
            <p:nvPr/>
          </p:nvSpPr>
          <p:spPr>
            <a:xfrm>
              <a:off x="6588151" y="1565449"/>
              <a:ext cx="2001990" cy="438581"/>
            </a:xfrm>
            <a:prstGeom prst="rect">
              <a:avLst/>
            </a:prstGeom>
            <a:noFill/>
          </p:spPr>
          <p:txBody>
            <a:bodyPr wrap="none" rtlCol="0">
              <a:spAutoFit/>
            </a:bodyPr>
            <a:lstStyle/>
            <a:p>
              <a:pPr defTabSz="1219170">
                <a:buClr>
                  <a:srgbClr val="000000"/>
                </a:buClr>
              </a:pPr>
              <a:r>
                <a:rPr lang="en-US" sz="3200" b="1" kern="0" dirty="0">
                  <a:solidFill>
                    <a:srgbClr val="000000"/>
                  </a:solidFill>
                  <a:latin typeface="Arial"/>
                  <a:cs typeface="Arial"/>
                  <a:sym typeface="Arial"/>
                </a:rPr>
                <a:t>QUEST-DMC</a:t>
              </a:r>
            </a:p>
          </p:txBody>
        </p:sp>
      </p:grpSp>
      <p:grpSp>
        <p:nvGrpSpPr>
          <p:cNvPr id="27" name="Group 26">
            <a:extLst>
              <a:ext uri="{FF2B5EF4-FFF2-40B4-BE49-F238E27FC236}">
                <a16:creationId xmlns:a16="http://schemas.microsoft.com/office/drawing/2014/main" id="{AF82A7CA-059A-5843-96BD-D9FF71231228}"/>
              </a:ext>
            </a:extLst>
          </p:cNvPr>
          <p:cNvGrpSpPr/>
          <p:nvPr/>
        </p:nvGrpSpPr>
        <p:grpSpPr>
          <a:xfrm>
            <a:off x="6285570" y="926184"/>
            <a:ext cx="3195225" cy="4366868"/>
            <a:chOff x="4714177" y="694638"/>
            <a:chExt cx="2396419" cy="3275151"/>
          </a:xfrm>
        </p:grpSpPr>
        <p:grpSp>
          <p:nvGrpSpPr>
            <p:cNvPr id="14" name="Group 13">
              <a:extLst>
                <a:ext uri="{FF2B5EF4-FFF2-40B4-BE49-F238E27FC236}">
                  <a16:creationId xmlns:a16="http://schemas.microsoft.com/office/drawing/2014/main" id="{2BCAB706-6D2E-D84A-B085-BB9B19BFAA96}"/>
                </a:ext>
              </a:extLst>
            </p:cNvPr>
            <p:cNvGrpSpPr/>
            <p:nvPr/>
          </p:nvGrpSpPr>
          <p:grpSpPr>
            <a:xfrm>
              <a:off x="5031016" y="694638"/>
              <a:ext cx="1762742" cy="1302847"/>
              <a:chOff x="4038341" y="701183"/>
              <a:chExt cx="1762742" cy="1302847"/>
            </a:xfrm>
          </p:grpSpPr>
          <p:sp>
            <p:nvSpPr>
              <p:cNvPr id="6" name="TextBox 5">
                <a:extLst>
                  <a:ext uri="{FF2B5EF4-FFF2-40B4-BE49-F238E27FC236}">
                    <a16:creationId xmlns:a16="http://schemas.microsoft.com/office/drawing/2014/main" id="{977A3C03-5019-AD4E-BE32-BDE79BDD8A6A}"/>
                  </a:ext>
                </a:extLst>
              </p:cNvPr>
              <p:cNvSpPr txBox="1"/>
              <p:nvPr/>
            </p:nvSpPr>
            <p:spPr>
              <a:xfrm>
                <a:off x="4038341" y="701183"/>
                <a:ext cx="1762742" cy="715725"/>
              </a:xfrm>
              <a:prstGeom prst="rect">
                <a:avLst/>
              </a:prstGeom>
              <a:noFill/>
            </p:spPr>
            <p:txBody>
              <a:bodyPr wrap="none" rtlCol="0">
                <a:spAutoFit/>
              </a:bodyPr>
              <a:lstStyle/>
              <a:p>
                <a:pPr algn="ctr" defTabSz="1219170">
                  <a:buClr>
                    <a:srgbClr val="000000"/>
                  </a:buClr>
                </a:pPr>
                <a:r>
                  <a:rPr lang="en-US" sz="1867" b="1" kern="0" dirty="0">
                    <a:solidFill>
                      <a:srgbClr val="000000"/>
                    </a:solidFill>
                    <a:latin typeface="Arial"/>
                    <a:cs typeface="Arial"/>
                    <a:sym typeface="Arial"/>
                  </a:rPr>
                  <a:t>Light</a:t>
                </a:r>
                <a:r>
                  <a:rPr lang="en-US" sz="1867" kern="0" dirty="0">
                    <a:solidFill>
                      <a:srgbClr val="000000"/>
                    </a:solidFill>
                    <a:latin typeface="Arial"/>
                    <a:cs typeface="Arial"/>
                    <a:sym typeface="Arial"/>
                  </a:rPr>
                  <a:t> QCD axions &amp;</a:t>
                </a:r>
              </a:p>
              <a:p>
                <a:pPr algn="ctr" defTabSz="1219170">
                  <a:buClr>
                    <a:srgbClr val="000000"/>
                  </a:buClr>
                </a:pPr>
                <a:r>
                  <a:rPr lang="en-US" sz="1867" kern="0" dirty="0">
                    <a:solidFill>
                      <a:srgbClr val="000000"/>
                    </a:solidFill>
                    <a:latin typeface="Arial"/>
                    <a:cs typeface="Arial"/>
                    <a:sym typeface="Arial"/>
                  </a:rPr>
                  <a:t>Other hidden-sector</a:t>
                </a:r>
              </a:p>
              <a:p>
                <a:pPr algn="ctr" defTabSz="1219170">
                  <a:buClr>
                    <a:srgbClr val="000000"/>
                  </a:buClr>
                </a:pPr>
                <a:r>
                  <a:rPr lang="en-US" sz="1867" kern="0" dirty="0">
                    <a:solidFill>
                      <a:srgbClr val="000000"/>
                    </a:solidFill>
                    <a:latin typeface="Arial"/>
                    <a:cs typeface="Arial"/>
                    <a:sym typeface="Arial"/>
                  </a:rPr>
                  <a:t>wave-like DM</a:t>
                </a:r>
              </a:p>
            </p:txBody>
          </p:sp>
          <p:sp>
            <p:nvSpPr>
              <p:cNvPr id="8" name="TextBox 7">
                <a:extLst>
                  <a:ext uri="{FF2B5EF4-FFF2-40B4-BE49-F238E27FC236}">
                    <a16:creationId xmlns:a16="http://schemas.microsoft.com/office/drawing/2014/main" id="{500EF851-DA88-C047-876F-9C4DD49BBF48}"/>
                  </a:ext>
                </a:extLst>
              </p:cNvPr>
              <p:cNvSpPr txBox="1"/>
              <p:nvPr/>
            </p:nvSpPr>
            <p:spPr>
              <a:xfrm>
                <a:off x="4391361" y="1565449"/>
                <a:ext cx="1011335" cy="438581"/>
              </a:xfrm>
              <a:prstGeom prst="rect">
                <a:avLst/>
              </a:prstGeom>
              <a:noFill/>
            </p:spPr>
            <p:txBody>
              <a:bodyPr wrap="none" rtlCol="0">
                <a:spAutoFit/>
              </a:bodyPr>
              <a:lstStyle/>
              <a:p>
                <a:pPr defTabSz="1219170">
                  <a:buClr>
                    <a:srgbClr val="000000"/>
                  </a:buClr>
                </a:pPr>
                <a:r>
                  <a:rPr lang="en-US" sz="3200" b="1" kern="0" dirty="0">
                    <a:solidFill>
                      <a:srgbClr val="000000"/>
                    </a:solidFill>
                    <a:latin typeface="Arial"/>
                    <a:cs typeface="Arial"/>
                    <a:sym typeface="Arial"/>
                  </a:rPr>
                  <a:t>QSHS</a:t>
                </a:r>
              </a:p>
            </p:txBody>
          </p:sp>
        </p:grpSp>
        <p:sp>
          <p:nvSpPr>
            <p:cNvPr id="16" name="TextBox 15">
              <a:extLst>
                <a:ext uri="{FF2B5EF4-FFF2-40B4-BE49-F238E27FC236}">
                  <a16:creationId xmlns:a16="http://schemas.microsoft.com/office/drawing/2014/main" id="{CB9F79C6-4F75-9A4E-A1AA-49031745DDE0}"/>
                </a:ext>
              </a:extLst>
            </p:cNvPr>
            <p:cNvSpPr txBox="1"/>
            <p:nvPr/>
          </p:nvSpPr>
          <p:spPr>
            <a:xfrm>
              <a:off x="4714177" y="2003305"/>
              <a:ext cx="2396419" cy="931217"/>
            </a:xfrm>
            <a:prstGeom prst="rect">
              <a:avLst/>
            </a:prstGeom>
            <a:noFill/>
          </p:spPr>
          <p:txBody>
            <a:bodyPr wrap="square" rtlCol="0">
              <a:spAutoFit/>
            </a:bodyPr>
            <a:lstStyle/>
            <a:p>
              <a:pPr algn="ctr" defTabSz="1219170">
                <a:buClr>
                  <a:srgbClr val="000000"/>
                </a:buClr>
              </a:pPr>
              <a:r>
                <a:rPr lang="en-US" sz="1867" b="1" kern="0" dirty="0">
                  <a:solidFill>
                    <a:srgbClr val="111FFF"/>
                  </a:solidFill>
                  <a:latin typeface="Arial"/>
                  <a:cs typeface="Arial"/>
                  <a:sym typeface="Arial"/>
                </a:rPr>
                <a:t>Dark matter axion to photon conversion in a resonator in a high magnetic field</a:t>
              </a:r>
            </a:p>
          </p:txBody>
        </p:sp>
        <p:sp>
          <p:nvSpPr>
            <p:cNvPr id="20" name="TextBox 19">
              <a:extLst>
                <a:ext uri="{FF2B5EF4-FFF2-40B4-BE49-F238E27FC236}">
                  <a16:creationId xmlns:a16="http://schemas.microsoft.com/office/drawing/2014/main" id="{9C5D26D3-6C34-ED4E-8A77-43055F68ABEE}"/>
                </a:ext>
              </a:extLst>
            </p:cNvPr>
            <p:cNvSpPr txBox="1"/>
            <p:nvPr/>
          </p:nvSpPr>
          <p:spPr>
            <a:xfrm>
              <a:off x="4758523" y="3038572"/>
              <a:ext cx="2307725" cy="931217"/>
            </a:xfrm>
            <a:prstGeom prst="rect">
              <a:avLst/>
            </a:prstGeom>
            <a:noFill/>
          </p:spPr>
          <p:txBody>
            <a:bodyPr wrap="square" rtlCol="0">
              <a:spAutoFit/>
            </a:bodyPr>
            <a:lstStyle/>
            <a:p>
              <a:pPr algn="ctr" defTabSz="1219170">
                <a:buClr>
                  <a:srgbClr val="000000"/>
                </a:buClr>
              </a:pPr>
              <a:r>
                <a:rPr lang="en-US" sz="1867" b="1" kern="0" dirty="0">
                  <a:solidFill>
                    <a:srgbClr val="111FFF"/>
                  </a:solidFill>
                  <a:latin typeface="Arial"/>
                  <a:cs typeface="Arial"/>
                  <a:sym typeface="Arial"/>
                </a:rPr>
                <a:t>41 months funding to build 10mk, 20cm bore 8T test detector for</a:t>
              </a:r>
            </a:p>
            <a:p>
              <a:pPr algn="ctr" defTabSz="1219170">
                <a:buClr>
                  <a:srgbClr val="000000"/>
                </a:buClr>
              </a:pPr>
              <a:r>
                <a:rPr lang="en-US" sz="1867" b="1" kern="0" dirty="0">
                  <a:solidFill>
                    <a:srgbClr val="111FFF"/>
                  </a:solidFill>
                  <a:latin typeface="Arial"/>
                  <a:cs typeface="Arial"/>
                  <a:sym typeface="Arial"/>
                </a:rPr>
                <a:t>20-40 micro-eV axions.</a:t>
              </a:r>
            </a:p>
          </p:txBody>
        </p:sp>
      </p:grpSp>
      <p:sp>
        <p:nvSpPr>
          <p:cNvPr id="28" name="TextBox 27">
            <a:extLst>
              <a:ext uri="{FF2B5EF4-FFF2-40B4-BE49-F238E27FC236}">
                <a16:creationId xmlns:a16="http://schemas.microsoft.com/office/drawing/2014/main" id="{95A20197-424B-4747-984B-258A58E3F46B}"/>
              </a:ext>
            </a:extLst>
          </p:cNvPr>
          <p:cNvSpPr txBox="1"/>
          <p:nvPr/>
        </p:nvSpPr>
        <p:spPr>
          <a:xfrm>
            <a:off x="9508900" y="2775939"/>
            <a:ext cx="2521844" cy="954300"/>
          </a:xfrm>
          <a:prstGeom prst="rect">
            <a:avLst/>
          </a:prstGeom>
          <a:noFill/>
        </p:spPr>
        <p:txBody>
          <a:bodyPr wrap="none" rtlCol="0">
            <a:spAutoFit/>
          </a:bodyPr>
          <a:lstStyle/>
          <a:p>
            <a:pPr algn="ctr" defTabSz="1219170">
              <a:buClr>
                <a:srgbClr val="000000"/>
              </a:buClr>
            </a:pPr>
            <a:r>
              <a:rPr lang="en-US" sz="1867" b="1" kern="0" dirty="0">
                <a:solidFill>
                  <a:srgbClr val="111FFF"/>
                </a:solidFill>
                <a:latin typeface="Arial"/>
                <a:cs typeface="Arial"/>
                <a:sym typeface="Arial"/>
              </a:rPr>
              <a:t>Coherent interaction</a:t>
            </a:r>
          </a:p>
          <a:p>
            <a:pPr algn="ctr" defTabSz="1219170">
              <a:buClr>
                <a:srgbClr val="000000"/>
              </a:buClr>
            </a:pPr>
            <a:r>
              <a:rPr lang="en-US" sz="1867" b="1" kern="0" dirty="0">
                <a:solidFill>
                  <a:srgbClr val="111FFF"/>
                </a:solidFill>
                <a:latin typeface="Arial"/>
                <a:cs typeface="Arial"/>
                <a:sym typeface="Arial"/>
              </a:rPr>
              <a:t>of WIMPs with</a:t>
            </a:r>
          </a:p>
          <a:p>
            <a:pPr algn="ctr" defTabSz="1219170">
              <a:buClr>
                <a:srgbClr val="000000"/>
              </a:buClr>
            </a:pPr>
            <a:r>
              <a:rPr lang="en-US" sz="1867" b="1" kern="0" dirty="0">
                <a:solidFill>
                  <a:srgbClr val="111FFF"/>
                </a:solidFill>
                <a:latin typeface="Arial"/>
                <a:cs typeface="Arial"/>
                <a:sym typeface="Arial"/>
              </a:rPr>
              <a:t>Superfluid He-3 </a:t>
            </a:r>
          </a:p>
        </p:txBody>
      </p:sp>
      <p:sp>
        <p:nvSpPr>
          <p:cNvPr id="29" name="TextBox 28">
            <a:extLst>
              <a:ext uri="{FF2B5EF4-FFF2-40B4-BE49-F238E27FC236}">
                <a16:creationId xmlns:a16="http://schemas.microsoft.com/office/drawing/2014/main" id="{A9A0ED58-83E9-0C4D-B35F-81EDE96C79A0}"/>
              </a:ext>
            </a:extLst>
          </p:cNvPr>
          <p:cNvSpPr txBox="1"/>
          <p:nvPr/>
        </p:nvSpPr>
        <p:spPr>
          <a:xfrm>
            <a:off x="9287067" y="4034049"/>
            <a:ext cx="3247653" cy="1241622"/>
          </a:xfrm>
          <a:prstGeom prst="rect">
            <a:avLst/>
          </a:prstGeom>
          <a:noFill/>
        </p:spPr>
        <p:txBody>
          <a:bodyPr wrap="square" rtlCol="0">
            <a:spAutoFit/>
          </a:bodyPr>
          <a:lstStyle/>
          <a:p>
            <a:pPr algn="ctr" defTabSz="1219170">
              <a:buClr>
                <a:srgbClr val="000000"/>
              </a:buClr>
            </a:pPr>
            <a:r>
              <a:rPr lang="en-US" sz="1867" b="1" kern="0" dirty="0">
                <a:solidFill>
                  <a:srgbClr val="111FFF"/>
                </a:solidFill>
                <a:latin typeface="Arial"/>
                <a:cs typeface="Arial"/>
                <a:sym typeface="Arial"/>
              </a:rPr>
              <a:t>41 months funding for</a:t>
            </a:r>
          </a:p>
          <a:p>
            <a:pPr algn="ctr" defTabSz="1219170">
              <a:buClr>
                <a:srgbClr val="000000"/>
              </a:buClr>
            </a:pPr>
            <a:r>
              <a:rPr lang="en-US" sz="1867" b="1" kern="0" dirty="0">
                <a:solidFill>
                  <a:srgbClr val="111FFF"/>
                </a:solidFill>
                <a:latin typeface="Arial"/>
                <a:cs typeface="Arial"/>
                <a:sym typeface="Arial"/>
              </a:rPr>
              <a:t>detector construction,</a:t>
            </a:r>
          </a:p>
          <a:p>
            <a:pPr algn="ctr" defTabSz="1219170">
              <a:buClr>
                <a:srgbClr val="000000"/>
              </a:buClr>
            </a:pPr>
            <a:r>
              <a:rPr lang="en-US" sz="1867" b="1" kern="0" dirty="0">
                <a:solidFill>
                  <a:srgbClr val="111FFF"/>
                </a:solidFill>
                <a:latin typeface="Arial"/>
                <a:cs typeface="Arial"/>
                <a:sym typeface="Arial"/>
              </a:rPr>
              <a:t>first science run</a:t>
            </a:r>
          </a:p>
          <a:p>
            <a:pPr algn="ctr" defTabSz="1219170">
              <a:buClr>
                <a:srgbClr val="000000"/>
              </a:buClr>
            </a:pPr>
            <a:r>
              <a:rPr lang="en-US" sz="1867" b="1" kern="0" dirty="0">
                <a:solidFill>
                  <a:srgbClr val="111FFF"/>
                </a:solidFill>
                <a:latin typeface="Arial"/>
                <a:cs typeface="Arial"/>
                <a:sym typeface="Arial"/>
              </a:rPr>
              <a:t>in surface facility. </a:t>
            </a:r>
          </a:p>
        </p:txBody>
      </p:sp>
      <p:cxnSp>
        <p:nvCxnSpPr>
          <p:cNvPr id="31" name="Straight Arrow Connector 30">
            <a:extLst>
              <a:ext uri="{FF2B5EF4-FFF2-40B4-BE49-F238E27FC236}">
                <a16:creationId xmlns:a16="http://schemas.microsoft.com/office/drawing/2014/main" id="{4DAF31B4-622C-A04D-8A79-8376742CA795}"/>
              </a:ext>
            </a:extLst>
          </p:cNvPr>
          <p:cNvCxnSpPr>
            <a:cxnSpLocks/>
          </p:cNvCxnSpPr>
          <p:nvPr/>
        </p:nvCxnSpPr>
        <p:spPr>
          <a:xfrm>
            <a:off x="1914144" y="5567992"/>
            <a:ext cx="7973568" cy="0"/>
          </a:xfrm>
          <a:prstGeom prst="straightConnector1">
            <a:avLst/>
          </a:prstGeom>
          <a:ln w="28575">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1F37E2B-F55D-4D4C-9FC9-2A83A269D103}"/>
              </a:ext>
            </a:extLst>
          </p:cNvPr>
          <p:cNvSpPr txBox="1"/>
          <p:nvPr/>
        </p:nvSpPr>
        <p:spPr>
          <a:xfrm>
            <a:off x="0" y="6148917"/>
            <a:ext cx="12362680" cy="666977"/>
          </a:xfrm>
          <a:prstGeom prst="rect">
            <a:avLst/>
          </a:prstGeom>
          <a:noFill/>
        </p:spPr>
        <p:txBody>
          <a:bodyPr wrap="none" rtlCol="0">
            <a:spAutoFit/>
          </a:bodyPr>
          <a:lstStyle/>
          <a:p>
            <a:pPr defTabSz="1219170">
              <a:buClr>
                <a:srgbClr val="000000"/>
              </a:buClr>
            </a:pPr>
            <a:r>
              <a:rPr lang="en-US" sz="1867" b="1" kern="0" dirty="0">
                <a:solidFill>
                  <a:srgbClr val="FF0000"/>
                </a:solidFill>
                <a:latin typeface="Arial"/>
                <a:cs typeface="Arial"/>
                <a:sym typeface="Arial"/>
              </a:rPr>
              <a:t>All four groups are exploiting quantum technology for low noise readout. QI uses squeezed light, AION </a:t>
            </a:r>
          </a:p>
          <a:p>
            <a:pPr defTabSz="1219170">
              <a:buClr>
                <a:srgbClr val="000000"/>
              </a:buClr>
            </a:pPr>
            <a:r>
              <a:rPr lang="en-US" sz="1867" b="1" kern="0" dirty="0">
                <a:solidFill>
                  <a:srgbClr val="FF0000"/>
                </a:solidFill>
                <a:latin typeface="Arial"/>
                <a:cs typeface="Arial"/>
                <a:sym typeface="Arial"/>
              </a:rPr>
              <a:t>uses coherent atomic beams, QSHS uses microwave quantum sensors, Quest DMC uses quantum readout </a:t>
            </a:r>
          </a:p>
        </p:txBody>
      </p:sp>
      <p:sp>
        <p:nvSpPr>
          <p:cNvPr id="38" name="TextBox 37">
            <a:extLst>
              <a:ext uri="{FF2B5EF4-FFF2-40B4-BE49-F238E27FC236}">
                <a16:creationId xmlns:a16="http://schemas.microsoft.com/office/drawing/2014/main" id="{A8F7B7C4-FEE4-B84C-8128-57C388823479}"/>
              </a:ext>
            </a:extLst>
          </p:cNvPr>
          <p:cNvSpPr txBox="1"/>
          <p:nvPr/>
        </p:nvSpPr>
        <p:spPr>
          <a:xfrm>
            <a:off x="393321" y="5265058"/>
            <a:ext cx="1534394" cy="461665"/>
          </a:xfrm>
          <a:prstGeom prst="rect">
            <a:avLst/>
          </a:prstGeom>
          <a:noFill/>
        </p:spPr>
        <p:txBody>
          <a:bodyPr wrap="none" rtlCol="0">
            <a:spAutoFit/>
          </a:bodyPr>
          <a:lstStyle/>
          <a:p>
            <a:pPr defTabSz="1219170">
              <a:buClr>
                <a:srgbClr val="000000"/>
              </a:buClr>
            </a:pPr>
            <a:r>
              <a:rPr lang="en-US" sz="2400" b="1" kern="0" dirty="0">
                <a:solidFill>
                  <a:srgbClr val="000000"/>
                </a:solidFill>
                <a:latin typeface="Arial"/>
                <a:cs typeface="Arial"/>
                <a:sym typeface="Arial"/>
              </a:rPr>
              <a:t>LIGHTER</a:t>
            </a:r>
          </a:p>
        </p:txBody>
      </p:sp>
      <p:sp>
        <p:nvSpPr>
          <p:cNvPr id="39" name="TextBox 38">
            <a:extLst>
              <a:ext uri="{FF2B5EF4-FFF2-40B4-BE49-F238E27FC236}">
                <a16:creationId xmlns:a16="http://schemas.microsoft.com/office/drawing/2014/main" id="{E6148268-B7C0-9A4E-9C69-A3E90EA17C2C}"/>
              </a:ext>
            </a:extLst>
          </p:cNvPr>
          <p:cNvSpPr txBox="1"/>
          <p:nvPr/>
        </p:nvSpPr>
        <p:spPr>
          <a:xfrm>
            <a:off x="9971313" y="5383249"/>
            <a:ext cx="1553630" cy="461665"/>
          </a:xfrm>
          <a:prstGeom prst="rect">
            <a:avLst/>
          </a:prstGeom>
          <a:noFill/>
        </p:spPr>
        <p:txBody>
          <a:bodyPr wrap="none" rtlCol="0">
            <a:spAutoFit/>
          </a:bodyPr>
          <a:lstStyle/>
          <a:p>
            <a:pPr defTabSz="1219170">
              <a:buClr>
                <a:srgbClr val="000000"/>
              </a:buClr>
            </a:pPr>
            <a:r>
              <a:rPr lang="en-US" sz="2400" b="1" kern="0" dirty="0">
                <a:solidFill>
                  <a:srgbClr val="000000"/>
                </a:solidFill>
                <a:latin typeface="Arial"/>
                <a:cs typeface="Arial"/>
                <a:sym typeface="Arial"/>
              </a:rPr>
              <a:t>HEAVIER</a:t>
            </a:r>
          </a:p>
        </p:txBody>
      </p:sp>
      <p:grpSp>
        <p:nvGrpSpPr>
          <p:cNvPr id="22" name="Group 21">
            <a:extLst>
              <a:ext uri="{FF2B5EF4-FFF2-40B4-BE49-F238E27FC236}">
                <a16:creationId xmlns:a16="http://schemas.microsoft.com/office/drawing/2014/main" id="{4CFEAA5A-DC66-4D41-B99E-BAB0E66F1281}"/>
              </a:ext>
            </a:extLst>
          </p:cNvPr>
          <p:cNvGrpSpPr/>
          <p:nvPr/>
        </p:nvGrpSpPr>
        <p:grpSpPr>
          <a:xfrm>
            <a:off x="3617982" y="935088"/>
            <a:ext cx="2247731" cy="1664676"/>
            <a:chOff x="907754" y="763923"/>
            <a:chExt cx="1685798" cy="1248507"/>
          </a:xfrm>
        </p:grpSpPr>
        <p:sp>
          <p:nvSpPr>
            <p:cNvPr id="23" name="TextBox 22">
              <a:extLst>
                <a:ext uri="{FF2B5EF4-FFF2-40B4-BE49-F238E27FC236}">
                  <a16:creationId xmlns:a16="http://schemas.microsoft.com/office/drawing/2014/main" id="{AD20E487-0962-744B-A918-A03AF025D91B}"/>
                </a:ext>
              </a:extLst>
            </p:cNvPr>
            <p:cNvSpPr txBox="1"/>
            <p:nvPr/>
          </p:nvSpPr>
          <p:spPr>
            <a:xfrm>
              <a:off x="907754" y="763923"/>
              <a:ext cx="1685798" cy="715725"/>
            </a:xfrm>
            <a:prstGeom prst="rect">
              <a:avLst/>
            </a:prstGeom>
            <a:noFill/>
          </p:spPr>
          <p:txBody>
            <a:bodyPr wrap="none" rtlCol="0">
              <a:spAutoFit/>
            </a:bodyPr>
            <a:lstStyle/>
            <a:p>
              <a:pPr algn="ctr" defTabSz="1219170">
                <a:buClr>
                  <a:srgbClr val="000000"/>
                </a:buClr>
              </a:pPr>
              <a:r>
                <a:rPr lang="en-US" sz="1867" b="1" kern="0" dirty="0">
                  <a:solidFill>
                    <a:srgbClr val="000000"/>
                  </a:solidFill>
                  <a:latin typeface="Arial"/>
                  <a:cs typeface="Arial"/>
                  <a:sym typeface="Arial"/>
                </a:rPr>
                <a:t>Ultra-light </a:t>
              </a:r>
              <a:r>
                <a:rPr lang="en-US" sz="1867" kern="0" dirty="0">
                  <a:solidFill>
                    <a:srgbClr val="000000"/>
                  </a:solidFill>
                  <a:latin typeface="Arial"/>
                  <a:cs typeface="Arial"/>
                  <a:sym typeface="Arial"/>
                </a:rPr>
                <a:t>hidden</a:t>
              </a:r>
            </a:p>
            <a:p>
              <a:pPr algn="ctr" defTabSz="1219170">
                <a:buClr>
                  <a:srgbClr val="000000"/>
                </a:buClr>
              </a:pPr>
              <a:r>
                <a:rPr lang="en-US" sz="1867" kern="0" dirty="0">
                  <a:solidFill>
                    <a:srgbClr val="000000"/>
                  </a:solidFill>
                  <a:latin typeface="Arial"/>
                  <a:cs typeface="Arial"/>
                  <a:sym typeface="Arial"/>
                </a:rPr>
                <a:t>sector scalar wave-</a:t>
              </a:r>
            </a:p>
            <a:p>
              <a:pPr algn="ctr" defTabSz="1219170">
                <a:buClr>
                  <a:srgbClr val="000000"/>
                </a:buClr>
              </a:pPr>
              <a:r>
                <a:rPr lang="en-US" sz="1867" kern="0" dirty="0">
                  <a:solidFill>
                    <a:srgbClr val="000000"/>
                  </a:solidFill>
                  <a:latin typeface="Arial"/>
                  <a:cs typeface="Arial"/>
                  <a:sym typeface="Arial"/>
                </a:rPr>
                <a:t>like candidates</a:t>
              </a:r>
            </a:p>
          </p:txBody>
        </p:sp>
        <p:sp>
          <p:nvSpPr>
            <p:cNvPr id="24" name="TextBox 23">
              <a:extLst>
                <a:ext uri="{FF2B5EF4-FFF2-40B4-BE49-F238E27FC236}">
                  <a16:creationId xmlns:a16="http://schemas.microsoft.com/office/drawing/2014/main" id="{F098D9B5-9A31-E14E-B260-16134502FB3D}"/>
                </a:ext>
              </a:extLst>
            </p:cNvPr>
            <p:cNvSpPr txBox="1"/>
            <p:nvPr/>
          </p:nvSpPr>
          <p:spPr>
            <a:xfrm>
              <a:off x="1512588" y="1573849"/>
              <a:ext cx="463108" cy="438581"/>
            </a:xfrm>
            <a:prstGeom prst="rect">
              <a:avLst/>
            </a:prstGeom>
            <a:noFill/>
          </p:spPr>
          <p:txBody>
            <a:bodyPr wrap="none" rtlCol="0">
              <a:spAutoFit/>
            </a:bodyPr>
            <a:lstStyle/>
            <a:p>
              <a:pPr defTabSz="1219170">
                <a:buClr>
                  <a:srgbClr val="000000"/>
                </a:buClr>
              </a:pPr>
              <a:r>
                <a:rPr lang="en-US" sz="3200" b="1" kern="0" dirty="0">
                  <a:solidFill>
                    <a:srgbClr val="000000"/>
                  </a:solidFill>
                  <a:latin typeface="Arial"/>
                  <a:cs typeface="Arial"/>
                  <a:sym typeface="Arial"/>
                </a:rPr>
                <a:t>QI</a:t>
              </a:r>
            </a:p>
          </p:txBody>
        </p:sp>
      </p:grpSp>
      <p:sp>
        <p:nvSpPr>
          <p:cNvPr id="25" name="TextBox 24">
            <a:extLst>
              <a:ext uri="{FF2B5EF4-FFF2-40B4-BE49-F238E27FC236}">
                <a16:creationId xmlns:a16="http://schemas.microsoft.com/office/drawing/2014/main" id="{47554CB9-45AD-E24A-A9FF-545F1B43FA3D}"/>
              </a:ext>
            </a:extLst>
          </p:cNvPr>
          <p:cNvSpPr txBox="1"/>
          <p:nvPr/>
        </p:nvSpPr>
        <p:spPr>
          <a:xfrm>
            <a:off x="3391451" y="2778561"/>
            <a:ext cx="2700792" cy="1241622"/>
          </a:xfrm>
          <a:prstGeom prst="rect">
            <a:avLst/>
          </a:prstGeom>
          <a:noFill/>
        </p:spPr>
        <p:txBody>
          <a:bodyPr wrap="square" rtlCol="0">
            <a:spAutoFit/>
          </a:bodyPr>
          <a:lstStyle/>
          <a:p>
            <a:pPr algn="ctr" defTabSz="1219170">
              <a:buClr>
                <a:srgbClr val="000000"/>
              </a:buClr>
            </a:pPr>
            <a:r>
              <a:rPr lang="en-US" sz="1867" b="1" kern="0" dirty="0">
                <a:solidFill>
                  <a:srgbClr val="111FFF"/>
                </a:solidFill>
                <a:latin typeface="Arial"/>
                <a:cs typeface="Arial"/>
                <a:sym typeface="Arial"/>
              </a:rPr>
              <a:t>Laser interferometry over multi-</a:t>
            </a:r>
            <a:r>
              <a:rPr lang="en-US" sz="1867" b="1" kern="0" dirty="0" err="1">
                <a:solidFill>
                  <a:srgbClr val="111FFF"/>
                </a:solidFill>
                <a:latin typeface="Arial"/>
                <a:cs typeface="Arial"/>
                <a:sym typeface="Arial"/>
              </a:rPr>
              <a:t>metre</a:t>
            </a:r>
            <a:r>
              <a:rPr lang="en-US" sz="1867" b="1" kern="0" dirty="0">
                <a:solidFill>
                  <a:srgbClr val="111FFF"/>
                </a:solidFill>
                <a:latin typeface="Arial"/>
                <a:cs typeface="Arial"/>
                <a:sym typeface="Arial"/>
              </a:rPr>
              <a:t> distance scales using squeezed light.</a:t>
            </a:r>
          </a:p>
        </p:txBody>
      </p:sp>
      <p:sp>
        <p:nvSpPr>
          <p:cNvPr id="26" name="TextBox 25">
            <a:extLst>
              <a:ext uri="{FF2B5EF4-FFF2-40B4-BE49-F238E27FC236}">
                <a16:creationId xmlns:a16="http://schemas.microsoft.com/office/drawing/2014/main" id="{2F03C170-601D-0A41-BEBF-18F0BA4EF723}"/>
              </a:ext>
            </a:extLst>
          </p:cNvPr>
          <p:cNvSpPr txBox="1"/>
          <p:nvPr/>
        </p:nvSpPr>
        <p:spPr>
          <a:xfrm>
            <a:off x="3209884" y="4032257"/>
            <a:ext cx="3247653" cy="1241622"/>
          </a:xfrm>
          <a:prstGeom prst="rect">
            <a:avLst/>
          </a:prstGeom>
          <a:noFill/>
        </p:spPr>
        <p:txBody>
          <a:bodyPr wrap="square" rtlCol="0">
            <a:spAutoFit/>
          </a:bodyPr>
          <a:lstStyle/>
          <a:p>
            <a:pPr algn="ctr" defTabSz="1219170">
              <a:buClr>
                <a:srgbClr val="000000"/>
              </a:buClr>
            </a:pPr>
            <a:r>
              <a:rPr lang="en-US" sz="1867" b="1" kern="0" dirty="0">
                <a:solidFill>
                  <a:srgbClr val="111FFF"/>
                </a:solidFill>
                <a:latin typeface="Arial"/>
                <a:cs typeface="Arial"/>
                <a:sym typeface="Arial"/>
              </a:rPr>
              <a:t>41 months funding to build 2m prototype, and</a:t>
            </a:r>
          </a:p>
          <a:p>
            <a:pPr algn="ctr" defTabSz="1219170">
              <a:buClr>
                <a:srgbClr val="000000"/>
              </a:buClr>
            </a:pPr>
            <a:r>
              <a:rPr lang="en-US" sz="1867" b="1" kern="0" dirty="0">
                <a:solidFill>
                  <a:srgbClr val="111FFF"/>
                </a:solidFill>
                <a:latin typeface="Arial"/>
                <a:cs typeface="Arial"/>
                <a:sym typeface="Arial"/>
              </a:rPr>
              <a:t>develop transition edge</a:t>
            </a:r>
          </a:p>
          <a:p>
            <a:pPr algn="ctr" defTabSz="1219170">
              <a:buClr>
                <a:srgbClr val="000000"/>
              </a:buClr>
            </a:pPr>
            <a:r>
              <a:rPr lang="en-US" sz="1867" b="1" kern="0" dirty="0">
                <a:solidFill>
                  <a:srgbClr val="111FFF"/>
                </a:solidFill>
                <a:latin typeface="Arial"/>
                <a:cs typeface="Arial"/>
                <a:sym typeface="Arial"/>
              </a:rPr>
              <a:t>sensors for ALPS2</a:t>
            </a:r>
          </a:p>
        </p:txBody>
      </p:sp>
      <p:grpSp>
        <p:nvGrpSpPr>
          <p:cNvPr id="15" name="Group 14">
            <a:extLst>
              <a:ext uri="{FF2B5EF4-FFF2-40B4-BE49-F238E27FC236}">
                <a16:creationId xmlns:a16="http://schemas.microsoft.com/office/drawing/2014/main" id="{B29DD63D-54D4-DE47-A53C-0FFDD383ADEC}"/>
              </a:ext>
            </a:extLst>
          </p:cNvPr>
          <p:cNvGrpSpPr/>
          <p:nvPr/>
        </p:nvGrpSpPr>
        <p:grpSpPr>
          <a:xfrm>
            <a:off x="499489" y="926185"/>
            <a:ext cx="2536272" cy="1714111"/>
            <a:chOff x="1038539" y="726847"/>
            <a:chExt cx="1902204" cy="1285583"/>
          </a:xfrm>
        </p:grpSpPr>
        <p:sp>
          <p:nvSpPr>
            <p:cNvPr id="5" name="TextBox 4">
              <a:extLst>
                <a:ext uri="{FF2B5EF4-FFF2-40B4-BE49-F238E27FC236}">
                  <a16:creationId xmlns:a16="http://schemas.microsoft.com/office/drawing/2014/main" id="{2A5C6DB1-BF58-1149-A718-FB911580BD74}"/>
                </a:ext>
              </a:extLst>
            </p:cNvPr>
            <p:cNvSpPr txBox="1"/>
            <p:nvPr/>
          </p:nvSpPr>
          <p:spPr>
            <a:xfrm>
              <a:off x="1038539" y="726847"/>
              <a:ext cx="1902204" cy="715725"/>
            </a:xfrm>
            <a:prstGeom prst="rect">
              <a:avLst/>
            </a:prstGeom>
            <a:noFill/>
          </p:spPr>
          <p:txBody>
            <a:bodyPr wrap="none" rtlCol="0">
              <a:spAutoFit/>
            </a:bodyPr>
            <a:lstStyle/>
            <a:p>
              <a:pPr algn="ctr" defTabSz="1219170">
                <a:buClr>
                  <a:srgbClr val="000000"/>
                </a:buClr>
              </a:pPr>
              <a:r>
                <a:rPr lang="en-US" sz="1867" b="1" kern="0" dirty="0">
                  <a:solidFill>
                    <a:srgbClr val="000000"/>
                  </a:solidFill>
                  <a:latin typeface="Arial"/>
                  <a:cs typeface="Arial"/>
                  <a:sym typeface="Arial"/>
                </a:rPr>
                <a:t>Ultra-light </a:t>
              </a:r>
              <a:r>
                <a:rPr lang="en-US" sz="1867" kern="0" dirty="0">
                  <a:solidFill>
                    <a:srgbClr val="000000"/>
                  </a:solidFill>
                  <a:latin typeface="Arial"/>
                  <a:cs typeface="Arial"/>
                  <a:sym typeface="Arial"/>
                </a:rPr>
                <a:t>axion-like</a:t>
              </a:r>
            </a:p>
            <a:p>
              <a:pPr algn="ctr" defTabSz="1219170">
                <a:buClr>
                  <a:srgbClr val="000000"/>
                </a:buClr>
              </a:pPr>
              <a:r>
                <a:rPr lang="en-US" sz="1867" kern="0" dirty="0">
                  <a:solidFill>
                    <a:srgbClr val="000000"/>
                  </a:solidFill>
                  <a:latin typeface="Arial"/>
                  <a:cs typeface="Arial"/>
                  <a:sym typeface="Arial"/>
                </a:rPr>
                <a:t>particles, other hidden</a:t>
              </a:r>
            </a:p>
            <a:p>
              <a:pPr algn="ctr" defTabSz="1219170">
                <a:buClr>
                  <a:srgbClr val="000000"/>
                </a:buClr>
              </a:pPr>
              <a:r>
                <a:rPr lang="en-US" sz="1867" kern="0" dirty="0">
                  <a:solidFill>
                    <a:srgbClr val="000000"/>
                  </a:solidFill>
                  <a:latin typeface="Arial"/>
                  <a:cs typeface="Arial"/>
                  <a:sym typeface="Arial"/>
                </a:rPr>
                <a:t>sector wave-like DM</a:t>
              </a:r>
            </a:p>
          </p:txBody>
        </p:sp>
        <p:sp>
          <p:nvSpPr>
            <p:cNvPr id="9" name="TextBox 8">
              <a:extLst>
                <a:ext uri="{FF2B5EF4-FFF2-40B4-BE49-F238E27FC236}">
                  <a16:creationId xmlns:a16="http://schemas.microsoft.com/office/drawing/2014/main" id="{616D2C96-6362-E940-BCE5-F7BB2A20E54E}"/>
                </a:ext>
              </a:extLst>
            </p:cNvPr>
            <p:cNvSpPr txBox="1"/>
            <p:nvPr/>
          </p:nvSpPr>
          <p:spPr>
            <a:xfrm>
              <a:off x="1512588" y="1573849"/>
              <a:ext cx="907941" cy="438581"/>
            </a:xfrm>
            <a:prstGeom prst="rect">
              <a:avLst/>
            </a:prstGeom>
            <a:noFill/>
          </p:spPr>
          <p:txBody>
            <a:bodyPr wrap="none" rtlCol="0">
              <a:spAutoFit/>
            </a:bodyPr>
            <a:lstStyle/>
            <a:p>
              <a:pPr defTabSz="1219170">
                <a:buClr>
                  <a:srgbClr val="000000"/>
                </a:buClr>
              </a:pPr>
              <a:r>
                <a:rPr lang="en-US" sz="3200" b="1" kern="0" dirty="0">
                  <a:solidFill>
                    <a:srgbClr val="000000"/>
                  </a:solidFill>
                  <a:latin typeface="Arial"/>
                  <a:cs typeface="Arial"/>
                  <a:sym typeface="Arial"/>
                </a:rPr>
                <a:t>AION</a:t>
              </a:r>
            </a:p>
          </p:txBody>
        </p:sp>
      </p:grpSp>
      <p:sp>
        <p:nvSpPr>
          <p:cNvPr id="18" name="TextBox 17">
            <a:extLst>
              <a:ext uri="{FF2B5EF4-FFF2-40B4-BE49-F238E27FC236}">
                <a16:creationId xmlns:a16="http://schemas.microsoft.com/office/drawing/2014/main" id="{271A086B-A69F-344F-A6AE-C174BD9DE726}"/>
              </a:ext>
            </a:extLst>
          </p:cNvPr>
          <p:cNvSpPr txBox="1"/>
          <p:nvPr/>
        </p:nvSpPr>
        <p:spPr>
          <a:xfrm>
            <a:off x="417228" y="2769660"/>
            <a:ext cx="2700792" cy="1241622"/>
          </a:xfrm>
          <a:prstGeom prst="rect">
            <a:avLst/>
          </a:prstGeom>
          <a:noFill/>
        </p:spPr>
        <p:txBody>
          <a:bodyPr wrap="square" rtlCol="0">
            <a:spAutoFit/>
          </a:bodyPr>
          <a:lstStyle/>
          <a:p>
            <a:pPr algn="ctr" defTabSz="1219170">
              <a:buClr>
                <a:srgbClr val="000000"/>
              </a:buClr>
            </a:pPr>
            <a:r>
              <a:rPr lang="en-US" sz="1867" b="1" kern="0" dirty="0">
                <a:solidFill>
                  <a:srgbClr val="111FFF"/>
                </a:solidFill>
                <a:latin typeface="Arial"/>
                <a:cs typeface="Arial"/>
                <a:sym typeface="Arial"/>
              </a:rPr>
              <a:t>Atom interferometry over multi-</a:t>
            </a:r>
            <a:r>
              <a:rPr lang="en-US" sz="1867" b="1" kern="0" dirty="0" err="1">
                <a:solidFill>
                  <a:srgbClr val="111FFF"/>
                </a:solidFill>
                <a:latin typeface="Arial"/>
                <a:cs typeface="Arial"/>
                <a:sym typeface="Arial"/>
              </a:rPr>
              <a:t>metre</a:t>
            </a:r>
            <a:r>
              <a:rPr lang="en-US" sz="1867" b="1" kern="0" dirty="0">
                <a:solidFill>
                  <a:srgbClr val="111FFF"/>
                </a:solidFill>
                <a:latin typeface="Arial"/>
                <a:cs typeface="Arial"/>
                <a:sym typeface="Arial"/>
              </a:rPr>
              <a:t> distance scales using Strontium.</a:t>
            </a:r>
          </a:p>
        </p:txBody>
      </p:sp>
      <p:sp>
        <p:nvSpPr>
          <p:cNvPr id="19" name="TextBox 18">
            <a:extLst>
              <a:ext uri="{FF2B5EF4-FFF2-40B4-BE49-F238E27FC236}">
                <a16:creationId xmlns:a16="http://schemas.microsoft.com/office/drawing/2014/main" id="{610B727F-79E7-EB40-BA49-4201B625BE80}"/>
              </a:ext>
            </a:extLst>
          </p:cNvPr>
          <p:cNvSpPr txBox="1"/>
          <p:nvPr/>
        </p:nvSpPr>
        <p:spPr>
          <a:xfrm>
            <a:off x="105508" y="4067151"/>
            <a:ext cx="3247653" cy="666977"/>
          </a:xfrm>
          <a:prstGeom prst="rect">
            <a:avLst/>
          </a:prstGeom>
          <a:noFill/>
        </p:spPr>
        <p:txBody>
          <a:bodyPr wrap="square" rtlCol="0">
            <a:spAutoFit/>
          </a:bodyPr>
          <a:lstStyle/>
          <a:p>
            <a:pPr algn="ctr" defTabSz="1219170">
              <a:buClr>
                <a:srgbClr val="000000"/>
              </a:buClr>
            </a:pPr>
            <a:r>
              <a:rPr lang="en-US" sz="1867" b="1" kern="0" dirty="0">
                <a:solidFill>
                  <a:srgbClr val="111FFF"/>
                </a:solidFill>
                <a:latin typeface="Arial"/>
                <a:cs typeface="Arial"/>
                <a:sym typeface="Arial"/>
              </a:rPr>
              <a:t>41 months funding to build 10m prototype.</a:t>
            </a:r>
          </a:p>
        </p:txBody>
      </p:sp>
      <p:pic>
        <p:nvPicPr>
          <p:cNvPr id="44" name="Picture 43">
            <a:extLst>
              <a:ext uri="{FF2B5EF4-FFF2-40B4-BE49-F238E27FC236}">
                <a16:creationId xmlns:a16="http://schemas.microsoft.com/office/drawing/2014/main" id="{0F9F33BD-DC29-D841-B4C3-B66633353B50}"/>
              </a:ext>
            </a:extLst>
          </p:cNvPr>
          <p:cNvPicPr>
            <a:picLocks noChangeAspect="1"/>
          </p:cNvPicPr>
          <p:nvPr/>
        </p:nvPicPr>
        <p:blipFill>
          <a:blip r:embed="rId2"/>
          <a:stretch>
            <a:fillRect/>
          </a:stretch>
        </p:blipFill>
        <p:spPr>
          <a:xfrm>
            <a:off x="7183668" y="5770464"/>
            <a:ext cx="1970201" cy="351441"/>
          </a:xfrm>
          <a:prstGeom prst="rect">
            <a:avLst/>
          </a:prstGeom>
        </p:spPr>
      </p:pic>
      <p:pic>
        <p:nvPicPr>
          <p:cNvPr id="47" name="Picture 46">
            <a:extLst>
              <a:ext uri="{FF2B5EF4-FFF2-40B4-BE49-F238E27FC236}">
                <a16:creationId xmlns:a16="http://schemas.microsoft.com/office/drawing/2014/main" id="{527748E8-B4BF-6041-AFF4-0431883E5D38}"/>
              </a:ext>
            </a:extLst>
          </p:cNvPr>
          <p:cNvPicPr>
            <a:picLocks noChangeAspect="1"/>
          </p:cNvPicPr>
          <p:nvPr/>
        </p:nvPicPr>
        <p:blipFill>
          <a:blip r:embed="rId3"/>
          <a:stretch>
            <a:fillRect/>
          </a:stretch>
        </p:blipFill>
        <p:spPr>
          <a:xfrm>
            <a:off x="10483478" y="5791941"/>
            <a:ext cx="768111" cy="307244"/>
          </a:xfrm>
          <a:prstGeom prst="rect">
            <a:avLst/>
          </a:prstGeom>
        </p:spPr>
      </p:pic>
      <p:pic>
        <p:nvPicPr>
          <p:cNvPr id="48" name="Picture 47">
            <a:extLst>
              <a:ext uri="{FF2B5EF4-FFF2-40B4-BE49-F238E27FC236}">
                <a16:creationId xmlns:a16="http://schemas.microsoft.com/office/drawing/2014/main" id="{E66DFFDC-FAD4-474F-9484-AE7BF27996C1}"/>
              </a:ext>
            </a:extLst>
          </p:cNvPr>
          <p:cNvPicPr>
            <a:picLocks noChangeAspect="1"/>
          </p:cNvPicPr>
          <p:nvPr/>
        </p:nvPicPr>
        <p:blipFill>
          <a:blip r:embed="rId4"/>
          <a:stretch>
            <a:fillRect/>
          </a:stretch>
        </p:blipFill>
        <p:spPr>
          <a:xfrm>
            <a:off x="4517835" y="5769224"/>
            <a:ext cx="809861" cy="352681"/>
          </a:xfrm>
          <a:prstGeom prst="rect">
            <a:avLst/>
          </a:prstGeom>
        </p:spPr>
      </p:pic>
      <p:pic>
        <p:nvPicPr>
          <p:cNvPr id="49" name="Picture 48">
            <a:extLst>
              <a:ext uri="{FF2B5EF4-FFF2-40B4-BE49-F238E27FC236}">
                <a16:creationId xmlns:a16="http://schemas.microsoft.com/office/drawing/2014/main" id="{733956C9-D851-0D47-BCC6-C9F1B7CD4920}"/>
              </a:ext>
            </a:extLst>
          </p:cNvPr>
          <p:cNvPicPr>
            <a:picLocks noChangeAspect="1"/>
          </p:cNvPicPr>
          <p:nvPr/>
        </p:nvPicPr>
        <p:blipFill>
          <a:blip r:embed="rId5"/>
          <a:stretch>
            <a:fillRect/>
          </a:stretch>
        </p:blipFill>
        <p:spPr>
          <a:xfrm>
            <a:off x="1131555" y="5746376"/>
            <a:ext cx="739324" cy="375529"/>
          </a:xfrm>
          <a:prstGeom prst="rect">
            <a:avLst/>
          </a:prstGeom>
        </p:spPr>
      </p:pic>
      <p:cxnSp>
        <p:nvCxnSpPr>
          <p:cNvPr id="51" name="Straight Connector 50">
            <a:extLst>
              <a:ext uri="{FF2B5EF4-FFF2-40B4-BE49-F238E27FC236}">
                <a16:creationId xmlns:a16="http://schemas.microsoft.com/office/drawing/2014/main" id="{B2225A8A-933A-0E47-8918-337CE839699F}"/>
              </a:ext>
            </a:extLst>
          </p:cNvPr>
          <p:cNvCxnSpPr/>
          <p:nvPr/>
        </p:nvCxnSpPr>
        <p:spPr>
          <a:xfrm>
            <a:off x="9410785" y="935087"/>
            <a:ext cx="0" cy="5047616"/>
          </a:xfrm>
          <a:prstGeom prst="line">
            <a:avLst/>
          </a:prstGeom>
          <a:ln w="31750">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321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B1AF422-A00D-4AA0-BCA9-903F967047D8}"/>
              </a:ext>
            </a:extLst>
          </p:cNvPr>
          <p:cNvSpPr>
            <a:spLocks noGrp="1"/>
          </p:cNvSpPr>
          <p:nvPr>
            <p:ph type="title"/>
          </p:nvPr>
        </p:nvSpPr>
        <p:spPr>
          <a:xfrm>
            <a:off x="649270" y="506727"/>
            <a:ext cx="3885141" cy="1526741"/>
          </a:xfrm>
        </p:spPr>
        <p:txBody>
          <a:bodyPr vert="horz" lIns="91440" tIns="45720" rIns="91440" bIns="45720" rtlCol="0" anchor="ctr">
            <a:normAutofit/>
          </a:bodyPr>
          <a:lstStyle/>
          <a:p>
            <a:pPr algn="r"/>
            <a:r>
              <a:rPr lang="en-US" sz="3000" noProof="0">
                <a:solidFill>
                  <a:schemeClr val="bg1"/>
                </a:solidFill>
              </a:rPr>
              <a:t>Gamma-ray astronomy </a:t>
            </a:r>
            <a:br>
              <a:rPr lang="en-US" sz="3000" noProof="0">
                <a:solidFill>
                  <a:schemeClr val="bg1"/>
                </a:solidFill>
              </a:rPr>
            </a:br>
            <a:r>
              <a:rPr lang="en-US" sz="3000" noProof="0">
                <a:solidFill>
                  <a:schemeClr val="bg1"/>
                </a:solidFill>
              </a:rPr>
              <a:t>– CTA Realization</a:t>
            </a:r>
            <a:endParaRPr lang="en-US" sz="3000">
              <a:solidFill>
                <a:schemeClr val="bg1"/>
              </a:solidFill>
            </a:endParaRPr>
          </a:p>
        </p:txBody>
      </p:sp>
      <p:cxnSp>
        <p:nvCxnSpPr>
          <p:cNvPr id="27" name="Straight Connector 2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C965C2-2FB0-4F94-8485-8D59DD40DDAC}"/>
              </a:ext>
            </a:extLst>
          </p:cNvPr>
          <p:cNvSpPr txBox="1"/>
          <p:nvPr/>
        </p:nvSpPr>
        <p:spPr>
          <a:xfrm>
            <a:off x="4945336" y="506727"/>
            <a:ext cx="6609921" cy="1526741"/>
          </a:xfrm>
          <a:prstGeom prst="rect">
            <a:avLst/>
          </a:prstGeom>
        </p:spPr>
        <p:txBody>
          <a:bodyPr vert="horz" lIns="91440" tIns="45720" rIns="91440" bIns="45720" rtlCol="0" anchor="ctr">
            <a:normAutofit lnSpcReduction="10000"/>
          </a:bodyPr>
          <a:lstStyle/>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Agreement on Alpha Configuration of the CTA arrays</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CTAO Southern Array comprises 14 MSTs + 37 SSTs</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Cost Book and IKCs ratified by CTAO Council and BGR</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Final application for CTAO-ERIC imminent</a:t>
            </a:r>
          </a:p>
        </p:txBody>
      </p:sp>
      <p:pic>
        <p:nvPicPr>
          <p:cNvPr id="17" name="Picture 16" descr="Chart&#10;&#10;Description automatically generated">
            <a:extLst>
              <a:ext uri="{FF2B5EF4-FFF2-40B4-BE49-F238E27FC236}">
                <a16:creationId xmlns:a16="http://schemas.microsoft.com/office/drawing/2014/main" id="{534BA478-3BA5-482F-89F5-46CDCC8C2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0950" y="2725776"/>
            <a:ext cx="5559480" cy="3544166"/>
          </a:xfrm>
          <a:prstGeom prst="rect">
            <a:avLst/>
          </a:prstGeom>
        </p:spPr>
      </p:pic>
      <p:pic>
        <p:nvPicPr>
          <p:cNvPr id="11" name="Picture 10" descr="Chart, scatter chart&#10;&#10;Description automatically generated">
            <a:extLst>
              <a:ext uri="{FF2B5EF4-FFF2-40B4-BE49-F238E27FC236}">
                <a16:creationId xmlns:a16="http://schemas.microsoft.com/office/drawing/2014/main" id="{F04EC740-F1A6-4846-9E3B-FC6297C1D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553" y="2569999"/>
            <a:ext cx="3864989" cy="3749040"/>
          </a:xfrm>
          <a:prstGeom prst="rect">
            <a:avLst/>
          </a:prstGeom>
        </p:spPr>
      </p:pic>
      <p:sp>
        <p:nvSpPr>
          <p:cNvPr id="3" name="TextBox 2">
            <a:extLst>
              <a:ext uri="{FF2B5EF4-FFF2-40B4-BE49-F238E27FC236}">
                <a16:creationId xmlns:a16="http://schemas.microsoft.com/office/drawing/2014/main" id="{D1E3C16F-4CBD-407A-AF2B-7F3322F6A131}"/>
              </a:ext>
            </a:extLst>
          </p:cNvPr>
          <p:cNvSpPr txBox="1"/>
          <p:nvPr/>
        </p:nvSpPr>
        <p:spPr>
          <a:xfrm>
            <a:off x="985781" y="2569999"/>
            <a:ext cx="43745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CTAO South Alpha Configuration array layout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46972F1-47E1-462A-B1BA-58FCFBD63A0F}"/>
              </a:ext>
            </a:extLst>
          </p:cNvPr>
          <p:cNvSpPr txBox="1"/>
          <p:nvPr/>
        </p:nvSpPr>
        <p:spPr>
          <a:xfrm>
            <a:off x="6284574" y="2573340"/>
            <a:ext cx="41722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Alpha Configuration sensitivity simulations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090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B1AF422-A00D-4AA0-BCA9-903F967047D8}"/>
              </a:ext>
            </a:extLst>
          </p:cNvPr>
          <p:cNvSpPr>
            <a:spLocks noGrp="1"/>
          </p:cNvSpPr>
          <p:nvPr>
            <p:ph type="title"/>
          </p:nvPr>
        </p:nvSpPr>
        <p:spPr>
          <a:xfrm>
            <a:off x="649270" y="506727"/>
            <a:ext cx="3885141" cy="1526741"/>
          </a:xfrm>
        </p:spPr>
        <p:txBody>
          <a:bodyPr vert="horz" lIns="91440" tIns="45720" rIns="91440" bIns="45720" rtlCol="0" anchor="ctr">
            <a:normAutofit/>
          </a:bodyPr>
          <a:lstStyle/>
          <a:p>
            <a:pPr algn="r"/>
            <a:r>
              <a:rPr lang="en-US" sz="3000" noProof="0" dirty="0">
                <a:solidFill>
                  <a:schemeClr val="bg1"/>
                </a:solidFill>
              </a:rPr>
              <a:t>Gamma-ray astronomy </a:t>
            </a:r>
            <a:br>
              <a:rPr lang="en-US" sz="3000" noProof="0" dirty="0">
                <a:solidFill>
                  <a:schemeClr val="bg1"/>
                </a:solidFill>
              </a:rPr>
            </a:br>
            <a:r>
              <a:rPr lang="en-US" sz="3000" noProof="0" dirty="0">
                <a:solidFill>
                  <a:schemeClr val="bg1"/>
                </a:solidFill>
              </a:rPr>
              <a:t>– CTA Science</a:t>
            </a:r>
            <a:endParaRPr lang="en-US" sz="3000" dirty="0">
              <a:solidFill>
                <a:schemeClr val="bg1"/>
              </a:solidFill>
            </a:endParaRPr>
          </a:p>
        </p:txBody>
      </p:sp>
      <p:cxnSp>
        <p:nvCxnSpPr>
          <p:cNvPr id="27" name="Straight Connector 2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C965C2-2FB0-4F94-8485-8D59DD40DDAC}"/>
              </a:ext>
            </a:extLst>
          </p:cNvPr>
          <p:cNvSpPr txBox="1"/>
          <p:nvPr/>
        </p:nvSpPr>
        <p:spPr>
          <a:xfrm>
            <a:off x="4945336" y="506727"/>
            <a:ext cx="6609921" cy="1526741"/>
          </a:xfrm>
          <a:prstGeom prst="rect">
            <a:avLst/>
          </a:prstGeom>
        </p:spPr>
        <p:txBody>
          <a:bodyPr vert="horz" lIns="91440" tIns="45720" rIns="91440" bIns="45720" rtlCol="0" anchor="ctr">
            <a:normAutofit fontScale="92500"/>
          </a:bodyPr>
          <a:lstStyle/>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Left: Sensitivity of CTA </a:t>
            </a: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to axion-like particles (ALPs)</a:t>
            </a:r>
          </a:p>
          <a:p>
            <a:pPr marL="742950" marR="0" lvl="1" indent="-342900" algn="l" defTabSz="914400" rtl="0" eaLnBrk="1" fontAlgn="auto" latinLnBrk="0" hangingPunct="1">
              <a:lnSpc>
                <a:spcPct val="90000"/>
              </a:lnSpc>
              <a:spcBef>
                <a:spcPts val="0"/>
              </a:spcBef>
              <a:spcAft>
                <a:spcPts val="600"/>
              </a:spcAft>
              <a:buClrTx/>
              <a:buSzTx/>
              <a:buFont typeface="Calibri" panose="020F0502020204030204" pitchFamily="34" charset="0"/>
              <a:buChar char="‒"/>
              <a:tabLst/>
              <a:defRPr/>
            </a:pP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Simulations of ALP signatures in NGC 1275</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Right: D</a:t>
            </a:r>
            <a:r>
              <a:rPr kumimoji="0" lang="en-GB" sz="2200" b="0" i="0" u="none" strike="noStrike" kern="1200" cap="none" spc="0" normalizeH="0" baseline="0" noProof="0" dirty="0" err="1">
                <a:ln>
                  <a:noFill/>
                </a:ln>
                <a:solidFill>
                  <a:prstClr val="white"/>
                </a:solidFill>
                <a:effectLst/>
                <a:uLnTx/>
                <a:uFillTx/>
                <a:latin typeface="Calibri" panose="020F0502020204030204"/>
                <a:ea typeface="+mn-ea"/>
                <a:cs typeface="+mn-cs"/>
              </a:rPr>
              <a:t>etection</a:t>
            </a: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 of the </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Crab Nebula </a:t>
            </a: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by the pSCT </a:t>
            </a:r>
          </a:p>
          <a:p>
            <a:pPr marL="742950" marR="0" lvl="1" indent="-342900" algn="l" defTabSz="914400" rtl="0" eaLnBrk="1" fontAlgn="auto" latinLnBrk="0" hangingPunct="1">
              <a:lnSpc>
                <a:spcPct val="90000"/>
              </a:lnSpc>
              <a:spcBef>
                <a:spcPts val="0"/>
              </a:spcBef>
              <a:spcAft>
                <a:spcPts val="600"/>
              </a:spcAft>
              <a:buClrTx/>
              <a:buSzTx/>
              <a:buFont typeface="Calibri" panose="020F0502020204030204" pitchFamily="34" charset="0"/>
              <a:buChar char="‒"/>
              <a:tabLst/>
              <a:defRPr/>
            </a:pP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Crab Nebula detection - statistical signiﬁcance of 8.6σ</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E9CA969-7C05-42DD-BCC1-2FB707548D30}"/>
              </a:ext>
            </a:extLst>
          </p:cNvPr>
          <p:cNvPicPr>
            <a:picLocks noChangeAspect="1"/>
          </p:cNvPicPr>
          <p:nvPr/>
        </p:nvPicPr>
        <p:blipFill>
          <a:blip r:embed="rId2"/>
          <a:stretch>
            <a:fillRect/>
          </a:stretch>
        </p:blipFill>
        <p:spPr>
          <a:xfrm>
            <a:off x="6209601" y="3507483"/>
            <a:ext cx="5144818" cy="2699007"/>
          </a:xfrm>
          <a:prstGeom prst="rect">
            <a:avLst/>
          </a:prstGeom>
        </p:spPr>
      </p:pic>
      <p:sp>
        <p:nvSpPr>
          <p:cNvPr id="13" name="TextBox 12">
            <a:extLst>
              <a:ext uri="{FF2B5EF4-FFF2-40B4-BE49-F238E27FC236}">
                <a16:creationId xmlns:a16="http://schemas.microsoft.com/office/drawing/2014/main" id="{2FD0D6F4-F9C1-4DB4-83C6-D97F8C576D30}"/>
              </a:ext>
            </a:extLst>
          </p:cNvPr>
          <p:cNvSpPr txBox="1"/>
          <p:nvPr/>
        </p:nvSpPr>
        <p:spPr>
          <a:xfrm>
            <a:off x="7232420" y="6468972"/>
            <a:ext cx="33873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C.B. Adams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et al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arXiv:2012.08448</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A67CA38-45C6-491F-9501-ECE5801CB3D0}"/>
              </a:ext>
            </a:extLst>
          </p:cNvPr>
          <p:cNvSpPr txBox="1"/>
          <p:nvPr/>
        </p:nvSpPr>
        <p:spPr>
          <a:xfrm>
            <a:off x="6042812" y="2382185"/>
            <a:ext cx="547839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Comparison of the same Cherenkov event by: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Veritas (left); pSCT (right)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pSCT using modified UK-designed CTA-SST electronics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72C0C52-CC21-4220-A16C-A8C29761974B}"/>
              </a:ext>
            </a:extLst>
          </p:cNvPr>
          <p:cNvPicPr>
            <a:picLocks noChangeAspect="1"/>
          </p:cNvPicPr>
          <p:nvPr/>
        </p:nvPicPr>
        <p:blipFill>
          <a:blip r:embed="rId4"/>
          <a:stretch>
            <a:fillRect/>
          </a:stretch>
        </p:blipFill>
        <p:spPr>
          <a:xfrm>
            <a:off x="1495264" y="4931905"/>
            <a:ext cx="3703392" cy="1573164"/>
          </a:xfrm>
          <a:prstGeom prst="rect">
            <a:avLst/>
          </a:prstGeom>
        </p:spPr>
      </p:pic>
      <p:pic>
        <p:nvPicPr>
          <p:cNvPr id="16" name="Picture 15">
            <a:extLst>
              <a:ext uri="{FF2B5EF4-FFF2-40B4-BE49-F238E27FC236}">
                <a16:creationId xmlns:a16="http://schemas.microsoft.com/office/drawing/2014/main" id="{A9E8339E-72F4-4E20-B1D3-D7B03A5C8BA0}"/>
              </a:ext>
            </a:extLst>
          </p:cNvPr>
          <p:cNvPicPr>
            <a:picLocks noChangeAspect="1"/>
          </p:cNvPicPr>
          <p:nvPr/>
        </p:nvPicPr>
        <p:blipFill>
          <a:blip r:embed="rId5"/>
          <a:stretch>
            <a:fillRect/>
          </a:stretch>
        </p:blipFill>
        <p:spPr>
          <a:xfrm>
            <a:off x="1534560" y="3137245"/>
            <a:ext cx="3624800" cy="1450533"/>
          </a:xfrm>
          <a:prstGeom prst="rect">
            <a:avLst/>
          </a:prstGeom>
        </p:spPr>
      </p:pic>
      <p:sp>
        <p:nvSpPr>
          <p:cNvPr id="18" name="TextBox 17">
            <a:extLst>
              <a:ext uri="{FF2B5EF4-FFF2-40B4-BE49-F238E27FC236}">
                <a16:creationId xmlns:a16="http://schemas.microsoft.com/office/drawing/2014/main" id="{82C2B6A8-82BF-47B0-ABF7-104144257720}"/>
              </a:ext>
            </a:extLst>
          </p:cNvPr>
          <p:cNvSpPr txBox="1"/>
          <p:nvPr/>
        </p:nvSpPr>
        <p:spPr>
          <a:xfrm>
            <a:off x="865319" y="6468972"/>
            <a:ext cx="49632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 Abdalla et al J.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6"/>
              </a:rPr>
              <a:t>Cosmol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6"/>
              </a:rPr>
              <a:t>Astropart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 Phys 2021(02)</a:t>
            </a:r>
          </a:p>
        </p:txBody>
      </p:sp>
      <p:sp>
        <p:nvSpPr>
          <p:cNvPr id="19" name="TextBox 18">
            <a:extLst>
              <a:ext uri="{FF2B5EF4-FFF2-40B4-BE49-F238E27FC236}">
                <a16:creationId xmlns:a16="http://schemas.microsoft.com/office/drawing/2014/main" id="{16C51C3D-5BEB-4DA3-BC9D-4B7698AB0772}"/>
              </a:ext>
            </a:extLst>
          </p:cNvPr>
          <p:cNvSpPr txBox="1"/>
          <p:nvPr/>
        </p:nvSpPr>
        <p:spPr>
          <a:xfrm>
            <a:off x="695261" y="2376884"/>
            <a:ext cx="488635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Simulated spectra of the radio galaxy NGC 1275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Sensitivity of CTA to ALP-induced irregularities</a:t>
            </a:r>
          </a:p>
        </p:txBody>
      </p:sp>
      <p:sp>
        <p:nvSpPr>
          <p:cNvPr id="20" name="TextBox 19">
            <a:extLst>
              <a:ext uri="{FF2B5EF4-FFF2-40B4-BE49-F238E27FC236}">
                <a16:creationId xmlns:a16="http://schemas.microsoft.com/office/drawing/2014/main" id="{37E2AA89-7F5A-47FF-A884-C9C29C5D5C67}"/>
              </a:ext>
            </a:extLst>
          </p:cNvPr>
          <p:cNvSpPr txBox="1"/>
          <p:nvPr/>
        </p:nvSpPr>
        <p:spPr>
          <a:xfrm>
            <a:off x="695261" y="4540995"/>
            <a:ext cx="609600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Projected CTA constraints on ALP parameter space</a:t>
            </a:r>
          </a:p>
        </p:txBody>
      </p:sp>
    </p:spTree>
    <p:extLst>
      <p:ext uri="{BB962C8B-B14F-4D97-AF65-F5344CB8AC3E}">
        <p14:creationId xmlns:p14="http://schemas.microsoft.com/office/powerpoint/2010/main" val="2806870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 name="Rectangle 3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5C47698-60F3-40B1-BAA0-2FE75AF75D43}"/>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rgbClr val="FFFFFF"/>
                </a:solidFill>
                <a:latin typeface="+mj-lt"/>
                <a:ea typeface="+mj-ea"/>
                <a:cs typeface="+mj-cs"/>
              </a:rPr>
              <a:t>Neutrino</a:t>
            </a:r>
          </a:p>
          <a:p>
            <a:pPr>
              <a:lnSpc>
                <a:spcPct val="90000"/>
              </a:lnSpc>
              <a:spcBef>
                <a:spcPct val="0"/>
              </a:spcBef>
              <a:spcAft>
                <a:spcPts val="600"/>
              </a:spcAft>
            </a:pPr>
            <a:r>
              <a:rPr lang="en-US" sz="3600" dirty="0">
                <a:solidFill>
                  <a:srgbClr val="FFFFFF"/>
                </a:solidFill>
                <a:latin typeface="+mj-lt"/>
                <a:ea typeface="+mj-ea"/>
                <a:cs typeface="+mj-cs"/>
              </a:rPr>
              <a:t>Astronomy</a:t>
            </a:r>
          </a:p>
        </p:txBody>
      </p:sp>
      <p:sp>
        <p:nvSpPr>
          <p:cNvPr id="4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E8EDCD23-875F-4615-B71C-3020F5FFB12B}"/>
              </a:ext>
            </a:extLst>
          </p:cNvPr>
          <p:cNvPicPr>
            <a:picLocks noChangeAspect="1"/>
          </p:cNvPicPr>
          <p:nvPr/>
        </p:nvPicPr>
        <p:blipFill>
          <a:blip r:embed="rId2"/>
          <a:stretch>
            <a:fillRect/>
          </a:stretch>
        </p:blipFill>
        <p:spPr>
          <a:xfrm>
            <a:off x="921854" y="1261768"/>
            <a:ext cx="6962597" cy="3655255"/>
          </a:xfrm>
          <a:prstGeom prst="rect">
            <a:avLst/>
          </a:prstGeom>
        </p:spPr>
      </p:pic>
      <p:sp>
        <p:nvSpPr>
          <p:cNvPr id="3" name="TextBox 2">
            <a:extLst>
              <a:ext uri="{FF2B5EF4-FFF2-40B4-BE49-F238E27FC236}">
                <a16:creationId xmlns:a16="http://schemas.microsoft.com/office/drawing/2014/main" id="{2F877637-E88A-4ED1-BF81-8EFECECA194A}"/>
              </a:ext>
            </a:extLst>
          </p:cNvPr>
          <p:cNvSpPr txBox="1"/>
          <p:nvPr/>
        </p:nvSpPr>
        <p:spPr>
          <a:xfrm>
            <a:off x="921854" y="731274"/>
            <a:ext cx="7083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Detection of a particle shower at the Glashow resonance with Ice Cube</a:t>
            </a:r>
            <a:endParaRPr lang="en-US" b="1" dirty="0">
              <a:cs typeface="Calibri"/>
            </a:endParaRPr>
          </a:p>
        </p:txBody>
      </p:sp>
      <p:sp>
        <p:nvSpPr>
          <p:cNvPr id="4" name="TextBox 3">
            <a:extLst>
              <a:ext uri="{FF2B5EF4-FFF2-40B4-BE49-F238E27FC236}">
                <a16:creationId xmlns:a16="http://schemas.microsoft.com/office/drawing/2014/main" id="{028E0BD8-518C-4B69-9632-B1E5223C9F65}"/>
              </a:ext>
            </a:extLst>
          </p:cNvPr>
          <p:cNvSpPr txBox="1"/>
          <p:nvPr/>
        </p:nvSpPr>
        <p:spPr>
          <a:xfrm>
            <a:off x="764722" y="4962735"/>
            <a:ext cx="77642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 production directly probes the antineutrino fraction, constraining the neutrino production models.</a:t>
            </a:r>
          </a:p>
          <a:p>
            <a:r>
              <a:rPr lang="en-US" dirty="0">
                <a:cs typeface="Calibri"/>
              </a:rPr>
              <a:t>Glashow resonance ~6.3 </a:t>
            </a:r>
            <a:r>
              <a:rPr lang="en-US" dirty="0" err="1">
                <a:cs typeface="Calibri"/>
              </a:rPr>
              <a:t>PeV</a:t>
            </a:r>
            <a:r>
              <a:rPr lang="en-US" dirty="0">
                <a:cs typeface="Calibri"/>
              </a:rPr>
              <a:t> is above the reach of terrestrial accelerators, so observation of W production at the Glashow resonance also tests the SM.</a:t>
            </a:r>
          </a:p>
        </p:txBody>
      </p:sp>
      <p:sp>
        <p:nvSpPr>
          <p:cNvPr id="5" name="TextBox 4">
            <a:extLst>
              <a:ext uri="{FF2B5EF4-FFF2-40B4-BE49-F238E27FC236}">
                <a16:creationId xmlns:a16="http://schemas.microsoft.com/office/drawing/2014/main" id="{67060125-1B37-4F05-8A8A-44860D9A7126}"/>
              </a:ext>
            </a:extLst>
          </p:cNvPr>
          <p:cNvSpPr txBox="1"/>
          <p:nvPr/>
        </p:nvSpPr>
        <p:spPr>
          <a:xfrm rot="-5400000">
            <a:off x="6289221" y="2667327"/>
            <a:ext cx="29473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Nature 591, 220-224 (2021)</a:t>
            </a:r>
          </a:p>
        </p:txBody>
      </p:sp>
    </p:spTree>
    <p:extLst>
      <p:ext uri="{BB962C8B-B14F-4D97-AF65-F5344CB8AC3E}">
        <p14:creationId xmlns:p14="http://schemas.microsoft.com/office/powerpoint/2010/main" val="542021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95F473-E270-452F-B44F-62D1D0B23AE7}"/>
              </a:ext>
            </a:extLst>
          </p:cNvPr>
          <p:cNvSpPr>
            <a:spLocks noGrp="1"/>
          </p:cNvSpPr>
          <p:nvPr>
            <p:ph sz="half" idx="2"/>
          </p:nvPr>
        </p:nvSpPr>
        <p:spPr>
          <a:xfrm>
            <a:off x="4019551" y="1825625"/>
            <a:ext cx="7334250" cy="4351338"/>
          </a:xfrm>
        </p:spPr>
        <p:txBody>
          <a:bodyPr>
            <a:normAutofit/>
          </a:bodyPr>
          <a:lstStyle/>
          <a:p>
            <a:pPr marL="0" indent="0">
              <a:buNone/>
            </a:pPr>
            <a:r>
              <a:rPr lang="en-US" sz="2800" b="1" dirty="0">
                <a:solidFill>
                  <a:schemeClr val="tx1">
                    <a:alpha val="60000"/>
                  </a:schemeClr>
                </a:solidFill>
                <a:cs typeface="Calibri"/>
              </a:rPr>
              <a:t>PUEO launch date:  Dec 2024.</a:t>
            </a:r>
          </a:p>
          <a:p>
            <a:r>
              <a:rPr lang="en-US" sz="2800" dirty="0">
                <a:ea typeface="+mn-lt"/>
                <a:cs typeface="+mn-lt"/>
              </a:rPr>
              <a:t>will be the most sensitive survey of cosmic ultra-high energy neutrinos ever conducted.</a:t>
            </a:r>
          </a:p>
          <a:p>
            <a:r>
              <a:rPr lang="en-US" sz="2800" dirty="0">
                <a:ea typeface="+mn-lt"/>
                <a:cs typeface="+mn-lt"/>
              </a:rPr>
              <a:t>improved sensitivity is a result of a number of novel features compared to ANITA, including a larger antenna array and a beam-forming trigger. PUEO will be able to measure or rule out a number of viable UHE models, providing better understanding of the UHE accelerators throughout the entire universe. </a:t>
            </a:r>
            <a:endParaRPr lang="en-US" sz="2800" dirty="0">
              <a:cs typeface="Calibri"/>
            </a:endParaRPr>
          </a:p>
          <a:p>
            <a:pPr marL="0" indent="0">
              <a:buNone/>
            </a:pPr>
            <a:endParaRPr lang="en-GB" dirty="0"/>
          </a:p>
        </p:txBody>
      </p:sp>
      <p:pic>
        <p:nvPicPr>
          <p:cNvPr id="5" name="Picture 5">
            <a:extLst>
              <a:ext uri="{FF2B5EF4-FFF2-40B4-BE49-F238E27FC236}">
                <a16:creationId xmlns:a16="http://schemas.microsoft.com/office/drawing/2014/main" id="{12AA0B88-924E-44E8-8CFC-A5E6A1FD525A}"/>
              </a:ext>
            </a:extLst>
          </p:cNvPr>
          <p:cNvPicPr>
            <a:picLocks noChangeAspect="1"/>
          </p:cNvPicPr>
          <p:nvPr/>
        </p:nvPicPr>
        <p:blipFill rotWithShape="1">
          <a:blip r:embed="rId2"/>
          <a:srcRect r="-2" b="8521"/>
          <a:stretch/>
        </p:blipFill>
        <p:spPr>
          <a:xfrm>
            <a:off x="0" y="-9525"/>
            <a:ext cx="3584766" cy="6867525"/>
          </a:xfrm>
          <a:prstGeom prst="rect">
            <a:avLst/>
          </a:prstGeom>
        </p:spPr>
      </p:pic>
      <p:sp>
        <p:nvSpPr>
          <p:cNvPr id="7" name="Title 1">
            <a:extLst>
              <a:ext uri="{FF2B5EF4-FFF2-40B4-BE49-F238E27FC236}">
                <a16:creationId xmlns:a16="http://schemas.microsoft.com/office/drawing/2014/main" id="{F3532378-9A0B-495B-8598-C3EB0668EFDB}"/>
              </a:ext>
            </a:extLst>
          </p:cNvPr>
          <p:cNvSpPr>
            <a:spLocks noGrp="1"/>
          </p:cNvSpPr>
          <p:nvPr>
            <p:ph type="title"/>
          </p:nvPr>
        </p:nvSpPr>
        <p:spPr>
          <a:xfrm>
            <a:off x="4162424" y="365125"/>
            <a:ext cx="7191375" cy="1325563"/>
          </a:xfrm>
        </p:spPr>
        <p:txBody>
          <a:bodyPr vert="horz" lIns="91440" tIns="45720" rIns="91440" bIns="45720" rtlCol="0" anchor="t">
            <a:normAutofit/>
          </a:bodyPr>
          <a:lstStyle/>
          <a:p>
            <a:r>
              <a:rPr lang="en-US" dirty="0"/>
              <a:t>Neutrino Astronomy</a:t>
            </a:r>
          </a:p>
        </p:txBody>
      </p:sp>
    </p:spTree>
    <p:extLst>
      <p:ext uri="{BB962C8B-B14F-4D97-AF65-F5344CB8AC3E}">
        <p14:creationId xmlns:p14="http://schemas.microsoft.com/office/powerpoint/2010/main" val="519569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D62EA38-160E-4C85-8C0F-0B8BAABEC337}"/>
              </a:ext>
            </a:extLst>
          </p:cNvPr>
          <p:cNvSpPr txBox="1">
            <a:spLocks/>
          </p:cNvSpPr>
          <p:nvPr/>
        </p:nvSpPr>
        <p:spPr>
          <a:xfrm>
            <a:off x="594360" y="640263"/>
            <a:ext cx="3822192"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kern="1200">
                <a:solidFill>
                  <a:schemeClr val="bg1"/>
                </a:solidFill>
                <a:latin typeface="+mj-lt"/>
                <a:ea typeface="+mj-ea"/>
                <a:cs typeface="+mj-cs"/>
              </a:rPr>
              <a:t>Cosmic Microwave Background</a:t>
            </a:r>
          </a:p>
        </p:txBody>
      </p:sp>
      <p:cxnSp>
        <p:nvCxnSpPr>
          <p:cNvPr id="15" name="Straight Connector 1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F7AC36-F72B-4602-90B0-A202EAAF382B}"/>
              </a:ext>
            </a:extLst>
          </p:cNvPr>
          <p:cNvSpPr>
            <a:spLocks noGrp="1"/>
          </p:cNvSpPr>
          <p:nvPr>
            <p:ph idx="1"/>
          </p:nvPr>
        </p:nvSpPr>
        <p:spPr>
          <a:xfrm>
            <a:off x="593610" y="2121763"/>
            <a:ext cx="3822192" cy="3773010"/>
          </a:xfrm>
        </p:spPr>
        <p:txBody>
          <a:bodyPr vert="horz" lIns="91440" tIns="45720" rIns="91440" bIns="45720" rtlCol="0">
            <a:normAutofit/>
          </a:bodyPr>
          <a:lstStyle/>
          <a:p>
            <a:pPr marL="0" indent="0">
              <a:buNone/>
            </a:pPr>
            <a:r>
              <a:rPr lang="en-US" sz="2400" dirty="0">
                <a:solidFill>
                  <a:schemeClr val="bg1"/>
                </a:solidFill>
              </a:rPr>
              <a:t>Final refinements of Planck CMB power spectrum, lensing, and cluster cosmology analyses, co-led by UK researchers, have provided leading constraints on cosmological parameters</a:t>
            </a:r>
          </a:p>
          <a:p>
            <a:pPr marL="0"/>
            <a:endParaRPr lang="en-US" sz="2000" dirty="0">
              <a:solidFill>
                <a:schemeClr val="bg1"/>
              </a:solidFill>
            </a:endParaRPr>
          </a:p>
        </p:txBody>
      </p:sp>
      <p:pic>
        <p:nvPicPr>
          <p:cNvPr id="2" name="Picture 3" descr="Shape&#10;&#10;Description automatically generated">
            <a:extLst>
              <a:ext uri="{FF2B5EF4-FFF2-40B4-BE49-F238E27FC236}">
                <a16:creationId xmlns:a16="http://schemas.microsoft.com/office/drawing/2014/main" id="{9A20BF54-5A9B-4339-AE63-2471BD8D558F}"/>
              </a:ext>
            </a:extLst>
          </p:cNvPr>
          <p:cNvPicPr>
            <a:picLocks noChangeAspect="1"/>
          </p:cNvPicPr>
          <p:nvPr/>
        </p:nvPicPr>
        <p:blipFill>
          <a:blip r:embed="rId2"/>
          <a:stretch>
            <a:fillRect/>
          </a:stretch>
        </p:blipFill>
        <p:spPr>
          <a:xfrm>
            <a:off x="4756824" y="1429326"/>
            <a:ext cx="7406200" cy="3999347"/>
          </a:xfrm>
          <a:prstGeom prst="rect">
            <a:avLst/>
          </a:prstGeom>
        </p:spPr>
      </p:pic>
      <p:sp>
        <p:nvSpPr>
          <p:cNvPr id="9" name="TextBox 8">
            <a:extLst>
              <a:ext uri="{FF2B5EF4-FFF2-40B4-BE49-F238E27FC236}">
                <a16:creationId xmlns:a16="http://schemas.microsoft.com/office/drawing/2014/main" id="{9E51C3C9-B088-4213-847B-1FE63874150C}"/>
              </a:ext>
            </a:extLst>
          </p:cNvPr>
          <p:cNvSpPr txBox="1"/>
          <p:nvPr/>
        </p:nvSpPr>
        <p:spPr>
          <a:xfrm rot="16200000">
            <a:off x="10324042" y="2951321"/>
            <a:ext cx="294730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Gratton, Efstathiou 2021</a:t>
            </a:r>
            <a:endParaRPr lang="en-US" sz="2000" dirty="0">
              <a:cs typeface="Calibri"/>
            </a:endParaRPr>
          </a:p>
        </p:txBody>
      </p:sp>
    </p:spTree>
    <p:extLst>
      <p:ext uri="{BB962C8B-B14F-4D97-AF65-F5344CB8AC3E}">
        <p14:creationId xmlns:p14="http://schemas.microsoft.com/office/powerpoint/2010/main" val="1478003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270706-1C58-47B1-8AE3-E7611BC4C41C}"/>
              </a:ext>
            </a:extLst>
          </p:cNvPr>
          <p:cNvSpPr>
            <a:spLocks noGrp="1"/>
          </p:cNvSpPr>
          <p:nvPr>
            <p:ph type="title"/>
          </p:nvPr>
        </p:nvSpPr>
        <p:spPr>
          <a:xfrm>
            <a:off x="804672" y="640263"/>
            <a:ext cx="5157216" cy="1344975"/>
          </a:xfrm>
        </p:spPr>
        <p:txBody>
          <a:bodyPr>
            <a:normAutofit/>
          </a:bodyPr>
          <a:lstStyle/>
          <a:p>
            <a:r>
              <a:rPr lang="en-GB" sz="4000" dirty="0"/>
              <a:t>Cosmic Microwave Background</a:t>
            </a:r>
          </a:p>
        </p:txBody>
      </p:sp>
      <p:sp>
        <p:nvSpPr>
          <p:cNvPr id="3" name="Content Placeholder 2">
            <a:extLst>
              <a:ext uri="{FF2B5EF4-FFF2-40B4-BE49-F238E27FC236}">
                <a16:creationId xmlns:a16="http://schemas.microsoft.com/office/drawing/2014/main" id="{B5F7AC36-F72B-4602-90B0-A202EAAF382B}"/>
              </a:ext>
            </a:extLst>
          </p:cNvPr>
          <p:cNvSpPr>
            <a:spLocks noGrp="1"/>
          </p:cNvSpPr>
          <p:nvPr>
            <p:ph idx="1"/>
          </p:nvPr>
        </p:nvSpPr>
        <p:spPr>
          <a:xfrm>
            <a:off x="485395" y="2121762"/>
            <a:ext cx="5476493" cy="4345713"/>
          </a:xfrm>
        </p:spPr>
        <p:txBody>
          <a:bodyPr vert="horz" lIns="91440" tIns="45720" rIns="91440" bIns="45720" rtlCol="0">
            <a:noAutofit/>
          </a:bodyPr>
          <a:lstStyle/>
          <a:p>
            <a:r>
              <a:rPr lang="en-GB" sz="2200" dirty="0">
                <a:cs typeface="Calibri"/>
              </a:rPr>
              <a:t>New ACT, SPT results have provided an independent test of Planck measurements (see spectra at right); BICEP significantly advanced search for primordial gravitational waves. Planck will soon be surpassed by measurements from such ground-based CMB experiments</a:t>
            </a:r>
            <a:br>
              <a:rPr lang="en-GB" sz="2200" dirty="0">
                <a:cs typeface="Calibri"/>
              </a:rPr>
            </a:br>
            <a:endParaRPr lang="en-GB" sz="2200" dirty="0">
              <a:ea typeface="+mn-lt"/>
              <a:cs typeface="+mn-lt"/>
            </a:endParaRPr>
          </a:p>
          <a:p>
            <a:r>
              <a:rPr lang="en-GB" sz="2200" dirty="0">
                <a:ea typeface="+mn-lt"/>
                <a:cs typeface="+mn-lt"/>
              </a:rPr>
              <a:t>Generally, results give precise confirmation of LCDM. But: 4+ sigma tensions with low redshift expansion rate/H0 measurements still not resolved – key open question, though more data coming.</a:t>
            </a:r>
          </a:p>
        </p:txBody>
      </p:sp>
      <p:pic>
        <p:nvPicPr>
          <p:cNvPr id="4" name="Picture 5">
            <a:extLst>
              <a:ext uri="{FF2B5EF4-FFF2-40B4-BE49-F238E27FC236}">
                <a16:creationId xmlns:a16="http://schemas.microsoft.com/office/drawing/2014/main" id="{09283305-3618-4178-8C7C-E864870CA02B}"/>
              </a:ext>
            </a:extLst>
          </p:cNvPr>
          <p:cNvPicPr>
            <a:picLocks noChangeAspect="1"/>
          </p:cNvPicPr>
          <p:nvPr/>
        </p:nvPicPr>
        <p:blipFill>
          <a:blip r:embed="rId2"/>
          <a:stretch>
            <a:fillRect/>
          </a:stretch>
        </p:blipFill>
        <p:spPr>
          <a:xfrm>
            <a:off x="6969642" y="1065691"/>
            <a:ext cx="4736963" cy="4571168"/>
          </a:xfrm>
          <a:prstGeom prst="rect">
            <a:avLst/>
          </a:prstGeom>
        </p:spPr>
      </p:pic>
      <p:sp>
        <p:nvSpPr>
          <p:cNvPr id="12" name="TextBox 11">
            <a:extLst>
              <a:ext uri="{FF2B5EF4-FFF2-40B4-BE49-F238E27FC236}">
                <a16:creationId xmlns:a16="http://schemas.microsoft.com/office/drawing/2014/main" id="{9BD31F21-31C7-4ABB-B073-209EA6CC018C}"/>
              </a:ext>
            </a:extLst>
          </p:cNvPr>
          <p:cNvSpPr txBox="1"/>
          <p:nvPr/>
        </p:nvSpPr>
        <p:spPr>
          <a:xfrm rot="16200000">
            <a:off x="10607339" y="3677122"/>
            <a:ext cx="24965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cs typeface="Calibri"/>
              </a:rPr>
              <a:t>Aiola et al. 2020</a:t>
            </a:r>
          </a:p>
        </p:txBody>
      </p:sp>
    </p:spTree>
    <p:extLst>
      <p:ext uri="{BB962C8B-B14F-4D97-AF65-F5344CB8AC3E}">
        <p14:creationId xmlns:p14="http://schemas.microsoft.com/office/powerpoint/2010/main" val="211183659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838200" y="365125"/>
            <a:ext cx="10515600" cy="1325563"/>
          </a:xfrm>
        </p:spPr>
        <p:txBody>
          <a:bodyPr>
            <a:normAutofit/>
          </a:bodyPr>
          <a:lstStyle/>
          <a:p>
            <a:r>
              <a:rPr lang="en-GB" sz="5400" dirty="0"/>
              <a:t>PAAP Membership</a:t>
            </a:r>
          </a:p>
        </p:txBody>
      </p:sp>
      <p:sp>
        <p:nvSpPr>
          <p:cNvPr id="9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768E09-9774-428D-BC1A-43F689C63FD8}"/>
              </a:ext>
            </a:extLst>
          </p:cNvPr>
          <p:cNvSpPr>
            <a:spLocks noGrp="1"/>
          </p:cNvSpPr>
          <p:nvPr>
            <p:ph idx="1"/>
          </p:nvPr>
        </p:nvSpPr>
        <p:spPr>
          <a:xfrm>
            <a:off x="838200" y="1929384"/>
            <a:ext cx="10515600" cy="4251960"/>
          </a:xfrm>
        </p:spPr>
        <p:txBody>
          <a:bodyPr>
            <a:normAutofit/>
          </a:bodyPr>
          <a:lstStyle/>
          <a:p>
            <a:pPr marL="0" indent="0">
              <a:buNone/>
            </a:pPr>
            <a:r>
              <a:rPr lang="en-GB" sz="2200" dirty="0"/>
              <a:t>Stephen Fairhurst (</a:t>
            </a:r>
            <a:r>
              <a:rPr lang="en-GB" sz="2200" b="1" dirty="0"/>
              <a:t>Chair</a:t>
            </a:r>
            <a:r>
              <a:rPr lang="en-GB" sz="2200" dirty="0"/>
              <a:t>, Cardiff) – Gravitational waves</a:t>
            </a:r>
          </a:p>
          <a:p>
            <a:pPr marL="0" indent="0">
              <a:buNone/>
            </a:pPr>
            <a:r>
              <a:rPr lang="en-GB" sz="2200" dirty="0"/>
              <a:t>Jon </a:t>
            </a:r>
            <a:r>
              <a:rPr lang="en-GB" sz="2200" dirty="0" err="1"/>
              <a:t>Lapington</a:t>
            </a:r>
            <a:r>
              <a:rPr lang="en-GB" sz="2200" dirty="0"/>
              <a:t> (Leicester) – Gamma-ray astronomy</a:t>
            </a:r>
          </a:p>
          <a:p>
            <a:pPr marL="0" indent="0">
              <a:buNone/>
            </a:pPr>
            <a:r>
              <a:rPr lang="en-GB" sz="2200" dirty="0"/>
              <a:t>Sergey </a:t>
            </a:r>
            <a:r>
              <a:rPr lang="en-GB" sz="2200" dirty="0" err="1"/>
              <a:t>Burdin</a:t>
            </a:r>
            <a:r>
              <a:rPr lang="en-GB" sz="2200" dirty="0"/>
              <a:t> (Liverpool) – Direct dark matter</a:t>
            </a:r>
          </a:p>
          <a:p>
            <a:pPr marL="0" indent="0">
              <a:buNone/>
            </a:pPr>
            <a:r>
              <a:rPr lang="en-GB" sz="2200" dirty="0"/>
              <a:t>Ed Daw (Sheffield) – Wave-like dark matter</a:t>
            </a:r>
          </a:p>
          <a:p>
            <a:pPr marL="0" indent="0">
              <a:buNone/>
            </a:pPr>
            <a:r>
              <a:rPr lang="en-GB" sz="2200" dirty="0"/>
              <a:t>Laura </a:t>
            </a:r>
            <a:r>
              <a:rPr lang="en-GB" sz="2200" dirty="0" err="1"/>
              <a:t>Kormos</a:t>
            </a:r>
            <a:r>
              <a:rPr lang="en-GB" sz="2200" dirty="0"/>
              <a:t> (Lancaster) – Neutrino astronomy</a:t>
            </a:r>
          </a:p>
          <a:p>
            <a:pPr marL="0" indent="0">
              <a:buNone/>
            </a:pPr>
            <a:r>
              <a:rPr lang="en-GB" sz="2200" dirty="0"/>
              <a:t>Blake Sherwin (Cambridge) – CMB</a:t>
            </a:r>
          </a:p>
          <a:p>
            <a:pPr marL="0" indent="0">
              <a:buNone/>
            </a:pPr>
            <a:r>
              <a:rPr lang="en-GB" sz="2200" dirty="0"/>
              <a:t>Christopher McCabe (KCL) – Theory</a:t>
            </a:r>
          </a:p>
          <a:p>
            <a:pPr marL="0" indent="0">
              <a:buNone/>
            </a:pPr>
            <a:endParaRPr lang="en-GB" sz="2200" dirty="0"/>
          </a:p>
          <a:p>
            <a:pPr marL="0" indent="0">
              <a:buNone/>
            </a:pPr>
            <a:r>
              <a:rPr lang="en-GB" sz="2200" dirty="0"/>
              <a:t>Special thanks to all of the support from:</a:t>
            </a:r>
          </a:p>
          <a:p>
            <a:pPr marL="0" indent="0">
              <a:buNone/>
            </a:pPr>
            <a:r>
              <a:rPr lang="en-GB" sz="2200" dirty="0"/>
              <a:t>Alex Murphy (Science Board Rep), Alisa Johnson, Karen Clifford &amp; Jenny Hiscock (STFC)</a:t>
            </a:r>
          </a:p>
          <a:p>
            <a:pPr marL="0" indent="0">
              <a:buNone/>
            </a:pPr>
            <a:endParaRPr lang="en-GB" sz="2200" dirty="0"/>
          </a:p>
        </p:txBody>
      </p:sp>
    </p:spTree>
    <p:extLst>
      <p:ext uri="{BB962C8B-B14F-4D97-AF65-F5344CB8AC3E}">
        <p14:creationId xmlns:p14="http://schemas.microsoft.com/office/powerpoint/2010/main" val="1042573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04A2EF9-5FDE-494E-BAD8-6D7F8C63A481}"/>
              </a:ext>
            </a:extLst>
          </p:cNvPr>
          <p:cNvSpPr>
            <a:spLocks noGrp="1"/>
          </p:cNvSpPr>
          <p:nvPr>
            <p:ph type="title"/>
          </p:nvPr>
        </p:nvSpPr>
        <p:spPr>
          <a:xfrm>
            <a:off x="649271" y="506727"/>
            <a:ext cx="4019222" cy="1526741"/>
          </a:xfrm>
          <a:prstGeom prst="ellipse">
            <a:avLst/>
          </a:prstGeom>
        </p:spPr>
        <p:txBody>
          <a:bodyPr vert="horz" lIns="91440" tIns="45720" rIns="91440" bIns="45720" rtlCol="0" anchor="ctr">
            <a:normAutofit/>
          </a:bodyPr>
          <a:lstStyle/>
          <a:p>
            <a:pPr algn="r"/>
            <a:r>
              <a:rPr lang="en-US" dirty="0">
                <a:solidFill>
                  <a:schemeClr val="bg1"/>
                </a:solidFill>
              </a:rPr>
              <a:t>Theory</a:t>
            </a:r>
          </a:p>
        </p:txBody>
      </p:sp>
      <p:sp>
        <p:nvSpPr>
          <p:cNvPr id="10" name="Content Placeholder 22">
            <a:extLst>
              <a:ext uri="{FF2B5EF4-FFF2-40B4-BE49-F238E27FC236}">
                <a16:creationId xmlns:a16="http://schemas.microsoft.com/office/drawing/2014/main" id="{E4F00E20-C937-AB42-8317-AD6B93A3558D}"/>
              </a:ext>
            </a:extLst>
          </p:cNvPr>
          <p:cNvSpPr txBox="1">
            <a:spLocks/>
          </p:cNvSpPr>
          <p:nvPr/>
        </p:nvSpPr>
        <p:spPr>
          <a:xfrm>
            <a:off x="4614468" y="506727"/>
            <a:ext cx="6609921" cy="152674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white"/>
                </a:solidFill>
                <a:effectLst/>
                <a:uLnTx/>
                <a:uFillTx/>
                <a:latin typeface="Calibri Light" panose="020F0302020204030204"/>
                <a:ea typeface="+mn-ea"/>
                <a:cs typeface="+mn-cs"/>
              </a:rPr>
              <a:t>Continues to support the PA experimental effort by informing the directions that should be pursued now and in the decades ahead</a:t>
            </a:r>
          </a:p>
        </p:txBody>
      </p:sp>
      <p:pic>
        <p:nvPicPr>
          <p:cNvPr id="12" name="Picture 11">
            <a:extLst>
              <a:ext uri="{FF2B5EF4-FFF2-40B4-BE49-F238E27FC236}">
                <a16:creationId xmlns:a16="http://schemas.microsoft.com/office/drawing/2014/main" id="{A07D0A49-4B75-D740-A7DC-DF26D0DA153E}"/>
              </a:ext>
            </a:extLst>
          </p:cNvPr>
          <p:cNvPicPr>
            <a:picLocks noChangeAspect="1"/>
          </p:cNvPicPr>
          <p:nvPr/>
        </p:nvPicPr>
        <p:blipFill>
          <a:blip r:embed="rId2"/>
          <a:stretch>
            <a:fillRect/>
          </a:stretch>
        </p:blipFill>
        <p:spPr>
          <a:xfrm>
            <a:off x="7141719" y="2691362"/>
            <a:ext cx="4884778" cy="3194490"/>
          </a:xfrm>
          <a:prstGeom prst="rect">
            <a:avLst/>
          </a:prstGeom>
        </p:spPr>
      </p:pic>
      <p:sp>
        <p:nvSpPr>
          <p:cNvPr id="16" name="TextBox 15">
            <a:extLst>
              <a:ext uri="{FF2B5EF4-FFF2-40B4-BE49-F238E27FC236}">
                <a16:creationId xmlns:a16="http://schemas.microsoft.com/office/drawing/2014/main" id="{9A9E899D-E1F7-1F40-BF2C-5C80193C8C8B}"/>
              </a:ext>
            </a:extLst>
          </p:cNvPr>
          <p:cNvSpPr txBox="1"/>
          <p:nvPr/>
        </p:nvSpPr>
        <p:spPr>
          <a:xfrm>
            <a:off x="815755" y="2417101"/>
            <a:ext cx="6238282"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UK theorists play a leading role in connecting open questions in cosmology and fundamental physics to observables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Exploring CMB spectral distortions as a probe of particle physics, new dark matter models and interactions, and primordial perturbations; efforts to connect upcoming CMB light relic constraints with bounds on new physics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Continued progress in more accurate waveform modelling to allow for precision physics tests with future GW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44CB959-D461-4846-A6AB-8BE28B18DEDE}"/>
              </a:ext>
            </a:extLst>
          </p:cNvPr>
          <p:cNvSpPr txBox="1"/>
          <p:nvPr/>
        </p:nvSpPr>
        <p:spPr>
          <a:xfrm>
            <a:off x="7515616" y="5936533"/>
            <a:ext cx="346344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Alves Batista </a:t>
            </a:r>
            <a:r>
              <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arXiv:2110.10074</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856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2">
            <a:extLst>
              <a:ext uri="{FF2B5EF4-FFF2-40B4-BE49-F238E27FC236}">
                <a16:creationId xmlns:a16="http://schemas.microsoft.com/office/drawing/2014/main" id="{E4F00E20-C937-AB42-8317-AD6B93A3558D}"/>
              </a:ext>
            </a:extLst>
          </p:cNvPr>
          <p:cNvSpPr txBox="1">
            <a:spLocks/>
          </p:cNvSpPr>
          <p:nvPr/>
        </p:nvSpPr>
        <p:spPr>
          <a:xfrm>
            <a:off x="4945336" y="506727"/>
            <a:ext cx="6609921" cy="152674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white"/>
                </a:solidFill>
                <a:effectLst/>
                <a:uLnTx/>
                <a:uFillTx/>
                <a:latin typeface="Calibri Light" panose="020F0302020204030204"/>
                <a:ea typeface="+mn-ea"/>
                <a:cs typeface="+mn-cs"/>
              </a:rPr>
              <a:t>Continues to support the PA experimental effort by informing the directions that should be pursued now and in the decades ahead</a:t>
            </a:r>
          </a:p>
        </p:txBody>
      </p:sp>
      <p:sp>
        <p:nvSpPr>
          <p:cNvPr id="14" name="TextBox 13">
            <a:extLst>
              <a:ext uri="{FF2B5EF4-FFF2-40B4-BE49-F238E27FC236}">
                <a16:creationId xmlns:a16="http://schemas.microsoft.com/office/drawing/2014/main" id="{9C50EADC-19EB-6341-8148-41F555009D66}"/>
              </a:ext>
            </a:extLst>
          </p:cNvPr>
          <p:cNvSpPr txBox="1"/>
          <p:nvPr/>
        </p:nvSpPr>
        <p:spPr>
          <a:xfrm>
            <a:off x="410914" y="757629"/>
            <a:ext cx="453442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UK theorists continue to develop new ideas for DM detection across the vast parameter space with existing (xenon/LZ) and new technologies (QTFP programme); and develop new mechanisms to explain the observed DM abundance</a:t>
            </a:r>
          </a:p>
        </p:txBody>
      </p:sp>
      <p:sp>
        <p:nvSpPr>
          <p:cNvPr id="15" name="TextBox 14">
            <a:extLst>
              <a:ext uri="{FF2B5EF4-FFF2-40B4-BE49-F238E27FC236}">
                <a16:creationId xmlns:a16="http://schemas.microsoft.com/office/drawing/2014/main" id="{7B3E5D4F-BB33-7B4A-BA5F-4EB8FAD1EE1D}"/>
              </a:ext>
            </a:extLst>
          </p:cNvPr>
          <p:cNvSpPr txBox="1"/>
          <p:nvPr/>
        </p:nvSpPr>
        <p:spPr>
          <a:xfrm>
            <a:off x="8762903" y="2918027"/>
            <a:ext cx="33334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Alves Batista </a:t>
            </a:r>
            <a:r>
              <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arXiv:2110.10074</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BFAED32-2DE9-9B49-8428-568489C0E0ED}"/>
              </a:ext>
            </a:extLst>
          </p:cNvPr>
          <p:cNvPicPr>
            <a:picLocks noChangeAspect="1"/>
          </p:cNvPicPr>
          <p:nvPr/>
        </p:nvPicPr>
        <p:blipFill>
          <a:blip r:embed="rId2"/>
          <a:stretch>
            <a:fillRect/>
          </a:stretch>
        </p:blipFill>
        <p:spPr>
          <a:xfrm>
            <a:off x="850804" y="3256581"/>
            <a:ext cx="3654642" cy="3601419"/>
          </a:xfrm>
          <a:prstGeom prst="rect">
            <a:avLst/>
          </a:prstGeom>
        </p:spPr>
      </p:pic>
      <p:sp>
        <p:nvSpPr>
          <p:cNvPr id="17" name="TextBox 16">
            <a:extLst>
              <a:ext uri="{FF2B5EF4-FFF2-40B4-BE49-F238E27FC236}">
                <a16:creationId xmlns:a16="http://schemas.microsoft.com/office/drawing/2014/main" id="{7A6C7872-1D2E-824B-9F0D-EA69D89F3CFB}"/>
              </a:ext>
            </a:extLst>
          </p:cNvPr>
          <p:cNvSpPr txBox="1"/>
          <p:nvPr/>
        </p:nvSpPr>
        <p:spPr>
          <a:xfrm>
            <a:off x="4945336" y="3870725"/>
            <a:ext cx="587715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Continued progress in exploring models of dynamical dark energy and modified gravity; with screened theories, theorists have recently shown that laboratory experiments are complementary to astrophysical and cosmological constraints</a:t>
            </a:r>
          </a:p>
        </p:txBody>
      </p:sp>
      <p:sp>
        <p:nvSpPr>
          <p:cNvPr id="18" name="TextBox 17">
            <a:extLst>
              <a:ext uri="{FF2B5EF4-FFF2-40B4-BE49-F238E27FC236}">
                <a16:creationId xmlns:a16="http://schemas.microsoft.com/office/drawing/2014/main" id="{708B8B42-4566-4C4F-B1E8-97FAE2E0C6F3}"/>
              </a:ext>
            </a:extLst>
          </p:cNvPr>
          <p:cNvSpPr txBox="1"/>
          <p:nvPr/>
        </p:nvSpPr>
        <p:spPr>
          <a:xfrm>
            <a:off x="-1370604" y="4398460"/>
            <a:ext cx="4264116" cy="338554"/>
          </a:xfrm>
          <a:prstGeom prst="rect">
            <a:avLst/>
          </a:prstGeom>
          <a:noFill/>
          <a:scene3d>
            <a:camera prst="orthographicFront">
              <a:rot lat="1500000" lon="0" rev="5400000"/>
            </a:camera>
            <a:lightRig rig="threePt" dir="t"/>
          </a:scene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Briddon</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Burrage</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arXiv:2110.11917</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86088A8-8233-8A4E-A992-41ABFD34024F}"/>
              </a:ext>
            </a:extLst>
          </p:cNvPr>
          <p:cNvPicPr>
            <a:picLocks noChangeAspect="1"/>
          </p:cNvPicPr>
          <p:nvPr/>
        </p:nvPicPr>
        <p:blipFill>
          <a:blip r:embed="rId3"/>
          <a:stretch>
            <a:fillRect/>
          </a:stretch>
        </p:blipFill>
        <p:spPr>
          <a:xfrm>
            <a:off x="4945336" y="2236791"/>
            <a:ext cx="6958730" cy="750484"/>
          </a:xfrm>
          <a:prstGeom prst="rect">
            <a:avLst/>
          </a:prstGeom>
        </p:spPr>
      </p:pic>
      <p:pic>
        <p:nvPicPr>
          <p:cNvPr id="3" name="Picture 2">
            <a:extLst>
              <a:ext uri="{FF2B5EF4-FFF2-40B4-BE49-F238E27FC236}">
                <a16:creationId xmlns:a16="http://schemas.microsoft.com/office/drawing/2014/main" id="{49B4C3F3-F955-4E45-8B12-2838DBCAAB31}"/>
              </a:ext>
            </a:extLst>
          </p:cNvPr>
          <p:cNvPicPr>
            <a:picLocks noChangeAspect="1"/>
          </p:cNvPicPr>
          <p:nvPr/>
        </p:nvPicPr>
        <p:blipFill>
          <a:blip r:embed="rId4"/>
          <a:stretch>
            <a:fillRect/>
          </a:stretch>
        </p:blipFill>
        <p:spPr>
          <a:xfrm>
            <a:off x="5057620" y="506727"/>
            <a:ext cx="6642003" cy="1591534"/>
          </a:xfrm>
          <a:prstGeom prst="rect">
            <a:avLst/>
          </a:prstGeom>
        </p:spPr>
      </p:pic>
    </p:spTree>
    <p:extLst>
      <p:ext uri="{BB962C8B-B14F-4D97-AF65-F5344CB8AC3E}">
        <p14:creationId xmlns:p14="http://schemas.microsoft.com/office/powerpoint/2010/main" val="2015228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841248" y="548640"/>
            <a:ext cx="3600860" cy="5431536"/>
          </a:xfrm>
        </p:spPr>
        <p:txBody>
          <a:bodyPr>
            <a:normAutofit/>
          </a:bodyPr>
          <a:lstStyle/>
          <a:p>
            <a:r>
              <a:rPr lang="en-GB" sz="5000"/>
              <a:t>PAAP Membership</a:t>
            </a:r>
          </a:p>
        </p:txBody>
      </p:sp>
      <p:sp>
        <p:nvSpPr>
          <p:cNvPr id="9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768E09-9774-428D-BC1A-43F689C63FD8}"/>
              </a:ext>
            </a:extLst>
          </p:cNvPr>
          <p:cNvSpPr>
            <a:spLocks noGrp="1"/>
          </p:cNvSpPr>
          <p:nvPr>
            <p:ph idx="1"/>
          </p:nvPr>
        </p:nvSpPr>
        <p:spPr>
          <a:xfrm>
            <a:off x="5126418" y="552091"/>
            <a:ext cx="6224335" cy="5431536"/>
          </a:xfrm>
        </p:spPr>
        <p:txBody>
          <a:bodyPr anchor="ctr">
            <a:normAutofit/>
          </a:bodyPr>
          <a:lstStyle/>
          <a:p>
            <a:pPr marL="0" indent="0">
              <a:buNone/>
            </a:pPr>
            <a:endParaRPr lang="en-GB" sz="2200" dirty="0"/>
          </a:p>
          <a:p>
            <a:pPr marL="0" indent="0">
              <a:buNone/>
            </a:pPr>
            <a:r>
              <a:rPr lang="en-GB" sz="2200" dirty="0"/>
              <a:t>Many of us are leaving the panel this calendar year.</a:t>
            </a:r>
          </a:p>
          <a:p>
            <a:pPr marL="0" indent="0">
              <a:buNone/>
            </a:pPr>
            <a:r>
              <a:rPr lang="en-GB" sz="2200" dirty="0"/>
              <a:t>Please consider applying. </a:t>
            </a:r>
          </a:p>
          <a:p>
            <a:pPr marL="0" indent="0">
              <a:buNone/>
            </a:pPr>
            <a:r>
              <a:rPr lang="en-GB" sz="2200" dirty="0"/>
              <a:t>Applications are encouraged from early career researchers.</a:t>
            </a:r>
          </a:p>
          <a:p>
            <a:pPr marL="0" indent="0">
              <a:buNone/>
            </a:pPr>
            <a:r>
              <a:rPr lang="en-GB" sz="2200" dirty="0"/>
              <a:t>https://</a:t>
            </a:r>
            <a:r>
              <a:rPr lang="en-GB" sz="2200" dirty="0" err="1"/>
              <a:t>www.ukri.org</a:t>
            </a:r>
            <a:r>
              <a:rPr lang="en-GB" sz="2200" dirty="0"/>
              <a:t>/about-us/</a:t>
            </a:r>
            <a:r>
              <a:rPr lang="en-GB" sz="2200" dirty="0" err="1"/>
              <a:t>stfc</a:t>
            </a:r>
            <a:r>
              <a:rPr lang="en-GB" sz="2200" dirty="0"/>
              <a:t>/how-we-are-governed/advisory-boards/call-for-applications/</a:t>
            </a:r>
          </a:p>
          <a:p>
            <a:pPr marL="0" indent="0">
              <a:buNone/>
            </a:pPr>
            <a:endParaRPr lang="en-GB" sz="2200" dirty="0"/>
          </a:p>
        </p:txBody>
      </p:sp>
    </p:spTree>
    <p:extLst>
      <p:ext uri="{BB962C8B-B14F-4D97-AF65-F5344CB8AC3E}">
        <p14:creationId xmlns:p14="http://schemas.microsoft.com/office/powerpoint/2010/main" val="2179482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838200" y="365125"/>
            <a:ext cx="10515600" cy="1325563"/>
          </a:xfrm>
        </p:spPr>
        <p:txBody>
          <a:bodyPr>
            <a:normAutofit/>
          </a:bodyPr>
          <a:lstStyle/>
          <a:p>
            <a:r>
              <a:rPr lang="en-GB" sz="5400"/>
              <a:t>Summary of PAAP Activities</a:t>
            </a:r>
          </a:p>
        </p:txBody>
      </p:sp>
      <p:sp>
        <p:nvSpPr>
          <p:cNvPr id="9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768E09-9774-428D-BC1A-43F689C63FD8}"/>
              </a:ext>
            </a:extLst>
          </p:cNvPr>
          <p:cNvSpPr>
            <a:spLocks noGrp="1"/>
          </p:cNvSpPr>
          <p:nvPr>
            <p:ph idx="1"/>
          </p:nvPr>
        </p:nvSpPr>
        <p:spPr>
          <a:xfrm>
            <a:off x="838200" y="1929384"/>
            <a:ext cx="10515600" cy="4251960"/>
          </a:xfrm>
        </p:spPr>
        <p:txBody>
          <a:bodyPr>
            <a:normAutofit/>
          </a:bodyPr>
          <a:lstStyle/>
          <a:p>
            <a:r>
              <a:rPr lang="en-GB" sz="2200" b="1" dirty="0"/>
              <a:t>The Particle Astrophysics Roadmap</a:t>
            </a:r>
            <a:endParaRPr lang="en-GB" sz="2200" dirty="0"/>
          </a:p>
          <a:p>
            <a:pPr lvl="1">
              <a:buFont typeface="System Font Regular"/>
              <a:buChar char="-"/>
            </a:pPr>
            <a:r>
              <a:rPr lang="en-GB" sz="2200" dirty="0"/>
              <a:t>Initial town hall meeting, Jan 2021</a:t>
            </a:r>
          </a:p>
          <a:p>
            <a:pPr lvl="1">
              <a:buFont typeface="System Font Regular"/>
              <a:buChar char="-"/>
            </a:pPr>
            <a:r>
              <a:rPr lang="en-GB" sz="2200" dirty="0"/>
              <a:t>Instrument proformas and individual questionnaires submitted, April 2021</a:t>
            </a:r>
          </a:p>
          <a:p>
            <a:pPr lvl="1">
              <a:buFont typeface="System Font Regular"/>
              <a:buChar char="-"/>
            </a:pPr>
            <a:r>
              <a:rPr lang="en-GB" sz="2200" dirty="0"/>
              <a:t>Presentation of initial recommendations at PA Town Hall, July 2021</a:t>
            </a:r>
          </a:p>
          <a:p>
            <a:pPr lvl="1">
              <a:buFont typeface="System Font Regular"/>
              <a:buChar char="-"/>
            </a:pPr>
            <a:r>
              <a:rPr lang="en-GB" sz="2200" dirty="0"/>
              <a:t>Roadmap draft circulated, Nov 2021</a:t>
            </a:r>
          </a:p>
          <a:p>
            <a:pPr lvl="1">
              <a:buFont typeface="System Font Regular"/>
              <a:buChar char="-"/>
            </a:pPr>
            <a:r>
              <a:rPr lang="en-GB" sz="2200" dirty="0"/>
              <a:t>Community feedback, Nov 2021</a:t>
            </a:r>
          </a:p>
          <a:p>
            <a:pPr lvl="1">
              <a:buFont typeface="System Font Regular"/>
              <a:buChar char="-"/>
            </a:pPr>
            <a:r>
              <a:rPr lang="en-GB" sz="2200" dirty="0"/>
              <a:t>Final community feedback, Mar 2022</a:t>
            </a:r>
          </a:p>
          <a:p>
            <a:pPr marL="457200" lvl="1" indent="0">
              <a:buNone/>
            </a:pPr>
            <a:endParaRPr lang="en-GB" sz="2200" dirty="0"/>
          </a:p>
          <a:p>
            <a:r>
              <a:rPr lang="en-GB" sz="2200" b="1" dirty="0"/>
              <a:t>Other Activities</a:t>
            </a:r>
          </a:p>
          <a:p>
            <a:pPr lvl="1"/>
            <a:r>
              <a:rPr lang="en-GB" sz="2200" dirty="0"/>
              <a:t>Input to UKRI Infrastructure Panel</a:t>
            </a:r>
          </a:p>
          <a:p>
            <a:pPr lvl="1"/>
            <a:endParaRPr lang="en-GB" sz="2200" dirty="0"/>
          </a:p>
          <a:p>
            <a:pPr marL="457200" lvl="1" indent="0">
              <a:buNone/>
            </a:pPr>
            <a:endParaRPr lang="en-GB" sz="2200" dirty="0"/>
          </a:p>
        </p:txBody>
      </p:sp>
    </p:spTree>
    <p:extLst>
      <p:ext uri="{BB962C8B-B14F-4D97-AF65-F5344CB8AC3E}">
        <p14:creationId xmlns:p14="http://schemas.microsoft.com/office/powerpoint/2010/main" val="959380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Summary of PAAP Activities</a:t>
            </a:r>
          </a:p>
        </p:txBody>
      </p:sp>
      <p:sp>
        <p:nvSpPr>
          <p:cNvPr id="3" name="Content Placeholder 2">
            <a:extLst>
              <a:ext uri="{FF2B5EF4-FFF2-40B4-BE49-F238E27FC236}">
                <a16:creationId xmlns:a16="http://schemas.microsoft.com/office/drawing/2014/main" id="{E2768E09-9774-428D-BC1A-43F689C63FD8}"/>
              </a:ext>
            </a:extLst>
          </p:cNvPr>
          <p:cNvSpPr>
            <a:spLocks noGrp="1"/>
          </p:cNvSpPr>
          <p:nvPr>
            <p:ph idx="1"/>
          </p:nvPr>
        </p:nvSpPr>
        <p:spPr>
          <a:xfrm>
            <a:off x="5608320" y="649480"/>
            <a:ext cx="6116958" cy="5546047"/>
          </a:xfrm>
        </p:spPr>
        <p:txBody>
          <a:bodyPr anchor="ctr">
            <a:normAutofit/>
          </a:bodyPr>
          <a:lstStyle/>
          <a:p>
            <a:pPr marL="0" indent="0">
              <a:buNone/>
            </a:pPr>
            <a:r>
              <a:rPr lang="en-GB" sz="2400" b="1" dirty="0"/>
              <a:t>Status of the roadmap:</a:t>
            </a:r>
            <a:endParaRPr lang="en-GB" sz="2400" dirty="0"/>
          </a:p>
          <a:p>
            <a:pPr lvl="1"/>
            <a:r>
              <a:rPr lang="en-GB" dirty="0"/>
              <a:t>“A close to final draft of the Particle Astrophysics roadmap”: there are some typos to fix and wordsmithing to do</a:t>
            </a:r>
          </a:p>
          <a:p>
            <a:pPr lvl="1"/>
            <a:r>
              <a:rPr lang="en-GB" dirty="0"/>
              <a:t>We welcome comments on the final draft until </a:t>
            </a:r>
            <a:r>
              <a:rPr lang="en-GB" b="1" dirty="0"/>
              <a:t>Friday 15</a:t>
            </a:r>
            <a:r>
              <a:rPr lang="en-GB" b="1" baseline="30000" dirty="0"/>
              <a:t>th</a:t>
            </a:r>
            <a:r>
              <a:rPr lang="en-GB" b="1" dirty="0"/>
              <a:t> April</a:t>
            </a:r>
          </a:p>
          <a:p>
            <a:pPr lvl="1"/>
            <a:r>
              <a:rPr lang="en-GB" dirty="0"/>
              <a:t>Please email any comments to </a:t>
            </a:r>
            <a:r>
              <a:rPr lang="en-GB" u="sng" dirty="0">
                <a:hlinkClick r:id="rId2"/>
              </a:rPr>
              <a:t>jenny.hiscock@stfc.ukri.org</a:t>
            </a:r>
            <a:endParaRPr lang="en-GB" b="1" dirty="0"/>
          </a:p>
          <a:p>
            <a:pPr marL="457200" lvl="1" indent="0">
              <a:buNone/>
            </a:pPr>
            <a:endParaRPr lang="en-GB" sz="2000" dirty="0"/>
          </a:p>
        </p:txBody>
      </p:sp>
      <p:pic>
        <p:nvPicPr>
          <p:cNvPr id="4" name="Picture 3">
            <a:extLst>
              <a:ext uri="{FF2B5EF4-FFF2-40B4-BE49-F238E27FC236}">
                <a16:creationId xmlns:a16="http://schemas.microsoft.com/office/drawing/2014/main" id="{6F61F055-9EFA-4543-BB1D-68A2E2493269}"/>
              </a:ext>
            </a:extLst>
          </p:cNvPr>
          <p:cNvPicPr>
            <a:picLocks noChangeAspect="1"/>
          </p:cNvPicPr>
          <p:nvPr/>
        </p:nvPicPr>
        <p:blipFill>
          <a:blip r:embed="rId3"/>
          <a:stretch>
            <a:fillRect/>
          </a:stretch>
        </p:blipFill>
        <p:spPr>
          <a:xfrm>
            <a:off x="44907" y="-6497"/>
            <a:ext cx="5272033" cy="6858000"/>
          </a:xfrm>
          <a:prstGeom prst="rect">
            <a:avLst/>
          </a:prstGeom>
        </p:spPr>
      </p:pic>
    </p:spTree>
    <p:extLst>
      <p:ext uri="{BB962C8B-B14F-4D97-AF65-F5344CB8AC3E}">
        <p14:creationId xmlns:p14="http://schemas.microsoft.com/office/powerpoint/2010/main" val="2947093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Summary of PAAP Activities</a:t>
            </a:r>
          </a:p>
        </p:txBody>
      </p:sp>
      <p:sp>
        <p:nvSpPr>
          <p:cNvPr id="3" name="Content Placeholder 2">
            <a:extLst>
              <a:ext uri="{FF2B5EF4-FFF2-40B4-BE49-F238E27FC236}">
                <a16:creationId xmlns:a16="http://schemas.microsoft.com/office/drawing/2014/main" id="{E2768E09-9774-428D-BC1A-43F689C63FD8}"/>
              </a:ext>
            </a:extLst>
          </p:cNvPr>
          <p:cNvSpPr>
            <a:spLocks noGrp="1"/>
          </p:cNvSpPr>
          <p:nvPr>
            <p:ph idx="1"/>
          </p:nvPr>
        </p:nvSpPr>
        <p:spPr>
          <a:xfrm>
            <a:off x="466722" y="1055880"/>
            <a:ext cx="5913120" cy="5546047"/>
          </a:xfrm>
        </p:spPr>
        <p:txBody>
          <a:bodyPr anchor="ctr">
            <a:normAutofit/>
          </a:bodyPr>
          <a:lstStyle/>
          <a:p>
            <a:pPr marL="0" indent="0">
              <a:buNone/>
            </a:pPr>
            <a:r>
              <a:rPr lang="en-GB" sz="2400" b="1" dirty="0"/>
              <a:t>We particularly welcome comments on the experimental timelines figure</a:t>
            </a:r>
          </a:p>
          <a:p>
            <a:pPr marL="0" indent="0">
              <a:buNone/>
            </a:pPr>
            <a:endParaRPr lang="en-GB" sz="2400" b="1" dirty="0"/>
          </a:p>
          <a:p>
            <a:pPr marL="0" indent="0">
              <a:buNone/>
            </a:pPr>
            <a:r>
              <a:rPr lang="en-GB" sz="2400" dirty="0"/>
              <a:t>Timeline based on information from the April 2021 experimental proformas so let us know if any dates have changed</a:t>
            </a:r>
            <a:endParaRPr lang="en-GB" sz="2400" b="1" dirty="0"/>
          </a:p>
          <a:p>
            <a:pPr marL="457200" lvl="1" indent="0">
              <a:buNone/>
            </a:pPr>
            <a:endParaRPr lang="en-GB" sz="2000" dirty="0"/>
          </a:p>
        </p:txBody>
      </p:sp>
      <p:pic>
        <p:nvPicPr>
          <p:cNvPr id="5" name="Picture 4">
            <a:extLst>
              <a:ext uri="{FF2B5EF4-FFF2-40B4-BE49-F238E27FC236}">
                <a16:creationId xmlns:a16="http://schemas.microsoft.com/office/drawing/2014/main" id="{12C759AB-DA35-7A41-B499-0BDCF11FC70D}"/>
              </a:ext>
            </a:extLst>
          </p:cNvPr>
          <p:cNvPicPr>
            <a:picLocks noChangeAspect="1"/>
          </p:cNvPicPr>
          <p:nvPr/>
        </p:nvPicPr>
        <p:blipFill>
          <a:blip r:embed="rId2"/>
          <a:stretch>
            <a:fillRect/>
          </a:stretch>
        </p:blipFill>
        <p:spPr>
          <a:xfrm>
            <a:off x="7011142" y="0"/>
            <a:ext cx="4562745" cy="6858000"/>
          </a:xfrm>
          <a:prstGeom prst="rect">
            <a:avLst/>
          </a:prstGeom>
        </p:spPr>
      </p:pic>
    </p:spTree>
    <p:extLst>
      <p:ext uri="{BB962C8B-B14F-4D97-AF65-F5344CB8AC3E}">
        <p14:creationId xmlns:p14="http://schemas.microsoft.com/office/powerpoint/2010/main" val="343435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DD2C7-9372-42F2-AD32-8F84F73A33F1}"/>
              </a:ext>
            </a:extLst>
          </p:cNvPr>
          <p:cNvSpPr>
            <a:spLocks noGrp="1"/>
          </p:cNvSpPr>
          <p:nvPr>
            <p:ph type="title"/>
          </p:nvPr>
        </p:nvSpPr>
        <p:spPr>
          <a:xfrm>
            <a:off x="838200" y="365125"/>
            <a:ext cx="10515600" cy="1325563"/>
          </a:xfrm>
        </p:spPr>
        <p:txBody>
          <a:bodyPr>
            <a:normAutofit/>
          </a:bodyPr>
          <a:lstStyle/>
          <a:p>
            <a:r>
              <a:rPr lang="en-GB" sz="5400" dirty="0"/>
              <a:t>Programme-level recommendations</a:t>
            </a:r>
          </a:p>
        </p:txBody>
      </p:sp>
      <p:sp>
        <p:nvSpPr>
          <p:cNvPr id="9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1C744D2-2D36-4976-BE56-825C7084CAD1}"/>
              </a:ext>
            </a:extLst>
          </p:cNvPr>
          <p:cNvSpPr>
            <a:spLocks noGrp="1"/>
          </p:cNvSpPr>
          <p:nvPr>
            <p:ph idx="1"/>
          </p:nvPr>
        </p:nvSpPr>
        <p:spPr>
          <a:xfrm>
            <a:off x="838200" y="1929384"/>
            <a:ext cx="10515600" cy="4251960"/>
          </a:xfrm>
        </p:spPr>
        <p:txBody>
          <a:bodyPr>
            <a:normAutofit/>
          </a:bodyPr>
          <a:lstStyle/>
          <a:p>
            <a:pPr marL="0" indent="0">
              <a:spcBef>
                <a:spcPts val="600"/>
              </a:spcBef>
              <a:spcAft>
                <a:spcPts val="600"/>
              </a:spcAft>
              <a:buNone/>
            </a:pPr>
            <a:r>
              <a:rPr lang="en-GB" sz="2000" b="1" dirty="0">
                <a:effectLst/>
                <a:latin typeface="Arial" panose="020B0604020202020204" pitchFamily="34" charset="0"/>
                <a:ea typeface="Times New Roman" panose="02020603050405020304" pitchFamily="18" charset="0"/>
                <a:cs typeface="Times New Roman" panose="02020603050405020304" pitchFamily="18" charset="0"/>
              </a:rPr>
              <a:t>Particle Astrophysics has enormous potential for growth, </a:t>
            </a:r>
            <a:r>
              <a:rPr lang="en-GB" sz="2000" dirty="0">
                <a:effectLst/>
                <a:latin typeface="Arial" panose="020B0604020202020204" pitchFamily="34" charset="0"/>
                <a:ea typeface="Times New Roman" panose="02020603050405020304" pitchFamily="18" charset="0"/>
                <a:cs typeface="Times New Roman" panose="02020603050405020304" pitchFamily="18" charset="0"/>
              </a:rPr>
              <a:t>in terms of the size of the UK community, its leadership roles in international experiments and in terms of addressing the burning scientific questions that cross into this field.</a:t>
            </a:r>
          </a:p>
          <a:p>
            <a:pPr marL="0" indent="0">
              <a:spcBef>
                <a:spcPts val="600"/>
              </a:spcBef>
              <a:spcAft>
                <a:spcPts val="600"/>
              </a:spcAft>
              <a:buNone/>
            </a:pPr>
            <a:r>
              <a:rPr lang="en-GB" sz="2000" b="1" dirty="0">
                <a:latin typeface="Arial" panose="020B0604020202020204" pitchFamily="34" charset="0"/>
                <a:ea typeface="Times New Roman" panose="02020603050405020304" pitchFamily="18" charset="0"/>
                <a:cs typeface="Times New Roman" panose="02020603050405020304" pitchFamily="18" charset="0"/>
              </a:rPr>
              <a:t>There is a distinct lack of breadth. </a:t>
            </a:r>
            <a:r>
              <a:rPr lang="en-GB" sz="2000" dirty="0">
                <a:latin typeface="Arial" panose="020B0604020202020204" pitchFamily="34" charset="0"/>
                <a:ea typeface="Times New Roman" panose="02020603050405020304" pitchFamily="18" charset="0"/>
                <a:cs typeface="Times New Roman" panose="02020603050405020304" pitchFamily="18" charset="0"/>
              </a:rPr>
              <a:t>Typically, only one project per science area receives significant STFC funding and in </a:t>
            </a:r>
            <a:r>
              <a:rPr lang="en-GB" sz="2000" dirty="0">
                <a:effectLst/>
                <a:latin typeface="Arial" panose="020B0604020202020204" pitchFamily="34" charset="0"/>
                <a:ea typeface="Times New Roman" panose="02020603050405020304" pitchFamily="18" charset="0"/>
                <a:cs typeface="Times New Roman" panose="02020603050405020304" pitchFamily="18" charset="0"/>
              </a:rPr>
              <a:t>neutrino astronomy, funding is insufficient to support significant UK involvement in any large scale experiment.</a:t>
            </a:r>
          </a:p>
          <a:p>
            <a:pPr>
              <a:spcBef>
                <a:spcPts val="600"/>
              </a:spcBef>
              <a:spcAft>
                <a:spcPts val="600"/>
              </a:spcAft>
            </a:pPr>
            <a:r>
              <a:rPr lang="en-GB" sz="2000" b="1" dirty="0">
                <a:effectLst/>
                <a:latin typeface="Arial" panose="020B0604020202020204" pitchFamily="34" charset="0"/>
                <a:ea typeface="Times New Roman" panose="02020603050405020304" pitchFamily="18" charset="0"/>
                <a:cs typeface="Times New Roman" panose="02020603050405020304" pitchFamily="18" charset="0"/>
              </a:rPr>
              <a:t>Recommendation 3.1: </a:t>
            </a:r>
            <a:r>
              <a:rPr lang="en-GB" sz="2000" dirty="0">
                <a:latin typeface="Arial" panose="020B0604020202020204" pitchFamily="34" charset="0"/>
                <a:cs typeface="Arial" panose="020B0604020202020204" pitchFamily="34" charset="0"/>
              </a:rPr>
              <a:t>We recommend re-balancing the overall STFC science portfolio to allow increased levels of funding for Particle Astrophysics. This will ensure continuing UK leadership within existing experiments, while also increasing the breadth and depth of Particle Astrophysics research.</a:t>
            </a:r>
          </a:p>
          <a:p>
            <a:pPr>
              <a:spcBef>
                <a:spcPts val="600"/>
              </a:spcBef>
              <a:spcAft>
                <a:spcPts val="600"/>
              </a:spcAft>
            </a:pPr>
            <a:r>
              <a:rPr lang="en-GB" sz="2000" b="1" dirty="0">
                <a:latin typeface="Arial" panose="020B0604020202020204" pitchFamily="34" charset="0"/>
                <a:ea typeface="Times New Roman" panose="02020603050405020304" pitchFamily="18" charset="0"/>
                <a:cs typeface="Times New Roman" panose="02020603050405020304" pitchFamily="18" charset="0"/>
              </a:rPr>
              <a:t>Recommendation 3.2: </a:t>
            </a:r>
            <a:r>
              <a:rPr lang="en-GB" sz="2000" dirty="0">
                <a:latin typeface="Arial" panose="020B0604020202020204" pitchFamily="34" charset="0"/>
                <a:cs typeface="Arial" panose="020B0604020202020204" pitchFamily="34" charset="0"/>
              </a:rPr>
              <a:t>We recommend that STFC should provide large, strategic investment in future Particle Astrophysics observatories and experiments to ensure continuing UK leadership over the long term.</a:t>
            </a:r>
          </a:p>
        </p:txBody>
      </p:sp>
    </p:spTree>
    <p:extLst>
      <p:ext uri="{BB962C8B-B14F-4D97-AF65-F5344CB8AC3E}">
        <p14:creationId xmlns:p14="http://schemas.microsoft.com/office/powerpoint/2010/main" val="3723361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D67D9FBE-535B-7540-BE1E-A44A4BBE567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5400" dirty="0"/>
              <a:t>Programme-level</a:t>
            </a:r>
            <a:r>
              <a:rPr lang="en-US" sz="5400" kern="1200" dirty="0">
                <a:solidFill>
                  <a:schemeClr val="tx1"/>
                </a:solidFill>
                <a:latin typeface="+mj-lt"/>
                <a:ea typeface="+mj-ea"/>
                <a:cs typeface="+mj-cs"/>
              </a:rPr>
              <a:t> recommendations</a:t>
            </a:r>
          </a:p>
        </p:txBody>
      </p:sp>
      <p:sp>
        <p:nvSpPr>
          <p:cNvPr id="9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1C744D2-2D36-4976-BE56-825C7084CAD1}"/>
              </a:ext>
            </a:extLst>
          </p:cNvPr>
          <p:cNvSpPr>
            <a:spLocks noGrp="1"/>
          </p:cNvSpPr>
          <p:nvPr>
            <p:ph idx="1"/>
          </p:nvPr>
        </p:nvSpPr>
        <p:spPr>
          <a:xfrm>
            <a:off x="838200" y="1929384"/>
            <a:ext cx="10515600" cy="4251960"/>
          </a:xfrm>
        </p:spPr>
        <p:txBody>
          <a:bodyPr vert="horz" lIns="91440" tIns="45720" rIns="91440" bIns="45720" rtlCol="0">
            <a:normAutofit/>
          </a:bodyPr>
          <a:lstStyle/>
          <a:p>
            <a:pPr marL="0" indent="0">
              <a:spcBef>
                <a:spcPts val="600"/>
              </a:spcBef>
              <a:spcAft>
                <a:spcPts val="600"/>
              </a:spcAft>
              <a:buNone/>
            </a:pPr>
            <a:r>
              <a:rPr lang="en-US" sz="2200" i="1" dirty="0"/>
              <a:t>Many comments from the community raised concerns that since Particle Astrophysics research sits at the crossroads of Particle Astrophysics and Astronomy, there are times where Particle Astrophysics priorities and requirements are over-shadowed by its larger, </a:t>
            </a:r>
            <a:r>
              <a:rPr lang="en-US" sz="2200" i="1" dirty="0" err="1"/>
              <a:t>neighbouring</a:t>
            </a:r>
            <a:r>
              <a:rPr lang="en-US" sz="2200" i="1" dirty="0"/>
              <a:t> fields. </a:t>
            </a:r>
          </a:p>
          <a:p>
            <a:pPr marL="0">
              <a:spcBef>
                <a:spcPts val="600"/>
              </a:spcBef>
              <a:spcAft>
                <a:spcPts val="600"/>
              </a:spcAft>
            </a:pPr>
            <a:endParaRPr lang="en-US" sz="2200" dirty="0">
              <a:effectLst/>
            </a:endParaRPr>
          </a:p>
          <a:p>
            <a:pPr marL="0">
              <a:spcBef>
                <a:spcPts val="600"/>
              </a:spcBef>
              <a:spcAft>
                <a:spcPts val="600"/>
              </a:spcAft>
            </a:pPr>
            <a:r>
              <a:rPr lang="en-US" sz="2200" b="1" dirty="0"/>
              <a:t>Recommendation 3.3: </a:t>
            </a:r>
            <a:r>
              <a:rPr lang="en-US" sz="2200" dirty="0"/>
              <a:t>STFC should ensure that Particle Astrophysics expertise is well represented on funding panels, particularly the PPGP Experimental and Theory and AGP Observation grant rounds. Particle Astrophysics priorities, as laid out in this roadmap, should be clearly communicated to the panel members, and the importance of long-term strategic investment </a:t>
            </a:r>
            <a:r>
              <a:rPr lang="en-US" sz="2200" dirty="0" err="1"/>
              <a:t>emphasised</a:t>
            </a:r>
            <a:r>
              <a:rPr lang="en-US" sz="2200" dirty="0"/>
              <a:t>.</a:t>
            </a:r>
            <a:endParaRPr lang="en-US" sz="2200" dirty="0">
              <a:effectLst/>
            </a:endParaRPr>
          </a:p>
        </p:txBody>
      </p:sp>
    </p:spTree>
    <p:extLst>
      <p:ext uri="{BB962C8B-B14F-4D97-AF65-F5344CB8AC3E}">
        <p14:creationId xmlns:p14="http://schemas.microsoft.com/office/powerpoint/2010/main" val="2407097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CC046483B28645A44C3633BC65F305" ma:contentTypeVersion="8" ma:contentTypeDescription="Create a new document." ma:contentTypeScope="" ma:versionID="c300b036e5108943ba1b6ef3effdb569">
  <xsd:schema xmlns:xsd="http://www.w3.org/2001/XMLSchema" xmlns:xs="http://www.w3.org/2001/XMLSchema" xmlns:p="http://schemas.microsoft.com/office/2006/metadata/properties" xmlns:ns2="f484cfd3-0aa7-4825-a498-7944aab50846" targetNamespace="http://schemas.microsoft.com/office/2006/metadata/properties" ma:root="true" ma:fieldsID="db30fa776b0d5d04520c012061205152" ns2:_="">
    <xsd:import namespace="f484cfd3-0aa7-4825-a498-7944aab508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84cfd3-0aa7-4825-a498-7944aab508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453D613-F358-4DCF-8AE4-E9230FABB2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84cfd3-0aa7-4825-a498-7944aab508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56C990-7734-4E7E-B047-875CC2F84AFB}">
  <ds:schemaRefs>
    <ds:schemaRef ds:uri="http://schemas.microsoft.com/sharepoint/v3/contenttype/forms"/>
  </ds:schemaRefs>
</ds:datastoreItem>
</file>

<file path=customXml/itemProps3.xml><?xml version="1.0" encoding="utf-8"?>
<ds:datastoreItem xmlns:ds="http://schemas.openxmlformats.org/officeDocument/2006/customXml" ds:itemID="{D0F225F5-C6E2-4B19-BCCF-48CA07931328}">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f484cfd3-0aa7-4825-a498-7944aab50846"/>
    <ds:schemaRef ds:uri="http://www.w3.org/XML/1998/namespace"/>
    <ds:schemaRef ds:uri="http://purl.org/dc/dcmitype/"/>
  </ds:schemaRefs>
</ds:datastoreItem>
</file>

<file path=docMetadata/LabelInfo.xml><?xml version="1.0" encoding="utf-8"?>
<clbl:labelList xmlns:clbl="http://schemas.microsoft.com/office/2020/mipLabelMetadata">
  <clbl:label id="{3f66361c-a87e-4158-8f61-99e82db3cac8}" enabled="0" method="" siteId="{3f66361c-a87e-4158-8f61-99e82db3cac8}" removed="1"/>
</clbl:labelList>
</file>

<file path=docProps/app.xml><?xml version="1.0" encoding="utf-8"?>
<Properties xmlns="http://schemas.openxmlformats.org/officeDocument/2006/extended-properties" xmlns:vt="http://schemas.openxmlformats.org/officeDocument/2006/docPropsVTypes">
  <TotalTime>0</TotalTime>
  <Words>2641</Words>
  <Application>Microsoft Macintosh PowerPoint</Application>
  <PresentationFormat>Widescreen</PresentationFormat>
  <Paragraphs>227</Paragraphs>
  <Slides>31</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Arial</vt:lpstr>
      <vt:lpstr>Calibri</vt:lpstr>
      <vt:lpstr>Calibri Light</vt:lpstr>
      <vt:lpstr>System Font Regular</vt:lpstr>
      <vt:lpstr>Office Theme</vt:lpstr>
      <vt:lpstr>1_Office Theme</vt:lpstr>
      <vt:lpstr>2_Office Theme</vt:lpstr>
      <vt:lpstr>Particle Astrophysics Advisory Panel Report</vt:lpstr>
      <vt:lpstr>Particle Astrophysics Programme (PAAP)</vt:lpstr>
      <vt:lpstr>PAAP Membership</vt:lpstr>
      <vt:lpstr>PAAP Membership</vt:lpstr>
      <vt:lpstr>Summary of PAAP Activities</vt:lpstr>
      <vt:lpstr>Summary of PAAP Activities</vt:lpstr>
      <vt:lpstr>Summary of PAAP Activities</vt:lpstr>
      <vt:lpstr>Programme-level recommendations</vt:lpstr>
      <vt:lpstr>PowerPoint Presentation</vt:lpstr>
      <vt:lpstr>PowerPoint Presentation</vt:lpstr>
      <vt:lpstr>PowerPoint Presentation</vt:lpstr>
      <vt:lpstr>PowerPoint Presentation</vt:lpstr>
      <vt:lpstr>PowerPoint Presentation</vt:lpstr>
      <vt:lpstr>CMB Community Concerns</vt:lpstr>
      <vt:lpstr>Technology development &amp; Computing</vt:lpstr>
      <vt:lpstr>Thanks to all that have contributed to the process</vt:lpstr>
      <vt:lpstr>Summary of PAAP Activities</vt:lpstr>
      <vt:lpstr>PowerPoint Presentation</vt:lpstr>
      <vt:lpstr>Gravitational Wave Astronomy</vt:lpstr>
      <vt:lpstr>Gravitational Waves:  Future Detectors</vt:lpstr>
      <vt:lpstr>Dark Matter: LUX-ZEPLIN (LZ) &amp; XENON FUTURES R&amp;D</vt:lpstr>
      <vt:lpstr>Dark Matter</vt:lpstr>
      <vt:lpstr>Quantum Technologies for Fundamental Physics (QTFP)</vt:lpstr>
      <vt:lpstr>Gamma-ray astronomy  – CTA Realization</vt:lpstr>
      <vt:lpstr>Gamma-ray astronomy  – CTA Science</vt:lpstr>
      <vt:lpstr>PowerPoint Presentation</vt:lpstr>
      <vt:lpstr>Neutrino Astronomy</vt:lpstr>
      <vt:lpstr>PowerPoint Presentation</vt:lpstr>
      <vt:lpstr>Cosmic Microwave Background</vt:lpstr>
      <vt:lpstr>Theory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Particle Astrophysics Advisory Panel Update</dc:title>
  <dc:creator/>
  <cp:lastModifiedBy/>
  <cp:revision>292</cp:revision>
  <dcterms:created xsi:type="dcterms:W3CDTF">2020-10-21T16:55:19Z</dcterms:created>
  <dcterms:modified xsi:type="dcterms:W3CDTF">2022-04-05T01:08:40Z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0x010100B7CC046483B28645A44C3633BC65F305</vt:lpwstr>
  </property>
</Properties>
</file>