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4"/>
    <p:sldMasterId id="2147483700" r:id="rId5"/>
    <p:sldMasterId id="2147483715" r:id="rId6"/>
  </p:sldMasterIdLst>
  <p:notesMasterIdLst>
    <p:notesMasterId r:id="rId16"/>
  </p:notesMasterIdLst>
  <p:sldIdLst>
    <p:sldId id="290" r:id="rId7"/>
    <p:sldId id="319" r:id="rId8"/>
    <p:sldId id="294" r:id="rId9"/>
    <p:sldId id="292" r:id="rId10"/>
    <p:sldId id="313" r:id="rId11"/>
    <p:sldId id="314" r:id="rId12"/>
    <p:sldId id="318" r:id="rId13"/>
    <p:sldId id="316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David (STFC,SO,PROG)" initials="BD(" lastIdx="3" clrIdx="0">
    <p:extLst>
      <p:ext uri="{19B8F6BF-5375-455C-9EA6-DF929625EA0E}">
        <p15:presenceInfo xmlns:p15="http://schemas.microsoft.com/office/powerpoint/2012/main" userId="S::david.brown@stfc.ukri.org::57b31222-6828-4ab3-9a85-191968513a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003088"/>
    <a:srgbClr val="F08900"/>
    <a:srgbClr val="FF6900"/>
    <a:srgbClr val="1E5DF8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0B1B9-5837-4F20-898F-F0D74766EFBE}" v="3" dt="2022-03-31T12:45:42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4422"/>
  </p:normalViewPr>
  <p:slideViewPr>
    <p:cSldViewPr snapToGrid="0" snapToObjects="1">
      <p:cViewPr varScale="1">
        <p:scale>
          <a:sx n="74" d="100"/>
          <a:sy n="74" d="100"/>
        </p:scale>
        <p:origin x="1291" y="77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fa.web.cern.ch/" TargetMode="External"/><Relationship Id="rId2" Type="http://schemas.openxmlformats.org/officeDocument/2006/relationships/hyperlink" Target="https://europeanstrategyupdate.web.cern.ch/welcome" TargetMode="Externa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D119-9BB4-435B-AB15-89BC24CAF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Particle Physics Technology Advisory Panel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36ABF-4129-442F-8AF0-FD67D285D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433" y="3602037"/>
            <a:ext cx="10142375" cy="2133599"/>
          </a:xfrm>
        </p:spPr>
        <p:txBody>
          <a:bodyPr>
            <a:normAutofit fontScale="62500" lnSpcReduction="20000"/>
          </a:bodyPr>
          <a:lstStyle/>
          <a:p>
            <a:r>
              <a:rPr lang="en-GB" sz="3600" dirty="0"/>
              <a:t>Paula Chadwick – PPTAP Chair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Brown, Senior Programme Manager Accelerators and e-Infrastructure, </a:t>
            </a:r>
            <a:r>
              <a:rPr lang="en-GB" sz="3600" dirty="0"/>
              <a:t>Programmes Directorate</a:t>
            </a:r>
            <a:endParaRPr lang="en-GB" sz="36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/>
              <a:t>Charlotte Jamieson – Associate Director</a:t>
            </a:r>
          </a:p>
          <a:p>
            <a:r>
              <a:rPr lang="en-GB" sz="3600" dirty="0"/>
              <a:t>Dave Newbold – Director Particle Physics Department</a:t>
            </a:r>
          </a:p>
        </p:txBody>
      </p:sp>
    </p:spTree>
    <p:extLst>
      <p:ext uri="{BB962C8B-B14F-4D97-AF65-F5344CB8AC3E}">
        <p14:creationId xmlns:p14="http://schemas.microsoft.com/office/powerpoint/2010/main" val="9994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DD19-A42E-4BEA-BD23-059EC8DA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 PPTAP?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164C2-E9CE-4F11-8EC1-C16319EC5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497"/>
            <a:ext cx="10515600" cy="4351338"/>
          </a:xfrm>
        </p:spPr>
        <p:txBody>
          <a:bodyPr/>
          <a:lstStyle/>
          <a:p>
            <a:r>
              <a:rPr lang="en-GB" sz="2400" dirty="0">
                <a:ea typeface="Times New Roman" panose="02020603050405020304" pitchFamily="18" charset="0"/>
              </a:rPr>
              <a:t>The European Strategy for Particle Physics </a:t>
            </a:r>
            <a:r>
              <a:rPr lang="en-GB" sz="2400" u="sng" dirty="0">
                <a:solidFill>
                  <a:srgbClr val="0563C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Update</a:t>
            </a:r>
            <a:r>
              <a:rPr lang="en-GB" sz="2400" u="sng" dirty="0">
                <a:solidFill>
                  <a:srgbClr val="0563C1"/>
                </a:solidFill>
                <a:ea typeface="Times New Roman" panose="02020603050405020304" pitchFamily="18" charset="0"/>
              </a:rPr>
              <a:t> </a:t>
            </a:r>
            <a:r>
              <a:rPr lang="en-GB" sz="2400" dirty="0">
                <a:ea typeface="Times New Roman" panose="02020603050405020304" pitchFamily="18" charset="0"/>
              </a:rPr>
              <a:t>identified an immediate need for active R&amp;D programmes for future detectors</a:t>
            </a:r>
            <a:r>
              <a:rPr lang="en-GB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,</a:t>
            </a:r>
            <a:r>
              <a:rPr lang="en-GB" sz="2400" dirty="0">
                <a:ea typeface="Times New Roman" panose="02020603050405020304" pitchFamily="18" charset="0"/>
              </a:rPr>
              <a:t> accelerators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en-GB" sz="2400" dirty="0">
                <a:ea typeface="Times New Roman" panose="02020603050405020304" pitchFamily="18" charset="0"/>
              </a:rPr>
              <a:t>and software and computing</a:t>
            </a:r>
          </a:p>
          <a:p>
            <a:r>
              <a:rPr lang="en-GB" sz="2400" dirty="0"/>
              <a:t>The European Committee for Future Accelerators (</a:t>
            </a:r>
            <a:r>
              <a:rPr lang="en-GB" sz="2400" dirty="0">
                <a:hlinkClick r:id="rId3"/>
              </a:rPr>
              <a:t>ECFA</a:t>
            </a:r>
            <a:r>
              <a:rPr lang="en-GB" sz="2400" dirty="0"/>
              <a:t>) called on to establish an R&amp;D roadmap for detectors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The </a:t>
            </a:r>
            <a:r>
              <a:rPr lang="en-GB" sz="2400" dirty="0"/>
              <a:t>European Laboratory Directors Group (ELDG) called on to establish an R&amp;D roadmap for accelerators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Work started in autumn 2020 and reported to CERN Council in December 2021</a:t>
            </a:r>
          </a:p>
          <a:p>
            <a:r>
              <a:rPr lang="en-GB" sz="2400" dirty="0">
                <a:ea typeface="Times New Roman" panose="02020603050405020304" pitchFamily="18" charset="0"/>
              </a:rPr>
              <a:t>UK input needed for these processes and to inform UK direction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52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9043-F1FD-4C84-9767-A3225D3F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Membership – </a:t>
            </a:r>
            <a:r>
              <a:rPr lang="en-GB" err="1"/>
              <a:t>Chair</a:t>
            </a:r>
            <a:r>
              <a:rPr lang="en-GB"/>
              <a:t>: Paula </a:t>
            </a:r>
            <a:r>
              <a:rPr lang="en-GB" dirty="0"/>
              <a:t>Chadwick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68B5D-5224-4663-8330-EF06B1760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100" y="1458015"/>
            <a:ext cx="5181600" cy="1970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Accelerators</a:t>
            </a:r>
            <a:br>
              <a:rPr lang="en-GB" sz="2200" b="1" dirty="0"/>
            </a:br>
            <a:r>
              <a:rPr lang="en-GB" sz="2200" dirty="0"/>
              <a:t>Prof Deepa Angal-Kalinin, </a:t>
            </a:r>
            <a:r>
              <a:rPr lang="en-GB" sz="2200" dirty="0" err="1"/>
              <a:t>ASTeC</a:t>
            </a:r>
            <a:r>
              <a:rPr lang="en-GB" sz="2200" dirty="0"/>
              <a:t> STFC </a:t>
            </a:r>
            <a:br>
              <a:rPr lang="en-GB" sz="2200" dirty="0"/>
            </a:br>
            <a:r>
              <a:rPr lang="en-GB" sz="2200" dirty="0"/>
              <a:t>Prof Robert Appleby, Manchester </a:t>
            </a:r>
            <a:br>
              <a:rPr lang="en-GB" sz="2200" dirty="0"/>
            </a:br>
            <a:r>
              <a:rPr lang="en-GB" sz="2200" dirty="0"/>
              <a:t>Dr Chris Rogers, ISIS STFC</a:t>
            </a:r>
            <a:br>
              <a:rPr lang="en-GB" sz="2200" dirty="0"/>
            </a:br>
            <a:r>
              <a:rPr lang="en-GB" sz="2200" dirty="0"/>
              <a:t>Dr Ben Shepherd, </a:t>
            </a:r>
            <a:r>
              <a:rPr lang="en-GB" sz="2200" dirty="0" err="1"/>
              <a:t>ASTeC</a:t>
            </a:r>
            <a:r>
              <a:rPr lang="en-GB" sz="2200" dirty="0"/>
              <a:t> STFC</a:t>
            </a:r>
            <a:br>
              <a:rPr lang="en-GB" sz="2200" dirty="0"/>
            </a:br>
            <a:r>
              <a:rPr lang="en-GB" sz="2200" dirty="0"/>
              <a:t>Prof Matthew Wing, UCL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B7DC2-DFD8-4248-B840-D714D6A7D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4987" y="1500775"/>
            <a:ext cx="5181600" cy="2899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Detectors</a:t>
            </a:r>
            <a:br>
              <a:rPr lang="en-GB" sz="2200" b="1" dirty="0"/>
            </a:br>
            <a:r>
              <a:rPr lang="en-GB" sz="2200" dirty="0"/>
              <a:t>Prof Adrian Bevan, Queen Mary </a:t>
            </a:r>
            <a:br>
              <a:rPr lang="en-GB" sz="2200" dirty="0"/>
            </a:br>
            <a:r>
              <a:rPr lang="en-GB" sz="2200" dirty="0"/>
              <a:t>Prof Kai Bongs, Birmingham</a:t>
            </a:r>
            <a:br>
              <a:rPr lang="en-GB" sz="2200" dirty="0"/>
            </a:br>
            <a:r>
              <a:rPr lang="en-GB" sz="2200" dirty="0"/>
              <a:t>Dr Rob Halsall, Technology STFC</a:t>
            </a:r>
            <a:br>
              <a:rPr lang="en-GB" sz="2200" dirty="0"/>
            </a:br>
            <a:r>
              <a:rPr lang="en-GB" sz="2200" dirty="0"/>
              <a:t>Dr Kimberley Palladino, Oxford</a:t>
            </a:r>
            <a:br>
              <a:rPr lang="en-GB" sz="2200" dirty="0"/>
            </a:br>
            <a:r>
              <a:rPr lang="en-GB" sz="2200" dirty="0"/>
              <a:t>Dr Angela Romano, Birmingham   	  Dr Craig Sawyer         		  Dr Eva </a:t>
            </a:r>
            <a:r>
              <a:rPr lang="en-GB" sz="2200" dirty="0" err="1"/>
              <a:t>Vilella-Figueras</a:t>
            </a:r>
            <a:r>
              <a:rPr lang="en-GB" sz="2200" dirty="0"/>
              <a:t>, Liverpool</a:t>
            </a:r>
            <a:br>
              <a:rPr lang="en-GB" sz="2200" dirty="0"/>
            </a:br>
            <a:r>
              <a:rPr lang="en-GB" sz="2400" dirty="0"/>
              <a:t>Prof</a:t>
            </a:r>
            <a:r>
              <a:rPr lang="en-GB" sz="2200" dirty="0"/>
              <a:t> </a:t>
            </a:r>
            <a:r>
              <a:rPr lang="en-GB" sz="2200" dirty="0" err="1"/>
              <a:t>Iacopo</a:t>
            </a:r>
            <a:r>
              <a:rPr lang="en-GB" sz="2200" dirty="0"/>
              <a:t> </a:t>
            </a:r>
            <a:r>
              <a:rPr lang="en-GB" sz="2200" dirty="0" err="1"/>
              <a:t>Vivarelli</a:t>
            </a:r>
            <a:r>
              <a:rPr lang="en-GB" sz="2200" dirty="0"/>
              <a:t>, Sussex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82F77BC-EC26-4BB7-9F28-76FD4C266A28}"/>
              </a:ext>
            </a:extLst>
          </p:cNvPr>
          <p:cNvSpPr txBox="1">
            <a:spLocks/>
          </p:cNvSpPr>
          <p:nvPr/>
        </p:nvSpPr>
        <p:spPr>
          <a:xfrm>
            <a:off x="753387" y="4399903"/>
            <a:ext cx="5181600" cy="253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/>
              <a:t>Observers</a:t>
            </a:r>
            <a:br>
              <a:rPr lang="en-GB" sz="2200" b="1" dirty="0"/>
            </a:br>
            <a:r>
              <a:rPr lang="en-GB" sz="2200" dirty="0">
                <a:ea typeface="Calibri" panose="020F0502020204030204" pitchFamily="34" charset="0"/>
              </a:rPr>
              <a:t>Prof Phil Burrows, JAI</a:t>
            </a:r>
            <a:br>
              <a:rPr lang="en-GB" sz="2200" dirty="0">
                <a:ea typeface="Calibri" panose="020F0502020204030204" pitchFamily="34" charset="0"/>
              </a:rPr>
            </a:br>
            <a:r>
              <a:rPr lang="en-GB" sz="2200" dirty="0">
                <a:ea typeface="Calibri" panose="020F0502020204030204" pitchFamily="34" charset="0"/>
              </a:rPr>
              <a:t>Prof Jim Clarke, </a:t>
            </a:r>
            <a:r>
              <a:rPr lang="en-GB" sz="2200" dirty="0" err="1">
                <a:ea typeface="Calibri" panose="020F0502020204030204" pitchFamily="34" charset="0"/>
              </a:rPr>
              <a:t>ASTeC</a:t>
            </a:r>
            <a:r>
              <a:rPr lang="en-GB" sz="2200" dirty="0">
                <a:ea typeface="Calibri" panose="020F0502020204030204" pitchFamily="34" charset="0"/>
              </a:rPr>
              <a:t> STFC</a:t>
            </a:r>
            <a:br>
              <a:rPr lang="en-GB" sz="2200" dirty="0">
                <a:ea typeface="Calibri" panose="020F0502020204030204" pitchFamily="34" charset="0"/>
              </a:rPr>
            </a:br>
            <a:r>
              <a:rPr lang="en-GB" sz="2200" dirty="0">
                <a:ea typeface="Calibri" panose="020F0502020204030204" pitchFamily="34" charset="0"/>
              </a:rPr>
              <a:t>Charlotte Jamieson, PD, STFC</a:t>
            </a:r>
            <a:endParaRPr lang="en-GB" sz="22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D9D8F8-8810-4C72-B6C3-140F3092B43F}"/>
              </a:ext>
            </a:extLst>
          </p:cNvPr>
          <p:cNvSpPr txBox="1">
            <a:spLocks/>
          </p:cNvSpPr>
          <p:nvPr/>
        </p:nvSpPr>
        <p:spPr>
          <a:xfrm>
            <a:off x="5904157" y="4299387"/>
            <a:ext cx="5181600" cy="253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sz="2200" dirty="0">
                <a:ea typeface="Calibri" panose="020F0502020204030204" pitchFamily="34" charset="0"/>
              </a:rPr>
              <a:t>Prof Max Klein, Liverpool, RECFA</a:t>
            </a:r>
            <a:br>
              <a:rPr lang="en-GB" sz="2200" b="1" dirty="0"/>
            </a:br>
            <a:r>
              <a:rPr lang="en-GB" sz="2200" dirty="0">
                <a:ea typeface="Calibri" panose="020F0502020204030204" pitchFamily="34" charset="0"/>
              </a:rPr>
              <a:t>Prof Dave Newbold, PPD, STFC</a:t>
            </a:r>
            <a:br>
              <a:rPr lang="en-GB" sz="2200" dirty="0">
                <a:ea typeface="Calibri" panose="020F0502020204030204" pitchFamily="34" charset="0"/>
              </a:rPr>
            </a:br>
            <a:r>
              <a:rPr lang="en-GB" sz="2200" dirty="0">
                <a:ea typeface="Calibri" panose="020F0502020204030204" pitchFamily="34" charset="0"/>
              </a:rPr>
              <a:t>Prof Peter Ratoff, CI</a:t>
            </a:r>
          </a:p>
          <a:p>
            <a:pPr marL="0" indent="0">
              <a:buNone/>
            </a:pPr>
            <a:b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2634B3-8C51-42BE-B329-7CC747E221E0}"/>
              </a:ext>
            </a:extLst>
          </p:cNvPr>
          <p:cNvSpPr txBox="1">
            <a:spLocks/>
          </p:cNvSpPr>
          <p:nvPr/>
        </p:nvSpPr>
        <p:spPr>
          <a:xfrm>
            <a:off x="746100" y="3401736"/>
            <a:ext cx="5181600" cy="9479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b="1" dirty="0"/>
              <a:t>Software and Computing</a:t>
            </a:r>
          </a:p>
          <a:p>
            <a:pPr marL="0" indent="0">
              <a:buNone/>
            </a:pPr>
            <a:r>
              <a:rPr lang="en-GB" sz="2600" dirty="0"/>
              <a:t>Dr Neil </a:t>
            </a:r>
            <a:r>
              <a:rPr lang="en-GB" sz="2600" dirty="0" err="1"/>
              <a:t>Chue</a:t>
            </a:r>
            <a:r>
              <a:rPr lang="en-GB" sz="2600" dirty="0"/>
              <a:t> Hong, Edinburgh</a:t>
            </a:r>
            <a:br>
              <a:rPr lang="en-GB" sz="2600" b="1" dirty="0"/>
            </a:br>
            <a:r>
              <a:rPr lang="en-GB" sz="2600" dirty="0">
                <a:ea typeface="Calibri" panose="020F0502020204030204" pitchFamily="34" charset="0"/>
              </a:rPr>
              <a:t>Dr Tim Scanlon, UCL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0908F0-4460-4963-9106-919A621C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3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C63A-CC81-4EDD-BD86-8602A255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PPTAP’s Remit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E06D8-C54D-47BD-A8A9-8ED3AEF9D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1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Aims</a:t>
            </a:r>
          </a:p>
          <a:p>
            <a:pPr lvl="1"/>
            <a:r>
              <a:rPr lang="en-GB" dirty="0"/>
              <a:t>overview of the emerging R&amp;D roadmaps</a:t>
            </a:r>
          </a:p>
          <a:p>
            <a:pPr lvl="1"/>
            <a:r>
              <a:rPr lang="en-GB" dirty="0"/>
              <a:t>understand the case for investment in R&amp;D</a:t>
            </a:r>
          </a:p>
          <a:p>
            <a:r>
              <a:rPr lang="en-GB" dirty="0"/>
              <a:t>Need to look at current programme and landscape</a:t>
            </a:r>
          </a:p>
          <a:p>
            <a:r>
              <a:rPr lang="en-GB" dirty="0"/>
              <a:t>Gather evidence</a:t>
            </a:r>
          </a:p>
          <a:p>
            <a:pPr lvl="1"/>
            <a:r>
              <a:rPr lang="en-GB" dirty="0"/>
              <a:t>Community meetings: accelerators, computing, detectors, particle astro </a:t>
            </a:r>
          </a:p>
          <a:p>
            <a:r>
              <a:rPr lang="en-GB" dirty="0"/>
              <a:t>Look for strengths and synergies</a:t>
            </a:r>
          </a:p>
          <a:p>
            <a:r>
              <a:rPr lang="en-GB" dirty="0"/>
              <a:t>Explore routes forward</a:t>
            </a:r>
          </a:p>
          <a:p>
            <a:r>
              <a:rPr lang="en-GB" dirty="0"/>
              <a:t>Output - report spring 2022 (a little later than originally intended)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FA15E-74C9-4A79-8273-98D237B0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E95B-CB62-4875-B67D-0EA8BAC9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report…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867B-5C97-469C-B8CE-374E735BA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8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/>
              <a:t>Draft report shared with PPTAP members in September and feedback incorporated into draft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</a:rPr>
              <a:t>ECFA and LDG roadmaps presented to CERN Council in December 2021 – </a:t>
            </a:r>
            <a:r>
              <a:rPr lang="en-US" sz="2800" dirty="0"/>
              <a:t>picture continuing to evolve </a:t>
            </a:r>
            <a:r>
              <a:rPr lang="en-US" sz="2800" dirty="0">
                <a:effectLst/>
              </a:rPr>
              <a:t>Led to slower than hoped for progress on the </a:t>
            </a:r>
            <a:r>
              <a:rPr lang="en-US" sz="2800" dirty="0"/>
              <a:t>report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</a:rPr>
              <a:t>Draft report presented to Technology &amp; Accelerators Advisory Board (TAAB) for discussion and feedback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/>
              <a:t>Draft</a:t>
            </a:r>
            <a:r>
              <a:rPr lang="en-US" sz="2800" dirty="0">
                <a:effectLst/>
              </a:rPr>
              <a:t> circulated to Science Board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</a:rPr>
              <a:t>Mature draft now exists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743F9-0FB8-4C1B-8491-9963277E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DA70-8B38-4180-9157-042054BD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E7C23-A199-494C-BC30-99EC678F7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7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PPTAP </a:t>
            </a:r>
            <a:r>
              <a:rPr lang="en-GB" sz="28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satisfies </a:t>
            </a:r>
            <a:r>
              <a:rPr lang="en-GB" sz="28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en-GB" sz="28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engage with community, consider UK coherence, place emphasis </a:t>
            </a:r>
            <a:r>
              <a:rPr lang="en-GB" dirty="0">
                <a:solidFill>
                  <a:srgbClr val="626262"/>
                </a:solidFill>
              </a:rPr>
              <a:t>rather than</a:t>
            </a:r>
            <a:r>
              <a:rPr lang="en-GB" sz="28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prioritise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UK actively involved in </a:t>
            </a:r>
            <a:r>
              <a:rPr lang="en-US" dirty="0">
                <a:effectLst/>
              </a:rPr>
              <a:t>the production of the ECFA and LDG Roadmaps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PPTAP supports the outcomes of the roadmaps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Ramp-up and intensifying technology R&amp;D requires concerted European coordination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PPTAP sees appropriate pathways to answering the EPPSU call for enhanced and accelerated technology R&amp;D for accelerators and detectors (and software and computing)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Recognition that the UK cannot afford to be involved in everything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actively ruled out UK activity </a:t>
            </a:r>
            <a:r>
              <a:rPr lang="en-GB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any 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ECFA/ELDG panel areas</a:t>
            </a:r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15292-D598-4A1E-8D42-AC722F4B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DA70-8B38-4180-9157-042054BD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E7C23-A199-494C-BC30-99EC678F7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UK expertise/knowledge is sufficiently broad to be adaptable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PPTAP able to identify strengths and issues confronting the 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>
                <a:effectLst/>
              </a:rPr>
              <a:t>lready clear that there are a handful of prominent technologies </a:t>
            </a:r>
            <a:r>
              <a:rPr lang="en-US" dirty="0"/>
              <a:t>i</a:t>
            </a:r>
            <a:r>
              <a:rPr lang="en-US" dirty="0">
                <a:effectLst/>
              </a:rPr>
              <a:t>n which the UK is well-positioned to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Recognition of the importance of innovative R&amp;D to the long horizon of the field and vibrancy of the UK community particle physics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traditional funding approach around science drivers may not be appropriate at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Focused technology R&amp;D funding would help position the UK for future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R&amp;D projects excellent for training, enabling early-career researchers to hold grants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Opportunities for blue sky funding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15292-D598-4A1E-8D42-AC722F4B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AB195-B577-5546-8349-9DDA93B612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E2C61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E2C61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65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A1A8-7A5F-495C-BEEF-BCBD0809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for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1930-9EE3-4D51-8DF6-62A082351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853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>
                <a:effectLst/>
              </a:rPr>
              <a:t>onceptual shift in funding with introduction of new technology strand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quo does not respond to EPPSU, nor ECFA/ELDG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>
                <a:effectLst/>
              </a:rPr>
              <a:t>roposed </a:t>
            </a:r>
            <a:r>
              <a:rPr lang="en-US" dirty="0" err="1">
                <a:effectLst/>
              </a:rPr>
              <a:t>programme</a:t>
            </a:r>
            <a:r>
              <a:rPr lang="en-US" dirty="0">
                <a:effectLst/>
              </a:rPr>
              <a:t> of technology R&amp;D could be perceived as reducing available project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Funding constraints continue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>
                <a:effectLst/>
              </a:rPr>
              <a:t>apid response to the ECFA and LDG roadmaps required - UK processes are not ideally set up to manage this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reviews/processes underway in UK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8F5C-6DD0-4468-9D3B-3DF7E026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5FE28F-E808-4D13-89A4-C40B1B8D9C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Office PowerPoint</Application>
  <PresentationFormat>Widescreen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Regular</vt:lpstr>
      <vt:lpstr>Calibri</vt:lpstr>
      <vt:lpstr>Courier New</vt:lpstr>
      <vt:lpstr>Wingdings</vt:lpstr>
      <vt:lpstr>Font and logo master</vt:lpstr>
      <vt:lpstr>Font WITHOUT logo master</vt:lpstr>
      <vt:lpstr>Font and logo master</vt:lpstr>
      <vt:lpstr>Particle Physics Technology Advisory Panel </vt:lpstr>
      <vt:lpstr>Why a PPTAP?</vt:lpstr>
      <vt:lpstr>Membership – Chair: Paula Chadwick</vt:lpstr>
      <vt:lpstr>PPTAP’s Remit</vt:lpstr>
      <vt:lpstr>The report…</vt:lpstr>
      <vt:lpstr>Key Messages</vt:lpstr>
      <vt:lpstr>Key Messages continued</vt:lpstr>
      <vt:lpstr>Issues for the UK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Physics Technology Advisory Panel</dc:title>
  <dc:creator>CHADWICK, PAULA M.</dc:creator>
  <cp:lastModifiedBy>CHADWICK, PAULA M.</cp:lastModifiedBy>
  <cp:revision>36</cp:revision>
  <dcterms:created xsi:type="dcterms:W3CDTF">2021-03-11T15:47:53Z</dcterms:created>
  <dcterms:modified xsi:type="dcterms:W3CDTF">2022-04-04T08:21:02Z</dcterms:modified>
</cp:coreProperties>
</file>