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Lst>
  <p:notesMasterIdLst>
    <p:notesMasterId r:id="rId26"/>
  </p:notesMasterIdLst>
  <p:handoutMasterIdLst>
    <p:handoutMasterId r:id="rId27"/>
  </p:handoutMasterIdLst>
  <p:sldIdLst>
    <p:sldId id="257" r:id="rId6"/>
    <p:sldId id="258" r:id="rId7"/>
    <p:sldId id="369" r:id="rId8"/>
    <p:sldId id="379" r:id="rId9"/>
    <p:sldId id="273" r:id="rId10"/>
    <p:sldId id="380" r:id="rId11"/>
    <p:sldId id="383" r:id="rId12"/>
    <p:sldId id="384" r:id="rId13"/>
    <p:sldId id="385" r:id="rId14"/>
    <p:sldId id="388" r:id="rId15"/>
    <p:sldId id="376" r:id="rId16"/>
    <p:sldId id="374" r:id="rId17"/>
    <p:sldId id="390" r:id="rId18"/>
    <p:sldId id="367" r:id="rId19"/>
    <p:sldId id="372" r:id="rId20"/>
    <p:sldId id="368" r:id="rId21"/>
    <p:sldId id="366" r:id="rId22"/>
    <p:sldId id="259" r:id="rId23"/>
    <p:sldId id="260" r:id="rId24"/>
    <p:sldId id="387"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63" userDrawn="1">
          <p15:clr>
            <a:srgbClr val="A4A3A4"/>
          </p15:clr>
        </p15:guide>
        <p15:guide id="6" orient="horz" pos="867" userDrawn="1">
          <p15:clr>
            <a:srgbClr val="A4A3A4"/>
          </p15:clr>
        </p15:guide>
        <p15:guide id="7" orient="horz" pos="3657" userDrawn="1">
          <p15:clr>
            <a:srgbClr val="A4A3A4"/>
          </p15:clr>
        </p15:guide>
        <p15:guide id="8" pos="8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Edler" initials="K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00"/>
    <a:srgbClr val="003088"/>
    <a:srgbClr val="B2B2B2"/>
    <a:srgbClr val="FFFFFF"/>
    <a:srgbClr val="0612FA"/>
    <a:srgbClr val="F08900"/>
    <a:srgbClr val="777777"/>
    <a:srgbClr val="1E5DF8"/>
    <a:srgbClr val="626262"/>
    <a:srgbClr val="00B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81329" autoAdjust="0"/>
  </p:normalViewPr>
  <p:slideViewPr>
    <p:cSldViewPr snapToGrid="0" snapToObjects="1">
      <p:cViewPr varScale="1">
        <p:scale>
          <a:sx n="83" d="100"/>
          <a:sy n="83" d="100"/>
        </p:scale>
        <p:origin x="1656" y="192"/>
      </p:cViewPr>
      <p:guideLst>
        <p:guide orient="horz" pos="323"/>
        <p:guide pos="325"/>
        <p:guide orient="horz" pos="3974"/>
        <p:guide pos="7355"/>
        <p:guide pos="3863"/>
        <p:guide orient="horz" pos="867"/>
        <p:guide orient="horz" pos="3657"/>
        <p:guide pos="86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00F31-3294-4A1B-BD08-D4B97A497EB5}" type="doc">
      <dgm:prSet loTypeId="urn:microsoft.com/office/officeart/2005/8/layout/radial3" loCatId="cycle" qsTypeId="urn:microsoft.com/office/officeart/2005/8/quickstyle/3d3" qsCatId="3D" csTypeId="urn:microsoft.com/office/officeart/2005/8/colors/accent1_2" csCatId="accent1" phldr="1"/>
      <dgm:spPr/>
      <dgm:t>
        <a:bodyPr/>
        <a:lstStyle/>
        <a:p>
          <a:endParaRPr lang="en-GB"/>
        </a:p>
      </dgm:t>
    </dgm:pt>
    <dgm:pt modelId="{7291C522-DF2E-4EAC-BC6D-74EBE86466A5}">
      <dgm:prSet phldrT="[Text]"/>
      <dgm:spPr>
        <a:solidFill>
          <a:srgbClr val="002060">
            <a:alpha val="41000"/>
          </a:srgbClr>
        </a:solidFill>
        <a:ln w="79375">
          <a:solidFill>
            <a:srgbClr val="002060"/>
          </a:solidFill>
        </a:ln>
      </dgm:spPr>
      <dgm:t>
        <a:bodyPr/>
        <a:lstStyle/>
        <a:p>
          <a:endParaRPr lang="en-GB" dirty="0">
            <a:latin typeface="Arial" panose="020B0604020202020204" pitchFamily="34" charset="0"/>
            <a:cs typeface="Arial" panose="020B0604020202020204" pitchFamily="34" charset="0"/>
          </a:endParaRPr>
        </a:p>
      </dgm:t>
    </dgm:pt>
    <dgm:pt modelId="{E63F4AD2-C56D-4717-9EEC-D282BD58028D}" type="parTrans" cxnId="{BE0C4D2C-A252-401E-B0C1-74A549A1C2D1}">
      <dgm:prSet/>
      <dgm:spPr/>
      <dgm:t>
        <a:bodyPr/>
        <a:lstStyle/>
        <a:p>
          <a:endParaRPr lang="en-GB">
            <a:latin typeface="Arial" panose="020B0604020202020204" pitchFamily="34" charset="0"/>
            <a:cs typeface="Arial" panose="020B0604020202020204" pitchFamily="34" charset="0"/>
          </a:endParaRPr>
        </a:p>
      </dgm:t>
    </dgm:pt>
    <dgm:pt modelId="{798E33CC-28B3-4682-9064-0D9CF7825598}" type="sibTrans" cxnId="{BE0C4D2C-A252-401E-B0C1-74A549A1C2D1}">
      <dgm:prSet/>
      <dgm:spPr/>
      <dgm:t>
        <a:bodyPr/>
        <a:lstStyle/>
        <a:p>
          <a:endParaRPr lang="en-GB">
            <a:latin typeface="Arial" panose="020B0604020202020204" pitchFamily="34" charset="0"/>
            <a:cs typeface="Arial" panose="020B0604020202020204" pitchFamily="34" charset="0"/>
          </a:endParaRPr>
        </a:p>
      </dgm:t>
    </dgm:pt>
    <dgm:pt modelId="{43DC8627-E1F1-4E9B-A2FD-2B9519322750}">
      <dgm:prSet phldrT="[Text]"/>
      <dgm:spPr/>
      <dgm:t>
        <a:bodyPr/>
        <a:lstStyle/>
        <a:p>
          <a:r>
            <a:rPr lang="en-GB" b="1" dirty="0">
              <a:latin typeface="Arial" panose="020B0604020202020204" pitchFamily="34" charset="0"/>
              <a:cs typeface="Arial" panose="020B0604020202020204" pitchFamily="34" charset="0"/>
            </a:rPr>
            <a:t>Particle Physics</a:t>
          </a:r>
        </a:p>
      </dgm:t>
    </dgm:pt>
    <dgm:pt modelId="{19BDC41B-4775-4CD7-A786-1C1DE3417306}" type="parTrans" cxnId="{414EEB5D-04E9-4CBE-A810-4CC0F2BD9665}">
      <dgm:prSet/>
      <dgm:spPr/>
      <dgm:t>
        <a:bodyPr/>
        <a:lstStyle/>
        <a:p>
          <a:endParaRPr lang="en-GB">
            <a:latin typeface="Arial" panose="020B0604020202020204" pitchFamily="34" charset="0"/>
            <a:cs typeface="Arial" panose="020B0604020202020204" pitchFamily="34" charset="0"/>
          </a:endParaRPr>
        </a:p>
      </dgm:t>
    </dgm:pt>
    <dgm:pt modelId="{65D3A661-99BD-4300-816A-5D18AC4AD45A}" type="sibTrans" cxnId="{414EEB5D-04E9-4CBE-A810-4CC0F2BD9665}">
      <dgm:prSet/>
      <dgm:spPr/>
      <dgm:t>
        <a:bodyPr/>
        <a:lstStyle/>
        <a:p>
          <a:endParaRPr lang="en-GB">
            <a:latin typeface="Arial" panose="020B0604020202020204" pitchFamily="34" charset="0"/>
            <a:cs typeface="Arial" panose="020B0604020202020204" pitchFamily="34" charset="0"/>
          </a:endParaRPr>
        </a:p>
      </dgm:t>
    </dgm:pt>
    <dgm:pt modelId="{E7966855-716C-44A2-9E46-707350C87BAF}">
      <dgm:prSet phldrT="[Text]"/>
      <dgm:spPr/>
      <dgm:t>
        <a:bodyPr/>
        <a:lstStyle/>
        <a:p>
          <a:r>
            <a:rPr lang="en-GB" b="1" dirty="0">
              <a:latin typeface="Arial" panose="020B0604020202020204" pitchFamily="34" charset="0"/>
              <a:cs typeface="Arial" panose="020B0604020202020204" pitchFamily="34" charset="0"/>
            </a:rPr>
            <a:t>Astronomy</a:t>
          </a:r>
        </a:p>
      </dgm:t>
    </dgm:pt>
    <dgm:pt modelId="{3595638F-68C1-422C-AA21-81166DDCC952}" type="parTrans" cxnId="{7A8D371A-35BC-4FF7-A57A-B6C0C06E890E}">
      <dgm:prSet/>
      <dgm:spPr/>
      <dgm:t>
        <a:bodyPr/>
        <a:lstStyle/>
        <a:p>
          <a:endParaRPr lang="en-GB">
            <a:latin typeface="Arial" panose="020B0604020202020204" pitchFamily="34" charset="0"/>
            <a:cs typeface="Arial" panose="020B0604020202020204" pitchFamily="34" charset="0"/>
          </a:endParaRPr>
        </a:p>
      </dgm:t>
    </dgm:pt>
    <dgm:pt modelId="{747AB8DC-8930-4E13-8E90-B5EAA12300E4}" type="sibTrans" cxnId="{7A8D371A-35BC-4FF7-A57A-B6C0C06E890E}">
      <dgm:prSet/>
      <dgm:spPr/>
      <dgm:t>
        <a:bodyPr/>
        <a:lstStyle/>
        <a:p>
          <a:endParaRPr lang="en-GB">
            <a:latin typeface="Arial" panose="020B0604020202020204" pitchFamily="34" charset="0"/>
            <a:cs typeface="Arial" panose="020B0604020202020204" pitchFamily="34" charset="0"/>
          </a:endParaRPr>
        </a:p>
      </dgm:t>
    </dgm:pt>
    <dgm:pt modelId="{E024B5EB-3EC4-4F77-A639-2BD05ABEFA7E}">
      <dgm:prSet phldrT="[Text]"/>
      <dgm:spPr/>
      <dgm:t>
        <a:bodyPr/>
        <a:lstStyle/>
        <a:p>
          <a:r>
            <a:rPr lang="en-GB" b="1" dirty="0">
              <a:latin typeface="Arial" panose="020B0604020202020204" pitchFamily="34" charset="0"/>
              <a:cs typeface="Arial" panose="020B0604020202020204" pitchFamily="34" charset="0"/>
            </a:rPr>
            <a:t>Solar System</a:t>
          </a:r>
        </a:p>
      </dgm:t>
    </dgm:pt>
    <dgm:pt modelId="{595027CF-D6F2-4307-BC78-6E0A69758DC0}" type="parTrans" cxnId="{DFFAC69A-4AED-48D7-B9F0-10AAE7E59163}">
      <dgm:prSet/>
      <dgm:spPr/>
      <dgm:t>
        <a:bodyPr/>
        <a:lstStyle/>
        <a:p>
          <a:endParaRPr lang="en-GB">
            <a:latin typeface="Arial" panose="020B0604020202020204" pitchFamily="34" charset="0"/>
            <a:cs typeface="Arial" panose="020B0604020202020204" pitchFamily="34" charset="0"/>
          </a:endParaRPr>
        </a:p>
      </dgm:t>
    </dgm:pt>
    <dgm:pt modelId="{AC0B0EEC-2C34-479E-B423-2F4803774EE7}" type="sibTrans" cxnId="{DFFAC69A-4AED-48D7-B9F0-10AAE7E59163}">
      <dgm:prSet/>
      <dgm:spPr/>
      <dgm:t>
        <a:bodyPr/>
        <a:lstStyle/>
        <a:p>
          <a:endParaRPr lang="en-GB">
            <a:latin typeface="Arial" panose="020B0604020202020204" pitchFamily="34" charset="0"/>
            <a:cs typeface="Arial" panose="020B0604020202020204" pitchFamily="34" charset="0"/>
          </a:endParaRPr>
        </a:p>
      </dgm:t>
    </dgm:pt>
    <dgm:pt modelId="{3F972515-0606-4D13-9AB5-3C2823704340}">
      <dgm:prSet phldrT="[Text]"/>
      <dgm:spPr/>
      <dgm:t>
        <a:bodyPr/>
        <a:lstStyle/>
        <a:p>
          <a:r>
            <a:rPr lang="en-GB" b="1" dirty="0">
              <a:latin typeface="Arial" panose="020B0604020202020204" pitchFamily="34" charset="0"/>
              <a:cs typeface="Arial" panose="020B0604020202020204" pitchFamily="34" charset="0"/>
            </a:rPr>
            <a:t>Nuclear Physics</a:t>
          </a:r>
        </a:p>
      </dgm:t>
    </dgm:pt>
    <dgm:pt modelId="{4DA16D6E-FFC1-4A2C-BE97-0080E045B7BC}" type="parTrans" cxnId="{7B0B3200-35B7-4DC1-B461-F05B3C1F1C45}">
      <dgm:prSet/>
      <dgm:spPr/>
      <dgm:t>
        <a:bodyPr/>
        <a:lstStyle/>
        <a:p>
          <a:endParaRPr lang="en-GB">
            <a:latin typeface="Arial" panose="020B0604020202020204" pitchFamily="34" charset="0"/>
            <a:cs typeface="Arial" panose="020B0604020202020204" pitchFamily="34" charset="0"/>
          </a:endParaRPr>
        </a:p>
      </dgm:t>
    </dgm:pt>
    <dgm:pt modelId="{5C06A609-DA82-44A0-ADDF-04AC4850269F}" type="sibTrans" cxnId="{7B0B3200-35B7-4DC1-B461-F05B3C1F1C45}">
      <dgm:prSet/>
      <dgm:spPr/>
      <dgm:t>
        <a:bodyPr/>
        <a:lstStyle/>
        <a:p>
          <a:endParaRPr lang="en-GB">
            <a:latin typeface="Arial" panose="020B0604020202020204" pitchFamily="34" charset="0"/>
            <a:cs typeface="Arial" panose="020B0604020202020204" pitchFamily="34" charset="0"/>
          </a:endParaRPr>
        </a:p>
      </dgm:t>
    </dgm:pt>
    <dgm:pt modelId="{B7F6E02F-C2FB-470D-B44A-BDF0092F0311}">
      <dgm:prSet/>
      <dgm:spPr/>
      <dgm:t>
        <a:bodyPr/>
        <a:lstStyle/>
        <a:p>
          <a:r>
            <a:rPr lang="en-GB" b="1" dirty="0">
              <a:latin typeface="Arial" panose="020B0604020202020204" pitchFamily="34" charset="0"/>
              <a:cs typeface="Arial" panose="020B0604020202020204" pitchFamily="34" charset="0"/>
            </a:rPr>
            <a:t>Particle Astrophysics</a:t>
          </a:r>
        </a:p>
      </dgm:t>
    </dgm:pt>
    <dgm:pt modelId="{C6DC7AF7-2D24-4BAD-8C5F-D417FEDD97CC}" type="parTrans" cxnId="{2369B408-B472-4D81-920A-AA1A78F313FB}">
      <dgm:prSet/>
      <dgm:spPr/>
      <dgm:t>
        <a:bodyPr/>
        <a:lstStyle/>
        <a:p>
          <a:endParaRPr lang="en-GB">
            <a:latin typeface="Arial" panose="020B0604020202020204" pitchFamily="34" charset="0"/>
            <a:cs typeface="Arial" panose="020B0604020202020204" pitchFamily="34" charset="0"/>
          </a:endParaRPr>
        </a:p>
      </dgm:t>
    </dgm:pt>
    <dgm:pt modelId="{1D0B25F5-8E4A-4A24-A9B1-DA384D799768}" type="sibTrans" cxnId="{2369B408-B472-4D81-920A-AA1A78F313FB}">
      <dgm:prSet/>
      <dgm:spPr/>
      <dgm:t>
        <a:bodyPr/>
        <a:lstStyle/>
        <a:p>
          <a:endParaRPr lang="en-GB">
            <a:latin typeface="Arial" panose="020B0604020202020204" pitchFamily="34" charset="0"/>
            <a:cs typeface="Arial" panose="020B0604020202020204" pitchFamily="34" charset="0"/>
          </a:endParaRPr>
        </a:p>
      </dgm:t>
    </dgm:pt>
    <dgm:pt modelId="{FF7FB069-1291-4C86-9852-4F30D8990058}">
      <dgm:prSet/>
      <dgm:spPr/>
      <dgm:t>
        <a:bodyPr/>
        <a:lstStyle/>
        <a:p>
          <a:r>
            <a:rPr lang="en-GB" b="1" dirty="0">
              <a:latin typeface="Arial" panose="020B0604020202020204" pitchFamily="34" charset="0"/>
              <a:cs typeface="Arial" panose="020B0604020202020204" pitchFamily="34" charset="0"/>
            </a:rPr>
            <a:t>Accelerator science</a:t>
          </a:r>
        </a:p>
      </dgm:t>
    </dgm:pt>
    <dgm:pt modelId="{702F9DEC-FE0D-4607-B7C2-5F9EBF1D3BFF}" type="parTrans" cxnId="{509AC580-47D3-40C8-BEC7-AC7A7BD21FF2}">
      <dgm:prSet/>
      <dgm:spPr/>
      <dgm:t>
        <a:bodyPr/>
        <a:lstStyle/>
        <a:p>
          <a:endParaRPr lang="en-GB">
            <a:latin typeface="Arial" panose="020B0604020202020204" pitchFamily="34" charset="0"/>
            <a:cs typeface="Arial" panose="020B0604020202020204" pitchFamily="34" charset="0"/>
          </a:endParaRPr>
        </a:p>
      </dgm:t>
    </dgm:pt>
    <dgm:pt modelId="{05C21D09-C879-4772-8207-DD6A4871890A}" type="sibTrans" cxnId="{509AC580-47D3-40C8-BEC7-AC7A7BD21FF2}">
      <dgm:prSet/>
      <dgm:spPr/>
      <dgm:t>
        <a:bodyPr/>
        <a:lstStyle/>
        <a:p>
          <a:endParaRPr lang="en-GB">
            <a:latin typeface="Arial" panose="020B0604020202020204" pitchFamily="34" charset="0"/>
            <a:cs typeface="Arial" panose="020B0604020202020204" pitchFamily="34" charset="0"/>
          </a:endParaRPr>
        </a:p>
      </dgm:t>
    </dgm:pt>
    <dgm:pt modelId="{04EBB55B-338E-4E2C-9074-360332FEF66C}">
      <dgm:prSet/>
      <dgm:spPr>
        <a:solidFill>
          <a:schemeClr val="tx1">
            <a:lumMod val="50000"/>
            <a:lumOff val="50000"/>
            <a:alpha val="50000"/>
          </a:schemeClr>
        </a:solidFill>
      </dgm:spPr>
      <dgm:t>
        <a:bodyPr/>
        <a:lstStyle/>
        <a:p>
          <a:r>
            <a:rPr lang="en-GB" b="1" dirty="0">
              <a:latin typeface="Arial" panose="020B0604020202020204" pitchFamily="34" charset="0"/>
              <a:cs typeface="Arial" panose="020B0604020202020204" pitchFamily="34" charset="0"/>
            </a:rPr>
            <a:t>Computing</a:t>
          </a:r>
        </a:p>
      </dgm:t>
    </dgm:pt>
    <dgm:pt modelId="{A0CB8B07-4342-4F33-AD0D-0350CE503F10}" type="parTrans" cxnId="{2E26C65D-BF3A-46DD-AB71-C056A840BE2B}">
      <dgm:prSet/>
      <dgm:spPr/>
      <dgm:t>
        <a:bodyPr/>
        <a:lstStyle/>
        <a:p>
          <a:endParaRPr lang="en-GB">
            <a:latin typeface="Arial" panose="020B0604020202020204" pitchFamily="34" charset="0"/>
            <a:cs typeface="Arial" panose="020B0604020202020204" pitchFamily="34" charset="0"/>
          </a:endParaRPr>
        </a:p>
      </dgm:t>
    </dgm:pt>
    <dgm:pt modelId="{1A5DCDB5-F2EA-44DA-AF6C-E7AA3EFF72E0}" type="sibTrans" cxnId="{2E26C65D-BF3A-46DD-AB71-C056A840BE2B}">
      <dgm:prSet/>
      <dgm:spPr/>
      <dgm:t>
        <a:bodyPr/>
        <a:lstStyle/>
        <a:p>
          <a:endParaRPr lang="en-GB">
            <a:latin typeface="Arial" panose="020B0604020202020204" pitchFamily="34" charset="0"/>
            <a:cs typeface="Arial" panose="020B0604020202020204" pitchFamily="34" charset="0"/>
          </a:endParaRPr>
        </a:p>
      </dgm:t>
    </dgm:pt>
    <dgm:pt modelId="{B7D0C511-260B-4F58-8B62-F4A4E024A509}">
      <dgm:prSet/>
      <dgm:spPr>
        <a:solidFill>
          <a:schemeClr val="bg1">
            <a:lumMod val="75000"/>
            <a:alpha val="50000"/>
          </a:schemeClr>
        </a:solidFill>
      </dgm:spPr>
      <dgm:t>
        <a:bodyPr/>
        <a:lstStyle/>
        <a:p>
          <a:r>
            <a:rPr lang="en-GB" b="1" dirty="0">
              <a:latin typeface="Arial" panose="020B0604020202020204" pitchFamily="34" charset="0"/>
              <a:cs typeface="Arial" panose="020B0604020202020204" pitchFamily="34" charset="0"/>
            </a:rPr>
            <a:t>Life Sciences &amp; Soft Matter</a:t>
          </a:r>
        </a:p>
      </dgm:t>
    </dgm:pt>
    <dgm:pt modelId="{1194878D-BFA4-483F-8C15-074D05A30421}" type="parTrans" cxnId="{B1D70E78-2501-4B12-8C42-7AF9F4AF1EE7}">
      <dgm:prSet/>
      <dgm:spPr/>
      <dgm:t>
        <a:bodyPr/>
        <a:lstStyle/>
        <a:p>
          <a:endParaRPr lang="en-GB">
            <a:latin typeface="Arial" panose="020B0604020202020204" pitchFamily="34" charset="0"/>
            <a:cs typeface="Arial" panose="020B0604020202020204" pitchFamily="34" charset="0"/>
          </a:endParaRPr>
        </a:p>
      </dgm:t>
    </dgm:pt>
    <dgm:pt modelId="{5DD3BF12-28E8-4131-BE71-B22CA074B195}" type="sibTrans" cxnId="{B1D70E78-2501-4B12-8C42-7AF9F4AF1EE7}">
      <dgm:prSet/>
      <dgm:spPr/>
      <dgm:t>
        <a:bodyPr/>
        <a:lstStyle/>
        <a:p>
          <a:endParaRPr lang="en-GB">
            <a:latin typeface="Arial" panose="020B0604020202020204" pitchFamily="34" charset="0"/>
            <a:cs typeface="Arial" panose="020B0604020202020204" pitchFamily="34" charset="0"/>
          </a:endParaRPr>
        </a:p>
      </dgm:t>
    </dgm:pt>
    <dgm:pt modelId="{B9DCD93A-DFAD-4394-8098-93D284ADDEA1}">
      <dgm:prSet/>
      <dgm:spPr>
        <a:solidFill>
          <a:schemeClr val="bg1">
            <a:lumMod val="75000"/>
            <a:alpha val="50000"/>
          </a:schemeClr>
        </a:solidFill>
      </dgm:spPr>
      <dgm:t>
        <a:bodyPr/>
        <a:lstStyle/>
        <a:p>
          <a:r>
            <a:rPr lang="en-GB" b="1" dirty="0">
              <a:latin typeface="Arial" panose="020B0604020202020204" pitchFamily="34" charset="0"/>
              <a:cs typeface="Arial" panose="020B0604020202020204" pitchFamily="34" charset="0"/>
            </a:rPr>
            <a:t>Physical Sciences &amp; Engineering</a:t>
          </a:r>
        </a:p>
      </dgm:t>
    </dgm:pt>
    <dgm:pt modelId="{4A8A8E28-A88E-4725-9667-551A260D65E4}" type="parTrans" cxnId="{81F8C909-933C-4B8A-A144-D25176CE0569}">
      <dgm:prSet/>
      <dgm:spPr/>
      <dgm:t>
        <a:bodyPr/>
        <a:lstStyle/>
        <a:p>
          <a:endParaRPr lang="en-GB">
            <a:latin typeface="Arial" panose="020B0604020202020204" pitchFamily="34" charset="0"/>
            <a:cs typeface="Arial" panose="020B0604020202020204" pitchFamily="34" charset="0"/>
          </a:endParaRPr>
        </a:p>
      </dgm:t>
    </dgm:pt>
    <dgm:pt modelId="{F024B33D-2611-441E-B9EF-E93280FAF059}" type="sibTrans" cxnId="{81F8C909-933C-4B8A-A144-D25176CE0569}">
      <dgm:prSet/>
      <dgm:spPr/>
      <dgm:t>
        <a:bodyPr/>
        <a:lstStyle/>
        <a:p>
          <a:endParaRPr lang="en-GB">
            <a:latin typeface="Arial" panose="020B0604020202020204" pitchFamily="34" charset="0"/>
            <a:cs typeface="Arial" panose="020B0604020202020204" pitchFamily="34" charset="0"/>
          </a:endParaRPr>
        </a:p>
      </dgm:t>
    </dgm:pt>
    <dgm:pt modelId="{9F0B1C82-0C9A-4FF2-8D9F-CAF1A8453AEF}" type="pres">
      <dgm:prSet presAssocID="{94E00F31-3294-4A1B-BD08-D4B97A497EB5}" presName="composite" presStyleCnt="0">
        <dgm:presLayoutVars>
          <dgm:chMax val="1"/>
          <dgm:dir/>
          <dgm:resizeHandles val="exact"/>
        </dgm:presLayoutVars>
      </dgm:prSet>
      <dgm:spPr/>
    </dgm:pt>
    <dgm:pt modelId="{67D08A44-5D17-442E-986E-A5191A2A0A74}" type="pres">
      <dgm:prSet presAssocID="{94E00F31-3294-4A1B-BD08-D4B97A497EB5}" presName="radial" presStyleCnt="0">
        <dgm:presLayoutVars>
          <dgm:animLvl val="ctr"/>
        </dgm:presLayoutVars>
      </dgm:prSet>
      <dgm:spPr/>
    </dgm:pt>
    <dgm:pt modelId="{FA607E4B-196C-4192-9229-9015480263B5}" type="pres">
      <dgm:prSet presAssocID="{7291C522-DF2E-4EAC-BC6D-74EBE86466A5}" presName="centerShape" presStyleLbl="vennNode1" presStyleIdx="0" presStyleCnt="10" custScaleX="195530" custScaleY="183575" custLinFactNeighborX="4777" custLinFactNeighborY="-3088"/>
      <dgm:spPr/>
    </dgm:pt>
    <dgm:pt modelId="{0D38719B-0F19-4746-BF4E-1C05BD76D166}" type="pres">
      <dgm:prSet presAssocID="{43DC8627-E1F1-4E9B-A2FD-2B9519322750}" presName="node" presStyleLbl="vennNode1" presStyleIdx="1" presStyleCnt="10" custRadScaleRad="90410" custRadScaleInc="139859">
        <dgm:presLayoutVars>
          <dgm:bulletEnabled val="1"/>
        </dgm:presLayoutVars>
      </dgm:prSet>
      <dgm:spPr/>
    </dgm:pt>
    <dgm:pt modelId="{7BC5E19C-DD1E-4E7C-A190-C3E0085915E9}" type="pres">
      <dgm:prSet presAssocID="{B7F6E02F-C2FB-470D-B44A-BDF0092F0311}" presName="node" presStyleLbl="vennNode1" presStyleIdx="2" presStyleCnt="10" custRadScaleRad="66832" custRadScaleInc="-59714">
        <dgm:presLayoutVars>
          <dgm:bulletEnabled val="1"/>
        </dgm:presLayoutVars>
      </dgm:prSet>
      <dgm:spPr/>
    </dgm:pt>
    <dgm:pt modelId="{E3C61D45-128E-417C-A492-253887C80D84}" type="pres">
      <dgm:prSet presAssocID="{FF7FB069-1291-4C86-9852-4F30D8990058}" presName="node" presStyleLbl="vennNode1" presStyleIdx="3" presStyleCnt="10" custRadScaleRad="42165" custRadScaleInc="-55869">
        <dgm:presLayoutVars>
          <dgm:bulletEnabled val="1"/>
        </dgm:presLayoutVars>
      </dgm:prSet>
      <dgm:spPr/>
    </dgm:pt>
    <dgm:pt modelId="{F828A027-96B4-4E18-BDC9-C8F435855F39}" type="pres">
      <dgm:prSet presAssocID="{B9DCD93A-DFAD-4394-8098-93D284ADDEA1}" presName="node" presStyleLbl="vennNode1" presStyleIdx="4" presStyleCnt="10" custRadScaleRad="79053" custRadScaleInc="81272">
        <dgm:presLayoutVars>
          <dgm:bulletEnabled val="1"/>
        </dgm:presLayoutVars>
      </dgm:prSet>
      <dgm:spPr/>
    </dgm:pt>
    <dgm:pt modelId="{E3CC6518-A54F-4234-8E1A-7B04E68E2DDF}" type="pres">
      <dgm:prSet presAssocID="{B7D0C511-260B-4F58-8B62-F4A4E024A509}" presName="node" presStyleLbl="vennNode1" presStyleIdx="5" presStyleCnt="10" custRadScaleRad="74122" custRadScaleInc="114920">
        <dgm:presLayoutVars>
          <dgm:bulletEnabled val="1"/>
        </dgm:presLayoutVars>
      </dgm:prSet>
      <dgm:spPr/>
    </dgm:pt>
    <dgm:pt modelId="{1A34E885-1C2A-46B7-B4DE-7B3F886F4D13}" type="pres">
      <dgm:prSet presAssocID="{04EBB55B-338E-4E2C-9074-360332FEF66C}" presName="node" presStyleLbl="vennNode1" presStyleIdx="6" presStyleCnt="10" custScaleX="175584" custScaleY="162175" custRadScaleRad="1819" custRadScaleInc="-116606">
        <dgm:presLayoutVars>
          <dgm:bulletEnabled val="1"/>
        </dgm:presLayoutVars>
      </dgm:prSet>
      <dgm:spPr/>
    </dgm:pt>
    <dgm:pt modelId="{D0451297-524F-4CC0-8048-0377C370EF46}" type="pres">
      <dgm:prSet presAssocID="{E7966855-716C-44A2-9E46-707350C87BAF}" presName="node" presStyleLbl="vennNode1" presStyleIdx="7" presStyleCnt="10" custRadScaleRad="69661" custRadScaleInc="242939">
        <dgm:presLayoutVars>
          <dgm:bulletEnabled val="1"/>
        </dgm:presLayoutVars>
      </dgm:prSet>
      <dgm:spPr/>
    </dgm:pt>
    <dgm:pt modelId="{57444315-DF9D-419A-86DA-02F57182EFB5}" type="pres">
      <dgm:prSet presAssocID="{E024B5EB-3EC4-4F77-A639-2BD05ABEFA7E}" presName="node" presStyleLbl="vennNode1" presStyleIdx="8" presStyleCnt="10" custRadScaleRad="58698" custRadScaleInc="-16879">
        <dgm:presLayoutVars>
          <dgm:bulletEnabled val="1"/>
        </dgm:presLayoutVars>
      </dgm:prSet>
      <dgm:spPr/>
    </dgm:pt>
    <dgm:pt modelId="{CCA16481-4625-45DC-B31D-B2C095D39F13}" type="pres">
      <dgm:prSet presAssocID="{3F972515-0606-4D13-9AB5-3C2823704340}" presName="node" presStyleLbl="vennNode1" presStyleIdx="9" presStyleCnt="10" custRadScaleRad="71973" custRadScaleInc="346039">
        <dgm:presLayoutVars>
          <dgm:bulletEnabled val="1"/>
        </dgm:presLayoutVars>
      </dgm:prSet>
      <dgm:spPr/>
    </dgm:pt>
  </dgm:ptLst>
  <dgm:cxnLst>
    <dgm:cxn modelId="{7B0B3200-35B7-4DC1-B461-F05B3C1F1C45}" srcId="{7291C522-DF2E-4EAC-BC6D-74EBE86466A5}" destId="{3F972515-0606-4D13-9AB5-3C2823704340}" srcOrd="8" destOrd="0" parTransId="{4DA16D6E-FFC1-4A2C-BE97-0080E045B7BC}" sibTransId="{5C06A609-DA82-44A0-ADDF-04AC4850269F}"/>
    <dgm:cxn modelId="{2369B408-B472-4D81-920A-AA1A78F313FB}" srcId="{7291C522-DF2E-4EAC-BC6D-74EBE86466A5}" destId="{B7F6E02F-C2FB-470D-B44A-BDF0092F0311}" srcOrd="1" destOrd="0" parTransId="{C6DC7AF7-2D24-4BAD-8C5F-D417FEDD97CC}" sibTransId="{1D0B25F5-8E4A-4A24-A9B1-DA384D799768}"/>
    <dgm:cxn modelId="{04C94D09-B567-1B49-920F-92238E1C3DF4}" type="presOf" srcId="{3F972515-0606-4D13-9AB5-3C2823704340}" destId="{CCA16481-4625-45DC-B31D-B2C095D39F13}" srcOrd="0" destOrd="0" presId="urn:microsoft.com/office/officeart/2005/8/layout/radial3"/>
    <dgm:cxn modelId="{81F8C909-933C-4B8A-A144-D25176CE0569}" srcId="{7291C522-DF2E-4EAC-BC6D-74EBE86466A5}" destId="{B9DCD93A-DFAD-4394-8098-93D284ADDEA1}" srcOrd="3" destOrd="0" parTransId="{4A8A8E28-A88E-4725-9667-551A260D65E4}" sibTransId="{F024B33D-2611-441E-B9EF-E93280FAF059}"/>
    <dgm:cxn modelId="{F042B50A-D64D-9744-8E1B-8A0A64E7977A}" type="presOf" srcId="{E7966855-716C-44A2-9E46-707350C87BAF}" destId="{D0451297-524F-4CC0-8048-0377C370EF46}" srcOrd="0" destOrd="0" presId="urn:microsoft.com/office/officeart/2005/8/layout/radial3"/>
    <dgm:cxn modelId="{77AA2213-6F4C-454C-8A8D-3ED466764CEC}" type="presOf" srcId="{B7D0C511-260B-4F58-8B62-F4A4E024A509}" destId="{E3CC6518-A54F-4234-8E1A-7B04E68E2DDF}" srcOrd="0" destOrd="0" presId="urn:microsoft.com/office/officeart/2005/8/layout/radial3"/>
    <dgm:cxn modelId="{3DB53616-BB52-A746-901B-FB61B3D32B6C}" type="presOf" srcId="{04EBB55B-338E-4E2C-9074-360332FEF66C}" destId="{1A34E885-1C2A-46B7-B4DE-7B3F886F4D13}" srcOrd="0" destOrd="0" presId="urn:microsoft.com/office/officeart/2005/8/layout/radial3"/>
    <dgm:cxn modelId="{7A8D371A-35BC-4FF7-A57A-B6C0C06E890E}" srcId="{7291C522-DF2E-4EAC-BC6D-74EBE86466A5}" destId="{E7966855-716C-44A2-9E46-707350C87BAF}" srcOrd="6" destOrd="0" parTransId="{3595638F-68C1-422C-AA21-81166DDCC952}" sibTransId="{747AB8DC-8930-4E13-8E90-B5EAA12300E4}"/>
    <dgm:cxn modelId="{BE0C4D2C-A252-401E-B0C1-74A549A1C2D1}" srcId="{94E00F31-3294-4A1B-BD08-D4B97A497EB5}" destId="{7291C522-DF2E-4EAC-BC6D-74EBE86466A5}" srcOrd="0" destOrd="0" parTransId="{E63F4AD2-C56D-4717-9EEC-D282BD58028D}" sibTransId="{798E33CC-28B3-4682-9064-0D9CF7825598}"/>
    <dgm:cxn modelId="{28D9D930-1101-BA4A-B5FC-747FDD57BAC9}" type="presOf" srcId="{FF7FB069-1291-4C86-9852-4F30D8990058}" destId="{E3C61D45-128E-417C-A492-253887C80D84}" srcOrd="0" destOrd="0" presId="urn:microsoft.com/office/officeart/2005/8/layout/radial3"/>
    <dgm:cxn modelId="{8361AA32-1A2C-A846-9B23-A4584A1A798E}" type="presOf" srcId="{B7F6E02F-C2FB-470D-B44A-BDF0092F0311}" destId="{7BC5E19C-DD1E-4E7C-A190-C3E0085915E9}" srcOrd="0" destOrd="0" presId="urn:microsoft.com/office/officeart/2005/8/layout/radial3"/>
    <dgm:cxn modelId="{14124A46-D3D9-0649-91FE-D9A675EEA4E8}" type="presOf" srcId="{43DC8627-E1F1-4E9B-A2FD-2B9519322750}" destId="{0D38719B-0F19-4746-BF4E-1C05BD76D166}" srcOrd="0" destOrd="0" presId="urn:microsoft.com/office/officeart/2005/8/layout/radial3"/>
    <dgm:cxn modelId="{2E26C65D-BF3A-46DD-AB71-C056A840BE2B}" srcId="{7291C522-DF2E-4EAC-BC6D-74EBE86466A5}" destId="{04EBB55B-338E-4E2C-9074-360332FEF66C}" srcOrd="5" destOrd="0" parTransId="{A0CB8B07-4342-4F33-AD0D-0350CE503F10}" sibTransId="{1A5DCDB5-F2EA-44DA-AF6C-E7AA3EFF72E0}"/>
    <dgm:cxn modelId="{414EEB5D-04E9-4CBE-A810-4CC0F2BD9665}" srcId="{7291C522-DF2E-4EAC-BC6D-74EBE86466A5}" destId="{43DC8627-E1F1-4E9B-A2FD-2B9519322750}" srcOrd="0" destOrd="0" parTransId="{19BDC41B-4775-4CD7-A786-1C1DE3417306}" sibTransId="{65D3A661-99BD-4300-816A-5D18AC4AD45A}"/>
    <dgm:cxn modelId="{4C950E6E-A386-AE46-B347-2F82D7B480D0}" type="presOf" srcId="{E024B5EB-3EC4-4F77-A639-2BD05ABEFA7E}" destId="{57444315-DF9D-419A-86DA-02F57182EFB5}" srcOrd="0" destOrd="0" presId="urn:microsoft.com/office/officeart/2005/8/layout/radial3"/>
    <dgm:cxn modelId="{B1D70E78-2501-4B12-8C42-7AF9F4AF1EE7}" srcId="{7291C522-DF2E-4EAC-BC6D-74EBE86466A5}" destId="{B7D0C511-260B-4F58-8B62-F4A4E024A509}" srcOrd="4" destOrd="0" parTransId="{1194878D-BFA4-483F-8C15-074D05A30421}" sibTransId="{5DD3BF12-28E8-4131-BE71-B22CA074B195}"/>
    <dgm:cxn modelId="{509AC580-47D3-40C8-BEC7-AC7A7BD21FF2}" srcId="{7291C522-DF2E-4EAC-BC6D-74EBE86466A5}" destId="{FF7FB069-1291-4C86-9852-4F30D8990058}" srcOrd="2" destOrd="0" parTransId="{702F9DEC-FE0D-4607-B7C2-5F9EBF1D3BFF}" sibTransId="{05C21D09-C879-4772-8207-DD6A4871890A}"/>
    <dgm:cxn modelId="{CBBB6888-BD8C-E44C-AB6E-43BAD25B49A6}" type="presOf" srcId="{B9DCD93A-DFAD-4394-8098-93D284ADDEA1}" destId="{F828A027-96B4-4E18-BDC9-C8F435855F39}" srcOrd="0" destOrd="0" presId="urn:microsoft.com/office/officeart/2005/8/layout/radial3"/>
    <dgm:cxn modelId="{DFFAC69A-4AED-48D7-B9F0-10AAE7E59163}" srcId="{7291C522-DF2E-4EAC-BC6D-74EBE86466A5}" destId="{E024B5EB-3EC4-4F77-A639-2BD05ABEFA7E}" srcOrd="7" destOrd="0" parTransId="{595027CF-D6F2-4307-BC78-6E0A69758DC0}" sibTransId="{AC0B0EEC-2C34-479E-B423-2F4803774EE7}"/>
    <dgm:cxn modelId="{32F2A2D3-5FF1-F248-8372-CCF87C3F2AD6}" type="presOf" srcId="{94E00F31-3294-4A1B-BD08-D4B97A497EB5}" destId="{9F0B1C82-0C9A-4FF2-8D9F-CAF1A8453AEF}" srcOrd="0" destOrd="0" presId="urn:microsoft.com/office/officeart/2005/8/layout/radial3"/>
    <dgm:cxn modelId="{39E3F2E9-1444-744E-8387-54213B1DB6A4}" type="presOf" srcId="{7291C522-DF2E-4EAC-BC6D-74EBE86466A5}" destId="{FA607E4B-196C-4192-9229-9015480263B5}" srcOrd="0" destOrd="0" presId="urn:microsoft.com/office/officeart/2005/8/layout/radial3"/>
    <dgm:cxn modelId="{DE9896AC-AD4F-654D-BC58-5288C887ECF3}" type="presParOf" srcId="{9F0B1C82-0C9A-4FF2-8D9F-CAF1A8453AEF}" destId="{67D08A44-5D17-442E-986E-A5191A2A0A74}" srcOrd="0" destOrd="0" presId="urn:microsoft.com/office/officeart/2005/8/layout/radial3"/>
    <dgm:cxn modelId="{3B44CE36-3ED1-AD48-BE6E-E0F0CEDBCF47}" type="presParOf" srcId="{67D08A44-5D17-442E-986E-A5191A2A0A74}" destId="{FA607E4B-196C-4192-9229-9015480263B5}" srcOrd="0" destOrd="0" presId="urn:microsoft.com/office/officeart/2005/8/layout/radial3"/>
    <dgm:cxn modelId="{D9B8B58F-EEE8-B344-B7D6-C5F13A75AB47}" type="presParOf" srcId="{67D08A44-5D17-442E-986E-A5191A2A0A74}" destId="{0D38719B-0F19-4746-BF4E-1C05BD76D166}" srcOrd="1" destOrd="0" presId="urn:microsoft.com/office/officeart/2005/8/layout/radial3"/>
    <dgm:cxn modelId="{FFE50441-D788-C141-9055-89BCCD1402EF}" type="presParOf" srcId="{67D08A44-5D17-442E-986E-A5191A2A0A74}" destId="{7BC5E19C-DD1E-4E7C-A190-C3E0085915E9}" srcOrd="2" destOrd="0" presId="urn:microsoft.com/office/officeart/2005/8/layout/radial3"/>
    <dgm:cxn modelId="{4E4713E2-487C-2144-AAE0-D8539713C759}" type="presParOf" srcId="{67D08A44-5D17-442E-986E-A5191A2A0A74}" destId="{E3C61D45-128E-417C-A492-253887C80D84}" srcOrd="3" destOrd="0" presId="urn:microsoft.com/office/officeart/2005/8/layout/radial3"/>
    <dgm:cxn modelId="{FB4631C9-7C35-1649-B49B-A2C5736FECE5}" type="presParOf" srcId="{67D08A44-5D17-442E-986E-A5191A2A0A74}" destId="{F828A027-96B4-4E18-BDC9-C8F435855F39}" srcOrd="4" destOrd="0" presId="urn:microsoft.com/office/officeart/2005/8/layout/radial3"/>
    <dgm:cxn modelId="{FA548C78-CEE8-C547-80A3-44E544709CAC}" type="presParOf" srcId="{67D08A44-5D17-442E-986E-A5191A2A0A74}" destId="{E3CC6518-A54F-4234-8E1A-7B04E68E2DDF}" srcOrd="5" destOrd="0" presId="urn:microsoft.com/office/officeart/2005/8/layout/radial3"/>
    <dgm:cxn modelId="{542B86A5-5DE6-5D46-A002-BCB4B57210F1}" type="presParOf" srcId="{67D08A44-5D17-442E-986E-A5191A2A0A74}" destId="{1A34E885-1C2A-46B7-B4DE-7B3F886F4D13}" srcOrd="6" destOrd="0" presId="urn:microsoft.com/office/officeart/2005/8/layout/radial3"/>
    <dgm:cxn modelId="{A820921E-4118-F640-BC1B-627E40AE6BF4}" type="presParOf" srcId="{67D08A44-5D17-442E-986E-A5191A2A0A74}" destId="{D0451297-524F-4CC0-8048-0377C370EF46}" srcOrd="7" destOrd="0" presId="urn:microsoft.com/office/officeart/2005/8/layout/radial3"/>
    <dgm:cxn modelId="{6291B740-464B-6D4F-BDA2-8FA9BBA9136C}" type="presParOf" srcId="{67D08A44-5D17-442E-986E-A5191A2A0A74}" destId="{57444315-DF9D-419A-86DA-02F57182EFB5}" srcOrd="8" destOrd="0" presId="urn:microsoft.com/office/officeart/2005/8/layout/radial3"/>
    <dgm:cxn modelId="{3C764493-C14F-B94F-A34C-C92C56E7A35D}" type="presParOf" srcId="{67D08A44-5D17-442E-986E-A5191A2A0A74}" destId="{CCA16481-4625-45DC-B31D-B2C095D39F13}" srcOrd="9"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07E4B-196C-4192-9229-9015480263B5}">
      <dsp:nvSpPr>
        <dsp:cNvPr id="0" name=""/>
        <dsp:cNvSpPr/>
      </dsp:nvSpPr>
      <dsp:spPr>
        <a:xfrm>
          <a:off x="1845240" y="0"/>
          <a:ext cx="6138527" cy="5763208"/>
        </a:xfrm>
        <a:prstGeom prst="ellipse">
          <a:avLst/>
        </a:prstGeom>
        <a:solidFill>
          <a:srgbClr val="002060">
            <a:alpha val="41000"/>
          </a:srgbClr>
        </a:solidFill>
        <a:ln w="79375">
          <a:solidFill>
            <a:srgbClr val="00206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latin typeface="Arial" panose="020B0604020202020204" pitchFamily="34" charset="0"/>
            <a:cs typeface="Arial" panose="020B0604020202020204" pitchFamily="34" charset="0"/>
          </a:endParaRPr>
        </a:p>
      </dsp:txBody>
      <dsp:txXfrm>
        <a:off x="2744206" y="844002"/>
        <a:ext cx="4340595" cy="4075204"/>
      </dsp:txXfrm>
    </dsp:sp>
    <dsp:sp modelId="{0D38719B-0F19-4746-BF4E-1C05BD76D166}">
      <dsp:nvSpPr>
        <dsp:cNvPr id="0" name=""/>
        <dsp:cNvSpPr/>
      </dsp:nvSpPr>
      <dsp:spPr>
        <a:xfrm>
          <a:off x="5647131" y="938878"/>
          <a:ext cx="1569715" cy="156971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Particle Physics</a:t>
          </a:r>
        </a:p>
      </dsp:txBody>
      <dsp:txXfrm>
        <a:off x="5877010" y="1168757"/>
        <a:ext cx="1109957" cy="1109957"/>
      </dsp:txXfrm>
    </dsp:sp>
    <dsp:sp modelId="{7BC5E19C-DD1E-4E7C-A190-C3E0085915E9}">
      <dsp:nvSpPr>
        <dsp:cNvPr id="0" name=""/>
        <dsp:cNvSpPr/>
      </dsp:nvSpPr>
      <dsp:spPr>
        <a:xfrm>
          <a:off x="4338534" y="623635"/>
          <a:ext cx="1569715" cy="156971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Particle Astrophysics</a:t>
          </a:r>
        </a:p>
      </dsp:txBody>
      <dsp:txXfrm>
        <a:off x="4568413" y="853514"/>
        <a:ext cx="1109957" cy="1109957"/>
      </dsp:txXfrm>
    </dsp:sp>
    <dsp:sp modelId="{E3C61D45-128E-417C-A492-253887C80D84}">
      <dsp:nvSpPr>
        <dsp:cNvPr id="0" name=""/>
        <dsp:cNvSpPr/>
      </dsp:nvSpPr>
      <dsp:spPr>
        <a:xfrm>
          <a:off x="4734967" y="1590689"/>
          <a:ext cx="1569715" cy="156971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Accelerator science</a:t>
          </a:r>
        </a:p>
      </dsp:txBody>
      <dsp:txXfrm>
        <a:off x="4964846" y="1820568"/>
        <a:ext cx="1109957" cy="1109957"/>
      </dsp:txXfrm>
    </dsp:sp>
    <dsp:sp modelId="{F828A027-96B4-4E18-BDC9-C8F435855F39}">
      <dsp:nvSpPr>
        <dsp:cNvPr id="0" name=""/>
        <dsp:cNvSpPr/>
      </dsp:nvSpPr>
      <dsp:spPr>
        <a:xfrm>
          <a:off x="4755172" y="3742981"/>
          <a:ext cx="1569715" cy="1569715"/>
        </a:xfrm>
        <a:prstGeom prst="ellipse">
          <a:avLst/>
        </a:prstGeom>
        <a:solidFill>
          <a:schemeClr val="bg1">
            <a:lumMod val="75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Physical Sciences &amp; Engineering</a:t>
          </a:r>
        </a:p>
      </dsp:txBody>
      <dsp:txXfrm>
        <a:off x="4985051" y="3972860"/>
        <a:ext cx="1109957" cy="1109957"/>
      </dsp:txXfrm>
    </dsp:sp>
    <dsp:sp modelId="{E3CC6518-A54F-4234-8E1A-7B04E68E2DDF}">
      <dsp:nvSpPr>
        <dsp:cNvPr id="0" name=""/>
        <dsp:cNvSpPr/>
      </dsp:nvSpPr>
      <dsp:spPr>
        <a:xfrm>
          <a:off x="3154135" y="3661988"/>
          <a:ext cx="1569715" cy="1569715"/>
        </a:xfrm>
        <a:prstGeom prst="ellipse">
          <a:avLst/>
        </a:prstGeom>
        <a:solidFill>
          <a:schemeClr val="bg1">
            <a:lumMod val="75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Life Sciences &amp; Soft Matter</a:t>
          </a:r>
        </a:p>
      </dsp:txBody>
      <dsp:txXfrm>
        <a:off x="3384014" y="3891867"/>
        <a:ext cx="1109957" cy="1109957"/>
      </dsp:txXfrm>
    </dsp:sp>
    <dsp:sp modelId="{1A34E885-1C2A-46B7-B4DE-7B3F886F4D13}">
      <dsp:nvSpPr>
        <dsp:cNvPr id="0" name=""/>
        <dsp:cNvSpPr/>
      </dsp:nvSpPr>
      <dsp:spPr>
        <a:xfrm>
          <a:off x="3333506" y="1664339"/>
          <a:ext cx="2756168" cy="2545685"/>
        </a:xfrm>
        <a:prstGeom prst="ellipse">
          <a:avLst/>
        </a:prstGeom>
        <a:solidFill>
          <a:schemeClr val="tx1">
            <a:lumMod val="50000"/>
            <a:lumOff val="50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Computing</a:t>
          </a:r>
        </a:p>
      </dsp:txBody>
      <dsp:txXfrm>
        <a:off x="3737137" y="2037146"/>
        <a:ext cx="1948906" cy="1800071"/>
      </dsp:txXfrm>
    </dsp:sp>
    <dsp:sp modelId="{D0451297-524F-4CC0-8048-0377C370EF46}">
      <dsp:nvSpPr>
        <dsp:cNvPr id="0" name=""/>
        <dsp:cNvSpPr/>
      </dsp:nvSpPr>
      <dsp:spPr>
        <a:xfrm>
          <a:off x="3280311" y="623628"/>
          <a:ext cx="1569715" cy="156971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Astronomy</a:t>
          </a:r>
        </a:p>
      </dsp:txBody>
      <dsp:txXfrm>
        <a:off x="3510190" y="853507"/>
        <a:ext cx="1109957" cy="1109957"/>
      </dsp:txXfrm>
    </dsp:sp>
    <dsp:sp modelId="{57444315-DF9D-419A-86DA-02F57182EFB5}">
      <dsp:nvSpPr>
        <dsp:cNvPr id="0" name=""/>
        <dsp:cNvSpPr/>
      </dsp:nvSpPr>
      <dsp:spPr>
        <a:xfrm>
          <a:off x="2546952" y="2037334"/>
          <a:ext cx="1569715" cy="156971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Solar System</a:t>
          </a:r>
        </a:p>
      </dsp:txBody>
      <dsp:txXfrm>
        <a:off x="2776831" y="2267213"/>
        <a:ext cx="1109957" cy="1109957"/>
      </dsp:txXfrm>
    </dsp:sp>
    <dsp:sp modelId="{CCA16481-4625-45DC-B31D-B2C095D39F13}">
      <dsp:nvSpPr>
        <dsp:cNvPr id="0" name=""/>
        <dsp:cNvSpPr/>
      </dsp:nvSpPr>
      <dsp:spPr>
        <a:xfrm>
          <a:off x="5561086" y="2359167"/>
          <a:ext cx="1569715" cy="156971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latin typeface="Arial" panose="020B0604020202020204" pitchFamily="34" charset="0"/>
              <a:cs typeface="Arial" panose="020B0604020202020204" pitchFamily="34" charset="0"/>
            </a:rPr>
            <a:t>Nuclear Physics</a:t>
          </a:r>
        </a:p>
      </dsp:txBody>
      <dsp:txXfrm>
        <a:off x="5790965" y="2589046"/>
        <a:ext cx="1109957" cy="110995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20733E4-CE39-4EAA-AD17-6869364A658B}" type="datetimeFigureOut">
              <a:rPr lang="en-GB" smtClean="0"/>
              <a:t>03/04/2022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E6DAD7-8A7C-4A09-98BC-E31A2B92D46F}" type="slidenum">
              <a:rPr lang="en-GB" smtClean="0"/>
              <a:t>‹#›</a:t>
            </a:fld>
            <a:endParaRPr lang="en-GB"/>
          </a:p>
        </p:txBody>
      </p:sp>
    </p:spTree>
    <p:extLst>
      <p:ext uri="{BB962C8B-B14F-4D97-AF65-F5344CB8AC3E}">
        <p14:creationId xmlns:p14="http://schemas.microsoft.com/office/powerpoint/2010/main" val="2684628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8FE9A4A-3203-D544-A0F2-9B4A7A1B021E}" type="datetimeFigureOut">
              <a:rPr lang="en-US" smtClean="0"/>
              <a:t>4/3/22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11</a:t>
            </a:fld>
            <a:endParaRPr lang="en-US"/>
          </a:p>
        </p:txBody>
      </p:sp>
    </p:spTree>
    <p:extLst>
      <p:ext uri="{BB962C8B-B14F-4D97-AF65-F5344CB8AC3E}">
        <p14:creationId xmlns:p14="http://schemas.microsoft.com/office/powerpoint/2010/main" val="41693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12</a:t>
            </a:fld>
            <a:endParaRPr lang="en-US"/>
          </a:p>
        </p:txBody>
      </p:sp>
    </p:spTree>
    <p:extLst>
      <p:ext uri="{BB962C8B-B14F-4D97-AF65-F5344CB8AC3E}">
        <p14:creationId xmlns:p14="http://schemas.microsoft.com/office/powerpoint/2010/main" val="154619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13</a:t>
            </a:fld>
            <a:endParaRPr lang="en-US"/>
          </a:p>
        </p:txBody>
      </p:sp>
    </p:spTree>
    <p:extLst>
      <p:ext uri="{BB962C8B-B14F-4D97-AF65-F5344CB8AC3E}">
        <p14:creationId xmlns:p14="http://schemas.microsoft.com/office/powerpoint/2010/main" val="147900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123072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15</a:t>
            </a:fld>
            <a:endParaRPr lang="en-US"/>
          </a:p>
        </p:txBody>
      </p:sp>
    </p:spTree>
    <p:extLst>
      <p:ext uri="{BB962C8B-B14F-4D97-AF65-F5344CB8AC3E}">
        <p14:creationId xmlns:p14="http://schemas.microsoft.com/office/powerpoint/2010/main" val="69709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16</a:t>
            </a:fld>
            <a:endParaRPr lang="en-US"/>
          </a:p>
        </p:txBody>
      </p:sp>
    </p:spTree>
    <p:extLst>
      <p:ext uri="{BB962C8B-B14F-4D97-AF65-F5344CB8AC3E}">
        <p14:creationId xmlns:p14="http://schemas.microsoft.com/office/powerpoint/2010/main" val="88046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C4692-E276-6C41-B72C-7BBDFE56EF89}" type="slidenum">
              <a:rPr lang="en-US" smtClean="0"/>
              <a:t>17</a:t>
            </a:fld>
            <a:endParaRPr lang="en-US"/>
          </a:p>
        </p:txBody>
      </p:sp>
    </p:spTree>
    <p:extLst>
      <p:ext uri="{BB962C8B-B14F-4D97-AF65-F5344CB8AC3E}">
        <p14:creationId xmlns:p14="http://schemas.microsoft.com/office/powerpoint/2010/main" val="647865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20</a:t>
            </a:fld>
            <a:endParaRPr lang="en-US"/>
          </a:p>
        </p:txBody>
      </p:sp>
    </p:spTree>
    <p:extLst>
      <p:ext uri="{BB962C8B-B14F-4D97-AF65-F5344CB8AC3E}">
        <p14:creationId xmlns:p14="http://schemas.microsoft.com/office/powerpoint/2010/main" val="420191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2</a:t>
            </a:fld>
            <a:endParaRPr lang="en-US"/>
          </a:p>
        </p:txBody>
      </p:sp>
    </p:spTree>
    <p:extLst>
      <p:ext uri="{BB962C8B-B14F-4D97-AF65-F5344CB8AC3E}">
        <p14:creationId xmlns:p14="http://schemas.microsoft.com/office/powerpoint/2010/main" val="72402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3</a:t>
            </a:fld>
            <a:endParaRPr lang="en-US"/>
          </a:p>
        </p:txBody>
      </p:sp>
    </p:spTree>
    <p:extLst>
      <p:ext uri="{BB962C8B-B14F-4D97-AF65-F5344CB8AC3E}">
        <p14:creationId xmlns:p14="http://schemas.microsoft.com/office/powerpoint/2010/main" val="111298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4</a:t>
            </a:fld>
            <a:endParaRPr lang="en-US"/>
          </a:p>
        </p:txBody>
      </p:sp>
    </p:spTree>
    <p:extLst>
      <p:ext uri="{BB962C8B-B14F-4D97-AF65-F5344CB8AC3E}">
        <p14:creationId xmlns:p14="http://schemas.microsoft.com/office/powerpoint/2010/main" val="114659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6</a:t>
            </a:fld>
            <a:endParaRPr lang="en-US"/>
          </a:p>
        </p:txBody>
      </p:sp>
    </p:spTree>
    <p:extLst>
      <p:ext uri="{BB962C8B-B14F-4D97-AF65-F5344CB8AC3E}">
        <p14:creationId xmlns:p14="http://schemas.microsoft.com/office/powerpoint/2010/main" val="202701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7</a:t>
            </a:fld>
            <a:endParaRPr lang="en-US"/>
          </a:p>
        </p:txBody>
      </p:sp>
    </p:spTree>
    <p:extLst>
      <p:ext uri="{BB962C8B-B14F-4D97-AF65-F5344CB8AC3E}">
        <p14:creationId xmlns:p14="http://schemas.microsoft.com/office/powerpoint/2010/main" val="406243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8</a:t>
            </a:fld>
            <a:endParaRPr lang="en-US"/>
          </a:p>
        </p:txBody>
      </p:sp>
    </p:spTree>
    <p:extLst>
      <p:ext uri="{BB962C8B-B14F-4D97-AF65-F5344CB8AC3E}">
        <p14:creationId xmlns:p14="http://schemas.microsoft.com/office/powerpoint/2010/main" val="103980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4F3A-CFE6-6248-B08D-EF0062B4ADE7}" type="slidenum">
              <a:rPr lang="en-US" smtClean="0"/>
              <a:t>9</a:t>
            </a:fld>
            <a:endParaRPr lang="en-US"/>
          </a:p>
        </p:txBody>
      </p:sp>
    </p:spTree>
    <p:extLst>
      <p:ext uri="{BB962C8B-B14F-4D97-AF65-F5344CB8AC3E}">
        <p14:creationId xmlns:p14="http://schemas.microsoft.com/office/powerpoint/2010/main" val="400082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10</a:t>
            </a:fld>
            <a:endParaRPr lang="en-US"/>
          </a:p>
        </p:txBody>
      </p:sp>
    </p:spTree>
    <p:extLst>
      <p:ext uri="{BB962C8B-B14F-4D97-AF65-F5344CB8AC3E}">
        <p14:creationId xmlns:p14="http://schemas.microsoft.com/office/powerpoint/2010/main" val="424962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08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48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1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8BC656C-7953-1248-AA12-F1002D6A13DC}" type="slidenum">
              <a:rPr lang="en-US" smtClean="0"/>
              <a:t>‹#›</a:t>
            </a:fld>
            <a:endParaRPr lang="en-US"/>
          </a:p>
        </p:txBody>
      </p:sp>
    </p:spTree>
    <p:extLst>
      <p:ext uri="{BB962C8B-B14F-4D97-AF65-F5344CB8AC3E}">
        <p14:creationId xmlns:p14="http://schemas.microsoft.com/office/powerpoint/2010/main" val="212418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49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005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8903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1" r:id="rId3"/>
    <p:sldLayoutId id="2147483680"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7AF2DF-B182-3D42-AFB4-BDFF5FB9E9FD}"/>
              </a:ext>
            </a:extLst>
          </p:cNvPr>
          <p:cNvPicPr>
            <a:picLocks noChangeAspect="1"/>
          </p:cNvPicPr>
          <p:nvPr userDrawn="1"/>
        </p:nvPicPr>
        <p:blipFill>
          <a:blip r:embed="rId3"/>
          <a:stretch>
            <a:fillRect/>
          </a:stretch>
        </p:blipFill>
        <p:spPr>
          <a:xfrm>
            <a:off x="515943" y="5802308"/>
            <a:ext cx="2108080" cy="539750"/>
          </a:xfrm>
          <a:prstGeom prst="rect">
            <a:avLst/>
          </a:prstGeom>
        </p:spPr>
      </p:pic>
    </p:spTree>
    <p:extLst>
      <p:ext uri="{BB962C8B-B14F-4D97-AF65-F5344CB8AC3E}">
        <p14:creationId xmlns:p14="http://schemas.microsoft.com/office/powerpoint/2010/main" val="251128307"/>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stfc.ukri.org/membershipcall"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ukri.org/about-us/stfc/how-we-are-governed/advisory-boards/call-for-application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a:srcRect l="73043"/>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378778" y="3519579"/>
            <a:ext cx="8316591" cy="830997"/>
          </a:xfrm>
          <a:prstGeom prst="rect">
            <a:avLst/>
          </a:prstGeom>
          <a:noFill/>
        </p:spPr>
        <p:txBody>
          <a:bodyPr wrap="square" rtlCol="0" anchor="t">
            <a:spAutoFit/>
          </a:bodyPr>
          <a:lstStyle/>
          <a:p>
            <a:r>
              <a:rPr lang="en-US" sz="4800" b="1" spc="-150" dirty="0">
                <a:solidFill>
                  <a:srgbClr val="002060"/>
                </a:solidFill>
                <a:latin typeface="Arial" panose="020B0604020202020204" pitchFamily="34" charset="0"/>
                <a:cs typeface="Arial" panose="020B0604020202020204" pitchFamily="34" charset="0"/>
              </a:rPr>
              <a:t>Science Board Update </a:t>
            </a: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a:stretch>
            <a:fillRect/>
          </a:stretch>
        </p:blipFill>
        <p:spPr>
          <a:xfrm>
            <a:off x="515938" y="412403"/>
            <a:ext cx="3770785" cy="963960"/>
          </a:xfrm>
          <a:prstGeom prst="rect">
            <a:avLst/>
          </a:prstGeom>
        </p:spPr>
      </p:pic>
      <p:sp>
        <p:nvSpPr>
          <p:cNvPr id="2" name="TextBox 1"/>
          <p:cNvSpPr txBox="1"/>
          <p:nvPr/>
        </p:nvSpPr>
        <p:spPr>
          <a:xfrm>
            <a:off x="410347" y="4499235"/>
            <a:ext cx="3563283" cy="954107"/>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Tara Shears</a:t>
            </a:r>
          </a:p>
          <a:p>
            <a:r>
              <a:rPr lang="en-GB" sz="2800" dirty="0">
                <a:latin typeface="Arial" panose="020B0604020202020204" pitchFamily="34" charset="0"/>
                <a:cs typeface="Arial" panose="020B0604020202020204" pitchFamily="34" charset="0"/>
              </a:rPr>
              <a:t>Chair, Science Board</a:t>
            </a:r>
          </a:p>
        </p:txBody>
      </p:sp>
    </p:spTree>
    <p:extLst>
      <p:ext uri="{BB962C8B-B14F-4D97-AF65-F5344CB8AC3E}">
        <p14:creationId xmlns:p14="http://schemas.microsoft.com/office/powerpoint/2010/main" val="32243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81661"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346605" y="2132249"/>
            <a:ext cx="6316662" cy="1938992"/>
          </a:xfrm>
          <a:prstGeom prst="rect">
            <a:avLst/>
          </a:prstGeom>
          <a:noFill/>
        </p:spPr>
        <p:txBody>
          <a:bodyPr wrap="square" rtlCol="0" anchor="t">
            <a:spAutoFit/>
          </a:bodyPr>
          <a:lstStyle/>
          <a:p>
            <a:r>
              <a:rPr lang="en-GB" sz="4000" b="1" dirty="0"/>
              <a:t>Call for Applications to</a:t>
            </a:r>
            <a:br>
              <a:rPr lang="en-GB" sz="4000" b="1" dirty="0"/>
            </a:br>
            <a:r>
              <a:rPr lang="en-GB" sz="4000" b="1" dirty="0">
                <a:solidFill>
                  <a:srgbClr val="1E5DF8"/>
                </a:solidFill>
              </a:rPr>
              <a:t>STFC Advisory Bodies</a:t>
            </a:r>
            <a:br>
              <a:rPr lang="en-GB" sz="4000" b="1" dirty="0">
                <a:solidFill>
                  <a:srgbClr val="1E5DF8"/>
                </a:solidFill>
              </a:rPr>
            </a:br>
            <a:r>
              <a:rPr lang="en-GB" sz="4000" b="1" dirty="0">
                <a:solidFill>
                  <a:srgbClr val="1E5DF8"/>
                </a:solidFill>
              </a:rPr>
              <a:t>and Peer Review Panels</a:t>
            </a:r>
            <a:endParaRPr lang="en-US" sz="4000" b="1" spc="-150" dirty="0">
              <a:solidFill>
                <a:srgbClr val="1E5DF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
        <p:nvSpPr>
          <p:cNvPr id="8" name="Subtitle 2">
            <a:extLst>
              <a:ext uri="{FF2B5EF4-FFF2-40B4-BE49-F238E27FC236}">
                <a16:creationId xmlns:a16="http://schemas.microsoft.com/office/drawing/2014/main" id="{BE450A57-4A8D-44BC-8CAE-A5D947260E0A}"/>
              </a:ext>
            </a:extLst>
          </p:cNvPr>
          <p:cNvSpPr txBox="1">
            <a:spLocks noChangeArrowheads="1"/>
          </p:cNvSpPr>
          <p:nvPr/>
        </p:nvSpPr>
        <p:spPr>
          <a:xfrm>
            <a:off x="346605" y="4539373"/>
            <a:ext cx="7851998" cy="1547662"/>
          </a:xfrm>
          <a:prstGeom prst="rect">
            <a:avLst/>
          </a:prstGeom>
          <a:noFill/>
        </p:spPr>
        <p:txBody>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b="1" dirty="0">
                <a:solidFill>
                  <a:srgbClr val="003088"/>
                </a:solidFill>
              </a:rPr>
              <a:t>Apply for panel membership (closing date 15</a:t>
            </a:r>
            <a:r>
              <a:rPr lang="en-GB" sz="2400" b="1" baseline="30000" dirty="0">
                <a:solidFill>
                  <a:srgbClr val="003088"/>
                </a:solidFill>
              </a:rPr>
              <a:t>th</a:t>
            </a:r>
            <a:r>
              <a:rPr lang="en-GB" sz="2400" b="1" dirty="0">
                <a:solidFill>
                  <a:srgbClr val="003088"/>
                </a:solidFill>
              </a:rPr>
              <a:t> May)</a:t>
            </a:r>
          </a:p>
          <a:p>
            <a:pPr marL="0" indent="0">
              <a:buNone/>
            </a:pPr>
            <a:r>
              <a:rPr lang="en-GB" altLang="en-US" b="1" u="sng" dirty="0">
                <a:solidFill>
                  <a:srgbClr val="1E5DF8"/>
                </a:solidFill>
                <a:hlinkClick r:id="rId5">
                  <a:extLst>
                    <a:ext uri="{A12FA001-AC4F-418D-AE19-62706E023703}">
                      <ahyp:hlinkClr xmlns:ahyp="http://schemas.microsoft.com/office/drawing/2018/hyperlinkcolor" val="tx"/>
                    </a:ext>
                  </a:extLst>
                </a:hlinkClick>
              </a:rPr>
              <a:t>https://www.ukri.org/about-us/stfc/how-we-are-governed/advisory-boards/call-for-applications/</a:t>
            </a:r>
          </a:p>
          <a:p>
            <a:pPr marL="0" indent="0">
              <a:buNone/>
            </a:pPr>
            <a:r>
              <a:rPr lang="en-US" altLang="en-US" sz="2400" b="1" dirty="0">
                <a:solidFill>
                  <a:srgbClr val="003088"/>
                </a:solidFill>
              </a:rPr>
              <a:t>Please share with your networks and communities</a:t>
            </a:r>
            <a:endParaRPr lang="en-GB" altLang="en-US" sz="2400" b="1" dirty="0">
              <a:solidFill>
                <a:srgbClr val="003088"/>
              </a:solidFill>
            </a:endParaRPr>
          </a:p>
        </p:txBody>
      </p:sp>
      <p:sp>
        <p:nvSpPr>
          <p:cNvPr id="2" name="TextBox 1">
            <a:extLst>
              <a:ext uri="{FF2B5EF4-FFF2-40B4-BE49-F238E27FC236}">
                <a16:creationId xmlns:a16="http://schemas.microsoft.com/office/drawing/2014/main" id="{745C30DD-653D-0844-ADD3-7B17ED4005D2}"/>
              </a:ext>
            </a:extLst>
          </p:cNvPr>
          <p:cNvSpPr txBox="1"/>
          <p:nvPr/>
        </p:nvSpPr>
        <p:spPr>
          <a:xfrm rot="1163169">
            <a:off x="5373793" y="1202452"/>
            <a:ext cx="3585340" cy="923330"/>
          </a:xfrm>
          <a:prstGeom prst="rect">
            <a:avLst/>
          </a:prstGeom>
          <a:noFill/>
        </p:spPr>
        <p:txBody>
          <a:bodyPr wrap="none" rtlCol="0">
            <a:spAutoFit/>
          </a:bodyPr>
          <a:lstStyle/>
          <a:p>
            <a:r>
              <a:rPr lang="en-US" sz="5400" b="1" dirty="0">
                <a:solidFill>
                  <a:srgbClr val="FF6900"/>
                </a:solidFill>
                <a:latin typeface="American Typewriter" panose="02090604020004020304" pitchFamily="18" charset="77"/>
                <a:cs typeface="Nordique Inline" panose="020F0502020204030204" pitchFamily="34" charset="0"/>
              </a:rPr>
              <a:t>Now live!</a:t>
            </a:r>
          </a:p>
        </p:txBody>
      </p:sp>
    </p:spTree>
    <p:extLst>
      <p:ext uri="{BB962C8B-B14F-4D97-AF65-F5344CB8AC3E}">
        <p14:creationId xmlns:p14="http://schemas.microsoft.com/office/powerpoint/2010/main" val="214486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1225" y="1609552"/>
            <a:ext cx="10838679" cy="4278094"/>
          </a:xfrm>
          <a:prstGeom prst="rect">
            <a:avLst/>
          </a:prstGeom>
          <a:noFill/>
        </p:spPr>
        <p:txBody>
          <a:bodyPr wrap="square" rtlCol="0">
            <a:spAutoFit/>
          </a:bodyPr>
          <a:lstStyle/>
          <a:p>
            <a:r>
              <a:rPr lang="en-GB" sz="2400" dirty="0">
                <a:solidFill>
                  <a:srgbClr val="002060"/>
                </a:solidFill>
                <a:latin typeface="Arial" panose="020B0604020202020204" pitchFamily="34" charset="0"/>
                <a:cs typeface="Arial" panose="020B0604020202020204" pitchFamily="34" charset="0"/>
              </a:rPr>
              <a:t>(Raised by multiple APs)</a:t>
            </a:r>
          </a:p>
          <a:p>
            <a:endParaRPr lang="en-GB" sz="2400" b="1" dirty="0">
              <a:solidFill>
                <a:srgbClr val="002060"/>
              </a:solidFill>
              <a:latin typeface="Arial" panose="020B0604020202020204" pitchFamily="34" charset="0"/>
              <a:cs typeface="Arial" panose="020B0604020202020204" pitchFamily="34" charset="0"/>
            </a:endParaRPr>
          </a:p>
          <a:p>
            <a:r>
              <a:rPr lang="en-GB" sz="2400" b="1" dirty="0">
                <a:solidFill>
                  <a:srgbClr val="002060"/>
                </a:solidFill>
                <a:latin typeface="Arial" panose="020B0604020202020204" pitchFamily="34" charset="0"/>
                <a:cs typeface="Arial" panose="020B0604020202020204" pitchFamily="34" charset="0"/>
              </a:rPr>
              <a:t>We need better </a:t>
            </a:r>
          </a:p>
          <a:p>
            <a:pPr marL="800100" lvl="1" indent="-342900">
              <a:buFont typeface="Arial" charset="0"/>
              <a:buChar char="•"/>
            </a:pPr>
            <a:r>
              <a:rPr lang="en-GB" sz="2000" dirty="0">
                <a:solidFill>
                  <a:srgbClr val="002060"/>
                </a:solidFill>
                <a:latin typeface="Arial" panose="020B0604020202020204" pitchFamily="34" charset="0"/>
                <a:cs typeface="Arial" panose="020B0604020202020204" pitchFamily="34" charset="0"/>
              </a:rPr>
              <a:t>Career pathways (ECR, RSE, technical)</a:t>
            </a:r>
          </a:p>
          <a:p>
            <a:pPr marL="800100" lvl="1" indent="-342900">
              <a:buFont typeface="Arial" charset="0"/>
              <a:buChar char="•"/>
            </a:pPr>
            <a:r>
              <a:rPr lang="en-GB" sz="2000" dirty="0">
                <a:solidFill>
                  <a:srgbClr val="002060"/>
                </a:solidFill>
                <a:latin typeface="Arial" panose="020B0604020202020204" pitchFamily="34" charset="0"/>
                <a:cs typeface="Arial" panose="020B0604020202020204" pitchFamily="34" charset="0"/>
              </a:rPr>
              <a:t>Evidence base (who and where has good practice)</a:t>
            </a:r>
          </a:p>
          <a:p>
            <a:pPr marL="800100" lvl="1" indent="-342900">
              <a:buFont typeface="Arial" charset="0"/>
              <a:buChar char="•"/>
            </a:pPr>
            <a:r>
              <a:rPr lang="en-GB" sz="2000" dirty="0">
                <a:solidFill>
                  <a:srgbClr val="002060"/>
                </a:solidFill>
                <a:latin typeface="Arial" panose="020B0604020202020204" pitchFamily="34" charset="0"/>
                <a:cs typeface="Arial" panose="020B0604020202020204" pitchFamily="34" charset="0"/>
              </a:rPr>
              <a:t>Proactive recognition of good/bad practice in grants</a:t>
            </a:r>
          </a:p>
          <a:p>
            <a:pPr marL="800100" lvl="1" indent="-342900">
              <a:buFont typeface="Arial" charset="0"/>
              <a:buChar char="•"/>
            </a:pPr>
            <a:r>
              <a:rPr lang="en-GB" sz="2000" dirty="0">
                <a:solidFill>
                  <a:srgbClr val="002060"/>
                </a:solidFill>
                <a:latin typeface="Arial" panose="020B0604020202020204" pitchFamily="34" charset="0"/>
                <a:cs typeface="Arial" panose="020B0604020202020204" pitchFamily="34" charset="0"/>
              </a:rPr>
              <a:t>Peer review processes (including diverse panels, double blinding)</a:t>
            </a:r>
          </a:p>
          <a:p>
            <a:pPr marL="800100" lvl="1" indent="-342900">
              <a:buFont typeface="Arial" charset="0"/>
              <a:buChar char="•"/>
            </a:pPr>
            <a:r>
              <a:rPr lang="en-GB" sz="2000" dirty="0">
                <a:solidFill>
                  <a:srgbClr val="002060"/>
                </a:solidFill>
                <a:latin typeface="Arial" panose="020B0604020202020204" pitchFamily="34" charset="0"/>
                <a:cs typeface="Arial" panose="020B0604020202020204" pitchFamily="34" charset="0"/>
              </a:rPr>
              <a:t>Consideration of processes impacting the low-income, underrepresented etc.</a:t>
            </a:r>
          </a:p>
          <a:p>
            <a:pPr marL="800100" lvl="1" indent="-342900">
              <a:buFont typeface="Arial" panose="020B0604020202020204" pitchFamily="34" charset="0"/>
              <a:buChar char="•"/>
            </a:pPr>
            <a:endParaRPr lang="en-US" sz="2400" dirty="0">
              <a:solidFill>
                <a:srgbClr val="2E2D62"/>
              </a:solidFill>
              <a:latin typeface="Arial" charset="0"/>
              <a:ea typeface="Arial" charset="0"/>
              <a:cs typeface="Arial" charset="0"/>
            </a:endParaRPr>
          </a:p>
          <a:p>
            <a:pPr marL="342900" indent="-342900">
              <a:buFont typeface="Arial" charset="0"/>
              <a:buChar char="•"/>
            </a:pPr>
            <a:r>
              <a:rPr lang="en-US" sz="2400" b="1" dirty="0">
                <a:solidFill>
                  <a:srgbClr val="FF6900"/>
                </a:solidFill>
                <a:latin typeface="Arial" charset="0"/>
                <a:ea typeface="Arial" charset="0"/>
                <a:cs typeface="Arial" charset="0"/>
              </a:rPr>
              <a:t>We have conveyed these concerns to EB and Council</a:t>
            </a:r>
          </a:p>
          <a:p>
            <a:pPr marL="800100" lvl="1" indent="-342900">
              <a:buFont typeface="Arial" charset="0"/>
              <a:buChar char="•"/>
            </a:pPr>
            <a:r>
              <a:rPr lang="en-US" sz="2000" dirty="0">
                <a:solidFill>
                  <a:srgbClr val="FF6900"/>
                </a:solidFill>
                <a:latin typeface="Arial" charset="0"/>
                <a:ea typeface="Arial" charset="0"/>
                <a:cs typeface="Arial" charset="0"/>
              </a:rPr>
              <a:t>Please update us if more issues develop</a:t>
            </a:r>
          </a:p>
          <a:p>
            <a:pPr marL="342900" indent="-342900">
              <a:buFont typeface="Arial" charset="0"/>
              <a:buChar char="•"/>
            </a:pPr>
            <a:endParaRPr lang="en-US" sz="2400" dirty="0">
              <a:solidFill>
                <a:srgbClr val="2E2D62"/>
              </a:solidFill>
              <a:latin typeface="Arial" charset="0"/>
              <a:ea typeface="Arial" charset="0"/>
              <a:cs typeface="Arial" charset="0"/>
            </a:endParaRPr>
          </a:p>
          <a:p>
            <a:endParaRPr lang="en-US" sz="800" b="1" dirty="0">
              <a:solidFill>
                <a:srgbClr val="FF6900"/>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Current issues: ED&amp;I</a:t>
            </a:r>
          </a:p>
        </p:txBody>
      </p:sp>
      <p:sp>
        <p:nvSpPr>
          <p:cNvPr id="2" name="Slide Number Placeholder 1"/>
          <p:cNvSpPr>
            <a:spLocks noGrp="1"/>
          </p:cNvSpPr>
          <p:nvPr>
            <p:ph type="sldNum" sz="quarter" idx="12"/>
          </p:nvPr>
        </p:nvSpPr>
        <p:spPr/>
        <p:txBody>
          <a:bodyPr/>
          <a:lstStyle/>
          <a:p>
            <a:fld id="{A8BC656C-7953-1248-AA12-F1002D6A13DC}" type="slidenum">
              <a:rPr lang="en-US" smtClean="0"/>
              <a:t>11</a:t>
            </a:fld>
            <a:endParaRPr lang="en-US"/>
          </a:p>
        </p:txBody>
      </p:sp>
    </p:spTree>
    <p:extLst>
      <p:ext uri="{BB962C8B-B14F-4D97-AF65-F5344CB8AC3E}">
        <p14:creationId xmlns:p14="http://schemas.microsoft.com/office/powerpoint/2010/main" val="94541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1225" y="1609552"/>
            <a:ext cx="10838679" cy="4339650"/>
          </a:xfrm>
          <a:prstGeom prst="rect">
            <a:avLst/>
          </a:prstGeom>
          <a:noFill/>
        </p:spPr>
        <p:txBody>
          <a:bodyPr wrap="square" rtlCol="0">
            <a:spAutoFit/>
          </a:bodyPr>
          <a:lstStyle/>
          <a:p>
            <a:r>
              <a:rPr lang="en-US" sz="2800" b="1" dirty="0">
                <a:solidFill>
                  <a:srgbClr val="2E2D62"/>
                </a:solidFill>
                <a:latin typeface="Arial" charset="0"/>
                <a:ea typeface="Arial" charset="0"/>
                <a:cs typeface="Arial" charset="0"/>
              </a:rPr>
              <a:t>Communication:</a:t>
            </a:r>
          </a:p>
          <a:p>
            <a:pPr marL="342900" indent="-342900">
              <a:buFont typeface="Arial" charset="0"/>
              <a:buChar char="•"/>
            </a:pPr>
            <a:r>
              <a:rPr lang="en-US" sz="2400" dirty="0">
                <a:solidFill>
                  <a:srgbClr val="2E2D62"/>
                </a:solidFill>
                <a:latin typeface="Arial" charset="0"/>
                <a:ea typeface="Arial" charset="0"/>
                <a:cs typeface="Arial" charset="0"/>
              </a:rPr>
              <a:t>Issues: please raise with your AP or directly with us</a:t>
            </a:r>
          </a:p>
          <a:p>
            <a:pPr marL="342900" indent="-342900">
              <a:buFont typeface="Arial" charset="0"/>
              <a:buChar char="•"/>
            </a:pPr>
            <a:r>
              <a:rPr lang="en-US" sz="2400" dirty="0">
                <a:solidFill>
                  <a:srgbClr val="2E2D62"/>
                </a:solidFill>
                <a:latin typeface="Arial" charset="0"/>
                <a:ea typeface="Arial" charset="0"/>
                <a:cs typeface="Arial" charset="0"/>
              </a:rPr>
              <a:t>APs now submit paper reports which can document concerns</a:t>
            </a:r>
          </a:p>
          <a:p>
            <a:pPr marL="800100" lvl="1" indent="-342900">
              <a:buFont typeface="Arial" charset="0"/>
              <a:buChar char="•"/>
            </a:pPr>
            <a:r>
              <a:rPr lang="en-US" sz="2400" dirty="0">
                <a:solidFill>
                  <a:srgbClr val="2E2D62"/>
                </a:solidFill>
                <a:latin typeface="Arial" charset="0"/>
                <a:ea typeface="Arial" charset="0"/>
                <a:cs typeface="Arial" charset="0"/>
              </a:rPr>
              <a:t>which we pass to Council and EB</a:t>
            </a:r>
          </a:p>
          <a:p>
            <a:pPr marL="800100" lvl="1" indent="-342900">
              <a:buFont typeface="Arial" charset="0"/>
              <a:buChar char="•"/>
            </a:pPr>
            <a:r>
              <a:rPr lang="en-US" sz="2400" dirty="0">
                <a:solidFill>
                  <a:srgbClr val="2E2D62"/>
                </a:solidFill>
                <a:latin typeface="Arial" charset="0"/>
                <a:ea typeface="Arial" charset="0"/>
                <a:cs typeface="Arial" charset="0"/>
              </a:rPr>
              <a:t>I also present community concerns to Council</a:t>
            </a:r>
          </a:p>
          <a:p>
            <a:pPr marL="800100" lvl="1" indent="-342900">
              <a:buFont typeface="Arial" charset="0"/>
              <a:buChar char="•"/>
            </a:pPr>
            <a:endParaRPr lang="en-US" sz="2400" dirty="0">
              <a:solidFill>
                <a:srgbClr val="2E2D62"/>
              </a:solidFill>
              <a:latin typeface="Arial" charset="0"/>
              <a:ea typeface="Arial" charset="0"/>
              <a:cs typeface="Arial" charset="0"/>
            </a:endParaRPr>
          </a:p>
          <a:p>
            <a:pPr marL="342900" indent="-342900">
              <a:buFont typeface="Arial" charset="0"/>
              <a:buChar char="•"/>
            </a:pPr>
            <a:r>
              <a:rPr lang="en-US" sz="2400" b="1" dirty="0">
                <a:solidFill>
                  <a:srgbClr val="FF6900"/>
                </a:solidFill>
                <a:latin typeface="Arial" charset="0"/>
                <a:ea typeface="Arial" charset="0"/>
                <a:cs typeface="Arial" charset="0"/>
              </a:rPr>
              <a:t>The SB webpage is now updated</a:t>
            </a:r>
          </a:p>
          <a:p>
            <a:pPr marL="342900" indent="-342900">
              <a:buFont typeface="Arial" charset="0"/>
              <a:buChar char="•"/>
            </a:pPr>
            <a:r>
              <a:rPr lang="en-US" sz="2400" dirty="0">
                <a:solidFill>
                  <a:srgbClr val="FF6900"/>
                </a:solidFill>
                <a:latin typeface="Arial" charset="0"/>
                <a:ea typeface="Arial" charset="0"/>
                <a:cs typeface="Arial" charset="0"/>
              </a:rPr>
              <a:t>Summaries of SB meetings have reappeared (and will continue to do so)</a:t>
            </a:r>
          </a:p>
          <a:p>
            <a:pPr marL="342900" indent="-342900">
              <a:buFont typeface="Arial" charset="0"/>
              <a:buChar char="•"/>
            </a:pPr>
            <a:r>
              <a:rPr lang="en-US" sz="2400" dirty="0">
                <a:solidFill>
                  <a:srgbClr val="FF6900"/>
                </a:solidFill>
                <a:latin typeface="Arial" charset="0"/>
                <a:ea typeface="Arial" charset="0"/>
                <a:cs typeface="Arial" charset="0"/>
              </a:rPr>
              <a:t>STFC webpages are migrating to UKRI and should be updated too.</a:t>
            </a:r>
          </a:p>
          <a:p>
            <a:endParaRPr lang="en-US" sz="800" b="1" dirty="0">
              <a:solidFill>
                <a:srgbClr val="FF6900"/>
              </a:solidFill>
              <a:latin typeface="Arial" charset="0"/>
              <a:ea typeface="Arial" charset="0"/>
              <a:cs typeface="Arial" charset="0"/>
            </a:endParaRPr>
          </a:p>
          <a:p>
            <a:pPr marL="285750" indent="-285750">
              <a:buFont typeface="Arial" charset="0"/>
              <a:buChar char="•"/>
            </a:pPr>
            <a:endParaRPr lang="en-GB" sz="2400" b="1" kern="0" dirty="0">
              <a:solidFill>
                <a:srgbClr val="2E2D62"/>
              </a:solidFill>
              <a:latin typeface="Arial" charset="0"/>
              <a:ea typeface="Arial" charset="0"/>
              <a:cs typeface="Arial" charset="0"/>
            </a:endParaRPr>
          </a:p>
          <a:p>
            <a:pPr marL="285750" indent="-285750">
              <a:buFont typeface="Arial" charset="0"/>
              <a:buChar char="•"/>
            </a:pPr>
            <a:endParaRPr lang="en-US" sz="2400" b="1" dirty="0">
              <a:solidFill>
                <a:srgbClr val="2E2D62"/>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Current issues – any others?</a:t>
            </a:r>
          </a:p>
        </p:txBody>
      </p:sp>
      <p:sp>
        <p:nvSpPr>
          <p:cNvPr id="2" name="Slide Number Placeholder 1"/>
          <p:cNvSpPr>
            <a:spLocks noGrp="1"/>
          </p:cNvSpPr>
          <p:nvPr>
            <p:ph type="sldNum" sz="quarter" idx="12"/>
          </p:nvPr>
        </p:nvSpPr>
        <p:spPr/>
        <p:txBody>
          <a:bodyPr/>
          <a:lstStyle/>
          <a:p>
            <a:fld id="{A8BC656C-7953-1248-AA12-F1002D6A13DC}" type="slidenum">
              <a:rPr lang="en-US" smtClean="0"/>
              <a:t>12</a:t>
            </a:fld>
            <a:endParaRPr lang="en-US"/>
          </a:p>
        </p:txBody>
      </p:sp>
    </p:spTree>
    <p:extLst>
      <p:ext uri="{BB962C8B-B14F-4D97-AF65-F5344CB8AC3E}">
        <p14:creationId xmlns:p14="http://schemas.microsoft.com/office/powerpoint/2010/main" val="202184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1225" y="1609552"/>
            <a:ext cx="10838679" cy="3170099"/>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E2D62"/>
                </a:solidFill>
                <a:latin typeface="Arial" charset="0"/>
                <a:ea typeface="Arial" charset="0"/>
                <a:cs typeface="Arial" charset="0"/>
              </a:rPr>
              <a:t>Future work</a:t>
            </a:r>
            <a:r>
              <a:rPr lang="en-US" sz="2400" dirty="0">
                <a:solidFill>
                  <a:srgbClr val="2E2D62"/>
                </a:solidFill>
                <a:latin typeface="Arial" charset="0"/>
                <a:ea typeface="Arial" charset="0"/>
                <a:cs typeface="Arial" charset="0"/>
              </a:rPr>
              <a:t>: core funding recommendations, strategic advice and reviews, infrastructure </a:t>
            </a:r>
            <a:r>
              <a:rPr lang="en-US" sz="2400" dirty="0" err="1">
                <a:solidFill>
                  <a:srgbClr val="2E2D62"/>
                </a:solidFill>
                <a:latin typeface="Arial" charset="0"/>
                <a:ea typeface="Arial" charset="0"/>
                <a:cs typeface="Arial" charset="0"/>
              </a:rPr>
              <a:t>prioritisation</a:t>
            </a:r>
            <a:r>
              <a:rPr lang="en-US" sz="2400" dirty="0">
                <a:solidFill>
                  <a:srgbClr val="2E2D62"/>
                </a:solidFill>
                <a:latin typeface="Arial" charset="0"/>
                <a:ea typeface="Arial" charset="0"/>
                <a:cs typeface="Arial" charset="0"/>
              </a:rPr>
              <a:t> recommendations, Visions recommendations</a:t>
            </a:r>
          </a:p>
          <a:p>
            <a:pPr marL="342900" indent="-342900">
              <a:buFont typeface="Arial" panose="020B0604020202020204" pitchFamily="34" charset="0"/>
              <a:buChar char="•"/>
            </a:pPr>
            <a:endParaRPr lang="en-US" sz="2400" dirty="0">
              <a:solidFill>
                <a:srgbClr val="2E2D62"/>
              </a:solidFill>
              <a:latin typeface="Arial" charset="0"/>
              <a:ea typeface="Arial" charset="0"/>
              <a:cs typeface="Arial" charset="0"/>
            </a:endParaRPr>
          </a:p>
          <a:p>
            <a:pPr marL="342900" indent="-342900">
              <a:buFont typeface="Arial" panose="020B0604020202020204" pitchFamily="34" charset="0"/>
              <a:buChar char="•"/>
            </a:pPr>
            <a:r>
              <a:rPr lang="en-US" sz="2400" b="1" dirty="0">
                <a:solidFill>
                  <a:srgbClr val="2E2D62"/>
                </a:solidFill>
                <a:latin typeface="Arial" charset="0"/>
                <a:ea typeface="Arial" charset="0"/>
                <a:cs typeface="Arial" charset="0"/>
              </a:rPr>
              <a:t>Addressing concerns</a:t>
            </a:r>
            <a:r>
              <a:rPr lang="en-US" sz="2400" dirty="0">
                <a:solidFill>
                  <a:srgbClr val="2E2D62"/>
                </a:solidFill>
                <a:latin typeface="Arial" charset="0"/>
                <a:ea typeface="Arial" charset="0"/>
                <a:cs typeface="Arial" charset="0"/>
              </a:rPr>
              <a:t>: funding, ED&amp;I, communications, whatever you raise</a:t>
            </a:r>
          </a:p>
          <a:p>
            <a:pPr marL="342900" indent="-342900">
              <a:buFont typeface="Arial" panose="020B0604020202020204" pitchFamily="34" charset="0"/>
              <a:buChar char="•"/>
            </a:pPr>
            <a:endParaRPr lang="en-US" sz="2400" dirty="0">
              <a:solidFill>
                <a:srgbClr val="2E2D62"/>
              </a:solidFill>
              <a:latin typeface="Arial" charset="0"/>
              <a:ea typeface="Arial" charset="0"/>
              <a:cs typeface="Arial" charset="0"/>
            </a:endParaRPr>
          </a:p>
          <a:p>
            <a:pPr marL="342900" indent="-342900">
              <a:buFont typeface="Arial" charset="0"/>
              <a:buChar char="•"/>
            </a:pPr>
            <a:r>
              <a:rPr lang="en-US" sz="2400" b="1" dirty="0">
                <a:solidFill>
                  <a:srgbClr val="FF6900"/>
                </a:solidFill>
                <a:latin typeface="Arial" charset="0"/>
                <a:ea typeface="Arial" charset="0"/>
                <a:cs typeface="Arial" charset="0"/>
              </a:rPr>
              <a:t>Please consider the STFC panel membership </a:t>
            </a:r>
            <a:r>
              <a:rPr lang="en-US" sz="2400" b="1">
                <a:solidFill>
                  <a:srgbClr val="FF6900"/>
                </a:solidFill>
                <a:latin typeface="Arial" charset="0"/>
                <a:ea typeface="Arial" charset="0"/>
                <a:cs typeface="Arial" charset="0"/>
              </a:rPr>
              <a:t>call! </a:t>
            </a:r>
            <a:endParaRPr lang="en-US" sz="2400" b="1" dirty="0">
              <a:solidFill>
                <a:srgbClr val="FF6900"/>
              </a:solidFill>
              <a:latin typeface="Arial" charset="0"/>
              <a:ea typeface="Arial" charset="0"/>
              <a:cs typeface="Arial" charset="0"/>
            </a:endParaRPr>
          </a:p>
          <a:p>
            <a:endParaRPr lang="en-US" sz="800" b="1" dirty="0">
              <a:solidFill>
                <a:srgbClr val="FF6900"/>
              </a:solidFill>
              <a:latin typeface="Arial" charset="0"/>
              <a:ea typeface="Arial" charset="0"/>
              <a:cs typeface="Arial" charset="0"/>
            </a:endParaRPr>
          </a:p>
          <a:p>
            <a:pPr marL="285750" indent="-285750">
              <a:buFont typeface="Arial" charset="0"/>
              <a:buChar char="•"/>
            </a:pPr>
            <a:endParaRPr lang="en-GB" sz="2400" b="1" kern="0" dirty="0">
              <a:solidFill>
                <a:srgbClr val="2E2D62"/>
              </a:solidFill>
              <a:latin typeface="Arial" charset="0"/>
              <a:ea typeface="Arial" charset="0"/>
              <a:cs typeface="Arial" charset="0"/>
            </a:endParaRPr>
          </a:p>
          <a:p>
            <a:pPr marL="285750" indent="-285750">
              <a:buFont typeface="Arial" charset="0"/>
              <a:buChar char="•"/>
            </a:pPr>
            <a:endParaRPr lang="en-US" sz="2400" b="1" dirty="0">
              <a:solidFill>
                <a:srgbClr val="2E2D62"/>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Summary</a:t>
            </a:r>
          </a:p>
        </p:txBody>
      </p:sp>
      <p:sp>
        <p:nvSpPr>
          <p:cNvPr id="2" name="Slide Number Placeholder 1"/>
          <p:cNvSpPr>
            <a:spLocks noGrp="1"/>
          </p:cNvSpPr>
          <p:nvPr>
            <p:ph type="sldNum" sz="quarter" idx="12"/>
          </p:nvPr>
        </p:nvSpPr>
        <p:spPr/>
        <p:txBody>
          <a:bodyPr/>
          <a:lstStyle/>
          <a:p>
            <a:fld id="{A8BC656C-7953-1248-AA12-F1002D6A13DC}" type="slidenum">
              <a:rPr lang="en-US" smtClean="0"/>
              <a:t>13</a:t>
            </a:fld>
            <a:endParaRPr lang="en-US"/>
          </a:p>
        </p:txBody>
      </p:sp>
    </p:spTree>
    <p:extLst>
      <p:ext uri="{BB962C8B-B14F-4D97-AF65-F5344CB8AC3E}">
        <p14:creationId xmlns:p14="http://schemas.microsoft.com/office/powerpoint/2010/main" val="261176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6A8EBC-12EF-4BE8-98A6-CD99368126AF}"/>
              </a:ext>
            </a:extLst>
          </p:cNvPr>
          <p:cNvSpPr txBox="1"/>
          <p:nvPr/>
        </p:nvSpPr>
        <p:spPr>
          <a:xfrm>
            <a:off x="507419" y="464788"/>
            <a:ext cx="11684581"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150" noProof="0" dirty="0">
                <a:solidFill>
                  <a:srgbClr val="2E2D62"/>
                </a:solidFill>
                <a:latin typeface="Arial" panose="020B0604020202020204" pitchFamily="34" charset="0"/>
                <a:cs typeface="Arial" panose="020B0604020202020204" pitchFamily="34" charset="0"/>
              </a:rPr>
              <a:t>Further Information</a:t>
            </a:r>
            <a:endPar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2DA1F8C1-F05D-4AA0-B83F-9E1E7BCA002B}"/>
              </a:ext>
            </a:extLst>
          </p:cNvPr>
          <p:cNvSpPr/>
          <p:nvPr/>
        </p:nvSpPr>
        <p:spPr>
          <a:xfrm>
            <a:off x="163853" y="1870259"/>
            <a:ext cx="10374993" cy="2308324"/>
          </a:xfrm>
          <a:prstGeom prst="rect">
            <a:avLst/>
          </a:prstGeom>
        </p:spPr>
        <p:txBody>
          <a:bodyPr wrap="square">
            <a:spAutoFit/>
          </a:bodyPr>
          <a:lstStyle/>
          <a:p>
            <a:pPr marL="324000" indent="-324000">
              <a:buFont typeface="Courier New" panose="02070309020205020404" pitchFamily="49" charset="0"/>
              <a:buChar char="o"/>
            </a:pPr>
            <a:r>
              <a:rPr lang="en-GB" sz="2400" b="1" dirty="0">
                <a:solidFill>
                  <a:srgbClr val="2E2D62"/>
                </a:solidFill>
                <a:latin typeface="Arial" panose="020B0604020202020204" pitchFamily="34" charset="0"/>
                <a:cs typeface="Arial" panose="020B0604020202020204" pitchFamily="34" charset="0"/>
              </a:rPr>
              <a:t>Remit</a:t>
            </a:r>
          </a:p>
          <a:p>
            <a:pPr marL="324000" indent="-324000">
              <a:buFont typeface="Courier New" panose="02070309020205020404" pitchFamily="49" charset="0"/>
              <a:buChar char="o"/>
            </a:pPr>
            <a:r>
              <a:rPr lang="en-GB" sz="2400" b="1" dirty="0">
                <a:solidFill>
                  <a:srgbClr val="2E2D62"/>
                </a:solidFill>
                <a:latin typeface="Arial" panose="020B0604020202020204" pitchFamily="34" charset="0"/>
                <a:cs typeface="Arial" panose="020B0604020202020204" pitchFamily="34" charset="0"/>
              </a:rPr>
              <a:t>STFC advisory panel structure</a:t>
            </a:r>
          </a:p>
          <a:p>
            <a:pPr marL="324000" indent="-324000">
              <a:buFont typeface="Courier New" panose="02070309020205020404" pitchFamily="49" charset="0"/>
              <a:buChar char="o"/>
            </a:pPr>
            <a:r>
              <a:rPr lang="en-GB" sz="2400" b="1" dirty="0">
                <a:solidFill>
                  <a:srgbClr val="2E2D62"/>
                </a:solidFill>
                <a:latin typeface="Arial" panose="020B0604020202020204" pitchFamily="34" charset="0"/>
                <a:cs typeface="Arial" panose="020B0604020202020204" pitchFamily="34" charset="0"/>
              </a:rPr>
              <a:t>Membership</a:t>
            </a:r>
          </a:p>
          <a:p>
            <a:pPr marL="324000" indent="-324000">
              <a:buFont typeface="Courier New" panose="02070309020205020404" pitchFamily="49" charset="0"/>
              <a:buChar char="o"/>
            </a:pPr>
            <a:r>
              <a:rPr lang="en-GB" sz="2400" b="1" dirty="0">
                <a:solidFill>
                  <a:srgbClr val="2E2D62"/>
                </a:solidFill>
                <a:latin typeface="Arial" panose="020B0604020202020204" pitchFamily="34" charset="0"/>
                <a:cs typeface="Arial" panose="020B0604020202020204" pitchFamily="34" charset="0"/>
              </a:rPr>
              <a:t>STFC panel membership call 2022</a:t>
            </a:r>
          </a:p>
          <a:p>
            <a:pPr marL="324000" indent="-324000">
              <a:buFont typeface="Courier New" panose="02070309020205020404" pitchFamily="49" charset="0"/>
              <a:buChar char="o"/>
            </a:pPr>
            <a:endParaRPr lang="en-GB" sz="2400" b="1" dirty="0">
              <a:solidFill>
                <a:srgbClr val="2E2D62"/>
              </a:solidFill>
              <a:latin typeface="Arial" panose="020B0604020202020204" pitchFamily="34" charset="0"/>
              <a:cs typeface="Arial" panose="020B0604020202020204" pitchFamily="34" charset="0"/>
            </a:endParaRPr>
          </a:p>
          <a:p>
            <a:pPr marL="324000" indent="-324000">
              <a:buFont typeface="Courier New" panose="02070309020205020404" pitchFamily="49" charset="0"/>
              <a:buChar char="o"/>
            </a:pPr>
            <a:endParaRPr lang="en-GB" sz="2400" b="1" dirty="0">
              <a:solidFill>
                <a:srgbClr val="2E2D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11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8AC6B74-F95A-4B6A-9FAD-EDCBC2FB616F}"/>
              </a:ext>
            </a:extLst>
          </p:cNvPr>
          <p:cNvGraphicFramePr/>
          <p:nvPr/>
        </p:nvGraphicFramePr>
        <p:xfrm>
          <a:off x="4044930" y="606806"/>
          <a:ext cx="9385300" cy="614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C6A8EBC-12EF-4BE8-98A6-CD99368126AF}"/>
              </a:ext>
            </a:extLst>
          </p:cNvPr>
          <p:cNvSpPr txBox="1"/>
          <p:nvPr/>
        </p:nvSpPr>
        <p:spPr>
          <a:xfrm>
            <a:off x="507419" y="464788"/>
            <a:ext cx="11684581"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rPr>
              <a:t>Remit</a:t>
            </a:r>
          </a:p>
        </p:txBody>
      </p:sp>
      <p:sp>
        <p:nvSpPr>
          <p:cNvPr id="4" name="Rectangle 3">
            <a:extLst>
              <a:ext uri="{FF2B5EF4-FFF2-40B4-BE49-F238E27FC236}">
                <a16:creationId xmlns:a16="http://schemas.microsoft.com/office/drawing/2014/main" id="{2DA1F8C1-F05D-4AA0-B83F-9E1E7BCA002B}"/>
              </a:ext>
            </a:extLst>
          </p:cNvPr>
          <p:cNvSpPr/>
          <p:nvPr/>
        </p:nvSpPr>
        <p:spPr>
          <a:xfrm>
            <a:off x="163854" y="1870259"/>
            <a:ext cx="5679686" cy="4616648"/>
          </a:xfrm>
          <a:prstGeom prst="rect">
            <a:avLst/>
          </a:prstGeom>
        </p:spPr>
        <p:txBody>
          <a:bodyPr wrap="square">
            <a:spAutoFit/>
          </a:bodyPr>
          <a:lstStyle/>
          <a:p>
            <a:pPr marL="324000" indent="-324000">
              <a:buFont typeface="Courier New" panose="02070309020205020404" pitchFamily="49" charset="0"/>
              <a:buChar char="o"/>
            </a:pPr>
            <a:r>
              <a:rPr lang="en-GB" sz="2400" b="1" dirty="0">
                <a:solidFill>
                  <a:srgbClr val="2E2D62"/>
                </a:solidFill>
                <a:latin typeface="Arial" panose="020B0604020202020204" pitchFamily="34" charset="0"/>
                <a:cs typeface="Arial" panose="020B0604020202020204" pitchFamily="34" charset="0"/>
              </a:rPr>
              <a:t>To provide STFC with a strategic scientific overview and assessment of, and science advice on, all of the programmes STFC supports</a:t>
            </a:r>
          </a:p>
          <a:p>
            <a:endParaRPr lang="en-GB" b="1" dirty="0">
              <a:solidFill>
                <a:srgbClr val="2E2D62"/>
              </a:solidFill>
              <a:latin typeface="Arial" panose="020B0604020202020204" pitchFamily="34" charset="0"/>
              <a:cs typeface="Arial" panose="020B0604020202020204" pitchFamily="34" charset="0"/>
            </a:endParaRPr>
          </a:p>
          <a:p>
            <a:pPr lvl="1" indent="-324000">
              <a:buFont typeface="Wingdings" panose="05000000000000000000" pitchFamily="2" charset="2"/>
              <a:buChar char="Ø"/>
            </a:pPr>
            <a:r>
              <a:rPr lang="en-GB" dirty="0">
                <a:solidFill>
                  <a:srgbClr val="2E2D62"/>
                </a:solidFill>
                <a:latin typeface="Arial" panose="020B0604020202020204" pitchFamily="34" charset="0"/>
                <a:cs typeface="Arial" panose="020B0604020202020204" pitchFamily="34" charset="0"/>
              </a:rPr>
              <a:t>Formulate and update long term science and technology strategies</a:t>
            </a:r>
          </a:p>
          <a:p>
            <a:pPr lvl="1" indent="-324000">
              <a:buFont typeface="Wingdings" panose="05000000000000000000" pitchFamily="2" charset="2"/>
              <a:buChar char="Ø"/>
            </a:pPr>
            <a:r>
              <a:rPr lang="en-GB" dirty="0">
                <a:solidFill>
                  <a:srgbClr val="2E2D62"/>
                </a:solidFill>
                <a:latin typeface="Arial" panose="020B0604020202020204" pitchFamily="34" charset="0"/>
                <a:cs typeface="Arial" panose="020B0604020202020204" pitchFamily="34" charset="0"/>
              </a:rPr>
              <a:t>Review programmes and investments</a:t>
            </a:r>
          </a:p>
          <a:p>
            <a:pPr lvl="1" indent="-324000">
              <a:buFont typeface="Wingdings" panose="05000000000000000000" pitchFamily="2" charset="2"/>
              <a:buChar char="Ø"/>
            </a:pPr>
            <a:r>
              <a:rPr lang="en-GB" dirty="0">
                <a:solidFill>
                  <a:srgbClr val="2E2D62"/>
                </a:solidFill>
                <a:latin typeface="Arial" panose="020B0604020202020204" pitchFamily="34" charset="0"/>
                <a:cs typeface="Arial" panose="020B0604020202020204" pitchFamily="34" charset="0"/>
              </a:rPr>
              <a:t>Consult with the communities through advisory panels</a:t>
            </a:r>
          </a:p>
          <a:p>
            <a:pPr lvl="1" indent="-324000">
              <a:buFont typeface="Wingdings" panose="05000000000000000000" pitchFamily="2" charset="2"/>
              <a:buChar char="Ø"/>
            </a:pPr>
            <a:r>
              <a:rPr lang="en-GB" dirty="0">
                <a:solidFill>
                  <a:srgbClr val="2E2D62"/>
                </a:solidFill>
                <a:latin typeface="Arial" panose="020B0604020202020204" pitchFamily="34" charset="0"/>
                <a:cs typeface="Arial" panose="020B0604020202020204" pitchFamily="34" charset="0"/>
              </a:rPr>
              <a:t>Agree and recommend scientific investment plans against budget</a:t>
            </a:r>
          </a:p>
          <a:p>
            <a:pPr lvl="1" indent="-324000">
              <a:buFont typeface="Wingdings" panose="05000000000000000000" pitchFamily="2" charset="2"/>
              <a:buChar char="Ø"/>
            </a:pPr>
            <a:r>
              <a:rPr lang="en-GB" dirty="0">
                <a:solidFill>
                  <a:srgbClr val="2E2D62"/>
                </a:solidFill>
                <a:latin typeface="Arial" panose="020B0604020202020204" pitchFamily="34" charset="0"/>
                <a:cs typeface="Arial" panose="020B0604020202020204" pitchFamily="34" charset="0"/>
              </a:rPr>
              <a:t>Provide advice to STFC Council on criteria for selecting projects and science areas</a:t>
            </a:r>
          </a:p>
          <a:p>
            <a:pPr lvl="1" indent="-324000">
              <a:buFont typeface="Wingdings" panose="05000000000000000000" pitchFamily="2" charset="2"/>
              <a:buChar char="Ø"/>
            </a:pPr>
            <a:r>
              <a:rPr lang="en-GB" dirty="0">
                <a:solidFill>
                  <a:srgbClr val="2E2D62"/>
                </a:solidFill>
                <a:latin typeface="Arial" panose="020B0604020202020204" pitchFamily="34" charset="0"/>
                <a:cs typeface="Arial" panose="020B0604020202020204" pitchFamily="34" charset="0"/>
              </a:rPr>
              <a:t>Provide advice on UKSA programmes</a:t>
            </a:r>
          </a:p>
        </p:txBody>
      </p:sp>
    </p:spTree>
    <p:extLst>
      <p:ext uri="{BB962C8B-B14F-4D97-AF65-F5344CB8AC3E}">
        <p14:creationId xmlns:p14="http://schemas.microsoft.com/office/powerpoint/2010/main" val="56748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B88ED2E3-FE29-4064-874C-579F76936B6F}"/>
              </a:ext>
            </a:extLst>
          </p:cNvPr>
          <p:cNvGrpSpPr/>
          <p:nvPr/>
        </p:nvGrpSpPr>
        <p:grpSpPr>
          <a:xfrm>
            <a:off x="237538" y="234919"/>
            <a:ext cx="11755681" cy="5781568"/>
            <a:chOff x="-1902872" y="65411"/>
            <a:chExt cx="13007818" cy="6325081"/>
          </a:xfrm>
        </p:grpSpPr>
        <p:sp>
          <p:nvSpPr>
            <p:cNvPr id="34" name="Rectangle 33">
              <a:extLst>
                <a:ext uri="{FF2B5EF4-FFF2-40B4-BE49-F238E27FC236}">
                  <a16:creationId xmlns:a16="http://schemas.microsoft.com/office/drawing/2014/main" id="{CFC527AC-9CEB-428C-9B45-8AE39D70F4BD}"/>
                </a:ext>
              </a:extLst>
            </p:cNvPr>
            <p:cNvSpPr/>
            <p:nvPr/>
          </p:nvSpPr>
          <p:spPr>
            <a:xfrm>
              <a:off x="2588352" y="4322400"/>
              <a:ext cx="1980000" cy="720000"/>
            </a:xfrm>
            <a:prstGeom prst="rect">
              <a:avLst/>
            </a:prstGeom>
            <a:solidFill>
              <a:srgbClr val="70AD47">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Nuclear Physics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Advisory Panel</a:t>
              </a:r>
            </a:p>
          </p:txBody>
        </p:sp>
        <p:sp>
          <p:nvSpPr>
            <p:cNvPr id="35" name="Rectangle 34">
              <a:extLst>
                <a:ext uri="{FF2B5EF4-FFF2-40B4-BE49-F238E27FC236}">
                  <a16:creationId xmlns:a16="http://schemas.microsoft.com/office/drawing/2014/main" id="{B130FF47-BAA2-4ED3-B63D-65E92BE247A9}"/>
                </a:ext>
              </a:extLst>
            </p:cNvPr>
            <p:cNvSpPr/>
            <p:nvPr/>
          </p:nvSpPr>
          <p:spPr>
            <a:xfrm>
              <a:off x="413280" y="4322400"/>
              <a:ext cx="1980000" cy="720000"/>
            </a:xfrm>
            <a:prstGeom prst="rect">
              <a:avLst/>
            </a:prstGeom>
            <a:solidFill>
              <a:srgbClr val="ED7D31">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Life Sciences &amp; Soft Matter Advisory Panel</a:t>
              </a:r>
            </a:p>
          </p:txBody>
        </p:sp>
        <p:sp>
          <p:nvSpPr>
            <p:cNvPr id="36" name="Rectangle 35">
              <a:extLst>
                <a:ext uri="{FF2B5EF4-FFF2-40B4-BE49-F238E27FC236}">
                  <a16:creationId xmlns:a16="http://schemas.microsoft.com/office/drawing/2014/main" id="{4F8A660B-3025-48CA-9439-FC617FD94022}"/>
                </a:ext>
              </a:extLst>
            </p:cNvPr>
            <p:cNvSpPr/>
            <p:nvPr/>
          </p:nvSpPr>
          <p:spPr>
            <a:xfrm>
              <a:off x="2588352" y="3430344"/>
              <a:ext cx="1980000" cy="720000"/>
            </a:xfrm>
            <a:prstGeom prst="rect">
              <a:avLst/>
            </a:prstGeom>
            <a:solidFill>
              <a:srgbClr val="70AD47">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Astronomy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Advisory Panel</a:t>
              </a:r>
            </a:p>
          </p:txBody>
        </p:sp>
        <p:sp>
          <p:nvSpPr>
            <p:cNvPr id="39" name="Rectangle 38">
              <a:extLst>
                <a:ext uri="{FF2B5EF4-FFF2-40B4-BE49-F238E27FC236}">
                  <a16:creationId xmlns:a16="http://schemas.microsoft.com/office/drawing/2014/main" id="{C91226C8-400B-4880-B308-ABAA06A63AC4}"/>
                </a:ext>
              </a:extLst>
            </p:cNvPr>
            <p:cNvSpPr/>
            <p:nvPr/>
          </p:nvSpPr>
          <p:spPr>
            <a:xfrm>
              <a:off x="3773424" y="835511"/>
              <a:ext cx="1980000" cy="720000"/>
            </a:xfrm>
            <a:prstGeom prst="rect">
              <a:avLst/>
            </a:prstGeom>
            <a:solidFill>
              <a:sysClr val="window" lastClr="FFFFFF"/>
            </a:solidFill>
            <a:ln w="12700" cap="flat" cmpd="sng" algn="ctr">
              <a:solidFill>
                <a:sysClr val="window" lastClr="FFFFFF">
                  <a:lumMod val="50000"/>
                </a:sys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Executive Board</a:t>
              </a:r>
            </a:p>
          </p:txBody>
        </p:sp>
        <p:sp>
          <p:nvSpPr>
            <p:cNvPr id="40" name="TextBox 39">
              <a:extLst>
                <a:ext uri="{FF2B5EF4-FFF2-40B4-BE49-F238E27FC236}">
                  <a16:creationId xmlns:a16="http://schemas.microsoft.com/office/drawing/2014/main" id="{9E7C44F9-2588-449B-AE93-42BADC75C6B4}"/>
                </a:ext>
              </a:extLst>
            </p:cNvPr>
            <p:cNvSpPr txBox="1"/>
            <p:nvPr/>
          </p:nvSpPr>
          <p:spPr>
            <a:xfrm>
              <a:off x="-1902872" y="65411"/>
              <a:ext cx="11684581"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Advisory Structure</a:t>
              </a:r>
            </a:p>
          </p:txBody>
        </p:sp>
        <p:cxnSp>
          <p:nvCxnSpPr>
            <p:cNvPr id="41" name="Straight Connector 40">
              <a:extLst>
                <a:ext uri="{FF2B5EF4-FFF2-40B4-BE49-F238E27FC236}">
                  <a16:creationId xmlns:a16="http://schemas.microsoft.com/office/drawing/2014/main" id="{5688456A-E532-48FC-A51E-6CC7D39CD2F0}"/>
                </a:ext>
              </a:extLst>
            </p:cNvPr>
            <p:cNvCxnSpPr>
              <a:cxnSpLocks/>
            </p:cNvCxnSpPr>
            <p:nvPr/>
          </p:nvCxnSpPr>
          <p:spPr>
            <a:xfrm>
              <a:off x="7345274" y="2346792"/>
              <a:ext cx="0" cy="3675696"/>
            </a:xfrm>
            <a:prstGeom prst="line">
              <a:avLst/>
            </a:prstGeom>
            <a:noFill/>
            <a:ln w="25400" cap="flat" cmpd="sng" algn="ctr">
              <a:solidFill>
                <a:srgbClr val="002060"/>
              </a:solidFill>
              <a:prstDash val="solid"/>
              <a:miter lim="800000"/>
            </a:ln>
            <a:effectLst/>
          </p:spPr>
        </p:cxnSp>
        <p:cxnSp>
          <p:nvCxnSpPr>
            <p:cNvPr id="42" name="Straight Connector 41">
              <a:extLst>
                <a:ext uri="{FF2B5EF4-FFF2-40B4-BE49-F238E27FC236}">
                  <a16:creationId xmlns:a16="http://schemas.microsoft.com/office/drawing/2014/main" id="{790DEE01-34B6-4E33-A1E3-D07D6E7472FF}"/>
                </a:ext>
              </a:extLst>
            </p:cNvPr>
            <p:cNvCxnSpPr>
              <a:cxnSpLocks/>
            </p:cNvCxnSpPr>
            <p:nvPr/>
          </p:nvCxnSpPr>
          <p:spPr>
            <a:xfrm>
              <a:off x="7332787" y="6022488"/>
              <a:ext cx="790779" cy="0"/>
            </a:xfrm>
            <a:prstGeom prst="line">
              <a:avLst/>
            </a:prstGeom>
            <a:noFill/>
            <a:ln w="25400" cap="flat" cmpd="sng" algn="ctr">
              <a:solidFill>
                <a:srgbClr val="002060"/>
              </a:solidFill>
              <a:prstDash val="solid"/>
              <a:miter lim="800000"/>
            </a:ln>
            <a:effectLst/>
          </p:spPr>
        </p:cxnSp>
        <p:cxnSp>
          <p:nvCxnSpPr>
            <p:cNvPr id="43" name="Straight Connector 42">
              <a:extLst>
                <a:ext uri="{FF2B5EF4-FFF2-40B4-BE49-F238E27FC236}">
                  <a16:creationId xmlns:a16="http://schemas.microsoft.com/office/drawing/2014/main" id="{9EF33BCC-BE3F-4C46-81A8-8FA94B5C7C63}"/>
                </a:ext>
              </a:extLst>
            </p:cNvPr>
            <p:cNvCxnSpPr/>
            <p:nvPr/>
          </p:nvCxnSpPr>
          <p:spPr>
            <a:xfrm>
              <a:off x="7345274" y="5179930"/>
              <a:ext cx="790779" cy="0"/>
            </a:xfrm>
            <a:prstGeom prst="line">
              <a:avLst/>
            </a:prstGeom>
            <a:noFill/>
            <a:ln w="25400" cap="flat" cmpd="sng" algn="ctr">
              <a:solidFill>
                <a:srgbClr val="002060"/>
              </a:solidFill>
              <a:prstDash val="solid"/>
              <a:miter lim="800000"/>
            </a:ln>
            <a:effectLst/>
          </p:spPr>
        </p:cxnSp>
        <p:cxnSp>
          <p:nvCxnSpPr>
            <p:cNvPr id="44" name="Straight Connector 43">
              <a:extLst>
                <a:ext uri="{FF2B5EF4-FFF2-40B4-BE49-F238E27FC236}">
                  <a16:creationId xmlns:a16="http://schemas.microsoft.com/office/drawing/2014/main" id="{C15BE239-9EAD-46FE-9815-A513E8115BA7}"/>
                </a:ext>
              </a:extLst>
            </p:cNvPr>
            <p:cNvCxnSpPr/>
            <p:nvPr/>
          </p:nvCxnSpPr>
          <p:spPr>
            <a:xfrm>
              <a:off x="7332788" y="4249116"/>
              <a:ext cx="790779" cy="0"/>
            </a:xfrm>
            <a:prstGeom prst="line">
              <a:avLst/>
            </a:prstGeom>
            <a:noFill/>
            <a:ln w="25400" cap="flat" cmpd="sng" algn="ctr">
              <a:solidFill>
                <a:srgbClr val="002060"/>
              </a:solidFill>
              <a:prstDash val="solid"/>
              <a:miter lim="800000"/>
            </a:ln>
            <a:effectLst/>
          </p:spPr>
        </p:cxnSp>
        <p:cxnSp>
          <p:nvCxnSpPr>
            <p:cNvPr id="45" name="Straight Connector 44">
              <a:extLst>
                <a:ext uri="{FF2B5EF4-FFF2-40B4-BE49-F238E27FC236}">
                  <a16:creationId xmlns:a16="http://schemas.microsoft.com/office/drawing/2014/main" id="{0AC80987-D04A-464C-A564-A8D520525028}"/>
                </a:ext>
              </a:extLst>
            </p:cNvPr>
            <p:cNvCxnSpPr/>
            <p:nvPr/>
          </p:nvCxnSpPr>
          <p:spPr>
            <a:xfrm>
              <a:off x="7332787" y="3358428"/>
              <a:ext cx="790779" cy="0"/>
            </a:xfrm>
            <a:prstGeom prst="line">
              <a:avLst/>
            </a:prstGeom>
            <a:noFill/>
            <a:ln w="25400" cap="flat" cmpd="sng" algn="ctr">
              <a:solidFill>
                <a:srgbClr val="002060"/>
              </a:solidFill>
              <a:prstDash val="solid"/>
              <a:miter lim="800000"/>
            </a:ln>
            <a:effectLst/>
          </p:spPr>
        </p:cxnSp>
        <p:cxnSp>
          <p:nvCxnSpPr>
            <p:cNvPr id="46" name="Straight Connector 45">
              <a:extLst>
                <a:ext uri="{FF2B5EF4-FFF2-40B4-BE49-F238E27FC236}">
                  <a16:creationId xmlns:a16="http://schemas.microsoft.com/office/drawing/2014/main" id="{2EFCF57D-12EE-4A6A-8D97-7F6A230436B2}"/>
                </a:ext>
              </a:extLst>
            </p:cNvPr>
            <p:cNvCxnSpPr>
              <a:cxnSpLocks/>
            </p:cNvCxnSpPr>
            <p:nvPr/>
          </p:nvCxnSpPr>
          <p:spPr>
            <a:xfrm>
              <a:off x="7144946" y="2440250"/>
              <a:ext cx="0" cy="3144694"/>
            </a:xfrm>
            <a:prstGeom prst="line">
              <a:avLst/>
            </a:prstGeom>
            <a:noFill/>
            <a:ln w="25400" cap="flat" cmpd="sng" algn="ctr">
              <a:solidFill>
                <a:srgbClr val="002060"/>
              </a:solidFill>
              <a:prstDash val="solid"/>
              <a:miter lim="800000"/>
            </a:ln>
            <a:effectLst/>
          </p:spPr>
        </p:cxnSp>
        <p:cxnSp>
          <p:nvCxnSpPr>
            <p:cNvPr id="47" name="Straight Connector 46">
              <a:extLst>
                <a:ext uri="{FF2B5EF4-FFF2-40B4-BE49-F238E27FC236}">
                  <a16:creationId xmlns:a16="http://schemas.microsoft.com/office/drawing/2014/main" id="{9C496D56-E228-49F0-9A11-39BED27ABD8E}"/>
                </a:ext>
              </a:extLst>
            </p:cNvPr>
            <p:cNvCxnSpPr/>
            <p:nvPr/>
          </p:nvCxnSpPr>
          <p:spPr>
            <a:xfrm>
              <a:off x="6367979" y="3820035"/>
              <a:ext cx="790779" cy="0"/>
            </a:xfrm>
            <a:prstGeom prst="line">
              <a:avLst/>
            </a:prstGeom>
            <a:noFill/>
            <a:ln w="25400" cap="flat" cmpd="sng" algn="ctr">
              <a:solidFill>
                <a:srgbClr val="002060"/>
              </a:solidFill>
              <a:prstDash val="solid"/>
              <a:miter lim="800000"/>
            </a:ln>
            <a:effectLst/>
          </p:spPr>
        </p:cxnSp>
        <p:cxnSp>
          <p:nvCxnSpPr>
            <p:cNvPr id="48" name="Straight Connector 47">
              <a:extLst>
                <a:ext uri="{FF2B5EF4-FFF2-40B4-BE49-F238E27FC236}">
                  <a16:creationId xmlns:a16="http://schemas.microsoft.com/office/drawing/2014/main" id="{8F5D34C8-D93E-47C3-99B6-A55F198F6549}"/>
                </a:ext>
              </a:extLst>
            </p:cNvPr>
            <p:cNvCxnSpPr/>
            <p:nvPr/>
          </p:nvCxnSpPr>
          <p:spPr>
            <a:xfrm>
              <a:off x="6354167" y="4701624"/>
              <a:ext cx="790779" cy="0"/>
            </a:xfrm>
            <a:prstGeom prst="line">
              <a:avLst/>
            </a:prstGeom>
            <a:noFill/>
            <a:ln w="25400" cap="flat" cmpd="sng" algn="ctr">
              <a:solidFill>
                <a:srgbClr val="002060"/>
              </a:solidFill>
              <a:prstDash val="solid"/>
              <a:miter lim="800000"/>
            </a:ln>
            <a:effectLst/>
          </p:spPr>
        </p:cxnSp>
        <p:cxnSp>
          <p:nvCxnSpPr>
            <p:cNvPr id="49" name="Straight Connector 48">
              <a:extLst>
                <a:ext uri="{FF2B5EF4-FFF2-40B4-BE49-F238E27FC236}">
                  <a16:creationId xmlns:a16="http://schemas.microsoft.com/office/drawing/2014/main" id="{A7E67296-5A13-4A0F-B81C-7ECFF2B0183D}"/>
                </a:ext>
              </a:extLst>
            </p:cNvPr>
            <p:cNvCxnSpPr/>
            <p:nvPr/>
          </p:nvCxnSpPr>
          <p:spPr>
            <a:xfrm>
              <a:off x="6348034" y="5584944"/>
              <a:ext cx="790779" cy="0"/>
            </a:xfrm>
            <a:prstGeom prst="line">
              <a:avLst/>
            </a:prstGeom>
            <a:noFill/>
            <a:ln w="25400" cap="flat" cmpd="sng" algn="ctr">
              <a:solidFill>
                <a:srgbClr val="002060"/>
              </a:solidFill>
              <a:prstDash val="solid"/>
              <a:miter lim="800000"/>
            </a:ln>
            <a:effectLst/>
          </p:spPr>
        </p:cxnSp>
        <p:sp>
          <p:nvSpPr>
            <p:cNvPr id="50" name="Rectangle 49">
              <a:extLst>
                <a:ext uri="{FF2B5EF4-FFF2-40B4-BE49-F238E27FC236}">
                  <a16:creationId xmlns:a16="http://schemas.microsoft.com/office/drawing/2014/main" id="{AADB41CA-C744-4A9E-A7B6-181484605BA5}"/>
                </a:ext>
              </a:extLst>
            </p:cNvPr>
            <p:cNvSpPr/>
            <p:nvPr/>
          </p:nvSpPr>
          <p:spPr>
            <a:xfrm>
              <a:off x="4763424" y="5228328"/>
              <a:ext cx="1980000" cy="720000"/>
            </a:xfrm>
            <a:prstGeom prst="rect">
              <a:avLst/>
            </a:prstGeom>
            <a:solidFill>
              <a:srgbClr val="70AD47">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Solar System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Advisory Panel</a:t>
              </a:r>
            </a:p>
          </p:txBody>
        </p:sp>
        <p:sp>
          <p:nvSpPr>
            <p:cNvPr id="51" name="Rectangle 50">
              <a:extLst>
                <a:ext uri="{FF2B5EF4-FFF2-40B4-BE49-F238E27FC236}">
                  <a16:creationId xmlns:a16="http://schemas.microsoft.com/office/drawing/2014/main" id="{A30B632B-48EF-473B-91DB-E5272C17FB56}"/>
                </a:ext>
              </a:extLst>
            </p:cNvPr>
            <p:cNvSpPr/>
            <p:nvPr/>
          </p:nvSpPr>
          <p:spPr>
            <a:xfrm>
              <a:off x="4763424" y="4322400"/>
              <a:ext cx="1980000" cy="720000"/>
            </a:xfrm>
            <a:prstGeom prst="rect">
              <a:avLst/>
            </a:prstGeom>
            <a:solidFill>
              <a:srgbClr val="70AD47">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Particle Astrophysics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Advisory Panel</a:t>
              </a:r>
            </a:p>
          </p:txBody>
        </p:sp>
        <p:sp>
          <p:nvSpPr>
            <p:cNvPr id="52" name="Rectangle 51">
              <a:extLst>
                <a:ext uri="{FF2B5EF4-FFF2-40B4-BE49-F238E27FC236}">
                  <a16:creationId xmlns:a16="http://schemas.microsoft.com/office/drawing/2014/main" id="{A4441AE4-1344-4A04-98A3-886AE92310DE}"/>
                </a:ext>
              </a:extLst>
            </p:cNvPr>
            <p:cNvSpPr/>
            <p:nvPr/>
          </p:nvSpPr>
          <p:spPr>
            <a:xfrm>
              <a:off x="4763424" y="3419856"/>
              <a:ext cx="1980000" cy="720000"/>
            </a:xfrm>
            <a:prstGeom prst="rect">
              <a:avLst/>
            </a:prstGeom>
            <a:solidFill>
              <a:schemeClr val="accent1">
                <a:lumMod val="20000"/>
                <a:lumOff val="80000"/>
              </a:scheme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dirty="0">
                  <a:solidFill>
                    <a:srgbClr val="002060"/>
                  </a:solidFill>
                  <a:latin typeface="Arial" panose="020B0604020202020204" pitchFamily="34" charset="0"/>
                  <a:cs typeface="Arial" panose="020B0604020202020204" pitchFamily="34" charset="0"/>
                </a:rPr>
                <a:t>Particle Physics</a:t>
              </a:r>
              <a:endPar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Advisory Panel</a:t>
              </a:r>
            </a:p>
          </p:txBody>
        </p:sp>
        <p:sp>
          <p:nvSpPr>
            <p:cNvPr id="53" name="Rectangle 52">
              <a:extLst>
                <a:ext uri="{FF2B5EF4-FFF2-40B4-BE49-F238E27FC236}">
                  <a16:creationId xmlns:a16="http://schemas.microsoft.com/office/drawing/2014/main" id="{8E71294E-2763-4A12-84D9-E96143E07A68}"/>
                </a:ext>
              </a:extLst>
            </p:cNvPr>
            <p:cNvSpPr/>
            <p:nvPr/>
          </p:nvSpPr>
          <p:spPr>
            <a:xfrm>
              <a:off x="7801709" y="5670492"/>
              <a:ext cx="1980000" cy="720000"/>
            </a:xfrm>
            <a:prstGeom prst="rect">
              <a:avLst/>
            </a:prstGeom>
            <a:solidFill>
              <a:srgbClr val="4472C4">
                <a:lumMod val="60000"/>
                <a:lumOff val="4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Projects Peer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Review Panel</a:t>
              </a:r>
            </a:p>
          </p:txBody>
        </p:sp>
        <p:sp>
          <p:nvSpPr>
            <p:cNvPr id="54" name="Rectangle 53">
              <a:extLst>
                <a:ext uri="{FF2B5EF4-FFF2-40B4-BE49-F238E27FC236}">
                  <a16:creationId xmlns:a16="http://schemas.microsoft.com/office/drawing/2014/main" id="{FBA6B558-CFC9-4CC5-8259-04D1BF03EBE9}"/>
                </a:ext>
              </a:extLst>
            </p:cNvPr>
            <p:cNvSpPr/>
            <p:nvPr/>
          </p:nvSpPr>
          <p:spPr>
            <a:xfrm>
              <a:off x="7801709" y="4779804"/>
              <a:ext cx="1980000" cy="720000"/>
            </a:xfrm>
            <a:prstGeom prst="rect">
              <a:avLst/>
            </a:prstGeom>
            <a:solidFill>
              <a:srgbClr val="4472C4">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Particle Physics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Grants Panel</a:t>
              </a:r>
            </a:p>
          </p:txBody>
        </p:sp>
        <p:sp>
          <p:nvSpPr>
            <p:cNvPr id="55" name="Rectangle 54">
              <a:extLst>
                <a:ext uri="{FF2B5EF4-FFF2-40B4-BE49-F238E27FC236}">
                  <a16:creationId xmlns:a16="http://schemas.microsoft.com/office/drawing/2014/main" id="{2BB46141-2F1B-4086-8AB9-3421660F7ACC}"/>
                </a:ext>
              </a:extLst>
            </p:cNvPr>
            <p:cNvSpPr/>
            <p:nvPr/>
          </p:nvSpPr>
          <p:spPr>
            <a:xfrm>
              <a:off x="7801709" y="3889116"/>
              <a:ext cx="1980000" cy="720000"/>
            </a:xfrm>
            <a:prstGeom prst="rect">
              <a:avLst/>
            </a:prstGeom>
            <a:solidFill>
              <a:srgbClr val="4472C4">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Nuclear Physics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Grants Panel</a:t>
              </a:r>
            </a:p>
          </p:txBody>
        </p:sp>
        <p:sp>
          <p:nvSpPr>
            <p:cNvPr id="56" name="Rectangle 55">
              <a:extLst>
                <a:ext uri="{FF2B5EF4-FFF2-40B4-BE49-F238E27FC236}">
                  <a16:creationId xmlns:a16="http://schemas.microsoft.com/office/drawing/2014/main" id="{4C152D6A-A9CB-405D-A443-0CCAFD8EE840}"/>
                </a:ext>
              </a:extLst>
            </p:cNvPr>
            <p:cNvSpPr/>
            <p:nvPr/>
          </p:nvSpPr>
          <p:spPr>
            <a:xfrm>
              <a:off x="7801709" y="2998428"/>
              <a:ext cx="1980000" cy="720000"/>
            </a:xfrm>
            <a:prstGeom prst="rect">
              <a:avLst/>
            </a:prstGeom>
            <a:solidFill>
              <a:srgbClr val="4472C4">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Astronomy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Grants Panel</a:t>
              </a:r>
            </a:p>
          </p:txBody>
        </p:sp>
        <p:cxnSp>
          <p:nvCxnSpPr>
            <p:cNvPr id="57" name="Straight Connector 56">
              <a:extLst>
                <a:ext uri="{FF2B5EF4-FFF2-40B4-BE49-F238E27FC236}">
                  <a16:creationId xmlns:a16="http://schemas.microsoft.com/office/drawing/2014/main" id="{561ED2BF-78BA-45CA-9C43-EB0573292311}"/>
                </a:ext>
              </a:extLst>
            </p:cNvPr>
            <p:cNvCxnSpPr>
              <a:cxnSpLocks/>
            </p:cNvCxnSpPr>
            <p:nvPr/>
          </p:nvCxnSpPr>
          <p:spPr>
            <a:xfrm flipV="1">
              <a:off x="7276989" y="1195511"/>
              <a:ext cx="0" cy="818428"/>
            </a:xfrm>
            <a:prstGeom prst="line">
              <a:avLst/>
            </a:prstGeom>
            <a:noFill/>
            <a:ln w="25400" cap="flat" cmpd="sng" algn="ctr">
              <a:solidFill>
                <a:srgbClr val="002060"/>
              </a:solidFill>
              <a:prstDash val="solid"/>
              <a:miter lim="800000"/>
            </a:ln>
            <a:effectLst/>
          </p:spPr>
        </p:cxnSp>
        <p:sp>
          <p:nvSpPr>
            <p:cNvPr id="58" name="Rectangle 57">
              <a:extLst>
                <a:ext uri="{FF2B5EF4-FFF2-40B4-BE49-F238E27FC236}">
                  <a16:creationId xmlns:a16="http://schemas.microsoft.com/office/drawing/2014/main" id="{28459E34-A922-480B-9DF8-DA78EBDD6BEA}"/>
                </a:ext>
              </a:extLst>
            </p:cNvPr>
            <p:cNvSpPr/>
            <p:nvPr/>
          </p:nvSpPr>
          <p:spPr>
            <a:xfrm>
              <a:off x="6286989" y="835511"/>
              <a:ext cx="1980000" cy="720000"/>
            </a:xfrm>
            <a:prstGeom prst="rect">
              <a:avLst/>
            </a:prstGeom>
            <a:solidFill>
              <a:sysClr val="window" lastClr="FFFFFF"/>
            </a:solidFill>
            <a:ln w="12700" cap="flat" cmpd="sng" algn="ctr">
              <a:solidFill>
                <a:srgbClr val="00206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STFC Council</a:t>
              </a:r>
            </a:p>
          </p:txBody>
        </p:sp>
        <p:cxnSp>
          <p:nvCxnSpPr>
            <p:cNvPr id="59" name="Straight Connector 58">
              <a:extLst>
                <a:ext uri="{FF2B5EF4-FFF2-40B4-BE49-F238E27FC236}">
                  <a16:creationId xmlns:a16="http://schemas.microsoft.com/office/drawing/2014/main" id="{1F1D3698-78FC-4A3C-94BA-77B968769B22}"/>
                </a:ext>
              </a:extLst>
            </p:cNvPr>
            <p:cNvCxnSpPr>
              <a:cxnSpLocks/>
            </p:cNvCxnSpPr>
            <p:nvPr/>
          </p:nvCxnSpPr>
          <p:spPr>
            <a:xfrm flipV="1">
              <a:off x="10114946" y="1195511"/>
              <a:ext cx="0" cy="818428"/>
            </a:xfrm>
            <a:prstGeom prst="line">
              <a:avLst/>
            </a:prstGeom>
            <a:noFill/>
            <a:ln w="25400" cap="flat" cmpd="sng" algn="ctr">
              <a:solidFill>
                <a:srgbClr val="002060"/>
              </a:solidFill>
              <a:prstDash val="solid"/>
              <a:miter lim="800000"/>
            </a:ln>
            <a:effectLst/>
          </p:spPr>
        </p:cxnSp>
        <p:cxnSp>
          <p:nvCxnSpPr>
            <p:cNvPr id="60" name="Straight Connector 59">
              <a:extLst>
                <a:ext uri="{FF2B5EF4-FFF2-40B4-BE49-F238E27FC236}">
                  <a16:creationId xmlns:a16="http://schemas.microsoft.com/office/drawing/2014/main" id="{C04A2F03-6739-426D-9341-68B8B2A9A432}"/>
                </a:ext>
              </a:extLst>
            </p:cNvPr>
            <p:cNvCxnSpPr>
              <a:cxnSpLocks/>
            </p:cNvCxnSpPr>
            <p:nvPr/>
          </p:nvCxnSpPr>
          <p:spPr>
            <a:xfrm>
              <a:off x="8334167" y="1195511"/>
              <a:ext cx="1780779" cy="0"/>
            </a:xfrm>
            <a:prstGeom prst="line">
              <a:avLst/>
            </a:prstGeom>
            <a:noFill/>
            <a:ln w="25400" cap="flat" cmpd="sng" algn="ctr">
              <a:solidFill>
                <a:srgbClr val="002060"/>
              </a:solidFill>
              <a:prstDash val="solid"/>
              <a:miter lim="800000"/>
            </a:ln>
            <a:effectLst/>
          </p:spPr>
        </p:cxnSp>
        <p:sp>
          <p:nvSpPr>
            <p:cNvPr id="61" name="Rectangle 60">
              <a:extLst>
                <a:ext uri="{FF2B5EF4-FFF2-40B4-BE49-F238E27FC236}">
                  <a16:creationId xmlns:a16="http://schemas.microsoft.com/office/drawing/2014/main" id="{B8CC7148-698F-431A-A7D6-B62CBE16F25A}"/>
                </a:ext>
              </a:extLst>
            </p:cNvPr>
            <p:cNvSpPr/>
            <p:nvPr/>
          </p:nvSpPr>
          <p:spPr>
            <a:xfrm>
              <a:off x="9124946" y="1871316"/>
              <a:ext cx="1980000" cy="720000"/>
            </a:xfrm>
            <a:prstGeom prst="rect">
              <a:avLst/>
            </a:prstGeom>
            <a:solidFill>
              <a:sysClr val="window" lastClr="FFFFFF"/>
            </a:solidFill>
            <a:ln w="12700" cap="flat" cmpd="sng" algn="ctr">
              <a:solidFill>
                <a:srgbClr val="002060"/>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TAAB</a:t>
              </a:r>
            </a:p>
          </p:txBody>
        </p:sp>
        <p:sp>
          <p:nvSpPr>
            <p:cNvPr id="38" name="Rectangle 37">
              <a:extLst>
                <a:ext uri="{FF2B5EF4-FFF2-40B4-BE49-F238E27FC236}">
                  <a16:creationId xmlns:a16="http://schemas.microsoft.com/office/drawing/2014/main" id="{0648F54F-A990-4C23-9882-321EF3C64104}"/>
                </a:ext>
              </a:extLst>
            </p:cNvPr>
            <p:cNvSpPr/>
            <p:nvPr/>
          </p:nvSpPr>
          <p:spPr>
            <a:xfrm>
              <a:off x="6286989" y="1854357"/>
              <a:ext cx="1980000" cy="720000"/>
            </a:xfrm>
            <a:prstGeom prst="rect">
              <a:avLst/>
            </a:prstGeom>
            <a:solidFill>
              <a:schemeClr val="bg2">
                <a:lumMod val="20000"/>
                <a:lumOff val="80000"/>
              </a:scheme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3088"/>
                  </a:solidFill>
                  <a:effectLst/>
                  <a:uLnTx/>
                  <a:uFillTx/>
                  <a:latin typeface="Arial" panose="020B0604020202020204" pitchFamily="34" charset="0"/>
                  <a:ea typeface="+mn-ea"/>
                  <a:cs typeface="Arial" panose="020B0604020202020204" pitchFamily="34" charset="0"/>
                </a:rPr>
                <a:t>Science Board</a:t>
              </a:r>
            </a:p>
          </p:txBody>
        </p:sp>
      </p:grpSp>
      <p:sp>
        <p:nvSpPr>
          <p:cNvPr id="2" name="Slide Number Placeholder 1"/>
          <p:cNvSpPr>
            <a:spLocks noGrp="1"/>
          </p:cNvSpPr>
          <p:nvPr>
            <p:ph type="sldNum" sz="quarter" idx="4294967295"/>
          </p:nvPr>
        </p:nvSpPr>
        <p:spPr>
          <a:xfrm>
            <a:off x="8610600" y="6356350"/>
            <a:ext cx="2743200" cy="365125"/>
          </a:xfrm>
          <a:prstGeom prst="rect">
            <a:avLst/>
          </a:prstGeom>
        </p:spPr>
        <p:txBody>
          <a:bodyPr/>
          <a:lstStyle/>
          <a:p>
            <a:fld id="{A8BC656C-7953-1248-AA12-F1002D6A13DC}" type="slidenum">
              <a:rPr lang="en-US" smtClean="0"/>
              <a:t>16</a:t>
            </a:fld>
            <a:endParaRPr lang="en-US"/>
          </a:p>
        </p:txBody>
      </p:sp>
      <p:sp>
        <p:nvSpPr>
          <p:cNvPr id="37" name="Rectangle 36">
            <a:extLst>
              <a:ext uri="{FF2B5EF4-FFF2-40B4-BE49-F238E27FC236}">
                <a16:creationId xmlns:a16="http://schemas.microsoft.com/office/drawing/2014/main" id="{4D9725C6-7BC2-1248-A6DE-7CE362840524}"/>
              </a:ext>
            </a:extLst>
          </p:cNvPr>
          <p:cNvSpPr/>
          <p:nvPr/>
        </p:nvSpPr>
        <p:spPr>
          <a:xfrm>
            <a:off x="2335227" y="3310083"/>
            <a:ext cx="1789405" cy="65813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Physical Sciences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Engineering Advisory Panel</a:t>
            </a:r>
          </a:p>
        </p:txBody>
      </p:sp>
    </p:spTree>
    <p:extLst>
      <p:ext uri="{BB962C8B-B14F-4D97-AF65-F5344CB8AC3E}">
        <p14:creationId xmlns:p14="http://schemas.microsoft.com/office/powerpoint/2010/main" val="16053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63314" y="1700072"/>
            <a:ext cx="4237057" cy="461665"/>
          </a:xfrm>
          <a:prstGeom prst="rect">
            <a:avLst/>
          </a:prstGeom>
          <a:noFill/>
        </p:spPr>
        <p:txBody>
          <a:bodyPr wrap="none" rtlCol="0">
            <a:spAutoFit/>
          </a:bodyPr>
          <a:lstStyle/>
          <a:p>
            <a:r>
              <a:rPr lang="en-US" sz="2400" b="1" dirty="0">
                <a:solidFill>
                  <a:srgbClr val="2E2D62"/>
                </a:solidFill>
                <a:latin typeface="Arial" charset="0"/>
                <a:ea typeface="Arial" charset="0"/>
                <a:cs typeface="Arial" charset="0"/>
              </a:rPr>
              <a:t>STFC Office: </a:t>
            </a:r>
            <a:r>
              <a:rPr lang="en-US" sz="2400" b="1" dirty="0">
                <a:solidFill>
                  <a:srgbClr val="FF6900"/>
                </a:solidFill>
                <a:latin typeface="Arial" charset="0"/>
                <a:ea typeface="Arial" charset="0"/>
                <a:cs typeface="Arial" charset="0"/>
              </a:rPr>
              <a:t>Rachel Leader</a:t>
            </a:r>
          </a:p>
        </p:txBody>
      </p:sp>
      <p:sp>
        <p:nvSpPr>
          <p:cNvPr id="8" name="TextBox 7"/>
          <p:cNvSpPr txBox="1"/>
          <p:nvPr/>
        </p:nvSpPr>
        <p:spPr>
          <a:xfrm>
            <a:off x="4388258" y="6459317"/>
            <a:ext cx="7693132" cy="338554"/>
          </a:xfrm>
          <a:prstGeom prst="rect">
            <a:avLst/>
          </a:prstGeom>
          <a:noFill/>
        </p:spPr>
        <p:txBody>
          <a:bodyPr wrap="none" rtlCol="0">
            <a:spAutoFit/>
          </a:bodyPr>
          <a:lstStyle/>
          <a:p>
            <a:r>
              <a:rPr lang="en-US" sz="1600" dirty="0">
                <a:solidFill>
                  <a:srgbClr val="2E2D62"/>
                </a:solidFill>
                <a:latin typeface="Arial" charset="0"/>
                <a:ea typeface="Arial" charset="0"/>
                <a:cs typeface="Arial" charset="0"/>
              </a:rPr>
              <a:t>https://</a:t>
            </a:r>
            <a:r>
              <a:rPr lang="en-US" sz="1600" dirty="0" err="1">
                <a:solidFill>
                  <a:srgbClr val="2E2D62"/>
                </a:solidFill>
                <a:latin typeface="Arial" charset="0"/>
                <a:ea typeface="Arial" charset="0"/>
                <a:cs typeface="Arial" charset="0"/>
              </a:rPr>
              <a:t>stfc.ukri.org</a:t>
            </a:r>
            <a:r>
              <a:rPr lang="en-US" sz="1600" dirty="0">
                <a:solidFill>
                  <a:srgbClr val="2E2D62"/>
                </a:solidFill>
                <a:latin typeface="Arial" charset="0"/>
                <a:ea typeface="Arial" charset="0"/>
                <a:cs typeface="Arial" charset="0"/>
              </a:rPr>
              <a:t>/about-us/how-we-are-governed/advisory-boards/science-board/</a:t>
            </a:r>
          </a:p>
        </p:txBody>
      </p:sp>
      <p:sp>
        <p:nvSpPr>
          <p:cNvPr id="11" name="TextBox 10"/>
          <p:cNvSpPr txBox="1"/>
          <p:nvPr/>
        </p:nvSpPr>
        <p:spPr>
          <a:xfrm rot="16200000">
            <a:off x="394088" y="3410537"/>
            <a:ext cx="1903085" cy="369332"/>
          </a:xfrm>
          <a:prstGeom prst="rect">
            <a:avLst/>
          </a:prstGeom>
          <a:noFill/>
        </p:spPr>
        <p:txBody>
          <a:bodyPr wrap="none" rtlCol="0">
            <a:spAutoFit/>
          </a:bodyPr>
          <a:lstStyle/>
          <a:p>
            <a:r>
              <a:rPr lang="en-US" dirty="0">
                <a:solidFill>
                  <a:srgbClr val="FF6900"/>
                </a:solidFill>
                <a:latin typeface="Arial" charset="0"/>
                <a:ea typeface="Arial" charset="0"/>
                <a:cs typeface="Arial" charset="0"/>
              </a:rPr>
              <a:t>(new </a:t>
            </a:r>
            <a:r>
              <a:rPr lang="en-US" b="1" dirty="0">
                <a:solidFill>
                  <a:srgbClr val="2E2D62"/>
                </a:solidFill>
                <a:latin typeface="Arial" charset="0"/>
                <a:ea typeface="Arial" charset="0"/>
                <a:cs typeface="Arial" charset="0"/>
              </a:rPr>
              <a:t>/ changed</a:t>
            </a:r>
            <a:r>
              <a:rPr lang="en-US" dirty="0">
                <a:solidFill>
                  <a:srgbClr val="FF6900"/>
                </a:solidFill>
                <a:latin typeface="Arial" charset="0"/>
                <a:ea typeface="Arial" charset="0"/>
                <a:cs typeface="Arial" charset="0"/>
              </a:rPr>
              <a:t>)</a:t>
            </a:r>
          </a:p>
        </p:txBody>
      </p:sp>
      <p:sp>
        <p:nvSpPr>
          <p:cNvPr id="5" name="Rounded Rectangle 4"/>
          <p:cNvSpPr/>
          <p:nvPr/>
        </p:nvSpPr>
        <p:spPr>
          <a:xfrm>
            <a:off x="1530298" y="1317812"/>
            <a:ext cx="5039734" cy="5109882"/>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63401" y="1410936"/>
            <a:ext cx="4272323" cy="5016758"/>
          </a:xfrm>
          <a:prstGeom prst="rect">
            <a:avLst/>
          </a:prstGeom>
          <a:noFill/>
        </p:spPr>
        <p:txBody>
          <a:bodyPr wrap="none" rtlCol="0">
            <a:spAutoFit/>
          </a:bodyPr>
          <a:lstStyle/>
          <a:p>
            <a:r>
              <a:rPr lang="en-US" sz="2000" b="1" dirty="0">
                <a:solidFill>
                  <a:srgbClr val="2E2D62"/>
                </a:solidFill>
                <a:latin typeface="Arial" charset="0"/>
                <a:ea typeface="Arial" charset="0"/>
                <a:cs typeface="Arial" charset="0"/>
              </a:rPr>
              <a:t>Tara Shears (Liverpool) (Chair)</a:t>
            </a:r>
          </a:p>
          <a:p>
            <a:r>
              <a:rPr lang="en-US" sz="2000" b="1" dirty="0">
                <a:solidFill>
                  <a:srgbClr val="2E2D62"/>
                </a:solidFill>
                <a:latin typeface="Arial" charset="0"/>
                <a:ea typeface="Arial" charset="0"/>
                <a:cs typeface="Arial" charset="0"/>
              </a:rPr>
              <a:t>Karen </a:t>
            </a:r>
            <a:r>
              <a:rPr lang="en-US" sz="2000" b="1" dirty="0" err="1">
                <a:solidFill>
                  <a:srgbClr val="2E2D62"/>
                </a:solidFill>
                <a:latin typeface="Arial" charset="0"/>
                <a:ea typeface="Arial" charset="0"/>
                <a:cs typeface="Arial" charset="0"/>
              </a:rPr>
              <a:t>Edler</a:t>
            </a:r>
            <a:r>
              <a:rPr lang="en-US" sz="2000" b="1" dirty="0">
                <a:solidFill>
                  <a:srgbClr val="2E2D62"/>
                </a:solidFill>
                <a:latin typeface="Arial" charset="0"/>
                <a:ea typeface="Arial" charset="0"/>
                <a:cs typeface="Arial" charset="0"/>
              </a:rPr>
              <a:t> (Bath) (Deputy Chair)</a:t>
            </a:r>
          </a:p>
          <a:p>
            <a:r>
              <a:rPr lang="en-US" sz="2000" dirty="0">
                <a:solidFill>
                  <a:srgbClr val="003088"/>
                </a:solidFill>
                <a:latin typeface="Arial" charset="0"/>
                <a:ea typeface="Arial" charset="0"/>
                <a:cs typeface="Arial" charset="0"/>
              </a:rPr>
              <a:t>Carla </a:t>
            </a:r>
            <a:r>
              <a:rPr lang="en-US" sz="2000" dirty="0" err="1">
                <a:solidFill>
                  <a:srgbClr val="003088"/>
                </a:solidFill>
                <a:latin typeface="Arial" charset="0"/>
                <a:ea typeface="Arial" charset="0"/>
                <a:cs typeface="Arial" charset="0"/>
              </a:rPr>
              <a:t>Andreani</a:t>
            </a:r>
            <a:r>
              <a:rPr lang="en-US" sz="2000" dirty="0">
                <a:solidFill>
                  <a:srgbClr val="003088"/>
                </a:solidFill>
                <a:latin typeface="Arial" charset="0"/>
                <a:ea typeface="Arial" charset="0"/>
                <a:cs typeface="Arial" charset="0"/>
              </a:rPr>
              <a:t> (Rome)</a:t>
            </a:r>
          </a:p>
          <a:p>
            <a:r>
              <a:rPr lang="en-US" sz="2000" dirty="0">
                <a:solidFill>
                  <a:srgbClr val="2E2D62"/>
                </a:solidFill>
                <a:latin typeface="Arial" charset="0"/>
                <a:ea typeface="Arial" charset="0"/>
                <a:cs typeface="Arial" charset="0"/>
              </a:rPr>
              <a:t>Martin Bauer (Durham)</a:t>
            </a:r>
          </a:p>
          <a:p>
            <a:r>
              <a:rPr lang="en-US" sz="2000" dirty="0">
                <a:solidFill>
                  <a:srgbClr val="2E2D62"/>
                </a:solidFill>
                <a:latin typeface="Arial" charset="0"/>
                <a:ea typeface="Arial" charset="0"/>
                <a:cs typeface="Arial" charset="0"/>
              </a:rPr>
              <a:t>Andrew Beale (UCL)</a:t>
            </a:r>
          </a:p>
          <a:p>
            <a:r>
              <a:rPr lang="en-US" sz="2000" dirty="0">
                <a:solidFill>
                  <a:srgbClr val="FF6900"/>
                </a:solidFill>
                <a:latin typeface="Arial" charset="0"/>
                <a:ea typeface="Arial" charset="0"/>
                <a:cs typeface="Arial" charset="0"/>
              </a:rPr>
              <a:t>Dave Charlton (Birmingham)</a:t>
            </a:r>
          </a:p>
          <a:p>
            <a:r>
              <a:rPr lang="en-US" sz="2000" dirty="0">
                <a:solidFill>
                  <a:srgbClr val="2E2D62"/>
                </a:solidFill>
                <a:latin typeface="Arial" charset="0"/>
                <a:ea typeface="Arial" charset="0"/>
                <a:cs typeface="Arial" charset="0"/>
              </a:rPr>
              <a:t>Andrew Coates (UCL/</a:t>
            </a:r>
            <a:r>
              <a:rPr lang="en-US" sz="2000" dirty="0" err="1">
                <a:solidFill>
                  <a:srgbClr val="2E2D62"/>
                </a:solidFill>
                <a:latin typeface="Arial" charset="0"/>
                <a:ea typeface="Arial" charset="0"/>
                <a:cs typeface="Arial" charset="0"/>
              </a:rPr>
              <a:t>Mullard</a:t>
            </a:r>
            <a:r>
              <a:rPr lang="en-US" sz="2000" dirty="0">
                <a:solidFill>
                  <a:srgbClr val="2E2D62"/>
                </a:solidFill>
                <a:latin typeface="Arial" charset="0"/>
                <a:ea typeface="Arial" charset="0"/>
                <a:cs typeface="Arial" charset="0"/>
              </a:rPr>
              <a:t>)</a:t>
            </a:r>
          </a:p>
          <a:p>
            <a:r>
              <a:rPr lang="en-US" sz="2000" dirty="0">
                <a:solidFill>
                  <a:srgbClr val="FF6900"/>
                </a:solidFill>
                <a:latin typeface="Arial" charset="0"/>
                <a:ea typeface="Arial" charset="0"/>
                <a:cs typeface="Arial" charset="0"/>
              </a:rPr>
              <a:t>Jacqui Cole (Cambridge) </a:t>
            </a:r>
          </a:p>
          <a:p>
            <a:r>
              <a:rPr lang="en-US" sz="2000" dirty="0">
                <a:solidFill>
                  <a:srgbClr val="003088"/>
                </a:solidFill>
                <a:latin typeface="Arial" charset="0"/>
                <a:ea typeface="Arial" charset="0"/>
                <a:cs typeface="Arial" charset="0"/>
              </a:rPr>
              <a:t>George </a:t>
            </a:r>
            <a:r>
              <a:rPr lang="en-US" sz="2000" dirty="0" err="1">
                <a:solidFill>
                  <a:srgbClr val="003088"/>
                </a:solidFill>
                <a:latin typeface="Arial" charset="0"/>
                <a:ea typeface="Arial" charset="0"/>
                <a:cs typeface="Arial" charset="0"/>
              </a:rPr>
              <a:t>Efstathiou</a:t>
            </a:r>
            <a:r>
              <a:rPr lang="en-US" sz="2000" dirty="0">
                <a:solidFill>
                  <a:srgbClr val="003088"/>
                </a:solidFill>
                <a:latin typeface="Arial" charset="0"/>
                <a:ea typeface="Arial" charset="0"/>
                <a:cs typeface="Arial" charset="0"/>
              </a:rPr>
              <a:t> (</a:t>
            </a:r>
            <a:r>
              <a:rPr lang="en-US" sz="2000" dirty="0" err="1">
                <a:solidFill>
                  <a:srgbClr val="003088"/>
                </a:solidFill>
                <a:latin typeface="Arial" charset="0"/>
                <a:ea typeface="Arial" charset="0"/>
                <a:cs typeface="Arial" charset="0"/>
              </a:rPr>
              <a:t>IoA</a:t>
            </a:r>
            <a:r>
              <a:rPr lang="en-US" sz="2000" dirty="0">
                <a:solidFill>
                  <a:srgbClr val="003088"/>
                </a:solidFill>
                <a:latin typeface="Arial" charset="0"/>
                <a:ea typeface="Arial" charset="0"/>
                <a:cs typeface="Arial" charset="0"/>
              </a:rPr>
              <a:t>/Cambridge)</a:t>
            </a:r>
          </a:p>
          <a:p>
            <a:r>
              <a:rPr lang="en-US" sz="2000" dirty="0">
                <a:solidFill>
                  <a:srgbClr val="2E2D62"/>
                </a:solidFill>
                <a:latin typeface="Arial" charset="0"/>
                <a:ea typeface="Arial" charset="0"/>
                <a:cs typeface="Arial" charset="0"/>
              </a:rPr>
              <a:t>Keith </a:t>
            </a:r>
            <a:r>
              <a:rPr lang="en-US" sz="2000" dirty="0" err="1">
                <a:solidFill>
                  <a:srgbClr val="2E2D62"/>
                </a:solidFill>
                <a:latin typeface="Arial" charset="0"/>
                <a:ea typeface="Arial" charset="0"/>
                <a:cs typeface="Arial" charset="0"/>
              </a:rPr>
              <a:t>Grainge</a:t>
            </a:r>
            <a:r>
              <a:rPr lang="en-US" sz="2000" dirty="0">
                <a:solidFill>
                  <a:srgbClr val="2E2D62"/>
                </a:solidFill>
                <a:latin typeface="Arial" charset="0"/>
                <a:ea typeface="Arial" charset="0"/>
                <a:cs typeface="Arial" charset="0"/>
              </a:rPr>
              <a:t> (Manchester)</a:t>
            </a:r>
          </a:p>
          <a:p>
            <a:r>
              <a:rPr lang="en-US" sz="2000" dirty="0">
                <a:solidFill>
                  <a:srgbClr val="2E2D62"/>
                </a:solidFill>
                <a:latin typeface="Arial" charset="0"/>
                <a:ea typeface="Arial" charset="0"/>
                <a:cs typeface="Arial" charset="0"/>
              </a:rPr>
              <a:t>Stephen Hayden (Bristol)</a:t>
            </a:r>
          </a:p>
          <a:p>
            <a:r>
              <a:rPr lang="en-US" sz="2000" dirty="0">
                <a:solidFill>
                  <a:srgbClr val="2E2D62"/>
                </a:solidFill>
                <a:latin typeface="Arial" charset="0"/>
                <a:ea typeface="Arial" charset="0"/>
                <a:cs typeface="Arial" charset="0"/>
              </a:rPr>
              <a:t>David Ireland (Glasgow)</a:t>
            </a:r>
          </a:p>
          <a:p>
            <a:r>
              <a:rPr lang="en-US" sz="2000" dirty="0">
                <a:solidFill>
                  <a:srgbClr val="2E2D62"/>
                </a:solidFill>
                <a:latin typeface="Arial" charset="0"/>
                <a:ea typeface="Arial" charset="0"/>
                <a:cs typeface="Arial" charset="0"/>
              </a:rPr>
              <a:t>Martin King (Royal Holloway)</a:t>
            </a:r>
          </a:p>
          <a:p>
            <a:r>
              <a:rPr lang="en-US" sz="2000" dirty="0">
                <a:solidFill>
                  <a:srgbClr val="003088"/>
                </a:solidFill>
                <a:latin typeface="Arial" charset="0"/>
                <a:ea typeface="Arial" charset="0"/>
                <a:cs typeface="Arial" charset="0"/>
              </a:rPr>
              <a:t>Isabel </a:t>
            </a:r>
            <a:r>
              <a:rPr lang="en-US" sz="2000" dirty="0" err="1">
                <a:solidFill>
                  <a:srgbClr val="003088"/>
                </a:solidFill>
                <a:latin typeface="Arial" charset="0"/>
                <a:ea typeface="Arial" charset="0"/>
                <a:cs typeface="Arial" charset="0"/>
              </a:rPr>
              <a:t>Moraes</a:t>
            </a:r>
            <a:r>
              <a:rPr lang="en-US" sz="2000" dirty="0">
                <a:solidFill>
                  <a:srgbClr val="003088"/>
                </a:solidFill>
                <a:latin typeface="Arial" charset="0"/>
                <a:ea typeface="Arial" charset="0"/>
                <a:cs typeface="Arial" charset="0"/>
              </a:rPr>
              <a:t> (NPL)</a:t>
            </a:r>
          </a:p>
          <a:p>
            <a:r>
              <a:rPr lang="en-US" sz="2000" dirty="0">
                <a:solidFill>
                  <a:srgbClr val="2E2D62"/>
                </a:solidFill>
                <a:latin typeface="Arial" charset="0"/>
                <a:ea typeface="Arial" charset="0"/>
                <a:cs typeface="Arial" charset="0"/>
              </a:rPr>
              <a:t>Alex Murphy (Edinburgh)</a:t>
            </a:r>
          </a:p>
          <a:p>
            <a:r>
              <a:rPr lang="en-US" sz="2000" dirty="0">
                <a:solidFill>
                  <a:srgbClr val="003088"/>
                </a:solidFill>
                <a:latin typeface="Arial" charset="0"/>
                <a:ea typeface="Arial" charset="0"/>
                <a:cs typeface="Arial" charset="0"/>
              </a:rPr>
              <a:t>Zulfikar </a:t>
            </a:r>
            <a:r>
              <a:rPr lang="en-US" sz="2000" dirty="0" err="1">
                <a:solidFill>
                  <a:srgbClr val="003088"/>
                </a:solidFill>
                <a:latin typeface="Arial" charset="0"/>
                <a:ea typeface="Arial" charset="0"/>
                <a:cs typeface="Arial" charset="0"/>
              </a:rPr>
              <a:t>Najmudin</a:t>
            </a:r>
            <a:r>
              <a:rPr lang="en-US" sz="2000" dirty="0">
                <a:solidFill>
                  <a:srgbClr val="003088"/>
                </a:solidFill>
                <a:latin typeface="Arial" charset="0"/>
                <a:ea typeface="Arial" charset="0"/>
                <a:cs typeface="Arial" charset="0"/>
              </a:rPr>
              <a:t> (Imperial)</a:t>
            </a:r>
          </a:p>
        </p:txBody>
      </p:sp>
      <p:sp>
        <p:nvSpPr>
          <p:cNvPr id="14" name="TextBox 13">
            <a:extLst>
              <a:ext uri="{FF2B5EF4-FFF2-40B4-BE49-F238E27FC236}">
                <a16:creationId xmlns:a16="http://schemas.microsoft.com/office/drawing/2014/main" id="{9E7C44F9-2588-449B-AE93-42BADC75C6B4}"/>
              </a:ext>
            </a:extLst>
          </p:cNvPr>
          <p:cNvSpPr txBox="1"/>
          <p:nvPr/>
        </p:nvSpPr>
        <p:spPr>
          <a:xfrm>
            <a:off x="237538" y="234919"/>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Membership</a:t>
            </a:r>
          </a:p>
        </p:txBody>
      </p:sp>
      <p:sp>
        <p:nvSpPr>
          <p:cNvPr id="2" name="Slide Number Placeholder 1"/>
          <p:cNvSpPr>
            <a:spLocks noGrp="1"/>
          </p:cNvSpPr>
          <p:nvPr>
            <p:ph type="sldNum" sz="quarter" idx="12"/>
          </p:nvPr>
        </p:nvSpPr>
        <p:spPr/>
        <p:txBody>
          <a:bodyPr/>
          <a:lstStyle/>
          <a:p>
            <a:fld id="{A8BC656C-7953-1248-AA12-F1002D6A13DC}" type="slidenum">
              <a:rPr lang="en-US" smtClean="0"/>
              <a:t>17</a:t>
            </a:fld>
            <a:endParaRPr lang="en-US"/>
          </a:p>
        </p:txBody>
      </p:sp>
    </p:spTree>
    <p:extLst>
      <p:ext uri="{BB962C8B-B14F-4D97-AF65-F5344CB8AC3E}">
        <p14:creationId xmlns:p14="http://schemas.microsoft.com/office/powerpoint/2010/main" val="138548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FE9EF-99E9-E24C-9383-746DB8573280}"/>
              </a:ext>
            </a:extLst>
          </p:cNvPr>
          <p:cNvSpPr>
            <a:spLocks noGrp="1"/>
          </p:cNvSpPr>
          <p:nvPr>
            <p:ph idx="1"/>
          </p:nvPr>
        </p:nvSpPr>
        <p:spPr>
          <a:xfrm>
            <a:off x="420858" y="1638029"/>
            <a:ext cx="5675142" cy="4351338"/>
          </a:xfrm>
        </p:spPr>
        <p:txBody>
          <a:bodyPr>
            <a:normAutofit/>
          </a:bodyPr>
          <a:lstStyle/>
          <a:p>
            <a:pPr marL="0" indent="0">
              <a:buNone/>
            </a:pPr>
            <a:r>
              <a:rPr lang="en-GB" sz="1800" dirty="0">
                <a:solidFill>
                  <a:srgbClr val="003088"/>
                </a:solidFill>
              </a:rPr>
              <a:t>Some benefits:</a:t>
            </a:r>
          </a:p>
          <a:p>
            <a:r>
              <a:rPr lang="en-GB" sz="1800" dirty="0">
                <a:solidFill>
                  <a:srgbClr val="003088"/>
                </a:solidFill>
              </a:rPr>
              <a:t>Input into the development of our strategic priorities</a:t>
            </a:r>
          </a:p>
          <a:p>
            <a:r>
              <a:rPr lang="en-GB" sz="1800" dirty="0">
                <a:solidFill>
                  <a:srgbClr val="003088"/>
                </a:solidFill>
              </a:rPr>
              <a:t>Gaining an understanding of the peer review process</a:t>
            </a:r>
          </a:p>
          <a:p>
            <a:r>
              <a:rPr lang="en-GB" sz="1800" dirty="0">
                <a:solidFill>
                  <a:srgbClr val="003088"/>
                </a:solidFill>
              </a:rPr>
              <a:t>An opportunity to broaden professional networks and experience</a:t>
            </a:r>
          </a:p>
          <a:p>
            <a:r>
              <a:rPr lang="en-GB" sz="1800" dirty="0">
                <a:solidFill>
                  <a:srgbClr val="003088"/>
                </a:solidFill>
              </a:rPr>
              <a:t>A role in developing and delivering national and international science programmes</a:t>
            </a:r>
          </a:p>
          <a:p>
            <a:r>
              <a:rPr lang="en-GB" sz="1800" dirty="0">
                <a:solidFill>
                  <a:srgbClr val="003088"/>
                </a:solidFill>
              </a:rPr>
              <a:t>Influencing research culture in the UK and abroad</a:t>
            </a:r>
          </a:p>
        </p:txBody>
      </p:sp>
      <p:sp>
        <p:nvSpPr>
          <p:cNvPr id="6" name="Rectangle 5">
            <a:extLst>
              <a:ext uri="{FF2B5EF4-FFF2-40B4-BE49-F238E27FC236}">
                <a16:creationId xmlns:a16="http://schemas.microsoft.com/office/drawing/2014/main" id="{D6981F85-A75B-0F4C-825A-83F5A71D344F}"/>
              </a:ext>
            </a:extLst>
          </p:cNvPr>
          <p:cNvSpPr/>
          <p:nvPr/>
        </p:nvSpPr>
        <p:spPr bwMode="auto">
          <a:xfrm>
            <a:off x="7218947" y="0"/>
            <a:ext cx="5055326" cy="7098632"/>
          </a:xfrm>
          <a:prstGeom prst="rect">
            <a:avLst/>
          </a:prstGeom>
          <a:solidFill>
            <a:srgbClr val="1E5D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7" name="Title 1">
            <a:extLst>
              <a:ext uri="{FF2B5EF4-FFF2-40B4-BE49-F238E27FC236}">
                <a16:creationId xmlns:a16="http://schemas.microsoft.com/office/drawing/2014/main" id="{844B6D23-851A-7848-B61A-176558176F4C}"/>
              </a:ext>
            </a:extLst>
          </p:cNvPr>
          <p:cNvSpPr txBox="1">
            <a:spLocks/>
          </p:cNvSpPr>
          <p:nvPr/>
        </p:nvSpPr>
        <p:spPr>
          <a:xfrm>
            <a:off x="287170" y="312466"/>
            <a:ext cx="11664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800" dirty="0"/>
              <a:t>STFC will be recruiting  </a:t>
            </a:r>
            <a:r>
              <a:rPr lang="en-US" sz="4800" dirty="0">
                <a:solidFill>
                  <a:schemeClr val="bg1"/>
                </a:solidFill>
              </a:rPr>
              <a:t>panel members </a:t>
            </a:r>
          </a:p>
        </p:txBody>
      </p:sp>
      <p:pic>
        <p:nvPicPr>
          <p:cNvPr id="9" name="Picture 6">
            <a:extLst>
              <a:ext uri="{FF2B5EF4-FFF2-40B4-BE49-F238E27FC236}">
                <a16:creationId xmlns:a16="http://schemas.microsoft.com/office/drawing/2014/main" id="{0F3B842D-CDCB-CC4D-9596-3D43F5BE284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18905" y="1674740"/>
            <a:ext cx="3968490" cy="4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26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B55ECB-8E4A-8640-88AB-DF1F145AE75C}"/>
              </a:ext>
            </a:extLst>
          </p:cNvPr>
          <p:cNvSpPr/>
          <p:nvPr/>
        </p:nvSpPr>
        <p:spPr bwMode="auto">
          <a:xfrm>
            <a:off x="7371347" y="-80070"/>
            <a:ext cx="5055326" cy="7098632"/>
          </a:xfrm>
          <a:prstGeom prst="rect">
            <a:avLst/>
          </a:prstGeom>
          <a:solidFill>
            <a:srgbClr val="1E5D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3" name="Content Placeholder 2">
            <a:extLst>
              <a:ext uri="{FF2B5EF4-FFF2-40B4-BE49-F238E27FC236}">
                <a16:creationId xmlns:a16="http://schemas.microsoft.com/office/drawing/2014/main" id="{CCBFE9EF-99E9-E24C-9383-746DB8573280}"/>
              </a:ext>
            </a:extLst>
          </p:cNvPr>
          <p:cNvSpPr>
            <a:spLocks noGrp="1"/>
          </p:cNvSpPr>
          <p:nvPr>
            <p:ph idx="1"/>
          </p:nvPr>
        </p:nvSpPr>
        <p:spPr>
          <a:xfrm>
            <a:off x="287170" y="1559530"/>
            <a:ext cx="6442493" cy="4351338"/>
          </a:xfrm>
        </p:spPr>
        <p:txBody>
          <a:bodyPr>
            <a:normAutofit/>
          </a:bodyPr>
          <a:lstStyle/>
          <a:p>
            <a:r>
              <a:rPr lang="en-GB" sz="1800" dirty="0">
                <a:solidFill>
                  <a:srgbClr val="003088"/>
                </a:solidFill>
              </a:rPr>
              <a:t>STFC panels, committees and boards perform a vital function for STFC, providing advice and guidance that aids our strategic direction and supports our decision-making process</a:t>
            </a:r>
          </a:p>
          <a:p>
            <a:r>
              <a:rPr lang="en-GB" sz="1800" dirty="0">
                <a:solidFill>
                  <a:srgbClr val="003088"/>
                </a:solidFill>
              </a:rPr>
              <a:t>STFC works with our many partners to benefit everyone through knowledge, talent and ideas</a:t>
            </a:r>
          </a:p>
          <a:p>
            <a:r>
              <a:rPr lang="en-GB" sz="1800" dirty="0">
                <a:solidFill>
                  <a:srgbClr val="003088"/>
                </a:solidFill>
              </a:rPr>
              <a:t>STFC aims to deliver economic, societal, scientific and international benefits to the UK and its people – and more broadly to the world</a:t>
            </a:r>
          </a:p>
          <a:p>
            <a:r>
              <a:rPr lang="en-GB" sz="1800" dirty="0">
                <a:solidFill>
                  <a:srgbClr val="003088"/>
                </a:solidFill>
              </a:rPr>
              <a:t>STFC facilities provide a massive productivity boost for UK science, as well as unique capabilities for UK industry</a:t>
            </a:r>
          </a:p>
          <a:p>
            <a:r>
              <a:rPr lang="en-GB" sz="1800" dirty="0">
                <a:solidFill>
                  <a:srgbClr val="003088"/>
                </a:solidFill>
              </a:rPr>
              <a:t>STFC underpins the UK’s future competitiveness and supports the UK economy</a:t>
            </a:r>
            <a:endParaRPr lang="en-US" sz="1800" dirty="0">
              <a:solidFill>
                <a:srgbClr val="003088"/>
              </a:solidFill>
            </a:endParaRPr>
          </a:p>
        </p:txBody>
      </p:sp>
      <p:pic>
        <p:nvPicPr>
          <p:cNvPr id="4" name="Picture 3">
            <a:extLst>
              <a:ext uri="{FF2B5EF4-FFF2-40B4-BE49-F238E27FC236}">
                <a16:creationId xmlns:a16="http://schemas.microsoft.com/office/drawing/2014/main" id="{F22F25E1-78D5-A54F-BA30-3247D39478A4}"/>
              </a:ext>
            </a:extLst>
          </p:cNvPr>
          <p:cNvPicPr>
            <a:picLocks noChangeAspect="1"/>
          </p:cNvPicPr>
          <p:nvPr/>
        </p:nvPicPr>
        <p:blipFill rotWithShape="1">
          <a:blip r:embed="rId2"/>
          <a:srcRect l="17618" r="10419"/>
          <a:stretch/>
        </p:blipFill>
        <p:spPr>
          <a:xfrm>
            <a:off x="6912142" y="1858480"/>
            <a:ext cx="4501816" cy="3753439"/>
          </a:xfrm>
          <a:prstGeom prst="rect">
            <a:avLst/>
          </a:prstGeom>
        </p:spPr>
      </p:pic>
      <p:sp>
        <p:nvSpPr>
          <p:cNvPr id="7" name="Title 1">
            <a:extLst>
              <a:ext uri="{FF2B5EF4-FFF2-40B4-BE49-F238E27FC236}">
                <a16:creationId xmlns:a16="http://schemas.microsoft.com/office/drawing/2014/main" id="{BCB469A3-1547-4742-B24C-4B8787FF0AA1}"/>
              </a:ext>
            </a:extLst>
          </p:cNvPr>
          <p:cNvSpPr txBox="1">
            <a:spLocks/>
          </p:cNvSpPr>
          <p:nvPr/>
        </p:nvSpPr>
        <p:spPr>
          <a:xfrm>
            <a:off x="439570" y="464866"/>
            <a:ext cx="116641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4800" dirty="0"/>
              <a:t>STFC will be recruiting  </a:t>
            </a:r>
            <a:r>
              <a:rPr lang="en-US" sz="4800" dirty="0">
                <a:solidFill>
                  <a:schemeClr val="bg1"/>
                </a:solidFill>
              </a:rPr>
              <a:t>panel members </a:t>
            </a:r>
          </a:p>
        </p:txBody>
      </p:sp>
    </p:spTree>
    <p:extLst>
      <p:ext uri="{BB962C8B-B14F-4D97-AF65-F5344CB8AC3E}">
        <p14:creationId xmlns:p14="http://schemas.microsoft.com/office/powerpoint/2010/main" val="280431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63E93-8ADA-7849-A1F1-A16817F4E1F8}"/>
              </a:ext>
            </a:extLst>
          </p:cNvPr>
          <p:cNvPicPr>
            <a:picLocks noChangeAspect="1"/>
          </p:cNvPicPr>
          <p:nvPr/>
        </p:nvPicPr>
        <p:blipFill rotWithShape="1">
          <a:blip r:embed="rId3"/>
          <a:srcRect l="28931"/>
          <a:stretch/>
        </p:blipFill>
        <p:spPr>
          <a:xfrm>
            <a:off x="6096000" y="0"/>
            <a:ext cx="6096000" cy="6858000"/>
          </a:xfrm>
          <a:prstGeom prst="rect">
            <a:avLst/>
          </a:prstGeom>
        </p:spPr>
      </p:pic>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rotWithShape="1">
          <a:blip r:embed="rId4"/>
          <a:srcRect l="47007"/>
          <a:stretch/>
        </p:blipFill>
        <p:spPr>
          <a:xfrm>
            <a:off x="5731098" y="0"/>
            <a:ext cx="6460901" cy="6858000"/>
          </a:xfrm>
          <a:prstGeom prst="rect">
            <a:avLst/>
          </a:prstGeom>
        </p:spPr>
      </p:pic>
      <p:sp>
        <p:nvSpPr>
          <p:cNvPr id="13" name="TextBox 12">
            <a:extLst>
              <a:ext uri="{FF2B5EF4-FFF2-40B4-BE49-F238E27FC236}">
                <a16:creationId xmlns:a16="http://schemas.microsoft.com/office/drawing/2014/main" id="{001E8603-51D4-7C45-829A-9AE25E5A2E4F}"/>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Overview</a:t>
            </a:r>
          </a:p>
        </p:txBody>
      </p:sp>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4816820"/>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sp>
        <p:nvSpPr>
          <p:cNvPr id="10" name="Rectangle 9">
            <a:extLst>
              <a:ext uri="{FF2B5EF4-FFF2-40B4-BE49-F238E27FC236}">
                <a16:creationId xmlns:a16="http://schemas.microsoft.com/office/drawing/2014/main" id="{0FE8606A-1808-4BB2-A19C-65887D61F0B7}"/>
              </a:ext>
            </a:extLst>
          </p:cNvPr>
          <p:cNvSpPr/>
          <p:nvPr/>
        </p:nvSpPr>
        <p:spPr>
          <a:xfrm>
            <a:off x="403341" y="1355169"/>
            <a:ext cx="5327757" cy="2477601"/>
          </a:xfrm>
          <a:prstGeom prst="rect">
            <a:avLst/>
          </a:prstGeom>
        </p:spPr>
        <p:txBody>
          <a:bodyPr wrap="square">
            <a:spAutoFit/>
          </a:bodyPr>
          <a:lstStyle/>
          <a:p>
            <a:pPr marL="514350" indent="-514350">
              <a:spcBef>
                <a:spcPts val="600"/>
              </a:spcBef>
              <a:spcAft>
                <a:spcPts val="600"/>
              </a:spcAft>
              <a:buFont typeface="+mj-lt"/>
              <a:buAutoNum type="romanUcPeriod"/>
            </a:pPr>
            <a:r>
              <a:rPr lang="en-GB" sz="2400" dirty="0">
                <a:solidFill>
                  <a:srgbClr val="002060"/>
                </a:solidFill>
                <a:latin typeface="Arial" panose="020B0604020202020204" pitchFamily="34" charset="0"/>
                <a:cs typeface="Arial" panose="020B0604020202020204" pitchFamily="34" charset="0"/>
              </a:rPr>
              <a:t>Updates</a:t>
            </a:r>
          </a:p>
          <a:p>
            <a:pPr marL="514350" indent="-514350">
              <a:spcBef>
                <a:spcPts val="600"/>
              </a:spcBef>
              <a:spcAft>
                <a:spcPts val="600"/>
              </a:spcAft>
              <a:buFont typeface="+mj-lt"/>
              <a:buAutoNum type="romanUcPeriod"/>
            </a:pPr>
            <a:r>
              <a:rPr lang="en-GB" sz="2400" dirty="0">
                <a:solidFill>
                  <a:srgbClr val="002060"/>
                </a:solidFill>
                <a:latin typeface="Arial" panose="020B0604020202020204" pitchFamily="34" charset="0"/>
                <a:cs typeface="Arial" panose="020B0604020202020204" pitchFamily="34" charset="0"/>
              </a:rPr>
              <a:t>Forthcoming activities</a:t>
            </a:r>
          </a:p>
          <a:p>
            <a:pPr marL="514350" indent="-514350">
              <a:spcBef>
                <a:spcPts val="600"/>
              </a:spcBef>
              <a:spcAft>
                <a:spcPts val="600"/>
              </a:spcAft>
              <a:buFont typeface="+mj-lt"/>
              <a:buAutoNum type="romanUcPeriod"/>
            </a:pPr>
            <a:r>
              <a:rPr lang="en-GB" sz="2400" dirty="0">
                <a:solidFill>
                  <a:srgbClr val="002060"/>
                </a:solidFill>
                <a:latin typeface="Arial" panose="020B0604020202020204" pitchFamily="34" charset="0"/>
                <a:cs typeface="Arial" panose="020B0604020202020204" pitchFamily="34" charset="0"/>
              </a:rPr>
              <a:t>Current concerns </a:t>
            </a:r>
          </a:p>
          <a:p>
            <a:pPr marL="514350" indent="-514350">
              <a:spcBef>
                <a:spcPts val="600"/>
              </a:spcBef>
              <a:spcAft>
                <a:spcPts val="600"/>
              </a:spcAft>
              <a:buFont typeface="+mj-lt"/>
              <a:buAutoNum type="romanUcPeriod"/>
            </a:pPr>
            <a:r>
              <a:rPr lang="en-GB" sz="2400" dirty="0">
                <a:solidFill>
                  <a:srgbClr val="002060"/>
                </a:solidFill>
                <a:latin typeface="Arial" panose="020B0604020202020204" pitchFamily="34" charset="0"/>
                <a:cs typeface="Arial" panose="020B0604020202020204" pitchFamily="34" charset="0"/>
              </a:rPr>
              <a:t>Further information</a:t>
            </a:r>
            <a:endParaRPr lang="en-GB" sz="2400" dirty="0">
              <a:solidFill>
                <a:srgbClr val="000000"/>
              </a:solidFill>
              <a:latin typeface="Arial" panose="020B0604020202020204" pitchFamily="34" charset="0"/>
              <a:cs typeface="Arial" panose="020B0604020202020204" pitchFamily="34" charset="0"/>
            </a:endParaRPr>
          </a:p>
          <a:p>
            <a:endParaRPr lang="en-GB"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6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6DE168-6938-B747-BEE8-8CC9B28012DE}"/>
              </a:ext>
            </a:extLst>
          </p:cNvPr>
          <p:cNvPicPr>
            <a:picLocks noChangeAspect="1"/>
          </p:cNvPicPr>
          <p:nvPr/>
        </p:nvPicPr>
        <p:blipFill>
          <a:blip r:embed="rId3"/>
          <a:srcRect/>
          <a:stretch/>
        </p:blipFill>
        <p:spPr>
          <a:xfrm>
            <a:off x="6529380" y="1418688"/>
            <a:ext cx="5334467" cy="3894160"/>
          </a:xfrm>
          <a:prstGeom prst="rect">
            <a:avLst/>
          </a:prstGeom>
          <a:ln w="28575">
            <a:noFill/>
          </a:ln>
        </p:spPr>
      </p:pic>
      <p:sp>
        <p:nvSpPr>
          <p:cNvPr id="11" name="TextBox 10">
            <a:extLst>
              <a:ext uri="{FF2B5EF4-FFF2-40B4-BE49-F238E27FC236}">
                <a16:creationId xmlns:a16="http://schemas.microsoft.com/office/drawing/2014/main" id="{C8338B96-DB54-A843-B2A0-83FB422A5475}"/>
              </a:ext>
            </a:extLst>
          </p:cNvPr>
          <p:cNvSpPr txBox="1"/>
          <p:nvPr/>
        </p:nvSpPr>
        <p:spPr>
          <a:xfrm rot="16200000">
            <a:off x="10705611" y="1892932"/>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sp>
        <p:nvSpPr>
          <p:cNvPr id="10" name="Rectangle 9">
            <a:extLst>
              <a:ext uri="{FF2B5EF4-FFF2-40B4-BE49-F238E27FC236}">
                <a16:creationId xmlns:a16="http://schemas.microsoft.com/office/drawing/2014/main" id="{32091636-74C6-4066-92CF-A1E0965FFC06}"/>
              </a:ext>
            </a:extLst>
          </p:cNvPr>
          <p:cNvSpPr/>
          <p:nvPr/>
        </p:nvSpPr>
        <p:spPr>
          <a:xfrm>
            <a:off x="449031" y="314189"/>
            <a:ext cx="5512904" cy="5509200"/>
          </a:xfrm>
          <a:prstGeom prst="rect">
            <a:avLst/>
          </a:prstGeom>
          <a:noFill/>
        </p:spPr>
        <p:txBody>
          <a:bodyPr wrap="square">
            <a:spAutoFit/>
          </a:bodyPr>
          <a:lstStyle/>
          <a:p>
            <a:pPr>
              <a:defRPr/>
            </a:pPr>
            <a:r>
              <a:rPr lang="en-GB" b="1" dirty="0">
                <a:solidFill>
                  <a:srgbClr val="003088"/>
                </a:solidFill>
                <a:latin typeface="Arial" panose="020B0604020202020204" pitchFamily="34" charset="0"/>
                <a:cs typeface="Arial" panose="020B0604020202020204" pitchFamily="34" charset="0"/>
              </a:rPr>
              <a:t>STFC needs you!</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We are recruiting to our panels and committees!</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We need to have a balance and diversity of knowledge, skills and experience to enable our panels to be effective. Bring your unique experiences, perspectives and insights in to decision-making in the interests of the science community.</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A range of vacancies for scientists (including those from early careers stages), industry, project managers or engineers, with national and international expertise, facility users, for those from various sectors of civil society, including charities, government, academia, research Institutes etc. (subject to selection criteria).</a:t>
            </a:r>
            <a:endParaRPr lang="en-GB" altLang="en-US" sz="1400" dirty="0">
              <a:solidFill>
                <a:srgbClr val="003088"/>
              </a:solidFill>
              <a:latin typeface="Arial" panose="020B0604020202020204" pitchFamily="34" charset="0"/>
              <a:cs typeface="Arial" panose="020B0604020202020204" pitchFamily="34" charset="0"/>
            </a:endParaRP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Our committees are collaborative, team-working advisory bodies and peer review panels that need a diversity of experience and perspective to be most effective.</a:t>
            </a:r>
          </a:p>
          <a:p>
            <a:pPr>
              <a:defRPr/>
            </a:pPr>
            <a:endParaRPr lang="en-GB" sz="1400" dirty="0">
              <a:solidFill>
                <a:srgbClr val="003088"/>
              </a:solidFill>
              <a:latin typeface="Arial" panose="020B0604020202020204" pitchFamily="34" charset="0"/>
              <a:cs typeface="Arial" panose="020B0604020202020204" pitchFamily="34" charset="0"/>
            </a:endParaRPr>
          </a:p>
          <a:p>
            <a:pPr>
              <a:defRPr/>
            </a:pPr>
            <a:r>
              <a:rPr lang="en-GB" sz="1400" dirty="0">
                <a:solidFill>
                  <a:srgbClr val="003088"/>
                </a:solidFill>
                <a:latin typeface="Arial" panose="020B0604020202020204" pitchFamily="34" charset="0"/>
                <a:cs typeface="Arial" panose="020B0604020202020204" pitchFamily="34" charset="0"/>
              </a:rPr>
              <a:t>We value the views and opinions of STFC’s community, and welcome diverse applicants.</a:t>
            </a:r>
          </a:p>
          <a:p>
            <a:pPr>
              <a:defRPr/>
            </a:pPr>
            <a:endParaRPr lang="en-GB" b="1" dirty="0">
              <a:solidFill>
                <a:schemeClr val="accent2">
                  <a:lumMod val="75000"/>
                </a:schemeClr>
              </a:solidFill>
              <a:latin typeface="Calibri" panose="020F0502020204030204" pitchFamily="34" charset="0"/>
              <a:cs typeface="Calibri" panose="020F0502020204030204" pitchFamily="34" charset="0"/>
            </a:endParaRPr>
          </a:p>
          <a:p>
            <a:pPr>
              <a:defRPr/>
            </a:pPr>
            <a:r>
              <a:rPr lang="en-GB" dirty="0">
                <a:hlinkClick r:id="rId4"/>
              </a:rPr>
              <a:t>https://www.ukri.org/about-us/stfc/how-we-are-governed/advisory-boards/call-for-applications/</a:t>
            </a:r>
            <a:endParaRPr lang="en-GB" dirty="0"/>
          </a:p>
        </p:txBody>
      </p:sp>
    </p:spTree>
    <p:extLst>
      <p:ext uri="{BB962C8B-B14F-4D97-AF65-F5344CB8AC3E}">
        <p14:creationId xmlns:p14="http://schemas.microsoft.com/office/powerpoint/2010/main" val="105013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21225" y="1532062"/>
            <a:ext cx="10838679" cy="5232202"/>
          </a:xfrm>
          <a:prstGeom prst="rect">
            <a:avLst/>
          </a:prstGeom>
          <a:noFill/>
        </p:spPr>
        <p:txBody>
          <a:bodyPr wrap="square" rtlCol="0">
            <a:spAutoFit/>
          </a:bodyPr>
          <a:lstStyle/>
          <a:p>
            <a:r>
              <a:rPr lang="en-US" sz="2800" b="1" dirty="0">
                <a:solidFill>
                  <a:srgbClr val="2E2D62"/>
                </a:solidFill>
                <a:latin typeface="Arial" charset="0"/>
                <a:ea typeface="Arial" charset="0"/>
                <a:cs typeface="Arial" charset="0"/>
              </a:rPr>
              <a:t>Programme and Advisory panel interactions:</a:t>
            </a:r>
          </a:p>
          <a:p>
            <a:endParaRPr lang="en-US" sz="800" b="1" dirty="0">
              <a:solidFill>
                <a:srgbClr val="2E2D62"/>
              </a:solidFill>
              <a:latin typeface="Arial" charset="0"/>
              <a:ea typeface="Arial" charset="0"/>
              <a:cs typeface="Arial" charset="0"/>
            </a:endParaRPr>
          </a:p>
          <a:p>
            <a:pPr marL="342900" indent="-342900">
              <a:buFont typeface="Arial" charset="0"/>
              <a:buChar char="•"/>
            </a:pPr>
            <a:r>
              <a:rPr lang="en-US" sz="2400" dirty="0">
                <a:solidFill>
                  <a:srgbClr val="2E2D62"/>
                </a:solidFill>
                <a:latin typeface="Arial" charset="0"/>
                <a:ea typeface="Arial" charset="0"/>
                <a:cs typeface="Arial" charset="0"/>
              </a:rPr>
              <a:t>PPAP, PAAP, CERN update, PA programme update</a:t>
            </a:r>
          </a:p>
          <a:p>
            <a:pPr marL="342900" indent="-342900">
              <a:buFont typeface="Arial" charset="0"/>
              <a:buChar char="•"/>
            </a:pPr>
            <a:endParaRPr lang="en-US" sz="2000" dirty="0">
              <a:solidFill>
                <a:srgbClr val="2E2D62"/>
              </a:solidFill>
              <a:latin typeface="Arial" charset="0"/>
              <a:ea typeface="Arial" charset="0"/>
              <a:cs typeface="Arial" charset="0"/>
            </a:endParaRPr>
          </a:p>
          <a:p>
            <a:r>
              <a:rPr lang="en-US" sz="2800" b="1" dirty="0">
                <a:solidFill>
                  <a:srgbClr val="2E2D62"/>
                </a:solidFill>
                <a:latin typeface="Arial" charset="0"/>
                <a:ea typeface="Arial" charset="0"/>
                <a:cs typeface="Arial" charset="0"/>
              </a:rPr>
              <a:t>Funding recommendations:</a:t>
            </a:r>
          </a:p>
          <a:p>
            <a:endParaRPr lang="en-US" sz="800" b="1" dirty="0">
              <a:solidFill>
                <a:srgbClr val="2E2D62"/>
              </a:solidFill>
              <a:latin typeface="Arial" charset="0"/>
              <a:ea typeface="Arial" charset="0"/>
              <a:cs typeface="Arial" charset="0"/>
            </a:endParaRPr>
          </a:p>
          <a:p>
            <a:pPr marL="342900" indent="-342900">
              <a:buFont typeface="Arial" charset="0"/>
              <a:buChar char="•"/>
            </a:pPr>
            <a:r>
              <a:rPr lang="en-US" sz="2400" dirty="0">
                <a:solidFill>
                  <a:srgbClr val="2E2D62"/>
                </a:solidFill>
                <a:latin typeface="Arial" charset="0"/>
                <a:ea typeface="Arial" charset="0"/>
                <a:cs typeface="Arial" charset="0"/>
              </a:rPr>
              <a:t>SoI: </a:t>
            </a:r>
            <a:r>
              <a:rPr lang="en-US" sz="2000" dirty="0">
                <a:solidFill>
                  <a:srgbClr val="2E2D62"/>
                </a:solidFill>
                <a:latin typeface="Arial" charset="0"/>
                <a:ea typeface="Arial" charset="0"/>
                <a:cs typeface="Arial" charset="0"/>
              </a:rPr>
              <a:t>DUNE near detector, ERL, DIRAC operations</a:t>
            </a:r>
            <a:endParaRPr lang="en-US" sz="2000" dirty="0">
              <a:solidFill>
                <a:srgbClr val="003088"/>
              </a:solidFill>
              <a:latin typeface="Arial" charset="0"/>
              <a:ea typeface="Arial" charset="0"/>
              <a:cs typeface="Arial" charset="0"/>
            </a:endParaRPr>
          </a:p>
          <a:p>
            <a:pPr marL="342900" indent="-342900">
              <a:buFont typeface="Arial" charset="0"/>
              <a:buChar char="•"/>
            </a:pPr>
            <a:r>
              <a:rPr lang="en-US" sz="2400" dirty="0">
                <a:solidFill>
                  <a:srgbClr val="2E2D62"/>
                </a:solidFill>
                <a:latin typeface="Arial" charset="0"/>
                <a:ea typeface="Arial" charset="0"/>
                <a:cs typeface="Arial" charset="0"/>
              </a:rPr>
              <a:t>PPRP: </a:t>
            </a:r>
            <a:r>
              <a:rPr lang="en-US" sz="2000" dirty="0">
                <a:solidFill>
                  <a:srgbClr val="2E2D62"/>
                </a:solidFill>
                <a:latin typeface="Arial" charset="0"/>
                <a:ea typeface="Arial" charset="0"/>
                <a:cs typeface="Arial" charset="0"/>
              </a:rPr>
              <a:t>R&amp;D for LHCb Upgrade II</a:t>
            </a:r>
            <a:r>
              <a:rPr lang="en-US" sz="2000" dirty="0">
                <a:solidFill>
                  <a:srgbClr val="003088"/>
                </a:solidFill>
                <a:latin typeface="Arial" charset="0"/>
                <a:ea typeface="Arial" charset="0"/>
                <a:cs typeface="Arial" charset="0"/>
              </a:rPr>
              <a:t>, Hyper-K, LBNF/DUNE Targets II, Simons Observatory</a:t>
            </a:r>
          </a:p>
          <a:p>
            <a:pPr marL="342900" indent="-342900">
              <a:buFont typeface="Arial" charset="0"/>
              <a:buChar char="•"/>
            </a:pPr>
            <a:r>
              <a:rPr lang="en-US" sz="2400" dirty="0">
                <a:solidFill>
                  <a:srgbClr val="2E2D62"/>
                </a:solidFill>
                <a:latin typeface="Arial" charset="0"/>
                <a:ea typeface="Arial" charset="0"/>
                <a:cs typeface="Arial" charset="0"/>
              </a:rPr>
              <a:t>ATLAS Upgrade mid term review, CMS mid-term review</a:t>
            </a:r>
          </a:p>
          <a:p>
            <a:pPr marL="342900" indent="-342900">
              <a:buFont typeface="Arial" charset="0"/>
              <a:buChar char="•"/>
            </a:pPr>
            <a:r>
              <a:rPr lang="en-US" sz="2400" dirty="0">
                <a:solidFill>
                  <a:srgbClr val="2E2D62"/>
                </a:solidFill>
                <a:latin typeface="Arial" charset="0"/>
                <a:ea typeface="Arial" charset="0"/>
                <a:cs typeface="Arial" charset="0"/>
              </a:rPr>
              <a:t>PPGP, CG review implementation panel report</a:t>
            </a:r>
          </a:p>
          <a:p>
            <a:pPr marL="342900" indent="-342900">
              <a:buFont typeface="Arial" charset="0"/>
              <a:buChar char="•"/>
            </a:pPr>
            <a:endParaRPr lang="en-US" sz="2400" dirty="0">
              <a:solidFill>
                <a:srgbClr val="2E2D62"/>
              </a:solidFill>
              <a:latin typeface="Arial" charset="0"/>
              <a:ea typeface="Arial" charset="0"/>
              <a:cs typeface="Arial" charset="0"/>
            </a:endParaRPr>
          </a:p>
          <a:p>
            <a:r>
              <a:rPr lang="en-US" sz="2400" b="1" dirty="0">
                <a:solidFill>
                  <a:srgbClr val="2E2D62"/>
                </a:solidFill>
                <a:latin typeface="Arial" charset="0"/>
                <a:ea typeface="Arial" charset="0"/>
                <a:cs typeface="Arial" charset="0"/>
              </a:rPr>
              <a:t>+ Infrastructure </a:t>
            </a:r>
            <a:r>
              <a:rPr lang="en-US" sz="2400" b="1" dirty="0" err="1">
                <a:solidFill>
                  <a:srgbClr val="2E2D62"/>
                </a:solidFill>
                <a:latin typeface="Arial" charset="0"/>
                <a:ea typeface="Arial" charset="0"/>
                <a:cs typeface="Arial" charset="0"/>
              </a:rPr>
              <a:t>Prioritisation</a:t>
            </a:r>
            <a:r>
              <a:rPr lang="en-US" sz="2400" b="1" dirty="0">
                <a:solidFill>
                  <a:srgbClr val="2E2D62"/>
                </a:solidFill>
                <a:latin typeface="Arial" charset="0"/>
                <a:ea typeface="Arial" charset="0"/>
                <a:cs typeface="Arial" charset="0"/>
              </a:rPr>
              <a:t> 2021, PPTAP update, IPPP core programme review, strategic reviews, reports from evaluation, international, digital infrastructure teams</a:t>
            </a:r>
            <a:r>
              <a:rPr lang="is-IS" sz="2400" b="1" dirty="0">
                <a:solidFill>
                  <a:srgbClr val="2E2D62"/>
                </a:solidFill>
                <a:latin typeface="Arial" charset="0"/>
                <a:ea typeface="Arial" charset="0"/>
                <a:cs typeface="Arial" charset="0"/>
              </a:rPr>
              <a:t>…</a:t>
            </a:r>
          </a:p>
          <a:p>
            <a:endParaRPr lang="is-IS" sz="1200" b="1" dirty="0">
              <a:solidFill>
                <a:srgbClr val="2E2D62"/>
              </a:solidFill>
              <a:latin typeface="Arial" charset="0"/>
              <a:ea typeface="Arial" charset="0"/>
              <a:cs typeface="Arial" charset="0"/>
            </a:endParaRPr>
          </a:p>
          <a:p>
            <a:r>
              <a:rPr lang="en-US" sz="1400" dirty="0">
                <a:solidFill>
                  <a:srgbClr val="2E2D62"/>
                </a:solidFill>
                <a:latin typeface="Arial" charset="0"/>
                <a:ea typeface="Arial" charset="0"/>
                <a:cs typeface="Arial" charset="0"/>
              </a:rPr>
              <a:t>https://</a:t>
            </a:r>
            <a:r>
              <a:rPr lang="en-US" sz="1400" dirty="0" err="1">
                <a:solidFill>
                  <a:srgbClr val="2E2D62"/>
                </a:solidFill>
                <a:latin typeface="Arial" charset="0"/>
                <a:ea typeface="Arial" charset="0"/>
                <a:cs typeface="Arial" charset="0"/>
              </a:rPr>
              <a:t>www.ukri.org</a:t>
            </a:r>
            <a:r>
              <a:rPr lang="en-US" sz="1400" dirty="0">
                <a:solidFill>
                  <a:srgbClr val="2E2D62"/>
                </a:solidFill>
                <a:latin typeface="Arial" charset="0"/>
                <a:ea typeface="Arial" charset="0"/>
                <a:cs typeface="Arial" charset="0"/>
              </a:rPr>
              <a:t>/about-us/</a:t>
            </a:r>
            <a:r>
              <a:rPr lang="en-US" sz="1400" dirty="0" err="1">
                <a:solidFill>
                  <a:srgbClr val="2E2D62"/>
                </a:solidFill>
                <a:latin typeface="Arial" charset="0"/>
                <a:ea typeface="Arial" charset="0"/>
                <a:cs typeface="Arial" charset="0"/>
              </a:rPr>
              <a:t>stfc</a:t>
            </a:r>
            <a:r>
              <a:rPr lang="en-US" sz="1400" dirty="0">
                <a:solidFill>
                  <a:srgbClr val="2E2D62"/>
                </a:solidFill>
                <a:latin typeface="Arial" charset="0"/>
                <a:ea typeface="Arial" charset="0"/>
                <a:cs typeface="Arial" charset="0"/>
              </a:rPr>
              <a:t>/how-we-are-governed/advisory-boards/science-board/</a:t>
            </a: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Updates (from the last year)</a:t>
            </a:r>
          </a:p>
        </p:txBody>
      </p:sp>
      <p:sp>
        <p:nvSpPr>
          <p:cNvPr id="2" name="Slide Number Placeholder 1"/>
          <p:cNvSpPr>
            <a:spLocks noGrp="1"/>
          </p:cNvSpPr>
          <p:nvPr>
            <p:ph type="sldNum" sz="quarter" idx="12"/>
          </p:nvPr>
        </p:nvSpPr>
        <p:spPr/>
        <p:txBody>
          <a:bodyPr/>
          <a:lstStyle/>
          <a:p>
            <a:fld id="{A8BC656C-7953-1248-AA12-F1002D6A13DC}" type="slidenum">
              <a:rPr lang="en-US" smtClean="0"/>
              <a:t>3</a:t>
            </a:fld>
            <a:endParaRPr lang="en-US"/>
          </a:p>
        </p:txBody>
      </p:sp>
    </p:spTree>
    <p:extLst>
      <p:ext uri="{BB962C8B-B14F-4D97-AF65-F5344CB8AC3E}">
        <p14:creationId xmlns:p14="http://schemas.microsoft.com/office/powerpoint/2010/main" val="52764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2255" y="1504622"/>
            <a:ext cx="10838679" cy="4708981"/>
          </a:xfrm>
          <a:prstGeom prst="rect">
            <a:avLst/>
          </a:prstGeom>
          <a:noFill/>
        </p:spPr>
        <p:txBody>
          <a:bodyPr wrap="square" rtlCol="0">
            <a:spAutoFit/>
          </a:bodyPr>
          <a:lstStyle/>
          <a:p>
            <a:r>
              <a:rPr lang="en-US" sz="2400" b="1" dirty="0">
                <a:solidFill>
                  <a:srgbClr val="2E2D62"/>
                </a:solidFill>
                <a:latin typeface="Arial" charset="0"/>
                <a:ea typeface="Arial" charset="0"/>
                <a:cs typeface="Arial" charset="0"/>
              </a:rPr>
              <a:t>UKRI developed an R&amp;I infrastructure roadmap in 2019</a:t>
            </a:r>
          </a:p>
          <a:p>
            <a:pPr marL="342900" indent="-342900">
              <a:buFont typeface="Arial" charset="0"/>
              <a:buChar char="•"/>
            </a:pPr>
            <a:r>
              <a:rPr lang="en-US" sz="2400" dirty="0">
                <a:solidFill>
                  <a:srgbClr val="2E2D62"/>
                </a:solidFill>
                <a:latin typeface="Arial" charset="0"/>
                <a:ea typeface="Arial" charset="0"/>
                <a:cs typeface="Arial" charset="0"/>
              </a:rPr>
              <a:t>Cross-UKRI infrastructure fund established to fund major infrastructure priorities (note: tied to the CSR outcome)</a:t>
            </a:r>
          </a:p>
          <a:p>
            <a:pPr marL="342900" indent="-342900">
              <a:buFont typeface="Arial" charset="0"/>
              <a:buChar char="•"/>
            </a:pPr>
            <a:r>
              <a:rPr lang="en-US" sz="2400" dirty="0" err="1">
                <a:solidFill>
                  <a:srgbClr val="2E2D62"/>
                </a:solidFill>
                <a:latin typeface="Arial" charset="0"/>
                <a:ea typeface="Arial" charset="0"/>
                <a:cs typeface="Arial" charset="0"/>
              </a:rPr>
              <a:t>Prioritisation</a:t>
            </a:r>
            <a:r>
              <a:rPr lang="en-US" sz="2400" dirty="0">
                <a:solidFill>
                  <a:srgbClr val="2E2D62"/>
                </a:solidFill>
                <a:latin typeface="Arial" charset="0"/>
                <a:ea typeface="Arial" charset="0"/>
                <a:cs typeface="Arial" charset="0"/>
              </a:rPr>
              <a:t> exercises ran in 2020 and 2021; recommending projects for STFC to submit</a:t>
            </a:r>
          </a:p>
          <a:p>
            <a:pPr marL="342900" indent="-342900">
              <a:buFont typeface="Arial" charset="0"/>
              <a:buChar char="•"/>
            </a:pPr>
            <a:endParaRPr lang="en-US" sz="2400" dirty="0">
              <a:solidFill>
                <a:srgbClr val="2E2D62"/>
              </a:solidFill>
              <a:latin typeface="Arial" charset="0"/>
              <a:ea typeface="Arial" charset="0"/>
              <a:cs typeface="Arial" charset="0"/>
            </a:endParaRPr>
          </a:p>
          <a:p>
            <a:r>
              <a:rPr lang="en-US" sz="2400" b="1" dirty="0">
                <a:solidFill>
                  <a:srgbClr val="FF6900"/>
                </a:solidFill>
                <a:latin typeface="Arial" charset="0"/>
                <a:ea typeface="Arial" charset="0"/>
                <a:cs typeface="Arial" charset="0"/>
              </a:rPr>
              <a:t>There will likely be further exercises in the future – 2022 plans are dependent on UKRI CSR allocation</a:t>
            </a:r>
          </a:p>
          <a:p>
            <a:pPr marL="800100" lvl="1" indent="-342900">
              <a:buFont typeface="Arial" charset="0"/>
              <a:buChar char="•"/>
            </a:pPr>
            <a:r>
              <a:rPr lang="en-US" sz="2000" dirty="0">
                <a:solidFill>
                  <a:srgbClr val="FF6900"/>
                </a:solidFill>
                <a:latin typeface="Arial" charset="0"/>
                <a:ea typeface="Arial" charset="0"/>
                <a:cs typeface="Arial" charset="0"/>
              </a:rPr>
              <a:t>SB/TAAB will work together on any future exercises</a:t>
            </a:r>
          </a:p>
          <a:p>
            <a:pPr marL="800100" lvl="1" indent="-342900">
              <a:buFont typeface="Arial" charset="0"/>
              <a:buChar char="•"/>
            </a:pPr>
            <a:r>
              <a:rPr lang="en-US" sz="2000" b="1" dirty="0">
                <a:solidFill>
                  <a:srgbClr val="FF6900"/>
                </a:solidFill>
                <a:latin typeface="Arial" charset="0"/>
                <a:ea typeface="Arial" charset="0"/>
                <a:cs typeface="Arial" charset="0"/>
              </a:rPr>
              <a:t>This will be one of the main future business items</a:t>
            </a:r>
          </a:p>
          <a:p>
            <a:r>
              <a:rPr lang="en-US" sz="2400" dirty="0">
                <a:solidFill>
                  <a:srgbClr val="FF6900"/>
                </a:solidFill>
                <a:latin typeface="Arial" charset="0"/>
                <a:ea typeface="Arial" charset="0"/>
                <a:cs typeface="Arial" charset="0"/>
              </a:rPr>
              <a:t>Ultimately: need to move towards maintaining a pipeline of potential projects</a:t>
            </a:r>
          </a:p>
          <a:p>
            <a:pPr marL="800100" lvl="1" indent="-342900">
              <a:buFont typeface="Arial" charset="0"/>
              <a:buChar char="•"/>
            </a:pPr>
            <a:r>
              <a:rPr lang="en-GB" dirty="0">
                <a:solidFill>
                  <a:srgbClr val="FF6900"/>
                </a:solidFill>
                <a:latin typeface="Arial" panose="020B0604020202020204" pitchFamily="34" charset="0"/>
                <a:cs typeface="Arial" panose="020B0604020202020204" pitchFamily="34" charset="0"/>
              </a:rPr>
              <a:t>STFC is currently undertaking a project to identify the long-term approach to maintaining this pipeline</a:t>
            </a:r>
            <a:endParaRPr lang="en-US" sz="2400" dirty="0">
              <a:solidFill>
                <a:srgbClr val="FF6900"/>
              </a:solidFill>
              <a:latin typeface="Arial" charset="0"/>
              <a:ea typeface="Arial" charset="0"/>
              <a:cs typeface="Arial" charset="0"/>
            </a:endParaRPr>
          </a:p>
          <a:p>
            <a:endParaRPr lang="en-US" sz="800" b="1" dirty="0">
              <a:solidFill>
                <a:srgbClr val="FF6900"/>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341170" y="491775"/>
            <a:ext cx="12832392"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Forthcoming: Infrastructure </a:t>
            </a:r>
            <a:r>
              <a:rPr lang="en-US" sz="4400" b="1" spc="-150" dirty="0" err="1">
                <a:solidFill>
                  <a:srgbClr val="2E2D62"/>
                </a:solidFill>
                <a:latin typeface="Arial" panose="020B0604020202020204" pitchFamily="34" charset="0"/>
                <a:cs typeface="Arial" panose="020B0604020202020204" pitchFamily="34" charset="0"/>
              </a:rPr>
              <a:t>Prioritisation</a:t>
            </a:r>
            <a:endParaRPr lang="en-US" sz="4400" b="1" spc="-150" dirty="0">
              <a:solidFill>
                <a:srgbClr val="2E2D62"/>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8BC656C-7953-1248-AA12-F1002D6A13DC}" type="slidenum">
              <a:rPr lang="en-US" smtClean="0"/>
              <a:t>4</a:t>
            </a:fld>
            <a:endParaRPr lang="en-US"/>
          </a:p>
        </p:txBody>
      </p:sp>
      <p:sp>
        <p:nvSpPr>
          <p:cNvPr id="3" name="TextBox 2">
            <a:extLst>
              <a:ext uri="{FF2B5EF4-FFF2-40B4-BE49-F238E27FC236}">
                <a16:creationId xmlns:a16="http://schemas.microsoft.com/office/drawing/2014/main" id="{B6488D1E-A11B-3D40-B82D-A2135DDEFBBC}"/>
              </a:ext>
            </a:extLst>
          </p:cNvPr>
          <p:cNvSpPr txBox="1"/>
          <p:nvPr/>
        </p:nvSpPr>
        <p:spPr>
          <a:xfrm>
            <a:off x="742255" y="6347148"/>
            <a:ext cx="727449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https://</a:t>
            </a:r>
            <a:r>
              <a:rPr lang="en-US" sz="1400" dirty="0" err="1">
                <a:latin typeface="Arial" panose="020B0604020202020204" pitchFamily="34" charset="0"/>
                <a:cs typeface="Arial" panose="020B0604020202020204" pitchFamily="34" charset="0"/>
              </a:rPr>
              <a:t>www.ukri.org</a:t>
            </a:r>
            <a:r>
              <a:rPr lang="en-US" sz="1400" dirty="0">
                <a:latin typeface="Arial" panose="020B0604020202020204" pitchFamily="34" charset="0"/>
                <a:cs typeface="Arial" panose="020B0604020202020204" pitchFamily="34" charset="0"/>
              </a:rPr>
              <a:t>/our-work/creating-world-class-research-and-innovation-infrastructure/</a:t>
            </a:r>
          </a:p>
        </p:txBody>
      </p:sp>
    </p:spTree>
    <p:extLst>
      <p:ext uri="{BB962C8B-B14F-4D97-AF65-F5344CB8AC3E}">
        <p14:creationId xmlns:p14="http://schemas.microsoft.com/office/powerpoint/2010/main" val="123482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21BF9D-7312-D146-A098-1393906DE9CF}"/>
              </a:ext>
            </a:extLst>
          </p:cNvPr>
          <p:cNvSpPr txBox="1"/>
          <p:nvPr/>
        </p:nvSpPr>
        <p:spPr>
          <a:xfrm>
            <a:off x="202776" y="322494"/>
            <a:ext cx="11684581" cy="769441"/>
          </a:xfrm>
          <a:prstGeom prst="rect">
            <a:avLst/>
          </a:prstGeom>
          <a:noFill/>
        </p:spPr>
        <p:txBody>
          <a:bodyPr wrap="square" lIns="91440" tIns="45720" rIns="91440" bIns="45720" rtlCol="0" anchor="t">
            <a:spAutoFit/>
          </a:bodyPr>
          <a:lstStyle/>
          <a:p>
            <a:pPr>
              <a:defRPr/>
            </a:pPr>
            <a:r>
              <a:rPr lang="en-US" sz="4400" b="1" spc="-150" dirty="0">
                <a:solidFill>
                  <a:srgbClr val="2E2D62"/>
                </a:solidFill>
                <a:latin typeface="Arial"/>
                <a:cs typeface="Arial"/>
              </a:rPr>
              <a:t>Forthcoming: Visions process</a:t>
            </a:r>
            <a:endParaRPr lang="en-US" dirty="0">
              <a:ea typeface="+mn-ea"/>
            </a:endParaRPr>
          </a:p>
        </p:txBody>
      </p:sp>
      <p:sp>
        <p:nvSpPr>
          <p:cNvPr id="3" name="Rectangle 2"/>
          <p:cNvSpPr/>
          <p:nvPr/>
        </p:nvSpPr>
        <p:spPr>
          <a:xfrm>
            <a:off x="434715" y="1256825"/>
            <a:ext cx="10822898" cy="5201424"/>
          </a:xfrm>
          <a:prstGeom prst="rect">
            <a:avLst/>
          </a:prstGeom>
        </p:spPr>
        <p:txBody>
          <a:bodyPr wrap="square" lIns="91440" tIns="45720" rIns="91440" bIns="45720" anchor="t">
            <a:spAutoFit/>
          </a:bodyPr>
          <a:lstStyle/>
          <a:p>
            <a:r>
              <a:rPr lang="en-GB" sz="2400" dirty="0">
                <a:latin typeface="Arial"/>
                <a:cs typeface="Arial"/>
              </a:rPr>
              <a:t>Executive Board have commissioned 'Visions' to develop new concepts that are currently falling through the net and might not be captured by STFC's current processes. </a:t>
            </a:r>
          </a:p>
          <a:p>
            <a:r>
              <a:rPr lang="en-GB" sz="2400" b="1" dirty="0">
                <a:latin typeface="Arial"/>
                <a:cs typeface="Arial"/>
              </a:rPr>
              <a:t>Key aims</a:t>
            </a:r>
            <a:r>
              <a:rPr lang="en-GB" sz="2400" dirty="0">
                <a:latin typeface="Arial"/>
                <a:cs typeface="Arial"/>
              </a:rPr>
              <a:t>: </a:t>
            </a:r>
          </a:p>
          <a:p>
            <a:pPr marL="800100" lvl="1" indent="-342900">
              <a:buFont typeface="Arial"/>
              <a:buChar char="•"/>
            </a:pPr>
            <a:r>
              <a:rPr lang="en-GB" sz="2400" dirty="0">
                <a:latin typeface="Arial"/>
                <a:cs typeface="Arial"/>
              </a:rPr>
              <a:t>to </a:t>
            </a:r>
            <a:r>
              <a:rPr lang="en-GB" sz="2400" dirty="0">
                <a:latin typeface="Arial"/>
                <a:cs typeface="Calibri"/>
              </a:rPr>
              <a:t>build capacity to react quickly to emerging opportunities </a:t>
            </a:r>
            <a:endParaRPr lang="en-GB" sz="2400" dirty="0">
              <a:latin typeface="Arial"/>
              <a:cs typeface="Arial"/>
            </a:endParaRPr>
          </a:p>
          <a:p>
            <a:pPr marL="800100" lvl="1" indent="-342900">
              <a:buFont typeface="Arial"/>
              <a:buChar char="•"/>
            </a:pPr>
            <a:r>
              <a:rPr lang="en-GB" sz="2400" dirty="0">
                <a:latin typeface="Arial"/>
                <a:ea typeface="+mn-lt"/>
                <a:cs typeface="+mn-lt"/>
              </a:rPr>
              <a:t>to better position STFC to respond to new funding opportunities, outside of core funding (note: there is no direct funding attached to the scheme)</a:t>
            </a:r>
            <a:endParaRPr lang="en-GB" sz="2400" dirty="0">
              <a:latin typeface="Arial"/>
              <a:cs typeface="Arial"/>
            </a:endParaRPr>
          </a:p>
          <a:p>
            <a:pPr marL="342900" indent="-342900">
              <a:buFont typeface="Arial"/>
              <a:buChar char="•"/>
            </a:pPr>
            <a:endParaRPr lang="en-GB" sz="1000" dirty="0">
              <a:latin typeface="Arial"/>
              <a:cs typeface="Arial"/>
            </a:endParaRPr>
          </a:p>
          <a:p>
            <a:r>
              <a:rPr lang="en-GB" sz="2400" dirty="0">
                <a:latin typeface="Arial"/>
                <a:cs typeface="Arial"/>
              </a:rPr>
              <a:t>Past examples include:</a:t>
            </a:r>
          </a:p>
          <a:p>
            <a:r>
              <a:rPr lang="en-GB" sz="2000" i="1" dirty="0">
                <a:latin typeface="Arial"/>
                <a:ea typeface="+mn-lt"/>
                <a:cs typeface="+mn-lt"/>
              </a:rPr>
              <a:t>Quantum Technologies for Fundamental Physics programme</a:t>
            </a:r>
            <a:r>
              <a:rPr lang="en-GB" sz="2000" dirty="0">
                <a:latin typeface="Arial"/>
                <a:ea typeface="+mn-lt"/>
                <a:cs typeface="+mn-lt"/>
              </a:rPr>
              <a:t> and</a:t>
            </a:r>
            <a:r>
              <a:rPr lang="en-GB" sz="2000" i="1" dirty="0">
                <a:latin typeface="Arial"/>
                <a:ea typeface="+mn-lt"/>
                <a:cs typeface="+mn-lt"/>
              </a:rPr>
              <a:t> the Extreme Photonics Application Centre </a:t>
            </a:r>
            <a:r>
              <a:rPr lang="en-GB" sz="2000" dirty="0">
                <a:latin typeface="Arial"/>
                <a:ea typeface="+mn-lt"/>
                <a:cs typeface="+mn-lt"/>
              </a:rPr>
              <a:t>funded through UKRI Strategic Priorities Fund. </a:t>
            </a:r>
            <a:endParaRPr lang="en-GB" sz="2000" i="1" dirty="0">
              <a:latin typeface="Arial"/>
              <a:cs typeface="Arial"/>
            </a:endParaRPr>
          </a:p>
          <a:p>
            <a:endParaRPr lang="en-GB" dirty="0"/>
          </a:p>
          <a:p>
            <a:r>
              <a:rPr lang="en-US" sz="2400" b="1" dirty="0">
                <a:solidFill>
                  <a:srgbClr val="FF6900"/>
                </a:solidFill>
                <a:latin typeface="Arial" charset="0"/>
                <a:ea typeface="Arial" charset="0"/>
                <a:cs typeface="Arial" charset="0"/>
              </a:rPr>
              <a:t>Visions is currently in the development/implementation stage</a:t>
            </a:r>
          </a:p>
          <a:p>
            <a:pPr marL="800100" lvl="1" indent="-342900">
              <a:buFont typeface="Arial" charset="0"/>
              <a:buChar char="•"/>
            </a:pPr>
            <a:r>
              <a:rPr lang="en-US" sz="2400" dirty="0">
                <a:solidFill>
                  <a:srgbClr val="FF6900"/>
                </a:solidFill>
                <a:latin typeface="Arial" charset="0"/>
                <a:ea typeface="Arial" charset="0"/>
                <a:cs typeface="Arial" charset="0"/>
              </a:rPr>
              <a:t>Advisory Panels will learn more in Summer 2022. </a:t>
            </a:r>
          </a:p>
          <a:p>
            <a:pPr marL="800100" lvl="1" indent="-342900">
              <a:buFont typeface="Arial" charset="0"/>
              <a:buChar char="•"/>
            </a:pPr>
            <a:r>
              <a:rPr lang="en-US" sz="2400" dirty="0">
                <a:solidFill>
                  <a:srgbClr val="FF6900"/>
                </a:solidFill>
                <a:latin typeface="Arial" charset="0"/>
                <a:ea typeface="Arial" charset="0"/>
                <a:cs typeface="Arial" charset="0"/>
              </a:rPr>
              <a:t>It is anticipated the scheme will launch in August 2022. </a:t>
            </a:r>
          </a:p>
        </p:txBody>
      </p:sp>
      <p:sp>
        <p:nvSpPr>
          <p:cNvPr id="4" name="Slide Number Placeholder 1">
            <a:extLst>
              <a:ext uri="{FF2B5EF4-FFF2-40B4-BE49-F238E27FC236}">
                <a16:creationId xmlns:a16="http://schemas.microsoft.com/office/drawing/2014/main" id="{4E7662C5-DB65-924E-8225-9DA96A139F3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BC656C-7953-1248-AA12-F1002D6A13DC}" type="slidenum">
              <a:rPr lang="en-US" smtClean="0"/>
              <a:pPr/>
              <a:t>5</a:t>
            </a:fld>
            <a:endParaRPr lang="en-US"/>
          </a:p>
        </p:txBody>
      </p:sp>
    </p:spTree>
    <p:extLst>
      <p:ext uri="{BB962C8B-B14F-4D97-AF65-F5344CB8AC3E}">
        <p14:creationId xmlns:p14="http://schemas.microsoft.com/office/powerpoint/2010/main" val="2637132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755" y="1609552"/>
            <a:ext cx="10838679" cy="4185761"/>
          </a:xfrm>
          <a:prstGeom prst="rect">
            <a:avLst/>
          </a:prstGeom>
          <a:noFill/>
        </p:spPr>
        <p:txBody>
          <a:bodyPr wrap="square" rtlCol="0">
            <a:spAutoFit/>
          </a:bodyPr>
          <a:lstStyle/>
          <a:p>
            <a:r>
              <a:rPr lang="en-US" sz="3600" b="1" dirty="0">
                <a:solidFill>
                  <a:srgbClr val="2E2D62"/>
                </a:solidFill>
                <a:latin typeface="Arial" charset="0"/>
                <a:ea typeface="Arial" charset="0"/>
                <a:cs typeface="Arial" charset="0"/>
              </a:rPr>
              <a:t>Level of core funding is unsustainably low</a:t>
            </a:r>
          </a:p>
          <a:p>
            <a:endParaRPr lang="en-US" sz="1000" b="1" dirty="0">
              <a:solidFill>
                <a:srgbClr val="2E2D62"/>
              </a:solidFill>
              <a:latin typeface="Arial" charset="0"/>
              <a:ea typeface="Arial" charset="0"/>
              <a:cs typeface="Arial" charset="0"/>
            </a:endParaRPr>
          </a:p>
          <a:p>
            <a:pPr marL="342900" indent="-342900">
              <a:buFont typeface="Arial" charset="0"/>
              <a:buChar char="•"/>
            </a:pPr>
            <a:r>
              <a:rPr lang="en-US" sz="2400" dirty="0">
                <a:solidFill>
                  <a:srgbClr val="2E2D62"/>
                </a:solidFill>
                <a:latin typeface="Arial" charset="0"/>
                <a:ea typeface="Arial" charset="0"/>
                <a:cs typeface="Arial" charset="0"/>
              </a:rPr>
              <a:t>Above inflationary pressures + flat cash have eroded grants rounds to the point where skills are lost and damage is done (in general within PPAN)</a:t>
            </a:r>
          </a:p>
          <a:p>
            <a:pPr marL="800100" lvl="1" indent="-342900">
              <a:buFont typeface="Arial" charset="0"/>
              <a:buChar char="•"/>
            </a:pPr>
            <a:r>
              <a:rPr lang="en-US" sz="2000" dirty="0">
                <a:solidFill>
                  <a:srgbClr val="2E2D62"/>
                </a:solidFill>
                <a:latin typeface="Arial" charset="0"/>
                <a:ea typeface="Arial" charset="0"/>
                <a:cs typeface="Arial" charset="0"/>
              </a:rPr>
              <a:t>Worry about CG round</a:t>
            </a:r>
          </a:p>
          <a:p>
            <a:pPr marL="800100" lvl="1" indent="-342900">
              <a:buFont typeface="Arial" charset="0"/>
              <a:buChar char="•"/>
            </a:pPr>
            <a:r>
              <a:rPr lang="en-US" sz="2000" dirty="0">
                <a:solidFill>
                  <a:srgbClr val="2E2D62"/>
                </a:solidFill>
                <a:latin typeface="Arial" charset="0"/>
                <a:ea typeface="Arial" charset="0"/>
                <a:cs typeface="Arial" charset="0"/>
              </a:rPr>
              <a:t>Inability to adequately exploit programme priorities</a:t>
            </a:r>
          </a:p>
          <a:p>
            <a:pPr marL="800100" lvl="1" indent="-342900">
              <a:buFont typeface="Arial" charset="0"/>
              <a:buChar char="•"/>
            </a:pPr>
            <a:r>
              <a:rPr lang="en-US" sz="2000" dirty="0">
                <a:solidFill>
                  <a:srgbClr val="2E2D62"/>
                </a:solidFill>
                <a:latin typeface="Arial" charset="0"/>
                <a:ea typeface="Arial" charset="0"/>
                <a:cs typeface="Arial" charset="0"/>
              </a:rPr>
              <a:t>Ability to provide long term exploitation of new investments (</a:t>
            </a:r>
            <a:r>
              <a:rPr lang="en-US" sz="2000" dirty="0" err="1">
                <a:solidFill>
                  <a:srgbClr val="2E2D62"/>
                </a:solidFill>
                <a:latin typeface="Arial" charset="0"/>
                <a:ea typeface="Arial" charset="0"/>
                <a:cs typeface="Arial" charset="0"/>
              </a:rPr>
              <a:t>eg</a:t>
            </a:r>
            <a:r>
              <a:rPr lang="en-US" sz="2000" dirty="0">
                <a:solidFill>
                  <a:srgbClr val="2E2D62"/>
                </a:solidFill>
                <a:latin typeface="Arial" charset="0"/>
                <a:ea typeface="Arial" charset="0"/>
                <a:cs typeface="Arial" charset="0"/>
              </a:rPr>
              <a:t> QTFP) in doubt</a:t>
            </a:r>
          </a:p>
          <a:p>
            <a:pPr marL="800100" lvl="1" indent="-342900">
              <a:buFont typeface="Arial" charset="0"/>
              <a:buChar char="•"/>
            </a:pPr>
            <a:r>
              <a:rPr lang="en-US" sz="2000" dirty="0">
                <a:solidFill>
                  <a:srgbClr val="2E2D62"/>
                </a:solidFill>
                <a:latin typeface="Arial" charset="0"/>
                <a:ea typeface="Arial" charset="0"/>
                <a:cs typeface="Arial" charset="0"/>
              </a:rPr>
              <a:t>Concern over impact of CMB funding on PA programme</a:t>
            </a:r>
          </a:p>
          <a:p>
            <a:pPr marL="800100" lvl="1" indent="-342900">
              <a:buFont typeface="Arial" charset="0"/>
              <a:buChar char="•"/>
            </a:pPr>
            <a:endParaRPr lang="en-US" sz="2000" dirty="0">
              <a:solidFill>
                <a:srgbClr val="2E2D62"/>
              </a:solidFill>
              <a:latin typeface="Arial" charset="0"/>
              <a:ea typeface="Arial" charset="0"/>
              <a:cs typeface="Arial" charset="0"/>
            </a:endParaRPr>
          </a:p>
          <a:p>
            <a:pPr marL="800100" lvl="1" indent="-342900">
              <a:buFont typeface="Arial" charset="0"/>
              <a:buChar char="•"/>
            </a:pPr>
            <a:endParaRPr lang="en-US" sz="2400" dirty="0">
              <a:solidFill>
                <a:srgbClr val="2E2D62"/>
              </a:solidFill>
              <a:latin typeface="Arial" charset="0"/>
              <a:ea typeface="Arial" charset="0"/>
              <a:cs typeface="Arial" charset="0"/>
            </a:endParaRPr>
          </a:p>
          <a:p>
            <a:pPr marL="342900" indent="-342900">
              <a:buFont typeface="Arial" charset="0"/>
              <a:buChar char="•"/>
            </a:pPr>
            <a:endParaRPr lang="en-US" sz="2400" dirty="0">
              <a:solidFill>
                <a:srgbClr val="2E2D62"/>
              </a:solidFill>
              <a:latin typeface="Arial" charset="0"/>
              <a:ea typeface="Arial" charset="0"/>
              <a:cs typeface="Arial" charset="0"/>
            </a:endParaRPr>
          </a:p>
          <a:p>
            <a:pPr marL="742950" lvl="1" indent="-285750">
              <a:buFont typeface="Arial" charset="0"/>
              <a:buChar char="•"/>
            </a:pPr>
            <a:endParaRPr lang="en-US" sz="2400" dirty="0">
              <a:solidFill>
                <a:srgbClr val="2E2D62"/>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Current concerns: funding</a:t>
            </a:r>
          </a:p>
        </p:txBody>
      </p:sp>
      <p:sp>
        <p:nvSpPr>
          <p:cNvPr id="2" name="Slide Number Placeholder 1"/>
          <p:cNvSpPr>
            <a:spLocks noGrp="1"/>
          </p:cNvSpPr>
          <p:nvPr>
            <p:ph type="sldNum" sz="quarter" idx="12"/>
          </p:nvPr>
        </p:nvSpPr>
        <p:spPr/>
        <p:txBody>
          <a:bodyPr/>
          <a:lstStyle/>
          <a:p>
            <a:fld id="{A8BC656C-7953-1248-AA12-F1002D6A13DC}" type="slidenum">
              <a:rPr lang="en-US" smtClean="0"/>
              <a:t>6</a:t>
            </a:fld>
            <a:endParaRPr lang="en-US"/>
          </a:p>
        </p:txBody>
      </p:sp>
    </p:spTree>
    <p:extLst>
      <p:ext uri="{BB962C8B-B14F-4D97-AF65-F5344CB8AC3E}">
        <p14:creationId xmlns:p14="http://schemas.microsoft.com/office/powerpoint/2010/main" val="144790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755" y="1609552"/>
            <a:ext cx="10838679" cy="4308872"/>
          </a:xfrm>
          <a:prstGeom prst="rect">
            <a:avLst/>
          </a:prstGeom>
          <a:noFill/>
        </p:spPr>
        <p:txBody>
          <a:bodyPr wrap="square" rtlCol="0">
            <a:spAutoFit/>
          </a:bodyPr>
          <a:lstStyle/>
          <a:p>
            <a:r>
              <a:rPr lang="en-US" sz="2800" b="1" dirty="0">
                <a:solidFill>
                  <a:srgbClr val="2E2D62"/>
                </a:solidFill>
                <a:latin typeface="Arial" charset="0"/>
                <a:ea typeface="Arial" charset="0"/>
                <a:cs typeface="Arial" charset="0"/>
              </a:rPr>
              <a:t>Level of core funding is unsustainably low</a:t>
            </a:r>
          </a:p>
          <a:p>
            <a:endParaRPr lang="en-US" sz="1000" b="1" dirty="0">
              <a:solidFill>
                <a:srgbClr val="2E2D62"/>
              </a:solidFill>
              <a:latin typeface="Arial" charset="0"/>
              <a:ea typeface="Arial" charset="0"/>
              <a:cs typeface="Arial" charset="0"/>
            </a:endParaRPr>
          </a:p>
          <a:p>
            <a:pPr marL="342900" indent="-342900">
              <a:buFont typeface="Arial" charset="0"/>
              <a:buChar char="•"/>
            </a:pPr>
            <a:r>
              <a:rPr lang="en-US" sz="2400" b="1" dirty="0">
                <a:solidFill>
                  <a:srgbClr val="FF6900"/>
                </a:solidFill>
                <a:latin typeface="Arial" charset="0"/>
                <a:ea typeface="Arial" charset="0"/>
                <a:cs typeface="Arial" charset="0"/>
              </a:rPr>
              <a:t>We agree. We share your concerns. We have:</a:t>
            </a:r>
          </a:p>
          <a:p>
            <a:pPr marL="800100" lvl="1" indent="-342900">
              <a:buFont typeface="Arial" charset="0"/>
              <a:buChar char="•"/>
            </a:pPr>
            <a:r>
              <a:rPr lang="en-US" sz="2400" dirty="0">
                <a:solidFill>
                  <a:srgbClr val="FF6900"/>
                </a:solidFill>
                <a:latin typeface="Arial" charset="0"/>
                <a:ea typeface="Arial" charset="0"/>
                <a:cs typeface="Arial" charset="0"/>
              </a:rPr>
              <a:t>Documented our concerns in (</a:t>
            </a:r>
            <a:r>
              <a:rPr lang="en-US" sz="2400" dirty="0" err="1">
                <a:solidFill>
                  <a:srgbClr val="FF6900"/>
                </a:solidFill>
                <a:latin typeface="Arial" charset="0"/>
                <a:ea typeface="Arial" charset="0"/>
                <a:cs typeface="Arial" charset="0"/>
              </a:rPr>
              <a:t>eg</a:t>
            </a:r>
            <a:r>
              <a:rPr lang="en-US" sz="2400" dirty="0">
                <a:solidFill>
                  <a:srgbClr val="FF6900"/>
                </a:solidFill>
                <a:latin typeface="Arial" charset="0"/>
                <a:ea typeface="Arial" charset="0"/>
                <a:cs typeface="Arial" charset="0"/>
              </a:rPr>
              <a:t>) Balance of </a:t>
            </a:r>
            <a:r>
              <a:rPr lang="en-US" sz="2400" dirty="0" err="1">
                <a:solidFill>
                  <a:srgbClr val="FF6900"/>
                </a:solidFill>
                <a:latin typeface="Arial" charset="0"/>
                <a:ea typeface="Arial" charset="0"/>
                <a:cs typeface="Arial" charset="0"/>
              </a:rPr>
              <a:t>Programmes</a:t>
            </a:r>
            <a:endParaRPr lang="en-US" sz="2400" dirty="0">
              <a:solidFill>
                <a:srgbClr val="FF6900"/>
              </a:solidFill>
              <a:latin typeface="Arial" charset="0"/>
              <a:ea typeface="Arial" charset="0"/>
              <a:cs typeface="Arial" charset="0"/>
            </a:endParaRPr>
          </a:p>
          <a:p>
            <a:pPr marL="800100" lvl="1" indent="-342900">
              <a:buFont typeface="Arial" charset="0"/>
              <a:buChar char="•"/>
            </a:pPr>
            <a:r>
              <a:rPr lang="en-US" sz="2400" dirty="0">
                <a:solidFill>
                  <a:srgbClr val="FF6900"/>
                </a:solidFill>
                <a:latin typeface="Arial" charset="0"/>
                <a:ea typeface="Arial" charset="0"/>
                <a:cs typeface="Arial" charset="0"/>
              </a:rPr>
              <a:t>Highlighted our concerns to EB and Council (several times)</a:t>
            </a:r>
          </a:p>
          <a:p>
            <a:pPr marL="800100" lvl="1" indent="-342900">
              <a:buFont typeface="Arial" charset="0"/>
              <a:buChar char="•"/>
            </a:pPr>
            <a:r>
              <a:rPr lang="en-US" sz="2400" dirty="0">
                <a:solidFill>
                  <a:srgbClr val="FF6900"/>
                </a:solidFill>
                <a:latin typeface="Arial" charset="0"/>
                <a:ea typeface="Arial" charset="0"/>
                <a:cs typeface="Arial" charset="0"/>
              </a:rPr>
              <a:t>Fed evidence about the damage into UKRI research sustainability study</a:t>
            </a:r>
          </a:p>
          <a:p>
            <a:pPr lvl="1"/>
            <a:endParaRPr lang="en-US" sz="2000" dirty="0">
              <a:solidFill>
                <a:srgbClr val="2E2D62"/>
              </a:solidFill>
              <a:latin typeface="Arial" charset="0"/>
              <a:ea typeface="Arial" charset="0"/>
              <a:cs typeface="Arial" charset="0"/>
            </a:endParaRPr>
          </a:p>
          <a:p>
            <a:r>
              <a:rPr lang="en-US" sz="2400" b="1" dirty="0">
                <a:solidFill>
                  <a:srgbClr val="2E2D62"/>
                </a:solidFill>
                <a:latin typeface="Arial" charset="0"/>
                <a:ea typeface="Arial" charset="0"/>
                <a:cs typeface="Arial" charset="0"/>
              </a:rPr>
              <a:t>STFC recognize the issue.</a:t>
            </a:r>
          </a:p>
          <a:p>
            <a:r>
              <a:rPr lang="en-US" sz="2400" b="1" dirty="0">
                <a:solidFill>
                  <a:srgbClr val="2E2D62"/>
                </a:solidFill>
                <a:latin typeface="Arial" charset="0"/>
                <a:ea typeface="Arial" charset="0"/>
                <a:cs typeface="Arial" charset="0"/>
              </a:rPr>
              <a:t>Protecting core funding is an STFC priority.</a:t>
            </a:r>
          </a:p>
          <a:p>
            <a:r>
              <a:rPr lang="en-US" sz="2400" b="1" dirty="0">
                <a:solidFill>
                  <a:srgbClr val="2E2D62"/>
                </a:solidFill>
                <a:latin typeface="Arial" charset="0"/>
                <a:ea typeface="Arial" charset="0"/>
                <a:cs typeface="Arial" charset="0"/>
              </a:rPr>
              <a:t>See Mark’s talk for updates on funding/reviewing PP to plan future opportunities coherently.</a:t>
            </a:r>
          </a:p>
          <a:p>
            <a:pPr marL="742950" lvl="1" indent="-285750">
              <a:buFont typeface="Arial" charset="0"/>
              <a:buChar char="•"/>
            </a:pPr>
            <a:endParaRPr lang="en-US" sz="2400" dirty="0">
              <a:solidFill>
                <a:srgbClr val="2E2D62"/>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Current concerns: funding</a:t>
            </a:r>
          </a:p>
        </p:txBody>
      </p:sp>
      <p:sp>
        <p:nvSpPr>
          <p:cNvPr id="2" name="Slide Number Placeholder 1"/>
          <p:cNvSpPr>
            <a:spLocks noGrp="1"/>
          </p:cNvSpPr>
          <p:nvPr>
            <p:ph type="sldNum" sz="quarter" idx="12"/>
          </p:nvPr>
        </p:nvSpPr>
        <p:spPr/>
        <p:txBody>
          <a:bodyPr/>
          <a:lstStyle/>
          <a:p>
            <a:fld id="{A8BC656C-7953-1248-AA12-F1002D6A13DC}" type="slidenum">
              <a:rPr lang="en-US" smtClean="0"/>
              <a:t>7</a:t>
            </a:fld>
            <a:endParaRPr lang="en-US"/>
          </a:p>
        </p:txBody>
      </p:sp>
    </p:spTree>
    <p:extLst>
      <p:ext uri="{BB962C8B-B14F-4D97-AF65-F5344CB8AC3E}">
        <p14:creationId xmlns:p14="http://schemas.microsoft.com/office/powerpoint/2010/main" val="142621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755" y="1609552"/>
            <a:ext cx="10838679" cy="2893100"/>
          </a:xfrm>
          <a:prstGeom prst="rect">
            <a:avLst/>
          </a:prstGeom>
          <a:noFill/>
        </p:spPr>
        <p:txBody>
          <a:bodyPr wrap="square" rtlCol="0">
            <a:spAutoFit/>
          </a:bodyPr>
          <a:lstStyle/>
          <a:p>
            <a:r>
              <a:rPr lang="en-US" sz="2800" b="1" dirty="0">
                <a:solidFill>
                  <a:srgbClr val="2E2D62"/>
                </a:solidFill>
                <a:latin typeface="Arial" charset="0"/>
                <a:ea typeface="Arial" charset="0"/>
                <a:cs typeface="Arial" charset="0"/>
              </a:rPr>
              <a:t>Level of core funding is unsustainably low</a:t>
            </a:r>
          </a:p>
          <a:p>
            <a:endParaRPr lang="en-US" sz="1000" b="1" dirty="0">
              <a:solidFill>
                <a:srgbClr val="2E2D62"/>
              </a:solidFill>
              <a:latin typeface="Arial" charset="0"/>
              <a:ea typeface="Arial" charset="0"/>
              <a:cs typeface="Arial" charset="0"/>
            </a:endParaRPr>
          </a:p>
          <a:p>
            <a:pPr marL="342900" indent="-342900">
              <a:buFont typeface="Arial" charset="0"/>
              <a:buChar char="•"/>
            </a:pPr>
            <a:r>
              <a:rPr lang="en-US" sz="2400" dirty="0">
                <a:solidFill>
                  <a:srgbClr val="2E2D62"/>
                </a:solidFill>
                <a:latin typeface="Arial" charset="0"/>
                <a:ea typeface="Arial" charset="0"/>
                <a:cs typeface="Arial" charset="0"/>
              </a:rPr>
              <a:t>Regarding CMB:</a:t>
            </a:r>
          </a:p>
          <a:p>
            <a:pPr marL="742950" lvl="1" indent="-285750">
              <a:buFont typeface="Arial" charset="0"/>
              <a:buChar char="•"/>
            </a:pPr>
            <a:r>
              <a:rPr lang="en-US" sz="2400" dirty="0">
                <a:solidFill>
                  <a:srgbClr val="2E2D62"/>
                </a:solidFill>
                <a:latin typeface="Arial" charset="0"/>
                <a:ea typeface="Arial" charset="0"/>
                <a:cs typeface="Arial" charset="0"/>
              </a:rPr>
              <a:t>This appears on the PAAP and AAP roadmaps (it is of interest to both communities)</a:t>
            </a:r>
          </a:p>
          <a:p>
            <a:pPr marL="742950" lvl="1" indent="-285750">
              <a:buFont typeface="Arial" charset="0"/>
              <a:buChar char="•"/>
            </a:pPr>
            <a:r>
              <a:rPr lang="en-US" sz="2400" b="1" dirty="0">
                <a:solidFill>
                  <a:srgbClr val="FF6900"/>
                </a:solidFill>
                <a:latin typeface="Arial" charset="0"/>
                <a:ea typeface="Arial" charset="0"/>
                <a:cs typeface="Arial" charset="0"/>
              </a:rPr>
              <a:t>Exploitation and project funding will be continue to be met by Astronomy (and AGP), not PA.</a:t>
            </a:r>
          </a:p>
          <a:p>
            <a:pPr lvl="1"/>
            <a:endParaRPr lang="en-US" sz="2400" dirty="0">
              <a:solidFill>
                <a:srgbClr val="2E2D62"/>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Current concerns: funding</a:t>
            </a:r>
          </a:p>
        </p:txBody>
      </p:sp>
      <p:sp>
        <p:nvSpPr>
          <p:cNvPr id="2" name="Slide Number Placeholder 1"/>
          <p:cNvSpPr>
            <a:spLocks noGrp="1"/>
          </p:cNvSpPr>
          <p:nvPr>
            <p:ph type="sldNum" sz="quarter" idx="12"/>
          </p:nvPr>
        </p:nvSpPr>
        <p:spPr/>
        <p:txBody>
          <a:bodyPr/>
          <a:lstStyle/>
          <a:p>
            <a:fld id="{A8BC656C-7953-1248-AA12-F1002D6A13DC}" type="slidenum">
              <a:rPr lang="en-US" smtClean="0"/>
              <a:t>8</a:t>
            </a:fld>
            <a:endParaRPr lang="en-US"/>
          </a:p>
        </p:txBody>
      </p:sp>
    </p:spTree>
    <p:extLst>
      <p:ext uri="{BB962C8B-B14F-4D97-AF65-F5344CB8AC3E}">
        <p14:creationId xmlns:p14="http://schemas.microsoft.com/office/powerpoint/2010/main" val="388540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8755" y="1609552"/>
            <a:ext cx="10838679" cy="4001095"/>
          </a:xfrm>
          <a:prstGeom prst="rect">
            <a:avLst/>
          </a:prstGeom>
          <a:noFill/>
        </p:spPr>
        <p:txBody>
          <a:bodyPr wrap="square" rtlCol="0">
            <a:spAutoFit/>
          </a:bodyPr>
          <a:lstStyle/>
          <a:p>
            <a:r>
              <a:rPr lang="en-US" sz="2800" b="1" dirty="0">
                <a:solidFill>
                  <a:srgbClr val="2E2D62"/>
                </a:solidFill>
                <a:latin typeface="Arial" charset="0"/>
                <a:ea typeface="Arial" charset="0"/>
                <a:cs typeface="Arial" charset="0"/>
              </a:rPr>
              <a:t>(Raised by PAAP)</a:t>
            </a:r>
          </a:p>
          <a:p>
            <a:endParaRPr lang="en-US" sz="1000" b="1" dirty="0">
              <a:solidFill>
                <a:srgbClr val="2E2D62"/>
              </a:solidFill>
              <a:latin typeface="Arial" charset="0"/>
              <a:ea typeface="Arial" charset="0"/>
              <a:cs typeface="Arial" charset="0"/>
            </a:endParaRPr>
          </a:p>
          <a:p>
            <a:pPr marL="342900" indent="-342900">
              <a:buFont typeface="Arial" charset="0"/>
              <a:buChar char="•"/>
            </a:pPr>
            <a:r>
              <a:rPr lang="en-US" sz="2400" dirty="0">
                <a:solidFill>
                  <a:srgbClr val="2E2D62"/>
                </a:solidFill>
                <a:latin typeface="Arial" charset="0"/>
                <a:ea typeface="Arial" charset="0"/>
                <a:cs typeface="Arial" charset="0"/>
              </a:rPr>
              <a:t>Difficult to establish size of PA community (</a:t>
            </a:r>
            <a:r>
              <a:rPr lang="en-US" sz="2400" dirty="0" err="1">
                <a:solidFill>
                  <a:srgbClr val="2E2D62"/>
                </a:solidFill>
                <a:latin typeface="Arial" charset="0"/>
                <a:ea typeface="Arial" charset="0"/>
                <a:cs typeface="Arial" charset="0"/>
              </a:rPr>
              <a:t>eg.</a:t>
            </a:r>
            <a:r>
              <a:rPr lang="en-US" sz="2400" dirty="0">
                <a:solidFill>
                  <a:srgbClr val="2E2D62"/>
                </a:solidFill>
                <a:latin typeface="Arial" charset="0"/>
                <a:ea typeface="Arial" charset="0"/>
                <a:cs typeface="Arial" charset="0"/>
              </a:rPr>
              <a:t> for roadmap)</a:t>
            </a:r>
          </a:p>
          <a:p>
            <a:pPr marL="342900" indent="-342900">
              <a:buFont typeface="Arial" charset="0"/>
              <a:buChar char="•"/>
            </a:pPr>
            <a:r>
              <a:rPr lang="en-US" sz="2400" dirty="0">
                <a:solidFill>
                  <a:srgbClr val="2E2D62"/>
                </a:solidFill>
                <a:latin typeface="Arial" charset="0"/>
                <a:ea typeface="Arial" charset="0"/>
                <a:cs typeface="Arial" charset="0"/>
              </a:rPr>
              <a:t>Concerns that grant panels evaluating PA projects contain appropriate expertise</a:t>
            </a:r>
          </a:p>
          <a:p>
            <a:pPr marL="342900" indent="-342900">
              <a:buFont typeface="Arial" charset="0"/>
              <a:buChar char="•"/>
            </a:pPr>
            <a:endParaRPr lang="en-US" sz="2400" dirty="0">
              <a:solidFill>
                <a:srgbClr val="2E2D62"/>
              </a:solidFill>
              <a:latin typeface="Arial" charset="0"/>
              <a:ea typeface="Arial" charset="0"/>
              <a:cs typeface="Arial" charset="0"/>
            </a:endParaRPr>
          </a:p>
          <a:p>
            <a:pPr marL="285750" indent="-285750">
              <a:buFont typeface="Arial" charset="0"/>
              <a:buChar char="•"/>
            </a:pPr>
            <a:r>
              <a:rPr lang="en-US" sz="2400" b="1" dirty="0">
                <a:solidFill>
                  <a:srgbClr val="FF6900"/>
                </a:solidFill>
                <a:latin typeface="Arial" charset="0"/>
                <a:ea typeface="Arial" charset="0"/>
                <a:cs typeface="Arial" charset="0"/>
              </a:rPr>
              <a:t>We’ve recommended </a:t>
            </a:r>
            <a:r>
              <a:rPr lang="en-US" sz="2400" dirty="0">
                <a:solidFill>
                  <a:srgbClr val="FF6900"/>
                </a:solidFill>
                <a:latin typeface="Arial" charset="0"/>
                <a:ea typeface="Arial" charset="0"/>
                <a:cs typeface="Arial" charset="0"/>
              </a:rPr>
              <a:t>that the office find a way to provide better summary information on community size/funding to PAAP (action).</a:t>
            </a:r>
          </a:p>
          <a:p>
            <a:pPr marL="285750" indent="-285750">
              <a:buFont typeface="Arial" charset="0"/>
              <a:buChar char="•"/>
            </a:pPr>
            <a:r>
              <a:rPr lang="en-US" sz="2400" b="1" dirty="0">
                <a:solidFill>
                  <a:srgbClr val="FF6900"/>
                </a:solidFill>
                <a:latin typeface="Arial" charset="0"/>
                <a:ea typeface="Arial" charset="0"/>
                <a:cs typeface="Arial" charset="0"/>
              </a:rPr>
              <a:t>We encourage </a:t>
            </a:r>
            <a:r>
              <a:rPr lang="en-US" sz="2400" dirty="0">
                <a:solidFill>
                  <a:srgbClr val="FF6900"/>
                </a:solidFill>
                <a:latin typeface="Arial" charset="0"/>
                <a:ea typeface="Arial" charset="0"/>
                <a:cs typeface="Arial" charset="0"/>
              </a:rPr>
              <a:t>you to apply for STFC panels, and PAAP to highlight where there are gaps so that STFC can address them.</a:t>
            </a:r>
          </a:p>
          <a:p>
            <a:pPr lvl="1"/>
            <a:endParaRPr lang="en-US" sz="2400" dirty="0">
              <a:solidFill>
                <a:srgbClr val="2E2D62"/>
              </a:solidFill>
              <a:latin typeface="Arial" charset="0"/>
              <a:ea typeface="Arial" charset="0"/>
              <a:cs typeface="Arial" charset="0"/>
            </a:endParaRPr>
          </a:p>
        </p:txBody>
      </p:sp>
      <p:sp>
        <p:nvSpPr>
          <p:cNvPr id="5" name="TextBox 4">
            <a:extLst>
              <a:ext uri="{FF2B5EF4-FFF2-40B4-BE49-F238E27FC236}">
                <a16:creationId xmlns:a16="http://schemas.microsoft.com/office/drawing/2014/main" id="{9E7C44F9-2588-449B-AE93-42BADC75C6B4}"/>
              </a:ext>
            </a:extLst>
          </p:cNvPr>
          <p:cNvSpPr txBox="1"/>
          <p:nvPr/>
        </p:nvSpPr>
        <p:spPr>
          <a:xfrm>
            <a:off x="627503" y="491775"/>
            <a:ext cx="10559819" cy="769441"/>
          </a:xfrm>
          <a:prstGeom prst="rect">
            <a:avLst/>
          </a:prstGeom>
          <a:noFill/>
        </p:spPr>
        <p:txBody>
          <a:bodyPr wrap="square" rtlCol="0" anchor="t">
            <a:spAutoFit/>
          </a:bodyPr>
          <a:lstStyle/>
          <a:p>
            <a:pPr>
              <a:defRPr/>
            </a:pPr>
            <a:r>
              <a:rPr lang="en-US" sz="4400" b="1" spc="-150" dirty="0">
                <a:solidFill>
                  <a:srgbClr val="2E2D62"/>
                </a:solidFill>
                <a:latin typeface="Arial" panose="020B0604020202020204" pitchFamily="34" charset="0"/>
                <a:cs typeface="Arial" panose="020B0604020202020204" pitchFamily="34" charset="0"/>
              </a:rPr>
              <a:t>Current concerns: PA size/panel expertise</a:t>
            </a:r>
          </a:p>
        </p:txBody>
      </p:sp>
      <p:sp>
        <p:nvSpPr>
          <p:cNvPr id="2" name="Slide Number Placeholder 1"/>
          <p:cNvSpPr>
            <a:spLocks noGrp="1"/>
          </p:cNvSpPr>
          <p:nvPr>
            <p:ph type="sldNum" sz="quarter" idx="12"/>
          </p:nvPr>
        </p:nvSpPr>
        <p:spPr/>
        <p:txBody>
          <a:bodyPr/>
          <a:lstStyle/>
          <a:p>
            <a:fld id="{A8BC656C-7953-1248-AA12-F1002D6A13DC}" type="slidenum">
              <a:rPr lang="en-US" smtClean="0"/>
              <a:t>9</a:t>
            </a:fld>
            <a:endParaRPr lang="en-US"/>
          </a:p>
        </p:txBody>
      </p:sp>
    </p:spTree>
    <p:extLst>
      <p:ext uri="{BB962C8B-B14F-4D97-AF65-F5344CB8AC3E}">
        <p14:creationId xmlns:p14="http://schemas.microsoft.com/office/powerpoint/2010/main" val="1459690636"/>
      </p:ext>
    </p:extLst>
  </p:cSld>
  <p:clrMapOvr>
    <a:masterClrMapping/>
  </p:clrMapOvr>
</p:sld>
</file>

<file path=ppt/theme/theme1.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ASTER 2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96492E7889F945936663BCEE1F2610" ma:contentTypeVersion="7" ma:contentTypeDescription="Create a new document." ma:contentTypeScope="" ma:versionID="a1eae35bf35935583cd0933c589e2e9a">
  <xsd:schema xmlns:xsd="http://www.w3.org/2001/XMLSchema" xmlns:xs="http://www.w3.org/2001/XMLSchema" xmlns:p="http://schemas.microsoft.com/office/2006/metadata/properties" xmlns:ns3="b60f654c-8a3b-4921-bef4-b45ac3075018" targetNamespace="http://schemas.microsoft.com/office/2006/metadata/properties" ma:root="true" ma:fieldsID="ee9fd260211326e1ee5423545e45a9e7" ns3:_="">
    <xsd:import namespace="b60f654c-8a3b-4921-bef4-b45ac30750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f654c-8a3b-4921-bef4-b45ac30750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DED12-8B51-4786-BA49-FFE08609B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f654c-8a3b-4921-bef4-b45ac3075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D9C76E-1DF9-43BE-9FB3-39B44301130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b60f654c-8a3b-4921-bef4-b45ac3075018"/>
    <ds:schemaRef ds:uri="http://www.w3.org/XML/1998/namespace"/>
    <ds:schemaRef ds:uri="http://purl.org/dc/dcmitype/"/>
  </ds:schemaRefs>
</ds:datastoreItem>
</file>

<file path=customXml/itemProps3.xml><?xml version="1.0" encoding="utf-8"?>
<ds:datastoreItem xmlns:ds="http://schemas.openxmlformats.org/officeDocument/2006/customXml" ds:itemID="{295C1E30-05E2-46BC-B513-7C9B9077BE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76959</TotalTime>
  <Words>1554</Words>
  <Application>Microsoft Macintosh PowerPoint</Application>
  <PresentationFormat>Widescreen</PresentationFormat>
  <Paragraphs>244</Paragraphs>
  <Slides>20</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American Typewriter</vt:lpstr>
      <vt:lpstr>Arial</vt:lpstr>
      <vt:lpstr>Calibri</vt:lpstr>
      <vt:lpstr>Calibri Light</vt:lpstr>
      <vt:lpstr>Courier New</vt:lpstr>
      <vt:lpstr>Lucida Grande</vt:lpstr>
      <vt:lpstr>Wingdings</vt:lpstr>
      <vt:lpstr>Office Theme</vt:lpstr>
      <vt:lpstr>MASTER 2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Shears, Tara</cp:lastModifiedBy>
  <cp:revision>573</cp:revision>
  <cp:lastPrinted>2019-11-27T08:21:14Z</cp:lastPrinted>
  <dcterms:created xsi:type="dcterms:W3CDTF">2019-09-17T08:04:08Z</dcterms:created>
  <dcterms:modified xsi:type="dcterms:W3CDTF">2022-04-03T13:34:48Z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0x0101002196492E7889F945936663BCEE1F2610</vt:lpwstr>
  </property>
</Properties>
</file>