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6.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7.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68" r:id="rId5"/>
    <p:sldMasterId id="2147483688" r:id="rId6"/>
    <p:sldMasterId id="2147483709" r:id="rId7"/>
    <p:sldMasterId id="2147483730" r:id="rId8"/>
    <p:sldMasterId id="2147483758" r:id="rId9"/>
    <p:sldMasterId id="2147483772" r:id="rId10"/>
    <p:sldMasterId id="2147483795" r:id="rId11"/>
  </p:sldMasterIdLst>
  <p:notesMasterIdLst>
    <p:notesMasterId r:id="rId47"/>
  </p:notesMasterIdLst>
  <p:sldIdLst>
    <p:sldId id="257" r:id="rId12"/>
    <p:sldId id="498" r:id="rId13"/>
    <p:sldId id="348" r:id="rId14"/>
    <p:sldId id="1246" r:id="rId15"/>
    <p:sldId id="857" r:id="rId16"/>
    <p:sldId id="1253" r:id="rId17"/>
    <p:sldId id="1294" r:id="rId18"/>
    <p:sldId id="1261" r:id="rId19"/>
    <p:sldId id="502" r:id="rId20"/>
    <p:sldId id="1204" r:id="rId21"/>
    <p:sldId id="1318" r:id="rId22"/>
    <p:sldId id="1296" r:id="rId23"/>
    <p:sldId id="1139" r:id="rId24"/>
    <p:sldId id="1320" r:id="rId25"/>
    <p:sldId id="1324" r:id="rId26"/>
    <p:sldId id="1313" r:id="rId27"/>
    <p:sldId id="1325" r:id="rId28"/>
    <p:sldId id="1319" r:id="rId29"/>
    <p:sldId id="1300" r:id="rId30"/>
    <p:sldId id="1303" r:id="rId31"/>
    <p:sldId id="1306" r:id="rId32"/>
    <p:sldId id="1316" r:id="rId33"/>
    <p:sldId id="1289" r:id="rId34"/>
    <p:sldId id="352" r:id="rId35"/>
    <p:sldId id="1241" r:id="rId36"/>
    <p:sldId id="1290" r:id="rId37"/>
    <p:sldId id="1309" r:id="rId38"/>
    <p:sldId id="1291" r:id="rId39"/>
    <p:sldId id="1310" r:id="rId40"/>
    <p:sldId id="1312" r:id="rId41"/>
    <p:sldId id="1326" r:id="rId42"/>
    <p:sldId id="1315" r:id="rId43"/>
    <p:sldId id="1311" r:id="rId44"/>
    <p:sldId id="467" r:id="rId45"/>
    <p:sldId id="442" r:id="rId46"/>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0" userDrawn="1">
          <p15:clr>
            <a:srgbClr val="A4A3A4"/>
          </p15:clr>
        </p15:guide>
        <p15:guide id="2" pos="325" userDrawn="1">
          <p15:clr>
            <a:srgbClr val="A4A3A4"/>
          </p15:clr>
        </p15:guide>
        <p15:guide id="3" orient="horz" pos="3748" userDrawn="1">
          <p15:clr>
            <a:srgbClr val="A4A3A4"/>
          </p15:clr>
        </p15:guide>
        <p15:guide id="4" pos="7355" userDrawn="1">
          <p15:clr>
            <a:srgbClr val="A4A3A4"/>
          </p15:clr>
        </p15:guide>
        <p15:guide id="5" pos="3840" userDrawn="1">
          <p15:clr>
            <a:srgbClr val="A4A3A4"/>
          </p15:clr>
        </p15:guide>
        <p15:guide id="6" orient="horz" pos="686" userDrawn="1">
          <p15:clr>
            <a:srgbClr val="A4A3A4"/>
          </p15:clr>
        </p15:guide>
        <p15:guide id="7" orient="horz" pos="3861" userDrawn="1">
          <p15:clr>
            <a:srgbClr val="A4A3A4"/>
          </p15:clr>
        </p15:guide>
        <p15:guide id="8" pos="869"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ummers, Karen (STFC,RAL,COMMS)" initials="KL"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6624"/>
    <a:srgbClr val="4D4D4D"/>
    <a:srgbClr val="1E5DF8"/>
    <a:srgbClr val="FFFFFF"/>
    <a:srgbClr val="FF6900"/>
    <a:srgbClr val="626262"/>
    <a:srgbClr val="BCBCBC"/>
    <a:srgbClr val="FF8A00"/>
    <a:srgbClr val="F089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84" autoAdjust="0"/>
    <p:restoredTop sz="77756" autoAdjust="0"/>
  </p:normalViewPr>
  <p:slideViewPr>
    <p:cSldViewPr snapToGrid="0" snapToObjects="1">
      <p:cViewPr varScale="1">
        <p:scale>
          <a:sx n="141" d="100"/>
          <a:sy n="141" d="100"/>
        </p:scale>
        <p:origin x="408" y="184"/>
      </p:cViewPr>
      <p:guideLst>
        <p:guide orient="horz" pos="300"/>
        <p:guide pos="325"/>
        <p:guide orient="horz" pos="3748"/>
        <p:guide pos="7355"/>
        <p:guide pos="3840"/>
        <p:guide orient="horz" pos="686"/>
        <p:guide orient="horz" pos="3861"/>
        <p:guide pos="869"/>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napToObjects="1" showGuides="1">
      <p:cViewPr varScale="1">
        <p:scale>
          <a:sx n="134" d="100"/>
          <a:sy n="134" d="100"/>
        </p:scale>
        <p:origin x="6304" y="19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commentAuthors" Target="commentAuthors.xml"/><Relationship Id="rId8" Type="http://schemas.openxmlformats.org/officeDocument/2006/relationships/slideMaster" Target="slideMasters/slideMaster5.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20" Type="http://schemas.openxmlformats.org/officeDocument/2006/relationships/slide" Target="slides/slide9.xml"/><Relationship Id="rId41" Type="http://schemas.openxmlformats.org/officeDocument/2006/relationships/slide" Target="slides/slide30.xml"/><Relationship Id="rId1" Type="http://schemas.openxmlformats.org/officeDocument/2006/relationships/customXml" Target="../customXml/item1.xml"/><Relationship Id="rId6"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48FE9A4A-3203-D544-A0F2-9B4A7A1B021E}" type="datetimeFigureOut">
              <a:rPr lang="en-US" smtClean="0"/>
              <a:t>4/5/22</a:t>
            </a:fld>
            <a:endParaRPr lang="en-US"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C0F3BA1D-A00F-DB41-84DA-BE26C4853B35}" type="slidenum">
              <a:rPr lang="en-US" smtClean="0"/>
              <a:t>‹#›</a:t>
            </a:fld>
            <a:endParaRPr lang="en-US" dirty="0"/>
          </a:p>
        </p:txBody>
      </p:sp>
    </p:spTree>
    <p:extLst>
      <p:ext uri="{BB962C8B-B14F-4D97-AF65-F5344CB8AC3E}">
        <p14:creationId xmlns:p14="http://schemas.microsoft.com/office/powerpoint/2010/main" val="661868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abstract pattern can be removed or repositioned if required. Be careful to ‘Send to Back’ so that it does not obscure any important information.</a:t>
            </a:r>
          </a:p>
          <a:p>
            <a:endParaRPr lang="en-US" dirty="0"/>
          </a:p>
        </p:txBody>
      </p:sp>
      <p:sp>
        <p:nvSpPr>
          <p:cNvPr id="4" name="Slide Number Placeholder 3"/>
          <p:cNvSpPr>
            <a:spLocks noGrp="1"/>
          </p:cNvSpPr>
          <p:nvPr>
            <p:ph type="sldNum" sz="quarter" idx="5"/>
          </p:nvPr>
        </p:nvSpPr>
        <p:spPr/>
        <p:txBody>
          <a:bodyPr/>
          <a:lstStyle/>
          <a:p>
            <a:fld id="{C0F3BA1D-A00F-DB41-84DA-BE26C4853B35}" type="slidenum">
              <a:rPr lang="en-US" smtClean="0"/>
              <a:t>1</a:t>
            </a:fld>
            <a:endParaRPr lang="en-US" dirty="0"/>
          </a:p>
        </p:txBody>
      </p:sp>
    </p:spTree>
    <p:extLst>
      <p:ext uri="{BB962C8B-B14F-4D97-AF65-F5344CB8AC3E}">
        <p14:creationId xmlns:p14="http://schemas.microsoft.com/office/powerpoint/2010/main" val="7926725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777958"/>
            <a:ext cx="5953125" cy="4541302"/>
          </a:xfrm>
        </p:spPr>
        <p:txBody>
          <a:bodyPr/>
          <a:lstStyle/>
          <a:p>
            <a:pPr>
              <a:lnSpc>
                <a:spcPct val="110000"/>
              </a:lnSpc>
              <a:spcBef>
                <a:spcPct val="0"/>
              </a:spcBef>
              <a:spcAft>
                <a:spcPts val="1200"/>
              </a:spcAft>
              <a:defRPr/>
            </a:pPr>
            <a:endParaRPr lang="en-US" altLang="en-US" sz="1050">
              <a:solidFill>
                <a:srgbClr val="4D4D4D"/>
              </a:solidFill>
              <a:latin typeface="Arial" panose="020B0604020202020204" pitchFamily="34" charset="0"/>
              <a:ea typeface="ヒラギノ角ゴ Pro W3"/>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3BA1D-A00F-DB41-84DA-BE26C4853B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42512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777958"/>
            <a:ext cx="5953125" cy="4541302"/>
          </a:xfrm>
        </p:spPr>
        <p:txBody>
          <a:bodyPr/>
          <a:lstStyle/>
          <a:p>
            <a:pPr>
              <a:lnSpc>
                <a:spcPct val="110000"/>
              </a:lnSpc>
              <a:spcBef>
                <a:spcPct val="0"/>
              </a:spcBef>
              <a:spcAft>
                <a:spcPts val="1200"/>
              </a:spcAft>
              <a:defRPr/>
            </a:pPr>
            <a:endParaRPr lang="en-US" altLang="en-US" sz="1050">
              <a:solidFill>
                <a:srgbClr val="4D4D4D"/>
              </a:solidFill>
              <a:latin typeface="Arial" panose="020B0604020202020204" pitchFamily="34" charset="0"/>
              <a:ea typeface="ヒラギノ角ゴ Pro W3"/>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3BA1D-A00F-DB41-84DA-BE26C4853B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4553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3BA1D-A00F-DB41-84DA-BE26C4853B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12267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abstract pattern can be removed or repositioned if required. Be careful to ‘Send to Back’ so that it does not obscure any important information.</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3BA1D-A00F-DB41-84DA-BE26C4853B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99135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F3BA1D-A00F-DB41-84DA-BE26C4853B35}" type="slidenum">
              <a:rPr lang="en-US" smtClean="0"/>
              <a:t>15</a:t>
            </a:fld>
            <a:endParaRPr lang="en-US" dirty="0"/>
          </a:p>
        </p:txBody>
      </p:sp>
    </p:spTree>
    <p:extLst>
      <p:ext uri="{BB962C8B-B14F-4D97-AF65-F5344CB8AC3E}">
        <p14:creationId xmlns:p14="http://schemas.microsoft.com/office/powerpoint/2010/main" val="25067657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endParaRPr lang="en-GB" dirty="0"/>
          </a:p>
        </p:txBody>
      </p:sp>
      <p:sp>
        <p:nvSpPr>
          <p:cNvPr id="4" name="Slide Number Placeholder 3"/>
          <p:cNvSpPr>
            <a:spLocks noGrp="1"/>
          </p:cNvSpPr>
          <p:nvPr>
            <p:ph type="sldNum" sz="quarter" idx="10"/>
          </p:nvPr>
        </p:nvSpPr>
        <p:spPr/>
        <p:txBody>
          <a:bodyPr/>
          <a:lstStyle/>
          <a:p>
            <a:fld id="{C0F3BA1D-A00F-DB41-84DA-BE26C4853B35}" type="slidenum">
              <a:rPr lang="en-US" smtClean="0"/>
              <a:t>16</a:t>
            </a:fld>
            <a:endParaRPr lang="en-US" dirty="0"/>
          </a:p>
        </p:txBody>
      </p:sp>
    </p:spTree>
    <p:extLst>
      <p:ext uri="{BB962C8B-B14F-4D97-AF65-F5344CB8AC3E}">
        <p14:creationId xmlns:p14="http://schemas.microsoft.com/office/powerpoint/2010/main" val="15681813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endParaRPr lang="en-GB" dirty="0"/>
          </a:p>
        </p:txBody>
      </p:sp>
      <p:sp>
        <p:nvSpPr>
          <p:cNvPr id="4" name="Slide Number Placeholder 3"/>
          <p:cNvSpPr>
            <a:spLocks noGrp="1"/>
          </p:cNvSpPr>
          <p:nvPr>
            <p:ph type="sldNum" sz="quarter" idx="10"/>
          </p:nvPr>
        </p:nvSpPr>
        <p:spPr/>
        <p:txBody>
          <a:bodyPr/>
          <a:lstStyle/>
          <a:p>
            <a:fld id="{C0F3BA1D-A00F-DB41-84DA-BE26C4853B35}" type="slidenum">
              <a:rPr lang="en-US" smtClean="0"/>
              <a:t>17</a:t>
            </a:fld>
            <a:endParaRPr lang="en-US" dirty="0"/>
          </a:p>
        </p:txBody>
      </p:sp>
    </p:spTree>
    <p:extLst>
      <p:ext uri="{BB962C8B-B14F-4D97-AF65-F5344CB8AC3E}">
        <p14:creationId xmlns:p14="http://schemas.microsoft.com/office/powerpoint/2010/main" val="37975827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abstract pattern can be removed or repositioned if required. Be careful to ‘Send to Back’ so that it does not obscure any important information.</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3BA1D-A00F-DB41-84DA-BE26C4853B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31667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3BA1D-A00F-DB41-84DA-BE26C4853B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05040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3BA1D-A00F-DB41-84DA-BE26C4853B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2307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3BA1D-A00F-DB41-84DA-BE26C4853B35}" type="slidenum">
              <a:rPr kumimoji="0" lang="en-US" sz="1200" b="0" i="0" u="none" strike="noStrike" kern="1200" cap="none" spc="0" normalizeH="0" baseline="0" noProof="0" smtClean="0">
                <a:ln>
                  <a:noFill/>
                </a:ln>
                <a:solidFill>
                  <a:prstClr val="black"/>
                </a:solidFill>
                <a:effectLst/>
                <a:uLnTx/>
                <a:uFillTx/>
                <a:latin typeface="Arial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Arial Regular"/>
              <a:ea typeface="+mn-ea"/>
              <a:cs typeface="+mn-cs"/>
            </a:endParaRPr>
          </a:p>
        </p:txBody>
      </p:sp>
    </p:spTree>
    <p:extLst>
      <p:ext uri="{BB962C8B-B14F-4D97-AF65-F5344CB8AC3E}">
        <p14:creationId xmlns:p14="http://schemas.microsoft.com/office/powerpoint/2010/main" val="37210147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6000" lvl="0" indent="-288000">
              <a:lnSpc>
                <a:spcPct val="110000"/>
              </a:lnSpc>
              <a:spcBef>
                <a:spcPct val="0"/>
              </a:spcBef>
              <a:spcAft>
                <a:spcPts val="300"/>
              </a:spcAft>
              <a:buFont typeface="Arial" panose="020B0604020202020204" pitchFamily="34" charset="0"/>
              <a:buChar char="•"/>
              <a:defRPr/>
            </a:pPr>
            <a:r>
              <a:rPr lang="en-US" sz="1200" dirty="0">
                <a:solidFill>
                  <a:srgbClr val="4D4D4D"/>
                </a:solidFill>
                <a:latin typeface="Arial" panose="020B0604020202020204" pitchFamily="34" charset="0"/>
                <a:cs typeface="Arial" pitchFamily="34" charset="0"/>
              </a:rPr>
              <a:t>STFC particle astrophysics covers Gravitational Waves, Dark Matter, VHE Gamma Ray, Neutrinos, and Theory. </a:t>
            </a:r>
          </a:p>
          <a:p>
            <a:pPr marL="576000" lvl="0" indent="-288000">
              <a:lnSpc>
                <a:spcPct val="110000"/>
              </a:lnSpc>
              <a:spcBef>
                <a:spcPct val="0"/>
              </a:spcBef>
              <a:spcAft>
                <a:spcPts val="300"/>
              </a:spcAft>
              <a:buFont typeface="Arial" panose="020B0604020202020204" pitchFamily="34" charset="0"/>
              <a:buChar char="•"/>
              <a:defRPr/>
            </a:pPr>
            <a:r>
              <a:rPr lang="en-US" sz="1200" dirty="0">
                <a:solidFill>
                  <a:srgbClr val="4D4D4D"/>
                </a:solidFill>
                <a:latin typeface="Arial" panose="020B0604020202020204" pitchFamily="34" charset="0"/>
                <a:cs typeface="Arial" pitchFamily="34" charset="0"/>
              </a:rPr>
              <a:t>Most exploitation is funded through the particle physics and astronomy consolidated grants</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3BA1D-A00F-DB41-84DA-BE26C4853B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04342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3BA1D-A00F-DB41-84DA-BE26C4853B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66672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F3BA1D-A00F-DB41-84DA-BE26C4853B35}" type="slidenum">
              <a:rPr lang="en-US" smtClean="0"/>
              <a:t>23</a:t>
            </a:fld>
            <a:endParaRPr lang="en-US" dirty="0"/>
          </a:p>
        </p:txBody>
      </p:sp>
    </p:spTree>
    <p:extLst>
      <p:ext uri="{BB962C8B-B14F-4D97-AF65-F5344CB8AC3E}">
        <p14:creationId xmlns:p14="http://schemas.microsoft.com/office/powerpoint/2010/main" val="23343278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abstract pattern can be removed or repositioned if required. Be careful to ‘Send to Back’ so that it does not obscure any important information.</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3BA1D-A00F-DB41-84DA-BE26C4853B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8788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3BA1D-A00F-DB41-84DA-BE26C4853B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27523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3BA1D-A00F-DB41-84DA-BE26C4853B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82546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3BA1D-A00F-DB41-84DA-BE26C4853B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19418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3BA1D-A00F-DB41-84DA-BE26C4853B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27871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3BA1D-A00F-DB41-84DA-BE26C4853B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13390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3BA1D-A00F-DB41-84DA-BE26C4853B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1501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abstract pattern can be removed or repositioned if required. Be careful to ‘Send to Back’ so that it does not obscure any important information.</a:t>
            </a:r>
          </a:p>
          <a:p>
            <a:endParaRPr lang="en-US" dirty="0"/>
          </a:p>
        </p:txBody>
      </p:sp>
      <p:sp>
        <p:nvSpPr>
          <p:cNvPr id="4" name="Slide Number Placeholder 3"/>
          <p:cNvSpPr>
            <a:spLocks noGrp="1"/>
          </p:cNvSpPr>
          <p:nvPr>
            <p:ph type="sldNum" sz="quarter" idx="5"/>
          </p:nvPr>
        </p:nvSpPr>
        <p:spPr/>
        <p:txBody>
          <a:bodyPr/>
          <a:lstStyle/>
          <a:p>
            <a:fld id="{C0F3BA1D-A00F-DB41-84DA-BE26C4853B35}" type="slidenum">
              <a:rPr lang="en-US" smtClean="0"/>
              <a:t>3</a:t>
            </a:fld>
            <a:endParaRPr lang="en-US" dirty="0"/>
          </a:p>
        </p:txBody>
      </p:sp>
    </p:spTree>
    <p:extLst>
      <p:ext uri="{BB962C8B-B14F-4D97-AF65-F5344CB8AC3E}">
        <p14:creationId xmlns:p14="http://schemas.microsoft.com/office/powerpoint/2010/main" val="10951355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3BA1D-A00F-DB41-84DA-BE26C4853B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99814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3BA1D-A00F-DB41-84DA-BE26C4853B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53513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abstract pattern can be removed or repositioned if required. Be careful to ‘Send to Back’ so that it does not obscure any important information.</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3BA1D-A00F-DB41-84DA-BE26C4853B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53981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F3BA1D-A00F-DB41-84DA-BE26C4853B35}" type="slidenum">
              <a:rPr lang="en-US" smtClean="0"/>
              <a:t>34</a:t>
            </a:fld>
            <a:endParaRPr lang="en-US" dirty="0"/>
          </a:p>
        </p:txBody>
      </p:sp>
    </p:spTree>
    <p:extLst>
      <p:ext uri="{BB962C8B-B14F-4D97-AF65-F5344CB8AC3E}">
        <p14:creationId xmlns:p14="http://schemas.microsoft.com/office/powerpoint/2010/main" val="40158029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F3BA1D-A00F-DB41-84DA-BE26C4853B35}" type="slidenum">
              <a:rPr lang="en-US" smtClean="0"/>
              <a:t>35</a:t>
            </a:fld>
            <a:endParaRPr lang="en-US" dirty="0"/>
          </a:p>
        </p:txBody>
      </p:sp>
    </p:spTree>
    <p:extLst>
      <p:ext uri="{BB962C8B-B14F-4D97-AF65-F5344CB8AC3E}">
        <p14:creationId xmlns:p14="http://schemas.microsoft.com/office/powerpoint/2010/main" val="3657450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3BA1D-A00F-DB41-84DA-BE26C4853B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202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B15F7E-77FC-4669-BC18-53B517DDAE5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3324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B15F7E-77FC-4669-BC18-53B517DDAE5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7808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abstract pattern can be removed or repositioned if required. Be careful to ‘Send to Back’ so that it does not obscure any important information.</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3BA1D-A00F-DB41-84DA-BE26C4853B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7785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777958"/>
            <a:ext cx="5953125" cy="4541302"/>
          </a:xfrm>
        </p:spPr>
        <p:txBody>
          <a:bodyPr/>
          <a:lstStyle/>
          <a:p>
            <a:pPr>
              <a:lnSpc>
                <a:spcPct val="110000"/>
              </a:lnSpc>
              <a:spcBef>
                <a:spcPct val="0"/>
              </a:spcBef>
              <a:spcAft>
                <a:spcPts val="1200"/>
              </a:spcAft>
              <a:defRPr/>
            </a:pPr>
            <a:endParaRPr lang="en-US" altLang="en-US" sz="1050" dirty="0">
              <a:solidFill>
                <a:srgbClr val="4D4D4D"/>
              </a:solidFill>
              <a:latin typeface="Arial" panose="020B0604020202020204" pitchFamily="34" charset="0"/>
              <a:ea typeface="ヒラギノ角ゴ Pro W3"/>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3BA1D-A00F-DB41-84DA-BE26C4853B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4586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F3BA1D-A00F-DB41-84DA-BE26C4853B35}" type="slidenum">
              <a:rPr lang="en-US" smtClean="0"/>
              <a:pPr/>
              <a:t>9</a:t>
            </a:fld>
            <a:endParaRPr lang="en-US" dirty="0"/>
          </a:p>
        </p:txBody>
      </p:sp>
    </p:spTree>
    <p:extLst>
      <p:ext uri="{BB962C8B-B14F-4D97-AF65-F5344CB8AC3E}">
        <p14:creationId xmlns:p14="http://schemas.microsoft.com/office/powerpoint/2010/main" val="1502653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8082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7DB49-3F42-BD41-B31C-4ED4614E79D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72F9892-C65C-5E4F-A21B-1F7490174EC4}"/>
              </a:ext>
            </a:extLst>
          </p:cNvPr>
          <p:cNvSpPr>
            <a:spLocks noGrp="1"/>
          </p:cNvSpPr>
          <p:nvPr>
            <p:ph sz="half" idx="1"/>
          </p:nvPr>
        </p:nvSpPr>
        <p:spPr>
          <a:xfrm>
            <a:off x="838200" y="1825625"/>
            <a:ext cx="5181600" cy="377930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8C2E25AB-2711-944A-86B2-1DEA345D7121}"/>
              </a:ext>
            </a:extLst>
          </p:cNvPr>
          <p:cNvSpPr>
            <a:spLocks noGrp="1"/>
          </p:cNvSpPr>
          <p:nvPr>
            <p:ph sz="half" idx="2"/>
          </p:nvPr>
        </p:nvSpPr>
        <p:spPr>
          <a:xfrm>
            <a:off x="6172200" y="1825625"/>
            <a:ext cx="5181600" cy="377930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178C173-458B-D340-B1B3-C76C2CB79712}"/>
              </a:ext>
            </a:extLst>
          </p:cNvPr>
          <p:cNvSpPr>
            <a:spLocks noGrp="1"/>
          </p:cNvSpPr>
          <p:nvPr>
            <p:ph type="dt" sz="half" idx="10"/>
          </p:nvPr>
        </p:nvSpPr>
        <p:spPr/>
        <p:txBody>
          <a:bodyPr/>
          <a:lstStyle/>
          <a:p>
            <a:fld id="{94CEF251-E918-784C-8717-1F0B733AA660}" type="datetimeFigureOut">
              <a:rPr lang="en-US" smtClean="0"/>
              <a:t>4/5/22</a:t>
            </a:fld>
            <a:endParaRPr lang="en-US" dirty="0"/>
          </a:p>
        </p:txBody>
      </p:sp>
      <p:sp>
        <p:nvSpPr>
          <p:cNvPr id="6" name="Footer Placeholder 5">
            <a:extLst>
              <a:ext uri="{FF2B5EF4-FFF2-40B4-BE49-F238E27FC236}">
                <a16:creationId xmlns:a16="http://schemas.microsoft.com/office/drawing/2014/main" id="{FE4CA2E5-F12B-BA4A-99A2-E45BC2ADA3A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A294777-B486-9545-9F85-24D9787CB48F}"/>
              </a:ext>
            </a:extLst>
          </p:cNvPr>
          <p:cNvSpPr>
            <a:spLocks noGrp="1"/>
          </p:cNvSpPr>
          <p:nvPr>
            <p:ph type="sldNum" sz="quarter" idx="12"/>
          </p:nvPr>
        </p:nvSpPr>
        <p:spPr/>
        <p:txBody>
          <a:bodyPr/>
          <a:lstStyle/>
          <a:p>
            <a:fld id="{5E0B49ED-3BDC-B645-964C-10CAC51D48A6}" type="slidenum">
              <a:rPr lang="en-US" smtClean="0"/>
              <a:t>‹#›</a:t>
            </a:fld>
            <a:endParaRPr lang="en-US" dirty="0"/>
          </a:p>
        </p:txBody>
      </p:sp>
    </p:spTree>
    <p:extLst>
      <p:ext uri="{BB962C8B-B14F-4D97-AF65-F5344CB8AC3E}">
        <p14:creationId xmlns:p14="http://schemas.microsoft.com/office/powerpoint/2010/main" val="2491334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8095E-DBC4-CA45-BC5A-FA2506035AC7}"/>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6685C2B-C1DD-4D4E-9481-F67788B529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0465ADB-0A3A-264A-B3F2-C9FE34C9E739}"/>
              </a:ext>
            </a:extLst>
          </p:cNvPr>
          <p:cNvSpPr>
            <a:spLocks noGrp="1"/>
          </p:cNvSpPr>
          <p:nvPr>
            <p:ph sz="half" idx="2"/>
          </p:nvPr>
        </p:nvSpPr>
        <p:spPr>
          <a:xfrm>
            <a:off x="839788" y="2505075"/>
            <a:ext cx="5157787" cy="320145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75BF135-216A-404E-9046-77061A75D0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2CFF0F6-2BF2-5644-BAE0-5B1D19CADBDE}"/>
              </a:ext>
            </a:extLst>
          </p:cNvPr>
          <p:cNvSpPr>
            <a:spLocks noGrp="1"/>
          </p:cNvSpPr>
          <p:nvPr>
            <p:ph sz="quarter" idx="4"/>
          </p:nvPr>
        </p:nvSpPr>
        <p:spPr>
          <a:xfrm>
            <a:off x="6172200" y="2505075"/>
            <a:ext cx="5183188" cy="320145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42BF68C1-9101-FE4C-946A-BECA5AE73D5B}"/>
              </a:ext>
            </a:extLst>
          </p:cNvPr>
          <p:cNvSpPr>
            <a:spLocks noGrp="1"/>
          </p:cNvSpPr>
          <p:nvPr>
            <p:ph type="dt" sz="half" idx="10"/>
          </p:nvPr>
        </p:nvSpPr>
        <p:spPr/>
        <p:txBody>
          <a:bodyPr/>
          <a:lstStyle/>
          <a:p>
            <a:fld id="{94CEF251-E918-784C-8717-1F0B733AA660}" type="datetimeFigureOut">
              <a:rPr lang="en-US" smtClean="0"/>
              <a:t>4/5/22</a:t>
            </a:fld>
            <a:endParaRPr lang="en-US" dirty="0"/>
          </a:p>
        </p:txBody>
      </p:sp>
      <p:sp>
        <p:nvSpPr>
          <p:cNvPr id="8" name="Footer Placeholder 7">
            <a:extLst>
              <a:ext uri="{FF2B5EF4-FFF2-40B4-BE49-F238E27FC236}">
                <a16:creationId xmlns:a16="http://schemas.microsoft.com/office/drawing/2014/main" id="{F6BA5FA9-2C6B-C94B-AB41-BEA60996391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7FE26E6-F856-6C4B-B612-DB42F5B961A8}"/>
              </a:ext>
            </a:extLst>
          </p:cNvPr>
          <p:cNvSpPr>
            <a:spLocks noGrp="1"/>
          </p:cNvSpPr>
          <p:nvPr>
            <p:ph type="sldNum" sz="quarter" idx="12"/>
          </p:nvPr>
        </p:nvSpPr>
        <p:spPr/>
        <p:txBody>
          <a:bodyPr/>
          <a:lstStyle/>
          <a:p>
            <a:fld id="{5E0B49ED-3BDC-B645-964C-10CAC51D48A6}" type="slidenum">
              <a:rPr lang="en-US" smtClean="0"/>
              <a:t>‹#›</a:t>
            </a:fld>
            <a:endParaRPr lang="en-US" dirty="0"/>
          </a:p>
        </p:txBody>
      </p:sp>
    </p:spTree>
    <p:extLst>
      <p:ext uri="{BB962C8B-B14F-4D97-AF65-F5344CB8AC3E}">
        <p14:creationId xmlns:p14="http://schemas.microsoft.com/office/powerpoint/2010/main" val="36129537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56DE6-A1A7-9D40-837D-43CAE9D4D6BC}"/>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1207D814-0F37-7045-BF9E-76EF7EF4E32D}"/>
              </a:ext>
            </a:extLst>
          </p:cNvPr>
          <p:cNvSpPr>
            <a:spLocks noGrp="1"/>
          </p:cNvSpPr>
          <p:nvPr>
            <p:ph type="dt" sz="half" idx="10"/>
          </p:nvPr>
        </p:nvSpPr>
        <p:spPr/>
        <p:txBody>
          <a:bodyPr/>
          <a:lstStyle/>
          <a:p>
            <a:fld id="{94CEF251-E918-784C-8717-1F0B733AA660}" type="datetimeFigureOut">
              <a:rPr lang="en-US" smtClean="0"/>
              <a:t>4/5/22</a:t>
            </a:fld>
            <a:endParaRPr lang="en-US" dirty="0"/>
          </a:p>
        </p:txBody>
      </p:sp>
      <p:sp>
        <p:nvSpPr>
          <p:cNvPr id="4" name="Footer Placeholder 3">
            <a:extLst>
              <a:ext uri="{FF2B5EF4-FFF2-40B4-BE49-F238E27FC236}">
                <a16:creationId xmlns:a16="http://schemas.microsoft.com/office/drawing/2014/main" id="{BBBE4044-FEE8-0E48-AAC0-309063E276F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4F2B29F-4371-D14C-8FFB-2863B3B297DF}"/>
              </a:ext>
            </a:extLst>
          </p:cNvPr>
          <p:cNvSpPr>
            <a:spLocks noGrp="1"/>
          </p:cNvSpPr>
          <p:nvPr>
            <p:ph type="sldNum" sz="quarter" idx="12"/>
          </p:nvPr>
        </p:nvSpPr>
        <p:spPr/>
        <p:txBody>
          <a:bodyPr/>
          <a:lstStyle/>
          <a:p>
            <a:fld id="{5E0B49ED-3BDC-B645-964C-10CAC51D48A6}" type="slidenum">
              <a:rPr lang="en-US" smtClean="0"/>
              <a:t>‹#›</a:t>
            </a:fld>
            <a:endParaRPr lang="en-US" dirty="0"/>
          </a:p>
        </p:txBody>
      </p:sp>
    </p:spTree>
    <p:extLst>
      <p:ext uri="{BB962C8B-B14F-4D97-AF65-F5344CB8AC3E}">
        <p14:creationId xmlns:p14="http://schemas.microsoft.com/office/powerpoint/2010/main" val="767396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13D379-6B66-4C43-8C11-027452FEC409}"/>
              </a:ext>
            </a:extLst>
          </p:cNvPr>
          <p:cNvSpPr>
            <a:spLocks noGrp="1"/>
          </p:cNvSpPr>
          <p:nvPr>
            <p:ph type="dt" sz="half" idx="10"/>
          </p:nvPr>
        </p:nvSpPr>
        <p:spPr/>
        <p:txBody>
          <a:bodyPr/>
          <a:lstStyle/>
          <a:p>
            <a:fld id="{94CEF251-E918-784C-8717-1F0B733AA660}" type="datetimeFigureOut">
              <a:rPr lang="en-US" smtClean="0"/>
              <a:t>4/5/22</a:t>
            </a:fld>
            <a:endParaRPr lang="en-US" dirty="0"/>
          </a:p>
        </p:txBody>
      </p:sp>
      <p:sp>
        <p:nvSpPr>
          <p:cNvPr id="3" name="Footer Placeholder 2">
            <a:extLst>
              <a:ext uri="{FF2B5EF4-FFF2-40B4-BE49-F238E27FC236}">
                <a16:creationId xmlns:a16="http://schemas.microsoft.com/office/drawing/2014/main" id="{C61BB4D2-2BBB-5E4B-8DBA-14070135000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21D3CEE-6069-BA46-BC1C-D1DD92649391}"/>
              </a:ext>
            </a:extLst>
          </p:cNvPr>
          <p:cNvSpPr>
            <a:spLocks noGrp="1"/>
          </p:cNvSpPr>
          <p:nvPr>
            <p:ph type="sldNum" sz="quarter" idx="12"/>
          </p:nvPr>
        </p:nvSpPr>
        <p:spPr/>
        <p:txBody>
          <a:bodyPr/>
          <a:lstStyle/>
          <a:p>
            <a:fld id="{5E0B49ED-3BDC-B645-964C-10CAC51D48A6}" type="slidenum">
              <a:rPr lang="en-US" smtClean="0"/>
              <a:t>‹#›</a:t>
            </a:fld>
            <a:endParaRPr lang="en-US" dirty="0"/>
          </a:p>
        </p:txBody>
      </p:sp>
    </p:spTree>
    <p:extLst>
      <p:ext uri="{BB962C8B-B14F-4D97-AF65-F5344CB8AC3E}">
        <p14:creationId xmlns:p14="http://schemas.microsoft.com/office/powerpoint/2010/main" val="19956697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DE275-3175-8940-8941-B73F9487F0D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0C8D4FF-6DB8-CB47-84EE-F800EABE25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11A7C96-7710-754F-859E-3324D5BB21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B65DE5A-17BC-A14B-BE2D-3C65DA828F95}"/>
              </a:ext>
            </a:extLst>
          </p:cNvPr>
          <p:cNvSpPr>
            <a:spLocks noGrp="1"/>
          </p:cNvSpPr>
          <p:nvPr>
            <p:ph type="dt" sz="half" idx="10"/>
          </p:nvPr>
        </p:nvSpPr>
        <p:spPr/>
        <p:txBody>
          <a:bodyPr/>
          <a:lstStyle/>
          <a:p>
            <a:fld id="{94CEF251-E918-784C-8717-1F0B733AA660}" type="datetimeFigureOut">
              <a:rPr lang="en-US" smtClean="0"/>
              <a:t>4/5/22</a:t>
            </a:fld>
            <a:endParaRPr lang="en-US" dirty="0"/>
          </a:p>
        </p:txBody>
      </p:sp>
      <p:sp>
        <p:nvSpPr>
          <p:cNvPr id="6" name="Footer Placeholder 5">
            <a:extLst>
              <a:ext uri="{FF2B5EF4-FFF2-40B4-BE49-F238E27FC236}">
                <a16:creationId xmlns:a16="http://schemas.microsoft.com/office/drawing/2014/main" id="{B1998738-4EC7-1A4C-BC62-FA434DD7696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99C443E-082B-F54C-A3E9-C32507B6942F}"/>
              </a:ext>
            </a:extLst>
          </p:cNvPr>
          <p:cNvSpPr>
            <a:spLocks noGrp="1"/>
          </p:cNvSpPr>
          <p:nvPr>
            <p:ph type="sldNum" sz="quarter" idx="12"/>
          </p:nvPr>
        </p:nvSpPr>
        <p:spPr/>
        <p:txBody>
          <a:bodyPr/>
          <a:lstStyle/>
          <a:p>
            <a:fld id="{5E0B49ED-3BDC-B645-964C-10CAC51D48A6}" type="slidenum">
              <a:rPr lang="en-US" smtClean="0"/>
              <a:t>‹#›</a:t>
            </a:fld>
            <a:endParaRPr lang="en-US" dirty="0"/>
          </a:p>
        </p:txBody>
      </p:sp>
    </p:spTree>
    <p:extLst>
      <p:ext uri="{BB962C8B-B14F-4D97-AF65-F5344CB8AC3E}">
        <p14:creationId xmlns:p14="http://schemas.microsoft.com/office/powerpoint/2010/main" val="12508777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17BAB-D57F-5A41-9396-E5E951E94FC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3B5103D9-54E1-8248-8ED4-933DC986C6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B2CF96C-B930-C341-9E97-F2332D0BF1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EE1E317-DA57-D046-BED1-C068CDB5DC1B}"/>
              </a:ext>
            </a:extLst>
          </p:cNvPr>
          <p:cNvSpPr>
            <a:spLocks noGrp="1"/>
          </p:cNvSpPr>
          <p:nvPr>
            <p:ph type="dt" sz="half" idx="10"/>
          </p:nvPr>
        </p:nvSpPr>
        <p:spPr/>
        <p:txBody>
          <a:bodyPr/>
          <a:lstStyle/>
          <a:p>
            <a:fld id="{94CEF251-E918-784C-8717-1F0B733AA660}" type="datetimeFigureOut">
              <a:rPr lang="en-US" smtClean="0"/>
              <a:t>4/5/22</a:t>
            </a:fld>
            <a:endParaRPr lang="en-US" dirty="0"/>
          </a:p>
        </p:txBody>
      </p:sp>
      <p:sp>
        <p:nvSpPr>
          <p:cNvPr id="6" name="Footer Placeholder 5">
            <a:extLst>
              <a:ext uri="{FF2B5EF4-FFF2-40B4-BE49-F238E27FC236}">
                <a16:creationId xmlns:a16="http://schemas.microsoft.com/office/drawing/2014/main" id="{F0ED388F-32AC-9544-AB6D-949EB044B9C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7030145-CB91-184B-9F8E-EE37057F405C}"/>
              </a:ext>
            </a:extLst>
          </p:cNvPr>
          <p:cNvSpPr>
            <a:spLocks noGrp="1"/>
          </p:cNvSpPr>
          <p:nvPr>
            <p:ph type="sldNum" sz="quarter" idx="12"/>
          </p:nvPr>
        </p:nvSpPr>
        <p:spPr/>
        <p:txBody>
          <a:bodyPr/>
          <a:lstStyle/>
          <a:p>
            <a:fld id="{5E0B49ED-3BDC-B645-964C-10CAC51D48A6}" type="slidenum">
              <a:rPr lang="en-US" smtClean="0"/>
              <a:t>‹#›</a:t>
            </a:fld>
            <a:endParaRPr lang="en-US" dirty="0"/>
          </a:p>
        </p:txBody>
      </p:sp>
    </p:spTree>
    <p:extLst>
      <p:ext uri="{BB962C8B-B14F-4D97-AF65-F5344CB8AC3E}">
        <p14:creationId xmlns:p14="http://schemas.microsoft.com/office/powerpoint/2010/main" val="32390451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C5EF6-5D89-7748-8596-F9E2BEE5F80B}"/>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B3E38CE-7FD6-404C-8276-09E2D0F8C93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0D28EE1-CB37-144D-BE53-35FE26E59BED}"/>
              </a:ext>
            </a:extLst>
          </p:cNvPr>
          <p:cNvSpPr>
            <a:spLocks noGrp="1"/>
          </p:cNvSpPr>
          <p:nvPr>
            <p:ph type="dt" sz="half" idx="10"/>
          </p:nvPr>
        </p:nvSpPr>
        <p:spPr/>
        <p:txBody>
          <a:bodyPr/>
          <a:lstStyle/>
          <a:p>
            <a:fld id="{94CEF251-E918-784C-8717-1F0B733AA660}" type="datetimeFigureOut">
              <a:rPr lang="en-US" smtClean="0"/>
              <a:t>4/5/22</a:t>
            </a:fld>
            <a:endParaRPr lang="en-US" dirty="0"/>
          </a:p>
        </p:txBody>
      </p:sp>
      <p:sp>
        <p:nvSpPr>
          <p:cNvPr id="5" name="Footer Placeholder 4">
            <a:extLst>
              <a:ext uri="{FF2B5EF4-FFF2-40B4-BE49-F238E27FC236}">
                <a16:creationId xmlns:a16="http://schemas.microsoft.com/office/drawing/2014/main" id="{62B4CB85-7467-EA41-A01C-8988111E269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F23341E-21F0-8D49-B5F4-16F6097865D7}"/>
              </a:ext>
            </a:extLst>
          </p:cNvPr>
          <p:cNvSpPr>
            <a:spLocks noGrp="1"/>
          </p:cNvSpPr>
          <p:nvPr>
            <p:ph type="sldNum" sz="quarter" idx="12"/>
          </p:nvPr>
        </p:nvSpPr>
        <p:spPr/>
        <p:txBody>
          <a:bodyPr/>
          <a:lstStyle/>
          <a:p>
            <a:fld id="{5E0B49ED-3BDC-B645-964C-10CAC51D48A6}" type="slidenum">
              <a:rPr lang="en-US" smtClean="0"/>
              <a:t>‹#›</a:t>
            </a:fld>
            <a:endParaRPr lang="en-US" dirty="0"/>
          </a:p>
        </p:txBody>
      </p:sp>
    </p:spTree>
    <p:extLst>
      <p:ext uri="{BB962C8B-B14F-4D97-AF65-F5344CB8AC3E}">
        <p14:creationId xmlns:p14="http://schemas.microsoft.com/office/powerpoint/2010/main" val="9032792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D5F80C-7E89-704E-BEBB-76DF8087DEE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330698D-BB01-DC4A-A5BE-861A384CF36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FF90F05-0F2E-E840-8B45-E403A2D0F56A}"/>
              </a:ext>
            </a:extLst>
          </p:cNvPr>
          <p:cNvSpPr>
            <a:spLocks noGrp="1"/>
          </p:cNvSpPr>
          <p:nvPr>
            <p:ph type="dt" sz="half" idx="10"/>
          </p:nvPr>
        </p:nvSpPr>
        <p:spPr/>
        <p:txBody>
          <a:bodyPr/>
          <a:lstStyle/>
          <a:p>
            <a:fld id="{94CEF251-E918-784C-8717-1F0B733AA660}" type="datetimeFigureOut">
              <a:rPr lang="en-US" smtClean="0"/>
              <a:t>4/5/22</a:t>
            </a:fld>
            <a:endParaRPr lang="en-US" dirty="0"/>
          </a:p>
        </p:txBody>
      </p:sp>
      <p:sp>
        <p:nvSpPr>
          <p:cNvPr id="5" name="Footer Placeholder 4">
            <a:extLst>
              <a:ext uri="{FF2B5EF4-FFF2-40B4-BE49-F238E27FC236}">
                <a16:creationId xmlns:a16="http://schemas.microsoft.com/office/drawing/2014/main" id="{B54BE417-1044-134B-ABF1-7DCB00F467E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3484E22-19D9-5847-BE52-92951EBFCE3E}"/>
              </a:ext>
            </a:extLst>
          </p:cNvPr>
          <p:cNvSpPr>
            <a:spLocks noGrp="1"/>
          </p:cNvSpPr>
          <p:nvPr>
            <p:ph type="sldNum" sz="quarter" idx="12"/>
          </p:nvPr>
        </p:nvSpPr>
        <p:spPr/>
        <p:txBody>
          <a:bodyPr/>
          <a:lstStyle/>
          <a:p>
            <a:fld id="{5E0B49ED-3BDC-B645-964C-10CAC51D48A6}" type="slidenum">
              <a:rPr lang="en-US" smtClean="0"/>
              <a:t>‹#›</a:t>
            </a:fld>
            <a:endParaRPr lang="en-US" dirty="0"/>
          </a:p>
        </p:txBody>
      </p:sp>
    </p:spTree>
    <p:extLst>
      <p:ext uri="{BB962C8B-B14F-4D97-AF65-F5344CB8AC3E}">
        <p14:creationId xmlns:p14="http://schemas.microsoft.com/office/powerpoint/2010/main" val="24047977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3731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001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74860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6248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85861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26560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CAE69-592D-6D48-8D37-1AF709B0432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ECE34F9-FD31-954C-90A9-25364BF3A3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1381E6B-7D41-F84E-B286-61EBCE0535F6}"/>
              </a:ext>
            </a:extLst>
          </p:cNvPr>
          <p:cNvSpPr>
            <a:spLocks noGrp="1"/>
          </p:cNvSpPr>
          <p:nvPr>
            <p:ph type="dt" sz="half" idx="10"/>
          </p:nvPr>
        </p:nvSpPr>
        <p:spPr/>
        <p:txBody>
          <a:bodyPr/>
          <a:lstStyle/>
          <a:p>
            <a:fld id="{14BD68BC-1AD8-B640-8B1E-602BF3073AFD}" type="datetimeFigureOut">
              <a:rPr lang="en-US" smtClean="0"/>
              <a:t>4/5/22</a:t>
            </a:fld>
            <a:endParaRPr lang="en-US"/>
          </a:p>
        </p:txBody>
      </p:sp>
      <p:sp>
        <p:nvSpPr>
          <p:cNvPr id="5" name="Footer Placeholder 4">
            <a:extLst>
              <a:ext uri="{FF2B5EF4-FFF2-40B4-BE49-F238E27FC236}">
                <a16:creationId xmlns:a16="http://schemas.microsoft.com/office/drawing/2014/main" id="{73CE29A8-E8C2-784C-9495-F0D437E955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4039A4-CB11-B346-94E7-20D66FCAC610}"/>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8281036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EF2C8-66D4-EF4A-AAFD-01BC50FA7EA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5AD9361-0DDC-EE4E-A740-F93892B3693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AD9F65C-3FCD-8B46-A28D-257FA8F28C4F}"/>
              </a:ext>
            </a:extLst>
          </p:cNvPr>
          <p:cNvSpPr>
            <a:spLocks noGrp="1"/>
          </p:cNvSpPr>
          <p:nvPr>
            <p:ph type="dt" sz="half" idx="10"/>
          </p:nvPr>
        </p:nvSpPr>
        <p:spPr/>
        <p:txBody>
          <a:bodyPr/>
          <a:lstStyle/>
          <a:p>
            <a:fld id="{14BD68BC-1AD8-B640-8B1E-602BF3073AFD}" type="datetimeFigureOut">
              <a:rPr lang="en-US" smtClean="0"/>
              <a:t>4/5/22</a:t>
            </a:fld>
            <a:endParaRPr lang="en-US"/>
          </a:p>
        </p:txBody>
      </p:sp>
      <p:sp>
        <p:nvSpPr>
          <p:cNvPr id="5" name="Footer Placeholder 4">
            <a:extLst>
              <a:ext uri="{FF2B5EF4-FFF2-40B4-BE49-F238E27FC236}">
                <a16:creationId xmlns:a16="http://schemas.microsoft.com/office/drawing/2014/main" id="{1A88163C-7F3C-9B44-A028-C4886506FC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47796D-644C-B740-8C2E-356ECAB6D30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7533159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1CB58-4758-1C42-8DAA-2AAA3F98FED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AB7D025-4B39-8D45-811F-5B1E30D5E7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42683CA-90A4-5E49-AA2C-3DCED63A8EBC}"/>
              </a:ext>
            </a:extLst>
          </p:cNvPr>
          <p:cNvSpPr>
            <a:spLocks noGrp="1"/>
          </p:cNvSpPr>
          <p:nvPr>
            <p:ph type="dt" sz="half" idx="10"/>
          </p:nvPr>
        </p:nvSpPr>
        <p:spPr/>
        <p:txBody>
          <a:bodyPr/>
          <a:lstStyle/>
          <a:p>
            <a:fld id="{14BD68BC-1AD8-B640-8B1E-602BF3073AFD}" type="datetimeFigureOut">
              <a:rPr lang="en-US" smtClean="0"/>
              <a:t>4/5/22</a:t>
            </a:fld>
            <a:endParaRPr lang="en-US"/>
          </a:p>
        </p:txBody>
      </p:sp>
      <p:sp>
        <p:nvSpPr>
          <p:cNvPr id="5" name="Footer Placeholder 4">
            <a:extLst>
              <a:ext uri="{FF2B5EF4-FFF2-40B4-BE49-F238E27FC236}">
                <a16:creationId xmlns:a16="http://schemas.microsoft.com/office/drawing/2014/main" id="{97E1DED1-CD68-AC4C-ABC6-F8EEE292B7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A83341-F52D-D14B-A417-6C66E51D03C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5388876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351C6-2D17-C14E-8DC1-418227C6986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A0F791E-6CBD-2747-86C9-A91E120F506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76279C1-F68E-7E4B-B565-93EC951F8AF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CD866C6-99FF-2F4A-936E-613FC9DB3BB2}"/>
              </a:ext>
            </a:extLst>
          </p:cNvPr>
          <p:cNvSpPr>
            <a:spLocks noGrp="1"/>
          </p:cNvSpPr>
          <p:nvPr>
            <p:ph type="dt" sz="half" idx="10"/>
          </p:nvPr>
        </p:nvSpPr>
        <p:spPr/>
        <p:txBody>
          <a:bodyPr/>
          <a:lstStyle/>
          <a:p>
            <a:fld id="{14BD68BC-1AD8-B640-8B1E-602BF3073AFD}" type="datetimeFigureOut">
              <a:rPr lang="en-US" smtClean="0"/>
              <a:t>4/5/22</a:t>
            </a:fld>
            <a:endParaRPr lang="en-US"/>
          </a:p>
        </p:txBody>
      </p:sp>
      <p:sp>
        <p:nvSpPr>
          <p:cNvPr id="6" name="Footer Placeholder 5">
            <a:extLst>
              <a:ext uri="{FF2B5EF4-FFF2-40B4-BE49-F238E27FC236}">
                <a16:creationId xmlns:a16="http://schemas.microsoft.com/office/drawing/2014/main" id="{45D0DB7C-BDCE-D146-9584-809FFC25DD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FD1283-F062-2E4B-8DD8-A11DB5311AF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2020697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DCD01-DE9B-A849-A35D-9F761E7A293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B213394-3DB5-5A4C-965B-35CC3D1F29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80C87B7-015A-EE48-9BA2-392DACDC00E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3A97E02-FB0B-A048-9274-06CF174361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ADCF4DD-E248-C543-910E-BAFFB18831D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C573B90-35AD-3E43-B0CA-8BA2F2BBBC62}"/>
              </a:ext>
            </a:extLst>
          </p:cNvPr>
          <p:cNvSpPr>
            <a:spLocks noGrp="1"/>
          </p:cNvSpPr>
          <p:nvPr>
            <p:ph type="dt" sz="half" idx="10"/>
          </p:nvPr>
        </p:nvSpPr>
        <p:spPr/>
        <p:txBody>
          <a:bodyPr/>
          <a:lstStyle/>
          <a:p>
            <a:fld id="{14BD68BC-1AD8-B640-8B1E-602BF3073AFD}" type="datetimeFigureOut">
              <a:rPr lang="en-US" smtClean="0"/>
              <a:t>4/5/22</a:t>
            </a:fld>
            <a:endParaRPr lang="en-US"/>
          </a:p>
        </p:txBody>
      </p:sp>
      <p:sp>
        <p:nvSpPr>
          <p:cNvPr id="8" name="Footer Placeholder 7">
            <a:extLst>
              <a:ext uri="{FF2B5EF4-FFF2-40B4-BE49-F238E27FC236}">
                <a16:creationId xmlns:a16="http://schemas.microsoft.com/office/drawing/2014/main" id="{126E709E-0F2B-524A-BB14-376202A2698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B8CED43-5180-C24B-8196-24914383E7BA}"/>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8645229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E4D60-AC0C-044F-8925-BE12978C554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080422E-D871-AC4C-A0FF-BA911179FDAA}"/>
              </a:ext>
            </a:extLst>
          </p:cNvPr>
          <p:cNvSpPr>
            <a:spLocks noGrp="1"/>
          </p:cNvSpPr>
          <p:nvPr>
            <p:ph type="dt" sz="half" idx="10"/>
          </p:nvPr>
        </p:nvSpPr>
        <p:spPr/>
        <p:txBody>
          <a:bodyPr/>
          <a:lstStyle/>
          <a:p>
            <a:fld id="{14BD68BC-1AD8-B640-8B1E-602BF3073AFD}" type="datetimeFigureOut">
              <a:rPr lang="en-US" smtClean="0"/>
              <a:t>4/5/22</a:t>
            </a:fld>
            <a:endParaRPr lang="en-US"/>
          </a:p>
        </p:txBody>
      </p:sp>
      <p:sp>
        <p:nvSpPr>
          <p:cNvPr id="4" name="Footer Placeholder 3">
            <a:extLst>
              <a:ext uri="{FF2B5EF4-FFF2-40B4-BE49-F238E27FC236}">
                <a16:creationId xmlns:a16="http://schemas.microsoft.com/office/drawing/2014/main" id="{3FA61A44-CE7E-2E47-A2C7-EFD19C4D40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A8DBD8-7206-5A45-8701-1C5BFDD6468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4318119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A31B14-AAAA-D746-8A4F-C3E1BB0AC402}"/>
              </a:ext>
            </a:extLst>
          </p:cNvPr>
          <p:cNvSpPr>
            <a:spLocks noGrp="1"/>
          </p:cNvSpPr>
          <p:nvPr>
            <p:ph type="dt" sz="half" idx="10"/>
          </p:nvPr>
        </p:nvSpPr>
        <p:spPr/>
        <p:txBody>
          <a:bodyPr/>
          <a:lstStyle/>
          <a:p>
            <a:fld id="{14BD68BC-1AD8-B640-8B1E-602BF3073AFD}" type="datetimeFigureOut">
              <a:rPr lang="en-US" smtClean="0"/>
              <a:t>4/5/22</a:t>
            </a:fld>
            <a:endParaRPr lang="en-US"/>
          </a:p>
        </p:txBody>
      </p:sp>
      <p:sp>
        <p:nvSpPr>
          <p:cNvPr id="3" name="Footer Placeholder 2">
            <a:extLst>
              <a:ext uri="{FF2B5EF4-FFF2-40B4-BE49-F238E27FC236}">
                <a16:creationId xmlns:a16="http://schemas.microsoft.com/office/drawing/2014/main" id="{0E54D6A3-2EE2-B640-B0F3-7408BA955A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93CF3B5-8136-464C-B9CE-C289E9FE88E2}"/>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638872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22138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BD96A-43E5-A645-B273-977F074EA43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02B250C-BB32-7348-BE3C-383B51A8F8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C78973E-998F-6D41-9801-A30991298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745CC00-44DF-1E48-95F7-E532F4C69D56}"/>
              </a:ext>
            </a:extLst>
          </p:cNvPr>
          <p:cNvSpPr>
            <a:spLocks noGrp="1"/>
          </p:cNvSpPr>
          <p:nvPr>
            <p:ph type="dt" sz="half" idx="10"/>
          </p:nvPr>
        </p:nvSpPr>
        <p:spPr/>
        <p:txBody>
          <a:bodyPr/>
          <a:lstStyle/>
          <a:p>
            <a:fld id="{14BD68BC-1AD8-B640-8B1E-602BF3073AFD}" type="datetimeFigureOut">
              <a:rPr lang="en-US" smtClean="0"/>
              <a:t>4/5/22</a:t>
            </a:fld>
            <a:endParaRPr lang="en-US"/>
          </a:p>
        </p:txBody>
      </p:sp>
      <p:sp>
        <p:nvSpPr>
          <p:cNvPr id="6" name="Footer Placeholder 5">
            <a:extLst>
              <a:ext uri="{FF2B5EF4-FFF2-40B4-BE49-F238E27FC236}">
                <a16:creationId xmlns:a16="http://schemas.microsoft.com/office/drawing/2014/main" id="{B984893D-3FFC-6749-AD92-18B78F33AD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03AAAD-3463-B142-AEB9-CFB5F3DCA4FF}"/>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4428498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9AEEA-03B0-C845-83C2-A99DE7CF457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4D0810E-8148-AB45-8D0B-5492633BCB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CE66B3-4F01-3148-9B21-03E05C599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180305A-EC70-204D-A203-97127CF60F29}"/>
              </a:ext>
            </a:extLst>
          </p:cNvPr>
          <p:cNvSpPr>
            <a:spLocks noGrp="1"/>
          </p:cNvSpPr>
          <p:nvPr>
            <p:ph type="dt" sz="half" idx="10"/>
          </p:nvPr>
        </p:nvSpPr>
        <p:spPr/>
        <p:txBody>
          <a:bodyPr/>
          <a:lstStyle/>
          <a:p>
            <a:fld id="{14BD68BC-1AD8-B640-8B1E-602BF3073AFD}" type="datetimeFigureOut">
              <a:rPr lang="en-US" smtClean="0"/>
              <a:t>4/5/22</a:t>
            </a:fld>
            <a:endParaRPr lang="en-US"/>
          </a:p>
        </p:txBody>
      </p:sp>
      <p:sp>
        <p:nvSpPr>
          <p:cNvPr id="6" name="Footer Placeholder 5">
            <a:extLst>
              <a:ext uri="{FF2B5EF4-FFF2-40B4-BE49-F238E27FC236}">
                <a16:creationId xmlns:a16="http://schemas.microsoft.com/office/drawing/2014/main" id="{0FCDF6F2-688B-AC47-8BE3-B3918FD0BB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DCE4F3-8FAC-C647-B187-2C76584703E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9261620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D39B2-85B2-8A4B-8008-EE871C7A57D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62A1684-4147-4E4A-BE1D-647E280F681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1E7061D-97DA-5D45-A717-D8A7EEF03D1B}"/>
              </a:ext>
            </a:extLst>
          </p:cNvPr>
          <p:cNvSpPr>
            <a:spLocks noGrp="1"/>
          </p:cNvSpPr>
          <p:nvPr>
            <p:ph type="dt" sz="half" idx="10"/>
          </p:nvPr>
        </p:nvSpPr>
        <p:spPr/>
        <p:txBody>
          <a:bodyPr/>
          <a:lstStyle/>
          <a:p>
            <a:fld id="{14BD68BC-1AD8-B640-8B1E-602BF3073AFD}" type="datetimeFigureOut">
              <a:rPr lang="en-US" smtClean="0"/>
              <a:t>4/5/22</a:t>
            </a:fld>
            <a:endParaRPr lang="en-US"/>
          </a:p>
        </p:txBody>
      </p:sp>
      <p:sp>
        <p:nvSpPr>
          <p:cNvPr id="5" name="Footer Placeholder 4">
            <a:extLst>
              <a:ext uri="{FF2B5EF4-FFF2-40B4-BE49-F238E27FC236}">
                <a16:creationId xmlns:a16="http://schemas.microsoft.com/office/drawing/2014/main" id="{F08C7700-26C6-804B-9BEF-4E4886CEB3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8D442D-6AED-C347-A737-1092964EAE82}"/>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5577975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F360F0-A2C2-BC4E-AC8F-28FB5C10E34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35D444D-2CB3-C84E-AFAB-6E36673058E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1CCCC5E-1493-D445-AD8B-A3A5697A2531}"/>
              </a:ext>
            </a:extLst>
          </p:cNvPr>
          <p:cNvSpPr>
            <a:spLocks noGrp="1"/>
          </p:cNvSpPr>
          <p:nvPr>
            <p:ph type="dt" sz="half" idx="10"/>
          </p:nvPr>
        </p:nvSpPr>
        <p:spPr/>
        <p:txBody>
          <a:bodyPr/>
          <a:lstStyle/>
          <a:p>
            <a:fld id="{14BD68BC-1AD8-B640-8B1E-602BF3073AFD}" type="datetimeFigureOut">
              <a:rPr lang="en-US" smtClean="0"/>
              <a:t>4/5/22</a:t>
            </a:fld>
            <a:endParaRPr lang="en-US"/>
          </a:p>
        </p:txBody>
      </p:sp>
      <p:sp>
        <p:nvSpPr>
          <p:cNvPr id="5" name="Footer Placeholder 4">
            <a:extLst>
              <a:ext uri="{FF2B5EF4-FFF2-40B4-BE49-F238E27FC236}">
                <a16:creationId xmlns:a16="http://schemas.microsoft.com/office/drawing/2014/main" id="{0036B37B-4148-1847-B7D0-E506A8B43B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948933-1B9F-6140-A9E4-6AC0E5BF3C6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40593463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97875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CAE69-592D-6D48-8D37-1AF709B0432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ECE34F9-FD31-954C-90A9-25364BF3A3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1381E6B-7D41-F84E-B286-61EBCE0535F6}"/>
              </a:ext>
            </a:extLst>
          </p:cNvPr>
          <p:cNvSpPr>
            <a:spLocks noGrp="1"/>
          </p:cNvSpPr>
          <p:nvPr>
            <p:ph type="dt" sz="half" idx="10"/>
          </p:nvPr>
        </p:nvSpPr>
        <p:spPr/>
        <p:txBody>
          <a:bodyPr/>
          <a:lstStyle/>
          <a:p>
            <a:fld id="{14BD68BC-1AD8-B640-8B1E-602BF3073AFD}" type="datetimeFigureOut">
              <a:rPr lang="en-US" smtClean="0"/>
              <a:t>4/5/22</a:t>
            </a:fld>
            <a:endParaRPr lang="en-US"/>
          </a:p>
        </p:txBody>
      </p:sp>
      <p:sp>
        <p:nvSpPr>
          <p:cNvPr id="5" name="Footer Placeholder 4">
            <a:extLst>
              <a:ext uri="{FF2B5EF4-FFF2-40B4-BE49-F238E27FC236}">
                <a16:creationId xmlns:a16="http://schemas.microsoft.com/office/drawing/2014/main" id="{73CE29A8-E8C2-784C-9495-F0D437E955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4039A4-CB11-B346-94E7-20D66FCAC610}"/>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4142327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EF2C8-66D4-EF4A-AAFD-01BC50FA7EA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5AD9361-0DDC-EE4E-A740-F93892B3693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AD9F65C-3FCD-8B46-A28D-257FA8F28C4F}"/>
              </a:ext>
            </a:extLst>
          </p:cNvPr>
          <p:cNvSpPr>
            <a:spLocks noGrp="1"/>
          </p:cNvSpPr>
          <p:nvPr>
            <p:ph type="dt" sz="half" idx="10"/>
          </p:nvPr>
        </p:nvSpPr>
        <p:spPr/>
        <p:txBody>
          <a:bodyPr/>
          <a:lstStyle/>
          <a:p>
            <a:fld id="{14BD68BC-1AD8-B640-8B1E-602BF3073AFD}" type="datetimeFigureOut">
              <a:rPr lang="en-US" smtClean="0"/>
              <a:t>4/5/22</a:t>
            </a:fld>
            <a:endParaRPr lang="en-US"/>
          </a:p>
        </p:txBody>
      </p:sp>
      <p:sp>
        <p:nvSpPr>
          <p:cNvPr id="5" name="Footer Placeholder 4">
            <a:extLst>
              <a:ext uri="{FF2B5EF4-FFF2-40B4-BE49-F238E27FC236}">
                <a16:creationId xmlns:a16="http://schemas.microsoft.com/office/drawing/2014/main" id="{1A88163C-7F3C-9B44-A028-C4886506FC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47796D-644C-B740-8C2E-356ECAB6D30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0920295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1CB58-4758-1C42-8DAA-2AAA3F98FED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AB7D025-4B39-8D45-811F-5B1E30D5E7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42683CA-90A4-5E49-AA2C-3DCED63A8EBC}"/>
              </a:ext>
            </a:extLst>
          </p:cNvPr>
          <p:cNvSpPr>
            <a:spLocks noGrp="1"/>
          </p:cNvSpPr>
          <p:nvPr>
            <p:ph type="dt" sz="half" idx="10"/>
          </p:nvPr>
        </p:nvSpPr>
        <p:spPr/>
        <p:txBody>
          <a:bodyPr/>
          <a:lstStyle/>
          <a:p>
            <a:fld id="{14BD68BC-1AD8-B640-8B1E-602BF3073AFD}" type="datetimeFigureOut">
              <a:rPr lang="en-US" smtClean="0"/>
              <a:t>4/5/22</a:t>
            </a:fld>
            <a:endParaRPr lang="en-US"/>
          </a:p>
        </p:txBody>
      </p:sp>
      <p:sp>
        <p:nvSpPr>
          <p:cNvPr id="5" name="Footer Placeholder 4">
            <a:extLst>
              <a:ext uri="{FF2B5EF4-FFF2-40B4-BE49-F238E27FC236}">
                <a16:creationId xmlns:a16="http://schemas.microsoft.com/office/drawing/2014/main" id="{97E1DED1-CD68-AC4C-ABC6-F8EEE292B7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A83341-F52D-D14B-A417-6C66E51D03C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4980799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351C6-2D17-C14E-8DC1-418227C6986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A0F791E-6CBD-2747-86C9-A91E120F506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76279C1-F68E-7E4B-B565-93EC951F8AF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CD866C6-99FF-2F4A-936E-613FC9DB3BB2}"/>
              </a:ext>
            </a:extLst>
          </p:cNvPr>
          <p:cNvSpPr>
            <a:spLocks noGrp="1"/>
          </p:cNvSpPr>
          <p:nvPr>
            <p:ph type="dt" sz="half" idx="10"/>
          </p:nvPr>
        </p:nvSpPr>
        <p:spPr/>
        <p:txBody>
          <a:bodyPr/>
          <a:lstStyle/>
          <a:p>
            <a:fld id="{14BD68BC-1AD8-B640-8B1E-602BF3073AFD}" type="datetimeFigureOut">
              <a:rPr lang="en-US" smtClean="0"/>
              <a:t>4/5/22</a:t>
            </a:fld>
            <a:endParaRPr lang="en-US"/>
          </a:p>
        </p:txBody>
      </p:sp>
      <p:sp>
        <p:nvSpPr>
          <p:cNvPr id="6" name="Footer Placeholder 5">
            <a:extLst>
              <a:ext uri="{FF2B5EF4-FFF2-40B4-BE49-F238E27FC236}">
                <a16:creationId xmlns:a16="http://schemas.microsoft.com/office/drawing/2014/main" id="{45D0DB7C-BDCE-D146-9584-809FFC25DD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FD1283-F062-2E4B-8DD8-A11DB5311AF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9688339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DCD01-DE9B-A849-A35D-9F761E7A293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B213394-3DB5-5A4C-965B-35CC3D1F29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80C87B7-015A-EE48-9BA2-392DACDC00E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3A97E02-FB0B-A048-9274-06CF174361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ADCF4DD-E248-C543-910E-BAFFB18831D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C573B90-35AD-3E43-B0CA-8BA2F2BBBC62}"/>
              </a:ext>
            </a:extLst>
          </p:cNvPr>
          <p:cNvSpPr>
            <a:spLocks noGrp="1"/>
          </p:cNvSpPr>
          <p:nvPr>
            <p:ph type="dt" sz="half" idx="10"/>
          </p:nvPr>
        </p:nvSpPr>
        <p:spPr/>
        <p:txBody>
          <a:bodyPr/>
          <a:lstStyle/>
          <a:p>
            <a:fld id="{14BD68BC-1AD8-B640-8B1E-602BF3073AFD}" type="datetimeFigureOut">
              <a:rPr lang="en-US" smtClean="0"/>
              <a:t>4/5/22</a:t>
            </a:fld>
            <a:endParaRPr lang="en-US"/>
          </a:p>
        </p:txBody>
      </p:sp>
      <p:sp>
        <p:nvSpPr>
          <p:cNvPr id="8" name="Footer Placeholder 7">
            <a:extLst>
              <a:ext uri="{FF2B5EF4-FFF2-40B4-BE49-F238E27FC236}">
                <a16:creationId xmlns:a16="http://schemas.microsoft.com/office/drawing/2014/main" id="{126E709E-0F2B-524A-BB14-376202A2698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B8CED43-5180-C24B-8196-24914383E7BA}"/>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633193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4/5/22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7481468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E4D60-AC0C-044F-8925-BE12978C554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080422E-D871-AC4C-A0FF-BA911179FDAA}"/>
              </a:ext>
            </a:extLst>
          </p:cNvPr>
          <p:cNvSpPr>
            <a:spLocks noGrp="1"/>
          </p:cNvSpPr>
          <p:nvPr>
            <p:ph type="dt" sz="half" idx="10"/>
          </p:nvPr>
        </p:nvSpPr>
        <p:spPr/>
        <p:txBody>
          <a:bodyPr/>
          <a:lstStyle/>
          <a:p>
            <a:fld id="{14BD68BC-1AD8-B640-8B1E-602BF3073AFD}" type="datetimeFigureOut">
              <a:rPr lang="en-US" smtClean="0"/>
              <a:t>4/5/22</a:t>
            </a:fld>
            <a:endParaRPr lang="en-US"/>
          </a:p>
        </p:txBody>
      </p:sp>
      <p:sp>
        <p:nvSpPr>
          <p:cNvPr id="4" name="Footer Placeholder 3">
            <a:extLst>
              <a:ext uri="{FF2B5EF4-FFF2-40B4-BE49-F238E27FC236}">
                <a16:creationId xmlns:a16="http://schemas.microsoft.com/office/drawing/2014/main" id="{3FA61A44-CE7E-2E47-A2C7-EFD19C4D40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A8DBD8-7206-5A45-8701-1C5BFDD6468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1613158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A31B14-AAAA-D746-8A4F-C3E1BB0AC402}"/>
              </a:ext>
            </a:extLst>
          </p:cNvPr>
          <p:cNvSpPr>
            <a:spLocks noGrp="1"/>
          </p:cNvSpPr>
          <p:nvPr>
            <p:ph type="dt" sz="half" idx="10"/>
          </p:nvPr>
        </p:nvSpPr>
        <p:spPr/>
        <p:txBody>
          <a:bodyPr/>
          <a:lstStyle/>
          <a:p>
            <a:fld id="{14BD68BC-1AD8-B640-8B1E-602BF3073AFD}" type="datetimeFigureOut">
              <a:rPr lang="en-US" smtClean="0"/>
              <a:t>4/5/22</a:t>
            </a:fld>
            <a:endParaRPr lang="en-US"/>
          </a:p>
        </p:txBody>
      </p:sp>
      <p:sp>
        <p:nvSpPr>
          <p:cNvPr id="3" name="Footer Placeholder 2">
            <a:extLst>
              <a:ext uri="{FF2B5EF4-FFF2-40B4-BE49-F238E27FC236}">
                <a16:creationId xmlns:a16="http://schemas.microsoft.com/office/drawing/2014/main" id="{0E54D6A3-2EE2-B640-B0F3-7408BA955A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93CF3B5-8136-464C-B9CE-C289E9FE88E2}"/>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5525356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BD96A-43E5-A645-B273-977F074EA43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02B250C-BB32-7348-BE3C-383B51A8F8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C78973E-998F-6D41-9801-A30991298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745CC00-44DF-1E48-95F7-E532F4C69D56}"/>
              </a:ext>
            </a:extLst>
          </p:cNvPr>
          <p:cNvSpPr>
            <a:spLocks noGrp="1"/>
          </p:cNvSpPr>
          <p:nvPr>
            <p:ph type="dt" sz="half" idx="10"/>
          </p:nvPr>
        </p:nvSpPr>
        <p:spPr/>
        <p:txBody>
          <a:bodyPr/>
          <a:lstStyle/>
          <a:p>
            <a:fld id="{14BD68BC-1AD8-B640-8B1E-602BF3073AFD}" type="datetimeFigureOut">
              <a:rPr lang="en-US" smtClean="0"/>
              <a:t>4/5/22</a:t>
            </a:fld>
            <a:endParaRPr lang="en-US"/>
          </a:p>
        </p:txBody>
      </p:sp>
      <p:sp>
        <p:nvSpPr>
          <p:cNvPr id="6" name="Footer Placeholder 5">
            <a:extLst>
              <a:ext uri="{FF2B5EF4-FFF2-40B4-BE49-F238E27FC236}">
                <a16:creationId xmlns:a16="http://schemas.microsoft.com/office/drawing/2014/main" id="{B984893D-3FFC-6749-AD92-18B78F33AD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03AAAD-3463-B142-AEB9-CFB5F3DCA4FF}"/>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8602977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9AEEA-03B0-C845-83C2-A99DE7CF457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4D0810E-8148-AB45-8D0B-5492633BCB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CE66B3-4F01-3148-9B21-03E05C599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180305A-EC70-204D-A203-97127CF60F29}"/>
              </a:ext>
            </a:extLst>
          </p:cNvPr>
          <p:cNvSpPr>
            <a:spLocks noGrp="1"/>
          </p:cNvSpPr>
          <p:nvPr>
            <p:ph type="dt" sz="half" idx="10"/>
          </p:nvPr>
        </p:nvSpPr>
        <p:spPr/>
        <p:txBody>
          <a:bodyPr/>
          <a:lstStyle/>
          <a:p>
            <a:fld id="{14BD68BC-1AD8-B640-8B1E-602BF3073AFD}" type="datetimeFigureOut">
              <a:rPr lang="en-US" smtClean="0"/>
              <a:t>4/5/22</a:t>
            </a:fld>
            <a:endParaRPr lang="en-US"/>
          </a:p>
        </p:txBody>
      </p:sp>
      <p:sp>
        <p:nvSpPr>
          <p:cNvPr id="6" name="Footer Placeholder 5">
            <a:extLst>
              <a:ext uri="{FF2B5EF4-FFF2-40B4-BE49-F238E27FC236}">
                <a16:creationId xmlns:a16="http://schemas.microsoft.com/office/drawing/2014/main" id="{0FCDF6F2-688B-AC47-8BE3-B3918FD0BB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DCE4F3-8FAC-C647-B187-2C76584703E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0398813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D39B2-85B2-8A4B-8008-EE871C7A57D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62A1684-4147-4E4A-BE1D-647E280F681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1E7061D-97DA-5D45-A717-D8A7EEF03D1B}"/>
              </a:ext>
            </a:extLst>
          </p:cNvPr>
          <p:cNvSpPr>
            <a:spLocks noGrp="1"/>
          </p:cNvSpPr>
          <p:nvPr>
            <p:ph type="dt" sz="half" idx="10"/>
          </p:nvPr>
        </p:nvSpPr>
        <p:spPr/>
        <p:txBody>
          <a:bodyPr/>
          <a:lstStyle/>
          <a:p>
            <a:fld id="{14BD68BC-1AD8-B640-8B1E-602BF3073AFD}" type="datetimeFigureOut">
              <a:rPr lang="en-US" smtClean="0"/>
              <a:t>4/5/22</a:t>
            </a:fld>
            <a:endParaRPr lang="en-US"/>
          </a:p>
        </p:txBody>
      </p:sp>
      <p:sp>
        <p:nvSpPr>
          <p:cNvPr id="5" name="Footer Placeholder 4">
            <a:extLst>
              <a:ext uri="{FF2B5EF4-FFF2-40B4-BE49-F238E27FC236}">
                <a16:creationId xmlns:a16="http://schemas.microsoft.com/office/drawing/2014/main" id="{F08C7700-26C6-804B-9BEF-4E4886CEB3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8D442D-6AED-C347-A737-1092964EAE82}"/>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742608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F360F0-A2C2-BC4E-AC8F-28FB5C10E34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35D444D-2CB3-C84E-AFAB-6E36673058E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1CCCC5E-1493-D445-AD8B-A3A5697A2531}"/>
              </a:ext>
            </a:extLst>
          </p:cNvPr>
          <p:cNvSpPr>
            <a:spLocks noGrp="1"/>
          </p:cNvSpPr>
          <p:nvPr>
            <p:ph type="dt" sz="half" idx="10"/>
          </p:nvPr>
        </p:nvSpPr>
        <p:spPr/>
        <p:txBody>
          <a:bodyPr/>
          <a:lstStyle/>
          <a:p>
            <a:fld id="{14BD68BC-1AD8-B640-8B1E-602BF3073AFD}" type="datetimeFigureOut">
              <a:rPr lang="en-US" smtClean="0"/>
              <a:t>4/5/22</a:t>
            </a:fld>
            <a:endParaRPr lang="en-US"/>
          </a:p>
        </p:txBody>
      </p:sp>
      <p:sp>
        <p:nvSpPr>
          <p:cNvPr id="5" name="Footer Placeholder 4">
            <a:extLst>
              <a:ext uri="{FF2B5EF4-FFF2-40B4-BE49-F238E27FC236}">
                <a16:creationId xmlns:a16="http://schemas.microsoft.com/office/drawing/2014/main" id="{0036B37B-4148-1847-B7D0-E506A8B43B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948933-1B9F-6140-A9E4-6AC0E5BF3C6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1642180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4/5/22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6371752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0326039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4/5/22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3656803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4/5/22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446462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EF2C8-66D4-EF4A-AAFD-01BC50FA7EA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5AD9361-0DDC-EE4E-A740-F93892B3693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AD9F65C-3FCD-8B46-A28D-257FA8F28C4F}"/>
              </a:ext>
            </a:extLst>
          </p:cNvPr>
          <p:cNvSpPr>
            <a:spLocks noGrp="1"/>
          </p:cNvSpPr>
          <p:nvPr>
            <p:ph type="dt" sz="half" idx="10"/>
          </p:nvPr>
        </p:nvSpPr>
        <p:spPr/>
        <p:txBody>
          <a:bodyPr/>
          <a:lstStyle/>
          <a:p>
            <a:fld id="{14BD68BC-1AD8-B640-8B1E-602BF3073AFD}" type="datetimeFigureOut">
              <a:rPr lang="en-US" smtClean="0"/>
              <a:t>4/5/22</a:t>
            </a:fld>
            <a:endParaRPr lang="en-US"/>
          </a:p>
        </p:txBody>
      </p:sp>
      <p:sp>
        <p:nvSpPr>
          <p:cNvPr id="5" name="Footer Placeholder 4">
            <a:extLst>
              <a:ext uri="{FF2B5EF4-FFF2-40B4-BE49-F238E27FC236}">
                <a16:creationId xmlns:a16="http://schemas.microsoft.com/office/drawing/2014/main" id="{1A88163C-7F3C-9B44-A028-C4886506FC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47796D-644C-B740-8C2E-356ECAB6D30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83344518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4/5/22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1019864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4/5/22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576225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4/5/22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1338439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9597705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5962236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8577006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334733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8" name="Content Placeholder 7"/>
          <p:cNvSpPr>
            <a:spLocks noGrp="1"/>
          </p:cNvSpPr>
          <p:nvPr>
            <p:ph sz="quarter" idx="10"/>
          </p:nvPr>
        </p:nvSpPr>
        <p:spPr>
          <a:xfrm>
            <a:off x="914400" y="1957387"/>
            <a:ext cx="10440000" cy="36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7759630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20DFF-3916-0B4A-B84D-C2732ED5B0A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FDD0D351-91F7-034E-968A-A3236723AA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2CCDB3A1-7179-F645-AF8C-E9B7D3272788}"/>
              </a:ext>
            </a:extLst>
          </p:cNvPr>
          <p:cNvSpPr>
            <a:spLocks noGrp="1"/>
          </p:cNvSpPr>
          <p:nvPr>
            <p:ph type="dt" sz="half" idx="10"/>
          </p:nvPr>
        </p:nvSpPr>
        <p:spPr/>
        <p:txBody>
          <a:bodyPr/>
          <a:lstStyle/>
          <a:p>
            <a:fld id="{94CEF251-E918-784C-8717-1F0B733AA660}" type="datetimeFigureOut">
              <a:rPr lang="en-US" smtClean="0"/>
              <a:t>4/5/22</a:t>
            </a:fld>
            <a:endParaRPr lang="en-US"/>
          </a:p>
        </p:txBody>
      </p:sp>
      <p:sp>
        <p:nvSpPr>
          <p:cNvPr id="5" name="Footer Placeholder 4">
            <a:extLst>
              <a:ext uri="{FF2B5EF4-FFF2-40B4-BE49-F238E27FC236}">
                <a16:creationId xmlns:a16="http://schemas.microsoft.com/office/drawing/2014/main" id="{F1D41B01-8BA8-D244-8516-6EB84BFC2E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678062-78FD-9E44-A81E-5AC98CA51B7C}"/>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290563088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6FD0F-BC89-3341-BEF5-1C56B0E6E5E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4930D44-0215-D248-87ED-89277D0BCA7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C3BFADF-3CB1-A44C-A2BE-79E6880DE006}"/>
              </a:ext>
            </a:extLst>
          </p:cNvPr>
          <p:cNvSpPr>
            <a:spLocks noGrp="1"/>
          </p:cNvSpPr>
          <p:nvPr>
            <p:ph type="dt" sz="half" idx="10"/>
          </p:nvPr>
        </p:nvSpPr>
        <p:spPr/>
        <p:txBody>
          <a:bodyPr/>
          <a:lstStyle/>
          <a:p>
            <a:fld id="{94CEF251-E918-784C-8717-1F0B733AA660}" type="datetimeFigureOut">
              <a:rPr lang="en-US" smtClean="0"/>
              <a:t>4/5/22</a:t>
            </a:fld>
            <a:endParaRPr lang="en-US"/>
          </a:p>
        </p:txBody>
      </p:sp>
      <p:sp>
        <p:nvSpPr>
          <p:cNvPr id="5" name="Footer Placeholder 4">
            <a:extLst>
              <a:ext uri="{FF2B5EF4-FFF2-40B4-BE49-F238E27FC236}">
                <a16:creationId xmlns:a16="http://schemas.microsoft.com/office/drawing/2014/main" id="{3DA9675D-AB04-8348-BE44-CE18BB8F28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696C95-E4FD-8142-B065-C128516EFCA6}"/>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4244790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700591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00079-1CA4-4747-95A0-88F2B3095BA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D9DFF59-B037-E445-86E1-DC2169C35F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7C3F387-F019-4F48-9FC8-031E1F1A2454}"/>
              </a:ext>
            </a:extLst>
          </p:cNvPr>
          <p:cNvSpPr>
            <a:spLocks noGrp="1"/>
          </p:cNvSpPr>
          <p:nvPr>
            <p:ph type="dt" sz="half" idx="10"/>
          </p:nvPr>
        </p:nvSpPr>
        <p:spPr/>
        <p:txBody>
          <a:bodyPr/>
          <a:lstStyle/>
          <a:p>
            <a:fld id="{94CEF251-E918-784C-8717-1F0B733AA660}" type="datetimeFigureOut">
              <a:rPr lang="en-US" smtClean="0"/>
              <a:t>4/5/22</a:t>
            </a:fld>
            <a:endParaRPr lang="en-US"/>
          </a:p>
        </p:txBody>
      </p:sp>
      <p:sp>
        <p:nvSpPr>
          <p:cNvPr id="5" name="Footer Placeholder 4">
            <a:extLst>
              <a:ext uri="{FF2B5EF4-FFF2-40B4-BE49-F238E27FC236}">
                <a16:creationId xmlns:a16="http://schemas.microsoft.com/office/drawing/2014/main" id="{397CF4C4-5D7A-0C45-B394-F72F7480CB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734801-F295-7648-9713-ED70A1A5B5C9}"/>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135054325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7DB49-3F42-BD41-B31C-4ED4614E79D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72F9892-C65C-5E4F-A21B-1F7490174EC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8C2E25AB-2711-944A-86B2-1DEA345D712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178C173-458B-D340-B1B3-C76C2CB79712}"/>
              </a:ext>
            </a:extLst>
          </p:cNvPr>
          <p:cNvSpPr>
            <a:spLocks noGrp="1"/>
          </p:cNvSpPr>
          <p:nvPr>
            <p:ph type="dt" sz="half" idx="10"/>
          </p:nvPr>
        </p:nvSpPr>
        <p:spPr/>
        <p:txBody>
          <a:bodyPr/>
          <a:lstStyle/>
          <a:p>
            <a:fld id="{94CEF251-E918-784C-8717-1F0B733AA660}" type="datetimeFigureOut">
              <a:rPr lang="en-US" smtClean="0"/>
              <a:t>4/5/22</a:t>
            </a:fld>
            <a:endParaRPr lang="en-US"/>
          </a:p>
        </p:txBody>
      </p:sp>
      <p:sp>
        <p:nvSpPr>
          <p:cNvPr id="6" name="Footer Placeholder 5">
            <a:extLst>
              <a:ext uri="{FF2B5EF4-FFF2-40B4-BE49-F238E27FC236}">
                <a16:creationId xmlns:a16="http://schemas.microsoft.com/office/drawing/2014/main" id="{FE4CA2E5-F12B-BA4A-99A2-E45BC2ADA3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294777-B486-9545-9F85-24D9787CB48F}"/>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428183926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8095E-DBC4-CA45-BC5A-FA2506035AC7}"/>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6685C2B-C1DD-4D4E-9481-F67788B529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0465ADB-0A3A-264A-B3F2-C9FE34C9E73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75BF135-216A-404E-9046-77061A75D0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2CFF0F6-2BF2-5644-BAE0-5B1D19CADBD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42BF68C1-9101-FE4C-946A-BECA5AE73D5B}"/>
              </a:ext>
            </a:extLst>
          </p:cNvPr>
          <p:cNvSpPr>
            <a:spLocks noGrp="1"/>
          </p:cNvSpPr>
          <p:nvPr>
            <p:ph type="dt" sz="half" idx="10"/>
          </p:nvPr>
        </p:nvSpPr>
        <p:spPr/>
        <p:txBody>
          <a:bodyPr/>
          <a:lstStyle/>
          <a:p>
            <a:fld id="{94CEF251-E918-784C-8717-1F0B733AA660}" type="datetimeFigureOut">
              <a:rPr lang="en-US" smtClean="0"/>
              <a:t>4/5/22</a:t>
            </a:fld>
            <a:endParaRPr lang="en-US"/>
          </a:p>
        </p:txBody>
      </p:sp>
      <p:sp>
        <p:nvSpPr>
          <p:cNvPr id="8" name="Footer Placeholder 7">
            <a:extLst>
              <a:ext uri="{FF2B5EF4-FFF2-40B4-BE49-F238E27FC236}">
                <a16:creationId xmlns:a16="http://schemas.microsoft.com/office/drawing/2014/main" id="{F6BA5FA9-2C6B-C94B-AB41-BEA60996391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7FE26E6-F856-6C4B-B612-DB42F5B961A8}"/>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4089403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56DE6-A1A7-9D40-837D-43CAE9D4D6BC}"/>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1207D814-0F37-7045-BF9E-76EF7EF4E32D}"/>
              </a:ext>
            </a:extLst>
          </p:cNvPr>
          <p:cNvSpPr>
            <a:spLocks noGrp="1"/>
          </p:cNvSpPr>
          <p:nvPr>
            <p:ph type="dt" sz="half" idx="10"/>
          </p:nvPr>
        </p:nvSpPr>
        <p:spPr/>
        <p:txBody>
          <a:bodyPr/>
          <a:lstStyle/>
          <a:p>
            <a:fld id="{94CEF251-E918-784C-8717-1F0B733AA660}" type="datetimeFigureOut">
              <a:rPr lang="en-US" smtClean="0"/>
              <a:t>4/5/22</a:t>
            </a:fld>
            <a:endParaRPr lang="en-US"/>
          </a:p>
        </p:txBody>
      </p:sp>
      <p:sp>
        <p:nvSpPr>
          <p:cNvPr id="4" name="Footer Placeholder 3">
            <a:extLst>
              <a:ext uri="{FF2B5EF4-FFF2-40B4-BE49-F238E27FC236}">
                <a16:creationId xmlns:a16="http://schemas.microsoft.com/office/drawing/2014/main" id="{BBBE4044-FEE8-0E48-AAC0-309063E276F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4F2B29F-4371-D14C-8FFB-2863B3B297DF}"/>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390204849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13D379-6B66-4C43-8C11-027452FEC409}"/>
              </a:ext>
            </a:extLst>
          </p:cNvPr>
          <p:cNvSpPr>
            <a:spLocks noGrp="1"/>
          </p:cNvSpPr>
          <p:nvPr>
            <p:ph type="dt" sz="half" idx="10"/>
          </p:nvPr>
        </p:nvSpPr>
        <p:spPr/>
        <p:txBody>
          <a:bodyPr/>
          <a:lstStyle/>
          <a:p>
            <a:fld id="{94CEF251-E918-784C-8717-1F0B733AA660}" type="datetimeFigureOut">
              <a:rPr lang="en-US" smtClean="0"/>
              <a:t>4/5/22</a:t>
            </a:fld>
            <a:endParaRPr lang="en-US"/>
          </a:p>
        </p:txBody>
      </p:sp>
      <p:sp>
        <p:nvSpPr>
          <p:cNvPr id="3" name="Footer Placeholder 2">
            <a:extLst>
              <a:ext uri="{FF2B5EF4-FFF2-40B4-BE49-F238E27FC236}">
                <a16:creationId xmlns:a16="http://schemas.microsoft.com/office/drawing/2014/main" id="{C61BB4D2-2BBB-5E4B-8DBA-14070135000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21D3CEE-6069-BA46-BC1C-D1DD92649391}"/>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343064499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DE275-3175-8940-8941-B73F9487F0D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0C8D4FF-6DB8-CB47-84EE-F800EABE25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11A7C96-7710-754F-859E-3324D5BB21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B65DE5A-17BC-A14B-BE2D-3C65DA828F95}"/>
              </a:ext>
            </a:extLst>
          </p:cNvPr>
          <p:cNvSpPr>
            <a:spLocks noGrp="1"/>
          </p:cNvSpPr>
          <p:nvPr>
            <p:ph type="dt" sz="half" idx="10"/>
          </p:nvPr>
        </p:nvSpPr>
        <p:spPr/>
        <p:txBody>
          <a:bodyPr/>
          <a:lstStyle/>
          <a:p>
            <a:fld id="{94CEF251-E918-784C-8717-1F0B733AA660}" type="datetimeFigureOut">
              <a:rPr lang="en-US" smtClean="0"/>
              <a:t>4/5/22</a:t>
            </a:fld>
            <a:endParaRPr lang="en-US"/>
          </a:p>
        </p:txBody>
      </p:sp>
      <p:sp>
        <p:nvSpPr>
          <p:cNvPr id="6" name="Footer Placeholder 5">
            <a:extLst>
              <a:ext uri="{FF2B5EF4-FFF2-40B4-BE49-F238E27FC236}">
                <a16:creationId xmlns:a16="http://schemas.microsoft.com/office/drawing/2014/main" id="{B1998738-4EC7-1A4C-BC62-FA434DD769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9C443E-082B-F54C-A3E9-C32507B6942F}"/>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214996742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17BAB-D57F-5A41-9396-E5E951E94FC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3B5103D9-54E1-8248-8ED4-933DC986C6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B2CF96C-B930-C341-9E97-F2332D0BF1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EE1E317-DA57-D046-BED1-C068CDB5DC1B}"/>
              </a:ext>
            </a:extLst>
          </p:cNvPr>
          <p:cNvSpPr>
            <a:spLocks noGrp="1"/>
          </p:cNvSpPr>
          <p:nvPr>
            <p:ph type="dt" sz="half" idx="10"/>
          </p:nvPr>
        </p:nvSpPr>
        <p:spPr/>
        <p:txBody>
          <a:bodyPr/>
          <a:lstStyle/>
          <a:p>
            <a:fld id="{94CEF251-E918-784C-8717-1F0B733AA660}" type="datetimeFigureOut">
              <a:rPr lang="en-US" smtClean="0"/>
              <a:t>4/5/22</a:t>
            </a:fld>
            <a:endParaRPr lang="en-US"/>
          </a:p>
        </p:txBody>
      </p:sp>
      <p:sp>
        <p:nvSpPr>
          <p:cNvPr id="6" name="Footer Placeholder 5">
            <a:extLst>
              <a:ext uri="{FF2B5EF4-FFF2-40B4-BE49-F238E27FC236}">
                <a16:creationId xmlns:a16="http://schemas.microsoft.com/office/drawing/2014/main" id="{F0ED388F-32AC-9544-AB6D-949EB044B9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030145-CB91-184B-9F8E-EE37057F405C}"/>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21823241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C5EF6-5D89-7748-8596-F9E2BEE5F80B}"/>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B3E38CE-7FD6-404C-8276-09E2D0F8C93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0D28EE1-CB37-144D-BE53-35FE26E59BED}"/>
              </a:ext>
            </a:extLst>
          </p:cNvPr>
          <p:cNvSpPr>
            <a:spLocks noGrp="1"/>
          </p:cNvSpPr>
          <p:nvPr>
            <p:ph type="dt" sz="half" idx="10"/>
          </p:nvPr>
        </p:nvSpPr>
        <p:spPr/>
        <p:txBody>
          <a:bodyPr/>
          <a:lstStyle/>
          <a:p>
            <a:fld id="{94CEF251-E918-784C-8717-1F0B733AA660}" type="datetimeFigureOut">
              <a:rPr lang="en-US" smtClean="0"/>
              <a:t>4/5/22</a:t>
            </a:fld>
            <a:endParaRPr lang="en-US"/>
          </a:p>
        </p:txBody>
      </p:sp>
      <p:sp>
        <p:nvSpPr>
          <p:cNvPr id="5" name="Footer Placeholder 4">
            <a:extLst>
              <a:ext uri="{FF2B5EF4-FFF2-40B4-BE49-F238E27FC236}">
                <a16:creationId xmlns:a16="http://schemas.microsoft.com/office/drawing/2014/main" id="{62B4CB85-7467-EA41-A01C-8988111E26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23341E-21F0-8D49-B5F4-16F6097865D7}"/>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325650650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D5F80C-7E89-704E-BEBB-76DF8087DEE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330698D-BB01-DC4A-A5BE-861A384CF36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FF90F05-0F2E-E840-8B45-E403A2D0F56A}"/>
              </a:ext>
            </a:extLst>
          </p:cNvPr>
          <p:cNvSpPr>
            <a:spLocks noGrp="1"/>
          </p:cNvSpPr>
          <p:nvPr>
            <p:ph type="dt" sz="half" idx="10"/>
          </p:nvPr>
        </p:nvSpPr>
        <p:spPr/>
        <p:txBody>
          <a:bodyPr/>
          <a:lstStyle/>
          <a:p>
            <a:fld id="{94CEF251-E918-784C-8717-1F0B733AA660}" type="datetimeFigureOut">
              <a:rPr lang="en-US" smtClean="0"/>
              <a:t>4/5/22</a:t>
            </a:fld>
            <a:endParaRPr lang="en-US"/>
          </a:p>
        </p:txBody>
      </p:sp>
      <p:sp>
        <p:nvSpPr>
          <p:cNvPr id="5" name="Footer Placeholder 4">
            <a:extLst>
              <a:ext uri="{FF2B5EF4-FFF2-40B4-BE49-F238E27FC236}">
                <a16:creationId xmlns:a16="http://schemas.microsoft.com/office/drawing/2014/main" id="{B54BE417-1044-134B-ABF1-7DCB00F467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484E22-19D9-5847-BE52-92951EBFCE3E}"/>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3157287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20DFF-3916-0B4A-B84D-C2732ED5B0A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FDD0D351-91F7-034E-968A-A3236723AA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2CCDB3A1-7179-F645-AF8C-E9B7D3272788}"/>
              </a:ext>
            </a:extLst>
          </p:cNvPr>
          <p:cNvSpPr>
            <a:spLocks noGrp="1"/>
          </p:cNvSpPr>
          <p:nvPr>
            <p:ph type="dt" sz="half" idx="10"/>
          </p:nvPr>
        </p:nvSpPr>
        <p:spPr/>
        <p:txBody>
          <a:bodyPr/>
          <a:lstStyle/>
          <a:p>
            <a:fld id="{94CEF251-E918-784C-8717-1F0B733AA660}" type="datetimeFigureOut">
              <a:rPr lang="en-US" smtClean="0"/>
              <a:t>4/5/22</a:t>
            </a:fld>
            <a:endParaRPr lang="en-US" dirty="0"/>
          </a:p>
        </p:txBody>
      </p:sp>
      <p:sp>
        <p:nvSpPr>
          <p:cNvPr id="5" name="Footer Placeholder 4">
            <a:extLst>
              <a:ext uri="{FF2B5EF4-FFF2-40B4-BE49-F238E27FC236}">
                <a16:creationId xmlns:a16="http://schemas.microsoft.com/office/drawing/2014/main" id="{F1D41B01-8BA8-D244-8516-6EB84BFC2E9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A678062-78FD-9E44-A81E-5AC98CA51B7C}"/>
              </a:ext>
            </a:extLst>
          </p:cNvPr>
          <p:cNvSpPr>
            <a:spLocks noGrp="1"/>
          </p:cNvSpPr>
          <p:nvPr>
            <p:ph type="sldNum" sz="quarter" idx="12"/>
          </p:nvPr>
        </p:nvSpPr>
        <p:spPr/>
        <p:txBody>
          <a:bodyPr/>
          <a:lstStyle/>
          <a:p>
            <a:fld id="{5E0B49ED-3BDC-B645-964C-10CAC51D48A6}" type="slidenum">
              <a:rPr lang="en-US" smtClean="0"/>
              <a:t>‹#›</a:t>
            </a:fld>
            <a:endParaRPr lang="en-US" dirty="0"/>
          </a:p>
        </p:txBody>
      </p:sp>
    </p:spTree>
    <p:extLst>
      <p:ext uri="{BB962C8B-B14F-4D97-AF65-F5344CB8AC3E}">
        <p14:creationId xmlns:p14="http://schemas.microsoft.com/office/powerpoint/2010/main" val="1503619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6FD0F-BC89-3341-BEF5-1C56B0E6E5E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4930D44-0215-D248-87ED-89277D0BCA7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C3BFADF-3CB1-A44C-A2BE-79E6880DE006}"/>
              </a:ext>
            </a:extLst>
          </p:cNvPr>
          <p:cNvSpPr>
            <a:spLocks noGrp="1"/>
          </p:cNvSpPr>
          <p:nvPr>
            <p:ph type="dt" sz="half" idx="10"/>
          </p:nvPr>
        </p:nvSpPr>
        <p:spPr/>
        <p:txBody>
          <a:bodyPr/>
          <a:lstStyle/>
          <a:p>
            <a:fld id="{94CEF251-E918-784C-8717-1F0B733AA660}" type="datetimeFigureOut">
              <a:rPr lang="en-US" smtClean="0"/>
              <a:t>4/5/22</a:t>
            </a:fld>
            <a:endParaRPr lang="en-US" dirty="0"/>
          </a:p>
        </p:txBody>
      </p:sp>
      <p:sp>
        <p:nvSpPr>
          <p:cNvPr id="5" name="Footer Placeholder 4">
            <a:extLst>
              <a:ext uri="{FF2B5EF4-FFF2-40B4-BE49-F238E27FC236}">
                <a16:creationId xmlns:a16="http://schemas.microsoft.com/office/drawing/2014/main" id="{3DA9675D-AB04-8348-BE44-CE18BB8F285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9696C95-E4FD-8142-B065-C128516EFCA6}"/>
              </a:ext>
            </a:extLst>
          </p:cNvPr>
          <p:cNvSpPr>
            <a:spLocks noGrp="1"/>
          </p:cNvSpPr>
          <p:nvPr>
            <p:ph type="sldNum" sz="quarter" idx="12"/>
          </p:nvPr>
        </p:nvSpPr>
        <p:spPr/>
        <p:txBody>
          <a:bodyPr/>
          <a:lstStyle/>
          <a:p>
            <a:fld id="{5E0B49ED-3BDC-B645-964C-10CAC51D48A6}" type="slidenum">
              <a:rPr lang="en-US" smtClean="0"/>
              <a:t>‹#›</a:t>
            </a:fld>
            <a:endParaRPr lang="en-US" dirty="0"/>
          </a:p>
        </p:txBody>
      </p:sp>
    </p:spTree>
    <p:extLst>
      <p:ext uri="{BB962C8B-B14F-4D97-AF65-F5344CB8AC3E}">
        <p14:creationId xmlns:p14="http://schemas.microsoft.com/office/powerpoint/2010/main" val="1945597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00079-1CA4-4747-95A0-88F2B3095BA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D9DFF59-B037-E445-86E1-DC2169C35FE0}"/>
              </a:ext>
            </a:extLst>
          </p:cNvPr>
          <p:cNvSpPr>
            <a:spLocks noGrp="1"/>
          </p:cNvSpPr>
          <p:nvPr>
            <p:ph type="body" idx="1"/>
          </p:nvPr>
        </p:nvSpPr>
        <p:spPr>
          <a:xfrm>
            <a:off x="831850" y="4589463"/>
            <a:ext cx="10515600" cy="104933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7C3F387-F019-4F48-9FC8-031E1F1A2454}"/>
              </a:ext>
            </a:extLst>
          </p:cNvPr>
          <p:cNvSpPr>
            <a:spLocks noGrp="1"/>
          </p:cNvSpPr>
          <p:nvPr>
            <p:ph type="dt" sz="half" idx="10"/>
          </p:nvPr>
        </p:nvSpPr>
        <p:spPr/>
        <p:txBody>
          <a:bodyPr/>
          <a:lstStyle/>
          <a:p>
            <a:fld id="{94CEF251-E918-784C-8717-1F0B733AA660}" type="datetimeFigureOut">
              <a:rPr lang="en-US" smtClean="0"/>
              <a:t>4/5/22</a:t>
            </a:fld>
            <a:endParaRPr lang="en-US" dirty="0"/>
          </a:p>
        </p:txBody>
      </p:sp>
      <p:sp>
        <p:nvSpPr>
          <p:cNvPr id="5" name="Footer Placeholder 4">
            <a:extLst>
              <a:ext uri="{FF2B5EF4-FFF2-40B4-BE49-F238E27FC236}">
                <a16:creationId xmlns:a16="http://schemas.microsoft.com/office/drawing/2014/main" id="{397CF4C4-5D7A-0C45-B394-F72F7480CB6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9734801-F295-7648-9713-ED70A1A5B5C9}"/>
              </a:ext>
            </a:extLst>
          </p:cNvPr>
          <p:cNvSpPr>
            <a:spLocks noGrp="1"/>
          </p:cNvSpPr>
          <p:nvPr>
            <p:ph type="sldNum" sz="quarter" idx="12"/>
          </p:nvPr>
        </p:nvSpPr>
        <p:spPr/>
        <p:txBody>
          <a:bodyPr/>
          <a:lstStyle/>
          <a:p>
            <a:fld id="{5E0B49ED-3BDC-B645-964C-10CAC51D48A6}" type="slidenum">
              <a:rPr lang="en-US" smtClean="0"/>
              <a:t>‹#›</a:t>
            </a:fld>
            <a:endParaRPr lang="en-US" dirty="0"/>
          </a:p>
        </p:txBody>
      </p:sp>
    </p:spTree>
    <p:extLst>
      <p:ext uri="{BB962C8B-B14F-4D97-AF65-F5344CB8AC3E}">
        <p14:creationId xmlns:p14="http://schemas.microsoft.com/office/powerpoint/2010/main" val="19438107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image" Target="../media/image3.png"/><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5" Type="http://schemas.openxmlformats.org/officeDocument/2006/relationships/image" Target="../media/image1.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4.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7.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5.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8.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32787FE-8CBB-6248-9619-3941DE55C1B6}"/>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515940" y="6095141"/>
            <a:ext cx="2111379" cy="539751"/>
          </a:xfrm>
          <a:prstGeom prst="rect">
            <a:avLst/>
          </a:prstGeom>
        </p:spPr>
      </p:pic>
    </p:spTree>
    <p:extLst>
      <p:ext uri="{BB962C8B-B14F-4D97-AF65-F5344CB8AC3E}">
        <p14:creationId xmlns:p14="http://schemas.microsoft.com/office/powerpoint/2010/main" val="554890378"/>
      </p:ext>
    </p:extLst>
  </p:cSld>
  <p:clrMap bg1="lt1" tx1="dk1" bg2="lt2" tx2="dk2" accent1="accent1" accent2="accent2" accent3="accent3" accent4="accent4" accent5="accent5" accent6="accent6" hlink="hlink" folHlink="folHlink"/>
  <p:sldLayoutIdLst>
    <p:sldLayoutId id="2147483662" r:id="rId1"/>
    <p:sldLayoutId id="2147483667" r:id="rId2"/>
    <p:sldLayoutId id="2147483661" r:id="rId3"/>
    <p:sldLayoutId id="2147483807" r:id="rId4"/>
    <p:sldLayoutId id="2147483808"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D7AF2DF-B182-3D42-AFB4-BDFF5FB9E9F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15943" y="5936120"/>
            <a:ext cx="2108080" cy="539750"/>
          </a:xfrm>
          <a:prstGeom prst="rect">
            <a:avLst/>
          </a:prstGeom>
        </p:spPr>
      </p:pic>
    </p:spTree>
    <p:extLst>
      <p:ext uri="{BB962C8B-B14F-4D97-AF65-F5344CB8AC3E}">
        <p14:creationId xmlns:p14="http://schemas.microsoft.com/office/powerpoint/2010/main" val="251128307"/>
      </p:ext>
    </p:extLst>
  </p:cSld>
  <p:clrMap bg1="lt1" tx1="dk1" bg2="lt2" tx2="dk2" accent1="accent1" accent2="accent2" accent3="accent3" accent4="accent4" accent5="accent5" accent6="accent6" hlink="hlink" folHlink="folHlink"/>
  <p:sldLayoutIdLst>
    <p:sldLayoutId id="214748367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F8F165-EA3E-BE4D-A166-E1808E6958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F8E08D52-24AA-2746-B1C0-CFEBF69439B8}"/>
              </a:ext>
            </a:extLst>
          </p:cNvPr>
          <p:cNvSpPr>
            <a:spLocks noGrp="1"/>
          </p:cNvSpPr>
          <p:nvPr>
            <p:ph type="body" idx="1"/>
          </p:nvPr>
        </p:nvSpPr>
        <p:spPr>
          <a:xfrm>
            <a:off x="838200" y="1825625"/>
            <a:ext cx="10515600" cy="3796242"/>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C816DB20-01DB-D84C-A74D-2C16DBBEB9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CEF251-E918-784C-8717-1F0B733AA660}" type="datetimeFigureOut">
              <a:rPr lang="en-US" smtClean="0"/>
              <a:t>4/5/22</a:t>
            </a:fld>
            <a:endParaRPr lang="en-US" dirty="0"/>
          </a:p>
        </p:txBody>
      </p:sp>
      <p:sp>
        <p:nvSpPr>
          <p:cNvPr id="5" name="Footer Placeholder 4">
            <a:extLst>
              <a:ext uri="{FF2B5EF4-FFF2-40B4-BE49-F238E27FC236}">
                <a16:creationId xmlns:a16="http://schemas.microsoft.com/office/drawing/2014/main" id="{7106315B-BB5B-9F4C-96E0-DAFAB644F0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98D7268-6812-EE40-A071-66B15A590D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0B49ED-3BDC-B645-964C-10CAC51D48A6}" type="slidenum">
              <a:rPr lang="en-US" smtClean="0"/>
              <a:t>‹#›</a:t>
            </a:fld>
            <a:endParaRPr lang="en-US" dirty="0"/>
          </a:p>
        </p:txBody>
      </p:sp>
      <p:pic>
        <p:nvPicPr>
          <p:cNvPr id="7" name="Picture 6">
            <a:extLst>
              <a:ext uri="{FF2B5EF4-FFF2-40B4-BE49-F238E27FC236}">
                <a16:creationId xmlns:a16="http://schemas.microsoft.com/office/drawing/2014/main" id="{8EAD00EF-584A-B74E-9B07-9D59591082B8}"/>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515938" y="5982632"/>
            <a:ext cx="1645372" cy="484067"/>
          </a:xfrm>
          <a:prstGeom prst="rect">
            <a:avLst/>
          </a:prstGeom>
        </p:spPr>
      </p:pic>
    </p:spTree>
    <p:extLst>
      <p:ext uri="{BB962C8B-B14F-4D97-AF65-F5344CB8AC3E}">
        <p14:creationId xmlns:p14="http://schemas.microsoft.com/office/powerpoint/2010/main" val="3499628147"/>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2" r:id="rId13"/>
  </p:sldLayoutIdLst>
  <p:txStyles>
    <p:titleStyle>
      <a:lvl1pPr algn="l" defTabSz="914400" rtl="0" eaLnBrk="1" latinLnBrk="0" hangingPunct="1">
        <a:lnSpc>
          <a:spcPct val="90000"/>
        </a:lnSpc>
        <a:spcBef>
          <a:spcPct val="0"/>
        </a:spcBef>
        <a:buNone/>
        <a:defRPr sz="4400" b="1" kern="1200">
          <a:solidFill>
            <a:schemeClr val="accent4"/>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4"/>
        </a:buClr>
        <a:buFont typeface="Wingdings" pitchFamily="2" charset="2"/>
        <a:buChar char="§"/>
        <a:defRPr sz="2800" kern="1200">
          <a:solidFill>
            <a:srgbClr val="676767"/>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4"/>
        </a:buClr>
        <a:buFont typeface="Wingdings" pitchFamily="2" charset="2"/>
        <a:buChar char="§"/>
        <a:defRPr sz="2400" kern="1200">
          <a:solidFill>
            <a:srgbClr val="676767"/>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4"/>
        </a:buClr>
        <a:buFont typeface="Wingdings" pitchFamily="2" charset="2"/>
        <a:buChar char="§"/>
        <a:defRPr sz="2000" kern="1200">
          <a:solidFill>
            <a:srgbClr val="676767"/>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4"/>
        </a:buClr>
        <a:buFont typeface="Wingdings" pitchFamily="2" charset="2"/>
        <a:buChar char="§"/>
        <a:defRPr sz="1800" kern="1200">
          <a:solidFill>
            <a:srgbClr val="676767"/>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4"/>
        </a:buClr>
        <a:buFont typeface="Wingdings" pitchFamily="2" charset="2"/>
        <a:buChar char="§"/>
        <a:defRPr sz="1800" kern="1200">
          <a:solidFill>
            <a:srgbClr val="676767"/>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32787FE-8CBB-6248-9619-3941DE55C1B6}"/>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515940" y="6081084"/>
            <a:ext cx="2111379" cy="539751"/>
          </a:xfrm>
          <a:prstGeom prst="rect">
            <a:avLst/>
          </a:prstGeom>
        </p:spPr>
      </p:pic>
    </p:spTree>
    <p:extLst>
      <p:ext uri="{BB962C8B-B14F-4D97-AF65-F5344CB8AC3E}">
        <p14:creationId xmlns:p14="http://schemas.microsoft.com/office/powerpoint/2010/main" val="1841946330"/>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944EB6-27EE-0E47-84EB-753C79CA3B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151CE029-EB58-6B41-8EAC-704F548C31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2134E693-13CD-E14F-A36D-9E3FC3ABCD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BD68BC-1AD8-B640-8B1E-602BF3073AFD}" type="datetimeFigureOut">
              <a:rPr lang="en-US" smtClean="0"/>
              <a:t>4/5/22</a:t>
            </a:fld>
            <a:endParaRPr lang="en-US"/>
          </a:p>
        </p:txBody>
      </p:sp>
      <p:sp>
        <p:nvSpPr>
          <p:cNvPr id="5" name="Footer Placeholder 4">
            <a:extLst>
              <a:ext uri="{FF2B5EF4-FFF2-40B4-BE49-F238E27FC236}">
                <a16:creationId xmlns:a16="http://schemas.microsoft.com/office/drawing/2014/main" id="{A5C84B2D-1B08-DB46-ACAA-271FBB7351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7BDCA95-5F3D-D940-BE0E-5DFB110309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AB195-B577-5546-8349-9DDA93B6129E}" type="slidenum">
              <a:rPr lang="en-US" smtClean="0"/>
              <a:t>‹#›</a:t>
            </a:fld>
            <a:endParaRPr lang="en-US"/>
          </a:p>
        </p:txBody>
      </p:sp>
      <p:pic>
        <p:nvPicPr>
          <p:cNvPr id="7" name="Picture 6">
            <a:extLst>
              <a:ext uri="{FF2B5EF4-FFF2-40B4-BE49-F238E27FC236}">
                <a16:creationId xmlns:a16="http://schemas.microsoft.com/office/drawing/2014/main" id="{87733AA2-E8FC-2540-AA49-4AA124C76F24}"/>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515940" y="5919345"/>
            <a:ext cx="2111379" cy="539751"/>
          </a:xfrm>
          <a:prstGeom prst="rect">
            <a:avLst/>
          </a:prstGeom>
        </p:spPr>
      </p:pic>
    </p:spTree>
    <p:extLst>
      <p:ext uri="{BB962C8B-B14F-4D97-AF65-F5344CB8AC3E}">
        <p14:creationId xmlns:p14="http://schemas.microsoft.com/office/powerpoint/2010/main" val="416033079"/>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Lst>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944EB6-27EE-0E47-84EB-753C79CA3B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51CE029-EB58-6B41-8EAC-704F548C31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134E693-13CD-E14F-A36D-9E3FC3ABCD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BD68BC-1AD8-B640-8B1E-602BF3073AFD}" type="datetimeFigureOut">
              <a:rPr lang="en-US" smtClean="0"/>
              <a:t>4/5/22</a:t>
            </a:fld>
            <a:endParaRPr lang="en-US"/>
          </a:p>
        </p:txBody>
      </p:sp>
      <p:sp>
        <p:nvSpPr>
          <p:cNvPr id="5" name="Footer Placeholder 4">
            <a:extLst>
              <a:ext uri="{FF2B5EF4-FFF2-40B4-BE49-F238E27FC236}">
                <a16:creationId xmlns:a16="http://schemas.microsoft.com/office/drawing/2014/main" id="{A5C84B2D-1B08-DB46-ACAA-271FBB7351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7BDCA95-5F3D-D940-BE0E-5DFB110309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AB195-B577-5546-8349-9DDA93B6129E}" type="slidenum">
              <a:rPr lang="en-US" smtClean="0"/>
              <a:t>‹#›</a:t>
            </a:fld>
            <a:endParaRPr lang="en-US"/>
          </a:p>
        </p:txBody>
      </p:sp>
      <p:pic>
        <p:nvPicPr>
          <p:cNvPr id="7" name="Picture 6">
            <a:extLst>
              <a:ext uri="{FF2B5EF4-FFF2-40B4-BE49-F238E27FC236}">
                <a16:creationId xmlns:a16="http://schemas.microsoft.com/office/drawing/2014/main" id="{87733AA2-E8FC-2540-AA49-4AA124C76F24}"/>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515940" y="5802305"/>
            <a:ext cx="2111379" cy="539751"/>
          </a:xfrm>
          <a:prstGeom prst="rect">
            <a:avLst/>
          </a:prstGeom>
        </p:spPr>
      </p:pic>
    </p:spTree>
    <p:extLst>
      <p:ext uri="{BB962C8B-B14F-4D97-AF65-F5344CB8AC3E}">
        <p14:creationId xmlns:p14="http://schemas.microsoft.com/office/powerpoint/2010/main" val="4209280370"/>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4/5/22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pic>
        <p:nvPicPr>
          <p:cNvPr id="7" name="Picture 6">
            <a:extLst>
              <a:ext uri="{FF2B5EF4-FFF2-40B4-BE49-F238E27FC236}">
                <a16:creationId xmlns:a16="http://schemas.microsoft.com/office/drawing/2014/main" id="{E201A9D8-A541-934F-8FC4-9439FCBF676D}"/>
              </a:ext>
            </a:extLst>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515938" y="6081083"/>
            <a:ext cx="2111379" cy="539751"/>
          </a:xfrm>
          <a:prstGeom prst="rect">
            <a:avLst/>
          </a:prstGeom>
        </p:spPr>
      </p:pic>
    </p:spTree>
    <p:extLst>
      <p:ext uri="{BB962C8B-B14F-4D97-AF65-F5344CB8AC3E}">
        <p14:creationId xmlns:p14="http://schemas.microsoft.com/office/powerpoint/2010/main" val="231746525"/>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F8F165-EA3E-BE4D-A166-E1808E6958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F8E08D52-24AA-2746-B1C0-CFEBF69439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C816DB20-01DB-D84C-A74D-2C16DBBEB9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CEF251-E918-784C-8717-1F0B733AA660}" type="datetimeFigureOut">
              <a:rPr lang="en-US" smtClean="0"/>
              <a:t>4/5/22</a:t>
            </a:fld>
            <a:endParaRPr lang="en-US"/>
          </a:p>
        </p:txBody>
      </p:sp>
      <p:sp>
        <p:nvSpPr>
          <p:cNvPr id="5" name="Footer Placeholder 4">
            <a:extLst>
              <a:ext uri="{FF2B5EF4-FFF2-40B4-BE49-F238E27FC236}">
                <a16:creationId xmlns:a16="http://schemas.microsoft.com/office/drawing/2014/main" id="{7106315B-BB5B-9F4C-96E0-DAFAB644F0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98D7268-6812-EE40-A071-66B15A590D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0B49ED-3BDC-B645-964C-10CAC51D48A6}" type="slidenum">
              <a:rPr lang="en-US" smtClean="0"/>
              <a:t>‹#›</a:t>
            </a:fld>
            <a:endParaRPr lang="en-US"/>
          </a:p>
        </p:txBody>
      </p:sp>
    </p:spTree>
    <p:extLst>
      <p:ext uri="{BB962C8B-B14F-4D97-AF65-F5344CB8AC3E}">
        <p14:creationId xmlns:p14="http://schemas.microsoft.com/office/powerpoint/2010/main" val="518410793"/>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xStyles>
    <p:titleStyle>
      <a:lvl1pPr algn="l" defTabSz="914400" rtl="0" eaLnBrk="1" latinLnBrk="0" hangingPunct="1">
        <a:lnSpc>
          <a:spcPct val="90000"/>
        </a:lnSpc>
        <a:spcBef>
          <a:spcPct val="0"/>
        </a:spcBef>
        <a:buNone/>
        <a:defRPr sz="4400" b="1" kern="1200">
          <a:solidFill>
            <a:schemeClr val="accent4"/>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4"/>
        </a:buClr>
        <a:buFont typeface="Wingdings" pitchFamily="2" charset="2"/>
        <a:buChar char="§"/>
        <a:defRPr sz="2800" kern="1200">
          <a:solidFill>
            <a:srgbClr val="676767"/>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4"/>
        </a:buClr>
        <a:buFont typeface="Wingdings" pitchFamily="2" charset="2"/>
        <a:buChar char="§"/>
        <a:defRPr sz="2400" kern="1200">
          <a:solidFill>
            <a:srgbClr val="676767"/>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4"/>
        </a:buClr>
        <a:buFont typeface="Wingdings" pitchFamily="2" charset="2"/>
        <a:buChar char="§"/>
        <a:defRPr sz="2000" kern="1200">
          <a:solidFill>
            <a:srgbClr val="676767"/>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4"/>
        </a:buClr>
        <a:buFont typeface="Wingdings" pitchFamily="2" charset="2"/>
        <a:buChar char="§"/>
        <a:defRPr sz="1800" kern="1200">
          <a:solidFill>
            <a:srgbClr val="676767"/>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4"/>
        </a:buClr>
        <a:buFont typeface="Wingdings" pitchFamily="2" charset="2"/>
        <a:buChar char="§"/>
        <a:defRPr sz="1800" kern="1200">
          <a:solidFill>
            <a:srgbClr val="676767"/>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s://www.ukri.org/about-us/stfc/how-we-are-governed/advisory-boards/strategic-review-of-particle-physics-panel/" TargetMode="External"/><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hyperlink" Target="https://www.surveymonkey.co.uk/r/RWQMCFN"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18.jpeg"/><Relationship Id="rId5" Type="http://schemas.openxmlformats.org/officeDocument/2006/relationships/image" Target="../media/image17.jpe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B460467-1FF7-C745-9E17-03FC0ADFFE4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905460" y="0"/>
            <a:ext cx="3286539" cy="6858000"/>
          </a:xfrm>
          <a:prstGeom prst="rect">
            <a:avLst/>
          </a:prstGeom>
        </p:spPr>
      </p:pic>
      <p:sp>
        <p:nvSpPr>
          <p:cNvPr id="3" name="TextBox 2">
            <a:extLst>
              <a:ext uri="{FF2B5EF4-FFF2-40B4-BE49-F238E27FC236}">
                <a16:creationId xmlns:a16="http://schemas.microsoft.com/office/drawing/2014/main" id="{78DB0FE0-A4AF-D848-8925-91A37993D74D}"/>
              </a:ext>
            </a:extLst>
          </p:cNvPr>
          <p:cNvSpPr txBox="1"/>
          <p:nvPr/>
        </p:nvSpPr>
        <p:spPr>
          <a:xfrm>
            <a:off x="808040" y="2370204"/>
            <a:ext cx="6034720" cy="3549690"/>
          </a:xfrm>
          <a:prstGeom prst="rect">
            <a:avLst/>
          </a:prstGeom>
          <a:noFill/>
        </p:spPr>
        <p:txBody>
          <a:bodyPr wrap="square" rtlCol="0" anchor="t">
            <a:spAutoFit/>
          </a:bodyPr>
          <a:lstStyle/>
          <a:p>
            <a:pPr>
              <a:spcAft>
                <a:spcPts val="1000"/>
              </a:spcAft>
            </a:pPr>
            <a:r>
              <a:rPr lang="en-US" sz="4800" b="1" spc="-150" dirty="0">
                <a:solidFill>
                  <a:srgbClr val="002060"/>
                </a:solidFill>
                <a:latin typeface="Arial" panose="020B0604020202020204" pitchFamily="34" charset="0"/>
                <a:cs typeface="Arial" panose="020B0604020202020204" pitchFamily="34" charset="0"/>
              </a:rPr>
              <a:t>STFC Update </a:t>
            </a:r>
          </a:p>
          <a:p>
            <a:pPr>
              <a:spcAft>
                <a:spcPts val="1000"/>
              </a:spcAft>
            </a:pPr>
            <a:r>
              <a:rPr lang="en-US" sz="4800" b="1" spc="-150" dirty="0">
                <a:solidFill>
                  <a:srgbClr val="002060"/>
                </a:solidFill>
                <a:latin typeface="Arial" panose="020B0604020202020204" pitchFamily="34" charset="0"/>
                <a:cs typeface="Arial" panose="020B0604020202020204" pitchFamily="34" charset="0"/>
              </a:rPr>
              <a:t>HEPP/APP Town Hall</a:t>
            </a:r>
          </a:p>
          <a:p>
            <a:pPr lvl="0"/>
            <a:r>
              <a:rPr lang="en-US" sz="2800" dirty="0">
                <a:solidFill>
                  <a:srgbClr val="4D4D4D"/>
                </a:solidFill>
                <a:latin typeface="Arial" panose="020B0604020202020204" pitchFamily="34" charset="0"/>
                <a:cs typeface="Arial" panose="020B0604020202020204" pitchFamily="34" charset="0"/>
              </a:rPr>
              <a:t>Mark Thomson</a:t>
            </a:r>
          </a:p>
          <a:p>
            <a:pPr lvl="0"/>
            <a:r>
              <a:rPr lang="en-US" sz="2800" dirty="0">
                <a:solidFill>
                  <a:srgbClr val="4D4D4D"/>
                </a:solidFill>
                <a:latin typeface="Arial" panose="020B0604020202020204" pitchFamily="34" charset="0"/>
                <a:cs typeface="Arial" panose="020B0604020202020204" pitchFamily="34" charset="0"/>
              </a:rPr>
              <a:t>Executive Chair </a:t>
            </a:r>
          </a:p>
          <a:p>
            <a:pPr lvl="0"/>
            <a:endParaRPr lang="en-US" sz="2800" dirty="0">
              <a:solidFill>
                <a:srgbClr val="4D4D4D"/>
              </a:solidFill>
              <a:latin typeface="Arial" panose="020B0604020202020204" pitchFamily="34" charset="0"/>
              <a:cs typeface="Arial" panose="020B0604020202020204" pitchFamily="34" charset="0"/>
            </a:endParaRPr>
          </a:p>
          <a:p>
            <a:pPr lvl="0"/>
            <a:r>
              <a:rPr lang="en-US" sz="2800" dirty="0">
                <a:solidFill>
                  <a:srgbClr val="4D4D4D"/>
                </a:solidFill>
                <a:latin typeface="Arial" panose="020B0604020202020204" pitchFamily="34" charset="0"/>
                <a:cs typeface="Arial" panose="020B0604020202020204" pitchFamily="34" charset="0"/>
              </a:rPr>
              <a:t>5 April 2022</a:t>
            </a:r>
          </a:p>
        </p:txBody>
      </p:sp>
      <p:pic>
        <p:nvPicPr>
          <p:cNvPr id="6" name="Picture 5">
            <a:extLst>
              <a:ext uri="{FF2B5EF4-FFF2-40B4-BE49-F238E27FC236}">
                <a16:creationId xmlns:a16="http://schemas.microsoft.com/office/drawing/2014/main" id="{E201A9D8-A541-934F-8FC4-9439FCBF676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5938" y="412403"/>
            <a:ext cx="3770785" cy="963960"/>
          </a:xfrm>
          <a:prstGeom prst="rect">
            <a:avLst/>
          </a:prstGeom>
        </p:spPr>
      </p:pic>
    </p:spTree>
    <p:extLst>
      <p:ext uri="{BB962C8B-B14F-4D97-AF65-F5344CB8AC3E}">
        <p14:creationId xmlns:p14="http://schemas.microsoft.com/office/powerpoint/2010/main" val="3224382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0820" y="6033157"/>
            <a:ext cx="4505497" cy="84146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5757" y="6086471"/>
            <a:ext cx="2110627" cy="542926"/>
          </a:xfrm>
          <a:prstGeom prst="rect">
            <a:avLst/>
          </a:prstGeom>
        </p:spPr>
      </p:pic>
      <p:sp>
        <p:nvSpPr>
          <p:cNvPr id="6" name="TextBox 5">
            <a:extLst>
              <a:ext uri="{FF2B5EF4-FFF2-40B4-BE49-F238E27FC236}">
                <a16:creationId xmlns:a16="http://schemas.microsoft.com/office/drawing/2014/main" id="{0F828049-F22E-834A-98B7-4E242281B43B}"/>
              </a:ext>
            </a:extLst>
          </p:cNvPr>
          <p:cNvSpPr txBox="1"/>
          <p:nvPr/>
        </p:nvSpPr>
        <p:spPr>
          <a:xfrm>
            <a:off x="396060" y="295846"/>
            <a:ext cx="11801170" cy="769441"/>
          </a:xfrm>
          <a:prstGeom prst="rect">
            <a:avLst/>
          </a:prstGeom>
          <a:noFill/>
        </p:spPr>
        <p:txBody>
          <a:bodyPr wrap="square" rtlCol="0" anchor="t">
            <a:spAutoFit/>
          </a:bodyPr>
          <a:lstStyle/>
          <a:p>
            <a:pPr lvl="0">
              <a:defRPr/>
            </a:pPr>
            <a:r>
              <a:rPr lang="en-US" sz="4400" b="1" dirty="0">
                <a:solidFill>
                  <a:srgbClr val="002060"/>
                </a:solidFill>
                <a:latin typeface="Arial" panose="020B0604020202020204" pitchFamily="34" charset="0"/>
                <a:cs typeface="Arial" panose="020B0604020202020204" pitchFamily="34" charset="0"/>
              </a:rPr>
              <a:t>Equality, Diversity and Inclusion </a:t>
            </a:r>
            <a:r>
              <a:rPr kumimoji="0" lang="en-GB" sz="4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endParaRPr kumimoji="0" lang="en-GB" altLang="en-US" sz="4400" b="1" i="0" u="none" strike="noStrike" kern="1200" cap="none" spc="-4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7" name="Rectangle 6">
            <a:extLst>
              <a:ext uri="{FF2B5EF4-FFF2-40B4-BE49-F238E27FC236}">
                <a16:creationId xmlns:a16="http://schemas.microsoft.com/office/drawing/2014/main" id="{3B4D0888-5C5F-244E-A0A5-87E07C525D92}"/>
              </a:ext>
            </a:extLst>
          </p:cNvPr>
          <p:cNvSpPr/>
          <p:nvPr/>
        </p:nvSpPr>
        <p:spPr>
          <a:xfrm>
            <a:off x="513310" y="1083917"/>
            <a:ext cx="11163007" cy="4925964"/>
          </a:xfrm>
          <a:prstGeom prst="rect">
            <a:avLst/>
          </a:prstGeom>
        </p:spPr>
        <p:txBody>
          <a:bodyPr wrap="square">
            <a:spAutoFit/>
          </a:bodyPr>
          <a:lstStyle/>
          <a:p>
            <a:pPr marL="0" marR="0" lvl="0" indent="0" algn="l" defTabSz="914400" rtl="0" eaLnBrk="1" fontAlgn="auto" latinLnBrk="0" hangingPunct="1">
              <a:lnSpc>
                <a:spcPct val="110000"/>
              </a:lnSpc>
              <a:spcBef>
                <a:spcPct val="0"/>
              </a:spcBef>
              <a:spcAft>
                <a:spcPts val="300"/>
              </a:spcAft>
              <a:buClrTx/>
              <a:buSzTx/>
              <a:buFontTx/>
              <a:buNone/>
              <a:tabLst/>
              <a:defRPr/>
            </a:pPr>
            <a:r>
              <a:rPr kumimoji="0" lang="en-GB" altLang="en-US" sz="2400" b="1" i="0" u="none" strike="noStrike" kern="1200" cap="none" spc="0" normalizeH="0" baseline="0" noProof="0" dirty="0">
                <a:ln>
                  <a:noFill/>
                </a:ln>
                <a:solidFill>
                  <a:srgbClr val="1E5DF8"/>
                </a:solidFill>
                <a:effectLst/>
                <a:uLnTx/>
                <a:uFillTx/>
                <a:latin typeface="Arial"/>
                <a:ea typeface="ヒラギノ角ゴ Pro W3"/>
                <a:cs typeface="Arial"/>
              </a:rPr>
              <a:t>EDI remains a key priority for STFC</a:t>
            </a:r>
            <a:r>
              <a:rPr kumimoji="0" lang="en-GB" altLang="en-US" sz="2400" b="1" i="0" u="none" strike="noStrike" kern="1200" cap="none" spc="0" normalizeH="0" noProof="0" dirty="0">
                <a:ln>
                  <a:noFill/>
                </a:ln>
                <a:solidFill>
                  <a:srgbClr val="1E5DF8"/>
                </a:solidFill>
                <a:effectLst/>
                <a:uLnTx/>
                <a:uFillTx/>
                <a:latin typeface="Arial"/>
                <a:ea typeface="ヒラギノ角ゴ Pro W3"/>
                <a:cs typeface="Arial"/>
              </a:rPr>
              <a:t>:</a:t>
            </a:r>
            <a:endParaRPr kumimoji="0" lang="en-US" altLang="en-US" sz="22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endParaRPr>
          </a:p>
          <a:p>
            <a:pPr marL="576000" lvl="0" indent="-288000">
              <a:lnSpc>
                <a:spcPct val="110000"/>
              </a:lnSpc>
              <a:spcBef>
                <a:spcPct val="0"/>
              </a:spcBef>
              <a:spcAft>
                <a:spcPts val="600"/>
              </a:spcAft>
              <a:buFont typeface="Arial" panose="020B0604020202020204" pitchFamily="34" charset="0"/>
              <a:buChar char="•"/>
              <a:defRPr/>
            </a:pPr>
            <a:r>
              <a:rPr lang="en-US" altLang="en-US" sz="2200" dirty="0">
                <a:solidFill>
                  <a:srgbClr val="4D4D4D"/>
                </a:solidFill>
                <a:latin typeface="Arial" panose="020B0604020202020204" pitchFamily="34" charset="0"/>
                <a:cs typeface="Arial" panose="020B0604020202020204" pitchFamily="34" charset="0"/>
              </a:rPr>
              <a:t>UKRI’s vision is for a research and innovation system that:</a:t>
            </a:r>
          </a:p>
          <a:p>
            <a:pPr marL="1033200" lvl="1" indent="-288000">
              <a:lnSpc>
                <a:spcPct val="110000"/>
              </a:lnSpc>
              <a:spcBef>
                <a:spcPct val="0"/>
              </a:spcBef>
              <a:spcAft>
                <a:spcPts val="300"/>
              </a:spcAft>
              <a:buFont typeface="Arial" panose="020B0604020202020204" pitchFamily="34" charset="0"/>
              <a:buChar char="•"/>
              <a:defRPr/>
            </a:pPr>
            <a:r>
              <a:rPr lang="en-US" altLang="en-US" sz="2000" dirty="0">
                <a:solidFill>
                  <a:srgbClr val="FF6900"/>
                </a:solidFill>
                <a:latin typeface="Arial" panose="020B0604020202020204" pitchFamily="34" charset="0"/>
                <a:cs typeface="Arial" panose="020B0604020202020204" pitchFamily="34" charset="0"/>
              </a:rPr>
              <a:t>everyone feels included, is heard, respected and able to be their real self</a:t>
            </a:r>
          </a:p>
          <a:p>
            <a:pPr marL="1033200" lvl="1" indent="-288000">
              <a:lnSpc>
                <a:spcPct val="110000"/>
              </a:lnSpc>
              <a:spcBef>
                <a:spcPct val="0"/>
              </a:spcBef>
              <a:spcAft>
                <a:spcPts val="300"/>
              </a:spcAft>
              <a:buFont typeface="Arial" panose="020B0604020202020204" pitchFamily="34" charset="0"/>
              <a:buChar char="•"/>
              <a:defRPr/>
            </a:pPr>
            <a:r>
              <a:rPr lang="en-US" altLang="en-US" sz="2000" dirty="0">
                <a:solidFill>
                  <a:srgbClr val="FF6900"/>
                </a:solidFill>
                <a:latin typeface="Arial" panose="020B0604020202020204" pitchFamily="34" charset="0"/>
                <a:cs typeface="Arial" panose="020B0604020202020204" pitchFamily="34" charset="0"/>
              </a:rPr>
              <a:t>different people, ideas, ways of thinking, skills and perspectives are valued</a:t>
            </a:r>
          </a:p>
          <a:p>
            <a:pPr marL="1033200" lvl="1" indent="-288000">
              <a:lnSpc>
                <a:spcPct val="110000"/>
              </a:lnSpc>
              <a:spcBef>
                <a:spcPct val="0"/>
              </a:spcBef>
              <a:spcAft>
                <a:spcPts val="300"/>
              </a:spcAft>
              <a:buFont typeface="Arial" panose="020B0604020202020204" pitchFamily="34" charset="0"/>
              <a:buChar char="•"/>
              <a:defRPr/>
            </a:pPr>
            <a:r>
              <a:rPr lang="en-US" altLang="en-US" sz="2000" dirty="0">
                <a:solidFill>
                  <a:srgbClr val="FF6900"/>
                </a:solidFill>
                <a:latin typeface="Arial" panose="020B0604020202020204" pitchFamily="34" charset="0"/>
                <a:cs typeface="Arial" panose="020B0604020202020204" pitchFamily="34" charset="0"/>
              </a:rPr>
              <a:t>people and ideas thrive, are supported and encouraged</a:t>
            </a:r>
          </a:p>
          <a:p>
            <a:pPr marL="1033200" lvl="1" indent="-288000">
              <a:lnSpc>
                <a:spcPct val="110000"/>
              </a:lnSpc>
              <a:spcBef>
                <a:spcPct val="0"/>
              </a:spcBef>
              <a:spcAft>
                <a:spcPts val="300"/>
              </a:spcAft>
              <a:buFont typeface="Arial" panose="020B0604020202020204" pitchFamily="34" charset="0"/>
              <a:buChar char="•"/>
              <a:defRPr/>
            </a:pPr>
            <a:r>
              <a:rPr lang="en-US" altLang="en-US" sz="2000" dirty="0">
                <a:solidFill>
                  <a:srgbClr val="FF6900"/>
                </a:solidFill>
                <a:latin typeface="Arial" panose="020B0604020202020204" pitchFamily="34" charset="0"/>
                <a:cs typeface="Arial" panose="020B0604020202020204" pitchFamily="34" charset="0"/>
              </a:rPr>
              <a:t>everyone can participate in, contribute to, and benefit from, our investments in research and innovation.</a:t>
            </a:r>
          </a:p>
          <a:p>
            <a:pPr marL="576000" lvl="0" indent="-288000">
              <a:lnSpc>
                <a:spcPct val="110000"/>
              </a:lnSpc>
              <a:spcBef>
                <a:spcPct val="0"/>
              </a:spcBef>
              <a:spcAft>
                <a:spcPts val="600"/>
              </a:spcAft>
              <a:buFont typeface="Arial" panose="020B0604020202020204" pitchFamily="34" charset="0"/>
              <a:buChar char="•"/>
              <a:defRPr/>
            </a:pPr>
            <a:r>
              <a:rPr lang="en-US" altLang="en-US" sz="2200" dirty="0">
                <a:solidFill>
                  <a:srgbClr val="4D4D4D"/>
                </a:solidFill>
                <a:latin typeface="Arial" panose="020B0604020202020204" pitchFamily="34" charset="0"/>
                <a:cs typeface="Arial" panose="020B0604020202020204" pitchFamily="34" charset="0"/>
              </a:rPr>
              <a:t>A draft UKRI EDI strategy completed consultation on 28 March – over 260 responses</a:t>
            </a:r>
          </a:p>
          <a:p>
            <a:pPr marL="576000" lvl="0" indent="-288000">
              <a:lnSpc>
                <a:spcPct val="110000"/>
              </a:lnSpc>
              <a:spcBef>
                <a:spcPct val="0"/>
              </a:spcBef>
              <a:spcAft>
                <a:spcPts val="600"/>
              </a:spcAft>
              <a:buFont typeface="Arial" panose="020B0604020202020204" pitchFamily="34" charset="0"/>
              <a:buChar char="•"/>
              <a:defRPr/>
            </a:pPr>
            <a:r>
              <a:rPr lang="en-US" altLang="en-US" sz="2200" dirty="0">
                <a:solidFill>
                  <a:srgbClr val="4D4D4D"/>
                </a:solidFill>
                <a:latin typeface="Arial" panose="020B0604020202020204" pitchFamily="34" charset="0"/>
                <a:cs typeface="Arial" panose="020B0604020202020204" pitchFamily="34" charset="0"/>
              </a:rPr>
              <a:t>STFC is developing the next phase of our EDI action plan </a:t>
            </a:r>
          </a:p>
          <a:p>
            <a:pPr marL="576000" lvl="0" indent="-288000">
              <a:lnSpc>
                <a:spcPct val="110000"/>
              </a:lnSpc>
              <a:spcBef>
                <a:spcPct val="0"/>
              </a:spcBef>
              <a:spcAft>
                <a:spcPts val="600"/>
              </a:spcAft>
              <a:buFont typeface="Arial" panose="020B0604020202020204" pitchFamily="34" charset="0"/>
              <a:buChar char="•"/>
              <a:defRPr/>
            </a:pPr>
            <a:r>
              <a:rPr lang="en-US" altLang="en-US" sz="2200" dirty="0">
                <a:solidFill>
                  <a:srgbClr val="4D4D4D"/>
                </a:solidFill>
                <a:latin typeface="Arial" panose="020B0604020202020204" pitchFamily="34" charset="0"/>
                <a:cs typeface="Arial" panose="020B0604020202020204" pitchFamily="34" charset="0"/>
              </a:rPr>
              <a:t>We want to improve diversity across all our advisory boards and peer review panels</a:t>
            </a:r>
          </a:p>
          <a:p>
            <a:pPr marL="1033200" lvl="1" indent="-288000">
              <a:lnSpc>
                <a:spcPct val="110000"/>
              </a:lnSpc>
              <a:spcBef>
                <a:spcPct val="0"/>
              </a:spcBef>
              <a:spcAft>
                <a:spcPts val="600"/>
              </a:spcAft>
              <a:buFont typeface="Arial" panose="020B0604020202020204" pitchFamily="34" charset="0"/>
              <a:buChar char="•"/>
              <a:defRPr/>
            </a:pPr>
            <a:r>
              <a:rPr lang="en-US" altLang="en-US" sz="2200" dirty="0">
                <a:solidFill>
                  <a:schemeClr val="bg1"/>
                </a:solidFill>
                <a:latin typeface="Arial" panose="020B0604020202020204" pitchFamily="34" charset="0"/>
                <a:cs typeface="Arial" panose="020B0604020202020204" pitchFamily="34" charset="0"/>
              </a:rPr>
              <a:t>looking to our communities to help</a:t>
            </a:r>
          </a:p>
        </p:txBody>
      </p:sp>
    </p:spTree>
    <p:extLst>
      <p:ext uri="{BB962C8B-B14F-4D97-AF65-F5344CB8AC3E}">
        <p14:creationId xmlns:p14="http://schemas.microsoft.com/office/powerpoint/2010/main" val="2343973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0820" y="6033157"/>
            <a:ext cx="4505497" cy="84146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5757" y="6086471"/>
            <a:ext cx="2110627" cy="542926"/>
          </a:xfrm>
          <a:prstGeom prst="rect">
            <a:avLst/>
          </a:prstGeom>
        </p:spPr>
      </p:pic>
      <p:sp>
        <p:nvSpPr>
          <p:cNvPr id="6" name="TextBox 5">
            <a:extLst>
              <a:ext uri="{FF2B5EF4-FFF2-40B4-BE49-F238E27FC236}">
                <a16:creationId xmlns:a16="http://schemas.microsoft.com/office/drawing/2014/main" id="{0F828049-F22E-834A-98B7-4E242281B43B}"/>
              </a:ext>
            </a:extLst>
          </p:cNvPr>
          <p:cNvSpPr txBox="1"/>
          <p:nvPr/>
        </p:nvSpPr>
        <p:spPr>
          <a:xfrm>
            <a:off x="396060" y="295846"/>
            <a:ext cx="11801170" cy="769441"/>
          </a:xfrm>
          <a:prstGeom prst="rect">
            <a:avLst/>
          </a:prstGeom>
          <a:noFill/>
        </p:spPr>
        <p:txBody>
          <a:bodyPr wrap="square" rtlCol="0" anchor="t">
            <a:spAutoFit/>
          </a:bodyPr>
          <a:lstStyle/>
          <a:p>
            <a:pPr lvl="0">
              <a:defRPr/>
            </a:pPr>
            <a:r>
              <a:rPr lang="en-US" sz="4400" b="1" dirty="0">
                <a:solidFill>
                  <a:srgbClr val="002060"/>
                </a:solidFill>
                <a:latin typeface="Arial" panose="020B0604020202020204" pitchFamily="34" charset="0"/>
                <a:cs typeface="Arial" panose="020B0604020202020204" pitchFamily="34" charset="0"/>
              </a:rPr>
              <a:t>Panel Membership Call</a:t>
            </a:r>
            <a:endParaRPr kumimoji="0" lang="en-GB" altLang="en-US" sz="4400" b="1" i="0" u="none" strike="noStrike" kern="1200" cap="none" spc="-4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7" name="Rectangle 6">
            <a:extLst>
              <a:ext uri="{FF2B5EF4-FFF2-40B4-BE49-F238E27FC236}">
                <a16:creationId xmlns:a16="http://schemas.microsoft.com/office/drawing/2014/main" id="{3B4D0888-5C5F-244E-A0A5-87E07C525D92}"/>
              </a:ext>
            </a:extLst>
          </p:cNvPr>
          <p:cNvSpPr/>
          <p:nvPr/>
        </p:nvSpPr>
        <p:spPr>
          <a:xfrm>
            <a:off x="513310" y="1083917"/>
            <a:ext cx="11163007" cy="5002908"/>
          </a:xfrm>
          <a:prstGeom prst="rect">
            <a:avLst/>
          </a:prstGeom>
        </p:spPr>
        <p:txBody>
          <a:bodyPr wrap="square">
            <a:spAutoFit/>
          </a:bodyPr>
          <a:lstStyle/>
          <a:p>
            <a:pPr lvl="0">
              <a:lnSpc>
                <a:spcPct val="110000"/>
              </a:lnSpc>
              <a:spcBef>
                <a:spcPct val="0"/>
              </a:spcBef>
              <a:spcAft>
                <a:spcPts val="300"/>
              </a:spcAft>
              <a:defRPr/>
            </a:pPr>
            <a:r>
              <a:rPr lang="en-US" altLang="en-US" sz="2400" b="1" dirty="0">
                <a:solidFill>
                  <a:srgbClr val="1E5DF8"/>
                </a:solidFill>
                <a:latin typeface="Arial"/>
                <a:ea typeface="ヒラギノ角ゴ Pro W3"/>
                <a:cs typeface="Arial"/>
              </a:rPr>
              <a:t>We are currently recruiting to our panels and committees</a:t>
            </a:r>
          </a:p>
          <a:p>
            <a:pPr marL="576000" lvl="0" indent="-288000">
              <a:lnSpc>
                <a:spcPct val="110000"/>
              </a:lnSpc>
              <a:spcBef>
                <a:spcPct val="0"/>
              </a:spcBef>
              <a:spcAft>
                <a:spcPts val="600"/>
              </a:spcAft>
              <a:buFont typeface="Arial" panose="020B0604020202020204" pitchFamily="34" charset="0"/>
              <a:buChar char="•"/>
              <a:defRPr/>
            </a:pPr>
            <a:r>
              <a:rPr lang="en-US" altLang="en-US" sz="2200" dirty="0">
                <a:solidFill>
                  <a:srgbClr val="4D4D4D"/>
                </a:solidFill>
                <a:latin typeface="Arial" panose="020B0604020202020204" pitchFamily="34" charset="0"/>
                <a:cs typeface="Arial" panose="020B0604020202020204" pitchFamily="34" charset="0"/>
              </a:rPr>
              <a:t>STFC panels, committees and boards perform a vital function for STFC</a:t>
            </a:r>
          </a:p>
          <a:p>
            <a:pPr marL="576000" lvl="0" indent="-288000">
              <a:lnSpc>
                <a:spcPct val="110000"/>
              </a:lnSpc>
              <a:spcBef>
                <a:spcPct val="0"/>
              </a:spcBef>
              <a:spcAft>
                <a:spcPts val="600"/>
              </a:spcAft>
              <a:buFont typeface="Arial" panose="020B0604020202020204" pitchFamily="34" charset="0"/>
              <a:buChar char="•"/>
              <a:defRPr/>
            </a:pPr>
            <a:r>
              <a:rPr lang="en-US" altLang="en-US" sz="2200" dirty="0">
                <a:solidFill>
                  <a:srgbClr val="4D4D4D"/>
                </a:solidFill>
                <a:latin typeface="Arial" panose="020B0604020202020204" pitchFamily="34" charset="0"/>
                <a:cs typeface="Arial" panose="020B0604020202020204" pitchFamily="34" charset="0"/>
              </a:rPr>
              <a:t>We need to have a balance and diversity of knowledge, skills and experience to enable our panels to be effective</a:t>
            </a:r>
          </a:p>
          <a:p>
            <a:pPr marL="576000" lvl="0" indent="-288000">
              <a:lnSpc>
                <a:spcPct val="110000"/>
              </a:lnSpc>
              <a:spcBef>
                <a:spcPct val="0"/>
              </a:spcBef>
              <a:spcAft>
                <a:spcPts val="600"/>
              </a:spcAft>
              <a:buFont typeface="Arial" panose="020B0604020202020204" pitchFamily="34" charset="0"/>
              <a:buChar char="•"/>
              <a:defRPr/>
            </a:pPr>
            <a:r>
              <a:rPr lang="en-US" altLang="en-US" sz="2200" dirty="0">
                <a:solidFill>
                  <a:srgbClr val="4D4D4D"/>
                </a:solidFill>
                <a:latin typeface="Arial" panose="020B0604020202020204" pitchFamily="34" charset="0"/>
                <a:cs typeface="Arial" panose="020B0604020202020204" pitchFamily="34" charset="0"/>
              </a:rPr>
              <a:t>Benefits include:</a:t>
            </a:r>
          </a:p>
          <a:p>
            <a:pPr marL="1033200" lvl="1" indent="-288000">
              <a:lnSpc>
                <a:spcPct val="110000"/>
              </a:lnSpc>
              <a:spcBef>
                <a:spcPct val="0"/>
              </a:spcBef>
              <a:spcAft>
                <a:spcPts val="600"/>
              </a:spcAft>
              <a:buFont typeface="Arial" panose="020B0604020202020204" pitchFamily="34" charset="0"/>
              <a:buChar char="•"/>
              <a:defRPr/>
            </a:pPr>
            <a:r>
              <a:rPr lang="en-US" altLang="en-US" sz="2000" dirty="0">
                <a:solidFill>
                  <a:srgbClr val="FF6900"/>
                </a:solidFill>
                <a:latin typeface="Arial" panose="020B0604020202020204" pitchFamily="34" charset="0"/>
                <a:cs typeface="Arial" panose="020B0604020202020204" pitchFamily="34" charset="0"/>
              </a:rPr>
              <a:t>Inputting into the development of our strategic priorities and our national and international science </a:t>
            </a:r>
            <a:r>
              <a:rPr lang="en-US" altLang="en-US" sz="2000" dirty="0" err="1">
                <a:solidFill>
                  <a:srgbClr val="FF6900"/>
                </a:solidFill>
                <a:latin typeface="Arial" panose="020B0604020202020204" pitchFamily="34" charset="0"/>
                <a:cs typeface="Arial" panose="020B0604020202020204" pitchFamily="34" charset="0"/>
              </a:rPr>
              <a:t>programmes</a:t>
            </a:r>
            <a:endParaRPr lang="en-US" altLang="en-US" sz="2000" dirty="0">
              <a:solidFill>
                <a:srgbClr val="FF6900"/>
              </a:solidFill>
              <a:latin typeface="Arial" panose="020B0604020202020204" pitchFamily="34" charset="0"/>
              <a:cs typeface="Arial" panose="020B0604020202020204" pitchFamily="34" charset="0"/>
            </a:endParaRPr>
          </a:p>
          <a:p>
            <a:pPr marL="1033200" lvl="1" indent="-288000">
              <a:lnSpc>
                <a:spcPct val="110000"/>
              </a:lnSpc>
              <a:spcBef>
                <a:spcPct val="0"/>
              </a:spcBef>
              <a:spcAft>
                <a:spcPts val="600"/>
              </a:spcAft>
              <a:buFont typeface="Arial" panose="020B0604020202020204" pitchFamily="34" charset="0"/>
              <a:buChar char="•"/>
              <a:defRPr/>
            </a:pPr>
            <a:r>
              <a:rPr lang="en-US" altLang="en-US" sz="2000" dirty="0">
                <a:solidFill>
                  <a:srgbClr val="FF6900"/>
                </a:solidFill>
                <a:latin typeface="Arial" panose="020B0604020202020204" pitchFamily="34" charset="0"/>
                <a:cs typeface="Arial" panose="020B0604020202020204" pitchFamily="34" charset="0"/>
              </a:rPr>
              <a:t>Gaining an understanding of the peer review process</a:t>
            </a:r>
          </a:p>
          <a:p>
            <a:pPr marL="1033200" lvl="1" indent="-288000">
              <a:lnSpc>
                <a:spcPct val="110000"/>
              </a:lnSpc>
              <a:spcBef>
                <a:spcPct val="0"/>
              </a:spcBef>
              <a:spcAft>
                <a:spcPts val="600"/>
              </a:spcAft>
              <a:buFont typeface="Arial" panose="020B0604020202020204" pitchFamily="34" charset="0"/>
              <a:buChar char="•"/>
              <a:defRPr/>
            </a:pPr>
            <a:r>
              <a:rPr lang="en-US" altLang="en-US" sz="2000" dirty="0">
                <a:solidFill>
                  <a:srgbClr val="FF6900"/>
                </a:solidFill>
                <a:latin typeface="Arial" panose="020B0604020202020204" pitchFamily="34" charset="0"/>
                <a:cs typeface="Arial" panose="020B0604020202020204" pitchFamily="34" charset="0"/>
              </a:rPr>
              <a:t>An opportunity to broaden professional networks and experience</a:t>
            </a:r>
          </a:p>
          <a:p>
            <a:pPr marL="1033200" lvl="1" indent="-288000">
              <a:lnSpc>
                <a:spcPct val="110000"/>
              </a:lnSpc>
              <a:spcBef>
                <a:spcPct val="0"/>
              </a:spcBef>
              <a:spcAft>
                <a:spcPts val="600"/>
              </a:spcAft>
              <a:buFont typeface="Arial" panose="020B0604020202020204" pitchFamily="34" charset="0"/>
              <a:buChar char="•"/>
              <a:defRPr/>
            </a:pPr>
            <a:r>
              <a:rPr lang="en-US" altLang="en-US" sz="2000" dirty="0">
                <a:solidFill>
                  <a:srgbClr val="FF6900"/>
                </a:solidFill>
                <a:latin typeface="Arial" panose="020B0604020202020204" pitchFamily="34" charset="0"/>
                <a:cs typeface="Arial" panose="020B0604020202020204" pitchFamily="34" charset="0"/>
              </a:rPr>
              <a:t>Influencing research culture in the UK and abroad</a:t>
            </a:r>
            <a:endParaRPr lang="en-US" altLang="en-US" sz="2200" dirty="0">
              <a:solidFill>
                <a:srgbClr val="FF6900"/>
              </a:solidFill>
              <a:latin typeface="Arial" panose="020B0604020202020204" pitchFamily="34" charset="0"/>
              <a:cs typeface="Arial" panose="020B0604020202020204" pitchFamily="34" charset="0"/>
            </a:endParaRPr>
          </a:p>
          <a:p>
            <a:pPr>
              <a:lnSpc>
                <a:spcPct val="110000"/>
              </a:lnSpc>
              <a:spcBef>
                <a:spcPct val="0"/>
              </a:spcBef>
              <a:spcAft>
                <a:spcPts val="600"/>
              </a:spcAft>
              <a:defRPr/>
            </a:pPr>
            <a:r>
              <a:rPr lang="en-US" altLang="en-US" sz="2200" b="1" dirty="0">
                <a:solidFill>
                  <a:srgbClr val="1E5DF8"/>
                </a:solidFill>
                <a:latin typeface="Arial" panose="020B0604020202020204" pitchFamily="34" charset="0"/>
                <a:cs typeface="Arial" panose="020B0604020202020204" pitchFamily="34" charset="0"/>
              </a:rPr>
              <a:t>Deadline for application 15 May 2022: ukri.org/about-us/</a:t>
            </a:r>
            <a:r>
              <a:rPr lang="en-US" altLang="en-US" sz="2200" b="1" dirty="0" err="1">
                <a:solidFill>
                  <a:srgbClr val="1E5DF8"/>
                </a:solidFill>
                <a:latin typeface="Arial" panose="020B0604020202020204" pitchFamily="34" charset="0"/>
                <a:cs typeface="Arial" panose="020B0604020202020204" pitchFamily="34" charset="0"/>
              </a:rPr>
              <a:t>stfc</a:t>
            </a:r>
            <a:r>
              <a:rPr lang="en-US" altLang="en-US" sz="2200" b="1" dirty="0">
                <a:solidFill>
                  <a:srgbClr val="1E5DF8"/>
                </a:solidFill>
                <a:latin typeface="Arial" panose="020B0604020202020204" pitchFamily="34" charset="0"/>
                <a:cs typeface="Arial" panose="020B0604020202020204" pitchFamily="34" charset="0"/>
              </a:rPr>
              <a:t>/how-we-are-governed/membership-call</a:t>
            </a:r>
          </a:p>
        </p:txBody>
      </p:sp>
    </p:spTree>
    <p:extLst>
      <p:ext uri="{BB962C8B-B14F-4D97-AF65-F5344CB8AC3E}">
        <p14:creationId xmlns:p14="http://schemas.microsoft.com/office/powerpoint/2010/main" val="2952347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11880C7-A44B-4D4C-98B1-0B6BF6AAC757}"/>
              </a:ext>
            </a:extLst>
          </p:cNvPr>
          <p:cNvSpPr txBox="1"/>
          <p:nvPr/>
        </p:nvSpPr>
        <p:spPr>
          <a:xfrm>
            <a:off x="432300" y="301044"/>
            <a:ext cx="10669896" cy="769441"/>
          </a:xfrm>
          <a:prstGeom prst="rect">
            <a:avLst/>
          </a:prstGeom>
          <a:noFill/>
        </p:spPr>
        <p:txBody>
          <a:bodyPr wrap="square" rtlCol="0" anchor="t">
            <a:spAutoFit/>
          </a:bodyPr>
          <a:lstStyle>
            <a:defPPr>
              <a:defRPr lang="en-US"/>
            </a:defPPr>
            <a:lvl1pPr lvl="0">
              <a:defRPr sz="4400" b="1">
                <a:solidFill>
                  <a:srgbClr val="002060"/>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Horizon Europe</a:t>
            </a:r>
          </a:p>
        </p:txBody>
      </p:sp>
      <p:sp>
        <p:nvSpPr>
          <p:cNvPr id="6" name="Rectangle 5">
            <a:extLst>
              <a:ext uri="{FF2B5EF4-FFF2-40B4-BE49-F238E27FC236}">
                <a16:creationId xmlns:a16="http://schemas.microsoft.com/office/drawing/2014/main" id="{E04FE243-DC59-7B4F-B02B-E93B1DBC9C70}"/>
              </a:ext>
            </a:extLst>
          </p:cNvPr>
          <p:cNvSpPr/>
          <p:nvPr/>
        </p:nvSpPr>
        <p:spPr>
          <a:xfrm>
            <a:off x="518917" y="1084458"/>
            <a:ext cx="11157146" cy="4549259"/>
          </a:xfrm>
          <a:prstGeom prst="rect">
            <a:avLst/>
          </a:prstGeom>
        </p:spPr>
        <p:txBody>
          <a:bodyPr wrap="square" lIns="91440" tIns="45720" rIns="91440" bIns="45720" anchor="t">
            <a:spAutoFit/>
          </a:bodyPr>
          <a:lstStyle/>
          <a:p>
            <a:pPr marL="0" lvl="2" fontAlgn="base">
              <a:lnSpc>
                <a:spcPct val="110000"/>
              </a:lnSpc>
              <a:spcAft>
                <a:spcPts val="300"/>
              </a:spcAft>
              <a:tabLst>
                <a:tab pos="2149475" algn="l"/>
              </a:tabLst>
              <a:defRPr/>
            </a:pPr>
            <a:r>
              <a:rPr lang="en-GB" sz="2400" b="1" dirty="0">
                <a:solidFill>
                  <a:srgbClr val="1E5DF8"/>
                </a:solidFill>
                <a:latin typeface="Arial"/>
                <a:ea typeface="ヒラギノ角ゴ Pro W3"/>
                <a:cs typeface="Arial"/>
              </a:rPr>
              <a:t>Update </a:t>
            </a:r>
            <a:endParaRPr kumimoji="0" lang="en-GB" sz="2400" b="1" i="0" u="none" strike="noStrike" kern="1200" cap="none" spc="0" normalizeH="0" baseline="0" noProof="0" dirty="0">
              <a:ln>
                <a:noFill/>
              </a:ln>
              <a:solidFill>
                <a:srgbClr val="1E5DF8"/>
              </a:solidFill>
              <a:effectLst/>
              <a:uLnTx/>
              <a:uFillTx/>
              <a:latin typeface="Arial"/>
              <a:ea typeface="ヒラギノ角ゴ Pro W3"/>
              <a:cs typeface="Arial"/>
            </a:endParaRPr>
          </a:p>
          <a:p>
            <a:pPr marL="575945" lvl="2" indent="-287020" fontAlgn="base">
              <a:lnSpc>
                <a:spcPct val="110000"/>
              </a:lnSpc>
              <a:spcAft>
                <a:spcPts val="600"/>
              </a:spcAft>
              <a:buFont typeface="Arial" panose="020B0604020202020204" pitchFamily="34" charset="0"/>
              <a:buChar char="•"/>
              <a:tabLst>
                <a:tab pos="2149475" algn="l"/>
              </a:tabLst>
              <a:defRPr/>
            </a:pPr>
            <a:r>
              <a:rPr lang="en-US" sz="2200" dirty="0">
                <a:solidFill>
                  <a:srgbClr val="4D4D4D"/>
                </a:solidFill>
                <a:latin typeface="Arial"/>
                <a:cs typeface="Arial"/>
              </a:rPr>
              <a:t>The government position remains that the UK wishes to associate to Horizon Europe and is ready to do so</a:t>
            </a:r>
          </a:p>
          <a:p>
            <a:pPr marL="575945" lvl="2" indent="-287020" fontAlgn="base">
              <a:lnSpc>
                <a:spcPct val="110000"/>
              </a:lnSpc>
              <a:spcAft>
                <a:spcPts val="600"/>
              </a:spcAft>
              <a:buFont typeface="Arial" panose="020B0604020202020204" pitchFamily="34" charset="0"/>
              <a:buChar char="•"/>
              <a:tabLst>
                <a:tab pos="2149475" algn="l"/>
              </a:tabLst>
              <a:defRPr/>
            </a:pPr>
            <a:r>
              <a:rPr lang="en-US" sz="2200" dirty="0">
                <a:solidFill>
                  <a:srgbClr val="4D4D4D"/>
                </a:solidFill>
                <a:latin typeface="Arial"/>
                <a:cs typeface="Arial"/>
              </a:rPr>
              <a:t>Current complicated by wider negotiations </a:t>
            </a:r>
          </a:p>
          <a:p>
            <a:pPr marL="575945" lvl="2" indent="-287020" fontAlgn="base">
              <a:lnSpc>
                <a:spcPct val="110000"/>
              </a:lnSpc>
              <a:spcAft>
                <a:spcPts val="600"/>
              </a:spcAft>
              <a:buFont typeface="Arial" panose="020B0604020202020204" pitchFamily="34" charset="0"/>
              <a:buChar char="•"/>
              <a:tabLst>
                <a:tab pos="2149475" algn="l"/>
              </a:tabLst>
              <a:defRPr/>
            </a:pPr>
            <a:r>
              <a:rPr lang="en-US" sz="2200" dirty="0">
                <a:solidFill>
                  <a:srgbClr val="4D4D4D"/>
                </a:solidFill>
                <a:latin typeface="Arial"/>
                <a:cs typeface="Arial"/>
              </a:rPr>
              <a:t>In the interim, UK entities are eligible and encouraged to continue applying for Horizon Europe funding through the usual means</a:t>
            </a:r>
          </a:p>
          <a:p>
            <a:pPr marL="575945" lvl="2" indent="-287020" fontAlgn="base">
              <a:lnSpc>
                <a:spcPct val="110000"/>
              </a:lnSpc>
              <a:spcAft>
                <a:spcPts val="600"/>
              </a:spcAft>
              <a:buFont typeface="Arial" panose="020B0604020202020204" pitchFamily="34" charset="0"/>
              <a:buChar char="•"/>
              <a:tabLst>
                <a:tab pos="2149475" algn="l"/>
              </a:tabLst>
              <a:defRPr/>
            </a:pPr>
            <a:r>
              <a:rPr lang="en-US" sz="2200" dirty="0">
                <a:solidFill>
                  <a:srgbClr val="4D4D4D"/>
                </a:solidFill>
                <a:latin typeface="Arial"/>
                <a:cs typeface="Arial"/>
              </a:rPr>
              <a:t>On Tuesday 15 March, the government announced an extension to the Horizon Europe UKRI funding guarantee</a:t>
            </a:r>
          </a:p>
          <a:p>
            <a:pPr marL="1033145" lvl="3" indent="-287020" fontAlgn="base">
              <a:lnSpc>
                <a:spcPct val="110000"/>
              </a:lnSpc>
              <a:spcAft>
                <a:spcPts val="600"/>
              </a:spcAft>
              <a:buFont typeface="Arial" panose="020B0604020202020204" pitchFamily="34" charset="0"/>
              <a:buChar char="•"/>
              <a:tabLst>
                <a:tab pos="2149475" algn="l"/>
              </a:tabLst>
              <a:defRPr/>
            </a:pPr>
            <a:r>
              <a:rPr lang="en-US" sz="2000" dirty="0">
                <a:solidFill>
                  <a:schemeClr val="bg1"/>
                </a:solidFill>
                <a:latin typeface="Arial"/>
                <a:cs typeface="Arial"/>
              </a:rPr>
              <a:t>This covers first and second wave of eligible, successful UK applicants to the Horizon Europe </a:t>
            </a:r>
            <a:r>
              <a:rPr lang="en-US" sz="2000" dirty="0" err="1">
                <a:solidFill>
                  <a:schemeClr val="bg1"/>
                </a:solidFill>
                <a:latin typeface="Arial"/>
                <a:cs typeface="Arial"/>
              </a:rPr>
              <a:t>programme</a:t>
            </a:r>
            <a:r>
              <a:rPr lang="en-US" sz="2000" dirty="0">
                <a:solidFill>
                  <a:schemeClr val="bg1"/>
                </a:solidFill>
                <a:latin typeface="Arial"/>
                <a:cs typeface="Arial"/>
              </a:rPr>
              <a:t>, who have been unable to sign grant agreements with the EU</a:t>
            </a:r>
          </a:p>
          <a:p>
            <a:pPr marL="575945" lvl="2" indent="-287020" fontAlgn="base">
              <a:lnSpc>
                <a:spcPct val="110000"/>
              </a:lnSpc>
              <a:spcAft>
                <a:spcPts val="600"/>
              </a:spcAft>
              <a:buFont typeface="Arial" panose="020B0604020202020204" pitchFamily="34" charset="0"/>
              <a:buChar char="•"/>
              <a:tabLst>
                <a:tab pos="2149475" algn="l"/>
              </a:tabLst>
              <a:defRPr/>
            </a:pPr>
            <a:r>
              <a:rPr lang="en-US" sz="2200" dirty="0">
                <a:solidFill>
                  <a:srgbClr val="4D4D4D"/>
                </a:solidFill>
                <a:latin typeface="Arial"/>
                <a:cs typeface="Arial"/>
              </a:rPr>
              <a:t>Important for the UK research community to continue to apply to Horizon Europe</a:t>
            </a:r>
            <a:endParaRPr lang="en-US" sz="2200" dirty="0">
              <a:solidFill>
                <a:schemeClr val="bg1"/>
              </a:solidFill>
              <a:latin typeface="Arial"/>
              <a:cs typeface="Arial"/>
            </a:endParaRPr>
          </a:p>
        </p:txBody>
      </p:sp>
    </p:spTree>
    <p:extLst>
      <p:ext uri="{BB962C8B-B14F-4D97-AF65-F5344CB8AC3E}">
        <p14:creationId xmlns:p14="http://schemas.microsoft.com/office/powerpoint/2010/main" val="12657644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59E85F-170D-B94D-BA35-E3F2E3C164E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359046" y="4114131"/>
            <a:ext cx="8567854" cy="2730748"/>
          </a:xfrm>
          <a:prstGeom prst="rect">
            <a:avLst/>
          </a:prstGeom>
        </p:spPr>
      </p:pic>
      <p:pic>
        <p:nvPicPr>
          <p:cNvPr id="7" name="Picture 6">
            <a:extLst>
              <a:ext uri="{FF2B5EF4-FFF2-40B4-BE49-F238E27FC236}">
                <a16:creationId xmlns:a16="http://schemas.microsoft.com/office/drawing/2014/main" id="{CE9DA41C-8BD1-2C47-A5C2-2F23DC884D7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5938" y="412403"/>
            <a:ext cx="3770785" cy="963960"/>
          </a:xfrm>
          <a:prstGeom prst="rect">
            <a:avLst/>
          </a:prstGeom>
        </p:spPr>
      </p:pic>
      <p:sp>
        <p:nvSpPr>
          <p:cNvPr id="8" name="TextBox 7">
            <a:extLst>
              <a:ext uri="{FF2B5EF4-FFF2-40B4-BE49-F238E27FC236}">
                <a16:creationId xmlns:a16="http://schemas.microsoft.com/office/drawing/2014/main" id="{5CDA0880-C35F-FD4A-9A03-F039173CFA04}"/>
              </a:ext>
            </a:extLst>
          </p:cNvPr>
          <p:cNvSpPr txBox="1"/>
          <p:nvPr/>
        </p:nvSpPr>
        <p:spPr>
          <a:xfrm>
            <a:off x="1395475" y="2810301"/>
            <a:ext cx="6703237" cy="769441"/>
          </a:xfrm>
          <a:prstGeom prst="rect">
            <a:avLst/>
          </a:prstGeom>
          <a:noFill/>
        </p:spPr>
        <p:txBody>
          <a:bodyPr wrap="square" rtlCol="0" anchor="t">
            <a:spAutoFit/>
          </a:bodyPr>
          <a:lstStyle/>
          <a:p>
            <a:pPr>
              <a:buClr>
                <a:srgbClr val="FF6900"/>
              </a:buClr>
            </a:pPr>
            <a:r>
              <a:rPr lang="en-US" sz="4400" b="1" spc="-160" dirty="0">
                <a:solidFill>
                  <a:srgbClr val="2E2D62"/>
                </a:solidFill>
                <a:latin typeface="Arial" panose="020B0604020202020204" pitchFamily="34" charset="0"/>
                <a:cs typeface="Arial" panose="020B0604020202020204" pitchFamily="34" charset="0"/>
              </a:rPr>
              <a:t>Conflict in Ukraine</a:t>
            </a:r>
            <a:endParaRPr lang="en-US" sz="4400" b="1" spc="-15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8714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5757CC81-04F6-4740-B26A-468D2FE9B848}"/>
              </a:ext>
            </a:extLst>
          </p:cNvPr>
          <p:cNvSpPr>
            <a:spLocks noGrp="1"/>
          </p:cNvSpPr>
          <p:nvPr/>
        </p:nvSpPr>
        <p:spPr>
          <a:xfrm>
            <a:off x="428216" y="429604"/>
            <a:ext cx="11999345" cy="643189"/>
          </a:xfrm>
          <a:prstGeom prst="rect">
            <a:avLst/>
          </a:prstGeom>
          <a:noFill/>
        </p:spPr>
        <p:txBody>
          <a:bodyPr vert="horz" wrap="square" lIns="91440" tIns="45720" rIns="91440" bIns="4572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0000"/>
              </a:lnSpc>
            </a:pPr>
            <a:r>
              <a:rPr lang="en-GB" b="1">
                <a:solidFill>
                  <a:srgbClr val="002060"/>
                </a:solidFill>
                <a:latin typeface="Arial"/>
                <a:ea typeface="+mn-ea"/>
                <a:cs typeface="Arial"/>
              </a:rPr>
              <a:t>Ukraine</a:t>
            </a:r>
            <a:endParaRPr lang="en-US">
              <a:ea typeface="+mn-ea"/>
            </a:endParaRPr>
          </a:p>
        </p:txBody>
      </p:sp>
      <p:sp>
        <p:nvSpPr>
          <p:cNvPr id="9" name="Rectangle 8">
            <a:extLst>
              <a:ext uri="{FF2B5EF4-FFF2-40B4-BE49-F238E27FC236}">
                <a16:creationId xmlns:a16="http://schemas.microsoft.com/office/drawing/2014/main" id="{E36A5A53-99B1-4D60-9962-6A81116B7054}"/>
              </a:ext>
            </a:extLst>
          </p:cNvPr>
          <p:cNvSpPr/>
          <p:nvPr/>
        </p:nvSpPr>
        <p:spPr>
          <a:xfrm>
            <a:off x="515938" y="1087081"/>
            <a:ext cx="11160125" cy="4946290"/>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10000"/>
              </a:lnSpc>
              <a:spcAft>
                <a:spcPts val="300"/>
              </a:spcAft>
            </a:pPr>
            <a:r>
              <a:rPr lang="en-GB" sz="2400" b="1" dirty="0">
                <a:solidFill>
                  <a:srgbClr val="1E5DF8"/>
                </a:solidFill>
                <a:latin typeface="Arial"/>
                <a:cs typeface="Arial"/>
              </a:rPr>
              <a:t>We are all shocked by the illegal and immoral Russian invasion of Ukraine and the terrible impact it is having on its citizens</a:t>
            </a:r>
          </a:p>
          <a:p>
            <a:pPr marL="575945" lvl="2" indent="-287020" fontAlgn="base">
              <a:lnSpc>
                <a:spcPct val="110000"/>
              </a:lnSpc>
              <a:spcAft>
                <a:spcPts val="600"/>
              </a:spcAft>
              <a:buFont typeface="Arial" panose="020B0604020202020204" pitchFamily="34" charset="0"/>
              <a:buChar char="•"/>
              <a:tabLst>
                <a:tab pos="2149475" algn="l"/>
              </a:tabLst>
              <a:defRPr/>
            </a:pPr>
            <a:r>
              <a:rPr lang="en-US" sz="2200" dirty="0">
                <a:solidFill>
                  <a:srgbClr val="4D4D4D"/>
                </a:solidFill>
                <a:latin typeface="Arial"/>
                <a:ea typeface="ヒラギノ角ゴ Pro W3"/>
                <a:cs typeface="Arial"/>
              </a:rPr>
              <a:t>At UKRI level:</a:t>
            </a:r>
          </a:p>
          <a:p>
            <a:pPr marL="1033200" lvl="1" indent="-288000">
              <a:lnSpc>
                <a:spcPct val="110000"/>
              </a:lnSpc>
              <a:spcBef>
                <a:spcPct val="0"/>
              </a:spcBef>
              <a:spcAft>
                <a:spcPts val="300"/>
              </a:spcAft>
              <a:buFont typeface="Arial" panose="020B0604020202020204" pitchFamily="34" charset="0"/>
              <a:buChar char="•"/>
            </a:pPr>
            <a:r>
              <a:rPr lang="en-US" sz="2200" dirty="0">
                <a:solidFill>
                  <a:srgbClr val="EB6624"/>
                </a:solidFill>
                <a:latin typeface="Arial" panose="020B0604020202020204" pitchFamily="34" charset="0"/>
                <a:cs typeface="Arial" pitchFamily="34" charset="0"/>
              </a:rPr>
              <a:t>UKRI supports the UK government response</a:t>
            </a:r>
          </a:p>
          <a:p>
            <a:pPr marL="1033200" lvl="1" indent="-288000">
              <a:lnSpc>
                <a:spcPct val="110000"/>
              </a:lnSpc>
              <a:spcBef>
                <a:spcPct val="0"/>
              </a:spcBef>
              <a:spcAft>
                <a:spcPts val="300"/>
              </a:spcAft>
              <a:buFont typeface="Arial" panose="020B0604020202020204" pitchFamily="34" charset="0"/>
              <a:buChar char="•"/>
            </a:pPr>
            <a:r>
              <a:rPr lang="en-US" sz="2200" dirty="0">
                <a:solidFill>
                  <a:srgbClr val="EB6624"/>
                </a:solidFill>
                <a:latin typeface="Arial" panose="020B0604020202020204" pitchFamily="34" charset="0"/>
                <a:cs typeface="Arial" pitchFamily="34" charset="0"/>
              </a:rPr>
              <a:t>UKRI has paused all Russian grants, pending a detailed                                                review of all UKRI funded Russia projects and related collaborations </a:t>
            </a:r>
          </a:p>
          <a:p>
            <a:pPr marL="575945" lvl="2" indent="-287020" fontAlgn="base">
              <a:lnSpc>
                <a:spcPct val="110000"/>
              </a:lnSpc>
              <a:spcAft>
                <a:spcPts val="600"/>
              </a:spcAft>
              <a:buFont typeface="Arial" panose="020B0604020202020204" pitchFamily="34" charset="0"/>
              <a:buChar char="•"/>
              <a:tabLst>
                <a:tab pos="2149475" algn="l"/>
              </a:tabLst>
              <a:defRPr/>
            </a:pPr>
            <a:r>
              <a:rPr lang="en-US" sz="2200" dirty="0">
                <a:solidFill>
                  <a:srgbClr val="4D4D4D"/>
                </a:solidFill>
                <a:latin typeface="Arial"/>
                <a:ea typeface="ヒラギノ角ゴ Pro W3"/>
                <a:cs typeface="Arial"/>
              </a:rPr>
              <a:t>Within STFC:</a:t>
            </a:r>
          </a:p>
          <a:p>
            <a:pPr marL="1033145" lvl="3" indent="-287020" fontAlgn="base">
              <a:lnSpc>
                <a:spcPct val="110000"/>
              </a:lnSpc>
              <a:spcAft>
                <a:spcPts val="600"/>
              </a:spcAft>
              <a:buFont typeface="Arial" panose="020B0604020202020204" pitchFamily="34" charset="0"/>
              <a:buChar char="•"/>
              <a:tabLst>
                <a:tab pos="2149475" algn="l"/>
              </a:tabLst>
              <a:defRPr/>
            </a:pPr>
            <a:r>
              <a:rPr lang="en-US" sz="2200" dirty="0">
                <a:solidFill>
                  <a:srgbClr val="EB6624"/>
                </a:solidFill>
                <a:latin typeface="Arial"/>
                <a:ea typeface="ヒラギノ角ゴ Pro W3"/>
                <a:cs typeface="Arial"/>
              </a:rPr>
              <a:t>We are doing everything we can to support all our colleagues who have direct connections with the region​</a:t>
            </a:r>
          </a:p>
          <a:p>
            <a:pPr marL="1033145" lvl="3" indent="-287020" fontAlgn="base">
              <a:lnSpc>
                <a:spcPct val="110000"/>
              </a:lnSpc>
              <a:spcAft>
                <a:spcPts val="600"/>
              </a:spcAft>
              <a:buFont typeface="Arial" panose="020B0604020202020204" pitchFamily="34" charset="0"/>
              <a:buChar char="•"/>
              <a:tabLst>
                <a:tab pos="2149475" algn="l"/>
              </a:tabLst>
              <a:defRPr/>
            </a:pPr>
            <a:r>
              <a:rPr lang="en-US" sz="2200" dirty="0">
                <a:solidFill>
                  <a:srgbClr val="EB6624"/>
                </a:solidFill>
                <a:latin typeface="Arial"/>
                <a:ea typeface="ヒラギノ角ゴ Pro W3"/>
                <a:cs typeface="Arial"/>
              </a:rPr>
              <a:t>​We have </a:t>
            </a:r>
            <a:r>
              <a:rPr lang="en-US" sz="2200" dirty="0" err="1">
                <a:solidFill>
                  <a:srgbClr val="EB6624"/>
                </a:solidFill>
                <a:latin typeface="Arial"/>
                <a:ea typeface="ヒラギノ角ゴ Pro W3"/>
                <a:cs typeface="Arial"/>
              </a:rPr>
              <a:t>emphasised</a:t>
            </a:r>
            <a:r>
              <a:rPr lang="en-US" sz="2200" dirty="0">
                <a:solidFill>
                  <a:srgbClr val="EB6624"/>
                </a:solidFill>
                <a:latin typeface="Arial"/>
                <a:ea typeface="ヒラギノ角ゴ Pro W3"/>
                <a:cs typeface="Arial"/>
              </a:rPr>
              <a:t> the need to remain respectful, compassionate and understanding towards colleagues, particularly with respect to staff with </a:t>
            </a:r>
            <a:br>
              <a:rPr lang="en-US" sz="2200" dirty="0">
                <a:solidFill>
                  <a:srgbClr val="EB6624"/>
                </a:solidFill>
                <a:latin typeface="Arial"/>
                <a:ea typeface="ヒラギノ角ゴ Pro W3"/>
                <a:cs typeface="Arial"/>
              </a:rPr>
            </a:br>
            <a:r>
              <a:rPr lang="en-US" sz="2200" dirty="0">
                <a:solidFill>
                  <a:srgbClr val="EB6624"/>
                </a:solidFill>
                <a:latin typeface="Arial"/>
                <a:ea typeface="ヒラギノ角ゴ Pro W3"/>
                <a:cs typeface="Arial"/>
              </a:rPr>
              <a:t>close connections to Ukraine and Russia</a:t>
            </a:r>
          </a:p>
        </p:txBody>
      </p:sp>
      <p:pic>
        <p:nvPicPr>
          <p:cNvPr id="2" name="Picture 2" descr="Shape, rectangle&#10;&#10;Description automatically generated">
            <a:extLst>
              <a:ext uri="{FF2B5EF4-FFF2-40B4-BE49-F238E27FC236}">
                <a16:creationId xmlns:a16="http://schemas.microsoft.com/office/drawing/2014/main" id="{3887F296-36A4-43B0-821C-2B632CC35EE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57063" y="1564890"/>
            <a:ext cx="2447562" cy="1580758"/>
          </a:xfrm>
          <a:prstGeom prst="rect">
            <a:avLst/>
          </a:prstGeom>
        </p:spPr>
      </p:pic>
    </p:spTree>
    <p:extLst>
      <p:ext uri="{BB962C8B-B14F-4D97-AF65-F5344CB8AC3E}">
        <p14:creationId xmlns:p14="http://schemas.microsoft.com/office/powerpoint/2010/main" val="18179849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5757CC81-04F6-4740-B26A-468D2FE9B848}"/>
              </a:ext>
            </a:extLst>
          </p:cNvPr>
          <p:cNvSpPr>
            <a:spLocks noGrp="1"/>
          </p:cNvSpPr>
          <p:nvPr/>
        </p:nvSpPr>
        <p:spPr>
          <a:xfrm>
            <a:off x="428216" y="429604"/>
            <a:ext cx="11999345" cy="643189"/>
          </a:xfrm>
          <a:prstGeom prst="rect">
            <a:avLst/>
          </a:prstGeom>
          <a:noFill/>
        </p:spPr>
        <p:txBody>
          <a:bodyPr vert="horz" wrap="square" lIns="91440" tIns="45720" rIns="91440" bIns="4572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0000"/>
              </a:lnSpc>
            </a:pPr>
            <a:r>
              <a:rPr lang="en-GB" b="1" dirty="0">
                <a:solidFill>
                  <a:srgbClr val="002060"/>
                </a:solidFill>
                <a:latin typeface="Arial"/>
                <a:ea typeface="+mn-ea"/>
                <a:cs typeface="Arial"/>
              </a:rPr>
              <a:t>Ukraine and Science</a:t>
            </a:r>
            <a:endParaRPr lang="en-US" dirty="0">
              <a:ea typeface="+mn-ea"/>
            </a:endParaRPr>
          </a:p>
        </p:txBody>
      </p:sp>
      <p:sp>
        <p:nvSpPr>
          <p:cNvPr id="9" name="Rectangle 8">
            <a:extLst>
              <a:ext uri="{FF2B5EF4-FFF2-40B4-BE49-F238E27FC236}">
                <a16:creationId xmlns:a16="http://schemas.microsoft.com/office/drawing/2014/main" id="{E36A5A53-99B1-4D60-9962-6A81116B7054}"/>
              </a:ext>
            </a:extLst>
          </p:cNvPr>
          <p:cNvSpPr/>
          <p:nvPr/>
        </p:nvSpPr>
        <p:spPr>
          <a:xfrm>
            <a:off x="554301" y="1087081"/>
            <a:ext cx="11121762" cy="2232791"/>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10000"/>
              </a:lnSpc>
            </a:pPr>
            <a:r>
              <a:rPr lang="en-GB" sz="2400" b="1" dirty="0">
                <a:solidFill>
                  <a:srgbClr val="1E5DF8"/>
                </a:solidFill>
                <a:latin typeface="Arial"/>
                <a:cs typeface="Arial"/>
              </a:rPr>
              <a:t>Minister Freeman announced government policy on scientific collaboration with Russia on 27</a:t>
            </a:r>
            <a:r>
              <a:rPr lang="en-GB" sz="2400" b="1" baseline="30000" dirty="0">
                <a:solidFill>
                  <a:srgbClr val="1E5DF8"/>
                </a:solidFill>
                <a:latin typeface="Arial"/>
                <a:cs typeface="Arial"/>
              </a:rPr>
              <a:t>th</a:t>
            </a:r>
            <a:r>
              <a:rPr lang="en-GB" sz="2400" b="1" dirty="0">
                <a:solidFill>
                  <a:srgbClr val="1E5DF8"/>
                </a:solidFill>
                <a:latin typeface="Arial"/>
                <a:cs typeface="Arial"/>
              </a:rPr>
              <a:t> March</a:t>
            </a:r>
          </a:p>
          <a:p>
            <a:pPr marL="575945" lvl="2" indent="-287020" fontAlgn="base">
              <a:lnSpc>
                <a:spcPct val="110000"/>
              </a:lnSpc>
              <a:spcAft>
                <a:spcPts val="600"/>
              </a:spcAft>
              <a:buFont typeface="Arial" panose="020B0604020202020204" pitchFamily="34" charset="0"/>
              <a:buChar char="•"/>
              <a:tabLst>
                <a:tab pos="2149475" algn="l"/>
              </a:tabLst>
              <a:defRPr/>
            </a:pPr>
            <a:r>
              <a:rPr lang="en-GB" sz="2000" dirty="0">
                <a:solidFill>
                  <a:srgbClr val="4D4D4D"/>
                </a:solidFill>
                <a:latin typeface="Arial" panose="020B0604020202020204" pitchFamily="34" charset="0"/>
                <a:cs typeface="Arial" panose="020B0604020202020204" pitchFamily="34" charset="0"/>
              </a:rPr>
              <a:t>“Our aim is to introduce measures that will negatively impact                                                   the Russian state, and individuals and organisations with                                       strong links to the Kremlin, but not to sanction individual                                                     Russian scientists or innovators with benign research interests.”</a:t>
            </a:r>
            <a:endParaRPr lang="en-US" sz="2000" dirty="0">
              <a:solidFill>
                <a:srgbClr val="4D4D4D"/>
              </a:solidFill>
              <a:latin typeface="Arial" panose="020B0604020202020204" pitchFamily="34" charset="0"/>
              <a:ea typeface="ヒラギノ角ゴ Pro W3"/>
              <a:cs typeface="Arial" panose="020B0604020202020204" pitchFamily="34" charset="0"/>
            </a:endParaRPr>
          </a:p>
        </p:txBody>
      </p:sp>
      <p:pic>
        <p:nvPicPr>
          <p:cNvPr id="7" name="Picture 2" descr="Shape, rectangle&#10;&#10;Description automatically generated">
            <a:extLst>
              <a:ext uri="{FF2B5EF4-FFF2-40B4-BE49-F238E27FC236}">
                <a16:creationId xmlns:a16="http://schemas.microsoft.com/office/drawing/2014/main" id="{CDBE5345-306D-A343-B503-ABD06E7207A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57063" y="1564890"/>
            <a:ext cx="2447562" cy="1580758"/>
          </a:xfrm>
          <a:prstGeom prst="rect">
            <a:avLst/>
          </a:prstGeom>
        </p:spPr>
      </p:pic>
      <p:sp>
        <p:nvSpPr>
          <p:cNvPr id="8" name="Rectangle 7">
            <a:extLst>
              <a:ext uri="{FF2B5EF4-FFF2-40B4-BE49-F238E27FC236}">
                <a16:creationId xmlns:a16="http://schemas.microsoft.com/office/drawing/2014/main" id="{60287FD6-907B-524F-BBC0-C8939C684F0E}"/>
              </a:ext>
            </a:extLst>
          </p:cNvPr>
          <p:cNvSpPr/>
          <p:nvPr/>
        </p:nvSpPr>
        <p:spPr>
          <a:xfrm>
            <a:off x="518089" y="3359112"/>
            <a:ext cx="11157973" cy="3003323"/>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2" fontAlgn="base">
              <a:lnSpc>
                <a:spcPct val="110000"/>
              </a:lnSpc>
              <a:spcAft>
                <a:spcPts val="300"/>
              </a:spcAft>
              <a:tabLst>
                <a:tab pos="2149475" algn="l"/>
              </a:tabLst>
              <a:defRPr/>
            </a:pPr>
            <a:r>
              <a:rPr lang="en-GB" sz="2400" b="1" dirty="0">
                <a:solidFill>
                  <a:srgbClr val="1E5DF8"/>
                </a:solidFill>
                <a:latin typeface="Arial"/>
                <a:cs typeface="Arial"/>
              </a:rPr>
              <a:t>What this means for STFC as an organisation (under review):</a:t>
            </a:r>
            <a:endParaRPr lang="en-US" sz="2400" dirty="0">
              <a:solidFill>
                <a:srgbClr val="1E5DF8"/>
              </a:solidFill>
              <a:latin typeface="Arial"/>
              <a:ea typeface="ヒラギノ角ゴ Pro W3"/>
              <a:cs typeface="Arial"/>
            </a:endParaRPr>
          </a:p>
          <a:p>
            <a:pPr marL="575945" lvl="2" indent="-287020" fontAlgn="base">
              <a:lnSpc>
                <a:spcPct val="110000"/>
              </a:lnSpc>
              <a:spcAft>
                <a:spcPts val="300"/>
              </a:spcAft>
              <a:buFont typeface="Arial" panose="020B0604020202020204" pitchFamily="34" charset="0"/>
              <a:buChar char="•"/>
              <a:tabLst>
                <a:tab pos="2149475" algn="l"/>
              </a:tabLst>
              <a:defRPr/>
            </a:pPr>
            <a:r>
              <a:rPr lang="en-GB" sz="2000" dirty="0">
                <a:solidFill>
                  <a:srgbClr val="4D4D4D"/>
                </a:solidFill>
                <a:latin typeface="Arial" panose="020B0604020202020204" pitchFamily="34" charset="0"/>
                <a:cs typeface="Arial" panose="020B0604020202020204" pitchFamily="34" charset="0"/>
              </a:rPr>
              <a:t>STFC and STFC departments will not enter any new collaborations with Russian institutes or businesses</a:t>
            </a:r>
          </a:p>
          <a:p>
            <a:pPr marL="575945" lvl="2" indent="-287020" fontAlgn="base">
              <a:lnSpc>
                <a:spcPct val="110000"/>
              </a:lnSpc>
              <a:spcAft>
                <a:spcPts val="300"/>
              </a:spcAft>
              <a:buFont typeface="Arial" panose="020B0604020202020204" pitchFamily="34" charset="0"/>
              <a:buChar char="•"/>
              <a:tabLst>
                <a:tab pos="2149475" algn="l"/>
              </a:tabLst>
              <a:defRPr/>
            </a:pPr>
            <a:r>
              <a:rPr lang="en-GB" sz="2000" dirty="0">
                <a:solidFill>
                  <a:srgbClr val="4D4D4D"/>
                </a:solidFill>
                <a:latin typeface="Arial" panose="020B0604020202020204" pitchFamily="34" charset="0"/>
                <a:cs typeface="Arial" panose="020B0604020202020204" pitchFamily="34" charset="0"/>
              </a:rPr>
              <a:t>all existing links between STFC and Russian institutes will be suspended</a:t>
            </a:r>
          </a:p>
          <a:p>
            <a:pPr marL="575945" lvl="2" indent="-287020" fontAlgn="base">
              <a:lnSpc>
                <a:spcPct val="110000"/>
              </a:lnSpc>
              <a:spcAft>
                <a:spcPts val="300"/>
              </a:spcAft>
              <a:buFont typeface="Arial" panose="020B0604020202020204" pitchFamily="34" charset="0"/>
              <a:buChar char="•"/>
              <a:tabLst>
                <a:tab pos="2149475" algn="l"/>
              </a:tabLst>
              <a:defRPr/>
            </a:pPr>
            <a:r>
              <a:rPr lang="en-GB" sz="2000" dirty="0">
                <a:solidFill>
                  <a:srgbClr val="4D4D4D"/>
                </a:solidFill>
                <a:latin typeface="Arial" panose="020B0604020202020204" pitchFamily="34" charset="0"/>
                <a:cs typeface="Arial" panose="020B0604020202020204" pitchFamily="34" charset="0"/>
              </a:rPr>
              <a:t>visits to STFC sites from researchers at Russian institutes should be cancelled </a:t>
            </a:r>
          </a:p>
          <a:p>
            <a:pPr marL="575945" lvl="2" indent="-287020" fontAlgn="base">
              <a:lnSpc>
                <a:spcPct val="110000"/>
              </a:lnSpc>
              <a:spcAft>
                <a:spcPts val="300"/>
              </a:spcAft>
              <a:buFont typeface="Arial" panose="020B0604020202020204" pitchFamily="34" charset="0"/>
              <a:buChar char="•"/>
              <a:tabLst>
                <a:tab pos="2149475" algn="l"/>
              </a:tabLst>
              <a:defRPr/>
            </a:pPr>
            <a:r>
              <a:rPr lang="en-GB" sz="2000" dirty="0">
                <a:solidFill>
                  <a:srgbClr val="4D4D4D"/>
                </a:solidFill>
                <a:latin typeface="Arial" panose="020B0604020202020204" pitchFamily="34" charset="0"/>
                <a:cs typeface="Arial" panose="020B0604020202020204" pitchFamily="34" charset="0"/>
              </a:rPr>
              <a:t>individual scientific collaborations between individual STFC staff and individual researchers based in Russian institutes will be considered on a case-by-case basis</a:t>
            </a:r>
          </a:p>
          <a:p>
            <a:pPr marL="1033145" lvl="3" indent="-287020" fontAlgn="base">
              <a:lnSpc>
                <a:spcPct val="110000"/>
              </a:lnSpc>
              <a:spcAft>
                <a:spcPts val="300"/>
              </a:spcAft>
              <a:buFont typeface="Arial" panose="020B0604020202020204" pitchFamily="34" charset="0"/>
              <a:buChar char="•"/>
              <a:tabLst>
                <a:tab pos="2149475" algn="l"/>
              </a:tabLst>
              <a:defRPr/>
            </a:pPr>
            <a:endParaRPr lang="en-US" dirty="0">
              <a:solidFill>
                <a:srgbClr val="EB6624"/>
              </a:solidFill>
              <a:latin typeface="Arial"/>
              <a:ea typeface="ヒラギノ角ゴ Pro W3"/>
              <a:cs typeface="Arial"/>
            </a:endParaRPr>
          </a:p>
        </p:txBody>
      </p:sp>
    </p:spTree>
    <p:extLst>
      <p:ext uri="{BB962C8B-B14F-4D97-AF65-F5344CB8AC3E}">
        <p14:creationId xmlns:p14="http://schemas.microsoft.com/office/powerpoint/2010/main" val="1175291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D88C18A-0348-8B41-9674-2C4240E4CCF6}"/>
              </a:ext>
            </a:extLst>
          </p:cNvPr>
          <p:cNvSpPr txBox="1"/>
          <p:nvPr/>
        </p:nvSpPr>
        <p:spPr>
          <a:xfrm>
            <a:off x="403009" y="305973"/>
            <a:ext cx="11264839" cy="769441"/>
          </a:xfrm>
          <a:prstGeom prst="rect">
            <a:avLst/>
          </a:prstGeom>
          <a:noFill/>
        </p:spPr>
        <p:txBody>
          <a:bodyPr wrap="square" rtlCol="0" anchor="t">
            <a:spAutoFit/>
          </a:bodyPr>
          <a:lstStyle/>
          <a:p>
            <a:r>
              <a:rPr lang="en-GB" altLang="en-US" sz="4400" b="1" dirty="0">
                <a:solidFill>
                  <a:srgbClr val="002060"/>
                </a:solidFill>
                <a:latin typeface="Arial" panose="020B0604020202020204" pitchFamily="34" charset="0"/>
                <a:cs typeface="Arial" panose="020B0604020202020204" pitchFamily="34" charset="0"/>
              </a:rPr>
              <a:t>Ukraine and CERN</a:t>
            </a:r>
          </a:p>
        </p:txBody>
      </p:sp>
      <p:sp>
        <p:nvSpPr>
          <p:cNvPr id="10" name="Rectangle 9">
            <a:extLst>
              <a:ext uri="{FF2B5EF4-FFF2-40B4-BE49-F238E27FC236}">
                <a16:creationId xmlns:a16="http://schemas.microsoft.com/office/drawing/2014/main" id="{E70B8EA0-FAC3-0E4C-9913-10C837B6B00E}"/>
              </a:ext>
            </a:extLst>
          </p:cNvPr>
          <p:cNvSpPr/>
          <p:nvPr/>
        </p:nvSpPr>
        <p:spPr>
          <a:xfrm>
            <a:off x="519586" y="1095457"/>
            <a:ext cx="11148262" cy="5925212"/>
          </a:xfrm>
          <a:prstGeom prst="rect">
            <a:avLst/>
          </a:prstGeom>
        </p:spPr>
        <p:txBody>
          <a:bodyPr wrap="square">
            <a:spAutoFit/>
          </a:bodyPr>
          <a:lstStyle/>
          <a:p>
            <a:pPr>
              <a:spcBef>
                <a:spcPct val="0"/>
              </a:spcBef>
              <a:spcAft>
                <a:spcPts val="300"/>
              </a:spcAft>
            </a:pPr>
            <a:r>
              <a:rPr lang="en-US" sz="2400" b="1" dirty="0">
                <a:solidFill>
                  <a:srgbClr val="1E5DF8"/>
                </a:solidFill>
                <a:latin typeface="Arial" panose="020B0604020202020204" pitchFamily="34" charset="0"/>
                <a:cs typeface="Arial" panose="020B0604020202020204" pitchFamily="34" charset="0"/>
              </a:rPr>
              <a:t>Impact on CERN:</a:t>
            </a:r>
            <a:endParaRPr lang="en-US" sz="2000" dirty="0">
              <a:solidFill>
                <a:srgbClr val="4D4D4D"/>
              </a:solidFill>
              <a:latin typeface="Arial" panose="020B0604020202020204" pitchFamily="34" charset="0"/>
              <a:cs typeface="Arial" pitchFamily="34" charset="0"/>
            </a:endParaRPr>
          </a:p>
          <a:p>
            <a:pPr marL="576000" lvl="0" indent="-288000">
              <a:lnSpc>
                <a:spcPct val="110000"/>
              </a:lnSpc>
              <a:spcBef>
                <a:spcPct val="0"/>
              </a:spcBef>
              <a:spcAft>
                <a:spcPts val="200"/>
              </a:spcAft>
              <a:buFont typeface="Arial" panose="020B0604020202020204" pitchFamily="34" charset="0"/>
              <a:buChar char="•"/>
            </a:pPr>
            <a:r>
              <a:rPr lang="en-US" sz="2000" dirty="0">
                <a:solidFill>
                  <a:srgbClr val="4D4D4D"/>
                </a:solidFill>
                <a:latin typeface="Arial" panose="020B0604020202020204" pitchFamily="34" charset="0"/>
                <a:cs typeface="Arial" pitchFamily="34" charset="0"/>
              </a:rPr>
              <a:t>Background:</a:t>
            </a:r>
          </a:p>
          <a:p>
            <a:pPr marL="1033200" lvl="1" indent="-288000">
              <a:lnSpc>
                <a:spcPct val="110000"/>
              </a:lnSpc>
              <a:spcBef>
                <a:spcPct val="0"/>
              </a:spcBef>
              <a:spcAft>
                <a:spcPts val="200"/>
              </a:spcAft>
              <a:buFont typeface="Arial" panose="020B0604020202020204" pitchFamily="34" charset="0"/>
              <a:buChar char="•"/>
            </a:pPr>
            <a:r>
              <a:rPr lang="en-US" sz="1700" dirty="0">
                <a:solidFill>
                  <a:srgbClr val="FF6900"/>
                </a:solidFill>
                <a:latin typeface="Arial" panose="020B0604020202020204" pitchFamily="34" charset="0"/>
                <a:cs typeface="Arial" pitchFamily="34" charset="0"/>
              </a:rPr>
              <a:t>Russia was an Observer State </a:t>
            </a:r>
          </a:p>
          <a:p>
            <a:pPr marL="1033200" lvl="1" indent="-288000">
              <a:lnSpc>
                <a:spcPct val="110000"/>
              </a:lnSpc>
              <a:spcBef>
                <a:spcPct val="0"/>
              </a:spcBef>
              <a:spcAft>
                <a:spcPts val="200"/>
              </a:spcAft>
              <a:buFont typeface="Arial" panose="020B0604020202020204" pitchFamily="34" charset="0"/>
              <a:buChar char="•"/>
            </a:pPr>
            <a:r>
              <a:rPr lang="en-US" sz="1700" dirty="0">
                <a:solidFill>
                  <a:srgbClr val="FF6900"/>
                </a:solidFill>
                <a:latin typeface="Arial" panose="020B0604020202020204" pitchFamily="34" charset="0"/>
                <a:cs typeface="Arial" pitchFamily="34" charset="0"/>
              </a:rPr>
              <a:t>1,067 scientific users from some 30 institutes and universities in Russia participate in the scientific </a:t>
            </a:r>
            <a:r>
              <a:rPr lang="en-US" sz="1700" dirty="0" err="1">
                <a:solidFill>
                  <a:srgbClr val="FF6900"/>
                </a:solidFill>
                <a:latin typeface="Arial" panose="020B0604020202020204" pitchFamily="34" charset="0"/>
                <a:cs typeface="Arial" pitchFamily="34" charset="0"/>
              </a:rPr>
              <a:t>programme</a:t>
            </a:r>
            <a:r>
              <a:rPr lang="en-US" sz="1700" dirty="0">
                <a:solidFill>
                  <a:srgbClr val="FF6900"/>
                </a:solidFill>
                <a:latin typeface="Arial" panose="020B0604020202020204" pitchFamily="34" charset="0"/>
                <a:cs typeface="Arial" pitchFamily="34" charset="0"/>
              </a:rPr>
              <a:t> at CERN, representing 9% of all users</a:t>
            </a:r>
          </a:p>
          <a:p>
            <a:pPr marL="1033200" lvl="1" indent="-288000">
              <a:lnSpc>
                <a:spcPct val="110000"/>
              </a:lnSpc>
              <a:spcBef>
                <a:spcPct val="0"/>
              </a:spcBef>
              <a:spcAft>
                <a:spcPts val="200"/>
              </a:spcAft>
              <a:buFont typeface="Arial" panose="020B0604020202020204" pitchFamily="34" charset="0"/>
              <a:buChar char="•"/>
            </a:pPr>
            <a:r>
              <a:rPr lang="en-US" sz="1700" dirty="0">
                <a:solidFill>
                  <a:srgbClr val="FF6900"/>
                </a:solidFill>
                <a:latin typeface="Arial" panose="020B0604020202020204" pitchFamily="34" charset="0"/>
                <a:cs typeface="Arial" pitchFamily="34" charset="0"/>
              </a:rPr>
              <a:t>Russia contributes to LHC experiments and LHC accelerator complex</a:t>
            </a:r>
          </a:p>
          <a:p>
            <a:pPr marL="576000" lvl="0" indent="-288000">
              <a:lnSpc>
                <a:spcPct val="110000"/>
              </a:lnSpc>
              <a:spcBef>
                <a:spcPct val="0"/>
              </a:spcBef>
              <a:spcAft>
                <a:spcPts val="200"/>
              </a:spcAft>
              <a:buFont typeface="Arial" panose="020B0604020202020204" pitchFamily="34" charset="0"/>
              <a:buChar char="•"/>
            </a:pPr>
            <a:r>
              <a:rPr lang="en-US" sz="2000" dirty="0">
                <a:solidFill>
                  <a:srgbClr val="4D4D4D"/>
                </a:solidFill>
                <a:latin typeface="Arial" panose="020B0604020202020204" pitchFamily="34" charset="0"/>
                <a:cs typeface="Arial" pitchFamily="34" charset="0"/>
              </a:rPr>
              <a:t>CERN Council have already:</a:t>
            </a:r>
          </a:p>
          <a:p>
            <a:pPr marL="1033200" lvl="1" indent="-288000">
              <a:lnSpc>
                <a:spcPct val="110000"/>
              </a:lnSpc>
              <a:spcBef>
                <a:spcPct val="0"/>
              </a:spcBef>
              <a:spcAft>
                <a:spcPts val="200"/>
              </a:spcAft>
              <a:buFont typeface="Arial" panose="020B0604020202020204" pitchFamily="34" charset="0"/>
              <a:buChar char="•"/>
            </a:pPr>
            <a:r>
              <a:rPr lang="en-US" sz="1700" dirty="0">
                <a:solidFill>
                  <a:srgbClr val="FF6900"/>
                </a:solidFill>
                <a:latin typeface="Arial" panose="020B0604020202020204" pitchFamily="34" charset="0"/>
                <a:cs typeface="Arial" pitchFamily="34" charset="0"/>
              </a:rPr>
              <a:t>condemned the actions of Russia and Belarus</a:t>
            </a:r>
          </a:p>
          <a:p>
            <a:pPr marL="1033200" lvl="1" indent="-288000">
              <a:lnSpc>
                <a:spcPct val="110000"/>
              </a:lnSpc>
              <a:spcBef>
                <a:spcPct val="0"/>
              </a:spcBef>
              <a:spcAft>
                <a:spcPts val="200"/>
              </a:spcAft>
              <a:buFont typeface="Arial" panose="020B0604020202020204" pitchFamily="34" charset="0"/>
              <a:buChar char="•"/>
            </a:pPr>
            <a:r>
              <a:rPr lang="en-US" sz="1700" dirty="0">
                <a:solidFill>
                  <a:srgbClr val="FF6900"/>
                </a:solidFill>
                <a:latin typeface="Arial" panose="020B0604020202020204" pitchFamily="34" charset="0"/>
                <a:cs typeface="Arial" pitchFamily="34" charset="0"/>
              </a:rPr>
              <a:t>suspended Russia’s observer status</a:t>
            </a:r>
          </a:p>
          <a:p>
            <a:pPr marL="1033200" lvl="1" indent="-288000">
              <a:lnSpc>
                <a:spcPct val="110000"/>
              </a:lnSpc>
              <a:spcBef>
                <a:spcPct val="0"/>
              </a:spcBef>
              <a:spcAft>
                <a:spcPts val="200"/>
              </a:spcAft>
              <a:buFont typeface="Arial" panose="020B0604020202020204" pitchFamily="34" charset="0"/>
              <a:buChar char="•"/>
            </a:pPr>
            <a:r>
              <a:rPr lang="en-US" sz="1700" dirty="0">
                <a:solidFill>
                  <a:srgbClr val="FF6900"/>
                </a:solidFill>
                <a:latin typeface="Arial" panose="020B0604020202020204" pitchFamily="34" charset="0"/>
                <a:cs typeface="Arial" pitchFamily="34" charset="0"/>
              </a:rPr>
              <a:t>suspended the observer status of JINR and will not exercise its reciprocal rights</a:t>
            </a:r>
          </a:p>
          <a:p>
            <a:pPr marL="576000" indent="-288000">
              <a:lnSpc>
                <a:spcPct val="110000"/>
              </a:lnSpc>
              <a:spcBef>
                <a:spcPct val="0"/>
              </a:spcBef>
              <a:spcAft>
                <a:spcPts val="200"/>
              </a:spcAft>
              <a:buFont typeface="Arial" panose="020B0604020202020204" pitchFamily="34" charset="0"/>
              <a:buChar char="•"/>
            </a:pPr>
            <a:r>
              <a:rPr lang="en-US" dirty="0">
                <a:solidFill>
                  <a:srgbClr val="4D4D4D"/>
                </a:solidFill>
                <a:latin typeface="Arial" panose="020B0604020202020204" pitchFamily="34" charset="0"/>
                <a:cs typeface="Arial" pitchFamily="34" charset="0"/>
              </a:rPr>
              <a:t>At the June CERN Council:</a:t>
            </a:r>
          </a:p>
          <a:p>
            <a:pPr marL="1033200" lvl="1" indent="-288000">
              <a:lnSpc>
                <a:spcPct val="110000"/>
              </a:lnSpc>
              <a:spcBef>
                <a:spcPct val="0"/>
              </a:spcBef>
              <a:spcAft>
                <a:spcPts val="200"/>
              </a:spcAft>
              <a:buFont typeface="Arial" panose="020B0604020202020204" pitchFamily="34" charset="0"/>
              <a:buChar char="•"/>
            </a:pPr>
            <a:r>
              <a:rPr lang="en-GB" sz="1700" dirty="0">
                <a:solidFill>
                  <a:srgbClr val="FF6900"/>
                </a:solidFill>
                <a:latin typeface="Arial" panose="020B0604020202020204" pitchFamily="34" charset="0"/>
                <a:cs typeface="Arial" panose="020B0604020202020204" pitchFamily="34" charset="0"/>
              </a:rPr>
              <a:t>Will consider the suspension of the International Cooperation Agreements and the related Protocols and Addenda as well as any other agreements, including </a:t>
            </a:r>
            <a:r>
              <a:rPr lang="en-GB" sz="1700" i="1" dirty="0">
                <a:solidFill>
                  <a:srgbClr val="FF6900"/>
                </a:solidFill>
                <a:latin typeface="Arial" panose="020B0604020202020204" pitchFamily="34" charset="0"/>
                <a:cs typeface="Arial" panose="020B0604020202020204" pitchFamily="34" charset="0"/>
              </a:rPr>
              <a:t>mutatis mutandis </a:t>
            </a:r>
            <a:r>
              <a:rPr lang="en-GB" sz="1700" dirty="0">
                <a:solidFill>
                  <a:srgbClr val="FF6900"/>
                </a:solidFill>
                <a:latin typeface="Arial" panose="020B0604020202020204" pitchFamily="34" charset="0"/>
                <a:cs typeface="Arial" panose="020B0604020202020204" pitchFamily="34" charset="0"/>
              </a:rPr>
              <a:t>experiment Memoranda of Understanding, allowing for the participation of the Russian Federation and the Republic of Belarus and their national institutes in the CERN scientific programme, the Council will consider additional information and an action plan, and will further analyse the full consequences of such decision. </a:t>
            </a:r>
          </a:p>
          <a:p>
            <a:pPr marL="576000" lvl="0" indent="-288000">
              <a:lnSpc>
                <a:spcPct val="110000"/>
              </a:lnSpc>
              <a:spcBef>
                <a:spcPct val="0"/>
              </a:spcBef>
              <a:spcAft>
                <a:spcPts val="200"/>
              </a:spcAft>
              <a:buFont typeface="Arial" panose="020B0604020202020204" pitchFamily="34" charset="0"/>
              <a:buChar char="•"/>
            </a:pPr>
            <a:endParaRPr lang="en-US" sz="2000" dirty="0">
              <a:solidFill>
                <a:srgbClr val="4D4D4D"/>
              </a:solidFill>
              <a:latin typeface="Arial" panose="020B0604020202020204" pitchFamily="34" charset="0"/>
              <a:cs typeface="Arial" pitchFamily="34" charset="0"/>
            </a:endParaRPr>
          </a:p>
          <a:p>
            <a:pPr>
              <a:spcBef>
                <a:spcPct val="0"/>
              </a:spcBef>
              <a:spcAft>
                <a:spcPts val="300"/>
              </a:spcAft>
            </a:pPr>
            <a:endParaRPr lang="en-US" sz="2400" b="1" dirty="0">
              <a:solidFill>
                <a:srgbClr val="1E5DF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7703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D88C18A-0348-8B41-9674-2C4240E4CCF6}"/>
              </a:ext>
            </a:extLst>
          </p:cNvPr>
          <p:cNvSpPr txBox="1"/>
          <p:nvPr/>
        </p:nvSpPr>
        <p:spPr>
          <a:xfrm>
            <a:off x="403009" y="305973"/>
            <a:ext cx="11264839" cy="769441"/>
          </a:xfrm>
          <a:prstGeom prst="rect">
            <a:avLst/>
          </a:prstGeom>
          <a:noFill/>
        </p:spPr>
        <p:txBody>
          <a:bodyPr wrap="square" rtlCol="0" anchor="t">
            <a:spAutoFit/>
          </a:bodyPr>
          <a:lstStyle/>
          <a:p>
            <a:r>
              <a:rPr lang="en-GB" altLang="en-US" sz="4400" b="1" dirty="0">
                <a:solidFill>
                  <a:srgbClr val="002060"/>
                </a:solidFill>
                <a:latin typeface="Arial" panose="020B0604020202020204" pitchFamily="34" charset="0"/>
                <a:cs typeface="Arial" panose="020B0604020202020204" pitchFamily="34" charset="0"/>
              </a:rPr>
              <a:t>Ukraine and CERN</a:t>
            </a:r>
          </a:p>
        </p:txBody>
      </p:sp>
      <p:sp>
        <p:nvSpPr>
          <p:cNvPr id="10" name="Rectangle 9">
            <a:extLst>
              <a:ext uri="{FF2B5EF4-FFF2-40B4-BE49-F238E27FC236}">
                <a16:creationId xmlns:a16="http://schemas.microsoft.com/office/drawing/2014/main" id="{E70B8EA0-FAC3-0E4C-9913-10C837B6B00E}"/>
              </a:ext>
            </a:extLst>
          </p:cNvPr>
          <p:cNvSpPr/>
          <p:nvPr/>
        </p:nvSpPr>
        <p:spPr>
          <a:xfrm>
            <a:off x="519586" y="1095457"/>
            <a:ext cx="11148262" cy="4767331"/>
          </a:xfrm>
          <a:prstGeom prst="rect">
            <a:avLst/>
          </a:prstGeom>
        </p:spPr>
        <p:txBody>
          <a:bodyPr wrap="square">
            <a:spAutoFit/>
          </a:bodyPr>
          <a:lstStyle/>
          <a:p>
            <a:pPr>
              <a:spcBef>
                <a:spcPct val="0"/>
              </a:spcBef>
              <a:spcAft>
                <a:spcPts val="300"/>
              </a:spcAft>
            </a:pPr>
            <a:r>
              <a:rPr lang="en-US" sz="2400" b="1" dirty="0">
                <a:solidFill>
                  <a:srgbClr val="1E5DF8"/>
                </a:solidFill>
                <a:latin typeface="Arial" panose="020B0604020202020204" pitchFamily="34" charset="0"/>
                <a:cs typeface="Arial" panose="020B0604020202020204" pitchFamily="34" charset="0"/>
              </a:rPr>
              <a:t>Impact on CERN </a:t>
            </a:r>
            <a:r>
              <a:rPr lang="en-US" sz="2400" b="1" dirty="0" err="1">
                <a:solidFill>
                  <a:srgbClr val="1E5DF8"/>
                </a:solidFill>
                <a:latin typeface="Arial" panose="020B0604020202020204" pitchFamily="34" charset="0"/>
                <a:cs typeface="Arial" panose="020B0604020202020204" pitchFamily="34" charset="0"/>
              </a:rPr>
              <a:t>programme</a:t>
            </a:r>
            <a:r>
              <a:rPr lang="en-US" sz="2400" b="1" dirty="0">
                <a:solidFill>
                  <a:srgbClr val="1E5DF8"/>
                </a:solidFill>
                <a:latin typeface="Arial" panose="020B0604020202020204" pitchFamily="34" charset="0"/>
                <a:cs typeface="Arial" panose="020B0604020202020204" pitchFamily="34" charset="0"/>
              </a:rPr>
              <a:t>:</a:t>
            </a:r>
            <a:endParaRPr lang="en-US" sz="2000" dirty="0">
              <a:solidFill>
                <a:srgbClr val="4D4D4D"/>
              </a:solidFill>
              <a:latin typeface="Arial" panose="020B0604020202020204" pitchFamily="34" charset="0"/>
              <a:cs typeface="Arial" pitchFamily="34" charset="0"/>
            </a:endParaRPr>
          </a:p>
          <a:p>
            <a:pPr marL="576000" lvl="0" indent="-288000">
              <a:lnSpc>
                <a:spcPct val="110000"/>
              </a:lnSpc>
              <a:spcBef>
                <a:spcPct val="0"/>
              </a:spcBef>
              <a:spcAft>
                <a:spcPts val="300"/>
              </a:spcAft>
              <a:buFont typeface="Arial" panose="020B0604020202020204" pitchFamily="34" charset="0"/>
              <a:buChar char="•"/>
            </a:pPr>
            <a:r>
              <a:rPr lang="en-US" sz="2000" dirty="0">
                <a:solidFill>
                  <a:srgbClr val="4D4D4D"/>
                </a:solidFill>
                <a:latin typeface="Arial" panose="020B0604020202020204" pitchFamily="34" charset="0"/>
                <a:cs typeface="Arial" pitchFamily="34" charset="0"/>
              </a:rPr>
              <a:t>Suspension of relations with Russia will have an impact on the LHC </a:t>
            </a:r>
            <a:r>
              <a:rPr lang="en-US" sz="2000" dirty="0" err="1">
                <a:solidFill>
                  <a:srgbClr val="4D4D4D"/>
                </a:solidFill>
                <a:latin typeface="Arial" panose="020B0604020202020204" pitchFamily="34" charset="0"/>
                <a:cs typeface="Arial" pitchFamily="34" charset="0"/>
              </a:rPr>
              <a:t>programme</a:t>
            </a:r>
            <a:r>
              <a:rPr lang="en-US" sz="2000" dirty="0">
                <a:solidFill>
                  <a:srgbClr val="4D4D4D"/>
                </a:solidFill>
                <a:latin typeface="Arial" panose="020B0604020202020204" pitchFamily="34" charset="0"/>
                <a:cs typeface="Arial" pitchFamily="34" charset="0"/>
              </a:rPr>
              <a:t> and the LHC experiment operations and upgrades:</a:t>
            </a:r>
          </a:p>
          <a:p>
            <a:pPr marL="1033200" lvl="1" indent="-288000">
              <a:lnSpc>
                <a:spcPct val="110000"/>
              </a:lnSpc>
              <a:spcBef>
                <a:spcPct val="0"/>
              </a:spcBef>
              <a:spcAft>
                <a:spcPts val="300"/>
              </a:spcAft>
              <a:buFont typeface="Arial" panose="020B0604020202020204" pitchFamily="34" charset="0"/>
              <a:buChar char="•"/>
            </a:pPr>
            <a:r>
              <a:rPr lang="en-US" sz="2000" dirty="0">
                <a:solidFill>
                  <a:srgbClr val="FF6900"/>
                </a:solidFill>
                <a:latin typeface="Arial" panose="020B0604020202020204" pitchFamily="34" charset="0"/>
                <a:cs typeface="Arial" pitchFamily="34" charset="0"/>
              </a:rPr>
              <a:t>potential to delay the HL-LHC upgrade</a:t>
            </a:r>
          </a:p>
          <a:p>
            <a:pPr marL="1033200" lvl="1" indent="-288000">
              <a:lnSpc>
                <a:spcPct val="110000"/>
              </a:lnSpc>
              <a:spcBef>
                <a:spcPct val="0"/>
              </a:spcBef>
              <a:spcAft>
                <a:spcPts val="300"/>
              </a:spcAft>
              <a:buFont typeface="Arial" panose="020B0604020202020204" pitchFamily="34" charset="0"/>
              <a:buChar char="•"/>
            </a:pPr>
            <a:r>
              <a:rPr lang="en-US" sz="2000" dirty="0">
                <a:solidFill>
                  <a:srgbClr val="FF6900"/>
                </a:solidFill>
                <a:latin typeface="Arial" panose="020B0604020202020204" pitchFamily="34" charset="0"/>
                <a:cs typeface="Arial" pitchFamily="34" charset="0"/>
              </a:rPr>
              <a:t>potential to delay the HL-LHC experiment upgrades, where Russia are major contributors to large systems for the experiments</a:t>
            </a:r>
          </a:p>
          <a:p>
            <a:pPr marL="1033200" lvl="1" indent="-288000">
              <a:lnSpc>
                <a:spcPct val="110000"/>
              </a:lnSpc>
              <a:spcBef>
                <a:spcPct val="0"/>
              </a:spcBef>
              <a:spcAft>
                <a:spcPts val="300"/>
              </a:spcAft>
              <a:buFont typeface="Arial" panose="020B0604020202020204" pitchFamily="34" charset="0"/>
              <a:buChar char="•"/>
            </a:pPr>
            <a:r>
              <a:rPr lang="en-US" sz="2000" dirty="0">
                <a:solidFill>
                  <a:srgbClr val="FF6900"/>
                </a:solidFill>
                <a:latin typeface="Arial" panose="020B0604020202020204" pitchFamily="34" charset="0"/>
                <a:cs typeface="Arial" pitchFamily="34" charset="0"/>
              </a:rPr>
              <a:t>potential impact on experimental operations if key individuals are unable to contribute</a:t>
            </a:r>
          </a:p>
          <a:p>
            <a:pPr marL="1033200" lvl="1" indent="-288000">
              <a:lnSpc>
                <a:spcPct val="110000"/>
              </a:lnSpc>
              <a:spcBef>
                <a:spcPct val="0"/>
              </a:spcBef>
              <a:spcAft>
                <a:spcPts val="300"/>
              </a:spcAft>
              <a:buFont typeface="Arial" panose="020B0604020202020204" pitchFamily="34" charset="0"/>
              <a:buChar char="•"/>
            </a:pPr>
            <a:r>
              <a:rPr lang="en-US" sz="2000" dirty="0">
                <a:solidFill>
                  <a:srgbClr val="FF6900"/>
                </a:solidFill>
                <a:latin typeface="Arial" panose="020B0604020202020204" pitchFamily="34" charset="0"/>
                <a:cs typeface="Arial" pitchFamily="34" charset="0"/>
              </a:rPr>
              <a:t>potential shortfalls in M&amp;O funding</a:t>
            </a:r>
          </a:p>
          <a:p>
            <a:pPr marL="576000" lvl="0" indent="-288000">
              <a:lnSpc>
                <a:spcPct val="110000"/>
              </a:lnSpc>
              <a:spcBef>
                <a:spcPct val="0"/>
              </a:spcBef>
              <a:spcAft>
                <a:spcPts val="300"/>
              </a:spcAft>
              <a:buFont typeface="Arial" panose="020B0604020202020204" pitchFamily="34" charset="0"/>
              <a:buChar char="•"/>
            </a:pPr>
            <a:r>
              <a:rPr lang="en-US" sz="2000" dirty="0">
                <a:solidFill>
                  <a:srgbClr val="4D4D4D"/>
                </a:solidFill>
                <a:latin typeface="Arial" panose="020B0604020202020204" pitchFamily="34" charset="0"/>
                <a:cs typeface="Arial" pitchFamily="34" charset="0"/>
              </a:rPr>
              <a:t>Impact is recognized, but:</a:t>
            </a:r>
          </a:p>
          <a:p>
            <a:pPr marL="1033200" lvl="1" indent="-288000">
              <a:lnSpc>
                <a:spcPct val="110000"/>
              </a:lnSpc>
              <a:spcBef>
                <a:spcPct val="0"/>
              </a:spcBef>
              <a:spcAft>
                <a:spcPts val="300"/>
              </a:spcAft>
              <a:buFont typeface="Arial" panose="020B0604020202020204" pitchFamily="34" charset="0"/>
              <a:buChar char="•"/>
            </a:pPr>
            <a:r>
              <a:rPr lang="en-GB" sz="2000" dirty="0">
                <a:solidFill>
                  <a:srgbClr val="FF6900"/>
                </a:solidFill>
                <a:latin typeface="Arial" panose="020B0604020202020204" pitchFamily="34" charset="0"/>
                <a:cs typeface="Arial" panose="020B0604020202020204" pitchFamily="34" charset="0"/>
              </a:rPr>
              <a:t>“The CERN Council emphasised that the unprovoked and premeditated attack on Ukraine has caused widespread loss of life and a humanitarian crisis. Therefore, the Council stressed that its decisions are taken to express its solidarity with the Ukrainian people and its commitment to science for peace.” </a:t>
            </a:r>
            <a:endParaRPr lang="en-GB" dirty="0">
              <a:solidFill>
                <a:srgbClr val="FF69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05522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59E85F-170D-B94D-BA35-E3F2E3C164E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359046" y="4114131"/>
            <a:ext cx="8567854" cy="2730748"/>
          </a:xfrm>
          <a:prstGeom prst="rect">
            <a:avLst/>
          </a:prstGeom>
        </p:spPr>
      </p:pic>
      <p:pic>
        <p:nvPicPr>
          <p:cNvPr id="7" name="Picture 6">
            <a:extLst>
              <a:ext uri="{FF2B5EF4-FFF2-40B4-BE49-F238E27FC236}">
                <a16:creationId xmlns:a16="http://schemas.microsoft.com/office/drawing/2014/main" id="{CE9DA41C-8BD1-2C47-A5C2-2F23DC884D7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5938" y="412403"/>
            <a:ext cx="3770785" cy="963960"/>
          </a:xfrm>
          <a:prstGeom prst="rect">
            <a:avLst/>
          </a:prstGeom>
        </p:spPr>
      </p:pic>
      <p:sp>
        <p:nvSpPr>
          <p:cNvPr id="8" name="TextBox 7">
            <a:extLst>
              <a:ext uri="{FF2B5EF4-FFF2-40B4-BE49-F238E27FC236}">
                <a16:creationId xmlns:a16="http://schemas.microsoft.com/office/drawing/2014/main" id="{5CDA0880-C35F-FD4A-9A03-F039173CFA04}"/>
              </a:ext>
            </a:extLst>
          </p:cNvPr>
          <p:cNvSpPr txBox="1"/>
          <p:nvPr/>
        </p:nvSpPr>
        <p:spPr>
          <a:xfrm>
            <a:off x="1395475" y="2810301"/>
            <a:ext cx="6703237" cy="1446550"/>
          </a:xfrm>
          <a:prstGeom prst="rect">
            <a:avLst/>
          </a:prstGeom>
          <a:noFill/>
        </p:spPr>
        <p:txBody>
          <a:bodyPr wrap="square" rtlCol="0" anchor="t">
            <a:spAutoFit/>
          </a:bodyPr>
          <a:lstStyle/>
          <a:p>
            <a:pPr>
              <a:buClr>
                <a:srgbClr val="FF6900"/>
              </a:buClr>
            </a:pPr>
            <a:r>
              <a:rPr lang="en-US" sz="4400" b="1" spc="-160" dirty="0">
                <a:solidFill>
                  <a:srgbClr val="2E2D62"/>
                </a:solidFill>
                <a:latin typeface="Arial" panose="020B0604020202020204" pitchFamily="34" charset="0"/>
                <a:cs typeface="Arial" panose="020B0604020202020204" pitchFamily="34" charset="0"/>
              </a:rPr>
              <a:t>Frontier Science Highlights</a:t>
            </a:r>
            <a:endParaRPr lang="en-US" sz="4400" b="1" spc="-15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45680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D88C18A-0348-8B41-9674-2C4240E4CCF6}"/>
              </a:ext>
            </a:extLst>
          </p:cNvPr>
          <p:cNvSpPr txBox="1"/>
          <p:nvPr/>
        </p:nvSpPr>
        <p:spPr>
          <a:xfrm>
            <a:off x="414299" y="294684"/>
            <a:ext cx="11095364" cy="1446550"/>
          </a:xfrm>
          <a:prstGeom prst="rect">
            <a:avLst/>
          </a:prstGeom>
          <a:noFill/>
        </p:spPr>
        <p:txBody>
          <a:bodyPr wrap="square" rtlCol="0" anchor="t">
            <a:spAutoFit/>
          </a:bodyPr>
          <a:lstStyle/>
          <a:p>
            <a:pPr lvl="0">
              <a:defRPr/>
            </a:pPr>
            <a:r>
              <a:rPr lang="en-GB" altLang="en-US" sz="4400" b="1" dirty="0">
                <a:solidFill>
                  <a:srgbClr val="002060"/>
                </a:solidFill>
                <a:latin typeface="Arial" panose="020B0604020202020204" pitchFamily="34" charset="0"/>
                <a:cs typeface="Arial" panose="020B0604020202020204" pitchFamily="34" charset="0"/>
              </a:rPr>
              <a:t>Particle Physics Programme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4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10" name="Rectangle 9">
            <a:extLst>
              <a:ext uri="{FF2B5EF4-FFF2-40B4-BE49-F238E27FC236}">
                <a16:creationId xmlns:a16="http://schemas.microsoft.com/office/drawing/2014/main" id="{E70B8EA0-FAC3-0E4C-9913-10C837B6B00E}"/>
              </a:ext>
            </a:extLst>
          </p:cNvPr>
          <p:cNvSpPr/>
          <p:nvPr/>
        </p:nvSpPr>
        <p:spPr>
          <a:xfrm>
            <a:off x="519586" y="1095457"/>
            <a:ext cx="11148263" cy="5072671"/>
          </a:xfrm>
          <a:prstGeom prst="rect">
            <a:avLst/>
          </a:prstGeom>
        </p:spPr>
        <p:txBody>
          <a:bodyPr wrap="square">
            <a:spAutoFit/>
          </a:bodyPr>
          <a:lstStyle/>
          <a:p>
            <a:pPr marL="0" marR="0" lvl="0" indent="0" algn="l" defTabSz="914400" rtl="0" eaLnBrk="1" fontAlgn="auto" latinLnBrk="0" hangingPunct="1">
              <a:lnSpc>
                <a:spcPct val="100000"/>
              </a:lnSpc>
              <a:spcBef>
                <a:spcPct val="0"/>
              </a:spcBef>
              <a:spcAft>
                <a:spcPts val="300"/>
              </a:spcAft>
              <a:buClrTx/>
              <a:buSzTx/>
              <a:buFontTx/>
              <a:buNone/>
              <a:tabLst/>
              <a:defRPr/>
            </a:pPr>
            <a:r>
              <a:rPr kumimoji="0" lang="en-GB" altLang="en-US" sz="2400" b="1" i="0" u="none" strike="noStrike" kern="1200" cap="none" spc="0" normalizeH="0" baseline="0" noProof="0" dirty="0">
                <a:ln>
                  <a:noFill/>
                </a:ln>
                <a:solidFill>
                  <a:srgbClr val="1E5DF8"/>
                </a:solidFill>
                <a:effectLst/>
                <a:uLnTx/>
                <a:uFillTx/>
                <a:latin typeface="Arial" panose="020B0604020202020204" pitchFamily="34" charset="0"/>
                <a:ea typeface="+mn-ea"/>
                <a:cs typeface="Arial" panose="020B0604020202020204" pitchFamily="34" charset="0"/>
              </a:rPr>
              <a:t>Highlights</a:t>
            </a:r>
          </a:p>
          <a:p>
            <a:pPr marL="576000" lvl="0" indent="-288000">
              <a:lnSpc>
                <a:spcPct val="110000"/>
              </a:lnSpc>
              <a:spcBef>
                <a:spcPct val="0"/>
              </a:spcBef>
              <a:spcAft>
                <a:spcPts val="200"/>
              </a:spcAft>
              <a:buFont typeface="Arial" panose="020B0604020202020204" pitchFamily="34" charset="0"/>
              <a:buChar char="•"/>
              <a:defRPr/>
            </a:pPr>
            <a:r>
              <a:rPr lang="en-GB" sz="2200" dirty="0">
                <a:solidFill>
                  <a:srgbClr val="4D4D4D"/>
                </a:solidFill>
                <a:latin typeface="Arial" panose="020B0604020202020204" pitchFamily="34" charset="0"/>
                <a:cs typeface="Arial" pitchFamily="34" charset="0"/>
              </a:rPr>
              <a:t>The 2021 Particle Physics experiment Consolidated Grant has been announced.  </a:t>
            </a:r>
          </a:p>
          <a:p>
            <a:pPr marL="1033200" lvl="1" indent="-288000">
              <a:lnSpc>
                <a:spcPct val="110000"/>
              </a:lnSpc>
              <a:spcBef>
                <a:spcPct val="0"/>
              </a:spcBef>
              <a:spcAft>
                <a:spcPts val="200"/>
              </a:spcAft>
              <a:buFont typeface="Arial" panose="020B0604020202020204" pitchFamily="34" charset="0"/>
              <a:buChar char="•"/>
              <a:defRPr/>
            </a:pPr>
            <a:r>
              <a:rPr lang="en-GB" sz="2000" dirty="0">
                <a:solidFill>
                  <a:srgbClr val="FF6900"/>
                </a:solidFill>
                <a:latin typeface="Arial" panose="020B0604020202020204" pitchFamily="34" charset="0"/>
                <a:cs typeface="Arial" pitchFamily="34" charset="0"/>
              </a:rPr>
              <a:t>£68M to support university groups and for M&amp;O to the experiments.  </a:t>
            </a:r>
          </a:p>
          <a:p>
            <a:pPr marL="1033200" lvl="1" indent="-288000">
              <a:lnSpc>
                <a:spcPct val="110000"/>
              </a:lnSpc>
              <a:spcBef>
                <a:spcPct val="0"/>
              </a:spcBef>
              <a:spcAft>
                <a:spcPts val="200"/>
              </a:spcAft>
              <a:buFont typeface="Arial" panose="020B0604020202020204" pitchFamily="34" charset="0"/>
              <a:buChar char="•"/>
              <a:defRPr/>
            </a:pPr>
            <a:r>
              <a:rPr lang="en-GB" sz="2000" dirty="0">
                <a:solidFill>
                  <a:srgbClr val="FF6900"/>
                </a:solidFill>
                <a:latin typeface="Arial" panose="020B0604020202020204" pitchFamily="34" charset="0"/>
                <a:cs typeface="Arial" pitchFamily="34" charset="0"/>
              </a:rPr>
              <a:t>Another challenging round and many groups have seen a reduction in staff effort.  </a:t>
            </a:r>
          </a:p>
          <a:p>
            <a:pPr marL="1033200" lvl="1" indent="-288000">
              <a:lnSpc>
                <a:spcPct val="110000"/>
              </a:lnSpc>
              <a:spcBef>
                <a:spcPct val="0"/>
              </a:spcBef>
              <a:spcAft>
                <a:spcPts val="200"/>
              </a:spcAft>
              <a:buFont typeface="Arial" panose="020B0604020202020204" pitchFamily="34" charset="0"/>
              <a:buChar char="•"/>
              <a:defRPr/>
            </a:pPr>
            <a:r>
              <a:rPr lang="en-GB" sz="2000" dirty="0">
                <a:solidFill>
                  <a:srgbClr val="FF6900"/>
                </a:solidFill>
                <a:latin typeface="Arial" panose="020B0604020202020204" pitchFamily="34" charset="0"/>
                <a:cs typeface="Arial" pitchFamily="34" charset="0"/>
              </a:rPr>
              <a:t>There are significant risks to the delivery of UK international commitments. </a:t>
            </a:r>
          </a:p>
          <a:p>
            <a:pPr marL="576000" lvl="0" indent="-288000">
              <a:lnSpc>
                <a:spcPct val="110000"/>
              </a:lnSpc>
              <a:spcBef>
                <a:spcPct val="0"/>
              </a:spcBef>
              <a:spcAft>
                <a:spcPts val="200"/>
              </a:spcAft>
              <a:buFont typeface="Arial" panose="020B0604020202020204" pitchFamily="34" charset="0"/>
              <a:buChar char="•"/>
              <a:defRPr/>
            </a:pPr>
            <a:r>
              <a:rPr lang="en-GB" sz="2200" dirty="0">
                <a:solidFill>
                  <a:srgbClr val="4D4D4D"/>
                </a:solidFill>
                <a:latin typeface="Arial" panose="020B0604020202020204" pitchFamily="34" charset="0"/>
                <a:cs typeface="Arial" pitchFamily="34" charset="0"/>
              </a:rPr>
              <a:t>The 2022 Particle Physics Theory Consolidated Grant is underway</a:t>
            </a:r>
          </a:p>
          <a:p>
            <a:pPr marL="576000" lvl="0" indent="-288000">
              <a:lnSpc>
                <a:spcPct val="110000"/>
              </a:lnSpc>
              <a:spcBef>
                <a:spcPct val="0"/>
              </a:spcBef>
              <a:spcAft>
                <a:spcPts val="200"/>
              </a:spcAft>
              <a:buFont typeface="Arial" panose="020B0604020202020204" pitchFamily="34" charset="0"/>
              <a:buChar char="•"/>
              <a:defRPr/>
            </a:pPr>
            <a:r>
              <a:rPr lang="en-GB" sz="2200" dirty="0">
                <a:solidFill>
                  <a:srgbClr val="4D4D4D"/>
                </a:solidFill>
                <a:latin typeface="Arial" panose="020B0604020202020204" pitchFamily="34" charset="0"/>
                <a:cs typeface="Arial" pitchFamily="34" charset="0"/>
              </a:rPr>
              <a:t>Completed Mid-term reviews for ATLAS and CMS Phase 2 		         Upgrades including consideration of extended LHC schedule</a:t>
            </a:r>
          </a:p>
          <a:p>
            <a:pPr marL="576000" lvl="0" indent="-288000">
              <a:lnSpc>
                <a:spcPct val="110000"/>
              </a:lnSpc>
              <a:spcBef>
                <a:spcPct val="0"/>
              </a:spcBef>
              <a:spcAft>
                <a:spcPts val="200"/>
              </a:spcAft>
              <a:buFont typeface="Arial" panose="020B0604020202020204" pitchFamily="34" charset="0"/>
              <a:buChar char="•"/>
              <a:defRPr/>
            </a:pPr>
            <a:r>
              <a:rPr lang="en-GB" sz="2200" dirty="0">
                <a:solidFill>
                  <a:srgbClr val="4D4D4D"/>
                </a:solidFill>
                <a:latin typeface="Arial" panose="020B0604020202020204" pitchFamily="34" charset="0"/>
                <a:cs typeface="Arial" pitchFamily="34" charset="0"/>
              </a:rPr>
              <a:t>Completed review of Hyper-K Construction – potential to fund 		     from UKRI Infrastructure Fund</a:t>
            </a:r>
          </a:p>
          <a:p>
            <a:pPr marL="576000" lvl="0" indent="-288000">
              <a:lnSpc>
                <a:spcPct val="110000"/>
              </a:lnSpc>
              <a:spcBef>
                <a:spcPct val="0"/>
              </a:spcBef>
              <a:spcAft>
                <a:spcPts val="200"/>
              </a:spcAft>
              <a:buFont typeface="Arial" panose="020B0604020202020204" pitchFamily="34" charset="0"/>
              <a:buChar char="•"/>
              <a:defRPr/>
            </a:pPr>
            <a:r>
              <a:rPr lang="en-GB" sz="2200" dirty="0">
                <a:solidFill>
                  <a:srgbClr val="4D4D4D"/>
                </a:solidFill>
                <a:latin typeface="Arial" panose="020B0604020202020204" pitchFamily="34" charset="0"/>
                <a:cs typeface="Arial" pitchFamily="34" charset="0"/>
              </a:rPr>
              <a:t>A mid-term review of DUNE will take place in October</a:t>
            </a:r>
          </a:p>
          <a:p>
            <a:pPr marL="576000" lvl="0" indent="-288000">
              <a:lnSpc>
                <a:spcPct val="110000"/>
              </a:lnSpc>
              <a:spcBef>
                <a:spcPct val="0"/>
              </a:spcBef>
              <a:spcAft>
                <a:spcPts val="200"/>
              </a:spcAft>
              <a:buFont typeface="Arial" panose="020B0604020202020204" pitchFamily="34" charset="0"/>
              <a:buChar char="•"/>
              <a:defRPr/>
            </a:pPr>
            <a:r>
              <a:rPr lang="en-GB" sz="2200" dirty="0">
                <a:solidFill>
                  <a:srgbClr val="4D4D4D"/>
                </a:solidFill>
                <a:latin typeface="Arial" panose="020B0604020202020204" pitchFamily="34" charset="0"/>
                <a:cs typeface="Arial" pitchFamily="34" charset="0"/>
              </a:rPr>
              <a:t>The PPAP roadmap has been updated in response to the 		            updated European Strategy for Particle Physics</a:t>
            </a:r>
          </a:p>
        </p:txBody>
      </p:sp>
      <p:pic>
        <p:nvPicPr>
          <p:cNvPr id="3" name="Picture 2"/>
          <p:cNvPicPr>
            <a:picLocks noChangeAspect="1"/>
          </p:cNvPicPr>
          <p:nvPr/>
        </p:nvPicPr>
        <p:blipFill rotWithShape="1">
          <a:blip r:embed="rId3"/>
          <a:srcRect l="16999" r="16345"/>
          <a:stretch/>
        </p:blipFill>
        <p:spPr>
          <a:xfrm>
            <a:off x="8954429" y="3445102"/>
            <a:ext cx="3133493" cy="3412898"/>
          </a:xfrm>
          <a:prstGeom prst="rect">
            <a:avLst/>
          </a:prstGeom>
        </p:spPr>
      </p:pic>
    </p:spTree>
    <p:extLst>
      <p:ext uri="{BB962C8B-B14F-4D97-AF65-F5344CB8AC3E}">
        <p14:creationId xmlns:p14="http://schemas.microsoft.com/office/powerpoint/2010/main" val="3571521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8DC7F5-099C-FD4D-905A-DC79A38901EC}"/>
              </a:ext>
            </a:extLst>
          </p:cNvPr>
          <p:cNvSpPr/>
          <p:nvPr/>
        </p:nvSpPr>
        <p:spPr>
          <a:xfrm>
            <a:off x="529400" y="1093302"/>
            <a:ext cx="6349173" cy="5395323"/>
          </a:xfrm>
          <a:prstGeom prst="rect">
            <a:avLst/>
          </a:prstGeom>
        </p:spPr>
        <p:txBody>
          <a:bodyPr wrap="square">
            <a:spAutoFit/>
          </a:bodyPr>
          <a:lstStyle/>
          <a:p>
            <a:pPr lvl="0">
              <a:defRPr/>
            </a:pPr>
            <a:r>
              <a:rPr lang="en-GB" sz="2400" b="1" dirty="0">
                <a:solidFill>
                  <a:srgbClr val="1E5DF8"/>
                </a:solidFill>
                <a:latin typeface="Arial" panose="020B0604020202020204" pitchFamily="34" charset="0"/>
                <a:cs typeface="Arial" panose="020B0604020202020204" pitchFamily="34" charset="0"/>
              </a:rPr>
              <a:t>STFC’s split personality: </a:t>
            </a:r>
          </a:p>
          <a:p>
            <a:pPr marL="576000" lvl="0" indent="-288000">
              <a:lnSpc>
                <a:spcPct val="110000"/>
              </a:lnSpc>
              <a:spcBef>
                <a:spcPts val="300"/>
              </a:spcBef>
              <a:spcAft>
                <a:spcPts val="300"/>
              </a:spcAft>
              <a:buFont typeface="Arial" panose="020B0604020202020204" pitchFamily="34" charset="0"/>
              <a:buChar char="•"/>
              <a:defRPr/>
            </a:pPr>
            <a:r>
              <a:rPr lang="en-GB" sz="2100" dirty="0">
                <a:solidFill>
                  <a:srgbClr val="4D4D4D"/>
                </a:solidFill>
                <a:latin typeface="Arial" panose="020B0604020202020204" pitchFamily="34" charset="0"/>
                <a:cs typeface="Arial" panose="020B0604020202020204" pitchFamily="34" charset="0"/>
              </a:rPr>
              <a:t>Science Funding: fundamental research in particle physics, astrophysics, nuclear physics and space science</a:t>
            </a:r>
          </a:p>
          <a:p>
            <a:pPr marL="576000" lvl="0" indent="-288000">
              <a:lnSpc>
                <a:spcPct val="110000"/>
              </a:lnSpc>
              <a:spcBef>
                <a:spcPts val="300"/>
              </a:spcBef>
              <a:spcAft>
                <a:spcPts val="300"/>
              </a:spcAft>
              <a:buFont typeface="Arial" panose="020B0604020202020204" pitchFamily="34" charset="0"/>
              <a:buChar char="•"/>
              <a:defRPr/>
            </a:pPr>
            <a:r>
              <a:rPr lang="en-GB" sz="2100" dirty="0">
                <a:solidFill>
                  <a:srgbClr val="4D4D4D"/>
                </a:solidFill>
                <a:latin typeface="Arial" panose="020B0604020202020204" pitchFamily="34" charset="0"/>
                <a:cs typeface="Arial" panose="020B0604020202020204" pitchFamily="34" charset="0"/>
              </a:rPr>
              <a:t>Managing relationships with major international research facilities</a:t>
            </a:r>
          </a:p>
          <a:p>
            <a:pPr marL="576000" lvl="0" indent="-288000">
              <a:lnSpc>
                <a:spcPct val="110000"/>
              </a:lnSpc>
              <a:spcBef>
                <a:spcPts val="300"/>
              </a:spcBef>
              <a:spcAft>
                <a:spcPts val="300"/>
              </a:spcAft>
              <a:buFont typeface="Arial" panose="020B0604020202020204" pitchFamily="34" charset="0"/>
              <a:buChar char="•"/>
              <a:defRPr/>
            </a:pPr>
            <a:r>
              <a:rPr lang="en-GB" sz="2100" dirty="0">
                <a:solidFill>
                  <a:srgbClr val="4D4D4D"/>
                </a:solidFill>
                <a:latin typeface="Arial" panose="020B0604020202020204" pitchFamily="34" charset="0"/>
                <a:cs typeface="Arial" panose="020B0604020202020204" pitchFamily="34" charset="0"/>
              </a:rPr>
              <a:t>Science Delivery: operating UK’s major multi-disciplinary research facilities and national laboratory  capabilities</a:t>
            </a:r>
            <a:endParaRPr kumimoji="0" lang="en-GB" sz="1600" b="0" i="0" u="none" strike="noStrike" kern="1200" cap="none" spc="0" normalizeH="0" baseline="0" noProof="0" dirty="0">
              <a:ln>
                <a:noFill/>
              </a:ln>
              <a:solidFill>
                <a:srgbClr val="626262"/>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1E5DF8"/>
                </a:solidFill>
                <a:effectLst/>
                <a:uLnTx/>
                <a:uFillTx/>
                <a:latin typeface="Arial" panose="020B0604020202020204" pitchFamily="34" charset="0"/>
                <a:cs typeface="Arial" panose="020B0604020202020204" pitchFamily="34" charset="0"/>
              </a:rPr>
              <a:t>Annual budget of ~£800m and 2,650</a:t>
            </a:r>
            <a:r>
              <a:rPr kumimoji="0" lang="en-GB" sz="2400" b="1" i="0" u="none" strike="noStrike" kern="1200" cap="none" spc="0" normalizeH="0" noProof="0" dirty="0">
                <a:ln>
                  <a:noFill/>
                </a:ln>
                <a:solidFill>
                  <a:srgbClr val="1E5DF8"/>
                </a:solidFill>
                <a:effectLst/>
                <a:uLnTx/>
                <a:uFillTx/>
                <a:latin typeface="Arial" panose="020B0604020202020204" pitchFamily="34" charset="0"/>
                <a:cs typeface="Arial" panose="020B0604020202020204" pitchFamily="34" charset="0"/>
              </a:rPr>
              <a:t> staff</a:t>
            </a:r>
            <a:endParaRPr lang="en-GB" sz="2400" b="1" dirty="0">
              <a:solidFill>
                <a:srgbClr val="1E5DF8"/>
              </a:solidFill>
              <a:latin typeface="Arial" panose="020B0604020202020204" pitchFamily="34" charset="0"/>
              <a:cs typeface="Arial" panose="020B0604020202020204" pitchFamily="34" charset="0"/>
            </a:endParaRPr>
          </a:p>
          <a:p>
            <a:pPr marL="576000" marR="0" lvl="0" indent="-288000" algn="l" defTabSz="914400" rtl="0" eaLnBrk="1" fontAlgn="auto" latinLnBrk="0" hangingPunct="1">
              <a:lnSpc>
                <a:spcPct val="110000"/>
              </a:lnSpc>
              <a:spcBef>
                <a:spcPts val="0"/>
              </a:spcBef>
              <a:spcAft>
                <a:spcPts val="300"/>
              </a:spcAft>
              <a:buClrTx/>
              <a:buSzTx/>
              <a:buFont typeface="Arial" panose="020B0604020202020204" pitchFamily="34" charset="0"/>
              <a:buChar char="•"/>
              <a:tabLst/>
              <a:defRPr/>
            </a:pPr>
            <a:r>
              <a:rPr lang="en-GB" sz="2100" dirty="0">
                <a:solidFill>
                  <a:srgbClr val="4D4D4D"/>
                </a:solidFill>
                <a:latin typeface="Arial" panose="020B0604020202020204" pitchFamily="34" charset="0"/>
                <a:cs typeface="Arial" panose="020B0604020202020204" pitchFamily="34" charset="0"/>
              </a:rPr>
              <a:t>a</a:t>
            </a:r>
            <a:r>
              <a:rPr kumimoji="0" lang="en-GB" sz="2100" b="0" i="0" u="none" strike="noStrike" kern="1200" cap="none" spc="0" normalizeH="0" baseline="0" noProof="0" dirty="0" err="1">
                <a:ln>
                  <a:noFill/>
                </a:ln>
                <a:solidFill>
                  <a:srgbClr val="4D4D4D"/>
                </a:solidFill>
                <a:effectLst/>
                <a:uLnTx/>
                <a:uFillTx/>
                <a:latin typeface="Arial" panose="020B0604020202020204" pitchFamily="34" charset="0"/>
                <a:cs typeface="Arial" panose="020B0604020202020204" pitchFamily="34" charset="0"/>
              </a:rPr>
              <a:t>pprox</a:t>
            </a:r>
            <a:r>
              <a:rPr kumimoji="0" lang="en-GB" sz="2100" b="0" i="0" u="none" strike="noStrike" kern="1200" cap="none" spc="0" normalizeH="0" baseline="0" noProof="0" dirty="0">
                <a:ln>
                  <a:noFill/>
                </a:ln>
                <a:solidFill>
                  <a:srgbClr val="4D4D4D"/>
                </a:solidFill>
                <a:effectLst/>
                <a:uLnTx/>
                <a:uFillTx/>
                <a:latin typeface="Arial" panose="020B0604020202020204" pitchFamily="34" charset="0"/>
                <a:cs typeface="Arial" panose="020B0604020202020204" pitchFamily="34" charset="0"/>
              </a:rPr>
              <a:t>. 30% of UKRI staff </a:t>
            </a:r>
          </a:p>
          <a:p>
            <a:pPr marL="576000" marR="0" lvl="0" indent="-288000" algn="l" defTabSz="914400" rtl="0" eaLnBrk="1" fontAlgn="auto" latinLnBrk="0" hangingPunct="1">
              <a:lnSpc>
                <a:spcPct val="110000"/>
              </a:lnSpc>
              <a:spcBef>
                <a:spcPts val="0"/>
              </a:spcBef>
              <a:spcAft>
                <a:spcPts val="300"/>
              </a:spcAft>
              <a:buClrTx/>
              <a:buSzTx/>
              <a:buFont typeface="Arial" panose="020B0604020202020204" pitchFamily="34" charset="0"/>
              <a:buChar char="•"/>
              <a:tabLst/>
              <a:defRPr/>
            </a:pPr>
            <a:r>
              <a:rPr lang="en-GB" sz="2100" dirty="0">
                <a:solidFill>
                  <a:srgbClr val="4D4D4D"/>
                </a:solidFill>
                <a:latin typeface="Arial" panose="020B0604020202020204" pitchFamily="34" charset="0"/>
                <a:cs typeface="Arial" panose="020B0604020202020204" pitchFamily="34" charset="0"/>
              </a:rPr>
              <a:t>&gt;</a:t>
            </a:r>
            <a:r>
              <a:rPr kumimoji="0" lang="en-GB" sz="2100" b="0" i="0" u="none" strike="noStrike" kern="1200" cap="none" spc="0" normalizeH="0" baseline="0" noProof="0" dirty="0">
                <a:ln>
                  <a:noFill/>
                </a:ln>
                <a:solidFill>
                  <a:srgbClr val="4D4D4D"/>
                </a:solidFill>
                <a:effectLst/>
                <a:uLnTx/>
                <a:uFillTx/>
                <a:latin typeface="Arial" panose="020B0604020202020204" pitchFamily="34" charset="0"/>
                <a:cs typeface="Arial" panose="020B0604020202020204" pitchFamily="34" charset="0"/>
              </a:rPr>
              <a:t>85% are scientists, engineers</a:t>
            </a:r>
            <a:r>
              <a:rPr lang="en-GB" sz="2100" dirty="0">
                <a:solidFill>
                  <a:srgbClr val="4D4D4D"/>
                </a:solidFill>
                <a:latin typeface="Arial" panose="020B0604020202020204" pitchFamily="34" charset="0"/>
                <a:cs typeface="Arial" panose="020B0604020202020204" pitchFamily="34" charset="0"/>
              </a:rPr>
              <a:t> and technicians</a:t>
            </a:r>
            <a:r>
              <a:rPr kumimoji="0" lang="en-GB" sz="2100" b="0" i="0" u="none" strike="noStrike" kern="1200" cap="none" spc="0" normalizeH="0" baseline="0" noProof="0" dirty="0">
                <a:ln>
                  <a:noFill/>
                </a:ln>
                <a:solidFill>
                  <a:srgbClr val="4D4D4D"/>
                </a:solidFill>
                <a:effectLst/>
                <a:uLnTx/>
                <a:uFillTx/>
                <a:latin typeface="Arial" panose="020B0604020202020204" pitchFamily="34" charset="0"/>
                <a:cs typeface="Arial" panose="020B0604020202020204" pitchFamily="34" charset="0"/>
              </a:rPr>
              <a:t> </a:t>
            </a:r>
          </a:p>
          <a:p>
            <a:pPr marL="576000" marR="0" lvl="0" indent="-288000" algn="l" defTabSz="914400" rtl="0" eaLnBrk="1" fontAlgn="auto" latinLnBrk="0" hangingPunct="1">
              <a:lnSpc>
                <a:spcPct val="110000"/>
              </a:lnSpc>
              <a:spcBef>
                <a:spcPts val="0"/>
              </a:spcBef>
              <a:spcAft>
                <a:spcPts val="300"/>
              </a:spcAft>
              <a:buClrTx/>
              <a:buSzTx/>
              <a:buFont typeface="Arial" panose="020B0604020202020204" pitchFamily="34" charset="0"/>
              <a:buChar char="•"/>
              <a:tabLst/>
              <a:defRPr/>
            </a:pPr>
            <a:r>
              <a:rPr lang="en-GB" sz="2100" b="1" dirty="0">
                <a:solidFill>
                  <a:srgbClr val="1E5DF8"/>
                </a:solidFill>
                <a:latin typeface="Arial" panose="020B0604020202020204" pitchFamily="34" charset="0"/>
                <a:cs typeface="Arial" panose="020B0604020202020204" pitchFamily="34" charset="0"/>
              </a:rPr>
              <a:t>1660 </a:t>
            </a:r>
            <a:r>
              <a:rPr lang="en-GB" sz="2100" dirty="0">
                <a:solidFill>
                  <a:srgbClr val="4D4D4D"/>
                </a:solidFill>
                <a:latin typeface="Arial" panose="020B0604020202020204" pitchFamily="34" charset="0"/>
                <a:cs typeface="Arial" panose="020B0604020202020204" pitchFamily="34" charset="0"/>
              </a:rPr>
              <a:t>at the Rutherford Appleton Lab</a:t>
            </a:r>
            <a:endParaRPr lang="en-GB" sz="2100" baseline="0" dirty="0">
              <a:solidFill>
                <a:srgbClr val="4D4D4D"/>
              </a:solidFill>
              <a:latin typeface="Arial" panose="020B0604020202020204" pitchFamily="34" charset="0"/>
              <a:cs typeface="Arial" panose="020B0604020202020204" pitchFamily="34" charset="0"/>
            </a:endParaRPr>
          </a:p>
          <a:p>
            <a:pPr marL="0" lvl="1" defTabSz="914364" fontAlgn="base">
              <a:spcBef>
                <a:spcPct val="0"/>
              </a:spcBef>
              <a:spcAft>
                <a:spcPts val="600"/>
              </a:spcAft>
            </a:pPr>
            <a:endParaRPr kumimoji="0" lang="en-GB" sz="2000" b="0" i="0" u="none" strike="noStrike" kern="1200" cap="none" spc="0" normalizeH="0" baseline="0" noProof="0" dirty="0">
              <a:ln>
                <a:noFill/>
              </a:ln>
              <a:solidFill>
                <a:srgbClr val="626262"/>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FD88C18A-0348-8B41-9674-2C4240E4CCF6}"/>
              </a:ext>
            </a:extLst>
          </p:cNvPr>
          <p:cNvSpPr txBox="1"/>
          <p:nvPr/>
        </p:nvSpPr>
        <p:spPr>
          <a:xfrm>
            <a:off x="415203" y="334287"/>
            <a:ext cx="11095364" cy="769441"/>
          </a:xfrm>
          <a:prstGeom prst="rect">
            <a:avLst/>
          </a:prstGeom>
          <a:noFill/>
        </p:spPr>
        <p:txBody>
          <a:bodyPr wrap="square" rtlCol="0" anchor="t">
            <a:spAutoFit/>
          </a:bodyPr>
          <a:lstStyle/>
          <a:p>
            <a:r>
              <a:rPr lang="en-GB" altLang="en-US" sz="4400" b="1" dirty="0">
                <a:solidFill>
                  <a:srgbClr val="002060"/>
                </a:solidFill>
                <a:latin typeface="Arial" panose="020B0604020202020204" pitchFamily="34" charset="0"/>
                <a:cs typeface="Arial" panose="020B0604020202020204" pitchFamily="34" charset="0"/>
              </a:rPr>
              <a:t>STFC’s is a complex organisation</a:t>
            </a:r>
          </a:p>
        </p:txBody>
      </p:sp>
      <p:pic>
        <p:nvPicPr>
          <p:cNvPr id="4" name="Picture 3">
            <a:extLst>
              <a:ext uri="{FF2B5EF4-FFF2-40B4-BE49-F238E27FC236}">
                <a16:creationId xmlns:a16="http://schemas.microsoft.com/office/drawing/2014/main" id="{D5972BFE-38CA-E04C-8026-2CA81D3E7A59}"/>
              </a:ext>
            </a:extLst>
          </p:cNvPr>
          <p:cNvPicPr>
            <a:picLocks noChangeAspect="1"/>
          </p:cNvPicPr>
          <p:nvPr/>
        </p:nvPicPr>
        <p:blipFill>
          <a:blip r:embed="rId3"/>
          <a:stretch>
            <a:fillRect/>
          </a:stretch>
        </p:blipFill>
        <p:spPr>
          <a:xfrm>
            <a:off x="6723268" y="1132588"/>
            <a:ext cx="4163391" cy="4817638"/>
          </a:xfrm>
          <a:prstGeom prst="rect">
            <a:avLst/>
          </a:prstGeom>
        </p:spPr>
      </p:pic>
      <p:sp>
        <p:nvSpPr>
          <p:cNvPr id="2" name="Oval 1">
            <a:extLst>
              <a:ext uri="{FF2B5EF4-FFF2-40B4-BE49-F238E27FC236}">
                <a16:creationId xmlns:a16="http://schemas.microsoft.com/office/drawing/2014/main" id="{EDE020D9-FEA9-4E49-BE3C-DD5D686CD15D}"/>
              </a:ext>
            </a:extLst>
          </p:cNvPr>
          <p:cNvSpPr/>
          <p:nvPr/>
        </p:nvSpPr>
        <p:spPr>
          <a:xfrm>
            <a:off x="8455068" y="4246323"/>
            <a:ext cx="2768253" cy="190395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44253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D88C18A-0348-8B41-9674-2C4240E4CCF6}"/>
              </a:ext>
            </a:extLst>
          </p:cNvPr>
          <p:cNvSpPr txBox="1"/>
          <p:nvPr/>
        </p:nvSpPr>
        <p:spPr>
          <a:xfrm>
            <a:off x="414299" y="294684"/>
            <a:ext cx="11095364" cy="769441"/>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4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CERN</a:t>
            </a:r>
          </a:p>
        </p:txBody>
      </p:sp>
      <p:sp>
        <p:nvSpPr>
          <p:cNvPr id="10" name="Rectangle 9">
            <a:extLst>
              <a:ext uri="{FF2B5EF4-FFF2-40B4-BE49-F238E27FC236}">
                <a16:creationId xmlns:a16="http://schemas.microsoft.com/office/drawing/2014/main" id="{E70B8EA0-FAC3-0E4C-9913-10C837B6B00E}"/>
              </a:ext>
            </a:extLst>
          </p:cNvPr>
          <p:cNvSpPr/>
          <p:nvPr/>
        </p:nvSpPr>
        <p:spPr>
          <a:xfrm>
            <a:off x="519586" y="1095457"/>
            <a:ext cx="11148263" cy="5006307"/>
          </a:xfrm>
          <a:prstGeom prst="rect">
            <a:avLst/>
          </a:prstGeom>
        </p:spPr>
        <p:txBody>
          <a:bodyPr wrap="square">
            <a:spAutoFit/>
          </a:bodyPr>
          <a:lstStyle/>
          <a:p>
            <a:pPr marL="0" marR="0" lvl="0" indent="0" algn="l" defTabSz="914400" rtl="0" eaLnBrk="1" fontAlgn="auto" latinLnBrk="0" hangingPunct="1">
              <a:lnSpc>
                <a:spcPct val="100000"/>
              </a:lnSpc>
              <a:spcBef>
                <a:spcPct val="0"/>
              </a:spcBef>
              <a:spcAft>
                <a:spcPts val="300"/>
              </a:spcAft>
              <a:buClrTx/>
              <a:buSzTx/>
              <a:buFontTx/>
              <a:buNone/>
              <a:tabLst/>
              <a:defRPr/>
            </a:pPr>
            <a:r>
              <a:rPr kumimoji="0" lang="en-GB" altLang="en-US" sz="2400" b="1" i="0" u="none" strike="noStrike" kern="1200" cap="none" spc="0" normalizeH="0" baseline="0" noProof="0" dirty="0">
                <a:ln>
                  <a:noFill/>
                </a:ln>
                <a:solidFill>
                  <a:srgbClr val="1E5DF8"/>
                </a:solidFill>
                <a:effectLst/>
                <a:uLnTx/>
                <a:uFillTx/>
                <a:latin typeface="Arial" panose="020B0604020202020204" pitchFamily="34" charset="0"/>
                <a:ea typeface="+mn-ea"/>
                <a:cs typeface="Arial" panose="020B0604020202020204" pitchFamily="34" charset="0"/>
              </a:rPr>
              <a:t>Highlights</a:t>
            </a:r>
          </a:p>
          <a:p>
            <a:pPr marL="576000" lvl="0" indent="-288000">
              <a:lnSpc>
                <a:spcPct val="110000"/>
              </a:lnSpc>
              <a:spcBef>
                <a:spcPct val="0"/>
              </a:spcBef>
              <a:spcAft>
                <a:spcPts val="300"/>
              </a:spcAft>
              <a:buFont typeface="Arial" panose="020B0604020202020204" pitchFamily="34" charset="0"/>
              <a:buChar char="•"/>
              <a:defRPr/>
            </a:pPr>
            <a:r>
              <a:rPr lang="en-US" sz="2200" dirty="0">
                <a:solidFill>
                  <a:srgbClr val="4D4D4D"/>
                </a:solidFill>
                <a:latin typeface="Arial" panose="020B0604020202020204" pitchFamily="34" charset="0"/>
                <a:cs typeface="Arial" pitchFamily="34" charset="0"/>
              </a:rPr>
              <a:t>STFC &amp; BEIS are co-developing a UK Strategy for CERN:</a:t>
            </a:r>
            <a:endParaRPr kumimoji="0" lang="en-US" sz="22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itchFamily="34" charset="0"/>
            </a:endParaRPr>
          </a:p>
          <a:p>
            <a:pPr marL="1033200" lvl="1" indent="-288000">
              <a:lnSpc>
                <a:spcPct val="110000"/>
              </a:lnSpc>
              <a:spcBef>
                <a:spcPct val="0"/>
              </a:spcBef>
              <a:spcAft>
                <a:spcPts val="300"/>
              </a:spcAft>
              <a:buFont typeface="Arial" panose="020B0604020202020204" pitchFamily="34" charset="0"/>
              <a:buChar char="•"/>
              <a:defRPr/>
            </a:pPr>
            <a:r>
              <a:rPr lang="en-GB" sz="2000" dirty="0">
                <a:solidFill>
                  <a:srgbClr val="FF6900"/>
                </a:solidFill>
                <a:latin typeface="Arial" panose="020B0604020202020204" pitchFamily="34" charset="0"/>
                <a:cs typeface="Arial" pitchFamily="34" charset="0"/>
              </a:rPr>
              <a:t>To describe the vision for the UK’s membership of CERN 			       and how we will get there</a:t>
            </a:r>
            <a:endParaRPr lang="en-US" sz="2000" dirty="0">
              <a:solidFill>
                <a:srgbClr val="FF6900"/>
              </a:solidFill>
              <a:latin typeface="Arial" panose="020B0604020202020204" pitchFamily="34" charset="0"/>
              <a:cs typeface="Arial" pitchFamily="34" charset="0"/>
            </a:endParaRPr>
          </a:p>
          <a:p>
            <a:pPr marL="1033200" lvl="1" indent="-288000">
              <a:lnSpc>
                <a:spcPct val="110000"/>
              </a:lnSpc>
              <a:spcBef>
                <a:spcPct val="0"/>
              </a:spcBef>
              <a:spcAft>
                <a:spcPts val="300"/>
              </a:spcAft>
              <a:buFont typeface="Arial" panose="020B0604020202020204" pitchFamily="34" charset="0"/>
              <a:buChar char="•"/>
              <a:defRPr/>
            </a:pPr>
            <a:r>
              <a:rPr lang="en-GB" sz="2000" dirty="0">
                <a:solidFill>
                  <a:srgbClr val="FF6900"/>
                </a:solidFill>
                <a:latin typeface="Arial" panose="020B0604020202020204" pitchFamily="34" charset="0"/>
                <a:cs typeface="Arial" pitchFamily="34" charset="0"/>
              </a:rPr>
              <a:t>Aim for publication on gov.uk by the end of 2022</a:t>
            </a:r>
            <a:endParaRPr lang="en-US" sz="2000" dirty="0">
              <a:solidFill>
                <a:srgbClr val="FF6900"/>
              </a:solidFill>
              <a:latin typeface="Arial" panose="020B0604020202020204" pitchFamily="34" charset="0"/>
              <a:cs typeface="Arial" pitchFamily="34" charset="0"/>
            </a:endParaRPr>
          </a:p>
          <a:p>
            <a:pPr marL="576000" lvl="0" indent="-288000">
              <a:lnSpc>
                <a:spcPct val="110000"/>
              </a:lnSpc>
              <a:spcBef>
                <a:spcPct val="0"/>
              </a:spcBef>
              <a:spcAft>
                <a:spcPts val="300"/>
              </a:spcAft>
              <a:buFont typeface="Arial" panose="020B0604020202020204" pitchFamily="34" charset="0"/>
              <a:buChar char="•"/>
              <a:defRPr/>
            </a:pPr>
            <a:r>
              <a:rPr lang="en-GB" sz="2200" dirty="0">
                <a:solidFill>
                  <a:srgbClr val="4D4D4D"/>
                </a:solidFill>
                <a:latin typeface="Arial" panose="020B0604020202020204" pitchFamily="34" charset="0"/>
                <a:cs typeface="Arial" pitchFamily="34" charset="0"/>
              </a:rPr>
              <a:t>Addressing UK’s low industrial return from CERN:</a:t>
            </a:r>
          </a:p>
          <a:p>
            <a:pPr marL="1033200" lvl="1" indent="-288000">
              <a:lnSpc>
                <a:spcPct val="110000"/>
              </a:lnSpc>
              <a:spcBef>
                <a:spcPct val="0"/>
              </a:spcBef>
              <a:spcAft>
                <a:spcPts val="300"/>
              </a:spcAft>
              <a:buFont typeface="Arial" panose="020B0604020202020204" pitchFamily="34" charset="0"/>
              <a:buChar char="•"/>
              <a:defRPr/>
            </a:pPr>
            <a:r>
              <a:rPr lang="en-GB" sz="2000" dirty="0">
                <a:solidFill>
                  <a:srgbClr val="FF6900"/>
                </a:solidFill>
                <a:latin typeface="Arial" panose="020B0604020202020204" pitchFamily="34" charset="0"/>
                <a:cs typeface="Arial" pitchFamily="34" charset="0"/>
              </a:rPr>
              <a:t>In 2021, we completed autopsy of historic tenders to 			        understand barriers to success and wider issues</a:t>
            </a:r>
          </a:p>
          <a:p>
            <a:pPr marL="1033200" lvl="1" indent="-288000">
              <a:lnSpc>
                <a:spcPct val="110000"/>
              </a:lnSpc>
              <a:spcBef>
                <a:spcPct val="0"/>
              </a:spcBef>
              <a:spcAft>
                <a:spcPts val="300"/>
              </a:spcAft>
              <a:buFont typeface="Arial" panose="020B0604020202020204" pitchFamily="34" charset="0"/>
              <a:buChar char="•"/>
              <a:defRPr/>
            </a:pPr>
            <a:r>
              <a:rPr lang="en-GB" sz="2000" dirty="0">
                <a:solidFill>
                  <a:srgbClr val="FF6900"/>
                </a:solidFill>
                <a:latin typeface="Arial" panose="020B0604020202020204" pitchFamily="34" charset="0"/>
                <a:cs typeface="Arial" pitchFamily="34" charset="0"/>
              </a:rPr>
              <a:t>Our team are now working with CERN on an action plan</a:t>
            </a:r>
            <a:endParaRPr lang="en-US" sz="2200" dirty="0">
              <a:solidFill>
                <a:srgbClr val="FF6900"/>
              </a:solidFill>
              <a:latin typeface="Arial" panose="020B0604020202020204" pitchFamily="34" charset="0"/>
              <a:cs typeface="Arial" pitchFamily="34" charset="0"/>
            </a:endParaRPr>
          </a:p>
          <a:p>
            <a:pPr marL="576000" lvl="0" indent="-288000">
              <a:lnSpc>
                <a:spcPct val="110000"/>
              </a:lnSpc>
              <a:spcBef>
                <a:spcPct val="0"/>
              </a:spcBef>
              <a:spcAft>
                <a:spcPts val="300"/>
              </a:spcAft>
              <a:buFont typeface="Arial" panose="020B0604020202020204" pitchFamily="34" charset="0"/>
              <a:buChar char="•"/>
              <a:defRPr/>
            </a:pPr>
            <a:r>
              <a:rPr lang="en-GB" sz="2200" dirty="0">
                <a:solidFill>
                  <a:srgbClr val="4D4D4D"/>
                </a:solidFill>
                <a:latin typeface="Arial" panose="020B0604020202020204" pitchFamily="34" charset="0"/>
                <a:cs typeface="Arial" pitchFamily="34" charset="0"/>
              </a:rPr>
              <a:t>Similar issues exist for the UK </a:t>
            </a:r>
            <a:r>
              <a:rPr lang="en-GB" sz="2200" dirty="0">
                <a:solidFill>
                  <a:srgbClr val="C00000"/>
                </a:solidFill>
                <a:latin typeface="Arial" panose="020B0604020202020204" pitchFamily="34" charset="0"/>
                <a:cs typeface="Arial" pitchFamily="34" charset="0"/>
              </a:rPr>
              <a:t>“HR return” </a:t>
            </a:r>
            <a:r>
              <a:rPr lang="en-GB" sz="2200" dirty="0">
                <a:solidFill>
                  <a:srgbClr val="4D4D4D"/>
                </a:solidFill>
                <a:latin typeface="Arial" panose="020B0604020202020204" pitchFamily="34" charset="0"/>
                <a:cs typeface="Arial" pitchFamily="34" charset="0"/>
              </a:rPr>
              <a:t>and we are working on a skills return autopsy to describe the current picture and barriers to success. </a:t>
            </a:r>
          </a:p>
          <a:p>
            <a:pPr marL="576000" lvl="0" indent="-288000">
              <a:lnSpc>
                <a:spcPct val="110000"/>
              </a:lnSpc>
              <a:spcBef>
                <a:spcPct val="0"/>
              </a:spcBef>
              <a:spcAft>
                <a:spcPts val="300"/>
              </a:spcAft>
              <a:buFont typeface="Arial" panose="020B0604020202020204" pitchFamily="34" charset="0"/>
              <a:buChar char="•"/>
              <a:defRPr/>
            </a:pPr>
            <a:r>
              <a:rPr lang="en-GB" sz="2200" dirty="0">
                <a:solidFill>
                  <a:srgbClr val="4D4D4D"/>
                </a:solidFill>
                <a:latin typeface="Arial" panose="020B0604020202020204" pitchFamily="34" charset="0"/>
                <a:cs typeface="Arial" pitchFamily="34" charset="0"/>
              </a:rPr>
              <a:t>VIP visits to CERN have included Minister for International Trade and the </a:t>
            </a:r>
            <a:r>
              <a:rPr lang="en-GB" sz="2200" b="1" dirty="0">
                <a:solidFill>
                  <a:srgbClr val="4D4D4D"/>
                </a:solidFill>
                <a:latin typeface="Arial" panose="020B0604020202020204" pitchFamily="34" charset="0"/>
                <a:cs typeface="Arial" pitchFamily="34" charset="0"/>
              </a:rPr>
              <a:t>Science Minister George Freeman </a:t>
            </a:r>
          </a:p>
        </p:txBody>
      </p:sp>
      <p:pic>
        <p:nvPicPr>
          <p:cNvPr id="3" name="Picture 2"/>
          <p:cNvPicPr>
            <a:picLocks noChangeAspect="1"/>
          </p:cNvPicPr>
          <p:nvPr/>
        </p:nvPicPr>
        <p:blipFill rotWithShape="1">
          <a:blip r:embed="rId3"/>
          <a:srcRect l="11825" t="652" r="14828" b="-652"/>
          <a:stretch/>
        </p:blipFill>
        <p:spPr>
          <a:xfrm>
            <a:off x="8555739" y="1090713"/>
            <a:ext cx="3112969" cy="2829441"/>
          </a:xfrm>
          <a:prstGeom prst="rect">
            <a:avLst/>
          </a:prstGeom>
        </p:spPr>
      </p:pic>
    </p:spTree>
    <p:extLst>
      <p:ext uri="{BB962C8B-B14F-4D97-AF65-F5344CB8AC3E}">
        <p14:creationId xmlns:p14="http://schemas.microsoft.com/office/powerpoint/2010/main" val="11326664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D88C18A-0348-8B41-9674-2C4240E4CCF6}"/>
              </a:ext>
            </a:extLst>
          </p:cNvPr>
          <p:cNvSpPr txBox="1"/>
          <p:nvPr/>
        </p:nvSpPr>
        <p:spPr>
          <a:xfrm>
            <a:off x="414299" y="294684"/>
            <a:ext cx="11095364" cy="769441"/>
          </a:xfrm>
          <a:prstGeom prst="rect">
            <a:avLst/>
          </a:prstGeom>
          <a:noFill/>
        </p:spPr>
        <p:txBody>
          <a:bodyPr wrap="square" rtlCol="0" anchor="t">
            <a:spAutoFit/>
          </a:bodyPr>
          <a:lstStyle/>
          <a:p>
            <a:pPr lvl="0">
              <a:defRPr/>
            </a:pPr>
            <a:r>
              <a:rPr lang="en-GB" altLang="en-US" sz="4400" b="1" dirty="0">
                <a:solidFill>
                  <a:srgbClr val="002060"/>
                </a:solidFill>
                <a:latin typeface="Arial" panose="020B0604020202020204" pitchFamily="34" charset="0"/>
                <a:cs typeface="Arial" panose="020B0604020202020204" pitchFamily="34" charset="0"/>
              </a:rPr>
              <a:t>Particle Astrophysics Programme </a:t>
            </a:r>
            <a:endParaRPr kumimoji="0" lang="en-GB" altLang="en-US" sz="4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10" name="Rectangle 9">
            <a:extLst>
              <a:ext uri="{FF2B5EF4-FFF2-40B4-BE49-F238E27FC236}">
                <a16:creationId xmlns:a16="http://schemas.microsoft.com/office/drawing/2014/main" id="{E70B8EA0-FAC3-0E4C-9913-10C837B6B00E}"/>
              </a:ext>
            </a:extLst>
          </p:cNvPr>
          <p:cNvSpPr/>
          <p:nvPr/>
        </p:nvSpPr>
        <p:spPr>
          <a:xfrm>
            <a:off x="519586" y="1095457"/>
            <a:ext cx="11148263" cy="5407634"/>
          </a:xfrm>
          <a:prstGeom prst="rect">
            <a:avLst/>
          </a:prstGeom>
        </p:spPr>
        <p:txBody>
          <a:bodyPr wrap="square">
            <a:spAutoFit/>
          </a:bodyPr>
          <a:lstStyle/>
          <a:p>
            <a:pPr marL="0" marR="0" lvl="0" indent="0" algn="l" defTabSz="914400" rtl="0" eaLnBrk="1" fontAlgn="auto" latinLnBrk="0" hangingPunct="1">
              <a:lnSpc>
                <a:spcPct val="100000"/>
              </a:lnSpc>
              <a:spcBef>
                <a:spcPct val="0"/>
              </a:spcBef>
              <a:spcAft>
                <a:spcPts val="300"/>
              </a:spcAft>
              <a:buClrTx/>
              <a:buSzTx/>
              <a:buFontTx/>
              <a:buNone/>
              <a:tabLst/>
              <a:defRPr/>
            </a:pPr>
            <a:r>
              <a:rPr kumimoji="0" lang="en-GB" altLang="en-US" sz="2400" b="1" i="0" u="none" strike="noStrike" kern="1200" cap="none" spc="0" normalizeH="0" baseline="0" noProof="0" dirty="0">
                <a:ln>
                  <a:noFill/>
                </a:ln>
                <a:solidFill>
                  <a:srgbClr val="1E5DF8"/>
                </a:solidFill>
                <a:effectLst/>
                <a:uLnTx/>
                <a:uFillTx/>
                <a:latin typeface="Arial" panose="020B0604020202020204" pitchFamily="34" charset="0"/>
                <a:ea typeface="+mn-ea"/>
                <a:cs typeface="Arial" panose="020B0604020202020204" pitchFamily="34" charset="0"/>
              </a:rPr>
              <a:t>Highlights</a:t>
            </a:r>
          </a:p>
          <a:p>
            <a:pPr marL="576000" lvl="0" indent="-288000">
              <a:lnSpc>
                <a:spcPct val="110000"/>
              </a:lnSpc>
              <a:spcBef>
                <a:spcPct val="0"/>
              </a:spcBef>
              <a:spcAft>
                <a:spcPts val="300"/>
              </a:spcAft>
              <a:buFont typeface="Arial" panose="020B0604020202020204" pitchFamily="34" charset="0"/>
              <a:buChar char="•"/>
              <a:defRPr/>
            </a:pPr>
            <a:r>
              <a:rPr lang="en-US" sz="2200" dirty="0">
                <a:solidFill>
                  <a:srgbClr val="4D4D4D"/>
                </a:solidFill>
                <a:latin typeface="Arial" panose="020B0604020202020204" pitchFamily="34" charset="0"/>
                <a:cs typeface="Arial" pitchFamily="34" charset="0"/>
              </a:rPr>
              <a:t>Gravitational waves exploitation funded through consolidated grants</a:t>
            </a:r>
          </a:p>
          <a:p>
            <a:pPr marL="1033200" lvl="1" indent="-288000">
              <a:lnSpc>
                <a:spcPct val="110000"/>
              </a:lnSpc>
              <a:spcBef>
                <a:spcPct val="0"/>
              </a:spcBef>
              <a:spcAft>
                <a:spcPts val="300"/>
              </a:spcAft>
              <a:buFont typeface="Arial" panose="020B0604020202020204" pitchFamily="34" charset="0"/>
              <a:buChar char="•"/>
              <a:defRPr/>
            </a:pPr>
            <a:r>
              <a:rPr lang="en-US" sz="2200" dirty="0">
                <a:solidFill>
                  <a:srgbClr val="FF6900"/>
                </a:solidFill>
                <a:latin typeface="Arial" panose="020B0604020202020204" pitchFamily="34" charset="0"/>
                <a:cs typeface="Arial" pitchFamily="34" charset="0"/>
              </a:rPr>
              <a:t>the current round awarded £7.6M plus £1.32M for				              ALIGO operations from Oct 2021 – Sept 2024</a:t>
            </a:r>
          </a:p>
          <a:p>
            <a:pPr marL="576000" lvl="0" indent="-288000">
              <a:lnSpc>
                <a:spcPct val="110000"/>
              </a:lnSpc>
              <a:spcBef>
                <a:spcPct val="0"/>
              </a:spcBef>
              <a:spcAft>
                <a:spcPts val="300"/>
              </a:spcAft>
              <a:buFont typeface="Arial" panose="020B0604020202020204" pitchFamily="34" charset="0"/>
              <a:buChar char="•"/>
              <a:defRPr/>
            </a:pPr>
            <a:r>
              <a:rPr lang="en-US" sz="2200" dirty="0">
                <a:solidFill>
                  <a:srgbClr val="4D4D4D"/>
                </a:solidFill>
                <a:latin typeface="Arial" panose="020B0604020202020204" pitchFamily="34" charset="0"/>
                <a:cs typeface="Arial" pitchFamily="34" charset="0"/>
              </a:rPr>
              <a:t>Projects across PA areas: </a:t>
            </a:r>
          </a:p>
          <a:p>
            <a:pPr marL="1033200" lvl="1" indent="-288000">
              <a:lnSpc>
                <a:spcPct val="110000"/>
              </a:lnSpc>
              <a:spcBef>
                <a:spcPct val="0"/>
              </a:spcBef>
              <a:spcAft>
                <a:spcPts val="300"/>
              </a:spcAft>
              <a:buFont typeface="Arial" panose="020B0604020202020204" pitchFamily="34" charset="0"/>
              <a:buChar char="•"/>
              <a:defRPr/>
            </a:pPr>
            <a:r>
              <a:rPr lang="en-US" sz="2000" dirty="0">
                <a:solidFill>
                  <a:srgbClr val="FF6900"/>
                </a:solidFill>
                <a:latin typeface="Arial" panose="020B0604020202020204" pitchFamily="34" charset="0"/>
                <a:cs typeface="Arial" pitchFamily="34" charset="0"/>
              </a:rPr>
              <a:t>CTA pre-production (VHE gamma ray): £2.97M including 		        extensions, end date was March 2022</a:t>
            </a:r>
          </a:p>
          <a:p>
            <a:pPr marL="1033200" lvl="1" indent="-288000">
              <a:lnSpc>
                <a:spcPct val="110000"/>
              </a:lnSpc>
              <a:spcBef>
                <a:spcPct val="0"/>
              </a:spcBef>
              <a:spcAft>
                <a:spcPts val="300"/>
              </a:spcAft>
              <a:buFont typeface="Arial" panose="020B0604020202020204" pitchFamily="34" charset="0"/>
              <a:buChar char="•"/>
              <a:defRPr/>
            </a:pPr>
            <a:r>
              <a:rPr lang="en-US" sz="2000" dirty="0">
                <a:solidFill>
                  <a:srgbClr val="FF6900"/>
                </a:solidFill>
                <a:latin typeface="Arial" panose="020B0604020202020204" pitchFamily="34" charset="0"/>
                <a:cs typeface="Arial" pitchFamily="34" charset="0"/>
              </a:rPr>
              <a:t>ALIGO+ (GW): UKRI FIC award of £10.17M, Jan 2019 –  			       Dec 2022</a:t>
            </a:r>
          </a:p>
          <a:p>
            <a:pPr marL="1033200" lvl="1" indent="-288000">
              <a:lnSpc>
                <a:spcPct val="110000"/>
              </a:lnSpc>
              <a:spcBef>
                <a:spcPct val="0"/>
              </a:spcBef>
              <a:spcAft>
                <a:spcPts val="300"/>
              </a:spcAft>
              <a:buFont typeface="Arial" panose="020B0604020202020204" pitchFamily="34" charset="0"/>
              <a:buChar char="•"/>
              <a:defRPr/>
            </a:pPr>
            <a:r>
              <a:rPr lang="en-US" sz="2000" dirty="0">
                <a:solidFill>
                  <a:srgbClr val="FF6900"/>
                </a:solidFill>
                <a:latin typeface="Arial" panose="020B0604020202020204" pitchFamily="34" charset="0"/>
                <a:cs typeface="Arial" pitchFamily="34" charset="0"/>
              </a:rPr>
              <a:t>Two dark matter R&amp;D projects Xenon Futures £630k, 			              </a:t>
            </a:r>
            <a:r>
              <a:rPr lang="en-US" sz="2000" dirty="0" err="1">
                <a:solidFill>
                  <a:srgbClr val="FF6900"/>
                </a:solidFill>
                <a:latin typeface="Arial" panose="020B0604020202020204" pitchFamily="34" charset="0"/>
                <a:cs typeface="Arial" pitchFamily="34" charset="0"/>
              </a:rPr>
              <a:t>DarkSide</a:t>
            </a:r>
            <a:r>
              <a:rPr lang="en-US" sz="2000" dirty="0">
                <a:solidFill>
                  <a:srgbClr val="FF6900"/>
                </a:solidFill>
                <a:latin typeface="Arial" panose="020B0604020202020204" pitchFamily="34" charset="0"/>
                <a:cs typeface="Arial" pitchFamily="34" charset="0"/>
              </a:rPr>
              <a:t> UK £781k, both April 2021 – March 2024</a:t>
            </a:r>
          </a:p>
          <a:p>
            <a:pPr marL="576000" lvl="0" indent="-288000">
              <a:lnSpc>
                <a:spcPct val="110000"/>
              </a:lnSpc>
              <a:spcBef>
                <a:spcPct val="0"/>
              </a:spcBef>
              <a:spcAft>
                <a:spcPts val="300"/>
              </a:spcAft>
              <a:buFont typeface="Arial" panose="020B0604020202020204" pitchFamily="34" charset="0"/>
              <a:buChar char="•"/>
              <a:defRPr/>
            </a:pPr>
            <a:r>
              <a:rPr lang="en-US" sz="2200" dirty="0">
                <a:solidFill>
                  <a:srgbClr val="4D4D4D"/>
                </a:solidFill>
                <a:latin typeface="Arial" panose="020B0604020202020204" pitchFamily="34" charset="0"/>
                <a:cs typeface="Arial" pitchFamily="34" charset="0"/>
              </a:rPr>
              <a:t>Community representation is through particle astrophysics advisory panel (PAAP), who are just finishing a major update to their roadmap.</a:t>
            </a:r>
          </a:p>
          <a:p>
            <a:pPr marL="576000" lvl="0" indent="-288000">
              <a:lnSpc>
                <a:spcPct val="110000"/>
              </a:lnSpc>
              <a:spcBef>
                <a:spcPct val="0"/>
              </a:spcBef>
              <a:spcAft>
                <a:spcPts val="300"/>
              </a:spcAft>
              <a:buFont typeface="Arial" panose="020B0604020202020204" pitchFamily="34" charset="0"/>
              <a:buChar char="•"/>
              <a:defRPr/>
            </a:pPr>
            <a:endParaRPr lang="en-GB" sz="2200" dirty="0">
              <a:solidFill>
                <a:srgbClr val="4D4D4D"/>
              </a:solidFill>
              <a:latin typeface="Arial" panose="020B0604020202020204" pitchFamily="34" charset="0"/>
              <a:cs typeface="Arial" pitchFamily="34" charset="0"/>
            </a:endParaRPr>
          </a:p>
        </p:txBody>
      </p:sp>
      <p:pic>
        <p:nvPicPr>
          <p:cNvPr id="3" name="Picture 2"/>
          <p:cNvPicPr>
            <a:picLocks noChangeAspect="1"/>
          </p:cNvPicPr>
          <p:nvPr/>
        </p:nvPicPr>
        <p:blipFill>
          <a:blip r:embed="rId3"/>
          <a:stretch>
            <a:fillRect/>
          </a:stretch>
        </p:blipFill>
        <p:spPr>
          <a:xfrm>
            <a:off x="8124089" y="2105387"/>
            <a:ext cx="4067911" cy="2711940"/>
          </a:xfrm>
          <a:prstGeom prst="rect">
            <a:avLst/>
          </a:prstGeom>
        </p:spPr>
      </p:pic>
    </p:spTree>
    <p:extLst>
      <p:ext uri="{BB962C8B-B14F-4D97-AF65-F5344CB8AC3E}">
        <p14:creationId xmlns:p14="http://schemas.microsoft.com/office/powerpoint/2010/main" val="41996009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D88C18A-0348-8B41-9674-2C4240E4CCF6}"/>
              </a:ext>
            </a:extLst>
          </p:cNvPr>
          <p:cNvSpPr txBox="1"/>
          <p:nvPr/>
        </p:nvSpPr>
        <p:spPr>
          <a:xfrm>
            <a:off x="396193" y="294684"/>
            <a:ext cx="11095364" cy="769441"/>
          </a:xfrm>
          <a:prstGeom prst="rect">
            <a:avLst/>
          </a:prstGeom>
          <a:noFill/>
        </p:spPr>
        <p:txBody>
          <a:bodyPr wrap="square" rtlCol="0" anchor="t">
            <a:spAutoFit/>
          </a:bodyPr>
          <a:lstStyle/>
          <a:p>
            <a:pPr lvl="0">
              <a:defRPr/>
            </a:pPr>
            <a:r>
              <a:rPr lang="en-GB" altLang="en-US" sz="4400" b="1" dirty="0" err="1">
                <a:solidFill>
                  <a:srgbClr val="002060"/>
                </a:solidFill>
                <a:latin typeface="Arial" panose="020B0604020202020204" pitchFamily="34" charset="0"/>
                <a:cs typeface="Arial" panose="020B0604020202020204" pitchFamily="34" charset="0"/>
              </a:rPr>
              <a:t>Boulby</a:t>
            </a:r>
            <a:r>
              <a:rPr lang="en-GB" altLang="en-US" sz="4400" b="1" dirty="0">
                <a:solidFill>
                  <a:srgbClr val="002060"/>
                </a:solidFill>
                <a:latin typeface="Arial" panose="020B0604020202020204" pitchFamily="34" charset="0"/>
                <a:cs typeface="Arial" panose="020B0604020202020204" pitchFamily="34" charset="0"/>
              </a:rPr>
              <a:t> Underground Lab </a:t>
            </a:r>
            <a:endParaRPr kumimoji="0" lang="en-GB" altLang="en-US" sz="4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10" name="Rectangle 9">
            <a:extLst>
              <a:ext uri="{FF2B5EF4-FFF2-40B4-BE49-F238E27FC236}">
                <a16:creationId xmlns:a16="http://schemas.microsoft.com/office/drawing/2014/main" id="{E70B8EA0-FAC3-0E4C-9913-10C837B6B00E}"/>
              </a:ext>
            </a:extLst>
          </p:cNvPr>
          <p:cNvSpPr/>
          <p:nvPr/>
        </p:nvSpPr>
        <p:spPr>
          <a:xfrm>
            <a:off x="519586" y="1095457"/>
            <a:ext cx="11148263" cy="4996752"/>
          </a:xfrm>
          <a:prstGeom prst="rect">
            <a:avLst/>
          </a:prstGeom>
        </p:spPr>
        <p:txBody>
          <a:bodyPr wrap="square">
            <a:spAutoFit/>
          </a:bodyPr>
          <a:lstStyle/>
          <a:p>
            <a:pPr marL="0" marR="0" lvl="0" indent="0" algn="l" defTabSz="914400" rtl="0" eaLnBrk="1" fontAlgn="auto" latinLnBrk="0" hangingPunct="1">
              <a:lnSpc>
                <a:spcPct val="100000"/>
              </a:lnSpc>
              <a:spcBef>
                <a:spcPct val="0"/>
              </a:spcBef>
              <a:spcAft>
                <a:spcPts val="300"/>
              </a:spcAft>
              <a:buClrTx/>
              <a:buSzTx/>
              <a:buFontTx/>
              <a:buNone/>
              <a:tabLst/>
              <a:defRPr/>
            </a:pPr>
            <a:r>
              <a:rPr kumimoji="0" lang="en-GB" altLang="en-US" sz="2400" b="1" i="0" u="none" strike="noStrike" kern="1200" cap="none" spc="0" normalizeH="0" baseline="0" noProof="0" dirty="0">
                <a:ln>
                  <a:noFill/>
                </a:ln>
                <a:solidFill>
                  <a:srgbClr val="1E5DF8"/>
                </a:solidFill>
                <a:effectLst/>
                <a:uLnTx/>
                <a:uFillTx/>
                <a:latin typeface="Arial" panose="020B0604020202020204" pitchFamily="34" charset="0"/>
                <a:ea typeface="+mn-ea"/>
                <a:cs typeface="Arial" panose="020B0604020202020204" pitchFamily="34" charset="0"/>
              </a:rPr>
              <a:t>Highlights</a:t>
            </a:r>
          </a:p>
          <a:p>
            <a:pPr marL="576000" lvl="0" indent="-288000">
              <a:lnSpc>
                <a:spcPct val="110000"/>
              </a:lnSpc>
              <a:spcBef>
                <a:spcPct val="0"/>
              </a:spcBef>
              <a:spcAft>
                <a:spcPts val="300"/>
              </a:spcAft>
              <a:buFont typeface="Arial" panose="020B0604020202020204" pitchFamily="34" charset="0"/>
              <a:buChar char="•"/>
              <a:defRPr/>
            </a:pPr>
            <a:r>
              <a:rPr lang="en-US" sz="2200" dirty="0">
                <a:solidFill>
                  <a:srgbClr val="4D4D4D"/>
                </a:solidFill>
                <a:latin typeface="Arial" panose="020B0604020202020204" pitchFamily="34" charset="0"/>
                <a:cs typeface="Arial" pitchFamily="34" charset="0"/>
              </a:rPr>
              <a:t>Ongoing science </a:t>
            </a:r>
            <a:r>
              <a:rPr lang="en-US" sz="2200" dirty="0" err="1">
                <a:solidFill>
                  <a:srgbClr val="4D4D4D"/>
                </a:solidFill>
                <a:latin typeface="Arial" panose="020B0604020202020204" pitchFamily="34" charset="0"/>
                <a:cs typeface="Arial" pitchFamily="34" charset="0"/>
              </a:rPr>
              <a:t>programme</a:t>
            </a:r>
            <a:r>
              <a:rPr lang="en-US" sz="2200" dirty="0">
                <a:solidFill>
                  <a:srgbClr val="4D4D4D"/>
                </a:solidFill>
                <a:latin typeface="Arial" panose="020B0604020202020204" pitchFamily="34" charset="0"/>
                <a:cs typeface="Arial" pitchFamily="34" charset="0"/>
              </a:rPr>
              <a:t>: </a:t>
            </a:r>
          </a:p>
          <a:p>
            <a:pPr marL="1033200" lvl="1" indent="-288000">
              <a:lnSpc>
                <a:spcPct val="110000"/>
              </a:lnSpc>
              <a:spcBef>
                <a:spcPct val="0"/>
              </a:spcBef>
              <a:spcAft>
                <a:spcPts val="300"/>
              </a:spcAft>
              <a:buFont typeface="Arial" panose="020B0604020202020204" pitchFamily="34" charset="0"/>
              <a:buChar char="•"/>
              <a:defRPr/>
            </a:pPr>
            <a:r>
              <a:rPr lang="en-US" sz="2000" dirty="0" err="1">
                <a:solidFill>
                  <a:srgbClr val="FF6900"/>
                </a:solidFill>
                <a:latin typeface="Arial" panose="020B0604020202020204" pitchFamily="34" charset="0"/>
                <a:cs typeface="Arial" pitchFamily="34" charset="0"/>
              </a:rPr>
              <a:t>Astroparticle</a:t>
            </a:r>
            <a:r>
              <a:rPr lang="en-US" sz="2000" dirty="0">
                <a:solidFill>
                  <a:srgbClr val="FF6900"/>
                </a:solidFill>
                <a:latin typeface="Arial" panose="020B0604020202020204" pitchFamily="34" charset="0"/>
                <a:cs typeface="Arial" pitchFamily="34" charset="0"/>
              </a:rPr>
              <a:t> physics and Ultra-low background radiation 			 science (for Dark Matter and material screening) </a:t>
            </a:r>
          </a:p>
          <a:p>
            <a:pPr marL="1033200" lvl="1" indent="-288000">
              <a:lnSpc>
                <a:spcPct val="110000"/>
              </a:lnSpc>
              <a:spcBef>
                <a:spcPct val="0"/>
              </a:spcBef>
              <a:spcAft>
                <a:spcPts val="300"/>
              </a:spcAft>
              <a:buFont typeface="Arial" panose="020B0604020202020204" pitchFamily="34" charset="0"/>
              <a:buChar char="•"/>
              <a:defRPr/>
            </a:pPr>
            <a:r>
              <a:rPr lang="en-US" sz="2000" dirty="0">
                <a:solidFill>
                  <a:srgbClr val="FF6900"/>
                </a:solidFill>
                <a:latin typeface="Arial" panose="020B0604020202020204" pitchFamily="34" charset="0"/>
                <a:cs typeface="Arial" pitchFamily="34" charset="0"/>
              </a:rPr>
              <a:t>Earth and environmental science</a:t>
            </a:r>
          </a:p>
          <a:p>
            <a:pPr marL="1033200" lvl="1" indent="-288000">
              <a:lnSpc>
                <a:spcPct val="110000"/>
              </a:lnSpc>
              <a:spcBef>
                <a:spcPct val="0"/>
              </a:spcBef>
              <a:spcAft>
                <a:spcPts val="300"/>
              </a:spcAft>
              <a:buFont typeface="Arial" panose="020B0604020202020204" pitchFamily="34" charset="0"/>
              <a:buChar char="•"/>
              <a:defRPr/>
            </a:pPr>
            <a:r>
              <a:rPr lang="en-US" sz="2000" dirty="0">
                <a:solidFill>
                  <a:srgbClr val="FF6900"/>
                </a:solidFill>
                <a:latin typeface="Arial" panose="020B0604020202020204" pitchFamily="34" charset="0"/>
                <a:cs typeface="Arial" pitchFamily="34" charset="0"/>
              </a:rPr>
              <a:t>Astrobiology and planetary exploration</a:t>
            </a:r>
            <a:endParaRPr lang="en-US" sz="2200" dirty="0">
              <a:solidFill>
                <a:srgbClr val="4D4D4D"/>
              </a:solidFill>
              <a:latin typeface="Arial" panose="020B0604020202020204" pitchFamily="34" charset="0"/>
              <a:cs typeface="Arial" pitchFamily="34" charset="0"/>
            </a:endParaRPr>
          </a:p>
          <a:p>
            <a:pPr marL="576000" lvl="0" indent="-288000">
              <a:lnSpc>
                <a:spcPct val="110000"/>
              </a:lnSpc>
              <a:spcBef>
                <a:spcPct val="0"/>
              </a:spcBef>
              <a:spcAft>
                <a:spcPts val="300"/>
              </a:spcAft>
              <a:buFont typeface="Arial" panose="020B0604020202020204" pitchFamily="34" charset="0"/>
              <a:buChar char="•"/>
              <a:defRPr/>
            </a:pPr>
            <a:r>
              <a:rPr lang="en-US" sz="2200" dirty="0">
                <a:solidFill>
                  <a:srgbClr val="4D4D4D"/>
                </a:solidFill>
                <a:latin typeface="Arial" panose="020B0604020202020204" pitchFamily="34" charset="0"/>
                <a:cs typeface="Arial" pitchFamily="34" charset="0"/>
              </a:rPr>
              <a:t>AIT-NEO project - a US/UK study to develop neutrino 			         detection techniques for nuclear security applications:</a:t>
            </a:r>
          </a:p>
          <a:p>
            <a:pPr marL="1033200" lvl="1" indent="-288000">
              <a:lnSpc>
                <a:spcPct val="110000"/>
              </a:lnSpc>
              <a:spcBef>
                <a:spcPct val="0"/>
              </a:spcBef>
              <a:spcAft>
                <a:spcPts val="300"/>
              </a:spcAft>
              <a:buFont typeface="Arial" panose="020B0604020202020204" pitchFamily="34" charset="0"/>
              <a:buChar char="•"/>
              <a:defRPr/>
            </a:pPr>
            <a:r>
              <a:rPr lang="en-US" sz="2000" dirty="0">
                <a:solidFill>
                  <a:srgbClr val="FF6900"/>
                </a:solidFill>
                <a:latin typeface="Arial" panose="020B0604020202020204" pitchFamily="34" charset="0"/>
                <a:cs typeface="Arial" pitchFamily="34" charset="0"/>
              </a:rPr>
              <a:t>Due to earlier than planned closure of EDF power stations, </a:t>
            </a:r>
            <a:r>
              <a:rPr lang="en-US" sz="2000" dirty="0" err="1">
                <a:solidFill>
                  <a:srgbClr val="FF6900"/>
                </a:solidFill>
                <a:latin typeface="Arial" panose="020B0604020202020204" pitchFamily="34" charset="0"/>
                <a:cs typeface="Arial" pitchFamily="34" charset="0"/>
              </a:rPr>
              <a:t>Boulby</a:t>
            </a:r>
            <a:r>
              <a:rPr lang="en-US" sz="2000" dirty="0">
                <a:solidFill>
                  <a:srgbClr val="FF6900"/>
                </a:solidFill>
                <a:latin typeface="Arial" panose="020B0604020202020204" pitchFamily="34" charset="0"/>
                <a:cs typeface="Arial" pitchFamily="34" charset="0"/>
              </a:rPr>
              <a:t> will now host a smaller technology demonstrator </a:t>
            </a:r>
          </a:p>
          <a:p>
            <a:pPr marL="576000" indent="-288000">
              <a:lnSpc>
                <a:spcPct val="110000"/>
              </a:lnSpc>
              <a:spcBef>
                <a:spcPct val="0"/>
              </a:spcBef>
              <a:spcAft>
                <a:spcPts val="300"/>
              </a:spcAft>
              <a:buFont typeface="Arial" panose="020B0604020202020204" pitchFamily="34" charset="0"/>
              <a:buChar char="•"/>
              <a:defRPr/>
            </a:pPr>
            <a:r>
              <a:rPr lang="en-US" sz="2200" dirty="0">
                <a:solidFill>
                  <a:srgbClr val="4D4D4D"/>
                </a:solidFill>
                <a:latin typeface="Arial" panose="020B0604020202020204" pitchFamily="34" charset="0"/>
                <a:cs typeface="Arial" pitchFamily="34" charset="0"/>
              </a:rPr>
              <a:t>Plans for future expansion are being developed, including a community-led feasibility study, completed June 2021. Site has potential to host a </a:t>
            </a:r>
            <a:r>
              <a:rPr lang="en-US" sz="2200" b="1" dirty="0">
                <a:solidFill>
                  <a:srgbClr val="4D4D4D"/>
                </a:solidFill>
                <a:latin typeface="Arial" panose="020B0604020202020204" pitchFamily="34" charset="0"/>
                <a:cs typeface="Arial" pitchFamily="34" charset="0"/>
              </a:rPr>
              <a:t>major international next-generation rare-event </a:t>
            </a:r>
            <a:r>
              <a:rPr lang="en-US" sz="2200" dirty="0">
                <a:solidFill>
                  <a:srgbClr val="4D4D4D"/>
                </a:solidFill>
                <a:latin typeface="Arial" panose="020B0604020202020204" pitchFamily="34" charset="0"/>
                <a:cs typeface="Arial" pitchFamily="34" charset="0"/>
              </a:rPr>
              <a:t>project (</a:t>
            </a:r>
            <a:r>
              <a:rPr lang="en-US" sz="2200" dirty="0" err="1">
                <a:solidFill>
                  <a:srgbClr val="4D4D4D"/>
                </a:solidFill>
                <a:latin typeface="Arial" panose="020B0604020202020204" pitchFamily="34" charset="0"/>
                <a:cs typeface="Arial" pitchFamily="34" charset="0"/>
              </a:rPr>
              <a:t>e.g</a:t>
            </a:r>
            <a:r>
              <a:rPr lang="en-US" sz="2200" dirty="0">
                <a:solidFill>
                  <a:srgbClr val="4D4D4D"/>
                </a:solidFill>
                <a:latin typeface="Arial" panose="020B0604020202020204" pitchFamily="34" charset="0"/>
                <a:cs typeface="Arial" pitchFamily="34" charset="0"/>
              </a:rPr>
              <a:t> world-leading Dark Matter). </a:t>
            </a:r>
            <a:endParaRPr lang="en-GB" sz="2200" dirty="0">
              <a:solidFill>
                <a:srgbClr val="4D4D4D"/>
              </a:solidFill>
              <a:latin typeface="Arial" panose="020B0604020202020204" pitchFamily="34" charset="0"/>
              <a:cs typeface="Arial" pitchFamily="34" charset="0"/>
            </a:endParaRPr>
          </a:p>
        </p:txBody>
      </p:sp>
      <p:pic>
        <p:nvPicPr>
          <p:cNvPr id="2" name="Picture 1"/>
          <p:cNvPicPr>
            <a:picLocks noChangeAspect="1"/>
          </p:cNvPicPr>
          <p:nvPr/>
        </p:nvPicPr>
        <p:blipFill rotWithShape="1">
          <a:blip r:embed="rId3"/>
          <a:srcRect t="2363" b="3087"/>
          <a:stretch/>
        </p:blipFill>
        <p:spPr>
          <a:xfrm>
            <a:off x="8141508" y="1095458"/>
            <a:ext cx="3534555" cy="2507822"/>
          </a:xfrm>
          <a:prstGeom prst="rect">
            <a:avLst/>
          </a:prstGeom>
        </p:spPr>
      </p:pic>
    </p:spTree>
    <p:extLst>
      <p:ext uri="{BB962C8B-B14F-4D97-AF65-F5344CB8AC3E}">
        <p14:creationId xmlns:p14="http://schemas.microsoft.com/office/powerpoint/2010/main" val="6535956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7B54F19-1212-9345-95FF-9D2815FD6E96}"/>
              </a:ext>
            </a:extLst>
          </p:cNvPr>
          <p:cNvSpPr txBox="1"/>
          <p:nvPr/>
        </p:nvSpPr>
        <p:spPr>
          <a:xfrm>
            <a:off x="377213" y="301637"/>
            <a:ext cx="11428103"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UKRI and STFC Fellowships</a:t>
            </a:r>
          </a:p>
        </p:txBody>
      </p:sp>
      <p:sp>
        <p:nvSpPr>
          <p:cNvPr id="2" name="Rectangle 1"/>
          <p:cNvSpPr/>
          <p:nvPr/>
        </p:nvSpPr>
        <p:spPr>
          <a:xfrm>
            <a:off x="519636" y="1087661"/>
            <a:ext cx="11156427" cy="5224828"/>
          </a:xfrm>
          <a:prstGeom prst="rect">
            <a:avLst/>
          </a:prstGeom>
        </p:spPr>
        <p:txBody>
          <a:bodyPr wrap="square">
            <a:spAutoFit/>
          </a:bodyPr>
          <a:lstStyle/>
          <a:p>
            <a:pPr>
              <a:lnSpc>
                <a:spcPct val="110000"/>
              </a:lnSpc>
              <a:spcAft>
                <a:spcPts val="600"/>
              </a:spcAft>
            </a:pPr>
            <a:r>
              <a:rPr lang="en-GB" sz="2400" b="1" dirty="0">
                <a:solidFill>
                  <a:srgbClr val="1D5CF8"/>
                </a:solidFill>
                <a:latin typeface="Arial" panose="020B0604020202020204" pitchFamily="34" charset="0"/>
              </a:rPr>
              <a:t>Highlights:</a:t>
            </a:r>
          </a:p>
          <a:p>
            <a:pPr marL="576000" indent="-288000">
              <a:lnSpc>
                <a:spcPct val="110000"/>
              </a:lnSpc>
              <a:spcAft>
                <a:spcPts val="600"/>
              </a:spcAft>
              <a:buFont typeface="Arial" panose="020B0604020202020204" pitchFamily="34" charset="0"/>
              <a:buChar char="•"/>
            </a:pPr>
            <a:r>
              <a:rPr lang="en-GB" sz="2200" b="1" dirty="0">
                <a:solidFill>
                  <a:srgbClr val="585859"/>
                </a:solidFill>
                <a:latin typeface="Arial" panose="020B0604020202020204" pitchFamily="34" charset="0"/>
                <a:cs typeface="Arial" panose="020B0604020202020204" pitchFamily="34" charset="0"/>
              </a:rPr>
              <a:t>10 Ernest Rutherford Fellowships</a:t>
            </a:r>
            <a:r>
              <a:rPr lang="en-GB" sz="2200" dirty="0">
                <a:solidFill>
                  <a:srgbClr val="585859"/>
                </a:solidFill>
                <a:latin typeface="Arial" panose="020B0604020202020204" pitchFamily="34" charset="0"/>
                <a:cs typeface="Arial" panose="020B0604020202020204" pitchFamily="34" charset="0"/>
              </a:rPr>
              <a:t> awarded - </a:t>
            </a:r>
            <a:r>
              <a:rPr lang="en-US" sz="2200" dirty="0">
                <a:solidFill>
                  <a:srgbClr val="585859"/>
                </a:solidFill>
                <a:latin typeface="Arial" panose="020B0604020202020204" pitchFamily="34" charset="0"/>
                <a:cs typeface="Arial" panose="020B0604020202020204" pitchFamily="34" charset="0"/>
              </a:rPr>
              <a:t>in the fields of particle physics, astronomy, solar &amp; planetary science, and cosmology</a:t>
            </a:r>
          </a:p>
          <a:p>
            <a:pPr marL="576000" indent="-288000">
              <a:lnSpc>
                <a:spcPct val="110000"/>
              </a:lnSpc>
              <a:spcAft>
                <a:spcPts val="600"/>
              </a:spcAft>
              <a:buFont typeface="Arial" panose="020B0604020202020204" pitchFamily="34" charset="0"/>
              <a:buChar char="•"/>
            </a:pPr>
            <a:r>
              <a:rPr lang="en-US" sz="2200" b="1" dirty="0">
                <a:solidFill>
                  <a:srgbClr val="585859"/>
                </a:solidFill>
                <a:latin typeface="Arial" panose="020B0604020202020204" pitchFamily="34" charset="0"/>
                <a:cs typeface="Arial" panose="020B0604020202020204" pitchFamily="34" charset="0"/>
              </a:rPr>
              <a:t>11 new Stephen Hawking fellows</a:t>
            </a:r>
            <a:r>
              <a:rPr lang="en-US" sz="2200" dirty="0">
                <a:solidFill>
                  <a:srgbClr val="585859"/>
                </a:solidFill>
                <a:latin typeface="Arial" panose="020B0604020202020204" pitchFamily="34" charset="0"/>
                <a:cs typeface="Arial" panose="020B0604020202020204" pitchFamily="34" charset="0"/>
              </a:rPr>
              <a:t> awarded (joint STFC &amp; EPSRC scheme) </a:t>
            </a:r>
            <a:endParaRPr lang="en-GB" sz="2200" dirty="0">
              <a:solidFill>
                <a:srgbClr val="585859"/>
              </a:solidFill>
              <a:latin typeface="Arial" panose="020B0604020202020204" pitchFamily="34" charset="0"/>
              <a:cs typeface="Arial" panose="020B0604020202020204" pitchFamily="34" charset="0"/>
            </a:endParaRPr>
          </a:p>
          <a:p>
            <a:pPr marL="576000" indent="-288000">
              <a:lnSpc>
                <a:spcPct val="110000"/>
              </a:lnSpc>
              <a:spcAft>
                <a:spcPts val="600"/>
              </a:spcAft>
              <a:buFont typeface="Arial" panose="020B0604020202020204" pitchFamily="34" charset="0"/>
              <a:buChar char="•"/>
            </a:pPr>
            <a:r>
              <a:rPr lang="en-GB" sz="2200" b="1" dirty="0">
                <a:solidFill>
                  <a:srgbClr val="585859"/>
                </a:solidFill>
                <a:latin typeface="Arial" panose="020B0604020202020204" pitchFamily="34" charset="0"/>
                <a:cs typeface="Arial" panose="020B0604020202020204" pitchFamily="34" charset="0"/>
              </a:rPr>
              <a:t>Round 6 UKRI Future Leadership Fellowships</a:t>
            </a:r>
            <a:r>
              <a:rPr lang="en-GB" sz="2200" dirty="0">
                <a:solidFill>
                  <a:srgbClr val="585859"/>
                </a:solidFill>
                <a:latin typeface="Arial" panose="020B0604020202020204" pitchFamily="34" charset="0"/>
                <a:cs typeface="Arial" panose="020B0604020202020204" pitchFamily="34" charset="0"/>
              </a:rPr>
              <a:t> awards to be announced in May</a:t>
            </a:r>
          </a:p>
          <a:p>
            <a:pPr marL="576000" indent="-288000">
              <a:lnSpc>
                <a:spcPct val="110000"/>
              </a:lnSpc>
              <a:spcAft>
                <a:spcPts val="600"/>
              </a:spcAft>
              <a:buFont typeface="Arial" panose="020B0604020202020204" pitchFamily="34" charset="0"/>
              <a:buChar char="•"/>
            </a:pPr>
            <a:r>
              <a:rPr lang="en-GB" sz="2200" dirty="0">
                <a:solidFill>
                  <a:srgbClr val="4D4D4D"/>
                </a:solidFill>
                <a:latin typeface="Arial" panose="020B0604020202020204" pitchFamily="34" charset="0"/>
                <a:cs typeface="Arial" panose="020B0604020202020204" pitchFamily="34" charset="0"/>
              </a:rPr>
              <a:t>7 of 9 </a:t>
            </a:r>
            <a:r>
              <a:rPr lang="en-GB" sz="2200" b="1" dirty="0">
                <a:solidFill>
                  <a:srgbClr val="4D4D4D"/>
                </a:solidFill>
                <a:latin typeface="Arial" panose="020B0604020202020204" pitchFamily="34" charset="0"/>
                <a:cs typeface="Arial" panose="020B0604020202020204" pitchFamily="34" charset="0"/>
              </a:rPr>
              <a:t>EPSRC Fellowship proposals </a:t>
            </a:r>
            <a:r>
              <a:rPr lang="en-GB" sz="2200" dirty="0">
                <a:solidFill>
                  <a:srgbClr val="4D4D4D"/>
                </a:solidFill>
                <a:latin typeface="Arial" panose="020B0604020202020204" pitchFamily="34" charset="0"/>
                <a:cs typeface="Arial" panose="020B0604020202020204" pitchFamily="34" charset="0"/>
              </a:rPr>
              <a:t>sponsored by NQCC have been shortlisted for peer review. It is expected successful proposals will start in October </a:t>
            </a:r>
            <a:endParaRPr lang="en-GB" sz="2200" dirty="0">
              <a:solidFill>
                <a:srgbClr val="585859"/>
              </a:solidFill>
              <a:latin typeface="Arial" panose="020B0604020202020204" pitchFamily="34" charset="0"/>
              <a:cs typeface="Arial" panose="020B0604020202020204" pitchFamily="34" charset="0"/>
            </a:endParaRPr>
          </a:p>
          <a:p>
            <a:pPr marL="576000" indent="-288000">
              <a:lnSpc>
                <a:spcPct val="110000"/>
              </a:lnSpc>
              <a:spcAft>
                <a:spcPts val="600"/>
              </a:spcAft>
              <a:buFont typeface="Arial" panose="020B0604020202020204" pitchFamily="34" charset="0"/>
              <a:buChar char="•"/>
            </a:pPr>
            <a:r>
              <a:rPr lang="en-GB" sz="2200" dirty="0">
                <a:solidFill>
                  <a:srgbClr val="585859"/>
                </a:solidFill>
                <a:latin typeface="Arial" panose="020B0604020202020204" pitchFamily="34" charset="0"/>
                <a:cs typeface="Arial" panose="020B0604020202020204" pitchFamily="34" charset="0"/>
              </a:rPr>
              <a:t>5 awards for STFC Centres for Doctoral Training for Data Intensive Science</a:t>
            </a:r>
          </a:p>
          <a:p>
            <a:pPr marL="576000" indent="-288000">
              <a:lnSpc>
                <a:spcPct val="110000"/>
              </a:lnSpc>
              <a:spcAft>
                <a:spcPts val="600"/>
              </a:spcAft>
              <a:buFont typeface="Arial" panose="020B0604020202020204" pitchFamily="34" charset="0"/>
              <a:buChar char="•"/>
            </a:pPr>
            <a:r>
              <a:rPr lang="en-GB" sz="2200" dirty="0">
                <a:solidFill>
                  <a:srgbClr val="585859"/>
                </a:solidFill>
                <a:latin typeface="Arial" panose="020B0604020202020204" pitchFamily="34" charset="0"/>
                <a:cs typeface="Arial" panose="020B0604020202020204" pitchFamily="34" charset="0"/>
              </a:rPr>
              <a:t>220 DTP Doctorate Students awarded</a:t>
            </a:r>
          </a:p>
          <a:p>
            <a:pPr marL="576000" indent="-288000">
              <a:lnSpc>
                <a:spcPct val="110000"/>
              </a:lnSpc>
              <a:spcAft>
                <a:spcPts val="600"/>
              </a:spcAft>
              <a:buFont typeface="Arial" panose="020B0604020202020204" pitchFamily="34" charset="0"/>
              <a:buChar char="•"/>
            </a:pPr>
            <a:r>
              <a:rPr lang="en-GB" sz="2200" dirty="0">
                <a:solidFill>
                  <a:srgbClr val="585859"/>
                </a:solidFill>
                <a:latin typeface="Arial" panose="020B0604020202020204" pitchFamily="34" charset="0"/>
                <a:cs typeface="Arial" panose="020B0604020202020204" pitchFamily="34" charset="0"/>
              </a:rPr>
              <a:t>UKRI has announced a consultation in the Post Graduate Research “New Deal” </a:t>
            </a:r>
          </a:p>
          <a:p>
            <a:pPr marL="1033200" lvl="1" indent="-288000">
              <a:lnSpc>
                <a:spcPct val="110000"/>
              </a:lnSpc>
              <a:spcAft>
                <a:spcPts val="600"/>
              </a:spcAft>
              <a:buFont typeface="Arial" panose="020B0604020202020204" pitchFamily="34" charset="0"/>
              <a:buChar char="•"/>
            </a:pPr>
            <a:r>
              <a:rPr lang="en-GB" sz="2000" dirty="0">
                <a:solidFill>
                  <a:srgbClr val="FF6900"/>
                </a:solidFill>
                <a:latin typeface="Arial" panose="020B0604020202020204" pitchFamily="34" charset="0"/>
                <a:cs typeface="Arial" panose="020B0604020202020204" pitchFamily="34" charset="0"/>
              </a:rPr>
              <a:t>Opportunity for physics community to respond with views.</a:t>
            </a:r>
          </a:p>
          <a:p>
            <a:pPr marL="1033200" lvl="1" indent="-288000">
              <a:lnSpc>
                <a:spcPct val="110000"/>
              </a:lnSpc>
              <a:spcAft>
                <a:spcPts val="600"/>
              </a:spcAft>
              <a:buFont typeface="Arial" panose="020B0604020202020204" pitchFamily="34" charset="0"/>
              <a:buChar char="•"/>
            </a:pPr>
            <a:endParaRPr lang="en-GB" sz="2200" dirty="0">
              <a:solidFill>
                <a:srgbClr val="5858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38323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59E85F-170D-B94D-BA35-E3F2E3C164E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359046" y="4114131"/>
            <a:ext cx="8567854" cy="2730748"/>
          </a:xfrm>
          <a:prstGeom prst="rect">
            <a:avLst/>
          </a:prstGeom>
        </p:spPr>
      </p:pic>
      <p:pic>
        <p:nvPicPr>
          <p:cNvPr id="7" name="Picture 6">
            <a:extLst>
              <a:ext uri="{FF2B5EF4-FFF2-40B4-BE49-F238E27FC236}">
                <a16:creationId xmlns:a16="http://schemas.microsoft.com/office/drawing/2014/main" id="{CE9DA41C-8BD1-2C47-A5C2-2F23DC884D7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5938" y="412403"/>
            <a:ext cx="3770785" cy="963960"/>
          </a:xfrm>
          <a:prstGeom prst="rect">
            <a:avLst/>
          </a:prstGeom>
        </p:spPr>
      </p:pic>
      <p:sp>
        <p:nvSpPr>
          <p:cNvPr id="6" name="TextBox 5">
            <a:extLst>
              <a:ext uri="{FF2B5EF4-FFF2-40B4-BE49-F238E27FC236}">
                <a16:creationId xmlns:a16="http://schemas.microsoft.com/office/drawing/2014/main" id="{4DA5A59D-88F1-9D47-A552-BFE733CB1079}"/>
              </a:ext>
            </a:extLst>
          </p:cNvPr>
          <p:cNvSpPr txBox="1"/>
          <p:nvPr/>
        </p:nvSpPr>
        <p:spPr>
          <a:xfrm>
            <a:off x="1395476" y="2287091"/>
            <a:ext cx="6001206" cy="2800767"/>
          </a:xfrm>
          <a:prstGeom prst="rect">
            <a:avLst/>
          </a:prstGeom>
          <a:noFill/>
        </p:spPr>
        <p:txBody>
          <a:bodyPr wrap="square" rtlCol="0" anchor="t">
            <a:spAutoFit/>
          </a:bodyPr>
          <a:lstStyle/>
          <a:p>
            <a:pPr>
              <a:buClr>
                <a:srgbClr val="FF6900"/>
              </a:buClr>
            </a:pPr>
            <a:r>
              <a:rPr lang="en-US" sz="4400" b="1" spc="-160" dirty="0">
                <a:solidFill>
                  <a:srgbClr val="2E2D62"/>
                </a:solidFill>
                <a:latin typeface="Arial" panose="020B0604020202020204" pitchFamily="34" charset="0"/>
                <a:cs typeface="Arial" panose="020B0604020202020204" pitchFamily="34" charset="0"/>
              </a:rPr>
              <a:t>Particle Physics: funding, financial sustainability and strategy </a:t>
            </a:r>
            <a:endParaRPr lang="en-US" sz="4400" b="1" spc="-15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26443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11880C7-A44B-4D4C-98B1-0B6BF6AAC757}"/>
              </a:ext>
            </a:extLst>
          </p:cNvPr>
          <p:cNvSpPr txBox="1"/>
          <p:nvPr/>
        </p:nvSpPr>
        <p:spPr>
          <a:xfrm>
            <a:off x="432299" y="301044"/>
            <a:ext cx="10536397" cy="769441"/>
          </a:xfrm>
          <a:prstGeom prst="rect">
            <a:avLst/>
          </a:prstGeom>
          <a:noFill/>
        </p:spPr>
        <p:txBody>
          <a:bodyPr wrap="square" rtlCol="0" anchor="t">
            <a:spAutoFit/>
          </a:bodyPr>
          <a:lstStyle>
            <a:defPPr>
              <a:defRPr lang="en-US"/>
            </a:defPPr>
            <a:lvl1pPr lvl="0">
              <a:defRPr sz="4400" b="1">
                <a:solidFill>
                  <a:srgbClr val="002060"/>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Context: Spending Review 2021</a:t>
            </a:r>
          </a:p>
        </p:txBody>
      </p:sp>
      <p:sp>
        <p:nvSpPr>
          <p:cNvPr id="6" name="Rectangle 5">
            <a:extLst>
              <a:ext uri="{FF2B5EF4-FFF2-40B4-BE49-F238E27FC236}">
                <a16:creationId xmlns:a16="http://schemas.microsoft.com/office/drawing/2014/main" id="{E04FE243-DC59-7B4F-B02B-E93B1DBC9C70}"/>
              </a:ext>
            </a:extLst>
          </p:cNvPr>
          <p:cNvSpPr/>
          <p:nvPr/>
        </p:nvSpPr>
        <p:spPr>
          <a:xfrm>
            <a:off x="518917" y="1084458"/>
            <a:ext cx="11157146" cy="4893584"/>
          </a:xfrm>
          <a:prstGeom prst="rect">
            <a:avLst/>
          </a:prstGeom>
        </p:spPr>
        <p:txBody>
          <a:bodyPr wrap="square" lIns="91440" tIns="45720" rIns="91440" bIns="45720" anchor="t">
            <a:spAutoFit/>
          </a:bodyPr>
          <a:lstStyle/>
          <a:p>
            <a:pPr marL="0" lvl="2" fontAlgn="base">
              <a:lnSpc>
                <a:spcPct val="110000"/>
              </a:lnSpc>
              <a:spcAft>
                <a:spcPts val="300"/>
              </a:spcAft>
              <a:tabLst>
                <a:tab pos="2149475" algn="l"/>
              </a:tabLst>
              <a:defRPr/>
            </a:pPr>
            <a:r>
              <a:rPr lang="en-GB" sz="2400" b="1" dirty="0">
                <a:solidFill>
                  <a:srgbClr val="1E5DF8"/>
                </a:solidFill>
                <a:latin typeface="Arial"/>
                <a:ea typeface="ヒラギノ角ゴ Pro W3"/>
                <a:cs typeface="Arial"/>
              </a:rPr>
              <a:t>BEIS Allocations</a:t>
            </a:r>
            <a:endParaRPr kumimoji="0" lang="en-GB" sz="2400" b="1" i="0" u="none" strike="noStrike" kern="1200" cap="none" spc="0" normalizeH="0" baseline="0" noProof="0" dirty="0">
              <a:ln>
                <a:noFill/>
              </a:ln>
              <a:solidFill>
                <a:srgbClr val="1E5DF8"/>
              </a:solidFill>
              <a:effectLst/>
              <a:uLnTx/>
              <a:uFillTx/>
              <a:latin typeface="Arial"/>
              <a:ea typeface="ヒラギノ角ゴ Pro W3"/>
              <a:cs typeface="Arial"/>
            </a:endParaRPr>
          </a:p>
          <a:p>
            <a:pPr marL="575945" lvl="2" indent="-287020" fontAlgn="base">
              <a:lnSpc>
                <a:spcPct val="110000"/>
              </a:lnSpc>
              <a:spcAft>
                <a:spcPts val="600"/>
              </a:spcAft>
              <a:buFont typeface="Arial" panose="020B0604020202020204" pitchFamily="34" charset="0"/>
              <a:buChar char="•"/>
              <a:tabLst>
                <a:tab pos="2149475" algn="l"/>
              </a:tabLst>
              <a:defRPr/>
            </a:pPr>
            <a:r>
              <a:rPr lang="en-US" sz="2200" dirty="0">
                <a:solidFill>
                  <a:srgbClr val="4D4D4D"/>
                </a:solidFill>
                <a:latin typeface="Arial"/>
                <a:cs typeface="Arial"/>
              </a:rPr>
              <a:t>BEIS research and development budgets announced 14 March </a:t>
            </a:r>
          </a:p>
          <a:p>
            <a:pPr marL="575945" lvl="2" indent="-287020" fontAlgn="base">
              <a:lnSpc>
                <a:spcPct val="110000"/>
              </a:lnSpc>
              <a:spcAft>
                <a:spcPts val="600"/>
              </a:spcAft>
              <a:buFont typeface="Arial" panose="020B0604020202020204" pitchFamily="34" charset="0"/>
              <a:buChar char="•"/>
              <a:tabLst>
                <a:tab pos="2149475" algn="l"/>
              </a:tabLst>
              <a:defRPr/>
            </a:pPr>
            <a:r>
              <a:rPr lang="en-US" sz="2200" dirty="0">
                <a:solidFill>
                  <a:srgbClr val="4D4D4D"/>
                </a:solidFill>
                <a:latin typeface="Arial"/>
                <a:cs typeface="Arial"/>
              </a:rPr>
              <a:t>Headline figures:</a:t>
            </a:r>
          </a:p>
          <a:p>
            <a:pPr marL="575945" lvl="2" indent="-287020" fontAlgn="base">
              <a:lnSpc>
                <a:spcPct val="110000"/>
              </a:lnSpc>
              <a:spcAft>
                <a:spcPts val="600"/>
              </a:spcAft>
              <a:buFont typeface="Arial" panose="020B0604020202020204" pitchFamily="34" charset="0"/>
              <a:buChar char="•"/>
              <a:tabLst>
                <a:tab pos="2149475" algn="l"/>
              </a:tabLst>
              <a:defRPr/>
            </a:pPr>
            <a:endParaRPr lang="en-US" sz="2200" dirty="0">
              <a:solidFill>
                <a:srgbClr val="4D4D4D"/>
              </a:solidFill>
              <a:latin typeface="Arial"/>
              <a:cs typeface="Arial"/>
            </a:endParaRPr>
          </a:p>
          <a:p>
            <a:pPr marL="575945" lvl="2" indent="-287020" fontAlgn="base">
              <a:lnSpc>
                <a:spcPct val="110000"/>
              </a:lnSpc>
              <a:spcAft>
                <a:spcPts val="600"/>
              </a:spcAft>
              <a:buFont typeface="Arial" panose="020B0604020202020204" pitchFamily="34" charset="0"/>
              <a:buChar char="•"/>
              <a:tabLst>
                <a:tab pos="2149475" algn="l"/>
              </a:tabLst>
              <a:defRPr/>
            </a:pPr>
            <a:endParaRPr lang="en-US" sz="2200" dirty="0">
              <a:solidFill>
                <a:srgbClr val="4D4D4D"/>
              </a:solidFill>
              <a:latin typeface="Arial"/>
              <a:cs typeface="Arial"/>
            </a:endParaRPr>
          </a:p>
          <a:p>
            <a:pPr marL="575945" lvl="2" indent="-287020" fontAlgn="base">
              <a:lnSpc>
                <a:spcPct val="110000"/>
              </a:lnSpc>
              <a:spcAft>
                <a:spcPts val="600"/>
              </a:spcAft>
              <a:buFont typeface="Arial" panose="020B0604020202020204" pitchFamily="34" charset="0"/>
              <a:buChar char="•"/>
              <a:tabLst>
                <a:tab pos="2149475" algn="l"/>
              </a:tabLst>
              <a:defRPr/>
            </a:pPr>
            <a:endParaRPr lang="en-US" sz="2200" dirty="0">
              <a:solidFill>
                <a:srgbClr val="4D4D4D"/>
              </a:solidFill>
              <a:latin typeface="Arial"/>
              <a:cs typeface="Arial"/>
            </a:endParaRPr>
          </a:p>
          <a:p>
            <a:pPr marL="575945" lvl="2" indent="-287020" fontAlgn="base">
              <a:lnSpc>
                <a:spcPct val="110000"/>
              </a:lnSpc>
              <a:spcAft>
                <a:spcPts val="600"/>
              </a:spcAft>
              <a:buFont typeface="Arial" panose="020B0604020202020204" pitchFamily="34" charset="0"/>
              <a:buChar char="•"/>
              <a:tabLst>
                <a:tab pos="2149475" algn="l"/>
              </a:tabLst>
              <a:defRPr/>
            </a:pPr>
            <a:endParaRPr lang="en-US" sz="2200" dirty="0">
              <a:solidFill>
                <a:srgbClr val="4D4D4D"/>
              </a:solidFill>
              <a:latin typeface="Arial"/>
              <a:cs typeface="Arial"/>
            </a:endParaRPr>
          </a:p>
          <a:p>
            <a:pPr marL="575945" lvl="2" indent="-287020" fontAlgn="base">
              <a:lnSpc>
                <a:spcPct val="110000"/>
              </a:lnSpc>
              <a:spcAft>
                <a:spcPts val="600"/>
              </a:spcAft>
              <a:buFont typeface="Arial" panose="020B0604020202020204" pitchFamily="34" charset="0"/>
              <a:buChar char="•"/>
              <a:tabLst>
                <a:tab pos="2149475" algn="l"/>
              </a:tabLst>
              <a:defRPr/>
            </a:pPr>
            <a:endParaRPr lang="en-US" sz="2200" dirty="0">
              <a:solidFill>
                <a:srgbClr val="4D4D4D"/>
              </a:solidFill>
              <a:latin typeface="Arial"/>
              <a:cs typeface="Arial"/>
            </a:endParaRPr>
          </a:p>
          <a:p>
            <a:pPr marL="575945" lvl="2" indent="-287020" fontAlgn="base">
              <a:lnSpc>
                <a:spcPct val="110000"/>
              </a:lnSpc>
              <a:spcAft>
                <a:spcPts val="600"/>
              </a:spcAft>
              <a:buFont typeface="Arial" panose="020B0604020202020204" pitchFamily="34" charset="0"/>
              <a:buChar char="•"/>
              <a:tabLst>
                <a:tab pos="2149475" algn="l"/>
              </a:tabLst>
              <a:defRPr/>
            </a:pPr>
            <a:endParaRPr lang="en-US" sz="2200" dirty="0">
              <a:solidFill>
                <a:srgbClr val="4D4D4D"/>
              </a:solidFill>
              <a:latin typeface="Arial"/>
              <a:cs typeface="Arial"/>
            </a:endParaRPr>
          </a:p>
          <a:p>
            <a:pPr marL="575945" lvl="2" indent="-287020" fontAlgn="base">
              <a:lnSpc>
                <a:spcPct val="110000"/>
              </a:lnSpc>
              <a:spcAft>
                <a:spcPts val="600"/>
              </a:spcAft>
              <a:buFont typeface="Arial" panose="020B0604020202020204" pitchFamily="34" charset="0"/>
              <a:buChar char="•"/>
              <a:tabLst>
                <a:tab pos="2149475" algn="l"/>
              </a:tabLst>
              <a:defRPr/>
            </a:pPr>
            <a:endParaRPr lang="en-US" sz="2200" dirty="0">
              <a:solidFill>
                <a:srgbClr val="4D4D4D"/>
              </a:solidFill>
              <a:latin typeface="Arial"/>
              <a:cs typeface="Arial"/>
            </a:endParaRPr>
          </a:p>
          <a:p>
            <a:pPr marL="288925" lvl="2" fontAlgn="base">
              <a:lnSpc>
                <a:spcPct val="110000"/>
              </a:lnSpc>
              <a:spcAft>
                <a:spcPts val="600"/>
              </a:spcAft>
              <a:tabLst>
                <a:tab pos="2149475" algn="l"/>
              </a:tabLst>
              <a:defRPr/>
            </a:pPr>
            <a:r>
              <a:rPr lang="en-US" sz="2000" dirty="0">
                <a:solidFill>
                  <a:srgbClr val="4D4D4D"/>
                </a:solidFill>
                <a:latin typeface="Arial"/>
                <a:cs typeface="Arial"/>
              </a:rPr>
              <a:t>* Includes ODA, ** includes Horizon Europe and Euratom Research and Training</a:t>
            </a:r>
          </a:p>
        </p:txBody>
      </p:sp>
      <p:graphicFrame>
        <p:nvGraphicFramePr>
          <p:cNvPr id="2" name="Table 1"/>
          <p:cNvGraphicFramePr>
            <a:graphicFrameLocks noGrp="1"/>
          </p:cNvGraphicFramePr>
          <p:nvPr/>
        </p:nvGraphicFramePr>
        <p:xfrm>
          <a:off x="968248" y="2426958"/>
          <a:ext cx="10536398" cy="2830361"/>
        </p:xfrm>
        <a:graphic>
          <a:graphicData uri="http://schemas.openxmlformats.org/drawingml/2006/table">
            <a:tbl>
              <a:tblPr firstRow="1" bandRow="1">
                <a:tableStyleId>{7DF18680-E054-41AD-8BC1-D1AEF772440D}</a:tableStyleId>
              </a:tblPr>
              <a:tblGrid>
                <a:gridCol w="2436195">
                  <a:extLst>
                    <a:ext uri="{9D8B030D-6E8A-4147-A177-3AD203B41FA5}">
                      <a16:colId xmlns:a16="http://schemas.microsoft.com/office/drawing/2014/main" val="2806838614"/>
                    </a:ext>
                  </a:extLst>
                </a:gridCol>
                <a:gridCol w="2124678">
                  <a:extLst>
                    <a:ext uri="{9D8B030D-6E8A-4147-A177-3AD203B41FA5}">
                      <a16:colId xmlns:a16="http://schemas.microsoft.com/office/drawing/2014/main" val="3946446971"/>
                    </a:ext>
                  </a:extLst>
                </a:gridCol>
                <a:gridCol w="2119022">
                  <a:extLst>
                    <a:ext uri="{9D8B030D-6E8A-4147-A177-3AD203B41FA5}">
                      <a16:colId xmlns:a16="http://schemas.microsoft.com/office/drawing/2014/main" val="156100390"/>
                    </a:ext>
                  </a:extLst>
                </a:gridCol>
                <a:gridCol w="2119022">
                  <a:extLst>
                    <a:ext uri="{9D8B030D-6E8A-4147-A177-3AD203B41FA5}">
                      <a16:colId xmlns:a16="http://schemas.microsoft.com/office/drawing/2014/main" val="1891519406"/>
                    </a:ext>
                  </a:extLst>
                </a:gridCol>
                <a:gridCol w="1737481">
                  <a:extLst>
                    <a:ext uri="{9D8B030D-6E8A-4147-A177-3AD203B41FA5}">
                      <a16:colId xmlns:a16="http://schemas.microsoft.com/office/drawing/2014/main" val="2223881138"/>
                    </a:ext>
                  </a:extLst>
                </a:gridCol>
              </a:tblGrid>
              <a:tr h="660560">
                <a:tc>
                  <a:txBody>
                    <a:bodyPr/>
                    <a:lstStyle/>
                    <a:p>
                      <a:endParaRPr lang="en-GB" sz="2400" dirty="0">
                        <a:solidFill>
                          <a:srgbClr val="FFFFFF"/>
                        </a:solidFill>
                        <a:latin typeface="Arial" panose="020B0604020202020204" pitchFamily="34" charset="0"/>
                        <a:cs typeface="Arial" panose="020B0604020202020204" pitchFamily="34" charset="0"/>
                      </a:endParaRPr>
                    </a:p>
                  </a:txBody>
                  <a:tcPr>
                    <a:solidFill>
                      <a:srgbClr val="1E5DF8"/>
                    </a:solidFill>
                  </a:tcPr>
                </a:tc>
                <a:tc>
                  <a:txBody>
                    <a:bodyPr/>
                    <a:lstStyle/>
                    <a:p>
                      <a:r>
                        <a:rPr lang="en-GB" sz="2400" dirty="0">
                          <a:solidFill>
                            <a:srgbClr val="FFFFFF"/>
                          </a:solidFill>
                          <a:latin typeface="Arial" panose="020B0604020202020204" pitchFamily="34" charset="0"/>
                          <a:cs typeface="Arial" panose="020B0604020202020204" pitchFamily="34" charset="0"/>
                        </a:rPr>
                        <a:t>2022/23 (£m)</a:t>
                      </a:r>
                    </a:p>
                  </a:txBody>
                  <a:tcPr>
                    <a:solidFill>
                      <a:srgbClr val="1E5DF8"/>
                    </a:solidFill>
                  </a:tcPr>
                </a:tc>
                <a:tc>
                  <a:txBody>
                    <a:bodyPr/>
                    <a:lstStyle/>
                    <a:p>
                      <a:r>
                        <a:rPr lang="en-GB" sz="2400" dirty="0">
                          <a:solidFill>
                            <a:srgbClr val="FFFFFF"/>
                          </a:solidFill>
                          <a:latin typeface="Arial" panose="020B0604020202020204" pitchFamily="34" charset="0"/>
                          <a:cs typeface="Arial" panose="020B0604020202020204" pitchFamily="34" charset="0"/>
                        </a:rPr>
                        <a:t>2023/24 (£m)</a:t>
                      </a:r>
                    </a:p>
                  </a:txBody>
                  <a:tcPr>
                    <a:solidFill>
                      <a:srgbClr val="1E5DF8"/>
                    </a:solidFill>
                  </a:tcPr>
                </a:tc>
                <a:tc>
                  <a:txBody>
                    <a:bodyPr/>
                    <a:lstStyle/>
                    <a:p>
                      <a:r>
                        <a:rPr lang="en-GB" sz="2400" dirty="0">
                          <a:solidFill>
                            <a:srgbClr val="FFFFFF"/>
                          </a:solidFill>
                          <a:latin typeface="Arial" panose="020B0604020202020204" pitchFamily="34" charset="0"/>
                          <a:cs typeface="Arial" panose="020B0604020202020204" pitchFamily="34" charset="0"/>
                        </a:rPr>
                        <a:t>2024/25 (£m)</a:t>
                      </a:r>
                    </a:p>
                  </a:txBody>
                  <a:tcPr>
                    <a:solidFill>
                      <a:srgbClr val="1E5DF8"/>
                    </a:solidFill>
                  </a:tcPr>
                </a:tc>
                <a:tc>
                  <a:txBody>
                    <a:bodyPr/>
                    <a:lstStyle/>
                    <a:p>
                      <a:r>
                        <a:rPr lang="en-GB" sz="2400" dirty="0">
                          <a:solidFill>
                            <a:srgbClr val="FFFFFF"/>
                          </a:solidFill>
                          <a:latin typeface="Arial" panose="020B0604020202020204" pitchFamily="34" charset="0"/>
                          <a:cs typeface="Arial" panose="020B0604020202020204" pitchFamily="34" charset="0"/>
                        </a:rPr>
                        <a:t>Total (£m)</a:t>
                      </a:r>
                    </a:p>
                  </a:txBody>
                  <a:tcPr>
                    <a:solidFill>
                      <a:srgbClr val="1E5DF8"/>
                    </a:solidFill>
                  </a:tcPr>
                </a:tc>
                <a:extLst>
                  <a:ext uri="{0D108BD9-81ED-4DB2-BD59-A6C34878D82A}">
                    <a16:rowId xmlns:a16="http://schemas.microsoft.com/office/drawing/2014/main" val="2574876736"/>
                  </a:ext>
                </a:extLst>
              </a:tr>
              <a:tr h="767721">
                <a:tc>
                  <a:txBody>
                    <a:bodyPr/>
                    <a:lstStyle/>
                    <a:p>
                      <a:r>
                        <a:rPr lang="en-GB" sz="2000" dirty="0">
                          <a:latin typeface="Arial" panose="020B0604020202020204" pitchFamily="34" charset="0"/>
                          <a:cs typeface="Arial" panose="020B0604020202020204" pitchFamily="34" charset="0"/>
                        </a:rPr>
                        <a:t>UKRI</a:t>
                      </a:r>
                    </a:p>
                  </a:txBody>
                  <a:tcPr/>
                </a:tc>
                <a:tc>
                  <a:txBody>
                    <a:bodyPr/>
                    <a:lstStyle/>
                    <a:p>
                      <a:r>
                        <a:rPr lang="en-GB" sz="2000" dirty="0">
                          <a:latin typeface="Arial" panose="020B0604020202020204" pitchFamily="34" charset="0"/>
                          <a:cs typeface="Arial" panose="020B0604020202020204" pitchFamily="34" charset="0"/>
                        </a:rPr>
                        <a:t>7,908		</a:t>
                      </a:r>
                    </a:p>
                  </a:txBody>
                  <a:tcPr/>
                </a:tc>
                <a:tc>
                  <a:txBody>
                    <a:bodyPr/>
                    <a:lstStyle/>
                    <a:p>
                      <a:r>
                        <a:rPr lang="en-GB" sz="2000" dirty="0">
                          <a:latin typeface="Arial" panose="020B0604020202020204" pitchFamily="34" charset="0"/>
                          <a:cs typeface="Arial" panose="020B0604020202020204" pitchFamily="34" charset="0"/>
                        </a:rPr>
                        <a:t>8,373</a:t>
                      </a:r>
                    </a:p>
                  </a:txBody>
                  <a:tcPr/>
                </a:tc>
                <a:tc>
                  <a:txBody>
                    <a:bodyPr/>
                    <a:lstStyle/>
                    <a:p>
                      <a:r>
                        <a:rPr lang="en-GB" sz="2000" dirty="0">
                          <a:latin typeface="Arial" panose="020B0604020202020204" pitchFamily="34" charset="0"/>
                          <a:cs typeface="Arial" panose="020B0604020202020204" pitchFamily="34" charset="0"/>
                        </a:rPr>
                        <a:t>8,865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latin typeface="Arial" panose="020B0604020202020204" pitchFamily="34" charset="0"/>
                          <a:cs typeface="Arial" panose="020B0604020202020204" pitchFamily="34" charset="0"/>
                        </a:rPr>
                        <a:t>25,146</a:t>
                      </a:r>
                    </a:p>
                  </a:txBody>
                  <a:tcPr/>
                </a:tc>
                <a:extLst>
                  <a:ext uri="{0D108BD9-81ED-4DB2-BD59-A6C34878D82A}">
                    <a16:rowId xmlns:a16="http://schemas.microsoft.com/office/drawing/2014/main" val="3841088190"/>
                  </a:ext>
                </a:extLst>
              </a:tr>
              <a:tr h="660560">
                <a:tc>
                  <a:txBody>
                    <a:bodyPr/>
                    <a:lstStyle/>
                    <a:p>
                      <a:r>
                        <a:rPr lang="en-GB" sz="2000" dirty="0">
                          <a:latin typeface="Arial" panose="020B0604020202020204" pitchFamily="34" charset="0"/>
                          <a:cs typeface="Arial" panose="020B0604020202020204" pitchFamily="34" charset="0"/>
                        </a:rPr>
                        <a:t>BEIS Programmes*</a:t>
                      </a:r>
                    </a:p>
                  </a:txBody>
                  <a:tcPr/>
                </a:tc>
                <a:tc>
                  <a:txBody>
                    <a:bodyPr/>
                    <a:lstStyle/>
                    <a:p>
                      <a:r>
                        <a:rPr lang="en-GB" sz="2000" kern="1200" dirty="0">
                          <a:solidFill>
                            <a:schemeClr val="dk1"/>
                          </a:solidFill>
                          <a:latin typeface="Arial" panose="020B0604020202020204" pitchFamily="34" charset="0"/>
                          <a:ea typeface="+mn-ea"/>
                          <a:cs typeface="Arial" panose="020B0604020202020204" pitchFamily="34" charset="0"/>
                        </a:rPr>
                        <a:t>3,798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kern="1200" dirty="0">
                          <a:solidFill>
                            <a:schemeClr val="dk1"/>
                          </a:solidFill>
                          <a:latin typeface="Arial" panose="020B0604020202020204" pitchFamily="34" charset="0"/>
                          <a:ea typeface="+mn-ea"/>
                          <a:cs typeface="Arial" panose="020B0604020202020204" pitchFamily="34" charset="0"/>
                        </a:rPr>
                        <a:t>3,866</a:t>
                      </a:r>
                    </a:p>
                    <a:p>
                      <a:endParaRPr lang="en-GB" sz="20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r>
                        <a:rPr lang="en-GB" sz="2000" kern="1200" dirty="0">
                          <a:solidFill>
                            <a:schemeClr val="dk1"/>
                          </a:solidFill>
                          <a:latin typeface="Arial" panose="020B0604020202020204" pitchFamily="34" charset="0"/>
                          <a:ea typeface="+mn-ea"/>
                          <a:cs typeface="Arial" panose="020B0604020202020204" pitchFamily="34" charset="0"/>
                        </a:rPr>
                        <a:t>3,894</a:t>
                      </a:r>
                    </a:p>
                  </a:txBody>
                  <a:tcPr/>
                </a:tc>
                <a:tc>
                  <a:txBody>
                    <a:bodyPr/>
                    <a:lstStyle/>
                    <a:p>
                      <a:r>
                        <a:rPr lang="en-GB" sz="2000" kern="1200" dirty="0">
                          <a:solidFill>
                            <a:schemeClr val="dk1"/>
                          </a:solidFill>
                          <a:latin typeface="Arial" panose="020B0604020202020204" pitchFamily="34" charset="0"/>
                          <a:ea typeface="+mn-ea"/>
                          <a:cs typeface="Arial" panose="020B0604020202020204" pitchFamily="34" charset="0"/>
                        </a:rPr>
                        <a:t>11,558</a:t>
                      </a:r>
                    </a:p>
                  </a:txBody>
                  <a:tcPr/>
                </a:tc>
                <a:extLst>
                  <a:ext uri="{0D108BD9-81ED-4DB2-BD59-A6C34878D82A}">
                    <a16:rowId xmlns:a16="http://schemas.microsoft.com/office/drawing/2014/main" val="2012079870"/>
                  </a:ext>
                </a:extLst>
              </a:tr>
              <a:tr h="660560">
                <a:tc>
                  <a:txBody>
                    <a:bodyPr/>
                    <a:lstStyle/>
                    <a:p>
                      <a:r>
                        <a:rPr lang="fr-FR" sz="2000" dirty="0">
                          <a:latin typeface="Arial" panose="020B0604020202020204" pitchFamily="34" charset="0"/>
                          <a:cs typeface="Arial" panose="020B0604020202020204" pitchFamily="34" charset="0"/>
                        </a:rPr>
                        <a:t>UK Contribution to EU Programmes**</a:t>
                      </a:r>
                      <a:endParaRPr lang="en-GB" sz="2000" dirty="0">
                        <a:latin typeface="Arial" panose="020B0604020202020204" pitchFamily="34" charset="0"/>
                        <a:cs typeface="Arial" panose="020B0604020202020204" pitchFamily="34" charset="0"/>
                      </a:endParaRPr>
                    </a:p>
                  </a:txBody>
                  <a:tcPr/>
                </a:tc>
                <a:tc>
                  <a:txBody>
                    <a:bodyPr/>
                    <a:lstStyle/>
                    <a:p>
                      <a:r>
                        <a:rPr lang="en-GB" sz="2000" kern="1200" dirty="0">
                          <a:solidFill>
                            <a:schemeClr val="dk1"/>
                          </a:solidFill>
                          <a:latin typeface="Arial" panose="020B0604020202020204" pitchFamily="34" charset="0"/>
                          <a:ea typeface="+mn-ea"/>
                          <a:cs typeface="Arial" panose="020B0604020202020204" pitchFamily="34" charset="0"/>
                        </a:rPr>
                        <a:t>2,349	</a:t>
                      </a:r>
                    </a:p>
                  </a:txBody>
                  <a:tcPr/>
                </a:tc>
                <a:tc>
                  <a:txBody>
                    <a:bodyPr/>
                    <a:lstStyle/>
                    <a:p>
                      <a:r>
                        <a:rPr lang="en-GB" sz="2000" kern="1200" dirty="0">
                          <a:solidFill>
                            <a:schemeClr val="dk1"/>
                          </a:solidFill>
                          <a:latin typeface="Arial" panose="020B0604020202020204" pitchFamily="34" charset="0"/>
                          <a:ea typeface="+mn-ea"/>
                          <a:cs typeface="Arial" panose="020B0604020202020204" pitchFamily="34" charset="0"/>
                        </a:rPr>
                        <a:t>2,321</a:t>
                      </a:r>
                    </a:p>
                  </a:txBody>
                  <a:tcPr/>
                </a:tc>
                <a:tc>
                  <a:txBody>
                    <a:bodyPr/>
                    <a:lstStyle/>
                    <a:p>
                      <a:r>
                        <a:rPr lang="en-GB" sz="2000" kern="1200" dirty="0">
                          <a:solidFill>
                            <a:schemeClr val="dk1"/>
                          </a:solidFill>
                          <a:latin typeface="Arial" panose="020B0604020202020204" pitchFamily="34" charset="0"/>
                          <a:ea typeface="+mn-ea"/>
                          <a:cs typeface="Arial" panose="020B0604020202020204" pitchFamily="34" charset="0"/>
                        </a:rPr>
                        <a:t>2,113	</a:t>
                      </a:r>
                    </a:p>
                  </a:txBody>
                  <a:tcPr/>
                </a:tc>
                <a:tc>
                  <a:txBody>
                    <a:bodyPr/>
                    <a:lstStyle/>
                    <a:p>
                      <a:r>
                        <a:rPr lang="en-GB" sz="2000" kern="1200" dirty="0">
                          <a:solidFill>
                            <a:schemeClr val="dk1"/>
                          </a:solidFill>
                          <a:latin typeface="Arial" panose="020B0604020202020204" pitchFamily="34" charset="0"/>
                          <a:ea typeface="+mn-ea"/>
                          <a:cs typeface="Arial" panose="020B0604020202020204" pitchFamily="34" charset="0"/>
                        </a:rPr>
                        <a:t>6,783</a:t>
                      </a:r>
                    </a:p>
                  </a:txBody>
                  <a:tcPr/>
                </a:tc>
                <a:extLst>
                  <a:ext uri="{0D108BD9-81ED-4DB2-BD59-A6C34878D82A}">
                    <a16:rowId xmlns:a16="http://schemas.microsoft.com/office/drawing/2014/main" val="3352667864"/>
                  </a:ext>
                </a:extLst>
              </a:tr>
            </a:tbl>
          </a:graphicData>
        </a:graphic>
      </p:graphicFrame>
    </p:spTree>
    <p:extLst>
      <p:ext uri="{BB962C8B-B14F-4D97-AF65-F5344CB8AC3E}">
        <p14:creationId xmlns:p14="http://schemas.microsoft.com/office/powerpoint/2010/main" val="31120926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11880C7-A44B-4D4C-98B1-0B6BF6AAC757}"/>
              </a:ext>
            </a:extLst>
          </p:cNvPr>
          <p:cNvSpPr txBox="1"/>
          <p:nvPr/>
        </p:nvSpPr>
        <p:spPr>
          <a:xfrm>
            <a:off x="432299" y="301044"/>
            <a:ext cx="10821157" cy="769441"/>
          </a:xfrm>
          <a:prstGeom prst="rect">
            <a:avLst/>
          </a:prstGeom>
          <a:noFill/>
        </p:spPr>
        <p:txBody>
          <a:bodyPr wrap="square" rtlCol="0" anchor="t">
            <a:spAutoFit/>
          </a:bodyPr>
          <a:lstStyle>
            <a:defPPr>
              <a:defRPr lang="en-US"/>
            </a:defPPr>
            <a:lvl1pPr lvl="0">
              <a:defRPr sz="4400" b="1">
                <a:solidFill>
                  <a:srgbClr val="002060"/>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Context: Spending Review 2021</a:t>
            </a:r>
          </a:p>
        </p:txBody>
      </p:sp>
      <p:sp>
        <p:nvSpPr>
          <p:cNvPr id="6" name="Rectangle 5">
            <a:extLst>
              <a:ext uri="{FF2B5EF4-FFF2-40B4-BE49-F238E27FC236}">
                <a16:creationId xmlns:a16="http://schemas.microsoft.com/office/drawing/2014/main" id="{E04FE243-DC59-7B4F-B02B-E93B1DBC9C70}"/>
              </a:ext>
            </a:extLst>
          </p:cNvPr>
          <p:cNvSpPr/>
          <p:nvPr/>
        </p:nvSpPr>
        <p:spPr>
          <a:xfrm>
            <a:off x="518917" y="1084458"/>
            <a:ext cx="11157146" cy="4244560"/>
          </a:xfrm>
          <a:prstGeom prst="rect">
            <a:avLst/>
          </a:prstGeom>
        </p:spPr>
        <p:txBody>
          <a:bodyPr wrap="square" lIns="91440" tIns="45720" rIns="91440" bIns="45720" anchor="t">
            <a:spAutoFit/>
          </a:bodyPr>
          <a:lstStyle/>
          <a:p>
            <a:pPr marL="0" lvl="2" fontAlgn="base">
              <a:lnSpc>
                <a:spcPct val="110000"/>
              </a:lnSpc>
              <a:spcAft>
                <a:spcPts val="300"/>
              </a:spcAft>
              <a:tabLst>
                <a:tab pos="2149475" algn="l"/>
              </a:tabLst>
              <a:defRPr/>
            </a:pPr>
            <a:r>
              <a:rPr lang="en-GB" sz="2400" b="1" dirty="0">
                <a:solidFill>
                  <a:srgbClr val="1E5DF8"/>
                </a:solidFill>
                <a:latin typeface="Arial"/>
                <a:ea typeface="ヒラギノ角ゴ Pro W3"/>
                <a:cs typeface="Arial"/>
              </a:rPr>
              <a:t>What does it mean for UKRI?</a:t>
            </a:r>
            <a:endParaRPr kumimoji="0" lang="en-GB" sz="2400" b="1" i="0" u="none" strike="noStrike" kern="1200" cap="none" spc="0" normalizeH="0" baseline="0" noProof="0" dirty="0">
              <a:ln>
                <a:noFill/>
              </a:ln>
              <a:solidFill>
                <a:srgbClr val="1E5DF8"/>
              </a:solidFill>
              <a:effectLst/>
              <a:uLnTx/>
              <a:uFillTx/>
              <a:latin typeface="Arial"/>
              <a:ea typeface="ヒラギノ角ゴ Pro W3"/>
              <a:cs typeface="Arial"/>
            </a:endParaRPr>
          </a:p>
          <a:p>
            <a:pPr marL="575945" lvl="2" indent="-287020" fontAlgn="base">
              <a:lnSpc>
                <a:spcPct val="110000"/>
              </a:lnSpc>
              <a:spcAft>
                <a:spcPts val="600"/>
              </a:spcAft>
              <a:buFont typeface="Arial" panose="020B0604020202020204" pitchFamily="34" charset="0"/>
              <a:buChar char="•"/>
              <a:tabLst>
                <a:tab pos="2149475" algn="l"/>
              </a:tabLst>
              <a:defRPr/>
            </a:pPr>
            <a:r>
              <a:rPr lang="en-US" sz="2200" dirty="0">
                <a:solidFill>
                  <a:srgbClr val="4D4D4D"/>
                </a:solidFill>
                <a:latin typeface="Arial"/>
                <a:cs typeface="Arial"/>
              </a:rPr>
              <a:t>SR outcome should be viewed positively, particularly given the wider economic background </a:t>
            </a:r>
          </a:p>
          <a:p>
            <a:pPr marL="1033145" lvl="3" indent="-287020" fontAlgn="base">
              <a:lnSpc>
                <a:spcPct val="110000"/>
              </a:lnSpc>
              <a:spcAft>
                <a:spcPts val="600"/>
              </a:spcAft>
              <a:buFont typeface="Arial" panose="020B0604020202020204" pitchFamily="34" charset="0"/>
              <a:buChar char="•"/>
              <a:tabLst>
                <a:tab pos="2149475" algn="l"/>
              </a:tabLst>
              <a:defRPr/>
            </a:pPr>
            <a:r>
              <a:rPr lang="en-US" sz="2200" dirty="0">
                <a:solidFill>
                  <a:srgbClr val="FF6900"/>
                </a:solidFill>
                <a:latin typeface="Arial"/>
                <a:cs typeface="Arial"/>
              </a:rPr>
              <a:t>strong message from government about its commitment to research and innovation </a:t>
            </a:r>
          </a:p>
          <a:p>
            <a:pPr marL="575945" lvl="2" indent="-287020" fontAlgn="base">
              <a:lnSpc>
                <a:spcPct val="110000"/>
              </a:lnSpc>
              <a:spcAft>
                <a:spcPts val="600"/>
              </a:spcAft>
              <a:buFont typeface="Arial" panose="020B0604020202020204" pitchFamily="34" charset="0"/>
              <a:buChar char="•"/>
              <a:tabLst>
                <a:tab pos="2149475" algn="l"/>
              </a:tabLst>
              <a:defRPr/>
            </a:pPr>
            <a:r>
              <a:rPr lang="en-US" sz="2200" dirty="0">
                <a:solidFill>
                  <a:srgbClr val="4D4D4D"/>
                </a:solidFill>
                <a:latin typeface="Arial"/>
                <a:cs typeface="Arial"/>
              </a:rPr>
              <a:t>FY22/23 allocation is slightly lower than FY21/22, but core R&amp;D has been protected</a:t>
            </a:r>
          </a:p>
          <a:p>
            <a:pPr marL="575945" lvl="2" indent="-287020" fontAlgn="base">
              <a:lnSpc>
                <a:spcPct val="110000"/>
              </a:lnSpc>
              <a:spcAft>
                <a:spcPts val="600"/>
              </a:spcAft>
              <a:buFont typeface="Arial" panose="020B0604020202020204" pitchFamily="34" charset="0"/>
              <a:buChar char="•"/>
              <a:tabLst>
                <a:tab pos="2149475" algn="l"/>
              </a:tabLst>
              <a:defRPr/>
            </a:pPr>
            <a:r>
              <a:rPr lang="en-US" sz="2200" dirty="0">
                <a:solidFill>
                  <a:srgbClr val="4D4D4D"/>
                </a:solidFill>
                <a:latin typeface="Arial"/>
                <a:cs typeface="Arial"/>
              </a:rPr>
              <a:t>Positive trends in FY23/24 and FY24/25 – new opportunities across UKRI </a:t>
            </a:r>
          </a:p>
          <a:p>
            <a:pPr marL="575945" lvl="2" indent="-287020" fontAlgn="base">
              <a:lnSpc>
                <a:spcPct val="110000"/>
              </a:lnSpc>
              <a:spcAft>
                <a:spcPts val="600"/>
              </a:spcAft>
              <a:buFont typeface="Arial" panose="020B0604020202020204" pitchFamily="34" charset="0"/>
              <a:buChar char="•"/>
              <a:tabLst>
                <a:tab pos="2149475" algn="l"/>
              </a:tabLst>
              <a:defRPr/>
            </a:pPr>
            <a:r>
              <a:rPr lang="en-US" sz="2200" dirty="0">
                <a:solidFill>
                  <a:srgbClr val="4D4D4D"/>
                </a:solidFill>
                <a:latin typeface="Arial"/>
                <a:cs typeface="Arial"/>
              </a:rPr>
              <a:t>UKRI has given indicative allocations to councils and cross-cutting funding lines, but these are subject to BEIS sign off</a:t>
            </a:r>
          </a:p>
          <a:p>
            <a:pPr marL="1033145" lvl="3" indent="-287020" fontAlgn="base">
              <a:lnSpc>
                <a:spcPct val="110000"/>
              </a:lnSpc>
              <a:spcAft>
                <a:spcPts val="600"/>
              </a:spcAft>
              <a:buFont typeface="Arial" panose="020B0604020202020204" pitchFamily="34" charset="0"/>
              <a:buChar char="•"/>
              <a:tabLst>
                <a:tab pos="2149475" algn="l"/>
              </a:tabLst>
              <a:defRPr/>
            </a:pPr>
            <a:r>
              <a:rPr lang="en-US" sz="2200" dirty="0">
                <a:solidFill>
                  <a:srgbClr val="FF6900"/>
                </a:solidFill>
                <a:latin typeface="Arial"/>
                <a:cs typeface="Arial"/>
              </a:rPr>
              <a:t>Not certain, but now have a reasonable picture of the next three years </a:t>
            </a:r>
          </a:p>
        </p:txBody>
      </p:sp>
      <p:sp>
        <p:nvSpPr>
          <p:cNvPr id="2" name="TextBox 1">
            <a:extLst>
              <a:ext uri="{FF2B5EF4-FFF2-40B4-BE49-F238E27FC236}">
                <a16:creationId xmlns:a16="http://schemas.microsoft.com/office/drawing/2014/main" id="{F82A00FA-4403-BC4A-8283-055A0F57C461}"/>
              </a:ext>
            </a:extLst>
          </p:cNvPr>
          <p:cNvSpPr txBox="1"/>
          <p:nvPr/>
        </p:nvSpPr>
        <p:spPr>
          <a:xfrm>
            <a:off x="2543183" y="5443535"/>
            <a:ext cx="7122463" cy="523220"/>
          </a:xfrm>
          <a:prstGeom prst="rect">
            <a:avLst/>
          </a:prstGeom>
          <a:solidFill>
            <a:srgbClr val="1E5DF8"/>
          </a:solidFill>
        </p:spPr>
        <p:txBody>
          <a:bodyPr wrap="none" rtlCol="0">
            <a:spAutoFit/>
          </a:bodyPr>
          <a:lstStyle/>
          <a:p>
            <a:r>
              <a:rPr lang="en-US" sz="2800" b="1" dirty="0">
                <a:solidFill>
                  <a:srgbClr val="FFFFFF"/>
                </a:solidFill>
                <a:latin typeface="Arial" panose="020B0604020202020204" pitchFamily="34" charset="0"/>
                <a:cs typeface="Arial" panose="020B0604020202020204" pitchFamily="34" charset="0"/>
              </a:rPr>
              <a:t>3-year settlement makes a big difference</a:t>
            </a:r>
          </a:p>
        </p:txBody>
      </p:sp>
    </p:spTree>
    <p:extLst>
      <p:ext uri="{BB962C8B-B14F-4D97-AF65-F5344CB8AC3E}">
        <p14:creationId xmlns:p14="http://schemas.microsoft.com/office/powerpoint/2010/main" val="1923995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11880C7-A44B-4D4C-98B1-0B6BF6AAC757}"/>
              </a:ext>
            </a:extLst>
          </p:cNvPr>
          <p:cNvSpPr txBox="1"/>
          <p:nvPr/>
        </p:nvSpPr>
        <p:spPr>
          <a:xfrm>
            <a:off x="432299" y="301044"/>
            <a:ext cx="11240783" cy="769441"/>
          </a:xfrm>
          <a:prstGeom prst="rect">
            <a:avLst/>
          </a:prstGeom>
          <a:noFill/>
        </p:spPr>
        <p:txBody>
          <a:bodyPr wrap="square" rtlCol="0" anchor="t">
            <a:spAutoFit/>
          </a:bodyPr>
          <a:lstStyle>
            <a:defPPr>
              <a:defRPr lang="en-US"/>
            </a:defPPr>
            <a:lvl1pPr lvl="0">
              <a:defRPr sz="4400" b="1">
                <a:solidFill>
                  <a:srgbClr val="002060"/>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Context: Spending Review 2021</a:t>
            </a:r>
          </a:p>
        </p:txBody>
      </p:sp>
      <p:sp>
        <p:nvSpPr>
          <p:cNvPr id="6" name="Rectangle 5">
            <a:extLst>
              <a:ext uri="{FF2B5EF4-FFF2-40B4-BE49-F238E27FC236}">
                <a16:creationId xmlns:a16="http://schemas.microsoft.com/office/drawing/2014/main" id="{E04FE243-DC59-7B4F-B02B-E93B1DBC9C70}"/>
              </a:ext>
            </a:extLst>
          </p:cNvPr>
          <p:cNvSpPr/>
          <p:nvPr/>
        </p:nvSpPr>
        <p:spPr>
          <a:xfrm>
            <a:off x="518917" y="1084458"/>
            <a:ext cx="11157146" cy="5772671"/>
          </a:xfrm>
          <a:prstGeom prst="rect">
            <a:avLst/>
          </a:prstGeom>
        </p:spPr>
        <p:txBody>
          <a:bodyPr wrap="square" lIns="91440" tIns="45720" rIns="91440" bIns="45720" anchor="t">
            <a:spAutoFit/>
          </a:bodyPr>
          <a:lstStyle/>
          <a:p>
            <a:pPr marL="0" lvl="2" fontAlgn="base">
              <a:lnSpc>
                <a:spcPct val="110000"/>
              </a:lnSpc>
              <a:spcAft>
                <a:spcPts val="300"/>
              </a:spcAft>
              <a:tabLst>
                <a:tab pos="2149475" algn="l"/>
              </a:tabLst>
              <a:defRPr/>
            </a:pPr>
            <a:r>
              <a:rPr lang="en-GB" sz="2400" b="1" dirty="0">
                <a:solidFill>
                  <a:srgbClr val="1E5DF8"/>
                </a:solidFill>
                <a:latin typeface="Arial"/>
                <a:ea typeface="ヒラギノ角ゴ Pro W3"/>
                <a:cs typeface="Arial"/>
              </a:rPr>
              <a:t>What it could mean for STFC? </a:t>
            </a:r>
            <a:endParaRPr kumimoji="0" lang="en-GB" sz="2400" b="1" i="0" u="none" strike="noStrike" kern="1200" cap="none" spc="0" normalizeH="0" baseline="0" noProof="0" dirty="0">
              <a:ln>
                <a:noFill/>
              </a:ln>
              <a:solidFill>
                <a:srgbClr val="1E5DF8"/>
              </a:solidFill>
              <a:effectLst/>
              <a:uLnTx/>
              <a:uFillTx/>
              <a:latin typeface="Arial"/>
              <a:ea typeface="ヒラギノ角ゴ Pro W3"/>
              <a:cs typeface="Arial"/>
            </a:endParaRPr>
          </a:p>
          <a:p>
            <a:pPr marL="575945" lvl="2" indent="-287020" fontAlgn="base">
              <a:lnSpc>
                <a:spcPct val="110000"/>
              </a:lnSpc>
              <a:spcAft>
                <a:spcPts val="300"/>
              </a:spcAft>
              <a:buFont typeface="Arial" panose="020B0604020202020204" pitchFamily="34" charset="0"/>
              <a:buChar char="•"/>
              <a:tabLst>
                <a:tab pos="2149475" algn="l"/>
              </a:tabLst>
              <a:defRPr/>
            </a:pPr>
            <a:r>
              <a:rPr lang="en-US" sz="2200" b="1" dirty="0">
                <a:solidFill>
                  <a:srgbClr val="4D4D4D"/>
                </a:solidFill>
                <a:latin typeface="Arial"/>
                <a:cs typeface="Arial"/>
              </a:rPr>
              <a:t>Things are going to be very tight in FY22/23</a:t>
            </a:r>
          </a:p>
          <a:p>
            <a:pPr marL="1033145" lvl="3" indent="-287020" fontAlgn="base">
              <a:lnSpc>
                <a:spcPct val="110000"/>
              </a:lnSpc>
              <a:spcAft>
                <a:spcPts val="300"/>
              </a:spcAft>
              <a:buFont typeface="Arial" panose="020B0604020202020204" pitchFamily="34" charset="0"/>
              <a:buChar char="•"/>
              <a:tabLst>
                <a:tab pos="2149475" algn="l"/>
              </a:tabLst>
              <a:defRPr/>
            </a:pPr>
            <a:r>
              <a:rPr lang="en-US" sz="2200" dirty="0">
                <a:solidFill>
                  <a:srgbClr val="FF6900"/>
                </a:solidFill>
                <a:latin typeface="Arial"/>
                <a:cs typeface="Arial"/>
              </a:rPr>
              <a:t>electricity cost inflation is a challenge</a:t>
            </a:r>
          </a:p>
          <a:p>
            <a:pPr marL="1033145" lvl="3" indent="-287020" fontAlgn="base">
              <a:lnSpc>
                <a:spcPct val="110000"/>
              </a:lnSpc>
              <a:spcAft>
                <a:spcPts val="300"/>
              </a:spcAft>
              <a:buFont typeface="Arial" panose="020B0604020202020204" pitchFamily="34" charset="0"/>
              <a:buChar char="•"/>
              <a:tabLst>
                <a:tab pos="2149475" algn="l"/>
              </a:tabLst>
              <a:defRPr/>
            </a:pPr>
            <a:r>
              <a:rPr lang="en-US" sz="2200" dirty="0">
                <a:solidFill>
                  <a:srgbClr val="FF6900"/>
                </a:solidFill>
                <a:latin typeface="Arial"/>
                <a:cs typeface="Arial"/>
              </a:rPr>
              <a:t>overall budgets are very tight, but the situation is manageable</a:t>
            </a:r>
          </a:p>
          <a:p>
            <a:pPr marL="575945" lvl="2" indent="-287020" fontAlgn="base">
              <a:lnSpc>
                <a:spcPct val="110000"/>
              </a:lnSpc>
              <a:spcAft>
                <a:spcPts val="300"/>
              </a:spcAft>
              <a:buFont typeface="Arial" panose="020B0604020202020204" pitchFamily="34" charset="0"/>
              <a:buChar char="•"/>
              <a:tabLst>
                <a:tab pos="2149475" algn="l"/>
              </a:tabLst>
              <a:defRPr/>
            </a:pPr>
            <a:r>
              <a:rPr lang="en-US" sz="2200" b="1" dirty="0">
                <a:solidFill>
                  <a:srgbClr val="4D4D4D"/>
                </a:solidFill>
                <a:latin typeface="Arial"/>
                <a:cs typeface="Arial"/>
              </a:rPr>
              <a:t>Facilities:</a:t>
            </a:r>
            <a:r>
              <a:rPr lang="en-US" sz="2200" dirty="0">
                <a:solidFill>
                  <a:srgbClr val="4D4D4D"/>
                </a:solidFill>
                <a:latin typeface="Arial"/>
                <a:cs typeface="Arial"/>
              </a:rPr>
              <a:t> aim to operate ISIS ,CLF and Diamond at full capacity in 22/23</a:t>
            </a:r>
          </a:p>
          <a:p>
            <a:pPr marL="1033145" lvl="3" indent="-287020" fontAlgn="base">
              <a:lnSpc>
                <a:spcPct val="110000"/>
              </a:lnSpc>
              <a:spcAft>
                <a:spcPts val="300"/>
              </a:spcAft>
              <a:buFont typeface="Arial" panose="020B0604020202020204" pitchFamily="34" charset="0"/>
              <a:buChar char="•"/>
              <a:tabLst>
                <a:tab pos="2149475" algn="l"/>
              </a:tabLst>
              <a:defRPr/>
            </a:pPr>
            <a:r>
              <a:rPr lang="en-US" sz="2200" dirty="0">
                <a:solidFill>
                  <a:srgbClr val="FF6900"/>
                </a:solidFill>
                <a:latin typeface="Arial"/>
                <a:cs typeface="Arial"/>
              </a:rPr>
              <a:t>further energy cost increases in FY23/24 and FY24/25 are a significant risk </a:t>
            </a:r>
          </a:p>
          <a:p>
            <a:pPr marL="575945" lvl="2" indent="-287020" fontAlgn="base">
              <a:lnSpc>
                <a:spcPct val="110000"/>
              </a:lnSpc>
              <a:spcAft>
                <a:spcPts val="300"/>
              </a:spcAft>
              <a:buFont typeface="Arial" panose="020B0604020202020204" pitchFamily="34" charset="0"/>
              <a:buChar char="•"/>
              <a:tabLst>
                <a:tab pos="2149475" algn="l"/>
              </a:tabLst>
              <a:defRPr/>
            </a:pPr>
            <a:r>
              <a:rPr lang="en-US" sz="2200" b="1" dirty="0">
                <a:solidFill>
                  <a:srgbClr val="4D4D4D"/>
                </a:solidFill>
                <a:latin typeface="Arial"/>
                <a:cs typeface="Arial"/>
              </a:rPr>
              <a:t>Infrastructure: </a:t>
            </a:r>
            <a:r>
              <a:rPr lang="en-US" sz="2200" dirty="0">
                <a:solidFill>
                  <a:srgbClr val="4D4D4D"/>
                </a:solidFill>
                <a:latin typeface="Arial"/>
                <a:cs typeface="Arial"/>
              </a:rPr>
              <a:t>aim to initiate a number of </a:t>
            </a:r>
            <a:r>
              <a:rPr lang="en-US" sz="2200" b="1" dirty="0">
                <a:solidFill>
                  <a:srgbClr val="4D4D4D"/>
                </a:solidFill>
                <a:latin typeface="Arial"/>
                <a:cs typeface="Arial"/>
              </a:rPr>
              <a:t>infrastructure projects</a:t>
            </a:r>
            <a:r>
              <a:rPr lang="en-US" sz="2200" dirty="0">
                <a:solidFill>
                  <a:srgbClr val="4D4D4D"/>
                </a:solidFill>
                <a:latin typeface="Arial"/>
                <a:cs typeface="Arial"/>
              </a:rPr>
              <a:t>, subject to funding through the UKRI infrastructure fund and infrastructure fund </a:t>
            </a:r>
            <a:r>
              <a:rPr lang="en-US" sz="2200" dirty="0" err="1">
                <a:solidFill>
                  <a:srgbClr val="4D4D4D"/>
                </a:solidFill>
                <a:latin typeface="Arial"/>
                <a:cs typeface="Arial"/>
              </a:rPr>
              <a:t>prioritisation</a:t>
            </a:r>
            <a:endParaRPr lang="en-US" sz="2200" dirty="0">
              <a:solidFill>
                <a:srgbClr val="4D4D4D"/>
              </a:solidFill>
              <a:latin typeface="Arial"/>
              <a:cs typeface="Arial"/>
            </a:endParaRPr>
          </a:p>
          <a:p>
            <a:pPr marL="1033145" lvl="3" indent="-287020" fontAlgn="base">
              <a:lnSpc>
                <a:spcPct val="110000"/>
              </a:lnSpc>
              <a:spcAft>
                <a:spcPts val="300"/>
              </a:spcAft>
              <a:buFont typeface="Arial" panose="020B0604020202020204" pitchFamily="34" charset="0"/>
              <a:buChar char="•"/>
              <a:tabLst>
                <a:tab pos="2149475" algn="l"/>
              </a:tabLst>
              <a:defRPr/>
            </a:pPr>
            <a:r>
              <a:rPr lang="en-US" sz="2200" b="1" dirty="0">
                <a:solidFill>
                  <a:srgbClr val="FF6900"/>
                </a:solidFill>
                <a:latin typeface="Arial"/>
                <a:cs typeface="Arial"/>
              </a:rPr>
              <a:t>could</a:t>
            </a:r>
            <a:r>
              <a:rPr lang="en-US" sz="2200" dirty="0">
                <a:solidFill>
                  <a:srgbClr val="FF6900"/>
                </a:solidFill>
                <a:latin typeface="Arial"/>
                <a:cs typeface="Arial"/>
              </a:rPr>
              <a:t> include Diamond-II, ISIS Endeavour, Vulcan 2020,  Hyper-K, …</a:t>
            </a:r>
          </a:p>
          <a:p>
            <a:pPr marL="575945" lvl="2" indent="-287020" fontAlgn="base">
              <a:lnSpc>
                <a:spcPct val="110000"/>
              </a:lnSpc>
              <a:spcAft>
                <a:spcPts val="300"/>
              </a:spcAft>
              <a:buFont typeface="Arial" panose="020B0604020202020204" pitchFamily="34" charset="0"/>
              <a:buChar char="•"/>
              <a:tabLst>
                <a:tab pos="2149475" algn="l"/>
              </a:tabLst>
              <a:defRPr/>
            </a:pPr>
            <a:r>
              <a:rPr lang="en-US" sz="2200" b="1" dirty="0">
                <a:solidFill>
                  <a:srgbClr val="4D4D4D"/>
                </a:solidFill>
                <a:latin typeface="Arial"/>
                <a:cs typeface="Arial"/>
              </a:rPr>
              <a:t>Core </a:t>
            </a:r>
            <a:r>
              <a:rPr lang="en-US" sz="2200" b="1" dirty="0" err="1">
                <a:solidFill>
                  <a:srgbClr val="4D4D4D"/>
                </a:solidFill>
                <a:latin typeface="Arial"/>
                <a:cs typeface="Arial"/>
              </a:rPr>
              <a:t>Programme</a:t>
            </a:r>
            <a:r>
              <a:rPr lang="en-US" sz="2200" b="1" dirty="0">
                <a:solidFill>
                  <a:srgbClr val="4D4D4D"/>
                </a:solidFill>
                <a:latin typeface="Arial"/>
                <a:cs typeface="Arial"/>
              </a:rPr>
              <a:t>: </a:t>
            </a:r>
            <a:r>
              <a:rPr lang="en-US" sz="2200" dirty="0">
                <a:solidFill>
                  <a:srgbClr val="4D4D4D"/>
                </a:solidFill>
                <a:latin typeface="Arial"/>
                <a:cs typeface="Arial"/>
              </a:rPr>
              <a:t>strong desire to provide an uplift in national particle physics, nuclear physics and astronomy consolidated grants in FY23/24 and FY24/25</a:t>
            </a:r>
          </a:p>
          <a:p>
            <a:pPr marL="1033145" lvl="3" indent="-287020" fontAlgn="base">
              <a:lnSpc>
                <a:spcPct val="110000"/>
              </a:lnSpc>
              <a:spcAft>
                <a:spcPts val="300"/>
              </a:spcAft>
              <a:buFont typeface="Arial" panose="020B0604020202020204" pitchFamily="34" charset="0"/>
              <a:buChar char="•"/>
              <a:tabLst>
                <a:tab pos="2149475" algn="l"/>
              </a:tabLst>
              <a:defRPr/>
            </a:pPr>
            <a:r>
              <a:rPr lang="en-US" sz="2200" dirty="0">
                <a:solidFill>
                  <a:srgbClr val="FF6900"/>
                </a:solidFill>
                <a:latin typeface="Arial"/>
                <a:cs typeface="Arial"/>
              </a:rPr>
              <a:t>exploring what might be possible, but “sustainability” arguments are clear</a:t>
            </a:r>
            <a:endParaRPr lang="en-US" sz="2200" dirty="0">
              <a:solidFill>
                <a:srgbClr val="4D4D4D"/>
              </a:solidFill>
              <a:latin typeface="Arial"/>
              <a:cs typeface="Arial"/>
            </a:endParaRPr>
          </a:p>
          <a:p>
            <a:pPr marL="575945" lvl="2" indent="-287020" fontAlgn="base">
              <a:lnSpc>
                <a:spcPct val="110000"/>
              </a:lnSpc>
              <a:spcAft>
                <a:spcPts val="600"/>
              </a:spcAft>
              <a:buFont typeface="Arial" panose="020B0604020202020204" pitchFamily="34" charset="0"/>
              <a:buChar char="•"/>
              <a:tabLst>
                <a:tab pos="2149475" algn="l"/>
              </a:tabLst>
              <a:defRPr/>
            </a:pPr>
            <a:endParaRPr lang="en-US" sz="2200" dirty="0">
              <a:solidFill>
                <a:srgbClr val="4D4D4D"/>
              </a:solidFill>
              <a:latin typeface="Arial"/>
              <a:cs typeface="Arial"/>
            </a:endParaRPr>
          </a:p>
          <a:p>
            <a:pPr marL="575945" lvl="2" indent="-287020" fontAlgn="base">
              <a:lnSpc>
                <a:spcPct val="110000"/>
              </a:lnSpc>
              <a:spcAft>
                <a:spcPts val="600"/>
              </a:spcAft>
              <a:buFont typeface="Arial" panose="020B0604020202020204" pitchFamily="34" charset="0"/>
              <a:buChar char="•"/>
              <a:tabLst>
                <a:tab pos="2149475" algn="l"/>
              </a:tabLst>
              <a:defRPr/>
            </a:pPr>
            <a:endParaRPr lang="en-US" sz="2200" dirty="0">
              <a:solidFill>
                <a:srgbClr val="4D4D4D"/>
              </a:solidFill>
              <a:latin typeface="Arial"/>
              <a:cs typeface="Arial"/>
            </a:endParaRPr>
          </a:p>
        </p:txBody>
      </p:sp>
      <p:sp>
        <p:nvSpPr>
          <p:cNvPr id="2" name="TextBox 1">
            <a:extLst>
              <a:ext uri="{FF2B5EF4-FFF2-40B4-BE49-F238E27FC236}">
                <a16:creationId xmlns:a16="http://schemas.microsoft.com/office/drawing/2014/main" id="{CCF1AADE-A24B-E945-9035-0911054A1CA8}"/>
              </a:ext>
            </a:extLst>
          </p:cNvPr>
          <p:cNvSpPr txBox="1"/>
          <p:nvPr/>
        </p:nvSpPr>
        <p:spPr>
          <a:xfrm>
            <a:off x="5291328" y="1145418"/>
            <a:ext cx="4581254" cy="369332"/>
          </a:xfrm>
          <a:prstGeom prst="rect">
            <a:avLst/>
          </a:prstGeom>
          <a:noFill/>
        </p:spPr>
        <p:txBody>
          <a:bodyPr wrap="none" rtlCol="0">
            <a:spAutoFit/>
          </a:bodyPr>
          <a:lstStyle/>
          <a:p>
            <a:r>
              <a:rPr lang="en-US" dirty="0">
                <a:solidFill>
                  <a:srgbClr val="FF0000"/>
                </a:solidFill>
              </a:rPr>
              <a:t>Slightly speculative as the devil is in the details</a:t>
            </a:r>
          </a:p>
        </p:txBody>
      </p:sp>
      <p:pic>
        <p:nvPicPr>
          <p:cNvPr id="8" name="Picture 2" descr="How Much Is A Pinch Of Salt?">
            <a:extLst>
              <a:ext uri="{FF2B5EF4-FFF2-40B4-BE49-F238E27FC236}">
                <a16:creationId xmlns:a16="http://schemas.microsoft.com/office/drawing/2014/main" id="{AF6D3919-BED8-6B4F-94E1-CB07C8E0C3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22186" y="0"/>
            <a:ext cx="2171666" cy="1223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909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D88C18A-0348-8B41-9674-2C4240E4CCF6}"/>
              </a:ext>
            </a:extLst>
          </p:cNvPr>
          <p:cNvSpPr txBox="1"/>
          <p:nvPr/>
        </p:nvSpPr>
        <p:spPr>
          <a:xfrm>
            <a:off x="402107" y="294684"/>
            <a:ext cx="11261764" cy="769441"/>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4400" b="1" dirty="0">
                <a:solidFill>
                  <a:srgbClr val="002060"/>
                </a:solidFill>
                <a:latin typeface="Arial" panose="020B0604020202020204" pitchFamily="34" charset="0"/>
                <a:cs typeface="Arial" panose="020B0604020202020204" pitchFamily="34" charset="0"/>
              </a:rPr>
              <a:t>Sustainability of the PPAN programmes</a:t>
            </a:r>
            <a:endParaRPr kumimoji="0" lang="en-GB" altLang="en-US" sz="4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10" name="Rectangle 9">
            <a:extLst>
              <a:ext uri="{FF2B5EF4-FFF2-40B4-BE49-F238E27FC236}">
                <a16:creationId xmlns:a16="http://schemas.microsoft.com/office/drawing/2014/main" id="{E70B8EA0-FAC3-0E4C-9913-10C837B6B00E}"/>
              </a:ext>
            </a:extLst>
          </p:cNvPr>
          <p:cNvSpPr/>
          <p:nvPr/>
        </p:nvSpPr>
        <p:spPr>
          <a:xfrm>
            <a:off x="519586" y="1095457"/>
            <a:ext cx="11357989" cy="5283306"/>
          </a:xfrm>
          <a:prstGeom prst="rect">
            <a:avLst/>
          </a:prstGeom>
        </p:spPr>
        <p:txBody>
          <a:bodyPr wrap="square">
            <a:spAutoFit/>
          </a:bodyPr>
          <a:lstStyle/>
          <a:p>
            <a:pPr marL="0" marR="0" lvl="0" indent="0" algn="l" defTabSz="914400" rtl="0" eaLnBrk="1" fontAlgn="auto" latinLnBrk="0" hangingPunct="1">
              <a:lnSpc>
                <a:spcPct val="100000"/>
              </a:lnSpc>
              <a:spcBef>
                <a:spcPct val="0"/>
              </a:spcBef>
              <a:spcAft>
                <a:spcPts val="300"/>
              </a:spcAft>
              <a:buClrTx/>
              <a:buSzTx/>
              <a:buFontTx/>
              <a:buNone/>
              <a:tabLst/>
              <a:defRPr/>
            </a:pPr>
            <a:r>
              <a:rPr kumimoji="0" lang="en-GB" altLang="en-US" sz="2400" b="1" i="0" u="none" strike="noStrike" kern="1200" cap="none" spc="0" normalizeH="0" baseline="0" noProof="0" dirty="0">
                <a:ln>
                  <a:noFill/>
                </a:ln>
                <a:solidFill>
                  <a:srgbClr val="1E5DF8"/>
                </a:solidFill>
                <a:effectLst/>
                <a:uLnTx/>
                <a:uFillTx/>
                <a:latin typeface="Arial" panose="020B0604020202020204" pitchFamily="34" charset="0"/>
                <a:ea typeface="+mn-ea"/>
                <a:cs typeface="Arial" panose="020B0604020202020204" pitchFamily="34" charset="0"/>
              </a:rPr>
              <a:t>Over the past 10 years</a:t>
            </a:r>
          </a:p>
          <a:p>
            <a:pPr marL="576000" indent="-288000">
              <a:lnSpc>
                <a:spcPct val="110000"/>
              </a:lnSpc>
              <a:spcBef>
                <a:spcPct val="0"/>
              </a:spcBef>
              <a:spcAft>
                <a:spcPts val="300"/>
              </a:spcAft>
              <a:buFont typeface="Arial" panose="020B0604020202020204" pitchFamily="34" charset="0"/>
              <a:buChar char="•"/>
              <a:defRPr/>
            </a:pPr>
            <a:r>
              <a:rPr lang="en-US" sz="2200" dirty="0">
                <a:solidFill>
                  <a:srgbClr val="4D4D4D"/>
                </a:solidFill>
                <a:latin typeface="Arial" panose="020B0604020202020204" pitchFamily="34" charset="0"/>
                <a:cs typeface="Arial" pitchFamily="34" charset="0"/>
              </a:rPr>
              <a:t>international subscriptions have increased, e.g. CERN up by</a:t>
            </a:r>
            <a:r>
              <a:rPr lang="en-US" sz="2200" dirty="0">
                <a:solidFill>
                  <a:srgbClr val="201D3E"/>
                </a:solidFill>
                <a:latin typeface="Arial" panose="020B0604020202020204" pitchFamily="34" charset="0"/>
                <a:cs typeface="Arial" pitchFamily="34" charset="0"/>
              </a:rPr>
              <a:t> 40%</a:t>
            </a:r>
          </a:p>
          <a:p>
            <a:pPr marL="576000" indent="-288000">
              <a:lnSpc>
                <a:spcPct val="110000"/>
              </a:lnSpc>
              <a:spcBef>
                <a:spcPct val="0"/>
              </a:spcBef>
              <a:spcAft>
                <a:spcPts val="300"/>
              </a:spcAft>
              <a:buFont typeface="Arial" panose="020B0604020202020204" pitchFamily="34" charset="0"/>
              <a:buChar char="•"/>
              <a:defRPr/>
            </a:pPr>
            <a:r>
              <a:rPr lang="en-US" sz="2200" dirty="0">
                <a:solidFill>
                  <a:srgbClr val="201D3E"/>
                </a:solidFill>
                <a:latin typeface="Arial" panose="020B0604020202020204" pitchFamily="34" charset="0"/>
                <a:cs typeface="Arial" pitchFamily="34" charset="0"/>
              </a:rPr>
              <a:t>budgets have been essentially “flat” and costs of research have increased, e.g. PDRA costs up by over 40%  </a:t>
            </a:r>
          </a:p>
          <a:p>
            <a:pPr marL="1033200" lvl="1" indent="-288000">
              <a:lnSpc>
                <a:spcPct val="110000"/>
              </a:lnSpc>
              <a:spcBef>
                <a:spcPct val="0"/>
              </a:spcBef>
              <a:spcAft>
                <a:spcPts val="300"/>
              </a:spcAft>
              <a:buFont typeface="Arial" panose="020B0604020202020204" pitchFamily="34" charset="0"/>
              <a:buChar char="•"/>
              <a:defRPr/>
            </a:pPr>
            <a:r>
              <a:rPr lang="en-US" sz="2200" dirty="0">
                <a:solidFill>
                  <a:srgbClr val="FF6900"/>
                </a:solidFill>
                <a:latin typeface="Arial" panose="020B0604020202020204" pitchFamily="34" charset="0"/>
                <a:cs typeface="Arial" pitchFamily="34" charset="0"/>
              </a:rPr>
              <a:t>p</a:t>
            </a:r>
            <a:r>
              <a:rPr kumimoji="0" lang="en-US" sz="2200" b="0" i="0" u="none" strike="noStrike" kern="1200" cap="none" spc="0" normalizeH="0" baseline="0" noProof="0" dirty="0" err="1">
                <a:ln>
                  <a:noFill/>
                </a:ln>
                <a:solidFill>
                  <a:srgbClr val="FF6900"/>
                </a:solidFill>
                <a:effectLst/>
                <a:uLnTx/>
                <a:uFillTx/>
                <a:latin typeface="Arial" panose="020B0604020202020204" pitchFamily="34" charset="0"/>
                <a:ea typeface="+mn-ea"/>
                <a:cs typeface="Arial" pitchFamily="34" charset="0"/>
              </a:rPr>
              <a:t>urchasing</a:t>
            </a:r>
            <a:r>
              <a:rPr kumimoji="0" lang="en-US" sz="2200" b="0" i="0" u="none" strike="noStrike" kern="1200" cap="none" spc="0" normalizeH="0" baseline="0" noProof="0" dirty="0">
                <a:ln>
                  <a:noFill/>
                </a:ln>
                <a:solidFill>
                  <a:srgbClr val="FF6900"/>
                </a:solidFill>
                <a:effectLst/>
                <a:uLnTx/>
                <a:uFillTx/>
                <a:latin typeface="Arial" panose="020B0604020202020204" pitchFamily="34" charset="0"/>
                <a:ea typeface="+mn-ea"/>
                <a:cs typeface="Arial" pitchFamily="34" charset="0"/>
              </a:rPr>
              <a:t> power of UK particle physics and astronomy </a:t>
            </a:r>
            <a:r>
              <a:rPr kumimoji="0" lang="en-US" sz="2200" b="0" i="0" u="none" strike="noStrike" kern="1200" cap="none" spc="0" normalizeH="0" baseline="0" noProof="0" dirty="0" err="1">
                <a:ln>
                  <a:noFill/>
                </a:ln>
                <a:solidFill>
                  <a:srgbClr val="FF6900"/>
                </a:solidFill>
                <a:effectLst/>
                <a:uLnTx/>
                <a:uFillTx/>
                <a:latin typeface="Arial" panose="020B0604020202020204" pitchFamily="34" charset="0"/>
                <a:ea typeface="+mn-ea"/>
                <a:cs typeface="Arial" pitchFamily="34" charset="0"/>
              </a:rPr>
              <a:t>programmes</a:t>
            </a:r>
            <a:r>
              <a:rPr kumimoji="0" lang="en-US" sz="2200" b="0" i="0" u="none" strike="noStrike" kern="1200" cap="none" spc="0" normalizeH="0" baseline="0" noProof="0" dirty="0">
                <a:ln>
                  <a:noFill/>
                </a:ln>
                <a:solidFill>
                  <a:srgbClr val="FF6900"/>
                </a:solidFill>
                <a:effectLst/>
                <a:uLnTx/>
                <a:uFillTx/>
                <a:latin typeface="Arial" panose="020B0604020202020204" pitchFamily="34" charset="0"/>
                <a:ea typeface="+mn-ea"/>
                <a:cs typeface="Arial" pitchFamily="34" charset="0"/>
              </a:rPr>
              <a:t> have decreased by approximately 30% </a:t>
            </a:r>
          </a:p>
          <a:p>
            <a:pPr lvl="0">
              <a:spcBef>
                <a:spcPct val="0"/>
              </a:spcBef>
              <a:spcAft>
                <a:spcPts val="300"/>
              </a:spcAft>
              <a:defRPr/>
            </a:pPr>
            <a:r>
              <a:rPr lang="en-GB" altLang="en-US" sz="2400" b="1" dirty="0">
                <a:solidFill>
                  <a:srgbClr val="1E5DF8"/>
                </a:solidFill>
                <a:latin typeface="Arial" panose="020B0604020202020204" pitchFamily="34" charset="0"/>
                <a:cs typeface="Arial" panose="020B0604020202020204" pitchFamily="34" charset="0"/>
              </a:rPr>
              <a:t>Impact over 10 years</a:t>
            </a:r>
          </a:p>
          <a:p>
            <a:pPr marL="576000" indent="-288000">
              <a:lnSpc>
                <a:spcPct val="110000"/>
              </a:lnSpc>
              <a:spcBef>
                <a:spcPct val="0"/>
              </a:spcBef>
              <a:spcAft>
                <a:spcPts val="300"/>
              </a:spcAft>
              <a:buFont typeface="Arial" panose="020B0604020202020204" pitchFamily="34" charset="0"/>
              <a:buChar char="•"/>
              <a:defRPr/>
            </a:pPr>
            <a:r>
              <a:rPr lang="en-US" sz="2200" dirty="0">
                <a:solidFill>
                  <a:srgbClr val="4D4D4D"/>
                </a:solidFill>
                <a:latin typeface="Arial" panose="020B0604020202020204" pitchFamily="34" charset="0"/>
                <a:cs typeface="Arial" pitchFamily="34" charset="0"/>
              </a:rPr>
              <a:t>n</a:t>
            </a:r>
            <a:r>
              <a:rPr kumimoji="0" lang="en-US" sz="22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itchFamily="34" charset="0"/>
              </a:rPr>
              <a:t>umber of PDRAs supported through CG has decreased by about 20%</a:t>
            </a:r>
          </a:p>
          <a:p>
            <a:pPr marL="1033200" lvl="1" indent="-288000">
              <a:lnSpc>
                <a:spcPct val="110000"/>
              </a:lnSpc>
              <a:spcBef>
                <a:spcPct val="0"/>
              </a:spcBef>
              <a:spcAft>
                <a:spcPts val="300"/>
              </a:spcAft>
              <a:buFont typeface="Arial" panose="020B0604020202020204" pitchFamily="34" charset="0"/>
              <a:buChar char="•"/>
              <a:defRPr/>
            </a:pPr>
            <a:r>
              <a:rPr lang="en-US" sz="2200" dirty="0">
                <a:solidFill>
                  <a:srgbClr val="FF6900"/>
                </a:solidFill>
                <a:latin typeface="Arial" panose="020B0604020202020204" pitchFamily="34" charset="0"/>
                <a:cs typeface="Arial" pitchFamily="34" charset="0"/>
              </a:rPr>
              <a:t>a</a:t>
            </a:r>
            <a:r>
              <a:rPr kumimoji="0" lang="en-US" sz="2200" b="0" i="0" u="none" strike="noStrike" kern="1200" cap="none" spc="0" normalizeH="0" baseline="0" noProof="0" dirty="0">
                <a:ln>
                  <a:noFill/>
                </a:ln>
                <a:solidFill>
                  <a:srgbClr val="FF6900"/>
                </a:solidFill>
                <a:effectLst/>
                <a:uLnTx/>
                <a:uFillTx/>
                <a:latin typeface="Arial" panose="020B0604020202020204" pitchFamily="34" charset="0"/>
                <a:ea typeface="+mn-ea"/>
                <a:cs typeface="Arial" pitchFamily="34" charset="0"/>
              </a:rPr>
              <a:t>t a time when the numbers of academics in AP and PP have increased </a:t>
            </a:r>
          </a:p>
          <a:p>
            <a:pPr marL="576000" marR="0" lvl="0" indent="-288000" algn="l" defTabSz="914400" rtl="0" eaLnBrk="1" fontAlgn="auto" latinLnBrk="0" hangingPunct="1">
              <a:lnSpc>
                <a:spcPct val="110000"/>
              </a:lnSpc>
              <a:spcBef>
                <a:spcPct val="0"/>
              </a:spcBef>
              <a:spcAft>
                <a:spcPts val="300"/>
              </a:spcAft>
              <a:buClrTx/>
              <a:buSzTx/>
              <a:buFont typeface="Arial" panose="020B0604020202020204" pitchFamily="34" charset="0"/>
              <a:buChar char="•"/>
              <a:tabLst/>
              <a:defRPr/>
            </a:pPr>
            <a:r>
              <a:rPr lang="en-US" sz="2200" dirty="0">
                <a:solidFill>
                  <a:srgbClr val="4D4D4D"/>
                </a:solidFill>
                <a:latin typeface="Arial" panose="020B0604020202020204" pitchFamily="34" charset="0"/>
                <a:cs typeface="Arial" pitchFamily="34" charset="0"/>
              </a:rPr>
              <a:t>to protect numbers of early career researchers, STFC has: </a:t>
            </a:r>
          </a:p>
          <a:p>
            <a:pPr marL="1033200" lvl="1" indent="-288000">
              <a:lnSpc>
                <a:spcPct val="110000"/>
              </a:lnSpc>
              <a:spcBef>
                <a:spcPct val="0"/>
              </a:spcBef>
              <a:spcAft>
                <a:spcPts val="300"/>
              </a:spcAft>
              <a:buFont typeface="Arial" panose="020B0604020202020204" pitchFamily="34" charset="0"/>
              <a:buChar char="•"/>
              <a:defRPr/>
            </a:pPr>
            <a:r>
              <a:rPr lang="en-US" sz="2200" dirty="0">
                <a:solidFill>
                  <a:srgbClr val="FF6900"/>
                </a:solidFill>
                <a:latin typeface="Arial" panose="020B0604020202020204" pitchFamily="34" charset="0"/>
                <a:cs typeface="Arial" pitchFamily="34" charset="0"/>
              </a:rPr>
              <a:t>reduced l</a:t>
            </a:r>
            <a:r>
              <a:rPr kumimoji="0" lang="en-US" sz="2200" b="0" i="0" u="none" strike="noStrike" kern="1200" cap="none" spc="0" normalizeH="0" baseline="0" noProof="0" dirty="0">
                <a:ln>
                  <a:noFill/>
                </a:ln>
                <a:solidFill>
                  <a:srgbClr val="FF6900"/>
                </a:solidFill>
                <a:effectLst/>
                <a:uLnTx/>
                <a:uFillTx/>
                <a:latin typeface="Arial" panose="020B0604020202020204" pitchFamily="34" charset="0"/>
                <a:ea typeface="+mn-ea"/>
                <a:cs typeface="Arial" pitchFamily="34" charset="0"/>
              </a:rPr>
              <a:t>ow TRL technology development to almost zero</a:t>
            </a:r>
          </a:p>
          <a:p>
            <a:pPr marL="1033200" lvl="1" indent="-288000">
              <a:lnSpc>
                <a:spcPct val="110000"/>
              </a:lnSpc>
              <a:spcBef>
                <a:spcPct val="0"/>
              </a:spcBef>
              <a:spcAft>
                <a:spcPts val="300"/>
              </a:spcAft>
              <a:buFont typeface="Arial" panose="020B0604020202020204" pitchFamily="34" charset="0"/>
              <a:buChar char="•"/>
              <a:defRPr/>
            </a:pPr>
            <a:r>
              <a:rPr lang="en-US" sz="2200" dirty="0">
                <a:solidFill>
                  <a:srgbClr val="FF6900"/>
                </a:solidFill>
                <a:latin typeface="Arial" panose="020B0604020202020204" pitchFamily="34" charset="0"/>
                <a:cs typeface="Arial" pitchFamily="34" charset="0"/>
              </a:rPr>
              <a:t>squeezed a</a:t>
            </a:r>
            <a:r>
              <a:rPr kumimoji="0" lang="en-US" sz="2200" b="0" i="0" u="none" strike="noStrike" kern="1200" cap="none" spc="0" normalizeH="0" baseline="0" noProof="0" dirty="0" err="1">
                <a:ln>
                  <a:noFill/>
                </a:ln>
                <a:solidFill>
                  <a:srgbClr val="FF6900"/>
                </a:solidFill>
                <a:effectLst/>
                <a:uLnTx/>
                <a:uFillTx/>
                <a:latin typeface="Arial" panose="020B0604020202020204" pitchFamily="34" charset="0"/>
                <a:ea typeface="+mn-ea"/>
                <a:cs typeface="Arial" pitchFamily="34" charset="0"/>
              </a:rPr>
              <a:t>cademic</a:t>
            </a:r>
            <a:r>
              <a:rPr kumimoji="0" lang="en-US" sz="2200" b="0" i="0" u="none" strike="noStrike" kern="1200" cap="none" spc="0" normalizeH="0" baseline="0" noProof="0" dirty="0">
                <a:ln>
                  <a:noFill/>
                </a:ln>
                <a:solidFill>
                  <a:srgbClr val="FF6900"/>
                </a:solidFill>
                <a:effectLst/>
                <a:uLnTx/>
                <a:uFillTx/>
                <a:latin typeface="Arial" panose="020B0604020202020204" pitchFamily="34" charset="0"/>
                <a:ea typeface="+mn-ea"/>
                <a:cs typeface="Arial" pitchFamily="34" charset="0"/>
              </a:rPr>
              <a:t> FEC</a:t>
            </a:r>
          </a:p>
          <a:p>
            <a:pPr marL="576000" lvl="0" indent="-288000">
              <a:lnSpc>
                <a:spcPct val="110000"/>
              </a:lnSpc>
              <a:spcBef>
                <a:spcPct val="0"/>
              </a:spcBef>
              <a:spcAft>
                <a:spcPts val="300"/>
              </a:spcAft>
              <a:buFont typeface="Arial" panose="020B0604020202020204" pitchFamily="34" charset="0"/>
              <a:buChar char="•"/>
              <a:defRPr/>
            </a:pPr>
            <a:endParaRPr lang="en-US" sz="2200" dirty="0">
              <a:solidFill>
                <a:srgbClr val="4D4D4D"/>
              </a:solidFill>
              <a:latin typeface="Arial" panose="020B0604020202020204" pitchFamily="34" charset="0"/>
              <a:cs typeface="Arial" pitchFamily="34" charset="0"/>
            </a:endParaRPr>
          </a:p>
        </p:txBody>
      </p:sp>
      <p:sp>
        <p:nvSpPr>
          <p:cNvPr id="2" name="Down Arrow 1">
            <a:extLst>
              <a:ext uri="{FF2B5EF4-FFF2-40B4-BE49-F238E27FC236}">
                <a16:creationId xmlns:a16="http://schemas.microsoft.com/office/drawing/2014/main" id="{ACA42FC3-A6CC-2749-BC2C-79C85B66A4F6}"/>
              </a:ext>
            </a:extLst>
          </p:cNvPr>
          <p:cNvSpPr/>
          <p:nvPr/>
        </p:nvSpPr>
        <p:spPr>
          <a:xfrm>
            <a:off x="5893802" y="3114383"/>
            <a:ext cx="202197" cy="33499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a:extLst>
              <a:ext uri="{FF2B5EF4-FFF2-40B4-BE49-F238E27FC236}">
                <a16:creationId xmlns:a16="http://schemas.microsoft.com/office/drawing/2014/main" id="{AFE4C551-0EB6-214D-B33F-6562F8D0EDA2}"/>
              </a:ext>
            </a:extLst>
          </p:cNvPr>
          <p:cNvSpPr/>
          <p:nvPr/>
        </p:nvSpPr>
        <p:spPr>
          <a:xfrm>
            <a:off x="10073506" y="3926188"/>
            <a:ext cx="202197" cy="33499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a:extLst>
              <a:ext uri="{FF2B5EF4-FFF2-40B4-BE49-F238E27FC236}">
                <a16:creationId xmlns:a16="http://schemas.microsoft.com/office/drawing/2014/main" id="{4096B406-6373-9B45-BEA1-26A26F73F3A6}"/>
              </a:ext>
            </a:extLst>
          </p:cNvPr>
          <p:cNvSpPr/>
          <p:nvPr/>
        </p:nvSpPr>
        <p:spPr>
          <a:xfrm>
            <a:off x="9365828" y="5164995"/>
            <a:ext cx="202197" cy="33499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a:extLst>
              <a:ext uri="{FF2B5EF4-FFF2-40B4-BE49-F238E27FC236}">
                <a16:creationId xmlns:a16="http://schemas.microsoft.com/office/drawing/2014/main" id="{7E62D822-BC28-F04A-AAE2-3B6B485BFAEA}"/>
              </a:ext>
            </a:extLst>
          </p:cNvPr>
          <p:cNvSpPr/>
          <p:nvPr/>
        </p:nvSpPr>
        <p:spPr>
          <a:xfrm>
            <a:off x="4900955" y="5570892"/>
            <a:ext cx="202197" cy="33499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a:extLst>
              <a:ext uri="{FF2B5EF4-FFF2-40B4-BE49-F238E27FC236}">
                <a16:creationId xmlns:a16="http://schemas.microsoft.com/office/drawing/2014/main" id="{11830A14-FFA9-844E-9C9B-B05CB2091DC5}"/>
              </a:ext>
            </a:extLst>
          </p:cNvPr>
          <p:cNvSpPr/>
          <p:nvPr/>
        </p:nvSpPr>
        <p:spPr>
          <a:xfrm rot="10800000">
            <a:off x="9358277" y="1545128"/>
            <a:ext cx="202197" cy="33499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Tree>
    <p:extLst>
      <p:ext uri="{BB962C8B-B14F-4D97-AF65-F5344CB8AC3E}">
        <p14:creationId xmlns:p14="http://schemas.microsoft.com/office/powerpoint/2010/main" val="18012127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D88C18A-0348-8B41-9674-2C4240E4CCF6}"/>
              </a:ext>
            </a:extLst>
          </p:cNvPr>
          <p:cNvSpPr txBox="1"/>
          <p:nvPr/>
        </p:nvSpPr>
        <p:spPr>
          <a:xfrm>
            <a:off x="426491" y="294684"/>
            <a:ext cx="11261764" cy="769441"/>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4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 tipping point for national programmes?</a:t>
            </a:r>
          </a:p>
        </p:txBody>
      </p:sp>
      <p:sp>
        <p:nvSpPr>
          <p:cNvPr id="10" name="Rectangle 9">
            <a:extLst>
              <a:ext uri="{FF2B5EF4-FFF2-40B4-BE49-F238E27FC236}">
                <a16:creationId xmlns:a16="http://schemas.microsoft.com/office/drawing/2014/main" id="{E70B8EA0-FAC3-0E4C-9913-10C837B6B00E}"/>
              </a:ext>
            </a:extLst>
          </p:cNvPr>
          <p:cNvSpPr/>
          <p:nvPr/>
        </p:nvSpPr>
        <p:spPr>
          <a:xfrm>
            <a:off x="519586" y="1095457"/>
            <a:ext cx="11168669" cy="5032468"/>
          </a:xfrm>
          <a:prstGeom prst="rect">
            <a:avLst/>
          </a:prstGeom>
        </p:spPr>
        <p:txBody>
          <a:bodyPr wrap="square">
            <a:spAutoFit/>
          </a:bodyPr>
          <a:lstStyle/>
          <a:p>
            <a:pPr marL="0" marR="0" lvl="0" indent="0" algn="l" defTabSz="914400" rtl="0" eaLnBrk="1" fontAlgn="auto" latinLnBrk="0" hangingPunct="1">
              <a:lnSpc>
                <a:spcPct val="100000"/>
              </a:lnSpc>
              <a:spcBef>
                <a:spcPct val="0"/>
              </a:spcBef>
              <a:spcAft>
                <a:spcPts val="300"/>
              </a:spcAft>
              <a:buClrTx/>
              <a:buSzTx/>
              <a:buFontTx/>
              <a:buNone/>
              <a:tabLst/>
              <a:defRPr/>
            </a:pPr>
            <a:r>
              <a:rPr lang="en-GB" altLang="en-US" sz="2400" b="1" dirty="0">
                <a:solidFill>
                  <a:srgbClr val="1E5DF8"/>
                </a:solidFill>
                <a:latin typeface="Arial" panose="020B0604020202020204" pitchFamily="34" charset="0"/>
                <a:cs typeface="Arial" panose="020B0604020202020204" pitchFamily="34" charset="0"/>
              </a:rPr>
              <a:t>I do not believe the current situation is sustainable</a:t>
            </a:r>
            <a:endParaRPr kumimoji="0" lang="en-GB" altLang="en-US" sz="2400" b="1" i="0" u="none" strike="noStrike" kern="1200" cap="none" spc="0" normalizeH="0" baseline="0" noProof="0" dirty="0">
              <a:ln>
                <a:noFill/>
              </a:ln>
              <a:solidFill>
                <a:srgbClr val="1E5DF8"/>
              </a:solidFill>
              <a:effectLst/>
              <a:uLnTx/>
              <a:uFillTx/>
              <a:latin typeface="Arial" panose="020B0604020202020204" pitchFamily="34" charset="0"/>
              <a:ea typeface="+mn-ea"/>
              <a:cs typeface="Arial" panose="020B0604020202020204" pitchFamily="34" charset="0"/>
            </a:endParaRPr>
          </a:p>
          <a:p>
            <a:pPr marL="576000" marR="0" lvl="0" indent="-288000" algn="l" defTabSz="914400" rtl="0" eaLnBrk="1" fontAlgn="auto" latinLnBrk="0" hangingPunct="1">
              <a:lnSpc>
                <a:spcPct val="110000"/>
              </a:lnSpc>
              <a:spcBef>
                <a:spcPct val="0"/>
              </a:spcBef>
              <a:spcAft>
                <a:spcPts val="300"/>
              </a:spcAft>
              <a:buClrTx/>
              <a:buSzTx/>
              <a:buFont typeface="Arial" panose="020B0604020202020204" pitchFamily="34" charset="0"/>
              <a:buChar char="•"/>
              <a:tabLst/>
              <a:defRPr/>
            </a:pPr>
            <a:r>
              <a:rPr lang="en-US" sz="2200" dirty="0">
                <a:solidFill>
                  <a:srgbClr val="4D4D4D"/>
                </a:solidFill>
                <a:latin typeface="Arial" panose="020B0604020202020204" pitchFamily="34" charset="0"/>
                <a:cs typeface="Arial" pitchFamily="34" charset="0"/>
              </a:rPr>
              <a:t>all levers (R&amp;D and FEC “flexibility”) have been used up</a:t>
            </a:r>
            <a:endParaRPr kumimoji="0" lang="en-US" sz="22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itchFamily="34" charset="0"/>
            </a:endParaRPr>
          </a:p>
          <a:p>
            <a:pPr marL="576000" marR="0" lvl="0" indent="-288000" algn="l" defTabSz="914400" rtl="0" eaLnBrk="1" fontAlgn="auto" latinLnBrk="0" hangingPunct="1">
              <a:lnSpc>
                <a:spcPct val="110000"/>
              </a:lnSpc>
              <a:spcBef>
                <a:spcPct val="0"/>
              </a:spcBef>
              <a:spcAft>
                <a:spcPts val="300"/>
              </a:spcAft>
              <a:buClrTx/>
              <a:buSzTx/>
              <a:buFont typeface="Arial" panose="020B0604020202020204" pitchFamily="34" charset="0"/>
              <a:buChar char="•"/>
              <a:tabLst/>
              <a:defRPr/>
            </a:pPr>
            <a:r>
              <a:rPr lang="en-US" sz="2200" dirty="0">
                <a:solidFill>
                  <a:srgbClr val="4D4D4D"/>
                </a:solidFill>
                <a:latin typeface="Arial" panose="020B0604020202020204" pitchFamily="34" charset="0"/>
                <a:cs typeface="Arial" pitchFamily="34" charset="0"/>
              </a:rPr>
              <a:t>if trends continue for another 5 or 10 years…</a:t>
            </a:r>
            <a:endParaRPr kumimoji="0" lang="en-US" sz="22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itchFamily="34" charset="0"/>
            </a:endParaRPr>
          </a:p>
          <a:p>
            <a:pPr marL="0" marR="0" lvl="0" indent="0" algn="l" defTabSz="914400" rtl="0" eaLnBrk="1" fontAlgn="auto" latinLnBrk="0" hangingPunct="1">
              <a:lnSpc>
                <a:spcPct val="100000"/>
              </a:lnSpc>
              <a:spcBef>
                <a:spcPct val="0"/>
              </a:spcBef>
              <a:spcAft>
                <a:spcPts val="300"/>
              </a:spcAft>
              <a:buClrTx/>
              <a:buSzTx/>
              <a:buFontTx/>
              <a:buNone/>
              <a:tabLst/>
              <a:defRPr/>
            </a:pPr>
            <a:r>
              <a:rPr kumimoji="0" lang="en-GB" altLang="en-US" sz="2400" b="1" i="0" u="none" strike="noStrike" kern="1200" cap="none" spc="0" normalizeH="0" baseline="0" noProof="0" dirty="0">
                <a:ln>
                  <a:noFill/>
                </a:ln>
                <a:solidFill>
                  <a:srgbClr val="1E5DF8"/>
                </a:solidFill>
                <a:effectLst/>
                <a:uLnTx/>
                <a:uFillTx/>
                <a:latin typeface="Arial" panose="020B0604020202020204" pitchFamily="34" charset="0"/>
                <a:ea typeface="+mn-ea"/>
                <a:cs typeface="Arial" panose="020B0604020202020204" pitchFamily="34" charset="0"/>
              </a:rPr>
              <a:t>Require a different approach</a:t>
            </a:r>
          </a:p>
          <a:p>
            <a:pPr marL="576000" indent="-288000">
              <a:lnSpc>
                <a:spcPct val="110000"/>
              </a:lnSpc>
              <a:spcBef>
                <a:spcPct val="0"/>
              </a:spcBef>
              <a:spcAft>
                <a:spcPts val="100"/>
              </a:spcAft>
              <a:buFont typeface="Arial" panose="020B0604020202020204" pitchFamily="34" charset="0"/>
              <a:buChar char="•"/>
              <a:defRPr/>
            </a:pPr>
            <a:r>
              <a:rPr lang="en-US" sz="2200" dirty="0">
                <a:solidFill>
                  <a:srgbClr val="4D4D4D"/>
                </a:solidFill>
                <a:latin typeface="Arial" panose="020B0604020202020204" pitchFamily="34" charset="0"/>
                <a:cs typeface="Arial" pitchFamily="34" charset="0"/>
              </a:rPr>
              <a:t>As part of STFC’s SR input, I argued that we need to think about </a:t>
            </a:r>
            <a:r>
              <a:rPr lang="en-US" sz="2200" b="1" dirty="0">
                <a:solidFill>
                  <a:srgbClr val="C00000"/>
                </a:solidFill>
                <a:latin typeface="Arial" panose="020B0604020202020204" pitchFamily="34" charset="0"/>
                <a:cs typeface="Arial" pitchFamily="34" charset="0"/>
              </a:rPr>
              <a:t>our international subscriptions (CERN) </a:t>
            </a:r>
            <a:r>
              <a:rPr lang="en-US" sz="2200" dirty="0">
                <a:solidFill>
                  <a:srgbClr val="4D4D4D"/>
                </a:solidFill>
                <a:latin typeface="Arial" panose="020B0604020202020204" pitchFamily="34" charset="0"/>
                <a:cs typeface="Arial" pitchFamily="34" charset="0"/>
              </a:rPr>
              <a:t>and </a:t>
            </a:r>
            <a:r>
              <a:rPr lang="en-US" sz="2200" b="1" dirty="0">
                <a:solidFill>
                  <a:srgbClr val="C00000"/>
                </a:solidFill>
                <a:latin typeface="Arial" panose="020B0604020202020204" pitchFamily="34" charset="0"/>
                <a:cs typeface="Arial" pitchFamily="34" charset="0"/>
              </a:rPr>
              <a:t>national PP </a:t>
            </a:r>
            <a:r>
              <a:rPr lang="en-US" sz="2200" b="1" dirty="0" err="1">
                <a:solidFill>
                  <a:srgbClr val="C00000"/>
                </a:solidFill>
                <a:latin typeface="Arial" panose="020B0604020202020204" pitchFamily="34" charset="0"/>
                <a:cs typeface="Arial" pitchFamily="34" charset="0"/>
              </a:rPr>
              <a:t>programme</a:t>
            </a:r>
            <a:r>
              <a:rPr lang="en-US" sz="2200" b="1" dirty="0">
                <a:solidFill>
                  <a:srgbClr val="C00000"/>
                </a:solidFill>
                <a:latin typeface="Arial" panose="020B0604020202020204" pitchFamily="34" charset="0"/>
                <a:cs typeface="Arial" pitchFamily="34" charset="0"/>
              </a:rPr>
              <a:t> </a:t>
            </a:r>
            <a:r>
              <a:rPr lang="en-US" sz="2200" b="1" dirty="0">
                <a:solidFill>
                  <a:srgbClr val="4D4D4D"/>
                </a:solidFill>
                <a:latin typeface="Arial" panose="020B0604020202020204" pitchFamily="34" charset="0"/>
                <a:cs typeface="Arial" pitchFamily="34" charset="0"/>
              </a:rPr>
              <a:t>as a single </a:t>
            </a:r>
            <a:r>
              <a:rPr lang="en-US" sz="2200" b="1" dirty="0" err="1">
                <a:solidFill>
                  <a:srgbClr val="4D4D4D"/>
                </a:solidFill>
                <a:latin typeface="Arial" panose="020B0604020202020204" pitchFamily="34" charset="0"/>
                <a:cs typeface="Arial" pitchFamily="34" charset="0"/>
              </a:rPr>
              <a:t>programme</a:t>
            </a:r>
            <a:r>
              <a:rPr lang="en-US" sz="2200" dirty="0">
                <a:solidFill>
                  <a:srgbClr val="4D4D4D"/>
                </a:solidFill>
                <a:latin typeface="Arial" panose="020B0604020202020204" pitchFamily="34" charset="0"/>
                <a:cs typeface="Arial" pitchFamily="34" charset="0"/>
              </a:rPr>
              <a:t>, e.g. UK investment in particle physics</a:t>
            </a:r>
          </a:p>
          <a:p>
            <a:pPr marL="1033200" lvl="1" indent="-288000">
              <a:lnSpc>
                <a:spcPct val="110000"/>
              </a:lnSpc>
              <a:spcBef>
                <a:spcPct val="0"/>
              </a:spcBef>
              <a:spcAft>
                <a:spcPts val="300"/>
              </a:spcAft>
              <a:buFont typeface="Arial" panose="020B0604020202020204" pitchFamily="34" charset="0"/>
              <a:buChar char="•"/>
              <a:defRPr/>
            </a:pPr>
            <a:r>
              <a:rPr lang="en-US" sz="2000" dirty="0">
                <a:solidFill>
                  <a:srgbClr val="FF6900"/>
                </a:solidFill>
                <a:latin typeface="Arial" panose="020B0604020202020204" pitchFamily="34" charset="0"/>
                <a:cs typeface="Arial" pitchFamily="34" charset="0"/>
              </a:rPr>
              <a:t>our </a:t>
            </a:r>
            <a:r>
              <a:rPr lang="en-US" sz="2000" b="1" dirty="0">
                <a:solidFill>
                  <a:srgbClr val="FF6900"/>
                </a:solidFill>
                <a:latin typeface="Arial" panose="020B0604020202020204" pitchFamily="34" charset="0"/>
                <a:cs typeface="Arial" pitchFamily="34" charset="0"/>
              </a:rPr>
              <a:t>national </a:t>
            </a:r>
            <a:r>
              <a:rPr lang="en-US" sz="2000" b="1" dirty="0" err="1">
                <a:solidFill>
                  <a:srgbClr val="FF6900"/>
                </a:solidFill>
                <a:latin typeface="Arial" panose="020B0604020202020204" pitchFamily="34" charset="0"/>
                <a:cs typeface="Arial" pitchFamily="34" charset="0"/>
              </a:rPr>
              <a:t>programme</a:t>
            </a:r>
            <a:r>
              <a:rPr lang="en-US" sz="2000" b="1" dirty="0">
                <a:solidFill>
                  <a:srgbClr val="FF6900"/>
                </a:solidFill>
                <a:latin typeface="Arial" panose="020B0604020202020204" pitchFamily="34" charset="0"/>
                <a:cs typeface="Arial" pitchFamily="34" charset="0"/>
              </a:rPr>
              <a:t> </a:t>
            </a:r>
            <a:r>
              <a:rPr lang="en-US" sz="2000" dirty="0">
                <a:solidFill>
                  <a:srgbClr val="FF6900"/>
                </a:solidFill>
                <a:latin typeface="Arial" panose="020B0604020202020204" pitchFamily="34" charset="0"/>
                <a:cs typeface="Arial" pitchFamily="34" charset="0"/>
              </a:rPr>
              <a:t>(e.g. consolidated grants) leverages the value from the (significantly larger) </a:t>
            </a:r>
            <a:r>
              <a:rPr lang="en-US" sz="2000" b="1" dirty="0">
                <a:solidFill>
                  <a:srgbClr val="FF6900"/>
                </a:solidFill>
                <a:latin typeface="Arial" panose="020B0604020202020204" pitchFamily="34" charset="0"/>
                <a:cs typeface="Arial" pitchFamily="34" charset="0"/>
              </a:rPr>
              <a:t>international subscriptions</a:t>
            </a:r>
          </a:p>
          <a:p>
            <a:pPr marL="1033200" lvl="1" indent="-288000">
              <a:lnSpc>
                <a:spcPct val="110000"/>
              </a:lnSpc>
              <a:spcBef>
                <a:spcPct val="0"/>
              </a:spcBef>
              <a:spcAft>
                <a:spcPts val="300"/>
              </a:spcAft>
              <a:buFont typeface="Arial" panose="020B0604020202020204" pitchFamily="34" charset="0"/>
              <a:buChar char="•"/>
              <a:defRPr/>
            </a:pPr>
            <a:r>
              <a:rPr lang="en-US" sz="2000" dirty="0">
                <a:solidFill>
                  <a:srgbClr val="FF6900"/>
                </a:solidFill>
                <a:latin typeface="Arial" panose="020B0604020202020204" pitchFamily="34" charset="0"/>
                <a:cs typeface="Arial" pitchFamily="34" charset="0"/>
              </a:rPr>
              <a:t>a relatively small (e.g. 1 – 2 %) “above-inflationary” increase in the </a:t>
            </a:r>
            <a:r>
              <a:rPr lang="en-US" sz="2000" b="1" dirty="0">
                <a:solidFill>
                  <a:srgbClr val="FF6900"/>
                </a:solidFill>
                <a:latin typeface="Arial" panose="020B0604020202020204" pitchFamily="34" charset="0"/>
                <a:cs typeface="Arial" pitchFamily="34" charset="0"/>
              </a:rPr>
              <a:t>total </a:t>
            </a:r>
            <a:r>
              <a:rPr lang="en-US" sz="2000" b="1" dirty="0" err="1">
                <a:solidFill>
                  <a:srgbClr val="FF6900"/>
                </a:solidFill>
                <a:latin typeface="Arial" panose="020B0604020202020204" pitchFamily="34" charset="0"/>
                <a:cs typeface="Arial" pitchFamily="34" charset="0"/>
              </a:rPr>
              <a:t>programme</a:t>
            </a:r>
            <a:r>
              <a:rPr lang="en-US" sz="2000" b="1" dirty="0">
                <a:solidFill>
                  <a:srgbClr val="FF6900"/>
                </a:solidFill>
                <a:latin typeface="Arial" panose="020B0604020202020204" pitchFamily="34" charset="0"/>
                <a:cs typeface="Arial" pitchFamily="34" charset="0"/>
              </a:rPr>
              <a:t> </a:t>
            </a:r>
            <a:r>
              <a:rPr lang="en-US" sz="2000" dirty="0">
                <a:solidFill>
                  <a:srgbClr val="FF6900"/>
                </a:solidFill>
                <a:latin typeface="Arial" panose="020B0604020202020204" pitchFamily="34" charset="0"/>
                <a:cs typeface="Arial" pitchFamily="34" charset="0"/>
              </a:rPr>
              <a:t>(national + international), </a:t>
            </a:r>
            <a:r>
              <a:rPr lang="en-US" sz="2000" b="1" dirty="0">
                <a:solidFill>
                  <a:srgbClr val="FF6900"/>
                </a:solidFill>
                <a:latin typeface="Arial" panose="020B0604020202020204" pitchFamily="34" charset="0"/>
                <a:cs typeface="Arial" pitchFamily="34" charset="0"/>
              </a:rPr>
              <a:t>directed at our national </a:t>
            </a:r>
            <a:r>
              <a:rPr lang="en-US" sz="2000" b="1" dirty="0" err="1">
                <a:solidFill>
                  <a:srgbClr val="FF6900"/>
                </a:solidFill>
                <a:latin typeface="Arial" panose="020B0604020202020204" pitchFamily="34" charset="0"/>
                <a:cs typeface="Arial" pitchFamily="34" charset="0"/>
              </a:rPr>
              <a:t>programme</a:t>
            </a:r>
            <a:r>
              <a:rPr lang="en-US" sz="2000" b="1" dirty="0">
                <a:solidFill>
                  <a:srgbClr val="FF6900"/>
                </a:solidFill>
                <a:latin typeface="Arial" panose="020B0604020202020204" pitchFamily="34" charset="0"/>
                <a:cs typeface="Arial" pitchFamily="34" charset="0"/>
              </a:rPr>
              <a:t> </a:t>
            </a:r>
            <a:r>
              <a:rPr lang="en-US" sz="2000" dirty="0">
                <a:solidFill>
                  <a:srgbClr val="FF6900"/>
                </a:solidFill>
                <a:latin typeface="Arial" panose="020B0604020202020204" pitchFamily="34" charset="0"/>
                <a:cs typeface="Arial" pitchFamily="34" charset="0"/>
              </a:rPr>
              <a:t>has a very large impact</a:t>
            </a:r>
            <a:endParaRPr lang="en-GB" altLang="en-US" sz="2400" b="1" dirty="0">
              <a:solidFill>
                <a:srgbClr val="1E5DF8"/>
              </a:solidFill>
              <a:latin typeface="Arial" panose="020B0604020202020204" pitchFamily="34" charset="0"/>
              <a:cs typeface="Arial" panose="020B0604020202020204" pitchFamily="34" charset="0"/>
            </a:endParaRPr>
          </a:p>
          <a:p>
            <a:pPr marL="576000" indent="-288000">
              <a:lnSpc>
                <a:spcPct val="110000"/>
              </a:lnSpc>
              <a:spcBef>
                <a:spcPct val="0"/>
              </a:spcBef>
              <a:spcAft>
                <a:spcPts val="300"/>
              </a:spcAft>
              <a:buFont typeface="Arial" panose="020B0604020202020204" pitchFamily="34" charset="0"/>
              <a:buChar char="•"/>
              <a:defRPr/>
            </a:pPr>
            <a:r>
              <a:rPr lang="en-US" sz="2200" dirty="0">
                <a:solidFill>
                  <a:srgbClr val="4D4D4D"/>
                </a:solidFill>
                <a:latin typeface="Arial" panose="020B0604020202020204" pitchFamily="34" charset="0"/>
                <a:cs typeface="Arial" pitchFamily="34" charset="0"/>
              </a:rPr>
              <a:t>The economic marginal productivity case for increased investment in our national </a:t>
            </a:r>
            <a:r>
              <a:rPr lang="en-US" sz="2200" dirty="0" err="1">
                <a:solidFill>
                  <a:srgbClr val="4D4D4D"/>
                </a:solidFill>
                <a:latin typeface="Arial" panose="020B0604020202020204" pitchFamily="34" charset="0"/>
                <a:cs typeface="Arial" pitchFamily="34" charset="0"/>
              </a:rPr>
              <a:t>programme</a:t>
            </a:r>
            <a:r>
              <a:rPr lang="en-US" sz="2200" dirty="0">
                <a:solidFill>
                  <a:srgbClr val="4D4D4D"/>
                </a:solidFill>
                <a:latin typeface="Arial" panose="020B0604020202020204" pitchFamily="34" charset="0"/>
                <a:cs typeface="Arial" pitchFamily="34" charset="0"/>
              </a:rPr>
              <a:t> is compelling</a:t>
            </a:r>
            <a:endParaRPr lang="en-US" sz="2000" dirty="0">
              <a:solidFill>
                <a:srgbClr val="FF6900"/>
              </a:solidFill>
              <a:latin typeface="Arial" panose="020B0604020202020204" pitchFamily="34" charset="0"/>
              <a:cs typeface="Arial" pitchFamily="34" charset="0"/>
            </a:endParaRPr>
          </a:p>
        </p:txBody>
      </p:sp>
    </p:spTree>
    <p:extLst>
      <p:ext uri="{BB962C8B-B14F-4D97-AF65-F5344CB8AC3E}">
        <p14:creationId xmlns:p14="http://schemas.microsoft.com/office/powerpoint/2010/main" val="352300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59E85F-170D-B94D-BA35-E3F2E3C164E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816246" y="4343162"/>
            <a:ext cx="8567854" cy="2730748"/>
          </a:xfrm>
          <a:prstGeom prst="rect">
            <a:avLst/>
          </a:prstGeom>
        </p:spPr>
      </p:pic>
      <p:sp>
        <p:nvSpPr>
          <p:cNvPr id="8" name="TextBox 7">
            <a:extLst>
              <a:ext uri="{FF2B5EF4-FFF2-40B4-BE49-F238E27FC236}">
                <a16:creationId xmlns:a16="http://schemas.microsoft.com/office/drawing/2014/main" id="{A1A39C34-E01A-FD49-8603-2E8AE6BB5606}"/>
              </a:ext>
            </a:extLst>
          </p:cNvPr>
          <p:cNvSpPr txBox="1"/>
          <p:nvPr/>
        </p:nvSpPr>
        <p:spPr>
          <a:xfrm>
            <a:off x="1255775" y="3013501"/>
            <a:ext cx="6703237" cy="1446550"/>
          </a:xfrm>
          <a:prstGeom prst="rect">
            <a:avLst/>
          </a:prstGeom>
          <a:noFill/>
        </p:spPr>
        <p:txBody>
          <a:bodyPr wrap="square" rtlCol="0" anchor="t">
            <a:spAutoFit/>
          </a:bodyPr>
          <a:lstStyle/>
          <a:p>
            <a:pPr>
              <a:buClr>
                <a:srgbClr val="FF6900"/>
              </a:buClr>
            </a:pPr>
            <a:r>
              <a:rPr lang="en-US" sz="4400" b="1" spc="-160" dirty="0">
                <a:solidFill>
                  <a:srgbClr val="2E2D62"/>
                </a:solidFill>
                <a:latin typeface="Arial" panose="020B0604020202020204" pitchFamily="34" charset="0"/>
                <a:cs typeface="Arial" panose="020B0604020202020204" pitchFamily="34" charset="0"/>
              </a:rPr>
              <a:t>STFC and Covid Recovery</a:t>
            </a:r>
            <a:endParaRPr lang="en-US" sz="4400" b="1" spc="-150" dirty="0">
              <a:solidFill>
                <a:srgbClr val="002060"/>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CE9DA41C-8BD1-2C47-A5C2-2F23DC884D7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5938" y="412403"/>
            <a:ext cx="3770785" cy="963960"/>
          </a:xfrm>
          <a:prstGeom prst="rect">
            <a:avLst/>
          </a:prstGeom>
        </p:spPr>
      </p:pic>
    </p:spTree>
    <p:extLst>
      <p:ext uri="{BB962C8B-B14F-4D97-AF65-F5344CB8AC3E}">
        <p14:creationId xmlns:p14="http://schemas.microsoft.com/office/powerpoint/2010/main" val="19591358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D88C18A-0348-8B41-9674-2C4240E4CCF6}"/>
              </a:ext>
            </a:extLst>
          </p:cNvPr>
          <p:cNvSpPr txBox="1"/>
          <p:nvPr/>
        </p:nvSpPr>
        <p:spPr>
          <a:xfrm>
            <a:off x="438683" y="294684"/>
            <a:ext cx="11261764" cy="769441"/>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4400" b="1" dirty="0">
                <a:solidFill>
                  <a:srgbClr val="002060"/>
                </a:solidFill>
                <a:latin typeface="Arial" panose="020B0604020202020204" pitchFamily="34" charset="0"/>
                <a:cs typeface="Arial" panose="020B0604020202020204" pitchFamily="34" charset="0"/>
              </a:rPr>
              <a:t>What are we doing</a:t>
            </a:r>
            <a:endParaRPr kumimoji="0" lang="en-GB" altLang="en-US" sz="4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10" name="Rectangle 9">
            <a:extLst>
              <a:ext uri="{FF2B5EF4-FFF2-40B4-BE49-F238E27FC236}">
                <a16:creationId xmlns:a16="http://schemas.microsoft.com/office/drawing/2014/main" id="{E70B8EA0-FAC3-0E4C-9913-10C837B6B00E}"/>
              </a:ext>
            </a:extLst>
          </p:cNvPr>
          <p:cNvSpPr/>
          <p:nvPr/>
        </p:nvSpPr>
        <p:spPr>
          <a:xfrm>
            <a:off x="519586" y="1095457"/>
            <a:ext cx="11168669" cy="5062220"/>
          </a:xfrm>
          <a:prstGeom prst="rect">
            <a:avLst/>
          </a:prstGeom>
        </p:spPr>
        <p:txBody>
          <a:bodyPr wrap="square">
            <a:spAutoFit/>
          </a:bodyPr>
          <a:lstStyle/>
          <a:p>
            <a:pPr marL="0" marR="0" lvl="0" indent="0" algn="l" defTabSz="914400" rtl="0" eaLnBrk="1" fontAlgn="auto" latinLnBrk="0" hangingPunct="1">
              <a:lnSpc>
                <a:spcPct val="100000"/>
              </a:lnSpc>
              <a:spcBef>
                <a:spcPct val="0"/>
              </a:spcBef>
              <a:spcAft>
                <a:spcPts val="100"/>
              </a:spcAft>
              <a:buClrTx/>
              <a:buSzTx/>
              <a:buFontTx/>
              <a:buNone/>
              <a:tabLst/>
              <a:defRPr/>
            </a:pPr>
            <a:r>
              <a:rPr lang="en-GB" altLang="en-US" sz="2400" b="1" dirty="0">
                <a:solidFill>
                  <a:srgbClr val="1E5DF8"/>
                </a:solidFill>
                <a:latin typeface="Arial" panose="020B0604020202020204" pitchFamily="34" charset="0"/>
                <a:cs typeface="Arial" panose="020B0604020202020204" pitchFamily="34" charset="0"/>
              </a:rPr>
              <a:t>We have</a:t>
            </a:r>
            <a:endParaRPr kumimoji="0" lang="en-GB" altLang="en-US" sz="2400" b="1" i="0" u="none" strike="noStrike" kern="1200" cap="none" spc="0" normalizeH="0" baseline="0" noProof="0" dirty="0">
              <a:ln>
                <a:noFill/>
              </a:ln>
              <a:solidFill>
                <a:srgbClr val="1E5DF8"/>
              </a:solidFill>
              <a:effectLst/>
              <a:uLnTx/>
              <a:uFillTx/>
              <a:latin typeface="Arial" panose="020B0604020202020204" pitchFamily="34" charset="0"/>
              <a:ea typeface="+mn-ea"/>
              <a:cs typeface="Arial" panose="020B0604020202020204" pitchFamily="34" charset="0"/>
            </a:endParaRPr>
          </a:p>
          <a:p>
            <a:pPr marL="576000" indent="-288000">
              <a:lnSpc>
                <a:spcPct val="110000"/>
              </a:lnSpc>
              <a:spcBef>
                <a:spcPct val="0"/>
              </a:spcBef>
              <a:spcAft>
                <a:spcPts val="200"/>
              </a:spcAft>
              <a:buFont typeface="Arial" panose="020B0604020202020204" pitchFamily="34" charset="0"/>
              <a:buChar char="•"/>
              <a:defRPr/>
            </a:pPr>
            <a:r>
              <a:rPr lang="en-US" sz="2200" dirty="0">
                <a:solidFill>
                  <a:srgbClr val="4D4D4D"/>
                </a:solidFill>
                <a:latin typeface="Arial" panose="020B0604020202020204" pitchFamily="34" charset="0"/>
                <a:cs typeface="Arial" pitchFamily="34" charset="0"/>
              </a:rPr>
              <a:t>Reduced some non-core activities, will take advantage of cross-UKRI initiatives</a:t>
            </a:r>
          </a:p>
          <a:p>
            <a:pPr lvl="0">
              <a:spcBef>
                <a:spcPct val="0"/>
              </a:spcBef>
              <a:spcAft>
                <a:spcPts val="100"/>
              </a:spcAft>
              <a:defRPr/>
            </a:pPr>
            <a:r>
              <a:rPr lang="en-GB" altLang="en-US" sz="2400" b="1" dirty="0">
                <a:solidFill>
                  <a:srgbClr val="1E5DF8"/>
                </a:solidFill>
                <a:latin typeface="Arial" panose="020B0604020202020204" pitchFamily="34" charset="0"/>
                <a:cs typeface="Arial" panose="020B0604020202020204" pitchFamily="34" charset="0"/>
              </a:rPr>
              <a:t>We will</a:t>
            </a:r>
            <a:endParaRPr lang="en-US" sz="2400" b="1" dirty="0">
              <a:solidFill>
                <a:srgbClr val="4D4D4D"/>
              </a:solidFill>
              <a:latin typeface="Arial" panose="020B0604020202020204" pitchFamily="34" charset="0"/>
              <a:cs typeface="Arial" pitchFamily="34" charset="0"/>
            </a:endParaRPr>
          </a:p>
          <a:p>
            <a:pPr marL="576000" indent="-288000">
              <a:lnSpc>
                <a:spcPct val="110000"/>
              </a:lnSpc>
              <a:spcBef>
                <a:spcPct val="0"/>
              </a:spcBef>
              <a:spcAft>
                <a:spcPts val="200"/>
              </a:spcAft>
              <a:buFont typeface="Arial" panose="020B0604020202020204" pitchFamily="34" charset="0"/>
              <a:buChar char="•"/>
              <a:defRPr/>
            </a:pPr>
            <a:r>
              <a:rPr lang="en-US" sz="2200" b="1" dirty="0">
                <a:solidFill>
                  <a:srgbClr val="4D4D4D"/>
                </a:solidFill>
                <a:latin typeface="Arial" panose="020B0604020202020204" pitchFamily="34" charset="0"/>
                <a:cs typeface="Arial" pitchFamily="34" charset="0"/>
              </a:rPr>
              <a:t>Rebalance</a:t>
            </a:r>
            <a:r>
              <a:rPr lang="en-US" sz="2200" dirty="0">
                <a:solidFill>
                  <a:srgbClr val="4D4D4D"/>
                </a:solidFill>
                <a:latin typeface="Arial" panose="020B0604020202020204" pitchFamily="34" charset="0"/>
                <a:cs typeface="Arial" pitchFamily="34" charset="0"/>
              </a:rPr>
              <a:t> our current R&amp;D and commercialization activities, which are currently skewed heavily towards commercialization </a:t>
            </a:r>
          </a:p>
          <a:p>
            <a:pPr marL="1033200" lvl="1" indent="-288000">
              <a:lnSpc>
                <a:spcPct val="110000"/>
              </a:lnSpc>
              <a:spcBef>
                <a:spcPct val="0"/>
              </a:spcBef>
              <a:spcAft>
                <a:spcPts val="200"/>
              </a:spcAft>
              <a:buFont typeface="Arial" panose="020B0604020202020204" pitchFamily="34" charset="0"/>
              <a:buChar char="•"/>
              <a:defRPr/>
            </a:pPr>
            <a:r>
              <a:rPr lang="en-US" sz="2200" dirty="0">
                <a:solidFill>
                  <a:srgbClr val="FF6900"/>
                </a:solidFill>
                <a:latin typeface="Arial" panose="020B0604020202020204" pitchFamily="34" charset="0"/>
                <a:cs typeface="Arial" pitchFamily="34" charset="0"/>
              </a:rPr>
              <a:t>rapidly ramp up a new “PRD-like” blue-skies technology R&amp;D scheme, aiming for ~£2.5m pa within this SR period  </a:t>
            </a:r>
          </a:p>
          <a:p>
            <a:pPr marL="1033200" lvl="1" indent="-288000">
              <a:lnSpc>
                <a:spcPct val="110000"/>
              </a:lnSpc>
              <a:spcBef>
                <a:spcPct val="0"/>
              </a:spcBef>
              <a:spcAft>
                <a:spcPts val="200"/>
              </a:spcAft>
              <a:buFont typeface="Arial" panose="020B0604020202020204" pitchFamily="34" charset="0"/>
              <a:buChar char="•"/>
              <a:defRPr/>
            </a:pPr>
            <a:r>
              <a:rPr lang="en-US" sz="2200" dirty="0">
                <a:solidFill>
                  <a:srgbClr val="FF6900"/>
                </a:solidFill>
                <a:latin typeface="Arial" panose="020B0604020202020204" pitchFamily="34" charset="0"/>
                <a:cs typeface="Arial" pitchFamily="34" charset="0"/>
              </a:rPr>
              <a:t>matched by a simplify the approach to funding commercialization activities and look to build stronger pathway to Innovate UK </a:t>
            </a:r>
          </a:p>
          <a:p>
            <a:pPr lvl="0">
              <a:spcBef>
                <a:spcPct val="0"/>
              </a:spcBef>
              <a:spcAft>
                <a:spcPts val="100"/>
              </a:spcAft>
              <a:defRPr/>
            </a:pPr>
            <a:r>
              <a:rPr lang="en-GB" altLang="en-US" sz="2400" b="1" dirty="0">
                <a:solidFill>
                  <a:srgbClr val="1E5DF8"/>
                </a:solidFill>
                <a:latin typeface="Arial" panose="020B0604020202020204" pitchFamily="34" charset="0"/>
                <a:cs typeface="Arial" panose="020B0604020202020204" pitchFamily="34" charset="0"/>
              </a:rPr>
              <a:t>Subject to affordability (post SR), we are planning to:</a:t>
            </a:r>
            <a:endParaRPr lang="en-US" sz="2200" dirty="0">
              <a:solidFill>
                <a:srgbClr val="4D4D4D"/>
              </a:solidFill>
              <a:latin typeface="Arial" panose="020B0604020202020204" pitchFamily="34" charset="0"/>
              <a:cs typeface="Arial" pitchFamily="34" charset="0"/>
            </a:endParaRPr>
          </a:p>
          <a:p>
            <a:pPr marL="576000" indent="-288000">
              <a:lnSpc>
                <a:spcPct val="110000"/>
              </a:lnSpc>
              <a:spcBef>
                <a:spcPct val="0"/>
              </a:spcBef>
              <a:buFont typeface="Arial" panose="020B0604020202020204" pitchFamily="34" charset="0"/>
              <a:buChar char="•"/>
              <a:defRPr/>
            </a:pPr>
            <a:r>
              <a:rPr lang="en-US" sz="2200" dirty="0" err="1">
                <a:solidFill>
                  <a:srgbClr val="4D4D4D"/>
                </a:solidFill>
                <a:latin typeface="Arial" panose="020B0604020202020204" pitchFamily="34" charset="0"/>
                <a:cs typeface="Arial" pitchFamily="34" charset="0"/>
              </a:rPr>
              <a:t>prioritise</a:t>
            </a:r>
            <a:r>
              <a:rPr lang="en-US" sz="2200" dirty="0">
                <a:solidFill>
                  <a:srgbClr val="4D4D4D"/>
                </a:solidFill>
                <a:latin typeface="Arial" panose="020B0604020202020204" pitchFamily="34" charset="0"/>
                <a:cs typeface="Arial" pitchFamily="34" charset="0"/>
              </a:rPr>
              <a:t> year-on-year “above inflationary” increases in </a:t>
            </a:r>
            <a:r>
              <a:rPr lang="en-US" sz="2200" b="1" dirty="0">
                <a:solidFill>
                  <a:srgbClr val="4D4D4D"/>
                </a:solidFill>
                <a:latin typeface="Arial" panose="020B0604020202020204" pitchFamily="34" charset="0"/>
                <a:cs typeface="Arial" pitchFamily="34" charset="0"/>
              </a:rPr>
              <a:t>CG funding, </a:t>
            </a:r>
            <a:r>
              <a:rPr lang="en-US" sz="2200" dirty="0">
                <a:solidFill>
                  <a:srgbClr val="4D4D4D"/>
                </a:solidFill>
                <a:latin typeface="Arial" panose="020B0604020202020204" pitchFamily="34" charset="0"/>
                <a:cs typeface="Arial" pitchFamily="34" charset="0"/>
              </a:rPr>
              <a:t>starting from FY23/24:  </a:t>
            </a:r>
          </a:p>
          <a:p>
            <a:pPr marL="1033200" lvl="1" indent="-288000">
              <a:lnSpc>
                <a:spcPct val="110000"/>
              </a:lnSpc>
              <a:spcBef>
                <a:spcPct val="0"/>
              </a:spcBef>
              <a:spcAft>
                <a:spcPts val="200"/>
              </a:spcAft>
              <a:buFont typeface="Arial" panose="020B0604020202020204" pitchFamily="34" charset="0"/>
              <a:buChar char="•"/>
              <a:defRPr/>
            </a:pPr>
            <a:r>
              <a:rPr lang="en-US" sz="2200" dirty="0">
                <a:solidFill>
                  <a:srgbClr val="FF6900"/>
                </a:solidFill>
                <a:latin typeface="Arial" panose="020B0604020202020204" pitchFamily="34" charset="0"/>
                <a:cs typeface="Arial" pitchFamily="34" charset="0"/>
              </a:rPr>
              <a:t>this will leverage more value from international subscriptions</a:t>
            </a:r>
          </a:p>
        </p:txBody>
      </p:sp>
    </p:spTree>
    <p:extLst>
      <p:ext uri="{BB962C8B-B14F-4D97-AF65-F5344CB8AC3E}">
        <p14:creationId xmlns:p14="http://schemas.microsoft.com/office/powerpoint/2010/main" val="20989817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D88C18A-0348-8B41-9674-2C4240E4CCF6}"/>
              </a:ext>
            </a:extLst>
          </p:cNvPr>
          <p:cNvSpPr txBox="1"/>
          <p:nvPr/>
        </p:nvSpPr>
        <p:spPr>
          <a:xfrm>
            <a:off x="438683" y="294684"/>
            <a:ext cx="11261764" cy="769441"/>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4400" b="1" dirty="0">
                <a:solidFill>
                  <a:srgbClr val="002060"/>
                </a:solidFill>
                <a:latin typeface="Arial" panose="020B0604020202020204" pitchFamily="34" charset="0"/>
                <a:cs typeface="Arial" panose="020B0604020202020204" pitchFamily="34" charset="0"/>
              </a:rPr>
              <a:t>What are we doing</a:t>
            </a:r>
            <a:endParaRPr kumimoji="0" lang="en-GB" altLang="en-US" sz="4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10" name="Rectangle 9">
            <a:extLst>
              <a:ext uri="{FF2B5EF4-FFF2-40B4-BE49-F238E27FC236}">
                <a16:creationId xmlns:a16="http://schemas.microsoft.com/office/drawing/2014/main" id="{E70B8EA0-FAC3-0E4C-9913-10C837B6B00E}"/>
              </a:ext>
            </a:extLst>
          </p:cNvPr>
          <p:cNvSpPr/>
          <p:nvPr/>
        </p:nvSpPr>
        <p:spPr>
          <a:xfrm>
            <a:off x="519586" y="1095457"/>
            <a:ext cx="11156477" cy="4975721"/>
          </a:xfrm>
          <a:prstGeom prst="rect">
            <a:avLst/>
          </a:prstGeom>
        </p:spPr>
        <p:txBody>
          <a:bodyPr wrap="square">
            <a:spAutoFit/>
          </a:bodyPr>
          <a:lstStyle/>
          <a:p>
            <a:pPr lvl="0">
              <a:spcBef>
                <a:spcPct val="0"/>
              </a:spcBef>
              <a:spcAft>
                <a:spcPts val="100"/>
              </a:spcAft>
              <a:defRPr/>
            </a:pPr>
            <a:r>
              <a:rPr lang="en-US" altLang="en-US" sz="2400" b="1" dirty="0">
                <a:solidFill>
                  <a:srgbClr val="1E5DF8"/>
                </a:solidFill>
                <a:latin typeface="Arial" panose="020B0604020202020204" pitchFamily="34" charset="0"/>
                <a:cs typeface="Arial" panose="020B0604020202020204" pitchFamily="34" charset="0"/>
              </a:rPr>
              <a:t>Light-touch Strategic Review of Particle Physics:</a:t>
            </a:r>
            <a:endParaRPr kumimoji="0" lang="en-GB" altLang="en-US" sz="2400" b="1" i="0" u="none" strike="noStrike" kern="1200" cap="none" spc="0" normalizeH="0" baseline="0" noProof="0" dirty="0">
              <a:ln>
                <a:noFill/>
              </a:ln>
              <a:solidFill>
                <a:srgbClr val="1E5DF8"/>
              </a:solidFill>
              <a:effectLst/>
              <a:uLnTx/>
              <a:uFillTx/>
              <a:latin typeface="Arial" panose="020B0604020202020204" pitchFamily="34" charset="0"/>
              <a:ea typeface="+mn-ea"/>
              <a:cs typeface="Arial" panose="020B0604020202020204" pitchFamily="34" charset="0"/>
            </a:endParaRPr>
          </a:p>
          <a:p>
            <a:pPr marL="576000" indent="-288000">
              <a:lnSpc>
                <a:spcPct val="110000"/>
              </a:lnSpc>
              <a:spcBef>
                <a:spcPct val="0"/>
              </a:spcBef>
              <a:spcAft>
                <a:spcPts val="200"/>
              </a:spcAft>
              <a:buFont typeface="Arial" panose="020B0604020202020204" pitchFamily="34" charset="0"/>
              <a:buChar char="•"/>
              <a:defRPr/>
            </a:pPr>
            <a:r>
              <a:rPr lang="en-US" sz="2200" dirty="0">
                <a:solidFill>
                  <a:srgbClr val="4D4D4D"/>
                </a:solidFill>
                <a:latin typeface="Arial" panose="020B0604020202020204" pitchFamily="34" charset="0"/>
                <a:cs typeface="Arial" pitchFamily="34" charset="0"/>
              </a:rPr>
              <a:t>In consultation with STFC Council, we have initiated a light-touch strategic review of particle physics:</a:t>
            </a:r>
          </a:p>
          <a:p>
            <a:pPr marL="1033200" lvl="1" indent="-288000">
              <a:lnSpc>
                <a:spcPct val="110000"/>
              </a:lnSpc>
              <a:spcBef>
                <a:spcPct val="0"/>
              </a:spcBef>
              <a:spcAft>
                <a:spcPts val="200"/>
              </a:spcAft>
              <a:buFont typeface="Arial" panose="020B0604020202020204" pitchFamily="34" charset="0"/>
              <a:buChar char="•"/>
              <a:defRPr/>
            </a:pPr>
            <a:r>
              <a:rPr lang="en-US" sz="2000" dirty="0">
                <a:solidFill>
                  <a:srgbClr val="EB6624"/>
                </a:solidFill>
                <a:latin typeface="Arial" panose="020B0604020202020204" pitchFamily="34" charset="0"/>
                <a:cs typeface="Arial" pitchFamily="34" charset="0"/>
              </a:rPr>
              <a:t>Will provide guidance on a refreshed strategic framework for particle physics</a:t>
            </a:r>
          </a:p>
          <a:p>
            <a:pPr marL="1033200" lvl="1" indent="-288000">
              <a:lnSpc>
                <a:spcPct val="110000"/>
              </a:lnSpc>
              <a:spcBef>
                <a:spcPct val="0"/>
              </a:spcBef>
              <a:spcAft>
                <a:spcPts val="200"/>
              </a:spcAft>
              <a:buFont typeface="Arial" panose="020B0604020202020204" pitchFamily="34" charset="0"/>
              <a:buChar char="•"/>
              <a:defRPr/>
            </a:pPr>
            <a:r>
              <a:rPr lang="en-US" sz="2000" dirty="0">
                <a:solidFill>
                  <a:srgbClr val="EB6624"/>
                </a:solidFill>
                <a:latin typeface="Arial" panose="020B0604020202020204" pitchFamily="34" charset="0"/>
                <a:cs typeface="Arial" pitchFamily="34" charset="0"/>
              </a:rPr>
              <a:t>Will </a:t>
            </a:r>
            <a:r>
              <a:rPr lang="en-US" sz="2000" b="1" dirty="0">
                <a:solidFill>
                  <a:srgbClr val="EB6624"/>
                </a:solidFill>
                <a:latin typeface="Arial" panose="020B0604020202020204" pitchFamily="34" charset="0"/>
                <a:cs typeface="Arial" pitchFamily="34" charset="0"/>
              </a:rPr>
              <a:t>not</a:t>
            </a:r>
            <a:r>
              <a:rPr lang="en-US" sz="2000" dirty="0">
                <a:solidFill>
                  <a:srgbClr val="EB6624"/>
                </a:solidFill>
                <a:latin typeface="Arial" panose="020B0604020202020204" pitchFamily="34" charset="0"/>
                <a:cs typeface="Arial" pitchFamily="34" charset="0"/>
              </a:rPr>
              <a:t> </a:t>
            </a:r>
            <a:r>
              <a:rPr lang="en-US" sz="2000" dirty="0" err="1">
                <a:solidFill>
                  <a:srgbClr val="EB6624"/>
                </a:solidFill>
                <a:latin typeface="Arial" panose="020B0604020202020204" pitchFamily="34" charset="0"/>
                <a:cs typeface="Arial" pitchFamily="34" charset="0"/>
              </a:rPr>
              <a:t>prioritise</a:t>
            </a:r>
            <a:r>
              <a:rPr lang="en-US" sz="2000" dirty="0">
                <a:solidFill>
                  <a:srgbClr val="EB6624"/>
                </a:solidFill>
                <a:latin typeface="Arial" panose="020B0604020202020204" pitchFamily="34" charset="0"/>
                <a:cs typeface="Arial" pitchFamily="34" charset="0"/>
              </a:rPr>
              <a:t> projects – </a:t>
            </a:r>
            <a:r>
              <a:rPr lang="en-US" sz="2000" b="1" dirty="0">
                <a:solidFill>
                  <a:srgbClr val="EB6624"/>
                </a:solidFill>
                <a:latin typeface="Arial" panose="020B0604020202020204" pitchFamily="34" charset="0"/>
                <a:cs typeface="Arial" pitchFamily="34" charset="0"/>
              </a:rPr>
              <a:t>this is not a project prioritization exercise</a:t>
            </a:r>
          </a:p>
          <a:p>
            <a:pPr marL="1033200" lvl="1" indent="-288000">
              <a:lnSpc>
                <a:spcPct val="110000"/>
              </a:lnSpc>
              <a:spcBef>
                <a:spcPct val="0"/>
              </a:spcBef>
              <a:spcAft>
                <a:spcPts val="200"/>
              </a:spcAft>
              <a:buFont typeface="Arial" panose="020B0604020202020204" pitchFamily="34" charset="0"/>
              <a:buChar char="•"/>
              <a:defRPr/>
            </a:pPr>
            <a:r>
              <a:rPr lang="en-US" sz="2000" dirty="0">
                <a:solidFill>
                  <a:srgbClr val="EB6624"/>
                </a:solidFill>
                <a:latin typeface="Arial" panose="020B0604020202020204" pitchFamily="34" charset="0"/>
                <a:cs typeface="Arial" pitchFamily="34" charset="0"/>
              </a:rPr>
              <a:t>Covers particle physics, including Dark Matter searches, and the accelerator and computing disciplines that support the field</a:t>
            </a:r>
          </a:p>
          <a:p>
            <a:pPr marL="1033200" lvl="1" indent="-288000">
              <a:lnSpc>
                <a:spcPct val="110000"/>
              </a:lnSpc>
              <a:spcBef>
                <a:spcPct val="0"/>
              </a:spcBef>
              <a:spcAft>
                <a:spcPts val="200"/>
              </a:spcAft>
              <a:buFont typeface="Arial" panose="020B0604020202020204" pitchFamily="34" charset="0"/>
              <a:buChar char="•"/>
              <a:defRPr/>
            </a:pPr>
            <a:r>
              <a:rPr lang="en-US" sz="2000" dirty="0">
                <a:solidFill>
                  <a:srgbClr val="EB6624"/>
                </a:solidFill>
                <a:latin typeface="Arial" panose="020B0604020202020204" pitchFamily="34" charset="0"/>
                <a:cs typeface="Arial" pitchFamily="34" charset="0"/>
              </a:rPr>
              <a:t>Will report back to STFC Council this autumn</a:t>
            </a:r>
          </a:p>
          <a:p>
            <a:pPr marL="576000" indent="-288000">
              <a:lnSpc>
                <a:spcPct val="110000"/>
              </a:lnSpc>
              <a:spcBef>
                <a:spcPct val="0"/>
              </a:spcBef>
              <a:spcAft>
                <a:spcPts val="200"/>
              </a:spcAft>
              <a:buFont typeface="Arial" panose="020B0604020202020204" pitchFamily="34" charset="0"/>
              <a:buChar char="•"/>
              <a:defRPr/>
            </a:pPr>
            <a:r>
              <a:rPr lang="en-US" sz="2200" dirty="0">
                <a:solidFill>
                  <a:srgbClr val="4D4D4D"/>
                </a:solidFill>
                <a:latin typeface="Arial" panose="020B0604020202020204" pitchFamily="34" charset="0"/>
                <a:cs typeface="Arial" pitchFamily="34" charset="0"/>
              </a:rPr>
              <a:t>Prime aim is to consider how to best ensure the long-term health of PP in the UK</a:t>
            </a:r>
          </a:p>
          <a:p>
            <a:pPr marL="576000" indent="-288000">
              <a:lnSpc>
                <a:spcPct val="110000"/>
              </a:lnSpc>
              <a:spcBef>
                <a:spcPct val="0"/>
              </a:spcBef>
              <a:spcAft>
                <a:spcPts val="200"/>
              </a:spcAft>
              <a:buFont typeface="Arial" panose="020B0604020202020204" pitchFamily="34" charset="0"/>
              <a:buChar char="•"/>
              <a:defRPr/>
            </a:pPr>
            <a:r>
              <a:rPr lang="en-US" sz="2200" dirty="0">
                <a:solidFill>
                  <a:srgbClr val="4D4D4D"/>
                </a:solidFill>
                <a:latin typeface="Arial" panose="020B0604020202020204" pitchFamily="34" charset="0"/>
                <a:cs typeface="Arial" pitchFamily="34" charset="0"/>
              </a:rPr>
              <a:t>Review Panel consists of:</a:t>
            </a:r>
          </a:p>
          <a:p>
            <a:pPr marL="1033200" lvl="5" indent="-288000">
              <a:lnSpc>
                <a:spcPct val="110000"/>
              </a:lnSpc>
              <a:spcBef>
                <a:spcPct val="0"/>
              </a:spcBef>
              <a:spcAft>
                <a:spcPts val="200"/>
              </a:spcAft>
              <a:buFont typeface="Arial" panose="020B0604020202020204" pitchFamily="34" charset="0"/>
              <a:buChar char="•"/>
              <a:defRPr/>
            </a:pPr>
            <a:r>
              <a:rPr lang="en-US" sz="1600" b="1" dirty="0">
                <a:solidFill>
                  <a:srgbClr val="FF6900"/>
                </a:solidFill>
                <a:latin typeface="Arial" panose="020B0604020202020204" pitchFamily="34" charset="0"/>
                <a:cs typeface="Arial" pitchFamily="34" charset="0"/>
              </a:rPr>
              <a:t>Brian Foster</a:t>
            </a:r>
            <a:r>
              <a:rPr lang="en-US" sz="1600" dirty="0">
                <a:solidFill>
                  <a:srgbClr val="FF6900"/>
                </a:solidFill>
                <a:latin typeface="Arial" panose="020B0604020202020204" pitchFamily="34" charset="0"/>
                <a:cs typeface="Arial" pitchFamily="34" charset="0"/>
              </a:rPr>
              <a:t>, University of Oxford, Review Chair</a:t>
            </a:r>
          </a:p>
          <a:p>
            <a:pPr marL="1033200" lvl="5" indent="-288000">
              <a:lnSpc>
                <a:spcPct val="110000"/>
              </a:lnSpc>
              <a:spcBef>
                <a:spcPct val="0"/>
              </a:spcBef>
              <a:spcAft>
                <a:spcPts val="200"/>
              </a:spcAft>
              <a:buFont typeface="Arial" panose="020B0604020202020204" pitchFamily="34" charset="0"/>
              <a:buChar char="•"/>
              <a:defRPr/>
            </a:pPr>
            <a:r>
              <a:rPr lang="en-US" sz="1600" dirty="0">
                <a:solidFill>
                  <a:srgbClr val="FF6900"/>
                </a:solidFill>
                <a:latin typeface="Arial" panose="020B0604020202020204" pitchFamily="34" charset="0"/>
                <a:cs typeface="Arial" pitchFamily="34" charset="0"/>
              </a:rPr>
              <a:t>Sinead Farrington, University of Edinburgh</a:t>
            </a:r>
          </a:p>
          <a:p>
            <a:pPr marL="1033200" lvl="5" indent="-288000">
              <a:lnSpc>
                <a:spcPct val="110000"/>
              </a:lnSpc>
              <a:spcBef>
                <a:spcPct val="0"/>
              </a:spcBef>
              <a:spcAft>
                <a:spcPts val="200"/>
              </a:spcAft>
              <a:buFont typeface="Arial" panose="020B0604020202020204" pitchFamily="34" charset="0"/>
              <a:buChar char="•"/>
              <a:defRPr/>
            </a:pPr>
            <a:r>
              <a:rPr lang="en-US" sz="1600" dirty="0">
                <a:solidFill>
                  <a:srgbClr val="FF6900"/>
                </a:solidFill>
                <a:latin typeface="Arial" panose="020B0604020202020204" pitchFamily="34" charset="0"/>
                <a:cs typeface="Arial" pitchFamily="34" charset="0"/>
              </a:rPr>
              <a:t>Nigel Glover, Durham University</a:t>
            </a:r>
          </a:p>
          <a:p>
            <a:pPr marL="1033200" lvl="5" indent="-288000">
              <a:lnSpc>
                <a:spcPct val="110000"/>
              </a:lnSpc>
              <a:spcBef>
                <a:spcPct val="0"/>
              </a:spcBef>
              <a:spcAft>
                <a:spcPts val="200"/>
              </a:spcAft>
              <a:buFont typeface="Arial" panose="020B0604020202020204" pitchFamily="34" charset="0"/>
              <a:buChar char="•"/>
              <a:defRPr/>
            </a:pPr>
            <a:r>
              <a:rPr lang="en-US" sz="1600" dirty="0">
                <a:solidFill>
                  <a:srgbClr val="FF6900"/>
                </a:solidFill>
                <a:latin typeface="Arial" panose="020B0604020202020204" pitchFamily="34" charset="0"/>
                <a:cs typeface="Arial" pitchFamily="34" charset="0"/>
              </a:rPr>
              <a:t>Mark Lancaster, University of Manchester</a:t>
            </a:r>
          </a:p>
        </p:txBody>
      </p:sp>
      <p:sp>
        <p:nvSpPr>
          <p:cNvPr id="4" name="Rectangle 3">
            <a:extLst>
              <a:ext uri="{FF2B5EF4-FFF2-40B4-BE49-F238E27FC236}">
                <a16:creationId xmlns:a16="http://schemas.microsoft.com/office/drawing/2014/main" id="{2B2B5EB8-B3C8-9E49-A1E1-9392A294532E}"/>
              </a:ext>
            </a:extLst>
          </p:cNvPr>
          <p:cNvSpPr/>
          <p:nvPr/>
        </p:nvSpPr>
        <p:spPr>
          <a:xfrm>
            <a:off x="5524639" y="4805870"/>
            <a:ext cx="11156477" cy="1231619"/>
          </a:xfrm>
          <a:prstGeom prst="rect">
            <a:avLst/>
          </a:prstGeom>
        </p:spPr>
        <p:txBody>
          <a:bodyPr wrap="square">
            <a:spAutoFit/>
          </a:bodyPr>
          <a:lstStyle/>
          <a:p>
            <a:pPr marL="1033200" lvl="5" indent="-288000">
              <a:lnSpc>
                <a:spcPct val="110000"/>
              </a:lnSpc>
              <a:spcBef>
                <a:spcPct val="0"/>
              </a:spcBef>
              <a:spcAft>
                <a:spcPts val="200"/>
              </a:spcAft>
              <a:buFont typeface="Arial" panose="020B0604020202020204" pitchFamily="34" charset="0"/>
              <a:buChar char="•"/>
              <a:defRPr/>
            </a:pPr>
            <a:r>
              <a:rPr lang="en-US" sz="1600" dirty="0">
                <a:solidFill>
                  <a:srgbClr val="FF6900"/>
                </a:solidFill>
                <a:latin typeface="Arial" panose="020B0604020202020204" pitchFamily="34" charset="0"/>
                <a:cs typeface="Arial" pitchFamily="34" charset="0"/>
              </a:rPr>
              <a:t>Jocelyn Monroe, Royal Holloway University of London</a:t>
            </a:r>
          </a:p>
          <a:p>
            <a:pPr marL="1033200" lvl="5" indent="-288000">
              <a:lnSpc>
                <a:spcPct val="110000"/>
              </a:lnSpc>
              <a:spcBef>
                <a:spcPct val="0"/>
              </a:spcBef>
              <a:spcAft>
                <a:spcPts val="200"/>
              </a:spcAft>
              <a:buFont typeface="Arial" panose="020B0604020202020204" pitchFamily="34" charset="0"/>
              <a:buChar char="•"/>
              <a:defRPr/>
            </a:pPr>
            <a:r>
              <a:rPr lang="en-US" sz="1600" dirty="0">
                <a:solidFill>
                  <a:srgbClr val="FF6900"/>
                </a:solidFill>
                <a:latin typeface="Arial" panose="020B0604020202020204" pitchFamily="34" charset="0"/>
                <a:cs typeface="Arial" pitchFamily="34" charset="0"/>
              </a:rPr>
              <a:t>Monica </a:t>
            </a:r>
            <a:r>
              <a:rPr lang="en-US" sz="1600" dirty="0" err="1">
                <a:solidFill>
                  <a:srgbClr val="FF6900"/>
                </a:solidFill>
                <a:latin typeface="Arial" panose="020B0604020202020204" pitchFamily="34" charset="0"/>
                <a:cs typeface="Arial" pitchFamily="34" charset="0"/>
              </a:rPr>
              <a:t>D’Onofrio</a:t>
            </a:r>
            <a:r>
              <a:rPr lang="en-US" sz="1600" dirty="0">
                <a:solidFill>
                  <a:srgbClr val="FF6900"/>
                </a:solidFill>
                <a:latin typeface="Arial" panose="020B0604020202020204" pitchFamily="34" charset="0"/>
                <a:cs typeface="Arial" pitchFamily="34" charset="0"/>
              </a:rPr>
              <a:t>, University of Liverpool</a:t>
            </a:r>
          </a:p>
          <a:p>
            <a:pPr marL="1033200" lvl="5" indent="-288000">
              <a:lnSpc>
                <a:spcPct val="110000"/>
              </a:lnSpc>
              <a:spcBef>
                <a:spcPct val="0"/>
              </a:spcBef>
              <a:spcAft>
                <a:spcPts val="200"/>
              </a:spcAft>
              <a:buFont typeface="Arial" panose="020B0604020202020204" pitchFamily="34" charset="0"/>
              <a:buChar char="•"/>
              <a:defRPr/>
            </a:pPr>
            <a:r>
              <a:rPr lang="en-US" sz="1600" dirty="0" err="1">
                <a:solidFill>
                  <a:srgbClr val="FF6900"/>
                </a:solidFill>
                <a:latin typeface="Arial" panose="020B0604020202020204" pitchFamily="34" charset="0"/>
                <a:cs typeface="Arial" pitchFamily="34" charset="0"/>
              </a:rPr>
              <a:t>Mitesh</a:t>
            </a:r>
            <a:r>
              <a:rPr lang="en-US" sz="1600" dirty="0">
                <a:solidFill>
                  <a:srgbClr val="FF6900"/>
                </a:solidFill>
                <a:latin typeface="Arial" panose="020B0604020202020204" pitchFamily="34" charset="0"/>
                <a:cs typeface="Arial" pitchFamily="34" charset="0"/>
              </a:rPr>
              <a:t> Patel, Imperial College London</a:t>
            </a:r>
          </a:p>
          <a:p>
            <a:pPr marL="1033200" lvl="5" indent="-288000">
              <a:lnSpc>
                <a:spcPct val="110000"/>
              </a:lnSpc>
              <a:spcBef>
                <a:spcPct val="0"/>
              </a:spcBef>
              <a:spcAft>
                <a:spcPts val="200"/>
              </a:spcAft>
              <a:buFont typeface="Arial" panose="020B0604020202020204" pitchFamily="34" charset="0"/>
              <a:buChar char="•"/>
              <a:defRPr/>
            </a:pPr>
            <a:r>
              <a:rPr lang="en-US" sz="1600" dirty="0" err="1">
                <a:solidFill>
                  <a:srgbClr val="FF6900"/>
                </a:solidFill>
                <a:latin typeface="Arial" panose="020B0604020202020204" pitchFamily="34" charset="0"/>
                <a:cs typeface="Arial" pitchFamily="34" charset="0"/>
              </a:rPr>
              <a:t>Alfons</a:t>
            </a:r>
            <a:r>
              <a:rPr lang="en-US" sz="1600" dirty="0">
                <a:solidFill>
                  <a:srgbClr val="FF6900"/>
                </a:solidFill>
                <a:latin typeface="Arial" panose="020B0604020202020204" pitchFamily="34" charset="0"/>
                <a:cs typeface="Arial" pitchFamily="34" charset="0"/>
              </a:rPr>
              <a:t> Weber, University of Mainz</a:t>
            </a:r>
          </a:p>
        </p:txBody>
      </p:sp>
    </p:spTree>
    <p:extLst>
      <p:ext uri="{BB962C8B-B14F-4D97-AF65-F5344CB8AC3E}">
        <p14:creationId xmlns:p14="http://schemas.microsoft.com/office/powerpoint/2010/main" val="23396595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D88C18A-0348-8B41-9674-2C4240E4CCF6}"/>
              </a:ext>
            </a:extLst>
          </p:cNvPr>
          <p:cNvSpPr txBox="1"/>
          <p:nvPr/>
        </p:nvSpPr>
        <p:spPr>
          <a:xfrm>
            <a:off x="438683" y="294684"/>
            <a:ext cx="11261764" cy="769441"/>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4400" b="1" dirty="0">
                <a:solidFill>
                  <a:srgbClr val="002060"/>
                </a:solidFill>
                <a:latin typeface="Arial" panose="020B0604020202020204" pitchFamily="34" charset="0"/>
                <a:cs typeface="Arial" panose="020B0604020202020204" pitchFamily="34" charset="0"/>
              </a:rPr>
              <a:t>What are we doing</a:t>
            </a:r>
            <a:endParaRPr kumimoji="0" lang="en-GB" altLang="en-US" sz="4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10" name="Rectangle 9">
            <a:extLst>
              <a:ext uri="{FF2B5EF4-FFF2-40B4-BE49-F238E27FC236}">
                <a16:creationId xmlns:a16="http://schemas.microsoft.com/office/drawing/2014/main" id="{E70B8EA0-FAC3-0E4C-9913-10C837B6B00E}"/>
              </a:ext>
            </a:extLst>
          </p:cNvPr>
          <p:cNvSpPr/>
          <p:nvPr/>
        </p:nvSpPr>
        <p:spPr>
          <a:xfrm>
            <a:off x="519586" y="1095457"/>
            <a:ext cx="11156477" cy="3651705"/>
          </a:xfrm>
          <a:prstGeom prst="rect">
            <a:avLst/>
          </a:prstGeom>
        </p:spPr>
        <p:txBody>
          <a:bodyPr wrap="square">
            <a:spAutoFit/>
          </a:bodyPr>
          <a:lstStyle/>
          <a:p>
            <a:pPr lvl="0">
              <a:spcBef>
                <a:spcPct val="0"/>
              </a:spcBef>
              <a:spcAft>
                <a:spcPts val="100"/>
              </a:spcAft>
              <a:defRPr/>
            </a:pPr>
            <a:r>
              <a:rPr lang="en-US" altLang="en-US" sz="2400" b="1" dirty="0">
                <a:solidFill>
                  <a:srgbClr val="1E5DF8"/>
                </a:solidFill>
                <a:latin typeface="Arial" panose="020B0604020202020204" pitchFamily="34" charset="0"/>
                <a:cs typeface="Arial" panose="020B0604020202020204" pitchFamily="34" charset="0"/>
              </a:rPr>
              <a:t>Strategic Review of Particle Physics – Terms of Reference:</a:t>
            </a:r>
            <a:endParaRPr kumimoji="0" lang="en-GB" altLang="en-US" sz="2400" b="1" i="0" u="none" strike="noStrike" kern="1200" cap="none" spc="0" normalizeH="0" baseline="0" noProof="0" dirty="0">
              <a:ln>
                <a:noFill/>
              </a:ln>
              <a:solidFill>
                <a:srgbClr val="1E5DF8"/>
              </a:solidFill>
              <a:effectLst/>
              <a:uLnTx/>
              <a:uFillTx/>
              <a:latin typeface="Arial" panose="020B0604020202020204" pitchFamily="34" charset="0"/>
              <a:ea typeface="+mn-ea"/>
              <a:cs typeface="Arial" panose="020B0604020202020204" pitchFamily="34" charset="0"/>
            </a:endParaRPr>
          </a:p>
          <a:p>
            <a:pPr marL="576000" indent="-288000">
              <a:lnSpc>
                <a:spcPct val="110000"/>
              </a:lnSpc>
              <a:spcBef>
                <a:spcPct val="0"/>
              </a:spcBef>
              <a:spcAft>
                <a:spcPts val="200"/>
              </a:spcAft>
              <a:buFont typeface="Arial" panose="020B0604020202020204" pitchFamily="34" charset="0"/>
              <a:buChar char="•"/>
              <a:defRPr/>
            </a:pPr>
            <a:r>
              <a:rPr lang="en-US" dirty="0">
                <a:solidFill>
                  <a:srgbClr val="4D4D4D"/>
                </a:solidFill>
                <a:latin typeface="Arial" panose="020B0604020202020204" pitchFamily="34" charset="0"/>
                <a:cs typeface="Arial" pitchFamily="34" charset="0"/>
              </a:rPr>
              <a:t>Lessons learnt from the last ten years regarding the scientific and/or investment decision-making processes within STFC</a:t>
            </a:r>
          </a:p>
          <a:p>
            <a:pPr marL="576000" indent="-288000">
              <a:lnSpc>
                <a:spcPct val="110000"/>
              </a:lnSpc>
              <a:spcBef>
                <a:spcPct val="0"/>
              </a:spcBef>
              <a:spcAft>
                <a:spcPts val="200"/>
              </a:spcAft>
              <a:buFont typeface="Arial" panose="020B0604020202020204" pitchFamily="34" charset="0"/>
              <a:buChar char="•"/>
              <a:defRPr/>
            </a:pPr>
            <a:r>
              <a:rPr lang="en-US" dirty="0">
                <a:solidFill>
                  <a:srgbClr val="4D4D4D"/>
                </a:solidFill>
                <a:latin typeface="Arial" panose="020B0604020202020204" pitchFamily="34" charset="0"/>
                <a:cs typeface="Arial" pitchFamily="34" charset="0"/>
              </a:rPr>
              <a:t>Considerations that determine the appropriate balance between R&amp;D, capital construction, M&amp;O and scientific exploitation </a:t>
            </a:r>
          </a:p>
          <a:p>
            <a:pPr marL="576000" indent="-288000">
              <a:lnSpc>
                <a:spcPct val="110000"/>
              </a:lnSpc>
              <a:spcBef>
                <a:spcPct val="0"/>
              </a:spcBef>
              <a:spcAft>
                <a:spcPts val="200"/>
              </a:spcAft>
              <a:buFont typeface="Arial" panose="020B0604020202020204" pitchFamily="34" charset="0"/>
              <a:buChar char="•"/>
              <a:defRPr/>
            </a:pPr>
            <a:r>
              <a:rPr lang="en-US" dirty="0">
                <a:solidFill>
                  <a:srgbClr val="4D4D4D"/>
                </a:solidFill>
                <a:latin typeface="Arial" panose="020B0604020202020204" pitchFamily="34" charset="0"/>
                <a:cs typeface="Arial" pitchFamily="34" charset="0"/>
              </a:rPr>
              <a:t>Ensuring the UK </a:t>
            </a:r>
            <a:r>
              <a:rPr lang="en-US" dirty="0" err="1">
                <a:solidFill>
                  <a:srgbClr val="4D4D4D"/>
                </a:solidFill>
                <a:latin typeface="Arial" panose="020B0604020202020204" pitchFamily="34" charset="0"/>
                <a:cs typeface="Arial" pitchFamily="34" charset="0"/>
              </a:rPr>
              <a:t>programme</a:t>
            </a:r>
            <a:r>
              <a:rPr lang="en-US" dirty="0">
                <a:solidFill>
                  <a:srgbClr val="4D4D4D"/>
                </a:solidFill>
                <a:latin typeface="Arial" panose="020B0604020202020204" pitchFamily="34" charset="0"/>
                <a:cs typeface="Arial" pitchFamily="34" charset="0"/>
              </a:rPr>
              <a:t> effectively leverages the investment in the membership of CERN?</a:t>
            </a:r>
          </a:p>
          <a:p>
            <a:pPr marL="576000" indent="-288000">
              <a:lnSpc>
                <a:spcPct val="110000"/>
              </a:lnSpc>
              <a:spcBef>
                <a:spcPct val="0"/>
              </a:spcBef>
              <a:spcAft>
                <a:spcPts val="200"/>
              </a:spcAft>
              <a:buFont typeface="Arial" panose="020B0604020202020204" pitchFamily="34" charset="0"/>
              <a:buChar char="•"/>
              <a:defRPr/>
            </a:pPr>
            <a:r>
              <a:rPr lang="en-US" dirty="0">
                <a:solidFill>
                  <a:srgbClr val="4D4D4D"/>
                </a:solidFill>
                <a:latin typeface="Arial" panose="020B0604020202020204" pitchFamily="34" charset="0"/>
                <a:cs typeface="Arial" pitchFamily="34" charset="0"/>
              </a:rPr>
              <a:t>Appropriate levels of early-stage technology R&amp;D funding.</a:t>
            </a:r>
          </a:p>
          <a:p>
            <a:pPr marL="576000" indent="-288000">
              <a:lnSpc>
                <a:spcPct val="110000"/>
              </a:lnSpc>
              <a:spcBef>
                <a:spcPct val="0"/>
              </a:spcBef>
              <a:spcAft>
                <a:spcPts val="200"/>
              </a:spcAft>
              <a:buFont typeface="Arial" panose="020B0604020202020204" pitchFamily="34" charset="0"/>
              <a:buChar char="•"/>
              <a:defRPr/>
            </a:pPr>
            <a:r>
              <a:rPr lang="en-US" dirty="0">
                <a:solidFill>
                  <a:srgbClr val="4D4D4D"/>
                </a:solidFill>
                <a:latin typeface="Arial" panose="020B0604020202020204" pitchFamily="34" charset="0"/>
                <a:cs typeface="Arial" pitchFamily="34" charset="0"/>
              </a:rPr>
              <a:t>How and when should the UK engage in R&amp;D phase for the next generation of colliders/experiments</a:t>
            </a:r>
          </a:p>
          <a:p>
            <a:pPr marL="576000" indent="-288000">
              <a:lnSpc>
                <a:spcPct val="110000"/>
              </a:lnSpc>
              <a:spcBef>
                <a:spcPct val="0"/>
              </a:spcBef>
              <a:spcAft>
                <a:spcPts val="200"/>
              </a:spcAft>
              <a:buFont typeface="Arial" panose="020B0604020202020204" pitchFamily="34" charset="0"/>
              <a:buChar char="•"/>
              <a:defRPr/>
            </a:pPr>
            <a:r>
              <a:rPr lang="en-US" dirty="0">
                <a:solidFill>
                  <a:srgbClr val="4D4D4D"/>
                </a:solidFill>
                <a:latin typeface="Arial" panose="020B0604020202020204" pitchFamily="34" charset="0"/>
                <a:cs typeface="Arial" pitchFamily="34" charset="0"/>
              </a:rPr>
              <a:t>Essential elements within the strategic framework</a:t>
            </a:r>
          </a:p>
          <a:p>
            <a:pPr marL="576000" indent="-288000">
              <a:lnSpc>
                <a:spcPct val="110000"/>
              </a:lnSpc>
              <a:spcBef>
                <a:spcPct val="0"/>
              </a:spcBef>
              <a:spcAft>
                <a:spcPts val="200"/>
              </a:spcAft>
              <a:buFont typeface="Arial" panose="020B0604020202020204" pitchFamily="34" charset="0"/>
              <a:buChar char="•"/>
              <a:defRPr/>
            </a:pPr>
            <a:r>
              <a:rPr lang="en-US" dirty="0">
                <a:solidFill>
                  <a:srgbClr val="4D4D4D"/>
                </a:solidFill>
                <a:latin typeface="Arial" panose="020B0604020202020204" pitchFamily="34" charset="0"/>
                <a:cs typeface="Arial" pitchFamily="34" charset="0"/>
              </a:rPr>
              <a:t>Key international decision points in the coming decade that will affect forward planning and influence the shape of the future UK particle physics </a:t>
            </a:r>
            <a:r>
              <a:rPr lang="en-US" dirty="0" err="1">
                <a:solidFill>
                  <a:srgbClr val="4D4D4D"/>
                </a:solidFill>
                <a:latin typeface="Arial" panose="020B0604020202020204" pitchFamily="34" charset="0"/>
                <a:cs typeface="Arial" pitchFamily="34" charset="0"/>
              </a:rPr>
              <a:t>programme</a:t>
            </a:r>
            <a:endParaRPr lang="en-US" dirty="0">
              <a:solidFill>
                <a:srgbClr val="4D4D4D"/>
              </a:solidFill>
              <a:latin typeface="Arial" panose="020B0604020202020204" pitchFamily="34" charset="0"/>
              <a:cs typeface="Arial" pitchFamily="34" charset="0"/>
            </a:endParaRPr>
          </a:p>
        </p:txBody>
      </p:sp>
      <p:sp>
        <p:nvSpPr>
          <p:cNvPr id="4" name="Rectangle 3">
            <a:extLst>
              <a:ext uri="{FF2B5EF4-FFF2-40B4-BE49-F238E27FC236}">
                <a16:creationId xmlns:a16="http://schemas.microsoft.com/office/drawing/2014/main" id="{8192B95C-0366-3C42-B215-33B732BAC83B}"/>
              </a:ext>
            </a:extLst>
          </p:cNvPr>
          <p:cNvSpPr/>
          <p:nvPr/>
        </p:nvSpPr>
        <p:spPr>
          <a:xfrm>
            <a:off x="518080" y="4679131"/>
            <a:ext cx="11156477" cy="1720920"/>
          </a:xfrm>
          <a:prstGeom prst="rect">
            <a:avLst/>
          </a:prstGeom>
        </p:spPr>
        <p:txBody>
          <a:bodyPr wrap="square">
            <a:spAutoFit/>
          </a:bodyPr>
          <a:lstStyle/>
          <a:p>
            <a:pPr lvl="0">
              <a:spcBef>
                <a:spcPct val="0"/>
              </a:spcBef>
              <a:spcAft>
                <a:spcPts val="100"/>
              </a:spcAft>
              <a:defRPr/>
            </a:pPr>
            <a:r>
              <a:rPr lang="en-US" altLang="en-US" sz="2400" b="1" dirty="0">
                <a:solidFill>
                  <a:srgbClr val="1E5DF8"/>
                </a:solidFill>
                <a:latin typeface="Arial" panose="020B0604020202020204" pitchFamily="34" charset="0"/>
                <a:cs typeface="Arial" panose="020B0604020202020204" pitchFamily="34" charset="0"/>
              </a:rPr>
              <a:t>Community input + </a:t>
            </a:r>
            <a:r>
              <a:rPr lang="en-US" altLang="en-US" sz="2400" b="1" dirty="0">
                <a:solidFill>
                  <a:srgbClr val="1E5DF8"/>
                </a:solidFill>
                <a:latin typeface="Arial" panose="020B0604020202020204" pitchFamily="34" charset="0"/>
                <a:cs typeface="Arial" panose="020B0604020202020204" pitchFamily="34" charset="0"/>
                <a:hlinkClick r:id="rId3"/>
              </a:rPr>
              <a:t>webpage</a:t>
            </a:r>
            <a:endParaRPr kumimoji="0" lang="en-GB" altLang="en-US" sz="2400" b="1" i="0" u="none" strike="noStrike" kern="1200" cap="none" spc="0" normalizeH="0" baseline="0" noProof="0" dirty="0">
              <a:ln>
                <a:noFill/>
              </a:ln>
              <a:solidFill>
                <a:srgbClr val="1E5DF8"/>
              </a:solidFill>
              <a:effectLst/>
              <a:uLnTx/>
              <a:uFillTx/>
              <a:latin typeface="Arial" panose="020B0604020202020204" pitchFamily="34" charset="0"/>
              <a:ea typeface="+mn-ea"/>
              <a:cs typeface="Arial" panose="020B0604020202020204" pitchFamily="34" charset="0"/>
            </a:endParaRPr>
          </a:p>
          <a:p>
            <a:pPr marL="576000" indent="-288000">
              <a:lnSpc>
                <a:spcPct val="110000"/>
              </a:lnSpc>
              <a:spcBef>
                <a:spcPct val="0"/>
              </a:spcBef>
              <a:spcAft>
                <a:spcPts val="200"/>
              </a:spcAft>
              <a:buFont typeface="Arial" panose="020B0604020202020204" pitchFamily="34" charset="0"/>
              <a:buChar char="•"/>
              <a:defRPr/>
            </a:pPr>
            <a:r>
              <a:rPr lang="en-US" dirty="0">
                <a:solidFill>
                  <a:srgbClr val="4D4D4D"/>
                </a:solidFill>
                <a:latin typeface="Arial" panose="020B0604020202020204" pitchFamily="34" charset="0"/>
                <a:cs typeface="Arial" pitchFamily="34" charset="0"/>
              </a:rPr>
              <a:t>Already a great deal of material in the PPAP report – so adopting a light-touch approach</a:t>
            </a:r>
          </a:p>
          <a:p>
            <a:pPr marL="576000" indent="-288000">
              <a:lnSpc>
                <a:spcPct val="110000"/>
              </a:lnSpc>
              <a:spcBef>
                <a:spcPct val="0"/>
              </a:spcBef>
              <a:spcAft>
                <a:spcPts val="200"/>
              </a:spcAft>
              <a:buFont typeface="Arial" panose="020B0604020202020204" pitchFamily="34" charset="0"/>
              <a:buChar char="•"/>
              <a:defRPr/>
            </a:pPr>
            <a:r>
              <a:rPr lang="en-US" dirty="0">
                <a:solidFill>
                  <a:srgbClr val="4D4D4D"/>
                </a:solidFill>
                <a:latin typeface="Arial" panose="020B0604020202020204" pitchFamily="34" charset="0"/>
                <a:cs typeface="Arial" pitchFamily="34" charset="0"/>
              </a:rPr>
              <a:t>Community views on the questions above can be submitted through:    	</a:t>
            </a:r>
            <a:r>
              <a:rPr lang="en-GB" u="sng" dirty="0">
                <a:hlinkClick r:id="rId4" tooltip="https://www.surveymonkey.co.uk/r/RWQMCFN"/>
              </a:rPr>
              <a:t>https://www.surveymonkey.co.uk/r/RWQMCFN</a:t>
            </a:r>
            <a:endParaRPr lang="en-GB" u="sng" dirty="0"/>
          </a:p>
          <a:p>
            <a:pPr marL="576000" indent="-288000">
              <a:lnSpc>
                <a:spcPct val="110000"/>
              </a:lnSpc>
              <a:spcBef>
                <a:spcPct val="0"/>
              </a:spcBef>
              <a:spcAft>
                <a:spcPts val="200"/>
              </a:spcAft>
              <a:buFont typeface="Arial" panose="020B0604020202020204" pitchFamily="34" charset="0"/>
              <a:buChar char="•"/>
              <a:defRPr/>
            </a:pPr>
            <a:endParaRPr lang="en-US" dirty="0">
              <a:solidFill>
                <a:srgbClr val="4D4D4D"/>
              </a:solidFill>
              <a:latin typeface="Arial" panose="020B0604020202020204" pitchFamily="34" charset="0"/>
              <a:cs typeface="Arial" pitchFamily="34" charset="0"/>
            </a:endParaRPr>
          </a:p>
        </p:txBody>
      </p:sp>
    </p:spTree>
    <p:extLst>
      <p:ext uri="{BB962C8B-B14F-4D97-AF65-F5344CB8AC3E}">
        <p14:creationId xmlns:p14="http://schemas.microsoft.com/office/powerpoint/2010/main" val="40111986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59E85F-170D-B94D-BA35-E3F2E3C164E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359046" y="4114131"/>
            <a:ext cx="8567854" cy="2730748"/>
          </a:xfrm>
          <a:prstGeom prst="rect">
            <a:avLst/>
          </a:prstGeom>
        </p:spPr>
      </p:pic>
      <p:pic>
        <p:nvPicPr>
          <p:cNvPr id="7" name="Picture 6">
            <a:extLst>
              <a:ext uri="{FF2B5EF4-FFF2-40B4-BE49-F238E27FC236}">
                <a16:creationId xmlns:a16="http://schemas.microsoft.com/office/drawing/2014/main" id="{CE9DA41C-8BD1-2C47-A5C2-2F23DC884D7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5938" y="412403"/>
            <a:ext cx="3770785" cy="963960"/>
          </a:xfrm>
          <a:prstGeom prst="rect">
            <a:avLst/>
          </a:prstGeom>
        </p:spPr>
      </p:pic>
      <p:sp>
        <p:nvSpPr>
          <p:cNvPr id="6" name="TextBox 5">
            <a:extLst>
              <a:ext uri="{FF2B5EF4-FFF2-40B4-BE49-F238E27FC236}">
                <a16:creationId xmlns:a16="http://schemas.microsoft.com/office/drawing/2014/main" id="{4DA5A59D-88F1-9D47-A552-BFE733CB1079}"/>
              </a:ext>
            </a:extLst>
          </p:cNvPr>
          <p:cNvSpPr txBox="1"/>
          <p:nvPr/>
        </p:nvSpPr>
        <p:spPr>
          <a:xfrm>
            <a:off x="1395475" y="2848401"/>
            <a:ext cx="6703237" cy="769441"/>
          </a:xfrm>
          <a:prstGeom prst="rect">
            <a:avLst/>
          </a:prstGeom>
          <a:noFill/>
        </p:spPr>
        <p:txBody>
          <a:bodyPr wrap="square" rtlCol="0" anchor="t">
            <a:spAutoFit/>
          </a:bodyPr>
          <a:lstStyle/>
          <a:p>
            <a:pPr>
              <a:buClr>
                <a:srgbClr val="FF6900"/>
              </a:buClr>
            </a:pPr>
            <a:r>
              <a:rPr lang="en-US" sz="4400" b="1" spc="-160" dirty="0">
                <a:solidFill>
                  <a:srgbClr val="2E2D62"/>
                </a:solidFill>
                <a:latin typeface="Arial" panose="020B0604020202020204" pitchFamily="34" charset="0"/>
                <a:cs typeface="Arial" panose="020B0604020202020204" pitchFamily="34" charset="0"/>
              </a:rPr>
              <a:t>Summary</a:t>
            </a:r>
            <a:endParaRPr lang="en-US" sz="4400" b="1" spc="-15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13840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70B8EA0-FAC3-0E4C-9913-10C837B6B00E}"/>
              </a:ext>
            </a:extLst>
          </p:cNvPr>
          <p:cNvSpPr/>
          <p:nvPr/>
        </p:nvSpPr>
        <p:spPr>
          <a:xfrm>
            <a:off x="520992" y="1084135"/>
            <a:ext cx="11155071" cy="5432064"/>
          </a:xfrm>
          <a:prstGeom prst="rect">
            <a:avLst/>
          </a:prstGeom>
        </p:spPr>
        <p:txBody>
          <a:bodyPr wrap="square">
            <a:spAutoFit/>
          </a:bodyPr>
          <a:lstStyle/>
          <a:p>
            <a:pPr marL="0" lvl="1" fontAlgn="base">
              <a:spcBef>
                <a:spcPct val="0"/>
              </a:spcBef>
              <a:spcAft>
                <a:spcPts val="100"/>
              </a:spcAft>
            </a:pPr>
            <a:r>
              <a:rPr lang="en-GB" altLang="en-US" sz="2400" b="1" dirty="0">
                <a:solidFill>
                  <a:srgbClr val="1E5DF8"/>
                </a:solidFill>
                <a:latin typeface="Arial" panose="020B0604020202020204" pitchFamily="34" charset="0"/>
                <a:cs typeface="Arial" panose="020B0604020202020204" pitchFamily="34" charset="0"/>
              </a:rPr>
              <a:t>Positive news</a:t>
            </a:r>
          </a:p>
          <a:p>
            <a:pPr marL="576000" lvl="1" indent="-288000" defTabSz="914364" fontAlgn="base">
              <a:lnSpc>
                <a:spcPct val="110000"/>
              </a:lnSpc>
              <a:spcBef>
                <a:spcPct val="0"/>
              </a:spcBef>
              <a:spcAft>
                <a:spcPts val="100"/>
              </a:spcAft>
              <a:buFont typeface="Arial" panose="020B0604020202020204" pitchFamily="34" charset="0"/>
              <a:buChar char="•"/>
            </a:pPr>
            <a:r>
              <a:rPr lang="en-GB" altLang="en-US" sz="2100" dirty="0">
                <a:solidFill>
                  <a:srgbClr val="4D4D4D"/>
                </a:solidFill>
                <a:latin typeface="Arial" panose="020B0604020202020204" pitchFamily="34" charset="0"/>
                <a:cs typeface="Arial" panose="020B0604020202020204" pitchFamily="34" charset="0"/>
              </a:rPr>
              <a:t>Returning to (new) normal working and in-person meetings !</a:t>
            </a:r>
          </a:p>
          <a:p>
            <a:pPr marL="576000" lvl="1" indent="-288000" defTabSz="914364" fontAlgn="base">
              <a:lnSpc>
                <a:spcPct val="110000"/>
              </a:lnSpc>
              <a:spcBef>
                <a:spcPct val="0"/>
              </a:spcBef>
              <a:spcAft>
                <a:spcPts val="100"/>
              </a:spcAft>
              <a:buFont typeface="Arial" panose="020B0604020202020204" pitchFamily="34" charset="0"/>
              <a:buChar char="•"/>
            </a:pPr>
            <a:r>
              <a:rPr lang="en-GB" altLang="en-US" sz="2100" dirty="0">
                <a:solidFill>
                  <a:srgbClr val="4D4D4D"/>
                </a:solidFill>
                <a:latin typeface="Arial" panose="020B0604020202020204" pitchFamily="34" charset="0"/>
                <a:cs typeface="Arial" panose="020B0604020202020204" pitchFamily="34" charset="0"/>
              </a:rPr>
              <a:t>We will soon have 3-year spending review allocations to STFC</a:t>
            </a:r>
          </a:p>
          <a:p>
            <a:pPr marL="1033200" lvl="2" indent="-288000" defTabSz="914364" fontAlgn="base">
              <a:lnSpc>
                <a:spcPct val="110000"/>
              </a:lnSpc>
              <a:spcBef>
                <a:spcPct val="0"/>
              </a:spcBef>
              <a:spcAft>
                <a:spcPts val="100"/>
              </a:spcAft>
              <a:buFont typeface="Arial" panose="020B0604020202020204" pitchFamily="34" charset="0"/>
              <a:buChar char="•"/>
            </a:pPr>
            <a:r>
              <a:rPr lang="en-GB" altLang="en-US" sz="2100" dirty="0">
                <a:solidFill>
                  <a:srgbClr val="EB6624"/>
                </a:solidFill>
                <a:latin typeface="Arial" panose="020B0604020202020204" pitchFamily="34" charset="0"/>
                <a:cs typeface="Arial" panose="020B0604020202020204" pitchFamily="34" charset="0"/>
              </a:rPr>
              <a:t>overall picture is reasonably positive</a:t>
            </a:r>
          </a:p>
          <a:p>
            <a:pPr marL="1033200" lvl="2" indent="-288000" defTabSz="914364" fontAlgn="base">
              <a:lnSpc>
                <a:spcPct val="110000"/>
              </a:lnSpc>
              <a:spcBef>
                <a:spcPct val="0"/>
              </a:spcBef>
              <a:spcAft>
                <a:spcPts val="100"/>
              </a:spcAft>
              <a:buFont typeface="Arial" panose="020B0604020202020204" pitchFamily="34" charset="0"/>
              <a:buChar char="•"/>
            </a:pPr>
            <a:r>
              <a:rPr lang="en-GB" altLang="en-US" sz="2100" dirty="0">
                <a:solidFill>
                  <a:srgbClr val="EB6624"/>
                </a:solidFill>
                <a:latin typeface="Arial" panose="020B0604020202020204" pitchFamily="34" charset="0"/>
                <a:cs typeface="Arial" panose="020B0604020202020204" pitchFamily="34" charset="0"/>
              </a:rPr>
              <a:t>not just a roll-over of funding or activities</a:t>
            </a:r>
            <a:endParaRPr lang="en-GB" altLang="en-US" sz="2100" dirty="0">
              <a:solidFill>
                <a:srgbClr val="4D4D4D"/>
              </a:solidFill>
              <a:latin typeface="Arial" panose="020B0604020202020204" pitchFamily="34" charset="0"/>
              <a:cs typeface="Arial" panose="020B0604020202020204" pitchFamily="34" charset="0"/>
            </a:endParaRPr>
          </a:p>
          <a:p>
            <a:pPr marL="576000" lvl="1" indent="-288000" defTabSz="914364" fontAlgn="base">
              <a:lnSpc>
                <a:spcPct val="110000"/>
              </a:lnSpc>
              <a:spcBef>
                <a:spcPct val="0"/>
              </a:spcBef>
              <a:spcAft>
                <a:spcPts val="100"/>
              </a:spcAft>
              <a:buFont typeface="Arial" panose="020B0604020202020204" pitchFamily="34" charset="0"/>
              <a:buChar char="•"/>
            </a:pPr>
            <a:r>
              <a:rPr lang="en-GB" altLang="en-US" sz="2100" dirty="0">
                <a:solidFill>
                  <a:srgbClr val="4D4D4D"/>
                </a:solidFill>
                <a:latin typeface="Arial" panose="020B0604020202020204" pitchFamily="34" charset="0"/>
                <a:cs typeface="Arial" panose="020B0604020202020204" pitchFamily="34" charset="0"/>
              </a:rPr>
              <a:t>UKRI Infrastructure Fund provides a route for investment in research and innovation infrastructure across the entire research system from social sciences to fundamental physics</a:t>
            </a:r>
          </a:p>
          <a:p>
            <a:pPr marL="0" lvl="1">
              <a:lnSpc>
                <a:spcPct val="110000"/>
              </a:lnSpc>
              <a:spcBef>
                <a:spcPct val="0"/>
              </a:spcBef>
              <a:spcAft>
                <a:spcPts val="100"/>
              </a:spcAft>
            </a:pPr>
            <a:r>
              <a:rPr lang="en-GB" altLang="en-US" sz="2400" b="1" dirty="0">
                <a:solidFill>
                  <a:srgbClr val="1E5DF8"/>
                </a:solidFill>
                <a:latin typeface="Arial" panose="020B0604020202020204" pitchFamily="34" charset="0"/>
                <a:cs typeface="Arial" panose="020B0604020202020204" pitchFamily="34" charset="0"/>
              </a:rPr>
              <a:t>Concerns</a:t>
            </a:r>
          </a:p>
          <a:p>
            <a:pPr marL="576000" lvl="1" indent="-288000" defTabSz="914364" fontAlgn="base">
              <a:lnSpc>
                <a:spcPct val="110000"/>
              </a:lnSpc>
              <a:spcBef>
                <a:spcPct val="0"/>
              </a:spcBef>
              <a:spcAft>
                <a:spcPts val="100"/>
              </a:spcAft>
              <a:buFont typeface="Arial" panose="020B0604020202020204" pitchFamily="34" charset="0"/>
              <a:buChar char="•"/>
            </a:pPr>
            <a:r>
              <a:rPr lang="en-GB" altLang="en-US" sz="2100" dirty="0">
                <a:solidFill>
                  <a:srgbClr val="4D4D4D"/>
                </a:solidFill>
                <a:latin typeface="Arial" panose="020B0604020202020204" pitchFamily="34" charset="0"/>
                <a:cs typeface="Arial" panose="020B0604020202020204" pitchFamily="34" charset="0"/>
              </a:rPr>
              <a:t>Direct and indirect impacts of the Russian invasion of Ukraine </a:t>
            </a:r>
          </a:p>
          <a:p>
            <a:pPr marL="576000" lvl="1" indent="-288000" defTabSz="914364" fontAlgn="base">
              <a:lnSpc>
                <a:spcPct val="110000"/>
              </a:lnSpc>
              <a:spcBef>
                <a:spcPct val="0"/>
              </a:spcBef>
              <a:spcAft>
                <a:spcPts val="100"/>
              </a:spcAft>
              <a:buFont typeface="Arial" panose="020B0604020202020204" pitchFamily="34" charset="0"/>
              <a:buChar char="•"/>
            </a:pPr>
            <a:r>
              <a:rPr lang="en-GB" altLang="en-US" sz="2100" b="1" dirty="0">
                <a:solidFill>
                  <a:srgbClr val="4D4D4D"/>
                </a:solidFill>
                <a:latin typeface="Arial" panose="020B0604020202020204" pitchFamily="34" charset="0"/>
                <a:cs typeface="Arial" panose="020B0604020202020204" pitchFamily="34" charset="0"/>
              </a:rPr>
              <a:t>Inflationary pressures</a:t>
            </a:r>
            <a:endParaRPr lang="en-GB" altLang="en-US" sz="2100" b="1" dirty="0">
              <a:solidFill>
                <a:srgbClr val="1E5DF8"/>
              </a:solidFill>
              <a:latin typeface="Arial" panose="020B0604020202020204" pitchFamily="34" charset="0"/>
              <a:cs typeface="Arial" panose="020B0604020202020204" pitchFamily="34" charset="0"/>
            </a:endParaRPr>
          </a:p>
          <a:p>
            <a:pPr marL="0" lvl="1">
              <a:lnSpc>
                <a:spcPct val="110000"/>
              </a:lnSpc>
              <a:spcBef>
                <a:spcPct val="0"/>
              </a:spcBef>
              <a:spcAft>
                <a:spcPts val="100"/>
              </a:spcAft>
            </a:pPr>
            <a:r>
              <a:rPr lang="en-GB" altLang="en-US" sz="2400" b="1" dirty="0">
                <a:solidFill>
                  <a:srgbClr val="1E5DF8"/>
                </a:solidFill>
                <a:latin typeface="Arial" panose="020B0604020202020204" pitchFamily="34" charset="0"/>
                <a:cs typeface="Arial" panose="020B0604020202020204" pitchFamily="34" charset="0"/>
              </a:rPr>
              <a:t>Overall</a:t>
            </a:r>
          </a:p>
          <a:p>
            <a:pPr marL="576000" lvl="1" indent="-288000" defTabSz="914364" fontAlgn="base">
              <a:lnSpc>
                <a:spcPct val="110000"/>
              </a:lnSpc>
              <a:spcBef>
                <a:spcPct val="0"/>
              </a:spcBef>
              <a:spcAft>
                <a:spcPts val="100"/>
              </a:spcAft>
              <a:buFont typeface="Arial" panose="020B0604020202020204" pitchFamily="34" charset="0"/>
              <a:buChar char="•"/>
            </a:pPr>
            <a:r>
              <a:rPr lang="en-GB" altLang="en-US" sz="2400" dirty="0">
                <a:solidFill>
                  <a:srgbClr val="4D4D4D"/>
                </a:solidFill>
                <a:latin typeface="Arial" panose="020B0604020202020204" pitchFamily="34" charset="0"/>
                <a:cs typeface="Arial" panose="020B0604020202020204" pitchFamily="34" charset="0"/>
              </a:rPr>
              <a:t>STFC is in a pretty good place – a number of reasons for optimism </a:t>
            </a:r>
          </a:p>
          <a:p>
            <a:pPr marL="0" lvl="1">
              <a:lnSpc>
                <a:spcPct val="110000"/>
              </a:lnSpc>
              <a:spcBef>
                <a:spcPct val="0"/>
              </a:spcBef>
              <a:spcAft>
                <a:spcPts val="300"/>
              </a:spcAft>
            </a:pPr>
            <a:endParaRPr lang="en-GB" altLang="en-US" sz="2200" dirty="0">
              <a:solidFill>
                <a:srgbClr val="4D4D4D"/>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C337AD1F-A894-D046-8DB0-865B3E89E404}"/>
              </a:ext>
            </a:extLst>
          </p:cNvPr>
          <p:cNvSpPr txBox="1">
            <a:spLocks/>
          </p:cNvSpPr>
          <p:nvPr/>
        </p:nvSpPr>
        <p:spPr>
          <a:xfrm>
            <a:off x="400561" y="295059"/>
            <a:ext cx="10515600" cy="769441"/>
          </a:xfrm>
          <a:prstGeom prst="rect">
            <a:avLst/>
          </a:prstGeom>
          <a:noFill/>
        </p:spPr>
        <p:txBody>
          <a:bodyPr wrap="square" rtlCol="0" anchor="t">
            <a:spAutoFit/>
          </a:bodyPr>
          <a:lstStyle>
            <a:defPPr>
              <a:defRPr lang="en-US"/>
            </a:defPPr>
            <a:lvl1pPr lvl="0">
              <a:defRPr sz="4400" b="1">
                <a:solidFill>
                  <a:srgbClr val="002060"/>
                </a:solidFill>
                <a:latin typeface="Arial" panose="020B0604020202020204" pitchFamily="34" charset="0"/>
                <a:cs typeface="Arial" panose="020B0604020202020204" pitchFamily="34" charset="0"/>
              </a:defRPr>
            </a:lvl1pPr>
          </a:lstStyle>
          <a:p>
            <a:r>
              <a:rPr lang="en-GB" dirty="0"/>
              <a:t>Summary and outlook</a:t>
            </a:r>
          </a:p>
        </p:txBody>
      </p:sp>
    </p:spTree>
    <p:extLst>
      <p:ext uri="{BB962C8B-B14F-4D97-AF65-F5344CB8AC3E}">
        <p14:creationId xmlns:p14="http://schemas.microsoft.com/office/powerpoint/2010/main" val="37030956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53F8DB5-D875-CF4D-A96F-70F080421F1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5938" y="412403"/>
            <a:ext cx="3770785" cy="963960"/>
          </a:xfrm>
          <a:prstGeom prst="rect">
            <a:avLst/>
          </a:prstGeom>
        </p:spPr>
      </p:pic>
    </p:spTree>
    <p:extLst>
      <p:ext uri="{BB962C8B-B14F-4D97-AF65-F5344CB8AC3E}">
        <p14:creationId xmlns:p14="http://schemas.microsoft.com/office/powerpoint/2010/main" val="4218522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27632" y="1100051"/>
            <a:ext cx="11088687" cy="1279581"/>
          </a:xfrm>
          <a:prstGeom prst="rect">
            <a:avLst/>
          </a:prstGeom>
        </p:spPr>
        <p:txBody>
          <a:bodyPr wrap="square" lIns="91440" tIns="45720" rIns="91440" bIns="45720" anchor="t">
            <a:spAutoFit/>
          </a:bodyPr>
          <a:lstStyle/>
          <a:p>
            <a:pPr marL="0" marR="0" lvl="1" indent="0" algn="l" defTabSz="914400" rtl="0" eaLnBrk="1" fontAlgn="base" latinLnBrk="0" hangingPunct="1">
              <a:lnSpc>
                <a:spcPct val="110000"/>
              </a:lnSpc>
              <a:spcBef>
                <a:spcPts val="0"/>
              </a:spcBef>
              <a:spcAft>
                <a:spcPts val="1200"/>
              </a:spcAft>
              <a:buClrTx/>
              <a:buSzTx/>
              <a:buFontTx/>
              <a:buNone/>
              <a:tabLst>
                <a:tab pos="2149475" algn="l"/>
              </a:tabLst>
              <a:defRPr/>
            </a:pPr>
            <a:r>
              <a:rPr lang="en-GB" sz="2400" b="1" dirty="0">
                <a:solidFill>
                  <a:srgbClr val="1E5DF8"/>
                </a:solidFill>
                <a:latin typeface="Arial"/>
                <a:ea typeface="Calibri" panose="020F0502020204030204" pitchFamily="34" charset="0"/>
                <a:cs typeface="Arial"/>
              </a:rPr>
              <a:t>Our sites</a:t>
            </a:r>
            <a:r>
              <a:rPr kumimoji="0" lang="en-GB" sz="2400" b="1" i="0" u="none" strike="noStrike" kern="1200" cap="none" spc="0" normalizeH="0" baseline="0" noProof="0" dirty="0">
                <a:ln>
                  <a:noFill/>
                </a:ln>
                <a:solidFill>
                  <a:srgbClr val="1E5DF8"/>
                </a:solidFill>
                <a:effectLst/>
                <a:uLnTx/>
                <a:uFillTx/>
                <a:latin typeface="Arial"/>
                <a:ea typeface="Calibri" panose="020F0502020204030204" pitchFamily="34" charset="0"/>
                <a:cs typeface="Arial"/>
              </a:rPr>
              <a:t> remained “open” throughout the pandemic with various levels of restrictions. The success of the vaccine programme means that we have now returned to business-as-usual (BAU) operations</a:t>
            </a:r>
          </a:p>
        </p:txBody>
      </p:sp>
      <p:sp>
        <p:nvSpPr>
          <p:cNvPr id="8" name="TextBox 7">
            <a:extLst>
              <a:ext uri="{FF2B5EF4-FFF2-40B4-BE49-F238E27FC236}">
                <a16:creationId xmlns:a16="http://schemas.microsoft.com/office/drawing/2014/main" id="{78DB0FE0-A4AF-D848-8925-91A37993D74D}"/>
              </a:ext>
            </a:extLst>
          </p:cNvPr>
          <p:cNvSpPr txBox="1"/>
          <p:nvPr/>
        </p:nvSpPr>
        <p:spPr>
          <a:xfrm>
            <a:off x="388303" y="432602"/>
            <a:ext cx="11217541" cy="634020"/>
          </a:xfrm>
          <a:prstGeom prst="rect">
            <a:avLst/>
          </a:prstGeom>
          <a:noFill/>
        </p:spPr>
        <p:txBody>
          <a:bodyPr wrap="square" rtlCol="0">
            <a:spAutoFit/>
          </a:bodyPr>
          <a:lstStyle>
            <a:defPPr>
              <a:defRPr lang="en-US"/>
            </a:defPPr>
            <a:lvl1pPr marR="0" lvl="0" indent="0" fontAlgn="auto">
              <a:lnSpc>
                <a:spcPct val="80000"/>
              </a:lnSpc>
              <a:spcBef>
                <a:spcPts val="0"/>
              </a:spcBef>
              <a:spcAft>
                <a:spcPts val="0"/>
              </a:spcAft>
              <a:buClrTx/>
              <a:buSzTx/>
              <a:buFontTx/>
              <a:buNone/>
              <a:tabLst/>
              <a:defRPr kumimoji="0" sz="4400" b="1" i="0" u="none" strike="noStrike" cap="none" spc="0" normalizeH="0" baseline="0">
                <a:ln>
                  <a:noFill/>
                </a:ln>
                <a:solidFill>
                  <a:srgbClr val="002060"/>
                </a:solidFill>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Return to BAU operations</a:t>
            </a:r>
          </a:p>
        </p:txBody>
      </p:sp>
      <p:sp>
        <p:nvSpPr>
          <p:cNvPr id="15" name="Chevron 14"/>
          <p:cNvSpPr/>
          <p:nvPr/>
        </p:nvSpPr>
        <p:spPr>
          <a:xfrm>
            <a:off x="1417154" y="3058295"/>
            <a:ext cx="2055357" cy="664037"/>
          </a:xfrm>
          <a:prstGeom prst="chevron">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Calibri" panose="020F0502020204030204"/>
                <a:ea typeface="+mn-ea"/>
                <a:cs typeface="+mn-cs"/>
              </a:rPr>
              <a:t>Level 5</a:t>
            </a:r>
          </a:p>
        </p:txBody>
      </p:sp>
      <p:sp>
        <p:nvSpPr>
          <p:cNvPr id="16" name="Chevron 15"/>
          <p:cNvSpPr/>
          <p:nvPr/>
        </p:nvSpPr>
        <p:spPr>
          <a:xfrm>
            <a:off x="3245395" y="3048394"/>
            <a:ext cx="2055357" cy="664037"/>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Calibri" panose="020F0502020204030204"/>
                <a:ea typeface="+mn-ea"/>
                <a:cs typeface="+mn-cs"/>
              </a:rPr>
              <a:t>Level 4</a:t>
            </a:r>
          </a:p>
        </p:txBody>
      </p:sp>
      <p:sp>
        <p:nvSpPr>
          <p:cNvPr id="17" name="Chevron 16"/>
          <p:cNvSpPr/>
          <p:nvPr/>
        </p:nvSpPr>
        <p:spPr>
          <a:xfrm>
            <a:off x="5091842" y="3048393"/>
            <a:ext cx="2055357" cy="664037"/>
          </a:xfrm>
          <a:prstGeom prst="chevron">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Calibri" panose="020F0502020204030204"/>
                <a:ea typeface="+mn-ea"/>
                <a:cs typeface="+mn-cs"/>
              </a:rPr>
              <a:t>Level</a:t>
            </a: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 </a:t>
            </a:r>
            <a:r>
              <a:rPr kumimoji="0" lang="en-GB" sz="2800" b="0" i="0" u="none" strike="noStrike" kern="1200" cap="none" spc="0" normalizeH="0" baseline="0" noProof="0">
                <a:ln>
                  <a:noFill/>
                </a:ln>
                <a:solidFill>
                  <a:prstClr val="white"/>
                </a:solidFill>
                <a:effectLst/>
                <a:uLnTx/>
                <a:uFillTx/>
                <a:latin typeface="Calibri" panose="020F0502020204030204"/>
                <a:ea typeface="+mn-ea"/>
                <a:cs typeface="+mn-cs"/>
              </a:rPr>
              <a:t>3</a:t>
            </a:r>
          </a:p>
        </p:txBody>
      </p:sp>
      <p:sp>
        <p:nvSpPr>
          <p:cNvPr id="18" name="Chevron 17"/>
          <p:cNvSpPr/>
          <p:nvPr/>
        </p:nvSpPr>
        <p:spPr>
          <a:xfrm>
            <a:off x="6938289" y="3058293"/>
            <a:ext cx="2055357" cy="664037"/>
          </a:xfrm>
          <a:prstGeom prst="chevron">
            <a:avLst/>
          </a:prstGeom>
          <a:solidFill>
            <a:srgbClr val="EEB5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Calibri" panose="020F0502020204030204"/>
                <a:ea typeface="+mn-ea"/>
                <a:cs typeface="+mn-cs"/>
              </a:rPr>
              <a:t>Level 2</a:t>
            </a:r>
          </a:p>
        </p:txBody>
      </p:sp>
      <p:sp>
        <p:nvSpPr>
          <p:cNvPr id="19" name="Chevron 18"/>
          <p:cNvSpPr/>
          <p:nvPr/>
        </p:nvSpPr>
        <p:spPr>
          <a:xfrm>
            <a:off x="8784736" y="3058293"/>
            <a:ext cx="2055357" cy="664037"/>
          </a:xfrm>
          <a:prstGeom prst="chevr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Calibri" panose="020F0502020204030204"/>
                <a:ea typeface="+mn-ea"/>
                <a:cs typeface="+mn-cs"/>
              </a:rPr>
              <a:t>Level 1</a:t>
            </a:r>
          </a:p>
        </p:txBody>
      </p:sp>
      <p:sp>
        <p:nvSpPr>
          <p:cNvPr id="7" name="TextBox 6"/>
          <p:cNvSpPr txBox="1"/>
          <p:nvPr/>
        </p:nvSpPr>
        <p:spPr>
          <a:xfrm>
            <a:off x="9911053" y="2572878"/>
            <a:ext cx="1586894" cy="36933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404040"/>
                </a:solidFill>
                <a:effectLst/>
                <a:uLnTx/>
                <a:uFillTx/>
                <a:latin typeface="Arial" panose="020B0604020202020204" pitchFamily="34" charset="0"/>
                <a:ea typeface="+mn-ea"/>
                <a:cs typeface="Arial" panose="020B0604020202020204" pitchFamily="34" charset="0"/>
              </a:rPr>
              <a:t>We are here</a:t>
            </a:r>
          </a:p>
        </p:txBody>
      </p:sp>
      <p:sp>
        <p:nvSpPr>
          <p:cNvPr id="10" name="TextBox 9"/>
          <p:cNvSpPr txBox="1"/>
          <p:nvPr/>
        </p:nvSpPr>
        <p:spPr>
          <a:xfrm>
            <a:off x="8889190" y="3813575"/>
            <a:ext cx="1950903" cy="12926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404040"/>
                </a:solidFill>
                <a:effectLst/>
                <a:uLnTx/>
                <a:uFillTx/>
                <a:latin typeface="Arial" panose="020B0604020202020204" pitchFamily="34" charset="0"/>
                <a:ea typeface="+mn-ea"/>
                <a:cs typeface="Arial" panose="020B0604020202020204" pitchFamily="34" charset="0"/>
              </a:rPr>
              <a:t>Business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404040"/>
                </a:solidFill>
                <a:effectLst/>
                <a:uLnTx/>
                <a:uFillTx/>
                <a:latin typeface="Arial" panose="020B0604020202020204" pitchFamily="34" charset="0"/>
                <a:ea typeface="+mn-ea"/>
                <a:cs typeface="Arial" panose="020B0604020202020204" pitchFamily="34" charset="0"/>
              </a:rPr>
              <a:t>as Usual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404040"/>
                </a:solidFill>
                <a:effectLst/>
                <a:uLnTx/>
                <a:uFillTx/>
                <a:latin typeface="Arial" panose="020B0604020202020204" pitchFamily="34" charset="0"/>
                <a:ea typeface="+mn-ea"/>
                <a:cs typeface="Arial" panose="020B0604020202020204" pitchFamily="34" charset="0"/>
              </a:rPr>
              <a:t>Some international travel restrictions may still be in place</a:t>
            </a:r>
          </a:p>
        </p:txBody>
      </p:sp>
      <p:sp>
        <p:nvSpPr>
          <p:cNvPr id="20" name="TextBox 19"/>
          <p:cNvSpPr txBox="1"/>
          <p:nvPr/>
        </p:nvSpPr>
        <p:spPr>
          <a:xfrm>
            <a:off x="6938289" y="3813575"/>
            <a:ext cx="1955245" cy="12926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404040"/>
                </a:solidFill>
                <a:effectLst/>
                <a:uLnTx/>
                <a:uFillTx/>
                <a:latin typeface="Arial" panose="020B0604020202020204" pitchFamily="34" charset="0"/>
                <a:ea typeface="+mn-ea"/>
                <a:cs typeface="Arial" panose="020B0604020202020204" pitchFamily="34" charset="0"/>
              </a:rPr>
              <a:t>Normal Site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404040"/>
                </a:solidFill>
                <a:effectLst/>
                <a:uLnTx/>
                <a:uFillTx/>
                <a:latin typeface="Arial" panose="020B0604020202020204" pitchFamily="34" charset="0"/>
                <a:ea typeface="+mn-ea"/>
                <a:cs typeface="Arial" panose="020B0604020202020204" pitchFamily="34" charset="0"/>
              </a:rPr>
              <a:t>Operations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404040"/>
                </a:solidFill>
                <a:effectLst/>
                <a:uLnTx/>
                <a:uFillTx/>
                <a:latin typeface="Arial" panose="020B0604020202020204" pitchFamily="34" charset="0"/>
                <a:ea typeface="+mn-ea"/>
                <a:cs typeface="Arial" panose="020B0604020202020204" pitchFamily="34" charset="0"/>
              </a:rPr>
              <a:t>Restrict occupational exposure to Covid-19 risk off-site</a:t>
            </a:r>
          </a:p>
        </p:txBody>
      </p:sp>
      <p:sp>
        <p:nvSpPr>
          <p:cNvPr id="21" name="TextBox 20"/>
          <p:cNvSpPr txBox="1"/>
          <p:nvPr/>
        </p:nvSpPr>
        <p:spPr>
          <a:xfrm>
            <a:off x="5145173" y="3813575"/>
            <a:ext cx="1903133" cy="215443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404040"/>
                </a:solidFill>
                <a:effectLst/>
                <a:uLnTx/>
                <a:uFillTx/>
                <a:latin typeface="Arial" panose="020B0604020202020204" pitchFamily="34" charset="0"/>
                <a:ea typeface="+mn-ea"/>
                <a:cs typeface="Arial" panose="020B0604020202020204" pitchFamily="34" charset="0"/>
              </a:rPr>
              <a:t>Hybrid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404040"/>
                </a:solidFill>
                <a:effectLst/>
                <a:uLnTx/>
                <a:uFillTx/>
                <a:latin typeface="Arial" panose="020B0604020202020204" pitchFamily="34" charset="0"/>
                <a:ea typeface="+mn-ea"/>
                <a:cs typeface="Arial" panose="020B0604020202020204" pitchFamily="34" charset="0"/>
              </a:rPr>
              <a:t>Working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404040"/>
                </a:solidFill>
                <a:effectLst/>
                <a:uLnTx/>
                <a:uFillTx/>
                <a:latin typeface="Arial" panose="020B0604020202020204" pitchFamily="34" charset="0"/>
                <a:ea typeface="+mn-ea"/>
                <a:cs typeface="Arial" panose="020B0604020202020204" pitchFamily="34" charset="0"/>
              </a:rPr>
              <a:t>Controls to prevent spread on-site, Departments operating to deliver viable operations through home, site and hybrid working</a:t>
            </a:r>
          </a:p>
        </p:txBody>
      </p:sp>
      <p:sp>
        <p:nvSpPr>
          <p:cNvPr id="22" name="TextBox 21"/>
          <p:cNvSpPr txBox="1"/>
          <p:nvPr/>
        </p:nvSpPr>
        <p:spPr>
          <a:xfrm>
            <a:off x="1294493" y="3813575"/>
            <a:ext cx="1899780" cy="12926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404040"/>
                </a:solidFill>
                <a:effectLst/>
                <a:uLnTx/>
                <a:uFillTx/>
                <a:latin typeface="Arial" panose="020B0604020202020204" pitchFamily="34" charset="0"/>
                <a:ea typeface="+mn-ea"/>
                <a:cs typeface="Arial" panose="020B0604020202020204" pitchFamily="34" charset="0"/>
              </a:rPr>
              <a:t>Site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404040"/>
                </a:solidFill>
                <a:effectLst/>
                <a:uLnTx/>
                <a:uFillTx/>
                <a:latin typeface="Arial" panose="020B0604020202020204" pitchFamily="34" charset="0"/>
                <a:ea typeface="+mn-ea"/>
                <a:cs typeface="Arial" panose="020B0604020202020204" pitchFamily="34" charset="0"/>
              </a:rPr>
              <a:t>Closure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404040"/>
                </a:solidFill>
                <a:effectLst/>
                <a:uLnTx/>
                <a:uFillTx/>
                <a:latin typeface="Arial" panose="020B0604020202020204" pitchFamily="34" charset="0"/>
                <a:ea typeface="+mn-ea"/>
                <a:cs typeface="Arial" panose="020B0604020202020204" pitchFamily="34" charset="0"/>
              </a:rPr>
              <a:t>To all bar security and critical infrastructure support</a:t>
            </a:r>
          </a:p>
        </p:txBody>
      </p:sp>
      <p:sp>
        <p:nvSpPr>
          <p:cNvPr id="23" name="TextBox 22"/>
          <p:cNvSpPr txBox="1"/>
          <p:nvPr/>
        </p:nvSpPr>
        <p:spPr>
          <a:xfrm>
            <a:off x="3140939" y="3813575"/>
            <a:ext cx="2060922"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404040"/>
                </a:solidFill>
                <a:effectLst/>
                <a:uLnTx/>
                <a:uFillTx/>
                <a:latin typeface="Arial" panose="020B0604020202020204" pitchFamily="34" charset="0"/>
                <a:ea typeface="+mn-ea"/>
                <a:cs typeface="Arial" panose="020B0604020202020204" pitchFamily="34" charset="0"/>
              </a:rPr>
              <a:t>Suspension of activities at sites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404040"/>
                </a:solidFill>
                <a:effectLst/>
                <a:uLnTx/>
                <a:uFillTx/>
                <a:latin typeface="Arial" panose="020B0604020202020204" pitchFamily="34" charset="0"/>
                <a:ea typeface="+mn-ea"/>
                <a:cs typeface="Arial" panose="020B0604020202020204" pitchFamily="34" charset="0"/>
              </a:rPr>
              <a:t>To all bar critical maintenance for safe and timely re-activation of facilities. Reduce exposure as far as possible </a:t>
            </a:r>
          </a:p>
        </p:txBody>
      </p:sp>
      <p:sp>
        <p:nvSpPr>
          <p:cNvPr id="2" name="Down Arrow 1"/>
          <p:cNvSpPr/>
          <p:nvPr/>
        </p:nvSpPr>
        <p:spPr>
          <a:xfrm>
            <a:off x="9579211" y="2604726"/>
            <a:ext cx="282981" cy="369332"/>
          </a:xfrm>
          <a:prstGeom prst="downArrow">
            <a:avLst/>
          </a:prstGeom>
          <a:solidFill>
            <a:srgbClr val="00B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cxnSp>
        <p:nvCxnSpPr>
          <p:cNvPr id="4" name="Straight Arrow Connector 3">
            <a:extLst>
              <a:ext uri="{FF2B5EF4-FFF2-40B4-BE49-F238E27FC236}">
                <a16:creationId xmlns:a16="http://schemas.microsoft.com/office/drawing/2014/main" id="{7010D6D5-65AF-9C47-9446-36754EF3A791}"/>
              </a:ext>
            </a:extLst>
          </p:cNvPr>
          <p:cNvCxnSpPr>
            <a:cxnSpLocks/>
          </p:cNvCxnSpPr>
          <p:nvPr/>
        </p:nvCxnSpPr>
        <p:spPr>
          <a:xfrm>
            <a:off x="3247654" y="2743200"/>
            <a:ext cx="6301577" cy="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24" name="TextBox 23">
            <a:extLst>
              <a:ext uri="{FF2B5EF4-FFF2-40B4-BE49-F238E27FC236}">
                <a16:creationId xmlns:a16="http://schemas.microsoft.com/office/drawing/2014/main" id="{5A00236E-AF59-AB43-9B33-F8E0C212E12A}"/>
              </a:ext>
            </a:extLst>
          </p:cNvPr>
          <p:cNvSpPr txBox="1"/>
          <p:nvPr/>
        </p:nvSpPr>
        <p:spPr>
          <a:xfrm>
            <a:off x="2838189" y="2425478"/>
            <a:ext cx="924342" cy="36933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rgbClr val="404040"/>
                </a:solidFill>
                <a:latin typeface="Arial" panose="020B0604020202020204" pitchFamily="34" charset="0"/>
                <a:cs typeface="Arial" panose="020B0604020202020204" pitchFamily="34" charset="0"/>
              </a:rPr>
              <a:t>Mar 20</a:t>
            </a:r>
            <a:endParaRPr kumimoji="0" lang="en-GB" sz="1800" b="1" i="0" u="none" strike="noStrike" kern="1200" cap="none" spc="0" normalizeH="0" baseline="0" noProof="0" dirty="0">
              <a:ln>
                <a:noFill/>
              </a:ln>
              <a:solidFill>
                <a:srgbClr val="404040"/>
              </a:solidFill>
              <a:effectLst/>
              <a:uLnTx/>
              <a:uFillTx/>
              <a:latin typeface="Arial" panose="020B0604020202020204" pitchFamily="34" charset="0"/>
              <a:ea typeface="+mn-ea"/>
              <a:cs typeface="Arial" panose="020B0604020202020204" pitchFamily="34" charset="0"/>
            </a:endParaRPr>
          </a:p>
        </p:txBody>
      </p:sp>
      <p:sp>
        <p:nvSpPr>
          <p:cNvPr id="26" name="TextBox 25">
            <a:extLst>
              <a:ext uri="{FF2B5EF4-FFF2-40B4-BE49-F238E27FC236}">
                <a16:creationId xmlns:a16="http://schemas.microsoft.com/office/drawing/2014/main" id="{B7539CA1-E24B-AE43-9A7A-94973AD8BD6D}"/>
              </a:ext>
            </a:extLst>
          </p:cNvPr>
          <p:cNvSpPr txBox="1"/>
          <p:nvPr/>
        </p:nvSpPr>
        <p:spPr>
          <a:xfrm>
            <a:off x="4459622" y="2427978"/>
            <a:ext cx="924342" cy="36933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rgbClr val="404040"/>
                </a:solidFill>
                <a:latin typeface="Arial" panose="020B0604020202020204" pitchFamily="34" charset="0"/>
                <a:cs typeface="Arial" panose="020B0604020202020204" pitchFamily="34" charset="0"/>
              </a:rPr>
              <a:t>Jun 20</a:t>
            </a:r>
            <a:endParaRPr kumimoji="0" lang="en-GB" sz="1800" b="1" i="0" u="none" strike="noStrike" kern="1200" cap="none" spc="0" normalizeH="0" baseline="0" noProof="0" dirty="0">
              <a:ln>
                <a:noFill/>
              </a:ln>
              <a:solidFill>
                <a:srgbClr val="404040"/>
              </a:solidFill>
              <a:effectLst/>
              <a:uLnTx/>
              <a:uFillTx/>
              <a:latin typeface="Arial" panose="020B0604020202020204" pitchFamily="34" charset="0"/>
              <a:ea typeface="+mn-ea"/>
              <a:cs typeface="Arial" panose="020B0604020202020204" pitchFamily="34" charset="0"/>
            </a:endParaRPr>
          </a:p>
        </p:txBody>
      </p:sp>
      <p:sp>
        <p:nvSpPr>
          <p:cNvPr id="27" name="TextBox 26">
            <a:extLst>
              <a:ext uri="{FF2B5EF4-FFF2-40B4-BE49-F238E27FC236}">
                <a16:creationId xmlns:a16="http://schemas.microsoft.com/office/drawing/2014/main" id="{05240B47-A939-E24A-896F-05E0FE40D614}"/>
              </a:ext>
            </a:extLst>
          </p:cNvPr>
          <p:cNvSpPr txBox="1"/>
          <p:nvPr/>
        </p:nvSpPr>
        <p:spPr>
          <a:xfrm>
            <a:off x="8299602" y="2400498"/>
            <a:ext cx="924342" cy="36933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rgbClr val="404040"/>
                </a:solidFill>
                <a:latin typeface="Arial" panose="020B0604020202020204" pitchFamily="34" charset="0"/>
                <a:cs typeface="Arial" panose="020B0604020202020204" pitchFamily="34" charset="0"/>
              </a:rPr>
              <a:t>Apr 22</a:t>
            </a:r>
            <a:endParaRPr kumimoji="0" lang="en-GB" sz="1800" b="1" i="0" u="none" strike="noStrike" kern="1200" cap="none" spc="0" normalizeH="0" baseline="0" noProof="0" dirty="0">
              <a:ln>
                <a:noFill/>
              </a:ln>
              <a:solidFill>
                <a:srgbClr val="404040"/>
              </a:solidFill>
              <a:effectLst/>
              <a:uLnTx/>
              <a:uFillTx/>
              <a:latin typeface="Arial" panose="020B0604020202020204" pitchFamily="34" charset="0"/>
              <a:ea typeface="+mn-ea"/>
              <a:cs typeface="Arial" panose="020B0604020202020204" pitchFamily="34" charset="0"/>
            </a:endParaRPr>
          </a:p>
        </p:txBody>
      </p:sp>
      <p:sp>
        <p:nvSpPr>
          <p:cNvPr id="25" name="TextBox 24">
            <a:extLst>
              <a:ext uri="{FF2B5EF4-FFF2-40B4-BE49-F238E27FC236}">
                <a16:creationId xmlns:a16="http://schemas.microsoft.com/office/drawing/2014/main" id="{6EC27309-0AC6-1344-A411-3E8BC1834788}"/>
              </a:ext>
            </a:extLst>
          </p:cNvPr>
          <p:cNvSpPr txBox="1"/>
          <p:nvPr/>
        </p:nvSpPr>
        <p:spPr>
          <a:xfrm>
            <a:off x="6283565" y="2409205"/>
            <a:ext cx="1110011" cy="36933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rgbClr val="404040"/>
                </a:solidFill>
                <a:latin typeface="Arial" panose="020B0604020202020204" pitchFamily="34" charset="0"/>
                <a:cs typeface="Arial" panose="020B0604020202020204" pitchFamily="34" charset="0"/>
              </a:rPr>
              <a:t>Aug 21</a:t>
            </a:r>
            <a:endParaRPr kumimoji="0" lang="en-GB" sz="1800" b="1" i="0" u="none" strike="noStrike" kern="1200" cap="none" spc="0" normalizeH="0" baseline="0" noProof="0" dirty="0">
              <a:ln>
                <a:noFill/>
              </a:ln>
              <a:solidFill>
                <a:srgbClr val="40404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0286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4442" y="363637"/>
            <a:ext cx="11200183" cy="701731"/>
          </a:xfrm>
          <a:prstGeom prst="rect">
            <a:avLst/>
          </a:prstGeom>
          <a:noFill/>
        </p:spPr>
        <p:txBody>
          <a:bodyPr wrap="square" rtlCol="0" anchor="t">
            <a:spAutoFit/>
          </a:bodyPr>
          <a:lstStyle>
            <a:defPPr>
              <a:defRPr lang="en-US"/>
            </a:defPPr>
            <a:lvl1pPr>
              <a:lnSpc>
                <a:spcPct val="90000"/>
              </a:lnSpc>
              <a:defRPr sz="4400" b="1">
                <a:solidFill>
                  <a:srgbClr val="002060"/>
                </a:solidFill>
                <a:latin typeface="Arial" panose="020B0604020202020204" pitchFamily="34" charset="0"/>
                <a:cs typeface="Arial" panose="020B0604020202020204" pitchFamily="34" charset="0"/>
              </a:defRPr>
            </a:lvl1pPr>
          </a:lstStyle>
          <a:p>
            <a:r>
              <a:rPr lang="en-GB" dirty="0"/>
              <a:t>STFC site occupancy</a:t>
            </a:r>
          </a:p>
        </p:txBody>
      </p:sp>
      <p:sp>
        <p:nvSpPr>
          <p:cNvPr id="6" name="Rectangle 5"/>
          <p:cNvSpPr/>
          <p:nvPr/>
        </p:nvSpPr>
        <p:spPr>
          <a:xfrm>
            <a:off x="512404" y="1095235"/>
            <a:ext cx="5583596" cy="5076583"/>
          </a:xfrm>
          <a:prstGeom prst="rect">
            <a:avLst/>
          </a:prstGeom>
        </p:spPr>
        <p:txBody>
          <a:bodyPr wrap="square">
            <a:spAutoFit/>
          </a:bodyPr>
          <a:lstStyle/>
          <a:p>
            <a:pPr lvl="0">
              <a:spcAft>
                <a:spcPts val="300"/>
              </a:spcAft>
              <a:defRPr/>
            </a:pPr>
            <a:r>
              <a:rPr lang="en-GB" sz="2400" b="1" dirty="0">
                <a:solidFill>
                  <a:srgbClr val="1E5DF8"/>
                </a:solidFill>
                <a:latin typeface="Arial"/>
                <a:ea typeface="ヒラギノ角ゴ Pro W3"/>
                <a:cs typeface="Arial"/>
              </a:rPr>
              <a:t>STFC sites during the pandemic</a:t>
            </a:r>
            <a:endParaRPr lang="en-GB" sz="2200" dirty="0">
              <a:solidFill>
                <a:srgbClr val="4D4D4D"/>
              </a:solidFill>
              <a:latin typeface="Arial" panose="020B0604020202020204" pitchFamily="34" charset="0"/>
              <a:ea typeface="ヒラギノ角ゴ Pro W3"/>
              <a:cs typeface="Arial" panose="020B0604020202020204" pitchFamily="34" charset="0"/>
            </a:endParaRPr>
          </a:p>
          <a:p>
            <a:pPr marL="576000" lvl="2" indent="-287338" fontAlgn="base">
              <a:lnSpc>
                <a:spcPct val="110000"/>
              </a:lnSpc>
              <a:spcAft>
                <a:spcPts val="500"/>
              </a:spcAft>
              <a:buFont typeface="Arial" panose="020B0604020202020204" pitchFamily="34" charset="0"/>
              <a:buChar char="•"/>
              <a:tabLst>
                <a:tab pos="2149475" algn="l"/>
              </a:tabLst>
              <a:defRPr/>
            </a:pPr>
            <a:r>
              <a:rPr lang="en-US" sz="2100" dirty="0">
                <a:solidFill>
                  <a:srgbClr val="4D4D4D"/>
                </a:solidFill>
                <a:latin typeface="Arial" panose="020B0604020202020204" pitchFamily="34" charset="0"/>
                <a:ea typeface="ヒラギノ角ゴ Pro W3"/>
                <a:cs typeface="Arial" panose="020B0604020202020204" pitchFamily="34" charset="0"/>
              </a:rPr>
              <a:t>Our policy has been to be as “open as is safely possible” to preserve operational efficiency and minimize project delays</a:t>
            </a:r>
            <a:endParaRPr lang="en-GB" sz="2100" b="1" dirty="0">
              <a:solidFill>
                <a:srgbClr val="1E5DF8"/>
              </a:solidFill>
              <a:latin typeface="Arial"/>
              <a:ea typeface="ヒラギノ角ゴ Pro W3"/>
              <a:cs typeface="Arial"/>
            </a:endParaRPr>
          </a:p>
          <a:p>
            <a:pPr lvl="0">
              <a:spcAft>
                <a:spcPts val="300"/>
              </a:spcAft>
              <a:defRPr/>
            </a:pPr>
            <a:r>
              <a:rPr lang="en-GB" sz="2400" b="1" dirty="0">
                <a:solidFill>
                  <a:srgbClr val="1E5DF8"/>
                </a:solidFill>
                <a:latin typeface="Arial"/>
                <a:ea typeface="ヒラギノ角ゴ Pro W3"/>
                <a:cs typeface="Arial"/>
              </a:rPr>
              <a:t>Attendance at site at least once for week commencing x March 2022:</a:t>
            </a:r>
            <a:endParaRPr lang="en-GB" sz="2200" dirty="0">
              <a:solidFill>
                <a:srgbClr val="4D4D4D"/>
              </a:solidFill>
              <a:latin typeface="Arial" panose="020B0604020202020204" pitchFamily="34" charset="0"/>
              <a:ea typeface="ヒラギノ角ゴ Pro W3"/>
              <a:cs typeface="Arial" panose="020B0604020202020204" pitchFamily="34" charset="0"/>
            </a:endParaRPr>
          </a:p>
          <a:p>
            <a:pPr marL="576000" lvl="2" indent="-287338" fontAlgn="base">
              <a:lnSpc>
                <a:spcPct val="110000"/>
              </a:lnSpc>
              <a:spcAft>
                <a:spcPts val="500"/>
              </a:spcAft>
              <a:buFont typeface="Arial" panose="020B0604020202020204" pitchFamily="34" charset="0"/>
              <a:buChar char="•"/>
              <a:tabLst>
                <a:tab pos="2149475" algn="l"/>
              </a:tabLst>
              <a:defRPr/>
            </a:pPr>
            <a:r>
              <a:rPr lang="en-US" sz="2100" dirty="0">
                <a:solidFill>
                  <a:srgbClr val="4D4D4D"/>
                </a:solidFill>
                <a:latin typeface="Arial" panose="020B0604020202020204" pitchFamily="34" charset="0"/>
                <a:ea typeface="ヒラギノ角ゴ Pro W3"/>
                <a:cs typeface="Arial" panose="020B0604020202020204" pitchFamily="34" charset="0"/>
              </a:rPr>
              <a:t>RAL –</a:t>
            </a:r>
            <a:r>
              <a:rPr lang="en-US" sz="2100" b="1" dirty="0">
                <a:solidFill>
                  <a:srgbClr val="4D4D4D"/>
                </a:solidFill>
                <a:latin typeface="Arial" panose="020B0604020202020204" pitchFamily="34" charset="0"/>
                <a:ea typeface="ヒラギノ角ゴ Pro W3"/>
                <a:cs typeface="Arial" panose="020B0604020202020204" pitchFamily="34" charset="0"/>
              </a:rPr>
              <a:t>1,480 staff and 3,716 people </a:t>
            </a:r>
            <a:r>
              <a:rPr lang="en-US" sz="2100" dirty="0">
                <a:solidFill>
                  <a:srgbClr val="4D4D4D"/>
                </a:solidFill>
                <a:latin typeface="Arial" panose="020B0604020202020204" pitchFamily="34" charset="0"/>
                <a:ea typeface="ヒラギノ角ゴ Pro W3"/>
                <a:cs typeface="Arial" panose="020B0604020202020204" pitchFamily="34" charset="0"/>
              </a:rPr>
              <a:t>including contractors &amp; visitors</a:t>
            </a:r>
          </a:p>
          <a:p>
            <a:pPr marL="576000" lvl="2" indent="-287338" fontAlgn="base">
              <a:lnSpc>
                <a:spcPct val="110000"/>
              </a:lnSpc>
              <a:spcAft>
                <a:spcPts val="500"/>
              </a:spcAft>
              <a:buFont typeface="Arial" panose="020B0604020202020204" pitchFamily="34" charset="0"/>
              <a:buChar char="•"/>
              <a:tabLst>
                <a:tab pos="2149475" algn="l"/>
              </a:tabLst>
              <a:defRPr/>
            </a:pPr>
            <a:r>
              <a:rPr lang="en-US" sz="2100" dirty="0">
                <a:solidFill>
                  <a:srgbClr val="4D4D4D"/>
                </a:solidFill>
                <a:latin typeface="Arial" panose="020B0604020202020204" pitchFamily="34" charset="0"/>
                <a:ea typeface="ヒラギノ角ゴ Pro W3"/>
                <a:cs typeface="Arial" panose="020B0604020202020204" pitchFamily="34" charset="0"/>
              </a:rPr>
              <a:t>Daresbury – </a:t>
            </a:r>
            <a:r>
              <a:rPr lang="en-US" sz="2100" b="1" dirty="0">
                <a:solidFill>
                  <a:srgbClr val="4D4D4D"/>
                </a:solidFill>
                <a:latin typeface="Arial" panose="020B0604020202020204" pitchFamily="34" charset="0"/>
                <a:ea typeface="ヒラギノ角ゴ Pro W3"/>
                <a:cs typeface="Arial" panose="020B0604020202020204" pitchFamily="34" charset="0"/>
              </a:rPr>
              <a:t>413 staff and 660 people </a:t>
            </a:r>
            <a:r>
              <a:rPr lang="en-US" sz="2100" dirty="0">
                <a:solidFill>
                  <a:srgbClr val="4D4D4D"/>
                </a:solidFill>
                <a:latin typeface="Arial" panose="020B0604020202020204" pitchFamily="34" charset="0"/>
                <a:ea typeface="ヒラギノ角ゴ Pro W3"/>
                <a:cs typeface="Arial" panose="020B0604020202020204" pitchFamily="34" charset="0"/>
              </a:rPr>
              <a:t>including contractors &amp; visitors</a:t>
            </a:r>
          </a:p>
          <a:p>
            <a:pPr marL="576000" lvl="2" indent="-287338" fontAlgn="base">
              <a:lnSpc>
                <a:spcPct val="110000"/>
              </a:lnSpc>
              <a:spcAft>
                <a:spcPts val="500"/>
              </a:spcAft>
              <a:buFont typeface="Arial" panose="020B0604020202020204" pitchFamily="34" charset="0"/>
              <a:buChar char="•"/>
              <a:tabLst>
                <a:tab pos="2149475" algn="l"/>
              </a:tabLst>
              <a:defRPr/>
            </a:pPr>
            <a:r>
              <a:rPr lang="en-US" sz="2100" dirty="0">
                <a:solidFill>
                  <a:srgbClr val="4D4D4D"/>
                </a:solidFill>
                <a:latin typeface="Arial" panose="020B0604020202020204" pitchFamily="34" charset="0"/>
                <a:ea typeface="ヒラギノ角ゴ Pro W3"/>
                <a:cs typeface="Arial" panose="020B0604020202020204" pitchFamily="34" charset="0"/>
              </a:rPr>
              <a:t>UK ATC – </a:t>
            </a:r>
            <a:r>
              <a:rPr lang="en-US" sz="2100" b="1" dirty="0">
                <a:solidFill>
                  <a:srgbClr val="4D4D4D"/>
                </a:solidFill>
                <a:latin typeface="Arial" panose="020B0604020202020204" pitchFamily="34" charset="0"/>
                <a:ea typeface="ヒラギノ角ゴ Pro W3"/>
                <a:cs typeface="Arial" panose="020B0604020202020204" pitchFamily="34" charset="0"/>
              </a:rPr>
              <a:t>87 staff and 292 people </a:t>
            </a:r>
            <a:r>
              <a:rPr lang="en-US" sz="2100" dirty="0">
                <a:solidFill>
                  <a:srgbClr val="4D4D4D"/>
                </a:solidFill>
                <a:latin typeface="Arial" panose="020B0604020202020204" pitchFamily="34" charset="0"/>
                <a:ea typeface="ヒラギノ角ゴ Pro W3"/>
                <a:cs typeface="Arial" panose="020B0604020202020204" pitchFamily="34" charset="0"/>
              </a:rPr>
              <a:t>including contractors &amp; visitors</a:t>
            </a:r>
          </a:p>
          <a:p>
            <a:pPr marL="576000" lvl="2" indent="-287338" fontAlgn="base">
              <a:lnSpc>
                <a:spcPct val="110000"/>
              </a:lnSpc>
              <a:spcAft>
                <a:spcPts val="500"/>
              </a:spcAft>
              <a:buFont typeface="Arial" panose="020B0604020202020204" pitchFamily="34" charset="0"/>
              <a:buChar char="•"/>
              <a:tabLst>
                <a:tab pos="2149475" algn="l"/>
              </a:tabLst>
              <a:defRPr/>
            </a:pPr>
            <a:endParaRPr lang="en-US" sz="2200" dirty="0">
              <a:solidFill>
                <a:srgbClr val="4D4D4D"/>
              </a:solidFill>
              <a:latin typeface="Arial" panose="020B0604020202020204" pitchFamily="34" charset="0"/>
              <a:ea typeface="ヒラギノ角ゴ Pro W3"/>
              <a:cs typeface="Arial" panose="020B0604020202020204" pitchFamily="34" charset="0"/>
            </a:endParaRPr>
          </a:p>
        </p:txBody>
      </p:sp>
      <p:pic>
        <p:nvPicPr>
          <p:cNvPr id="3" name="Picture 2"/>
          <p:cNvPicPr>
            <a:picLocks noChangeAspect="1"/>
          </p:cNvPicPr>
          <p:nvPr/>
        </p:nvPicPr>
        <p:blipFill>
          <a:blip r:embed="rId3"/>
          <a:stretch>
            <a:fillRect/>
          </a:stretch>
        </p:blipFill>
        <p:spPr>
          <a:xfrm>
            <a:off x="5973570" y="1245048"/>
            <a:ext cx="5901850" cy="4884290"/>
          </a:xfrm>
          <a:prstGeom prst="rect">
            <a:avLst/>
          </a:prstGeom>
        </p:spPr>
      </p:pic>
      <p:cxnSp>
        <p:nvCxnSpPr>
          <p:cNvPr id="5" name="Straight Connector 4">
            <a:extLst>
              <a:ext uri="{FF2B5EF4-FFF2-40B4-BE49-F238E27FC236}">
                <a16:creationId xmlns:a16="http://schemas.microsoft.com/office/drawing/2014/main" id="{E886AF11-4DEF-EF40-9D0A-014F022F1E45}"/>
              </a:ext>
            </a:extLst>
          </p:cNvPr>
          <p:cNvCxnSpPr/>
          <p:nvPr/>
        </p:nvCxnSpPr>
        <p:spPr>
          <a:xfrm>
            <a:off x="6291824" y="2593298"/>
            <a:ext cx="5384239" cy="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4441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4442" y="363637"/>
            <a:ext cx="11200183" cy="701731"/>
          </a:xfrm>
          <a:prstGeom prst="rect">
            <a:avLst/>
          </a:prstGeom>
          <a:noFill/>
        </p:spPr>
        <p:txBody>
          <a:bodyPr wrap="square" rtlCol="0" anchor="t">
            <a:spAutoFit/>
          </a:bodyPr>
          <a:lstStyle>
            <a:defPPr>
              <a:defRPr lang="en-US"/>
            </a:defPPr>
            <a:lvl1pPr>
              <a:lnSpc>
                <a:spcPct val="90000"/>
              </a:lnSpc>
              <a:defRPr sz="4400" b="1">
                <a:solidFill>
                  <a:srgbClr val="002060"/>
                </a:solidFill>
                <a:latin typeface="Arial" panose="020B0604020202020204" pitchFamily="34" charset="0"/>
                <a:cs typeface="Arial" panose="020B0604020202020204" pitchFamily="34" charset="0"/>
              </a:defRPr>
            </a:lvl1pPr>
          </a:lstStyle>
          <a:p>
            <a:pPr lvl="0"/>
            <a:r>
              <a:rPr lang="en-GB" dirty="0"/>
              <a:t>Living with </a:t>
            </a:r>
            <a:r>
              <a:rPr lang="en-GB" dirty="0" err="1"/>
              <a:t>Covid</a:t>
            </a:r>
            <a:endParaRPr kumimoji="0" lang="en-GB" sz="4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6" name="Rectangle 5"/>
          <p:cNvSpPr/>
          <p:nvPr/>
        </p:nvSpPr>
        <p:spPr>
          <a:xfrm>
            <a:off x="512404" y="1095235"/>
            <a:ext cx="10901830" cy="5283306"/>
          </a:xfrm>
          <a:prstGeom prst="rect">
            <a:avLst/>
          </a:prstGeom>
        </p:spPr>
        <p:txBody>
          <a:bodyPr wrap="square">
            <a:spAutoFit/>
          </a:bodyPr>
          <a:lstStyle/>
          <a:p>
            <a:pPr lvl="0">
              <a:spcAft>
                <a:spcPts val="300"/>
              </a:spcAft>
              <a:defRPr/>
            </a:pPr>
            <a:r>
              <a:rPr lang="en-US" sz="2400" b="1" dirty="0">
                <a:solidFill>
                  <a:srgbClr val="1E5DF8"/>
                </a:solidFill>
                <a:latin typeface="Arial"/>
                <a:ea typeface="ヒラギノ角ゴ Pro W3"/>
                <a:cs typeface="Arial"/>
              </a:rPr>
              <a:t>We are at now Alert Level 1 “Business as Usual”:</a:t>
            </a:r>
            <a:endParaRPr kumimoji="0" lang="en-GB" sz="2200" b="0" i="0" u="none" strike="noStrike" kern="1200" cap="none" spc="0" normalizeH="0" baseline="0" noProof="0" dirty="0">
              <a:ln>
                <a:noFill/>
              </a:ln>
              <a:solidFill>
                <a:srgbClr val="4D4D4D"/>
              </a:solidFill>
              <a:effectLst/>
              <a:uLnTx/>
              <a:uFillTx/>
              <a:latin typeface="Arial" panose="020B0604020202020204" pitchFamily="34" charset="0"/>
              <a:ea typeface="ヒラギノ角ゴ Pro W3"/>
              <a:cs typeface="Arial" panose="020B0604020202020204" pitchFamily="34" charset="0"/>
            </a:endParaRPr>
          </a:p>
          <a:p>
            <a:pPr marL="576000" lvl="2" indent="-287338" fontAlgn="base">
              <a:lnSpc>
                <a:spcPct val="110000"/>
              </a:lnSpc>
              <a:spcAft>
                <a:spcPts val="300"/>
              </a:spcAft>
              <a:buFont typeface="Arial" panose="020B0604020202020204" pitchFamily="34" charset="0"/>
              <a:buChar char="•"/>
              <a:tabLst>
                <a:tab pos="2149475" algn="l"/>
              </a:tabLst>
              <a:defRPr/>
            </a:pPr>
            <a:r>
              <a:rPr lang="en-US" sz="2200" dirty="0">
                <a:solidFill>
                  <a:srgbClr val="4D4D4D"/>
                </a:solidFill>
                <a:latin typeface="Arial" panose="020B0604020202020204" pitchFamily="34" charset="0"/>
                <a:ea typeface="ヒラギノ角ゴ Pro W3"/>
                <a:cs typeface="Arial" panose="020B0604020202020204" pitchFamily="34" charset="0"/>
              </a:rPr>
              <a:t>All formal covid measures have ceased, with the emphasis on staff taking personal responsibility and remaining vigilant</a:t>
            </a:r>
          </a:p>
          <a:p>
            <a:pPr marL="576000" lvl="2" indent="-287338" fontAlgn="base">
              <a:lnSpc>
                <a:spcPct val="110000"/>
              </a:lnSpc>
              <a:spcAft>
                <a:spcPts val="300"/>
              </a:spcAft>
              <a:buFont typeface="Arial" panose="020B0604020202020204" pitchFamily="34" charset="0"/>
              <a:buChar char="•"/>
              <a:tabLst>
                <a:tab pos="2149475" algn="l"/>
              </a:tabLst>
              <a:defRPr/>
            </a:pPr>
            <a:r>
              <a:rPr lang="en-US" sz="2200" dirty="0">
                <a:solidFill>
                  <a:srgbClr val="4D4D4D"/>
                </a:solidFill>
                <a:latin typeface="Arial" panose="020B0604020202020204" pitchFamily="34" charset="0"/>
                <a:ea typeface="ヒラギノ角ゴ Pro W3"/>
                <a:cs typeface="Arial" panose="020B0604020202020204" pitchFamily="34" charset="0"/>
              </a:rPr>
              <a:t>We will continue to provide hand </a:t>
            </a:r>
            <a:r>
              <a:rPr lang="en-US" sz="2200" dirty="0" err="1">
                <a:solidFill>
                  <a:srgbClr val="4D4D4D"/>
                </a:solidFill>
                <a:latin typeface="Arial" panose="020B0604020202020204" pitchFamily="34" charset="0"/>
                <a:ea typeface="ヒラギノ角ゴ Pro W3"/>
                <a:cs typeface="Arial" panose="020B0604020202020204" pitchFamily="34" charset="0"/>
              </a:rPr>
              <a:t>sanitisers</a:t>
            </a:r>
            <a:r>
              <a:rPr lang="en-US" sz="2200" dirty="0">
                <a:solidFill>
                  <a:srgbClr val="4D4D4D"/>
                </a:solidFill>
                <a:latin typeface="Arial" panose="020B0604020202020204" pitchFamily="34" charset="0"/>
                <a:ea typeface="ヒラギノ角ゴ Pro W3"/>
                <a:cs typeface="Arial" panose="020B0604020202020204" pitchFamily="34" charset="0"/>
              </a:rPr>
              <a:t> at high usage points around our sites and use CO</a:t>
            </a:r>
            <a:r>
              <a:rPr lang="en-US" sz="2200" baseline="-25000" dirty="0">
                <a:solidFill>
                  <a:srgbClr val="4D4D4D"/>
                </a:solidFill>
                <a:latin typeface="Arial" panose="020B0604020202020204" pitchFamily="34" charset="0"/>
                <a:ea typeface="ヒラギノ角ゴ Pro W3"/>
                <a:cs typeface="Arial" panose="020B0604020202020204" pitchFamily="34" charset="0"/>
              </a:rPr>
              <a:t>2</a:t>
            </a:r>
            <a:r>
              <a:rPr lang="en-US" sz="2200" dirty="0">
                <a:solidFill>
                  <a:srgbClr val="4D4D4D"/>
                </a:solidFill>
                <a:latin typeface="Arial" panose="020B0604020202020204" pitchFamily="34" charset="0"/>
                <a:ea typeface="ヒラギノ角ゴ Pro W3"/>
                <a:cs typeface="Arial" panose="020B0604020202020204" pitchFamily="34" charset="0"/>
              </a:rPr>
              <a:t> monitors to ensure good ventilation levels</a:t>
            </a:r>
          </a:p>
          <a:p>
            <a:pPr marL="1033200" lvl="3" indent="-287338" fontAlgn="base">
              <a:lnSpc>
                <a:spcPct val="110000"/>
              </a:lnSpc>
              <a:spcAft>
                <a:spcPts val="300"/>
              </a:spcAft>
              <a:buFont typeface="Arial" panose="020B0604020202020204" pitchFamily="34" charset="0"/>
              <a:buChar char="•"/>
              <a:tabLst>
                <a:tab pos="2149475" algn="l"/>
              </a:tabLst>
              <a:defRPr/>
            </a:pPr>
            <a:r>
              <a:rPr lang="en-US" sz="2200" dirty="0">
                <a:solidFill>
                  <a:srgbClr val="FF6900"/>
                </a:solidFill>
                <a:latin typeface="Arial" panose="020B0604020202020204" pitchFamily="34" charset="0"/>
                <a:ea typeface="ヒラギノ角ゴ Pro W3"/>
                <a:cs typeface="Arial" panose="020B0604020202020204" pitchFamily="34" charset="0"/>
              </a:rPr>
              <a:t>general-purpose hygiene measures, rather than specifically for Covid</a:t>
            </a:r>
          </a:p>
          <a:p>
            <a:pPr marL="576000" lvl="2" indent="-287338" fontAlgn="base">
              <a:lnSpc>
                <a:spcPct val="110000"/>
              </a:lnSpc>
              <a:spcAft>
                <a:spcPts val="300"/>
              </a:spcAft>
              <a:buFont typeface="Arial" panose="020B0604020202020204" pitchFamily="34" charset="0"/>
              <a:buChar char="•"/>
              <a:tabLst>
                <a:tab pos="2149475" algn="l"/>
              </a:tabLst>
              <a:defRPr/>
            </a:pPr>
            <a:r>
              <a:rPr lang="en-US" sz="2200" dirty="0">
                <a:solidFill>
                  <a:srgbClr val="4D4D4D"/>
                </a:solidFill>
                <a:latin typeface="Arial" panose="020B0604020202020204" pitchFamily="34" charset="0"/>
                <a:ea typeface="ヒラギノ角ゴ Pro W3"/>
                <a:cs typeface="Arial" panose="020B0604020202020204" pitchFamily="34" charset="0"/>
              </a:rPr>
              <a:t>Expect </a:t>
            </a:r>
          </a:p>
          <a:p>
            <a:pPr marL="1033200" lvl="3" indent="-287338" fontAlgn="base">
              <a:lnSpc>
                <a:spcPct val="110000"/>
              </a:lnSpc>
              <a:spcAft>
                <a:spcPts val="300"/>
              </a:spcAft>
              <a:buFont typeface="Arial" panose="020B0604020202020204" pitchFamily="34" charset="0"/>
              <a:buChar char="•"/>
              <a:tabLst>
                <a:tab pos="2149475" algn="l"/>
              </a:tabLst>
              <a:defRPr/>
            </a:pPr>
            <a:r>
              <a:rPr lang="en-US" sz="2200" dirty="0">
                <a:solidFill>
                  <a:srgbClr val="EB6624"/>
                </a:solidFill>
                <a:latin typeface="Arial" panose="020B0604020202020204" pitchFamily="34" charset="0"/>
                <a:ea typeface="ヒラギノ角ゴ Pro W3"/>
                <a:cs typeface="Arial" panose="020B0604020202020204" pitchFamily="34" charset="0"/>
              </a:rPr>
              <a:t>numbers of users will continue to ramp up</a:t>
            </a:r>
          </a:p>
          <a:p>
            <a:pPr marL="1033200" lvl="3" indent="-287338" fontAlgn="base">
              <a:lnSpc>
                <a:spcPct val="110000"/>
              </a:lnSpc>
              <a:spcAft>
                <a:spcPts val="300"/>
              </a:spcAft>
              <a:buFont typeface="Arial" panose="020B0604020202020204" pitchFamily="34" charset="0"/>
              <a:buChar char="•"/>
              <a:tabLst>
                <a:tab pos="2149475" algn="l"/>
              </a:tabLst>
              <a:defRPr/>
            </a:pPr>
            <a:r>
              <a:rPr lang="en-US" sz="2200" dirty="0">
                <a:solidFill>
                  <a:srgbClr val="EB6624"/>
                </a:solidFill>
                <a:latin typeface="Arial" panose="020B0604020202020204" pitchFamily="34" charset="0"/>
                <a:ea typeface="ヒラギノ角ゴ Pro W3"/>
                <a:cs typeface="Arial" panose="020B0604020202020204" pitchFamily="34" charset="0"/>
              </a:rPr>
              <a:t>gradual ramping up of visits to our sites through summer, including schools</a:t>
            </a:r>
          </a:p>
          <a:p>
            <a:pPr marL="576000" lvl="2" indent="-287338" fontAlgn="base">
              <a:lnSpc>
                <a:spcPct val="110000"/>
              </a:lnSpc>
              <a:spcAft>
                <a:spcPts val="300"/>
              </a:spcAft>
              <a:buFont typeface="Arial" panose="020B0604020202020204" pitchFamily="34" charset="0"/>
              <a:buChar char="•"/>
              <a:tabLst>
                <a:tab pos="2149475" algn="l"/>
              </a:tabLst>
              <a:defRPr/>
            </a:pPr>
            <a:r>
              <a:rPr lang="en-US" sz="2200" dirty="0">
                <a:solidFill>
                  <a:srgbClr val="4D4D4D"/>
                </a:solidFill>
                <a:latin typeface="Arial" panose="020B0604020202020204" pitchFamily="34" charset="0"/>
                <a:ea typeface="ヒラギノ角ゴ Pro W3"/>
                <a:cs typeface="Arial" panose="020B0604020202020204" pitchFamily="34" charset="0"/>
              </a:rPr>
              <a:t>Large events (like this one) now may be run on STFC sites</a:t>
            </a:r>
          </a:p>
          <a:p>
            <a:pPr marL="576000" lvl="2" indent="-287338" fontAlgn="base">
              <a:lnSpc>
                <a:spcPct val="110000"/>
              </a:lnSpc>
              <a:spcAft>
                <a:spcPts val="300"/>
              </a:spcAft>
              <a:buFont typeface="Arial" panose="020B0604020202020204" pitchFamily="34" charset="0"/>
              <a:buChar char="•"/>
              <a:tabLst>
                <a:tab pos="2149475" algn="l"/>
              </a:tabLst>
              <a:defRPr/>
            </a:pPr>
            <a:r>
              <a:rPr lang="en-US" sz="2200" dirty="0">
                <a:solidFill>
                  <a:srgbClr val="4D4D4D"/>
                </a:solidFill>
                <a:latin typeface="Arial" panose="020B0604020202020204" pitchFamily="34" charset="0"/>
                <a:ea typeface="ヒラギノ角ゴ Pro W3"/>
                <a:cs typeface="Arial" panose="020B0604020202020204" pitchFamily="34" charset="0"/>
              </a:rPr>
              <a:t>“Non-essential” overseas has resumed (subject to latest Foreign Office Advice)</a:t>
            </a:r>
          </a:p>
          <a:p>
            <a:pPr lvl="0">
              <a:spcAft>
                <a:spcPts val="300"/>
              </a:spcAft>
              <a:defRPr/>
            </a:pPr>
            <a:r>
              <a:rPr lang="en-GB" sz="2400" b="1" dirty="0">
                <a:solidFill>
                  <a:srgbClr val="1E5DF8"/>
                </a:solidFill>
                <a:latin typeface="Arial"/>
                <a:ea typeface="ヒラギノ角ゴ Pro W3"/>
                <a:cs typeface="Arial"/>
              </a:rPr>
              <a:t>Our sites are already back to something like “old normality”  </a:t>
            </a:r>
            <a:endParaRPr lang="en-US" sz="2200" dirty="0">
              <a:solidFill>
                <a:srgbClr val="4D4D4D"/>
              </a:solidFill>
              <a:latin typeface="Arial" panose="020B0604020202020204" pitchFamily="34" charset="0"/>
              <a:ea typeface="ヒラギノ角ゴ Pro W3"/>
              <a:cs typeface="Arial" panose="020B0604020202020204" pitchFamily="34" charset="0"/>
            </a:endParaRPr>
          </a:p>
          <a:p>
            <a:pPr marL="576000" lvl="2" indent="-287338" fontAlgn="base">
              <a:lnSpc>
                <a:spcPct val="110000"/>
              </a:lnSpc>
              <a:spcAft>
                <a:spcPts val="500"/>
              </a:spcAft>
              <a:buFont typeface="Arial" panose="020B0604020202020204" pitchFamily="34" charset="0"/>
              <a:buChar char="•"/>
              <a:tabLst>
                <a:tab pos="2149475" algn="l"/>
              </a:tabLst>
              <a:defRPr/>
            </a:pPr>
            <a:endParaRPr lang="en-US" sz="2200" dirty="0">
              <a:solidFill>
                <a:srgbClr val="4D4D4D"/>
              </a:solidFill>
              <a:latin typeface="Arial" panose="020B0604020202020204" pitchFamily="34" charset="0"/>
              <a:ea typeface="ヒラギノ角ゴ Pro W3"/>
              <a:cs typeface="Arial" panose="020B0604020202020204" pitchFamily="34" charset="0"/>
            </a:endParaRPr>
          </a:p>
        </p:txBody>
      </p:sp>
    </p:spTree>
    <p:extLst>
      <p:ext uri="{BB962C8B-B14F-4D97-AF65-F5344CB8AC3E}">
        <p14:creationId xmlns:p14="http://schemas.microsoft.com/office/powerpoint/2010/main" val="1372774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59E85F-170D-B94D-BA35-E3F2E3C164E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816246" y="4343162"/>
            <a:ext cx="8567854" cy="2730748"/>
          </a:xfrm>
          <a:prstGeom prst="rect">
            <a:avLst/>
          </a:prstGeom>
        </p:spPr>
      </p:pic>
      <p:sp>
        <p:nvSpPr>
          <p:cNvPr id="8" name="TextBox 7">
            <a:extLst>
              <a:ext uri="{FF2B5EF4-FFF2-40B4-BE49-F238E27FC236}">
                <a16:creationId xmlns:a16="http://schemas.microsoft.com/office/drawing/2014/main" id="{A1A39C34-E01A-FD49-8603-2E8AE6BB5606}"/>
              </a:ext>
            </a:extLst>
          </p:cNvPr>
          <p:cNvSpPr txBox="1"/>
          <p:nvPr/>
        </p:nvSpPr>
        <p:spPr>
          <a:xfrm>
            <a:off x="1255775" y="3013501"/>
            <a:ext cx="6703237" cy="769441"/>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
                <a:srgbClr val="FF6900"/>
              </a:buClr>
              <a:buSzTx/>
              <a:buFontTx/>
              <a:buNone/>
              <a:tabLst/>
              <a:defRPr/>
            </a:pPr>
            <a:r>
              <a:rPr kumimoji="0" lang="en-US" sz="4400" b="1" i="0" u="none" strike="noStrike" kern="1200" cap="none" spc="-160" normalizeH="0" baseline="0" noProof="0" dirty="0">
                <a:ln>
                  <a:noFill/>
                </a:ln>
                <a:solidFill>
                  <a:srgbClr val="2E2D62"/>
                </a:solidFill>
                <a:effectLst/>
                <a:uLnTx/>
                <a:uFillTx/>
                <a:latin typeface="Arial" panose="020B0604020202020204" pitchFamily="34" charset="0"/>
                <a:ea typeface="+mn-ea"/>
                <a:cs typeface="Arial" panose="020B0604020202020204" pitchFamily="34" charset="0"/>
              </a:rPr>
              <a:t>Corporate Update</a:t>
            </a:r>
            <a:endParaRPr kumimoji="0" lang="en-US" sz="4400" b="1" i="0" u="none" strike="noStrike" kern="1200" cap="none" spc="-15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7" name="Picture 6">
            <a:extLst>
              <a:ext uri="{FF2B5EF4-FFF2-40B4-BE49-F238E27FC236}">
                <a16:creationId xmlns:a16="http://schemas.microsoft.com/office/drawing/2014/main" id="{CE9DA41C-8BD1-2C47-A5C2-2F23DC884D7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5938" y="412403"/>
            <a:ext cx="3770785" cy="963960"/>
          </a:xfrm>
          <a:prstGeom prst="rect">
            <a:avLst/>
          </a:prstGeom>
        </p:spPr>
      </p:pic>
    </p:spTree>
    <p:extLst>
      <p:ext uri="{BB962C8B-B14F-4D97-AF65-F5344CB8AC3E}">
        <p14:creationId xmlns:p14="http://schemas.microsoft.com/office/powerpoint/2010/main" val="2743708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5757" y="6086471"/>
            <a:ext cx="2110627" cy="542926"/>
          </a:xfrm>
          <a:prstGeom prst="rect">
            <a:avLst/>
          </a:prstGeom>
        </p:spPr>
      </p:pic>
      <p:sp>
        <p:nvSpPr>
          <p:cNvPr id="6" name="TextBox 5">
            <a:extLst>
              <a:ext uri="{FF2B5EF4-FFF2-40B4-BE49-F238E27FC236}">
                <a16:creationId xmlns:a16="http://schemas.microsoft.com/office/drawing/2014/main" id="{0F828049-F22E-834A-98B7-4E242281B43B}"/>
              </a:ext>
            </a:extLst>
          </p:cNvPr>
          <p:cNvSpPr txBox="1"/>
          <p:nvPr/>
        </p:nvSpPr>
        <p:spPr>
          <a:xfrm>
            <a:off x="396060" y="295846"/>
            <a:ext cx="11801170" cy="769441"/>
          </a:xfrm>
          <a:prstGeom prst="rect">
            <a:avLst/>
          </a:prstGeom>
          <a:noFill/>
        </p:spPr>
        <p:txBody>
          <a:bodyPr wrap="square" rtlCol="0" anchor="t">
            <a:spAutoFit/>
          </a:bodyPr>
          <a:lstStyle/>
          <a:p>
            <a:pPr lvl="0">
              <a:defRPr/>
            </a:pPr>
            <a:r>
              <a:rPr lang="en-US" sz="4400" b="1" dirty="0">
                <a:solidFill>
                  <a:srgbClr val="002060"/>
                </a:solidFill>
                <a:latin typeface="Arial" panose="020B0604020202020204" pitchFamily="34" charset="0"/>
                <a:cs typeface="Arial" panose="020B0604020202020204" pitchFamily="34" charset="0"/>
              </a:rPr>
              <a:t>Appointments </a:t>
            </a:r>
            <a:r>
              <a:rPr kumimoji="0" lang="en-GB" sz="4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endParaRPr kumimoji="0" lang="en-GB" altLang="en-US" sz="4400" b="1" i="0" u="none" strike="noStrike" kern="1200" cap="none" spc="-4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7" name="Rectangle 6">
            <a:extLst>
              <a:ext uri="{FF2B5EF4-FFF2-40B4-BE49-F238E27FC236}">
                <a16:creationId xmlns:a16="http://schemas.microsoft.com/office/drawing/2014/main" id="{3B4D0888-5C5F-244E-A0A5-87E07C525D92}"/>
              </a:ext>
            </a:extLst>
          </p:cNvPr>
          <p:cNvSpPr/>
          <p:nvPr/>
        </p:nvSpPr>
        <p:spPr>
          <a:xfrm>
            <a:off x="513310" y="1083917"/>
            <a:ext cx="9054435" cy="1281889"/>
          </a:xfrm>
          <a:prstGeom prst="rect">
            <a:avLst/>
          </a:prstGeom>
        </p:spPr>
        <p:txBody>
          <a:bodyPr wrap="square">
            <a:spAutoFit/>
          </a:bodyPr>
          <a:lstStyle/>
          <a:p>
            <a:pPr marL="0" marR="0" lvl="0" indent="0" algn="l" defTabSz="914400" rtl="0" eaLnBrk="1" fontAlgn="auto" latinLnBrk="0" hangingPunct="1">
              <a:lnSpc>
                <a:spcPct val="110000"/>
              </a:lnSpc>
              <a:spcBef>
                <a:spcPct val="0"/>
              </a:spcBef>
              <a:spcAft>
                <a:spcPts val="300"/>
              </a:spcAft>
              <a:buClrTx/>
              <a:buSzTx/>
              <a:buFontTx/>
              <a:buNone/>
              <a:tabLst/>
              <a:defRPr/>
            </a:pPr>
            <a:r>
              <a:rPr lang="en-GB" altLang="en-US" sz="2400" b="1" dirty="0">
                <a:solidFill>
                  <a:srgbClr val="1E5DF8"/>
                </a:solidFill>
                <a:latin typeface="Arial"/>
                <a:ea typeface="ヒラギノ角ゴ Pro W3"/>
                <a:cs typeface="Arial"/>
              </a:rPr>
              <a:t>STFC Executive Chair</a:t>
            </a:r>
            <a:endParaRPr kumimoji="0" lang="en-US" altLang="en-US" sz="22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endParaRPr>
          </a:p>
          <a:p>
            <a:pPr marL="576000" lvl="0" indent="-288000">
              <a:lnSpc>
                <a:spcPct val="110000"/>
              </a:lnSpc>
              <a:spcBef>
                <a:spcPct val="0"/>
              </a:spcBef>
              <a:spcAft>
                <a:spcPts val="600"/>
              </a:spcAft>
              <a:buFont typeface="Arial" panose="020B0604020202020204" pitchFamily="34" charset="0"/>
              <a:buChar char="•"/>
              <a:defRPr/>
            </a:pPr>
            <a:r>
              <a:rPr lang="en-US" altLang="en-US" sz="2200" dirty="0">
                <a:solidFill>
                  <a:srgbClr val="4D4D4D"/>
                </a:solidFill>
                <a:latin typeface="Arial" panose="020B0604020202020204" pitchFamily="34" charset="0"/>
                <a:cs typeface="Arial" panose="020B0604020202020204" pitchFamily="34" charset="0"/>
              </a:rPr>
              <a:t>Professor Mark Thomson re-appointed as Executive Chair of STFC for a further two years from April 1 2022 to March 31 2024</a:t>
            </a:r>
          </a:p>
        </p:txBody>
      </p:sp>
      <p:pic>
        <p:nvPicPr>
          <p:cNvPr id="1026" name="Picture 2" descr="A portrait of Mark Thomson.">
            <a:extLst>
              <a:ext uri="{FF2B5EF4-FFF2-40B4-BE49-F238E27FC236}">
                <a16:creationId xmlns:a16="http://schemas.microsoft.com/office/drawing/2014/main" id="{40CCF519-DFD9-364C-9DB9-1177CC2EF31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243" b="5630"/>
          <a:stretch/>
        </p:blipFill>
        <p:spPr bwMode="auto">
          <a:xfrm>
            <a:off x="9980026" y="1083917"/>
            <a:ext cx="1931831" cy="186487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509267B6-DCF6-C74A-9AA2-FAE3944FFB11}"/>
              </a:ext>
            </a:extLst>
          </p:cNvPr>
          <p:cNvSpPr/>
          <p:nvPr/>
        </p:nvSpPr>
        <p:spPr>
          <a:xfrm>
            <a:off x="515242" y="2370636"/>
            <a:ext cx="9175168" cy="3901068"/>
          </a:xfrm>
          <a:prstGeom prst="rect">
            <a:avLst/>
          </a:prstGeom>
        </p:spPr>
        <p:txBody>
          <a:bodyPr wrap="square">
            <a:spAutoFit/>
          </a:bodyPr>
          <a:lstStyle/>
          <a:p>
            <a:pPr marL="0" marR="0" lvl="0" indent="0" algn="l" defTabSz="914400" rtl="0" eaLnBrk="1" fontAlgn="auto" latinLnBrk="0" hangingPunct="1">
              <a:lnSpc>
                <a:spcPct val="110000"/>
              </a:lnSpc>
              <a:spcBef>
                <a:spcPct val="0"/>
              </a:spcBef>
              <a:spcAft>
                <a:spcPts val="300"/>
              </a:spcAft>
              <a:buClrTx/>
              <a:buSzTx/>
              <a:buFontTx/>
              <a:buNone/>
              <a:tabLst/>
              <a:defRPr/>
            </a:pPr>
            <a:r>
              <a:rPr lang="en-GB" altLang="en-US" sz="2400" b="1" dirty="0">
                <a:solidFill>
                  <a:srgbClr val="1E5DF8"/>
                </a:solidFill>
                <a:latin typeface="Arial"/>
                <a:ea typeface="ヒラギノ角ゴ Pro W3"/>
                <a:cs typeface="Arial"/>
              </a:rPr>
              <a:t>STFC Council</a:t>
            </a:r>
            <a:endParaRPr kumimoji="0" lang="en-US" altLang="en-US" sz="22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endParaRPr>
          </a:p>
          <a:p>
            <a:pPr marL="576000" lvl="0" indent="-288000">
              <a:lnSpc>
                <a:spcPct val="110000"/>
              </a:lnSpc>
              <a:spcBef>
                <a:spcPct val="0"/>
              </a:spcBef>
              <a:spcAft>
                <a:spcPts val="600"/>
              </a:spcAft>
              <a:buFont typeface="Arial" panose="020B0604020202020204" pitchFamily="34" charset="0"/>
              <a:buChar char="•"/>
              <a:defRPr/>
            </a:pPr>
            <a:r>
              <a:rPr lang="en-US" altLang="en-US" sz="2200" dirty="0">
                <a:solidFill>
                  <a:srgbClr val="4D4D4D"/>
                </a:solidFill>
                <a:latin typeface="Arial" panose="020B0604020202020204" pitchFamily="34" charset="0"/>
                <a:cs typeface="Arial" panose="020B0604020202020204" pitchFamily="34" charset="0"/>
              </a:rPr>
              <a:t>After four years of service, David Rugg and Dick Elsy have left STFC Council</a:t>
            </a:r>
          </a:p>
          <a:p>
            <a:pPr marL="576000" lvl="0" indent="-288000">
              <a:lnSpc>
                <a:spcPct val="110000"/>
              </a:lnSpc>
              <a:spcBef>
                <a:spcPct val="0"/>
              </a:spcBef>
              <a:spcAft>
                <a:spcPts val="600"/>
              </a:spcAft>
              <a:buFont typeface="Arial" panose="020B0604020202020204" pitchFamily="34" charset="0"/>
              <a:buChar char="•"/>
              <a:defRPr/>
            </a:pPr>
            <a:r>
              <a:rPr lang="en-US" altLang="en-US" sz="2200" dirty="0">
                <a:solidFill>
                  <a:srgbClr val="4D4D4D"/>
                </a:solidFill>
                <a:latin typeface="Arial" panose="020B0604020202020204" pitchFamily="34" charset="0"/>
                <a:cs typeface="Arial" panose="020B0604020202020204" pitchFamily="34" charset="0"/>
              </a:rPr>
              <a:t>Two new Council members joined 1 April:</a:t>
            </a:r>
          </a:p>
          <a:p>
            <a:pPr marL="1033200" lvl="1" indent="-288000">
              <a:lnSpc>
                <a:spcPct val="110000"/>
              </a:lnSpc>
              <a:spcBef>
                <a:spcPct val="0"/>
              </a:spcBef>
              <a:spcAft>
                <a:spcPts val="600"/>
              </a:spcAft>
              <a:buFont typeface="Arial" panose="020B0604020202020204" pitchFamily="34" charset="0"/>
              <a:buChar char="•"/>
              <a:defRPr/>
            </a:pPr>
            <a:r>
              <a:rPr lang="en-US" altLang="en-US" sz="2200" dirty="0">
                <a:solidFill>
                  <a:srgbClr val="EB6624"/>
                </a:solidFill>
                <a:latin typeface="Arial" panose="020B0604020202020204" pitchFamily="34" charset="0"/>
                <a:cs typeface="Arial" panose="020B0604020202020204" pitchFamily="34" charset="0"/>
              </a:rPr>
              <a:t>Hitesh Thakrar, an experienced investor in the technology sector</a:t>
            </a:r>
          </a:p>
          <a:p>
            <a:pPr marL="1033200" lvl="1" indent="-288000">
              <a:lnSpc>
                <a:spcPct val="110000"/>
              </a:lnSpc>
              <a:spcBef>
                <a:spcPct val="0"/>
              </a:spcBef>
              <a:spcAft>
                <a:spcPts val="600"/>
              </a:spcAft>
              <a:buFont typeface="Arial" panose="020B0604020202020204" pitchFamily="34" charset="0"/>
              <a:buChar char="•"/>
              <a:defRPr/>
            </a:pPr>
            <a:r>
              <a:rPr lang="en-US" altLang="en-US" sz="2200" dirty="0">
                <a:solidFill>
                  <a:srgbClr val="EB6624"/>
                </a:solidFill>
                <a:latin typeface="Arial" panose="020B0604020202020204" pitchFamily="34" charset="0"/>
                <a:cs typeface="Arial" panose="020B0604020202020204" pitchFamily="34" charset="0"/>
              </a:rPr>
              <a:t>Angeli </a:t>
            </a:r>
            <a:r>
              <a:rPr lang="en-US" altLang="en-US" sz="2200" dirty="0" err="1">
                <a:solidFill>
                  <a:srgbClr val="EB6624"/>
                </a:solidFill>
                <a:latin typeface="Arial" panose="020B0604020202020204" pitchFamily="34" charset="0"/>
                <a:cs typeface="Arial" panose="020B0604020202020204" pitchFamily="34" charset="0"/>
              </a:rPr>
              <a:t>Möller</a:t>
            </a:r>
            <a:r>
              <a:rPr lang="en-US" altLang="en-US" sz="2200" dirty="0">
                <a:solidFill>
                  <a:srgbClr val="EB6624"/>
                </a:solidFill>
                <a:latin typeface="Arial" panose="020B0604020202020204" pitchFamily="34" charset="0"/>
                <a:cs typeface="Arial" panose="020B0604020202020204" pitchFamily="34" charset="0"/>
              </a:rPr>
              <a:t>, Data &amp; AI in healthcare professional</a:t>
            </a:r>
          </a:p>
          <a:p>
            <a:pPr marL="576000" lvl="0" indent="-288000">
              <a:lnSpc>
                <a:spcPct val="110000"/>
              </a:lnSpc>
              <a:spcBef>
                <a:spcPct val="0"/>
              </a:spcBef>
              <a:spcAft>
                <a:spcPts val="600"/>
              </a:spcAft>
              <a:buFont typeface="Arial" panose="020B0604020202020204" pitchFamily="34" charset="0"/>
              <a:buChar char="•"/>
              <a:defRPr/>
            </a:pPr>
            <a:r>
              <a:rPr lang="en-US" altLang="en-US" sz="2200" dirty="0">
                <a:solidFill>
                  <a:srgbClr val="4D4D4D"/>
                </a:solidFill>
                <a:latin typeface="Arial" panose="020B0604020202020204" pitchFamily="34" charset="0"/>
                <a:cs typeface="Arial" panose="020B0604020202020204" pitchFamily="34" charset="0"/>
              </a:rPr>
              <a:t>STFC Council now has gender parity and over 40% ethnic diversity</a:t>
            </a:r>
          </a:p>
          <a:p>
            <a:pPr marL="576000" lvl="0" indent="-288000">
              <a:lnSpc>
                <a:spcPct val="110000"/>
              </a:lnSpc>
              <a:spcBef>
                <a:spcPct val="0"/>
              </a:spcBef>
              <a:spcAft>
                <a:spcPts val="600"/>
              </a:spcAft>
              <a:buFont typeface="Arial" panose="020B0604020202020204" pitchFamily="34" charset="0"/>
              <a:buChar char="•"/>
              <a:defRPr/>
            </a:pPr>
            <a:endParaRPr lang="en-US" altLang="en-US" sz="2200" dirty="0">
              <a:solidFill>
                <a:srgbClr val="4D4D4D"/>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5"/>
          <a:srcRect l="20459" r="4472"/>
          <a:stretch/>
        </p:blipFill>
        <p:spPr>
          <a:xfrm>
            <a:off x="9980026" y="2976348"/>
            <a:ext cx="1931832" cy="1715608"/>
          </a:xfrm>
          <a:prstGeom prst="rect">
            <a:avLst/>
          </a:prstGeom>
        </p:spPr>
      </p:pic>
      <p:pic>
        <p:nvPicPr>
          <p:cNvPr id="3" name="Picture 2"/>
          <p:cNvPicPr>
            <a:picLocks noChangeAspect="1"/>
          </p:cNvPicPr>
          <p:nvPr/>
        </p:nvPicPr>
        <p:blipFill rotWithShape="1">
          <a:blip r:embed="rId6"/>
          <a:srcRect l="24281" t="-625" r="20324" b="625"/>
          <a:stretch/>
        </p:blipFill>
        <p:spPr>
          <a:xfrm>
            <a:off x="9980027" y="4734113"/>
            <a:ext cx="1931831" cy="2007554"/>
          </a:xfrm>
          <a:prstGeom prst="rect">
            <a:avLst/>
          </a:prstGeom>
        </p:spPr>
      </p:pic>
    </p:spTree>
    <p:extLst>
      <p:ext uri="{BB962C8B-B14F-4D97-AF65-F5344CB8AC3E}">
        <p14:creationId xmlns:p14="http://schemas.microsoft.com/office/powerpoint/2010/main" val="1063798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D88C18A-0348-8B41-9674-2C4240E4CCF6}"/>
              </a:ext>
            </a:extLst>
          </p:cNvPr>
          <p:cNvSpPr txBox="1"/>
          <p:nvPr/>
        </p:nvSpPr>
        <p:spPr>
          <a:xfrm>
            <a:off x="402324" y="332482"/>
            <a:ext cx="11095364" cy="769441"/>
          </a:xfrm>
          <a:prstGeom prst="rect">
            <a:avLst/>
          </a:prstGeom>
          <a:noFill/>
        </p:spPr>
        <p:txBody>
          <a:bodyPr wrap="square" rtlCol="0" anchor="t">
            <a:spAutoFit/>
          </a:bodyPr>
          <a:lstStyle/>
          <a:p>
            <a:r>
              <a:rPr lang="en-GB" altLang="en-US" sz="4400" b="1" dirty="0">
                <a:solidFill>
                  <a:srgbClr val="002060"/>
                </a:solidFill>
                <a:latin typeface="Arial" panose="020B0604020202020204" pitchFamily="34" charset="0"/>
                <a:cs typeface="Arial" panose="020B0604020202020204" pitchFamily="34" charset="0"/>
              </a:rPr>
              <a:t>Major construction projects </a:t>
            </a:r>
          </a:p>
        </p:txBody>
      </p:sp>
      <p:sp>
        <p:nvSpPr>
          <p:cNvPr id="13" name="Rectangle 10">
            <a:extLst>
              <a:ext uri="{FF2B5EF4-FFF2-40B4-BE49-F238E27FC236}">
                <a16:creationId xmlns:a16="http://schemas.microsoft.com/office/drawing/2014/main" id="{47BDF685-429E-F148-AAB6-8F712A4437C5}"/>
              </a:ext>
            </a:extLst>
          </p:cNvPr>
          <p:cNvSpPr>
            <a:spLocks noChangeArrowheads="1"/>
          </p:cNvSpPr>
          <p:nvPr/>
        </p:nvSpPr>
        <p:spPr bwMode="auto">
          <a:xfrm>
            <a:off x="530442" y="1095010"/>
            <a:ext cx="8580104" cy="5029435"/>
          </a:xfrm>
          <a:prstGeom prst="rect">
            <a:avLst/>
          </a:prstGeom>
          <a:noFill/>
          <a:ln>
            <a:noFill/>
          </a:ln>
        </p:spPr>
        <p:txBody>
          <a:bodyPr wrap="square" lIns="81640" tIns="40821" rIns="81640" bIns="40821">
            <a:spAutoFit/>
          </a:bodyPr>
          <a:lstStyle>
            <a:lvl1pPr marL="501650" indent="-285750" defTabSz="815975">
              <a:spcBef>
                <a:spcPct val="20000"/>
              </a:spcBef>
              <a:buClr>
                <a:schemeClr val="tx2"/>
              </a:buClr>
              <a:buChar char="•"/>
              <a:defRPr sz="2000">
                <a:solidFill>
                  <a:schemeClr val="tx1"/>
                </a:solidFill>
                <a:latin typeface="Arial" panose="020B0604020202020204" pitchFamily="34" charset="0"/>
                <a:ea typeface="MS PGothic" panose="020B0600070205080204" pitchFamily="34" charset="-128"/>
              </a:defRPr>
            </a:lvl1pPr>
            <a:lvl2pPr indent="-481013" defTabSz="815975">
              <a:spcBef>
                <a:spcPct val="20000"/>
              </a:spcBef>
              <a:buClr>
                <a:schemeClr val="tx2"/>
              </a:buClr>
              <a:buChar char="•"/>
              <a:defRPr sz="2000">
                <a:solidFill>
                  <a:schemeClr val="tx1"/>
                </a:solidFill>
                <a:latin typeface="Arial" panose="020B0604020202020204" pitchFamily="34" charset="0"/>
                <a:ea typeface="MS PGothic" panose="020B0600070205080204" pitchFamily="34" charset="-128"/>
              </a:defRPr>
            </a:lvl2pPr>
            <a:lvl3pPr marL="925513" indent="-228600" defTabSz="815975">
              <a:spcBef>
                <a:spcPct val="20000"/>
              </a:spcBef>
              <a:buClr>
                <a:schemeClr val="tx2"/>
              </a:buClr>
              <a:buChar char="•"/>
              <a:defRPr sz="2400">
                <a:solidFill>
                  <a:schemeClr val="tx1"/>
                </a:solidFill>
                <a:latin typeface="Arial" panose="020B0604020202020204" pitchFamily="34" charset="0"/>
                <a:ea typeface="MS PGothic" panose="020B0600070205080204" pitchFamily="34" charset="-128"/>
              </a:defRPr>
            </a:lvl3pPr>
            <a:lvl4pPr marL="1600200" indent="-228600" defTabSz="815975">
              <a:spcBef>
                <a:spcPct val="20000"/>
              </a:spcBef>
              <a:buClr>
                <a:schemeClr val="tx2"/>
              </a:buClr>
              <a:buChar char="–"/>
              <a:defRPr sz="2000">
                <a:solidFill>
                  <a:schemeClr val="tx1"/>
                </a:solidFill>
                <a:latin typeface="Arial" panose="020B0604020202020204" pitchFamily="34" charset="0"/>
                <a:ea typeface="MS PGothic" panose="020B0600070205080204" pitchFamily="34" charset="-128"/>
              </a:defRPr>
            </a:lvl4pPr>
            <a:lvl5pPr marL="2057400" indent="-228600" defTabSz="815975">
              <a:spcBef>
                <a:spcPct val="20000"/>
              </a:spcBef>
              <a:buClr>
                <a:schemeClr val="tx2"/>
              </a:buClr>
              <a:buChar char="»"/>
              <a:defRPr sz="2000" i="1">
                <a:solidFill>
                  <a:schemeClr val="tx1"/>
                </a:solidFill>
                <a:latin typeface="Arial" panose="020B0604020202020204" pitchFamily="34" charset="0"/>
                <a:ea typeface="MS PGothic" panose="020B0600070205080204" pitchFamily="34" charset="-128"/>
              </a:defRPr>
            </a:lvl5pPr>
            <a:lvl6pPr marL="2514600" indent="-228600" defTabSz="815975" eaLnBrk="0" fontAlgn="base" hangingPunct="0">
              <a:spcBef>
                <a:spcPct val="20000"/>
              </a:spcBef>
              <a:spcAft>
                <a:spcPct val="0"/>
              </a:spcAft>
              <a:buClr>
                <a:schemeClr val="tx2"/>
              </a:buClr>
              <a:buChar char="»"/>
              <a:defRPr sz="2000" i="1">
                <a:solidFill>
                  <a:schemeClr val="tx1"/>
                </a:solidFill>
                <a:latin typeface="Arial" panose="020B0604020202020204" pitchFamily="34" charset="0"/>
                <a:ea typeface="MS PGothic" panose="020B0600070205080204" pitchFamily="34" charset="-128"/>
              </a:defRPr>
            </a:lvl6pPr>
            <a:lvl7pPr marL="2971800" indent="-228600" defTabSz="815975" eaLnBrk="0" fontAlgn="base" hangingPunct="0">
              <a:spcBef>
                <a:spcPct val="20000"/>
              </a:spcBef>
              <a:spcAft>
                <a:spcPct val="0"/>
              </a:spcAft>
              <a:buClr>
                <a:schemeClr val="tx2"/>
              </a:buClr>
              <a:buChar char="»"/>
              <a:defRPr sz="2000" i="1">
                <a:solidFill>
                  <a:schemeClr val="tx1"/>
                </a:solidFill>
                <a:latin typeface="Arial" panose="020B0604020202020204" pitchFamily="34" charset="0"/>
                <a:ea typeface="MS PGothic" panose="020B0600070205080204" pitchFamily="34" charset="-128"/>
              </a:defRPr>
            </a:lvl7pPr>
            <a:lvl8pPr marL="3429000" indent="-228600" defTabSz="815975" eaLnBrk="0" fontAlgn="base" hangingPunct="0">
              <a:spcBef>
                <a:spcPct val="20000"/>
              </a:spcBef>
              <a:spcAft>
                <a:spcPct val="0"/>
              </a:spcAft>
              <a:buClr>
                <a:schemeClr val="tx2"/>
              </a:buClr>
              <a:buChar char="»"/>
              <a:defRPr sz="2000" i="1">
                <a:solidFill>
                  <a:schemeClr val="tx1"/>
                </a:solidFill>
                <a:latin typeface="Arial" panose="020B0604020202020204" pitchFamily="34" charset="0"/>
                <a:ea typeface="MS PGothic" panose="020B0600070205080204" pitchFamily="34" charset="-128"/>
              </a:defRPr>
            </a:lvl8pPr>
            <a:lvl9pPr marL="3886200" indent="-228600" defTabSz="815975" eaLnBrk="0" fontAlgn="base" hangingPunct="0">
              <a:spcBef>
                <a:spcPct val="20000"/>
              </a:spcBef>
              <a:spcAft>
                <a:spcPct val="0"/>
              </a:spcAft>
              <a:buClr>
                <a:schemeClr val="tx2"/>
              </a:buClr>
              <a:buChar char="»"/>
              <a:defRPr sz="2000" i="1">
                <a:solidFill>
                  <a:schemeClr val="tx1"/>
                </a:solidFill>
                <a:latin typeface="Arial" panose="020B0604020202020204" pitchFamily="34" charset="0"/>
                <a:ea typeface="MS PGothic" panose="020B0600070205080204" pitchFamily="34" charset="-128"/>
              </a:defRPr>
            </a:lvl9pPr>
          </a:lstStyle>
          <a:p>
            <a:pPr marL="0" lvl="1">
              <a:spcBef>
                <a:spcPct val="0"/>
              </a:spcBef>
              <a:spcAft>
                <a:spcPts val="100"/>
              </a:spcAft>
              <a:buClrTx/>
              <a:buFontTx/>
              <a:buNone/>
            </a:pPr>
            <a:r>
              <a:rPr lang="en-GB" altLang="en-US" sz="2400" b="1" dirty="0">
                <a:solidFill>
                  <a:srgbClr val="1E5DF8"/>
                </a:solidFill>
                <a:cs typeface="Arial" panose="020B0604020202020204" pitchFamily="34" charset="0"/>
              </a:rPr>
              <a:t>Rutherford Appleton Laboratory</a:t>
            </a:r>
          </a:p>
          <a:p>
            <a:pPr marL="576000" indent="-288000">
              <a:lnSpc>
                <a:spcPct val="110000"/>
              </a:lnSpc>
              <a:spcBef>
                <a:spcPts val="0"/>
              </a:spcBef>
              <a:spcAft>
                <a:spcPts val="100"/>
              </a:spcAft>
            </a:pPr>
            <a:r>
              <a:rPr lang="en-GB" altLang="en-US" sz="2400" b="1" dirty="0">
                <a:solidFill>
                  <a:srgbClr val="626262"/>
                </a:solidFill>
                <a:cs typeface="Arial" panose="020B0604020202020204" pitchFamily="34" charset="0"/>
              </a:rPr>
              <a:t>National Satellite Test Facility (NSTF)</a:t>
            </a:r>
            <a:endParaRPr lang="en-GB" altLang="en-US" sz="2400" dirty="0">
              <a:solidFill>
                <a:srgbClr val="626262"/>
              </a:solidFill>
              <a:cs typeface="Arial" panose="020B0604020202020204" pitchFamily="34" charset="0"/>
            </a:endParaRPr>
          </a:p>
          <a:p>
            <a:pPr marL="999863" lvl="2" indent="-288000">
              <a:lnSpc>
                <a:spcPct val="110000"/>
              </a:lnSpc>
              <a:spcBef>
                <a:spcPts val="0"/>
              </a:spcBef>
              <a:spcAft>
                <a:spcPts val="100"/>
              </a:spcAft>
            </a:pPr>
            <a:r>
              <a:rPr lang="en-GB" altLang="en-US" sz="2000" dirty="0">
                <a:solidFill>
                  <a:srgbClr val="FF6900"/>
                </a:solidFill>
                <a:cs typeface="Arial" panose="020B0604020202020204" pitchFamily="34" charset="0"/>
              </a:rPr>
              <a:t>&gt;£100M investment in new world-class facility</a:t>
            </a:r>
          </a:p>
          <a:p>
            <a:pPr marL="1674550" lvl="3" indent="-288000">
              <a:lnSpc>
                <a:spcPct val="110000"/>
              </a:lnSpc>
              <a:spcBef>
                <a:spcPts val="0"/>
              </a:spcBef>
              <a:spcAft>
                <a:spcPts val="100"/>
              </a:spcAft>
            </a:pPr>
            <a:r>
              <a:rPr lang="en-GB" altLang="en-US" sz="1600" b="1" dirty="0">
                <a:solidFill>
                  <a:srgbClr val="4D4D4D"/>
                </a:solidFill>
                <a:cs typeface="Arial" panose="020B0604020202020204" pitchFamily="34" charset="0"/>
              </a:rPr>
              <a:t>Nearing completion</a:t>
            </a:r>
          </a:p>
          <a:p>
            <a:pPr marL="576000" indent="-288000">
              <a:lnSpc>
                <a:spcPct val="110000"/>
              </a:lnSpc>
              <a:spcBef>
                <a:spcPts val="0"/>
              </a:spcBef>
              <a:spcAft>
                <a:spcPts val="100"/>
              </a:spcAft>
            </a:pPr>
            <a:r>
              <a:rPr lang="en-GB" altLang="en-US" sz="2400" b="1" dirty="0">
                <a:solidFill>
                  <a:srgbClr val="626262"/>
                </a:solidFill>
                <a:cs typeface="Arial" panose="020B0604020202020204" pitchFamily="34" charset="0"/>
              </a:rPr>
              <a:t>Extreme Photonics Application Centre (EPAC)</a:t>
            </a:r>
            <a:endParaRPr lang="en-GB" altLang="en-US" sz="2400" dirty="0">
              <a:solidFill>
                <a:srgbClr val="626262"/>
              </a:solidFill>
              <a:cs typeface="Arial" panose="020B0604020202020204" pitchFamily="34" charset="0"/>
            </a:endParaRPr>
          </a:p>
          <a:p>
            <a:pPr marL="999863" lvl="2" indent="-288000">
              <a:lnSpc>
                <a:spcPct val="110000"/>
              </a:lnSpc>
              <a:spcBef>
                <a:spcPts val="0"/>
              </a:spcBef>
              <a:spcAft>
                <a:spcPts val="100"/>
              </a:spcAft>
            </a:pPr>
            <a:r>
              <a:rPr lang="en-GB" altLang="en-US" sz="2000" dirty="0">
                <a:solidFill>
                  <a:srgbClr val="FF6900"/>
                </a:solidFill>
                <a:cs typeface="Arial" panose="020B0604020202020204" pitchFamily="34" charset="0"/>
              </a:rPr>
              <a:t>£80M investment in world-leading laser facility</a:t>
            </a:r>
          </a:p>
          <a:p>
            <a:pPr marL="1674550" lvl="3" indent="-288000">
              <a:lnSpc>
                <a:spcPct val="110000"/>
              </a:lnSpc>
              <a:spcBef>
                <a:spcPts val="0"/>
              </a:spcBef>
              <a:spcAft>
                <a:spcPts val="100"/>
              </a:spcAft>
            </a:pPr>
            <a:r>
              <a:rPr lang="en-GB" altLang="en-US" sz="1600" b="1" dirty="0">
                <a:solidFill>
                  <a:srgbClr val="4D4D4D"/>
                </a:solidFill>
                <a:cs typeface="Arial" panose="020B0604020202020204" pitchFamily="34" charset="0"/>
              </a:rPr>
              <a:t>Building complete, laser system is now the priority</a:t>
            </a:r>
          </a:p>
          <a:p>
            <a:pPr marL="576000" indent="-288000">
              <a:lnSpc>
                <a:spcPct val="110000"/>
              </a:lnSpc>
              <a:spcBef>
                <a:spcPts val="0"/>
              </a:spcBef>
              <a:spcAft>
                <a:spcPts val="100"/>
              </a:spcAft>
            </a:pPr>
            <a:r>
              <a:rPr lang="en-GB" altLang="en-US" sz="2400" b="1" dirty="0">
                <a:solidFill>
                  <a:srgbClr val="626262"/>
                </a:solidFill>
                <a:cs typeface="Arial" panose="020B0604020202020204" pitchFamily="34" charset="0"/>
              </a:rPr>
              <a:t>National Quantum Computing Centre (NQCC)</a:t>
            </a:r>
          </a:p>
          <a:p>
            <a:pPr marL="999863" lvl="2" indent="-288000">
              <a:lnSpc>
                <a:spcPct val="110000"/>
              </a:lnSpc>
              <a:spcBef>
                <a:spcPts val="0"/>
              </a:spcBef>
              <a:spcAft>
                <a:spcPts val="100"/>
              </a:spcAft>
            </a:pPr>
            <a:r>
              <a:rPr lang="en-GB" altLang="en-US" sz="2000" dirty="0">
                <a:solidFill>
                  <a:srgbClr val="FF6900"/>
                </a:solidFill>
                <a:cs typeface="Arial" panose="020B0604020202020204" pitchFamily="34" charset="0"/>
              </a:rPr>
              <a:t>£90M investment in new QC centre</a:t>
            </a:r>
          </a:p>
          <a:p>
            <a:pPr marL="1674550" lvl="3" indent="-288000">
              <a:lnSpc>
                <a:spcPct val="110000"/>
              </a:lnSpc>
              <a:spcBef>
                <a:spcPts val="0"/>
              </a:spcBef>
              <a:spcAft>
                <a:spcPts val="100"/>
              </a:spcAft>
            </a:pPr>
            <a:r>
              <a:rPr lang="en-GB" altLang="en-US" sz="1600" b="1" dirty="0">
                <a:solidFill>
                  <a:srgbClr val="4D4D4D"/>
                </a:solidFill>
                <a:cs typeface="Arial" panose="020B0604020202020204" pitchFamily="34" charset="0"/>
              </a:rPr>
              <a:t>Construction now started</a:t>
            </a:r>
          </a:p>
          <a:p>
            <a:pPr marL="0" lvl="1" indent="0" defTabSz="914400">
              <a:spcBef>
                <a:spcPct val="0"/>
              </a:spcBef>
              <a:spcAft>
                <a:spcPts val="100"/>
              </a:spcAft>
              <a:buClrTx/>
              <a:buNone/>
            </a:pPr>
            <a:r>
              <a:rPr lang="en-GB" altLang="en-US" sz="2400" b="1" dirty="0">
                <a:solidFill>
                  <a:srgbClr val="1E5DF8"/>
                </a:solidFill>
                <a:latin typeface="Arial" panose="020B0604020202020204"/>
                <a:ea typeface="+mn-ea"/>
                <a:cs typeface="Arial" panose="020B0604020202020204" pitchFamily="34" charset="0"/>
              </a:rPr>
              <a:t>Daresbury Laboratory</a:t>
            </a:r>
            <a:endParaRPr lang="en-GB" altLang="en-US" sz="2200" dirty="0">
              <a:solidFill>
                <a:srgbClr val="626262"/>
              </a:solidFill>
              <a:cs typeface="Arial" panose="020B0604020202020204" pitchFamily="34" charset="0"/>
            </a:endParaRPr>
          </a:p>
          <a:p>
            <a:pPr marL="576000" indent="-288000">
              <a:lnSpc>
                <a:spcPct val="110000"/>
              </a:lnSpc>
              <a:spcBef>
                <a:spcPts val="0"/>
              </a:spcBef>
              <a:spcAft>
                <a:spcPts val="100"/>
              </a:spcAft>
            </a:pPr>
            <a:r>
              <a:rPr lang="en-GB" altLang="en-US" sz="2400" b="1" dirty="0">
                <a:solidFill>
                  <a:srgbClr val="626262"/>
                </a:solidFill>
                <a:cs typeface="Arial" panose="020B0604020202020204" pitchFamily="34" charset="0"/>
              </a:rPr>
              <a:t>Hartree National Centre for Digital Innovation</a:t>
            </a:r>
          </a:p>
          <a:p>
            <a:pPr marL="999863" lvl="2" indent="-288000">
              <a:lnSpc>
                <a:spcPct val="110000"/>
              </a:lnSpc>
              <a:spcBef>
                <a:spcPts val="0"/>
              </a:spcBef>
              <a:spcAft>
                <a:spcPts val="100"/>
              </a:spcAft>
            </a:pPr>
            <a:r>
              <a:rPr lang="en-GB" altLang="en-US" sz="2000" dirty="0">
                <a:solidFill>
                  <a:srgbClr val="FF6900"/>
                </a:solidFill>
                <a:cs typeface="Arial" panose="020B0604020202020204" pitchFamily="34" charset="0"/>
              </a:rPr>
              <a:t>£200M investment in industry-focused AI/Supercomputing</a:t>
            </a:r>
          </a:p>
          <a:p>
            <a:pPr marL="1674550" lvl="3" indent="-288000">
              <a:lnSpc>
                <a:spcPct val="110000"/>
              </a:lnSpc>
              <a:spcBef>
                <a:spcPts val="0"/>
              </a:spcBef>
              <a:spcAft>
                <a:spcPts val="100"/>
              </a:spcAft>
            </a:pPr>
            <a:r>
              <a:rPr lang="en-GB" altLang="en-US" sz="1600" b="1" dirty="0">
                <a:solidFill>
                  <a:srgbClr val="4D4D4D"/>
                </a:solidFill>
                <a:cs typeface="Arial" panose="020B0604020202020204" pitchFamily="34" charset="0"/>
              </a:rPr>
              <a:t>Includes new super-computer centre</a:t>
            </a:r>
          </a:p>
        </p:txBody>
      </p:sp>
      <p:pic>
        <p:nvPicPr>
          <p:cNvPr id="9" name="Picture 8">
            <a:extLst>
              <a:ext uri="{FF2B5EF4-FFF2-40B4-BE49-F238E27FC236}">
                <a16:creationId xmlns:a16="http://schemas.microsoft.com/office/drawing/2014/main" id="{3F8CBAD3-DE4F-0149-B228-E6E1D33595D6}"/>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t="4935" b="21505"/>
          <a:stretch/>
        </p:blipFill>
        <p:spPr>
          <a:xfrm>
            <a:off x="8710140" y="1120544"/>
            <a:ext cx="2962719" cy="1598064"/>
          </a:xfrm>
          <a:prstGeom prst="rect">
            <a:avLst/>
          </a:prstGeom>
        </p:spPr>
      </p:pic>
      <p:pic>
        <p:nvPicPr>
          <p:cNvPr id="14" name="Picture 13">
            <a:extLst>
              <a:ext uri="{FF2B5EF4-FFF2-40B4-BE49-F238E27FC236}">
                <a16:creationId xmlns:a16="http://schemas.microsoft.com/office/drawing/2014/main" id="{94C9A3BA-3580-1F47-B676-925AD9DE1B1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5934" r="-144" b="11317"/>
          <a:stretch/>
        </p:blipFill>
        <p:spPr>
          <a:xfrm>
            <a:off x="8710140" y="2775624"/>
            <a:ext cx="2970119" cy="1610029"/>
          </a:xfrm>
          <a:prstGeom prst="rect">
            <a:avLst/>
          </a:prstGeom>
        </p:spPr>
      </p:pic>
      <p:pic>
        <p:nvPicPr>
          <p:cNvPr id="15" name="Picture 14">
            <a:extLst>
              <a:ext uri="{FF2B5EF4-FFF2-40B4-BE49-F238E27FC236}">
                <a16:creationId xmlns:a16="http://schemas.microsoft.com/office/drawing/2014/main" id="{A303C26A-DD1B-8F44-8EC5-4D763163FF4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b="13493"/>
          <a:stretch/>
        </p:blipFill>
        <p:spPr>
          <a:xfrm>
            <a:off x="8710141" y="4444003"/>
            <a:ext cx="2963552" cy="1686922"/>
          </a:xfrm>
          <a:prstGeom prst="rect">
            <a:avLst/>
          </a:prstGeom>
        </p:spPr>
      </p:pic>
      <p:pic>
        <p:nvPicPr>
          <p:cNvPr id="10" name="Picture 9" descr="A picture containing engine&#10;&#10;Description automatically generated">
            <a:extLst>
              <a:ext uri="{FF2B5EF4-FFF2-40B4-BE49-F238E27FC236}">
                <a16:creationId xmlns:a16="http://schemas.microsoft.com/office/drawing/2014/main" id="{251A38C2-DFB7-9C4F-B916-08430D7BC2F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867461" y="1097256"/>
            <a:ext cx="4326827" cy="4357237"/>
          </a:xfrm>
          <a:prstGeom prst="rect">
            <a:avLst/>
          </a:prstGeom>
          <a:ln w="38100">
            <a:noFill/>
          </a:ln>
        </p:spPr>
      </p:pic>
    </p:spTree>
    <p:extLst>
      <p:ext uri="{BB962C8B-B14F-4D97-AF65-F5344CB8AC3E}">
        <p14:creationId xmlns:p14="http://schemas.microsoft.com/office/powerpoint/2010/main" val="4176134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UKRI">
      <a:dk1>
        <a:srgbClr val="201D3E"/>
      </a:dk1>
      <a:lt1>
        <a:srgbClr val="FF6800"/>
      </a:lt1>
      <a:dk2>
        <a:srgbClr val="F19D1B"/>
      </a:dk2>
      <a:lt2>
        <a:srgbClr val="F9BB0E"/>
      </a:lt2>
      <a:accent1>
        <a:srgbClr val="69BF49"/>
      </a:accent1>
      <a:accent2>
        <a:srgbClr val="07B089"/>
      </a:accent2>
      <a:accent3>
        <a:srgbClr val="36D2AF"/>
      </a:accent3>
      <a:accent4>
        <a:srgbClr val="10BED6"/>
      </a:accent4>
      <a:accent5>
        <a:srgbClr val="247BE1"/>
      </a:accent5>
      <a:accent6>
        <a:srgbClr val="BF28BC"/>
      </a:accent6>
      <a:hlink>
        <a:srgbClr val="FF595B"/>
      </a:hlink>
      <a:folHlink>
        <a:srgbClr val="F02436"/>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MASTER 2 WHI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Font and logo master">
  <a:themeElements>
    <a:clrScheme name="UKRI theme">
      <a:dk1>
        <a:srgbClr val="000000"/>
      </a:dk1>
      <a:lt1>
        <a:srgbClr val="FFFFFF"/>
      </a:lt1>
      <a:dk2>
        <a:srgbClr val="44546A"/>
      </a:dk2>
      <a:lt2>
        <a:srgbClr val="E7E6E6"/>
      </a:lt2>
      <a:accent1>
        <a:srgbClr val="00A788"/>
      </a:accent1>
      <a:accent2>
        <a:srgbClr val="00BED5"/>
      </a:accent2>
      <a:accent3>
        <a:srgbClr val="1E5DF8"/>
      </a:accent3>
      <a:accent4>
        <a:srgbClr val="2E2C51"/>
      </a:accent4>
      <a:accent5>
        <a:srgbClr val="34D5AE"/>
      </a:accent5>
      <a:accent6>
        <a:srgbClr val="67C04D"/>
      </a:accent6>
      <a:hlink>
        <a:srgbClr val="676767"/>
      </a:hlink>
      <a:folHlink>
        <a:srgbClr val="BE2BB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UKRI">
      <a:dk1>
        <a:srgbClr val="201D3E"/>
      </a:dk1>
      <a:lt1>
        <a:srgbClr val="FF6800"/>
      </a:lt1>
      <a:dk2>
        <a:srgbClr val="F19D1B"/>
      </a:dk2>
      <a:lt2>
        <a:srgbClr val="F9BB0E"/>
      </a:lt2>
      <a:accent1>
        <a:srgbClr val="69BF49"/>
      </a:accent1>
      <a:accent2>
        <a:srgbClr val="07B089"/>
      </a:accent2>
      <a:accent3>
        <a:srgbClr val="36D2AF"/>
      </a:accent3>
      <a:accent4>
        <a:srgbClr val="10BED6"/>
      </a:accent4>
      <a:accent5>
        <a:srgbClr val="247BE1"/>
      </a:accent5>
      <a:accent6>
        <a:srgbClr val="BF28BC"/>
      </a:accent6>
      <a:hlink>
        <a:srgbClr val="FF595B"/>
      </a:hlink>
      <a:folHlink>
        <a:srgbClr val="F02436"/>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5.xml><?xml version="1.0" encoding="utf-8"?>
<a:theme xmlns:a="http://schemas.openxmlformats.org/drawingml/2006/main" name="1_Font and logo master">
  <a:themeElements>
    <a:clrScheme name="STFC theme">
      <a:dk1>
        <a:srgbClr val="2E2C61"/>
      </a:dk1>
      <a:lt1>
        <a:srgbClr val="FFFFFF"/>
      </a:lt1>
      <a:dk2>
        <a:srgbClr val="2E2C61"/>
      </a:dk2>
      <a:lt2>
        <a:srgbClr val="FFFFFF"/>
      </a:lt2>
      <a:accent1>
        <a:srgbClr val="1E5DF8"/>
      </a:accent1>
      <a:accent2>
        <a:srgbClr val="003088"/>
      </a:accent2>
      <a:accent3>
        <a:srgbClr val="F08900"/>
      </a:accent3>
      <a:accent4>
        <a:srgbClr val="616161"/>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Font and logo master">
  <a:themeElements>
    <a:clrScheme name="STFC theme">
      <a:dk1>
        <a:srgbClr val="2E2C61"/>
      </a:dk1>
      <a:lt1>
        <a:srgbClr val="FFFFFF"/>
      </a:lt1>
      <a:dk2>
        <a:srgbClr val="2E2C61"/>
      </a:dk2>
      <a:lt2>
        <a:srgbClr val="FFFFFF"/>
      </a:lt2>
      <a:accent1>
        <a:srgbClr val="1E5DF8"/>
      </a:accent1>
      <a:accent2>
        <a:srgbClr val="003088"/>
      </a:accent2>
      <a:accent3>
        <a:srgbClr val="F08900"/>
      </a:accent3>
      <a:accent4>
        <a:srgbClr val="616161"/>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Font master without logo">
  <a:themeElements>
    <a:clrScheme name="UKRI theme">
      <a:dk1>
        <a:srgbClr val="000000"/>
      </a:dk1>
      <a:lt1>
        <a:srgbClr val="FFFFFF"/>
      </a:lt1>
      <a:dk2>
        <a:srgbClr val="44546A"/>
      </a:dk2>
      <a:lt2>
        <a:srgbClr val="E7E6E6"/>
      </a:lt2>
      <a:accent1>
        <a:srgbClr val="00A788"/>
      </a:accent1>
      <a:accent2>
        <a:srgbClr val="00BED5"/>
      </a:accent2>
      <a:accent3>
        <a:srgbClr val="1E5DF8"/>
      </a:accent3>
      <a:accent4>
        <a:srgbClr val="2E2C51"/>
      </a:accent4>
      <a:accent5>
        <a:srgbClr val="34D5AE"/>
      </a:accent5>
      <a:accent6>
        <a:srgbClr val="67C04D"/>
      </a:accent6>
      <a:hlink>
        <a:srgbClr val="676767"/>
      </a:hlink>
      <a:folHlink>
        <a:srgbClr val="BE2BB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53081345FAA4548A14638147C969D0A" ma:contentTypeVersion="12" ma:contentTypeDescription="Create a new document." ma:contentTypeScope="" ma:versionID="940a2c324f8bc49b557441c1d3360c69">
  <xsd:schema xmlns:xsd="http://www.w3.org/2001/XMLSchema" xmlns:xs="http://www.w3.org/2001/XMLSchema" xmlns:p="http://schemas.microsoft.com/office/2006/metadata/properties" xmlns:ns3="92923c5d-1b38-459f-ad22-f552b7ef31bd" xmlns:ns4="96dddd40-8821-4755-98df-593903c180a6" targetNamespace="http://schemas.microsoft.com/office/2006/metadata/properties" ma:root="true" ma:fieldsID="a686c9fba6f6eecf18092ea553182d1f" ns3:_="" ns4:_="">
    <xsd:import namespace="92923c5d-1b38-459f-ad22-f552b7ef31bd"/>
    <xsd:import namespace="96dddd40-8821-4755-98df-593903c180a6"/>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923c5d-1b38-459f-ad22-f552b7ef31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6dddd40-8821-4755-98df-593903c180a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6AEAA18-2C16-495D-92FD-E80734BCE530}">
  <ds:schemaRefs>
    <ds:schemaRef ds:uri="http://schemas.microsoft.com/sharepoint/v3/contenttype/forms"/>
  </ds:schemaRefs>
</ds:datastoreItem>
</file>

<file path=customXml/itemProps2.xml><?xml version="1.0" encoding="utf-8"?>
<ds:datastoreItem xmlns:ds="http://schemas.openxmlformats.org/officeDocument/2006/customXml" ds:itemID="{57BA9F59-64C8-4FAC-B708-00DB666ECC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2923c5d-1b38-459f-ad22-f552b7ef31bd"/>
    <ds:schemaRef ds:uri="96dddd40-8821-4755-98df-593903c180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4AB7437-7D78-4275-BDD6-21CC27CFEBCF}">
  <ds:schemaRefs>
    <ds:schemaRef ds:uri="http://schemas.microsoft.com/office/2006/documentManagement/types"/>
    <ds:schemaRef ds:uri="http://purl.org/dc/elements/1.1/"/>
    <ds:schemaRef ds:uri="92923c5d-1b38-459f-ad22-f552b7ef31bd"/>
    <ds:schemaRef ds:uri="http://purl.org/dc/terms/"/>
    <ds:schemaRef ds:uri="96dddd40-8821-4755-98df-593903c180a6"/>
    <ds:schemaRef ds:uri="http://www.w3.org/XML/1998/namespace"/>
    <ds:schemaRef ds:uri="http://purl.org/dc/dcmitype/"/>
    <ds:schemaRef ds:uri="http://schemas.microsoft.com/office/2006/metadata/properties"/>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31190</TotalTime>
  <Words>3479</Words>
  <Application>Microsoft Macintosh PowerPoint</Application>
  <PresentationFormat>Widescreen</PresentationFormat>
  <Paragraphs>370</Paragraphs>
  <Slides>35</Slides>
  <Notes>34</Notes>
  <HiddenSlides>0</HiddenSlides>
  <MMClips>0</MMClips>
  <ScaleCrop>false</ScaleCrop>
  <HeadingPairs>
    <vt:vector size="6" baseType="variant">
      <vt:variant>
        <vt:lpstr>Fonts Used</vt:lpstr>
      </vt:variant>
      <vt:variant>
        <vt:i4>5</vt:i4>
      </vt:variant>
      <vt:variant>
        <vt:lpstr>Theme</vt:lpstr>
      </vt:variant>
      <vt:variant>
        <vt:i4>8</vt:i4>
      </vt:variant>
      <vt:variant>
        <vt:lpstr>Slide Titles</vt:lpstr>
      </vt:variant>
      <vt:variant>
        <vt:i4>35</vt:i4>
      </vt:variant>
    </vt:vector>
  </HeadingPairs>
  <TitlesOfParts>
    <vt:vector size="48" baseType="lpstr">
      <vt:lpstr>Arial</vt:lpstr>
      <vt:lpstr>Arial Regular</vt:lpstr>
      <vt:lpstr>Calibri</vt:lpstr>
      <vt:lpstr>Calibri Light</vt:lpstr>
      <vt:lpstr>Wingdings</vt:lpstr>
      <vt:lpstr>Office Theme</vt:lpstr>
      <vt:lpstr>MASTER 2 WHITE</vt:lpstr>
      <vt:lpstr>Font and logo master</vt:lpstr>
      <vt:lpstr>3_Office Theme</vt:lpstr>
      <vt:lpstr>1_Font and logo master</vt:lpstr>
      <vt:lpstr>2_Font and logo master</vt:lpstr>
      <vt:lpstr>1_Office Theme</vt:lpstr>
      <vt:lpstr>Font master without logo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Philip Millard</dc:creator>
  <cp:lastModifiedBy>Thomson, Mark (STFC,RAL,-)</cp:lastModifiedBy>
  <cp:revision>1064</cp:revision>
  <cp:lastPrinted>2020-03-13T15:07:19Z</cp:lastPrinted>
  <dcterms:created xsi:type="dcterms:W3CDTF">2019-09-17T08:04:08Z</dcterms:created>
  <dcterms:modified xsi:type="dcterms:W3CDTF">2022-04-05T13:42:03Z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0x010100553081345FAA4548A14638147C969D0A</vt:lpwstr>
  </property>
</Properties>
</file>