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44"/>
  </p:notesMasterIdLst>
  <p:handoutMasterIdLst>
    <p:handoutMasterId r:id="rId45"/>
  </p:handoutMasterIdLst>
  <p:sldIdLst>
    <p:sldId id="256" r:id="rId2"/>
    <p:sldId id="518" r:id="rId3"/>
    <p:sldId id="318" r:id="rId4"/>
    <p:sldId id="555" r:id="rId5"/>
    <p:sldId id="494" r:id="rId6"/>
    <p:sldId id="488" r:id="rId7"/>
    <p:sldId id="560" r:id="rId8"/>
    <p:sldId id="2203" r:id="rId9"/>
    <p:sldId id="524" r:id="rId10"/>
    <p:sldId id="2208" r:id="rId11"/>
    <p:sldId id="534" r:id="rId12"/>
    <p:sldId id="381" r:id="rId13"/>
    <p:sldId id="520" r:id="rId14"/>
    <p:sldId id="2265" r:id="rId15"/>
    <p:sldId id="262" r:id="rId16"/>
    <p:sldId id="2295" r:id="rId17"/>
    <p:sldId id="528" r:id="rId18"/>
    <p:sldId id="2216" r:id="rId19"/>
    <p:sldId id="2126" r:id="rId20"/>
    <p:sldId id="2202" r:id="rId21"/>
    <p:sldId id="2215" r:id="rId22"/>
    <p:sldId id="2219" r:id="rId23"/>
    <p:sldId id="2207" r:id="rId24"/>
    <p:sldId id="463" r:id="rId25"/>
    <p:sldId id="2218" r:id="rId26"/>
    <p:sldId id="2209" r:id="rId27"/>
    <p:sldId id="579" r:id="rId28"/>
    <p:sldId id="1213" r:id="rId29"/>
    <p:sldId id="2210" r:id="rId30"/>
    <p:sldId id="2211" r:id="rId31"/>
    <p:sldId id="338" r:id="rId32"/>
    <p:sldId id="2204" r:id="rId33"/>
    <p:sldId id="2205" r:id="rId34"/>
    <p:sldId id="738" r:id="rId35"/>
    <p:sldId id="496" r:id="rId36"/>
    <p:sldId id="498" r:id="rId37"/>
    <p:sldId id="2206" r:id="rId38"/>
    <p:sldId id="679" r:id="rId39"/>
    <p:sldId id="682" r:id="rId40"/>
    <p:sldId id="2212" r:id="rId41"/>
    <p:sldId id="2220" r:id="rId42"/>
    <p:sldId id="2213" r:id="rId43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4" userDrawn="1">
          <p15:clr>
            <a:srgbClr val="A4A3A4"/>
          </p15:clr>
        </p15:guide>
        <p15:guide id="2" orient="horz" pos="476" userDrawn="1">
          <p15:clr>
            <a:srgbClr val="A4A3A4"/>
          </p15:clr>
        </p15:guide>
        <p15:guide id="3" orient="horz" pos="1443" userDrawn="1">
          <p15:clr>
            <a:srgbClr val="A4A3A4"/>
          </p15:clr>
        </p15:guide>
        <p15:guide id="4" orient="horz" pos="966" userDrawn="1">
          <p15:clr>
            <a:srgbClr val="A4A3A4"/>
          </p15:clr>
        </p15:guide>
        <p15:guide id="5" orient="horz" pos="1876" userDrawn="1">
          <p15:clr>
            <a:srgbClr val="A4A3A4"/>
          </p15:clr>
        </p15:guide>
        <p15:guide id="6" orient="horz" pos="3616" userDrawn="1">
          <p15:clr>
            <a:srgbClr val="A4A3A4"/>
          </p15:clr>
        </p15:guide>
        <p15:guide id="7" pos="2920" userDrawn="1">
          <p15:clr>
            <a:srgbClr val="A4A3A4"/>
          </p15:clr>
        </p15:guide>
        <p15:guide id="8" pos="2917" userDrawn="1">
          <p15:clr>
            <a:srgbClr val="A4A3A4"/>
          </p15:clr>
        </p15:guide>
        <p15:guide id="9" pos="6701" userDrawn="1">
          <p15:clr>
            <a:srgbClr val="A4A3A4"/>
          </p15:clr>
        </p15:guide>
        <p15:guide id="10" pos="3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125"/>
    <a:srgbClr val="FF00FF"/>
    <a:srgbClr val="F37C23"/>
    <a:srgbClr val="3C5A77"/>
    <a:srgbClr val="BC5F2B"/>
    <a:srgbClr val="32547A"/>
    <a:srgbClr val="B8561A"/>
    <a:srgbClr val="B65A1F"/>
    <a:srgbClr val="5680AB"/>
    <a:srgbClr val="7A7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806" autoAdjust="0"/>
    <p:restoredTop sz="50000"/>
  </p:normalViewPr>
  <p:slideViewPr>
    <p:cSldViewPr snapToGrid="0" snapToObjects="1">
      <p:cViewPr>
        <p:scale>
          <a:sx n="81" d="100"/>
          <a:sy n="81" d="100"/>
        </p:scale>
        <p:origin x="144" y="936"/>
      </p:cViewPr>
      <p:guideLst>
        <p:guide orient="horz" pos="4204"/>
        <p:guide orient="horz" pos="476"/>
        <p:guide orient="horz" pos="1443"/>
        <p:guide orient="horz" pos="966"/>
        <p:guide orient="horz" pos="1876"/>
        <p:guide orient="horz" pos="3616"/>
        <p:guide pos="2920"/>
        <p:guide pos="2917"/>
        <p:guide pos="6701"/>
        <p:guide pos="37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4/1/22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4/1/22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7920B5-DF99-224A-9811-7E5035899EC0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7920B5-DF99-224A-9811-7E5035899EC0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207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07770"/>
            <a:ext cx="10977028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40838" y="6395483"/>
            <a:ext cx="4266562" cy="312764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4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dirty="0">
                <a:solidFill>
                  <a:schemeClr val="tx2"/>
                </a:solidFill>
              </a:rPr>
              <a:t>IOP HEPP 5 April 2022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400" b="1" i="0" baseline="0" smtClean="0">
                <a:solidFill>
                  <a:schemeClr val="tx2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400" b="1" i="0" baseline="0" smtClean="0">
                <a:solidFill>
                  <a:schemeClr val="tx2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605368" y="1207770"/>
            <a:ext cx="532100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6261400" y="1215721"/>
            <a:ext cx="532100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40838" y="6549549"/>
            <a:ext cx="416195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400" b="0" i="0" baseline="0" dirty="0">
                <a:solidFill>
                  <a:schemeClr val="tx2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dirty="0"/>
              <a:t>IOP HEPP 5 April 2022</a:t>
            </a:r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" y="1238251"/>
            <a:ext cx="10972800" cy="500909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B04A2E4-60E9-2A45-89D7-E65AF25EF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40838" y="6549549"/>
            <a:ext cx="416195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IOP HEPP 5 April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30416"/>
            <a:ext cx="10957984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5368" y="2696828"/>
            <a:ext cx="10962217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="0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455B73-892F-8B44-9474-560AF8244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40838" y="6395483"/>
            <a:ext cx="4266562" cy="312764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4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dirty="0">
                <a:solidFill>
                  <a:schemeClr val="tx2"/>
                </a:solidFill>
              </a:rPr>
              <a:t>IOP HEPP 5 April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B58E9-9233-E641-950B-E4978BB3C4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5368" y="6549551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400" b="1" i="0" baseline="0" smtClean="0">
                <a:solidFill>
                  <a:schemeClr val="tx2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40838" y="6549549"/>
            <a:ext cx="4161957" cy="158697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IOP HEPP 5 April 2022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541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05368" y="1207770"/>
            <a:ext cx="532100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192024" indent="-198882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/>
              <a:buChar char="•"/>
              <a:defRPr sz="1350" b="0" i="0">
                <a:solidFill>
                  <a:srgbClr val="3C5A77"/>
                </a:solidFill>
                <a:latin typeface="Helvetica"/>
              </a:defRPr>
            </a:lvl1pPr>
            <a:lvl2pPr marL="40600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900" b="0" i="0">
                <a:solidFill>
                  <a:srgbClr val="3C5A77"/>
                </a:solidFill>
                <a:latin typeface="Helvetica"/>
              </a:defRPr>
            </a:lvl2pPr>
            <a:lvl3pPr marL="673894" indent="-204788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900" b="0" i="0">
                <a:solidFill>
                  <a:srgbClr val="3C5A77"/>
                </a:solidFill>
                <a:latin typeface="Helvetica"/>
              </a:defRPr>
            </a:lvl3pPr>
            <a:lvl4pPr marL="873919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900" b="0" i="0">
                <a:solidFill>
                  <a:srgbClr val="3C5A77"/>
                </a:solidFill>
                <a:latin typeface="Helvetica"/>
              </a:defRPr>
            </a:lvl4pPr>
            <a:lvl5pPr marL="107394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9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192024" marR="0" lvl="0" indent="-198882" algn="l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F0DF3A-0E4B-B14F-B962-4204BFBB9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80" y="196244"/>
            <a:ext cx="9812784" cy="554387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9841D12-760E-6F44-A93C-2CAE9F1C3C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40838" y="6395483"/>
            <a:ext cx="4266562" cy="312764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4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dirty="0">
                <a:solidFill>
                  <a:schemeClr val="tx2"/>
                </a:solidFill>
              </a:rPr>
              <a:t>IOP HEPP 5 April 2022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AA80182-C85B-DC46-B5F5-E9CD276061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5368" y="6549551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400" b="1" i="0" baseline="0" smtClean="0">
                <a:solidFill>
                  <a:schemeClr val="tx2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960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400" b="1" i="0" baseline="0" smtClean="0">
                <a:solidFill>
                  <a:schemeClr val="tx2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" y="6357635"/>
            <a:ext cx="10972800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Manchester_University_Logo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427" y="6472037"/>
            <a:ext cx="1343973" cy="313718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43407D9-B781-174C-8310-B967EE13B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40838" y="6395483"/>
            <a:ext cx="4266562" cy="312764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4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dirty="0">
                <a:solidFill>
                  <a:schemeClr val="tx2"/>
                </a:solidFill>
              </a:rPr>
              <a:t>IOP HEPP 5 April 2022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2" r:id="rId3"/>
    <p:sldLayoutId id="2147483688" r:id="rId4"/>
    <p:sldLayoutId id="2147483690" r:id="rId5"/>
    <p:sldLayoutId id="2147483692" r:id="rId6"/>
  </p:sldLayoutIdLst>
  <p:hf hd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tif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tif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jpeg"/><Relationship Id="rId5" Type="http://schemas.openxmlformats.org/officeDocument/2006/relationships/image" Target="../media/image89.tiff"/><Relationship Id="rId4" Type="http://schemas.openxmlformats.org/officeDocument/2006/relationships/image" Target="../media/image8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tif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"/><Relationship Id="rId5" Type="http://schemas.openxmlformats.org/officeDocument/2006/relationships/image" Target="../media/image26.tif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protodune cryostat">
            <a:extLst>
              <a:ext uri="{FF2B5EF4-FFF2-40B4-BE49-F238E27FC236}">
                <a16:creationId xmlns:a16="http://schemas.microsoft.com/office/drawing/2014/main" id="{3DA15D89-E4BB-544E-865D-BB6D06F9A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" b="3924"/>
          <a:stretch>
            <a:fillRect/>
          </a:stretch>
        </p:blipFill>
        <p:spPr bwMode="auto">
          <a:xfrm>
            <a:off x="1333850" y="857249"/>
            <a:ext cx="9334150" cy="483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093" y="201328"/>
            <a:ext cx="8070902" cy="592422"/>
          </a:xfrm>
          <a:solidFill>
            <a:schemeClr val="bg1"/>
          </a:solidFill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Neutrino Oscillation Experiments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078634" y="5803408"/>
            <a:ext cx="8165490" cy="39468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800" dirty="0">
                <a:solidFill>
                  <a:schemeClr val="tx2"/>
                </a:solidFill>
              </a:rPr>
              <a:t>Stefan </a:t>
            </a:r>
            <a:r>
              <a:rPr lang="en-GB" sz="2800" dirty="0" err="1">
                <a:solidFill>
                  <a:schemeClr val="tx2"/>
                </a:solidFill>
              </a:rPr>
              <a:t>Söldner</a:t>
            </a:r>
            <a:r>
              <a:rPr lang="en-GB" sz="2800" dirty="0">
                <a:solidFill>
                  <a:schemeClr val="tx2"/>
                </a:solidFill>
              </a:rPr>
              <a:t>-Rembold, University of Manchester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D65663D-9369-DF45-9447-C14813314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00369"/>
            <a:ext cx="9144000" cy="156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547A9-6DD0-D147-B9E3-11660CFE3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tx2"/>
                </a:solidFill>
              </a:rPr>
              <a:t>IOP HEPP 5 April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14CD4-6225-4C45-AE80-6BD9DDC15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762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85AC9-9F77-7642-A165-2574B7B48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tx2"/>
                </a:solidFill>
              </a:rPr>
              <a:t>DUNE Caverns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C36EAE-10A7-1C45-AD7F-25CE29F2B9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379D27-42C4-CE4B-8F1D-C75E297E9D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IOP HEPP 5 April 2022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665FAB-5E3E-314A-8928-F9504A16B285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08A7D3-5089-1347-AACD-CE89F2E8FB4C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45B6FC-C838-F34B-9178-F41D2121C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65" y="149754"/>
            <a:ext cx="11119104" cy="580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97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2AA684-01E3-374F-A62D-2123DB4A2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2"/>
                </a:solidFill>
              </a:rPr>
              <a:t>Central Utility Cavern Pilot Drift Breakthrough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859CA-505C-214D-AB85-B4E7BA019C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400" dirty="0">
                <a:solidFill>
                  <a:schemeClr val="tx2"/>
                </a:solidFill>
              </a:rPr>
              <a:t>IOP HEPP 5 April 2022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01A4531-33D4-4849-AF1F-3DA1D30F28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77" r="8677"/>
          <a:stretch/>
        </p:blipFill>
        <p:spPr>
          <a:xfrm>
            <a:off x="0" y="959969"/>
            <a:ext cx="11582400" cy="5287380"/>
          </a:xfrm>
          <a:prstGeom prst="rect">
            <a:avLst/>
          </a:prstGeom>
          <a:ln w="25400">
            <a:noFill/>
          </a:ln>
          <a:effectLst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E776A9-31AA-6646-A396-8F78749A89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z="1400" smtClean="0">
                <a:solidFill>
                  <a:schemeClr val="tx2"/>
                </a:solidFill>
              </a:rPr>
              <a:pPr>
                <a:defRPr/>
              </a:pPr>
              <a:t>11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F59574-91D8-114F-A1C4-343D1F285EDA}"/>
              </a:ext>
            </a:extLst>
          </p:cNvPr>
          <p:cNvSpPr txBox="1"/>
          <p:nvPr/>
        </p:nvSpPr>
        <p:spPr>
          <a:xfrm>
            <a:off x="9001125" y="0"/>
            <a:ext cx="1971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12 Feb 2022</a:t>
            </a:r>
          </a:p>
        </p:txBody>
      </p:sp>
    </p:spTree>
    <p:extLst>
      <p:ext uri="{BB962C8B-B14F-4D97-AF65-F5344CB8AC3E}">
        <p14:creationId xmlns:p14="http://schemas.microsoft.com/office/powerpoint/2010/main" val="1242546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7702E-E664-FE42-BC6A-5208C88D1C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F106C6-5A87-4E44-87CE-D7629D77B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cryostats filled with liquid argon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50094D4-0335-1947-9B9C-446F5A42F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" r="1704"/>
          <a:stretch>
            <a:fillRect/>
          </a:stretch>
        </p:blipFill>
        <p:spPr>
          <a:xfrm>
            <a:off x="1725217" y="946876"/>
            <a:ext cx="8669618" cy="50666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48A59B-56F4-054B-8F13-8282763B8A1A}"/>
              </a:ext>
            </a:extLst>
          </p:cNvPr>
          <p:cNvSpPr/>
          <p:nvPr/>
        </p:nvSpPr>
        <p:spPr>
          <a:xfrm>
            <a:off x="888830" y="5911124"/>
            <a:ext cx="4052543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u="sng" dirty="0"/>
              <a:t>External Dimensions: </a:t>
            </a:r>
            <a:r>
              <a:rPr lang="en-US" dirty="0"/>
              <a:t>19 m x 18 m x 66 m               </a:t>
            </a:r>
          </a:p>
        </p:txBody>
      </p:sp>
      <p:pic>
        <p:nvPicPr>
          <p:cNvPr id="6146" name="Picture 2" descr="Image result for LNG ship cryostat">
            <a:extLst>
              <a:ext uri="{FF2B5EF4-FFF2-40B4-BE49-F238E27FC236}">
                <a16:creationId xmlns:a16="http://schemas.microsoft.com/office/drawing/2014/main" id="{11555004-EF95-1042-99D0-1DA587182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882" y="4224759"/>
            <a:ext cx="4143934" cy="175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16C69F-216D-A149-9E77-7464638043D9}"/>
              </a:ext>
            </a:extLst>
          </p:cNvPr>
          <p:cNvSpPr txBox="1"/>
          <p:nvPr/>
        </p:nvSpPr>
        <p:spPr>
          <a:xfrm>
            <a:off x="236215" y="946876"/>
            <a:ext cx="8409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Each of the four cryostats contains 17,000 tons of liquid argon at </a:t>
            </a:r>
            <a:r>
              <a:rPr lang="en-GB" dirty="0"/>
              <a:t>89 K (-184°C or -299°F)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F43F5E-6AE9-1644-9DC7-F5B4EE69F3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tx2"/>
                </a:solidFill>
              </a:rPr>
              <a:t>IOP HEPP 5 April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512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flanni\Desktop\TPC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882" y="649802"/>
            <a:ext cx="6633326" cy="558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2"/>
                </a:solidFill>
              </a:rPr>
              <a:t>DUNE: Liquid-argon Time Projection Chamber</a:t>
            </a: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2694215" y="5682734"/>
            <a:ext cx="17800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/>
              <a:t>3.4 m </a:t>
            </a:r>
            <a:r>
              <a:rPr lang="en-US" dirty="0">
                <a:sym typeface="Wingdings" charset="0"/>
              </a:rPr>
              <a:t></a:t>
            </a:r>
            <a:r>
              <a:rPr lang="en-US" dirty="0"/>
              <a:t> 2.13 </a:t>
            </a:r>
            <a:r>
              <a:rPr lang="en-US" dirty="0" err="1"/>
              <a:t>ms</a:t>
            </a:r>
            <a:endParaRPr lang="en-US" dirty="0"/>
          </a:p>
        </p:txBody>
      </p:sp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2625725" y="3505201"/>
            <a:ext cx="13323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/>
              <a:t>170 kV</a:t>
            </a:r>
          </a:p>
          <a:p>
            <a:r>
              <a:rPr lang="en-US" dirty="0"/>
              <a:t>(=500 V/cm)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15001" y="5444192"/>
            <a:ext cx="612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535A37-C156-474F-88C6-C804619600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IOP HEPP 5 April 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B9B3A1-D3E5-1E49-B314-45A0420D03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806F68-1FC6-C449-97B1-24EECC4AE635}"/>
              </a:ext>
            </a:extLst>
          </p:cNvPr>
          <p:cNvSpPr txBox="1"/>
          <p:nvPr/>
        </p:nvSpPr>
        <p:spPr>
          <a:xfrm>
            <a:off x="53390" y="1112238"/>
            <a:ext cx="2940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See talk by Melissa Uchida</a:t>
            </a:r>
          </a:p>
        </p:txBody>
      </p:sp>
    </p:spTree>
    <p:extLst>
      <p:ext uri="{BB962C8B-B14F-4D97-AF65-F5344CB8AC3E}">
        <p14:creationId xmlns:p14="http://schemas.microsoft.com/office/powerpoint/2010/main" val="1381247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488;p60">
            <a:extLst>
              <a:ext uri="{FF2B5EF4-FFF2-40B4-BE49-F238E27FC236}">
                <a16:creationId xmlns:a16="http://schemas.microsoft.com/office/drawing/2014/main" id="{D93E6569-DD87-0C43-84E3-943E3172E15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52405" y="1150130"/>
            <a:ext cx="3345310" cy="18672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7CECA-C890-DD4B-B2C3-04057FC32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tx2"/>
                </a:solidFill>
              </a:rPr>
              <a:t>Horizontal and Vertical Drift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10E1AB-ADD2-1342-85D1-7CAD3A700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8D44D-85CE-1F4D-864F-E5FA7215F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IOP HEPP 5 April 2022</a:t>
            </a:r>
            <a:endParaRPr lang="en-US" dirty="0"/>
          </a:p>
        </p:txBody>
      </p:sp>
      <p:pic>
        <p:nvPicPr>
          <p:cNvPr id="7" name="Google Shape;475;p59">
            <a:extLst>
              <a:ext uri="{FF2B5EF4-FFF2-40B4-BE49-F238E27FC236}">
                <a16:creationId xmlns:a16="http://schemas.microsoft.com/office/drawing/2014/main" id="{06FEC63C-9F5F-C84C-A9D9-928D8DE03D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5882" y="1370380"/>
            <a:ext cx="4370119" cy="3503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86;p60">
            <a:extLst>
              <a:ext uri="{FF2B5EF4-FFF2-40B4-BE49-F238E27FC236}">
                <a16:creationId xmlns:a16="http://schemas.microsoft.com/office/drawing/2014/main" id="{6FDB504F-0AD9-064F-9C64-D4605F39478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13787" y="2673366"/>
            <a:ext cx="3952332" cy="233449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4FBEC4-F283-9C48-ABFF-6ECA0C38F565}"/>
              </a:ext>
            </a:extLst>
          </p:cNvPr>
          <p:cNvSpPr txBox="1"/>
          <p:nvPr/>
        </p:nvSpPr>
        <p:spPr>
          <a:xfrm>
            <a:off x="1912468" y="5111479"/>
            <a:ext cx="4277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Charge produced in neutrino interaction drifts horizontally and is read out by large wire planes (APAs).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283EE5-DD94-4649-9881-A38AB353D222}"/>
              </a:ext>
            </a:extLst>
          </p:cNvPr>
          <p:cNvSpPr txBox="1"/>
          <p:nvPr/>
        </p:nvSpPr>
        <p:spPr>
          <a:xfrm>
            <a:off x="6188225" y="5107706"/>
            <a:ext cx="42778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Charge produced in neutrino interaction drifts vertically and is read out by strips on printed circuit boards mounted on a charge readout plane (CRP).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79483F-B195-254D-B7AC-63DF7E373F40}"/>
              </a:ext>
            </a:extLst>
          </p:cNvPr>
          <p:cNvSpPr txBox="1"/>
          <p:nvPr/>
        </p:nvSpPr>
        <p:spPr>
          <a:xfrm>
            <a:off x="3775217" y="999162"/>
            <a:ext cx="552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DF6508-DE51-D94D-BE36-F4365B643420}"/>
              </a:ext>
            </a:extLst>
          </p:cNvPr>
          <p:cNvSpPr txBox="1"/>
          <p:nvPr/>
        </p:nvSpPr>
        <p:spPr>
          <a:xfrm>
            <a:off x="9466410" y="981657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72822E-9DC8-DF49-8A4D-68A72F57DE50}"/>
              </a:ext>
            </a:extLst>
          </p:cNvPr>
          <p:cNvSpPr txBox="1"/>
          <p:nvPr/>
        </p:nvSpPr>
        <p:spPr>
          <a:xfrm>
            <a:off x="9466410" y="3429000"/>
            <a:ext cx="9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Cathode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4C164D-26FE-3146-987A-E9B95D5C1960}"/>
              </a:ext>
            </a:extLst>
          </p:cNvPr>
          <p:cNvSpPr txBox="1"/>
          <p:nvPr/>
        </p:nvSpPr>
        <p:spPr>
          <a:xfrm>
            <a:off x="2651931" y="999162"/>
            <a:ext cx="9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Cathode</a:t>
            </a:r>
          </a:p>
        </p:txBody>
      </p:sp>
    </p:spTree>
    <p:extLst>
      <p:ext uri="{BB962C8B-B14F-4D97-AF65-F5344CB8AC3E}">
        <p14:creationId xmlns:p14="http://schemas.microsoft.com/office/powerpoint/2010/main" val="3844229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tx2"/>
                </a:solidFill>
              </a:rPr>
              <a:t>Module 1: Horizontal Drift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4294967295"/>
          </p:nvPr>
        </p:nvSpPr>
        <p:spPr>
          <a:xfrm>
            <a:off x="1016094" y="5295710"/>
            <a:ext cx="5679858" cy="95703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Helvetica"/>
                <a:cs typeface="Helvetica"/>
              </a:rPr>
              <a:t>150 Anode Plane Assemblies (APA)</a:t>
            </a:r>
          </a:p>
          <a:p>
            <a:r>
              <a:rPr lang="en-US" sz="2400" dirty="0">
                <a:solidFill>
                  <a:schemeClr val="tx2"/>
                </a:solidFill>
                <a:latin typeface="Helvetica"/>
                <a:cs typeface="Helvetica"/>
              </a:rPr>
              <a:t>130 in UK and 20 in US</a:t>
            </a:r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C32A86-451D-B14E-8979-51968B25A9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IOP HEPP 5 April 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F1CAF-F4CF-A546-A6B6-503414C04E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205F10-422D-9F41-B0F0-8F401C154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67" y="1220823"/>
            <a:ext cx="2617378" cy="8514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740172-F025-8E41-BB48-A4F623B56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20" y="1109619"/>
            <a:ext cx="6041751" cy="4246427"/>
          </a:xfrm>
          <a:prstGeom prst="rect">
            <a:avLst/>
          </a:prstGeom>
        </p:spPr>
      </p:pic>
      <p:pic>
        <p:nvPicPr>
          <p:cNvPr id="30" name="Picture 29" descr="A picture containing indoor, transport&#10;&#10;Description automatically generated">
            <a:extLst>
              <a:ext uri="{FF2B5EF4-FFF2-40B4-BE49-F238E27FC236}">
                <a16:creationId xmlns:a16="http://schemas.microsoft.com/office/drawing/2014/main" id="{C07B44FB-5F80-D84F-974B-39C926507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033668" y="1557412"/>
            <a:ext cx="4891744" cy="3668808"/>
          </a:xfrm>
          <a:prstGeom prst="rect">
            <a:avLst/>
          </a:prstGeom>
          <a:noFill/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84C7A91-9EB4-0649-BB3B-DF5976FEF778}"/>
              </a:ext>
            </a:extLst>
          </p:cNvPr>
          <p:cNvSpPr txBox="1"/>
          <p:nvPr/>
        </p:nvSpPr>
        <p:spPr>
          <a:xfrm>
            <a:off x="8040414" y="331574"/>
            <a:ext cx="3089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tx2"/>
                </a:solidFill>
              </a:rPr>
              <a:t>ProtoDUNE</a:t>
            </a:r>
            <a:r>
              <a:rPr lang="en-US" sz="2800" dirty="0">
                <a:solidFill>
                  <a:schemeClr val="tx2"/>
                </a:solidFill>
              </a:rPr>
              <a:t> at CERN</a:t>
            </a:r>
          </a:p>
        </p:txBody>
      </p:sp>
    </p:spTree>
    <p:extLst>
      <p:ext uri="{BB962C8B-B14F-4D97-AF65-F5344CB8AC3E}">
        <p14:creationId xmlns:p14="http://schemas.microsoft.com/office/powerpoint/2010/main" val="3737966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842CA-7E94-1B4D-A47D-961E9C278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Module 2: Vertical Drift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F03D9C-EB45-9949-9AA2-1EF3657C18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9D130A-3FAE-E940-93E7-063B696F72B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88830" y="1459884"/>
            <a:ext cx="4250448" cy="1324407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400" dirty="0"/>
              <a:t>Successful tests at CERN, leading to design of </a:t>
            </a:r>
            <a:r>
              <a:rPr lang="en-US" sz="2400" dirty="0" err="1"/>
              <a:t>ProtoDUNE</a:t>
            </a:r>
            <a:r>
              <a:rPr lang="en-US" sz="2400" dirty="0"/>
              <a:t> Module-0 for Vertical Drift.</a:t>
            </a:r>
          </a:p>
          <a:p>
            <a:pPr marL="0" indent="0">
              <a:spcBef>
                <a:spcPts val="600"/>
              </a:spcBef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A6152D-3D54-6C43-BF84-5EAC12D393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IOP HEPP 5 April 2022</a:t>
            </a:r>
            <a:endParaRPr lang="en-US" dirty="0"/>
          </a:p>
        </p:txBody>
      </p:sp>
      <p:pic>
        <p:nvPicPr>
          <p:cNvPr id="7" name="Image 1">
            <a:extLst>
              <a:ext uri="{FF2B5EF4-FFF2-40B4-BE49-F238E27FC236}">
                <a16:creationId xmlns:a16="http://schemas.microsoft.com/office/drawing/2014/main" id="{DC3F736A-454F-4A49-9354-B3625D0B97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66" y="3134556"/>
            <a:ext cx="3919371" cy="2939528"/>
          </a:xfrm>
          <a:prstGeom prst="rect">
            <a:avLst/>
          </a:prstGeom>
        </p:spPr>
      </p:pic>
      <p:pic>
        <p:nvPicPr>
          <p:cNvPr id="8" name="Image 4">
            <a:extLst>
              <a:ext uri="{FF2B5EF4-FFF2-40B4-BE49-F238E27FC236}">
                <a16:creationId xmlns:a16="http://schemas.microsoft.com/office/drawing/2014/main" id="{814DB5F9-8285-D048-8B7C-3E31E726A2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025" y="462518"/>
            <a:ext cx="3730045" cy="27975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EFF297-8359-4C4B-B0AC-CBC29C992E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8775" y="3668823"/>
            <a:ext cx="4736011" cy="258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84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136C6-BFF8-5040-9CD7-045F17759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Photon Detection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4B8605-EE7C-2A48-B3F1-98FFB2103AD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172293" y="4455677"/>
            <a:ext cx="5325425" cy="2173220"/>
          </a:xfrm>
        </p:spPr>
        <p:txBody>
          <a:bodyPr>
            <a:normAutofit/>
          </a:bodyPr>
          <a:lstStyle/>
          <a:p>
            <a:pPr marL="457200" indent="-457200"/>
            <a:r>
              <a:rPr lang="en-US" sz="2600" dirty="0" err="1"/>
              <a:t>LArTPCs</a:t>
            </a:r>
            <a:r>
              <a:rPr lang="en-US" sz="2600" dirty="0"/>
              <a:t> rely on light for event reconstruction and timing.</a:t>
            </a:r>
          </a:p>
          <a:p>
            <a:pPr marL="457200" indent="-457200"/>
            <a:r>
              <a:rPr lang="en-US" sz="2600" dirty="0"/>
              <a:t>“</a:t>
            </a:r>
            <a:r>
              <a:rPr lang="en-US" sz="2600" dirty="0" err="1"/>
              <a:t>Arapuca</a:t>
            </a:r>
            <a:r>
              <a:rPr lang="en-US" sz="2600" dirty="0"/>
              <a:t>” light trap technology developed by Brazilian groups.</a:t>
            </a:r>
          </a:p>
          <a:p>
            <a:endParaRPr lang="en-US" dirty="0"/>
          </a:p>
        </p:txBody>
      </p:sp>
      <p:pic>
        <p:nvPicPr>
          <p:cNvPr id="5124" name="Picture 4" descr="http://darkmatter.ethz.ch/scintillation.png">
            <a:extLst>
              <a:ext uri="{FF2B5EF4-FFF2-40B4-BE49-F238E27FC236}">
                <a16:creationId xmlns:a16="http://schemas.microsoft.com/office/drawing/2014/main" id="{5872F762-E010-D848-B337-AF94CE8D3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657" y="1209641"/>
            <a:ext cx="4782255" cy="311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871A45-CCF9-9F40-91CE-BB0835639727}"/>
              </a:ext>
            </a:extLst>
          </p:cNvPr>
          <p:cNvSpPr txBox="1"/>
          <p:nvPr/>
        </p:nvSpPr>
        <p:spPr>
          <a:xfrm>
            <a:off x="6150960" y="1024975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128 nm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E2D036A6-7C1E-EE4C-8D45-E1CDC02F70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IOP HEPP 5 April 2022</a:t>
            </a:r>
            <a:endParaRPr lang="en-US" dirty="0"/>
          </a:p>
        </p:txBody>
      </p:sp>
      <p:pic>
        <p:nvPicPr>
          <p:cNvPr id="5122" name="Picture 2" descr="Image result for arapuca dune">
            <a:extLst>
              <a:ext uri="{FF2B5EF4-FFF2-40B4-BE49-F238E27FC236}">
                <a16:creationId xmlns:a16="http://schemas.microsoft.com/office/drawing/2014/main" id="{9828FC56-F688-8D48-B401-039493C5A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266" y="325365"/>
            <a:ext cx="3167566" cy="305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arapuca bird trap">
            <a:extLst>
              <a:ext uri="{FF2B5EF4-FFF2-40B4-BE49-F238E27FC236}">
                <a16:creationId xmlns:a16="http://schemas.microsoft.com/office/drawing/2014/main" id="{A211AF94-AF51-F746-BB4A-A36961A85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903" y="3574508"/>
            <a:ext cx="3301349" cy="247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83EA72-AB76-664B-98C4-DE77F60687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417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729BC-1698-114A-AE05-ECA8D3FB9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 </a:t>
            </a:r>
            <a:r>
              <a:rPr lang="en-US" dirty="0" err="1">
                <a:solidFill>
                  <a:schemeClr val="tx2"/>
                </a:solidFill>
              </a:rPr>
              <a:t>ProtoDUNE</a:t>
            </a:r>
            <a:r>
              <a:rPr lang="en-US" dirty="0">
                <a:solidFill>
                  <a:schemeClr val="tx2"/>
                </a:solidFill>
              </a:rPr>
              <a:t>-HD Data Event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6E1BAC-4A4E-434A-AAC8-7325045B3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B7EF7D-85CC-2343-B4BC-B7A525121C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IOP HEPP 5 April 2022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EAD5DC-8B37-6C49-8B27-CD85C3A57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293" y="1109620"/>
            <a:ext cx="9236576" cy="42667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E8D21A-4D44-094C-88AE-B4FCB8F0F54E}"/>
              </a:ext>
            </a:extLst>
          </p:cNvPr>
          <p:cNvSpPr txBox="1"/>
          <p:nvPr/>
        </p:nvSpPr>
        <p:spPr>
          <a:xfrm>
            <a:off x="2078763" y="5563714"/>
            <a:ext cx="7301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Helvetica" pitchFamily="2" charset="0"/>
              </a:rPr>
              <a:t>Reconstruction of events performed by PANDORA framework with the use of Grid computing resources, both areas UK-led.</a:t>
            </a:r>
          </a:p>
        </p:txBody>
      </p:sp>
    </p:spTree>
    <p:extLst>
      <p:ext uri="{BB962C8B-B14F-4D97-AF65-F5344CB8AC3E}">
        <p14:creationId xmlns:p14="http://schemas.microsoft.com/office/powerpoint/2010/main" val="1968785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F689D-50EF-2549-A78D-1E86EFE2B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tx2"/>
                </a:solidFill>
              </a:rPr>
              <a:t>DUNE Phase I Near Detector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9C9BCE-8B78-6B41-A592-45234660B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C9E0CA-580E-BD4B-8DEC-518CB69275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IOP HEPP 5 April 2022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86B8EE-EE9E-9F43-A23B-B856C2C33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468" y="1167160"/>
            <a:ext cx="7642302" cy="41896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F2B97C-642E-5740-ACB3-3ED03F011D6B}"/>
              </a:ext>
            </a:extLst>
          </p:cNvPr>
          <p:cNvSpPr txBox="1"/>
          <p:nvPr/>
        </p:nvSpPr>
        <p:spPr>
          <a:xfrm>
            <a:off x="7402384" y="4085054"/>
            <a:ext cx="2808417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ND-</a:t>
            </a:r>
            <a:r>
              <a:rPr lang="en-US" sz="1600" dirty="0" err="1">
                <a:solidFill>
                  <a:schemeClr val="tx2"/>
                </a:solidFill>
              </a:rPr>
              <a:t>LAr</a:t>
            </a:r>
            <a:r>
              <a:rPr lang="en-US" sz="1600" dirty="0">
                <a:solidFill>
                  <a:schemeClr val="tx2"/>
                </a:solidFill>
              </a:rPr>
              <a:t> measures neutrino interactions on argon using TPC technology (equivalent to FD).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1E832F-8F98-544D-8AC9-3182C54C1953}"/>
              </a:ext>
            </a:extLst>
          </p:cNvPr>
          <p:cNvSpPr txBox="1"/>
          <p:nvPr/>
        </p:nvSpPr>
        <p:spPr>
          <a:xfrm>
            <a:off x="6837950" y="1413602"/>
            <a:ext cx="3012295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TMS/</a:t>
            </a:r>
            <a:r>
              <a:rPr lang="en-US" sz="1600" dirty="0" err="1">
                <a:solidFill>
                  <a:schemeClr val="tx2"/>
                </a:solidFill>
              </a:rPr>
              <a:t>LAr</a:t>
            </a:r>
            <a:r>
              <a:rPr lang="en-US" sz="1600" dirty="0">
                <a:solidFill>
                  <a:schemeClr val="tx2"/>
                </a:solidFill>
              </a:rPr>
              <a:t> sideways movement (PRISM) probes different neutrino energies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D2A9C6-ACBE-3441-8047-813A9F902E27}"/>
              </a:ext>
            </a:extLst>
          </p:cNvPr>
          <p:cNvSpPr txBox="1"/>
          <p:nvPr/>
        </p:nvSpPr>
        <p:spPr>
          <a:xfrm>
            <a:off x="2765502" y="2036428"/>
            <a:ext cx="19328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78DF2B-FAC2-7B4D-9B3A-0BFB595B3F17}"/>
              </a:ext>
            </a:extLst>
          </p:cNvPr>
          <p:cNvSpPr txBox="1"/>
          <p:nvPr/>
        </p:nvSpPr>
        <p:spPr>
          <a:xfrm>
            <a:off x="2514734" y="2210531"/>
            <a:ext cx="2250556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SAND provides on-axis monitoring of time-stability of beam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98F8BE-CDA9-9843-8203-72FBD012209A}"/>
              </a:ext>
            </a:extLst>
          </p:cNvPr>
          <p:cNvSpPr txBox="1"/>
          <p:nvPr/>
        </p:nvSpPr>
        <p:spPr>
          <a:xfrm>
            <a:off x="3920269" y="1390097"/>
            <a:ext cx="2391323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TMS measures muons not captured by ND-</a:t>
            </a:r>
            <a:r>
              <a:rPr lang="en-US" dirty="0" err="1">
                <a:solidFill>
                  <a:schemeClr val="tx2"/>
                </a:solidFill>
              </a:rPr>
              <a:t>LAr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5E4AB4-89F2-5040-BC80-9095D569454C}"/>
              </a:ext>
            </a:extLst>
          </p:cNvPr>
          <p:cNvSpPr txBox="1"/>
          <p:nvPr/>
        </p:nvSpPr>
        <p:spPr>
          <a:xfrm>
            <a:off x="605368" y="5316329"/>
            <a:ext cx="1153972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Near Detectors constrain systematic uncertainties for long-baseline oscillation analysis</a:t>
            </a:r>
          </a:p>
          <a:p>
            <a:pPr lvl="2"/>
            <a:r>
              <a:rPr lang="en-US" u="sng" dirty="0">
                <a:solidFill>
                  <a:schemeClr val="tx2"/>
                </a:solidFill>
                <a:latin typeface="Helvetica" pitchFamily="2" charset="0"/>
              </a:rPr>
              <a:t>Neutrino flux &amp; cross-section, and detector systematics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In addition, &gt;100 million interactions will also enable a rich non-oscillation physics </a:t>
            </a:r>
            <a:r>
              <a:rPr lang="en-US" dirty="0" err="1">
                <a:solidFill>
                  <a:schemeClr val="tx2"/>
                </a:solidFill>
                <a:latin typeface="Helvetica" pitchFamily="2" charset="0"/>
              </a:rPr>
              <a:t>programme</a:t>
            </a: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 (e.g. BSM).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5A1254-317C-1A44-8D6F-A45909E96EAF}"/>
              </a:ext>
            </a:extLst>
          </p:cNvPr>
          <p:cNvSpPr txBox="1"/>
          <p:nvPr/>
        </p:nvSpPr>
        <p:spPr>
          <a:xfrm>
            <a:off x="7976719" y="225705"/>
            <a:ext cx="2444097" cy="92333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We expect to replace TMS by a gas-argon TPC for Phase-II.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98A80F-14D4-A545-B69F-F880F15B67F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677266" y="2262724"/>
            <a:ext cx="2185071" cy="165537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74C4CA-DCA0-FF40-89AA-8F581986F995}"/>
              </a:ext>
            </a:extLst>
          </p:cNvPr>
          <p:cNvSpPr txBox="1"/>
          <p:nvPr/>
        </p:nvSpPr>
        <p:spPr>
          <a:xfrm>
            <a:off x="10130844" y="1908694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Systematics</a:t>
            </a:r>
          </a:p>
        </p:txBody>
      </p:sp>
    </p:spTree>
    <p:extLst>
      <p:ext uri="{BB962C8B-B14F-4D97-AF65-F5344CB8AC3E}">
        <p14:creationId xmlns:p14="http://schemas.microsoft.com/office/powerpoint/2010/main" val="455612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DE7F8E-2D2E-C54A-B23F-4AE85CC08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7727" y="262507"/>
            <a:ext cx="9812784" cy="554387"/>
          </a:xfrm>
        </p:spPr>
        <p:txBody>
          <a:bodyPr/>
          <a:lstStyle/>
          <a:p>
            <a:r>
              <a:rPr lang="en-GB" dirty="0"/>
              <a:t>Pontecorvo–Maki–Nakagawa–Sakata</a:t>
            </a:r>
            <a:r>
              <a:rPr lang="en-US" b="1" dirty="0">
                <a:solidFill>
                  <a:schemeClr val="tx2"/>
                </a:solidFill>
              </a:rPr>
              <a:t> Matrix</a:t>
            </a:r>
          </a:p>
        </p:txBody>
      </p:sp>
      <p:pic>
        <p:nvPicPr>
          <p:cNvPr id="7" name="Picture 6" descr="latex-image-1.pdf">
            <a:extLst>
              <a:ext uri="{FF2B5EF4-FFF2-40B4-BE49-F238E27FC236}">
                <a16:creationId xmlns:a16="http://schemas.microsoft.com/office/drawing/2014/main" id="{B8856474-1BAA-A54F-8BF5-3E0A18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06" y="2525599"/>
            <a:ext cx="8994091" cy="1391765"/>
          </a:xfrm>
          <a:prstGeom prst="rect">
            <a:avLst/>
          </a:prstGeom>
        </p:spPr>
      </p:pic>
      <p:pic>
        <p:nvPicPr>
          <p:cNvPr id="9" name="Picture 8" descr="latex-image-1.pdf">
            <a:extLst>
              <a:ext uri="{FF2B5EF4-FFF2-40B4-BE49-F238E27FC236}">
                <a16:creationId xmlns:a16="http://schemas.microsoft.com/office/drawing/2014/main" id="{2FB0A2FB-4DF5-164A-8810-CFAA93E70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808" y="1184129"/>
            <a:ext cx="3082345" cy="977329"/>
          </a:xfrm>
          <a:prstGeom prst="rect">
            <a:avLst/>
          </a:prstGeom>
        </p:spPr>
      </p:pic>
      <p:pic>
        <p:nvPicPr>
          <p:cNvPr id="10" name="Picture 6" descr="Image result for sun">
            <a:extLst>
              <a:ext uri="{FF2B5EF4-FFF2-40B4-BE49-F238E27FC236}">
                <a16:creationId xmlns:a16="http://schemas.microsoft.com/office/drawing/2014/main" id="{7E6C72CD-6E55-C941-BE6B-D85624ED7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173" y="4044025"/>
            <a:ext cx="947425" cy="90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CB2784-22C4-8343-A96C-DFFF7729C9CD}"/>
              </a:ext>
            </a:extLst>
          </p:cNvPr>
          <p:cNvSpPr txBox="1"/>
          <p:nvPr/>
        </p:nvSpPr>
        <p:spPr>
          <a:xfrm>
            <a:off x="1931634" y="5258372"/>
            <a:ext cx="24885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sz="1500" i="1" dirty="0">
                <a:latin typeface="+mn-lt"/>
                <a:cs typeface="Times New Roman"/>
              </a:rPr>
              <a:t>θ</a:t>
            </a:r>
            <a:r>
              <a:rPr lang="en-GB" sz="1500" baseline="-25000" dirty="0">
                <a:latin typeface="+mn-lt"/>
                <a:cs typeface="Times New Roman"/>
              </a:rPr>
              <a:t>12</a:t>
            </a:r>
            <a:r>
              <a:rPr lang="en-GB" sz="1500" dirty="0">
                <a:latin typeface="+mn-lt"/>
              </a:rPr>
              <a:t>: “solar mixing angle”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500" dirty="0">
                <a:latin typeface="+mn-lt"/>
              </a:rPr>
              <a:t>mixes 𝜈</a:t>
            </a:r>
            <a:r>
              <a:rPr lang="en-GB" sz="1500" baseline="-25000" dirty="0">
                <a:latin typeface="+mn-lt"/>
              </a:rPr>
              <a:t>e </a:t>
            </a:r>
            <a:r>
              <a:rPr lang="en-GB" sz="1500" dirty="0">
                <a:latin typeface="+mn-lt"/>
              </a:rPr>
              <a:t>with 𝜈</a:t>
            </a:r>
            <a:r>
              <a:rPr lang="en-GB" sz="1500" baseline="-25000" dirty="0">
                <a:latin typeface="+mn-lt"/>
              </a:rPr>
              <a:t>1 </a:t>
            </a:r>
            <a:r>
              <a:rPr lang="en-GB" sz="1500" dirty="0">
                <a:latin typeface="+mn-lt"/>
              </a:rPr>
              <a:t>and 𝜈</a:t>
            </a:r>
            <a:r>
              <a:rPr lang="en-GB" sz="1500" baseline="-25000" dirty="0">
                <a:latin typeface="+mn-lt"/>
              </a:rPr>
              <a:t>2</a:t>
            </a:r>
            <a:endParaRPr lang="en-GB" sz="1500" dirty="0">
              <a:latin typeface="+mn-lt"/>
            </a:endParaRPr>
          </a:p>
          <a:p>
            <a:endParaRPr lang="en-US" dirty="0"/>
          </a:p>
        </p:txBody>
      </p:sp>
      <p:pic>
        <p:nvPicPr>
          <p:cNvPr id="12" name="pasted-image.tiff">
            <a:extLst>
              <a:ext uri="{FF2B5EF4-FFF2-40B4-BE49-F238E27FC236}">
                <a16:creationId xmlns:a16="http://schemas.microsoft.com/office/drawing/2014/main" id="{115AC977-A9FF-9F45-9B90-06A3AB741F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7007" y="4072903"/>
            <a:ext cx="1010588" cy="1140831"/>
          </a:xfrm>
          <a:prstGeom prst="rect">
            <a:avLst/>
          </a:prstGeom>
          <a:ln w="25400"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F8D1C9E-C2AF-3747-B378-ACC74A0CC95A}"/>
              </a:ext>
            </a:extLst>
          </p:cNvPr>
          <p:cNvSpPr txBox="1"/>
          <p:nvPr/>
        </p:nvSpPr>
        <p:spPr>
          <a:xfrm>
            <a:off x="7274128" y="5369273"/>
            <a:ext cx="3176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sz="1500" i="1" dirty="0">
                <a:latin typeface="+mn-lt"/>
                <a:cs typeface="Times New Roman"/>
              </a:rPr>
              <a:t>θ</a:t>
            </a:r>
            <a:r>
              <a:rPr lang="en-GB" sz="1500" baseline="-25000" dirty="0">
                <a:latin typeface="+mn-lt"/>
                <a:cs typeface="Times New Roman"/>
              </a:rPr>
              <a:t>23</a:t>
            </a:r>
            <a:r>
              <a:rPr lang="en-GB" sz="1500" dirty="0">
                <a:latin typeface="+mn-lt"/>
              </a:rPr>
              <a:t>: “atmospheric mixing angle”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500" dirty="0">
                <a:latin typeface="+mn-lt"/>
              </a:rPr>
              <a:t>mixes 𝜈</a:t>
            </a:r>
            <a:r>
              <a:rPr lang="en-GB" sz="1500" baseline="-25000" dirty="0">
                <a:latin typeface="+mn-lt"/>
              </a:rPr>
              <a:t>𝜇  </a:t>
            </a:r>
            <a:r>
              <a:rPr lang="en-GB" sz="1500" dirty="0">
                <a:latin typeface="+mn-lt"/>
              </a:rPr>
              <a:t>with 𝜈</a:t>
            </a:r>
            <a:r>
              <a:rPr lang="en-GB" sz="1500" baseline="-25000" dirty="0">
                <a:latin typeface="+mn-lt"/>
              </a:rPr>
              <a:t>𝜏</a:t>
            </a:r>
            <a:endParaRPr lang="en-GB" sz="1500" dirty="0">
              <a:latin typeface="+mn-lt"/>
            </a:endParaRPr>
          </a:p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993054-087B-EF49-8470-0B6307E634D3}"/>
              </a:ext>
            </a:extLst>
          </p:cNvPr>
          <p:cNvSpPr/>
          <p:nvPr/>
        </p:nvSpPr>
        <p:spPr>
          <a:xfrm>
            <a:off x="4764009" y="4044025"/>
            <a:ext cx="234858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500" i="1" dirty="0">
                <a:latin typeface="+mn-lt"/>
                <a:cs typeface="Times New Roman"/>
              </a:rPr>
              <a:t>θ</a:t>
            </a:r>
            <a:r>
              <a:rPr lang="en-GB" sz="1500" baseline="-25000" dirty="0">
                <a:latin typeface="+mn-lt"/>
                <a:cs typeface="Times New Roman"/>
              </a:rPr>
              <a:t>13</a:t>
            </a:r>
            <a:r>
              <a:rPr lang="en-GB" sz="1500" dirty="0">
                <a:latin typeface="+mn-lt"/>
              </a:rPr>
              <a:t>:	 mixes 𝜈</a:t>
            </a:r>
            <a:r>
              <a:rPr lang="en-GB" sz="1500" baseline="-25000" dirty="0">
                <a:latin typeface="+mn-lt"/>
              </a:rPr>
              <a:t>e </a:t>
            </a:r>
            <a:r>
              <a:rPr lang="en-GB" sz="1500" dirty="0">
                <a:latin typeface="+mn-lt"/>
              </a:rPr>
              <a:t>with 𝜈</a:t>
            </a:r>
            <a:r>
              <a:rPr lang="en-GB" sz="1500" baseline="-25000" dirty="0">
                <a:latin typeface="+mn-lt"/>
              </a:rPr>
              <a:t>3  </a:t>
            </a:r>
            <a:endParaRPr lang="en-GB" sz="1500" dirty="0">
              <a:latin typeface="+mn-lt"/>
            </a:endParaRPr>
          </a:p>
          <a:p>
            <a:r>
              <a:rPr lang="el-GR" sz="1500" i="1" dirty="0">
                <a:latin typeface="+mn-lt"/>
                <a:cs typeface="Times New Roman"/>
              </a:rPr>
              <a:t>δ</a:t>
            </a:r>
            <a:r>
              <a:rPr lang="en-GB" sz="1500" dirty="0">
                <a:latin typeface="+mn-lt"/>
              </a:rPr>
              <a:t>:  complex phase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A55692-47DD-0241-852E-28291DA1F6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tx2"/>
                </a:solidFill>
              </a:rPr>
              <a:t>IOP HEPP 5 April 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B6688C-9E7F-E84B-8386-5F82CC02BF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A9EC81-1800-D349-BC64-0487F9EB9145}"/>
              </a:ext>
            </a:extLst>
          </p:cNvPr>
          <p:cNvSpPr txBox="1"/>
          <p:nvPr/>
        </p:nvSpPr>
        <p:spPr>
          <a:xfrm>
            <a:off x="6201516" y="1055707"/>
            <a:ext cx="5646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See talk by Melissa Uchida this morning</a:t>
            </a:r>
          </a:p>
        </p:txBody>
      </p:sp>
    </p:spTree>
    <p:extLst>
      <p:ext uri="{BB962C8B-B14F-4D97-AF65-F5344CB8AC3E}">
        <p14:creationId xmlns:p14="http://schemas.microsoft.com/office/powerpoint/2010/main" val="665304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DB5EC-4716-C74F-BD66-AC6B085CC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8" y="250522"/>
            <a:ext cx="10972800" cy="647102"/>
          </a:xfrm>
        </p:spPr>
        <p:txBody>
          <a:bodyPr/>
          <a:lstStyle/>
          <a:p>
            <a:r>
              <a:rPr lang="en-US" sz="3600" dirty="0" err="1">
                <a:solidFill>
                  <a:schemeClr val="tx2"/>
                </a:solidFill>
              </a:rPr>
              <a:t>HyperKamiokande</a:t>
            </a:r>
            <a:r>
              <a:rPr lang="en-US" sz="3600" dirty="0">
                <a:solidFill>
                  <a:schemeClr val="tx2"/>
                </a:solidFill>
              </a:rPr>
              <a:t> in a Nutshell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09715F-81A5-B840-B384-C2C3D97DF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400" dirty="0">
                <a:solidFill>
                  <a:schemeClr val="tx2"/>
                </a:solidFill>
              </a:rPr>
              <a:t>IOP HEPP 5 April 2022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066BAB-CC4D-0347-801E-F76BB915B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276" y="958175"/>
            <a:ext cx="7165848" cy="40244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884B16-C8A2-8E43-9ECD-BE5A2A480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843" y="1648254"/>
            <a:ext cx="2079106" cy="239896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251100-2B67-D94C-988D-F36F163787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4D8F71-1D85-C649-8027-264D5E221DF3}"/>
              </a:ext>
            </a:extLst>
          </p:cNvPr>
          <p:cNvSpPr/>
          <p:nvPr/>
        </p:nvSpPr>
        <p:spPr>
          <a:xfrm>
            <a:off x="3431886" y="897624"/>
            <a:ext cx="2738439" cy="750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Hyper-K detector with 8.4 times larger fiducial mass (190 kiloton) than Super-K  with double-sensitivity PMTs…">
            <a:extLst>
              <a:ext uri="{FF2B5EF4-FFF2-40B4-BE49-F238E27FC236}">
                <a16:creationId xmlns:a16="http://schemas.microsoft.com/office/drawing/2014/main" id="{75EF9E00-9180-1343-98C9-83BF6D1D5226}"/>
              </a:ext>
            </a:extLst>
          </p:cNvPr>
          <p:cNvSpPr txBox="1">
            <a:spLocks/>
          </p:cNvSpPr>
          <p:nvPr/>
        </p:nvSpPr>
        <p:spPr>
          <a:xfrm>
            <a:off x="888830" y="5107405"/>
            <a:ext cx="10972800" cy="1441003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487386">
              <a:spcBef>
                <a:spcPts val="1000"/>
              </a:spcBef>
              <a:buClr>
                <a:schemeClr val="tx2"/>
              </a:buClr>
              <a:defRPr sz="3965"/>
            </a:pPr>
            <a:r>
              <a:rPr lang="en-GB" sz="2000" b="1" dirty="0">
                <a:solidFill>
                  <a:schemeClr val="tx2"/>
                </a:solidFill>
                <a:latin typeface="Helvetica" pitchFamily="2" charset="0"/>
              </a:rPr>
              <a:t>8.4 times larger fiducial mass</a:t>
            </a:r>
            <a:r>
              <a:rPr lang="en-GB" sz="2000" dirty="0">
                <a:solidFill>
                  <a:schemeClr val="tx2"/>
                </a:solidFill>
                <a:latin typeface="Helvetica" pitchFamily="2" charset="0"/>
              </a:rPr>
              <a:t> (190 kiloton) than SK with </a:t>
            </a:r>
            <a:r>
              <a:rPr lang="en-GB" sz="2000" b="1" dirty="0">
                <a:solidFill>
                  <a:schemeClr val="tx2"/>
                </a:solidFill>
                <a:latin typeface="Helvetica" pitchFamily="2" charset="0"/>
              </a:rPr>
              <a:t>double-sensitivity PMTs</a:t>
            </a:r>
          </a:p>
          <a:p>
            <a:pPr defTabSz="1487386">
              <a:spcBef>
                <a:spcPts val="1000"/>
              </a:spcBef>
              <a:buClr>
                <a:schemeClr val="tx2"/>
              </a:buClr>
              <a:defRPr sz="3965"/>
            </a:pPr>
            <a:r>
              <a:rPr lang="en-GB" sz="2000" dirty="0">
                <a:solidFill>
                  <a:schemeClr val="tx2"/>
                </a:solidFill>
                <a:latin typeface="Helvetica" pitchFamily="2" charset="0"/>
              </a:rPr>
              <a:t>New (IWCD) and upgraded (@280m) Near Detectors to control systematic uncertainties.</a:t>
            </a:r>
            <a:endParaRPr lang="en-GB" sz="2000" b="1" dirty="0">
              <a:solidFill>
                <a:schemeClr val="tx2"/>
              </a:solidFill>
              <a:latin typeface="Helvetica" pitchFamily="2" charset="0"/>
            </a:endParaRPr>
          </a:p>
          <a:p>
            <a:pPr defTabSz="1487386">
              <a:spcBef>
                <a:spcPts val="1000"/>
              </a:spcBef>
              <a:buClr>
                <a:schemeClr val="tx2"/>
              </a:buClr>
              <a:defRPr sz="3965"/>
            </a:pPr>
            <a:r>
              <a:rPr lang="en-GB" sz="2000" dirty="0">
                <a:solidFill>
                  <a:schemeClr val="tx2"/>
                </a:solidFill>
                <a:latin typeface="Helvetica" pitchFamily="2" charset="0"/>
              </a:rPr>
              <a:t>J-PARC neutrino beam to be upgraded from 0.5 to 1.3 MW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3D820E-00BA-2048-8A6C-3C64032F1FA5}"/>
              </a:ext>
            </a:extLst>
          </p:cNvPr>
          <p:cNvSpPr txBox="1"/>
          <p:nvPr/>
        </p:nvSpPr>
        <p:spPr>
          <a:xfrm>
            <a:off x="8797906" y="248796"/>
            <a:ext cx="3063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Thanks to </a:t>
            </a:r>
          </a:p>
          <a:p>
            <a:r>
              <a:rPr lang="en-US" sz="2400" dirty="0"/>
              <a:t>Francesca Di Lodovico  </a:t>
            </a:r>
          </a:p>
        </p:txBody>
      </p:sp>
    </p:spTree>
    <p:extLst>
      <p:ext uri="{BB962C8B-B14F-4D97-AF65-F5344CB8AC3E}">
        <p14:creationId xmlns:p14="http://schemas.microsoft.com/office/powerpoint/2010/main" val="2709596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C7EA4A-1420-834B-B15D-45CE24ACC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4094" y="366975"/>
            <a:ext cx="5192110" cy="647102"/>
          </a:xfrm>
        </p:spPr>
        <p:txBody>
          <a:bodyPr/>
          <a:lstStyle/>
          <a:p>
            <a:r>
              <a:rPr lang="en-US" dirty="0" err="1">
                <a:solidFill>
                  <a:schemeClr val="tx2"/>
                </a:solidFill>
              </a:rPr>
              <a:t>HyperKamiokande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D0032E-2544-154C-9C46-F1A0C6CCAB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z="1400" smtClean="0">
                <a:solidFill>
                  <a:schemeClr val="tx2"/>
                </a:solidFill>
              </a:rPr>
              <a:pPr>
                <a:defRPr/>
              </a:pPr>
              <a:t>21</a:t>
            </a:fld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8" name="Screenshot 2021-10-31 at 22.44.48.png" descr="Screenshot 2021-10-31 at 22.44.48.png">
            <a:extLst>
              <a:ext uri="{FF2B5EF4-FFF2-40B4-BE49-F238E27FC236}">
                <a16:creationId xmlns:a16="http://schemas.microsoft.com/office/drawing/2014/main" id="{D93F979B-A1C8-B246-B5DB-6F92C4BEA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511" y="1494922"/>
            <a:ext cx="5613167" cy="4740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Line Line" descr="Line Line">
            <a:extLst>
              <a:ext uri="{FF2B5EF4-FFF2-40B4-BE49-F238E27FC236}">
                <a16:creationId xmlns:a16="http://schemas.microsoft.com/office/drawing/2014/main" id="{34BD827D-4BAC-DE4F-B897-B3B222B1FBC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887759">
            <a:off x="2848569" y="5253535"/>
            <a:ext cx="3750243" cy="223217"/>
          </a:xfrm>
          <a:prstGeom prst="rect">
            <a:avLst/>
          </a:prstGeom>
          <a:effectLst/>
        </p:spPr>
      </p:pic>
      <p:pic>
        <p:nvPicPr>
          <p:cNvPr id="36" name="Line Line" descr="Line Line">
            <a:extLst>
              <a:ext uri="{FF2B5EF4-FFF2-40B4-BE49-F238E27FC236}">
                <a16:creationId xmlns:a16="http://schemas.microsoft.com/office/drawing/2014/main" id="{BE0A46C8-9C55-FC4C-AEFF-83E0BF02FE42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218245">
            <a:off x="3836514" y="4192761"/>
            <a:ext cx="2704780" cy="223217"/>
          </a:xfrm>
          <a:prstGeom prst="rect">
            <a:avLst/>
          </a:prstGeom>
          <a:effectLst/>
        </p:spPr>
      </p:pic>
      <p:pic>
        <p:nvPicPr>
          <p:cNvPr id="41" name="Line Line" descr="Line Line">
            <a:extLst>
              <a:ext uri="{FF2B5EF4-FFF2-40B4-BE49-F238E27FC236}">
                <a16:creationId xmlns:a16="http://schemas.microsoft.com/office/drawing/2014/main" id="{28883F99-CA6F-FB45-BB74-70C56568AABD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982128" y="2864310"/>
            <a:ext cx="3490688" cy="223218"/>
          </a:xfrm>
          <a:prstGeom prst="rect">
            <a:avLst/>
          </a:prstGeom>
          <a:effectLst/>
        </p:spPr>
      </p:pic>
      <p:sp>
        <p:nvSpPr>
          <p:cNvPr id="46" name="Mockup (Kashiwa, UTokyo)">
            <a:extLst>
              <a:ext uri="{FF2B5EF4-FFF2-40B4-BE49-F238E27FC236}">
                <a16:creationId xmlns:a16="http://schemas.microsoft.com/office/drawing/2014/main" id="{793E9B81-F626-5D44-BF2B-4B09369E953A}"/>
              </a:ext>
            </a:extLst>
          </p:cNvPr>
          <p:cNvSpPr txBox="1"/>
          <p:nvPr/>
        </p:nvSpPr>
        <p:spPr>
          <a:xfrm>
            <a:off x="9644462" y="6085985"/>
            <a:ext cx="173124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r>
              <a:rPr dirty="0"/>
              <a:t>)</a:t>
            </a:r>
          </a:p>
        </p:txBody>
      </p:sp>
      <p:pic>
        <p:nvPicPr>
          <p:cNvPr id="48" name="Line Line" descr="Line Line">
            <a:extLst>
              <a:ext uri="{FF2B5EF4-FFF2-40B4-BE49-F238E27FC236}">
                <a16:creationId xmlns:a16="http://schemas.microsoft.com/office/drawing/2014/main" id="{602F91AF-E48E-524C-9527-283101BA7877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20974358">
            <a:off x="4616216" y="1941509"/>
            <a:ext cx="1705601" cy="22321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DE720DB-78A7-B247-9179-601EA1B2D9BB}"/>
              </a:ext>
            </a:extLst>
          </p:cNvPr>
          <p:cNvSpPr txBox="1"/>
          <p:nvPr/>
        </p:nvSpPr>
        <p:spPr>
          <a:xfrm>
            <a:off x="6327934" y="1696642"/>
            <a:ext cx="1678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50 cm PMTs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A84B309-CC1E-E442-99F1-73836F8EBF11}"/>
              </a:ext>
            </a:extLst>
          </p:cNvPr>
          <p:cNvSpPr txBox="1"/>
          <p:nvPr/>
        </p:nvSpPr>
        <p:spPr>
          <a:xfrm>
            <a:off x="6472816" y="2750813"/>
            <a:ext cx="1539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Electronics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941F9C6-9C79-BF43-A86E-F74E592E3658}"/>
              </a:ext>
            </a:extLst>
          </p:cNvPr>
          <p:cNvSpPr txBox="1"/>
          <p:nvPr/>
        </p:nvSpPr>
        <p:spPr>
          <a:xfrm>
            <a:off x="6493836" y="4159411"/>
            <a:ext cx="2072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Outer Detector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55A929A-C51C-7D46-A4D6-E42BB0A67E5E}"/>
              </a:ext>
            </a:extLst>
          </p:cNvPr>
          <p:cNvSpPr txBox="1"/>
          <p:nvPr/>
        </p:nvSpPr>
        <p:spPr>
          <a:xfrm>
            <a:off x="6565138" y="5551806"/>
            <a:ext cx="1002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mPMT</a:t>
            </a:r>
            <a:endParaRPr lang="en-US" sz="2400" dirty="0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889D07C6-6BC4-2747-B0D8-34CA08D35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9870" y="1494922"/>
            <a:ext cx="2625251" cy="4740038"/>
          </a:xfrm>
          <a:prstGeom prst="rect">
            <a:avLst/>
          </a:prstGeom>
        </p:spPr>
      </p:pic>
      <p:pic>
        <p:nvPicPr>
          <p:cNvPr id="64" name="Image" descr="Image">
            <a:extLst>
              <a:ext uri="{FF2B5EF4-FFF2-40B4-BE49-F238E27FC236}">
                <a16:creationId xmlns:a16="http://schemas.microsoft.com/office/drawing/2014/main" id="{B61CA68F-C497-F347-B236-BBA3D818A5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88" y="245870"/>
            <a:ext cx="2966740" cy="237801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6" name="Footer Placeholder 65">
            <a:extLst>
              <a:ext uri="{FF2B5EF4-FFF2-40B4-BE49-F238E27FC236}">
                <a16:creationId xmlns:a16="http://schemas.microsoft.com/office/drawing/2014/main" id="{AA074698-E00E-104B-9EF0-A3BA326D36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400" dirty="0">
                <a:solidFill>
                  <a:schemeClr val="tx2"/>
                </a:solidFill>
              </a:rPr>
              <a:t>IOP HEPP 5 April 2022</a:t>
            </a:r>
          </a:p>
        </p:txBody>
      </p:sp>
    </p:spTree>
    <p:extLst>
      <p:ext uri="{BB962C8B-B14F-4D97-AF65-F5344CB8AC3E}">
        <p14:creationId xmlns:p14="http://schemas.microsoft.com/office/powerpoint/2010/main" val="3274251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09715F-81A5-B840-B384-C2C3D97DF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400" dirty="0">
                <a:solidFill>
                  <a:schemeClr val="tx2"/>
                </a:solidFill>
              </a:rPr>
              <a:t>IOP HEPP 5 April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251100-2B67-D94C-988D-F36F163787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4D8F71-1D85-C649-8027-264D5E221DF3}"/>
              </a:ext>
            </a:extLst>
          </p:cNvPr>
          <p:cNvSpPr/>
          <p:nvPr/>
        </p:nvSpPr>
        <p:spPr>
          <a:xfrm>
            <a:off x="3431886" y="897624"/>
            <a:ext cx="2738439" cy="750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A6F262-17D3-7B49-A14B-42ECAE412E31}"/>
              </a:ext>
            </a:extLst>
          </p:cNvPr>
          <p:cNvSpPr/>
          <p:nvPr/>
        </p:nvSpPr>
        <p:spPr>
          <a:xfrm>
            <a:off x="1774885" y="5378176"/>
            <a:ext cx="879088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hangingPunct="0">
              <a:spcBef>
                <a:spcPts val="283"/>
              </a:spcBef>
              <a:spcAft>
                <a:spcPts val="283"/>
              </a:spcAft>
              <a:buSzPct val="45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  <a:latin typeface="Helvetica" pitchFamily="2" charset="0"/>
                <a:ea typeface="Liberation Sans" pitchFamily="34"/>
                <a:cs typeface="Liberation Sans" pitchFamily="34"/>
              </a:rPr>
              <a:t>PMT frame moving inside 10 m wide and 50 m high cylinder with water</a:t>
            </a:r>
          </a:p>
          <a:p>
            <a:pPr marL="285750" lvl="1" indent="-285750" hangingPunct="0">
              <a:spcBef>
                <a:spcPts val="283"/>
              </a:spcBef>
              <a:spcAft>
                <a:spcPts val="283"/>
              </a:spcAft>
              <a:buSzPct val="45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  <a:latin typeface="Helvetica" pitchFamily="2" charset="0"/>
                <a:ea typeface="Liberation Sans" pitchFamily="34"/>
                <a:cs typeface="Liberation Sans" pitchFamily="34"/>
              </a:rPr>
              <a:t>ICWD located at ~1-2 km, scanning the beam  from 1˚ to 4˚ off-axis angle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FB71699-EB10-E740-A4E1-8AAAF880C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34" y="217091"/>
            <a:ext cx="7141779" cy="49678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77BCBE-6766-3E41-9665-6CEFD2CDA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4850" y="897624"/>
            <a:ext cx="2647136" cy="402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14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2AA684-01E3-374F-A62D-2123DB4A2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tx2"/>
                </a:solidFill>
              </a:rPr>
              <a:t>HK Access Tunnel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859CA-505C-214D-AB85-B4E7BA019C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400" dirty="0">
                <a:solidFill>
                  <a:schemeClr val="tx2"/>
                </a:solidFill>
              </a:rPr>
              <a:t>IOP HEPP 5 April 2022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9B103AAA-D3E2-A84A-B8E2-ECB871284A09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487687" y="1180035"/>
            <a:ext cx="4227960" cy="2517912"/>
          </a:xfrm>
          <a:prstGeom prst="rect">
            <a:avLst/>
          </a:prstGeom>
        </p:spPr>
      </p:pic>
      <p:grpSp>
        <p:nvGrpSpPr>
          <p:cNvPr id="10" name="Group">
            <a:extLst>
              <a:ext uri="{FF2B5EF4-FFF2-40B4-BE49-F238E27FC236}">
                <a16:creationId xmlns:a16="http://schemas.microsoft.com/office/drawing/2014/main" id="{B1A1D40B-A7E1-2D44-B9DF-DC4B643743CE}"/>
              </a:ext>
            </a:extLst>
          </p:cNvPr>
          <p:cNvGrpSpPr/>
          <p:nvPr/>
        </p:nvGrpSpPr>
        <p:grpSpPr>
          <a:xfrm>
            <a:off x="5715212" y="1523078"/>
            <a:ext cx="6350860" cy="1997490"/>
            <a:chOff x="0" y="0"/>
            <a:chExt cx="14134844" cy="4172561"/>
          </a:xfrm>
        </p:grpSpPr>
        <p:pic>
          <p:nvPicPr>
            <p:cNvPr id="11" name="Screenshot 2021-08-10 at 09.02.51.png" descr="Screenshot 2021-08-10 at 09.02.51.png">
              <a:extLst>
                <a:ext uri="{FF2B5EF4-FFF2-40B4-BE49-F238E27FC236}">
                  <a16:creationId xmlns:a16="http://schemas.microsoft.com/office/drawing/2014/main" id="{62FA7347-B625-DA4E-B9A8-004FC3835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423" y="0"/>
              <a:ext cx="13842422" cy="4172562"/>
            </a:xfrm>
            <a:prstGeom prst="rect">
              <a:avLst/>
            </a:prstGeom>
            <a:ln w="762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sp>
          <p:nvSpPr>
            <p:cNvPr id="12" name="Line">
              <a:extLst>
                <a:ext uri="{FF2B5EF4-FFF2-40B4-BE49-F238E27FC236}">
                  <a16:creationId xmlns:a16="http://schemas.microsoft.com/office/drawing/2014/main" id="{7BDBAC88-3B0D-0A4F-8711-C8CF3753F839}"/>
                </a:ext>
              </a:extLst>
            </p:cNvPr>
            <p:cNvSpPr/>
            <p:nvPr/>
          </p:nvSpPr>
          <p:spPr>
            <a:xfrm flipV="1">
              <a:off x="646" y="1590902"/>
              <a:ext cx="1529385" cy="392381"/>
            </a:xfrm>
            <a:prstGeom prst="line">
              <a:avLst/>
            </a:prstGeom>
            <a:noFill/>
            <a:ln w="63500" cap="flat">
              <a:solidFill>
                <a:schemeClr val="accent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/>
            </a:p>
          </p:txBody>
        </p:sp>
        <p:sp>
          <p:nvSpPr>
            <p:cNvPr id="13" name="Line">
              <a:extLst>
                <a:ext uri="{FF2B5EF4-FFF2-40B4-BE49-F238E27FC236}">
                  <a16:creationId xmlns:a16="http://schemas.microsoft.com/office/drawing/2014/main" id="{8C44CBE4-1B57-3147-A6DB-46EBB6F3CE90}"/>
                </a:ext>
              </a:extLst>
            </p:cNvPr>
            <p:cNvSpPr/>
            <p:nvPr/>
          </p:nvSpPr>
          <p:spPr>
            <a:xfrm>
              <a:off x="0" y="2259784"/>
              <a:ext cx="3012530" cy="1"/>
            </a:xfrm>
            <a:prstGeom prst="line">
              <a:avLst/>
            </a:prstGeom>
            <a:noFill/>
            <a:ln w="63500" cap="flat">
              <a:solidFill>
                <a:schemeClr val="accent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4" name="Group">
            <a:extLst>
              <a:ext uri="{FF2B5EF4-FFF2-40B4-BE49-F238E27FC236}">
                <a16:creationId xmlns:a16="http://schemas.microsoft.com/office/drawing/2014/main" id="{7C5B9918-C8BA-414B-9957-762D12C8E6EA}"/>
              </a:ext>
            </a:extLst>
          </p:cNvPr>
          <p:cNvGrpSpPr/>
          <p:nvPr/>
        </p:nvGrpSpPr>
        <p:grpSpPr>
          <a:xfrm>
            <a:off x="7232546" y="3645148"/>
            <a:ext cx="4161957" cy="2517911"/>
            <a:chOff x="0" y="0"/>
            <a:chExt cx="7688918" cy="5783236"/>
          </a:xfrm>
        </p:grpSpPr>
        <p:sp>
          <p:nvSpPr>
            <p:cNvPr id="15" name="Text">
              <a:extLst>
                <a:ext uri="{FF2B5EF4-FFF2-40B4-BE49-F238E27FC236}">
                  <a16:creationId xmlns:a16="http://schemas.microsoft.com/office/drawing/2014/main" id="{7A3ABF60-36E7-7F45-8382-77E4BD3F6C96}"/>
                </a:ext>
              </a:extLst>
            </p:cNvPr>
            <p:cNvSpPr txBox="1"/>
            <p:nvPr/>
          </p:nvSpPr>
          <p:spPr>
            <a:xfrm>
              <a:off x="2739677" y="4377377"/>
              <a:ext cx="289062" cy="389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rPr sz="600"/>
                <a:t>    </a:t>
              </a:r>
            </a:p>
          </p:txBody>
        </p:sp>
        <p:pic>
          <p:nvPicPr>
            <p:cNvPr id="16" name="Screenshot 2021-12-08 at 01.14.44.png" descr="Screenshot 2021-12-08 at 01.14.44.png">
              <a:extLst>
                <a:ext uri="{FF2B5EF4-FFF2-40B4-BE49-F238E27FC236}">
                  <a16:creationId xmlns:a16="http://schemas.microsoft.com/office/drawing/2014/main" id="{BD80D8CD-BD1C-994D-A1F7-5C850F5B5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7688918" cy="5766688"/>
            </a:xfrm>
            <a:prstGeom prst="rect">
              <a:avLst/>
            </a:prstGeom>
            <a:ln w="762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sp>
          <p:nvSpPr>
            <p:cNvPr id="17" name="1 Nov 2021…">
              <a:extLst>
                <a:ext uri="{FF2B5EF4-FFF2-40B4-BE49-F238E27FC236}">
                  <a16:creationId xmlns:a16="http://schemas.microsoft.com/office/drawing/2014/main" id="{A190EBD0-C5CC-B640-A3F3-2F80EF842E03}"/>
                </a:ext>
              </a:extLst>
            </p:cNvPr>
            <p:cNvSpPr txBox="1"/>
            <p:nvPr/>
          </p:nvSpPr>
          <p:spPr>
            <a:xfrm>
              <a:off x="54393" y="33118"/>
              <a:ext cx="1867445" cy="573377"/>
            </a:xfrm>
            <a:prstGeom prst="rect">
              <a:avLst/>
            </a:prstGeom>
            <a:noFill/>
            <a:ln w="76200" cap="flat">
              <a:solidFill>
                <a:srgbClr val="FFFFFF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t">
              <a:normAutofit fontScale="55000" lnSpcReduction="20000"/>
            </a:bodyPr>
            <a:lstStyle/>
            <a:p>
              <a:pPr defTabSz="165100">
                <a:defRPr sz="2600" spc="-26"/>
              </a:pPr>
              <a:r>
                <a:rPr sz="1300"/>
                <a:t>1 Nov 2021</a:t>
              </a:r>
            </a:p>
            <a:p>
              <a:pPr defTabSz="165100">
                <a:defRPr sz="2600" spc="-26">
                  <a:solidFill>
                    <a:srgbClr val="011993"/>
                  </a:solidFill>
                </a:defRPr>
              </a:pPr>
              <a:r>
                <a:rPr sz="1300"/>
                <a:t>Start of tunnel excavation</a:t>
              </a:r>
            </a:p>
          </p:txBody>
        </p:sp>
        <p:pic>
          <p:nvPicPr>
            <p:cNvPr id="18" name="Screenshot 2022-03-20 at 14.11.14.png" descr="Screenshot 2022-03-20 at 14.11.14.png">
              <a:extLst>
                <a:ext uri="{FF2B5EF4-FFF2-40B4-BE49-F238E27FC236}">
                  <a16:creationId xmlns:a16="http://schemas.microsoft.com/office/drawing/2014/main" id="{229B1B2D-1DE6-D548-834B-D4BE94868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85597" y="3563310"/>
              <a:ext cx="2966393" cy="22199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" name="25 Feb 2022 2021…">
              <a:extLst>
                <a:ext uri="{FF2B5EF4-FFF2-40B4-BE49-F238E27FC236}">
                  <a16:creationId xmlns:a16="http://schemas.microsoft.com/office/drawing/2014/main" id="{27F1783C-4763-E245-87C3-712D81E3B831}"/>
                </a:ext>
              </a:extLst>
            </p:cNvPr>
            <p:cNvSpPr txBox="1"/>
            <p:nvPr/>
          </p:nvSpPr>
          <p:spPr>
            <a:xfrm>
              <a:off x="5643672" y="2959586"/>
              <a:ext cx="2019980" cy="573377"/>
            </a:xfrm>
            <a:prstGeom prst="rect">
              <a:avLst/>
            </a:prstGeom>
            <a:noFill/>
            <a:ln w="76200" cap="flat">
              <a:solidFill>
                <a:srgbClr val="FFFFFF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t">
              <a:normAutofit fontScale="62500" lnSpcReduction="20000"/>
            </a:bodyPr>
            <a:lstStyle/>
            <a:p>
              <a:pPr defTabSz="165100">
                <a:defRPr sz="2600" spc="-26"/>
              </a:pPr>
              <a:r>
                <a:rPr sz="1300" dirty="0"/>
                <a:t>25 Feb 2022 2021</a:t>
              </a:r>
            </a:p>
            <a:p>
              <a:pPr defTabSz="165100">
                <a:defRPr sz="2600" spc="-26">
                  <a:solidFill>
                    <a:srgbClr val="011993"/>
                  </a:solidFill>
                </a:defRPr>
              </a:pPr>
              <a:r>
                <a:rPr sz="1300" dirty="0"/>
                <a:t>Start of tunnel excavation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098B8A0-4A09-524A-919D-1790CEF11F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6355" y="35270"/>
            <a:ext cx="5315012" cy="1363228"/>
          </a:xfrm>
          <a:prstGeom prst="rect">
            <a:avLst/>
          </a:pr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BACF24D-340F-E741-AB6F-DDE99D65A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z="1400" smtClean="0">
                <a:solidFill>
                  <a:schemeClr val="tx2"/>
                </a:solidFill>
              </a:rPr>
              <a:pPr>
                <a:defRPr/>
              </a:pPr>
              <a:t>23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CA2038A-41B0-154C-9D20-7601C000E11A}"/>
              </a:ext>
            </a:extLst>
          </p:cNvPr>
          <p:cNvSpPr/>
          <p:nvPr/>
        </p:nvSpPr>
        <p:spPr>
          <a:xfrm>
            <a:off x="553667" y="4292752"/>
            <a:ext cx="5848996" cy="1661993"/>
          </a:xfrm>
          <a:prstGeom prst="rect">
            <a:avLst/>
          </a:prstGeom>
          <a:ln w="15875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+mn-lt"/>
              </a:rPr>
              <a:t>Access tunnel (1873 m) completed  in February 2022 and work on approach tunnel has started.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782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0C311-10C4-7C43-BD39-F1B55B826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tx2"/>
                </a:solidFill>
              </a:rPr>
              <a:t>How to make a neutrino beam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547773-B219-A64F-9418-D12411F71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830" y="1279198"/>
            <a:ext cx="10006784" cy="2655699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E7D8DB-979F-9246-A92E-B03B02C290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IOP HEPP 5 April 2022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C616552-F650-574E-B056-23E2A9192177}"/>
              </a:ext>
            </a:extLst>
          </p:cNvPr>
          <p:cNvSpPr txBox="1">
            <a:spLocks/>
          </p:cNvSpPr>
          <p:nvPr/>
        </p:nvSpPr>
        <p:spPr>
          <a:xfrm>
            <a:off x="1438994" y="4238252"/>
            <a:ext cx="8792827" cy="183147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2"/>
                </a:solidFill>
              </a:rPr>
              <a:t>Protons on target → charged </a:t>
            </a:r>
            <a:r>
              <a:rPr lang="en-US" sz="2000" dirty="0" err="1">
                <a:solidFill>
                  <a:schemeClr val="tx2"/>
                </a:solidFill>
              </a:rPr>
              <a:t>pions</a:t>
            </a:r>
            <a:r>
              <a:rPr lang="en-US" sz="2000" dirty="0">
                <a:solidFill>
                  <a:schemeClr val="tx2"/>
                </a:solidFill>
              </a:rPr>
              <a:t> → neutrinos</a:t>
            </a:r>
          </a:p>
          <a:p>
            <a:r>
              <a:rPr lang="en-US" sz="2000" dirty="0">
                <a:solidFill>
                  <a:schemeClr val="tx2"/>
                </a:solidFill>
              </a:rPr>
              <a:t>Since neutrinos cannot be focused, we focus the charged </a:t>
            </a:r>
            <a:r>
              <a:rPr lang="en-US" sz="2000" dirty="0" err="1">
                <a:solidFill>
                  <a:schemeClr val="tx2"/>
                </a:solidFill>
              </a:rPr>
              <a:t>pions</a:t>
            </a:r>
            <a:r>
              <a:rPr lang="en-US" sz="2000" dirty="0">
                <a:solidFill>
                  <a:schemeClr val="tx2"/>
                </a:solidFill>
              </a:rPr>
              <a:t> so that the decay products travel forwards, using a magnetic focusing horn.</a:t>
            </a:r>
          </a:p>
          <a:p>
            <a:r>
              <a:rPr lang="en-US" sz="2000" dirty="0">
                <a:solidFill>
                  <a:schemeClr val="tx2"/>
                </a:solidFill>
              </a:rPr>
              <a:t>Neutrino flux depends on hadronic cross sections, description of beam line..</a:t>
            </a:r>
          </a:p>
          <a:p>
            <a:r>
              <a:rPr lang="en-US" sz="2000" dirty="0">
                <a:solidFill>
                  <a:schemeClr val="tx2"/>
                </a:solidFill>
              </a:rPr>
              <a:t>Major UK contributions (through STFC/RAL) to PIP-II, neutrino beam targets.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C7021E-52B5-B645-ACBD-19FAFDBC25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322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0C311-10C4-7C43-BD39-F1B55B826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tx2"/>
                </a:solidFill>
              </a:rPr>
              <a:t>How to make a neutrino beam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E7D8DB-979F-9246-A92E-B03B02C290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IOP HEPP 5 April 2022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C616552-F650-574E-B056-23E2A9192177}"/>
              </a:ext>
            </a:extLst>
          </p:cNvPr>
          <p:cNvSpPr txBox="1">
            <a:spLocks/>
          </p:cNvSpPr>
          <p:nvPr/>
        </p:nvSpPr>
        <p:spPr>
          <a:xfrm>
            <a:off x="1438994" y="4238252"/>
            <a:ext cx="8792827" cy="183147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C7021E-52B5-B645-ACBD-19FAFDBC25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A3AAE9-15A8-5E40-B295-BC0D9416EC23}"/>
              </a:ext>
            </a:extLst>
          </p:cNvPr>
          <p:cNvSpPr/>
          <p:nvPr/>
        </p:nvSpPr>
        <p:spPr>
          <a:xfrm>
            <a:off x="888830" y="5106189"/>
            <a:ext cx="10715297" cy="938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0352" indent="-342900" defTabSz="1999437">
              <a:lnSpc>
                <a:spcPct val="90000"/>
              </a:lnSpc>
              <a:spcBef>
                <a:spcPts val="14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5330"/>
            </a:pPr>
            <a:r>
              <a:rPr lang="en-GB" sz="2400" dirty="0">
                <a:solidFill>
                  <a:schemeClr val="tx2"/>
                </a:solidFill>
                <a:latin typeface="Helvetica" pitchFamily="2" charset="0"/>
              </a:rPr>
              <a:t>T2K 1.3 MW prototype target production</a:t>
            </a:r>
          </a:p>
          <a:p>
            <a:pPr marL="530352" indent="-342900" defTabSz="1999437">
              <a:lnSpc>
                <a:spcPct val="90000"/>
              </a:lnSpc>
              <a:spcBef>
                <a:spcPts val="14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5330"/>
            </a:pPr>
            <a:r>
              <a:rPr lang="en-GB" sz="2400" dirty="0">
                <a:solidFill>
                  <a:schemeClr val="tx2"/>
                </a:solidFill>
                <a:latin typeface="Helvetica" pitchFamily="2" charset="0"/>
              </a:rPr>
              <a:t>All graphite and titanium parts ready for final assembly and welding</a:t>
            </a:r>
            <a:r>
              <a:rPr lang="en-GB" sz="2000" dirty="0">
                <a:latin typeface="Helvetica" pitchFamily="2" charset="0"/>
              </a:rPr>
              <a:t>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667E2D5-7F06-2844-834E-5BBAF9739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193" y="1135783"/>
            <a:ext cx="6516145" cy="373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1952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49D1D-1CF5-F24E-81FF-EB4D98706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Schedules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A9765D-0602-314F-A516-4F123431BA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5C0D1A-FE2E-9A4C-84C8-60FAFACEB90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5368" y="1207770"/>
            <a:ext cx="10972800" cy="4717542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/>
              <a:t>DUNE Phase I:</a:t>
            </a:r>
          </a:p>
          <a:p>
            <a:pPr lvl="1"/>
            <a:r>
              <a:rPr lang="en-US" sz="2800" dirty="0"/>
              <a:t> Far Detectors (first two modules) operation in 2029</a:t>
            </a:r>
          </a:p>
          <a:p>
            <a:pPr lvl="1"/>
            <a:r>
              <a:rPr lang="en-US" sz="2800" dirty="0"/>
              <a:t> Beam  (1.2 MW) in 2030</a:t>
            </a:r>
          </a:p>
          <a:p>
            <a:pPr lvl="1"/>
            <a:r>
              <a:rPr lang="en-US" sz="2800" dirty="0"/>
              <a:t> Near Detector (SAND, </a:t>
            </a:r>
            <a:r>
              <a:rPr lang="en-US" sz="2800" dirty="0" err="1"/>
              <a:t>TMS+NDLAr</a:t>
            </a:r>
            <a:r>
              <a:rPr lang="en-US" sz="2800" dirty="0"/>
              <a:t>, PRISM) in 2031</a:t>
            </a:r>
          </a:p>
          <a:p>
            <a:r>
              <a:rPr lang="en-US" sz="3000" dirty="0"/>
              <a:t>DUNE Phase II:</a:t>
            </a:r>
          </a:p>
          <a:p>
            <a:pPr lvl="1"/>
            <a:r>
              <a:rPr lang="en-US" sz="2800" dirty="0"/>
              <a:t>Modules 3 and 4</a:t>
            </a:r>
          </a:p>
          <a:p>
            <a:pPr lvl="1"/>
            <a:r>
              <a:rPr lang="en-US" sz="2800" dirty="0"/>
              <a:t>Beam upgraded to 2.4 MW</a:t>
            </a:r>
          </a:p>
          <a:p>
            <a:pPr lvl="1"/>
            <a:r>
              <a:rPr lang="en-US" sz="2800" dirty="0"/>
              <a:t>Upgrade to Near Detector (gas-argon)</a:t>
            </a:r>
          </a:p>
          <a:p>
            <a:r>
              <a:rPr lang="en-US" sz="2800" dirty="0" err="1"/>
              <a:t>HyperKamiokande</a:t>
            </a:r>
            <a:r>
              <a:rPr lang="en-US" sz="2800" dirty="0"/>
              <a:t>:</a:t>
            </a:r>
          </a:p>
          <a:p>
            <a:pPr lvl="1"/>
            <a:r>
              <a:rPr lang="en-US" sz="2800" dirty="0"/>
              <a:t>Commissioning 2026</a:t>
            </a:r>
          </a:p>
          <a:p>
            <a:pPr lvl="1"/>
            <a:r>
              <a:rPr lang="en-US" sz="2800" dirty="0"/>
              <a:t>Far Detector operation in 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F51239-3AA5-6545-9F55-08D0037061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IOP HEPP 5 April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8434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0496C9-30D2-0649-8D43-A1C79AD080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IOP HEPP 5 April 2022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D4BF62-9406-FA47-A1BE-CA24ADC355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34444" y="574622"/>
            <a:ext cx="8989996" cy="5676807"/>
          </a:xfrm>
          <a:prstGeom prst="rect">
            <a:avLst/>
          </a:prstGeom>
          <a:ln w="1836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090F53-3FB8-C24A-B730-2E07E9120E5E}"/>
              </a:ext>
            </a:extLst>
          </p:cNvPr>
          <p:cNvSpPr txBox="1"/>
          <p:nvPr/>
        </p:nvSpPr>
        <p:spPr>
          <a:xfrm>
            <a:off x="1978027" y="205289"/>
            <a:ext cx="8102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𝜈 Flux                            𝜈-</a:t>
            </a:r>
            <a:r>
              <a:rPr lang="en-US" dirty="0" err="1"/>
              <a:t>Ar</a:t>
            </a:r>
            <a:r>
              <a:rPr lang="en-US" dirty="0"/>
              <a:t> Interactions               Far Detector                     Oscillations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015F74-76EF-DC41-893E-3807685301DD}"/>
              </a:ext>
            </a:extLst>
          </p:cNvPr>
          <p:cNvSpPr txBox="1"/>
          <p:nvPr/>
        </p:nvSpPr>
        <p:spPr>
          <a:xfrm>
            <a:off x="3275797" y="2569945"/>
            <a:ext cx="1514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Near Detector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BE8208-D59A-6D4B-9ABB-64BE6E450FF2}"/>
              </a:ext>
            </a:extLst>
          </p:cNvPr>
          <p:cNvSpPr txBox="1"/>
          <p:nvPr/>
        </p:nvSpPr>
        <p:spPr>
          <a:xfrm>
            <a:off x="7182050" y="2200613"/>
            <a:ext cx="194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ND and FD Spectra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2BC60D-D382-0048-B3D6-F72CF1B40021}"/>
              </a:ext>
            </a:extLst>
          </p:cNvPr>
          <p:cNvSpPr txBox="1"/>
          <p:nvPr/>
        </p:nvSpPr>
        <p:spPr>
          <a:xfrm>
            <a:off x="5506496" y="4242955"/>
            <a:ext cx="1503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Statistical Test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8E7962-A5EE-6F46-AA6E-C0FD0443001B}"/>
              </a:ext>
            </a:extLst>
          </p:cNvPr>
          <p:cNvSpPr txBox="1"/>
          <p:nvPr/>
        </p:nvSpPr>
        <p:spPr>
          <a:xfrm>
            <a:off x="8803843" y="4358458"/>
            <a:ext cx="1277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Systematics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FD57EC-A478-2D4F-B9E9-660D0D868B1A}"/>
              </a:ext>
            </a:extLst>
          </p:cNvPr>
          <p:cNvSpPr txBox="1"/>
          <p:nvPr/>
        </p:nvSpPr>
        <p:spPr>
          <a:xfrm>
            <a:off x="1978026" y="3123943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Final Sensitivity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7A2CA4E-9F5B-EC44-A768-E4C6D9F16DF2}"/>
              </a:ext>
            </a:extLst>
          </p:cNvPr>
          <p:cNvGrpSpPr/>
          <p:nvPr/>
        </p:nvGrpSpPr>
        <p:grpSpPr>
          <a:xfrm>
            <a:off x="1623002" y="3593525"/>
            <a:ext cx="2586447" cy="2449072"/>
            <a:chOff x="-20799" y="1471472"/>
            <a:chExt cx="4707686" cy="4572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27B29B0-54ED-574A-86F3-649470C37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799" y="1471472"/>
              <a:ext cx="4707686" cy="45720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7CFEE88-7A63-E545-9D80-DECE8AD9E6C3}"/>
                </a:ext>
              </a:extLst>
            </p:cNvPr>
            <p:cNvSpPr/>
            <p:nvPr/>
          </p:nvSpPr>
          <p:spPr>
            <a:xfrm>
              <a:off x="1030318" y="1476196"/>
              <a:ext cx="2598234" cy="2527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EBCB9A-675E-8848-AA3B-E20EAC733A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5859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312" y="3321495"/>
            <a:ext cx="3042861" cy="295515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839" y="3310239"/>
            <a:ext cx="3107028" cy="30174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948" y="469952"/>
            <a:ext cx="2966829" cy="28813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995" y="448480"/>
            <a:ext cx="3107027" cy="30174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64641" y="1171480"/>
            <a:ext cx="2303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Helvetica" pitchFamily="2" charset="0"/>
                <a:cs typeface="Times" panose="02020603050405020304" pitchFamily="18" charset="0"/>
              </a:rPr>
              <a:t>variation with</a:t>
            </a:r>
            <a:br>
              <a:rPr lang="en-US" sz="2400" dirty="0">
                <a:solidFill>
                  <a:schemeClr val="tx2"/>
                </a:solidFill>
                <a:latin typeface="Helvetica" pitchFamily="2" charset="0"/>
                <a:cs typeface="Times" panose="02020603050405020304" pitchFamily="18" charset="0"/>
              </a:rPr>
            </a:br>
            <a:r>
              <a:rPr lang="en-US" sz="2400" dirty="0">
                <a:solidFill>
                  <a:schemeClr val="tx2"/>
                </a:solidFill>
                <a:latin typeface="Helvetica" pitchFamily="2" charset="0"/>
                <a:cs typeface="Times" panose="02020603050405020304" pitchFamily="18" charset="0"/>
              </a:rPr>
              <a:t>mass ordering</a:t>
            </a:r>
            <a:r>
              <a:rPr lang="en-US" sz="1400" dirty="0">
                <a:solidFill>
                  <a:schemeClr val="tx2"/>
                </a:solidFill>
                <a:latin typeface="Helvetica" pitchFamily="2" charset="0"/>
                <a:cs typeface="Times" panose="02020603050405020304" pitchFamily="18" charset="0"/>
              </a:rPr>
              <a:t> </a:t>
            </a:r>
            <a:endParaRPr lang="en-US" sz="2400" dirty="0">
              <a:solidFill>
                <a:schemeClr val="tx2"/>
              </a:solidFill>
              <a:latin typeface="Helvetica" pitchFamily="2" charset="0"/>
              <a:cs typeface="Times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64641" y="5042961"/>
            <a:ext cx="2517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Helvetica" pitchFamily="2" charset="0"/>
                <a:cs typeface="Times" panose="02020603050405020304" pitchFamily="18" charset="0"/>
              </a:rPr>
              <a:t>variation with </a:t>
            </a:r>
            <a:r>
              <a:rPr lang="en-US" sz="2400" dirty="0">
                <a:solidFill>
                  <a:schemeClr val="tx2"/>
                </a:solidFill>
                <a:latin typeface="Helvetica" pitchFamily="2" charset="0"/>
                <a:ea typeface="Cambria Math" panose="02040503050406030204" pitchFamily="18" charset="0"/>
                <a:cs typeface="Times" panose="02020603050405020304" pitchFamily="18" charset="0"/>
              </a:rPr>
              <a:t>𝛿</a:t>
            </a:r>
            <a:r>
              <a:rPr lang="en-US" sz="2400" i="1" baseline="-25000" dirty="0">
                <a:solidFill>
                  <a:schemeClr val="tx2"/>
                </a:solidFill>
                <a:latin typeface="Helvetica" pitchFamily="2" charset="0"/>
                <a:cs typeface="Times" panose="02020603050405020304" pitchFamily="18" charset="0"/>
              </a:rPr>
              <a:t>CP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41176" y="503767"/>
            <a:ext cx="1351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DUNE simulation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99316" y="6574500"/>
            <a:ext cx="3968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Goudy Old Style" pitchFamily="18" charset="0"/>
              </a:rPr>
              <a:t>DUNE: Science and Status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22071" y="2021013"/>
            <a:ext cx="473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" panose="02020603050405020304" pitchFamily="18" charset="0"/>
                <a:ea typeface="Cambria Math" panose="02040503050406030204" pitchFamily="18" charset="0"/>
                <a:cs typeface="Times" panose="02020603050405020304" pitchFamily="18" charset="0"/>
              </a:rPr>
              <a:t>𝜈</a:t>
            </a:r>
            <a:r>
              <a:rPr lang="en-US" sz="2800" b="1" i="1" baseline="-250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930880" y="2036253"/>
            <a:ext cx="303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pc="-500" dirty="0">
                <a:solidFill>
                  <a:srgbClr val="FF0000"/>
                </a:solidFill>
                <a:latin typeface="Cambria Math"/>
                <a:ea typeface="Cambria Math"/>
              </a:rPr>
              <a:t>𝜈</a:t>
            </a:r>
            <a:r>
              <a:rPr lang="en-US" sz="2800" dirty="0">
                <a:solidFill>
                  <a:srgbClr val="FF0000"/>
                </a:solidFill>
                <a:latin typeface="Cambria Math"/>
                <a:ea typeface="Cambria Math"/>
              </a:rPr>
              <a:t>͞</a:t>
            </a:r>
            <a:endParaRPr lang="en-US" sz="2800" i="1" baseline="-25000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82120" y="3684598"/>
            <a:ext cx="473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" panose="02020603050405020304" pitchFamily="18" charset="0"/>
                <a:ea typeface="Cambria Math" panose="02040503050406030204" pitchFamily="18" charset="0"/>
                <a:cs typeface="Times" panose="02020603050405020304" pitchFamily="18" charset="0"/>
              </a:rPr>
              <a:t>𝜈</a:t>
            </a:r>
            <a:r>
              <a:rPr lang="en-US" sz="2800" b="1" i="1" baseline="-250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21409" y="372269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pc="-500" dirty="0">
                <a:solidFill>
                  <a:srgbClr val="FF0000"/>
                </a:solidFill>
                <a:latin typeface="Cambria Math"/>
                <a:ea typeface="Cambria Math"/>
              </a:rPr>
              <a:t>𝜈</a:t>
            </a:r>
            <a:r>
              <a:rPr lang="en-US" sz="2800" dirty="0">
                <a:solidFill>
                  <a:srgbClr val="FF0000"/>
                </a:solidFill>
                <a:latin typeface="Cambria Math"/>
                <a:ea typeface="Cambria Math"/>
              </a:rPr>
              <a:t>͞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‍</a:t>
            </a:r>
            <a:endParaRPr lang="en-US" sz="2800" i="1" baseline="-25000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518107-B2C3-5340-995F-9DB274DD88EF}"/>
              </a:ext>
            </a:extLst>
          </p:cNvPr>
          <p:cNvSpPr txBox="1"/>
          <p:nvPr/>
        </p:nvSpPr>
        <p:spPr>
          <a:xfrm>
            <a:off x="5541983" y="390621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𝛍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F43D97-D533-2442-9556-5C99C255FDB7}"/>
              </a:ext>
            </a:extLst>
          </p:cNvPr>
          <p:cNvSpPr txBox="1"/>
          <p:nvPr/>
        </p:nvSpPr>
        <p:spPr>
          <a:xfrm>
            <a:off x="7139537" y="2250354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𝛍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C15CD-2F86-5146-9E59-A0AB6F6AB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IOP HEPP 5 April 2022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ED0DD4-EA12-364C-9509-96DEC59F2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DAB0207-A830-3C42-871D-2DAA5A61A0A2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l="30765" t="23398" r="24682" b="18454"/>
          <a:stretch>
            <a:fillRect/>
          </a:stretch>
        </p:blipFill>
        <p:spPr>
          <a:xfrm>
            <a:off x="7707665" y="2517247"/>
            <a:ext cx="4169461" cy="194245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E277F5B-E4BC-6E47-B12B-02A9CDF5A2DE}"/>
              </a:ext>
            </a:extLst>
          </p:cNvPr>
          <p:cNvSpPr txBox="1"/>
          <p:nvPr/>
        </p:nvSpPr>
        <p:spPr>
          <a:xfrm>
            <a:off x="9888345" y="3477309"/>
            <a:ext cx="2303655" cy="8578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Liberation Serif" pitchFamily="18"/>
                <a:ea typeface="WenQuanYi Micro Hei" pitchFamily="2"/>
                <a:cs typeface="Lohit Hindi" pitchFamily="2"/>
              </a:rPr>
              <a:t>DUNE FD1-HD simulation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Liberation Serif" pitchFamily="18"/>
                <a:ea typeface="WenQuanYi Micro Hei" pitchFamily="2"/>
                <a:cs typeface="Lohit Hindi" pitchFamily="2"/>
              </a:rPr>
              <a:t>2.5 GeV </a:t>
            </a:r>
            <a:r>
              <a:rPr lang="en-US" sz="1800" b="0" i="0" u="none" strike="noStrike" kern="1200" dirty="0" err="1">
                <a:ln>
                  <a:noFill/>
                </a:ln>
                <a:solidFill>
                  <a:srgbClr val="FFFFFF"/>
                </a:solidFill>
                <a:latin typeface="Liberation Serif" pitchFamily="18"/>
                <a:ea typeface="WenQuanYi Micro Hei" pitchFamily="2"/>
                <a:cs typeface="Lohit Hindi" pitchFamily="2"/>
              </a:rPr>
              <a:t>ν</a:t>
            </a:r>
            <a:r>
              <a:rPr lang="en-US" sz="1800" b="0" i="0" u="none" strike="noStrike" kern="1200" baseline="-33000" dirty="0" err="1">
                <a:ln>
                  <a:noFill/>
                </a:ln>
                <a:solidFill>
                  <a:srgbClr val="FFFFFF"/>
                </a:solidFill>
                <a:latin typeface="Liberation Serif" pitchFamily="18"/>
                <a:ea typeface="WenQuanYi Micro Hei" pitchFamily="2"/>
                <a:cs typeface="Lohit Hindi" pitchFamily="2"/>
              </a:rPr>
              <a:t>e</a:t>
            </a:r>
            <a:r>
              <a:rPr lang="en-US" sz="1800" b="0" i="0" u="none" strike="noStrike" kern="1200" dirty="0" err="1">
                <a:ln>
                  <a:noFill/>
                </a:ln>
                <a:solidFill>
                  <a:srgbClr val="FFFFFF"/>
                </a:solidFill>
                <a:latin typeface="Liberation Serif" pitchFamily="18"/>
                <a:ea typeface="WenQuanYi Micro Hei" pitchFamily="2"/>
                <a:cs typeface="Lohit Hindi" pitchFamily="2"/>
              </a:rPr>
              <a:t>→e</a:t>
            </a:r>
            <a:r>
              <a:rPr lang="en-US" sz="18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Liberation Serif" pitchFamily="18"/>
                <a:ea typeface="WenQuanYi Micro Hei" pitchFamily="2"/>
                <a:cs typeface="Lohit Hindi" pitchFamily="2"/>
              </a:rPr>
              <a:t> p π</a:t>
            </a:r>
            <a:r>
              <a:rPr lang="en-US" sz="1800" b="0" i="0" u="none" strike="noStrike" kern="1200" baseline="33000" dirty="0">
                <a:ln>
                  <a:noFill/>
                </a:ln>
                <a:solidFill>
                  <a:srgbClr val="FFFFFF"/>
                </a:solidFill>
                <a:latin typeface="Liberation Serif" pitchFamily="18"/>
                <a:ea typeface="WenQuanYi Micro Hei" pitchFamily="2"/>
                <a:cs typeface="Lohit Hindi" pitchFamily="2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15FE12-B88C-E940-8B21-0EB9EDF683AD}"/>
              </a:ext>
            </a:extLst>
          </p:cNvPr>
          <p:cNvSpPr txBox="1"/>
          <p:nvPr/>
        </p:nvSpPr>
        <p:spPr>
          <a:xfrm>
            <a:off x="9002110" y="409903"/>
            <a:ext cx="1217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solidFill>
                  <a:schemeClr val="tx2"/>
                </a:solidFill>
              </a:rPr>
              <a:t>7 years</a:t>
            </a:r>
          </a:p>
        </p:txBody>
      </p:sp>
    </p:spTree>
    <p:extLst>
      <p:ext uri="{BB962C8B-B14F-4D97-AF65-F5344CB8AC3E}">
        <p14:creationId xmlns:p14="http://schemas.microsoft.com/office/powerpoint/2010/main" val="1315247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tx2"/>
                </a:solidFill>
              </a:rPr>
              <a:t>DUNE: Sensitivity to CP Violation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6597B-A13D-394C-9B64-B45942C6C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IOP HEPP 5 April 2022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96B83FA-708A-CC46-ACAE-C17E7AE27031}"/>
              </a:ext>
            </a:extLst>
          </p:cNvPr>
          <p:cNvSpPr/>
          <p:nvPr/>
        </p:nvSpPr>
        <p:spPr>
          <a:xfrm>
            <a:off x="1893796" y="1147724"/>
            <a:ext cx="2598234" cy="252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F4AFC-A3D7-CB43-9C85-1BA571167F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D03083-23C6-E344-989A-18F1FB0574B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t="10079" r="8497"/>
          <a:stretch>
            <a:fillRect/>
          </a:stretch>
        </p:blipFill>
        <p:spPr>
          <a:xfrm>
            <a:off x="746807" y="1240409"/>
            <a:ext cx="4557986" cy="4377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91343C-2ED2-9D44-89F2-DE12187A7F9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261445" y="1005821"/>
            <a:ext cx="4557986" cy="442660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4E77B53-3B82-ED4B-B1B9-F7B9FDAAE8EB}"/>
              </a:ext>
            </a:extLst>
          </p:cNvPr>
          <p:cNvSpPr/>
          <p:nvPr/>
        </p:nvSpPr>
        <p:spPr>
          <a:xfrm>
            <a:off x="2123085" y="5518179"/>
            <a:ext cx="81974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SzPct val="45000"/>
              <a:buFont typeface="Wingdings" pitchFamily="2" charset="2"/>
              <a:buChar char="§"/>
            </a:pPr>
            <a:r>
              <a:rPr lang="en-US" sz="2000" dirty="0">
                <a:solidFill>
                  <a:schemeClr val="tx2"/>
                </a:solidFill>
                <a:latin typeface="Helvetica" pitchFamily="2" charset="0"/>
              </a:rPr>
              <a:t>5σ discovery potential for CP violation over &gt;50% of </a:t>
            </a:r>
            <a:r>
              <a:rPr lang="en-US" sz="2000" dirty="0" err="1">
                <a:solidFill>
                  <a:schemeClr val="tx2"/>
                </a:solidFill>
                <a:latin typeface="Helvetica" pitchFamily="2" charset="0"/>
              </a:rPr>
              <a:t>δ</a:t>
            </a:r>
            <a:r>
              <a:rPr lang="en-US" sz="2000" baseline="-33000" dirty="0" err="1">
                <a:solidFill>
                  <a:schemeClr val="tx2"/>
                </a:solidFill>
                <a:latin typeface="Helvetica" pitchFamily="2" charset="0"/>
              </a:rPr>
              <a:t>CP</a:t>
            </a:r>
            <a:r>
              <a:rPr lang="en-US" sz="2000" dirty="0">
                <a:solidFill>
                  <a:schemeClr val="tx2"/>
                </a:solidFill>
                <a:latin typeface="Helvetica" pitchFamily="2" charset="0"/>
              </a:rPr>
              <a:t> values</a:t>
            </a:r>
          </a:p>
          <a:p>
            <a:pPr marL="342900" lvl="0" indent="-342900">
              <a:buSzPct val="45000"/>
              <a:buFont typeface="Wingdings" pitchFamily="2" charset="2"/>
              <a:buChar char="§"/>
            </a:pPr>
            <a:r>
              <a:rPr lang="en-US" sz="2000" dirty="0">
                <a:solidFill>
                  <a:schemeClr val="tx2"/>
                </a:solidFill>
                <a:latin typeface="Helvetica" pitchFamily="2" charset="0"/>
              </a:rPr>
              <a:t>7-16° resolution to </a:t>
            </a:r>
            <a:r>
              <a:rPr lang="en-US" sz="2000" dirty="0" err="1">
                <a:solidFill>
                  <a:schemeClr val="tx2"/>
                </a:solidFill>
                <a:latin typeface="Helvetica" pitchFamily="2" charset="0"/>
              </a:rPr>
              <a:t>δ</a:t>
            </a:r>
            <a:r>
              <a:rPr lang="en-US" sz="2000" baseline="-33000" dirty="0" err="1">
                <a:solidFill>
                  <a:schemeClr val="tx2"/>
                </a:solidFill>
                <a:latin typeface="Helvetica" pitchFamily="2" charset="0"/>
              </a:rPr>
              <a:t>CP</a:t>
            </a:r>
            <a:r>
              <a:rPr lang="en-US" sz="2000" dirty="0">
                <a:solidFill>
                  <a:schemeClr val="tx2"/>
                </a:solidFill>
                <a:latin typeface="Helvetica" pitchFamily="2" charset="0"/>
              </a:rPr>
              <a:t>, </a:t>
            </a:r>
            <a:r>
              <a:rPr lang="en-US" sz="2000" i="1" dirty="0">
                <a:solidFill>
                  <a:schemeClr val="tx2"/>
                </a:solidFill>
                <a:latin typeface="Helvetica" pitchFamily="2" charset="0"/>
              </a:rPr>
              <a:t>without reliance on other experiments</a:t>
            </a:r>
          </a:p>
        </p:txBody>
      </p:sp>
    </p:spTree>
    <p:extLst>
      <p:ext uri="{BB962C8B-B14F-4D97-AF65-F5344CB8AC3E}">
        <p14:creationId xmlns:p14="http://schemas.microsoft.com/office/powerpoint/2010/main" val="1939481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2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593842-3BBF-FB4F-BA10-0DD2CB2DF982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 </a:t>
            </a:r>
            <a:r>
              <a:rPr lang="en-US" dirty="0" err="1"/>
              <a:t>flavour</a:t>
            </a:r>
            <a:r>
              <a:rPr lang="en-US" dirty="0"/>
              <a:t> oscillations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C58B95-FF97-0A46-BD6F-1C16B6C72C90}"/>
              </a:ext>
            </a:extLst>
          </p:cNvPr>
          <p:cNvGrpSpPr/>
          <p:nvPr/>
        </p:nvGrpSpPr>
        <p:grpSpPr>
          <a:xfrm>
            <a:off x="1451394" y="1007397"/>
            <a:ext cx="8759993" cy="5285388"/>
            <a:chOff x="1820363" y="1381674"/>
            <a:chExt cx="8759993" cy="5285388"/>
          </a:xfrm>
        </p:grpSpPr>
        <p:pic>
          <p:nvPicPr>
            <p:cNvPr id="4" name="Picture 3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0363" y="1381674"/>
              <a:ext cx="8146301" cy="89288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7924" y="3043115"/>
              <a:ext cx="5715000" cy="3623947"/>
            </a:xfrm>
            <a:prstGeom prst="rect">
              <a:avLst/>
            </a:prstGeom>
          </p:spPr>
        </p:pic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25618" y="2805031"/>
              <a:ext cx="2176424" cy="868573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3548316" y="3332336"/>
              <a:ext cx="1282486" cy="1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038679" y="2469464"/>
              <a:ext cx="37111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Rate driven by mass splitting </a:t>
              </a:r>
              <a:r>
                <a:rPr lang="el-GR" sz="2000" dirty="0">
                  <a:latin typeface="Times New Roman"/>
                  <a:cs typeface="Times New Roman"/>
                </a:rPr>
                <a:t>Δ</a:t>
              </a:r>
              <a:r>
                <a:rPr lang="en-GB" sz="2000" i="1" dirty="0">
                  <a:latin typeface="Times New Roman"/>
                  <a:cs typeface="Times New Roman"/>
                </a:rPr>
                <a:t>m</a:t>
              </a:r>
              <a:r>
                <a:rPr lang="en-GB" sz="2000" baseline="30000" dirty="0">
                  <a:latin typeface="Times New Roman"/>
                  <a:cs typeface="Times New Roman"/>
                </a:rPr>
                <a:t>2</a:t>
              </a:r>
              <a:endParaRPr lang="en-US" sz="2000" baseline="30000" dirty="0">
                <a:latin typeface="Times New Roman"/>
                <a:cs typeface="Times New Roman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4315293" y="2805030"/>
              <a:ext cx="0" cy="52730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7295148" y="3432931"/>
              <a:ext cx="0" cy="2678439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7812690" y="4206293"/>
              <a:ext cx="27676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Amplitude driven by mixing angle </a:t>
              </a:r>
              <a:r>
                <a:rPr lang="en-GB" sz="2000" dirty="0">
                  <a:latin typeface="Times New Roman"/>
                  <a:cs typeface="Times New Roman"/>
                </a:rPr>
                <a:t>sin</a:t>
              </a:r>
              <a:r>
                <a:rPr lang="en-GB" sz="2000" baseline="30000" dirty="0">
                  <a:latin typeface="Times New Roman"/>
                  <a:cs typeface="Times New Roman"/>
                </a:rPr>
                <a:t>2</a:t>
              </a:r>
              <a:r>
                <a:rPr lang="en-GB" sz="2000" dirty="0">
                  <a:latin typeface="Times New Roman"/>
                  <a:cs typeface="Times New Roman"/>
                </a:rPr>
                <a:t>(2</a:t>
              </a:r>
              <a:r>
                <a:rPr lang="el-GR" sz="2000" i="1" dirty="0">
                  <a:latin typeface="Times New Roman"/>
                  <a:cs typeface="Times New Roman"/>
                </a:rPr>
                <a:t>θ</a:t>
              </a:r>
              <a:r>
                <a:rPr lang="en-GB" sz="2000" dirty="0">
                  <a:latin typeface="Times New Roman"/>
                  <a:cs typeface="Times New Roman"/>
                </a:rPr>
                <a:t>)</a:t>
              </a:r>
              <a:endParaRPr lang="en-US" sz="2000" baseline="30000" dirty="0">
                <a:latin typeface="Times New Roman"/>
                <a:cs typeface="Times New Roman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 flipV="1">
              <a:off x="7295149" y="4413768"/>
              <a:ext cx="555261" cy="1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9AA92B71-7D21-8D45-8D02-B53D76B4DA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40838" y="6549549"/>
            <a:ext cx="4161957" cy="158697"/>
          </a:xfrm>
        </p:spPr>
        <p:txBody>
          <a:bodyPr/>
          <a:lstStyle/>
          <a:p>
            <a:pPr>
              <a:defRPr/>
            </a:pPr>
            <a:r>
              <a:rPr lang="en-US" sz="1400" dirty="0">
                <a:solidFill>
                  <a:schemeClr val="tx2"/>
                </a:solidFill>
              </a:rPr>
              <a:t>IOP HEPP 5 April 2022</a:t>
            </a:r>
          </a:p>
        </p:txBody>
      </p:sp>
    </p:spTree>
    <p:extLst>
      <p:ext uri="{BB962C8B-B14F-4D97-AF65-F5344CB8AC3E}">
        <p14:creationId xmlns:p14="http://schemas.microsoft.com/office/powerpoint/2010/main" val="2478906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DA183-03F4-DC40-844F-2AB2D58EF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tx2"/>
                </a:solidFill>
              </a:rPr>
              <a:t>DUNE: Unitarity tests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E6CAD9-136D-F749-809E-BFF1AFF05F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5C629F-A151-E844-A36E-CF89D38C8F8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88830" y="4641171"/>
            <a:ext cx="8725070" cy="1353229"/>
          </a:xfrm>
        </p:spPr>
        <p:txBody>
          <a:bodyPr>
            <a:normAutofit fontScale="92500" lnSpcReduction="10000"/>
          </a:bodyPr>
          <a:lstStyle/>
          <a:p>
            <a:pPr lvl="0">
              <a:buSzPct val="45000"/>
              <a:buFont typeface="StarSymbol"/>
              <a:buChar char="●"/>
            </a:pPr>
            <a:r>
              <a:rPr lang="en-US" dirty="0"/>
              <a:t>World-leading precision on Δm</a:t>
            </a:r>
            <a:r>
              <a:rPr lang="en-US" baseline="33000" dirty="0"/>
              <a:t>2</a:t>
            </a:r>
            <a:r>
              <a:rPr lang="en-US" baseline="-33000" dirty="0"/>
              <a:t>32</a:t>
            </a:r>
            <a:r>
              <a:rPr lang="en-US" dirty="0"/>
              <a:t> and θ</a:t>
            </a:r>
            <a:r>
              <a:rPr lang="en-US" baseline="-33000" dirty="0"/>
              <a:t>23</a:t>
            </a:r>
            <a:r>
              <a:rPr lang="en-US" dirty="0"/>
              <a:t>, including octant, and novel PRISM technique that is less sensitive to systematic effects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dirty="0"/>
              <a:t>Ultimate reach does not depend on external θ</a:t>
            </a:r>
            <a:r>
              <a:rPr lang="en-US" baseline="-33000" dirty="0"/>
              <a:t>13</a:t>
            </a:r>
            <a:r>
              <a:rPr lang="en-US" dirty="0"/>
              <a:t> measurements, and comparison with reactor data directly tests PMNS unitarity</a:t>
            </a:r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E29F2B-442E-3142-8A78-233B2B838B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IOP HEPP 5 April 2022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79F495-3DA6-3C4C-8C75-9867EBA36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127" y="1132320"/>
            <a:ext cx="3773040" cy="3486150"/>
          </a:xfrm>
          <a:prstGeom prst="rect">
            <a:avLst/>
          </a:prstGeom>
        </p:spPr>
      </p:pic>
      <p:sp>
        <p:nvSpPr>
          <p:cNvPr id="11" name="AutoShape 2">
            <a:extLst>
              <a:ext uri="{FF2B5EF4-FFF2-40B4-BE49-F238E27FC236}">
                <a16:creationId xmlns:a16="http://schemas.microsoft.com/office/drawing/2014/main" id="{F0835546-A1D7-2248-9A29-C9070155D1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8FF311-5CDA-D647-86B3-7187359A1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289" y="1256060"/>
            <a:ext cx="3266621" cy="31932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5F0044-30B5-9844-8D58-CEEA4D646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5382" y="1278760"/>
            <a:ext cx="3316277" cy="3193270"/>
          </a:xfrm>
          <a:prstGeom prst="rect">
            <a:avLst/>
          </a:prstGeom>
        </p:spPr>
      </p:pic>
      <p:sp>
        <p:nvSpPr>
          <p:cNvPr id="16" name="Straight Connector 15">
            <a:extLst>
              <a:ext uri="{FF2B5EF4-FFF2-40B4-BE49-F238E27FC236}">
                <a16:creationId xmlns:a16="http://schemas.microsoft.com/office/drawing/2014/main" id="{0FA45F24-02F3-8F47-BAFA-4A29EFCE3B3C}"/>
              </a:ext>
            </a:extLst>
          </p:cNvPr>
          <p:cNvSpPr/>
          <p:nvPr/>
        </p:nvSpPr>
        <p:spPr>
          <a:xfrm>
            <a:off x="8377852" y="3875510"/>
            <a:ext cx="2574318" cy="400"/>
          </a:xfrm>
          <a:prstGeom prst="line">
            <a:avLst/>
          </a:prstGeom>
          <a:noFill/>
          <a:ln w="18360">
            <a:solidFill>
              <a:srgbClr val="000000"/>
            </a:solidFill>
            <a:custDash>
              <a:ds d="197000" sp="127000"/>
            </a:custDash>
          </a:ln>
        </p:spPr>
        <p:txBody>
          <a:bodyPr wrap="none" lIns="90000" tIns="45000" rIns="90000" bIns="45000" anchor="ctr" anchorCtr="1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erif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0739AE-EB0B-7144-A804-EEDD84F57114}"/>
              </a:ext>
            </a:extLst>
          </p:cNvPr>
          <p:cNvSpPr txBox="1"/>
          <p:nvPr/>
        </p:nvSpPr>
        <p:spPr>
          <a:xfrm>
            <a:off x="8771320" y="3875510"/>
            <a:ext cx="1685160" cy="5965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dirty="0" err="1">
                <a:ln>
                  <a:noFill/>
                </a:ln>
                <a:latin typeface="Liberation Serif" pitchFamily="18"/>
                <a:ea typeface="WenQuanYi Micro Hei" pitchFamily="2"/>
                <a:cs typeface="Lohit Hindi" pitchFamily="2"/>
              </a:rPr>
              <a:t>Daya</a:t>
            </a:r>
            <a:r>
              <a:rPr lang="en-US" sz="1800" b="0" i="0" u="none" strike="noStrike" kern="1200" dirty="0">
                <a:ln>
                  <a:noFill/>
                </a:ln>
                <a:latin typeface="Liberation Serif" pitchFamily="18"/>
                <a:ea typeface="WenQuanYi Micro Hei" pitchFamily="2"/>
                <a:cs typeface="Lohit Hindi" pitchFamily="2"/>
              </a:rPr>
              <a:t> Bay </a:t>
            </a:r>
            <a:r>
              <a:rPr lang="en-US" sz="1800" b="0" i="0" u="none" strike="noStrike" kern="1200" dirty="0" err="1">
                <a:ln>
                  <a:noFill/>
                </a:ln>
                <a:latin typeface="Liberation Serif" pitchFamily="18"/>
                <a:ea typeface="WenQuanYi Micro Hei" pitchFamily="2"/>
                <a:cs typeface="Lohit Hindi" pitchFamily="2"/>
              </a:rPr>
              <a:t>unc</a:t>
            </a:r>
            <a:r>
              <a:rPr lang="en-US" sz="1800" b="0" i="0" u="none" strike="noStrike" kern="1200" dirty="0">
                <a:ln>
                  <a:noFill/>
                </a:ln>
                <a:latin typeface="Liberation Serif" pitchFamily="18"/>
                <a:ea typeface="WenQuanYi Micro Hei" pitchFamily="2"/>
                <a:cs typeface="Lohit Hindi" pitchFamily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08502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tx2"/>
                </a:solidFill>
              </a:rPr>
              <a:t>HK: Sensitivity to CP Violation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6597B-A13D-394C-9B64-B45942C6C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IOP HEPP 5 April 2022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96B83FA-708A-CC46-ACAE-C17E7AE27031}"/>
              </a:ext>
            </a:extLst>
          </p:cNvPr>
          <p:cNvSpPr/>
          <p:nvPr/>
        </p:nvSpPr>
        <p:spPr>
          <a:xfrm>
            <a:off x="1893796" y="1147724"/>
            <a:ext cx="2598234" cy="252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F4AFC-A3D7-CB43-9C85-1BA571167F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31" name="CPV_scan_HK_NH_comb_unknownMH.pdf" descr="CPV_scan_HK_NH_comb_unknownMH.pdf">
            <a:extLst>
              <a:ext uri="{FF2B5EF4-FFF2-40B4-BE49-F238E27FC236}">
                <a16:creationId xmlns:a16="http://schemas.microsoft.com/office/drawing/2014/main" id="{C255A00C-8D96-8B4B-BDE1-8D97971D4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90" y="1560695"/>
            <a:ext cx="6366492" cy="410958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A95B9D0-BA89-0647-8FB3-D38D01C3F27B}"/>
              </a:ext>
            </a:extLst>
          </p:cNvPr>
          <p:cNvSpPr/>
          <p:nvPr/>
        </p:nvSpPr>
        <p:spPr>
          <a:xfrm>
            <a:off x="7549338" y="1404589"/>
            <a:ext cx="3565352" cy="3444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1975054">
              <a:lnSpc>
                <a:spcPct val="90000"/>
              </a:lnSpc>
              <a:spcBef>
                <a:spcPts val="1400"/>
              </a:spcBef>
              <a:buSzPct val="80000"/>
              <a:buFont typeface="Arial" panose="020B0604020202020204" pitchFamily="34" charset="0"/>
              <a:buChar char="•"/>
              <a:defRPr sz="5265"/>
            </a:pPr>
            <a:r>
              <a:rPr lang="en-GB" sz="2400" dirty="0">
                <a:solidFill>
                  <a:schemeClr val="tx2"/>
                </a:solidFill>
                <a:latin typeface="Helvetica" pitchFamily="2" charset="0"/>
              </a:rPr>
              <a:t>Due to short baseline HK cannot resolve MO/CP degeneracy.</a:t>
            </a:r>
          </a:p>
          <a:p>
            <a:pPr marL="342900" indent="-342900" defTabSz="1975054">
              <a:lnSpc>
                <a:spcPct val="90000"/>
              </a:lnSpc>
              <a:spcBef>
                <a:spcPts val="1400"/>
              </a:spcBef>
              <a:buSzPct val="80000"/>
              <a:buFont typeface="Arial" panose="020B0604020202020204" pitchFamily="34" charset="0"/>
              <a:buChar char="•"/>
              <a:defRPr sz="5265"/>
            </a:pPr>
            <a:r>
              <a:rPr lang="en-GB" sz="2400" dirty="0">
                <a:solidFill>
                  <a:schemeClr val="tx2"/>
                </a:solidFill>
                <a:latin typeface="Helvetica" pitchFamily="2" charset="0"/>
              </a:rPr>
              <a:t>If MO unknown, beam analysis less sensitive for some values of </a:t>
            </a:r>
            <a:r>
              <a:rPr lang="en-US" sz="2400" dirty="0" err="1">
                <a:solidFill>
                  <a:schemeClr val="tx2"/>
                </a:solidFill>
                <a:cs typeface="Helvetica"/>
              </a:rPr>
              <a:t>δ</a:t>
            </a:r>
            <a:r>
              <a:rPr lang="en-US" sz="2400" dirty="0">
                <a:solidFill>
                  <a:schemeClr val="tx2"/>
                </a:solidFill>
                <a:cs typeface="Helvetica"/>
              </a:rPr>
              <a:t>.</a:t>
            </a:r>
            <a:endParaRPr lang="ar-AE" sz="2400" dirty="0">
              <a:solidFill>
                <a:schemeClr val="tx2"/>
              </a:solidFill>
              <a:latin typeface="Helvetica" pitchFamily="2" charset="0"/>
              <a:ea typeface="Times Roman"/>
              <a:cs typeface="Times Roman"/>
              <a:sym typeface="Times Roman"/>
            </a:endParaRPr>
          </a:p>
          <a:p>
            <a:pPr marL="342900" indent="-342900" defTabSz="1975054">
              <a:lnSpc>
                <a:spcPct val="90000"/>
              </a:lnSpc>
              <a:spcBef>
                <a:spcPts val="1400"/>
              </a:spcBef>
              <a:buSzPct val="80000"/>
              <a:buFont typeface="Arial" panose="020B0604020202020204" pitchFamily="34" charset="0"/>
              <a:buChar char="•"/>
              <a:defRPr sz="5265"/>
            </a:pPr>
            <a:r>
              <a:rPr lang="en-GB" sz="2400" dirty="0">
                <a:solidFill>
                  <a:schemeClr val="tx2"/>
                </a:solidFill>
                <a:latin typeface="Helvetica" pitchFamily="2" charset="0"/>
              </a:rPr>
              <a:t>Joint atmospheric and beam analysis increases sensitivity.</a:t>
            </a:r>
            <a:r>
              <a:rPr lang="en-GB" sz="2400" dirty="0">
                <a:solidFill>
                  <a:schemeClr val="tx2"/>
                </a:solidFill>
                <a:latin typeface="Helvetica" pitchFamily="2" charset="0"/>
                <a:ea typeface="Times Roman"/>
                <a:cs typeface="Times Roman"/>
                <a:sym typeface="Times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51545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D121E-FF6D-974B-836A-51D814DFB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tx2"/>
                </a:solidFill>
              </a:rPr>
              <a:t>Other mass hierarchy measurements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780F77-5FC5-B54D-A464-5424BAAD7CA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88830" y="4581647"/>
            <a:ext cx="9996524" cy="1557380"/>
          </a:xfrm>
        </p:spPr>
        <p:txBody>
          <a:bodyPr>
            <a:normAutofit lnSpcReduction="10000"/>
          </a:bodyPr>
          <a:lstStyle/>
          <a:p>
            <a:pPr lvl="0">
              <a:buSzPct val="45000"/>
              <a:buFont typeface="StarSymbol"/>
              <a:buChar char="●"/>
            </a:pPr>
            <a:r>
              <a:rPr lang="en-US" dirty="0"/>
              <a:t>JUNO can determine mass ordering by differentiating rapid wiggle with unprecedented energy resolution.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dirty="0"/>
              <a:t>Large water Cherenkov detectors can model </a:t>
            </a:r>
            <a:r>
              <a:rPr lang="en-US" dirty="0" err="1"/>
              <a:t>ν</a:t>
            </a:r>
            <a:r>
              <a:rPr lang="en-US" baseline="-33000" dirty="0" err="1"/>
              <a:t>e</a:t>
            </a:r>
            <a:r>
              <a:rPr lang="en-US" dirty="0"/>
              <a:t>/</a:t>
            </a:r>
            <a:r>
              <a:rPr lang="en-US" dirty="0" err="1"/>
              <a:t>ν</a:t>
            </a:r>
            <a:r>
              <a:rPr lang="en-US" baseline="-33000" dirty="0" err="1"/>
              <a:t>e</a:t>
            </a:r>
            <a:r>
              <a:rPr lang="en-US" dirty="0"/>
              <a:t> flux and cross sections and look for a small differences in the up/down asymmetry</a:t>
            </a:r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1E5CAA-6B73-1349-9BFC-7E51533B32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IOP HEPP 5 April 2022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4C074E-3050-2241-B63A-23071C71CAE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888830" y="1397837"/>
            <a:ext cx="3622145" cy="3070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15C48A-F0D1-4341-9C3A-E20865774AC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614738" y="1538953"/>
            <a:ext cx="4337657" cy="292971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1DA4DB-8E82-BC47-ADEE-0DBF691BAFEC}"/>
              </a:ext>
            </a:extLst>
          </p:cNvPr>
          <p:cNvSpPr txBox="1"/>
          <p:nvPr/>
        </p:nvSpPr>
        <p:spPr>
          <a:xfrm>
            <a:off x="6568286" y="1230902"/>
            <a:ext cx="3478551" cy="314302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compatLnSpc="0">
            <a:sp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r>
              <a:rPr lang="en-US" sz="1633" dirty="0">
                <a:latin typeface="Liberation Serif" pitchFamily="18"/>
                <a:ea typeface="WenQuanYi Micro Hei" pitchFamily="2"/>
                <a:cs typeface="Lohit Hindi" pitchFamily="2"/>
              </a:rPr>
              <a:t>Super-K: PTEP Vol. 2019, </a:t>
            </a:r>
            <a:r>
              <a:rPr lang="en-US" sz="1633" dirty="0" err="1">
                <a:latin typeface="Liberation Serif" pitchFamily="18"/>
                <a:ea typeface="WenQuanYi Micro Hei" pitchFamily="2"/>
                <a:cs typeface="Lohit Hindi" pitchFamily="2"/>
              </a:rPr>
              <a:t>Iss</a:t>
            </a:r>
            <a:r>
              <a:rPr lang="en-US" sz="1633" dirty="0">
                <a:latin typeface="Liberation Serif" pitchFamily="18"/>
                <a:ea typeface="WenQuanYi Micro Hei" pitchFamily="2"/>
                <a:cs typeface="Lohit Hindi" pitchFamily="2"/>
              </a:rPr>
              <a:t>. 5 (2019)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649810-C924-8E43-A499-95DD9CC0AC51}"/>
              </a:ext>
            </a:extLst>
          </p:cNvPr>
          <p:cNvSpPr txBox="1"/>
          <p:nvPr/>
        </p:nvSpPr>
        <p:spPr>
          <a:xfrm>
            <a:off x="1396498" y="1178580"/>
            <a:ext cx="3114477" cy="314302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compatLnSpc="0">
            <a:sp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r>
              <a:rPr lang="en-US" sz="1633" dirty="0">
                <a:latin typeface="Liberation Serif" pitchFamily="18"/>
                <a:ea typeface="WenQuanYi Micro Hei" pitchFamily="2"/>
                <a:cs typeface="Lohit Hindi" pitchFamily="2"/>
              </a:rPr>
              <a:t>JUNO: Snowmass2021 JUNO LOI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E63399C-4FFD-9949-8174-97F0C52DAF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020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9F18D11-6D0C-AC4D-8295-ED724236F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Operating Long-baseline experiments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CE3723-5C1D-B14D-B69A-4995ED409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437" y="2440742"/>
            <a:ext cx="4976348" cy="1700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F7B586-D474-9744-80B7-5CDE4673E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149" y="3617862"/>
            <a:ext cx="3743673" cy="27317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A1819A-1B07-F846-83C1-99D796693C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1289" y="965281"/>
            <a:ext cx="2696668" cy="18029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2DA2FA-1FDC-7444-B87B-DEED05C15625}"/>
              </a:ext>
            </a:extLst>
          </p:cNvPr>
          <p:cNvSpPr txBox="1"/>
          <p:nvPr/>
        </p:nvSpPr>
        <p:spPr>
          <a:xfrm>
            <a:off x="53911" y="3756880"/>
            <a:ext cx="20954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tx2"/>
                </a:solidFill>
              </a:rPr>
              <a:t>NOvA</a:t>
            </a:r>
            <a:r>
              <a:rPr lang="en-US" sz="2400" dirty="0">
                <a:solidFill>
                  <a:schemeClr val="tx2"/>
                </a:solidFill>
              </a:rPr>
              <a:t> baseline:</a:t>
            </a:r>
          </a:p>
          <a:p>
            <a:r>
              <a:rPr lang="en-US" sz="2400" dirty="0">
                <a:solidFill>
                  <a:schemeClr val="tx2"/>
                </a:solidFill>
              </a:rPr>
              <a:t>810 km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99BC8D-D9A7-9F45-82C0-06B7B77F751C}"/>
              </a:ext>
            </a:extLst>
          </p:cNvPr>
          <p:cNvSpPr txBox="1"/>
          <p:nvPr/>
        </p:nvSpPr>
        <p:spPr>
          <a:xfrm>
            <a:off x="9395718" y="225023"/>
            <a:ext cx="18421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T2K baseline:</a:t>
            </a:r>
          </a:p>
          <a:p>
            <a:r>
              <a:rPr lang="en-US" sz="2400" dirty="0">
                <a:solidFill>
                  <a:schemeClr val="tx2"/>
                </a:solidFill>
              </a:rPr>
              <a:t>295 km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24B535-1B69-5B45-844B-332A88745D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720" y="901862"/>
            <a:ext cx="4229291" cy="2420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DC58A9-2460-814F-9A71-6203108888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4245" y="2591130"/>
            <a:ext cx="2611314" cy="352661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51259C-9386-2C40-8FF8-A8104C3F29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tx2"/>
                </a:solidFill>
              </a:rPr>
              <a:t>IOP HEPP 5 April 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ED0D82-82B8-0E4B-9B2F-24960C7F6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440B2C-CBD6-2943-98DA-EDA50EB56C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3714" y="1254838"/>
            <a:ext cx="3505800" cy="160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109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DB2128C-0226-3A43-B70D-C638C86A9BF3}"/>
              </a:ext>
            </a:extLst>
          </p:cNvPr>
          <p:cNvGrpSpPr/>
          <p:nvPr/>
        </p:nvGrpSpPr>
        <p:grpSpPr>
          <a:xfrm>
            <a:off x="1581126" y="877185"/>
            <a:ext cx="4957106" cy="5177846"/>
            <a:chOff x="-195612" y="1134280"/>
            <a:chExt cx="5507353" cy="575259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8B78341-3B38-0242-8D24-620E8D86A6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134280"/>
              <a:ext cx="4479563" cy="2237084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297000B-571B-D644-9568-A57421528E04}"/>
                </a:ext>
              </a:extLst>
            </p:cNvPr>
            <p:cNvSpPr/>
            <p:nvPr/>
          </p:nvSpPr>
          <p:spPr>
            <a:xfrm>
              <a:off x="3035774" y="2560320"/>
              <a:ext cx="1453414" cy="145341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0C5F80B-84F3-CD46-AFD4-980BF9986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95612" y="2406317"/>
              <a:ext cx="5507353" cy="4480558"/>
            </a:xfrm>
            <a:prstGeom prst="rect">
              <a:avLst/>
            </a:prstGeom>
          </p:spPr>
        </p:pic>
        <p:pic>
          <p:nvPicPr>
            <p:cNvPr id="11" name="Picture 10" descr="14-0218-16D.lr.jpg">
              <a:extLst>
                <a:ext uri="{FF2B5EF4-FFF2-40B4-BE49-F238E27FC236}">
                  <a16:creationId xmlns:a16="http://schemas.microsoft.com/office/drawing/2014/main" id="{467786AE-6A69-A841-8921-C4B4780D18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1262" y="5485276"/>
              <a:ext cx="1617289" cy="137945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7982469-D3AE-0848-9BBB-AD0ECDC478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6981" y="2197856"/>
            <a:ext cx="1400880" cy="1308202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5426AE-4DB7-6E4D-936E-C4F4C89F01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6990" y="4703130"/>
            <a:ext cx="1308202" cy="1315378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7D71A5FD-34E6-444C-A396-03DC65E8B3F1}"/>
              </a:ext>
            </a:extLst>
          </p:cNvPr>
          <p:cNvSpPr txBox="1">
            <a:spLocks/>
          </p:cNvSpPr>
          <p:nvPr/>
        </p:nvSpPr>
        <p:spPr>
          <a:xfrm>
            <a:off x="6760944" y="1210526"/>
            <a:ext cx="4276023" cy="387420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NuMI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beam: </a:t>
            </a:r>
            <a:r>
              <a:rPr lang="en-US" sz="2400" i="1" dirty="0" err="1">
                <a:solidFill>
                  <a:schemeClr val="tx2"/>
                </a:solidFill>
                <a:latin typeface="Calibri" panose="020F0502020204030204" pitchFamily="34" charset="0"/>
                <a:ea typeface="Georgia" charset="0"/>
                <a:cs typeface="Calibri" panose="020F0502020204030204" pitchFamily="34" charset="0"/>
              </a:rPr>
              <a:t>ν</a:t>
            </a:r>
            <a:r>
              <a:rPr lang="en-US" sz="2400" i="1" baseline="-25000" dirty="0" err="1">
                <a:solidFill>
                  <a:schemeClr val="tx2"/>
                </a:solidFill>
                <a:latin typeface="Calibri" panose="020F0502020204030204" pitchFamily="34" charset="0"/>
                <a:ea typeface="Georgia" charset="0"/>
                <a:cs typeface="Calibri" panose="020F0502020204030204" pitchFamily="34" charset="0"/>
              </a:rPr>
              <a:t>μ</a:t>
            </a:r>
            <a:r>
              <a:rPr lang="en-GB" sz="2400" dirty="0">
                <a:solidFill>
                  <a:schemeClr val="tx2"/>
                </a:solidFill>
                <a:latin typeface="Calibri" panose="020F0502020204030204" pitchFamily="34" charset="0"/>
                <a:ea typeface="Georgia" charset="0"/>
                <a:cs typeface="Calibri" panose="020F0502020204030204" pitchFamily="34" charset="0"/>
              </a:rPr>
              <a:t> or </a:t>
            </a:r>
            <a:r>
              <a:rPr lang="el-GR" sz="2400" i="1" dirty="0">
                <a:solidFill>
                  <a:schemeClr val="tx2"/>
                </a:solidFill>
                <a:latin typeface="Calibri" panose="020F0502020204030204" pitchFamily="34" charset="0"/>
                <a:ea typeface="Georgia" charset="0"/>
                <a:cs typeface="Calibri" panose="020F0502020204030204" pitchFamily="34" charset="0"/>
              </a:rPr>
              <a:t>ν̅</a:t>
            </a:r>
            <a:r>
              <a:rPr lang="en-GB" sz="2400" i="1" baseline="-25000" dirty="0" err="1">
                <a:solidFill>
                  <a:schemeClr val="tx2"/>
                </a:solidFill>
                <a:latin typeface="Calibri" panose="020F0502020204030204" pitchFamily="34" charset="0"/>
                <a:ea typeface="Georgia" charset="0"/>
                <a:cs typeface="Calibri" panose="020F0502020204030204" pitchFamily="34" charset="0"/>
              </a:rPr>
              <a:t>μ</a:t>
            </a:r>
            <a:endParaRPr lang="en-US" sz="2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functionally identical, tracking calorimeter detectors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Near: 300 T underground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Far: 14 </a:t>
            </a:r>
            <a:r>
              <a:rPr lang="en-US" sz="18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kT</a:t>
            </a: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the surface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Placed 14 </a:t>
            </a:r>
            <a:r>
              <a:rPr lang="en-US" sz="18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mrad</a:t>
            </a: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off-axis to produce a narrow-band spectrum (peak at 2 GeV)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810 km baseline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Longest baseline of current experiments.</a:t>
            </a:r>
          </a:p>
        </p:txBody>
      </p:sp>
      <p:sp>
        <p:nvSpPr>
          <p:cNvPr id="15" name="Retângulo 7">
            <a:extLst>
              <a:ext uri="{FF2B5EF4-FFF2-40B4-BE49-F238E27FC236}">
                <a16:creationId xmlns:a16="http://schemas.microsoft.com/office/drawing/2014/main" id="{2F46AF06-6320-D24F-9C83-0D962317D26D}"/>
              </a:ext>
            </a:extLst>
          </p:cNvPr>
          <p:cNvSpPr/>
          <p:nvPr/>
        </p:nvSpPr>
        <p:spPr>
          <a:xfrm>
            <a:off x="1528423" y="172981"/>
            <a:ext cx="8958239" cy="54302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E0002802-E65C-0C47-8BAB-63A8DB2AD897}"/>
              </a:ext>
            </a:extLst>
          </p:cNvPr>
          <p:cNvSpPr txBox="1">
            <a:spLocks/>
          </p:cNvSpPr>
          <p:nvPr/>
        </p:nvSpPr>
        <p:spPr>
          <a:xfrm>
            <a:off x="4059679" y="236598"/>
            <a:ext cx="3895724" cy="415790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+mj-lt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z="2100" dirty="0" err="1"/>
              <a:t>NOvA</a:t>
            </a:r>
            <a:r>
              <a:rPr lang="en-US" sz="2100" dirty="0"/>
              <a:t> Experiment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F9FBF5-CEEE-724E-AD31-121FCCC0D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IOP HEPP 5 April 2022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901B5-1540-8748-8FF3-FAC520A5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3567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328" y="0"/>
            <a:ext cx="10551343" cy="6307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35</a:t>
            </a:fld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7639E8-B40C-4E40-8052-A913A122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 HEPP 5 April 2022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21B63C-9135-F049-A1A5-885D30070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500" y="0"/>
            <a:ext cx="46355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20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4934" y="465221"/>
            <a:ext cx="9773066" cy="584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36</a:t>
            </a:fld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3E89E-CB37-FC4C-B133-F7653FC30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IOP HEPP 5 April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3281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51DF9C-F2C3-414B-8EA8-D7EEBE6BEE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2489" y="894314"/>
            <a:ext cx="4448602" cy="4668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410EA9-8354-7B4D-B878-0E8B9B9360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822819" y="894313"/>
            <a:ext cx="4448603" cy="46682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i="1" dirty="0" err="1"/>
              <a:t>ν</a:t>
            </a:r>
            <a:r>
              <a:rPr lang="el-GR" i="1" baseline="-25000" dirty="0" err="1"/>
              <a:t>μ</a:t>
            </a:r>
            <a:r>
              <a:rPr lang="en-US" dirty="0"/>
              <a:t> and </a:t>
            </a:r>
            <a:r>
              <a:rPr lang="el-GR" i="1" dirty="0">
                <a:latin typeface="Calibri" charset="0"/>
                <a:ea typeface="Calibri" charset="0"/>
                <a:cs typeface="Calibri" charset="0"/>
              </a:rPr>
              <a:t>ν</a:t>
            </a:r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̅</a:t>
            </a:r>
            <a:r>
              <a:rPr lang="el-GR" i="1" baseline="-25000" dirty="0">
                <a:latin typeface="Calibri" charset="0"/>
                <a:ea typeface="Calibri" charset="0"/>
                <a:cs typeface="Calibri" charset="0"/>
              </a:rPr>
              <a:t>μ</a:t>
            </a:r>
            <a:r>
              <a:rPr lang="en-US" i="1" baseline="-25000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disappearance</a:t>
            </a:r>
            <a:r>
              <a:rPr lang="en-US" dirty="0"/>
              <a:t> at the </a:t>
            </a:r>
            <a:r>
              <a:rPr lang="en-US" dirty="0" err="1"/>
              <a:t>NOvA</a:t>
            </a:r>
            <a:r>
              <a:rPr lang="en-US" dirty="0"/>
              <a:t> Far Detector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08752" y="1488810"/>
            <a:ext cx="502920" cy="480788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 anchor="ctr">
            <a:noAutofit/>
          </a:bodyPr>
          <a:lstStyle/>
          <a:p>
            <a:pPr algn="ctr">
              <a:spcBef>
                <a:spcPts val="1200"/>
              </a:spcBef>
            </a:pPr>
            <a:r>
              <a:rPr lang="el-GR" sz="2000" i="1" dirty="0" err="1">
                <a:solidFill>
                  <a:srgbClr val="C00000"/>
                </a:solidFill>
                <a:ea typeface="Calibri" charset="0"/>
                <a:cs typeface="Calibri" charset="0"/>
              </a:rPr>
              <a:t>ν</a:t>
            </a:r>
            <a:r>
              <a:rPr lang="el-GR" sz="2000" i="1" baseline="-25000" dirty="0" err="1">
                <a:solidFill>
                  <a:srgbClr val="C00000"/>
                </a:solidFill>
                <a:ea typeface="Calibri" charset="0"/>
                <a:cs typeface="Calibri" charset="0"/>
              </a:rPr>
              <a:t>μ</a:t>
            </a:r>
            <a:endParaRPr lang="en-US" sz="2000" i="1" baseline="-25000" dirty="0">
              <a:solidFill>
                <a:srgbClr val="C00000"/>
              </a:solidFill>
              <a:ea typeface="Calibri" charset="0"/>
              <a:cs typeface="Calibri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DD2F70-D7EA-F14F-A543-FBB311D7FC92}"/>
              </a:ext>
            </a:extLst>
          </p:cNvPr>
          <p:cNvSpPr txBox="1"/>
          <p:nvPr/>
        </p:nvSpPr>
        <p:spPr>
          <a:xfrm>
            <a:off x="1221169" y="5723292"/>
            <a:ext cx="3351241" cy="480788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 anchor="ctr">
            <a:noAutofit/>
          </a:bodyPr>
          <a:lstStyle/>
          <a:p>
            <a:pPr algn="ctr">
              <a:spcBef>
                <a:spcPts val="1200"/>
              </a:spcBef>
            </a:pPr>
            <a:r>
              <a:rPr lang="en-US" sz="2100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211 events, 8.2 background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69EDF5-C8D2-7D45-AE6F-505C61E92E4D}"/>
              </a:ext>
            </a:extLst>
          </p:cNvPr>
          <p:cNvSpPr txBox="1"/>
          <p:nvPr/>
        </p:nvSpPr>
        <p:spPr>
          <a:xfrm>
            <a:off x="6520464" y="5723292"/>
            <a:ext cx="3281528" cy="480788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txBody>
          <a:bodyPr wrap="none" rtlCol="0" anchor="ctr">
            <a:noAutofit/>
          </a:bodyPr>
          <a:lstStyle/>
          <a:p>
            <a:pPr algn="ctr">
              <a:spcBef>
                <a:spcPts val="1200"/>
              </a:spcBef>
            </a:pPr>
            <a:r>
              <a:rPr lang="en-US" sz="2100" dirty="0">
                <a:solidFill>
                  <a:schemeClr val="bg1"/>
                </a:solidFill>
                <a:latin typeface="+mj-lt"/>
                <a:ea typeface="Calibri" charset="0"/>
                <a:cs typeface="Calibri" panose="020F0502020204030204" pitchFamily="34" charset="0"/>
              </a:rPr>
              <a:t>105 events, 2.1 background</a:t>
            </a:r>
            <a:endParaRPr lang="en-US" sz="2100" baseline="-25000" dirty="0">
              <a:solidFill>
                <a:schemeClr val="bg1"/>
              </a:solidFill>
              <a:latin typeface="+mj-lt"/>
              <a:ea typeface="Calibri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33DBBA-6BAA-1048-9000-81FB0FF7EB0C}"/>
              </a:ext>
            </a:extLst>
          </p:cNvPr>
          <p:cNvSpPr txBox="1"/>
          <p:nvPr/>
        </p:nvSpPr>
        <p:spPr>
          <a:xfrm>
            <a:off x="6520464" y="1488810"/>
            <a:ext cx="502920" cy="480788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txBody>
          <a:bodyPr wrap="none" rtlCol="0" anchor="ctr">
            <a:noAutofit/>
          </a:bodyPr>
          <a:lstStyle/>
          <a:p>
            <a:pPr algn="ctr">
              <a:spcBef>
                <a:spcPts val="1200"/>
              </a:spcBef>
            </a:pPr>
            <a:r>
              <a:rPr lang="el-GR" sz="2000" i="1" dirty="0">
                <a:solidFill>
                  <a:schemeClr val="bg1"/>
                </a:solidFill>
                <a:ea typeface="Calibri" charset="0"/>
                <a:cs typeface="Calibri" charset="0"/>
              </a:rPr>
              <a:t>ν</a:t>
            </a:r>
            <a:r>
              <a:rPr lang="en-US" sz="2000" i="1" dirty="0">
                <a:solidFill>
                  <a:schemeClr val="bg1"/>
                </a:solidFill>
                <a:ea typeface="Calibri" charset="0"/>
                <a:cs typeface="Calibri" charset="0"/>
              </a:rPr>
              <a:t>̅</a:t>
            </a:r>
            <a:r>
              <a:rPr lang="el-GR" sz="2000" i="1" baseline="-25000" dirty="0">
                <a:solidFill>
                  <a:schemeClr val="bg1"/>
                </a:solidFill>
                <a:ea typeface="Calibri" charset="0"/>
                <a:cs typeface="Calibri" charset="0"/>
              </a:rPr>
              <a:t>μ</a:t>
            </a:r>
            <a:endParaRPr lang="en-US" sz="2000" i="1" baseline="-25000" dirty="0">
              <a:solidFill>
                <a:schemeClr val="bg1"/>
              </a:solidFill>
              <a:ea typeface="Calibri" charset="0"/>
              <a:cs typeface="Calibri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809FD3-F347-E246-9175-7D64E94DB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tx2"/>
                </a:solidFill>
              </a:rPr>
              <a:t>IOP HEPP 5 April 2022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2120EE2-97E3-7F4D-8572-2571BA0E5E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9700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C274B3B-03C6-124E-B5F3-76A4A0A4C4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1365652" y="186549"/>
            <a:ext cx="3091766" cy="45651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A8BFB0-ADB9-C74A-9532-763B33515C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6509183" y="126658"/>
            <a:ext cx="3091766" cy="4565185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B9CC9718-4954-004C-81DE-A14B3DB1A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i="1" dirty="0"/>
              <a:t>ν</a:t>
            </a:r>
            <a:r>
              <a:rPr lang="en-US" i="1" baseline="-25000" dirty="0"/>
              <a:t>e</a:t>
            </a:r>
            <a:r>
              <a:rPr lang="en-US" dirty="0"/>
              <a:t> and </a:t>
            </a:r>
            <a:r>
              <a:rPr lang="el-GR" i="1" dirty="0">
                <a:latin typeface="Calibri" charset="0"/>
                <a:ea typeface="Calibri" charset="0"/>
                <a:cs typeface="Calibri" charset="0"/>
              </a:rPr>
              <a:t>ν</a:t>
            </a:r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̅</a:t>
            </a:r>
            <a:r>
              <a:rPr lang="en-US" i="1" baseline="-25000" dirty="0">
                <a:latin typeface="Calibri" charset="0"/>
                <a:ea typeface="Calibri" charset="0"/>
                <a:cs typeface="Calibri" charset="0"/>
              </a:rPr>
              <a:t>e 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appearance</a:t>
            </a:r>
            <a:r>
              <a:rPr lang="en-US" dirty="0"/>
              <a:t> at the </a:t>
            </a:r>
            <a:r>
              <a:rPr lang="en-US" dirty="0" err="1"/>
              <a:t>NOvA</a:t>
            </a:r>
            <a:r>
              <a:rPr lang="en-US" dirty="0"/>
              <a:t> Far Detector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41071" y="1308911"/>
            <a:ext cx="502920" cy="48078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none" rtlCol="0" anchor="ctr">
            <a:noAutofit/>
          </a:bodyPr>
          <a:lstStyle/>
          <a:p>
            <a:pPr algn="ctr">
              <a:spcBef>
                <a:spcPts val="1200"/>
              </a:spcBef>
            </a:pPr>
            <a:r>
              <a:rPr lang="el-GR" sz="2000" i="1" dirty="0">
                <a:solidFill>
                  <a:schemeClr val="bg1"/>
                </a:solidFill>
                <a:ea typeface="Calibri" charset="0"/>
                <a:cs typeface="Calibri" charset="0"/>
              </a:rPr>
              <a:t>ν</a:t>
            </a:r>
            <a:r>
              <a:rPr lang="en-US" sz="2000" i="1" dirty="0">
                <a:solidFill>
                  <a:schemeClr val="bg1"/>
                </a:solidFill>
                <a:ea typeface="Calibri" charset="0"/>
                <a:cs typeface="Calibri" charset="0"/>
              </a:rPr>
              <a:t>̅</a:t>
            </a:r>
            <a:r>
              <a:rPr lang="en-US" sz="2000" i="1" baseline="-25000" dirty="0">
                <a:solidFill>
                  <a:schemeClr val="bg1"/>
                </a:solidFill>
                <a:ea typeface="Calibri" charset="0"/>
                <a:cs typeface="Calibri" charset="0"/>
              </a:rPr>
              <a:t>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12994" y="1329300"/>
            <a:ext cx="502920" cy="48078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none" rtlCol="0" anchor="ctr">
            <a:noAutofit/>
          </a:bodyPr>
          <a:lstStyle/>
          <a:p>
            <a:pPr algn="ctr">
              <a:spcBef>
                <a:spcPts val="1200"/>
              </a:spcBef>
            </a:pPr>
            <a:r>
              <a:rPr lang="el-GR" sz="2000" i="1" dirty="0">
                <a:solidFill>
                  <a:schemeClr val="accent1">
                    <a:lumMod val="75000"/>
                  </a:schemeClr>
                </a:solidFill>
                <a:ea typeface="Calibri" charset="0"/>
                <a:cs typeface="Calibri" charset="0"/>
              </a:rPr>
              <a:t>ν</a:t>
            </a:r>
            <a:r>
              <a:rPr lang="en-US" sz="2000" i="1" baseline="-25000" dirty="0">
                <a:solidFill>
                  <a:schemeClr val="accent1">
                    <a:lumMod val="75000"/>
                  </a:schemeClr>
                </a:solidFill>
                <a:ea typeface="Calibri" charset="0"/>
                <a:cs typeface="Calibri" charset="0"/>
              </a:rPr>
              <a:t>e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081533" y="4187653"/>
          <a:ext cx="3660004" cy="2011680"/>
        </p:xfrm>
        <a:graphic>
          <a:graphicData uri="http://schemas.openxmlformats.org/drawingml/2006/table">
            <a:tbl>
              <a:tblPr firstRow="1">
                <a:tableStyleId>{6E25E649-3F16-4E02-A733-19D2CDBF48F0}</a:tableStyleId>
              </a:tblPr>
              <a:tblGrid>
                <a:gridCol w="1813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4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219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Total Observed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82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Range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198">
                <a:tc>
                  <a:txBody>
                    <a:bodyPr/>
                    <a:lstStyle/>
                    <a:p>
                      <a:r>
                        <a:rPr lang="en-US" sz="1600" dirty="0"/>
                        <a:t>Total Prediction</a:t>
                      </a:r>
                    </a:p>
                  </a:txBody>
                  <a:tcP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85.8</a:t>
                      </a:r>
                    </a:p>
                  </a:txBody>
                  <a:tcP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52-110</a:t>
                      </a:r>
                    </a:p>
                  </a:txBody>
                  <a:tcP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198">
                <a:tc>
                  <a:txBody>
                    <a:bodyPr/>
                    <a:lstStyle/>
                    <a:p>
                      <a:r>
                        <a:rPr lang="en-US" sz="1600" dirty="0"/>
                        <a:t>    Wrong-sign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1.0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0.6-1.7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198">
                <a:tc>
                  <a:txBody>
                    <a:bodyPr/>
                    <a:lstStyle/>
                    <a:p>
                      <a:r>
                        <a:rPr lang="en-US" sz="1600" dirty="0"/>
                        <a:t>    Beam Bkgd.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22.7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198">
                <a:tc>
                  <a:txBody>
                    <a:bodyPr/>
                    <a:lstStyle/>
                    <a:p>
                      <a:r>
                        <a:rPr lang="en-US" sz="1600" dirty="0"/>
                        <a:t>    Cosmic Bkgd.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3.1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198">
                <a:tc>
                  <a:txBody>
                    <a:bodyPr/>
                    <a:lstStyle/>
                    <a:p>
                      <a:r>
                        <a:rPr lang="en-US" sz="1600" dirty="0"/>
                        <a:t>Total Bkgd.</a:t>
                      </a:r>
                    </a:p>
                  </a:txBody>
                  <a:tcP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26.8</a:t>
                      </a:r>
                    </a:p>
                  </a:txBody>
                  <a:tcP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26-28</a:t>
                      </a:r>
                    </a:p>
                  </a:txBody>
                  <a:tcP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6096000" y="4139999"/>
          <a:ext cx="3657600" cy="2011680"/>
        </p:xfrm>
        <a:graphic>
          <a:graphicData uri="http://schemas.openxmlformats.org/drawingml/2006/table">
            <a:tbl>
              <a:tblPr firstRow="1">
                <a:tableStyleId>{6E25E649-3F16-4E02-A733-19D2CDBF48F0}</a:tableStyleId>
              </a:tblPr>
              <a:tblGrid>
                <a:gridCol w="1810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70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9753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Total Observed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33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Range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722">
                <a:tc>
                  <a:txBody>
                    <a:bodyPr/>
                    <a:lstStyle/>
                    <a:p>
                      <a:r>
                        <a:rPr lang="en-US" sz="1600" dirty="0"/>
                        <a:t>Total Prediction</a:t>
                      </a:r>
                    </a:p>
                  </a:txBody>
                  <a:tcP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33.2</a:t>
                      </a:r>
                    </a:p>
                  </a:txBody>
                  <a:tcP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25-45</a:t>
                      </a:r>
                    </a:p>
                  </a:txBody>
                  <a:tcP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722">
                <a:tc>
                  <a:txBody>
                    <a:bodyPr/>
                    <a:lstStyle/>
                    <a:p>
                      <a:r>
                        <a:rPr lang="en-US" sz="1600" dirty="0"/>
                        <a:t>    Wrong-sign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2.3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1.0-3.2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722">
                <a:tc>
                  <a:txBody>
                    <a:bodyPr/>
                    <a:lstStyle/>
                    <a:p>
                      <a:r>
                        <a:rPr lang="en-US" sz="1600" dirty="0"/>
                        <a:t>    Beam Bkgd.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10.2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722">
                <a:tc>
                  <a:txBody>
                    <a:bodyPr/>
                    <a:lstStyle/>
                    <a:p>
                      <a:r>
                        <a:rPr lang="en-US" sz="1600" dirty="0"/>
                        <a:t>    Cosmic Bkgd.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1.6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5722">
                <a:tc>
                  <a:txBody>
                    <a:bodyPr/>
                    <a:lstStyle/>
                    <a:p>
                      <a:r>
                        <a:rPr lang="en-US" sz="1600" dirty="0"/>
                        <a:t>Total Bkgd.</a:t>
                      </a:r>
                    </a:p>
                  </a:txBody>
                  <a:tcP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14.0</a:t>
                      </a:r>
                    </a:p>
                  </a:txBody>
                  <a:tcP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13-15</a:t>
                      </a:r>
                    </a:p>
                  </a:txBody>
                  <a:tcP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Content Placeholder 13">
            <a:extLst>
              <a:ext uri="{FF2B5EF4-FFF2-40B4-BE49-F238E27FC236}">
                <a16:creationId xmlns:a16="http://schemas.microsoft.com/office/drawing/2014/main" id="{CE597788-64F0-DE43-A13D-5845C1B6DD5E}"/>
              </a:ext>
            </a:extLst>
          </p:cNvPr>
          <p:cNvSpPr txBox="1">
            <a:spLocks/>
          </p:cNvSpPr>
          <p:nvPr/>
        </p:nvSpPr>
        <p:spPr>
          <a:xfrm>
            <a:off x="6260167" y="6272702"/>
            <a:ext cx="3329266" cy="36512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2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500"/>
              </a:spcBef>
              <a:buFont typeface="Arial"/>
              <a:buChar char="–"/>
              <a:defRPr sz="23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5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50"/>
              </a:spcBef>
              <a:buFont typeface="Arial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50"/>
              </a:spcBef>
              <a:buFont typeface="Arial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sz="1800" dirty="0">
                <a:solidFill>
                  <a:schemeClr val="bg1"/>
                </a:solidFill>
              </a:rPr>
              <a:t>&gt;4</a:t>
            </a:r>
            <a:r>
              <a:rPr lang="el-GR" sz="1800" dirty="0">
                <a:solidFill>
                  <a:schemeClr val="bg1"/>
                </a:solidFill>
              </a:rPr>
              <a:t>σ </a:t>
            </a:r>
            <a:r>
              <a:rPr lang="en-US" sz="1800" dirty="0">
                <a:solidFill>
                  <a:schemeClr val="bg1"/>
                </a:solidFill>
              </a:rPr>
              <a:t>evidence of</a:t>
            </a:r>
            <a:r>
              <a:rPr lang="el-GR" sz="1800" i="1" dirty="0">
                <a:solidFill>
                  <a:schemeClr val="bg1"/>
                </a:solidFill>
                <a:ea typeface="Calibri" charset="0"/>
                <a:cs typeface="Calibri" charset="0"/>
              </a:rPr>
              <a:t> ν</a:t>
            </a:r>
            <a:r>
              <a:rPr lang="en-US" sz="1800" i="1" dirty="0">
                <a:solidFill>
                  <a:schemeClr val="bg1"/>
                </a:solidFill>
                <a:ea typeface="Calibri" charset="0"/>
                <a:cs typeface="Calibri" charset="0"/>
              </a:rPr>
              <a:t>̅</a:t>
            </a:r>
            <a:r>
              <a:rPr lang="en-US" sz="1800" i="1" baseline="-25000" dirty="0">
                <a:solidFill>
                  <a:schemeClr val="bg1"/>
                </a:solidFill>
                <a:ea typeface="Calibri" charset="0"/>
                <a:cs typeface="Calibri" charset="0"/>
              </a:rPr>
              <a:t>e</a:t>
            </a:r>
            <a:r>
              <a:rPr lang="en-US" sz="1800" dirty="0">
                <a:solidFill>
                  <a:schemeClr val="bg1"/>
                </a:solidFill>
              </a:rPr>
              <a:t> appearance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5EB71EA-05B0-AF42-8CF8-E230BB6219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tx2"/>
                </a:solidFill>
              </a:rPr>
              <a:t>IOP HEPP 5 April 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21EB57-EEA4-6840-9307-16AFEEA70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230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3996C5-41E1-6141-A5B8-D825859D51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CEF910-D905-8C42-83D9-F7409E293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Oscillation Samples in T2K Far Detector (SK)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18405A-37CF-5040-9EC0-2F86C10453E7}"/>
              </a:ext>
            </a:extLst>
          </p:cNvPr>
          <p:cNvSpPr/>
          <p:nvPr/>
        </p:nvSpPr>
        <p:spPr>
          <a:xfrm>
            <a:off x="6541290" y="912387"/>
            <a:ext cx="3545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4000" i="1" baseline="-25000" dirty="0">
                <a:solidFill>
                  <a:schemeClr val="tx2"/>
                </a:solidFill>
                <a:ea typeface="Calibri" charset="0"/>
                <a:cs typeface="Calibri" charset="0"/>
              </a:rPr>
              <a:t> 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7C5AFC-B748-FE4D-9285-67ADCB11A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128" y="1475873"/>
            <a:ext cx="8340896" cy="42677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554C13-EBCE-714F-8124-FD1F9B950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88" y="2463071"/>
            <a:ext cx="3039240" cy="1931857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C39F1D-DB49-314A-92D7-D0B200284A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tx2"/>
                </a:solidFill>
              </a:rPr>
              <a:t>IOP HEPP 5 April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44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4" y="1515568"/>
            <a:ext cx="8540390" cy="960916"/>
          </a:xfrm>
          <a:prstGeom prst="rect">
            <a:avLst/>
          </a:prstGeom>
        </p:spPr>
      </p:pic>
      <p:pic>
        <p:nvPicPr>
          <p:cNvPr id="38" name="Picture 3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747" y="2892067"/>
            <a:ext cx="903698" cy="252763"/>
          </a:xfrm>
          <a:prstGeom prst="rect">
            <a:avLst/>
          </a:prstGeom>
        </p:spPr>
      </p:pic>
      <p:pic>
        <p:nvPicPr>
          <p:cNvPr id="46" name="Picture 4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921" y="2666157"/>
            <a:ext cx="2887384" cy="288738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708825" y="3252475"/>
            <a:ext cx="9160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chemeClr val="tx2"/>
                </a:solidFill>
              </a:rPr>
              <a:t>CP Violation</a:t>
            </a:r>
            <a:r>
              <a:rPr lang="en-US" sz="2400" dirty="0">
                <a:solidFill>
                  <a:schemeClr val="tx2"/>
                </a:solidFill>
              </a:rPr>
              <a:t> involving neutrinos might provide support for </a:t>
            </a:r>
            <a:r>
              <a:rPr lang="en-US" sz="2400" i="1" u="sng" dirty="0" err="1">
                <a:solidFill>
                  <a:schemeClr val="tx2"/>
                </a:solidFill>
              </a:rPr>
              <a:t>Leptogenesis</a:t>
            </a:r>
            <a:endParaRPr lang="en-US" sz="2400" i="1" u="sng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as mechanism to generate the Universe’s </a:t>
            </a:r>
            <a:r>
              <a:rPr lang="en-US" sz="2400" u="sng" dirty="0">
                <a:solidFill>
                  <a:schemeClr val="tx2"/>
                </a:solidFill>
              </a:rPr>
              <a:t>matter-antimatter asymmetry.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52384" y="4792135"/>
            <a:ext cx="8273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Caveat: </a:t>
            </a:r>
          </a:p>
          <a:p>
            <a:r>
              <a:rPr lang="en-US" dirty="0"/>
              <a:t>No direct evidence for </a:t>
            </a:r>
            <a:r>
              <a:rPr lang="en-US" i="1" dirty="0" err="1"/>
              <a:t>Leptogenesis</a:t>
            </a:r>
            <a:r>
              <a:rPr lang="en-US" dirty="0"/>
              <a:t>, since a model is needed to connect the low-scale CPV observed here to high-scale CPV for heavy neutrinos that lead to </a:t>
            </a:r>
            <a:r>
              <a:rPr lang="en-US" i="1" dirty="0" err="1"/>
              <a:t>Leptogenesis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978026" y="462518"/>
            <a:ext cx="8229600" cy="64710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The PMNS Matrix and CP violation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85502" y="1075110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Helvetica"/>
                <a:cs typeface="Helvetica"/>
              </a:rPr>
              <a:t>complex CP phase</a:t>
            </a:r>
          </a:p>
        </p:txBody>
      </p:sp>
      <p:pic>
        <p:nvPicPr>
          <p:cNvPr id="15" name="Picture 14" descr="big_bang_nageo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6" t="14639" r="23015" b="52791"/>
          <a:stretch/>
        </p:blipFill>
        <p:spPr>
          <a:xfrm>
            <a:off x="1978027" y="4191118"/>
            <a:ext cx="8333059" cy="168878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D77FC0-2362-A448-9C2C-17C6EF741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2"/>
                </a:solidFill>
              </a:rPr>
              <a:t>IOP HEPP 5 April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96B3D4-7BAB-4A4A-B2E4-7D26D9C2F3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5310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AA446B-8E80-A54E-AD55-11EF4F680E2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0144" y="1176516"/>
            <a:ext cx="5154270" cy="4793082"/>
          </a:xfrm>
        </p:spPr>
        <p:txBody>
          <a:bodyPr>
            <a:normAutofit lnSpcReduction="10000"/>
          </a:bodyPr>
          <a:lstStyle/>
          <a:p>
            <a:pPr marL="342900" indent="-342900"/>
            <a:r>
              <a:rPr lang="en-US" sz="2400" dirty="0" err="1">
                <a:solidFill>
                  <a:schemeClr val="tx2"/>
                </a:solidFill>
              </a:rPr>
              <a:t>NOvA</a:t>
            </a:r>
            <a:r>
              <a:rPr lang="en-US" sz="2400" dirty="0">
                <a:solidFill>
                  <a:schemeClr val="tx2"/>
                </a:solidFill>
              </a:rPr>
              <a:t> does not see strong neutrino/antineutrino asymmetry in electron neutrino appearance.</a:t>
            </a:r>
          </a:p>
          <a:p>
            <a:pPr marL="342900" indent="-342900"/>
            <a:r>
              <a:rPr lang="en-US" sz="2400" dirty="0">
                <a:solidFill>
                  <a:schemeClr val="tx2"/>
                </a:solidFill>
              </a:rPr>
              <a:t>T2K observes more electron neutrino appearance than electron antineutrino appearance.</a:t>
            </a:r>
          </a:p>
          <a:p>
            <a:pPr marL="342900" indent="-342900"/>
            <a:r>
              <a:rPr lang="en-US" sz="2400" dirty="0">
                <a:solidFill>
                  <a:schemeClr val="tx2"/>
                </a:solidFill>
              </a:rPr>
              <a:t>Current data are inconclusive – expect some improvements with further running.</a:t>
            </a:r>
          </a:p>
          <a:p>
            <a:pPr marL="342900" indent="-342900"/>
            <a:r>
              <a:rPr lang="en-US" sz="2400" dirty="0">
                <a:solidFill>
                  <a:schemeClr val="tx2"/>
                </a:solidFill>
              </a:rPr>
              <a:t>Need next-generation experiments to discover CPV and resolve mass ordering.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AD18EF-AC56-BF41-8CB9-34EA13240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NOvA</a:t>
            </a:r>
            <a:r>
              <a:rPr lang="en-US" dirty="0"/>
              <a:t> and T2K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36AC40-CF31-BA44-87C9-2BD2B5C9D6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tx2"/>
                </a:solidFill>
              </a:rPr>
              <a:t>IOP HEPP 5 April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4EB03C-1004-E844-8ED2-2AB5DAEFAE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D29EDD-50E1-4849-A251-1AF52A259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007" y="271405"/>
            <a:ext cx="4415072" cy="601461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400A7EB-93DC-C24C-864D-30E0AC8DED0B}"/>
              </a:ext>
            </a:extLst>
          </p:cNvPr>
          <p:cNvSpPr/>
          <p:nvPr/>
        </p:nvSpPr>
        <p:spPr>
          <a:xfrm>
            <a:off x="5128408" y="976731"/>
            <a:ext cx="177587" cy="1997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C8C7FE-D6E5-E049-B8F5-7ACA078BBF8F}"/>
              </a:ext>
            </a:extLst>
          </p:cNvPr>
          <p:cNvSpPr/>
          <p:nvPr/>
        </p:nvSpPr>
        <p:spPr>
          <a:xfrm>
            <a:off x="6058517" y="1231465"/>
            <a:ext cx="177587" cy="1997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43BE6D-B1FD-6040-A214-9656C7694EC9}"/>
              </a:ext>
            </a:extLst>
          </p:cNvPr>
          <p:cNvSpPr/>
          <p:nvPr/>
        </p:nvSpPr>
        <p:spPr>
          <a:xfrm>
            <a:off x="6158409" y="2077219"/>
            <a:ext cx="177587" cy="1997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5DFF5E-2D23-1743-A456-9ECE6F3182E5}"/>
              </a:ext>
            </a:extLst>
          </p:cNvPr>
          <p:cNvSpPr/>
          <p:nvPr/>
        </p:nvSpPr>
        <p:spPr>
          <a:xfrm>
            <a:off x="5248280" y="1718131"/>
            <a:ext cx="177587" cy="1997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989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8ECF0F-A3F0-8E4E-B1E7-C512BD4D8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59" y="245015"/>
            <a:ext cx="9812784" cy="554387"/>
          </a:xfrm>
        </p:spPr>
        <p:txBody>
          <a:bodyPr/>
          <a:lstStyle/>
          <a:p>
            <a:r>
              <a:rPr lang="en-US" dirty="0"/>
              <a:t>Neutrino Observatories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7C664E-B0AA-564D-98C7-EFC228F6FF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tx2"/>
                </a:solidFill>
              </a:rPr>
              <a:t>IOP HEPP 5 April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C98B8B-B84D-D64F-A040-C34A4C6D5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2EA9B2-0FCC-2243-A7A1-F300DD9D224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5368" y="918438"/>
            <a:ext cx="6914785" cy="228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Helvetica" pitchFamily="2" charset="0"/>
                <a:cs typeface="Calibri" panose="020F0502020204030204" pitchFamily="34" charset="0"/>
              </a:rPr>
              <a:t>Rich non-accelerator physics </a:t>
            </a:r>
            <a:r>
              <a:rPr lang="en-US" sz="2000" dirty="0" err="1">
                <a:solidFill>
                  <a:schemeClr val="tx2"/>
                </a:solidFill>
                <a:latin typeface="Helvetica" pitchFamily="2" charset="0"/>
                <a:cs typeface="Calibri" panose="020F0502020204030204" pitchFamily="34" charset="0"/>
              </a:rPr>
              <a:t>programme</a:t>
            </a:r>
            <a:r>
              <a:rPr lang="en-US" sz="2000" dirty="0">
                <a:solidFill>
                  <a:schemeClr val="tx2"/>
                </a:solidFill>
                <a:latin typeface="Helvetica" pitchFamily="2" charset="0"/>
                <a:cs typeface="Calibri" panose="020F0502020204030204" pitchFamily="34" charset="0"/>
              </a:rPr>
              <a:t> studying neutrinos from a supernova, solar, atmospheric neutrinos..</a:t>
            </a:r>
            <a:endParaRPr lang="en-GB" sz="2000" dirty="0">
              <a:solidFill>
                <a:schemeClr val="tx2"/>
              </a:solidFill>
              <a:latin typeface="Helvetica" pitchFamily="2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Helvetica" pitchFamily="2" charset="0"/>
                <a:cs typeface="Calibri" panose="020F0502020204030204" pitchFamily="34" charset="0"/>
              </a:rPr>
              <a:t>Measurement at early times tests mass ordering and supernova burst model.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effectLst/>
                <a:latin typeface="Helvetica" pitchFamily="2" charset="0"/>
                <a:cs typeface="Calibri" panose="020F0502020204030204" pitchFamily="34" charset="0"/>
              </a:rPr>
              <a:t>HK and DUNE are complementary in their sensitivity.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Helvetica" pitchFamily="2" charset="0"/>
                <a:cs typeface="Calibri" panose="020F0502020204030204" pitchFamily="34" charset="0"/>
              </a:rPr>
              <a:t>Detector requirements different from beam physics.</a:t>
            </a:r>
            <a:endParaRPr lang="en-GB" sz="1200" dirty="0">
              <a:solidFill>
                <a:schemeClr val="tx2"/>
              </a:solidFill>
              <a:effectLst/>
              <a:latin typeface="Helvetica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E7F9C5-E5E8-C847-B3B7-E2BBFC5E0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0237" y="728547"/>
            <a:ext cx="3742882" cy="4950263"/>
          </a:xfrm>
          <a:prstGeom prst="rect">
            <a:avLst/>
          </a:prstGeom>
        </p:spPr>
      </p:pic>
      <p:pic>
        <p:nvPicPr>
          <p:cNvPr id="13" name="Screenshot 2021-04-30 at 18.35.10.png" descr="Screenshot 2021-04-30 at 18.35.10.png">
            <a:extLst>
              <a:ext uri="{FF2B5EF4-FFF2-40B4-BE49-F238E27FC236}">
                <a16:creationId xmlns:a16="http://schemas.microsoft.com/office/drawing/2014/main" id="{DD33CA94-BCEB-264F-94CC-D734E68DE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253" y="3465947"/>
            <a:ext cx="4006123" cy="2698299"/>
          </a:xfrm>
          <a:prstGeom prst="rect">
            <a:avLst/>
          </a:prstGeom>
          <a:ln w="76200" cap="flat">
            <a:solidFill>
              <a:srgbClr val="FFFFFF"/>
            </a:solidFill>
            <a:prstDash val="solid"/>
            <a:miter lim="400000"/>
          </a:ln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42BB527-A3F9-8A4A-B418-AC850D7BA682}"/>
              </a:ext>
            </a:extLst>
          </p:cNvPr>
          <p:cNvSpPr txBox="1"/>
          <p:nvPr/>
        </p:nvSpPr>
        <p:spPr>
          <a:xfrm>
            <a:off x="5227662" y="6016171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(</a:t>
            </a:r>
            <a:r>
              <a:rPr lang="en-US" dirty="0" err="1"/>
              <a:t>ms</a:t>
            </a:r>
            <a:r>
              <a:rPr lang="en-US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62D1F2-8114-304B-88EC-1BBFD90D74A7}"/>
              </a:ext>
            </a:extLst>
          </p:cNvPr>
          <p:cNvSpPr txBox="1"/>
          <p:nvPr/>
        </p:nvSpPr>
        <p:spPr>
          <a:xfrm>
            <a:off x="2550322" y="3748372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HyperK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8863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0E460F-033D-0144-81D5-15CA70B6999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5368" y="1451112"/>
            <a:ext cx="11061115" cy="5031626"/>
          </a:xfrm>
        </p:spPr>
        <p:txBody>
          <a:bodyPr>
            <a:normAutofit lnSpcReduction="10000"/>
          </a:bodyPr>
          <a:lstStyle/>
          <a:p>
            <a:r>
              <a:rPr lang="en-GB" sz="2800" dirty="0"/>
              <a:t>…the Neutrino Platform was established by CERN in response to the recommendation in the 2013 Strategy and has successfully acted as a hub for European neutrino research at accelerator-based projects outside Europe. </a:t>
            </a:r>
          </a:p>
          <a:p>
            <a:r>
              <a:rPr lang="en-GB" sz="2800" dirty="0"/>
              <a:t>Europe, and CERN through the Neutrino Platform, should continue to support long baseline experiments in Japan and the United States. </a:t>
            </a:r>
          </a:p>
          <a:p>
            <a:r>
              <a:rPr lang="en-GB" sz="2800" dirty="0"/>
              <a:t>In particular, they should continue to collaborate with</a:t>
            </a:r>
            <a:br>
              <a:rPr lang="en-GB" sz="2800" dirty="0"/>
            </a:br>
            <a:r>
              <a:rPr lang="en-GB" sz="2800" dirty="0"/>
              <a:t>the United States and other international partners towards the successful implementation of the Long-Baseline</a:t>
            </a:r>
            <a:br>
              <a:rPr lang="en-GB" sz="2800" dirty="0"/>
            </a:br>
            <a:r>
              <a:rPr lang="en-GB" sz="2800" dirty="0"/>
              <a:t>Neutrino Facility (LBNF) and the Deep Underground Neutrino Experiment (DUNE).</a:t>
            </a:r>
            <a:endParaRPr lang="en-US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9804D7-391B-2844-B16E-A143F04F5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tx2"/>
                </a:solidFill>
              </a:rPr>
              <a:t>IOP HEPP 5 April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03A612-2BD6-F84A-8CF4-A46DF4ACBA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D5AE68-394A-B44B-9A25-7D4B11091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562" y="0"/>
            <a:ext cx="42164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35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n-US" sz="3200" dirty="0"/>
              <a:t>Optimizing </a:t>
            </a:r>
            <a:r>
              <a:rPr lang="en-US" dirty="0"/>
              <a:t>detectors</a:t>
            </a:r>
            <a:r>
              <a:rPr lang="en-US" sz="3200" dirty="0"/>
              <a:t> for neutrino oscillations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793222" y="1691678"/>
            <a:ext cx="1792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"/>
                <a:cs typeface="Helvetica"/>
              </a:rPr>
              <a:t> </a:t>
            </a:r>
            <a:r>
              <a:rPr lang="en-US" sz="2400" dirty="0">
                <a:solidFill>
                  <a:srgbClr val="1F497D"/>
                </a:solidFill>
                <a:latin typeface="Helvetica"/>
                <a:cs typeface="Helvetica"/>
              </a:rPr>
              <a:t>L ≈ 300 km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542" y="1108641"/>
            <a:ext cx="2505358" cy="18226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536" y="3753912"/>
            <a:ext cx="3079242" cy="174044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88830" y="402034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1F497D"/>
                </a:solidFill>
                <a:latin typeface="Helvetica"/>
                <a:cs typeface="Helvetica"/>
              </a:rPr>
              <a:t>L = 1300 km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3222" y="2422770"/>
            <a:ext cx="64343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no matter effects.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use narrow width neutrino beam (off axis) with E &lt; 1 GeV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observe first oscillation maximum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“counting experiment”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93222" y="4678745"/>
            <a:ext cx="61590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matter effects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use broad-band neutrino beam (on axis).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observe first </a:t>
            </a:r>
            <a:r>
              <a:rPr lang="en-US" sz="2000" u="sng" dirty="0"/>
              <a:t>and</a:t>
            </a:r>
            <a:r>
              <a:rPr lang="en-US" sz="2000" dirty="0"/>
              <a:t> second oscillation maximum.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unfold CP and MO effects through energy dependence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561047" y="3193718"/>
            <a:ext cx="2497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Water Cherenkov (HK)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451209" y="5703737"/>
            <a:ext cx="2717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Liquid argon (DUNE)</a:t>
            </a:r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12F12AB6-F909-6C44-BC4D-36A3D59DCB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40838" y="6549549"/>
            <a:ext cx="4161957" cy="158697"/>
          </a:xfrm>
        </p:spPr>
        <p:txBody>
          <a:bodyPr/>
          <a:lstStyle/>
          <a:p>
            <a:pPr>
              <a:defRPr/>
            </a:pPr>
            <a:r>
              <a:rPr lang="en-US" sz="1400" dirty="0">
                <a:solidFill>
                  <a:schemeClr val="tx2"/>
                </a:solidFill>
              </a:rPr>
              <a:t>IOP HEPP 5 April 2022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9A7500-F48B-8B4B-AAFC-5C6266D0C765}"/>
              </a:ext>
            </a:extLst>
          </p:cNvPr>
          <p:cNvSpPr/>
          <p:nvPr/>
        </p:nvSpPr>
        <p:spPr>
          <a:xfrm>
            <a:off x="4328871" y="1167517"/>
            <a:ext cx="3534258" cy="707886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L/E(1</a:t>
            </a:r>
            <a:r>
              <a:rPr lang="en-US" sz="2000" baseline="30000" dirty="0">
                <a:solidFill>
                  <a:schemeClr val="tx2"/>
                </a:solidFill>
              </a:rPr>
              <a:t>st </a:t>
            </a:r>
            <a:r>
              <a:rPr lang="en-US" sz="2000" dirty="0">
                <a:solidFill>
                  <a:schemeClr val="tx2"/>
                </a:solidFill>
              </a:rPr>
              <a:t>max) = 500 km/GeV </a:t>
            </a:r>
          </a:p>
          <a:p>
            <a:r>
              <a:rPr lang="en-US" sz="2000" dirty="0">
                <a:solidFill>
                  <a:schemeClr val="tx2"/>
                </a:solidFill>
              </a:rPr>
              <a:t>L/E (2</a:t>
            </a:r>
            <a:r>
              <a:rPr lang="en-US" sz="2000" baseline="30000" dirty="0">
                <a:solidFill>
                  <a:schemeClr val="tx2"/>
                </a:solidFill>
              </a:rPr>
              <a:t>nd </a:t>
            </a:r>
            <a:r>
              <a:rPr lang="en-US" sz="2000" dirty="0">
                <a:solidFill>
                  <a:schemeClr val="tx2"/>
                </a:solidFill>
              </a:rPr>
              <a:t>max) = 1700 km/GeV</a:t>
            </a:r>
          </a:p>
        </p:txBody>
      </p:sp>
    </p:spTree>
    <p:extLst>
      <p:ext uri="{BB962C8B-B14F-4D97-AF65-F5344CB8AC3E}">
        <p14:creationId xmlns:p14="http://schemas.microsoft.com/office/powerpoint/2010/main" val="2698454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DD3682C-875F-A24F-9AD8-D78379CFBA03}"/>
              </a:ext>
            </a:extLst>
          </p:cNvPr>
          <p:cNvSpPr/>
          <p:nvPr/>
        </p:nvSpPr>
        <p:spPr>
          <a:xfrm>
            <a:off x="8504344" y="1841785"/>
            <a:ext cx="370893" cy="3418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D8488E-BAFC-2943-93C4-AF90FD528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659" y="1257300"/>
            <a:ext cx="6883221" cy="151080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ED884B-A8F1-9047-9D73-4F56E4A756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400" dirty="0">
                <a:solidFill>
                  <a:schemeClr val="tx2"/>
                </a:solidFill>
              </a:rPr>
              <a:t>IOP HEPP 5 April 2022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6D3C07B-5C34-9749-8E0A-4FE0DD642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26" y="463110"/>
            <a:ext cx="8229600" cy="647102"/>
          </a:xfrm>
        </p:spPr>
        <p:txBody>
          <a:bodyPr/>
          <a:lstStyle/>
          <a:p>
            <a:r>
              <a:rPr lang="en-US" sz="4000" dirty="0" err="1">
                <a:solidFill>
                  <a:schemeClr val="tx2"/>
                </a:solidFill>
                <a:cs typeface="Helvetica"/>
              </a:rPr>
              <a:t>ν</a:t>
            </a:r>
            <a:r>
              <a:rPr lang="en-US" sz="4000" baseline="-25000" dirty="0">
                <a:solidFill>
                  <a:schemeClr val="tx2"/>
                </a:solidFill>
                <a:cs typeface="Helvetica"/>
              </a:rPr>
              <a:t>𝜇 </a:t>
            </a:r>
            <a:r>
              <a:rPr lang="en-US" sz="4000" dirty="0">
                <a:solidFill>
                  <a:schemeClr val="tx2"/>
                </a:solidFill>
                <a:cs typeface="Helvetica"/>
              </a:rPr>
              <a:t>→</a:t>
            </a:r>
            <a:r>
              <a:rPr lang="en-US" sz="4000" baseline="-25000" dirty="0">
                <a:solidFill>
                  <a:schemeClr val="tx2"/>
                </a:solidFill>
                <a:cs typeface="Helvetica"/>
              </a:rPr>
              <a:t> </a:t>
            </a:r>
            <a:r>
              <a:rPr lang="en-US" sz="4000" dirty="0" err="1">
                <a:solidFill>
                  <a:schemeClr val="tx2"/>
                </a:solidFill>
                <a:cs typeface="Helvetica"/>
              </a:rPr>
              <a:t>ν</a:t>
            </a:r>
            <a:r>
              <a:rPr lang="en-US" sz="4000" baseline="-25000" dirty="0" err="1">
                <a:solidFill>
                  <a:schemeClr val="tx2"/>
                </a:solidFill>
                <a:cs typeface="Helvetica"/>
              </a:rPr>
              <a:t>e</a:t>
            </a:r>
            <a:r>
              <a:rPr lang="en-US" sz="4000" dirty="0">
                <a:solidFill>
                  <a:schemeClr val="tx2"/>
                </a:solidFill>
                <a:cs typeface="Helvetica"/>
              </a:rPr>
              <a:t> appearance sensitive to </a:t>
            </a:r>
            <a:r>
              <a:rPr lang="en-US" sz="4000" dirty="0" err="1">
                <a:solidFill>
                  <a:schemeClr val="tx2"/>
                </a:solidFill>
                <a:cs typeface="Helvetica"/>
              </a:rPr>
              <a:t>δ</a:t>
            </a:r>
            <a:endParaRPr lang="en-US" sz="4000" dirty="0">
              <a:solidFill>
                <a:schemeClr val="tx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C1DCDA-AF93-B94C-B83A-09DB288C8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4594" y="1589382"/>
            <a:ext cx="1348597" cy="105029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416DA6-D03A-C547-A03B-FBC0EB041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267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ED884B-A8F1-9047-9D73-4F56E4A756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400" dirty="0">
                <a:solidFill>
                  <a:schemeClr val="tx2"/>
                </a:solidFill>
              </a:rPr>
              <a:t>IOP HEPP 5 April 2022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C1DCDA-AF93-B94C-B83A-09DB288C8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4594" y="1589382"/>
            <a:ext cx="1348597" cy="1050290"/>
          </a:xfrm>
          <a:prstGeom prst="rect">
            <a:avLst/>
          </a:prstGeom>
        </p:spPr>
      </p:pic>
      <p:pic>
        <p:nvPicPr>
          <p:cNvPr id="10" name="Content Placeholder 6" descr="proboverlay_1300km_nu_no.png">
            <a:extLst>
              <a:ext uri="{FF2B5EF4-FFF2-40B4-BE49-F238E27FC236}">
                <a16:creationId xmlns:a16="http://schemas.microsoft.com/office/drawing/2014/main" id="{434288AF-91A6-9F42-81FE-19B7E17378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4" r="-749"/>
          <a:stretch/>
        </p:blipFill>
        <p:spPr>
          <a:xfrm>
            <a:off x="3122127" y="3171173"/>
            <a:ext cx="5305531" cy="3122998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98CBA0E-FB41-9C47-81F4-35FDC923470A}"/>
              </a:ext>
            </a:extLst>
          </p:cNvPr>
          <p:cNvSpPr/>
          <p:nvPr/>
        </p:nvSpPr>
        <p:spPr>
          <a:xfrm>
            <a:off x="8504344" y="1841785"/>
            <a:ext cx="370893" cy="3418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6E46C2-D99D-F746-A9C9-3BD6B4996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659" y="1257300"/>
            <a:ext cx="6883221" cy="151080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784194A-5C10-C34A-98E6-5AE00EB71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26" y="463110"/>
            <a:ext cx="8229600" cy="647102"/>
          </a:xfrm>
        </p:spPr>
        <p:txBody>
          <a:bodyPr/>
          <a:lstStyle/>
          <a:p>
            <a:r>
              <a:rPr lang="en-US" sz="4000" dirty="0" err="1">
                <a:solidFill>
                  <a:schemeClr val="tx2"/>
                </a:solidFill>
                <a:cs typeface="Helvetica"/>
              </a:rPr>
              <a:t>ν</a:t>
            </a:r>
            <a:r>
              <a:rPr lang="en-US" sz="4000" baseline="-25000" dirty="0">
                <a:solidFill>
                  <a:schemeClr val="tx2"/>
                </a:solidFill>
                <a:cs typeface="Helvetica"/>
              </a:rPr>
              <a:t>𝜇 </a:t>
            </a:r>
            <a:r>
              <a:rPr lang="en-US" sz="4000" dirty="0">
                <a:solidFill>
                  <a:schemeClr val="tx2"/>
                </a:solidFill>
                <a:cs typeface="Helvetica"/>
              </a:rPr>
              <a:t>→</a:t>
            </a:r>
            <a:r>
              <a:rPr lang="en-US" sz="4000" baseline="-25000" dirty="0">
                <a:solidFill>
                  <a:schemeClr val="tx2"/>
                </a:solidFill>
                <a:cs typeface="Helvetica"/>
              </a:rPr>
              <a:t> </a:t>
            </a:r>
            <a:r>
              <a:rPr lang="en-US" sz="4000" dirty="0" err="1">
                <a:solidFill>
                  <a:schemeClr val="tx2"/>
                </a:solidFill>
                <a:cs typeface="Helvetica"/>
              </a:rPr>
              <a:t>ν</a:t>
            </a:r>
            <a:r>
              <a:rPr lang="en-US" sz="4000" baseline="-25000" dirty="0" err="1">
                <a:solidFill>
                  <a:schemeClr val="tx2"/>
                </a:solidFill>
                <a:cs typeface="Helvetica"/>
              </a:rPr>
              <a:t>e</a:t>
            </a:r>
            <a:r>
              <a:rPr lang="en-US" sz="4000" dirty="0">
                <a:solidFill>
                  <a:schemeClr val="tx2"/>
                </a:solidFill>
                <a:cs typeface="Helvetica"/>
              </a:rPr>
              <a:t> appearance sensitive to </a:t>
            </a:r>
            <a:r>
              <a:rPr lang="en-US" sz="4000" dirty="0" err="1">
                <a:solidFill>
                  <a:schemeClr val="tx2"/>
                </a:solidFill>
                <a:cs typeface="Helvetica"/>
              </a:rPr>
              <a:t>δ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97B161-909C-9B4D-A8D3-64F50D580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732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ED884B-A8F1-9047-9D73-4F56E4A756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IOP HEPP 5 April 2022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C1DCDA-AF93-B94C-B83A-09DB288C8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4594" y="1589382"/>
            <a:ext cx="1348597" cy="1050290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98CBA0E-FB41-9C47-81F4-35FDC923470A}"/>
              </a:ext>
            </a:extLst>
          </p:cNvPr>
          <p:cNvSpPr/>
          <p:nvPr/>
        </p:nvSpPr>
        <p:spPr>
          <a:xfrm>
            <a:off x="8504344" y="1841785"/>
            <a:ext cx="370893" cy="3418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6E46C2-D99D-F746-A9C9-3BD6B4996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659" y="1257300"/>
            <a:ext cx="6883221" cy="151080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784194A-5C10-C34A-98E6-5AE00EB71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26" y="463110"/>
            <a:ext cx="8229600" cy="647102"/>
          </a:xfrm>
        </p:spPr>
        <p:txBody>
          <a:bodyPr/>
          <a:lstStyle/>
          <a:p>
            <a:r>
              <a:rPr lang="en-US" sz="4000" dirty="0" err="1">
                <a:solidFill>
                  <a:schemeClr val="tx2"/>
                </a:solidFill>
                <a:cs typeface="Helvetica"/>
              </a:rPr>
              <a:t>ν</a:t>
            </a:r>
            <a:r>
              <a:rPr lang="en-US" sz="4000" baseline="-25000" dirty="0">
                <a:solidFill>
                  <a:schemeClr val="tx2"/>
                </a:solidFill>
                <a:cs typeface="Helvetica"/>
              </a:rPr>
              <a:t>𝜇 </a:t>
            </a:r>
            <a:r>
              <a:rPr lang="en-US" sz="4000" dirty="0">
                <a:solidFill>
                  <a:schemeClr val="tx2"/>
                </a:solidFill>
                <a:cs typeface="Helvetica"/>
              </a:rPr>
              <a:t>→</a:t>
            </a:r>
            <a:r>
              <a:rPr lang="en-US" sz="4000" baseline="-25000" dirty="0">
                <a:solidFill>
                  <a:schemeClr val="tx2"/>
                </a:solidFill>
                <a:cs typeface="Helvetica"/>
              </a:rPr>
              <a:t> </a:t>
            </a:r>
            <a:r>
              <a:rPr lang="en-US" sz="4000" dirty="0" err="1">
                <a:solidFill>
                  <a:schemeClr val="tx2"/>
                </a:solidFill>
                <a:cs typeface="Helvetica"/>
              </a:rPr>
              <a:t>ν</a:t>
            </a:r>
            <a:r>
              <a:rPr lang="en-US" sz="4000" baseline="-25000" dirty="0" err="1">
                <a:solidFill>
                  <a:schemeClr val="tx2"/>
                </a:solidFill>
                <a:cs typeface="Helvetica"/>
              </a:rPr>
              <a:t>e</a:t>
            </a:r>
            <a:r>
              <a:rPr lang="en-US" sz="4000" dirty="0">
                <a:solidFill>
                  <a:schemeClr val="tx2"/>
                </a:solidFill>
                <a:cs typeface="Helvetica"/>
              </a:rPr>
              <a:t> appearance sensitive to </a:t>
            </a:r>
            <a:r>
              <a:rPr lang="en-US" sz="4000" dirty="0" err="1">
                <a:solidFill>
                  <a:schemeClr val="tx2"/>
                </a:solidFill>
                <a:cs typeface="Helvetica"/>
              </a:rPr>
              <a:t>δ</a:t>
            </a:r>
            <a:endParaRPr lang="en-US" sz="4000" dirty="0">
              <a:solidFill>
                <a:schemeClr val="tx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FB0EAB-2102-BD40-BB8D-CB8D405EDBB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11910"/>
          <a:stretch>
            <a:fillRect/>
          </a:stretch>
        </p:blipFill>
        <p:spPr>
          <a:xfrm>
            <a:off x="1807016" y="3154552"/>
            <a:ext cx="3399655" cy="3039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22A572-699E-E44B-BCE4-41621865357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t="11346"/>
          <a:stretch>
            <a:fillRect/>
          </a:stretch>
        </p:blipFill>
        <p:spPr>
          <a:xfrm>
            <a:off x="6221816" y="3154552"/>
            <a:ext cx="3385533" cy="30396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C8A3C1-768C-8843-90A2-0B55341318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758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1794" y="309498"/>
            <a:ext cx="8229600" cy="647102"/>
          </a:xfrm>
        </p:spPr>
        <p:txBody>
          <a:bodyPr/>
          <a:lstStyle/>
          <a:p>
            <a:r>
              <a:rPr lang="en-US" sz="3600" dirty="0">
                <a:solidFill>
                  <a:schemeClr val="tx2"/>
                </a:solidFill>
              </a:rPr>
              <a:t>DUNE in a Nutshell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611794" y="1460575"/>
            <a:ext cx="8805334" cy="2893887"/>
            <a:chOff x="0" y="2329019"/>
            <a:chExt cx="9144000" cy="303916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329019"/>
              <a:ext cx="9144000" cy="303916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425402" y="4207459"/>
              <a:ext cx="461628" cy="419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37C23"/>
                  </a:solidFill>
                </a:rPr>
                <a:t>FD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40308" y="4783183"/>
              <a:ext cx="507755" cy="419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37C23"/>
                  </a:solidFill>
                </a:rPr>
                <a:t>ND</a:t>
              </a:r>
            </a:p>
          </p:txBody>
        </p:sp>
        <p:sp>
          <p:nvSpPr>
            <p:cNvPr id="13" name="Rectangle 12"/>
            <p:cNvSpPr/>
            <p:nvPr/>
          </p:nvSpPr>
          <p:spPr>
            <a:xfrm rot="20856675">
              <a:off x="2720946" y="3708370"/>
              <a:ext cx="1603647" cy="187665"/>
            </a:xfrm>
            <a:prstGeom prst="rect">
              <a:avLst/>
            </a:prstGeom>
            <a:solidFill>
              <a:srgbClr val="53535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 rot="20968053">
              <a:off x="3150011" y="3612553"/>
              <a:ext cx="830656" cy="29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chemeClr val="bg2">
                      <a:lumMod val="75000"/>
                    </a:schemeClr>
                  </a:solidFill>
                  <a:latin typeface="Helvetica"/>
                  <a:cs typeface="Helvetica"/>
                </a:rPr>
                <a:t>1300 km 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611794" y="4527975"/>
            <a:ext cx="859939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tx2"/>
                </a:solidFill>
                <a:latin typeface="Helvetica"/>
                <a:cs typeface="Helvetica"/>
              </a:rPr>
              <a:t>A high-power, wide-band </a:t>
            </a:r>
            <a:r>
              <a:rPr lang="en-US" sz="2000" b="1" dirty="0">
                <a:solidFill>
                  <a:schemeClr val="tx2"/>
                </a:solidFill>
                <a:latin typeface="Helvetica"/>
                <a:cs typeface="Helvetica"/>
              </a:rPr>
              <a:t>neutrino beam </a:t>
            </a:r>
            <a:r>
              <a:rPr lang="en-US" sz="2000" dirty="0">
                <a:solidFill>
                  <a:schemeClr val="tx2"/>
                </a:solidFill>
                <a:latin typeface="Helvetica"/>
                <a:cs typeface="Helvetica"/>
              </a:rPr>
              <a:t>(~ GeV energy range).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tx2"/>
                </a:solidFill>
                <a:latin typeface="Helvetica"/>
                <a:cs typeface="Helvetica"/>
              </a:rPr>
              <a:t>A ≈ 70 kt </a:t>
            </a:r>
            <a:r>
              <a:rPr lang="en-US" sz="2000" b="1" dirty="0">
                <a:solidFill>
                  <a:schemeClr val="tx2"/>
                </a:solidFill>
                <a:latin typeface="Helvetica"/>
                <a:cs typeface="Helvetica"/>
              </a:rPr>
              <a:t>liquid-argon Far Detector </a:t>
            </a:r>
            <a:r>
              <a:rPr lang="en-US" sz="2000" dirty="0">
                <a:solidFill>
                  <a:schemeClr val="tx2"/>
                </a:solidFill>
                <a:latin typeface="Helvetica"/>
                <a:cs typeface="Helvetica"/>
              </a:rPr>
              <a:t>in South Dakota, located 1478 m underground in a former gold mine.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tx2"/>
                </a:solidFill>
                <a:latin typeface="Helvetica"/>
                <a:cs typeface="Helvetica"/>
              </a:rPr>
              <a:t>A </a:t>
            </a:r>
            <a:r>
              <a:rPr lang="en-US" sz="2000" b="1" dirty="0">
                <a:solidFill>
                  <a:schemeClr val="tx2"/>
                </a:solidFill>
                <a:latin typeface="Helvetica"/>
                <a:cs typeface="Helvetica"/>
              </a:rPr>
              <a:t>Near Detector </a:t>
            </a:r>
            <a:r>
              <a:rPr lang="en-US" sz="2000" dirty="0">
                <a:solidFill>
                  <a:schemeClr val="tx2"/>
                </a:solidFill>
                <a:latin typeface="Helvetica"/>
                <a:cs typeface="Helvetica"/>
              </a:rPr>
              <a:t>located approximately 575 m from the neutrino source at </a:t>
            </a:r>
            <a:r>
              <a:rPr lang="en-US" sz="2000" dirty="0" err="1">
                <a:solidFill>
                  <a:schemeClr val="tx2"/>
                </a:solidFill>
                <a:latin typeface="Helvetica"/>
                <a:cs typeface="Helvetica"/>
              </a:rPr>
              <a:t>Fermilab</a:t>
            </a:r>
            <a:r>
              <a:rPr lang="en-US" sz="2000" dirty="0">
                <a:solidFill>
                  <a:schemeClr val="tx2"/>
                </a:solidFill>
                <a:latin typeface="Helvetica"/>
                <a:cs typeface="Helvetica"/>
              </a:rPr>
              <a:t> close to Chicago.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DB3D6D-610B-A648-BEC2-84A7B4E47B63}"/>
              </a:ext>
            </a:extLst>
          </p:cNvPr>
          <p:cNvSpPr txBox="1"/>
          <p:nvPr/>
        </p:nvSpPr>
        <p:spPr>
          <a:xfrm>
            <a:off x="9019468" y="214375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May 2018</a:t>
            </a:r>
          </a:p>
        </p:txBody>
      </p:sp>
      <p:pic>
        <p:nvPicPr>
          <p:cNvPr id="15" name="Content Placeholder 6">
            <a:extLst>
              <a:ext uri="{FF2B5EF4-FFF2-40B4-BE49-F238E27FC236}">
                <a16:creationId xmlns:a16="http://schemas.microsoft.com/office/drawing/2014/main" id="{9DB888A1-AADE-EE42-A200-2C50F53CD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62" y="108858"/>
            <a:ext cx="2537258" cy="2322725"/>
          </a:xfrm>
          <a:prstGeom prst="rect">
            <a:avLst/>
          </a:prstGeom>
          <a:ln w="76200">
            <a:noFill/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A9A5C-5BEA-164A-9B9D-D3B93B689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IOP HEPP 5 April 2022</a:t>
            </a:r>
            <a:endParaRPr lang="en-US" dirty="0"/>
          </a:p>
        </p:txBody>
      </p:sp>
      <p:pic>
        <p:nvPicPr>
          <p:cNvPr id="17" name="pasted-image.png">
            <a:extLst>
              <a:ext uri="{FF2B5EF4-FFF2-40B4-BE49-F238E27FC236}">
                <a16:creationId xmlns:a16="http://schemas.microsoft.com/office/drawing/2014/main" id="{FA988B06-AD93-AC43-9B1E-0C44296B9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794" y="1114389"/>
            <a:ext cx="1217635" cy="906106"/>
          </a:xfrm>
          <a:prstGeom prst="rect">
            <a:avLst/>
          </a:prstGeom>
          <a:ln w="25400"/>
        </p:spPr>
      </p:pic>
      <p:pic>
        <p:nvPicPr>
          <p:cNvPr id="18" name="pasted-image.tiff">
            <a:extLst>
              <a:ext uri="{FF2B5EF4-FFF2-40B4-BE49-F238E27FC236}">
                <a16:creationId xmlns:a16="http://schemas.microsoft.com/office/drawing/2014/main" id="{AAAC1F9C-F157-B440-AAC7-9BEB171072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0029" y="1114389"/>
            <a:ext cx="1276831" cy="883702"/>
          </a:xfrm>
          <a:prstGeom prst="rect">
            <a:avLst/>
          </a:prstGeom>
          <a:ln w="25400"/>
        </p:spPr>
      </p:pic>
      <p:pic>
        <p:nvPicPr>
          <p:cNvPr id="19" name="pasted-image.tiff">
            <a:extLst>
              <a:ext uri="{FF2B5EF4-FFF2-40B4-BE49-F238E27FC236}">
                <a16:creationId xmlns:a16="http://schemas.microsoft.com/office/drawing/2014/main" id="{E66A6BCC-6675-DF42-861A-3B94C22B66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8029" y="1114389"/>
            <a:ext cx="936517" cy="1057214"/>
          </a:xfrm>
          <a:prstGeom prst="rect">
            <a:avLst/>
          </a:prstGeom>
          <a:ln w="25400"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08A04-F86E-A441-BCBC-CE221FB625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491124"/>
      </p:ext>
    </p:extLst>
  </p:cSld>
  <p:clrMapOvr>
    <a:masterClrMapping/>
  </p:clrMapOvr>
</p:sld>
</file>

<file path=ppt/theme/theme1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71741</TotalTime>
  <Words>1804</Words>
  <Application>Microsoft Macintosh PowerPoint</Application>
  <PresentationFormat>Widescreen</PresentationFormat>
  <Paragraphs>322</Paragraphs>
  <Slides>42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Arial</vt:lpstr>
      <vt:lpstr>Calibri</vt:lpstr>
      <vt:lpstr>Cambria Math</vt:lpstr>
      <vt:lpstr>Goudy Old Style</vt:lpstr>
      <vt:lpstr>Helvetica</vt:lpstr>
      <vt:lpstr>Liberation Serif</vt:lpstr>
      <vt:lpstr>Lucida Grande</vt:lpstr>
      <vt:lpstr>StarSymbol</vt:lpstr>
      <vt:lpstr>Times</vt:lpstr>
      <vt:lpstr>Times New Roman</vt:lpstr>
      <vt:lpstr>Times Roman</vt:lpstr>
      <vt:lpstr>Wingdings</vt:lpstr>
      <vt:lpstr>LBNF Content-Footer Theme</vt:lpstr>
      <vt:lpstr>Neutrino Oscillation Experiments</vt:lpstr>
      <vt:lpstr>Pontecorvo–Maki–Nakagawa–Sakata Matrix</vt:lpstr>
      <vt:lpstr>Neutrino flavour oscillations</vt:lpstr>
      <vt:lpstr>The PMNS Matrix and CP violation</vt:lpstr>
      <vt:lpstr>Optimizing detectors for neutrino oscillations </vt:lpstr>
      <vt:lpstr>ν𝜇 → νe appearance sensitive to δ</vt:lpstr>
      <vt:lpstr>ν𝜇 → νe appearance sensitive to δ</vt:lpstr>
      <vt:lpstr>ν𝜇 → νe appearance sensitive to δ</vt:lpstr>
      <vt:lpstr>DUNE in a Nutshell</vt:lpstr>
      <vt:lpstr>DUNE Caverns</vt:lpstr>
      <vt:lpstr>Central Utility Cavern Pilot Drift Breakthrough</vt:lpstr>
      <vt:lpstr>Four cryostats filled with liquid argon</vt:lpstr>
      <vt:lpstr>DUNE: Liquid-argon Time Projection Chamber</vt:lpstr>
      <vt:lpstr>Horizontal and Vertical Drift</vt:lpstr>
      <vt:lpstr>Module 1: Horizontal Drift</vt:lpstr>
      <vt:lpstr>Module 2: Vertical Drift</vt:lpstr>
      <vt:lpstr>Photon Detection</vt:lpstr>
      <vt:lpstr>A ProtoDUNE-HD Data Event</vt:lpstr>
      <vt:lpstr>DUNE Phase I Near Detector</vt:lpstr>
      <vt:lpstr>HyperKamiokande in a Nutshell</vt:lpstr>
      <vt:lpstr>HyperKamiokande</vt:lpstr>
      <vt:lpstr>PowerPoint Presentation</vt:lpstr>
      <vt:lpstr>HK Access Tunnel</vt:lpstr>
      <vt:lpstr>How to make a neutrino beam</vt:lpstr>
      <vt:lpstr>How to make a neutrino beam</vt:lpstr>
      <vt:lpstr>Schedules</vt:lpstr>
      <vt:lpstr>PowerPoint Presentation</vt:lpstr>
      <vt:lpstr>PowerPoint Presentation</vt:lpstr>
      <vt:lpstr>DUNE: Sensitivity to CP Violation</vt:lpstr>
      <vt:lpstr>DUNE: Unitarity tests</vt:lpstr>
      <vt:lpstr>HK: Sensitivity to CP Violation</vt:lpstr>
      <vt:lpstr>Other mass hierarchy measurements</vt:lpstr>
      <vt:lpstr>Operating Long-baseline experiments</vt:lpstr>
      <vt:lpstr>PowerPoint Presentation</vt:lpstr>
      <vt:lpstr>PowerPoint Presentation</vt:lpstr>
      <vt:lpstr>PowerPoint Presentation</vt:lpstr>
      <vt:lpstr>νμ and ν̅μ  disappearance at the NOvA Far Detector</vt:lpstr>
      <vt:lpstr>νe and ν̅e  appearance at the NOvA Far Detector</vt:lpstr>
      <vt:lpstr>Oscillation Samples in T2K Far Detector (SK)</vt:lpstr>
      <vt:lpstr>NOvA and T2K</vt:lpstr>
      <vt:lpstr>Neutrino Observatories </vt:lpstr>
      <vt:lpstr>PowerPoint Presentation</vt:lpstr>
    </vt:vector>
  </TitlesOfParts>
  <Manager/>
  <Company>Sandbox Studio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DUNE PowerPoint Presentation</dc:title>
  <dc:subject/>
  <dc:creator>Sandbox Studio</dc:creator>
  <cp:keywords/>
  <dc:description>Modified by A. Weber</dc:description>
  <cp:lastModifiedBy>Stefan Soldner-Rembold</cp:lastModifiedBy>
  <cp:revision>681</cp:revision>
  <cp:lastPrinted>2022-04-05T10:38:27Z</cp:lastPrinted>
  <dcterms:created xsi:type="dcterms:W3CDTF">2015-04-30T14:29:22Z</dcterms:created>
  <dcterms:modified xsi:type="dcterms:W3CDTF">2022-04-05T10:44:16Z</dcterms:modified>
  <cp:category/>
</cp:coreProperties>
</file>