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9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1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2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3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4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5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6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7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8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9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0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  <p:sldMasterId id="2147483684" r:id="rId5"/>
    <p:sldMasterId id="2147484764" r:id="rId6"/>
    <p:sldMasterId id="2147484774" r:id="rId7"/>
    <p:sldMasterId id="2147484838" r:id="rId8"/>
    <p:sldMasterId id="2147484863" r:id="rId9"/>
    <p:sldMasterId id="2147484876" r:id="rId10"/>
    <p:sldMasterId id="2147484890" r:id="rId11"/>
    <p:sldMasterId id="2147484931" r:id="rId12"/>
    <p:sldMasterId id="2147484941" r:id="rId13"/>
    <p:sldMasterId id="2147484954" r:id="rId14"/>
    <p:sldMasterId id="2147484965" r:id="rId15"/>
    <p:sldMasterId id="2147484975" r:id="rId16"/>
    <p:sldMasterId id="2147484988" r:id="rId17"/>
    <p:sldMasterId id="2147484998" r:id="rId18"/>
    <p:sldMasterId id="2147485023" r:id="rId19"/>
    <p:sldMasterId id="2147485059" r:id="rId20"/>
    <p:sldMasterId id="2147485109" r:id="rId21"/>
    <p:sldMasterId id="2147485123" r:id="rId22"/>
    <p:sldMasterId id="2147485147" r:id="rId23"/>
    <p:sldMasterId id="2147485172" r:id="rId24"/>
    <p:sldMasterId id="2147485185" r:id="rId25"/>
  </p:sldMasterIdLst>
  <p:notesMasterIdLst>
    <p:notesMasterId r:id="rId51"/>
  </p:notesMasterIdLst>
  <p:handoutMasterIdLst>
    <p:handoutMasterId r:id="rId52"/>
  </p:handoutMasterIdLst>
  <p:sldIdLst>
    <p:sldId id="3060" r:id="rId26"/>
    <p:sldId id="3087" r:id="rId27"/>
    <p:sldId id="2665" r:id="rId28"/>
    <p:sldId id="2666" r:id="rId29"/>
    <p:sldId id="2667" r:id="rId30"/>
    <p:sldId id="2793" r:id="rId31"/>
    <p:sldId id="3070" r:id="rId32"/>
    <p:sldId id="750" r:id="rId33"/>
    <p:sldId id="3089" r:id="rId34"/>
    <p:sldId id="3071" r:id="rId35"/>
    <p:sldId id="3072" r:id="rId36"/>
    <p:sldId id="3073" r:id="rId37"/>
    <p:sldId id="3082" r:id="rId38"/>
    <p:sldId id="3039" r:id="rId39"/>
    <p:sldId id="3088" r:id="rId40"/>
    <p:sldId id="3044" r:id="rId41"/>
    <p:sldId id="3083" r:id="rId42"/>
    <p:sldId id="3032" r:id="rId43"/>
    <p:sldId id="2837" r:id="rId44"/>
    <p:sldId id="3074" r:id="rId45"/>
    <p:sldId id="2839" r:id="rId46"/>
    <p:sldId id="3076" r:id="rId47"/>
    <p:sldId id="3075" r:id="rId48"/>
    <p:sldId id="2791" r:id="rId49"/>
    <p:sldId id="257" r:id="rId50"/>
  </p:sldIdLst>
  <p:sldSz cx="9144000" cy="6858000" type="screen4x3"/>
  <p:notesSz cx="6797675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charset="0"/>
        <a:ea typeface="ヒラギノ角ゴ Pro W3" charset="0"/>
        <a:cs typeface="ヒラギノ角ゴ Pro W3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charset="0"/>
        <a:ea typeface="ヒラギノ角ゴ Pro W3" charset="0"/>
        <a:cs typeface="ヒラギノ角ゴ Pro W3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charset="0"/>
        <a:ea typeface="ヒラギノ角ゴ Pro W3" charset="0"/>
        <a:cs typeface="ヒラギノ角ゴ Pro W3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charset="0"/>
        <a:ea typeface="ヒラギノ角ゴ Pro W3" charset="0"/>
        <a:cs typeface="ヒラギノ角ゴ Pro W3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Lucida Grande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Lucida Grande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Lucida Grande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Lucida Grande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an Paling" initials="SP" lastIdx="1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20305"/>
    <a:srgbClr val="E1E1FF"/>
    <a:srgbClr val="FFFF66"/>
    <a:srgbClr val="006600"/>
    <a:srgbClr val="D0EA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63"/>
    <p:restoredTop sz="95000" autoAdjust="0"/>
  </p:normalViewPr>
  <p:slideViewPr>
    <p:cSldViewPr snapToGrid="0">
      <p:cViewPr varScale="1">
        <p:scale>
          <a:sx n="79" d="100"/>
          <a:sy n="79" d="100"/>
        </p:scale>
        <p:origin x="1096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1.xml"/><Relationship Id="rId39" Type="http://schemas.openxmlformats.org/officeDocument/2006/relationships/slide" Target="slides/slide14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9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50" Type="http://schemas.openxmlformats.org/officeDocument/2006/relationships/slide" Target="slides/slide25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4.xml"/><Relationship Id="rId11" Type="http://schemas.openxmlformats.org/officeDocument/2006/relationships/slideMaster" Target="slideMasters/slideMaster8.xml"/><Relationship Id="rId24" Type="http://schemas.openxmlformats.org/officeDocument/2006/relationships/slideMaster" Target="slideMasters/slideMaster21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53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9" Type="http://schemas.openxmlformats.org/officeDocument/2006/relationships/slideMaster" Target="slideMasters/slideMaster1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Master" Target="slideMasters/slideMaster22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6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slide" Target="slides/slide24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3A10EC-CC56-7547-A5ED-6D21F1DD8183}" type="datetimeFigureOut">
              <a:rPr lang="en-US" smtClean="0"/>
              <a:t>4/3/22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B76936-B2BE-184C-855F-9ECE78FCB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5683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6463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588530F8-5D53-3249-8BB1-045942B79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370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ヒラギノ角ゴ Pro W3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ヒラギノ角ゴ Pro W3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ヒラギノ角ゴ Pro W3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ヒラギノ角ゴ Pro W3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ヒラギノ角ゴ Pro W3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baseline="0">
              <a:latin typeface="Times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2554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1800" dirty="0">
                <a:latin typeface="Times" charset="0"/>
                <a:ea typeface="ＭＳ Ｐゴシック" charset="-128"/>
                <a:cs typeface="ＭＳ Ｐゴシック" charset="-128"/>
              </a:rPr>
              <a:t>DRIFT/CYGNUS </a:t>
            </a:r>
            <a:r>
              <a:rPr lang="en-US" sz="1800" dirty="0" err="1">
                <a:latin typeface="Times" charset="0"/>
                <a:ea typeface="ＭＳ Ｐゴシック" charset="-128"/>
                <a:cs typeface="ＭＳ Ｐゴシック" charset="-128"/>
              </a:rPr>
              <a:t>directiona</a:t>
            </a:r>
            <a:r>
              <a:rPr lang="en-US" sz="1800" dirty="0">
                <a:latin typeface="Times" charset="0"/>
                <a:ea typeface="ＭＳ Ｐゴシック" charset="-128"/>
                <a:cs typeface="ＭＳ Ｐゴシック" charset="-128"/>
              </a:rPr>
              <a:t> Dark Matter programme</a:t>
            </a:r>
          </a:p>
          <a:p>
            <a:endParaRPr lang="en-US" sz="1800" dirty="0">
              <a:latin typeface="Times" charset="0"/>
              <a:ea typeface="ＭＳ Ｐゴシック" charset="-128"/>
              <a:cs typeface="ＭＳ Ｐゴシック" charset="-128"/>
            </a:endParaRPr>
          </a:p>
          <a:p>
            <a:r>
              <a:rPr lang="en-US" sz="1800" dirty="0">
                <a:latin typeface="Times" charset="0"/>
                <a:ea typeface="ＭＳ Ｐゴシック" charset="-128"/>
                <a:cs typeface="ＭＳ Ｐゴシック" charset="-128"/>
              </a:rPr>
              <a:t>Long running programme at Boulby </a:t>
            </a:r>
            <a:r>
              <a:rPr lang="mr-IN" sz="1800" dirty="0">
                <a:latin typeface="Times" charset="0"/>
                <a:ea typeface="ＭＳ Ｐゴシック" charset="-128"/>
                <a:cs typeface="ＭＳ Ｐゴシック" charset="-128"/>
              </a:rPr>
              <a:t>–</a:t>
            </a:r>
            <a:r>
              <a:rPr lang="en-US" sz="1800" dirty="0">
                <a:latin typeface="Times" charset="0"/>
                <a:ea typeface="ＭＳ Ｐゴシック" charset="-128"/>
                <a:cs typeface="ＭＳ Ｐゴシック" charset="-128"/>
              </a:rPr>
              <a:t> been developing at many </a:t>
            </a:r>
            <a:r>
              <a:rPr lang="en-US" sz="1800" dirty="0" err="1">
                <a:latin typeface="Times" charset="0"/>
                <a:ea typeface="ＭＳ Ｐゴシック" charset="-128"/>
                <a:cs typeface="ＭＳ Ｐゴシック" charset="-128"/>
              </a:rPr>
              <a:t>eyars</a:t>
            </a:r>
            <a:r>
              <a:rPr lang="en-US" sz="1800" dirty="0">
                <a:latin typeface="Times" charset="0"/>
                <a:ea typeface="ＭＳ Ｐゴシック" charset="-128"/>
                <a:cs typeface="ＭＳ Ｐゴシック" charset="-128"/>
              </a:rPr>
              <a:t>.</a:t>
            </a:r>
          </a:p>
          <a:p>
            <a:endParaRPr lang="en-US" sz="1800" dirty="0">
              <a:latin typeface="Times" charset="0"/>
              <a:ea typeface="ＭＳ Ｐゴシック" charset="-128"/>
              <a:cs typeface="ＭＳ Ｐゴシック" charset="-128"/>
            </a:endParaRPr>
          </a:p>
          <a:p>
            <a:r>
              <a:rPr lang="en-US" sz="1800" dirty="0">
                <a:latin typeface="Times" charset="0"/>
                <a:ea typeface="ＭＳ Ｐゴシック" charset="-128"/>
                <a:cs typeface="ＭＳ Ｐゴシック" charset="-128"/>
              </a:rPr>
              <a:t>Current </a:t>
            </a:r>
            <a:r>
              <a:rPr lang="en-US" sz="1800" dirty="0" err="1">
                <a:latin typeface="Times" charset="0"/>
                <a:ea typeface="ＭＳ Ｐゴシック" charset="-128"/>
                <a:cs typeface="ＭＳ Ｐゴシック" charset="-128"/>
              </a:rPr>
              <a:t>veriosn</a:t>
            </a:r>
            <a:r>
              <a:rPr lang="en-US" sz="1800" dirty="0">
                <a:latin typeface="Times" charset="0"/>
                <a:ea typeface="ＭＳ Ｐゴシック" charset="-128"/>
                <a:cs typeface="ＭＳ Ｐゴシック" charset="-128"/>
              </a:rPr>
              <a:t> DRIFT </a:t>
            </a:r>
            <a:r>
              <a:rPr lang="mr-IN" sz="1800" dirty="0">
                <a:latin typeface="Times" charset="0"/>
                <a:ea typeface="ＭＳ Ｐゴシック" charset="-128"/>
                <a:cs typeface="ＭＳ Ｐゴシック" charset="-128"/>
              </a:rPr>
              <a:t>–</a:t>
            </a:r>
            <a:r>
              <a:rPr lang="en-US" sz="1800" dirty="0">
                <a:latin typeface="Times" charset="0"/>
                <a:ea typeface="ＭＳ Ｐゴシック" charset="-128"/>
                <a:cs typeface="ＭＳ Ｐゴシック" charset="-128"/>
              </a:rPr>
              <a:t>II-d 1m3 negative ion DRIFT TPC.</a:t>
            </a:r>
            <a:r>
              <a:rPr lang="en-US" sz="1800" baseline="0" dirty="0">
                <a:latin typeface="Times" charset="0"/>
                <a:ea typeface="ＭＳ Ｐゴシック" charset="-128"/>
                <a:cs typeface="ＭＳ Ｐゴシック" charset="-128"/>
              </a:rPr>
              <a:t> Low pressure gas </a:t>
            </a:r>
            <a:r>
              <a:rPr lang="en-US" sz="1800" baseline="0" dirty="0" err="1">
                <a:latin typeface="Times" charset="0"/>
                <a:ea typeface="ＭＳ Ｐゴシック" charset="-128"/>
                <a:cs typeface="ＭＳ Ｐゴシック" charset="-128"/>
              </a:rPr>
              <a:t>lenthing</a:t>
            </a:r>
            <a:r>
              <a:rPr lang="en-US" sz="1800" baseline="0" dirty="0">
                <a:latin typeface="Times" charset="0"/>
                <a:ea typeface="ＭＳ Ｐゴシック" charset="-128"/>
                <a:cs typeface="ＭＳ Ｐゴシック" charset="-128"/>
              </a:rPr>
              <a:t> WIMPS tracks such that can be </a:t>
            </a:r>
            <a:r>
              <a:rPr lang="en-US" sz="1800" baseline="0" dirty="0" err="1">
                <a:latin typeface="Times" charset="0"/>
                <a:ea typeface="ＭＳ Ｐゴシック" charset="-128"/>
                <a:cs typeface="ＭＳ Ｐゴシック" charset="-128"/>
              </a:rPr>
              <a:t>imagd</a:t>
            </a:r>
            <a:r>
              <a:rPr lang="en-US" sz="1800" baseline="0" dirty="0">
                <a:latin typeface="Times" charset="0"/>
                <a:ea typeface="ＭＳ Ｐゴシック" charset="-128"/>
                <a:cs typeface="ＭＳ Ｐゴシック" charset="-128"/>
              </a:rPr>
              <a:t> by MWPC no either </a:t>
            </a:r>
            <a:r>
              <a:rPr lang="en-US" sz="1800" baseline="0" dirty="0" err="1">
                <a:latin typeface="Times" charset="0"/>
                <a:ea typeface="ＭＳ Ｐゴシック" charset="-128"/>
                <a:cs typeface="ＭＳ Ｐゴシック" charset="-128"/>
              </a:rPr>
              <a:t>sise</a:t>
            </a:r>
            <a:r>
              <a:rPr lang="en-US" sz="1800" baseline="0" dirty="0">
                <a:latin typeface="Times" charset="0"/>
                <a:ea typeface="ＭＳ Ｐゴシック" charset="-128"/>
                <a:cs typeface="ＭＳ Ｐゴシック" charset="-128"/>
              </a:rPr>
              <a:t> of cathode. Alpha look like this </a:t>
            </a:r>
            <a:r>
              <a:rPr lang="mr-IN" sz="1800" baseline="0" dirty="0">
                <a:latin typeface="Times" charset="0"/>
                <a:ea typeface="ＭＳ Ｐゴシック" charset="-128"/>
                <a:cs typeface="ＭＳ Ｐゴシック" charset="-128"/>
              </a:rPr>
              <a:t>–</a:t>
            </a:r>
            <a:r>
              <a:rPr lang="en-US" sz="1800" baseline="0" dirty="0">
                <a:latin typeface="Times" charset="0"/>
                <a:ea typeface="ＭＳ Ｐゴシック" charset="-128"/>
                <a:cs typeface="ＭＳ Ｐゴシック" charset="-128"/>
              </a:rPr>
              <a:t> </a:t>
            </a:r>
          </a:p>
          <a:p>
            <a:endParaRPr lang="en-US" sz="1800" baseline="0" dirty="0">
              <a:latin typeface="Times" charset="0"/>
              <a:ea typeface="ＭＳ Ｐゴシック" charset="-128"/>
              <a:cs typeface="ＭＳ Ｐゴシック" charset="-128"/>
            </a:endParaRPr>
          </a:p>
          <a:p>
            <a:r>
              <a:rPr lang="en-US" sz="1800" baseline="0" dirty="0">
                <a:latin typeface="Times" charset="0"/>
                <a:ea typeface="ＭＳ Ｐゴシック" charset="-128"/>
                <a:cs typeface="ＭＳ Ｐゴシック" charset="-128"/>
              </a:rPr>
              <a:t>Reason </a:t>
            </a:r>
            <a:r>
              <a:rPr lang="en-US" sz="1800" baseline="0" dirty="0" err="1">
                <a:latin typeface="Times" charset="0"/>
                <a:ea typeface="ＭＳ Ｐゴシック" charset="-128"/>
                <a:cs typeface="ＭＳ Ｐゴシック" charset="-128"/>
              </a:rPr>
              <a:t>interexte</a:t>
            </a:r>
            <a:r>
              <a:rPr lang="en-US" sz="1800" baseline="0" dirty="0">
                <a:latin typeface="Times" charset="0"/>
                <a:ea typeface="ＭＳ Ｐゴシック" charset="-128"/>
                <a:cs typeface="ＭＳ Ｐゴシック" charset="-128"/>
              </a:rPr>
              <a:t> in Directionality is </a:t>
            </a:r>
            <a:r>
              <a:rPr lang="en-US" sz="1800" baseline="0" dirty="0" err="1">
                <a:latin typeface="Times" charset="0"/>
                <a:ea typeface="ＭＳ Ｐゴシック" charset="-128"/>
                <a:cs typeface="ＭＳ Ｐゴシック" charset="-128"/>
              </a:rPr>
              <a:t>fo</a:t>
            </a:r>
            <a:r>
              <a:rPr lang="en-US" sz="1800" baseline="0" dirty="0">
                <a:latin typeface="Times" charset="0"/>
                <a:ea typeface="ＭＳ Ｐゴシック" charset="-128"/>
                <a:cs typeface="ＭＳ Ｐゴシック" charset="-128"/>
              </a:rPr>
              <a:t> course </a:t>
            </a:r>
            <a:r>
              <a:rPr lang="mr-IN" sz="1800" baseline="0" dirty="0">
                <a:latin typeface="Times" charset="0"/>
                <a:ea typeface="ＭＳ Ｐゴシック" charset="-128"/>
                <a:cs typeface="ＭＳ Ｐゴシック" charset="-128"/>
              </a:rPr>
              <a:t>–</a:t>
            </a:r>
            <a:r>
              <a:rPr lang="en-US" sz="1800" baseline="0" dirty="0">
                <a:latin typeface="Times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800" baseline="0" dirty="0" err="1">
                <a:latin typeface="Times" charset="0"/>
                <a:ea typeface="ＭＳ Ｐゴシック" charset="-128"/>
                <a:cs typeface="ＭＳ Ｐゴシック" charset="-128"/>
              </a:rPr>
              <a:t>extraordinatry</a:t>
            </a:r>
            <a:r>
              <a:rPr lang="en-US" sz="1800" baseline="0" dirty="0">
                <a:latin typeface="Times" charset="0"/>
                <a:ea typeface="ＭＳ Ｐゴシック" charset="-128"/>
                <a:cs typeface="ＭＳ Ｐゴシック" charset="-128"/>
              </a:rPr>
              <a:t> proof requires </a:t>
            </a:r>
            <a:r>
              <a:rPr lang="en-US" sz="1800" baseline="0" dirty="0" err="1">
                <a:latin typeface="Times" charset="0"/>
                <a:ea typeface="ＭＳ Ｐゴシック" charset="-128"/>
                <a:cs typeface="ＭＳ Ｐゴシック" charset="-128"/>
              </a:rPr>
              <a:t>extraordinatry</a:t>
            </a:r>
            <a:r>
              <a:rPr lang="en-US" sz="1800" baseline="0" dirty="0">
                <a:latin typeface="Times" charset="0"/>
                <a:ea typeface="ＭＳ Ｐゴシック" charset="-128"/>
                <a:cs typeface="ＭＳ Ｐゴシック" charset="-128"/>
              </a:rPr>
              <a:t> evidence</a:t>
            </a:r>
            <a:r>
              <a:rPr lang="mr-IN" sz="1800" baseline="0" dirty="0">
                <a:latin typeface="Times" charset="0"/>
                <a:ea typeface="ＭＳ Ｐゴシック" charset="-128"/>
                <a:cs typeface="ＭＳ Ｐゴシック" charset="-128"/>
              </a:rPr>
              <a:t>…</a:t>
            </a:r>
            <a:r>
              <a:rPr lang="en-GB" sz="1800" baseline="0" dirty="0">
                <a:latin typeface="Times" charset="0"/>
                <a:ea typeface="ＭＳ Ｐゴシック" charset="-128"/>
                <a:cs typeface="ＭＳ Ｐゴシック" charset="-128"/>
              </a:rPr>
              <a:t> </a:t>
            </a:r>
            <a:r>
              <a:rPr lang="en-GB" sz="1800" baseline="0" dirty="0" err="1">
                <a:latin typeface="Times" charset="0"/>
                <a:ea typeface="ＭＳ Ｐゴシック" charset="-128"/>
                <a:cs typeface="ＭＳ Ｐゴシック" charset="-128"/>
              </a:rPr>
              <a:t>Inistropy</a:t>
            </a:r>
            <a:r>
              <a:rPr lang="en-GB" sz="1800" baseline="0" dirty="0">
                <a:latin typeface="Times" charset="0"/>
                <a:ea typeface="ＭＳ Ｐゴシック" charset="-128"/>
                <a:cs typeface="ＭＳ Ｐゴシック" charset="-128"/>
              </a:rPr>
              <a:t>. Also </a:t>
            </a:r>
            <a:r>
              <a:rPr lang="en-GB" sz="1800" baseline="0" dirty="0" err="1">
                <a:latin typeface="Times" charset="0"/>
                <a:ea typeface="ＭＳ Ｐゴシック" charset="-128"/>
                <a:cs typeface="ＭＳ Ｐゴシック" charset="-128"/>
              </a:rPr>
              <a:t>posible</a:t>
            </a:r>
            <a:r>
              <a:rPr lang="en-GB" sz="1800" baseline="0" dirty="0">
                <a:latin typeface="Times" charset="0"/>
                <a:ea typeface="ＭＳ Ｐゴシック" charset="-128"/>
                <a:cs typeface="ＭＳ Ｐゴシック" charset="-128"/>
              </a:rPr>
              <a:t> means of getting below </a:t>
            </a:r>
            <a:r>
              <a:rPr lang="en-GB" sz="1800" baseline="0" dirty="0" err="1">
                <a:latin typeface="Times" charset="0"/>
                <a:ea typeface="ＭＳ Ｐゴシック" charset="-128"/>
                <a:cs typeface="ＭＳ Ｐゴシック" charset="-128"/>
              </a:rPr>
              <a:t>enutrino</a:t>
            </a:r>
            <a:r>
              <a:rPr lang="en-GB" sz="1800" baseline="0" dirty="0">
                <a:latin typeface="Times" charset="0"/>
                <a:ea typeface="ＭＳ Ｐゴシック" charset="-128"/>
                <a:cs typeface="ＭＳ Ｐゴシック" charset="-128"/>
              </a:rPr>
              <a:t> floor</a:t>
            </a:r>
          </a:p>
          <a:p>
            <a:endParaRPr lang="en-GB" sz="1800" baseline="0" dirty="0">
              <a:latin typeface="Times" charset="0"/>
              <a:ea typeface="ＭＳ Ｐゴシック" charset="-128"/>
              <a:cs typeface="ＭＳ Ｐゴシック" charset="-128"/>
            </a:endParaRPr>
          </a:p>
          <a:p>
            <a:r>
              <a:rPr lang="en-GB" sz="1800" baseline="0" dirty="0">
                <a:latin typeface="Times" charset="0"/>
                <a:ea typeface="ＭＳ Ｐゴシック" charset="-128"/>
                <a:cs typeface="ＭＳ Ｐゴシック" charset="-128"/>
              </a:rPr>
              <a:t>Very difficult thing to do of course </a:t>
            </a:r>
            <a:r>
              <a:rPr lang="mr-IN" sz="1800" baseline="0" dirty="0">
                <a:latin typeface="Times" charset="0"/>
                <a:ea typeface="ＭＳ Ｐゴシック" charset="-128"/>
                <a:cs typeface="ＭＳ Ｐゴシック" charset="-128"/>
              </a:rPr>
              <a:t>–</a:t>
            </a:r>
            <a:r>
              <a:rPr lang="en-GB" sz="1800" baseline="0" dirty="0">
                <a:latin typeface="Times" charset="0"/>
                <a:ea typeface="ＭＳ Ｐゴシック" charset="-128"/>
                <a:cs typeface="ＭＳ Ｐゴシック" charset="-128"/>
              </a:rPr>
              <a:t> low pressure gas means target mass I flow </a:t>
            </a:r>
            <a:r>
              <a:rPr lang="mr-IN" sz="1800" baseline="0" dirty="0">
                <a:latin typeface="Times" charset="0"/>
                <a:ea typeface="ＭＳ Ｐゴシック" charset="-128"/>
                <a:cs typeface="ＭＳ Ｐゴシック" charset="-128"/>
              </a:rPr>
              <a:t>–</a:t>
            </a:r>
            <a:r>
              <a:rPr lang="en-GB" sz="1800" baseline="0" dirty="0">
                <a:latin typeface="Times" charset="0"/>
                <a:ea typeface="ＭＳ Ｐゴシック" charset="-128"/>
                <a:cs typeface="ＭＳ Ｐゴシック" charset="-128"/>
              </a:rPr>
              <a:t> for DRIFT-</a:t>
            </a:r>
            <a:r>
              <a:rPr lang="en-GB" sz="1800" baseline="0" dirty="0" err="1">
                <a:latin typeface="Times" charset="0"/>
                <a:ea typeface="ＭＳ Ｐゴシック" charset="-128"/>
                <a:cs typeface="ＭＳ Ｐゴシック" charset="-128"/>
              </a:rPr>
              <a:t>iid</a:t>
            </a:r>
            <a:r>
              <a:rPr lang="en-GB" sz="1800" baseline="0" dirty="0">
                <a:latin typeface="Times" charset="0"/>
                <a:ea typeface="ＭＳ Ｐゴシック" charset="-128"/>
                <a:cs typeface="ＭＳ Ｐゴシック" charset="-128"/>
              </a:rPr>
              <a:t> with CF4 now </a:t>
            </a:r>
            <a:r>
              <a:rPr lang="mr-IN" sz="1800" baseline="0" dirty="0">
                <a:latin typeface="Times" charset="0"/>
                <a:ea typeface="ＭＳ Ｐゴシック" charset="-128"/>
                <a:cs typeface="ＭＳ Ｐゴシック" charset="-128"/>
              </a:rPr>
              <a:t>–</a:t>
            </a:r>
            <a:r>
              <a:rPr lang="en-GB" sz="1800" baseline="0" dirty="0">
                <a:latin typeface="Times" charset="0"/>
                <a:ea typeface="ＭＳ Ｐゴシック" charset="-128"/>
                <a:cs typeface="ＭＳ Ｐゴシック" charset="-128"/>
              </a:rPr>
              <a:t> 200 g of target.</a:t>
            </a:r>
          </a:p>
          <a:p>
            <a:endParaRPr lang="en-GB" sz="1800" baseline="0" dirty="0">
              <a:latin typeface="Times" charset="0"/>
              <a:ea typeface="ＭＳ Ｐゴシック" charset="-128"/>
              <a:cs typeface="ＭＳ Ｐゴシック" charset="-128"/>
            </a:endParaRPr>
          </a:p>
          <a:p>
            <a:r>
              <a:rPr lang="en-GB" sz="1800" baseline="0" dirty="0">
                <a:latin typeface="Times" charset="0"/>
                <a:ea typeface="ＭＳ Ｐゴシック" charset="-128"/>
                <a:cs typeface="ＭＳ Ｐゴシック" charset="-128"/>
              </a:rPr>
              <a:t>So status of DRIFT-</a:t>
            </a:r>
            <a:r>
              <a:rPr lang="en-GB" sz="1800" baseline="0" dirty="0" err="1">
                <a:latin typeface="Times" charset="0"/>
                <a:ea typeface="ＭＳ Ｐゴシック" charset="-128"/>
                <a:cs typeface="ＭＳ Ｐゴシック" charset="-128"/>
              </a:rPr>
              <a:t>Iid</a:t>
            </a:r>
            <a:r>
              <a:rPr lang="en-GB" sz="1800" baseline="0" dirty="0">
                <a:latin typeface="Times" charset="0"/>
                <a:ea typeface="ＭＳ Ｐゴシック" charset="-128"/>
                <a:cs typeface="ＭＳ Ｐゴシック" charset="-128"/>
              </a:rPr>
              <a:t>, explore issues and </a:t>
            </a:r>
            <a:r>
              <a:rPr lang="en-GB" sz="1800" baseline="0" dirty="0" err="1">
                <a:latin typeface="Times" charset="0"/>
                <a:ea typeface="ＭＳ Ｐゴシック" charset="-128"/>
                <a:cs typeface="ＭＳ Ｐゴシック" charset="-128"/>
              </a:rPr>
              <a:t>technlogies</a:t>
            </a:r>
            <a:r>
              <a:rPr lang="en-GB" sz="1800" baseline="0" dirty="0">
                <a:latin typeface="Times" charset="0"/>
                <a:ea typeface="ＭＳ Ｐゴシック" charset="-128"/>
                <a:cs typeface="ＭＳ Ｐゴシック" charset="-128"/>
              </a:rPr>
              <a:t> for scale up</a:t>
            </a:r>
          </a:p>
          <a:p>
            <a:endParaRPr lang="en-US" sz="1800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2844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78709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45762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4173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z="180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41314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177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913"/>
            <a:ext cx="5487041" cy="4114361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sz="180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8310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z="180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55637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1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>
                <a:latin typeface="Lucida Grande" charset="0"/>
                <a:ea typeface="ヒラギノ角ゴ Pro W3" charset="0"/>
                <a:cs typeface="ヒラギノ角ゴ Pro W3" charset="0"/>
              </a:rPr>
              <a:t>Boulby is supported by STFC and industry. Located on the North East coast of England</a:t>
            </a:r>
          </a:p>
          <a:p>
            <a:r>
              <a:rPr lang="en-GB" i="1">
                <a:latin typeface="Lucida Grande" charset="0"/>
                <a:ea typeface="ヒラギノ角ゴ Pro W3" charset="0"/>
                <a:cs typeface="ヒラギノ角ゴ Pro W3" charset="0"/>
              </a:rPr>
              <a:t>A growing multi-displinary science programme addressing global challenges and STFC / RCUK priority themes.</a:t>
            </a:r>
            <a:endParaRPr lang="en-GB">
              <a:latin typeface="Lucida Grande" charset="0"/>
              <a:ea typeface="ヒラギノ角ゴ Pro W3" charset="0"/>
              <a:cs typeface="ヒラギノ角ゴ Pro W3" charset="0"/>
            </a:endParaRPr>
          </a:p>
          <a:p>
            <a:r>
              <a:rPr lang="en-GB">
                <a:latin typeface="Lucida Grande" charset="0"/>
                <a:ea typeface="ヒラギノ角ゴ Pro W3" charset="0"/>
                <a:cs typeface="ヒラギノ角ゴ Pro W3" charset="0"/>
              </a:rPr>
              <a:t>High impact science projects: </a:t>
            </a:r>
            <a:r>
              <a:rPr lang="en-GB" i="1">
                <a:latin typeface="Lucida Grande" charset="0"/>
                <a:ea typeface="ヒラギノ角ゴ Pro W3" charset="0"/>
                <a:cs typeface="ヒラギノ角ゴ Pro W3" charset="0"/>
              </a:rPr>
              <a:t>astrophysics to studies of geology, geophysics, climate, the environment, life on Earth and beyond.</a:t>
            </a:r>
          </a:p>
          <a:p>
            <a:endParaRPr lang="en-GB">
              <a:latin typeface="Lucida Grande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 pitchFamily="84" charset="0"/>
                <a:ea typeface="ヒラギノ角ゴ Pro W3" pitchFamily="84" charset="-128"/>
                <a:cs typeface="+mn-cs"/>
              </a:rPr>
              <a:t>April 2014</a:t>
            </a:r>
          </a:p>
        </p:txBody>
      </p:sp>
    </p:spTree>
    <p:extLst>
      <p:ext uri="{BB962C8B-B14F-4D97-AF65-F5344CB8AC3E}">
        <p14:creationId xmlns:p14="http://schemas.microsoft.com/office/powerpoint/2010/main" val="34939177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3600E-FBAB-2D4F-AD14-F8E356B79EC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1770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93088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>
            <a:extLst>
              <a:ext uri="{FF2B5EF4-FFF2-40B4-BE49-F238E27FC236}">
                <a16:creationId xmlns:a16="http://schemas.microsoft.com/office/drawing/2014/main" id="{BC4E811C-8E7F-F649-BCBF-1129E1FD84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2290" name="Notes Placeholder 2">
            <a:extLst>
              <a:ext uri="{FF2B5EF4-FFF2-40B4-BE49-F238E27FC236}">
                <a16:creationId xmlns:a16="http://schemas.microsoft.com/office/drawing/2014/main" id="{96D310E8-7B51-AB47-8903-1F3F97ABD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Lucida Grande" panose="020B0600040502020204" pitchFamily="34" charset="0"/>
              <a:ea typeface="ヒラギノ角ゴ Pro W3" panose="020B0300000000000000" pitchFamily="34" charset="-128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F6BC33-20CA-1B47-B156-9F295A6D7EF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itchFamily="84" charset="0"/>
                <a:ea typeface="ヒラギノ角ゴ Pro W3" pitchFamily="84" charset="-128"/>
                <a:cs typeface="+mn-cs"/>
              </a:rPr>
              <a:t>April 2014</a:t>
            </a:r>
          </a:p>
        </p:txBody>
      </p:sp>
    </p:spTree>
    <p:extLst>
      <p:ext uri="{BB962C8B-B14F-4D97-AF65-F5344CB8AC3E}">
        <p14:creationId xmlns:p14="http://schemas.microsoft.com/office/powerpoint/2010/main" val="4167545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1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Lucida Grande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 pitchFamily="84" charset="0"/>
                <a:ea typeface="ヒラギノ角ゴ Pro W3" pitchFamily="84" charset="-128"/>
                <a:cs typeface="+mn-cs"/>
              </a:rPr>
              <a:t>April 2014</a:t>
            </a:r>
          </a:p>
        </p:txBody>
      </p:sp>
    </p:spTree>
    <p:extLst>
      <p:ext uri="{BB962C8B-B14F-4D97-AF65-F5344CB8AC3E}">
        <p14:creationId xmlns:p14="http://schemas.microsoft.com/office/powerpoint/2010/main" val="4475760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>
            <a:extLst>
              <a:ext uri="{FF2B5EF4-FFF2-40B4-BE49-F238E27FC236}">
                <a16:creationId xmlns:a16="http://schemas.microsoft.com/office/drawing/2014/main" id="{BC4E811C-8E7F-F649-BCBF-1129E1FD84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2290" name="Notes Placeholder 2">
            <a:extLst>
              <a:ext uri="{FF2B5EF4-FFF2-40B4-BE49-F238E27FC236}">
                <a16:creationId xmlns:a16="http://schemas.microsoft.com/office/drawing/2014/main" id="{96D310E8-7B51-AB47-8903-1F3F97ABD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Lucida Grande" panose="020B0600040502020204" pitchFamily="34" charset="0"/>
              <a:ea typeface="ヒラギノ角ゴ Pro W3" panose="020B0300000000000000" pitchFamily="34" charset="-128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F6BC33-20CA-1B47-B156-9F295A6D7EF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itchFamily="84" charset="0"/>
                <a:ea typeface="ヒラギノ角ゴ Pro W3" pitchFamily="84" charset="-128"/>
                <a:cs typeface="+mn-cs"/>
              </a:rPr>
              <a:t>April 2014</a:t>
            </a:r>
          </a:p>
        </p:txBody>
      </p:sp>
    </p:spTree>
    <p:extLst>
      <p:ext uri="{BB962C8B-B14F-4D97-AF65-F5344CB8AC3E}">
        <p14:creationId xmlns:p14="http://schemas.microsoft.com/office/powerpoint/2010/main" val="8174378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>
            <a:extLst>
              <a:ext uri="{FF2B5EF4-FFF2-40B4-BE49-F238E27FC236}">
                <a16:creationId xmlns:a16="http://schemas.microsoft.com/office/drawing/2014/main" id="{BC4E811C-8E7F-F649-BCBF-1129E1FD84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2290" name="Notes Placeholder 2">
            <a:extLst>
              <a:ext uri="{FF2B5EF4-FFF2-40B4-BE49-F238E27FC236}">
                <a16:creationId xmlns:a16="http://schemas.microsoft.com/office/drawing/2014/main" id="{96D310E8-7B51-AB47-8903-1F3F97ABD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Lucida Grande" panose="020B0600040502020204" pitchFamily="34" charset="0"/>
              <a:ea typeface="ヒラギノ角ゴ Pro W3" panose="020B0300000000000000" pitchFamily="34" charset="-128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F6BC33-20CA-1B47-B156-9F295A6D7EF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itchFamily="84" charset="0"/>
                <a:ea typeface="ヒラギノ角ゴ Pro W3" pitchFamily="84" charset="-128"/>
                <a:cs typeface="+mn-cs"/>
              </a:rPr>
              <a:t>April 2014</a:t>
            </a:r>
          </a:p>
        </p:txBody>
      </p:sp>
    </p:spTree>
    <p:extLst>
      <p:ext uri="{BB962C8B-B14F-4D97-AF65-F5344CB8AC3E}">
        <p14:creationId xmlns:p14="http://schemas.microsoft.com/office/powerpoint/2010/main" val="8917056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07946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4907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6715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4917B-71FC-A14A-BA8B-3BB7055A3BA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endParaRPr lang="en-GB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952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4" y="8685214"/>
            <a:ext cx="2971800" cy="457200"/>
          </a:xfrm>
          <a:noFill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3A5776-5E22-4342-9174-01C406AA5F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ヒラギノ角ゴ Pro W3" charset="0"/>
              <a:cs typeface="+mn-cs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8860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3600E-FBAB-2D4F-AD14-F8E356B79EC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431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1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Lucida Grande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 pitchFamily="84" charset="0"/>
                <a:ea typeface="ヒラギノ角ゴ Pro W3" pitchFamily="84" charset="-128"/>
                <a:cs typeface="+mn-cs"/>
              </a:rPr>
              <a:t>April 2014</a:t>
            </a:r>
          </a:p>
        </p:txBody>
      </p:sp>
    </p:spTree>
    <p:extLst>
      <p:ext uri="{BB962C8B-B14F-4D97-AF65-F5344CB8AC3E}">
        <p14:creationId xmlns:p14="http://schemas.microsoft.com/office/powerpoint/2010/main" val="1775944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z="180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4145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8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F8688-B550-9A4B-B5D1-2CB3E7CD6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55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28919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1287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786047"/>
            <a:ext cx="7848872" cy="1362075"/>
          </a:xfrm>
        </p:spPr>
        <p:txBody>
          <a:bodyPr anchor="t"/>
          <a:lstStyle>
            <a:lvl1pPr algn="l">
              <a:defRPr sz="4400" b="1" cap="none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0"/>
            <a:ext cx="7772400" cy="1500187"/>
          </a:xfrm>
        </p:spPr>
        <p:txBody>
          <a:bodyPr anchor="b"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175484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8009951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484784"/>
            <a:ext cx="4040188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9733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18295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9628535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208063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110444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08477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51419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165650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0"/>
            <a:ext cx="5486400" cy="804862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256640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05240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644"/>
            <a:ext cx="9144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3914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08477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51419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772054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557339"/>
            <a:ext cx="7772400" cy="38004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74871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9" y="2786051"/>
            <a:ext cx="7848872" cy="1362075"/>
          </a:xfrm>
        </p:spPr>
        <p:txBody>
          <a:bodyPr anchor="t"/>
          <a:lstStyle>
            <a:lvl1pPr algn="l">
              <a:defRPr sz="4400" b="1" cap="none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1285862"/>
            <a:ext cx="7772400" cy="1500187"/>
          </a:xfrm>
        </p:spPr>
        <p:txBody>
          <a:bodyPr anchor="b"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7525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9"/>
            <a:ext cx="3810000" cy="451486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557339"/>
            <a:ext cx="3810000" cy="38004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261983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9"/>
            <a:ext cx="9144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484784"/>
            <a:ext cx="4040188" cy="639763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9"/>
            <a:ext cx="4040188" cy="389733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6"/>
            <a:ext cx="4041775" cy="639763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81"/>
            <a:ext cx="4041775" cy="318295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4657749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01064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22048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2"/>
            <a:ext cx="3008313" cy="1162051"/>
          </a:xfrm>
        </p:spPr>
        <p:txBody>
          <a:bodyPr anchor="b"/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08477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851419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170679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4"/>
            <a:ext cx="5486400" cy="566739"/>
          </a:xfrm>
        </p:spPr>
        <p:txBody>
          <a:bodyPr anchor="b"/>
          <a:lstStyle>
            <a:lvl1pPr algn="l"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1"/>
            <a:ext cx="54864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5"/>
            <a:ext cx="5486400" cy="804863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28475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9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/>
              <a:t>4/3/22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3668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/>
              <a:t>4/3/22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63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0"/>
            <a:ext cx="5486400" cy="804862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901499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/>
              <a:t>4/3/22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92774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/>
              <a:t>4/3/22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1124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6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/>
              <a:t>4/3/22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9231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/>
              <a:t>4/3/22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0120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/>
              <a:t>4/3/22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48645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2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/>
              <a:t>4/3/22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3379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/>
              <a:t>4/3/22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4822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/>
              <a:t>4/3/22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01938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2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/>
              <a:t>4/3/22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69885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570878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965898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5AD6587-D0B7-E043-B8AA-FA4CF5793ABB}"/>
              </a:ext>
            </a:extLst>
          </p:cNvPr>
          <p:cNvGrpSpPr/>
          <p:nvPr userDrawn="1"/>
        </p:nvGrpSpPr>
        <p:grpSpPr>
          <a:xfrm>
            <a:off x="94999" y="129451"/>
            <a:ext cx="8971185" cy="6637522"/>
            <a:chOff x="94999" y="129451"/>
            <a:chExt cx="8971185" cy="663752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2C2F0FF-8946-8A40-A401-DFB257332897}"/>
                </a:ext>
              </a:extLst>
            </p:cNvPr>
            <p:cNvGrpSpPr/>
            <p:nvPr/>
          </p:nvGrpSpPr>
          <p:grpSpPr>
            <a:xfrm>
              <a:off x="94999" y="129451"/>
              <a:ext cx="8971185" cy="760023"/>
              <a:chOff x="59375" y="8329"/>
              <a:chExt cx="8971185" cy="760023"/>
            </a:xfrm>
          </p:grpSpPr>
          <p:pic>
            <p:nvPicPr>
              <p:cNvPr id="8" name="Picture 7" descr="Screen Shot 2013-07-24 at 09.28.11.png">
                <a:extLst>
                  <a:ext uri="{FF2B5EF4-FFF2-40B4-BE49-F238E27FC236}">
                    <a16:creationId xmlns:a16="http://schemas.microsoft.com/office/drawing/2014/main" id="{3D3EBE00-BB70-0241-8A6B-262143206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13922" y="8329"/>
                <a:ext cx="1016638" cy="7600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8" descr="A picture containing company name&#10;&#10;Description automatically generated">
                <a:extLst>
                  <a:ext uri="{FF2B5EF4-FFF2-40B4-BE49-F238E27FC236}">
                    <a16:creationId xmlns:a16="http://schemas.microsoft.com/office/drawing/2014/main" id="{4EC37C2B-1875-E447-93A1-062FA2DA14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375" y="59375"/>
                <a:ext cx="1350058" cy="688770"/>
              </a:xfrm>
              <a:prstGeom prst="rect">
                <a:avLst/>
              </a:prstGeom>
            </p:spPr>
          </p:pic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49979F8-64D6-3C49-93D8-9F6687F6D84B}"/>
                </a:ext>
              </a:extLst>
            </p:cNvPr>
            <p:cNvSpPr/>
            <p:nvPr/>
          </p:nvSpPr>
          <p:spPr>
            <a:xfrm>
              <a:off x="205298" y="6428419"/>
              <a:ext cx="306314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00" i="1" dirty="0">
                  <a:solidFill>
                    <a:srgbClr val="333399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STFC EB Boulby Visit Oct 2022</a:t>
              </a:r>
              <a:endParaRPr lang="en-US" sz="16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60056613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7512783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82911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786047"/>
            <a:ext cx="7848872" cy="1362075"/>
          </a:xfrm>
        </p:spPr>
        <p:txBody>
          <a:bodyPr anchor="t"/>
          <a:lstStyle>
            <a:lvl1pPr algn="l">
              <a:defRPr sz="4400" b="1" cap="none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0"/>
            <a:ext cx="7772400" cy="1500187"/>
          </a:xfrm>
        </p:spPr>
        <p:txBody>
          <a:bodyPr anchor="b"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665043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522934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484784"/>
            <a:ext cx="4040188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9733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18295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5415555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578399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6843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08477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51419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248123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0"/>
            <a:ext cx="5486400" cy="804862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2592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19663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38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8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3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7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2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6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1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2" y="6356354"/>
            <a:ext cx="2133600" cy="365125"/>
          </a:xfrm>
          <a:prstGeom prst="rect">
            <a:avLst/>
          </a:prstGeom>
        </p:spPr>
        <p:txBody>
          <a:bodyPr lIns="91265" tIns="45632" rIns="91265" bIns="45632"/>
          <a:lstStyle/>
          <a:p>
            <a:pPr defTabSz="454473"/>
            <a:fld id="{2BD7AC8A-169A-3044-83BA-A7809288C4A0}" type="datetimeFigureOut">
              <a:rPr lang="en-US" smtClean="0">
                <a:solidFill>
                  <a:prstClr val="black"/>
                </a:solidFill>
              </a:rPr>
              <a:pPr defTabSz="454473"/>
              <a:t>4/3/22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5" y="6356354"/>
            <a:ext cx="2895600" cy="365125"/>
          </a:xfrm>
          <a:prstGeom prst="rect">
            <a:avLst/>
          </a:prstGeom>
        </p:spPr>
        <p:txBody>
          <a:bodyPr lIns="91265" tIns="45632" rIns="91265" bIns="45632"/>
          <a:lstStyle/>
          <a:p>
            <a:pPr defTabSz="454473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3331" y="6407151"/>
            <a:ext cx="2133600" cy="365125"/>
          </a:xfrm>
          <a:prstGeom prst="rect">
            <a:avLst/>
          </a:prstGeom>
        </p:spPr>
        <p:txBody>
          <a:bodyPr lIns="91265" tIns="45632" rIns="91265" bIns="45632"/>
          <a:lstStyle/>
          <a:p>
            <a:pPr defTabSz="454473"/>
            <a:fld id="{DB9E0CEC-64CA-A943-B7F3-6DF27A950784}" type="slidenum">
              <a:rPr lang="en-US" smtClean="0">
                <a:solidFill>
                  <a:prstClr val="black"/>
                </a:solidFill>
              </a:rPr>
              <a:pPr defTabSz="45447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05471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2" y="6356354"/>
            <a:ext cx="2133600" cy="365125"/>
          </a:xfrm>
          <a:prstGeom prst="rect">
            <a:avLst/>
          </a:prstGeom>
        </p:spPr>
        <p:txBody>
          <a:bodyPr lIns="91265" tIns="45632" rIns="91265" bIns="45632"/>
          <a:lstStyle/>
          <a:p>
            <a:pPr defTabSz="454473"/>
            <a:fld id="{2BD7AC8A-169A-3044-83BA-A7809288C4A0}" type="datetimeFigureOut">
              <a:rPr lang="en-US" smtClean="0">
                <a:solidFill>
                  <a:prstClr val="black"/>
                </a:solidFill>
              </a:rPr>
              <a:pPr defTabSz="454473"/>
              <a:t>4/3/22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5" y="6356354"/>
            <a:ext cx="2895600" cy="365125"/>
          </a:xfrm>
          <a:prstGeom prst="rect">
            <a:avLst/>
          </a:prstGeom>
        </p:spPr>
        <p:txBody>
          <a:bodyPr lIns="91265" tIns="45632" rIns="91265" bIns="45632"/>
          <a:lstStyle/>
          <a:p>
            <a:pPr defTabSz="454473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3331" y="6407151"/>
            <a:ext cx="2133600" cy="365125"/>
          </a:xfrm>
          <a:prstGeom prst="rect">
            <a:avLst/>
          </a:prstGeom>
        </p:spPr>
        <p:txBody>
          <a:bodyPr lIns="91265" tIns="45632" rIns="91265" bIns="45632"/>
          <a:lstStyle/>
          <a:p>
            <a:pPr defTabSz="454473"/>
            <a:fld id="{DB9E0CEC-64CA-A943-B7F3-6DF27A950784}" type="slidenum">
              <a:rPr lang="en-US" smtClean="0">
                <a:solidFill>
                  <a:prstClr val="black"/>
                </a:solidFill>
              </a:rPr>
              <a:pPr defTabSz="45447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65025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29"/>
            <a:ext cx="7772400" cy="1362075"/>
          </a:xfrm>
        </p:spPr>
        <p:txBody>
          <a:bodyPr anchor="t"/>
          <a:lstStyle>
            <a:lvl1pPr algn="l">
              <a:defRPr sz="3984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22"/>
            <a:ext cx="7772400" cy="1500187"/>
          </a:xfrm>
        </p:spPr>
        <p:txBody>
          <a:bodyPr anchor="b"/>
          <a:lstStyle>
            <a:lvl1pPr marL="0" indent="0">
              <a:buNone/>
              <a:defRPr sz="1992">
                <a:solidFill>
                  <a:schemeClr val="tx1">
                    <a:tint val="75000"/>
                  </a:schemeClr>
                </a:solidFill>
              </a:defRPr>
            </a:lvl1pPr>
            <a:lvl2pPr marL="454473" indent="0">
              <a:buNone/>
              <a:defRPr sz="1793">
                <a:solidFill>
                  <a:schemeClr val="tx1">
                    <a:tint val="75000"/>
                  </a:schemeClr>
                </a:solidFill>
              </a:defRPr>
            </a:lvl2pPr>
            <a:lvl3pPr marL="908941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3pPr>
            <a:lvl4pPr marL="1363411" indent="0">
              <a:buNone/>
              <a:defRPr sz="1394">
                <a:solidFill>
                  <a:schemeClr val="tx1">
                    <a:tint val="75000"/>
                  </a:schemeClr>
                </a:solidFill>
              </a:defRPr>
            </a:lvl4pPr>
            <a:lvl5pPr marL="1817883" indent="0">
              <a:buNone/>
              <a:defRPr sz="1394">
                <a:solidFill>
                  <a:schemeClr val="tx1">
                    <a:tint val="75000"/>
                  </a:schemeClr>
                </a:solidFill>
              </a:defRPr>
            </a:lvl5pPr>
            <a:lvl6pPr marL="2272353" indent="0">
              <a:buNone/>
              <a:defRPr sz="1394">
                <a:solidFill>
                  <a:schemeClr val="tx1">
                    <a:tint val="75000"/>
                  </a:schemeClr>
                </a:solidFill>
              </a:defRPr>
            </a:lvl6pPr>
            <a:lvl7pPr marL="2726824" indent="0">
              <a:buNone/>
              <a:defRPr sz="1394">
                <a:solidFill>
                  <a:schemeClr val="tx1">
                    <a:tint val="75000"/>
                  </a:schemeClr>
                </a:solidFill>
              </a:defRPr>
            </a:lvl7pPr>
            <a:lvl8pPr marL="3181290" indent="0">
              <a:buNone/>
              <a:defRPr sz="1394">
                <a:solidFill>
                  <a:schemeClr val="tx1">
                    <a:tint val="75000"/>
                  </a:schemeClr>
                </a:solidFill>
              </a:defRPr>
            </a:lvl8pPr>
            <a:lvl9pPr marL="3635760" indent="0">
              <a:buNone/>
              <a:defRPr sz="13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2" y="6356354"/>
            <a:ext cx="2133600" cy="365125"/>
          </a:xfrm>
          <a:prstGeom prst="rect">
            <a:avLst/>
          </a:prstGeom>
        </p:spPr>
        <p:txBody>
          <a:bodyPr lIns="91265" tIns="45632" rIns="91265" bIns="45632"/>
          <a:lstStyle/>
          <a:p>
            <a:pPr defTabSz="454473"/>
            <a:fld id="{2BD7AC8A-169A-3044-83BA-A7809288C4A0}" type="datetimeFigureOut">
              <a:rPr lang="en-US" smtClean="0">
                <a:solidFill>
                  <a:prstClr val="black"/>
                </a:solidFill>
              </a:rPr>
              <a:pPr defTabSz="454473"/>
              <a:t>4/3/22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5" y="6356354"/>
            <a:ext cx="2895600" cy="365125"/>
          </a:xfrm>
          <a:prstGeom prst="rect">
            <a:avLst/>
          </a:prstGeom>
        </p:spPr>
        <p:txBody>
          <a:bodyPr lIns="91265" tIns="45632" rIns="91265" bIns="45632"/>
          <a:lstStyle/>
          <a:p>
            <a:pPr defTabSz="454473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3331" y="6407151"/>
            <a:ext cx="2133600" cy="365125"/>
          </a:xfrm>
          <a:prstGeom prst="rect">
            <a:avLst/>
          </a:prstGeom>
        </p:spPr>
        <p:txBody>
          <a:bodyPr lIns="91265" tIns="45632" rIns="91265" bIns="45632"/>
          <a:lstStyle/>
          <a:p>
            <a:pPr defTabSz="454473"/>
            <a:fld id="{DB9E0CEC-64CA-A943-B7F3-6DF27A950784}" type="slidenum">
              <a:rPr lang="en-US" smtClean="0">
                <a:solidFill>
                  <a:prstClr val="black"/>
                </a:solidFill>
              </a:rPr>
              <a:pPr defTabSz="45447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27400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6"/>
            <a:ext cx="4038600" cy="4525963"/>
          </a:xfrm>
        </p:spPr>
        <p:txBody>
          <a:bodyPr/>
          <a:lstStyle>
            <a:lvl1pPr>
              <a:defRPr sz="2789"/>
            </a:lvl1pPr>
            <a:lvl2pPr>
              <a:defRPr sz="2390"/>
            </a:lvl2pPr>
            <a:lvl3pPr>
              <a:defRPr sz="1992"/>
            </a:lvl3pPr>
            <a:lvl4pPr>
              <a:defRPr sz="1793"/>
            </a:lvl4pPr>
            <a:lvl5pPr>
              <a:defRPr sz="1793"/>
            </a:lvl5pPr>
            <a:lvl6pPr>
              <a:defRPr sz="1793"/>
            </a:lvl6pPr>
            <a:lvl7pPr>
              <a:defRPr sz="1793"/>
            </a:lvl7pPr>
            <a:lvl8pPr>
              <a:defRPr sz="1793"/>
            </a:lvl8pPr>
            <a:lvl9pPr>
              <a:defRPr sz="179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00216"/>
            <a:ext cx="4038600" cy="4525963"/>
          </a:xfrm>
        </p:spPr>
        <p:txBody>
          <a:bodyPr/>
          <a:lstStyle>
            <a:lvl1pPr>
              <a:defRPr sz="2789"/>
            </a:lvl1pPr>
            <a:lvl2pPr>
              <a:defRPr sz="2390"/>
            </a:lvl2pPr>
            <a:lvl3pPr>
              <a:defRPr sz="1992"/>
            </a:lvl3pPr>
            <a:lvl4pPr>
              <a:defRPr sz="1793"/>
            </a:lvl4pPr>
            <a:lvl5pPr>
              <a:defRPr sz="1793"/>
            </a:lvl5pPr>
            <a:lvl6pPr>
              <a:defRPr sz="1793"/>
            </a:lvl6pPr>
            <a:lvl7pPr>
              <a:defRPr sz="1793"/>
            </a:lvl7pPr>
            <a:lvl8pPr>
              <a:defRPr sz="1793"/>
            </a:lvl8pPr>
            <a:lvl9pPr>
              <a:defRPr sz="179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2" y="6356354"/>
            <a:ext cx="2133600" cy="365125"/>
          </a:xfrm>
          <a:prstGeom prst="rect">
            <a:avLst/>
          </a:prstGeom>
        </p:spPr>
        <p:txBody>
          <a:bodyPr lIns="91265" tIns="45632" rIns="91265" bIns="45632"/>
          <a:lstStyle/>
          <a:p>
            <a:pPr defTabSz="454473"/>
            <a:fld id="{2BD7AC8A-169A-3044-83BA-A7809288C4A0}" type="datetimeFigureOut">
              <a:rPr lang="en-US" smtClean="0">
                <a:solidFill>
                  <a:prstClr val="black"/>
                </a:solidFill>
              </a:rPr>
              <a:pPr defTabSz="454473"/>
              <a:t>4/3/22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5" y="6356354"/>
            <a:ext cx="2895600" cy="365125"/>
          </a:xfrm>
          <a:prstGeom prst="rect">
            <a:avLst/>
          </a:prstGeom>
        </p:spPr>
        <p:txBody>
          <a:bodyPr lIns="91265" tIns="45632" rIns="91265" bIns="45632"/>
          <a:lstStyle/>
          <a:p>
            <a:pPr defTabSz="454473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73331" y="6407151"/>
            <a:ext cx="2133600" cy="365125"/>
          </a:xfrm>
          <a:prstGeom prst="rect">
            <a:avLst/>
          </a:prstGeom>
        </p:spPr>
        <p:txBody>
          <a:bodyPr lIns="91265" tIns="45632" rIns="91265" bIns="45632"/>
          <a:lstStyle/>
          <a:p>
            <a:pPr defTabSz="454473"/>
            <a:fld id="{DB9E0CEC-64CA-A943-B7F3-6DF27A950784}" type="slidenum">
              <a:rPr lang="en-US" smtClean="0">
                <a:solidFill>
                  <a:prstClr val="black"/>
                </a:solidFill>
              </a:rPr>
              <a:pPr defTabSz="45447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56843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390" b="1"/>
            </a:lvl1pPr>
            <a:lvl2pPr marL="454473" indent="0">
              <a:buNone/>
              <a:defRPr sz="1992" b="1"/>
            </a:lvl2pPr>
            <a:lvl3pPr marL="908941" indent="0">
              <a:buNone/>
              <a:defRPr sz="1793" b="1"/>
            </a:lvl3pPr>
            <a:lvl4pPr marL="1363411" indent="0">
              <a:buNone/>
              <a:defRPr sz="1594" b="1"/>
            </a:lvl4pPr>
            <a:lvl5pPr marL="1817883" indent="0">
              <a:buNone/>
              <a:defRPr sz="1594" b="1"/>
            </a:lvl5pPr>
            <a:lvl6pPr marL="2272353" indent="0">
              <a:buNone/>
              <a:defRPr sz="1594" b="1"/>
            </a:lvl6pPr>
            <a:lvl7pPr marL="2726824" indent="0">
              <a:buNone/>
              <a:defRPr sz="1594" b="1"/>
            </a:lvl7pPr>
            <a:lvl8pPr marL="3181290" indent="0">
              <a:buNone/>
              <a:defRPr sz="1594" b="1"/>
            </a:lvl8pPr>
            <a:lvl9pPr marL="3635760" indent="0">
              <a:buNone/>
              <a:defRPr sz="1594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390"/>
            </a:lvl1pPr>
            <a:lvl2pPr>
              <a:defRPr sz="1992"/>
            </a:lvl2pPr>
            <a:lvl3pPr>
              <a:defRPr sz="1793"/>
            </a:lvl3pPr>
            <a:lvl4pPr>
              <a:defRPr sz="1594"/>
            </a:lvl4pPr>
            <a:lvl5pPr>
              <a:defRPr sz="1594"/>
            </a:lvl5pPr>
            <a:lvl6pPr>
              <a:defRPr sz="1594"/>
            </a:lvl6pPr>
            <a:lvl7pPr>
              <a:defRPr sz="1594"/>
            </a:lvl7pPr>
            <a:lvl8pPr>
              <a:defRPr sz="1594"/>
            </a:lvl8pPr>
            <a:lvl9pPr>
              <a:defRPr sz="1594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3" y="1535113"/>
            <a:ext cx="4041775" cy="639762"/>
          </a:xfrm>
        </p:spPr>
        <p:txBody>
          <a:bodyPr anchor="b"/>
          <a:lstStyle>
            <a:lvl1pPr marL="0" indent="0">
              <a:buNone/>
              <a:defRPr sz="2390" b="1"/>
            </a:lvl1pPr>
            <a:lvl2pPr marL="454473" indent="0">
              <a:buNone/>
              <a:defRPr sz="1992" b="1"/>
            </a:lvl2pPr>
            <a:lvl3pPr marL="908941" indent="0">
              <a:buNone/>
              <a:defRPr sz="1793" b="1"/>
            </a:lvl3pPr>
            <a:lvl4pPr marL="1363411" indent="0">
              <a:buNone/>
              <a:defRPr sz="1594" b="1"/>
            </a:lvl4pPr>
            <a:lvl5pPr marL="1817883" indent="0">
              <a:buNone/>
              <a:defRPr sz="1594" b="1"/>
            </a:lvl5pPr>
            <a:lvl6pPr marL="2272353" indent="0">
              <a:buNone/>
              <a:defRPr sz="1594" b="1"/>
            </a:lvl6pPr>
            <a:lvl7pPr marL="2726824" indent="0">
              <a:buNone/>
              <a:defRPr sz="1594" b="1"/>
            </a:lvl7pPr>
            <a:lvl8pPr marL="3181290" indent="0">
              <a:buNone/>
              <a:defRPr sz="1594" b="1"/>
            </a:lvl8pPr>
            <a:lvl9pPr marL="3635760" indent="0">
              <a:buNone/>
              <a:defRPr sz="1594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3" y="2174875"/>
            <a:ext cx="4041775" cy="3951288"/>
          </a:xfrm>
        </p:spPr>
        <p:txBody>
          <a:bodyPr/>
          <a:lstStyle>
            <a:lvl1pPr>
              <a:defRPr sz="2390"/>
            </a:lvl1pPr>
            <a:lvl2pPr>
              <a:defRPr sz="1992"/>
            </a:lvl2pPr>
            <a:lvl3pPr>
              <a:defRPr sz="1793"/>
            </a:lvl3pPr>
            <a:lvl4pPr>
              <a:defRPr sz="1594"/>
            </a:lvl4pPr>
            <a:lvl5pPr>
              <a:defRPr sz="1594"/>
            </a:lvl5pPr>
            <a:lvl6pPr>
              <a:defRPr sz="1594"/>
            </a:lvl6pPr>
            <a:lvl7pPr>
              <a:defRPr sz="1594"/>
            </a:lvl7pPr>
            <a:lvl8pPr>
              <a:defRPr sz="1594"/>
            </a:lvl8pPr>
            <a:lvl9pPr>
              <a:defRPr sz="1594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2" y="6356354"/>
            <a:ext cx="2133600" cy="365125"/>
          </a:xfrm>
          <a:prstGeom prst="rect">
            <a:avLst/>
          </a:prstGeom>
        </p:spPr>
        <p:txBody>
          <a:bodyPr lIns="91265" tIns="45632" rIns="91265" bIns="45632"/>
          <a:lstStyle/>
          <a:p>
            <a:pPr defTabSz="454473"/>
            <a:fld id="{2BD7AC8A-169A-3044-83BA-A7809288C4A0}" type="datetimeFigureOut">
              <a:rPr lang="en-US" smtClean="0">
                <a:solidFill>
                  <a:prstClr val="black"/>
                </a:solidFill>
              </a:rPr>
              <a:pPr defTabSz="454473"/>
              <a:t>4/3/22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5" y="6356354"/>
            <a:ext cx="2895600" cy="365125"/>
          </a:xfrm>
          <a:prstGeom prst="rect">
            <a:avLst/>
          </a:prstGeom>
        </p:spPr>
        <p:txBody>
          <a:bodyPr lIns="91265" tIns="45632" rIns="91265" bIns="45632"/>
          <a:lstStyle/>
          <a:p>
            <a:pPr defTabSz="454473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773331" y="6407151"/>
            <a:ext cx="2133600" cy="365125"/>
          </a:xfrm>
          <a:prstGeom prst="rect">
            <a:avLst/>
          </a:prstGeom>
        </p:spPr>
        <p:txBody>
          <a:bodyPr lIns="91265" tIns="45632" rIns="91265" bIns="45632"/>
          <a:lstStyle/>
          <a:p>
            <a:pPr defTabSz="454473"/>
            <a:fld id="{DB9E0CEC-64CA-A943-B7F3-6DF27A950784}" type="slidenum">
              <a:rPr lang="en-US" smtClean="0">
                <a:solidFill>
                  <a:prstClr val="black"/>
                </a:solidFill>
              </a:rPr>
              <a:pPr defTabSz="45447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42922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2" y="6356354"/>
            <a:ext cx="2133600" cy="365125"/>
          </a:xfrm>
          <a:prstGeom prst="rect">
            <a:avLst/>
          </a:prstGeom>
        </p:spPr>
        <p:txBody>
          <a:bodyPr lIns="91265" tIns="45632" rIns="91265" bIns="45632"/>
          <a:lstStyle/>
          <a:p>
            <a:pPr defTabSz="454473"/>
            <a:fld id="{2BD7AC8A-169A-3044-83BA-A7809288C4A0}" type="datetimeFigureOut">
              <a:rPr lang="en-US" smtClean="0">
                <a:solidFill>
                  <a:prstClr val="black"/>
                </a:solidFill>
              </a:rPr>
              <a:pPr defTabSz="454473"/>
              <a:t>4/3/22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5" y="6356354"/>
            <a:ext cx="2895600" cy="365125"/>
          </a:xfrm>
          <a:prstGeom prst="rect">
            <a:avLst/>
          </a:prstGeom>
        </p:spPr>
        <p:txBody>
          <a:bodyPr lIns="91265" tIns="45632" rIns="91265" bIns="45632"/>
          <a:lstStyle/>
          <a:p>
            <a:pPr defTabSz="454473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73331" y="6407151"/>
            <a:ext cx="2133600" cy="365125"/>
          </a:xfrm>
          <a:prstGeom prst="rect">
            <a:avLst/>
          </a:prstGeom>
        </p:spPr>
        <p:txBody>
          <a:bodyPr lIns="91265" tIns="45632" rIns="91265" bIns="45632"/>
          <a:lstStyle/>
          <a:p>
            <a:pPr defTabSz="454473"/>
            <a:fld id="{DB9E0CEC-64CA-A943-B7F3-6DF27A950784}" type="slidenum">
              <a:rPr lang="en-US" smtClean="0">
                <a:solidFill>
                  <a:prstClr val="black"/>
                </a:solidFill>
              </a:rPr>
              <a:pPr defTabSz="45447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36564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2" y="6356354"/>
            <a:ext cx="2133600" cy="365125"/>
          </a:xfrm>
          <a:prstGeom prst="rect">
            <a:avLst/>
          </a:prstGeom>
        </p:spPr>
        <p:txBody>
          <a:bodyPr lIns="91265" tIns="45632" rIns="91265" bIns="45632"/>
          <a:lstStyle/>
          <a:p>
            <a:pPr defTabSz="454473"/>
            <a:fld id="{2BD7AC8A-169A-3044-83BA-A7809288C4A0}" type="datetimeFigureOut">
              <a:rPr lang="en-US" smtClean="0">
                <a:solidFill>
                  <a:prstClr val="black"/>
                </a:solidFill>
              </a:rPr>
              <a:pPr defTabSz="454473"/>
              <a:t>4/3/22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5" y="6356354"/>
            <a:ext cx="2895600" cy="365125"/>
          </a:xfrm>
          <a:prstGeom prst="rect">
            <a:avLst/>
          </a:prstGeom>
        </p:spPr>
        <p:txBody>
          <a:bodyPr lIns="91265" tIns="45632" rIns="91265" bIns="45632"/>
          <a:lstStyle/>
          <a:p>
            <a:pPr defTabSz="454473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73331" y="6407151"/>
            <a:ext cx="2133600" cy="365125"/>
          </a:xfrm>
          <a:prstGeom prst="rect">
            <a:avLst/>
          </a:prstGeom>
        </p:spPr>
        <p:txBody>
          <a:bodyPr lIns="91265" tIns="45632" rIns="91265" bIns="45632"/>
          <a:lstStyle/>
          <a:p>
            <a:pPr defTabSz="454473"/>
            <a:fld id="{DB9E0CEC-64CA-A943-B7F3-6DF27A950784}" type="slidenum">
              <a:rPr lang="en-US" smtClean="0">
                <a:solidFill>
                  <a:prstClr val="black"/>
                </a:solidFill>
              </a:rPr>
              <a:pPr defTabSz="45447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56908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3"/>
            <a:ext cx="3008313" cy="1162050"/>
          </a:xfrm>
        </p:spPr>
        <p:txBody>
          <a:bodyPr anchor="b"/>
          <a:lstStyle>
            <a:lvl1pPr algn="l">
              <a:defRPr sz="1992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63"/>
            <a:ext cx="5111750" cy="5853113"/>
          </a:xfrm>
        </p:spPr>
        <p:txBody>
          <a:bodyPr/>
          <a:lstStyle>
            <a:lvl1pPr>
              <a:defRPr sz="3187"/>
            </a:lvl1pPr>
            <a:lvl2pPr>
              <a:defRPr sz="2789"/>
            </a:lvl2pPr>
            <a:lvl3pPr>
              <a:defRPr sz="2390"/>
            </a:lvl3pPr>
            <a:lvl4pPr>
              <a:defRPr sz="1992"/>
            </a:lvl4pPr>
            <a:lvl5pPr>
              <a:defRPr sz="1992"/>
            </a:lvl5pPr>
            <a:lvl6pPr>
              <a:defRPr sz="1992"/>
            </a:lvl6pPr>
            <a:lvl7pPr>
              <a:defRPr sz="1992"/>
            </a:lvl7pPr>
            <a:lvl8pPr>
              <a:defRPr sz="1992"/>
            </a:lvl8pPr>
            <a:lvl9pPr>
              <a:defRPr sz="1992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2"/>
            <a:ext cx="3008313" cy="4691063"/>
          </a:xfrm>
        </p:spPr>
        <p:txBody>
          <a:bodyPr/>
          <a:lstStyle>
            <a:lvl1pPr marL="0" indent="0">
              <a:buNone/>
              <a:defRPr sz="1394"/>
            </a:lvl1pPr>
            <a:lvl2pPr marL="454473" indent="0">
              <a:buNone/>
              <a:defRPr sz="1195"/>
            </a:lvl2pPr>
            <a:lvl3pPr marL="908941" indent="0">
              <a:buNone/>
              <a:defRPr sz="996"/>
            </a:lvl3pPr>
            <a:lvl4pPr marL="1363411" indent="0">
              <a:buNone/>
              <a:defRPr sz="896"/>
            </a:lvl4pPr>
            <a:lvl5pPr marL="1817883" indent="0">
              <a:buNone/>
              <a:defRPr sz="896"/>
            </a:lvl5pPr>
            <a:lvl6pPr marL="2272353" indent="0">
              <a:buNone/>
              <a:defRPr sz="896"/>
            </a:lvl6pPr>
            <a:lvl7pPr marL="2726824" indent="0">
              <a:buNone/>
              <a:defRPr sz="896"/>
            </a:lvl7pPr>
            <a:lvl8pPr marL="3181290" indent="0">
              <a:buNone/>
              <a:defRPr sz="896"/>
            </a:lvl8pPr>
            <a:lvl9pPr marL="3635760" indent="0">
              <a:buNone/>
              <a:defRPr sz="896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2" y="6356354"/>
            <a:ext cx="2133600" cy="365125"/>
          </a:xfrm>
          <a:prstGeom prst="rect">
            <a:avLst/>
          </a:prstGeom>
        </p:spPr>
        <p:txBody>
          <a:bodyPr lIns="91265" tIns="45632" rIns="91265" bIns="45632"/>
          <a:lstStyle/>
          <a:p>
            <a:pPr defTabSz="454473"/>
            <a:fld id="{2BD7AC8A-169A-3044-83BA-A7809288C4A0}" type="datetimeFigureOut">
              <a:rPr lang="en-US" smtClean="0">
                <a:solidFill>
                  <a:prstClr val="black"/>
                </a:solidFill>
              </a:rPr>
              <a:pPr defTabSz="454473"/>
              <a:t>4/3/22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5" y="6356354"/>
            <a:ext cx="2895600" cy="365125"/>
          </a:xfrm>
          <a:prstGeom prst="rect">
            <a:avLst/>
          </a:prstGeom>
        </p:spPr>
        <p:txBody>
          <a:bodyPr lIns="91265" tIns="45632" rIns="91265" bIns="45632"/>
          <a:lstStyle/>
          <a:p>
            <a:pPr defTabSz="454473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73331" y="6407151"/>
            <a:ext cx="2133600" cy="365125"/>
          </a:xfrm>
          <a:prstGeom prst="rect">
            <a:avLst/>
          </a:prstGeom>
        </p:spPr>
        <p:txBody>
          <a:bodyPr lIns="91265" tIns="45632" rIns="91265" bIns="45632"/>
          <a:lstStyle/>
          <a:p>
            <a:pPr defTabSz="454473"/>
            <a:fld id="{DB9E0CEC-64CA-A943-B7F3-6DF27A950784}" type="slidenum">
              <a:rPr lang="en-US" smtClean="0">
                <a:solidFill>
                  <a:prstClr val="black"/>
                </a:solidFill>
              </a:rPr>
              <a:pPr defTabSz="45447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14958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1992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187"/>
            </a:lvl1pPr>
            <a:lvl2pPr marL="454473" indent="0">
              <a:buNone/>
              <a:defRPr sz="2789"/>
            </a:lvl2pPr>
            <a:lvl3pPr marL="908941" indent="0">
              <a:buNone/>
              <a:defRPr sz="2390"/>
            </a:lvl3pPr>
            <a:lvl4pPr marL="1363411" indent="0">
              <a:buNone/>
              <a:defRPr sz="1992"/>
            </a:lvl4pPr>
            <a:lvl5pPr marL="1817883" indent="0">
              <a:buNone/>
              <a:defRPr sz="1992"/>
            </a:lvl5pPr>
            <a:lvl6pPr marL="2272353" indent="0">
              <a:buNone/>
              <a:defRPr sz="1992"/>
            </a:lvl6pPr>
            <a:lvl7pPr marL="2726824" indent="0">
              <a:buNone/>
              <a:defRPr sz="1992"/>
            </a:lvl7pPr>
            <a:lvl8pPr marL="3181290" indent="0">
              <a:buNone/>
              <a:defRPr sz="1992"/>
            </a:lvl8pPr>
            <a:lvl9pPr marL="3635760" indent="0">
              <a:buNone/>
              <a:defRPr sz="1992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394"/>
            </a:lvl1pPr>
            <a:lvl2pPr marL="454473" indent="0">
              <a:buNone/>
              <a:defRPr sz="1195"/>
            </a:lvl2pPr>
            <a:lvl3pPr marL="908941" indent="0">
              <a:buNone/>
              <a:defRPr sz="996"/>
            </a:lvl3pPr>
            <a:lvl4pPr marL="1363411" indent="0">
              <a:buNone/>
              <a:defRPr sz="896"/>
            </a:lvl4pPr>
            <a:lvl5pPr marL="1817883" indent="0">
              <a:buNone/>
              <a:defRPr sz="896"/>
            </a:lvl5pPr>
            <a:lvl6pPr marL="2272353" indent="0">
              <a:buNone/>
              <a:defRPr sz="896"/>
            </a:lvl6pPr>
            <a:lvl7pPr marL="2726824" indent="0">
              <a:buNone/>
              <a:defRPr sz="896"/>
            </a:lvl7pPr>
            <a:lvl8pPr marL="3181290" indent="0">
              <a:buNone/>
              <a:defRPr sz="896"/>
            </a:lvl8pPr>
            <a:lvl9pPr marL="3635760" indent="0">
              <a:buNone/>
              <a:defRPr sz="896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2" y="6356354"/>
            <a:ext cx="2133600" cy="365125"/>
          </a:xfrm>
          <a:prstGeom prst="rect">
            <a:avLst/>
          </a:prstGeom>
        </p:spPr>
        <p:txBody>
          <a:bodyPr lIns="91265" tIns="45632" rIns="91265" bIns="45632"/>
          <a:lstStyle/>
          <a:p>
            <a:pPr defTabSz="454473"/>
            <a:fld id="{2BD7AC8A-169A-3044-83BA-A7809288C4A0}" type="datetimeFigureOut">
              <a:rPr lang="en-US" smtClean="0">
                <a:solidFill>
                  <a:prstClr val="black"/>
                </a:solidFill>
              </a:rPr>
              <a:pPr defTabSz="454473"/>
              <a:t>4/3/22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5" y="6356354"/>
            <a:ext cx="2895600" cy="365125"/>
          </a:xfrm>
          <a:prstGeom prst="rect">
            <a:avLst/>
          </a:prstGeom>
        </p:spPr>
        <p:txBody>
          <a:bodyPr lIns="91265" tIns="45632" rIns="91265" bIns="45632"/>
          <a:lstStyle/>
          <a:p>
            <a:pPr defTabSz="454473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73331" y="6407151"/>
            <a:ext cx="2133600" cy="365125"/>
          </a:xfrm>
          <a:prstGeom prst="rect">
            <a:avLst/>
          </a:prstGeom>
        </p:spPr>
        <p:txBody>
          <a:bodyPr lIns="91265" tIns="45632" rIns="91265" bIns="45632"/>
          <a:lstStyle/>
          <a:p>
            <a:pPr defTabSz="454473"/>
            <a:fld id="{DB9E0CEC-64CA-A943-B7F3-6DF27A950784}" type="slidenum">
              <a:rPr lang="en-US" smtClean="0">
                <a:solidFill>
                  <a:prstClr val="black"/>
                </a:solidFill>
              </a:rPr>
              <a:pPr defTabSz="45447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35022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2" y="6356354"/>
            <a:ext cx="2133600" cy="365125"/>
          </a:xfrm>
          <a:prstGeom prst="rect">
            <a:avLst/>
          </a:prstGeom>
        </p:spPr>
        <p:txBody>
          <a:bodyPr lIns="91265" tIns="45632" rIns="91265" bIns="45632"/>
          <a:lstStyle/>
          <a:p>
            <a:pPr defTabSz="454473"/>
            <a:fld id="{2BD7AC8A-169A-3044-83BA-A7809288C4A0}" type="datetimeFigureOut">
              <a:rPr lang="en-US" smtClean="0">
                <a:solidFill>
                  <a:prstClr val="black"/>
                </a:solidFill>
              </a:rPr>
              <a:pPr defTabSz="454473"/>
              <a:t>4/3/22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5" y="6356354"/>
            <a:ext cx="2895600" cy="365125"/>
          </a:xfrm>
          <a:prstGeom prst="rect">
            <a:avLst/>
          </a:prstGeom>
        </p:spPr>
        <p:txBody>
          <a:bodyPr lIns="91265" tIns="45632" rIns="91265" bIns="45632"/>
          <a:lstStyle/>
          <a:p>
            <a:pPr defTabSz="454473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3331" y="6407151"/>
            <a:ext cx="2133600" cy="365125"/>
          </a:xfrm>
          <a:prstGeom prst="rect">
            <a:avLst/>
          </a:prstGeom>
        </p:spPr>
        <p:txBody>
          <a:bodyPr lIns="91265" tIns="45632" rIns="91265" bIns="45632"/>
          <a:lstStyle/>
          <a:p>
            <a:pPr defTabSz="454473"/>
            <a:fld id="{DB9E0CEC-64CA-A943-B7F3-6DF27A950784}" type="slidenum">
              <a:rPr lang="en-US" smtClean="0">
                <a:solidFill>
                  <a:prstClr val="black"/>
                </a:solidFill>
              </a:rPr>
              <a:pPr defTabSz="45447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801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786047"/>
            <a:ext cx="7848872" cy="1362075"/>
          </a:xfrm>
        </p:spPr>
        <p:txBody>
          <a:bodyPr anchor="t"/>
          <a:lstStyle>
            <a:lvl1pPr algn="l">
              <a:defRPr sz="4400" b="1" cap="none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0"/>
            <a:ext cx="7772400" cy="1500187"/>
          </a:xfrm>
        </p:spPr>
        <p:txBody>
          <a:bodyPr anchor="b"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504910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40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2" y="6356354"/>
            <a:ext cx="2133600" cy="365125"/>
          </a:xfrm>
          <a:prstGeom prst="rect">
            <a:avLst/>
          </a:prstGeom>
        </p:spPr>
        <p:txBody>
          <a:bodyPr lIns="91265" tIns="45632" rIns="91265" bIns="45632"/>
          <a:lstStyle/>
          <a:p>
            <a:pPr defTabSz="454473"/>
            <a:fld id="{2BD7AC8A-169A-3044-83BA-A7809288C4A0}" type="datetimeFigureOut">
              <a:rPr lang="en-US" smtClean="0">
                <a:solidFill>
                  <a:prstClr val="black"/>
                </a:solidFill>
              </a:rPr>
              <a:pPr defTabSz="454473"/>
              <a:t>4/3/22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5" y="6356354"/>
            <a:ext cx="2895600" cy="365125"/>
          </a:xfrm>
          <a:prstGeom prst="rect">
            <a:avLst/>
          </a:prstGeom>
        </p:spPr>
        <p:txBody>
          <a:bodyPr lIns="91265" tIns="45632" rIns="91265" bIns="45632"/>
          <a:lstStyle/>
          <a:p>
            <a:pPr defTabSz="454473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3331" y="6407151"/>
            <a:ext cx="2133600" cy="365125"/>
          </a:xfrm>
          <a:prstGeom prst="rect">
            <a:avLst/>
          </a:prstGeom>
        </p:spPr>
        <p:txBody>
          <a:bodyPr lIns="91265" tIns="45632" rIns="91265" bIns="45632"/>
          <a:lstStyle/>
          <a:p>
            <a:pPr defTabSz="454473"/>
            <a:fld id="{DB9E0CEC-64CA-A943-B7F3-6DF27A950784}" type="slidenum">
              <a:rPr lang="en-US" smtClean="0">
                <a:solidFill>
                  <a:prstClr val="black"/>
                </a:solidFill>
              </a:rPr>
              <a:pPr defTabSz="45447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13355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78928275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2827937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02355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786047"/>
            <a:ext cx="7848872" cy="1362075"/>
          </a:xfrm>
        </p:spPr>
        <p:txBody>
          <a:bodyPr anchor="t"/>
          <a:lstStyle>
            <a:lvl1pPr algn="l">
              <a:defRPr sz="4400" b="1" cap="none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0"/>
            <a:ext cx="7772400" cy="1500187"/>
          </a:xfrm>
        </p:spPr>
        <p:txBody>
          <a:bodyPr anchor="b"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233713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3266496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484784"/>
            <a:ext cx="4040188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9733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18295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7833063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496279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48765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08477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51419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1354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5209544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0"/>
            <a:ext cx="5486400" cy="804862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18327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7720162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39757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786047"/>
            <a:ext cx="7848872" cy="1362075"/>
          </a:xfrm>
        </p:spPr>
        <p:txBody>
          <a:bodyPr anchor="t"/>
          <a:lstStyle>
            <a:lvl1pPr algn="l">
              <a:defRPr sz="4400" b="1" cap="none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0"/>
            <a:ext cx="7772400" cy="1500187"/>
          </a:xfrm>
        </p:spPr>
        <p:txBody>
          <a:bodyPr anchor="b"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238083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146641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484784"/>
            <a:ext cx="4040188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9733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18295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3023512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040134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947141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08477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51419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026311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0"/>
            <a:ext cx="5486400" cy="804862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7708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484784"/>
            <a:ext cx="4040188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9733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18295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6993522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31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7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6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7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2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/>
              <a:t>4/3/22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18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/>
              <a:t>4/3/22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42176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4406906"/>
            <a:ext cx="7772400" cy="1362075"/>
          </a:xfrm>
        </p:spPr>
        <p:txBody>
          <a:bodyPr anchor="t"/>
          <a:lstStyle>
            <a:lvl1pPr algn="l">
              <a:defRPr sz="3984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906713"/>
            <a:ext cx="7772400" cy="1500187"/>
          </a:xfrm>
        </p:spPr>
        <p:txBody>
          <a:bodyPr anchor="b"/>
          <a:lstStyle>
            <a:lvl1pPr marL="0" indent="0">
              <a:buNone/>
              <a:defRPr sz="1992">
                <a:solidFill>
                  <a:schemeClr val="tx1">
                    <a:tint val="75000"/>
                  </a:schemeClr>
                </a:solidFill>
              </a:defRPr>
            </a:lvl1pPr>
            <a:lvl2pPr marL="455371" indent="0">
              <a:buNone/>
              <a:defRPr sz="1793">
                <a:solidFill>
                  <a:schemeClr val="tx1">
                    <a:tint val="75000"/>
                  </a:schemeClr>
                </a:solidFill>
              </a:defRPr>
            </a:lvl2pPr>
            <a:lvl3pPr marL="910742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3pPr>
            <a:lvl4pPr marL="1366114" indent="0">
              <a:buNone/>
              <a:defRPr sz="1394">
                <a:solidFill>
                  <a:schemeClr val="tx1">
                    <a:tint val="75000"/>
                  </a:schemeClr>
                </a:solidFill>
              </a:defRPr>
            </a:lvl4pPr>
            <a:lvl5pPr marL="1821485" indent="0">
              <a:buNone/>
              <a:defRPr sz="1394">
                <a:solidFill>
                  <a:schemeClr val="tx1">
                    <a:tint val="75000"/>
                  </a:schemeClr>
                </a:solidFill>
              </a:defRPr>
            </a:lvl5pPr>
            <a:lvl6pPr marL="2276856" indent="0">
              <a:buNone/>
              <a:defRPr sz="1394">
                <a:solidFill>
                  <a:schemeClr val="tx1">
                    <a:tint val="75000"/>
                  </a:schemeClr>
                </a:solidFill>
              </a:defRPr>
            </a:lvl6pPr>
            <a:lvl7pPr marL="2732227" indent="0">
              <a:buNone/>
              <a:defRPr sz="1394">
                <a:solidFill>
                  <a:schemeClr val="tx1">
                    <a:tint val="75000"/>
                  </a:schemeClr>
                </a:solidFill>
              </a:defRPr>
            </a:lvl7pPr>
            <a:lvl8pPr marL="3187598" indent="0">
              <a:buNone/>
              <a:defRPr sz="1394">
                <a:solidFill>
                  <a:schemeClr val="tx1">
                    <a:tint val="75000"/>
                  </a:schemeClr>
                </a:solidFill>
              </a:defRPr>
            </a:lvl8pPr>
            <a:lvl9pPr marL="3642970" indent="0">
              <a:buNone/>
              <a:defRPr sz="13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/>
              <a:t>4/3/22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5652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789"/>
            </a:lvl1pPr>
            <a:lvl2pPr>
              <a:defRPr sz="2390"/>
            </a:lvl2pPr>
            <a:lvl3pPr>
              <a:defRPr sz="1992"/>
            </a:lvl3pPr>
            <a:lvl4pPr>
              <a:defRPr sz="1793"/>
            </a:lvl4pPr>
            <a:lvl5pPr>
              <a:defRPr sz="1793"/>
            </a:lvl5pPr>
            <a:lvl6pPr>
              <a:defRPr sz="1793"/>
            </a:lvl6pPr>
            <a:lvl7pPr>
              <a:defRPr sz="1793"/>
            </a:lvl7pPr>
            <a:lvl8pPr>
              <a:defRPr sz="1793"/>
            </a:lvl8pPr>
            <a:lvl9pPr>
              <a:defRPr sz="179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789"/>
            </a:lvl1pPr>
            <a:lvl2pPr>
              <a:defRPr sz="2390"/>
            </a:lvl2pPr>
            <a:lvl3pPr>
              <a:defRPr sz="1992"/>
            </a:lvl3pPr>
            <a:lvl4pPr>
              <a:defRPr sz="1793"/>
            </a:lvl4pPr>
            <a:lvl5pPr>
              <a:defRPr sz="1793"/>
            </a:lvl5pPr>
            <a:lvl6pPr>
              <a:defRPr sz="1793"/>
            </a:lvl6pPr>
            <a:lvl7pPr>
              <a:defRPr sz="1793"/>
            </a:lvl7pPr>
            <a:lvl8pPr>
              <a:defRPr sz="1793"/>
            </a:lvl8pPr>
            <a:lvl9pPr>
              <a:defRPr sz="179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/>
              <a:t>4/3/22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21073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390" b="1"/>
            </a:lvl1pPr>
            <a:lvl2pPr marL="455371" indent="0">
              <a:buNone/>
              <a:defRPr sz="1992" b="1"/>
            </a:lvl2pPr>
            <a:lvl3pPr marL="910742" indent="0">
              <a:buNone/>
              <a:defRPr sz="1793" b="1"/>
            </a:lvl3pPr>
            <a:lvl4pPr marL="1366114" indent="0">
              <a:buNone/>
              <a:defRPr sz="1594" b="1"/>
            </a:lvl4pPr>
            <a:lvl5pPr marL="1821485" indent="0">
              <a:buNone/>
              <a:defRPr sz="1594" b="1"/>
            </a:lvl5pPr>
            <a:lvl6pPr marL="2276856" indent="0">
              <a:buNone/>
              <a:defRPr sz="1594" b="1"/>
            </a:lvl6pPr>
            <a:lvl7pPr marL="2732227" indent="0">
              <a:buNone/>
              <a:defRPr sz="1594" b="1"/>
            </a:lvl7pPr>
            <a:lvl8pPr marL="3187598" indent="0">
              <a:buNone/>
              <a:defRPr sz="1594" b="1"/>
            </a:lvl8pPr>
            <a:lvl9pPr marL="3642970" indent="0">
              <a:buNone/>
              <a:defRPr sz="1594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390"/>
            </a:lvl1pPr>
            <a:lvl2pPr>
              <a:defRPr sz="1992"/>
            </a:lvl2pPr>
            <a:lvl3pPr>
              <a:defRPr sz="1793"/>
            </a:lvl3pPr>
            <a:lvl4pPr>
              <a:defRPr sz="1594"/>
            </a:lvl4pPr>
            <a:lvl5pPr>
              <a:defRPr sz="1594"/>
            </a:lvl5pPr>
            <a:lvl6pPr>
              <a:defRPr sz="1594"/>
            </a:lvl6pPr>
            <a:lvl7pPr>
              <a:defRPr sz="1594"/>
            </a:lvl7pPr>
            <a:lvl8pPr>
              <a:defRPr sz="1594"/>
            </a:lvl8pPr>
            <a:lvl9pPr>
              <a:defRPr sz="1594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7"/>
            <a:ext cx="4041775" cy="639763"/>
          </a:xfrm>
        </p:spPr>
        <p:txBody>
          <a:bodyPr anchor="b"/>
          <a:lstStyle>
            <a:lvl1pPr marL="0" indent="0">
              <a:buNone/>
              <a:defRPr sz="2390" b="1"/>
            </a:lvl1pPr>
            <a:lvl2pPr marL="455371" indent="0">
              <a:buNone/>
              <a:defRPr sz="1992" b="1"/>
            </a:lvl2pPr>
            <a:lvl3pPr marL="910742" indent="0">
              <a:buNone/>
              <a:defRPr sz="1793" b="1"/>
            </a:lvl3pPr>
            <a:lvl4pPr marL="1366114" indent="0">
              <a:buNone/>
              <a:defRPr sz="1594" b="1"/>
            </a:lvl4pPr>
            <a:lvl5pPr marL="1821485" indent="0">
              <a:buNone/>
              <a:defRPr sz="1594" b="1"/>
            </a:lvl5pPr>
            <a:lvl6pPr marL="2276856" indent="0">
              <a:buNone/>
              <a:defRPr sz="1594" b="1"/>
            </a:lvl6pPr>
            <a:lvl7pPr marL="2732227" indent="0">
              <a:buNone/>
              <a:defRPr sz="1594" b="1"/>
            </a:lvl7pPr>
            <a:lvl8pPr marL="3187598" indent="0">
              <a:buNone/>
              <a:defRPr sz="1594" b="1"/>
            </a:lvl8pPr>
            <a:lvl9pPr marL="3642970" indent="0">
              <a:buNone/>
              <a:defRPr sz="1594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390"/>
            </a:lvl1pPr>
            <a:lvl2pPr>
              <a:defRPr sz="1992"/>
            </a:lvl2pPr>
            <a:lvl3pPr>
              <a:defRPr sz="1793"/>
            </a:lvl3pPr>
            <a:lvl4pPr>
              <a:defRPr sz="1594"/>
            </a:lvl4pPr>
            <a:lvl5pPr>
              <a:defRPr sz="1594"/>
            </a:lvl5pPr>
            <a:lvl6pPr>
              <a:defRPr sz="1594"/>
            </a:lvl6pPr>
            <a:lvl7pPr>
              <a:defRPr sz="1594"/>
            </a:lvl7pPr>
            <a:lvl8pPr>
              <a:defRPr sz="1594"/>
            </a:lvl8pPr>
            <a:lvl9pPr>
              <a:defRPr sz="1594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/>
              <a:t>4/3/22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68228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/>
              <a:t>4/3/22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1687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/>
              <a:t>4/3/22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4242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4"/>
            <a:ext cx="3008313" cy="1162051"/>
          </a:xfrm>
        </p:spPr>
        <p:txBody>
          <a:bodyPr anchor="b"/>
          <a:lstStyle>
            <a:lvl1pPr algn="l">
              <a:defRPr sz="1992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8"/>
            <a:ext cx="5111750" cy="5853113"/>
          </a:xfrm>
        </p:spPr>
        <p:txBody>
          <a:bodyPr/>
          <a:lstStyle>
            <a:lvl1pPr>
              <a:defRPr sz="3187"/>
            </a:lvl1pPr>
            <a:lvl2pPr>
              <a:defRPr sz="2789"/>
            </a:lvl2pPr>
            <a:lvl3pPr>
              <a:defRPr sz="2390"/>
            </a:lvl3pPr>
            <a:lvl4pPr>
              <a:defRPr sz="1992"/>
            </a:lvl4pPr>
            <a:lvl5pPr>
              <a:defRPr sz="1992"/>
            </a:lvl5pPr>
            <a:lvl6pPr>
              <a:defRPr sz="1992"/>
            </a:lvl6pPr>
            <a:lvl7pPr>
              <a:defRPr sz="1992"/>
            </a:lvl7pPr>
            <a:lvl8pPr>
              <a:defRPr sz="1992"/>
            </a:lvl8pPr>
            <a:lvl9pPr>
              <a:defRPr sz="1992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394"/>
            </a:lvl1pPr>
            <a:lvl2pPr marL="455371" indent="0">
              <a:buNone/>
              <a:defRPr sz="1195"/>
            </a:lvl2pPr>
            <a:lvl3pPr marL="910742" indent="0">
              <a:buNone/>
              <a:defRPr sz="996"/>
            </a:lvl3pPr>
            <a:lvl4pPr marL="1366114" indent="0">
              <a:buNone/>
              <a:defRPr sz="896"/>
            </a:lvl4pPr>
            <a:lvl5pPr marL="1821485" indent="0">
              <a:buNone/>
              <a:defRPr sz="896"/>
            </a:lvl5pPr>
            <a:lvl6pPr marL="2276856" indent="0">
              <a:buNone/>
              <a:defRPr sz="896"/>
            </a:lvl6pPr>
            <a:lvl7pPr marL="2732227" indent="0">
              <a:buNone/>
              <a:defRPr sz="896"/>
            </a:lvl7pPr>
            <a:lvl8pPr marL="3187598" indent="0">
              <a:buNone/>
              <a:defRPr sz="896"/>
            </a:lvl8pPr>
            <a:lvl9pPr marL="3642970" indent="0">
              <a:buNone/>
              <a:defRPr sz="896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/>
              <a:t>4/3/22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27329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9"/>
          </a:xfrm>
        </p:spPr>
        <p:txBody>
          <a:bodyPr anchor="b"/>
          <a:lstStyle>
            <a:lvl1pPr algn="l">
              <a:defRPr sz="1992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187"/>
            </a:lvl1pPr>
            <a:lvl2pPr marL="455371" indent="0">
              <a:buNone/>
              <a:defRPr sz="2789"/>
            </a:lvl2pPr>
            <a:lvl3pPr marL="910742" indent="0">
              <a:buNone/>
              <a:defRPr sz="2390"/>
            </a:lvl3pPr>
            <a:lvl4pPr marL="1366114" indent="0">
              <a:buNone/>
              <a:defRPr sz="1992"/>
            </a:lvl4pPr>
            <a:lvl5pPr marL="1821485" indent="0">
              <a:buNone/>
              <a:defRPr sz="1992"/>
            </a:lvl5pPr>
            <a:lvl6pPr marL="2276856" indent="0">
              <a:buNone/>
              <a:defRPr sz="1992"/>
            </a:lvl6pPr>
            <a:lvl7pPr marL="2732227" indent="0">
              <a:buNone/>
              <a:defRPr sz="1992"/>
            </a:lvl7pPr>
            <a:lvl8pPr marL="3187598" indent="0">
              <a:buNone/>
              <a:defRPr sz="1992"/>
            </a:lvl8pPr>
            <a:lvl9pPr marL="3642970" indent="0">
              <a:buNone/>
              <a:defRPr sz="1992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4"/>
            <a:ext cx="5486400" cy="804863"/>
          </a:xfrm>
        </p:spPr>
        <p:txBody>
          <a:bodyPr/>
          <a:lstStyle>
            <a:lvl1pPr marL="0" indent="0">
              <a:buNone/>
              <a:defRPr sz="1394"/>
            </a:lvl1pPr>
            <a:lvl2pPr marL="455371" indent="0">
              <a:buNone/>
              <a:defRPr sz="1195"/>
            </a:lvl2pPr>
            <a:lvl3pPr marL="910742" indent="0">
              <a:buNone/>
              <a:defRPr sz="996"/>
            </a:lvl3pPr>
            <a:lvl4pPr marL="1366114" indent="0">
              <a:buNone/>
              <a:defRPr sz="896"/>
            </a:lvl4pPr>
            <a:lvl5pPr marL="1821485" indent="0">
              <a:buNone/>
              <a:defRPr sz="896"/>
            </a:lvl5pPr>
            <a:lvl6pPr marL="2276856" indent="0">
              <a:buNone/>
              <a:defRPr sz="896"/>
            </a:lvl6pPr>
            <a:lvl7pPr marL="2732227" indent="0">
              <a:buNone/>
              <a:defRPr sz="896"/>
            </a:lvl7pPr>
            <a:lvl8pPr marL="3187598" indent="0">
              <a:buNone/>
              <a:defRPr sz="896"/>
            </a:lvl8pPr>
            <a:lvl9pPr marL="3642970" indent="0">
              <a:buNone/>
              <a:defRPr sz="896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/>
              <a:t>4/3/22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2361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/>
              <a:t>4/3/22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161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065773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274644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/>
              <a:t>4/3/22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3229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1" y="1603375"/>
            <a:ext cx="9118600" cy="524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51" y="6403979"/>
            <a:ext cx="4445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1" y="573243"/>
            <a:ext cx="8229600" cy="1056696"/>
          </a:xfrm>
        </p:spPr>
        <p:txBody>
          <a:bodyPr/>
          <a:lstStyle>
            <a:lvl1pPr>
              <a:defRPr b="0" i="1">
                <a:solidFill>
                  <a:srgbClr val="951717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52276" y="1568369"/>
            <a:ext cx="3465576" cy="369888"/>
          </a:xfrm>
        </p:spPr>
        <p:txBody>
          <a:bodyPr>
            <a:noAutofit/>
          </a:bodyPr>
          <a:lstStyle>
            <a:lvl1pPr>
              <a:buNone/>
              <a:defRPr sz="1992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r">
              <a:defRPr sz="996">
                <a:solidFill>
                  <a:srgbClr val="0F4F97"/>
                </a:solidFill>
                <a:latin typeface="Corbel" pitchFamily="34" charset="0"/>
              </a:defRPr>
            </a:lvl1pPr>
          </a:lstStyle>
          <a:p>
            <a:pPr>
              <a:defRPr/>
            </a:pPr>
            <a:fld id="{C22A4350-B4D8-452B-BE84-6CDF6C47C1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9501" y="31250"/>
            <a:ext cx="4445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15" descr="SNLstackedBlue"/>
          <p:cNvPicPr>
            <a:picLocks noChangeAspect="1" noChangeArrowheads="1"/>
          </p:cNvPicPr>
          <p:nvPr userDrawn="1"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5000"/>
                    </a14:imgEffect>
                    <a14:imgEffect>
                      <a14:colorTemperature colorTemp="7750"/>
                    </a14:imgEffect>
                    <a14:imgEffect>
                      <a14:saturation sat="145000"/>
                    </a14:imgEffect>
                    <a14:imgEffect>
                      <a14:brightnessContrast bright="35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59750" y="29980"/>
            <a:ext cx="495300" cy="45529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31589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DCD761-71CD-1948-9761-485D9E766B14}"/>
              </a:ext>
            </a:extLst>
          </p:cNvPr>
          <p:cNvSpPr/>
          <p:nvPr userDrawn="1"/>
        </p:nvSpPr>
        <p:spPr>
          <a:xfrm>
            <a:off x="143113" y="6502425"/>
            <a:ext cx="8986346" cy="3068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537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94" b="0" i="1" err="1">
                <a:solidFill>
                  <a:prstClr val="white">
                    <a:lumMod val="50000"/>
                  </a:prstClr>
                </a:solidFill>
                <a:latin typeface="Calibri"/>
              </a:rPr>
              <a:t>sean.paling@stfc.ac.uk</a:t>
            </a:r>
            <a:r>
              <a:rPr lang="en-GB" sz="1394" b="0" i="1">
                <a:solidFill>
                  <a:prstClr val="white">
                    <a:lumMod val="50000"/>
                  </a:prstClr>
                </a:solidFill>
                <a:latin typeface="Calibri"/>
              </a:rPr>
              <a:t>	        													 August 2019</a:t>
            </a:r>
            <a:endParaRPr lang="en-US" sz="1394" b="0" i="1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753453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842996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578904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99294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142090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489707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797056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19489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986434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699434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369017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321431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18806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FFBD-B77C-BE45-8307-46E9A1AAFC26}" type="datetimeFigureOut">
              <a:rPr lang="en-US" smtClean="0"/>
              <a:t>4/3/22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F7AA5-DDC0-FD4F-9160-83A727D3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50541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FFBD-B77C-BE45-8307-46E9A1AAFC26}" type="datetimeFigureOut">
              <a:rPr lang="en-US" smtClean="0"/>
              <a:t>4/3/22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F7AA5-DDC0-FD4F-9160-83A727D3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1219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FFBD-B77C-BE45-8307-46E9A1AAFC26}" type="datetimeFigureOut">
              <a:rPr lang="en-US" smtClean="0"/>
              <a:t>4/3/22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F7AA5-DDC0-FD4F-9160-83A727D3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7556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FFBD-B77C-BE45-8307-46E9A1AAFC26}" type="datetimeFigureOut">
              <a:rPr lang="en-US" smtClean="0"/>
              <a:t>4/3/22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F7AA5-DDC0-FD4F-9160-83A727D3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2694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FFBD-B77C-BE45-8307-46E9A1AAFC26}" type="datetimeFigureOut">
              <a:rPr lang="en-US" smtClean="0"/>
              <a:t>4/3/22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F7AA5-DDC0-FD4F-9160-83A727D3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2752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FFBD-B77C-BE45-8307-46E9A1AAFC26}" type="datetimeFigureOut">
              <a:rPr lang="en-US" smtClean="0"/>
              <a:t>4/3/22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F7AA5-DDC0-FD4F-9160-83A727D3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415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0"/>
            <a:ext cx="9144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025C3-3842-4C46-9FA8-38582907CB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488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08477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51419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082863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FFBD-B77C-BE45-8307-46E9A1AAFC26}" type="datetimeFigureOut">
              <a:rPr lang="en-US" smtClean="0"/>
              <a:t>4/3/22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F7AA5-DDC0-FD4F-9160-83A727D3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1892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FFBD-B77C-BE45-8307-46E9A1AAFC26}" type="datetimeFigureOut">
              <a:rPr lang="en-US" smtClean="0"/>
              <a:t>4/3/22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F7AA5-DDC0-FD4F-9160-83A727D3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6631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FFBD-B77C-BE45-8307-46E9A1AAFC26}" type="datetimeFigureOut">
              <a:rPr lang="en-US" smtClean="0"/>
              <a:t>4/3/22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F7AA5-DDC0-FD4F-9160-83A727D3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0158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FFBD-B77C-BE45-8307-46E9A1AAFC26}" type="datetimeFigureOut">
              <a:rPr lang="en-US" smtClean="0"/>
              <a:t>4/3/22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F7AA5-DDC0-FD4F-9160-83A727D3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0522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FFBD-B77C-BE45-8307-46E9A1AAFC26}" type="datetimeFigureOut">
              <a:rPr lang="en-US" smtClean="0"/>
              <a:t>4/3/22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F7AA5-DDC0-FD4F-9160-83A727D3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98387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642"/>
            <a:ext cx="9144000" cy="1470025"/>
          </a:xfrm>
        </p:spPr>
        <p:txBody>
          <a:bodyPr/>
          <a:lstStyle>
            <a:lvl1pPr>
              <a:defRPr sz="33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 sz="1800">
                <a:latin typeface="Arial" pitchFamily="34" charset="0"/>
                <a:cs typeface="Arial" pitchFamily="34" charset="0"/>
              </a:defRPr>
            </a:lvl1pPr>
            <a:lvl2pPr marL="342887" indent="0" algn="ctr">
              <a:buNone/>
              <a:defRPr/>
            </a:lvl2pPr>
            <a:lvl3pPr marL="685773" indent="0" algn="ctr">
              <a:buNone/>
              <a:defRPr/>
            </a:lvl3pPr>
            <a:lvl4pPr marL="1028659" indent="0" algn="ctr">
              <a:buNone/>
              <a:defRPr/>
            </a:lvl4pPr>
            <a:lvl5pPr marL="1371545" indent="0" algn="ctr">
              <a:buNone/>
              <a:defRPr/>
            </a:lvl5pPr>
            <a:lvl6pPr marL="1714432" indent="0" algn="ctr">
              <a:buNone/>
              <a:defRPr/>
            </a:lvl6pPr>
            <a:lvl7pPr marL="2057318" indent="0" algn="ctr">
              <a:buNone/>
              <a:defRPr/>
            </a:lvl7pPr>
            <a:lvl8pPr marL="2400204" indent="0" algn="ctr">
              <a:buNone/>
              <a:defRPr/>
            </a:lvl8pPr>
            <a:lvl9pPr marL="2743091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5157275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9"/>
            <a:ext cx="7772400" cy="3800488"/>
          </a:xfrm>
        </p:spPr>
        <p:txBody>
          <a:bodyPr/>
          <a:lstStyle>
            <a:lvl1pPr>
              <a:defRPr sz="1800">
                <a:latin typeface="Arial" pitchFamily="34" charset="0"/>
                <a:cs typeface="Arial" pitchFamily="34" charset="0"/>
              </a:defRPr>
            </a:lvl1pPr>
            <a:lvl2pPr>
              <a:defRPr sz="165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5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58246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9" y="2786048"/>
            <a:ext cx="7848872" cy="1362076"/>
          </a:xfrm>
        </p:spPr>
        <p:txBody>
          <a:bodyPr anchor="t"/>
          <a:lstStyle>
            <a:lvl1pPr algn="l">
              <a:defRPr sz="3300" b="1" cap="none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1"/>
            <a:ext cx="7772400" cy="1500187"/>
          </a:xfrm>
        </p:spPr>
        <p:txBody>
          <a:bodyPr anchor="b"/>
          <a:lstStyle>
            <a:lvl1pPr marL="0" indent="0">
              <a:buNone/>
              <a:defRPr sz="1800">
                <a:latin typeface="Arial" pitchFamily="34" charset="0"/>
                <a:cs typeface="Arial" pitchFamily="34" charset="0"/>
              </a:defRPr>
            </a:lvl1pPr>
            <a:lvl2pPr marL="342887" indent="0">
              <a:buNone/>
              <a:defRPr sz="1350"/>
            </a:lvl2pPr>
            <a:lvl3pPr marL="685773" indent="0">
              <a:buNone/>
              <a:defRPr sz="1200"/>
            </a:lvl3pPr>
            <a:lvl4pPr marL="1028659" indent="0">
              <a:buNone/>
              <a:defRPr sz="1050"/>
            </a:lvl4pPr>
            <a:lvl5pPr marL="1371545" indent="0">
              <a:buNone/>
              <a:defRPr sz="1050"/>
            </a:lvl5pPr>
            <a:lvl6pPr marL="1714432" indent="0">
              <a:buNone/>
              <a:defRPr sz="1050"/>
            </a:lvl6pPr>
            <a:lvl7pPr marL="2057318" indent="0">
              <a:buNone/>
              <a:defRPr sz="1050"/>
            </a:lvl7pPr>
            <a:lvl8pPr marL="2400204" indent="0">
              <a:buNone/>
              <a:defRPr sz="1050"/>
            </a:lvl8pPr>
            <a:lvl9pPr marL="2743091" indent="0">
              <a:buNone/>
              <a:defRPr sz="10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156343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5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9"/>
            <a:ext cx="3810000" cy="3800488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65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4759508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484785"/>
            <a:ext cx="4040188" cy="639762"/>
          </a:xfrm>
        </p:spPr>
        <p:txBody>
          <a:bodyPr anchor="b"/>
          <a:lstStyle>
            <a:lvl1pPr marL="0" indent="0">
              <a:buNone/>
              <a:defRPr sz="21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342887" indent="0">
              <a:buNone/>
              <a:defRPr sz="1500" b="1"/>
            </a:lvl2pPr>
            <a:lvl3pPr marL="685773" indent="0">
              <a:buNone/>
              <a:defRPr sz="1350" b="1"/>
            </a:lvl3pPr>
            <a:lvl4pPr marL="1028659" indent="0">
              <a:buNone/>
              <a:defRPr sz="1200" b="1"/>
            </a:lvl4pPr>
            <a:lvl5pPr marL="1371545" indent="0">
              <a:buNone/>
              <a:defRPr sz="1200" b="1"/>
            </a:lvl5pPr>
            <a:lvl6pPr marL="1714432" indent="0">
              <a:buNone/>
              <a:defRPr sz="1200" b="1"/>
            </a:lvl6pPr>
            <a:lvl7pPr marL="2057318" indent="0">
              <a:buNone/>
              <a:defRPr sz="1200" b="1"/>
            </a:lvl7pPr>
            <a:lvl8pPr marL="2400204" indent="0">
              <a:buNone/>
              <a:defRPr sz="1200" b="1"/>
            </a:lvl8pPr>
            <a:lvl9pPr marL="2743091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897331"/>
          </a:xfrm>
        </p:spPr>
        <p:txBody>
          <a:bodyPr/>
          <a:lstStyle>
            <a:lvl1pPr>
              <a:defRPr sz="1800">
                <a:latin typeface="Arial" pitchFamily="34" charset="0"/>
                <a:cs typeface="Arial" pitchFamily="34" charset="0"/>
              </a:defRPr>
            </a:lvl1pPr>
            <a:lvl2pPr>
              <a:defRPr sz="165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1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342887" indent="0">
              <a:buNone/>
              <a:defRPr sz="1500" b="1"/>
            </a:lvl2pPr>
            <a:lvl3pPr marL="685773" indent="0">
              <a:buNone/>
              <a:defRPr sz="1350" b="1"/>
            </a:lvl3pPr>
            <a:lvl4pPr marL="1028659" indent="0">
              <a:buNone/>
              <a:defRPr sz="1200" b="1"/>
            </a:lvl4pPr>
            <a:lvl5pPr marL="1371545" indent="0">
              <a:buNone/>
              <a:defRPr sz="1200" b="1"/>
            </a:lvl5pPr>
            <a:lvl6pPr marL="1714432" indent="0">
              <a:buNone/>
              <a:defRPr sz="1200" b="1"/>
            </a:lvl6pPr>
            <a:lvl7pPr marL="2057318" indent="0">
              <a:buNone/>
              <a:defRPr sz="1200" b="1"/>
            </a:lvl7pPr>
            <a:lvl8pPr marL="2400204" indent="0">
              <a:buNone/>
              <a:defRPr sz="1200" b="1"/>
            </a:lvl8pPr>
            <a:lvl9pPr marL="2743091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7"/>
            <a:ext cx="4041775" cy="3182951"/>
          </a:xfrm>
        </p:spPr>
        <p:txBody>
          <a:bodyPr/>
          <a:lstStyle>
            <a:lvl1pPr>
              <a:defRPr sz="1800">
                <a:latin typeface="Arial" pitchFamily="34" charset="0"/>
                <a:cs typeface="Arial" pitchFamily="34" charset="0"/>
              </a:defRPr>
            </a:lvl1pPr>
            <a:lvl2pPr>
              <a:defRPr sz="165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88243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0"/>
            <a:ext cx="5486400" cy="804862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364660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3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765011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62342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1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084776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65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851419"/>
          </a:xfrm>
        </p:spPr>
        <p:txBody>
          <a:bodyPr/>
          <a:lstStyle>
            <a:lvl1pPr marL="0" indent="0">
              <a:buNone/>
              <a:defRPr sz="1650">
                <a:latin typeface="Arial" pitchFamily="34" charset="0"/>
                <a:cs typeface="Arial" pitchFamily="34" charset="0"/>
              </a:defRPr>
            </a:lvl1pPr>
            <a:lvl2pPr marL="342887" indent="0">
              <a:buNone/>
              <a:defRPr sz="900"/>
            </a:lvl2pPr>
            <a:lvl3pPr marL="685773" indent="0">
              <a:buNone/>
              <a:defRPr sz="750"/>
            </a:lvl3pPr>
            <a:lvl4pPr marL="1028659" indent="0">
              <a:buNone/>
              <a:defRPr sz="675"/>
            </a:lvl4pPr>
            <a:lvl5pPr marL="1371545" indent="0">
              <a:buNone/>
              <a:defRPr sz="675"/>
            </a:lvl5pPr>
            <a:lvl6pPr marL="1714432" indent="0">
              <a:buNone/>
              <a:defRPr sz="675"/>
            </a:lvl6pPr>
            <a:lvl7pPr marL="2057318" indent="0">
              <a:buNone/>
              <a:defRPr sz="675"/>
            </a:lvl7pPr>
            <a:lvl8pPr marL="2400204" indent="0">
              <a:buNone/>
              <a:defRPr sz="675"/>
            </a:lvl8pPr>
            <a:lvl9pPr marL="2743091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234254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21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3459167"/>
          </a:xfrm>
        </p:spPr>
        <p:txBody>
          <a:bodyPr/>
          <a:lstStyle>
            <a:lvl1pPr marL="0" indent="0">
              <a:buNone/>
              <a:defRPr sz="2400"/>
            </a:lvl1pPr>
            <a:lvl2pPr marL="342887" indent="0">
              <a:buNone/>
              <a:defRPr sz="2100"/>
            </a:lvl2pPr>
            <a:lvl3pPr marL="685773" indent="0">
              <a:buNone/>
              <a:defRPr sz="1800"/>
            </a:lvl3pPr>
            <a:lvl4pPr marL="1028659" indent="0">
              <a:buNone/>
              <a:defRPr sz="1500"/>
            </a:lvl4pPr>
            <a:lvl5pPr marL="1371545" indent="0">
              <a:buNone/>
              <a:defRPr sz="1500"/>
            </a:lvl5pPr>
            <a:lvl6pPr marL="1714432" indent="0">
              <a:buNone/>
              <a:defRPr sz="1500"/>
            </a:lvl6pPr>
            <a:lvl7pPr marL="2057318" indent="0">
              <a:buNone/>
              <a:defRPr sz="1500"/>
            </a:lvl7pPr>
            <a:lvl8pPr marL="2400204" indent="0">
              <a:buNone/>
              <a:defRPr sz="1500"/>
            </a:lvl8pPr>
            <a:lvl9pPr marL="2743091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0"/>
            <a:ext cx="5486400" cy="804862"/>
          </a:xfrm>
        </p:spPr>
        <p:txBody>
          <a:bodyPr/>
          <a:lstStyle>
            <a:lvl1pPr marL="0" indent="0">
              <a:buNone/>
              <a:defRPr sz="1650">
                <a:latin typeface="Arial" pitchFamily="34" charset="0"/>
                <a:cs typeface="Arial" pitchFamily="34" charset="0"/>
              </a:defRPr>
            </a:lvl1pPr>
            <a:lvl2pPr marL="342887" indent="0">
              <a:buNone/>
              <a:defRPr sz="900"/>
            </a:lvl2pPr>
            <a:lvl3pPr marL="685773" indent="0">
              <a:buNone/>
              <a:defRPr sz="750"/>
            </a:lvl3pPr>
            <a:lvl4pPr marL="1028659" indent="0">
              <a:buNone/>
              <a:defRPr sz="675"/>
            </a:lvl4pPr>
            <a:lvl5pPr marL="1371545" indent="0">
              <a:buNone/>
              <a:defRPr sz="675"/>
            </a:lvl5pPr>
            <a:lvl6pPr marL="1714432" indent="0">
              <a:buNone/>
              <a:defRPr sz="675"/>
            </a:lvl6pPr>
            <a:lvl7pPr marL="2057318" indent="0">
              <a:buNone/>
              <a:defRPr sz="675"/>
            </a:lvl7pPr>
            <a:lvl8pPr marL="2400204" indent="0">
              <a:buNone/>
              <a:defRPr sz="675"/>
            </a:lvl8pPr>
            <a:lvl9pPr marL="2743091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24317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73709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8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A569B576-E2D3-6943-859A-4F5CF629D4C0}" type="datetimeFigureOut">
              <a:rPr lang="en-US"/>
              <a:pPr>
                <a:defRPr/>
              </a:pPr>
              <a:t>4/6/22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209AB478-6803-0140-A091-01AF451DA7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07374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8BCFD3A0-A1CE-C848-BC87-4AF08A6925F4}" type="datetimeFigureOut">
              <a:rPr lang="en-US"/>
              <a:pPr>
                <a:defRPr/>
              </a:pPr>
              <a:t>4/6/22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0EA66B77-3816-8D45-9369-443B59E433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3210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C924CBCD-1922-2645-B151-E72B57333C60}" type="datetimeFigureOut">
              <a:rPr lang="en-US"/>
              <a:pPr>
                <a:defRPr/>
              </a:pPr>
              <a:t>4/6/22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FD32B9F4-0C17-2B48-9139-3B19F8D7D3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03592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73A18D2C-612E-B141-80DD-27C3FF833943}" type="datetimeFigureOut">
              <a:rPr lang="en-US"/>
              <a:pPr>
                <a:defRPr/>
              </a:pPr>
              <a:t>4/6/22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F1B61D7D-0340-804D-80B6-387D84BF30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1828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5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441E5D07-A50A-3744-812A-CCC61383E25C}" type="datetimeFigureOut">
              <a:rPr lang="en-US"/>
              <a:pPr>
                <a:defRPr/>
              </a:pPr>
              <a:t>4/6/22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82CE707B-1332-084A-B30C-D353C3A639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11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5676351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76A497DF-A767-9046-8D03-5E686FF4A420}" type="datetimeFigureOut">
              <a:rPr lang="en-US"/>
              <a:pPr>
                <a:defRPr/>
              </a:pPr>
              <a:t>4/6/22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A7AC342E-17F7-434C-81CE-96529C32F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062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74116EEE-34E7-FC40-B16D-B30D1FABB7F3}" type="datetimeFigureOut">
              <a:rPr lang="en-US"/>
              <a:pPr>
                <a:defRPr/>
              </a:pPr>
              <a:t>4/6/22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561955B4-99BA-3E43-925E-D9E5034F70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91110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A5A0C98A-3ECC-954D-9610-62FC8BE8B136}" type="datetimeFigureOut">
              <a:rPr lang="en-US"/>
              <a:pPr>
                <a:defRPr/>
              </a:pPr>
              <a:t>4/6/22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CEBB044A-6977-A04C-A1C5-40ED198D2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5015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5E62B908-35B2-FF48-961B-0B05AC6E8515}" type="datetimeFigureOut">
              <a:rPr lang="en-US"/>
              <a:pPr>
                <a:defRPr/>
              </a:pPr>
              <a:t>4/6/22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DA97055E-A75D-7746-B0B5-B42DEE2A30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263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D9138FD0-34B6-8B4E-8EA9-EFF9CCC83A02}" type="datetimeFigureOut">
              <a:rPr lang="en-US"/>
              <a:pPr>
                <a:defRPr/>
              </a:pPr>
              <a:t>4/6/22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5AB5B5E5-EA98-8F40-A9A7-F449E358E9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2296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1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B00AF132-0206-6047-B1ED-B390E6935B7C}" type="datetimeFigureOut">
              <a:rPr lang="en-US"/>
              <a:pPr>
                <a:defRPr/>
              </a:pPr>
              <a:t>4/6/22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35127276-1A7D-5440-AAE7-C2AC53B43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345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8670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786047"/>
            <a:ext cx="7848872" cy="1362075"/>
          </a:xfrm>
        </p:spPr>
        <p:txBody>
          <a:bodyPr anchor="t"/>
          <a:lstStyle>
            <a:lvl1pPr algn="l">
              <a:defRPr sz="4400" b="1" cap="none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0"/>
            <a:ext cx="7772400" cy="1500187"/>
          </a:xfrm>
        </p:spPr>
        <p:txBody>
          <a:bodyPr anchor="b"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76261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677622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484784"/>
            <a:ext cx="4040188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9733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18295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608332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32406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66049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08477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51419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7362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D75EB-0E38-0D46-9844-3D2DE89153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557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0"/>
            <a:ext cx="5486400" cy="804862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91632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9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/>
              <a:t>4/3/22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701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/>
              <a:t>4/3/22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716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/>
              <a:t>4/3/22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436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/>
              <a:t>4/3/22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640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6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/>
              <a:t>4/3/22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9977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/>
              <a:t>4/3/22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2874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/>
              <a:t>4/3/22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30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2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/>
              <a:t>4/3/22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1011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/>
              <a:t>4/3/22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25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326154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/>
              <a:t>4/3/22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175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2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/>
              <a:t>4/3/22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603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540"/>
            <a:ext cx="7772400" cy="1470025"/>
          </a:xfrm>
          <a:prstGeom prst="rect">
            <a:avLst/>
          </a:prstGeom>
        </p:spPr>
        <p:txBody>
          <a:bodyPr vert="horz" lIns="91219" tIns="45610" rIns="91219" bIns="45610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096" indent="0" algn="ctr">
              <a:buNone/>
              <a:defRPr/>
            </a:lvl2pPr>
            <a:lvl3pPr marL="912192" indent="0" algn="ctr">
              <a:buNone/>
              <a:defRPr/>
            </a:lvl3pPr>
            <a:lvl4pPr marL="1368288" indent="0" algn="ctr">
              <a:buNone/>
              <a:defRPr/>
            </a:lvl4pPr>
            <a:lvl5pPr marL="1824384" indent="0" algn="ctr">
              <a:buNone/>
              <a:defRPr/>
            </a:lvl5pPr>
            <a:lvl6pPr marL="2280480" indent="0" algn="ctr">
              <a:buNone/>
              <a:defRPr/>
            </a:lvl6pPr>
            <a:lvl7pPr marL="2736576" indent="0" algn="ctr">
              <a:buNone/>
              <a:defRPr/>
            </a:lvl7pPr>
            <a:lvl8pPr marL="3192672" indent="0" algn="ctr">
              <a:buNone/>
              <a:defRPr/>
            </a:lvl8pPr>
            <a:lvl9pPr marL="3648768" indent="0" algn="ctr">
              <a:buNone/>
              <a:defRPr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7770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DCD761-71CD-1948-9761-485D9E766B14}"/>
              </a:ext>
            </a:extLst>
          </p:cNvPr>
          <p:cNvSpPr/>
          <p:nvPr userDrawn="1"/>
        </p:nvSpPr>
        <p:spPr>
          <a:xfrm>
            <a:off x="143113" y="6502425"/>
            <a:ext cx="8986346" cy="3068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537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94" b="0" i="1" err="1">
                <a:solidFill>
                  <a:prstClr val="white">
                    <a:lumMod val="50000"/>
                  </a:prstClr>
                </a:solidFill>
                <a:latin typeface="Calibri"/>
              </a:rPr>
              <a:t>sean.paling@stfc.ac.uk</a:t>
            </a:r>
            <a:r>
              <a:rPr lang="en-GB" sz="1394" b="0" i="1">
                <a:solidFill>
                  <a:prstClr val="white">
                    <a:lumMod val="50000"/>
                  </a:prstClr>
                </a:solidFill>
                <a:latin typeface="Calibri"/>
              </a:rPr>
              <a:t>	        													 August 2019</a:t>
            </a:r>
            <a:endParaRPr lang="en-US" sz="1394" b="0" i="1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39652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64" y="4407015"/>
            <a:ext cx="7772400" cy="1362075"/>
          </a:xfrm>
          <a:prstGeom prst="rect">
            <a:avLst/>
          </a:prstGeom>
        </p:spPr>
        <p:txBody>
          <a:bodyPr vert="horz" lIns="91219" tIns="45610" rIns="91219" bIns="45610"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64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096" indent="0">
              <a:buNone/>
              <a:defRPr sz="1800"/>
            </a:lvl2pPr>
            <a:lvl3pPr marL="912192" indent="0">
              <a:buNone/>
              <a:defRPr sz="1600"/>
            </a:lvl3pPr>
            <a:lvl4pPr marL="1368288" indent="0">
              <a:buNone/>
              <a:defRPr sz="1400"/>
            </a:lvl4pPr>
            <a:lvl5pPr marL="1824384" indent="0">
              <a:buNone/>
              <a:defRPr sz="1400"/>
            </a:lvl5pPr>
            <a:lvl6pPr marL="2280480" indent="0">
              <a:buNone/>
              <a:defRPr sz="1400"/>
            </a:lvl6pPr>
            <a:lvl7pPr marL="2736576" indent="0">
              <a:buNone/>
              <a:defRPr sz="1400"/>
            </a:lvl7pPr>
            <a:lvl8pPr marL="3192672" indent="0">
              <a:buNone/>
              <a:defRPr sz="1400"/>
            </a:lvl8pPr>
            <a:lvl9pPr marL="3648768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84321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56" y="274638"/>
            <a:ext cx="8229601" cy="1143000"/>
          </a:xfrm>
          <a:prstGeom prst="rect">
            <a:avLst/>
          </a:prstGeom>
        </p:spPr>
        <p:txBody>
          <a:bodyPr vert="horz" lIns="91219" tIns="45610" rIns="91219" bIns="4561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4747" y="1279527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7147" y="1279527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757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56" y="274638"/>
            <a:ext cx="8229601" cy="1143000"/>
          </a:xfrm>
          <a:prstGeom prst="rect">
            <a:avLst/>
          </a:prstGeom>
        </p:spPr>
        <p:txBody>
          <a:bodyPr vert="horz" lIns="91219" tIns="45610" rIns="91219" bIns="45610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59" y="1535115"/>
            <a:ext cx="404018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96" indent="0">
              <a:buNone/>
              <a:defRPr sz="2000" b="1"/>
            </a:lvl2pPr>
            <a:lvl3pPr marL="912192" indent="0">
              <a:buNone/>
              <a:defRPr sz="1800" b="1"/>
            </a:lvl3pPr>
            <a:lvl4pPr marL="1368288" indent="0">
              <a:buNone/>
              <a:defRPr sz="1600" b="1"/>
            </a:lvl4pPr>
            <a:lvl5pPr marL="1824384" indent="0">
              <a:buNone/>
              <a:defRPr sz="1600" b="1"/>
            </a:lvl5pPr>
            <a:lvl6pPr marL="2280480" indent="0">
              <a:buNone/>
              <a:defRPr sz="1600" b="1"/>
            </a:lvl6pPr>
            <a:lvl7pPr marL="2736576" indent="0">
              <a:buNone/>
              <a:defRPr sz="1600" b="1"/>
            </a:lvl7pPr>
            <a:lvl8pPr marL="3192672" indent="0">
              <a:buNone/>
              <a:defRPr sz="1600" b="1"/>
            </a:lvl8pPr>
            <a:lvl9pPr marL="3648768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59" y="2174877"/>
            <a:ext cx="404018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96" indent="0">
              <a:buNone/>
              <a:defRPr sz="2000" b="1"/>
            </a:lvl2pPr>
            <a:lvl3pPr marL="912192" indent="0">
              <a:buNone/>
              <a:defRPr sz="1800" b="1"/>
            </a:lvl3pPr>
            <a:lvl4pPr marL="1368288" indent="0">
              <a:buNone/>
              <a:defRPr sz="1600" b="1"/>
            </a:lvl4pPr>
            <a:lvl5pPr marL="1824384" indent="0">
              <a:buNone/>
              <a:defRPr sz="1600" b="1"/>
            </a:lvl5pPr>
            <a:lvl6pPr marL="2280480" indent="0">
              <a:buNone/>
              <a:defRPr sz="1600" b="1"/>
            </a:lvl6pPr>
            <a:lvl7pPr marL="2736576" indent="0">
              <a:buNone/>
              <a:defRPr sz="1600" b="1"/>
            </a:lvl7pPr>
            <a:lvl8pPr marL="3192672" indent="0">
              <a:buNone/>
              <a:defRPr sz="1600" b="1"/>
            </a:lvl8pPr>
            <a:lvl9pPr marL="3648768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939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56" y="274638"/>
            <a:ext cx="8229601" cy="1143000"/>
          </a:xfrm>
          <a:prstGeom prst="rect">
            <a:avLst/>
          </a:prstGeom>
        </p:spPr>
        <p:txBody>
          <a:bodyPr vert="horz" lIns="91219" tIns="45610" rIns="91219" bIns="45610"/>
          <a:lstStyle>
            <a:lvl1pPr>
              <a:defRPr sz="3200"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485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93212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58" y="273050"/>
            <a:ext cx="3008313" cy="1162050"/>
          </a:xfrm>
          <a:prstGeom prst="rect">
            <a:avLst/>
          </a:prstGeom>
        </p:spPr>
        <p:txBody>
          <a:bodyPr vert="horz" lIns="91219" tIns="45610" rIns="91219" bIns="45610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103" y="2731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5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096" indent="0">
              <a:buNone/>
              <a:defRPr sz="1200"/>
            </a:lvl2pPr>
            <a:lvl3pPr marL="912192" indent="0">
              <a:buNone/>
              <a:defRPr sz="1000"/>
            </a:lvl3pPr>
            <a:lvl4pPr marL="1368288" indent="0">
              <a:buNone/>
              <a:defRPr sz="900"/>
            </a:lvl4pPr>
            <a:lvl5pPr marL="1824384" indent="0">
              <a:buNone/>
              <a:defRPr sz="900"/>
            </a:lvl5pPr>
            <a:lvl6pPr marL="2280480" indent="0">
              <a:buNone/>
              <a:defRPr sz="900"/>
            </a:lvl6pPr>
            <a:lvl7pPr marL="2736576" indent="0">
              <a:buNone/>
              <a:defRPr sz="900"/>
            </a:lvl7pPr>
            <a:lvl8pPr marL="3192672" indent="0">
              <a:buNone/>
              <a:defRPr sz="900"/>
            </a:lvl8pPr>
            <a:lvl9pPr marL="3648768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9539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5AD6587-D0B7-E043-B8AA-FA4CF5793ABB}"/>
              </a:ext>
            </a:extLst>
          </p:cNvPr>
          <p:cNvGrpSpPr/>
          <p:nvPr userDrawn="1"/>
        </p:nvGrpSpPr>
        <p:grpSpPr>
          <a:xfrm>
            <a:off x="94999" y="129451"/>
            <a:ext cx="8971185" cy="6637522"/>
            <a:chOff x="94999" y="129451"/>
            <a:chExt cx="8971185" cy="663752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2C2F0FF-8946-8A40-A401-DFB257332897}"/>
                </a:ext>
              </a:extLst>
            </p:cNvPr>
            <p:cNvGrpSpPr/>
            <p:nvPr/>
          </p:nvGrpSpPr>
          <p:grpSpPr>
            <a:xfrm>
              <a:off x="94999" y="129451"/>
              <a:ext cx="8971185" cy="760023"/>
              <a:chOff x="59375" y="8329"/>
              <a:chExt cx="8971185" cy="760023"/>
            </a:xfrm>
          </p:grpSpPr>
          <p:pic>
            <p:nvPicPr>
              <p:cNvPr id="8" name="Picture 7" descr="Screen Shot 2013-07-24 at 09.28.11.png">
                <a:extLst>
                  <a:ext uri="{FF2B5EF4-FFF2-40B4-BE49-F238E27FC236}">
                    <a16:creationId xmlns:a16="http://schemas.microsoft.com/office/drawing/2014/main" id="{3D3EBE00-BB70-0241-8A6B-262143206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13922" y="8329"/>
                <a:ext cx="1016638" cy="7600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8" descr="A picture containing company name&#10;&#10;Description automatically generated">
                <a:extLst>
                  <a:ext uri="{FF2B5EF4-FFF2-40B4-BE49-F238E27FC236}">
                    <a16:creationId xmlns:a16="http://schemas.microsoft.com/office/drawing/2014/main" id="{4EC37C2B-1875-E447-93A1-062FA2DA14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375" y="59375"/>
                <a:ext cx="1350058" cy="688770"/>
              </a:xfrm>
              <a:prstGeom prst="rect">
                <a:avLst/>
              </a:prstGeom>
            </p:spPr>
          </p:pic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49979F8-64D6-3C49-93D8-9F6687F6D84B}"/>
                </a:ext>
              </a:extLst>
            </p:cNvPr>
            <p:cNvSpPr/>
            <p:nvPr/>
          </p:nvSpPr>
          <p:spPr>
            <a:xfrm>
              <a:off x="205298" y="6428419"/>
              <a:ext cx="306314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00" i="1" dirty="0">
                  <a:solidFill>
                    <a:srgbClr val="333399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STFC EB Boulby Visit Oct 2022</a:t>
              </a:r>
              <a:endParaRPr lang="en-US" sz="16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9753882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0" y="4800600"/>
            <a:ext cx="5486400" cy="566738"/>
          </a:xfrm>
          <a:prstGeom prst="rect">
            <a:avLst/>
          </a:prstGeom>
        </p:spPr>
        <p:txBody>
          <a:bodyPr vert="horz" lIns="91219" tIns="45610" rIns="91219" bIns="45610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0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096" indent="0">
              <a:buNone/>
              <a:defRPr sz="2800"/>
            </a:lvl2pPr>
            <a:lvl3pPr marL="912192" indent="0">
              <a:buNone/>
              <a:defRPr sz="2400"/>
            </a:lvl3pPr>
            <a:lvl4pPr marL="1368288" indent="0">
              <a:buNone/>
              <a:defRPr sz="2000"/>
            </a:lvl4pPr>
            <a:lvl5pPr marL="1824384" indent="0">
              <a:buNone/>
              <a:defRPr sz="2000"/>
            </a:lvl5pPr>
            <a:lvl6pPr marL="2280480" indent="0">
              <a:buNone/>
              <a:defRPr sz="2000"/>
            </a:lvl6pPr>
            <a:lvl7pPr marL="2736576" indent="0">
              <a:buNone/>
              <a:defRPr sz="2000"/>
            </a:lvl7pPr>
            <a:lvl8pPr marL="3192672" indent="0">
              <a:buNone/>
              <a:defRPr sz="2000"/>
            </a:lvl8pPr>
            <a:lvl9pPr marL="3648768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0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096" indent="0">
              <a:buNone/>
              <a:defRPr sz="1200"/>
            </a:lvl2pPr>
            <a:lvl3pPr marL="912192" indent="0">
              <a:buNone/>
              <a:defRPr sz="1000"/>
            </a:lvl3pPr>
            <a:lvl4pPr marL="1368288" indent="0">
              <a:buNone/>
              <a:defRPr sz="900"/>
            </a:lvl4pPr>
            <a:lvl5pPr marL="1824384" indent="0">
              <a:buNone/>
              <a:defRPr sz="900"/>
            </a:lvl5pPr>
            <a:lvl6pPr marL="2280480" indent="0">
              <a:buNone/>
              <a:defRPr sz="900"/>
            </a:lvl6pPr>
            <a:lvl7pPr marL="2736576" indent="0">
              <a:buNone/>
              <a:defRPr sz="900"/>
            </a:lvl7pPr>
            <a:lvl8pPr marL="3192672" indent="0">
              <a:buNone/>
              <a:defRPr sz="900"/>
            </a:lvl8pPr>
            <a:lvl9pPr marL="3648768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28273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56" y="274638"/>
            <a:ext cx="8229601" cy="1143000"/>
          </a:xfrm>
          <a:prstGeom prst="rect">
            <a:avLst/>
          </a:prstGeom>
        </p:spPr>
        <p:txBody>
          <a:bodyPr vert="horz" lIns="91219" tIns="45610" rIns="91219" bIns="4561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454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51" y="274751"/>
            <a:ext cx="2057400" cy="5119687"/>
          </a:xfrm>
          <a:prstGeom prst="rect">
            <a:avLst/>
          </a:prstGeom>
        </p:spPr>
        <p:txBody>
          <a:bodyPr vert="eaVert" lIns="91219" tIns="45610" rIns="91219" bIns="4561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751"/>
            <a:ext cx="6019800" cy="511968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274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/>
              <a:t>4/3/22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56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9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71469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2774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66241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9151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6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31956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8927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786047"/>
            <a:ext cx="7848872" cy="1362075"/>
          </a:xfrm>
        </p:spPr>
        <p:txBody>
          <a:bodyPr anchor="t"/>
          <a:lstStyle>
            <a:lvl1pPr algn="l">
              <a:defRPr sz="4400" b="1" cap="none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0"/>
            <a:ext cx="7772400" cy="1500187"/>
          </a:xfrm>
        </p:spPr>
        <p:txBody>
          <a:bodyPr anchor="b"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3478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31929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2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52559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06720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9311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2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46681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" y="1603375"/>
            <a:ext cx="9118600" cy="524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50" y="6403977"/>
            <a:ext cx="4445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573243"/>
            <a:ext cx="8229600" cy="1056696"/>
          </a:xfrm>
        </p:spPr>
        <p:txBody>
          <a:bodyPr/>
          <a:lstStyle>
            <a:lvl1pPr>
              <a:defRPr b="0" i="1">
                <a:solidFill>
                  <a:srgbClr val="951717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52276" y="1568369"/>
            <a:ext cx="3465576" cy="369888"/>
          </a:xfrm>
        </p:spPr>
        <p:txBody>
          <a:bodyPr>
            <a:noAutofit/>
          </a:bodyPr>
          <a:lstStyle>
            <a:lvl1pPr>
              <a:buNone/>
              <a:defRPr sz="20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r">
              <a:defRPr sz="1000">
                <a:solidFill>
                  <a:srgbClr val="0F4F97"/>
                </a:solidFill>
                <a:latin typeface="Corbel" pitchFamily="34" charset="0"/>
              </a:defRPr>
            </a:lvl1pPr>
          </a:lstStyle>
          <a:p>
            <a:pPr>
              <a:defRPr/>
            </a:pPr>
            <a:fld id="{C22A4350-B4D8-452B-BE84-6CDF6C47C1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9500" y="31249"/>
            <a:ext cx="4445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15" descr="SNLstackedBlue"/>
          <p:cNvPicPr>
            <a:picLocks noChangeAspect="1" noChangeArrowheads="1"/>
          </p:cNvPicPr>
          <p:nvPr userDrawn="1"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5000"/>
                    </a14:imgEffect>
                    <a14:imgEffect>
                      <a14:colorTemperature colorTemp="7750"/>
                    </a14:imgEffect>
                    <a14:imgEffect>
                      <a14:saturation sat="145000"/>
                    </a14:imgEffect>
                    <a14:imgEffect>
                      <a14:brightnessContrast bright="35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59750" y="29978"/>
            <a:ext cx="495300" cy="45529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7054721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2965211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31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7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6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7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2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/>
              <a:t>4/3/22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435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/>
              <a:t>4/3/22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827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4406906"/>
            <a:ext cx="7772400" cy="1362075"/>
          </a:xfrm>
        </p:spPr>
        <p:txBody>
          <a:bodyPr anchor="t"/>
          <a:lstStyle>
            <a:lvl1pPr algn="l">
              <a:defRPr sz="3984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906713"/>
            <a:ext cx="7772400" cy="1500187"/>
          </a:xfrm>
        </p:spPr>
        <p:txBody>
          <a:bodyPr anchor="b"/>
          <a:lstStyle>
            <a:lvl1pPr marL="0" indent="0">
              <a:buNone/>
              <a:defRPr sz="1992">
                <a:solidFill>
                  <a:schemeClr val="tx1">
                    <a:tint val="75000"/>
                  </a:schemeClr>
                </a:solidFill>
              </a:defRPr>
            </a:lvl1pPr>
            <a:lvl2pPr marL="455371" indent="0">
              <a:buNone/>
              <a:defRPr sz="1793">
                <a:solidFill>
                  <a:schemeClr val="tx1">
                    <a:tint val="75000"/>
                  </a:schemeClr>
                </a:solidFill>
              </a:defRPr>
            </a:lvl2pPr>
            <a:lvl3pPr marL="910742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3pPr>
            <a:lvl4pPr marL="1366114" indent="0">
              <a:buNone/>
              <a:defRPr sz="1394">
                <a:solidFill>
                  <a:schemeClr val="tx1">
                    <a:tint val="75000"/>
                  </a:schemeClr>
                </a:solidFill>
              </a:defRPr>
            </a:lvl4pPr>
            <a:lvl5pPr marL="1821485" indent="0">
              <a:buNone/>
              <a:defRPr sz="1394">
                <a:solidFill>
                  <a:schemeClr val="tx1">
                    <a:tint val="75000"/>
                  </a:schemeClr>
                </a:solidFill>
              </a:defRPr>
            </a:lvl5pPr>
            <a:lvl6pPr marL="2276856" indent="0">
              <a:buNone/>
              <a:defRPr sz="1394">
                <a:solidFill>
                  <a:schemeClr val="tx1">
                    <a:tint val="75000"/>
                  </a:schemeClr>
                </a:solidFill>
              </a:defRPr>
            </a:lvl6pPr>
            <a:lvl7pPr marL="2732227" indent="0">
              <a:buNone/>
              <a:defRPr sz="1394">
                <a:solidFill>
                  <a:schemeClr val="tx1">
                    <a:tint val="75000"/>
                  </a:schemeClr>
                </a:solidFill>
              </a:defRPr>
            </a:lvl7pPr>
            <a:lvl8pPr marL="3187598" indent="0">
              <a:buNone/>
              <a:defRPr sz="1394">
                <a:solidFill>
                  <a:schemeClr val="tx1">
                    <a:tint val="75000"/>
                  </a:schemeClr>
                </a:solidFill>
              </a:defRPr>
            </a:lvl8pPr>
            <a:lvl9pPr marL="3642970" indent="0">
              <a:buNone/>
              <a:defRPr sz="13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/>
              <a:t>4/3/22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57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685035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789"/>
            </a:lvl1pPr>
            <a:lvl2pPr>
              <a:defRPr sz="2390"/>
            </a:lvl2pPr>
            <a:lvl3pPr>
              <a:defRPr sz="1992"/>
            </a:lvl3pPr>
            <a:lvl4pPr>
              <a:defRPr sz="1793"/>
            </a:lvl4pPr>
            <a:lvl5pPr>
              <a:defRPr sz="1793"/>
            </a:lvl5pPr>
            <a:lvl6pPr>
              <a:defRPr sz="1793"/>
            </a:lvl6pPr>
            <a:lvl7pPr>
              <a:defRPr sz="1793"/>
            </a:lvl7pPr>
            <a:lvl8pPr>
              <a:defRPr sz="1793"/>
            </a:lvl8pPr>
            <a:lvl9pPr>
              <a:defRPr sz="179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789"/>
            </a:lvl1pPr>
            <a:lvl2pPr>
              <a:defRPr sz="2390"/>
            </a:lvl2pPr>
            <a:lvl3pPr>
              <a:defRPr sz="1992"/>
            </a:lvl3pPr>
            <a:lvl4pPr>
              <a:defRPr sz="1793"/>
            </a:lvl4pPr>
            <a:lvl5pPr>
              <a:defRPr sz="1793"/>
            </a:lvl5pPr>
            <a:lvl6pPr>
              <a:defRPr sz="1793"/>
            </a:lvl6pPr>
            <a:lvl7pPr>
              <a:defRPr sz="1793"/>
            </a:lvl7pPr>
            <a:lvl8pPr>
              <a:defRPr sz="1793"/>
            </a:lvl8pPr>
            <a:lvl9pPr>
              <a:defRPr sz="179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/>
              <a:t>4/3/22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068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390" b="1"/>
            </a:lvl1pPr>
            <a:lvl2pPr marL="455371" indent="0">
              <a:buNone/>
              <a:defRPr sz="1992" b="1"/>
            </a:lvl2pPr>
            <a:lvl3pPr marL="910742" indent="0">
              <a:buNone/>
              <a:defRPr sz="1793" b="1"/>
            </a:lvl3pPr>
            <a:lvl4pPr marL="1366114" indent="0">
              <a:buNone/>
              <a:defRPr sz="1594" b="1"/>
            </a:lvl4pPr>
            <a:lvl5pPr marL="1821485" indent="0">
              <a:buNone/>
              <a:defRPr sz="1594" b="1"/>
            </a:lvl5pPr>
            <a:lvl6pPr marL="2276856" indent="0">
              <a:buNone/>
              <a:defRPr sz="1594" b="1"/>
            </a:lvl6pPr>
            <a:lvl7pPr marL="2732227" indent="0">
              <a:buNone/>
              <a:defRPr sz="1594" b="1"/>
            </a:lvl7pPr>
            <a:lvl8pPr marL="3187598" indent="0">
              <a:buNone/>
              <a:defRPr sz="1594" b="1"/>
            </a:lvl8pPr>
            <a:lvl9pPr marL="3642970" indent="0">
              <a:buNone/>
              <a:defRPr sz="1594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390"/>
            </a:lvl1pPr>
            <a:lvl2pPr>
              <a:defRPr sz="1992"/>
            </a:lvl2pPr>
            <a:lvl3pPr>
              <a:defRPr sz="1793"/>
            </a:lvl3pPr>
            <a:lvl4pPr>
              <a:defRPr sz="1594"/>
            </a:lvl4pPr>
            <a:lvl5pPr>
              <a:defRPr sz="1594"/>
            </a:lvl5pPr>
            <a:lvl6pPr>
              <a:defRPr sz="1594"/>
            </a:lvl6pPr>
            <a:lvl7pPr>
              <a:defRPr sz="1594"/>
            </a:lvl7pPr>
            <a:lvl8pPr>
              <a:defRPr sz="1594"/>
            </a:lvl8pPr>
            <a:lvl9pPr>
              <a:defRPr sz="1594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7"/>
            <a:ext cx="4041775" cy="639763"/>
          </a:xfrm>
        </p:spPr>
        <p:txBody>
          <a:bodyPr anchor="b"/>
          <a:lstStyle>
            <a:lvl1pPr marL="0" indent="0">
              <a:buNone/>
              <a:defRPr sz="2390" b="1"/>
            </a:lvl1pPr>
            <a:lvl2pPr marL="455371" indent="0">
              <a:buNone/>
              <a:defRPr sz="1992" b="1"/>
            </a:lvl2pPr>
            <a:lvl3pPr marL="910742" indent="0">
              <a:buNone/>
              <a:defRPr sz="1793" b="1"/>
            </a:lvl3pPr>
            <a:lvl4pPr marL="1366114" indent="0">
              <a:buNone/>
              <a:defRPr sz="1594" b="1"/>
            </a:lvl4pPr>
            <a:lvl5pPr marL="1821485" indent="0">
              <a:buNone/>
              <a:defRPr sz="1594" b="1"/>
            </a:lvl5pPr>
            <a:lvl6pPr marL="2276856" indent="0">
              <a:buNone/>
              <a:defRPr sz="1594" b="1"/>
            </a:lvl6pPr>
            <a:lvl7pPr marL="2732227" indent="0">
              <a:buNone/>
              <a:defRPr sz="1594" b="1"/>
            </a:lvl7pPr>
            <a:lvl8pPr marL="3187598" indent="0">
              <a:buNone/>
              <a:defRPr sz="1594" b="1"/>
            </a:lvl8pPr>
            <a:lvl9pPr marL="3642970" indent="0">
              <a:buNone/>
              <a:defRPr sz="1594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390"/>
            </a:lvl1pPr>
            <a:lvl2pPr>
              <a:defRPr sz="1992"/>
            </a:lvl2pPr>
            <a:lvl3pPr>
              <a:defRPr sz="1793"/>
            </a:lvl3pPr>
            <a:lvl4pPr>
              <a:defRPr sz="1594"/>
            </a:lvl4pPr>
            <a:lvl5pPr>
              <a:defRPr sz="1594"/>
            </a:lvl5pPr>
            <a:lvl6pPr>
              <a:defRPr sz="1594"/>
            </a:lvl6pPr>
            <a:lvl7pPr>
              <a:defRPr sz="1594"/>
            </a:lvl7pPr>
            <a:lvl8pPr>
              <a:defRPr sz="1594"/>
            </a:lvl8pPr>
            <a:lvl9pPr>
              <a:defRPr sz="1594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/>
              <a:t>4/3/22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7908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/>
              <a:t>4/3/22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5955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/>
              <a:t>4/3/22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9959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4"/>
            <a:ext cx="3008313" cy="1162051"/>
          </a:xfrm>
        </p:spPr>
        <p:txBody>
          <a:bodyPr anchor="b"/>
          <a:lstStyle>
            <a:lvl1pPr algn="l">
              <a:defRPr sz="1992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8"/>
            <a:ext cx="5111750" cy="5853113"/>
          </a:xfrm>
        </p:spPr>
        <p:txBody>
          <a:bodyPr/>
          <a:lstStyle>
            <a:lvl1pPr>
              <a:defRPr sz="3187"/>
            </a:lvl1pPr>
            <a:lvl2pPr>
              <a:defRPr sz="2789"/>
            </a:lvl2pPr>
            <a:lvl3pPr>
              <a:defRPr sz="2390"/>
            </a:lvl3pPr>
            <a:lvl4pPr>
              <a:defRPr sz="1992"/>
            </a:lvl4pPr>
            <a:lvl5pPr>
              <a:defRPr sz="1992"/>
            </a:lvl5pPr>
            <a:lvl6pPr>
              <a:defRPr sz="1992"/>
            </a:lvl6pPr>
            <a:lvl7pPr>
              <a:defRPr sz="1992"/>
            </a:lvl7pPr>
            <a:lvl8pPr>
              <a:defRPr sz="1992"/>
            </a:lvl8pPr>
            <a:lvl9pPr>
              <a:defRPr sz="1992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394"/>
            </a:lvl1pPr>
            <a:lvl2pPr marL="455371" indent="0">
              <a:buNone/>
              <a:defRPr sz="1195"/>
            </a:lvl2pPr>
            <a:lvl3pPr marL="910742" indent="0">
              <a:buNone/>
              <a:defRPr sz="996"/>
            </a:lvl3pPr>
            <a:lvl4pPr marL="1366114" indent="0">
              <a:buNone/>
              <a:defRPr sz="896"/>
            </a:lvl4pPr>
            <a:lvl5pPr marL="1821485" indent="0">
              <a:buNone/>
              <a:defRPr sz="896"/>
            </a:lvl5pPr>
            <a:lvl6pPr marL="2276856" indent="0">
              <a:buNone/>
              <a:defRPr sz="896"/>
            </a:lvl6pPr>
            <a:lvl7pPr marL="2732227" indent="0">
              <a:buNone/>
              <a:defRPr sz="896"/>
            </a:lvl7pPr>
            <a:lvl8pPr marL="3187598" indent="0">
              <a:buNone/>
              <a:defRPr sz="896"/>
            </a:lvl8pPr>
            <a:lvl9pPr marL="3642970" indent="0">
              <a:buNone/>
              <a:defRPr sz="896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/>
              <a:t>4/3/22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88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9"/>
          </a:xfrm>
        </p:spPr>
        <p:txBody>
          <a:bodyPr anchor="b"/>
          <a:lstStyle>
            <a:lvl1pPr algn="l">
              <a:defRPr sz="1992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187"/>
            </a:lvl1pPr>
            <a:lvl2pPr marL="455371" indent="0">
              <a:buNone/>
              <a:defRPr sz="2789"/>
            </a:lvl2pPr>
            <a:lvl3pPr marL="910742" indent="0">
              <a:buNone/>
              <a:defRPr sz="2390"/>
            </a:lvl3pPr>
            <a:lvl4pPr marL="1366114" indent="0">
              <a:buNone/>
              <a:defRPr sz="1992"/>
            </a:lvl4pPr>
            <a:lvl5pPr marL="1821485" indent="0">
              <a:buNone/>
              <a:defRPr sz="1992"/>
            </a:lvl5pPr>
            <a:lvl6pPr marL="2276856" indent="0">
              <a:buNone/>
              <a:defRPr sz="1992"/>
            </a:lvl6pPr>
            <a:lvl7pPr marL="2732227" indent="0">
              <a:buNone/>
              <a:defRPr sz="1992"/>
            </a:lvl7pPr>
            <a:lvl8pPr marL="3187598" indent="0">
              <a:buNone/>
              <a:defRPr sz="1992"/>
            </a:lvl8pPr>
            <a:lvl9pPr marL="3642970" indent="0">
              <a:buNone/>
              <a:defRPr sz="1992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4"/>
            <a:ext cx="5486400" cy="804863"/>
          </a:xfrm>
        </p:spPr>
        <p:txBody>
          <a:bodyPr/>
          <a:lstStyle>
            <a:lvl1pPr marL="0" indent="0">
              <a:buNone/>
              <a:defRPr sz="1394"/>
            </a:lvl1pPr>
            <a:lvl2pPr marL="455371" indent="0">
              <a:buNone/>
              <a:defRPr sz="1195"/>
            </a:lvl2pPr>
            <a:lvl3pPr marL="910742" indent="0">
              <a:buNone/>
              <a:defRPr sz="996"/>
            </a:lvl3pPr>
            <a:lvl4pPr marL="1366114" indent="0">
              <a:buNone/>
              <a:defRPr sz="896"/>
            </a:lvl4pPr>
            <a:lvl5pPr marL="1821485" indent="0">
              <a:buNone/>
              <a:defRPr sz="896"/>
            </a:lvl5pPr>
            <a:lvl6pPr marL="2276856" indent="0">
              <a:buNone/>
              <a:defRPr sz="896"/>
            </a:lvl6pPr>
            <a:lvl7pPr marL="2732227" indent="0">
              <a:buNone/>
              <a:defRPr sz="896"/>
            </a:lvl7pPr>
            <a:lvl8pPr marL="3187598" indent="0">
              <a:buNone/>
              <a:defRPr sz="896"/>
            </a:lvl8pPr>
            <a:lvl9pPr marL="3642970" indent="0">
              <a:buNone/>
              <a:defRPr sz="896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/>
              <a:t>4/3/22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231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/>
              <a:t>4/3/22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6756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274644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AC8A-169A-3044-83BA-A7809288C4A0}" type="datetimeFigureOut">
              <a:rPr lang="en-US" smtClean="0"/>
              <a:t>4/3/22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638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5170594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17398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484784"/>
            <a:ext cx="4040188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9733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18295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350450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7055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786047"/>
            <a:ext cx="7848872" cy="1362075"/>
          </a:xfrm>
        </p:spPr>
        <p:txBody>
          <a:bodyPr anchor="t"/>
          <a:lstStyle>
            <a:lvl1pPr algn="l">
              <a:defRPr sz="4400" b="1" cap="none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0"/>
            <a:ext cx="7772400" cy="1500187"/>
          </a:xfrm>
        </p:spPr>
        <p:txBody>
          <a:bodyPr anchor="b"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76068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533200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484784"/>
            <a:ext cx="4040188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9733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18295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80946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94038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7911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08477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51419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19883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0"/>
            <a:ext cx="5486400" cy="804862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17103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A3D2A3-E316-5B4D-B559-0EBDF6B137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75304"/>
            <a:ext cx="9144000" cy="27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D9C9D9-72EC-6D46-9AAD-E59A139F1299}"/>
              </a:ext>
            </a:extLst>
          </p:cNvPr>
          <p:cNvSpPr/>
          <p:nvPr userDrawn="1"/>
        </p:nvSpPr>
        <p:spPr bwMode="auto">
          <a:xfrm>
            <a:off x="-378" y="3193257"/>
            <a:ext cx="9144378" cy="102842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0"/>
                  <a:lumOff val="100000"/>
                </a:schemeClr>
              </a:gs>
              <a:gs pos="51000">
                <a:schemeClr val="bg1"/>
              </a:gs>
            </a:gsLst>
            <a:lin ang="16200000" scaled="1"/>
            <a:tileRect/>
          </a:gra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-378" y="6316956"/>
            <a:ext cx="9144000" cy="544880"/>
          </a:xfrm>
          <a:prstGeom prst="rect">
            <a:avLst/>
          </a:prstGeom>
          <a:gradFill flip="none" rotWithShape="1">
            <a:gsLst>
              <a:gs pos="0">
                <a:srgbClr val="294861"/>
              </a:gs>
              <a:gs pos="46000">
                <a:schemeClr val="accent1">
                  <a:lumMod val="50000"/>
                </a:schemeClr>
              </a:gs>
              <a:gs pos="100000">
                <a:srgbClr val="4388B8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350">
              <a:latin typeface="Arial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457200" y="565126"/>
            <a:ext cx="8229600" cy="1447576"/>
          </a:xfrm>
        </p:spPr>
        <p:txBody>
          <a:bodyPr anchor="b" anchorCtr="0"/>
          <a:lstStyle>
            <a:lvl1pPr>
              <a:lnSpc>
                <a:spcPts val="2850"/>
              </a:lnSpc>
              <a:defRPr sz="2700" b="1" i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1" y="2024863"/>
            <a:ext cx="5629274" cy="369888"/>
          </a:xfrm>
        </p:spPr>
        <p:txBody>
          <a:bodyPr>
            <a:noAutofit/>
          </a:bodyPr>
          <a:lstStyle>
            <a:lvl1pPr>
              <a:lnSpc>
                <a:spcPts val="1650"/>
              </a:lnSpc>
              <a:buNone/>
              <a:defRPr sz="1500" b="0"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8386" y="6416001"/>
            <a:ext cx="4503614" cy="3465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342900" rtl="0" eaLnBrk="1" latinLnBrk="0" hangingPunct="1">
              <a:lnSpc>
                <a:spcPct val="90000"/>
              </a:lnSpc>
              <a:spcAft>
                <a:spcPts val="225"/>
              </a:spcAft>
            </a:pPr>
            <a:r>
              <a:rPr lang="en-US" sz="600" kern="120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LLNL-PRES-XXXXXX</a:t>
            </a:r>
          </a:p>
          <a:p>
            <a:pPr marL="0" algn="l" defTabSz="342900" rtl="0" eaLnBrk="1" latinLnBrk="0" hangingPunct="1">
              <a:lnSpc>
                <a:spcPct val="90000"/>
              </a:lnSpc>
              <a:spcAft>
                <a:spcPts val="450"/>
              </a:spcAft>
            </a:pPr>
            <a:r>
              <a:rPr lang="en-US" sz="525" kern="120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525" kern="1200" baseline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525" kern="120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525" kern="1200" baseline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525" kern="120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  <p:pic>
        <p:nvPicPr>
          <p:cNvPr id="18" name="Picture 17" descr="LLNL_Logo_WHT-LRG.png"/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1264" y="6446832"/>
            <a:ext cx="1399032" cy="314676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0"/>
            <a:ext cx="9144000" cy="1128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350">
              <a:latin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1" y="3096715"/>
            <a:ext cx="4572000" cy="477838"/>
          </a:xfrm>
        </p:spPr>
        <p:txBody>
          <a:bodyPr rIns="182880" anchor="b" anchorCtr="0">
            <a:noAutofit/>
          </a:bodyPr>
          <a:lstStyle>
            <a:lvl1pPr marL="42863" indent="0" algn="r">
              <a:spcBef>
                <a:spcPts val="0"/>
              </a:spcBef>
              <a:buNone/>
              <a:defRPr sz="1200" b="0"/>
            </a:lvl1pPr>
            <a:lvl2pPr marL="257175" indent="0" algn="r">
              <a:buNone/>
              <a:defRPr sz="1200" b="0"/>
            </a:lvl2pPr>
            <a:lvl3pPr marL="471488" indent="0" algn="r">
              <a:buNone/>
              <a:defRPr sz="1200" b="0"/>
            </a:lvl3pPr>
            <a:lvl4pPr marL="642938" indent="0" algn="r">
              <a:buNone/>
              <a:defRPr sz="1200" b="0"/>
            </a:lvl4pPr>
            <a:lvl5pPr marL="814388" indent="0" algn="r">
              <a:buNone/>
              <a:defRPr sz="1200" b="0"/>
            </a:lvl5pPr>
          </a:lstStyle>
          <a:p>
            <a:pPr lvl="0"/>
            <a:r>
              <a:rPr lang="en-US" dirty="0"/>
              <a:t>Authors Name</a:t>
            </a:r>
          </a:p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382271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261941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208447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defRPr/>
            </a:lvl1pPr>
            <a:lvl2pPr eaLnBrk="1" latinLnBrk="0" hangingPunct="1">
              <a:spcAft>
                <a:spcPts val="0"/>
              </a:spcAft>
              <a:defRPr/>
            </a:lvl2pPr>
            <a:lvl3pPr eaLnBrk="1" latinLnBrk="0" hangingPunct="1">
              <a:spcAft>
                <a:spcPts val="0"/>
              </a:spcAft>
              <a:defRPr/>
            </a:lvl3pPr>
            <a:lvl4pPr eaLnBrk="1" latinLnBrk="0" hangingPunct="1">
              <a:spcAft>
                <a:spcPts val="0"/>
              </a:spcAft>
              <a:defRPr/>
            </a:lvl4pPr>
            <a:lvl5pPr eaLnBrk="1" latinLnBrk="0" hangingPunct="1">
              <a:spcAft>
                <a:spcPts val="0"/>
              </a:spcAft>
              <a:defRPr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219515"/>
            <a:ext cx="8229600" cy="1008771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14954988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with side-text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436688"/>
            <a:ext cx="3968496" cy="4881532"/>
          </a:xfrm>
        </p:spPr>
        <p:txBody>
          <a:bodyPr/>
          <a:lstStyle>
            <a:lvl1pPr>
              <a:spcBef>
                <a:spcPts val="900"/>
              </a:spcBef>
              <a:spcAft>
                <a:spcPts val="450"/>
              </a:spcAft>
              <a:defRPr/>
            </a:lvl1pPr>
            <a:lvl2pPr>
              <a:spcAft>
                <a:spcPts val="450"/>
              </a:spcAft>
              <a:defRPr/>
            </a:lvl2pPr>
            <a:lvl3pPr>
              <a:spcAft>
                <a:spcPts val="450"/>
              </a:spcAft>
              <a:defRPr/>
            </a:lvl3pPr>
            <a:lvl4pPr>
              <a:spcAft>
                <a:spcPts val="450"/>
              </a:spcAft>
              <a:defRPr/>
            </a:lvl4pPr>
            <a:lvl5pPr>
              <a:spcAft>
                <a:spcPts val="450"/>
              </a:spcAft>
              <a:defRPr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93925096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with side-text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26214" y="1436688"/>
            <a:ext cx="3968496" cy="4881532"/>
          </a:xfrm>
        </p:spPr>
        <p:txBody>
          <a:bodyPr/>
          <a:lstStyle>
            <a:lvl1pPr>
              <a:spcBef>
                <a:spcPts val="900"/>
              </a:spcBef>
              <a:spcAft>
                <a:spcPts val="450"/>
              </a:spcAft>
              <a:defRPr/>
            </a:lvl1pPr>
            <a:lvl2pPr>
              <a:spcAft>
                <a:spcPts val="450"/>
              </a:spcAft>
              <a:defRPr/>
            </a:lvl2pPr>
            <a:lvl3pPr>
              <a:spcAft>
                <a:spcPts val="450"/>
              </a:spcAft>
              <a:defRPr/>
            </a:lvl3pPr>
            <a:lvl4pPr>
              <a:spcAft>
                <a:spcPts val="450"/>
              </a:spcAft>
              <a:defRPr/>
            </a:lvl4pPr>
            <a:lvl5pPr>
              <a:spcAft>
                <a:spcPts val="450"/>
              </a:spcAft>
              <a:defRPr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589284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with 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436688"/>
            <a:ext cx="3968496" cy="4881532"/>
          </a:xfrm>
        </p:spPr>
        <p:txBody>
          <a:bodyPr/>
          <a:lstStyle>
            <a:lvl1pPr>
              <a:spcBef>
                <a:spcPts val="900"/>
              </a:spcBef>
              <a:spcAft>
                <a:spcPts val="450"/>
              </a:spcAft>
              <a:defRPr/>
            </a:lvl1pPr>
            <a:lvl2pPr>
              <a:spcAft>
                <a:spcPts val="450"/>
              </a:spcAft>
              <a:defRPr/>
            </a:lvl2pPr>
            <a:lvl3pPr>
              <a:spcAft>
                <a:spcPts val="450"/>
              </a:spcAft>
              <a:defRPr/>
            </a:lvl3pPr>
            <a:lvl4pPr>
              <a:spcAft>
                <a:spcPts val="450"/>
              </a:spcAft>
              <a:defRPr/>
            </a:lvl4pPr>
            <a:lvl5pPr>
              <a:spcAft>
                <a:spcPts val="450"/>
              </a:spcAft>
              <a:defRPr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718649" y="1436688"/>
            <a:ext cx="3968496" cy="4881532"/>
          </a:xfrm>
        </p:spPr>
        <p:txBody>
          <a:bodyPr/>
          <a:lstStyle>
            <a:lvl1pPr>
              <a:spcBef>
                <a:spcPts val="900"/>
              </a:spcBef>
              <a:spcAft>
                <a:spcPts val="450"/>
              </a:spcAft>
              <a:defRPr/>
            </a:lvl1pPr>
            <a:lvl2pPr>
              <a:spcAft>
                <a:spcPts val="450"/>
              </a:spcAft>
              <a:defRPr/>
            </a:lvl2pPr>
            <a:lvl3pPr>
              <a:spcAft>
                <a:spcPts val="450"/>
              </a:spcAft>
              <a:defRPr/>
            </a:lvl3pPr>
            <a:lvl4pPr>
              <a:spcAft>
                <a:spcPts val="450"/>
              </a:spcAft>
              <a:defRPr/>
            </a:lvl4pPr>
            <a:lvl5pPr>
              <a:spcAft>
                <a:spcPts val="450"/>
              </a:spcAft>
              <a:defRPr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8743065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" y="8"/>
            <a:ext cx="9143999" cy="1228907"/>
          </a:xfrm>
          <a:solidFill>
            <a:schemeClr val="bg1"/>
          </a:solidFill>
          <a:effectLst/>
        </p:spPr>
        <p:txBody>
          <a:bodyPr vert="horz" lIns="457200" rIns="45720" rtlCol="0" anchor="ctr" anchorCtr="0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marL="175022" indent="0"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2400" b="1" kern="12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48656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196769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7904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NL_Logo_WHT-LRG.png"/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52" y="5437487"/>
            <a:ext cx="2702052" cy="60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423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4D7AA-2849-4769-8B62-FBEDB0D2BF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77737D-6A7B-499A-8910-57566F4FAD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9903E-8F0E-46F8-87AD-B90484E61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66897-6988-4465-AFF1-CF42DF4103A2}" type="datetimeFigureOut">
              <a:rPr lang="en-US" smtClean="0"/>
              <a:t>4/3/22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3F421-FC7F-42C1-87BF-E9CC16C5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A86D8-5304-432B-B5BE-9AEA975A5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2C9BB-C3B9-4141-9AA9-379A26248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1305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66078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00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theme" Target="../theme/theme11.xml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image" Target="../media/image3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13.xml"/><Relationship Id="rId15" Type="http://schemas.openxmlformats.org/officeDocument/2006/relationships/image" Target="../media/image5.png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image" Target="../media/image4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35.xml"/><Relationship Id="rId15" Type="http://schemas.openxmlformats.org/officeDocument/2006/relationships/image" Target="../media/image5.png"/><Relationship Id="rId10" Type="http://schemas.openxmlformats.org/officeDocument/2006/relationships/theme" Target="../theme/theme14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image" Target="../media/image4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image" Target="../media/image22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56.xml"/><Relationship Id="rId15" Type="http://schemas.openxmlformats.org/officeDocument/2006/relationships/image" Target="../media/image27.png"/><Relationship Id="rId10" Type="http://schemas.openxmlformats.org/officeDocument/2006/relationships/theme" Target="../theme/theme16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image" Target="../media/image26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165.xml"/><Relationship Id="rId15" Type="http://schemas.openxmlformats.org/officeDocument/2006/relationships/image" Target="../media/image5.png"/><Relationship Id="rId10" Type="http://schemas.openxmlformats.org/officeDocument/2006/relationships/theme" Target="../theme/theme17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image" Target="../media/image4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Relationship Id="rId1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5.png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4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206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theme" Target="../theme/theme21.xml"/><Relationship Id="rId5" Type="http://schemas.openxmlformats.org/officeDocument/2006/relationships/slideLayout" Target="../slideLayouts/slideLayout209.xml"/><Relationship Id="rId15" Type="http://schemas.openxmlformats.org/officeDocument/2006/relationships/image" Target="../media/image26.png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Relationship Id="rId14" Type="http://schemas.openxmlformats.org/officeDocument/2006/relationships/image" Target="../media/image29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5.png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5.png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5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2860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3929063"/>
            <a:ext cx="7772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ED4A9EC-3C5F-994C-8486-679E06A2EF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19" descr="STFC_t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2" name="Group 7"/>
          <p:cNvGrpSpPr>
            <a:grpSpLocks/>
          </p:cNvGrpSpPr>
          <p:nvPr userDrawn="1"/>
        </p:nvGrpSpPr>
        <p:grpSpPr bwMode="auto">
          <a:xfrm>
            <a:off x="128588" y="6565900"/>
            <a:ext cx="971550" cy="242888"/>
            <a:chOff x="128038" y="6566639"/>
            <a:chExt cx="972316" cy="241682"/>
          </a:xfrm>
        </p:grpSpPr>
        <p:pic>
          <p:nvPicPr>
            <p:cNvPr id="1033" name="Picture 8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038" y="6587473"/>
              <a:ext cx="201135" cy="201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" name="Picture 9"/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928" y="6566639"/>
              <a:ext cx="288032" cy="241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10"/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174" y="6566639"/>
              <a:ext cx="265180" cy="221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11"/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11" y="6586353"/>
              <a:ext cx="201966" cy="202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4" r:id="rId1"/>
    <p:sldLayoutId id="2147484705" r:id="rId2"/>
    <p:sldLayoutId id="2147484706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sz="1350"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590909-6878-E44E-9AA0-07880FBE8AE0}"/>
              </a:ext>
            </a:extLst>
          </p:cNvPr>
          <p:cNvPicPr>
            <a:picLocks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016" y="6492240"/>
            <a:ext cx="2057400" cy="28346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1524"/>
            <a:ext cx="8229600" cy="49068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eaLnBrk="1" latinLnBrk="0" hangingPunct="1"/>
            <a:r>
              <a:rPr kumimoji="0" lang="en-US"/>
              <a:t>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1" y="635508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>
              <a:latin typeface="Arial"/>
            </a:endParaRPr>
          </a:p>
        </p:txBody>
      </p:sp>
      <p:sp>
        <p:nvSpPr>
          <p:cNvPr id="19" name="Slide Number Placeholder 7"/>
          <p:cNvSpPr txBox="1">
            <a:spLocks/>
          </p:cNvSpPr>
          <p:nvPr/>
        </p:nvSpPr>
        <p:spPr>
          <a:xfrm>
            <a:off x="8826125" y="6403260"/>
            <a:ext cx="317877" cy="454747"/>
          </a:xfrm>
          <a:prstGeom prst="rect">
            <a:avLst/>
          </a:prstGeom>
        </p:spPr>
        <p:txBody>
          <a:bodyPr rIns="34290" anchor="ctr" anchorCtr="0"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4957" y="6721736"/>
            <a:ext cx="873871" cy="692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450">
                <a:latin typeface="Arial"/>
                <a:cs typeface="Arial"/>
              </a:rPr>
              <a:t>LLNL-PRES-xxxxxx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1005840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-6057" y="1267155"/>
            <a:ext cx="9150059" cy="0"/>
          </a:xfrm>
          <a:prstGeom prst="line">
            <a:avLst/>
          </a:prstGeom>
          <a:ln w="381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54311BD-8720-D040-927F-1192591CB67C}"/>
              </a:ext>
            </a:extLst>
          </p:cNvPr>
          <p:cNvPicPr>
            <a:picLocks/>
          </p:cNvPicPr>
          <p:nvPr userDrawn="1"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8011" y="6446520"/>
            <a:ext cx="733806" cy="37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0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2" r:id="rId1"/>
    <p:sldLayoutId id="2147484943" r:id="rId2"/>
    <p:sldLayoutId id="2147484944" r:id="rId3"/>
    <p:sldLayoutId id="2147484945" r:id="rId4"/>
    <p:sldLayoutId id="2147484946" r:id="rId5"/>
    <p:sldLayoutId id="2147484947" r:id="rId6"/>
    <p:sldLayoutId id="2147484948" r:id="rId7"/>
    <p:sldLayoutId id="2147484949" r:id="rId8"/>
    <p:sldLayoutId id="2147484950" r:id="rId9"/>
    <p:sldLayoutId id="2147484951" r:id="rId10"/>
    <p:sldLayoutId id="2147484952" r:id="rId11"/>
  </p:sldLayoutIdLst>
  <p:hf hdr="0" ftr="0" dt="0"/>
  <p:txStyles>
    <p:titleStyle>
      <a:lvl1pPr algn="l" rtl="0" eaLnBrk="1" latinLnBrk="0" hangingPunct="1">
        <a:lnSpc>
          <a:spcPct val="90000"/>
        </a:lnSpc>
        <a:spcBef>
          <a:spcPct val="0"/>
        </a:spcBef>
        <a:buNone/>
        <a:defRPr kumimoji="0" sz="2400" b="1" kern="1200">
          <a:solidFill>
            <a:schemeClr val="accent1">
              <a:lumMod val="75000"/>
            </a:schemeClr>
          </a:solidFill>
          <a:effectLst/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14313" indent="-171450" algn="l" rtl="0" eaLnBrk="1" latinLnBrk="0" hangingPunct="1">
        <a:spcBef>
          <a:spcPts val="1350"/>
        </a:spcBef>
        <a:spcAft>
          <a:spcPts val="0"/>
        </a:spcAft>
        <a:buClr>
          <a:schemeClr val="accent1">
            <a:lumMod val="75000"/>
          </a:schemeClr>
        </a:buClr>
        <a:buSzPct val="90000"/>
        <a:buFont typeface="Wingdings" charset="2"/>
        <a:buChar char="§"/>
        <a:tabLst/>
        <a:defRPr kumimoji="0" sz="1800" b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71488" indent="-214313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Calibri" panose="020F0502020204030204" pitchFamily="34" charset="0"/>
        <a:buChar char="—"/>
        <a:defRPr kumimoji="0" sz="15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600075" indent="-128588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defRPr kumimoji="0" sz="135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771525" indent="-128588" algn="l" rtl="0" eaLnBrk="1" latinLnBrk="0" hangingPunct="1">
        <a:spcBef>
          <a:spcPts val="0"/>
        </a:spcBef>
        <a:spcAft>
          <a:spcPts val="0"/>
        </a:spcAft>
        <a:buClrTx/>
        <a:buSzPct val="100000"/>
        <a:buFont typeface="Lucida Grande"/>
        <a:buChar char="–"/>
        <a:defRPr kumimoji="0" sz="1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942975" indent="-128588" algn="l" rtl="0" eaLnBrk="1" latinLnBrk="0" hangingPunct="1">
        <a:spcBef>
          <a:spcPts val="0"/>
        </a:spcBef>
        <a:spcAft>
          <a:spcPts val="0"/>
        </a:spcAft>
        <a:buClrTx/>
        <a:buFont typeface="Arial"/>
        <a:buChar char="•"/>
        <a:tabLst>
          <a:tab pos="900113" algn="l"/>
        </a:tabLst>
        <a:defRPr kumimoji="0" lang="en-US" sz="1200" kern="120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220724" indent="-13716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3716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1522476" indent="-13716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1673352" indent="-13716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C316B59-46B5-9341-B90F-3D03ED6A604B}" type="slidenum">
              <a:rPr lang="en-US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Lucida Grande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5127" name="Picture 19" descr="SCI41098_PPT_Templates_bottom_STFC"/>
          <p:cNvPicPr>
            <a:picLocks noChangeAspect="1" noChangeArrowheads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3688" y="5294313"/>
            <a:ext cx="7580312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8" name="Group 7"/>
          <p:cNvGrpSpPr>
            <a:grpSpLocks/>
          </p:cNvGrpSpPr>
          <p:nvPr userDrawn="1"/>
        </p:nvGrpSpPr>
        <p:grpSpPr bwMode="auto">
          <a:xfrm>
            <a:off x="128588" y="6565900"/>
            <a:ext cx="971550" cy="242888"/>
            <a:chOff x="128038" y="6566639"/>
            <a:chExt cx="972316" cy="241682"/>
          </a:xfrm>
        </p:grpSpPr>
        <p:pic>
          <p:nvPicPr>
            <p:cNvPr id="5129" name="Picture 8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038" y="6587473"/>
              <a:ext cx="201135" cy="201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0" name="Picture 9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928" y="6566639"/>
              <a:ext cx="288032" cy="241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1" name="Picture 10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174" y="6566639"/>
              <a:ext cx="265180" cy="221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2" name="Picture 11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11" y="6586353"/>
              <a:ext cx="201966" cy="202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48134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5" r:id="rId1"/>
    <p:sldLayoutId id="2147484956" r:id="rId2"/>
    <p:sldLayoutId id="2147484957" r:id="rId3"/>
    <p:sldLayoutId id="2147484958" r:id="rId4"/>
    <p:sldLayoutId id="2147484959" r:id="rId5"/>
    <p:sldLayoutId id="2147484960" r:id="rId6"/>
    <p:sldLayoutId id="2147484961" r:id="rId7"/>
    <p:sldLayoutId id="2147484962" r:id="rId8"/>
    <p:sldLayoutId id="2147484963" r:id="rId9"/>
    <p:sldLayoutId id="2147484964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3C8C93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ＭＳ Ｐゴシック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1" y="1557342"/>
            <a:ext cx="7772400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1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C29645F-C4A3-2648-833D-F0239E3B1AEB}" type="slidenum">
              <a:rPr lang="en-US">
                <a:solidFill>
                  <a:srgbClr val="000000"/>
                </a:solidFill>
                <a:latin typeface="Lucida Grande" charset="0"/>
                <a:ea typeface="ヒラギノ角ゴ Pro W3" charset="0"/>
                <a:cs typeface="ヒラギノ角ゴ Pro W3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Lucida Grande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5127" name="Picture 19" descr="SCI41098_PPT_Templates_bottom_STFC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3688" y="5294318"/>
            <a:ext cx="7580312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8" name="Group 7"/>
          <p:cNvGrpSpPr>
            <a:grpSpLocks/>
          </p:cNvGrpSpPr>
          <p:nvPr userDrawn="1"/>
        </p:nvGrpSpPr>
        <p:grpSpPr bwMode="auto">
          <a:xfrm>
            <a:off x="128588" y="6565900"/>
            <a:ext cx="971550" cy="242888"/>
            <a:chOff x="128038" y="6566639"/>
            <a:chExt cx="972316" cy="241682"/>
          </a:xfrm>
        </p:grpSpPr>
        <p:pic>
          <p:nvPicPr>
            <p:cNvPr id="5129" name="Picture 8"/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038" y="6587473"/>
              <a:ext cx="201135" cy="201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0" name="Picture 9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928" y="6566639"/>
              <a:ext cx="288032" cy="241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1" name="Picture 10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174" y="6566639"/>
              <a:ext cx="265180" cy="221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2" name="Picture 11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11" y="6586353"/>
              <a:ext cx="201966" cy="202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17470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6" r:id="rId1"/>
    <p:sldLayoutId id="2147484967" r:id="rId2"/>
    <p:sldLayoutId id="2147484968" r:id="rId3"/>
    <p:sldLayoutId id="2147484969" r:id="rId4"/>
    <p:sldLayoutId id="2147484970" r:id="rId5"/>
    <p:sldLayoutId id="2147484971" r:id="rId6"/>
    <p:sldLayoutId id="2147484972" r:id="rId7"/>
    <p:sldLayoutId id="2147484973" r:id="rId8"/>
    <p:sldLayoutId id="2147484974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3C8C93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ＭＳ Ｐゴシック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S.M.Paling - Boulby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45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6" r:id="rId1"/>
    <p:sldLayoutId id="2147484977" r:id="rId2"/>
    <p:sldLayoutId id="2147484978" r:id="rId3"/>
    <p:sldLayoutId id="2147484979" r:id="rId4"/>
    <p:sldLayoutId id="2147484980" r:id="rId5"/>
    <p:sldLayoutId id="2147484981" r:id="rId6"/>
    <p:sldLayoutId id="2147484982" r:id="rId7"/>
    <p:sldLayoutId id="2147484983" r:id="rId8"/>
    <p:sldLayoutId id="2147484984" r:id="rId9"/>
    <p:sldLayoutId id="2147484985" r:id="rId10"/>
    <p:sldLayoutId id="2147484986" r:id="rId11"/>
    <p:sldLayoutId id="2147484987" r:id="rId12"/>
    <p:sldLayoutId id="2147485184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6C29645F-C4A3-2648-833D-F0239E3B1A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127" name="Picture 19" descr="SCI41098_PPT_Templates_bottom_STFC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3688" y="5294313"/>
            <a:ext cx="7580312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8" name="Group 7"/>
          <p:cNvGrpSpPr>
            <a:grpSpLocks/>
          </p:cNvGrpSpPr>
          <p:nvPr userDrawn="1"/>
        </p:nvGrpSpPr>
        <p:grpSpPr bwMode="auto">
          <a:xfrm>
            <a:off x="128588" y="6565900"/>
            <a:ext cx="971550" cy="242888"/>
            <a:chOff x="128038" y="6566639"/>
            <a:chExt cx="972316" cy="241682"/>
          </a:xfrm>
        </p:grpSpPr>
        <p:pic>
          <p:nvPicPr>
            <p:cNvPr id="5129" name="Picture 8"/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038" y="6587473"/>
              <a:ext cx="201135" cy="201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0" name="Picture 9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928" y="6566639"/>
              <a:ext cx="288032" cy="241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1" name="Picture 10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174" y="6566639"/>
              <a:ext cx="265180" cy="221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2" name="Picture 11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11" y="6586353"/>
              <a:ext cx="201966" cy="202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5289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9" r:id="rId1"/>
    <p:sldLayoutId id="2147484990" r:id="rId2"/>
    <p:sldLayoutId id="2147484991" r:id="rId3"/>
    <p:sldLayoutId id="2147484992" r:id="rId4"/>
    <p:sldLayoutId id="2147484993" r:id="rId5"/>
    <p:sldLayoutId id="2147484994" r:id="rId6"/>
    <p:sldLayoutId id="2147484995" r:id="rId7"/>
    <p:sldLayoutId id="2147484996" r:id="rId8"/>
    <p:sldLayoutId id="2147484997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3C8C93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ＭＳ Ｐゴシック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Screen Shot 2013-07-24 at 09.28.11.png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" y="1"/>
            <a:ext cx="1483915" cy="101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lIns="91265" tIns="45632" rIns="91265" bIns="45632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16"/>
            <a:ext cx="8229600" cy="4525963"/>
          </a:xfrm>
          <a:prstGeom prst="rect">
            <a:avLst/>
          </a:prstGeom>
        </p:spPr>
        <p:txBody>
          <a:bodyPr vert="horz" lIns="91265" tIns="45632" rIns="91265" bIns="45632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81653" y="6447024"/>
            <a:ext cx="8776086" cy="306334"/>
          </a:xfrm>
          <a:prstGeom prst="rect">
            <a:avLst/>
          </a:prstGeom>
        </p:spPr>
        <p:txBody>
          <a:bodyPr wrap="square" lIns="90901" tIns="45450" rIns="90901" bIns="45450">
            <a:spAutoFit/>
          </a:bodyPr>
          <a:lstStyle/>
          <a:p>
            <a:pPr defTabSz="454473"/>
            <a:r>
              <a:rPr lang="en-GB" sz="1394" i="1" err="1">
                <a:solidFill>
                  <a:prstClr val="white">
                    <a:lumMod val="50000"/>
                  </a:prstClr>
                </a:solidFill>
                <a:latin typeface="Calibri"/>
              </a:rPr>
              <a:t>Sean.Paling@stfc.ac.uk</a:t>
            </a:r>
            <a:r>
              <a:rPr lang="en-GB" sz="1394" i="1">
                <a:solidFill>
                  <a:prstClr val="white">
                    <a:lumMod val="50000"/>
                  </a:prstClr>
                </a:solidFill>
                <a:latin typeface="Calibri"/>
              </a:rPr>
              <a:t>    The Future of Technical Lab Infrastructure for Deep Underground Science.   SNOLAB Sept 2018</a:t>
            </a:r>
            <a:endParaRPr lang="en-US" sz="1394" i="1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151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9" r:id="rId1"/>
    <p:sldLayoutId id="2147485000" r:id="rId2"/>
    <p:sldLayoutId id="2147485001" r:id="rId3"/>
    <p:sldLayoutId id="2147485002" r:id="rId4"/>
    <p:sldLayoutId id="2147485003" r:id="rId5"/>
    <p:sldLayoutId id="2147485004" r:id="rId6"/>
    <p:sldLayoutId id="2147485005" r:id="rId7"/>
    <p:sldLayoutId id="2147485006" r:id="rId8"/>
    <p:sldLayoutId id="2147485007" r:id="rId9"/>
    <p:sldLayoutId id="2147485008" r:id="rId10"/>
    <p:sldLayoutId id="2147485009" r:id="rId11"/>
    <p:sldLayoutId id="2147485010" r:id="rId12"/>
  </p:sldLayoutIdLst>
  <p:txStyles>
    <p:titleStyle>
      <a:lvl1pPr algn="ctr" defTabSz="454473" rtl="0" eaLnBrk="1" latinLnBrk="0" hangingPunct="1">
        <a:spcBef>
          <a:spcPct val="0"/>
        </a:spcBef>
        <a:buNone/>
        <a:defRPr sz="4382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0854" indent="-340854" algn="l" defTabSz="454473" rtl="0" eaLnBrk="1" latinLnBrk="0" hangingPunct="1">
        <a:spcBef>
          <a:spcPct val="20000"/>
        </a:spcBef>
        <a:buFont typeface="Arial"/>
        <a:buChar char="•"/>
        <a:defRPr sz="3187" kern="1200">
          <a:solidFill>
            <a:srgbClr val="000090"/>
          </a:solidFill>
          <a:latin typeface="+mn-lt"/>
          <a:ea typeface="+mn-ea"/>
          <a:cs typeface="+mn-cs"/>
        </a:defRPr>
      </a:lvl1pPr>
      <a:lvl2pPr marL="738513" indent="-284039" algn="l" defTabSz="454473" rtl="0" eaLnBrk="1" latinLnBrk="0" hangingPunct="1">
        <a:spcBef>
          <a:spcPct val="20000"/>
        </a:spcBef>
        <a:buFont typeface="Arial"/>
        <a:buChar char="–"/>
        <a:defRPr sz="2789" kern="1200">
          <a:solidFill>
            <a:srgbClr val="000090"/>
          </a:solidFill>
          <a:latin typeface="+mn-lt"/>
          <a:ea typeface="+mn-ea"/>
          <a:cs typeface="+mn-cs"/>
        </a:defRPr>
      </a:lvl2pPr>
      <a:lvl3pPr marL="1136179" indent="-227239" algn="l" defTabSz="454473" rtl="0" eaLnBrk="1" latinLnBrk="0" hangingPunct="1">
        <a:spcBef>
          <a:spcPct val="20000"/>
        </a:spcBef>
        <a:buFont typeface="Arial"/>
        <a:buChar char="•"/>
        <a:defRPr sz="2390" kern="1200">
          <a:solidFill>
            <a:srgbClr val="000090"/>
          </a:solidFill>
          <a:latin typeface="+mn-lt"/>
          <a:ea typeface="+mn-ea"/>
          <a:cs typeface="+mn-cs"/>
        </a:defRPr>
      </a:lvl3pPr>
      <a:lvl4pPr marL="1590645" indent="-227239" algn="l" defTabSz="454473" rtl="0" eaLnBrk="1" latinLnBrk="0" hangingPunct="1">
        <a:spcBef>
          <a:spcPct val="20000"/>
        </a:spcBef>
        <a:buFont typeface="Arial"/>
        <a:buChar char="–"/>
        <a:defRPr sz="1992" kern="1200">
          <a:solidFill>
            <a:srgbClr val="000090"/>
          </a:solidFill>
          <a:latin typeface="+mn-lt"/>
          <a:ea typeface="+mn-ea"/>
          <a:cs typeface="+mn-cs"/>
        </a:defRPr>
      </a:lvl4pPr>
      <a:lvl5pPr marL="2045115" indent="-227239" algn="l" defTabSz="454473" rtl="0" eaLnBrk="1" latinLnBrk="0" hangingPunct="1">
        <a:spcBef>
          <a:spcPct val="20000"/>
        </a:spcBef>
        <a:buFont typeface="Arial"/>
        <a:buChar char="»"/>
        <a:defRPr sz="1992" kern="1200">
          <a:solidFill>
            <a:srgbClr val="000090"/>
          </a:solidFill>
          <a:latin typeface="+mn-lt"/>
          <a:ea typeface="+mn-ea"/>
          <a:cs typeface="+mn-cs"/>
        </a:defRPr>
      </a:lvl5pPr>
      <a:lvl6pPr marL="2499587" indent="-227239" algn="l" defTabSz="454473" rtl="0" eaLnBrk="1" latinLnBrk="0" hangingPunct="1">
        <a:spcBef>
          <a:spcPct val="20000"/>
        </a:spcBef>
        <a:buFont typeface="Arial"/>
        <a:buChar char="•"/>
        <a:defRPr sz="1992" kern="1200">
          <a:solidFill>
            <a:schemeClr val="tx1"/>
          </a:solidFill>
          <a:latin typeface="+mn-lt"/>
          <a:ea typeface="+mn-ea"/>
          <a:cs typeface="+mn-cs"/>
        </a:defRPr>
      </a:lvl6pPr>
      <a:lvl7pPr marL="2954056" indent="-227239" algn="l" defTabSz="454473" rtl="0" eaLnBrk="1" latinLnBrk="0" hangingPunct="1">
        <a:spcBef>
          <a:spcPct val="20000"/>
        </a:spcBef>
        <a:buFont typeface="Arial"/>
        <a:buChar char="•"/>
        <a:defRPr sz="1992" kern="1200">
          <a:solidFill>
            <a:schemeClr val="tx1"/>
          </a:solidFill>
          <a:latin typeface="+mn-lt"/>
          <a:ea typeface="+mn-ea"/>
          <a:cs typeface="+mn-cs"/>
        </a:defRPr>
      </a:lvl7pPr>
      <a:lvl8pPr marL="3408525" indent="-227239" algn="l" defTabSz="454473" rtl="0" eaLnBrk="1" latinLnBrk="0" hangingPunct="1">
        <a:spcBef>
          <a:spcPct val="20000"/>
        </a:spcBef>
        <a:buFont typeface="Arial"/>
        <a:buChar char="•"/>
        <a:defRPr sz="1992" kern="1200">
          <a:solidFill>
            <a:schemeClr val="tx1"/>
          </a:solidFill>
          <a:latin typeface="+mn-lt"/>
          <a:ea typeface="+mn-ea"/>
          <a:cs typeface="+mn-cs"/>
        </a:defRPr>
      </a:lvl8pPr>
      <a:lvl9pPr marL="3862992" indent="-227239" algn="l" defTabSz="454473" rtl="0" eaLnBrk="1" latinLnBrk="0" hangingPunct="1">
        <a:spcBef>
          <a:spcPct val="20000"/>
        </a:spcBef>
        <a:buFont typeface="Arial"/>
        <a:buChar char="•"/>
        <a:defRPr sz="19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4473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1pPr>
      <a:lvl2pPr marL="454473" algn="l" defTabSz="454473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2pPr>
      <a:lvl3pPr marL="908941" algn="l" defTabSz="454473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3pPr>
      <a:lvl4pPr marL="1363411" algn="l" defTabSz="454473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4pPr>
      <a:lvl5pPr marL="1817883" algn="l" defTabSz="454473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5pPr>
      <a:lvl6pPr marL="2272353" algn="l" defTabSz="454473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6pPr>
      <a:lvl7pPr marL="2726824" algn="l" defTabSz="454473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7pPr>
      <a:lvl8pPr marL="3181290" algn="l" defTabSz="454473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8pPr>
      <a:lvl9pPr marL="3635760" algn="l" defTabSz="454473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6C29645F-C4A3-2648-833D-F0239E3B1A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127" name="Picture 19" descr="SCI41098_PPT_Templates_bottom_STFC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3688" y="5294313"/>
            <a:ext cx="7580312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8" name="Group 7"/>
          <p:cNvGrpSpPr>
            <a:grpSpLocks/>
          </p:cNvGrpSpPr>
          <p:nvPr userDrawn="1"/>
        </p:nvGrpSpPr>
        <p:grpSpPr bwMode="auto">
          <a:xfrm>
            <a:off x="128588" y="6565900"/>
            <a:ext cx="971550" cy="242888"/>
            <a:chOff x="128038" y="6566639"/>
            <a:chExt cx="972316" cy="241682"/>
          </a:xfrm>
        </p:grpSpPr>
        <p:pic>
          <p:nvPicPr>
            <p:cNvPr id="5129" name="Picture 8"/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038" y="6587473"/>
              <a:ext cx="201135" cy="201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0" name="Picture 9"/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928" y="6566639"/>
              <a:ext cx="288032" cy="241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1" name="Picture 10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174" y="6566639"/>
              <a:ext cx="265180" cy="221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2" name="Picture 11"/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11" y="6586353"/>
              <a:ext cx="201966" cy="202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42771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4" r:id="rId1"/>
    <p:sldLayoutId id="2147485025" r:id="rId2"/>
    <p:sldLayoutId id="2147485026" r:id="rId3"/>
    <p:sldLayoutId id="2147485027" r:id="rId4"/>
    <p:sldLayoutId id="2147485028" r:id="rId5"/>
    <p:sldLayoutId id="2147485029" r:id="rId6"/>
    <p:sldLayoutId id="2147485030" r:id="rId7"/>
    <p:sldLayoutId id="2147485031" r:id="rId8"/>
    <p:sldLayoutId id="2147485032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3C8C93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ＭＳ Ｐゴシック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145C4DA6-DD91-3645-9F53-BFE61B8469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4CC1D5FA-AA04-DE4E-A2AB-FEF96CA510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20C9E17-0FF9-F949-899A-E30F3D8700D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C122AF2-22D5-E845-95F8-4E8BB2C83F2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34F5CAD-05A3-8741-9EFB-B310393A4D0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7A745B6-2F8E-3444-927F-E71B8FEFC5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247" name="Picture 19" descr="SCI41098_PPT_Templates_bottom_STFC">
            <a:extLst>
              <a:ext uri="{FF2B5EF4-FFF2-40B4-BE49-F238E27FC236}">
                <a16:creationId xmlns:a16="http://schemas.microsoft.com/office/drawing/2014/main" id="{1E96F2C9-DD61-8E4D-B450-21BB5C0BE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3688" y="5294313"/>
            <a:ext cx="7580312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8" name="Group 7">
            <a:extLst>
              <a:ext uri="{FF2B5EF4-FFF2-40B4-BE49-F238E27FC236}">
                <a16:creationId xmlns:a16="http://schemas.microsoft.com/office/drawing/2014/main" id="{97DC2F5F-A6EB-6E49-9FD3-9180FA2F387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8588" y="6565900"/>
            <a:ext cx="971550" cy="242888"/>
            <a:chOff x="128038" y="6566639"/>
            <a:chExt cx="972316" cy="241682"/>
          </a:xfrm>
        </p:grpSpPr>
        <p:pic>
          <p:nvPicPr>
            <p:cNvPr id="10249" name="Picture 8">
              <a:extLst>
                <a:ext uri="{FF2B5EF4-FFF2-40B4-BE49-F238E27FC236}">
                  <a16:creationId xmlns:a16="http://schemas.microsoft.com/office/drawing/2014/main" id="{BA121D8E-55F3-8B4E-8815-6EE61C55FF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038" y="6587473"/>
              <a:ext cx="201135" cy="201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0" name="Picture 9">
              <a:extLst>
                <a:ext uri="{FF2B5EF4-FFF2-40B4-BE49-F238E27FC236}">
                  <a16:creationId xmlns:a16="http://schemas.microsoft.com/office/drawing/2014/main" id="{3B3AF925-6ABE-154A-9F6E-93B836A4FE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928" y="6566639"/>
              <a:ext cx="288032" cy="241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1" name="Picture 10">
              <a:extLst>
                <a:ext uri="{FF2B5EF4-FFF2-40B4-BE49-F238E27FC236}">
                  <a16:creationId xmlns:a16="http://schemas.microsoft.com/office/drawing/2014/main" id="{E1E9787D-8E56-DA45-87B9-3C3BE1B3B2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174" y="6566639"/>
              <a:ext cx="265180" cy="221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2" name="Picture 11">
              <a:extLst>
                <a:ext uri="{FF2B5EF4-FFF2-40B4-BE49-F238E27FC236}">
                  <a16:creationId xmlns:a16="http://schemas.microsoft.com/office/drawing/2014/main" id="{2128094F-B21F-9046-917A-028B614A51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11" y="6586353"/>
              <a:ext cx="201966" cy="202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11766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0" r:id="rId1"/>
    <p:sldLayoutId id="2147485061" r:id="rId2"/>
    <p:sldLayoutId id="2147485062" r:id="rId3"/>
    <p:sldLayoutId id="2147485063" r:id="rId4"/>
    <p:sldLayoutId id="2147485064" r:id="rId5"/>
    <p:sldLayoutId id="2147485065" r:id="rId6"/>
    <p:sldLayoutId id="2147485066" r:id="rId7"/>
    <p:sldLayoutId id="2147485067" r:id="rId8"/>
    <p:sldLayoutId id="2147485068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3C8C93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ＭＳ Ｐゴシック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S.M.Paling - Boulby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2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E0CEC-64CA-A943-B7F3-6DF27A9507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481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0" r:id="rId1"/>
    <p:sldLayoutId id="2147485111" r:id="rId2"/>
    <p:sldLayoutId id="2147485112" r:id="rId3"/>
    <p:sldLayoutId id="2147485113" r:id="rId4"/>
    <p:sldLayoutId id="2147485114" r:id="rId5"/>
    <p:sldLayoutId id="2147485115" r:id="rId6"/>
    <p:sldLayoutId id="2147485116" r:id="rId7"/>
    <p:sldLayoutId id="2147485117" r:id="rId8"/>
    <p:sldLayoutId id="2147485118" r:id="rId9"/>
    <p:sldLayoutId id="2147485119" r:id="rId10"/>
    <p:sldLayoutId id="2147485120" r:id="rId11"/>
    <p:sldLayoutId id="2147485121" r:id="rId12"/>
    <p:sldLayoutId id="2147485122" r:id="rId13"/>
  </p:sldLayoutIdLst>
  <p:txStyles>
    <p:titleStyle>
      <a:lvl1pPr algn="ctr" defTabSz="455371" rtl="0" eaLnBrk="1" latinLnBrk="0" hangingPunct="1">
        <a:spcBef>
          <a:spcPct val="0"/>
        </a:spcBef>
        <a:buNone/>
        <a:defRPr sz="438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528" indent="-341528" algn="l" defTabSz="455371" rtl="0" eaLnBrk="1" latinLnBrk="0" hangingPunct="1">
        <a:spcBef>
          <a:spcPct val="20000"/>
        </a:spcBef>
        <a:buFont typeface="Arial"/>
        <a:buChar char="•"/>
        <a:defRPr sz="3187" kern="1200">
          <a:solidFill>
            <a:schemeClr val="tx1"/>
          </a:solidFill>
          <a:latin typeface="+mn-lt"/>
          <a:ea typeface="+mn-ea"/>
          <a:cs typeface="+mn-cs"/>
        </a:defRPr>
      </a:lvl1pPr>
      <a:lvl2pPr marL="739978" indent="-284607" algn="l" defTabSz="455371" rtl="0" eaLnBrk="1" latinLnBrk="0" hangingPunct="1">
        <a:spcBef>
          <a:spcPct val="20000"/>
        </a:spcBef>
        <a:buFont typeface="Arial"/>
        <a:buChar char="–"/>
        <a:defRPr sz="2789" kern="1200">
          <a:solidFill>
            <a:schemeClr val="tx1"/>
          </a:solidFill>
          <a:latin typeface="+mn-lt"/>
          <a:ea typeface="+mn-ea"/>
          <a:cs typeface="+mn-cs"/>
        </a:defRPr>
      </a:lvl2pPr>
      <a:lvl3pPr marL="1138428" indent="-227686" algn="l" defTabSz="455371" rtl="0" eaLnBrk="1" latinLnBrk="0" hangingPunct="1">
        <a:spcBef>
          <a:spcPct val="20000"/>
        </a:spcBef>
        <a:buFont typeface="Arial"/>
        <a:buChar char="•"/>
        <a:defRPr sz="2390" kern="1200">
          <a:solidFill>
            <a:schemeClr val="tx1"/>
          </a:solidFill>
          <a:latin typeface="+mn-lt"/>
          <a:ea typeface="+mn-ea"/>
          <a:cs typeface="+mn-cs"/>
        </a:defRPr>
      </a:lvl3pPr>
      <a:lvl4pPr marL="1593799" indent="-227686" algn="l" defTabSz="455371" rtl="0" eaLnBrk="1" latinLnBrk="0" hangingPunct="1">
        <a:spcBef>
          <a:spcPct val="20000"/>
        </a:spcBef>
        <a:buFont typeface="Arial"/>
        <a:buChar char="–"/>
        <a:defRPr sz="1992" kern="1200">
          <a:solidFill>
            <a:schemeClr val="tx1"/>
          </a:solidFill>
          <a:latin typeface="+mn-lt"/>
          <a:ea typeface="+mn-ea"/>
          <a:cs typeface="+mn-cs"/>
        </a:defRPr>
      </a:lvl4pPr>
      <a:lvl5pPr marL="2049170" indent="-227686" algn="l" defTabSz="455371" rtl="0" eaLnBrk="1" latinLnBrk="0" hangingPunct="1">
        <a:spcBef>
          <a:spcPct val="20000"/>
        </a:spcBef>
        <a:buFont typeface="Arial"/>
        <a:buChar char="»"/>
        <a:defRPr sz="1992" kern="1200">
          <a:solidFill>
            <a:schemeClr val="tx1"/>
          </a:solidFill>
          <a:latin typeface="+mn-lt"/>
          <a:ea typeface="+mn-ea"/>
          <a:cs typeface="+mn-cs"/>
        </a:defRPr>
      </a:lvl5pPr>
      <a:lvl6pPr marL="2504542" indent="-227686" algn="l" defTabSz="455371" rtl="0" eaLnBrk="1" latinLnBrk="0" hangingPunct="1">
        <a:spcBef>
          <a:spcPct val="20000"/>
        </a:spcBef>
        <a:buFont typeface="Arial"/>
        <a:buChar char="•"/>
        <a:defRPr sz="1992" kern="1200">
          <a:solidFill>
            <a:schemeClr val="tx1"/>
          </a:solidFill>
          <a:latin typeface="+mn-lt"/>
          <a:ea typeface="+mn-ea"/>
          <a:cs typeface="+mn-cs"/>
        </a:defRPr>
      </a:lvl6pPr>
      <a:lvl7pPr marL="2959913" indent="-227686" algn="l" defTabSz="455371" rtl="0" eaLnBrk="1" latinLnBrk="0" hangingPunct="1">
        <a:spcBef>
          <a:spcPct val="20000"/>
        </a:spcBef>
        <a:buFont typeface="Arial"/>
        <a:buChar char="•"/>
        <a:defRPr sz="1992" kern="1200">
          <a:solidFill>
            <a:schemeClr val="tx1"/>
          </a:solidFill>
          <a:latin typeface="+mn-lt"/>
          <a:ea typeface="+mn-ea"/>
          <a:cs typeface="+mn-cs"/>
        </a:defRPr>
      </a:lvl7pPr>
      <a:lvl8pPr marL="3415284" indent="-227686" algn="l" defTabSz="455371" rtl="0" eaLnBrk="1" latinLnBrk="0" hangingPunct="1">
        <a:spcBef>
          <a:spcPct val="20000"/>
        </a:spcBef>
        <a:buFont typeface="Arial"/>
        <a:buChar char="•"/>
        <a:defRPr sz="1992" kern="1200">
          <a:solidFill>
            <a:schemeClr val="tx1"/>
          </a:solidFill>
          <a:latin typeface="+mn-lt"/>
          <a:ea typeface="+mn-ea"/>
          <a:cs typeface="+mn-cs"/>
        </a:defRPr>
      </a:lvl8pPr>
      <a:lvl9pPr marL="3870655" indent="-227686" algn="l" defTabSz="455371" rtl="0" eaLnBrk="1" latinLnBrk="0" hangingPunct="1">
        <a:spcBef>
          <a:spcPct val="20000"/>
        </a:spcBef>
        <a:buFont typeface="Arial"/>
        <a:buChar char="•"/>
        <a:defRPr sz="19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5371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1pPr>
      <a:lvl2pPr marL="455371" algn="l" defTabSz="455371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2pPr>
      <a:lvl3pPr marL="910742" algn="l" defTabSz="455371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3pPr>
      <a:lvl4pPr marL="1366114" algn="l" defTabSz="455371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4pPr>
      <a:lvl5pPr marL="1821485" algn="l" defTabSz="455371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5pPr>
      <a:lvl6pPr marL="2276856" algn="l" defTabSz="455371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6pPr>
      <a:lvl7pPr marL="2732227" algn="l" defTabSz="455371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7pPr>
      <a:lvl8pPr marL="3187598" algn="l" defTabSz="455371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8pPr>
      <a:lvl9pPr marL="3642970" algn="l" defTabSz="455371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47108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5124" r:id="rId1"/>
    <p:sldLayoutId id="2147485125" r:id="rId2"/>
    <p:sldLayoutId id="2147485126" r:id="rId3"/>
    <p:sldLayoutId id="2147485127" r:id="rId4"/>
    <p:sldLayoutId id="2147485128" r:id="rId5"/>
    <p:sldLayoutId id="2147485129" r:id="rId6"/>
    <p:sldLayoutId id="2147485130" r:id="rId7"/>
    <p:sldLayoutId id="2147485131" r:id="rId8"/>
    <p:sldLayoutId id="2147485132" r:id="rId9"/>
    <p:sldLayoutId id="2147485133" r:id="rId10"/>
    <p:sldLayoutId id="214748513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6C29645F-C4A3-2648-833D-F0239E3B1A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127" name="Picture 19" descr="SCI41098_PPT_Templates_bottom_STFC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3688" y="5294313"/>
            <a:ext cx="7580312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8" name="Group 7"/>
          <p:cNvGrpSpPr>
            <a:grpSpLocks/>
          </p:cNvGrpSpPr>
          <p:nvPr userDrawn="1"/>
        </p:nvGrpSpPr>
        <p:grpSpPr bwMode="auto">
          <a:xfrm>
            <a:off x="128588" y="6565900"/>
            <a:ext cx="971550" cy="242888"/>
            <a:chOff x="128038" y="6566639"/>
            <a:chExt cx="972316" cy="241682"/>
          </a:xfrm>
        </p:grpSpPr>
        <p:pic>
          <p:nvPicPr>
            <p:cNvPr id="5129" name="Picture 8"/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038" y="6587473"/>
              <a:ext cx="201135" cy="201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0" name="Picture 9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928" y="6566639"/>
              <a:ext cx="288032" cy="241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1" name="Picture 10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174" y="6566639"/>
              <a:ext cx="265180" cy="221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2" name="Picture 11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11" y="6586353"/>
              <a:ext cx="201966" cy="202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7" r:id="rId1"/>
    <p:sldLayoutId id="2147484708" r:id="rId2"/>
    <p:sldLayoutId id="2147484709" r:id="rId3"/>
    <p:sldLayoutId id="2147484710" r:id="rId4"/>
    <p:sldLayoutId id="2147484711" r:id="rId5"/>
    <p:sldLayoutId id="2147484712" r:id="rId6"/>
    <p:sldLayoutId id="2147484713" r:id="rId7"/>
    <p:sldLayoutId id="2147484714" r:id="rId8"/>
    <p:sldLayoutId id="2147484715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3C8C93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ＭＳ Ｐゴシック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2FFBD-B77C-BE45-8307-46E9A1AAFC26}" type="datetimeFigureOut">
              <a:rPr lang="en-US" smtClean="0"/>
              <a:t>4/3/22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F7AA5-DDC0-FD4F-9160-83A727D3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713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8" r:id="rId1"/>
    <p:sldLayoutId id="2147485149" r:id="rId2"/>
    <p:sldLayoutId id="2147485150" r:id="rId3"/>
    <p:sldLayoutId id="2147485151" r:id="rId4"/>
    <p:sldLayoutId id="2147485152" r:id="rId5"/>
    <p:sldLayoutId id="2147485153" r:id="rId6"/>
    <p:sldLayoutId id="2147485154" r:id="rId7"/>
    <p:sldLayoutId id="2147485155" r:id="rId8"/>
    <p:sldLayoutId id="2147485156" r:id="rId9"/>
    <p:sldLayoutId id="2147485157" r:id="rId10"/>
    <p:sldLayoutId id="2147485158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6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5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 defTabSz="685773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5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 defTabSz="685773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50"/>
            </a:lvl1pPr>
          </a:lstStyle>
          <a:p>
            <a:pPr defTabSz="685773">
              <a:defRPr/>
            </a:pPr>
            <a:fld id="{AC316B59-46B5-9341-B90F-3D03ED6A604B}" type="slidenum">
              <a:rPr lang="en-US" smtClean="0">
                <a:solidFill>
                  <a:srgbClr val="000000"/>
                </a:solidFill>
              </a:rPr>
              <a:pPr defTabSz="685773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127" name="Picture 19" descr="SCI41098_PPT_Templates_bottom_STFC"/>
          <p:cNvPicPr>
            <a:picLocks noChangeAspect="1" noChangeArrowheads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3688" y="5294314"/>
            <a:ext cx="7580312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8" name="Group 7"/>
          <p:cNvGrpSpPr>
            <a:grpSpLocks/>
          </p:cNvGrpSpPr>
          <p:nvPr userDrawn="1"/>
        </p:nvGrpSpPr>
        <p:grpSpPr bwMode="auto">
          <a:xfrm>
            <a:off x="128588" y="6565900"/>
            <a:ext cx="971550" cy="242888"/>
            <a:chOff x="128038" y="6566639"/>
            <a:chExt cx="972316" cy="241682"/>
          </a:xfrm>
        </p:grpSpPr>
        <p:pic>
          <p:nvPicPr>
            <p:cNvPr id="5129" name="Picture 8"/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038" y="6587473"/>
              <a:ext cx="201135" cy="201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0" name="Picture 9"/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928" y="6566639"/>
              <a:ext cx="288032" cy="241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1" name="Picture 10"/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174" y="6566639"/>
              <a:ext cx="265180" cy="221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2" name="Picture 11"/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11" y="6586353"/>
              <a:ext cx="201966" cy="202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99282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73" r:id="rId1"/>
    <p:sldLayoutId id="2147485174" r:id="rId2"/>
    <p:sldLayoutId id="2147485175" r:id="rId3"/>
    <p:sldLayoutId id="2147485176" r:id="rId4"/>
    <p:sldLayoutId id="2147485177" r:id="rId5"/>
    <p:sldLayoutId id="2147485178" r:id="rId6"/>
    <p:sldLayoutId id="2147485179" r:id="rId7"/>
    <p:sldLayoutId id="2147485180" r:id="rId8"/>
    <p:sldLayoutId id="2147485181" r:id="rId9"/>
    <p:sldLayoutId id="2147485182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342887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685773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028659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371545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257165" indent="-257165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57190" indent="-214304" algn="l" rtl="0" eaLnBrk="0" fontAlgn="base" hangingPunct="0">
        <a:spcBef>
          <a:spcPct val="20000"/>
        </a:spcBef>
        <a:spcAft>
          <a:spcPct val="0"/>
        </a:spcAft>
        <a:buChar char="–"/>
        <a:defRPr sz="1650">
          <a:solidFill>
            <a:srgbClr val="3C8C93"/>
          </a:solidFill>
          <a:latin typeface="Arial" pitchFamily="34" charset="0"/>
          <a:ea typeface="+mn-ea"/>
          <a:cs typeface="Arial" pitchFamily="34" charset="0"/>
        </a:defRPr>
      </a:lvl2pPr>
      <a:lvl3pPr marL="857216" indent="-171443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Calibri" pitchFamily="34" charset="0"/>
          <a:ea typeface="ＭＳ Ｐゴシック" charset="0"/>
          <a:cs typeface="Calibri" pitchFamily="34" charset="0"/>
        </a:defRPr>
      </a:lvl3pPr>
      <a:lvl4pPr marL="1200102" indent="-171443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4pPr>
      <a:lvl5pPr marL="1542988" indent="-171443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5pPr>
      <a:lvl6pPr marL="1885874" indent="-171443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761" indent="-171443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647" indent="-171443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533" indent="-171443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7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3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59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45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32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18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04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91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304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S.M.Paling - Boulby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99FACBEA-423A-C948-8688-2F855914A6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631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86" r:id="rId1"/>
    <p:sldLayoutId id="2147485187" r:id="rId2"/>
    <p:sldLayoutId id="2147485188" r:id="rId3"/>
    <p:sldLayoutId id="2147485189" r:id="rId4"/>
    <p:sldLayoutId id="2147485190" r:id="rId5"/>
    <p:sldLayoutId id="2147485191" r:id="rId6"/>
    <p:sldLayoutId id="2147485192" r:id="rId7"/>
    <p:sldLayoutId id="2147485193" r:id="rId8"/>
    <p:sldLayoutId id="2147485194" r:id="rId9"/>
    <p:sldLayoutId id="2147485195" r:id="rId10"/>
    <p:sldLayoutId id="214748519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6C29645F-C4A3-2648-833D-F0239E3B1A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127" name="Picture 19" descr="SCI41098_PPT_Templates_bottom_STFC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3688" y="5294313"/>
            <a:ext cx="7580312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8" name="Group 7"/>
          <p:cNvGrpSpPr>
            <a:grpSpLocks/>
          </p:cNvGrpSpPr>
          <p:nvPr userDrawn="1"/>
        </p:nvGrpSpPr>
        <p:grpSpPr bwMode="auto">
          <a:xfrm>
            <a:off x="128588" y="6565900"/>
            <a:ext cx="971550" cy="242888"/>
            <a:chOff x="128038" y="6566639"/>
            <a:chExt cx="972316" cy="241682"/>
          </a:xfrm>
        </p:grpSpPr>
        <p:pic>
          <p:nvPicPr>
            <p:cNvPr id="5129" name="Picture 8"/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038" y="6587473"/>
              <a:ext cx="201135" cy="201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0" name="Picture 9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928" y="6566639"/>
              <a:ext cx="288032" cy="241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1" name="Picture 10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174" y="6566639"/>
              <a:ext cx="265180" cy="221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2" name="Picture 11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11" y="6586353"/>
              <a:ext cx="201966" cy="202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306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5" r:id="rId1"/>
    <p:sldLayoutId id="2147484766" r:id="rId2"/>
    <p:sldLayoutId id="2147484767" r:id="rId3"/>
    <p:sldLayoutId id="2147484768" r:id="rId4"/>
    <p:sldLayoutId id="2147484769" r:id="rId5"/>
    <p:sldLayoutId id="2147484770" r:id="rId6"/>
    <p:sldLayoutId id="2147484771" r:id="rId7"/>
    <p:sldLayoutId id="2147484772" r:id="rId8"/>
    <p:sldLayoutId id="2147484773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3C8C93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ＭＳ Ｐゴシック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6C29645F-C4A3-2648-833D-F0239E3B1A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127" name="Picture 19" descr="SCI41098_PPT_Templates_bottom_STFC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3688" y="5294313"/>
            <a:ext cx="7580312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8" name="Group 7"/>
          <p:cNvGrpSpPr>
            <a:grpSpLocks/>
          </p:cNvGrpSpPr>
          <p:nvPr userDrawn="1"/>
        </p:nvGrpSpPr>
        <p:grpSpPr bwMode="auto">
          <a:xfrm>
            <a:off x="128588" y="6565900"/>
            <a:ext cx="971550" cy="242888"/>
            <a:chOff x="128038" y="6566639"/>
            <a:chExt cx="972316" cy="241682"/>
          </a:xfrm>
        </p:grpSpPr>
        <p:pic>
          <p:nvPicPr>
            <p:cNvPr id="5129" name="Picture 8"/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038" y="6587473"/>
              <a:ext cx="201135" cy="201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0" name="Picture 9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928" y="6566639"/>
              <a:ext cx="288032" cy="241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1" name="Picture 10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174" y="6566639"/>
              <a:ext cx="265180" cy="221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2" name="Picture 11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11" y="6586353"/>
              <a:ext cx="201966" cy="202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838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5" r:id="rId1"/>
    <p:sldLayoutId id="2147484776" r:id="rId2"/>
    <p:sldLayoutId id="2147484777" r:id="rId3"/>
    <p:sldLayoutId id="2147484778" r:id="rId4"/>
    <p:sldLayoutId id="2147484779" r:id="rId5"/>
    <p:sldLayoutId id="2147484780" r:id="rId6"/>
    <p:sldLayoutId id="2147484781" r:id="rId7"/>
    <p:sldLayoutId id="2147484782" r:id="rId8"/>
    <p:sldLayoutId id="2147484783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3C8C93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ＭＳ Ｐゴシック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S.M.Paling - Boulby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25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9" r:id="rId1"/>
    <p:sldLayoutId id="2147484840" r:id="rId2"/>
    <p:sldLayoutId id="2147484841" r:id="rId3"/>
    <p:sldLayoutId id="2147484842" r:id="rId4"/>
    <p:sldLayoutId id="2147484843" r:id="rId5"/>
    <p:sldLayoutId id="2147484844" r:id="rId6"/>
    <p:sldLayoutId id="2147484845" r:id="rId7"/>
    <p:sldLayoutId id="2147484846" r:id="rId8"/>
    <p:sldLayoutId id="2147484847" r:id="rId9"/>
    <p:sldLayoutId id="2147484848" r:id="rId10"/>
    <p:sldLayoutId id="214748484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3256" y="1279525"/>
            <a:ext cx="8136677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269" tIns="44342" rIns="90269" bIns="443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66902" y="6568632"/>
            <a:ext cx="8977098" cy="276777"/>
          </a:xfrm>
          <a:prstGeom prst="rect">
            <a:avLst/>
          </a:prstGeom>
          <a:noFill/>
        </p:spPr>
        <p:txBody>
          <a:bodyPr wrap="square" lIns="91219" tIns="45610" rIns="91219" bIns="45610">
            <a:spAutoFit/>
          </a:bodyPr>
          <a:lstStyle/>
          <a:p>
            <a:pPr>
              <a:defRPr/>
            </a:pPr>
            <a:r>
              <a:rPr lang="en-US" sz="1200" b="0" i="1">
                <a:latin typeface="Arial"/>
                <a:cs typeface="Arial"/>
              </a:rPr>
              <a:t>Sean Paling 	STFC / Boulby				</a:t>
            </a:r>
            <a:r>
              <a:rPr lang="en-US" sz="1200" b="0" i="1" baseline="0">
                <a:latin typeface="Arial"/>
                <a:cs typeface="Arial"/>
              </a:rPr>
              <a:t>                                 Durham –  </a:t>
            </a:r>
            <a:r>
              <a:rPr lang="en-US" sz="1200" b="0" i="1">
                <a:latin typeface="Arial"/>
                <a:cs typeface="Arial"/>
              </a:rPr>
              <a:t>2017 - </a:t>
            </a:r>
            <a:fld id="{384EF7AE-9411-9044-BA61-072D3C05F694}" type="slidenum">
              <a:rPr lang="en-US" sz="1200" b="0" i="1" smtClean="0">
                <a:latin typeface="Arial"/>
                <a:cs typeface="Arial"/>
              </a:rPr>
              <a:pPr>
                <a:defRPr/>
              </a:pPr>
              <a:t>‹#›</a:t>
            </a:fld>
            <a:endParaRPr lang="en-US" sz="1200" b="0" i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3990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4" r:id="rId1"/>
    <p:sldLayoutId id="2147484865" r:id="rId2"/>
    <p:sldLayoutId id="2147484866" r:id="rId3"/>
    <p:sldLayoutId id="2147484867" r:id="rId4"/>
    <p:sldLayoutId id="2147484868" r:id="rId5"/>
    <p:sldLayoutId id="2147484869" r:id="rId6"/>
    <p:sldLayoutId id="2147484870" r:id="rId7"/>
    <p:sldLayoutId id="2147484871" r:id="rId8"/>
    <p:sldLayoutId id="2147484872" r:id="rId9"/>
    <p:sldLayoutId id="2147484873" r:id="rId10"/>
    <p:sldLayoutId id="2147484874" r:id="rId11"/>
    <p:sldLayoutId id="2147484875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5pPr>
      <a:lvl6pPr marL="45609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6pPr>
      <a:lvl7pPr marL="91219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7pPr>
      <a:lvl8pPr marL="136828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8pPr>
      <a:lvl9pPr marL="182438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6" charset="-128"/>
          <a:cs typeface="Arial"/>
        </a:defRPr>
      </a:lvl1pPr>
      <a:lvl2pPr marL="739775" indent="-28257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6" charset="-128"/>
          <a:cs typeface="Arial"/>
        </a:defRPr>
      </a:lvl2pPr>
      <a:lvl3pPr marL="1138238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6" charset="-128"/>
          <a:cs typeface="Arial"/>
        </a:defRPr>
      </a:lvl3pPr>
      <a:lvl4pPr marL="1593850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6" charset="-128"/>
          <a:cs typeface="Arial"/>
        </a:defRPr>
      </a:lvl4pPr>
      <a:lvl5pPr marL="2051050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6" charset="-128"/>
          <a:cs typeface="Arial"/>
        </a:defRPr>
      </a:lvl5pPr>
      <a:lvl6pPr marL="2508528" indent="-22804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64624" indent="-22804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0720" indent="-22804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76816" indent="-22804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60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096" algn="l" defTabSz="4560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192" algn="l" defTabSz="4560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288" algn="l" defTabSz="4560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384" algn="l" defTabSz="4560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480" algn="l" defTabSz="4560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576" algn="l" defTabSz="4560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672" algn="l" defTabSz="4560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768" algn="l" defTabSz="4560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S.M.Paling - Boulby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E0CEC-64CA-A943-B7F3-6DF27A9507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0318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7" r:id="rId1"/>
    <p:sldLayoutId id="2147484878" r:id="rId2"/>
    <p:sldLayoutId id="2147484879" r:id="rId3"/>
    <p:sldLayoutId id="2147484880" r:id="rId4"/>
    <p:sldLayoutId id="2147484881" r:id="rId5"/>
    <p:sldLayoutId id="2147484882" r:id="rId6"/>
    <p:sldLayoutId id="2147484883" r:id="rId7"/>
    <p:sldLayoutId id="2147484884" r:id="rId8"/>
    <p:sldLayoutId id="2147484885" r:id="rId9"/>
    <p:sldLayoutId id="2147484886" r:id="rId10"/>
    <p:sldLayoutId id="2147484887" r:id="rId11"/>
    <p:sldLayoutId id="2147484888" r:id="rId12"/>
    <p:sldLayoutId id="2147484889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S.M.Paling - Boulby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2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E0CEC-64CA-A943-B7F3-6DF27A950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9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1" r:id="rId1"/>
    <p:sldLayoutId id="2147484892" r:id="rId2"/>
    <p:sldLayoutId id="2147484893" r:id="rId3"/>
    <p:sldLayoutId id="2147484894" r:id="rId4"/>
    <p:sldLayoutId id="2147484895" r:id="rId5"/>
    <p:sldLayoutId id="2147484896" r:id="rId6"/>
    <p:sldLayoutId id="2147484897" r:id="rId7"/>
    <p:sldLayoutId id="2147484898" r:id="rId8"/>
    <p:sldLayoutId id="2147484899" r:id="rId9"/>
    <p:sldLayoutId id="2147484900" r:id="rId10"/>
    <p:sldLayoutId id="2147484901" r:id="rId11"/>
    <p:sldLayoutId id="2147484903" r:id="rId12"/>
  </p:sldLayoutIdLst>
  <p:txStyles>
    <p:titleStyle>
      <a:lvl1pPr algn="ctr" defTabSz="455371" rtl="0" eaLnBrk="1" latinLnBrk="0" hangingPunct="1">
        <a:spcBef>
          <a:spcPct val="0"/>
        </a:spcBef>
        <a:buNone/>
        <a:defRPr sz="438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528" indent="-341528" algn="l" defTabSz="455371" rtl="0" eaLnBrk="1" latinLnBrk="0" hangingPunct="1">
        <a:spcBef>
          <a:spcPct val="20000"/>
        </a:spcBef>
        <a:buFont typeface="Arial"/>
        <a:buChar char="•"/>
        <a:defRPr sz="3187" kern="1200">
          <a:solidFill>
            <a:schemeClr val="tx1"/>
          </a:solidFill>
          <a:latin typeface="+mn-lt"/>
          <a:ea typeface="+mn-ea"/>
          <a:cs typeface="+mn-cs"/>
        </a:defRPr>
      </a:lvl1pPr>
      <a:lvl2pPr marL="739978" indent="-284607" algn="l" defTabSz="455371" rtl="0" eaLnBrk="1" latinLnBrk="0" hangingPunct="1">
        <a:spcBef>
          <a:spcPct val="20000"/>
        </a:spcBef>
        <a:buFont typeface="Arial"/>
        <a:buChar char="–"/>
        <a:defRPr sz="2789" kern="1200">
          <a:solidFill>
            <a:schemeClr val="tx1"/>
          </a:solidFill>
          <a:latin typeface="+mn-lt"/>
          <a:ea typeface="+mn-ea"/>
          <a:cs typeface="+mn-cs"/>
        </a:defRPr>
      </a:lvl2pPr>
      <a:lvl3pPr marL="1138428" indent="-227686" algn="l" defTabSz="455371" rtl="0" eaLnBrk="1" latinLnBrk="0" hangingPunct="1">
        <a:spcBef>
          <a:spcPct val="20000"/>
        </a:spcBef>
        <a:buFont typeface="Arial"/>
        <a:buChar char="•"/>
        <a:defRPr sz="2390" kern="1200">
          <a:solidFill>
            <a:schemeClr val="tx1"/>
          </a:solidFill>
          <a:latin typeface="+mn-lt"/>
          <a:ea typeface="+mn-ea"/>
          <a:cs typeface="+mn-cs"/>
        </a:defRPr>
      </a:lvl3pPr>
      <a:lvl4pPr marL="1593799" indent="-227686" algn="l" defTabSz="455371" rtl="0" eaLnBrk="1" latinLnBrk="0" hangingPunct="1">
        <a:spcBef>
          <a:spcPct val="20000"/>
        </a:spcBef>
        <a:buFont typeface="Arial"/>
        <a:buChar char="–"/>
        <a:defRPr sz="1992" kern="1200">
          <a:solidFill>
            <a:schemeClr val="tx1"/>
          </a:solidFill>
          <a:latin typeface="+mn-lt"/>
          <a:ea typeface="+mn-ea"/>
          <a:cs typeface="+mn-cs"/>
        </a:defRPr>
      </a:lvl4pPr>
      <a:lvl5pPr marL="2049170" indent="-227686" algn="l" defTabSz="455371" rtl="0" eaLnBrk="1" latinLnBrk="0" hangingPunct="1">
        <a:spcBef>
          <a:spcPct val="20000"/>
        </a:spcBef>
        <a:buFont typeface="Arial"/>
        <a:buChar char="»"/>
        <a:defRPr sz="1992" kern="1200">
          <a:solidFill>
            <a:schemeClr val="tx1"/>
          </a:solidFill>
          <a:latin typeface="+mn-lt"/>
          <a:ea typeface="+mn-ea"/>
          <a:cs typeface="+mn-cs"/>
        </a:defRPr>
      </a:lvl5pPr>
      <a:lvl6pPr marL="2504542" indent="-227686" algn="l" defTabSz="455371" rtl="0" eaLnBrk="1" latinLnBrk="0" hangingPunct="1">
        <a:spcBef>
          <a:spcPct val="20000"/>
        </a:spcBef>
        <a:buFont typeface="Arial"/>
        <a:buChar char="•"/>
        <a:defRPr sz="1992" kern="1200">
          <a:solidFill>
            <a:schemeClr val="tx1"/>
          </a:solidFill>
          <a:latin typeface="+mn-lt"/>
          <a:ea typeface="+mn-ea"/>
          <a:cs typeface="+mn-cs"/>
        </a:defRPr>
      </a:lvl6pPr>
      <a:lvl7pPr marL="2959913" indent="-227686" algn="l" defTabSz="455371" rtl="0" eaLnBrk="1" latinLnBrk="0" hangingPunct="1">
        <a:spcBef>
          <a:spcPct val="20000"/>
        </a:spcBef>
        <a:buFont typeface="Arial"/>
        <a:buChar char="•"/>
        <a:defRPr sz="1992" kern="1200">
          <a:solidFill>
            <a:schemeClr val="tx1"/>
          </a:solidFill>
          <a:latin typeface="+mn-lt"/>
          <a:ea typeface="+mn-ea"/>
          <a:cs typeface="+mn-cs"/>
        </a:defRPr>
      </a:lvl7pPr>
      <a:lvl8pPr marL="3415284" indent="-227686" algn="l" defTabSz="455371" rtl="0" eaLnBrk="1" latinLnBrk="0" hangingPunct="1">
        <a:spcBef>
          <a:spcPct val="20000"/>
        </a:spcBef>
        <a:buFont typeface="Arial"/>
        <a:buChar char="•"/>
        <a:defRPr sz="1992" kern="1200">
          <a:solidFill>
            <a:schemeClr val="tx1"/>
          </a:solidFill>
          <a:latin typeface="+mn-lt"/>
          <a:ea typeface="+mn-ea"/>
          <a:cs typeface="+mn-cs"/>
        </a:defRPr>
      </a:lvl8pPr>
      <a:lvl9pPr marL="3870655" indent="-227686" algn="l" defTabSz="455371" rtl="0" eaLnBrk="1" latinLnBrk="0" hangingPunct="1">
        <a:spcBef>
          <a:spcPct val="20000"/>
        </a:spcBef>
        <a:buFont typeface="Arial"/>
        <a:buChar char="•"/>
        <a:defRPr sz="19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5371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1pPr>
      <a:lvl2pPr marL="455371" algn="l" defTabSz="455371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2pPr>
      <a:lvl3pPr marL="910742" algn="l" defTabSz="455371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3pPr>
      <a:lvl4pPr marL="1366114" algn="l" defTabSz="455371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4pPr>
      <a:lvl5pPr marL="1821485" algn="l" defTabSz="455371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5pPr>
      <a:lvl6pPr marL="2276856" algn="l" defTabSz="455371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6pPr>
      <a:lvl7pPr marL="2732227" algn="l" defTabSz="455371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7pPr>
      <a:lvl8pPr marL="3187598" algn="l" defTabSz="455371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8pPr>
      <a:lvl9pPr marL="3642970" algn="l" defTabSz="455371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F0B9166-40ED-134B-A0CA-1BCFF3BCC8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2D67800C-5425-2547-B7E6-6ECA226762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20C9E17-0FF9-F949-899A-E30F3D8700D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C122AF2-22D5-E845-95F8-4E8BB2C83F2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34F5CAD-05A3-8741-9EFB-B310393A4D0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</a:defRPr>
            </a:lvl1pPr>
          </a:lstStyle>
          <a:p>
            <a:fld id="{5DEF758C-76A1-954A-86E7-5395C7192438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9223" name="Picture 19" descr="SCI41098_PPT_Templates_bottom_STFC">
            <a:extLst>
              <a:ext uri="{FF2B5EF4-FFF2-40B4-BE49-F238E27FC236}">
                <a16:creationId xmlns:a16="http://schemas.microsoft.com/office/drawing/2014/main" id="{5D6121E4-8C36-2049-88C0-ADAAF77A8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3688" y="5294313"/>
            <a:ext cx="7580312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4" name="Group 7">
            <a:extLst>
              <a:ext uri="{FF2B5EF4-FFF2-40B4-BE49-F238E27FC236}">
                <a16:creationId xmlns:a16="http://schemas.microsoft.com/office/drawing/2014/main" id="{78AE9B0A-ABD5-9546-8B8C-63F177FCD94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8588" y="6565900"/>
            <a:ext cx="971550" cy="242888"/>
            <a:chOff x="128038" y="6566639"/>
            <a:chExt cx="972316" cy="241682"/>
          </a:xfrm>
        </p:grpSpPr>
        <p:pic>
          <p:nvPicPr>
            <p:cNvPr id="9225" name="Picture 8">
              <a:extLst>
                <a:ext uri="{FF2B5EF4-FFF2-40B4-BE49-F238E27FC236}">
                  <a16:creationId xmlns:a16="http://schemas.microsoft.com/office/drawing/2014/main" id="{032EE87B-4588-BA42-96DD-470714F84B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038" y="6587473"/>
              <a:ext cx="201135" cy="201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6" name="Picture 9">
              <a:extLst>
                <a:ext uri="{FF2B5EF4-FFF2-40B4-BE49-F238E27FC236}">
                  <a16:creationId xmlns:a16="http://schemas.microsoft.com/office/drawing/2014/main" id="{49838F22-ABB9-8549-8EE8-E16A475770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928" y="6566639"/>
              <a:ext cx="288032" cy="241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7" name="Picture 10">
              <a:extLst>
                <a:ext uri="{FF2B5EF4-FFF2-40B4-BE49-F238E27FC236}">
                  <a16:creationId xmlns:a16="http://schemas.microsoft.com/office/drawing/2014/main" id="{DFD66D76-5153-A84A-A7EB-0EFD53710E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174" y="6566639"/>
              <a:ext cx="265180" cy="221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8" name="Picture 11">
              <a:extLst>
                <a:ext uri="{FF2B5EF4-FFF2-40B4-BE49-F238E27FC236}">
                  <a16:creationId xmlns:a16="http://schemas.microsoft.com/office/drawing/2014/main" id="{38B7C1D2-B359-6047-BC84-7E91A63DC8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11" y="6586353"/>
              <a:ext cx="201966" cy="202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97303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2" r:id="rId1"/>
    <p:sldLayoutId id="2147484933" r:id="rId2"/>
    <p:sldLayoutId id="2147484934" r:id="rId3"/>
    <p:sldLayoutId id="2147484935" r:id="rId4"/>
    <p:sldLayoutId id="2147484936" r:id="rId5"/>
    <p:sldLayoutId id="2147484937" r:id="rId6"/>
    <p:sldLayoutId id="2147484938" r:id="rId7"/>
    <p:sldLayoutId id="2147484939" r:id="rId8"/>
    <p:sldLayoutId id="2147484940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3C8C93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ＭＳ Ｐゴシック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8.png"/><Relationship Id="rId3" Type="http://schemas.openxmlformats.org/officeDocument/2006/relationships/image" Target="../media/image31.jpe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34.jpeg"/><Relationship Id="rId11" Type="http://schemas.openxmlformats.org/officeDocument/2006/relationships/image" Target="../media/image37.jpeg"/><Relationship Id="rId5" Type="http://schemas.openxmlformats.org/officeDocument/2006/relationships/image" Target="../media/image33.png"/><Relationship Id="rId10" Type="http://schemas.microsoft.com/office/2007/relationships/hdphoto" Target="../media/hdphoto3.wdp"/><Relationship Id="rId4" Type="http://schemas.openxmlformats.org/officeDocument/2006/relationships/image" Target="../media/image32.png"/><Relationship Id="rId9" Type="http://schemas.openxmlformats.org/officeDocument/2006/relationships/image" Target="../media/image3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8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3.png"/><Relationship Id="rId7" Type="http://schemas.microsoft.com/office/2007/relationships/hdphoto" Target="../media/hdphoto17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84.jpeg"/><Relationship Id="rId11" Type="http://schemas.microsoft.com/office/2007/relationships/hdphoto" Target="../media/hdphoto18.wdp"/><Relationship Id="rId5" Type="http://schemas.microsoft.com/office/2007/relationships/hdphoto" Target="../media/hdphoto3.wdp"/><Relationship Id="rId10" Type="http://schemas.openxmlformats.org/officeDocument/2006/relationships/image" Target="../media/image87.png"/><Relationship Id="rId4" Type="http://schemas.openxmlformats.org/officeDocument/2006/relationships/image" Target="../media/image36.jpeg"/><Relationship Id="rId9" Type="http://schemas.openxmlformats.org/officeDocument/2006/relationships/image" Target="../media/image8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jpe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microsoft.com/office/2007/relationships/hdphoto" Target="../media/hdphoto19.wdp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0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8.png"/><Relationship Id="rId11" Type="http://schemas.microsoft.com/office/2007/relationships/hdphoto" Target="../media/hdphoto20.wdp"/><Relationship Id="rId5" Type="http://schemas.openxmlformats.org/officeDocument/2006/relationships/image" Target="../media/image97.jpe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13" Type="http://schemas.openxmlformats.org/officeDocument/2006/relationships/image" Target="../media/image7.png"/><Relationship Id="rId3" Type="http://schemas.openxmlformats.org/officeDocument/2006/relationships/image" Target="../media/image104.png"/><Relationship Id="rId7" Type="http://schemas.openxmlformats.org/officeDocument/2006/relationships/image" Target="../media/image106.png"/><Relationship Id="rId12" Type="http://schemas.microsoft.com/office/2007/relationships/hdphoto" Target="../media/hdphoto24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22.wdp"/><Relationship Id="rId11" Type="http://schemas.openxmlformats.org/officeDocument/2006/relationships/image" Target="../media/image109.png"/><Relationship Id="rId5" Type="http://schemas.openxmlformats.org/officeDocument/2006/relationships/image" Target="../media/image105.jpeg"/><Relationship Id="rId10" Type="http://schemas.microsoft.com/office/2007/relationships/hdphoto" Target="../media/hdphoto23.wdp"/><Relationship Id="rId4" Type="http://schemas.microsoft.com/office/2007/relationships/hdphoto" Target="../media/hdphoto21.wdp"/><Relationship Id="rId9" Type="http://schemas.openxmlformats.org/officeDocument/2006/relationships/image" Target="../media/image108.jpeg"/><Relationship Id="rId1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22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10" Type="http://schemas.openxmlformats.org/officeDocument/2006/relationships/image" Target="../media/image116.jpe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microsoft.com/office/2007/relationships/hdphoto" Target="../media/hdphoto26.wdp"/><Relationship Id="rId3" Type="http://schemas.openxmlformats.org/officeDocument/2006/relationships/image" Target="../media/image117.jpe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jpeg"/><Relationship Id="rId10" Type="http://schemas.openxmlformats.org/officeDocument/2006/relationships/image" Target="../media/image123.png"/><Relationship Id="rId4" Type="http://schemas.microsoft.com/office/2007/relationships/hdphoto" Target="../media/hdphoto25.wdp"/><Relationship Id="rId9" Type="http://schemas.openxmlformats.org/officeDocument/2006/relationships/image" Target="../media/image122.png"/><Relationship Id="rId14" Type="http://schemas.openxmlformats.org/officeDocument/2006/relationships/image" Target="../media/image1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microsoft.com/office/2007/relationships/hdphoto" Target="../media/hdphoto4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7.jpeg"/><Relationship Id="rId5" Type="http://schemas.openxmlformats.org/officeDocument/2006/relationships/image" Target="../media/image129.jpeg"/><Relationship Id="rId4" Type="http://schemas.openxmlformats.org/officeDocument/2006/relationships/image" Target="../media/image1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31.png"/><Relationship Id="rId5" Type="http://schemas.microsoft.com/office/2007/relationships/hdphoto" Target="../media/hdphoto4.wdp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0.xml"/><Relationship Id="rId5" Type="http://schemas.openxmlformats.org/officeDocument/2006/relationships/image" Target="../media/image38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05.xml"/><Relationship Id="rId5" Type="http://schemas.openxmlformats.org/officeDocument/2006/relationships/image" Target="../media/image135.tiff"/><Relationship Id="rId4" Type="http://schemas.openxmlformats.org/officeDocument/2006/relationships/image" Target="../media/image1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6.jpe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27.wdp"/><Relationship Id="rId5" Type="http://schemas.openxmlformats.org/officeDocument/2006/relationships/image" Target="../media/image138.png"/><Relationship Id="rId10" Type="http://schemas.openxmlformats.org/officeDocument/2006/relationships/image" Target="../media/image141.png"/><Relationship Id="rId4" Type="http://schemas.openxmlformats.org/officeDocument/2006/relationships/image" Target="../media/image137.png"/><Relationship Id="rId9" Type="http://schemas.openxmlformats.org/officeDocument/2006/relationships/image" Target="../media/image1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44.png"/><Relationship Id="rId11" Type="http://schemas.microsoft.com/office/2007/relationships/hdphoto" Target="../media/hdphoto29.wdp"/><Relationship Id="rId5" Type="http://schemas.openxmlformats.org/officeDocument/2006/relationships/image" Target="../media/image143.png"/><Relationship Id="rId10" Type="http://schemas.openxmlformats.org/officeDocument/2006/relationships/image" Target="../media/image147.png"/><Relationship Id="rId4" Type="http://schemas.microsoft.com/office/2007/relationships/hdphoto" Target="../media/hdphoto28.wdp"/><Relationship Id="rId9" Type="http://schemas.openxmlformats.org/officeDocument/2006/relationships/image" Target="../media/image1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BoulbyUndergroundLaboratory" TargetMode="External"/><Relationship Id="rId13" Type="http://schemas.openxmlformats.org/officeDocument/2006/relationships/image" Target="../media/image154.png"/><Relationship Id="rId3" Type="http://schemas.openxmlformats.org/officeDocument/2006/relationships/slideLayout" Target="../slideLayouts/slideLayout72.xml"/><Relationship Id="rId7" Type="http://schemas.openxmlformats.org/officeDocument/2006/relationships/hyperlink" Target="http://www.stfc.ac.uk/boulby" TargetMode="External"/><Relationship Id="rId12" Type="http://schemas.openxmlformats.org/officeDocument/2006/relationships/image" Target="../media/image153.png"/><Relationship Id="rId17" Type="http://schemas.openxmlformats.org/officeDocument/2006/relationships/image" Target="../media/image8.png"/><Relationship Id="rId2" Type="http://schemas.openxmlformats.org/officeDocument/2006/relationships/video" Target="../media/media1.mp4"/><Relationship Id="rId16" Type="http://schemas.openxmlformats.org/officeDocument/2006/relationships/image" Target="../media/image33.png"/><Relationship Id="rId1" Type="http://schemas.microsoft.com/office/2007/relationships/media" Target="../media/media1.mp4"/><Relationship Id="rId6" Type="http://schemas.openxmlformats.org/officeDocument/2006/relationships/hyperlink" Target="mailto:Boulby@stfc.ac.uk" TargetMode="External"/><Relationship Id="rId11" Type="http://schemas.microsoft.com/office/2007/relationships/hdphoto" Target="../media/hdphoto30.wdp"/><Relationship Id="rId5" Type="http://schemas.openxmlformats.org/officeDocument/2006/relationships/image" Target="../media/image151.jpeg"/><Relationship Id="rId15" Type="http://schemas.openxmlformats.org/officeDocument/2006/relationships/image" Target="../media/image155.png"/><Relationship Id="rId10" Type="http://schemas.openxmlformats.org/officeDocument/2006/relationships/image" Target="../media/image152.png"/><Relationship Id="rId4" Type="http://schemas.openxmlformats.org/officeDocument/2006/relationships/notesSlide" Target="../notesSlides/notesSlide22.xml"/><Relationship Id="rId9" Type="http://schemas.openxmlformats.org/officeDocument/2006/relationships/hyperlink" Target="https://www.youtube.com/channel/UC7FfOTKcOTP2CWGsDLHc6Lw" TargetMode="External"/><Relationship Id="rId14" Type="http://schemas.microsoft.com/office/2007/relationships/hdphoto" Target="../media/hdphoto3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5.xml"/><Relationship Id="rId4" Type="http://schemas.openxmlformats.org/officeDocument/2006/relationships/image" Target="../media/image1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8.png"/><Relationship Id="rId3" Type="http://schemas.openxmlformats.org/officeDocument/2006/relationships/image" Target="../media/image39.png"/><Relationship Id="rId7" Type="http://schemas.microsoft.com/office/2007/relationships/hdphoto" Target="../media/hdphoto5.wdp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22.pn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4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48.jpeg"/><Relationship Id="rId11" Type="http://schemas.microsoft.com/office/2007/relationships/hdphoto" Target="../media/hdphoto8.wdp"/><Relationship Id="rId5" Type="http://schemas.openxmlformats.org/officeDocument/2006/relationships/image" Target="../media/image47.jpeg"/><Relationship Id="rId15" Type="http://schemas.openxmlformats.org/officeDocument/2006/relationships/image" Target="../media/image8.png"/><Relationship Id="rId10" Type="http://schemas.openxmlformats.org/officeDocument/2006/relationships/image" Target="../media/image51.png"/><Relationship Id="rId4" Type="http://schemas.openxmlformats.org/officeDocument/2006/relationships/image" Target="../media/image46.jpeg"/><Relationship Id="rId9" Type="http://schemas.openxmlformats.org/officeDocument/2006/relationships/image" Target="../media/image50.png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9.wdp"/><Relationship Id="rId7" Type="http://schemas.openxmlformats.org/officeDocument/2006/relationships/image" Target="../media/image55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54.jpeg"/><Relationship Id="rId11" Type="http://schemas.openxmlformats.org/officeDocument/2006/relationships/image" Target="../media/image57.png"/><Relationship Id="rId5" Type="http://schemas.microsoft.com/office/2007/relationships/hdphoto" Target="../media/hdphoto10.wdp"/><Relationship Id="rId10" Type="http://schemas.microsoft.com/office/2007/relationships/hdphoto" Target="../media/hdphoto12.wdp"/><Relationship Id="rId4" Type="http://schemas.openxmlformats.org/officeDocument/2006/relationships/image" Target="../media/image53.jpeg"/><Relationship Id="rId9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0.jpeg"/><Relationship Id="rId5" Type="http://schemas.microsoft.com/office/2007/relationships/hdphoto" Target="../media/hdphoto13.wdp"/><Relationship Id="rId4" Type="http://schemas.openxmlformats.org/officeDocument/2006/relationships/image" Target="../media/image59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Relationship Id="rId6" Type="http://schemas.microsoft.com/office/2007/relationships/hdphoto" Target="../media/hdphoto14.wdp"/><Relationship Id="rId11" Type="http://schemas.openxmlformats.org/officeDocument/2006/relationships/image" Target="../media/image7.png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1.png"/><Relationship Id="rId7" Type="http://schemas.openxmlformats.org/officeDocument/2006/relationships/image" Target="../media/image74.jpeg"/><Relationship Id="rId12" Type="http://schemas.openxmlformats.org/officeDocument/2006/relationships/image" Target="../media/image7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Relationship Id="rId6" Type="http://schemas.microsoft.com/office/2007/relationships/hdphoto" Target="../media/hdphoto15.wdp"/><Relationship Id="rId11" Type="http://schemas.openxmlformats.org/officeDocument/2006/relationships/image" Target="../media/image77.jpeg"/><Relationship Id="rId5" Type="http://schemas.openxmlformats.org/officeDocument/2006/relationships/image" Target="../media/image73.jpeg"/><Relationship Id="rId10" Type="http://schemas.microsoft.com/office/2007/relationships/hdphoto" Target="../media/hdphoto16.wdp"/><Relationship Id="rId4" Type="http://schemas.openxmlformats.org/officeDocument/2006/relationships/image" Target="../media/image72.png"/><Relationship Id="rId9" Type="http://schemas.openxmlformats.org/officeDocument/2006/relationships/image" Target="../media/image7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8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3" descr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7886" y="1530363"/>
            <a:ext cx="2236191" cy="15970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-7759"/>
            <a:ext cx="9144000" cy="6870700"/>
            <a:chOff x="0" y="0"/>
            <a:chExt cx="5760" cy="4328"/>
          </a:xfrm>
        </p:grpSpPr>
        <p:sp>
          <p:nvSpPr>
            <p:cNvPr id="15372" name="Rectangle 11"/>
            <p:cNvSpPr>
              <a:spLocks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5373" name="Picture 12"/>
            <p:cNvPicPr>
              <a:picLocks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3080832" y="56438"/>
            <a:ext cx="5763413" cy="10604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269" tIns="44342" rIns="90269" bIns="44342" anchor="ctr">
            <a:prstTxWarp prst="textNoShape">
              <a:avLst/>
            </a:prstTxWarp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Sean Paling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STFC Boulby Underground Science Facility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94188" y="1534813"/>
            <a:ext cx="2892766" cy="584553"/>
          </a:xfrm>
          <a:prstGeom prst="rect">
            <a:avLst/>
          </a:prstGeom>
          <a:ln>
            <a:noFill/>
          </a:ln>
        </p:spPr>
        <p:txBody>
          <a:bodyPr wrap="square" lIns="91219" tIns="45610" rIns="91219" bIns="4561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-106" charset="0"/>
                <a:ea typeface="+mn-ea"/>
                <a:cs typeface="+mn-cs"/>
              </a:rPr>
              <a:t>Astroparticle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-106" charset="0"/>
                <a:ea typeface="+mn-ea"/>
                <a:cs typeface="+mn-cs"/>
              </a:rPr>
              <a:t> physics &amp; ultra low background studies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-65" charset="0"/>
              <a:ea typeface="+mn-ea"/>
              <a:cs typeface="+mn-cs"/>
            </a:endParaRPr>
          </a:p>
        </p:txBody>
      </p:sp>
      <p:pic>
        <p:nvPicPr>
          <p:cNvPr id="18" name="Picture 9" descr="Screen Shot 2013-07-24 at 09.28.11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414" y="238683"/>
            <a:ext cx="1136238" cy="837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5989042" y="6126755"/>
            <a:ext cx="2747722" cy="322943"/>
          </a:xfrm>
          <a:prstGeom prst="rect">
            <a:avLst/>
          </a:prstGeom>
        </p:spPr>
        <p:txBody>
          <a:bodyPr wrap="square" lIns="91219" tIns="45610" rIns="91219" bIns="4561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-106" charset="0"/>
                <a:ea typeface="+mn-ea"/>
                <a:cs typeface="+mn-cs"/>
              </a:rPr>
              <a:t> Underground lab @ Boulby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20026" y="1316393"/>
            <a:ext cx="1822535" cy="461443"/>
          </a:xfrm>
          <a:prstGeom prst="rect">
            <a:avLst/>
          </a:prstGeom>
          <a:effectLst/>
        </p:spPr>
        <p:txBody>
          <a:bodyPr wrap="square" lIns="91219" tIns="45610" rIns="91219" bIns="4561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-106" charset="0"/>
                <a:ea typeface="+mn-ea"/>
                <a:cs typeface="+mn-cs"/>
              </a:rPr>
              <a:t>Hartlepool Nuclear Power Station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19" name="Rectangle 6"/>
          <p:cNvSpPr txBox="1">
            <a:spLocks noChangeArrowheads="1"/>
          </p:cNvSpPr>
          <p:nvPr/>
        </p:nvSpPr>
        <p:spPr bwMode="auto">
          <a:xfrm>
            <a:off x="178851" y="4274367"/>
            <a:ext cx="5653913" cy="2089151"/>
          </a:xfrm>
          <a:prstGeom prst="rect">
            <a:avLst/>
          </a:prstGeom>
          <a:ln w="12700"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0269" tIns="44342" rIns="90269" bIns="44342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pitchFamily="-106" charset="-128"/>
                <a:cs typeface="Arial"/>
              </a:rPr>
              <a:t>Boulby Underground Laboratory: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UK’s deep underground science facility. Status, plans and opportunities for growth </a:t>
            </a:r>
          </a:p>
        </p:txBody>
      </p:sp>
      <p:pic>
        <p:nvPicPr>
          <p:cNvPr id="27" name="Picture 26" descr="P1020965.JPG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7946" y="1208504"/>
            <a:ext cx="2416061" cy="1812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FF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8" name="Rectangle 27"/>
          <p:cNvSpPr/>
          <p:nvPr/>
        </p:nvSpPr>
        <p:spPr>
          <a:xfrm>
            <a:off x="5454316" y="3007255"/>
            <a:ext cx="3380490" cy="784608"/>
          </a:xfrm>
          <a:prstGeom prst="rect">
            <a:avLst/>
          </a:prstGeom>
        </p:spPr>
        <p:txBody>
          <a:bodyPr wrap="square" lIns="91219" tIns="45610" rIns="91219" bIns="4561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i="0" u="none" strike="noStrike" kern="1200" cap="none" spc="0" normalizeH="0" baseline="0" noProof="0">
                <a:ln>
                  <a:noFill/>
                </a:ln>
                <a:solidFill>
                  <a:srgbClr val="FCF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-106" charset="0"/>
                <a:ea typeface="+mn-ea"/>
                <a:cs typeface="+mn-cs"/>
              </a:rPr>
              <a:t>Earth and environmental science, Astrobiology and planetary exploration</a:t>
            </a:r>
            <a:endParaRPr kumimoji="0" lang="en-US" sz="1500" i="0" u="none" strike="noStrike" kern="1200" cap="none" spc="0" normalizeH="0" baseline="0" noProof="0">
              <a:ln>
                <a:noFill/>
              </a:ln>
              <a:solidFill>
                <a:srgbClr val="FCFA00"/>
              </a:solidFill>
              <a:effectLst/>
              <a:uLnTx/>
              <a:uFillTx/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01857" y="576865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9BAE4E-0400-7A4A-AD05-1F0CA1EBFA5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4320" y="4242640"/>
            <a:ext cx="2766506" cy="1803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pic>
        <p:nvPicPr>
          <p:cNvPr id="22" name="Picture 25">
            <a:extLst>
              <a:ext uri="{FF2B5EF4-FFF2-40B4-BE49-F238E27FC236}">
                <a16:creationId xmlns:a16="http://schemas.microsoft.com/office/drawing/2014/main" id="{23CA4C69-5356-BB49-823C-EE19EFA71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158" y="2162885"/>
            <a:ext cx="2583532" cy="17147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BC77165-5951-1748-AE23-FC00D2EF32F9}"/>
              </a:ext>
            </a:extLst>
          </p:cNvPr>
          <p:cNvSpPr/>
          <p:nvPr/>
        </p:nvSpPr>
        <p:spPr>
          <a:xfrm>
            <a:off x="1186363" y="3245779"/>
            <a:ext cx="161259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62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CYGNUS</a:t>
            </a:r>
          </a:p>
          <a:p>
            <a:pPr marL="0" marR="0" lvl="0" indent="0" algn="r" defTabSz="4562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solidFill>
                  <a:schemeClr val="bg1"/>
                </a:solidFill>
                <a:latin typeface="Arial"/>
                <a:cs typeface="Arial"/>
              </a:rPr>
              <a:t>Dark Matter </a:t>
            </a:r>
          </a:p>
          <a:p>
            <a:pPr marL="0" marR="0" lvl="0" indent="0" algn="r" defTabSz="4562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solidFill>
                  <a:schemeClr val="bg1"/>
                </a:solidFill>
                <a:latin typeface="Arial"/>
                <a:cs typeface="Arial"/>
              </a:rPr>
              <a:t>Detector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30" name="Picture 9">
            <a:extLst>
              <a:ext uri="{FF2B5EF4-FFF2-40B4-BE49-F238E27FC236}">
                <a16:creationId xmlns:a16="http://schemas.microsoft.com/office/drawing/2014/main" id="{B5B9336F-ECC2-6E44-9516-937A1776D8A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296" y="2169885"/>
            <a:ext cx="2578115" cy="1712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pic>
        <p:nvPicPr>
          <p:cNvPr id="23" name="Picture 2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6D60591B-1E37-364C-A1F4-388D937D98D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3167" y="228623"/>
            <a:ext cx="1595745" cy="81411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0F3D073-5D38-4E41-8518-EAC2C1B9F84D}"/>
              </a:ext>
            </a:extLst>
          </p:cNvPr>
          <p:cNvSpPr/>
          <p:nvPr/>
        </p:nvSpPr>
        <p:spPr>
          <a:xfrm>
            <a:off x="2884894" y="3391576"/>
            <a:ext cx="2633589" cy="553776"/>
          </a:xfrm>
          <a:prstGeom prst="rect">
            <a:avLst/>
          </a:prstGeom>
        </p:spPr>
        <p:txBody>
          <a:bodyPr wrap="square" lIns="91219" tIns="45610" rIns="91219" bIns="4561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-106" charset="0"/>
                <a:ea typeface="+mn-ea"/>
                <a:cs typeface="+mn-cs"/>
              </a:rPr>
              <a:t>The search for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-106" charset="0"/>
                <a:ea typeface="+mn-ea"/>
                <a:cs typeface="+mn-cs"/>
              </a:rPr>
              <a:t>Dark Matter &amp; beyond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-65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909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16"/>
          <p:cNvSpPr>
            <a:spLocks noChangeArrowheads="1"/>
          </p:cNvSpPr>
          <p:nvPr/>
        </p:nvSpPr>
        <p:spPr bwMode="auto">
          <a:xfrm>
            <a:off x="408604" y="1704977"/>
            <a:ext cx="61118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ヒラギノ角ゴ Pro W3" charset="0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319152" y="1095400"/>
            <a:ext cx="4737342" cy="92333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Boulby has hosted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Dark Matter search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studies for over two decades. Including the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NAIAD, DRIFT &amp; ZEPLIN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experiment programmes.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ヒラギノ角ゴ Pro W3" charset="0"/>
              <a:cs typeface="+mn-cs"/>
            </a:endParaRPr>
          </a:p>
        </p:txBody>
      </p:sp>
      <p:sp>
        <p:nvSpPr>
          <p:cNvPr id="29" name="Rectangle 72"/>
          <p:cNvSpPr>
            <a:spLocks noChangeArrowheads="1"/>
          </p:cNvSpPr>
          <p:nvPr/>
        </p:nvSpPr>
        <p:spPr bwMode="auto">
          <a:xfrm>
            <a:off x="4749574" y="3040944"/>
            <a:ext cx="99376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rPr>
              <a:t>Alpha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Arial" charset="0"/>
              <a:cs typeface="Arial" charset="0"/>
            </a:endParaRPr>
          </a:p>
        </p:txBody>
      </p:sp>
      <p:sp>
        <p:nvSpPr>
          <p:cNvPr id="30" name="Rectangle 72"/>
          <p:cNvSpPr>
            <a:spLocks noChangeArrowheads="1"/>
          </p:cNvSpPr>
          <p:nvPr/>
        </p:nvSpPr>
        <p:spPr bwMode="auto">
          <a:xfrm>
            <a:off x="5567978" y="2786956"/>
            <a:ext cx="171026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rPr>
              <a:t>ZEPLIN-III @ Boulby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48918" y="3644569"/>
            <a:ext cx="17028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ZEPLIN-II &amp; III:</a:t>
            </a:r>
            <a:r>
              <a:rPr kumimoji="0" lang="en-GB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 </a:t>
            </a:r>
            <a:r>
              <a:rPr kumimoji="0" lang="en-GB" sz="1600" b="0" i="1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The world’s first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2-phase Xenon dark matter detectors (Finished 2011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)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ヒラギノ角ゴ Pro W3" charset="0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312675" y="2087513"/>
            <a:ext cx="4869428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Boulby now hosts CYGNUS d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irectional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 DM programme, NEWS-G/Dark-Sphere R&amp;D and providing ULB material screening for other studies, inc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LUX-ZEPLIN (LZ)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ヒラギノ角ゴ Pro W3" charset="0"/>
              <a:cs typeface="+mn-cs"/>
            </a:endParaRPr>
          </a:p>
        </p:txBody>
      </p:sp>
      <p:sp>
        <p:nvSpPr>
          <p:cNvPr id="23" name="Rectangle 72"/>
          <p:cNvSpPr>
            <a:spLocks noChangeArrowheads="1"/>
          </p:cNvSpPr>
          <p:nvPr/>
        </p:nvSpPr>
        <p:spPr bwMode="auto">
          <a:xfrm>
            <a:off x="3485171" y="3278020"/>
            <a:ext cx="9937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rPr>
              <a:t>DM-Ice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Arial" charset="0"/>
              <a:cs typeface="Arial" charset="0"/>
            </a:endParaRPr>
          </a:p>
        </p:txBody>
      </p:sp>
      <p:pic>
        <p:nvPicPr>
          <p:cNvPr id="24" name="Picture 48" descr="Picture 24.png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8887" y="3711311"/>
            <a:ext cx="2024861" cy="25684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0" name="Rectangle 33">
            <a:extLst>
              <a:ext uri="{FF2B5EF4-FFF2-40B4-BE49-F238E27FC236}">
                <a16:creationId xmlns:a16="http://schemas.microsoft.com/office/drawing/2014/main" id="{A8C696AE-E187-E644-9FF3-4D9EA37FFE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31689" y="204954"/>
            <a:ext cx="8229600" cy="806451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600" b="1">
                <a:solidFill>
                  <a:srgbClr val="2D2D8A"/>
                </a:solidFill>
                <a:latin typeface="Arial" charset="0"/>
                <a:ea typeface="ＭＳ Ｐゴシック" charset="-128"/>
                <a:cs typeface="ＭＳ Ｐゴシック" charset="-128"/>
              </a:rPr>
              <a:t>Boulby Dark Matter Studies…</a:t>
            </a:r>
          </a:p>
        </p:txBody>
      </p:sp>
      <p:pic>
        <p:nvPicPr>
          <p:cNvPr id="7" name="Picture 6" descr="A picture containing photo, monitor, night, light&#10;&#10;Description automatically generated">
            <a:extLst>
              <a:ext uri="{FF2B5EF4-FFF2-40B4-BE49-F238E27FC236}">
                <a16:creationId xmlns:a16="http://schemas.microsoft.com/office/drawing/2014/main" id="{076960D1-46BB-E443-A9F0-5DF753F71E5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9346" y="1098941"/>
            <a:ext cx="3506508" cy="20356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67FB26-AAA0-384E-935A-F5E837F66E8B}"/>
              </a:ext>
            </a:extLst>
          </p:cNvPr>
          <p:cNvSpPr/>
          <p:nvPr/>
        </p:nvSpPr>
        <p:spPr>
          <a:xfrm>
            <a:off x="7173578" y="6314145"/>
            <a:ext cx="16104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 charset="0"/>
              </a:rPr>
              <a:t>ZEPLIN-III @ Boulby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 charset="0"/>
              <a:ea typeface="ヒラギノ角ゴ Pro W3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9A13EF0-93DD-6944-AC4A-B317BFDD94AE}"/>
              </a:ext>
            </a:extLst>
          </p:cNvPr>
          <p:cNvSpPr/>
          <p:nvPr/>
        </p:nvSpPr>
        <p:spPr>
          <a:xfrm>
            <a:off x="3871550" y="2885220"/>
            <a:ext cx="14290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Galactic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 rotation curves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ヒラギノ角ゴ Pro W3" charset="0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37B3E45-C50C-3F44-99B1-07BB2766920C}"/>
              </a:ext>
            </a:extLst>
          </p:cNvPr>
          <p:cNvGrpSpPr/>
          <p:nvPr/>
        </p:nvGrpSpPr>
        <p:grpSpPr>
          <a:xfrm>
            <a:off x="94999" y="81325"/>
            <a:ext cx="8971185" cy="787942"/>
            <a:chOff x="59375" y="-39797"/>
            <a:chExt cx="8971185" cy="787942"/>
          </a:xfrm>
        </p:grpSpPr>
        <p:pic>
          <p:nvPicPr>
            <p:cNvPr id="31" name="Picture 30" descr="Screen Shot 2013-07-24 at 09.28.11.png">
              <a:extLst>
                <a:ext uri="{FF2B5EF4-FFF2-40B4-BE49-F238E27FC236}">
                  <a16:creationId xmlns:a16="http://schemas.microsoft.com/office/drawing/2014/main" id="{EDE0F13F-BFD6-9440-9A6E-70C51ACB1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3922" y="-39797"/>
              <a:ext cx="1016638" cy="760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 descr="A picture containing company name&#10;&#10;Description automatically generated">
              <a:extLst>
                <a:ext uri="{FF2B5EF4-FFF2-40B4-BE49-F238E27FC236}">
                  <a16:creationId xmlns:a16="http://schemas.microsoft.com/office/drawing/2014/main" id="{09D7D1CE-59C0-3A46-ACE5-D96CE759C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375" y="59375"/>
              <a:ext cx="1350058" cy="68877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EBCAB45-4243-DE44-A2E7-27C78F9B42FA}"/>
              </a:ext>
            </a:extLst>
          </p:cNvPr>
          <p:cNvGrpSpPr/>
          <p:nvPr/>
        </p:nvGrpSpPr>
        <p:grpSpPr>
          <a:xfrm>
            <a:off x="437321" y="4010763"/>
            <a:ext cx="4199877" cy="2243237"/>
            <a:chOff x="4327841" y="4102390"/>
            <a:chExt cx="4894098" cy="2419108"/>
          </a:xfrm>
        </p:grpSpPr>
        <p:pic>
          <p:nvPicPr>
            <p:cNvPr id="34" name="Picture 44" descr="Picture 10.png">
              <a:extLst>
                <a:ext uri="{FF2B5EF4-FFF2-40B4-BE49-F238E27FC236}">
                  <a16:creationId xmlns:a16="http://schemas.microsoft.com/office/drawing/2014/main" id="{9407B88C-5BD4-BC4D-9EE6-5C9E5E6E3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flipH="1">
              <a:off x="5941468" y="4102390"/>
              <a:ext cx="2565496" cy="241910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FFFFFF"/>
              </a:solidFill>
            </a:ln>
            <a:effectLst/>
          </p:spPr>
        </p:pic>
        <p:grpSp>
          <p:nvGrpSpPr>
            <p:cNvPr id="35" name="Group 82">
              <a:extLst>
                <a:ext uri="{FF2B5EF4-FFF2-40B4-BE49-F238E27FC236}">
                  <a16:creationId xmlns:a16="http://schemas.microsoft.com/office/drawing/2014/main" id="{EF33E31A-3B59-D641-ACFF-97752D175F73}"/>
                </a:ext>
              </a:extLst>
            </p:cNvPr>
            <p:cNvGrpSpPr>
              <a:grpSpLocks/>
            </p:cNvGrpSpPr>
            <p:nvPr/>
          </p:nvGrpSpPr>
          <p:grpSpPr bwMode="auto">
            <a:xfrm rot="411970">
              <a:off x="7886933" y="4500327"/>
              <a:ext cx="1335006" cy="1126544"/>
              <a:chOff x="2657336" y="3686778"/>
              <a:chExt cx="2171005" cy="1906205"/>
            </a:xfrm>
          </p:grpSpPr>
          <p:cxnSp>
            <p:nvCxnSpPr>
              <p:cNvPr id="38" name="Straight Arrow Connector 49">
                <a:extLst>
                  <a:ext uri="{FF2B5EF4-FFF2-40B4-BE49-F238E27FC236}">
                    <a16:creationId xmlns:a16="http://schemas.microsoft.com/office/drawing/2014/main" id="{9CCC1765-441B-D848-B37D-EFFB764150D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2579513" y="3986975"/>
                <a:ext cx="964210" cy="808563"/>
              </a:xfrm>
              <a:prstGeom prst="straightConnector1">
                <a:avLst/>
              </a:prstGeom>
              <a:noFill/>
              <a:ln w="19050">
                <a:solidFill>
                  <a:srgbClr val="003EFF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39" name="Straight Arrow Connector 50">
                <a:extLst>
                  <a:ext uri="{FF2B5EF4-FFF2-40B4-BE49-F238E27FC236}">
                    <a16:creationId xmlns:a16="http://schemas.microsoft.com/office/drawing/2014/main" id="{20F18C58-BBEA-A14F-8434-6B949A32C02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2690142" y="4185567"/>
                <a:ext cx="1039650" cy="867831"/>
              </a:xfrm>
              <a:prstGeom prst="straightConnector1">
                <a:avLst/>
              </a:prstGeom>
              <a:noFill/>
              <a:ln w="19050">
                <a:solidFill>
                  <a:srgbClr val="003EFF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40" name="Straight Arrow Connector 51">
                <a:extLst>
                  <a:ext uri="{FF2B5EF4-FFF2-40B4-BE49-F238E27FC236}">
                    <a16:creationId xmlns:a16="http://schemas.microsoft.com/office/drawing/2014/main" id="{1D02E2B1-7B9F-3F4C-B886-EB974330571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2865360" y="4344499"/>
                <a:ext cx="1142010" cy="948266"/>
              </a:xfrm>
              <a:prstGeom prst="straightConnector1">
                <a:avLst/>
              </a:prstGeom>
              <a:noFill/>
              <a:ln w="19050">
                <a:solidFill>
                  <a:srgbClr val="003EFF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41" name="Straight Arrow Connector 52">
                <a:extLst>
                  <a:ext uri="{FF2B5EF4-FFF2-40B4-BE49-F238E27FC236}">
                    <a16:creationId xmlns:a16="http://schemas.microsoft.com/office/drawing/2014/main" id="{D9D38EA5-4101-B74F-8200-2227EAA3256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3145552" y="4726379"/>
                <a:ext cx="954278" cy="778930"/>
              </a:xfrm>
              <a:prstGeom prst="straightConnector1">
                <a:avLst/>
              </a:prstGeom>
              <a:noFill/>
              <a:ln w="19050">
                <a:solidFill>
                  <a:srgbClr val="003EFF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42" name="Rectangle 81">
                <a:extLst>
                  <a:ext uri="{FF2B5EF4-FFF2-40B4-BE49-F238E27FC236}">
                    <a16:creationId xmlns:a16="http://schemas.microsoft.com/office/drawing/2014/main" id="{14EAE4CC-BFF8-8F49-A409-F507B33473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460000">
                <a:off x="3266379" y="3686778"/>
                <a:ext cx="1561962" cy="453717"/>
              </a:xfrm>
              <a:prstGeom prst="rect">
                <a:avLst/>
              </a:prstGeom>
              <a:noFill/>
              <a:ln w="19050">
                <a:noFill/>
                <a:round/>
                <a:headEnd/>
                <a:tailEnd type="arrow" w="med" len="med"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omic Sans MS" charset="0"/>
                    <a:ea typeface="Gadget" charset="0"/>
                    <a:cs typeface="Gadget" charset="0"/>
                  </a:rPr>
                  <a:t>WIMP wind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omic Sans MS" charset="0"/>
                  <a:ea typeface="Comic Sans MS" charset="0"/>
                  <a:cs typeface="Comic Sans MS" charset="0"/>
                </a:endParaRPr>
              </a:p>
            </p:txBody>
          </p:sp>
        </p:grpSp>
        <p:sp>
          <p:nvSpPr>
            <p:cNvPr id="36" name="Rectangle 59">
              <a:extLst>
                <a:ext uri="{FF2B5EF4-FFF2-40B4-BE49-F238E27FC236}">
                  <a16:creationId xmlns:a16="http://schemas.microsoft.com/office/drawing/2014/main" id="{D19E5A7C-3634-3D46-AFEE-10369CB990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7841" y="4254455"/>
              <a:ext cx="1627842" cy="1028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pitchFamily="-109" charset="0"/>
                  <a:ea typeface="Gadget" charset="0"/>
                  <a:cs typeface="Gadget" charset="0"/>
                </a:rPr>
                <a:t>Expect ~ 20 million / hand / second</a:t>
              </a:r>
            </a:p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-109" charset="0"/>
                <a:ea typeface="ヒラギノ角ゴ Pro W3" charset="0"/>
                <a:cs typeface="+mn-cs"/>
              </a:endParaRPr>
            </a:p>
          </p:txBody>
        </p:sp>
        <p:sp>
          <p:nvSpPr>
            <p:cNvPr id="37" name="Rectangle 76">
              <a:extLst>
                <a:ext uri="{FF2B5EF4-FFF2-40B4-BE49-F238E27FC236}">
                  <a16:creationId xmlns:a16="http://schemas.microsoft.com/office/drawing/2014/main" id="{F9F70B3A-2064-064E-B346-AE844B164B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4824" y="5724768"/>
              <a:ext cx="917502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pitchFamily="-109" charset="0"/>
                  <a:ea typeface="Gadget" charset="0"/>
                  <a:cs typeface="Gadget" charset="0"/>
                </a:rPr>
                <a:t>1 per month hit!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DB54BF1-3C0E-CB48-8CAF-5BA1292C4779}"/>
              </a:ext>
            </a:extLst>
          </p:cNvPr>
          <p:cNvGrpSpPr/>
          <p:nvPr/>
        </p:nvGrpSpPr>
        <p:grpSpPr>
          <a:xfrm>
            <a:off x="491334" y="3548646"/>
            <a:ext cx="5758431" cy="3008344"/>
            <a:chOff x="279298" y="3495639"/>
            <a:chExt cx="5758431" cy="3008344"/>
          </a:xfrm>
        </p:grpSpPr>
        <p:pic>
          <p:nvPicPr>
            <p:cNvPr id="2" name="Picture 1" descr="Screen Shot 2015-03-30 at 12.04.43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298" y="3495639"/>
              <a:ext cx="4212019" cy="2918608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3" name="Rectangle 2"/>
            <p:cNvSpPr/>
            <p:nvPr/>
          </p:nvSpPr>
          <p:spPr>
            <a:xfrm>
              <a:off x="4509594" y="5765319"/>
              <a:ext cx="152813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角ゴ Pro W3" charset="0"/>
                  <a:cs typeface="+mn-cs"/>
                </a:rPr>
                <a:t>World DM particle search limits and future projections</a:t>
              </a:r>
              <a:endPara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8122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B59925-8CFA-DA4F-94D9-61BCB8305A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31" y="2955144"/>
            <a:ext cx="4669035" cy="3175131"/>
          </a:xfrm>
          <a:prstGeom prst="rect">
            <a:avLst/>
          </a:prstGeom>
        </p:spPr>
      </p:pic>
      <p:sp>
        <p:nvSpPr>
          <p:cNvPr id="58" name="Rectangle 72"/>
          <p:cNvSpPr>
            <a:spLocks noChangeArrowheads="1"/>
          </p:cNvSpPr>
          <p:nvPr/>
        </p:nvSpPr>
        <p:spPr bwMode="auto">
          <a:xfrm>
            <a:off x="4577558" y="6017360"/>
            <a:ext cx="4216400" cy="58244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r" defTabSz="455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94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Directional DM detection – providing the most powerful direct detection signature  </a:t>
            </a:r>
            <a:endParaRPr kumimoji="0" lang="en-US" sz="1594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/>
              <a:ea typeface="ヒラギノ角ゴ Pro W3" charset="0"/>
              <a:cs typeface="Arial"/>
            </a:endParaRPr>
          </a:p>
        </p:txBody>
      </p:sp>
      <p:pic>
        <p:nvPicPr>
          <p:cNvPr id="40" name="Picture 2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5845" y="1169054"/>
            <a:ext cx="3849635" cy="2555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sp>
        <p:nvSpPr>
          <p:cNvPr id="63493" name="Rectangle 31"/>
          <p:cNvSpPr>
            <a:spLocks noChangeArrowheads="1"/>
          </p:cNvSpPr>
          <p:nvPr/>
        </p:nvSpPr>
        <p:spPr bwMode="auto">
          <a:xfrm>
            <a:off x="186916" y="1200539"/>
            <a:ext cx="4418420" cy="70505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l" defTabSz="45537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GB" sz="1992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DRIFT/CYGNUS: R&amp;D for DIRECTIONAL Dark Matter detection.</a:t>
            </a:r>
          </a:p>
        </p:txBody>
      </p:sp>
      <p:sp>
        <p:nvSpPr>
          <p:cNvPr id="54279" name="Rectangle 26"/>
          <p:cNvSpPr>
            <a:spLocks noChangeArrowheads="1"/>
          </p:cNvSpPr>
          <p:nvPr/>
        </p:nvSpPr>
        <p:spPr bwMode="auto">
          <a:xfrm rot="5400000">
            <a:off x="8216805" y="2239114"/>
            <a:ext cx="1397346" cy="27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455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DRIFT-IId @ Boulby</a:t>
            </a:r>
          </a:p>
        </p:txBody>
      </p:sp>
      <p:sp>
        <p:nvSpPr>
          <p:cNvPr id="54310" name="Rectangle 72"/>
          <p:cNvSpPr>
            <a:spLocks noChangeArrowheads="1"/>
          </p:cNvSpPr>
          <p:nvPr/>
        </p:nvSpPr>
        <p:spPr bwMode="auto">
          <a:xfrm>
            <a:off x="5647219" y="3736806"/>
            <a:ext cx="1714808" cy="306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455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rPr>
              <a:t>Directional detection</a:t>
            </a:r>
            <a:endParaRPr kumimoji="0" lang="en-US" sz="13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" charset="0"/>
              <a:cs typeface="Arial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120319" y="4168983"/>
            <a:ext cx="2363786" cy="1627627"/>
            <a:chOff x="5927613" y="4171949"/>
            <a:chExt cx="2373263" cy="1634152"/>
          </a:xfrm>
        </p:grpSpPr>
        <p:pic>
          <p:nvPicPr>
            <p:cNvPr id="43" name="Picture 26" descr="Picture 13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7613" y="4171949"/>
              <a:ext cx="2373263" cy="163415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44" name="Rectangle 74"/>
            <p:cNvSpPr>
              <a:spLocks noChangeArrowheads="1"/>
            </p:cNvSpPr>
            <p:nvPr/>
          </p:nvSpPr>
          <p:spPr bwMode="auto">
            <a:xfrm>
              <a:off x="7166045" y="4201145"/>
              <a:ext cx="1123025" cy="2769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4553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9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Arial" charset="0"/>
                  <a:cs typeface="Arial" charset="0"/>
                </a:rPr>
                <a:t>Alpha track</a:t>
              </a:r>
              <a:endParaRPr kumimoji="0" lang="en-US" sz="119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endParaRPr>
            </a:p>
          </p:txBody>
        </p:sp>
      </p:grpSp>
      <p:sp>
        <p:nvSpPr>
          <p:cNvPr id="39" name="Rectangle 38"/>
          <p:cNvSpPr/>
          <p:nvPr/>
        </p:nvSpPr>
        <p:spPr bwMode="auto">
          <a:xfrm>
            <a:off x="186922" y="1989561"/>
            <a:ext cx="4688667" cy="13181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5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94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STATUS:</a:t>
            </a:r>
            <a:r>
              <a:rPr kumimoji="0" lang="en-GB" sz="15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 Programme operating at Boulby since 2001. Limit-setting and conducting system performance &amp; scale-up R&amp;D. </a:t>
            </a:r>
            <a:r>
              <a:rPr kumimoji="0" lang="en-GB" sz="159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Plans for further R&amp;D &amp; expansion / collaboration (</a:t>
            </a:r>
            <a:r>
              <a:rPr kumimoji="0" lang="en-GB" sz="1594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CYGNUS</a:t>
            </a:r>
            <a:r>
              <a:rPr kumimoji="0" lang="en-GB" sz="159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).</a:t>
            </a:r>
            <a:endParaRPr kumimoji="0" lang="en-US" sz="15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ヒラギノ角ゴ Pro W3" charset="0"/>
              <a:cs typeface="+mn-cs"/>
            </a:endParaRPr>
          </a:p>
          <a:p>
            <a:pPr marL="0" marR="0" lvl="0" indent="0" algn="l" defTabSz="455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ヒラギノ角ゴ Pro W3" charset="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05442" y="2907757"/>
            <a:ext cx="1264930" cy="735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5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Dual (1m</a:t>
            </a:r>
            <a:r>
              <a:rPr kumimoji="0" lang="en-GB" sz="1394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3</a:t>
            </a:r>
            <a:r>
              <a:rPr kumimoji="0" lang="en-GB" sz="139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 total) Negative Ion DRIFT TPC</a:t>
            </a:r>
            <a:endParaRPr kumimoji="0" lang="en-US" sz="139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ヒラギノ角ゴ Pro W3" charset="0"/>
              <a:cs typeface="+mn-cs"/>
            </a:endParaRPr>
          </a:p>
        </p:txBody>
      </p:sp>
      <p:sp>
        <p:nvSpPr>
          <p:cNvPr id="25" name="Rectangle 72"/>
          <p:cNvSpPr>
            <a:spLocks noChangeArrowheads="1"/>
          </p:cNvSpPr>
          <p:nvPr/>
        </p:nvSpPr>
        <p:spPr bwMode="auto">
          <a:xfrm>
            <a:off x="252548" y="6130275"/>
            <a:ext cx="4414942" cy="5214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5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9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Status: CYGNUS detector R&amp;D, exploring issues and technologies for future scale-up</a:t>
            </a:r>
            <a:endParaRPr kumimoji="0" lang="en-US" sz="1394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ヒラギノ角ゴ Pro W3" charset="0"/>
              <a:cs typeface="Arial"/>
            </a:endParaRPr>
          </a:p>
        </p:txBody>
      </p:sp>
      <p:sp>
        <p:nvSpPr>
          <p:cNvPr id="27" name="Rectangle 33"/>
          <p:cNvSpPr>
            <a:spLocks noGrp="1" noChangeArrowheads="1"/>
          </p:cNvSpPr>
          <p:nvPr>
            <p:ph type="title"/>
          </p:nvPr>
        </p:nvSpPr>
        <p:spPr bwMode="auto">
          <a:xfrm>
            <a:off x="1114517" y="201851"/>
            <a:ext cx="8196739" cy="803231"/>
          </a:xfrm>
          <a:noFill/>
          <a:ln>
            <a:miter lim="800000"/>
            <a:headEnd/>
            <a:tailEnd/>
          </a:ln>
        </p:spPr>
        <p:txBody>
          <a:bodyPr vert="horz" wrap="square" lIns="91075" tIns="45537" rIns="91075" bIns="45537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984" b="1" dirty="0">
                <a:solidFill>
                  <a:srgbClr val="2D2D8A"/>
                </a:solidFill>
                <a:latin typeface="Arial" charset="0"/>
                <a:ea typeface="ＭＳ Ｐゴシック" charset="-128"/>
                <a:cs typeface="ＭＳ Ｐゴシック" charset="-128"/>
              </a:rPr>
              <a:t>Dark Matter Studies @ Boulby.</a:t>
            </a:r>
          </a:p>
        </p:txBody>
      </p:sp>
      <p:pic>
        <p:nvPicPr>
          <p:cNvPr id="28" name="Picture 27" descr="Screen Shot 2013-07-24 at 09.28.11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619" y="150492"/>
            <a:ext cx="1233227" cy="875238"/>
          </a:xfrm>
          <a:prstGeom prst="rect">
            <a:avLst/>
          </a:prstGeom>
        </p:spPr>
      </p:pic>
      <p:grpSp>
        <p:nvGrpSpPr>
          <p:cNvPr id="32" name="Group 41"/>
          <p:cNvGrpSpPr/>
          <p:nvPr/>
        </p:nvGrpSpPr>
        <p:grpSpPr>
          <a:xfrm>
            <a:off x="6051044" y="4080496"/>
            <a:ext cx="2947416" cy="1837151"/>
            <a:chOff x="6071424" y="3867151"/>
            <a:chExt cx="2998630" cy="2080745"/>
          </a:xfrm>
          <a:solidFill>
            <a:srgbClr val="FFFFFF"/>
          </a:solidFill>
        </p:grpSpPr>
        <p:pic>
          <p:nvPicPr>
            <p:cNvPr id="33" name="Picture 109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071424" y="3867151"/>
              <a:ext cx="2509303" cy="19843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Rectangle 74"/>
            <p:cNvSpPr>
              <a:spLocks noChangeArrowheads="1"/>
            </p:cNvSpPr>
            <p:nvPr/>
          </p:nvSpPr>
          <p:spPr bwMode="auto">
            <a:xfrm>
              <a:off x="7918787" y="4028959"/>
              <a:ext cx="1137976" cy="590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4553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9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Arial" charset="0"/>
                  <a:cs typeface="Arial" charset="0"/>
                </a:rPr>
                <a:t>Simulated data</a:t>
              </a:r>
              <a:endParaRPr kumimoji="0" lang="en-US" sz="139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endParaRPr>
            </a:p>
          </p:txBody>
        </p:sp>
        <p:sp>
          <p:nvSpPr>
            <p:cNvPr id="35" name="Rectangle 66"/>
            <p:cNvSpPr>
              <a:spLocks noChangeArrowheads="1"/>
            </p:cNvSpPr>
            <p:nvPr/>
          </p:nvSpPr>
          <p:spPr bwMode="auto">
            <a:xfrm>
              <a:off x="8112939" y="5600702"/>
              <a:ext cx="957115" cy="347194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53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9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Arial" charset="0"/>
                  <a:cs typeface="Arial" charset="0"/>
                </a:rPr>
                <a:t>WIMP flux</a:t>
              </a:r>
              <a:endParaRPr kumimoji="0" lang="en-US" sz="139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6BE02AD-7CA9-5D49-8BEB-811DFCCBDFB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524" y="3080421"/>
            <a:ext cx="4566587" cy="29760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9" name="Rectangle 58"/>
          <p:cNvSpPr/>
          <p:nvPr/>
        </p:nvSpPr>
        <p:spPr bwMode="auto">
          <a:xfrm>
            <a:off x="4421077" y="4262270"/>
            <a:ext cx="1632961" cy="13794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r" defTabSz="455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94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Occidental College, New Mexico</a:t>
            </a:r>
            <a:r>
              <a:rPr kumimoji="0" lang="en-US" sz="1394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, Colorado State, Hawaii, Wellesley, </a:t>
            </a:r>
            <a:r>
              <a:rPr kumimoji="0" lang="en-GB" sz="1394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Sheffield, Edinburgh, </a:t>
            </a:r>
            <a:r>
              <a:rPr kumimoji="0" lang="en-GB" sz="1394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Boulby</a:t>
            </a:r>
            <a:r>
              <a:rPr kumimoji="0" lang="en-GB" sz="1394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 </a:t>
            </a:r>
            <a:endParaRPr kumimoji="0" lang="en-US" sz="1394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ヒラギノ角ゴ Pro W3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673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80372" y="231213"/>
            <a:ext cx="2171255" cy="16584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600" b="1" dirty="0"/>
            </a:br>
            <a:r>
              <a:rPr lang="en" sz="3600" b="1" dirty="0"/>
              <a:t>NEWS-G</a:t>
            </a:r>
            <a:endParaRPr lang="en-GB" sz="3600" i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F4883D7-4311-E149-AE34-3BCFF8441F54}"/>
              </a:ext>
            </a:extLst>
          </p:cNvPr>
          <p:cNvGrpSpPr/>
          <p:nvPr/>
        </p:nvGrpSpPr>
        <p:grpSpPr>
          <a:xfrm>
            <a:off x="3676818" y="2993397"/>
            <a:ext cx="2515200" cy="2270118"/>
            <a:chOff x="1657522" y="2546857"/>
            <a:chExt cx="2515200" cy="2270118"/>
          </a:xfrm>
        </p:grpSpPr>
        <p:pic>
          <p:nvPicPr>
            <p:cNvPr id="66" name="Google Shape;66;p13"/>
            <p:cNvPicPr preferRelativeResize="0"/>
            <p:nvPr/>
          </p:nvPicPr>
          <p:blipFill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8625" y="2998300"/>
              <a:ext cx="1363999" cy="1818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" name="Google Shape;74;p13"/>
            <p:cNvSpPr txBox="1"/>
            <p:nvPr/>
          </p:nvSpPr>
          <p:spPr>
            <a:xfrm>
              <a:off x="1657522" y="2546857"/>
              <a:ext cx="2515200" cy="49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ヒラギノ角ゴ Pro W3" charset="0"/>
                  <a:cs typeface="Arial"/>
                  <a:sym typeface="Arial"/>
                </a:rPr>
                <a:t>11-anode sensor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6E646AB-6A18-D149-AFCC-24A998F91525}"/>
              </a:ext>
            </a:extLst>
          </p:cNvPr>
          <p:cNvGrpSpPr/>
          <p:nvPr/>
        </p:nvGrpSpPr>
        <p:grpSpPr>
          <a:xfrm>
            <a:off x="2191209" y="2881031"/>
            <a:ext cx="2037891" cy="2508825"/>
            <a:chOff x="3245960" y="1575603"/>
            <a:chExt cx="2979351" cy="3558172"/>
          </a:xfrm>
        </p:grpSpPr>
        <p:sp>
          <p:nvSpPr>
            <p:cNvPr id="67" name="Google Shape;67;p13"/>
            <p:cNvSpPr txBox="1"/>
            <p:nvPr/>
          </p:nvSpPr>
          <p:spPr>
            <a:xfrm>
              <a:off x="5014251" y="3681076"/>
              <a:ext cx="1211060" cy="57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ヒラギノ角ゴ Pro W3" charset="0"/>
                  <a:cs typeface="Arial"/>
                  <a:sym typeface="Arial"/>
                </a:rPr>
                <a:t>Molecular sieve O</a:t>
              </a:r>
              <a:r>
                <a:rPr kumimoji="0" lang="en" sz="11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ヒラギノ角ゴ Pro W3" charset="0"/>
                  <a:cs typeface="Arial"/>
                  <a:sym typeface="Arial"/>
                </a:rPr>
                <a:t>2</a:t>
              </a:r>
              <a:r>
                <a:rPr kumimoji="0" lang="e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ヒラギノ角ゴ Pro W3" charset="0"/>
                  <a:cs typeface="Arial"/>
                  <a:sym typeface="Arial"/>
                </a:rPr>
                <a:t> removal</a:t>
              </a:r>
              <a:endPara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  <a:sym typeface="Arial"/>
              </a:endParaRPr>
            </a:p>
          </p:txBody>
        </p:sp>
        <p:grpSp>
          <p:nvGrpSpPr>
            <p:cNvPr id="68" name="Google Shape;68;p13"/>
            <p:cNvGrpSpPr/>
            <p:nvPr/>
          </p:nvGrpSpPr>
          <p:grpSpPr>
            <a:xfrm>
              <a:off x="3666275" y="2156950"/>
              <a:ext cx="1214300" cy="2976825"/>
              <a:chOff x="4500575" y="1333250"/>
              <a:chExt cx="1214300" cy="2976825"/>
            </a:xfrm>
          </p:grpSpPr>
          <p:pic>
            <p:nvPicPr>
              <p:cNvPr id="69" name="Google Shape;69;p13"/>
              <p:cNvPicPr preferRelativeResize="0"/>
              <p:nvPr/>
            </p:nvPicPr>
            <p:blipFill rotWithShape="1">
              <a:blip r:embed="rId4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500575" y="1333250"/>
                <a:ext cx="992175" cy="29768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0" name="Google Shape;70;p13"/>
              <p:cNvSpPr/>
              <p:nvPr/>
            </p:nvSpPr>
            <p:spPr>
              <a:xfrm>
                <a:off x="5413375" y="2405075"/>
                <a:ext cx="301500" cy="9045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ヒラギノ角ゴ Pro W3" charset="0"/>
                  <a:cs typeface="Arial"/>
                  <a:sym typeface="Arial"/>
                </a:endParaRPr>
              </a:p>
            </p:txBody>
          </p:sp>
        </p:grpSp>
        <p:sp>
          <p:nvSpPr>
            <p:cNvPr id="71" name="Google Shape;71;p13"/>
            <p:cNvSpPr/>
            <p:nvPr/>
          </p:nvSpPr>
          <p:spPr>
            <a:xfrm>
              <a:off x="4571150" y="3705025"/>
              <a:ext cx="443100" cy="3567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  <a:sym typeface="Arial"/>
              </a:endParaRPr>
            </a:p>
          </p:txBody>
        </p:sp>
        <p:sp>
          <p:nvSpPr>
            <p:cNvPr id="72" name="Google Shape;72;p13"/>
            <p:cNvSpPr txBox="1"/>
            <p:nvPr/>
          </p:nvSpPr>
          <p:spPr>
            <a:xfrm>
              <a:off x="4814337" y="2898107"/>
              <a:ext cx="1387101" cy="57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ヒラギノ角ゴ Pro W3" charset="0"/>
                  <a:cs typeface="Arial"/>
                  <a:sym typeface="Arial"/>
                </a:rPr>
                <a:t>Copper Oxide</a:t>
              </a:r>
              <a:endPara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ヒラギノ角ゴ Pro W3" charset="0"/>
                  <a:cs typeface="Arial"/>
                  <a:sym typeface="Arial"/>
                </a:rPr>
                <a:t>H</a:t>
              </a:r>
              <a:r>
                <a:rPr kumimoji="0" lang="en" sz="11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ヒラギノ角ゴ Pro W3" charset="0"/>
                  <a:cs typeface="Arial"/>
                  <a:sym typeface="Arial"/>
                </a:rPr>
                <a:t>2</a:t>
              </a:r>
              <a:r>
                <a:rPr kumimoji="0" lang="e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ヒラギノ角ゴ Pro W3" charset="0"/>
                  <a:cs typeface="Arial"/>
                  <a:sym typeface="Arial"/>
                </a:rPr>
                <a:t>O removal</a:t>
              </a:r>
              <a:endPara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  <a:sym typeface="Arial"/>
              </a:endParaRPr>
            </a:p>
          </p:txBody>
        </p:sp>
        <p:sp>
          <p:nvSpPr>
            <p:cNvPr id="73" name="Google Shape;73;p13"/>
            <p:cNvSpPr/>
            <p:nvPr/>
          </p:nvSpPr>
          <p:spPr>
            <a:xfrm>
              <a:off x="4571150" y="3144700"/>
              <a:ext cx="443100" cy="3567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  <a:sym typeface="Arial"/>
              </a:endParaRPr>
            </a:p>
          </p:txBody>
        </p:sp>
        <p:sp>
          <p:nvSpPr>
            <p:cNvPr id="75" name="Google Shape;75;p13"/>
            <p:cNvSpPr txBox="1"/>
            <p:nvPr/>
          </p:nvSpPr>
          <p:spPr>
            <a:xfrm>
              <a:off x="3245960" y="1575603"/>
              <a:ext cx="2515201" cy="49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ヒラギノ角ゴ Pro W3" charset="0"/>
                  <a:cs typeface="Arial"/>
                  <a:sym typeface="Arial"/>
                </a:rPr>
                <a:t>Purpose-made gas filter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E2DD802-64A4-6D4B-9464-5AF97C02E1F4}"/>
              </a:ext>
            </a:extLst>
          </p:cNvPr>
          <p:cNvGrpSpPr/>
          <p:nvPr/>
        </p:nvGrpSpPr>
        <p:grpSpPr>
          <a:xfrm>
            <a:off x="-218958" y="5757779"/>
            <a:ext cx="8832792" cy="1158243"/>
            <a:chOff x="-196904" y="4994895"/>
            <a:chExt cx="9993087" cy="1656022"/>
          </a:xfrm>
          <a:solidFill>
            <a:schemeClr val="lt1"/>
          </a:solidFill>
        </p:grpSpPr>
        <p:pic>
          <p:nvPicPr>
            <p:cNvPr id="58" name="Google Shape;58;p13"/>
            <p:cNvPicPr preferRelativeResize="0"/>
            <p:nvPr/>
          </p:nvPicPr>
          <p:blipFill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54602" y="4994895"/>
              <a:ext cx="1543178" cy="1517698"/>
            </a:xfrm>
            <a:prstGeom prst="rect">
              <a:avLst/>
            </a:prstGeom>
            <a:grpFill/>
            <a:ln>
              <a:noFill/>
            </a:ln>
          </p:spPr>
        </p:pic>
        <p:cxnSp>
          <p:nvCxnSpPr>
            <p:cNvPr id="59" name="Google Shape;59;p13"/>
            <p:cNvCxnSpPr/>
            <p:nvPr/>
          </p:nvCxnSpPr>
          <p:spPr>
            <a:xfrm>
              <a:off x="2681646" y="5608425"/>
              <a:ext cx="2403300" cy="1501"/>
            </a:xfrm>
            <a:prstGeom prst="straightConnector1">
              <a:avLst/>
            </a:prstGeom>
            <a:grpFill/>
            <a:ln w="28575" cap="flat" cmpd="sng">
              <a:solidFill>
                <a:srgbClr val="FF0000"/>
              </a:solidFill>
              <a:prstDash val="dash"/>
              <a:round/>
              <a:headEnd type="none" w="med" len="med"/>
              <a:tailEnd type="triangle" w="med" len="med"/>
            </a:ln>
          </p:spPr>
        </p:cxnSp>
        <p:sp>
          <p:nvSpPr>
            <p:cNvPr id="60" name="Google Shape;60;p13"/>
            <p:cNvSpPr txBox="1"/>
            <p:nvPr/>
          </p:nvSpPr>
          <p:spPr>
            <a:xfrm>
              <a:off x="2799046" y="5149577"/>
              <a:ext cx="1824600" cy="309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ヒラギノ角ゴ Pro W3" charset="0"/>
                  <a:cs typeface="Arial"/>
                  <a:sym typeface="Arial"/>
                </a:rPr>
                <a:t>Neutron Beam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  <a:sym typeface="Arial"/>
              </a:endParaRPr>
            </a:p>
          </p:txBody>
        </p:sp>
        <p:sp>
          <p:nvSpPr>
            <p:cNvPr id="61" name="Google Shape;61;p13"/>
            <p:cNvSpPr/>
            <p:nvPr/>
          </p:nvSpPr>
          <p:spPr>
            <a:xfrm rot="16202884">
              <a:off x="7279413" y="5488103"/>
              <a:ext cx="357600" cy="340801"/>
            </a:xfrm>
            <a:prstGeom prst="downArrow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  <a:sym typeface="Arial"/>
              </a:endParaRPr>
            </a:p>
          </p:txBody>
        </p:sp>
        <p:sp>
          <p:nvSpPr>
            <p:cNvPr id="62" name="Google Shape;62;p13"/>
            <p:cNvSpPr txBox="1"/>
            <p:nvPr/>
          </p:nvSpPr>
          <p:spPr>
            <a:xfrm>
              <a:off x="2799046" y="5759177"/>
              <a:ext cx="1824600" cy="309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ヒラギノ角ゴ Pro W3" charset="0"/>
                  <a:cs typeface="Arial"/>
                  <a:sym typeface="Arial"/>
                </a:rPr>
                <a:t>4 MeV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  <a:sym typeface="Arial"/>
              </a:endParaRPr>
            </a:p>
          </p:txBody>
        </p:sp>
        <p:pic>
          <p:nvPicPr>
            <p:cNvPr id="63" name="Google Shape;63;p13"/>
            <p:cNvPicPr preferRelativeResize="0"/>
            <p:nvPr/>
          </p:nvPicPr>
          <p:blipFill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9694" y="5050460"/>
              <a:ext cx="1986489" cy="1370937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76" name="Google Shape;76;p13"/>
            <p:cNvSpPr txBox="1"/>
            <p:nvPr/>
          </p:nvSpPr>
          <p:spPr>
            <a:xfrm>
              <a:off x="-196904" y="5130218"/>
              <a:ext cx="2627824" cy="1520699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ヒラギノ角ゴ Pro W3" charset="0"/>
                  <a:cs typeface="Arial"/>
                  <a:sym typeface="Arial"/>
                </a:rPr>
                <a:t>Simulation study of neutron interactions in the S30 at Boulby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  <a:sym typeface="Arial"/>
              </a:endParaRPr>
            </a:p>
          </p:txBody>
        </p:sp>
      </p:grpSp>
      <p:sp>
        <p:nvSpPr>
          <p:cNvPr id="77" name="Google Shape;77;p13"/>
          <p:cNvSpPr txBox="1"/>
          <p:nvPr/>
        </p:nvSpPr>
        <p:spPr>
          <a:xfrm>
            <a:off x="5731329" y="2756374"/>
            <a:ext cx="3224819" cy="29586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  <a:sym typeface="Arial"/>
              </a:rPr>
              <a:t>Direction of R&amp;D at Boulby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ヒラギノ角ゴ Pro W3" charset="0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kumimoji="0" lang="en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  <a:sym typeface="Arial"/>
              </a:rPr>
              <a:t>Instrumentation development </a:t>
            </a:r>
            <a:r>
              <a:rPr lang="en" sz="13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alongside</a:t>
            </a:r>
            <a:r>
              <a:rPr kumimoji="0" lang="en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  <a:sym typeface="Arial"/>
              </a:rPr>
              <a:t> </a:t>
            </a: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  <a:sym typeface="Arial"/>
              </a:rPr>
              <a:t>NEWS-G at SNOLAB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  <a:sym typeface="Arial"/>
              </a:rPr>
              <a:t>Multi-anode sensor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tabLst/>
              <a:defRPr/>
            </a:pPr>
            <a:r>
              <a:rPr kumimoji="0" lang="en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  <a:sym typeface="Arial"/>
              </a:rPr>
              <a:t>Gas mixtures &amp; filtration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tabLst/>
              <a:defRPr/>
            </a:pPr>
            <a:endParaRPr kumimoji="0" lang="en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ヒラギノ角ゴ Pro W3" charset="0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  <a:sym typeface="Arial"/>
              </a:rPr>
              <a:t>Working towards scaled-up detector at Boulby, 3m diam. </a:t>
            </a: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solidFill>
                  <a:srgbClr val="8E0505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  <a:sym typeface="Arial"/>
              </a:rPr>
              <a:t>DarkSPHERE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8E0505"/>
              </a:solidFill>
              <a:effectLst/>
              <a:uLnTx/>
              <a:uFillTx/>
              <a:latin typeface="Arial"/>
              <a:ea typeface="ヒラギノ角ゴ Pro W3" charset="0"/>
              <a:cs typeface="Arial"/>
              <a:sym typeface="Arial"/>
            </a:endParaRPr>
          </a:p>
          <a:p>
            <a:pPr marL="1397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80000"/>
              <a:tabLst/>
              <a:defRPr/>
            </a:pPr>
            <a:endParaRPr kumimoji="0" lang="en-GB" sz="800" b="1" i="0" u="none" strike="noStrike" kern="0" cap="none" spc="0" normalizeH="0" baseline="0" noProof="0" dirty="0">
              <a:ln>
                <a:noFill/>
              </a:ln>
              <a:solidFill>
                <a:srgbClr val="8E0505"/>
              </a:solidFill>
              <a:effectLst/>
              <a:uLnTx/>
              <a:uFillTx/>
              <a:latin typeface="Arial"/>
              <a:ea typeface="ヒラギノ角ゴ Pro W3" charset="0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80000"/>
              <a:buFont typeface="Arial" panose="020B0604020202020204" pitchFamily="34" charset="0"/>
              <a:buChar char="•"/>
              <a:tabLst/>
              <a:defRPr/>
            </a:pPr>
            <a:r>
              <a:rPr lang="en-GB" sz="1300" kern="0" dirty="0">
                <a:latin typeface="Arial"/>
                <a:cs typeface="Arial"/>
                <a:sym typeface="Arial"/>
              </a:rPr>
              <a:t>Establishing </a:t>
            </a:r>
            <a:r>
              <a:rPr lang="en-GB" sz="1300" b="1" kern="0" dirty="0">
                <a:latin typeface="Arial"/>
                <a:cs typeface="Arial"/>
                <a:sym typeface="Arial"/>
              </a:rPr>
              <a:t>Electro-forming Capability </a:t>
            </a:r>
            <a:r>
              <a:rPr lang="en-GB" sz="1300" kern="0" dirty="0">
                <a:latin typeface="Arial"/>
                <a:cs typeface="Arial"/>
                <a:sym typeface="Arial"/>
              </a:rPr>
              <a:t>at Boulby for Dark SPHERE and beyond </a:t>
            </a:r>
            <a:endParaRPr kumimoji="0" lang="en-GB" sz="13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ヒラギノ角ゴ Pro W3" charset="0"/>
              <a:cs typeface="Arial"/>
              <a:sym typeface="Arial"/>
            </a:endParaRPr>
          </a:p>
          <a:p>
            <a:pPr marL="139700" lvl="0" algn="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80000"/>
              <a:defRPr/>
            </a:pPr>
            <a:r>
              <a:rPr kumimoji="0" lang="en-GB" sz="1300" i="0" u="none" strike="noStrike" kern="0" cap="none" spc="0" normalizeH="0" noProof="0" dirty="0">
                <a:ln>
                  <a:noFill/>
                </a:ln>
                <a:solidFill>
                  <a:srgbClr val="8E0505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  <a:sym typeface="Arial"/>
              </a:rPr>
              <a:t>(</a:t>
            </a:r>
            <a:r>
              <a:rPr lang="en-GB" sz="13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I. </a:t>
            </a:r>
            <a:r>
              <a:rPr lang="en-GB" sz="1300" i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Katsioulas</a:t>
            </a:r>
            <a:r>
              <a:rPr lang="en-GB" sz="13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This conf.)</a:t>
            </a:r>
            <a:endParaRPr kumimoji="0" lang="en-GB" sz="1300" i="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ヒラギノ角ゴ Pro W3" charset="0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80000"/>
              <a:buFont typeface="Arial" panose="020B0604020202020204" pitchFamily="34" charset="0"/>
              <a:buChar char="•"/>
              <a:tabLst/>
              <a:defRPr/>
            </a:pPr>
            <a:endParaRPr kumimoji="0" lang="en-GB" sz="1300" b="1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ヒラギノ角ゴ Pro W3" charset="0"/>
              <a:cs typeface="Arial"/>
              <a:sym typeface="Arial"/>
            </a:endParaRP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tabLst/>
              <a:defRPr/>
            </a:pPr>
            <a:endParaRPr kumimoji="0" lang="en" sz="13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ヒラギノ角ゴ Pro W3" charset="0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endParaRPr kumimoji="0" sz="13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ヒラギノ角ゴ Pro W3" charset="0"/>
              <a:cs typeface="Arial"/>
              <a:sym typeface="Arial"/>
            </a:endParaRPr>
          </a:p>
        </p:txBody>
      </p:sp>
      <p:sp>
        <p:nvSpPr>
          <p:cNvPr id="65" name="Google Shape;65;p13"/>
          <p:cNvSpPr txBox="1"/>
          <p:nvPr/>
        </p:nvSpPr>
        <p:spPr>
          <a:xfrm>
            <a:off x="136199" y="1957022"/>
            <a:ext cx="2068898" cy="1037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  <a:sym typeface="Arial"/>
              </a:rPr>
              <a:t>k. Nikolopoulos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  <a:sym typeface="Arial"/>
              </a:rPr>
              <a:t>I. </a:t>
            </a:r>
            <a:r>
              <a:rPr kumimoji="0" lang="en-GB" sz="1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  <a:sym typeface="Arial"/>
              </a:rPr>
              <a:t>Katsioulas</a:t>
            </a:r>
            <a:r>
              <a:rPr kumimoji="0" lang="en-GB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  <a:sym typeface="Arial"/>
              </a:rPr>
              <a:t>, P. Knights, T. Need, R. Ward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  <a:sym typeface="Arial"/>
              </a:rPr>
              <a:t>University of Birmingham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  <a:sym typeface="Arial"/>
              </a:rPr>
              <a:t>A</a:t>
            </a:r>
            <a:r>
              <a:rPr kumimoji="0" lang="en" sz="1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  <a:sym typeface="Arial"/>
              </a:rPr>
              <a:t>nd</a:t>
            </a:r>
            <a:r>
              <a:rPr kumimoji="0" lang="en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  <a:sym typeface="Arial"/>
              </a:rPr>
              <a:t> wider NEWS-G Collab.</a:t>
            </a:r>
            <a:endParaRPr kumimoji="0" sz="12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ヒラギノ角ゴ Pro W3" charset="0"/>
              <a:cs typeface="Arial"/>
              <a:sym typeface="Arial"/>
            </a:endParaRPr>
          </a:p>
        </p:txBody>
      </p:sp>
      <p:sp>
        <p:nvSpPr>
          <p:cNvPr id="80" name="Google Shape;80;p13"/>
          <p:cNvSpPr txBox="1"/>
          <p:nvPr/>
        </p:nvSpPr>
        <p:spPr>
          <a:xfrm>
            <a:off x="4179802" y="2576540"/>
            <a:ext cx="1723715" cy="36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50" b="0" i="1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  <a:sym typeface="Arial"/>
              </a:rPr>
              <a:t>Al-S30 R&amp;D Detector</a:t>
            </a:r>
            <a:endParaRPr kumimoji="0" sz="1050" b="0" i="1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ヒラギノ角ゴ Pro W3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1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ヒラギノ角ゴ Pro W3" charset="0"/>
              <a:cs typeface="Arial"/>
              <a:sym typeface="Arial"/>
            </a:endParaRPr>
          </a:p>
        </p:txBody>
      </p:sp>
      <p:pic>
        <p:nvPicPr>
          <p:cNvPr id="6" name="Picture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5AA7B936-00F4-4547-ACA8-3678C317B95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068" y="393427"/>
            <a:ext cx="3159489" cy="2270834"/>
          </a:xfrm>
          <a:prstGeom prst="rect">
            <a:avLst/>
          </a:prstGeom>
        </p:spPr>
      </p:pic>
      <p:sp>
        <p:nvSpPr>
          <p:cNvPr id="79" name="Google Shape;79;p13"/>
          <p:cNvSpPr txBox="1"/>
          <p:nvPr/>
        </p:nvSpPr>
        <p:spPr>
          <a:xfrm>
            <a:off x="7387094" y="34734"/>
            <a:ext cx="1704487" cy="3529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  <a:sym typeface="Arial"/>
              </a:rPr>
              <a:t>SPC Sensitivities 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ヒラギノ角ゴ Pro W3" charset="0"/>
              <a:cs typeface="Arial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440CF4-88FE-F04A-A93E-281695C2FE04}"/>
              </a:ext>
            </a:extLst>
          </p:cNvPr>
          <p:cNvSpPr/>
          <p:nvPr/>
        </p:nvSpPr>
        <p:spPr>
          <a:xfrm>
            <a:off x="6413960" y="1497581"/>
            <a:ext cx="83708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  <a:sym typeface="Arial"/>
              </a:rPr>
              <a:t>DarkSPHERE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Grande" charset="0"/>
              <a:ea typeface="ヒラギノ角ゴ Pro W3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17CD73C-06B9-2D4B-9C0F-BEF3F137D7F4}"/>
              </a:ext>
            </a:extLst>
          </p:cNvPr>
          <p:cNvSpPr/>
          <p:nvPr/>
        </p:nvSpPr>
        <p:spPr>
          <a:xfrm>
            <a:off x="7465710" y="1988439"/>
            <a:ext cx="1067921" cy="246221"/>
          </a:xfrm>
          <a:prstGeom prst="rect">
            <a:avLst/>
          </a:prstGeom>
          <a:solidFill>
            <a:schemeClr val="bg1">
              <a:lumMod val="85000"/>
              <a:alpha val="84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  <a:sym typeface="Arial"/>
              </a:rPr>
              <a:t>Neutrino Floor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 charset="0"/>
              <a:ea typeface="ヒラギノ角ゴ Pro W3" charset="0"/>
            </a:endParaRPr>
          </a:p>
        </p:txBody>
      </p:sp>
      <p:pic>
        <p:nvPicPr>
          <p:cNvPr id="8" name="Picture 7" descr="A picture containing device&#10;&#10;Description automatically generated">
            <a:extLst>
              <a:ext uri="{FF2B5EF4-FFF2-40B4-BE49-F238E27FC236}">
                <a16:creationId xmlns:a16="http://schemas.microsoft.com/office/drawing/2014/main" id="{F0D7FED3-C43A-474B-A8AC-4393A4EAE7C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699" y="3129470"/>
            <a:ext cx="1958413" cy="190780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E6008E1-0AC8-A940-9008-7FC5458FD040}"/>
              </a:ext>
            </a:extLst>
          </p:cNvPr>
          <p:cNvSpPr/>
          <p:nvPr/>
        </p:nvSpPr>
        <p:spPr>
          <a:xfrm>
            <a:off x="169818" y="5146238"/>
            <a:ext cx="241453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  <a:sym typeface="Arial"/>
              </a:rPr>
              <a:t>SPC concept: Variable target Low E</a:t>
            </a:r>
            <a:r>
              <a:rPr kumimoji="0" lang="en" sz="12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  <a:sym typeface="Arial"/>
              </a:rPr>
              <a:t>th</a:t>
            </a:r>
            <a:r>
              <a:rPr kumimoji="0" lang="en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  <a:sym typeface="Arial"/>
              </a:rPr>
              <a:t>, Low mass sensitivity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 charset="0"/>
              <a:ea typeface="ヒラギノ角ゴ Pro W3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E20798-BBA5-D84C-8759-CB624FF7EA8C}"/>
              </a:ext>
            </a:extLst>
          </p:cNvPr>
          <p:cNvSpPr/>
          <p:nvPr/>
        </p:nvSpPr>
        <p:spPr>
          <a:xfrm>
            <a:off x="82273" y="977202"/>
            <a:ext cx="235447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 charset="0"/>
                <a:ea typeface="ヒラギノ角ゴ Pro W3" charset="0"/>
              </a:rPr>
              <a:t>Spherical Proportional Counter (SPC) studies @ Boulby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 charset="0"/>
              <a:ea typeface="ヒラギノ角ゴ Pro W3" charset="0"/>
            </a:endParaRPr>
          </a:p>
        </p:txBody>
      </p:sp>
      <p:pic>
        <p:nvPicPr>
          <p:cNvPr id="7" name="Picture 6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3388AAA2-0B2D-1E4B-BC53-EA35FBD3E52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6746" y="205703"/>
            <a:ext cx="3388489" cy="240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55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6ED1FBC-97B7-4148-BFA5-F307FBE63B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4150" y="1984076"/>
            <a:ext cx="6419850" cy="4866357"/>
          </a:xfrm>
          <a:prstGeom prst="rect">
            <a:avLst/>
          </a:prstGeom>
        </p:spPr>
      </p:pic>
      <p:grpSp>
        <p:nvGrpSpPr>
          <p:cNvPr id="243715" name="Group 16"/>
          <p:cNvGrpSpPr>
            <a:grpSpLocks/>
          </p:cNvGrpSpPr>
          <p:nvPr/>
        </p:nvGrpSpPr>
        <p:grpSpPr bwMode="auto">
          <a:xfrm>
            <a:off x="6789738" y="5572125"/>
            <a:ext cx="3976687" cy="606425"/>
            <a:chOff x="2668588" y="3016250"/>
            <a:chExt cx="3977195" cy="607212"/>
          </a:xfrm>
        </p:grpSpPr>
        <p:sp>
          <p:nvSpPr>
            <p:cNvPr id="243731" name="Rectangle 5"/>
            <p:cNvSpPr>
              <a:spLocks noChangeArrowheads="1"/>
            </p:cNvSpPr>
            <p:nvPr/>
          </p:nvSpPr>
          <p:spPr bwMode="auto">
            <a:xfrm>
              <a:off x="6461125" y="3254375"/>
              <a:ext cx="184658" cy="369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ヒラギノ角ゴ Pro W3" charset="0"/>
                <a:cs typeface="Arial" charset="0"/>
              </a:endParaRPr>
            </a:p>
          </p:txBody>
        </p:sp>
        <p:sp>
          <p:nvSpPr>
            <p:cNvPr id="243732" name="Rectangle 6"/>
            <p:cNvSpPr>
              <a:spLocks noChangeArrowheads="1"/>
            </p:cNvSpPr>
            <p:nvPr/>
          </p:nvSpPr>
          <p:spPr bwMode="auto">
            <a:xfrm>
              <a:off x="2668588" y="3016250"/>
              <a:ext cx="184658" cy="369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ヒラギノ角ゴ Pro W3" charset="0"/>
                <a:cs typeface="Arial" charset="0"/>
              </a:endParaRPr>
            </a:p>
          </p:txBody>
        </p:sp>
      </p:grpSp>
      <p:pic>
        <p:nvPicPr>
          <p:cNvPr id="243716" name="Picture 45" descr="Screen Shot 2013-07-24 at 09.28.1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800"/>
            <a:ext cx="15160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17" name="Rectangle 29"/>
          <p:cNvSpPr>
            <a:spLocks noChangeArrowheads="1"/>
          </p:cNvSpPr>
          <p:nvPr/>
        </p:nvSpPr>
        <p:spPr bwMode="auto">
          <a:xfrm>
            <a:off x="147638" y="6446838"/>
            <a:ext cx="248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charset="0"/>
                <a:ea typeface="ヒラギノ角ゴ Pro W3" charset="0"/>
                <a:cs typeface="ヒラギノ角ゴ Pro W3" charset="0"/>
              </a:rPr>
              <a:t>S.M.Paling - 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charset="0"/>
                <a:ea typeface="ヒラギノ角ゴ Pro W3" charset="0"/>
                <a:cs typeface="ヒラギノ角ゴ Pro W3" charset="0"/>
              </a:rPr>
              <a:t>Boulby@stfc.ac.uk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243721" name="Picture 24" descr="P1010112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16828"/>
            <a:ext cx="2920224" cy="219053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creen Shot 2017-03-08 at 11.16.55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8201" y="5742490"/>
            <a:ext cx="1398718" cy="1044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FF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3723" name="Rectangle 5"/>
          <p:cNvSpPr>
            <a:spLocks noChangeArrowheads="1"/>
          </p:cNvSpPr>
          <p:nvPr/>
        </p:nvSpPr>
        <p:spPr bwMode="auto">
          <a:xfrm>
            <a:off x="8223780" y="5408613"/>
            <a:ext cx="8969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LZ PMTs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243729" name="Picture 2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4150" y="41275"/>
            <a:ext cx="3011488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30" name="Rectangle 1"/>
          <p:cNvSpPr>
            <a:spLocks noChangeArrowheads="1"/>
          </p:cNvSpPr>
          <p:nvPr/>
        </p:nvSpPr>
        <p:spPr bwMode="auto">
          <a:xfrm>
            <a:off x="2725738" y="1804988"/>
            <a:ext cx="2087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XIA alpha particle counter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15875" y="6561137"/>
            <a:ext cx="10428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BUGS Lab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4098712" y="395896"/>
            <a:ext cx="20875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&lt;0.0001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alphas/cm</a:t>
            </a:r>
            <a:r>
              <a:rPr kumimoji="0" lang="en-GB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2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/hr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E9B771-EB99-C24E-9AD2-6255BC24E35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78" y="4878578"/>
            <a:ext cx="2781227" cy="197185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B34B5E-212D-8B48-BB69-0FC9BF24D20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36" y="21709"/>
            <a:ext cx="2648076" cy="19740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362141-F7D0-9041-9B60-A90452183A8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5638" y="0"/>
            <a:ext cx="3408362" cy="231457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4" y="3562351"/>
            <a:ext cx="2955467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BUGS (Boulby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UnderGround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Screeening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).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World-class material screening for current and future ULB experiments. Towards PPT sensitivity for G3 DM and Neutrino </a:t>
            </a:r>
            <a:r>
              <a:rPr lang="en-GB" sz="1500" dirty="0">
                <a:solidFill>
                  <a:prstClr val="black"/>
                </a:solidFill>
                <a:latin typeface="Arial"/>
                <a:cs typeface="Arial"/>
              </a:rPr>
              <a:t>experiments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 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4" name="Picture 3" descr="A picture containing histogram&#10;&#10;Description automatically generated">
            <a:extLst>
              <a:ext uri="{FF2B5EF4-FFF2-40B4-BE49-F238E27FC236}">
                <a16:creationId xmlns:a16="http://schemas.microsoft.com/office/drawing/2014/main" id="{5647D5D2-24AD-DC48-8979-10F492CAE39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3862" y="2319267"/>
            <a:ext cx="2210138" cy="13220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5CB5E9-2760-064C-853F-D894365D2DAC}"/>
              </a:ext>
            </a:extLst>
          </p:cNvPr>
          <p:cNvSpPr/>
          <p:nvPr/>
        </p:nvSpPr>
        <p:spPr>
          <a:xfrm>
            <a:off x="4212775" y="6126273"/>
            <a:ext cx="3118754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500" dirty="0">
                <a:solidFill>
                  <a:prstClr val="black"/>
                </a:solidFill>
                <a:latin typeface="Arial"/>
                <a:cs typeface="Arial"/>
              </a:rPr>
              <a:t>Aiming for </a:t>
            </a:r>
            <a:r>
              <a:rPr lang="en-GB" sz="1500" b="1" dirty="0">
                <a:solidFill>
                  <a:prstClr val="black"/>
                </a:solidFill>
                <a:latin typeface="Arial"/>
                <a:cs typeface="Arial"/>
              </a:rPr>
              <a:t>ALL</a:t>
            </a:r>
            <a:r>
              <a:rPr lang="en-GB" sz="1500" dirty="0">
                <a:solidFill>
                  <a:prstClr val="black"/>
                </a:solidFill>
                <a:latin typeface="Arial"/>
                <a:cs typeface="Arial"/>
              </a:rPr>
              <a:t> key ULB screening systems under one (1.1km) roof.</a:t>
            </a:r>
            <a:endParaRPr lang="en-US" sz="15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F5B3B9E-C6B6-2D43-8C3E-D3B5F70D1A4F}"/>
              </a:ext>
            </a:extLst>
          </p:cNvPr>
          <p:cNvSpPr/>
          <p:nvPr/>
        </p:nvSpPr>
        <p:spPr>
          <a:xfrm>
            <a:off x="3053441" y="2439999"/>
            <a:ext cx="3739244" cy="553998"/>
          </a:xfrm>
          <a:prstGeom prst="rect">
            <a:avLst/>
          </a:prstGeom>
          <a:solidFill>
            <a:schemeClr val="bg1"/>
          </a:solidFill>
          <a:ln>
            <a:solidFill>
              <a:srgbClr val="BFBFBF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8 ULB Ge detector systems, 2 XIA alpha counters, Rn emanation, ICPMS to come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5" name="Rectangle 5">
            <a:extLst>
              <a:ext uri="{FF2B5EF4-FFF2-40B4-BE49-F238E27FC236}">
                <a16:creationId xmlns:a16="http://schemas.microsoft.com/office/drawing/2014/main" id="{B3850F71-EE7F-764F-8BD4-946A219CA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5208" y="2050371"/>
            <a:ext cx="19960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(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XinRan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 Liu, this conf).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866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3"/>
          <p:cNvSpPr>
            <a:spLocks noGrp="1" noChangeArrowheads="1"/>
          </p:cNvSpPr>
          <p:nvPr>
            <p:ph type="title"/>
          </p:nvPr>
        </p:nvSpPr>
        <p:spPr bwMode="auto">
          <a:xfrm>
            <a:off x="680091" y="229954"/>
            <a:ext cx="8196739" cy="803231"/>
          </a:xfrm>
          <a:noFill/>
          <a:ln>
            <a:miter lim="800000"/>
            <a:headEnd/>
            <a:tailEnd/>
          </a:ln>
        </p:spPr>
        <p:txBody>
          <a:bodyPr vert="horz" wrap="square" lIns="91075" tIns="45537" rIns="91075" bIns="45537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600" b="1" dirty="0">
                <a:solidFill>
                  <a:srgbClr val="2D2D8A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Multi-Disciplinary Studies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223080" y="1054965"/>
            <a:ext cx="3019981" cy="1533969"/>
            <a:chOff x="3598415" y="1292620"/>
            <a:chExt cx="2737358" cy="1401958"/>
          </a:xfrm>
        </p:grpSpPr>
        <p:sp>
          <p:nvSpPr>
            <p:cNvPr id="21" name="Rectangle 20"/>
            <p:cNvSpPr/>
            <p:nvPr/>
          </p:nvSpPr>
          <p:spPr>
            <a:xfrm>
              <a:off x="3598415" y="1292620"/>
              <a:ext cx="2737358" cy="653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53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Calibri"/>
                  <a:ea typeface="ヒラギノ角ゴ Pro W3" charset="0"/>
                  <a:cs typeface="+mn-cs"/>
                </a:rPr>
                <a:t>RESOURCE: </a:t>
              </a: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角ゴ Pro W3" charset="0"/>
                  <a:cs typeface="+mn-cs"/>
                </a:rPr>
                <a:t>Rock engineering feasibility study of salt cavity compressed gas sustainable energy storage</a:t>
              </a:r>
            </a:p>
          </p:txBody>
        </p:sp>
        <p:sp>
          <p:nvSpPr>
            <p:cNvPr id="22" name="Rectangle 23"/>
            <p:cNvSpPr>
              <a:spLocks noChangeArrowheads="1"/>
            </p:cNvSpPr>
            <p:nvPr/>
          </p:nvSpPr>
          <p:spPr bwMode="auto">
            <a:xfrm>
              <a:off x="5105172" y="1994236"/>
              <a:ext cx="1176207" cy="70034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90855" tIns="45428" rIns="90855" bIns="45428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4553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6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角ゴ Pro W3" charset="0"/>
                  <a:cs typeface="+mn-cs"/>
                </a:rPr>
                <a:t>Boulby, British Geology Survey (BGS), Cambridge, Manchester. 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30653" y="4024627"/>
            <a:ext cx="5773100" cy="2542040"/>
            <a:chOff x="3212397" y="3973791"/>
            <a:chExt cx="5773101" cy="2552233"/>
          </a:xfrm>
        </p:grpSpPr>
        <p:grpSp>
          <p:nvGrpSpPr>
            <p:cNvPr id="6" name="Group 5"/>
            <p:cNvGrpSpPr/>
            <p:nvPr/>
          </p:nvGrpSpPr>
          <p:grpSpPr>
            <a:xfrm>
              <a:off x="4593633" y="3973791"/>
              <a:ext cx="4391865" cy="2552233"/>
              <a:chOff x="4925051" y="4062588"/>
              <a:chExt cx="3993653" cy="2435142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6136176" y="4062588"/>
                <a:ext cx="2661922" cy="1768513"/>
                <a:chOff x="578977" y="2072179"/>
                <a:chExt cx="3586685" cy="2214134"/>
              </a:xfrm>
            </p:grpSpPr>
            <p:pic>
              <p:nvPicPr>
                <p:cNvPr id="25" name="Picture 24" descr="Screen Shot 2013-11-22 at 12.00.59.png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2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8977" y="2072179"/>
                  <a:ext cx="3586685" cy="2214134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/>
              </p:spPr>
            </p:pic>
            <p:sp>
              <p:nvSpPr>
                <p:cNvPr id="26" name="Rectangle 25"/>
                <p:cNvSpPr/>
                <p:nvPr/>
              </p:nvSpPr>
              <p:spPr>
                <a:xfrm>
                  <a:off x="714655" y="2125376"/>
                  <a:ext cx="1916440" cy="3308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45537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95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ヒラギノ角ゴ Pro W3" charset="0"/>
                      <a:cs typeface="Arial"/>
                      <a:sym typeface="Optima" pitchFamily="-65" charset="0"/>
                    </a:rPr>
                    <a:t>Life in Boulby Salt…</a:t>
                  </a:r>
                  <a:endParaRPr kumimoji="0" lang="en-US" sz="119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ヒラギノ角ゴ Pro W3" charset="0"/>
                    <a:cs typeface="+mn-cs"/>
                  </a:endParaRPr>
                </a:p>
              </p:txBody>
            </p:sp>
          </p:grpSp>
          <p:sp>
            <p:nvSpPr>
              <p:cNvPr id="27" name="Rectangle 26"/>
              <p:cNvSpPr/>
              <p:nvPr/>
            </p:nvSpPr>
            <p:spPr>
              <a:xfrm>
                <a:off x="5541353" y="6011254"/>
                <a:ext cx="3377351" cy="4864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r" defTabSz="45537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1" i="0" u="none" strike="noStrike" kern="1200" cap="none" spc="0" normalizeH="0" baseline="0" noProof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Calibri"/>
                    <a:ea typeface="ヒラギノ角ゴ Pro W3" charset="0"/>
                    <a:cs typeface="+mn-cs"/>
                  </a:rPr>
                  <a:t>BISAL: </a:t>
                </a:r>
                <a:r>
                  <a: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ヒラギノ角ゴ Pro W3" charset="0"/>
                    <a:cs typeface="+mn-cs"/>
                  </a:rPr>
                  <a:t>Astrobiology / Geo-microbiology. Studies of life in salt, life on Earth &amp; beyond</a:t>
                </a:r>
              </a:p>
            </p:txBody>
          </p:sp>
          <p:sp>
            <p:nvSpPr>
              <p:cNvPr id="28" name="Rectangle 23"/>
              <p:cNvSpPr>
                <a:spLocks noChangeArrowheads="1"/>
              </p:cNvSpPr>
              <p:nvPr/>
            </p:nvSpPr>
            <p:spPr bwMode="auto">
              <a:xfrm>
                <a:off x="4925051" y="4903130"/>
                <a:ext cx="1122048" cy="57241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90855" tIns="45428" rIns="90855" bIns="45428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45537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96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ヒラギノ角ゴ Pro W3" charset="0"/>
                    <a:cs typeface="+mn-cs"/>
                  </a:rPr>
                  <a:t>Boulby, Edinburgh, NASA, York, ICL etc. </a:t>
                </a:r>
              </a:p>
            </p:txBody>
          </p:sp>
          <p:pic>
            <p:nvPicPr>
              <p:cNvPr id="5" name="Picture 4" descr="Screen Shot 2013-11-23 at 11.39.49.png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40781" y="5140846"/>
                <a:ext cx="1376928" cy="793955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</p:grpSp>
        <p:sp>
          <p:nvSpPr>
            <p:cNvPr id="32" name="Rectangle 23"/>
            <p:cNvSpPr>
              <a:spLocks noChangeArrowheads="1"/>
            </p:cNvSpPr>
            <p:nvPr/>
          </p:nvSpPr>
          <p:spPr bwMode="auto">
            <a:xfrm>
              <a:off x="3212397" y="5736793"/>
              <a:ext cx="1936139" cy="73844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90855" tIns="45428" rIns="90855" bIns="45428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53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94" b="0" i="0" u="none" strike="noStrike" kern="1200" cap="none" spc="0" normalizeH="0" baseline="0" noProof="0">
                  <a:ln>
                    <a:noFill/>
                  </a:ln>
                  <a:solidFill>
                    <a:srgbClr val="A20000"/>
                  </a:solidFill>
                  <a:effectLst/>
                  <a:uLnTx/>
                  <a:uFillTx/>
                  <a:latin typeface="Calibri"/>
                  <a:ea typeface="ヒラギノ角ゴ Pro W3" charset="0"/>
                  <a:cs typeface="+mn-cs"/>
                </a:rPr>
                <a:t>Plus</a:t>
              </a:r>
              <a:r>
                <a:rPr kumimoji="0" lang="en-US" sz="1394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角ゴ Pro W3" charset="0"/>
                  <a:cs typeface="+mn-cs"/>
                </a:rPr>
                <a:t> Misc. Geology &amp; Geoscience (&amp; more to come)…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76019" y="1123450"/>
            <a:ext cx="4056997" cy="2915722"/>
            <a:chOff x="258796" y="1084790"/>
            <a:chExt cx="4073262" cy="2927413"/>
          </a:xfrm>
        </p:grpSpPr>
        <p:pic>
          <p:nvPicPr>
            <p:cNvPr id="33" name="Picture 2" descr="Screen Shot 2015-02-02 at 11.10.42.png"/>
            <p:cNvPicPr>
              <a:picLocks noChangeAspect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269" y="1084790"/>
              <a:ext cx="2634629" cy="173647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FFFFFF"/>
              </a:solidFill>
            </a:ln>
            <a:effectLst/>
          </p:spPr>
        </p:pic>
        <p:pic>
          <p:nvPicPr>
            <p:cNvPr id="43" name="Picture 42" descr="Picture 18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73064" y="2131103"/>
              <a:ext cx="1258994" cy="8798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23" name="Rectangle 22"/>
            <p:cNvSpPr/>
            <p:nvPr/>
          </p:nvSpPr>
          <p:spPr>
            <a:xfrm>
              <a:off x="258796" y="2816090"/>
              <a:ext cx="2861870" cy="7184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53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Calibri"/>
                  <a:ea typeface="ヒラギノ角ゴ Pro W3" charset="0"/>
                  <a:cs typeface="+mn-cs"/>
                </a:rPr>
                <a:t>ERSaB: </a:t>
              </a: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角ゴ Pro W3" charset="0"/>
                  <a:cs typeface="+mn-cs"/>
                </a:rPr>
                <a:t>Gamma spectroscopy &amp; low background counting environmental radioactivity studies</a:t>
              </a: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279074" y="3581468"/>
              <a:ext cx="2664519" cy="4307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90855" tIns="45428" rIns="90855" bIns="45428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53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6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角ゴ Pro W3" charset="0"/>
                  <a:cs typeface="+mn-cs"/>
                </a:rPr>
                <a:t>Boulby, Scottish Universities Env. Research Ctr (SUERC), Atomic Weapons Estab. (AWE)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72ADEFD-ED03-0744-93A2-F6B5F4107020}"/>
              </a:ext>
            </a:extLst>
          </p:cNvPr>
          <p:cNvGrpSpPr/>
          <p:nvPr/>
        </p:nvGrpSpPr>
        <p:grpSpPr>
          <a:xfrm>
            <a:off x="3118343" y="3210790"/>
            <a:ext cx="2855966" cy="1101626"/>
            <a:chOff x="3091839" y="3237294"/>
            <a:chExt cx="2855966" cy="1101626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2A1B33BF-9826-0E47-8BEE-DBAF93B1B6A2}"/>
                </a:ext>
              </a:extLst>
            </p:cNvPr>
            <p:cNvSpPr/>
            <p:nvPr/>
          </p:nvSpPr>
          <p:spPr>
            <a:xfrm>
              <a:off x="3104600" y="3237294"/>
              <a:ext cx="2750932" cy="1101626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Rectangle 23"/>
            <p:cNvSpPr>
              <a:spLocks noChangeArrowheads="1"/>
            </p:cNvSpPr>
            <p:nvPr/>
          </p:nvSpPr>
          <p:spPr bwMode="auto">
            <a:xfrm>
              <a:off x="3091839" y="3251885"/>
              <a:ext cx="2855966" cy="10766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90855" tIns="45428" rIns="90855" bIns="45428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4553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角ゴ Pro W3" charset="0"/>
                  <a:cs typeface="+mn-cs"/>
                </a:rPr>
                <a:t>Low Background Science, </a:t>
              </a:r>
            </a:p>
            <a:p>
              <a:pPr marL="0" marR="0" lvl="0" indent="0" algn="ctr" defTabSz="4553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角ゴ Pro W3" charset="0"/>
                  <a:cs typeface="+mn-cs"/>
                </a:rPr>
                <a:t>Earth &amp; Environment Science, Astrobiology &amp; Planetary Exploration...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81931" y="4358173"/>
            <a:ext cx="4714986" cy="2011060"/>
            <a:chOff x="264732" y="4405312"/>
            <a:chExt cx="4733889" cy="2019124"/>
          </a:xfrm>
        </p:grpSpPr>
        <p:pic>
          <p:nvPicPr>
            <p:cNvPr id="4" name="Picture 3" descr="P1020965.JPG"/>
            <p:cNvPicPr>
              <a:picLocks noChangeAspect="1"/>
            </p:cNvPicPr>
            <p:nvPr/>
          </p:nvPicPr>
          <p:blipFill>
            <a:blip r:embed="rId9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732" y="4405312"/>
              <a:ext cx="2692166" cy="201912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8" name="TextBox 7"/>
            <p:cNvSpPr txBox="1"/>
            <p:nvPr/>
          </p:nvSpPr>
          <p:spPr>
            <a:xfrm>
              <a:off x="2956898" y="4485257"/>
              <a:ext cx="2041723" cy="5098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53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Calibri"/>
                  <a:ea typeface="ヒラギノ角ゴ Pro W3" charset="0"/>
                  <a:cs typeface="+mn-cs"/>
                </a:rPr>
                <a:t>MINAR:</a:t>
              </a: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Calibri"/>
                  <a:ea typeface="ヒラギノ角ゴ Pro W3" charset="0"/>
                  <a:cs typeface="+mn-cs"/>
                </a:rPr>
                <a:t> </a:t>
              </a: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角ゴ Pro W3" charset="0"/>
                  <a:cs typeface="+mn-cs"/>
                </a:rPr>
                <a:t>Space Technology</a:t>
              </a:r>
            </a:p>
            <a:p>
              <a:pPr marL="0" marR="0" lvl="0" indent="0" algn="l" defTabSz="4553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角ゴ Pro W3" charset="0"/>
                  <a:cs typeface="+mn-cs"/>
                </a:rPr>
                <a:t>Development</a:t>
              </a:r>
            </a:p>
          </p:txBody>
        </p:sp>
      </p:grp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A83BA0F4-3A8B-B340-870E-9BE479A32B8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046" y="1035752"/>
            <a:ext cx="2508716" cy="2784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75000"/>
              </a:schemeClr>
            </a:solidFill>
          </a:ln>
          <a:effectLst/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D290A453-40B4-C643-95B0-80E138D825BE}"/>
              </a:ext>
            </a:extLst>
          </p:cNvPr>
          <p:cNvGrpSpPr/>
          <p:nvPr/>
        </p:nvGrpSpPr>
        <p:grpSpPr>
          <a:xfrm>
            <a:off x="94999" y="81325"/>
            <a:ext cx="8971185" cy="787942"/>
            <a:chOff x="59375" y="-39797"/>
            <a:chExt cx="8971185" cy="787942"/>
          </a:xfrm>
        </p:grpSpPr>
        <p:pic>
          <p:nvPicPr>
            <p:cNvPr id="38" name="Picture 37" descr="Screen Shot 2013-07-24 at 09.28.11.png">
              <a:extLst>
                <a:ext uri="{FF2B5EF4-FFF2-40B4-BE49-F238E27FC236}">
                  <a16:creationId xmlns:a16="http://schemas.microsoft.com/office/drawing/2014/main" id="{B12EECF7-DF6A-1D4C-964F-579182D67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3922" y="-39797"/>
              <a:ext cx="1016638" cy="760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8" descr="A picture containing company name&#10;&#10;Description automatically generated">
              <a:extLst>
                <a:ext uri="{FF2B5EF4-FFF2-40B4-BE49-F238E27FC236}">
                  <a16:creationId xmlns:a16="http://schemas.microsoft.com/office/drawing/2014/main" id="{EF4392D8-7E6A-AC4E-A9D5-25B772827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375" y="59375"/>
              <a:ext cx="1350058" cy="688770"/>
            </a:xfrm>
            <a:prstGeom prst="rect">
              <a:avLst/>
            </a:prstGeom>
          </p:spPr>
        </p:pic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262C5A2F-0785-9345-9980-9584834A978C}"/>
              </a:ext>
            </a:extLst>
          </p:cNvPr>
          <p:cNvSpPr/>
          <p:nvPr/>
        </p:nvSpPr>
        <p:spPr>
          <a:xfrm>
            <a:off x="205298" y="6428419"/>
            <a:ext cx="20999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i="1" dirty="0">
                <a:solidFill>
                  <a:srgbClr val="3333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STFC Boulby April 2022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698787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9" descr="Screen Shot 2013-07-24 at 09.28.1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748" y="179398"/>
            <a:ext cx="1091116" cy="747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8" name="Picture 1" descr="Screen Shot 2017-11-22 at 19.02.0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00" y="1033463"/>
            <a:ext cx="5029593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Picture 2" descr="Screen Shot 2017-11-22 at 19.06.01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0" y="4325938"/>
            <a:ext cx="3505200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creen Shot 2017-11-22 at 19.05.05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2534" y="3522131"/>
            <a:ext cx="4588934" cy="3091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 descr="Screen Shot 2017-11-22 at 19.08.43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8369" y="253999"/>
            <a:ext cx="3526301" cy="191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6742" name="Picture 6" descr="Screen Shot 2017-11-22 at 19.09.48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" y="4222750"/>
            <a:ext cx="3576638" cy="2482850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6743" name="Picture 7" descr="Screen Shot 2017-11-22 at 19.12.06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1659" y="2302405"/>
            <a:ext cx="1269942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33"/>
          <p:cNvSpPr>
            <a:spLocks noGrp="1" noChangeArrowheads="1"/>
          </p:cNvSpPr>
          <p:nvPr>
            <p:ph type="title"/>
          </p:nvPr>
        </p:nvSpPr>
        <p:spPr>
          <a:xfrm>
            <a:off x="1604963" y="203200"/>
            <a:ext cx="3949700" cy="806450"/>
          </a:xfrm>
          <a:ln>
            <a:miter lim="800000"/>
            <a:headEnd/>
            <a:tailEnd/>
          </a:ln>
        </p:spPr>
        <p:txBody>
          <a:bodyPr rtlCol="0" anchor="t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200" b="1">
                <a:solidFill>
                  <a:srgbClr val="2D2D8A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MINAR V. 9</a:t>
            </a:r>
            <a:r>
              <a:rPr lang="en-US" sz="3200" b="1" baseline="30000">
                <a:solidFill>
                  <a:srgbClr val="2D2D8A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3200" b="1">
                <a:solidFill>
                  <a:srgbClr val="2D2D8A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to 20</a:t>
            </a:r>
            <a:r>
              <a:rPr lang="en-US" sz="3200" b="1" baseline="30000">
                <a:solidFill>
                  <a:srgbClr val="2D2D8A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th</a:t>
            </a:r>
            <a:r>
              <a:rPr lang="en-US" sz="3200" b="1">
                <a:solidFill>
                  <a:srgbClr val="2D2D8A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October 2017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93014" y="310855"/>
            <a:ext cx="10723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MINAR - SPLIT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396719" y="1916704"/>
            <a:ext cx="18054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MINAR </a:t>
            </a:r>
            <a:r>
              <a:rPr kumimoji="0" lang="mr-I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Pac Man, HABIT &amp; many more</a:t>
            </a:r>
          </a:p>
        </p:txBody>
      </p:sp>
      <p:pic>
        <p:nvPicPr>
          <p:cNvPr id="14" name="Picture 13" descr="Screen Shot 2014-10-21 at 10.05.18.png">
            <a:extLst>
              <a:ext uri="{FF2B5EF4-FFF2-40B4-BE49-F238E27FC236}">
                <a16:creationId xmlns:a16="http://schemas.microsoft.com/office/drawing/2014/main" id="{4C541D89-6CB9-4E42-9D22-37F32F52467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32793" y="2277031"/>
            <a:ext cx="2302625" cy="1535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28FECB-902F-5541-88F9-A00E706A5824}"/>
              </a:ext>
            </a:extLst>
          </p:cNvPr>
          <p:cNvSpPr/>
          <p:nvPr/>
        </p:nvSpPr>
        <p:spPr>
          <a:xfrm>
            <a:off x="6045198" y="3481299"/>
            <a:ext cx="14018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MINAR - Pancam</a:t>
            </a:r>
          </a:p>
        </p:txBody>
      </p:sp>
    </p:spTree>
    <p:extLst>
      <p:ext uri="{BB962C8B-B14F-4D97-AF65-F5344CB8AC3E}">
        <p14:creationId xmlns:p14="http://schemas.microsoft.com/office/powerpoint/2010/main" val="987171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7805962" y="6530202"/>
            <a:ext cx="12394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MINAR - Pancam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750196" y="6512235"/>
            <a:ext cx="11592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MINAR </a:t>
            </a:r>
            <a:r>
              <a:rPr kumimoji="0" lang="mr-I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ngal"/>
                <a:ea typeface="ヒラギノ角ゴ Pro W3" charset="0"/>
                <a:cs typeface="Mangal" panose="02040503050203030202" pitchFamily="18" charset="0"/>
              </a:rPr>
              <a:t>–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 CLUPI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472899" y="6456713"/>
            <a:ext cx="13230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KORE 3D Mapping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9144001" cy="6885385"/>
          </a:xfrm>
          <a:prstGeom prst="rect">
            <a:avLst/>
          </a:prstGeom>
        </p:spPr>
      </p:pic>
      <p:pic>
        <p:nvPicPr>
          <p:cNvPr id="26" name="Picture 25" descr="IMG_3467.jpe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8011" y="0"/>
            <a:ext cx="2961364" cy="2241176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pic>
        <p:nvPicPr>
          <p:cNvPr id="32" name="Picture 31" descr="Screenshot 2018-12-02 at 12.32.10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104" y="4719918"/>
            <a:ext cx="2649214" cy="1949899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2" name="Rectangle 33"/>
          <p:cNvSpPr>
            <a:spLocks noGrp="1" noChangeArrowheads="1"/>
          </p:cNvSpPr>
          <p:nvPr>
            <p:ph type="title"/>
          </p:nvPr>
        </p:nvSpPr>
        <p:spPr>
          <a:xfrm>
            <a:off x="1989326" y="98985"/>
            <a:ext cx="2554287" cy="749300"/>
          </a:xfrm>
          <a:ln>
            <a:miter lim="800000"/>
            <a:headEnd/>
            <a:tailEnd/>
          </a:ln>
        </p:spPr>
        <p:txBody>
          <a:bodyPr rtlCol="0" anchor="t"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20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MINAR VII &amp; VIII. 2018 - 2020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88239" y="2378695"/>
            <a:ext cx="1574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Lulea University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KORE rover 3D area mapping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10221" y="4890301"/>
            <a:ext cx="20010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Edinburgh University MUFFHINS water activity monitoring payload</a:t>
            </a:r>
          </a:p>
        </p:txBody>
      </p:sp>
      <p:pic>
        <p:nvPicPr>
          <p:cNvPr id="17" name="Picture 16" descr="A picture containing person, outdoor, raft, building&#10;&#10;Description automatically generated">
            <a:extLst>
              <a:ext uri="{FF2B5EF4-FFF2-40B4-BE49-F238E27FC236}">
                <a16:creationId xmlns:a16="http://schemas.microsoft.com/office/drawing/2014/main" id="{0C8C083D-2C94-6249-8C1C-84A36BCF2E8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165856" y="5680034"/>
            <a:ext cx="1710946" cy="99782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0" name="Picture 19" descr="A person using a computer&#10;&#10;Description automatically generated">
            <a:extLst>
              <a:ext uri="{FF2B5EF4-FFF2-40B4-BE49-F238E27FC236}">
                <a16:creationId xmlns:a16="http://schemas.microsoft.com/office/drawing/2014/main" id="{219B726A-6D46-794A-B586-FC5A5B9114D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468" y="916101"/>
            <a:ext cx="1313487" cy="86859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E52570E-8BEC-DB46-8213-1DBEFBB8AFFA}"/>
              </a:ext>
            </a:extLst>
          </p:cNvPr>
          <p:cNvSpPr/>
          <p:nvPr/>
        </p:nvSpPr>
        <p:spPr>
          <a:xfrm>
            <a:off x="1" y="1391994"/>
            <a:ext cx="20641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NASA-JPL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Signatures of life studies</a:t>
            </a:r>
          </a:p>
        </p:txBody>
      </p:sp>
      <p:pic>
        <p:nvPicPr>
          <p:cNvPr id="27" name="Picture 26" descr="A picture containing indoor, table, sitting, small&#10;&#10;Description automatically generated">
            <a:extLst>
              <a:ext uri="{FF2B5EF4-FFF2-40B4-BE49-F238E27FC236}">
                <a16:creationId xmlns:a16="http://schemas.microsoft.com/office/drawing/2014/main" id="{5EF9429A-D24E-7547-BEDC-D64C178522E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54" y="148327"/>
            <a:ext cx="1792606" cy="108148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9" name="Picture 28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97E63828-7D83-484E-9810-A34052A7D10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9627" y="5412888"/>
            <a:ext cx="1582445" cy="104382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1" name="Picture 30" descr="Screenshot 2018-12-02 at 12.33.11.png">
            <a:extLst>
              <a:ext uri="{FF2B5EF4-FFF2-40B4-BE49-F238E27FC236}">
                <a16:creationId xmlns:a16="http://schemas.microsoft.com/office/drawing/2014/main" id="{5942D448-C508-4F4D-9C0A-ABD8DA00A96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7835" y="2574026"/>
            <a:ext cx="2043627" cy="2545571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5" name="Picture 4" descr="A person riding on top of a rock&#10;&#10;Description automatically generated">
            <a:extLst>
              <a:ext uri="{FF2B5EF4-FFF2-40B4-BE49-F238E27FC236}">
                <a16:creationId xmlns:a16="http://schemas.microsoft.com/office/drawing/2014/main" id="{D6DCCE15-60C7-7A4E-AA32-FC3EEE2C400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07551" y="3535194"/>
            <a:ext cx="1256628" cy="95571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1963CF76-9F2A-CC4E-A8FB-1ABEF7905671}"/>
              </a:ext>
            </a:extLst>
          </p:cNvPr>
          <p:cNvSpPr/>
          <p:nvPr/>
        </p:nvSpPr>
        <p:spPr>
          <a:xfrm>
            <a:off x="1537267" y="4091329"/>
            <a:ext cx="18402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LA Nat Hist. Museum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Fluid inclusions in salts</a:t>
            </a:r>
          </a:p>
        </p:txBody>
      </p:sp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1D9C226F-D71B-AF49-94AD-D74780CF48AC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5254" y="129558"/>
            <a:ext cx="1848774" cy="121565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56303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6837" y="2063958"/>
            <a:ext cx="7122893" cy="45719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br>
              <a:rPr lang="en-GB" sz="3400">
                <a:solidFill>
                  <a:schemeClr val="accent2">
                    <a:lumMod val="75000"/>
                  </a:schemeClr>
                </a:solidFill>
              </a:rPr>
            </a:br>
            <a:br>
              <a:rPr lang="en-GB" sz="3400">
                <a:solidFill>
                  <a:schemeClr val="accent2">
                    <a:lumMod val="75000"/>
                  </a:schemeClr>
                </a:solidFill>
              </a:rPr>
            </a:br>
            <a:br>
              <a:rPr lang="en-GB" sz="3600">
                <a:solidFill>
                  <a:schemeClr val="accent2">
                    <a:lumMod val="75000"/>
                  </a:schemeClr>
                </a:solidFill>
              </a:rPr>
            </a:br>
            <a:endParaRPr lang="en-GB" sz="3400" b="0" i="1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1A7A94-8F83-A64A-B6B3-FB6A34F93C6B}"/>
              </a:ext>
            </a:extLst>
          </p:cNvPr>
          <p:cNvGrpSpPr/>
          <p:nvPr/>
        </p:nvGrpSpPr>
        <p:grpSpPr>
          <a:xfrm>
            <a:off x="94999" y="81325"/>
            <a:ext cx="8971185" cy="6699795"/>
            <a:chOff x="94999" y="81325"/>
            <a:chExt cx="8971185" cy="669979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1C7A854-3DD9-DF4D-BF18-FCA3AD47F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56884" y="5885948"/>
              <a:ext cx="1090992" cy="89517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DCEFBB1-7327-DD44-A09C-BA2A588FCF9D}"/>
                </a:ext>
              </a:extLst>
            </p:cNvPr>
            <p:cNvGrpSpPr/>
            <p:nvPr/>
          </p:nvGrpSpPr>
          <p:grpSpPr>
            <a:xfrm>
              <a:off x="94999" y="81325"/>
              <a:ext cx="8971185" cy="787942"/>
              <a:chOff x="59375" y="-39797"/>
              <a:chExt cx="8971185" cy="787942"/>
            </a:xfrm>
          </p:grpSpPr>
          <p:pic>
            <p:nvPicPr>
              <p:cNvPr id="15" name="Picture 14" descr="Screen Shot 2013-07-24 at 09.28.11.png">
                <a:extLst>
                  <a:ext uri="{FF2B5EF4-FFF2-40B4-BE49-F238E27FC236}">
                    <a16:creationId xmlns:a16="http://schemas.microsoft.com/office/drawing/2014/main" id="{620E9E86-F88B-6E4F-8FA7-F5A514AB9E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13922" y="-39797"/>
                <a:ext cx="1016638" cy="7600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5" descr="A picture containing company name&#10;&#10;Description automatically generated">
                <a:extLst>
                  <a:ext uri="{FF2B5EF4-FFF2-40B4-BE49-F238E27FC236}">
                    <a16:creationId xmlns:a16="http://schemas.microsoft.com/office/drawing/2014/main" id="{526B97E2-856D-A640-AFCF-5D07BD7E79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375" y="59375"/>
                <a:ext cx="1350058" cy="688770"/>
              </a:xfrm>
              <a:prstGeom prst="rect">
                <a:avLst/>
              </a:prstGeom>
            </p:spPr>
          </p:pic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FD3DE23-3ED9-0847-89B4-EA79080DBFE7}"/>
                </a:ext>
              </a:extLst>
            </p:cNvPr>
            <p:cNvSpPr/>
            <p:nvPr/>
          </p:nvSpPr>
          <p:spPr>
            <a:xfrm>
              <a:off x="205298" y="6428419"/>
              <a:ext cx="371734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33339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rPr>
                <a:t>STFC Boulby Underground Lab 2022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charset="0"/>
                <a:ea typeface="ヒラギノ角ゴ Pro W3" charset="0"/>
              </a:endParaRPr>
            </a:p>
          </p:txBody>
        </p:sp>
      </p:grpSp>
      <p:sp>
        <p:nvSpPr>
          <p:cNvPr id="17" name="Rectangle 6">
            <a:extLst>
              <a:ext uri="{FF2B5EF4-FFF2-40B4-BE49-F238E27FC236}">
                <a16:creationId xmlns:a16="http://schemas.microsoft.com/office/drawing/2014/main" id="{AA2A67CA-59BA-AE47-B365-B1AEF21FE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542" y="321342"/>
            <a:ext cx="7344694" cy="827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269" tIns="44342" rIns="90269" bIns="44342" anchor="ctr">
            <a:prstTxWarp prst="textNoShape">
              <a:avLst/>
            </a:prstTxWarp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Boulby Growth Potential &amp; Plans….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0EC122-C91D-2A4B-9438-2B2E7CF05AE0}"/>
              </a:ext>
            </a:extLst>
          </p:cNvPr>
          <p:cNvSpPr/>
          <p:nvPr/>
        </p:nvSpPr>
        <p:spPr>
          <a:xfrm>
            <a:off x="293915" y="2491356"/>
            <a:ext cx="8637813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Expand in all current science theme areas: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Astro-particle Physics &amp; Low Background Science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Earth &amp; Environmental Science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Astrobiology &amp; Planetary Exploration Studies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06A864-D120-E548-B7CE-FBDB53F28AC8}"/>
              </a:ext>
            </a:extLst>
          </p:cNvPr>
          <p:cNvSpPr/>
          <p:nvPr/>
        </p:nvSpPr>
        <p:spPr>
          <a:xfrm>
            <a:off x="360005" y="1576971"/>
            <a:ext cx="83790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A20305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Develop as a truly internationally-important centre for astro-particle physics and pure and applied multi-disciplinary science.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A20305"/>
              </a:solidFill>
              <a:effectLst/>
              <a:uLnTx/>
              <a:uFillTx/>
              <a:latin typeface="Lucida Grande" charset="0"/>
              <a:ea typeface="ヒラギノ角ゴ Pro W3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3E6233-B75D-B646-A867-D1D086E5787C}"/>
              </a:ext>
            </a:extLst>
          </p:cNvPr>
          <p:cNvSpPr/>
          <p:nvPr/>
        </p:nvSpPr>
        <p:spPr>
          <a:xfrm>
            <a:off x="283029" y="4145985"/>
            <a:ext cx="882831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000" b="1" dirty="0">
                <a:solidFill>
                  <a:srgbClr val="3333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Astro-particle Physics &amp; Low Background Science: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  <a:p>
            <a:pPr marL="800100" lvl="1" indent="-342900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defRPr/>
            </a:pPr>
            <a:r>
              <a:rPr lang="en-GB" sz="2000" dirty="0">
                <a:solidFill>
                  <a:srgbClr val="3333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BUGS to give world’s best support for future ULB projects</a:t>
            </a:r>
          </a:p>
          <a:p>
            <a:pPr marL="800100" lvl="1" indent="-342900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Host</a:t>
            </a:r>
            <a:r>
              <a:rPr lang="en-GB" sz="2000" dirty="0">
                <a:solidFill>
                  <a:srgbClr val="3333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/support new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medium-</a:t>
            </a:r>
            <a:r>
              <a:rPr lang="en-GB" sz="2000" dirty="0">
                <a:solidFill>
                  <a:srgbClr val="3333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cale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 projects: (BOLEYN,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DarkSPHERE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+)</a:t>
            </a:r>
          </a:p>
          <a:p>
            <a:pPr marL="800100" lvl="1" indent="-342900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A20305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EXPAND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to host Next Generation Dark Matter &amp; Rare Event Studies &amp; more.</a:t>
            </a:r>
          </a:p>
        </p:txBody>
      </p:sp>
    </p:spTree>
    <p:extLst>
      <p:ext uri="{BB962C8B-B14F-4D97-AF65-F5344CB8AC3E}">
        <p14:creationId xmlns:p14="http://schemas.microsoft.com/office/powerpoint/2010/main" val="106607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9"/>
          <p:cNvSpPr>
            <a:spLocks noChangeArrowheads="1"/>
          </p:cNvSpPr>
          <p:nvPr/>
        </p:nvSpPr>
        <p:spPr bwMode="auto">
          <a:xfrm>
            <a:off x="340685" y="187494"/>
            <a:ext cx="8774113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ヒラギノ角ゴ Pro W3"/>
                <a:cs typeface="Arial" charset="0"/>
              </a:rPr>
              <a:t>Future Science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ヒラギノ角ゴ Pro W3"/>
                <a:cs typeface="Arial" charset="0"/>
              </a:rPr>
              <a:t>...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19090" y="965165"/>
            <a:ext cx="6745734" cy="511492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Wingdings" charset="0"/>
              <a:buChar char="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Expanded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 MINAR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&amp;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 Planetary exploration technology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development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Links to mining / industry,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Robotics.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Wingdings" charset="0"/>
              <a:buChar char="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RESOURCE+: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Advanced salt cavity test facility for studies of compressed gas energy storage.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Wingdings" charset="0"/>
              <a:buChar char="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Misc. Geoscience R&amp;D: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geological repositories / waste containment,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geothermal energy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and more.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Wingdings" charset="0"/>
              <a:buChar char="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" charset="0"/>
                <a:cs typeface="Arial"/>
              </a:rPr>
              <a:t>BUGS+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 Expanding ultra low background material screening         and environmental gamma spectroscopy.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Wingdings" charset="0"/>
              <a:buChar char="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Misc. applied low background studies: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" charset="0"/>
                <a:cs typeface="Arial"/>
              </a:rPr>
              <a:t>AWE-Ge/RECON, Muon Tomography, QCLB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A20305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(Quantum Computing)</a:t>
            </a:r>
          </a:p>
          <a:p>
            <a:pPr marL="342900" lvl="0" indent="-342900" defTabSz="457200" fontAlgn="auto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Font typeface="Wingdings" charset="0"/>
              <a:buChar char=""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Misc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: medium scale astro-particle studies: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Arial" charset="0"/>
                <a:cs typeface="Arial"/>
              </a:rPr>
              <a:t>DarkSPHERE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" charset="0"/>
                <a:cs typeface="Arial"/>
              </a:rPr>
              <a:t>, AION, </a:t>
            </a:r>
            <a:r>
              <a:rPr lang="en-GB" sz="1800" b="1" dirty="0">
                <a:latin typeface="Arial"/>
                <a:ea typeface="Arial" charset="0"/>
                <a:cs typeface="Arial"/>
              </a:rPr>
              <a:t>LEGEND, AIT-NEO / BOLEYN, </a:t>
            </a:r>
          </a:p>
          <a:p>
            <a:pPr marL="342900" lvl="0" indent="-342900" defTabSz="457200" fontAlgn="auto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Font typeface="Wingdings" charset="0"/>
              <a:buChar char=""/>
              <a:defRPr/>
            </a:pPr>
            <a:r>
              <a:rPr lang="en-GB" sz="1800" dirty="0">
                <a:latin typeface="Arial"/>
                <a:ea typeface="Arial" charset="0"/>
                <a:cs typeface="Arial"/>
              </a:rPr>
              <a:t>Large scale EXPANSION: </a:t>
            </a:r>
            <a:r>
              <a:rPr lang="en-GB" sz="1800" b="1" dirty="0">
                <a:solidFill>
                  <a:srgbClr val="A20305"/>
                </a:solidFill>
                <a:latin typeface="Arial"/>
                <a:ea typeface="Arial" charset="0"/>
                <a:cs typeface="Arial"/>
              </a:rPr>
              <a:t>Next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A20305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Gen DM / 0vBB decay +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A20305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4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375E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</p:txBody>
      </p:sp>
      <p:sp>
        <p:nvSpPr>
          <p:cNvPr id="11" name="Rectangle 72"/>
          <p:cNvSpPr>
            <a:spLocks noChangeArrowheads="1"/>
          </p:cNvSpPr>
          <p:nvPr/>
        </p:nvSpPr>
        <p:spPr bwMode="auto">
          <a:xfrm>
            <a:off x="8267430" y="2512505"/>
            <a:ext cx="8451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Grande"/>
                <a:ea typeface="Arial" charset="0"/>
                <a:cs typeface="Arial" charset="0"/>
              </a:rPr>
              <a:t>DRIFT-II 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Grande"/>
              <a:ea typeface="Arial" charset="0"/>
              <a:cs typeface="Arial" charset="0"/>
            </a:endParaRPr>
          </a:p>
        </p:txBody>
      </p:sp>
      <p:pic>
        <p:nvPicPr>
          <p:cNvPr id="9" name="Picture 8" descr="Screen Shot 2013-07-24 at 09.28.1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995" y="5758178"/>
            <a:ext cx="1244140" cy="947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Picture 9" descr="Screen Shot 2016-06-25 at 19.02.08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0675" y="2455834"/>
            <a:ext cx="1610243" cy="1299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Picture 11" descr="C:\Users\ooy64566\Pictures\robot\Newton-robot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0993" y="870315"/>
            <a:ext cx="1863851" cy="1171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FF"/>
            </a:solidFill>
          </a:ln>
          <a:effectLst/>
        </p:spPr>
      </p:pic>
      <p:sp>
        <p:nvSpPr>
          <p:cNvPr id="3" name="Rectangle 2"/>
          <p:cNvSpPr/>
          <p:nvPr/>
        </p:nvSpPr>
        <p:spPr>
          <a:xfrm>
            <a:off x="207728" y="871556"/>
            <a:ext cx="6356987" cy="432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Char char=""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17375E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707236" y="4340990"/>
            <a:ext cx="2150499" cy="1204840"/>
            <a:chOff x="6657431" y="907251"/>
            <a:chExt cx="2150499" cy="1204839"/>
          </a:xfrm>
        </p:grpSpPr>
        <p:pic>
          <p:nvPicPr>
            <p:cNvPr id="13" name="Picture 9"/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7431" y="907251"/>
              <a:ext cx="2101016" cy="119689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4" name="Rectangle 3"/>
            <p:cNvSpPr/>
            <p:nvPr/>
          </p:nvSpPr>
          <p:spPr>
            <a:xfrm>
              <a:off x="6686169" y="934964"/>
              <a:ext cx="756938" cy="261610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 charset="0"/>
                  <a:cs typeface="Arial"/>
                </a:rPr>
                <a:t>AIT-NEO</a:t>
              </a: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184950" y="1681203"/>
              <a:ext cx="162298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 charset="0"/>
                  <a:cs typeface="Arial"/>
                </a:rPr>
                <a:t>Neutrinos &amp; nuclear non-proliferation</a:t>
              </a: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7188903" y="3712095"/>
            <a:ext cx="175098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RESOURCE: Salt cavity energy storage 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ヒラギノ角ゴ Pro W3" charset="0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17296" y="2048037"/>
            <a:ext cx="175098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Robotics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ヒラギノ角ゴ Pro W3" charset="0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396998" y="338278"/>
            <a:ext cx="4330546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Continue current studies, PLUS</a:t>
            </a:r>
            <a:r>
              <a:rPr kumimoji="0" lang="mr-IN" sz="20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…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3902" y="5656490"/>
            <a:ext cx="7257761" cy="8771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 as a truly multi-disciplinary facility for </a:t>
            </a: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Astrophysics and Low Background 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science, </a:t>
            </a: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Earth and Environmental Science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Astrobiology and Planetary Exploration Technology Development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714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Hartlepool deployment for Sea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71" y="1898583"/>
            <a:ext cx="8813800" cy="4452131"/>
          </a:xfrm>
          <a:prstGeom prst="rect">
            <a:avLst/>
          </a:prstGeom>
        </p:spPr>
      </p:pic>
      <p:pic>
        <p:nvPicPr>
          <p:cNvPr id="30" name="Picture 9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5966" y="211680"/>
            <a:ext cx="2798937" cy="16097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1" name="Rectangle 30"/>
          <p:cNvSpPr/>
          <p:nvPr/>
        </p:nvSpPr>
        <p:spPr>
          <a:xfrm>
            <a:off x="161410" y="258128"/>
            <a:ext cx="4609374" cy="64633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62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ヒラギノ角ゴ Pro W3" charset="0"/>
                <a:cs typeface="+mn-cs"/>
              </a:rPr>
              <a:t>AIT-NEO (WATCHMAN)</a:t>
            </a:r>
          </a:p>
        </p:txBody>
      </p:sp>
      <p:sp>
        <p:nvSpPr>
          <p:cNvPr id="5" name="Rectangle 4"/>
          <p:cNvSpPr/>
          <p:nvPr/>
        </p:nvSpPr>
        <p:spPr>
          <a:xfrm>
            <a:off x="4745980" y="201277"/>
            <a:ext cx="12701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62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World antineutrino flux levels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ヒラギノ角ゴ Pro W3" charset="0"/>
              <a:cs typeface="+mn-cs"/>
            </a:endParaRPr>
          </a:p>
        </p:txBody>
      </p:sp>
      <p:sp>
        <p:nvSpPr>
          <p:cNvPr id="12" name="Title 7"/>
          <p:cNvSpPr>
            <a:spLocks noGrp="1"/>
          </p:cNvSpPr>
          <p:nvPr/>
        </p:nvSpPr>
        <p:spPr>
          <a:xfrm>
            <a:off x="244985" y="1196699"/>
            <a:ext cx="5284430" cy="676052"/>
          </a:xfrm>
          <a:prstGeom prst="rect">
            <a:avLst/>
          </a:prstGeom>
          <a:effectLst/>
        </p:spPr>
        <p:txBody>
          <a:bodyPr vert="horz" lIns="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kumimoji="0" sz="3600" b="1" i="0" kern="120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6287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 WATer CHerenkov Monitor of ANtineutrinos  </a:t>
            </a:r>
          </a:p>
        </p:txBody>
      </p:sp>
      <p:sp>
        <p:nvSpPr>
          <p:cNvPr id="9" name="Title 7"/>
          <p:cNvSpPr>
            <a:spLocks noGrp="1"/>
          </p:cNvSpPr>
          <p:nvPr/>
        </p:nvSpPr>
        <p:spPr>
          <a:xfrm>
            <a:off x="77303" y="6133978"/>
            <a:ext cx="9008533" cy="676052"/>
          </a:xfrm>
          <a:prstGeom prst="rect">
            <a:avLst/>
          </a:prstGeom>
          <a:effectLst/>
        </p:spPr>
        <p:txBody>
          <a:bodyPr vert="horz" lIns="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kumimoji="0" sz="3600" b="1" i="0" kern="120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62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NEW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~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6kT prototype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detector: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R&amp;D for anti-neutrino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monitoring of nuclear reactors for global nuclear non-proliferation purposes &amp; more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8103866" y="2617779"/>
            <a:ext cx="11903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62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A ~6kT Gd-loaded water (&amp; WBLS) detector looking at </a:t>
            </a:r>
          </a:p>
          <a:p>
            <a:pPr marL="0" marR="0" lvl="0" indent="0" algn="l" defTabSz="4562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anti-neutrinos from nearby nuclear reactors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ヒラギノ角ゴ Pro W3" charset="0"/>
              <a:cs typeface="+mn-cs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100599" y="2965568"/>
            <a:ext cx="18403" cy="1343523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535970" y="3433841"/>
            <a:ext cx="615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62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charset="0"/>
                <a:cs typeface="+mn-cs"/>
              </a:rPr>
              <a:t>~20 m</a:t>
            </a:r>
          </a:p>
        </p:txBody>
      </p:sp>
      <p:pic>
        <p:nvPicPr>
          <p:cNvPr id="3" name="Picture 2" descr="Screenshot 2018-12-02 at 17.03.11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8622" y="4797649"/>
            <a:ext cx="3018442" cy="119021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822061" y="5731204"/>
            <a:ext cx="12701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62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ΔT ~30μs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ヒラギノ角ゴ Pro W3" charset="0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788263" y="4747642"/>
            <a:ext cx="12701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62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Vertices within 50cm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ヒラギノ角ゴ Pro W3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70622" y="15838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ヒラギノ角ゴ Pro W3" charset="0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1756" y="1947776"/>
            <a:ext cx="13273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62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5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/>
                <a:ea typeface="ヒラギノ角ゴ Pro W3"/>
                <a:cs typeface="+mn-cs"/>
              </a:rPr>
              <a:t>Design, excavation, installation &amp; operation 2019 to 2027(+)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/>
              <a:ea typeface="ヒラギノ角ゴ Pro W3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3E1F276-B1AA-0446-B61E-FF54A502C0E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274" y="2413417"/>
            <a:ext cx="1871053" cy="224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77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66837" y="2063958"/>
            <a:ext cx="7122893" cy="45719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br>
              <a:rPr lang="en-GB" sz="3400">
                <a:solidFill>
                  <a:schemeClr val="accent2">
                    <a:lumMod val="75000"/>
                  </a:schemeClr>
                </a:solidFill>
              </a:rPr>
            </a:br>
            <a:br>
              <a:rPr lang="en-GB" sz="3400">
                <a:solidFill>
                  <a:schemeClr val="accent2">
                    <a:lumMod val="75000"/>
                  </a:schemeClr>
                </a:solidFill>
              </a:rPr>
            </a:br>
            <a:br>
              <a:rPr lang="en-GB" sz="3600">
                <a:solidFill>
                  <a:schemeClr val="accent2">
                    <a:lumMod val="75000"/>
                  </a:schemeClr>
                </a:solidFill>
              </a:rPr>
            </a:br>
            <a:endParaRPr lang="en-GB" sz="3400" b="0" i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0EC122-C91D-2A4B-9438-2B2E7CF05AE0}"/>
              </a:ext>
            </a:extLst>
          </p:cNvPr>
          <p:cNvSpPr/>
          <p:nvPr/>
        </p:nvSpPr>
        <p:spPr>
          <a:xfrm>
            <a:off x="685055" y="2548873"/>
            <a:ext cx="8067055" cy="3163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About the facility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Current science programme: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Astroparticle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 physics and Low </a:t>
            </a:r>
            <a:r>
              <a:rPr lang="en-GB" sz="2000" dirty="0">
                <a:solidFill>
                  <a:srgbClr val="3333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ackground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 science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Earth &amp; Environmental Science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Astrobiology &amp; Planetary Exploration Studies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Future plans: </a:t>
            </a:r>
          </a:p>
          <a:p>
            <a:pPr marL="800100" marR="0" lvl="1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Small, m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ediu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m &amp; large (Expansion for Future DM/0vBB)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9E516F-C3F3-7445-B173-00F2CEC53EFE}"/>
              </a:ext>
            </a:extLst>
          </p:cNvPr>
          <p:cNvSpPr/>
          <p:nvPr/>
        </p:nvSpPr>
        <p:spPr>
          <a:xfrm>
            <a:off x="713689" y="1093411"/>
            <a:ext cx="795677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Boulby Underground Laboratory: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rgbClr val="A20305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Status and plans for the UK’s deep underground science facility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A20305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DB8D80-D0DE-4046-A4D0-920B335A4EAF}"/>
              </a:ext>
            </a:extLst>
          </p:cNvPr>
          <p:cNvGrpSpPr/>
          <p:nvPr/>
        </p:nvGrpSpPr>
        <p:grpSpPr>
          <a:xfrm>
            <a:off x="94999" y="81325"/>
            <a:ext cx="8971185" cy="787942"/>
            <a:chOff x="59375" y="-39797"/>
            <a:chExt cx="8971185" cy="787942"/>
          </a:xfrm>
        </p:grpSpPr>
        <p:pic>
          <p:nvPicPr>
            <p:cNvPr id="15" name="Picture 14" descr="Screen Shot 2013-07-24 at 09.28.11.png">
              <a:extLst>
                <a:ext uri="{FF2B5EF4-FFF2-40B4-BE49-F238E27FC236}">
                  <a16:creationId xmlns:a16="http://schemas.microsoft.com/office/drawing/2014/main" id="{C68B9367-46AE-5D45-BCD9-DE466166B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3922" y="-39797"/>
              <a:ext cx="1016638" cy="760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 descr="A picture containing company name&#10;&#10;Description automatically generated">
              <a:extLst>
                <a:ext uri="{FF2B5EF4-FFF2-40B4-BE49-F238E27FC236}">
                  <a16:creationId xmlns:a16="http://schemas.microsoft.com/office/drawing/2014/main" id="{A96D700C-D76F-9F4D-9720-87FA0DAF8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375" y="59375"/>
              <a:ext cx="1350058" cy="688770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6A325DA-C236-8547-9F23-B21CB0706F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884" y="5885948"/>
            <a:ext cx="1090992" cy="895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C107FE9-3916-904D-8A1A-C3913F1C2E4E}"/>
              </a:ext>
            </a:extLst>
          </p:cNvPr>
          <p:cNvSpPr/>
          <p:nvPr/>
        </p:nvSpPr>
        <p:spPr>
          <a:xfrm>
            <a:off x="205298" y="6428419"/>
            <a:ext cx="23731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STFC Boulby April 2022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860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89B7BEC3-DCFB-ED48-836A-3F8DD6A55E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79" y="863955"/>
            <a:ext cx="4775322" cy="357587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E9B9283-A898-0647-8360-55DFBFE5B2F2}"/>
              </a:ext>
            </a:extLst>
          </p:cNvPr>
          <p:cNvSpPr/>
          <p:nvPr/>
        </p:nvSpPr>
        <p:spPr>
          <a:xfrm>
            <a:off x="1706125" y="155621"/>
            <a:ext cx="61642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172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AIT-NEO (WATCHMAN) Status…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A823AD7D-2BD4-6E40-A45C-2520324DC0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16" y="128800"/>
            <a:ext cx="1451191" cy="61989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41E9459-9313-494E-8752-3277C6BFF6E9}"/>
              </a:ext>
            </a:extLst>
          </p:cNvPr>
          <p:cNvSpPr/>
          <p:nvPr/>
        </p:nvSpPr>
        <p:spPr>
          <a:xfrm>
            <a:off x="139919" y="4585511"/>
            <a:ext cx="4644352" cy="21236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23145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A20305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Status &amp; Next Steps</a:t>
            </a:r>
          </a:p>
          <a:p>
            <a:pPr marL="173593" marR="0" lvl="0" indent="-173593" algn="l" defTabSz="23145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Full </a:t>
            </a:r>
            <a:r>
              <a:rPr kumimoji="0" lang="en-GB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AIT-NEO now not likely to go ahead at Boulby</a:t>
            </a:r>
          </a:p>
          <a:p>
            <a:pPr marL="173593" marR="0" lvl="0" indent="-173593" algn="l" defTabSz="23145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Continued collaborative (US/UK) work undertaken on technology demonstrators – </a:t>
            </a:r>
            <a:r>
              <a:rPr kumimoji="0" lang="en-GB" alt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inc</a:t>
            </a:r>
            <a:r>
              <a:rPr kumimoji="0" lang="en-GB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</a:t>
            </a:r>
            <a:r>
              <a:rPr lang="en-GB" altLang="en-US" sz="1400" dirty="0">
                <a:solidFill>
                  <a:srgbClr val="2D2D8A"/>
                </a:solidFill>
                <a:latin typeface="Arial"/>
                <a:ea typeface="ヒラギノ角ゴ Pro W3"/>
                <a:cs typeface="Arial"/>
              </a:rPr>
              <a:t>30</a:t>
            </a:r>
            <a:r>
              <a:rPr kumimoji="0" lang="en-GB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T system @ Boulby</a:t>
            </a:r>
          </a:p>
          <a:p>
            <a:pPr marL="173593" marR="0" lvl="0" indent="-173593" algn="l" defTabSz="23145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‘</a:t>
            </a:r>
            <a:r>
              <a:rPr kumimoji="0" lang="en-GB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BOLEYN”: </a:t>
            </a:r>
            <a:r>
              <a:rPr kumimoji="0" lang="en-GB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Boulby antineutrino detection technology testbed. Engineering, operation, technology, fill medium and low-background studies.</a:t>
            </a:r>
          </a:p>
          <a:p>
            <a:pPr marL="173593" marR="0" lvl="0" indent="-173593" algn="l" defTabSz="23145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altLang="en-US" sz="1400" dirty="0">
                <a:solidFill>
                  <a:srgbClr val="2D2D8A"/>
                </a:solidFill>
                <a:latin typeface="Arial"/>
                <a:ea typeface="ヒラギノ角ゴ Pro W3"/>
                <a:cs typeface="Arial"/>
              </a:rPr>
              <a:t>Installation –&gt; operation @ Boulby: 2022-2024</a:t>
            </a:r>
            <a:endParaRPr kumimoji="0" lang="en-GB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Arial"/>
              <a:ea typeface="ヒラギノ角ゴ Pro W3"/>
              <a:cs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59C8D7-993B-1D44-BAE6-9F045976893E}"/>
              </a:ext>
            </a:extLst>
          </p:cNvPr>
          <p:cNvGrpSpPr/>
          <p:nvPr/>
        </p:nvGrpSpPr>
        <p:grpSpPr>
          <a:xfrm>
            <a:off x="4810923" y="3764615"/>
            <a:ext cx="4218782" cy="2852415"/>
            <a:chOff x="4810923" y="3764615"/>
            <a:chExt cx="4218782" cy="2852415"/>
          </a:xfrm>
        </p:grpSpPr>
        <p:pic>
          <p:nvPicPr>
            <p:cNvPr id="15" name="image001.png" descr="image001.png">
              <a:extLst>
                <a:ext uri="{FF2B5EF4-FFF2-40B4-BE49-F238E27FC236}">
                  <a16:creationId xmlns:a16="http://schemas.microsoft.com/office/drawing/2014/main" id="{DAF7B95F-93A3-2842-9C74-958247559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2645" y="3861905"/>
              <a:ext cx="2447060" cy="268585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" name="Image" descr="Image">
              <a:extLst>
                <a:ext uri="{FF2B5EF4-FFF2-40B4-BE49-F238E27FC236}">
                  <a16:creationId xmlns:a16="http://schemas.microsoft.com/office/drawing/2014/main" id="{2DE24C8D-7062-0D4E-B9E2-38F83E0AC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810923" y="4996547"/>
              <a:ext cx="1687214" cy="162048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F21B953-4558-9D44-A42E-6B2D64A6E6D6}"/>
                </a:ext>
              </a:extLst>
            </p:cNvPr>
            <p:cNvSpPr/>
            <p:nvPr/>
          </p:nvSpPr>
          <p:spPr>
            <a:xfrm>
              <a:off x="5094518" y="3764615"/>
              <a:ext cx="145323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GB" altLang="en-US" sz="1200" dirty="0">
                  <a:solidFill>
                    <a:srgbClr val="2D2D8A"/>
                  </a:solidFill>
                  <a:latin typeface="Arial"/>
                  <a:ea typeface="ヒラギノ角ゴ Pro W3"/>
                  <a:cs typeface="Arial"/>
                </a:rPr>
                <a:t>BOLEYN. </a:t>
              </a:r>
            </a:p>
            <a:p>
              <a:pPr algn="r"/>
              <a:r>
                <a:rPr lang="en-GB" altLang="en-US" sz="1200" dirty="0">
                  <a:solidFill>
                    <a:srgbClr val="2D2D8A"/>
                  </a:solidFill>
                  <a:latin typeface="Arial"/>
                  <a:ea typeface="ヒラギノ角ゴ Pro W3"/>
                  <a:cs typeface="Arial"/>
                </a:rPr>
                <a:t>~30T antineutrino technology testbed.</a:t>
              </a:r>
            </a:p>
            <a:p>
              <a:pPr algn="r"/>
              <a:r>
                <a:rPr lang="en-GB" altLang="en-US" sz="1200" dirty="0">
                  <a:solidFill>
                    <a:srgbClr val="2D2D8A"/>
                  </a:solidFill>
                  <a:latin typeface="Arial"/>
                  <a:ea typeface="ヒラギノ角ゴ Pro W3"/>
                  <a:cs typeface="Arial"/>
                </a:rPr>
                <a:t>. </a:t>
              </a:r>
              <a:r>
                <a:rPr lang="en-GB" altLang="en-US" sz="1200" i="1" dirty="0">
                  <a:solidFill>
                    <a:srgbClr val="2D2D8A"/>
                  </a:solidFill>
                  <a:latin typeface="Arial"/>
                  <a:ea typeface="ヒラギノ角ゴ Pro W3"/>
                  <a:cs typeface="Arial"/>
                </a:rPr>
                <a:t>(A </a:t>
              </a:r>
              <a:r>
                <a:rPr lang="en-GB" altLang="en-US" sz="1200" i="1" dirty="0" err="1">
                  <a:solidFill>
                    <a:srgbClr val="2D2D8A"/>
                  </a:solidFill>
                  <a:latin typeface="Arial"/>
                  <a:ea typeface="ヒラギノ角ゴ Pro W3"/>
                  <a:cs typeface="Arial"/>
                </a:rPr>
                <a:t>Scarff</a:t>
              </a:r>
              <a:r>
                <a:rPr lang="en-GB" altLang="en-US" sz="1200" i="1" dirty="0">
                  <a:solidFill>
                    <a:srgbClr val="2D2D8A"/>
                  </a:solidFill>
                  <a:latin typeface="Arial"/>
                  <a:ea typeface="ヒラギノ角ゴ Pro W3"/>
                  <a:cs typeface="Arial"/>
                </a:rPr>
                <a:t>, this conference)</a:t>
              </a:r>
              <a:r>
                <a:rPr lang="en-GB" altLang="en-US" sz="1200" dirty="0">
                  <a:solidFill>
                    <a:srgbClr val="2D2D8A"/>
                  </a:solidFill>
                  <a:latin typeface="Arial"/>
                  <a:ea typeface="ヒラギノ角ゴ Pro W3"/>
                  <a:cs typeface="Arial"/>
                </a:rPr>
                <a:t> </a:t>
              </a:r>
              <a:endParaRPr lang="en-US" sz="1200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1531DBF9-622E-184E-9BF7-B40DD7336C3F}"/>
              </a:ext>
            </a:extLst>
          </p:cNvPr>
          <p:cNvSpPr/>
          <p:nvPr/>
        </p:nvSpPr>
        <p:spPr>
          <a:xfrm>
            <a:off x="5045528" y="859030"/>
            <a:ext cx="4000497" cy="26930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23145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A20305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AIT-NEO recent happenings:</a:t>
            </a:r>
          </a:p>
          <a:p>
            <a:pPr marL="173593" lvl="0" indent="-173593" defTabSz="231458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2018-Present</a:t>
            </a:r>
            <a:r>
              <a:rPr kumimoji="0" lang="en-GB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: Detector design and performance studies. (L. </a:t>
            </a:r>
            <a:r>
              <a:rPr kumimoji="0" lang="en-GB" alt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Kneale</a:t>
            </a:r>
            <a:r>
              <a:rPr kumimoji="0" lang="en-GB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, C. Toth, S. </a:t>
            </a:r>
            <a:r>
              <a:rPr lang="en-GB" altLang="en-US" sz="1400" dirty="0">
                <a:solidFill>
                  <a:srgbClr val="2D2D8A"/>
                </a:solidFill>
                <a:latin typeface="Arial"/>
                <a:ea typeface="ヒラギノ角ゴ Pro W3"/>
                <a:cs typeface="Arial"/>
              </a:rPr>
              <a:t>W</a:t>
            </a:r>
            <a:r>
              <a:rPr kumimoji="0" lang="en-GB" alt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ilson</a:t>
            </a:r>
            <a:r>
              <a:rPr kumimoji="0" lang="en-GB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, Y </a:t>
            </a:r>
            <a:r>
              <a:rPr kumimoji="0" lang="en-GB" alt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Schellback</a:t>
            </a:r>
            <a:r>
              <a:rPr kumimoji="0" lang="en-GB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). Studies of new</a:t>
            </a:r>
            <a:r>
              <a:rPr kumimoji="0" lang="en-GB" altLang="en-US" sz="1400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site location, geology, designs, costs and schedule</a:t>
            </a:r>
            <a:endParaRPr kumimoji="0" lang="en-GB" altLang="en-US" sz="140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Arial"/>
              <a:ea typeface="ヒラギノ角ゴ Pro W3"/>
              <a:cs typeface="Arial"/>
            </a:endParaRPr>
          </a:p>
          <a:p>
            <a:pPr marL="173593" marR="0" lvl="0" indent="-173593" algn="l" defTabSz="23145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June 2021: </a:t>
            </a:r>
            <a:r>
              <a:rPr kumimoji="0" lang="en-GB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NEW news from EDF of </a:t>
            </a:r>
            <a:r>
              <a:rPr kumimoji="0" lang="en-GB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Hartlepool closure in 2024</a:t>
            </a:r>
            <a:r>
              <a:rPr kumimoji="0" lang="en-GB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</a:t>
            </a:r>
            <a:r>
              <a:rPr kumimoji="0" lang="en-GB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due to new understanding of aging rates. </a:t>
            </a:r>
          </a:p>
          <a:p>
            <a:pPr marL="173593" marR="0" lvl="0" indent="-173593" algn="l" defTabSz="23145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December 2021: </a:t>
            </a:r>
            <a:r>
              <a:rPr kumimoji="0" lang="en-GB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News of </a:t>
            </a:r>
            <a:r>
              <a:rPr kumimoji="0" lang="en-GB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early closure (2028) of next nearest power stations</a:t>
            </a:r>
            <a:r>
              <a:rPr kumimoji="0" lang="en-GB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(Heysham 2 and </a:t>
            </a:r>
            <a:r>
              <a:rPr kumimoji="0" lang="en-GB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Torness</a:t>
            </a:r>
            <a:r>
              <a:rPr kumimoji="0" lang="en-GB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95203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B301CC9E-2BB1-BE48-A20D-10BB9BA5D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899" y="218705"/>
            <a:ext cx="7413171" cy="827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269" tIns="44342" rIns="90269" bIns="44342" anchor="ctr">
            <a:prstTxWarp prst="textNoShape">
              <a:avLst/>
            </a:prstTxWarp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Next Generation Rare Event Studies @ Boulby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D2DCA1-B08D-9A4A-A5F7-7479D568312F}"/>
              </a:ext>
            </a:extLst>
          </p:cNvPr>
          <p:cNvSpPr/>
          <p:nvPr/>
        </p:nvSpPr>
        <p:spPr>
          <a:xfrm>
            <a:off x="206599" y="948653"/>
            <a:ext cx="5508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800" b="1" dirty="0">
                <a:solidFill>
                  <a:schemeClr val="tx2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T</a:t>
            </a:r>
            <a:r>
              <a:rPr kumimoji="0" lang="en-GB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owards</a:t>
            </a: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EXPANDING </a:t>
            </a:r>
            <a:r>
              <a:rPr lang="en-GB" altLang="en-US" sz="1800" b="1" dirty="0">
                <a:solidFill>
                  <a:schemeClr val="tx2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B</a:t>
            </a:r>
            <a:r>
              <a:rPr kumimoji="0" lang="en-GB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oulby</a:t>
            </a: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to host MAJOR international Dark Matter, neutrino &amp; fundamental science projects from </a:t>
            </a: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2028+</a:t>
            </a:r>
          </a:p>
        </p:txBody>
      </p:sp>
      <p:pic>
        <p:nvPicPr>
          <p:cNvPr id="12" name="Picture 24">
            <a:extLst>
              <a:ext uri="{FF2B5EF4-FFF2-40B4-BE49-F238E27FC236}">
                <a16:creationId xmlns:a16="http://schemas.microsoft.com/office/drawing/2014/main" id="{260C1AD2-5327-7B46-84FC-A762833F9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0694" y="1294623"/>
            <a:ext cx="3037117" cy="16006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4BF64D87-F648-0C4B-A2A0-6B8DC0324D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9383" y="3064379"/>
            <a:ext cx="2233747" cy="160452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BEA82E4-AE86-DB49-96E3-E26D525DC29C}"/>
              </a:ext>
            </a:extLst>
          </p:cNvPr>
          <p:cNvSpPr/>
          <p:nvPr/>
        </p:nvSpPr>
        <p:spPr>
          <a:xfrm>
            <a:off x="4562475" y="3064836"/>
            <a:ext cx="18457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charset="0"/>
                <a:cs typeface="+mn-cs"/>
              </a:rPr>
              <a:t>Boulby-FS study: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charset="0"/>
                <a:cs typeface="+mn-cs"/>
              </a:rPr>
              <a:t>Infrastructure design, feasibility &amp; costing studies for next generation Dark Matter and/or 0vBB detectors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latin typeface="Arial"/>
                <a:cs typeface="+mn-cs"/>
              </a:rPr>
              <a:t>S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ヒラギノ角ゴ Pro W3" charset="0"/>
                <a:cs typeface="+mn-cs"/>
              </a:rPr>
              <a:t>tudy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ヒラギノ角ゴ Pro W3" charset="0"/>
                <a:cs typeface="+mn-cs"/>
              </a:rPr>
              <a:t> </a:t>
            </a:r>
            <a:r>
              <a:rPr lang="en-GB" sz="1200" b="1" dirty="0">
                <a:latin typeface="Arial"/>
                <a:cs typeface="+mn-cs"/>
              </a:rPr>
              <a:t>undertaken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ヒラギノ角ゴ Pro W3" charset="0"/>
                <a:cs typeface="+mn-cs"/>
              </a:rPr>
              <a:t>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ヒラギノ角ゴ Pro W3" charset="0"/>
                <a:cs typeface="+mn-cs"/>
              </a:rPr>
              <a:t>2020-2021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ヒラギノ角ゴ Pro W3" charset="0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C4377C1-63C2-6C45-AAEC-7567D6DD92AF}"/>
              </a:ext>
            </a:extLst>
          </p:cNvPr>
          <p:cNvSpPr/>
          <p:nvPr/>
        </p:nvSpPr>
        <p:spPr>
          <a:xfrm>
            <a:off x="4181020" y="2010331"/>
            <a:ext cx="7828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charset="0"/>
                <a:cs typeface="+mn-cs"/>
              </a:rPr>
              <a:t>LZ, SURF. USA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ヒラギノ角ゴ Pro W3" charset="0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9A6E578-97BC-6245-BD43-4319C825381E}"/>
              </a:ext>
            </a:extLst>
          </p:cNvPr>
          <p:cNvSpPr/>
          <p:nvPr/>
        </p:nvSpPr>
        <p:spPr>
          <a:xfrm>
            <a:off x="4882243" y="5037481"/>
            <a:ext cx="4065812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Expansion bringing to the UK: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HIGH-impact, world-leading science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1600" b="1" dirty="0">
                <a:solidFill>
                  <a:srgbClr val="1F497D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BIG fundamental science questions</a:t>
            </a:r>
            <a:endParaRPr kumimoji="0" lang="en-GB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LARGE multi-national collaborations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MAJOR local &amp; national investment, impact and visibility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34EA2E-0EE1-A749-9994-B75B4ACB6418}"/>
              </a:ext>
            </a:extLst>
          </p:cNvPr>
          <p:cNvGrpSpPr/>
          <p:nvPr/>
        </p:nvGrpSpPr>
        <p:grpSpPr>
          <a:xfrm>
            <a:off x="342574" y="4431365"/>
            <a:ext cx="2367969" cy="1348951"/>
            <a:chOff x="244602" y="2227007"/>
            <a:chExt cx="2328265" cy="135828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62D6D8B-1497-9843-A59E-A183002375BE}"/>
                </a:ext>
              </a:extLst>
            </p:cNvPr>
            <p:cNvGrpSpPr/>
            <p:nvPr/>
          </p:nvGrpSpPr>
          <p:grpSpPr>
            <a:xfrm>
              <a:off x="244602" y="2227007"/>
              <a:ext cx="1901670" cy="1358284"/>
              <a:chOff x="298389" y="2227007"/>
              <a:chExt cx="1901670" cy="1358284"/>
            </a:xfrm>
          </p:grpSpPr>
          <p:pic>
            <p:nvPicPr>
              <p:cNvPr id="3" name="Picture 2" descr="A star filled sky&#10;&#10;Description automatically generated">
                <a:extLst>
                  <a:ext uri="{FF2B5EF4-FFF2-40B4-BE49-F238E27FC236}">
                    <a16:creationId xmlns:a16="http://schemas.microsoft.com/office/drawing/2014/main" id="{87211168-13C4-B644-BE5B-A5F91CE44F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4800" y="2227007"/>
                <a:ext cx="1895259" cy="1358284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9AE5803-F483-4044-BCB7-9F3608A3D3C0}"/>
                  </a:ext>
                </a:extLst>
              </p:cNvPr>
              <p:cNvSpPr/>
              <p:nvPr/>
            </p:nvSpPr>
            <p:spPr>
              <a:xfrm>
                <a:off x="298389" y="2229980"/>
                <a:ext cx="992528" cy="253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050">
                    <a:solidFill>
                      <a:schemeClr val="bg1">
                        <a:lumMod val="50000"/>
                      </a:schemeClr>
                    </a:solidFill>
                    <a:latin typeface="Arial"/>
                  </a:rPr>
                  <a:t>Dark Matter</a:t>
                </a:r>
                <a:endParaRPr lang="en-US" sz="105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EB9CEDA-1704-2144-8B87-3DD13E346796}"/>
                </a:ext>
              </a:extLst>
            </p:cNvPr>
            <p:cNvSpPr/>
            <p:nvPr/>
          </p:nvSpPr>
          <p:spPr>
            <a:xfrm>
              <a:off x="1580339" y="3278850"/>
              <a:ext cx="992528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50">
                  <a:solidFill>
                    <a:schemeClr val="bg1">
                      <a:lumMod val="50000"/>
                    </a:schemeClr>
                  </a:solidFill>
                  <a:latin typeface="Arial"/>
                </a:rPr>
                <a:t>0𝒱BB</a:t>
              </a:r>
              <a:endParaRPr lang="en-US" sz="105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14B9356-47B2-F448-A6D2-2F02FE6FE6D9}"/>
              </a:ext>
            </a:extLst>
          </p:cNvPr>
          <p:cNvGrpSpPr/>
          <p:nvPr/>
        </p:nvGrpSpPr>
        <p:grpSpPr>
          <a:xfrm>
            <a:off x="368581" y="2057397"/>
            <a:ext cx="3795205" cy="1901415"/>
            <a:chOff x="384909" y="1886663"/>
            <a:chExt cx="4023805" cy="2137465"/>
          </a:xfrm>
        </p:grpSpPr>
        <p:pic>
          <p:nvPicPr>
            <p:cNvPr id="18" name="Picture 17" descr="A picture containing building, train, sitting, airplane&#10;&#10;Description automatically generated">
              <a:extLst>
                <a:ext uri="{FF2B5EF4-FFF2-40B4-BE49-F238E27FC236}">
                  <a16:creationId xmlns:a16="http://schemas.microsoft.com/office/drawing/2014/main" id="{0B088FB0-D961-BD43-80CA-DA1D0B4B6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909" y="1886663"/>
              <a:ext cx="4023805" cy="2137465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3CCCE4F-F057-744C-9445-3E64665D9F3E}"/>
                </a:ext>
              </a:extLst>
            </p:cNvPr>
            <p:cNvSpPr/>
            <p:nvPr/>
          </p:nvSpPr>
          <p:spPr>
            <a:xfrm>
              <a:off x="2024050" y="2596242"/>
              <a:ext cx="92949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/>
                  <a:ea typeface="ヒラギノ角ゴ Pro W3" charset="0"/>
                  <a:cs typeface="+mn-cs"/>
                </a:rPr>
                <a:t>10 T Liquid Xenon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ヒラギノ角ゴ Pro W3" charset="0"/>
                <a:cs typeface="+mn-cs"/>
              </a:endParaRPr>
            </a:p>
          </p:txBody>
        </p:sp>
      </p:grpSp>
      <p:pic>
        <p:nvPicPr>
          <p:cNvPr id="30" name="Picture 29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4757DF70-1612-BB46-8E6E-0C94C46678A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99" y="180497"/>
            <a:ext cx="1350058" cy="68877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3298B24-71D8-2B40-BA83-352AE29C3E23}"/>
              </a:ext>
            </a:extLst>
          </p:cNvPr>
          <p:cNvGrpSpPr/>
          <p:nvPr/>
        </p:nvGrpSpPr>
        <p:grpSpPr>
          <a:xfrm>
            <a:off x="293922" y="4403408"/>
            <a:ext cx="4441368" cy="2291303"/>
            <a:chOff x="1183378" y="2146760"/>
            <a:chExt cx="3501358" cy="1855328"/>
          </a:xfrm>
        </p:grpSpPr>
        <p:pic>
          <p:nvPicPr>
            <p:cNvPr id="27" name="Google Shape;357;p43" descr="darwin.png">
              <a:extLst>
                <a:ext uri="{FF2B5EF4-FFF2-40B4-BE49-F238E27FC236}">
                  <a16:creationId xmlns:a16="http://schemas.microsoft.com/office/drawing/2014/main" id="{828D4366-F22D-E847-B316-2E1A34CE131E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165760" y="2146760"/>
              <a:ext cx="1518976" cy="15380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358;p43">
              <a:extLst>
                <a:ext uri="{FF2B5EF4-FFF2-40B4-BE49-F238E27FC236}">
                  <a16:creationId xmlns:a16="http://schemas.microsoft.com/office/drawing/2014/main" id="{ED664EA0-616B-9644-82E8-DB31D433C4D1}"/>
                </a:ext>
              </a:extLst>
            </p:cNvPr>
            <p:cNvSpPr txBox="1"/>
            <p:nvPr/>
          </p:nvSpPr>
          <p:spPr>
            <a:xfrm>
              <a:off x="1183378" y="3561723"/>
              <a:ext cx="1673439" cy="4403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-US" sz="1300" b="1" dirty="0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Next generation DM and/or 0vBB at Boulby? </a:t>
              </a:r>
            </a:p>
            <a:p>
              <a:pPr>
                <a:buSzPts val="1200"/>
              </a:pPr>
              <a:endParaRPr sz="1300" b="1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92A5B8A-050A-C640-A3B0-777F05F3DFC3}"/>
              </a:ext>
            </a:extLst>
          </p:cNvPr>
          <p:cNvSpPr/>
          <p:nvPr/>
        </p:nvSpPr>
        <p:spPr>
          <a:xfrm>
            <a:off x="2968120" y="6293314"/>
            <a:ext cx="15875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200" b="1" dirty="0">
                <a:solidFill>
                  <a:srgbClr val="A20305"/>
                </a:solidFill>
                <a:latin typeface="Open Sans"/>
                <a:ea typeface="Open Sans"/>
                <a:cs typeface="Open Sans"/>
                <a:sym typeface="Open Sans"/>
              </a:rPr>
              <a:t>E.g. LZ / XENON / DARWIN / G3</a:t>
            </a: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4D61865E-C132-6845-B20B-626692C96A4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244044"/>
            <a:ext cx="2612571" cy="1781718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0FFE2C1-035A-BC4C-9985-FEFEC835C922}"/>
              </a:ext>
            </a:extLst>
          </p:cNvPr>
          <p:cNvSpPr/>
          <p:nvPr/>
        </p:nvSpPr>
        <p:spPr>
          <a:xfrm>
            <a:off x="3144686" y="4130972"/>
            <a:ext cx="118238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solidFill>
                  <a:schemeClr val="accent2"/>
                </a:solidFill>
                <a:latin typeface="Arial"/>
                <a:cs typeface="+mn-cs"/>
              </a:rPr>
              <a:t>50+</a:t>
            </a: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ヒラギノ角ゴ Pro W3" charset="0"/>
                <a:cs typeface="+mn-cs"/>
              </a:rPr>
              <a:t> T Liquid Xenon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ヒラギノ角ゴ Pro W3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86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6386000-9889-7140-8F33-151AB580A6A8}"/>
              </a:ext>
            </a:extLst>
          </p:cNvPr>
          <p:cNvGrpSpPr/>
          <p:nvPr/>
        </p:nvGrpSpPr>
        <p:grpSpPr>
          <a:xfrm>
            <a:off x="3876399" y="2989713"/>
            <a:ext cx="4978683" cy="1577920"/>
            <a:chOff x="164236" y="3283661"/>
            <a:chExt cx="4600269" cy="1646224"/>
          </a:xfrm>
        </p:grpSpPr>
        <p:pic>
          <p:nvPicPr>
            <p:cNvPr id="53" name="Picture 52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F6E3C20E-5794-9A4D-889C-43229E190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8850" y="3283661"/>
              <a:ext cx="2155655" cy="1451810"/>
            </a:xfrm>
            <a:prstGeom prst="rect">
              <a:avLst/>
            </a:prstGeom>
          </p:spPr>
        </p:pic>
        <p:pic>
          <p:nvPicPr>
            <p:cNvPr id="63" name="Picture 62" descr="Diagram&#10;&#10;Description automatically generated">
              <a:extLst>
                <a:ext uri="{FF2B5EF4-FFF2-40B4-BE49-F238E27FC236}">
                  <a16:creationId xmlns:a16="http://schemas.microsoft.com/office/drawing/2014/main" id="{AB6A4F62-0BD6-6747-9A2F-F296523ED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236" y="3470055"/>
              <a:ext cx="2015690" cy="1459830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4268711-644F-C945-93CF-137BACDFCD07}"/>
              </a:ext>
            </a:extLst>
          </p:cNvPr>
          <p:cNvSpPr/>
          <p:nvPr/>
        </p:nvSpPr>
        <p:spPr>
          <a:xfrm>
            <a:off x="3934691" y="828395"/>
            <a:ext cx="4948052" cy="22185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A20305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Boulby-FS Study Overview:</a:t>
            </a:r>
            <a:endParaRPr kumimoji="0" lang="en-GB" altLang="en-US" sz="135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Arial"/>
              <a:ea typeface="ヒラギノ角ゴ Pro W3"/>
              <a:cs typeface="Arial"/>
            </a:endParaRPr>
          </a:p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Context and need: Dark Matter (DM), </a:t>
            </a:r>
            <a:r>
              <a:rPr kumimoji="0" lang="en-GB" alt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Neutrinoless</a:t>
            </a:r>
            <a:r>
              <a:rPr kumimoji="0" lang="en-GB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Double Beta Decay (0vBB)</a:t>
            </a:r>
          </a:p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Infrastructure specifications for potential projects (</a:t>
            </a:r>
            <a:r>
              <a:rPr kumimoji="0" lang="en-GB" alt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LXe</a:t>
            </a:r>
            <a:r>
              <a:rPr kumimoji="0" lang="en-GB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&amp; </a:t>
            </a:r>
            <a:r>
              <a:rPr kumimoji="0" lang="en-GB" alt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LAr</a:t>
            </a:r>
            <a:r>
              <a:rPr kumimoji="0" lang="en-GB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DM, Ge 0vBB, and more)).</a:t>
            </a:r>
          </a:p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Conceptual designs for excavations and outfitted labs – in 1.1km (Salt) and 1.4km (Polyhalite) layers</a:t>
            </a:r>
          </a:p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Staffing and surface facility needs.</a:t>
            </a:r>
          </a:p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Detailed costs and schedules.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D70FE46-C6C6-174F-B168-ED6CE669C2FF}"/>
              </a:ext>
            </a:extLst>
          </p:cNvPr>
          <p:cNvGrpSpPr/>
          <p:nvPr/>
        </p:nvGrpSpPr>
        <p:grpSpPr>
          <a:xfrm>
            <a:off x="127608" y="1235658"/>
            <a:ext cx="3317722" cy="4528330"/>
            <a:chOff x="172270" y="1267328"/>
            <a:chExt cx="3643680" cy="4891512"/>
          </a:xfrm>
        </p:grpSpPr>
        <p:pic>
          <p:nvPicPr>
            <p:cNvPr id="10" name="Picture 9" descr="Text, letter&#10;&#10;Description automatically generated">
              <a:extLst>
                <a:ext uri="{FF2B5EF4-FFF2-40B4-BE49-F238E27FC236}">
                  <a16:creationId xmlns:a16="http://schemas.microsoft.com/office/drawing/2014/main" id="{06CDD539-7C5A-9E41-9ED3-A80AF890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288" y="1267328"/>
              <a:ext cx="3506662" cy="4891512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6EA7471-355C-1644-85B7-F834B27E8B91}"/>
                </a:ext>
              </a:extLst>
            </p:cNvPr>
            <p:cNvSpPr/>
            <p:nvPr/>
          </p:nvSpPr>
          <p:spPr>
            <a:xfrm rot="19558305">
              <a:off x="172270" y="1510374"/>
              <a:ext cx="1641782" cy="52322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A20305"/>
                  </a:solidFill>
                  <a:effectLst/>
                  <a:uLnTx/>
                  <a:uFillTx/>
                  <a:latin typeface="Arial"/>
                  <a:ea typeface="ヒラギノ角ゴ Pro W3"/>
                  <a:cs typeface="Arial"/>
                </a:rPr>
                <a:t>Submitted to STFC June 2021</a:t>
              </a:r>
            </a:p>
          </p:txBody>
        </p:sp>
      </p:grpSp>
      <p:sp>
        <p:nvSpPr>
          <p:cNvPr id="18" name="Rectangle 6">
            <a:extLst>
              <a:ext uri="{FF2B5EF4-FFF2-40B4-BE49-F238E27FC236}">
                <a16:creationId xmlns:a16="http://schemas.microsoft.com/office/drawing/2014/main" id="{2FCD0BE3-B236-B941-9FFF-AABD7A24D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5521" y="60371"/>
            <a:ext cx="7325174" cy="827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269" tIns="44342" rIns="90269" bIns="44342" anchor="ctr">
            <a:prstTxWarp prst="textNoShape">
              <a:avLst/>
            </a:prstTxWarp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Boulby Feasibility Study (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A20305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Boulby-FS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) </a:t>
            </a:r>
          </a:p>
        </p:txBody>
      </p:sp>
      <p:pic>
        <p:nvPicPr>
          <p:cNvPr id="20" name="Picture 19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8B261C24-773C-0A40-8228-0DA91F9885C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99" y="180497"/>
            <a:ext cx="1350058" cy="6887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18FF74-842A-5D4E-AF75-DC598FF72AD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963" y="4568530"/>
            <a:ext cx="2522392" cy="16301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0906A69-7068-DA4F-922E-3BAE2A740FE2}"/>
              </a:ext>
            </a:extLst>
          </p:cNvPr>
          <p:cNvGrpSpPr/>
          <p:nvPr/>
        </p:nvGrpSpPr>
        <p:grpSpPr>
          <a:xfrm>
            <a:off x="3816898" y="4668052"/>
            <a:ext cx="2600231" cy="1373518"/>
            <a:chOff x="274319" y="3476940"/>
            <a:chExt cx="5956663" cy="2055613"/>
          </a:xfrm>
        </p:grpSpPr>
        <p:pic>
          <p:nvPicPr>
            <p:cNvPr id="19" name="Picture 18" descr="Chart, map&#10;&#10;Description automatically generated">
              <a:extLst>
                <a:ext uri="{FF2B5EF4-FFF2-40B4-BE49-F238E27FC236}">
                  <a16:creationId xmlns:a16="http://schemas.microsoft.com/office/drawing/2014/main" id="{CD9F7DD0-1C9C-8F4D-9B02-CFA9F23F4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4319" y="3476940"/>
              <a:ext cx="5956663" cy="2055613"/>
            </a:xfrm>
            <a:prstGeom prst="rect">
              <a:avLst/>
            </a:prstGeom>
          </p:spPr>
        </p:pic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8B22C25F-9BA3-6D48-A521-3B46EB4C1D23}"/>
                </a:ext>
              </a:extLst>
            </p:cNvPr>
            <p:cNvSpPr/>
            <p:nvPr/>
          </p:nvSpPr>
          <p:spPr bwMode="auto">
            <a:xfrm>
              <a:off x="1789613" y="3853542"/>
              <a:ext cx="365760" cy="381240"/>
            </a:xfrm>
            <a:prstGeom prst="roundRect">
              <a:avLst/>
            </a:prstGeom>
            <a:noFill/>
            <a:ln w="28575" cap="flat" cmpd="sng" algn="ctr">
              <a:solidFill>
                <a:srgbClr val="00206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hangingPunct="0"/>
              <a:endParaRPr lang="en-US" sz="1800" dirty="0">
                <a:solidFill>
                  <a:srgbClr val="000000"/>
                </a:solidFill>
                <a:latin typeface="Lucida Grande" pitchFamily="84" charset="0"/>
                <a:ea typeface="ヒラギノ角ゴ Pro W3" pitchFamily="84" charset="-128"/>
                <a:cs typeface="+mn-cs"/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B105E68A-2C97-EE46-9A81-8C1205F69AD4}"/>
                </a:ext>
              </a:extLst>
            </p:cNvPr>
            <p:cNvSpPr/>
            <p:nvPr/>
          </p:nvSpPr>
          <p:spPr bwMode="auto">
            <a:xfrm>
              <a:off x="5246916" y="5077097"/>
              <a:ext cx="365760" cy="381240"/>
            </a:xfrm>
            <a:prstGeom prst="roundRect">
              <a:avLst/>
            </a:prstGeom>
            <a:noFill/>
            <a:ln w="28575" cap="flat" cmpd="sng" algn="ctr">
              <a:solidFill>
                <a:srgbClr val="00206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hangingPunct="0"/>
              <a:endParaRPr lang="en-US" sz="1800" dirty="0">
                <a:solidFill>
                  <a:srgbClr val="000000"/>
                </a:solidFill>
                <a:latin typeface="Lucida Grande" pitchFamily="84" charset="0"/>
                <a:ea typeface="ヒラギノ角ゴ Pro W3" pitchFamily="84" charset="-128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AD42997-580C-F24D-9745-6AB763D3C332}"/>
                </a:ext>
              </a:extLst>
            </p:cNvPr>
            <p:cNvSpPr/>
            <p:nvPr/>
          </p:nvSpPr>
          <p:spPr>
            <a:xfrm>
              <a:off x="1605573" y="3536040"/>
              <a:ext cx="1831119" cy="3007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defTabSz="342900" fontAlgn="auto">
                <a:lnSpc>
                  <a:spcPct val="107000"/>
                </a:lnSpc>
                <a:spcBef>
                  <a:spcPts val="0"/>
                </a:spcBef>
                <a:spcAft>
                  <a:spcPts val="450"/>
                </a:spcAft>
              </a:pPr>
              <a:r>
                <a:rPr lang="en-GB" sz="900" b="1" dirty="0">
                  <a:solidFill>
                    <a:srgbClr val="000000"/>
                  </a:solidFill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rPr>
                <a:t>New lab in Salt?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E425539-FD1E-9141-8909-EF62FD3FC02D}"/>
                </a:ext>
              </a:extLst>
            </p:cNvPr>
            <p:cNvSpPr/>
            <p:nvPr/>
          </p:nvSpPr>
          <p:spPr>
            <a:xfrm>
              <a:off x="3559331" y="5086165"/>
              <a:ext cx="1886008" cy="3007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defTabSz="342900" fontAlgn="auto">
                <a:lnSpc>
                  <a:spcPct val="107000"/>
                </a:lnSpc>
                <a:spcBef>
                  <a:spcPts val="0"/>
                </a:spcBef>
                <a:spcAft>
                  <a:spcPts val="450"/>
                </a:spcAft>
              </a:pPr>
              <a:r>
                <a:rPr lang="en-GB" sz="900" b="1" dirty="0">
                  <a:solidFill>
                    <a:srgbClr val="000000"/>
                  </a:solidFill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rPr>
                <a:t>New lab in Poly?</a:t>
              </a:r>
            </a:p>
          </p:txBody>
        </p:sp>
      </p:grpSp>
      <p:pic>
        <p:nvPicPr>
          <p:cNvPr id="26" name="Content Placeholder 3">
            <a:extLst>
              <a:ext uri="{FF2B5EF4-FFF2-40B4-BE49-F238E27FC236}">
                <a16:creationId xmlns:a16="http://schemas.microsoft.com/office/drawing/2014/main" id="{C48D0015-7CFA-164A-B9AE-E48D333F7A0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0171" y="3035599"/>
            <a:ext cx="2628900" cy="153639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9303A28-D57F-3049-AB65-5A10F8FC484B}"/>
              </a:ext>
            </a:extLst>
          </p:cNvPr>
          <p:cNvSpPr/>
          <p:nvPr/>
        </p:nvSpPr>
        <p:spPr>
          <a:xfrm>
            <a:off x="4585855" y="6202574"/>
            <a:ext cx="4251892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Results: It IS feasible, well motivated and timely.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Outfitted facility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: £100m+ (Inc contingency, VAT)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 charset="0"/>
              <a:ea typeface="ヒラギノ角ゴ Pro W3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4066466-0008-C54B-AEFF-87A31130C7ED}"/>
              </a:ext>
            </a:extLst>
          </p:cNvPr>
          <p:cNvSpPr/>
          <p:nvPr/>
        </p:nvSpPr>
        <p:spPr>
          <a:xfrm>
            <a:off x="212270" y="6097369"/>
            <a:ext cx="418011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700" b="1" i="1" dirty="0">
                <a:highlight>
                  <a:srgbClr val="E1E1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Government ‘fit’: </a:t>
            </a:r>
            <a:r>
              <a:rPr lang="en-GB" sz="1700" b="1" i="1" dirty="0">
                <a:solidFill>
                  <a:srgbClr val="A20305"/>
                </a:solidFill>
                <a:highlight>
                  <a:srgbClr val="E1E1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Levelling Up, Strength in Places, Build Back Better</a:t>
            </a:r>
            <a:endParaRPr lang="en-US" sz="1700" dirty="0">
              <a:highlight>
                <a:srgbClr val="E1E1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73505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B301CC9E-2BB1-BE48-A20D-10BB9BA5D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97" y="218705"/>
            <a:ext cx="7604163" cy="827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269" tIns="44342" rIns="90269" bIns="44342" anchor="ctr">
            <a:prstTxWarp prst="textNoShape">
              <a:avLst/>
            </a:prstTxWarp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Next Generation Dark Matter(+)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@ Boulby?</a:t>
            </a:r>
          </a:p>
        </p:txBody>
      </p:sp>
      <p:pic>
        <p:nvPicPr>
          <p:cNvPr id="30" name="Picture 29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4757DF70-1612-BB46-8E6E-0C94C46678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99" y="180497"/>
            <a:ext cx="1350058" cy="688770"/>
          </a:xfrm>
          <a:prstGeom prst="rect">
            <a:avLst/>
          </a:prstGeom>
        </p:spPr>
      </p:pic>
      <p:pic>
        <p:nvPicPr>
          <p:cNvPr id="25" name="Picture 24" descr="Screen Shot 2013-07-24 at 09.28.11.png">
            <a:extLst>
              <a:ext uri="{FF2B5EF4-FFF2-40B4-BE49-F238E27FC236}">
                <a16:creationId xmlns:a16="http://schemas.microsoft.com/office/drawing/2014/main" id="{4BE52578-55CC-FE4F-A814-DF3BD8BCF9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4483" y="65316"/>
            <a:ext cx="1092089" cy="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6ADA7A79-0B02-C347-9DDC-AB9D405BC5E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284" y="4075627"/>
            <a:ext cx="5306786" cy="24068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F01EA7-57FF-6946-A97E-1DB8C41078A8}"/>
              </a:ext>
            </a:extLst>
          </p:cNvPr>
          <p:cNvSpPr/>
          <p:nvPr/>
        </p:nvSpPr>
        <p:spPr>
          <a:xfrm>
            <a:off x="5829301" y="5126123"/>
            <a:ext cx="2922813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1600" b="1" dirty="0">
                <a:solidFill>
                  <a:srgbClr val="A20305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Now seeking community: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Attention / understanding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Support..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Collaboration &amp; involvement...</a:t>
            </a:r>
            <a:endParaRPr lang="en-US" sz="16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816F2CA-3C68-F440-871A-313154F40F81}"/>
              </a:ext>
            </a:extLst>
          </p:cNvPr>
          <p:cNvSpPr/>
          <p:nvPr/>
        </p:nvSpPr>
        <p:spPr>
          <a:xfrm>
            <a:off x="221054" y="1122847"/>
            <a:ext cx="4334618" cy="2746906"/>
          </a:xfrm>
          <a:prstGeom prst="rect">
            <a:avLst/>
          </a:prstGeom>
          <a:solidFill>
            <a:srgbClr val="FFFFFF">
              <a:lumMod val="9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defTabSz="231458" fontAlgn="auto">
              <a:spcBef>
                <a:spcPts val="270"/>
              </a:spcBef>
              <a:spcAft>
                <a:spcPts val="0"/>
              </a:spcAft>
              <a:defRPr/>
            </a:pPr>
            <a:r>
              <a:rPr lang="en-GB" altLang="en-US" sz="1600" b="1" kern="0" dirty="0">
                <a:solidFill>
                  <a:srgbClr val="A20305"/>
                </a:solidFill>
                <a:latin typeface="Arial"/>
                <a:ea typeface="ヒラギノ角ゴ Pro W3"/>
                <a:cs typeface="Arial"/>
              </a:rPr>
              <a:t>Status &amp; Next Steps</a:t>
            </a:r>
          </a:p>
          <a:p>
            <a:pPr marL="173593" indent="-173593" defTabSz="231458" fontAlgn="auto">
              <a:spcBef>
                <a:spcPts val="27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1600" kern="0" dirty="0">
                <a:solidFill>
                  <a:srgbClr val="2D2D8A"/>
                </a:solidFill>
                <a:latin typeface="Arial"/>
                <a:ea typeface="ヒラギノ角ゴ Pro W3"/>
                <a:cs typeface="Arial"/>
              </a:rPr>
              <a:t>Next steps </a:t>
            </a:r>
            <a:r>
              <a:rPr lang="en-GB" altLang="en-US" sz="1600" b="1" kern="0" dirty="0">
                <a:solidFill>
                  <a:srgbClr val="2D2D8A"/>
                </a:solidFill>
                <a:latin typeface="Arial"/>
                <a:ea typeface="ヒラギノ角ゴ Pro W3"/>
                <a:cs typeface="Arial"/>
              </a:rPr>
              <a:t>funding request </a:t>
            </a:r>
            <a:r>
              <a:rPr lang="en-GB" altLang="en-US" sz="1600" kern="0" dirty="0">
                <a:solidFill>
                  <a:srgbClr val="2D2D8A"/>
                </a:solidFill>
                <a:latin typeface="Arial"/>
                <a:ea typeface="ヒラギノ角ゴ Pro W3"/>
                <a:cs typeface="Arial"/>
              </a:rPr>
              <a:t>submitted to UKRI in 2021. </a:t>
            </a:r>
          </a:p>
          <a:p>
            <a:pPr marL="173593" indent="-173593" defTabSz="231458" fontAlgn="auto">
              <a:spcBef>
                <a:spcPts val="27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1600" kern="0" dirty="0">
                <a:solidFill>
                  <a:srgbClr val="2D2D8A"/>
                </a:solidFill>
                <a:latin typeface="Arial"/>
                <a:ea typeface="ヒラギノ角ゴ Pro W3"/>
                <a:cs typeface="Arial"/>
              </a:rPr>
              <a:t>Future (3 year) work includes:</a:t>
            </a:r>
          </a:p>
          <a:p>
            <a:pPr marL="557213" lvl="1" indent="-214313" defTabSz="231458" fontAlgn="auto">
              <a:spcBef>
                <a:spcPts val="27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GB" altLang="en-US" sz="1600" kern="0" dirty="0">
                <a:solidFill>
                  <a:srgbClr val="2D2D8A"/>
                </a:solidFill>
                <a:latin typeface="Arial"/>
                <a:ea typeface="ヒラギノ角ゴ Pro W3"/>
                <a:cs typeface="Arial"/>
              </a:rPr>
              <a:t>Next step facility conceptual designs (1.1km &amp; 1.4km)</a:t>
            </a:r>
          </a:p>
          <a:p>
            <a:pPr marL="557213" lvl="1" indent="-214313" defTabSz="231458" fontAlgn="auto">
              <a:spcBef>
                <a:spcPts val="27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GB" altLang="en-US" sz="1600" kern="0" dirty="0">
                <a:solidFill>
                  <a:srgbClr val="2D2D8A"/>
                </a:solidFill>
                <a:latin typeface="Arial"/>
                <a:ea typeface="ヒラギノ角ゴ Pro W3"/>
                <a:cs typeface="Arial"/>
              </a:rPr>
              <a:t>Scoping, networking, community engagement.</a:t>
            </a:r>
          </a:p>
          <a:p>
            <a:pPr marL="557213" lvl="1" indent="-214313" defTabSz="231458" fontAlgn="auto">
              <a:spcBef>
                <a:spcPts val="27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GB" altLang="en-US" sz="1600" kern="0" dirty="0">
                <a:solidFill>
                  <a:srgbClr val="2D2D8A"/>
                </a:solidFill>
                <a:latin typeface="Arial"/>
                <a:ea typeface="ヒラギノ角ゴ Pro W3"/>
                <a:cs typeface="Arial"/>
              </a:rPr>
              <a:t>Business case, economic impact studies, risks → </a:t>
            </a:r>
            <a:r>
              <a:rPr lang="en-GB" altLang="en-US" sz="1600" b="1" kern="0" dirty="0">
                <a:solidFill>
                  <a:srgbClr val="2D2D8A"/>
                </a:solidFill>
                <a:latin typeface="Arial"/>
                <a:ea typeface="ヒラギノ角ゴ Pro W3"/>
                <a:cs typeface="Arial"/>
              </a:rPr>
              <a:t>Submission to BEIS</a:t>
            </a:r>
          </a:p>
        </p:txBody>
      </p:sp>
      <p:pic>
        <p:nvPicPr>
          <p:cNvPr id="37" name="Picture 3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CFC6569-5C97-3444-A7F5-A0957626F22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5187" y="2028023"/>
            <a:ext cx="1925284" cy="280360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DBFE071-AD96-4545-B19A-4E40B193D7A1}"/>
              </a:ext>
            </a:extLst>
          </p:cNvPr>
          <p:cNvSpPr/>
          <p:nvPr/>
        </p:nvSpPr>
        <p:spPr>
          <a:xfrm>
            <a:off x="7106445" y="1495401"/>
            <a:ext cx="15151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defRPr/>
            </a:pPr>
            <a:r>
              <a:rPr lang="en-GB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Boulby Future: UKRI Bid</a:t>
            </a:r>
          </a:p>
        </p:txBody>
      </p:sp>
      <p:pic>
        <p:nvPicPr>
          <p:cNvPr id="39" name="Picture 38" descr="Text&#10;&#10;Description automatically generated">
            <a:extLst>
              <a:ext uri="{FF2B5EF4-FFF2-40B4-BE49-F238E27FC236}">
                <a16:creationId xmlns:a16="http://schemas.microsoft.com/office/drawing/2014/main" id="{6E44E638-D46B-734C-A14E-8CD2E683591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9900" y="1152325"/>
            <a:ext cx="2161925" cy="276653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35898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5474" y="-138100"/>
            <a:ext cx="9242413" cy="7016139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5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Underground_1198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6" y="705188"/>
            <a:ext cx="9107488" cy="5701803"/>
          </a:xfrm>
          <a:prstGeom prst="rect">
            <a:avLst/>
          </a:prstGeom>
        </p:spPr>
      </p:pic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102585" y="5855554"/>
            <a:ext cx="5740399" cy="10562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89908" tIns="44164" rIns="89908" bIns="44164" anchor="ctr">
            <a:prstTxWarp prst="textNoShape">
              <a:avLst/>
            </a:prstTxWarp>
          </a:bodyPr>
          <a:lstStyle/>
          <a:p>
            <a:pPr marL="0" marR="0" lvl="0" indent="0" algn="l" defTabSz="455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9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-106" charset="0"/>
                <a:ea typeface="ヒラギノ角ゴ Pro W3" charset="0"/>
                <a:cs typeface="+mn-cs"/>
              </a:rPr>
              <a:t>Sean Paling</a:t>
            </a:r>
          </a:p>
          <a:p>
            <a:pPr marL="0" marR="0" lvl="0" indent="0" algn="l" defTabSz="455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9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-106" charset="0"/>
                <a:ea typeface="ヒラギノ角ゴ Pro W3" charset="0"/>
                <a:cs typeface="+mn-cs"/>
              </a:rPr>
              <a:t>STFC Boulby Underground Laboratory</a:t>
            </a:r>
          </a:p>
        </p:txBody>
      </p:sp>
      <p:sp>
        <p:nvSpPr>
          <p:cNvPr id="22" name="Rectangle 6"/>
          <p:cNvSpPr txBox="1">
            <a:spLocks noChangeArrowheads="1"/>
          </p:cNvSpPr>
          <p:nvPr/>
        </p:nvSpPr>
        <p:spPr bwMode="auto">
          <a:xfrm>
            <a:off x="1384380" y="199215"/>
            <a:ext cx="7589573" cy="1794326"/>
          </a:xfrm>
          <a:prstGeom prst="rect">
            <a:avLst/>
          </a:prstGeom>
          <a:ln w="12700">
            <a:miter lim="800000"/>
            <a:headEnd/>
            <a:tailEnd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89908" tIns="44164" rIns="89908" bIns="44164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07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74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pitchFamily="-106" charset="-128"/>
                <a:cs typeface="Arial"/>
              </a:rPr>
              <a:t>Thank You….</a:t>
            </a:r>
          </a:p>
          <a:p>
            <a:pPr marL="0" marR="0" lvl="0" indent="0" algn="r" defTabSz="455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7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97826" y="4908056"/>
            <a:ext cx="4765964" cy="181139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r" defTabSz="45537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195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79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Please Contact us… </a:t>
            </a:r>
          </a:p>
          <a:p>
            <a:pPr marL="0" marR="0" lvl="0" indent="0" algn="r" defTabSz="45537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195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79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Email: </a:t>
            </a:r>
            <a:r>
              <a:rPr kumimoji="0" lang="en-GB" altLang="en-US" sz="1793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Boulby@stfc.ac.uk</a:t>
            </a:r>
            <a:endParaRPr kumimoji="0" lang="en-GB" altLang="en-US" sz="1793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ea typeface="ヒラギノ角ゴ Pro W3"/>
              <a:cs typeface="Arial"/>
            </a:endParaRPr>
          </a:p>
          <a:p>
            <a:pPr marL="0" marR="0" lvl="0" indent="0" algn="r" defTabSz="45537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195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79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Web</a:t>
            </a:r>
            <a:r>
              <a:rPr kumimoji="0" lang="en-GB" altLang="en-US" sz="1793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: </a:t>
            </a:r>
            <a:r>
              <a:rPr kumimoji="0" lang="en-GB" altLang="en-US" sz="1793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www.stfc.ac.uk/boulby</a:t>
            </a:r>
            <a:endParaRPr kumimoji="0" lang="en-GB" altLang="en-US" sz="1793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ea typeface="ヒラギノ角ゴ Pro W3"/>
              <a:cs typeface="Arial"/>
            </a:endParaRPr>
          </a:p>
          <a:p>
            <a:pPr marL="0" marR="0" lvl="0" indent="0" algn="r" defTabSz="45537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195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79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Facebook: </a:t>
            </a:r>
            <a:r>
              <a:rPr kumimoji="0" lang="en-GB" altLang="en-US" sz="1793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Boulby Underground Laboratory</a:t>
            </a:r>
            <a:endParaRPr kumimoji="0" lang="en-GB" altLang="en-US" sz="1793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ea typeface="ヒラギノ角ゴ Pro W3"/>
              <a:cs typeface="Arial"/>
            </a:endParaRPr>
          </a:p>
          <a:p>
            <a:pPr marL="0" marR="0" lvl="0" indent="0" algn="r" defTabSz="45537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195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793">
                <a:solidFill>
                  <a:prstClr val="white"/>
                </a:solidFill>
                <a:latin typeface="Arial"/>
                <a:ea typeface="ヒラギノ角ゴ Pro W3"/>
                <a:cs typeface="Arial"/>
              </a:rPr>
              <a:t>You Tube: </a:t>
            </a:r>
            <a:r>
              <a:rPr lang="en-GB" altLang="en-US" sz="1793">
                <a:solidFill>
                  <a:srgbClr val="00B0F0"/>
                </a:solidFill>
                <a:latin typeface="Arial"/>
                <a:ea typeface="ヒラギノ角ゴ Pro W3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Boulby Underground Laboratory   </a:t>
            </a:r>
            <a:endParaRPr kumimoji="0" lang="en-GB" altLang="en-US" sz="1793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ea typeface="ヒラギノ角ゴ Pro W3"/>
              <a:cs typeface="Arial"/>
            </a:endParaRPr>
          </a:p>
        </p:txBody>
      </p:sp>
      <p:pic>
        <p:nvPicPr>
          <p:cNvPr id="5" name="Picture 4" descr="Screen Shot 2016-10-20 at 16.36.05.png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241" y="1415728"/>
            <a:ext cx="2583586" cy="1652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pic>
        <p:nvPicPr>
          <p:cNvPr id="14" name="Picture 13" descr="Screen Shot 2015-03-04 at 17.35.00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6313" y="172788"/>
            <a:ext cx="1299086" cy="3637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15" name="Picture 14" descr="Screen Shot 2015-08-22 at 10.50.44.png"/>
          <p:cNvPicPr>
            <a:picLocks noChangeAspect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29" y="3699404"/>
            <a:ext cx="2687867" cy="1780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FF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RemoteRobots_Vid.mp4" descr="RemoteRobots_Vid.mp4">
            <a:hlinkClick r:id="" action="ppaction://media"/>
            <a:extLst>
              <a:ext uri="{FF2B5EF4-FFF2-40B4-BE49-F238E27FC236}">
                <a16:creationId xmlns:a16="http://schemas.microsoft.com/office/drawing/2014/main" id="{01372A00-F24E-B64A-A07C-2A49FB12E2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00885" y="2743235"/>
            <a:ext cx="1017829" cy="57252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6" name="Picture 9" descr="Screen Shot 2013-07-24 at 09.28.11.png">
            <a:extLst>
              <a:ext uri="{FF2B5EF4-FFF2-40B4-BE49-F238E27FC236}">
                <a16:creationId xmlns:a16="http://schemas.microsoft.com/office/drawing/2014/main" id="{C6AB9A22-25B5-024D-90BC-7D87CB8A2DD3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498" y="163398"/>
            <a:ext cx="1303754" cy="960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81F6E421-C513-CE4B-AE33-48022CAF37CD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88" y="1287401"/>
            <a:ext cx="1595745" cy="81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0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BF5CA63F-DF8A-9349-8E92-9271C86DFBD1}"/>
              </a:ext>
            </a:extLst>
          </p:cNvPr>
          <p:cNvGrpSpPr/>
          <p:nvPr/>
        </p:nvGrpSpPr>
        <p:grpSpPr>
          <a:xfrm>
            <a:off x="3986157" y="4489799"/>
            <a:ext cx="5020056" cy="1315233"/>
            <a:chOff x="3948579" y="3607496"/>
            <a:chExt cx="5020056" cy="1315233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AE1E4BA-0700-DA4D-9FFF-30CE7C310E61}"/>
                </a:ext>
              </a:extLst>
            </p:cNvPr>
            <p:cNvGrpSpPr/>
            <p:nvPr/>
          </p:nvGrpSpPr>
          <p:grpSpPr>
            <a:xfrm>
              <a:off x="3948579" y="3607496"/>
              <a:ext cx="5020056" cy="1315233"/>
              <a:chOff x="3948579" y="3569918"/>
              <a:chExt cx="5020056" cy="1315233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086566B-71EB-2A42-B33B-B2D0B0159D03}"/>
                  </a:ext>
                </a:extLst>
              </p:cNvPr>
              <p:cNvSpPr/>
              <p:nvPr/>
            </p:nvSpPr>
            <p:spPr>
              <a:xfrm>
                <a:off x="5073040" y="3569918"/>
                <a:ext cx="3720231" cy="131523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3" name="Group 3"/>
              <p:cNvGrpSpPr>
                <a:grpSpLocks/>
              </p:cNvGrpSpPr>
              <p:nvPr/>
            </p:nvGrpSpPr>
            <p:grpSpPr bwMode="auto">
              <a:xfrm>
                <a:off x="3948579" y="3630789"/>
                <a:ext cx="5020056" cy="894161"/>
                <a:chOff x="2416" y="3084"/>
                <a:chExt cx="3843" cy="751"/>
              </a:xfrm>
            </p:grpSpPr>
            <p:sp>
              <p:nvSpPr>
                <p:cNvPr id="17" name="Rectangle 5"/>
                <p:cNvSpPr>
                  <a:spLocks noChangeArrowheads="1"/>
                </p:cNvSpPr>
                <p:nvPr/>
              </p:nvSpPr>
              <p:spPr bwMode="auto">
                <a:xfrm>
                  <a:off x="3294" y="3084"/>
                  <a:ext cx="2965" cy="60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350" b="1" dirty="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rPr>
                    <a:t>Gammas: </a:t>
                  </a:r>
                </a:p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350" dirty="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rPr>
                    <a:t>Germanium detector survey of Boulby JIF Lab Area Flux = </a:t>
                  </a:r>
                  <a:r>
                    <a:rPr lang="en-US" sz="1350" dirty="0">
                      <a:solidFill>
                        <a:srgbClr val="FF0000"/>
                      </a:solidFill>
                      <a:latin typeface="Calibri"/>
                      <a:ea typeface="+mn-ea"/>
                      <a:cs typeface="+mn-cs"/>
                    </a:rPr>
                    <a:t>0.128 cm</a:t>
                  </a:r>
                  <a:r>
                    <a:rPr lang="en-US" sz="1350" baseline="30000" dirty="0">
                      <a:solidFill>
                        <a:srgbClr val="FF0000"/>
                      </a:solidFill>
                      <a:latin typeface="Calibri"/>
                      <a:ea typeface="+mn-ea"/>
                      <a:cs typeface="+mn-cs"/>
                    </a:rPr>
                    <a:t>-2</a:t>
                  </a:r>
                  <a:r>
                    <a:rPr lang="en-US" sz="1350" dirty="0">
                      <a:solidFill>
                        <a:srgbClr val="FF0000"/>
                      </a:solidFill>
                      <a:latin typeface="Calibri"/>
                      <a:ea typeface="+mn-ea"/>
                      <a:cs typeface="+mn-cs"/>
                    </a:rPr>
                    <a:t>s</a:t>
                  </a:r>
                  <a:r>
                    <a:rPr lang="en-US" sz="1350" baseline="30000" dirty="0">
                      <a:solidFill>
                        <a:srgbClr val="FF0000"/>
                      </a:solidFill>
                      <a:latin typeface="Calibri"/>
                      <a:ea typeface="+mn-ea"/>
                      <a:cs typeface="+mn-cs"/>
                    </a:rPr>
                    <a:t>-1</a:t>
                  </a:r>
                  <a:endParaRPr lang="en-US" sz="1350" dirty="0">
                    <a:solidFill>
                      <a:srgbClr val="FF0000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Rectangle 8"/>
                <p:cNvSpPr>
                  <a:spLocks noChangeArrowheads="1"/>
                </p:cNvSpPr>
                <p:nvPr/>
              </p:nvSpPr>
              <p:spPr bwMode="auto">
                <a:xfrm>
                  <a:off x="2416" y="3583"/>
                  <a:ext cx="141" cy="2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35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" name="Rectangle 20"/>
            <p:cNvSpPr/>
            <p:nvPr/>
          </p:nvSpPr>
          <p:spPr>
            <a:xfrm>
              <a:off x="5535725" y="4421909"/>
              <a:ext cx="303207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i="1" dirty="0">
                  <a:solidFill>
                    <a:prstClr val="black"/>
                  </a:solidFill>
                  <a:latin typeface="Calibri"/>
                  <a:ea typeface="Times New Roman" charset="0"/>
                  <a:cs typeface="Times New Roman" charset="0"/>
                </a:rPr>
                <a:t>D. </a:t>
              </a:r>
              <a:r>
                <a:rPr lang="en-US" sz="1200" i="1" dirty="0" err="1">
                  <a:solidFill>
                    <a:prstClr val="black"/>
                  </a:solidFill>
                  <a:latin typeface="Calibri"/>
                  <a:ea typeface="Times New Roman" charset="0"/>
                  <a:cs typeface="Times New Roman" charset="0"/>
                </a:rPr>
                <a:t>Malczewski</a:t>
              </a:r>
              <a:r>
                <a:rPr lang="en-US" sz="1200" i="1" dirty="0">
                  <a:solidFill>
                    <a:prstClr val="black"/>
                  </a:solidFill>
                  <a:latin typeface="Calibri"/>
                  <a:ea typeface="Times New Roman" charset="0"/>
                  <a:cs typeface="Times New Roman" charset="0"/>
                </a:rPr>
                <a:t> et al. J. </a:t>
              </a:r>
              <a:r>
                <a:rPr lang="en-US" sz="1200" i="1" dirty="0" err="1">
                  <a:solidFill>
                    <a:prstClr val="black"/>
                  </a:solidFill>
                  <a:latin typeface="Calibri"/>
                  <a:ea typeface="Times New Roman" charset="0"/>
                  <a:cs typeface="Times New Roman" charset="0"/>
                </a:rPr>
                <a:t>Radioanal</a:t>
              </a:r>
              <a:r>
                <a:rPr lang="en-US" sz="1200" i="1" dirty="0">
                  <a:solidFill>
                    <a:prstClr val="black"/>
                  </a:solidFill>
                  <a:latin typeface="Calibri"/>
                  <a:ea typeface="Times New Roman" charset="0"/>
                  <a:cs typeface="Times New Roman" charset="0"/>
                </a:rPr>
                <a:t>. </a:t>
              </a:r>
              <a:r>
                <a:rPr lang="en-US" sz="1200" i="1" dirty="0" err="1">
                  <a:solidFill>
                    <a:prstClr val="black"/>
                  </a:solidFill>
                  <a:latin typeface="Calibri"/>
                  <a:ea typeface="Times New Roman" charset="0"/>
                  <a:cs typeface="Times New Roman" charset="0"/>
                </a:rPr>
                <a:t>Nucl</a:t>
              </a:r>
              <a:r>
                <a:rPr lang="en-US" sz="1200" i="1" dirty="0">
                  <a:solidFill>
                    <a:prstClr val="black"/>
                  </a:solidFill>
                  <a:latin typeface="Calibri"/>
                  <a:ea typeface="Times New Roman" charset="0"/>
                  <a:cs typeface="Times New Roman" charset="0"/>
                </a:rPr>
                <a:t>. Chem. 298 (2013) 1483-1489.</a:t>
              </a:r>
            </a:p>
          </p:txBody>
        </p:sp>
      </p:grpSp>
      <p:pic>
        <p:nvPicPr>
          <p:cNvPr id="22" name="Picture 21" descr="Screen shot 2012-11-05 at 09.28.53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9475" y="1835062"/>
            <a:ext cx="3340958" cy="238723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sp>
        <p:nvSpPr>
          <p:cNvPr id="25" name="Rectangle 33"/>
          <p:cNvSpPr>
            <a:spLocks noGrp="1" noChangeArrowheads="1"/>
          </p:cNvSpPr>
          <p:nvPr>
            <p:ph type="title"/>
          </p:nvPr>
        </p:nvSpPr>
        <p:spPr bwMode="auto">
          <a:xfrm>
            <a:off x="1300766" y="1015466"/>
            <a:ext cx="7543800" cy="604838"/>
          </a:xfrm>
          <a:noFill/>
          <a:ln>
            <a:miter lim="800000"/>
            <a:headEnd/>
            <a:tailEnd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b="1" dirty="0">
                <a:solidFill>
                  <a:srgbClr val="2D2D8A"/>
                </a:solidFill>
                <a:latin typeface="Arial" charset="0"/>
                <a:ea typeface="ＭＳ Ｐゴシック" charset="-128"/>
                <a:cs typeface="ＭＳ Ｐゴシック" charset="-128"/>
              </a:rPr>
              <a:t>Boulby Underground Lab Backgrounds</a:t>
            </a:r>
          </a:p>
        </p:txBody>
      </p:sp>
      <p:pic>
        <p:nvPicPr>
          <p:cNvPr id="26" name="Picture 25" descr="Screen Shot 2013-07-24 at 09.28.1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74" y="911678"/>
            <a:ext cx="1077569" cy="75766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C5D9AE9-548A-5A4A-9649-AD94A1AA4F2E}"/>
              </a:ext>
            </a:extLst>
          </p:cNvPr>
          <p:cNvGrpSpPr/>
          <p:nvPr/>
        </p:nvGrpSpPr>
        <p:grpSpPr>
          <a:xfrm>
            <a:off x="250521" y="1734073"/>
            <a:ext cx="4684734" cy="1189973"/>
            <a:chOff x="250521" y="977030"/>
            <a:chExt cx="4684734" cy="118997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FD52EF1-D693-6742-95FB-4D9EA5B4A711}"/>
                </a:ext>
              </a:extLst>
            </p:cNvPr>
            <p:cNvSpPr/>
            <p:nvPr/>
          </p:nvSpPr>
          <p:spPr>
            <a:xfrm>
              <a:off x="250521" y="977030"/>
              <a:ext cx="4684734" cy="118997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A3DB120-5AA6-E14D-BA82-3573B246BA05}"/>
                </a:ext>
              </a:extLst>
            </p:cNvPr>
            <p:cNvGrpSpPr/>
            <p:nvPr/>
          </p:nvGrpSpPr>
          <p:grpSpPr>
            <a:xfrm>
              <a:off x="264103" y="1012387"/>
              <a:ext cx="4433156" cy="1079459"/>
              <a:chOff x="264103" y="1062492"/>
              <a:chExt cx="4433156" cy="1060848"/>
            </a:xfrm>
          </p:grpSpPr>
          <p:sp>
            <p:nvSpPr>
              <p:cNvPr id="8" name="Rectangle 14"/>
              <p:cNvSpPr>
                <a:spLocks noChangeArrowheads="1"/>
              </p:cNvSpPr>
              <p:nvPr/>
            </p:nvSpPr>
            <p:spPr bwMode="auto">
              <a:xfrm>
                <a:off x="277200" y="1352990"/>
                <a:ext cx="4420059" cy="52322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defTabSz="571500" fontAlgn="auto">
                  <a:spcBef>
                    <a:spcPct val="20000"/>
                  </a:spcBef>
                  <a:spcAft>
                    <a:spcPts val="0"/>
                  </a:spcAft>
                </a:pPr>
                <a:r>
                  <a:rPr lang="en-GB" sz="1400" dirty="0">
                    <a:solidFill>
                      <a:srgbClr val="000000"/>
                    </a:solidFill>
                    <a:latin typeface="Calibri"/>
                    <a:ea typeface="+mn-ea"/>
                    <a:cs typeface="+mn-cs"/>
                  </a:rPr>
                  <a:t>Measured as </a:t>
                </a:r>
                <a:r>
                  <a:rPr lang="en-GB" sz="1400" dirty="0">
                    <a:solidFill>
                      <a:srgbClr val="FF0000"/>
                    </a:solidFill>
                    <a:latin typeface="Calibri"/>
                    <a:ea typeface="+mn-ea"/>
                    <a:cs typeface="+mn-cs"/>
                  </a:rPr>
                  <a:t>(</a:t>
                </a:r>
                <a:r>
                  <a:rPr lang="fi-FI" sz="1400" dirty="0">
                    <a:solidFill>
                      <a:srgbClr val="FF0000"/>
                    </a:solidFill>
                    <a:latin typeface="Calibri"/>
                    <a:ea typeface="+mn-ea"/>
                    <a:cs typeface="+mn-cs"/>
                  </a:rPr>
                  <a:t>3.79 ± 0.04(</a:t>
                </a:r>
                <a:r>
                  <a:rPr lang="fi-FI" sz="1400" dirty="0" err="1">
                    <a:solidFill>
                      <a:srgbClr val="FF0000"/>
                    </a:solidFill>
                    <a:latin typeface="Calibri"/>
                    <a:ea typeface="+mn-ea"/>
                    <a:cs typeface="+mn-cs"/>
                  </a:rPr>
                  <a:t>stat</a:t>
                </a:r>
                <a:r>
                  <a:rPr lang="fi-FI" sz="1400" dirty="0">
                    <a:solidFill>
                      <a:srgbClr val="FF0000"/>
                    </a:solidFill>
                    <a:latin typeface="Calibri"/>
                    <a:ea typeface="+mn-ea"/>
                    <a:cs typeface="+mn-cs"/>
                  </a:rPr>
                  <a:t>) ± 0.11 (</a:t>
                </a:r>
                <a:r>
                  <a:rPr lang="fi-FI" sz="1400" dirty="0" err="1">
                    <a:solidFill>
                      <a:srgbClr val="FF0000"/>
                    </a:solidFill>
                    <a:latin typeface="Calibri"/>
                    <a:ea typeface="+mn-ea"/>
                    <a:cs typeface="+mn-cs"/>
                  </a:rPr>
                  <a:t>sys</a:t>
                </a:r>
                <a:r>
                  <a:rPr lang="fi-FI" sz="1400" dirty="0">
                    <a:solidFill>
                      <a:srgbClr val="FF0000"/>
                    </a:solidFill>
                    <a:latin typeface="Calibri"/>
                    <a:ea typeface="+mn-ea"/>
                    <a:cs typeface="+mn-cs"/>
                  </a:rPr>
                  <a:t>)) × 10</a:t>
                </a:r>
                <a:r>
                  <a:rPr lang="fi-FI" sz="1400" baseline="30000" dirty="0">
                    <a:solidFill>
                      <a:srgbClr val="FF0000"/>
                    </a:solidFill>
                    <a:latin typeface="Calibri"/>
                    <a:ea typeface="+mn-ea"/>
                    <a:cs typeface="+mn-cs"/>
                  </a:rPr>
                  <a:t>−8</a:t>
                </a:r>
                <a:r>
                  <a:rPr lang="fi-FI" sz="1400" dirty="0">
                    <a:solidFill>
                      <a:srgbClr val="FF0000"/>
                    </a:solidFill>
                    <a:latin typeface="Calibri"/>
                    <a:ea typeface="+mn-ea"/>
                    <a:cs typeface="+mn-cs"/>
                  </a:rPr>
                  <a:t> cm</a:t>
                </a:r>
                <a:r>
                  <a:rPr lang="fi-FI" sz="1400" baseline="30000" dirty="0">
                    <a:solidFill>
                      <a:srgbClr val="FF0000"/>
                    </a:solidFill>
                    <a:latin typeface="Calibri"/>
                    <a:ea typeface="+mn-ea"/>
                    <a:cs typeface="+mn-cs"/>
                  </a:rPr>
                  <a:t>-2</a:t>
                </a:r>
                <a:r>
                  <a:rPr lang="fi-FI" sz="1400" dirty="0">
                    <a:solidFill>
                      <a:srgbClr val="FF0000"/>
                    </a:solidFill>
                    <a:latin typeface="Calibri"/>
                    <a:ea typeface="+mn-ea"/>
                    <a:cs typeface="+mn-cs"/>
                  </a:rPr>
                  <a:t>. s</a:t>
                </a:r>
                <a:r>
                  <a:rPr lang="fi-FI" sz="1400" baseline="30000" dirty="0">
                    <a:solidFill>
                      <a:srgbClr val="FF0000"/>
                    </a:solidFill>
                    <a:latin typeface="Calibri"/>
                    <a:ea typeface="+mn-ea"/>
                    <a:cs typeface="+mn-cs"/>
                  </a:rPr>
                  <a:t>-1</a:t>
                </a:r>
                <a:r>
                  <a:rPr lang="fi-FI" sz="1400" dirty="0">
                    <a:solidFill>
                      <a:srgbClr val="FF0000"/>
                    </a:solidFill>
                    <a:latin typeface="Calibri"/>
                    <a:ea typeface="+mn-ea"/>
                    <a:cs typeface="+mn-cs"/>
                  </a:rPr>
                  <a:t> </a:t>
                </a:r>
                <a:r>
                  <a:rPr lang="en-GB" sz="1400" dirty="0">
                    <a:solidFill>
                      <a:srgbClr val="000000"/>
                    </a:solidFill>
                    <a:latin typeface="Calibri"/>
                    <a:ea typeface="+mn-ea"/>
                    <a:cs typeface="+mn-cs"/>
                  </a:rPr>
                  <a:t>(2850 </a:t>
                </a:r>
                <a:r>
                  <a:rPr lang="fi-FI" sz="14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± </a:t>
                </a:r>
                <a:r>
                  <a:rPr lang="en-GB" sz="1400" dirty="0">
                    <a:solidFill>
                      <a:srgbClr val="000000"/>
                    </a:solidFill>
                    <a:latin typeface="Calibri"/>
                    <a:ea typeface="+mn-ea"/>
                    <a:cs typeface="+mn-cs"/>
                  </a:rPr>
                  <a:t>20  </a:t>
                </a:r>
                <a:r>
                  <a:rPr lang="en-GB" sz="1400" dirty="0" err="1">
                    <a:solidFill>
                      <a:srgbClr val="000000"/>
                    </a:solidFill>
                    <a:latin typeface="Calibri"/>
                    <a:ea typeface="+mn-ea"/>
                    <a:cs typeface="+mn-cs"/>
                  </a:rPr>
                  <a:t>mwe</a:t>
                </a:r>
                <a:r>
                  <a:rPr lang="en-GB" sz="1400" dirty="0">
                    <a:solidFill>
                      <a:srgbClr val="000000"/>
                    </a:solidFill>
                    <a:latin typeface="Calibri"/>
                    <a:ea typeface="+mn-ea"/>
                    <a:cs typeface="+mn-cs"/>
                  </a:rPr>
                  <a:t>)</a:t>
                </a:r>
              </a:p>
            </p:txBody>
          </p:sp>
          <p:sp>
            <p:nvSpPr>
              <p:cNvPr id="9" name="Rectangle 15"/>
              <p:cNvSpPr>
                <a:spLocks noChangeArrowheads="1"/>
              </p:cNvSpPr>
              <p:nvPr/>
            </p:nvSpPr>
            <p:spPr bwMode="auto">
              <a:xfrm>
                <a:off x="264103" y="1062492"/>
                <a:ext cx="2497992" cy="30777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400" b="1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Cosmic ray </a:t>
                </a:r>
                <a:r>
                  <a:rPr lang="en-GB" sz="1400" b="1" dirty="0" err="1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muon</a:t>
                </a:r>
                <a:r>
                  <a:rPr lang="en-GB" sz="1400" b="1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backgrounds:</a:t>
                </a:r>
                <a:endParaRPr lang="en-US" sz="1400" b="1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473506" y="1846341"/>
                <a:ext cx="4186176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i="1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H. </a:t>
                </a:r>
                <a:r>
                  <a:rPr lang="en-US" sz="1200" i="1" dirty="0" err="1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Araujo</a:t>
                </a:r>
                <a:r>
                  <a:rPr lang="en-US" sz="1200" i="1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, et al., </a:t>
                </a:r>
                <a:r>
                  <a:rPr lang="en-US" sz="1200" i="1" dirty="0" err="1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Astroparticle</a:t>
                </a:r>
                <a:r>
                  <a:rPr lang="en-US" sz="1200" i="1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Physics 29 (2008) 471–481.</a:t>
                </a: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5DD7206-3462-5D4B-98EF-BD7650A15DC6}"/>
              </a:ext>
            </a:extLst>
          </p:cNvPr>
          <p:cNvGrpSpPr/>
          <p:nvPr/>
        </p:nvGrpSpPr>
        <p:grpSpPr>
          <a:xfrm>
            <a:off x="240082" y="3048244"/>
            <a:ext cx="4684734" cy="890410"/>
            <a:chOff x="252608" y="2216046"/>
            <a:chExt cx="4684734" cy="89041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C4EB4C1-7E9D-5544-A0BF-29B802A350B6}"/>
                </a:ext>
              </a:extLst>
            </p:cNvPr>
            <p:cNvSpPr/>
            <p:nvPr/>
          </p:nvSpPr>
          <p:spPr>
            <a:xfrm>
              <a:off x="252608" y="2231722"/>
              <a:ext cx="4684734" cy="87473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44269E2-1D1C-C348-8FE3-20F1FDA5CF2A}"/>
                </a:ext>
              </a:extLst>
            </p:cNvPr>
            <p:cNvGrpSpPr/>
            <p:nvPr/>
          </p:nvGrpSpPr>
          <p:grpSpPr>
            <a:xfrm>
              <a:off x="300427" y="2216046"/>
              <a:ext cx="4246520" cy="818272"/>
              <a:chOff x="300427" y="2353832"/>
              <a:chExt cx="4246520" cy="818272"/>
            </a:xfrm>
          </p:grpSpPr>
          <p:sp>
            <p:nvSpPr>
              <p:cNvPr id="11" name="Rectangle 4"/>
              <p:cNvSpPr>
                <a:spLocks noChangeArrowheads="1"/>
              </p:cNvSpPr>
              <p:nvPr/>
            </p:nvSpPr>
            <p:spPr bwMode="auto">
              <a:xfrm>
                <a:off x="320259" y="2639124"/>
                <a:ext cx="3600388" cy="30777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defTabSz="571500" fontAlgn="auto">
                  <a:spcBef>
                    <a:spcPct val="20000"/>
                  </a:spcBef>
                  <a:spcAft>
                    <a:spcPts val="0"/>
                  </a:spcAft>
                </a:pPr>
                <a:r>
                  <a:rPr lang="en-GB" sz="1400" dirty="0">
                    <a:solidFill>
                      <a:srgbClr val="000000"/>
                    </a:solidFill>
                    <a:latin typeface="Calibri"/>
                    <a:ea typeface="+mn-ea"/>
                    <a:cs typeface="+mn-cs"/>
                  </a:rPr>
                  <a:t>Measured as </a:t>
                </a:r>
                <a:r>
                  <a:rPr lang="en-GB" sz="1400" dirty="0">
                    <a:solidFill>
                      <a:srgbClr val="FF0000"/>
                    </a:solidFill>
                    <a:latin typeface="Calibri"/>
                    <a:ea typeface="+mn-ea"/>
                    <a:cs typeface="+mn-cs"/>
                  </a:rPr>
                  <a:t>2.5 +/- 1.6 Bq.m</a:t>
                </a:r>
                <a:r>
                  <a:rPr lang="en-GB" sz="1400" baseline="30000" dirty="0">
                    <a:solidFill>
                      <a:srgbClr val="FF0000"/>
                    </a:solidFill>
                    <a:latin typeface="Calibri"/>
                    <a:ea typeface="+mn-ea"/>
                    <a:cs typeface="+mn-cs"/>
                  </a:rPr>
                  <a:t>-3</a:t>
                </a:r>
                <a:r>
                  <a:rPr lang="en-GB" sz="1400" baseline="30000" dirty="0">
                    <a:solidFill>
                      <a:srgbClr val="000000"/>
                    </a:solidFill>
                    <a:latin typeface="Calibri"/>
                    <a:ea typeface="+mn-ea"/>
                    <a:cs typeface="+mn-cs"/>
                  </a:rPr>
                  <a:t> </a:t>
                </a:r>
                <a:r>
                  <a:rPr lang="en-GB" sz="1400" dirty="0">
                    <a:solidFill>
                      <a:srgbClr val="000000"/>
                    </a:solidFill>
                    <a:latin typeface="Calibri"/>
                    <a:ea typeface="+mn-ea"/>
                    <a:cs typeface="+mn-cs"/>
                  </a:rPr>
                  <a:t>(year round)</a:t>
                </a: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300427" y="2353832"/>
                <a:ext cx="826197" cy="30777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400" b="1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Radon:</a:t>
                </a:r>
                <a:endParaRPr lang="en-US" sz="1400" b="1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2002893" y="2895105"/>
                <a:ext cx="2544054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i="1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Internal reports (JIF Lab 2015) </a:t>
                </a:r>
              </a:p>
            </p:txBody>
          </p:sp>
        </p:grpSp>
      </p:grpSp>
      <p:sp>
        <p:nvSpPr>
          <p:cNvPr id="32" name="Rectangle 9">
            <a:extLst>
              <a:ext uri="{FF2B5EF4-FFF2-40B4-BE49-F238E27FC236}">
                <a16:creationId xmlns:a16="http://schemas.microsoft.com/office/drawing/2014/main" id="{63E0A101-9887-714B-A8AD-94651B96C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10" y="5723752"/>
            <a:ext cx="3432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rPr>
              <a:t>Sean Paling, Paul Scovell - 2021</a:t>
            </a:r>
            <a:endParaRPr lang="en-US" sz="1200" i="1" dirty="0">
              <a:solidFill>
                <a:prstClr val="white">
                  <a:lumMod val="50000"/>
                </a:prstClr>
              </a:solidFill>
              <a:latin typeface="Calibri"/>
              <a:ea typeface="Times New Roman" charset="0"/>
              <a:cs typeface="Times New Roman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7F5549A-947A-464C-B79A-887AC91B8C67}"/>
              </a:ext>
            </a:extLst>
          </p:cNvPr>
          <p:cNvGrpSpPr/>
          <p:nvPr/>
        </p:nvGrpSpPr>
        <p:grpSpPr>
          <a:xfrm>
            <a:off x="240084" y="4043355"/>
            <a:ext cx="4917671" cy="1636416"/>
            <a:chOff x="240083" y="3186105"/>
            <a:chExt cx="4917671" cy="163641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7D14100-41AA-D44A-8C03-39FC14E13ED0}"/>
                </a:ext>
              </a:extLst>
            </p:cNvPr>
            <p:cNvGrpSpPr/>
            <p:nvPr/>
          </p:nvGrpSpPr>
          <p:grpSpPr>
            <a:xfrm>
              <a:off x="240083" y="3186105"/>
              <a:ext cx="4757801" cy="1636416"/>
              <a:chOff x="252609" y="3236209"/>
              <a:chExt cx="4757801" cy="1636416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12B1643D-167E-8140-A16F-033516353656}"/>
                  </a:ext>
                </a:extLst>
              </p:cNvPr>
              <p:cNvGrpSpPr/>
              <p:nvPr/>
            </p:nvGrpSpPr>
            <p:grpSpPr>
              <a:xfrm>
                <a:off x="252609" y="3236209"/>
                <a:ext cx="4757801" cy="1636416"/>
                <a:chOff x="252609" y="3198631"/>
                <a:chExt cx="4757801" cy="163641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05926AB7-4EE9-244E-81C7-0870654CE076}"/>
                    </a:ext>
                  </a:extLst>
                </p:cNvPr>
                <p:cNvSpPr/>
                <p:nvPr/>
              </p:nvSpPr>
              <p:spPr>
                <a:xfrm>
                  <a:off x="252609" y="3208751"/>
                  <a:ext cx="4684734" cy="1626296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5" name="Rectangle 5"/>
                <p:cNvSpPr>
                  <a:spLocks noChangeArrowheads="1"/>
                </p:cNvSpPr>
                <p:nvPr/>
              </p:nvSpPr>
              <p:spPr bwMode="auto">
                <a:xfrm>
                  <a:off x="311165" y="3198631"/>
                  <a:ext cx="956901" cy="3000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350" b="1" dirty="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rPr>
                    <a:t>Neutrons:</a:t>
                  </a:r>
                  <a:endParaRPr lang="en-US" sz="1350" b="1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Rectangle 15">
                  <a:extLst>
                    <a:ext uri="{FF2B5EF4-FFF2-40B4-BE49-F238E27FC236}">
                      <a16:creationId xmlns:a16="http://schemas.microsoft.com/office/drawing/2014/main" id="{22C3C69E-075C-5F49-AE5F-1D913E0520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367" y="3471123"/>
                  <a:ext cx="4718043" cy="738664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400" dirty="0">
                      <a:solidFill>
                        <a:srgbClr val="000000"/>
                      </a:solidFill>
                      <a:latin typeface="Calibri"/>
                      <a:ea typeface="+mn-ea"/>
                      <a:cs typeface="+mn-cs"/>
                    </a:rPr>
                    <a:t>Simulations based on U/Th content: </a:t>
                  </a:r>
                </a:p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400" dirty="0">
                      <a:solidFill>
                        <a:srgbClr val="FF0000"/>
                      </a:solidFill>
                      <a:latin typeface="Calibri"/>
                      <a:ea typeface="+mn-ea"/>
                      <a:cs typeface="+mn-cs"/>
                    </a:rPr>
                    <a:t>1.2 x 10</a:t>
                  </a:r>
                  <a:r>
                    <a:rPr lang="en-GB" sz="1400" baseline="30000" dirty="0">
                      <a:solidFill>
                        <a:srgbClr val="FF0000"/>
                      </a:solidFill>
                      <a:latin typeface="Calibri"/>
                      <a:ea typeface="+mn-ea"/>
                      <a:cs typeface="+mn-cs"/>
                    </a:rPr>
                    <a:t>-6 </a:t>
                  </a:r>
                  <a:r>
                    <a:rPr lang="en-GB" sz="1400" dirty="0">
                      <a:solidFill>
                        <a:srgbClr val="FF0000"/>
                      </a:solidFill>
                      <a:latin typeface="Calibri"/>
                      <a:ea typeface="+mn-ea"/>
                      <a:cs typeface="+mn-cs"/>
                    </a:rPr>
                    <a:t>neutrons.cm</a:t>
                  </a:r>
                  <a:r>
                    <a:rPr lang="en-GB" sz="1400" baseline="30000" dirty="0">
                      <a:solidFill>
                        <a:srgbClr val="FF0000"/>
                      </a:solidFill>
                      <a:latin typeface="Calibri"/>
                      <a:ea typeface="+mn-ea"/>
                      <a:cs typeface="+mn-cs"/>
                    </a:rPr>
                    <a:t>-2</a:t>
                  </a:r>
                  <a:r>
                    <a:rPr lang="en-GB" sz="1400" dirty="0">
                      <a:solidFill>
                        <a:srgbClr val="FF0000"/>
                      </a:solidFill>
                      <a:latin typeface="Calibri"/>
                      <a:ea typeface="+mn-ea"/>
                      <a:cs typeface="+mn-cs"/>
                    </a:rPr>
                    <a:t>s</a:t>
                  </a:r>
                  <a:r>
                    <a:rPr lang="en-GB" sz="1400" baseline="30000" dirty="0">
                      <a:solidFill>
                        <a:srgbClr val="FF0000"/>
                      </a:solidFill>
                      <a:latin typeface="Calibri"/>
                      <a:ea typeface="+mn-ea"/>
                      <a:cs typeface="+mn-cs"/>
                    </a:rPr>
                    <a:t>-1</a:t>
                  </a:r>
                  <a:r>
                    <a:rPr lang="en-GB" sz="1400" dirty="0">
                      <a:solidFill>
                        <a:srgbClr val="FF0000"/>
                      </a:solidFill>
                      <a:latin typeface="Calibri"/>
                      <a:ea typeface="+mn-ea"/>
                      <a:cs typeface="+mn-cs"/>
                    </a:rPr>
                    <a:t> </a:t>
                  </a:r>
                  <a:r>
                    <a:rPr lang="en-GB" sz="1400" dirty="0">
                      <a:solidFill>
                        <a:srgbClr val="1F497D"/>
                      </a:solidFill>
                      <a:latin typeface="Calibri"/>
                      <a:ea typeface="+mn-ea"/>
                      <a:cs typeface="+mn-cs"/>
                    </a:rPr>
                    <a:t>(&gt;500keV @rock/cavern </a:t>
                  </a:r>
                  <a:r>
                    <a:rPr lang="en-GB" sz="1400" dirty="0" err="1">
                      <a:solidFill>
                        <a:srgbClr val="1F497D"/>
                      </a:solidFill>
                      <a:latin typeface="Calibri"/>
                      <a:ea typeface="+mn-ea"/>
                      <a:cs typeface="+mn-cs"/>
                    </a:rPr>
                    <a:t>bndry</a:t>
                  </a:r>
                  <a:r>
                    <a:rPr lang="en-GB" sz="1400" dirty="0">
                      <a:solidFill>
                        <a:srgbClr val="1F497D"/>
                      </a:solidFill>
                      <a:latin typeface="Calibri"/>
                      <a:ea typeface="+mn-ea"/>
                      <a:cs typeface="+mn-cs"/>
                    </a:rPr>
                    <a:t>).</a:t>
                  </a:r>
                </a:p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 dirty="0">
                    <a:solidFill>
                      <a:srgbClr val="000000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Rectangle 15"/>
                <p:cNvSpPr>
                  <a:spLocks noChangeArrowheads="1"/>
                </p:cNvSpPr>
                <p:nvPr/>
              </p:nvSpPr>
              <p:spPr bwMode="auto">
                <a:xfrm>
                  <a:off x="292196" y="4263190"/>
                  <a:ext cx="4392538" cy="558743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350" dirty="0">
                      <a:solidFill>
                        <a:srgbClr val="000000"/>
                      </a:solidFill>
                      <a:latin typeface="Calibri"/>
                      <a:ea typeface="+mn-ea"/>
                      <a:cs typeface="+mn-cs"/>
                    </a:rPr>
                    <a:t>Measured  as: </a:t>
                  </a:r>
                  <a:r>
                    <a:rPr lang="en-GB" sz="1350" dirty="0">
                      <a:solidFill>
                        <a:srgbClr val="FF0000"/>
                      </a:solidFill>
                      <a:latin typeface="Calibri"/>
                      <a:ea typeface="+mn-ea"/>
                      <a:cs typeface="+mn-cs"/>
                    </a:rPr>
                    <a:t>(1.72 ± 0.61(stat) ± 0.38(sys)) x 10</a:t>
                  </a:r>
                  <a:r>
                    <a:rPr lang="en-GB" sz="1350" baseline="30000" dirty="0">
                      <a:solidFill>
                        <a:srgbClr val="FF0000"/>
                      </a:solidFill>
                      <a:latin typeface="Calibri"/>
                      <a:ea typeface="+mn-ea"/>
                      <a:cs typeface="+mn-cs"/>
                    </a:rPr>
                    <a:t>-6 </a:t>
                  </a:r>
                  <a:r>
                    <a:rPr lang="en-GB" sz="1350" dirty="0">
                      <a:solidFill>
                        <a:srgbClr val="FF0000"/>
                      </a:solidFill>
                      <a:latin typeface="Calibri"/>
                      <a:ea typeface="+mn-ea"/>
                      <a:cs typeface="+mn-cs"/>
                    </a:rPr>
                    <a:t>cm</a:t>
                  </a:r>
                  <a:r>
                    <a:rPr lang="en-GB" sz="1350" baseline="30000" dirty="0">
                      <a:solidFill>
                        <a:srgbClr val="FF0000"/>
                      </a:solidFill>
                      <a:latin typeface="Calibri"/>
                      <a:ea typeface="+mn-ea"/>
                      <a:cs typeface="+mn-cs"/>
                    </a:rPr>
                    <a:t>-2</a:t>
                  </a:r>
                  <a:r>
                    <a:rPr lang="en-GB" sz="1350" dirty="0">
                      <a:solidFill>
                        <a:srgbClr val="FF0000"/>
                      </a:solidFill>
                      <a:latin typeface="Calibri"/>
                      <a:ea typeface="+mn-ea"/>
                      <a:cs typeface="+mn-cs"/>
                    </a:rPr>
                    <a:t>s</a:t>
                  </a:r>
                  <a:r>
                    <a:rPr lang="en-GB" sz="1350" baseline="30000" dirty="0">
                      <a:solidFill>
                        <a:srgbClr val="FF0000"/>
                      </a:solidFill>
                      <a:latin typeface="Calibri"/>
                      <a:ea typeface="+mn-ea"/>
                      <a:cs typeface="+mn-cs"/>
                    </a:rPr>
                    <a:t>-1</a:t>
                  </a:r>
                  <a:r>
                    <a:rPr lang="en-GB" sz="1350" dirty="0">
                      <a:solidFill>
                        <a:srgbClr val="FF0000"/>
                      </a:solidFill>
                      <a:latin typeface="Calibri"/>
                      <a:ea typeface="+mn-ea"/>
                      <a:cs typeface="+mn-cs"/>
                    </a:rPr>
                    <a:t> </a:t>
                  </a:r>
                </a:p>
                <a:p>
                  <a:pPr defTabSz="457200" fontAlgn="auto">
                    <a:lnSpc>
                      <a:spcPct val="70000"/>
                    </a:lnSpc>
                    <a:spcBef>
                      <a:spcPct val="50000"/>
                    </a:spcBef>
                    <a:spcAft>
                      <a:spcPts val="0"/>
                    </a:spcAft>
                  </a:pPr>
                  <a:endParaRPr lang="en-GB" sz="1350" dirty="0">
                    <a:solidFill>
                      <a:srgbClr val="1F497D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" name="Rectangle 9"/>
              <p:cNvSpPr>
                <a:spLocks noChangeArrowheads="1"/>
              </p:cNvSpPr>
              <p:nvPr/>
            </p:nvSpPr>
            <p:spPr bwMode="auto">
              <a:xfrm>
                <a:off x="1452851" y="4563737"/>
                <a:ext cx="3432300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i="1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M.J. </a:t>
                </a:r>
                <a:r>
                  <a:rPr lang="en-US" sz="1200" i="1" dirty="0" err="1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Tziaferi</a:t>
                </a:r>
                <a:r>
                  <a:rPr lang="en-US" sz="1200" i="1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et al., </a:t>
                </a:r>
                <a:r>
                  <a:rPr lang="en-US" sz="1200" i="1" dirty="0" err="1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Astrop</a:t>
                </a:r>
                <a:r>
                  <a:rPr lang="en-US" sz="1200" i="1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. Phys 27 (2007) 326-338</a:t>
                </a:r>
                <a:r>
                  <a:rPr lang="en-US" sz="1200" i="1" dirty="0">
                    <a:solidFill>
                      <a:prstClr val="black"/>
                    </a:solidFill>
                    <a:latin typeface="Calibri"/>
                    <a:ea typeface="Times New Roman" charset="0"/>
                    <a:cs typeface="Times New Roman" charset="0"/>
                  </a:rPr>
                  <a:t>.</a:t>
                </a:r>
              </a:p>
            </p:txBody>
          </p:sp>
        </p:grpSp>
        <p:sp>
          <p:nvSpPr>
            <p:cNvPr id="27" name="Rectangle 9">
              <a:extLst>
                <a:ext uri="{FF2B5EF4-FFF2-40B4-BE49-F238E27FC236}">
                  <a16:creationId xmlns:a16="http://schemas.microsoft.com/office/drawing/2014/main" id="{4AED9DAE-230D-244F-BAFB-654EE629B9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9419" y="3946851"/>
              <a:ext cx="343833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i="1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M.J. Carson et al., </a:t>
              </a:r>
              <a:r>
                <a:rPr lang="en-US" sz="1200" i="1" dirty="0" err="1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Astrop</a:t>
              </a:r>
              <a:r>
                <a:rPr lang="en-US" sz="1200" i="1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. </a:t>
              </a:r>
              <a:r>
                <a:rPr lang="en-US" sz="1200" i="1" dirty="0" err="1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Phys</a:t>
              </a:r>
              <a:r>
                <a:rPr lang="en-US" sz="1200" i="1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21 (2004) 667</a:t>
              </a:r>
              <a:r>
                <a:rPr lang="en-US" sz="1200" i="1" dirty="0">
                  <a:solidFill>
                    <a:prstClr val="black"/>
                  </a:solidFill>
                  <a:latin typeface="Calibri"/>
                  <a:ea typeface="Times New Roman" charset="0"/>
                  <a:cs typeface="Times New Roman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1690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690045" y="213906"/>
            <a:ext cx="8229121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219" tIns="45610" rIns="91219" bIns="45610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Boulby Underground Laboratory</a:t>
            </a:r>
          </a:p>
        </p:txBody>
      </p:sp>
      <p:pic>
        <p:nvPicPr>
          <p:cNvPr id="40" name="Picture 39" descr="Screen Shot 2013-10-24 at 14.13.15.png">
            <a:extLst>
              <a:ext uri="{FF2B5EF4-FFF2-40B4-BE49-F238E27FC236}">
                <a16:creationId xmlns:a16="http://schemas.microsoft.com/office/drawing/2014/main" id="{CBB9F8DE-A251-D74D-AB8B-7AD132B279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736" y="1076891"/>
            <a:ext cx="1290430" cy="1511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FF"/>
            </a:solidFill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7" name="Group 6"/>
          <p:cNvGrpSpPr/>
          <p:nvPr/>
        </p:nvGrpSpPr>
        <p:grpSpPr>
          <a:xfrm>
            <a:off x="4487332" y="912767"/>
            <a:ext cx="4250267" cy="5650717"/>
            <a:chOff x="4487332" y="912767"/>
            <a:chExt cx="4250267" cy="5650717"/>
          </a:xfrm>
        </p:grpSpPr>
        <p:pic>
          <p:nvPicPr>
            <p:cNvPr id="4" name="Picture 3" descr="Boulby Drawing 2017 LR.pdf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7332" y="912767"/>
              <a:ext cx="4250267" cy="565071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24" name="Rectangle 23"/>
            <p:cNvSpPr/>
            <p:nvPr/>
          </p:nvSpPr>
          <p:spPr>
            <a:xfrm>
              <a:off x="7365996" y="4020158"/>
              <a:ext cx="1354669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ヒラギノ角ゴ Pro W3"/>
                  <a:cs typeface="Calibri"/>
                </a:rPr>
                <a:t>Permian Evaporites</a:t>
              </a:r>
              <a:endPara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endParaRPr>
            </a:p>
          </p:txBody>
        </p:sp>
      </p:grpSp>
      <p:sp>
        <p:nvSpPr>
          <p:cNvPr id="23555" name="Rectangle 9"/>
          <p:cNvSpPr>
            <a:spLocks noChangeArrowheads="1"/>
          </p:cNvSpPr>
          <p:nvPr/>
        </p:nvSpPr>
        <p:spPr bwMode="auto">
          <a:xfrm>
            <a:off x="752304" y="179397"/>
            <a:ext cx="7924693" cy="827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269" tIns="44342" rIns="90269" bIns="44342" anchor="ctr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ヒラギノ角ゴ Pro W3"/>
              <a:cs typeface="+mn-cs"/>
            </a:endParaRPr>
          </a:p>
        </p:txBody>
      </p:sp>
      <p:pic>
        <p:nvPicPr>
          <p:cNvPr id="30" name="Picture 9" descr="Screen Shot 2013-07-24 at 09.28.11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746" y="179397"/>
            <a:ext cx="1091116" cy="747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70570" y="5234852"/>
            <a:ext cx="13836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1" u="none" strike="noStrike" kern="1200" cap="none" spc="0" normalizeH="0" baseline="0" noProof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Factor ~10</a:t>
            </a:r>
            <a:r>
              <a:rPr kumimoji="0" lang="en-GB" altLang="en-US" sz="1400" b="0" i="1" u="none" strike="noStrike" kern="1200" cap="none" spc="0" normalizeH="0" baseline="30000" noProof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6</a:t>
            </a:r>
            <a:r>
              <a:rPr kumimoji="0" lang="en-GB" altLang="en-US" sz="1400" b="0" i="1" u="none" strike="noStrike" kern="1200" cap="none" spc="0" normalizeH="0" baseline="0" noProof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reduction in cosmic ray flux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vs. surface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ヒラギノ角ゴ Pro W3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38814" y="6332082"/>
            <a:ext cx="3675698" cy="400110"/>
          </a:xfrm>
          <a:prstGeom prst="rect">
            <a:avLst/>
          </a:prstGeom>
          <a:solidFill>
            <a:srgbClr val="333399">
              <a:lumMod val="40000"/>
              <a:lumOff val="60000"/>
            </a:srgbClr>
          </a:solidFill>
          <a:ln>
            <a:solidFill>
              <a:srgbClr val="FFFFFF">
                <a:lumMod val="95000"/>
              </a:srgb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omic Sans MS" charset="0"/>
                <a:cs typeface="Arial"/>
              </a:rPr>
              <a:t>A 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/>
                <a:ea typeface="Comic Sans MS" charset="0"/>
                <a:cs typeface="Arial"/>
              </a:rPr>
              <a:t>QUIET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omic Sans MS" charset="0"/>
                <a:cs typeface="Arial"/>
              </a:rPr>
              <a:t> place in the Universe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ヒラギノ角ゴ Pro W3"/>
              <a:cs typeface="+mn-cs"/>
            </a:endParaRPr>
          </a:p>
        </p:txBody>
      </p:sp>
      <p:pic>
        <p:nvPicPr>
          <p:cNvPr id="39" name="Picture 8">
            <a:extLst>
              <a:ext uri="{FF2B5EF4-FFF2-40B4-BE49-F238E27FC236}">
                <a16:creationId xmlns:a16="http://schemas.microsoft.com/office/drawing/2014/main" id="{35442E0C-7B8E-4042-B2B2-CDA803586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712" y="3657797"/>
            <a:ext cx="3712960" cy="2514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BFBFBF"/>
            </a:solidFill>
          </a:ln>
          <a:effectLst/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39CEA6EA-6E35-A743-9CD5-13493C24FAF2}"/>
              </a:ext>
            </a:extLst>
          </p:cNvPr>
          <p:cNvSpPr/>
          <p:nvPr/>
        </p:nvSpPr>
        <p:spPr>
          <a:xfrm>
            <a:off x="132464" y="691187"/>
            <a:ext cx="2958740" cy="2720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600" b="0" i="0" u="none" strike="noStrike" kern="1200" cap="none" spc="0" normalizeH="0" baseline="0" noProof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Arial"/>
              <a:ea typeface="ヒラギノ角ゴ Pro W3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The UK’s deep underground science facility operating in a working polyhalite &amp; salt mine.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1.1km depth (2805 mwe). With low background surrounding rock-salt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Operated by the UK’s Science &amp; Technology Facilities Council (STFC) in partnership with the mine operators ICL</a:t>
            </a:r>
          </a:p>
        </p:txBody>
      </p:sp>
      <p:pic>
        <p:nvPicPr>
          <p:cNvPr id="42" name="Picture 41" descr="Screen Shot 2017-01-07 at 13.48.23.png">
            <a:extLst>
              <a:ext uri="{FF2B5EF4-FFF2-40B4-BE49-F238E27FC236}">
                <a16:creationId xmlns:a16="http://schemas.microsoft.com/office/drawing/2014/main" id="{D2621DE6-9833-3B49-AE94-9D8706D4233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975" y="2828249"/>
            <a:ext cx="877543" cy="543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3" name="Rectangle 19">
            <a:extLst>
              <a:ext uri="{FF2B5EF4-FFF2-40B4-BE49-F238E27FC236}">
                <a16:creationId xmlns:a16="http://schemas.microsoft.com/office/drawing/2014/main" id="{AE68F140-94D9-334A-851F-1CF034AC5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2543" y="3357969"/>
            <a:ext cx="10264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/>
                <a:cs typeface="+mn-cs"/>
              </a:rPr>
              <a:t>Polyhalite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ヒラギノ角ゴ Pro W3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907C4FA-B617-0941-A92B-B9E107356C32}"/>
              </a:ext>
            </a:extLst>
          </p:cNvPr>
          <p:cNvSpPr/>
          <p:nvPr/>
        </p:nvSpPr>
        <p:spPr>
          <a:xfrm>
            <a:off x="4036838" y="3785327"/>
            <a:ext cx="13836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1" u="none" strike="noStrike" kern="1200" cap="none" spc="0" normalizeH="0" baseline="0" noProof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Deepest mine in Britain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ヒラギノ角ゴ Pro W3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2CBE7E0-90B4-9242-B7E8-A6C6E337E49B}"/>
              </a:ext>
            </a:extLst>
          </p:cNvPr>
          <p:cNvGrpSpPr/>
          <p:nvPr/>
        </p:nvGrpSpPr>
        <p:grpSpPr>
          <a:xfrm>
            <a:off x="5147315" y="6255753"/>
            <a:ext cx="3469493" cy="477980"/>
            <a:chOff x="5523911" y="6205588"/>
            <a:chExt cx="3404143" cy="528097"/>
          </a:xfrm>
        </p:grpSpPr>
        <p:pic>
          <p:nvPicPr>
            <p:cNvPr id="20" name="Picture 19" descr="Screen Shot 2015-03-04 at 17.35.00.png">
              <a:extLst>
                <a:ext uri="{FF2B5EF4-FFF2-40B4-BE49-F238E27FC236}">
                  <a16:creationId xmlns:a16="http://schemas.microsoft.com/office/drawing/2014/main" id="{CA99FCD1-A462-6F44-8EE5-FC7D0E68C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3911" y="6226368"/>
              <a:ext cx="1568015" cy="46522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BFBFBF"/>
              </a:solidFill>
            </a:ln>
            <a:effectLst/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3578246-6A9D-0A4E-AD34-4A4B999B6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66683" y="6205588"/>
              <a:ext cx="1661371" cy="52809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</p:pic>
      </p:grpSp>
      <p:pic>
        <p:nvPicPr>
          <p:cNvPr id="28" name="Picture 27" descr="Screen Shot 2013-07-24 at 09.28.11.png">
            <a:extLst>
              <a:ext uri="{FF2B5EF4-FFF2-40B4-BE49-F238E27FC236}">
                <a16:creationId xmlns:a16="http://schemas.microsoft.com/office/drawing/2014/main" id="{3F9490F2-2FE4-3345-B274-68AD4049E01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9546" y="81325"/>
            <a:ext cx="1016638" cy="760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A77D25CA-054B-B449-B5C7-CE6910BD939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99" y="180497"/>
            <a:ext cx="1350058" cy="68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82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8" name="Rectangle 4"/>
          <p:cNvSpPr>
            <a:spLocks noChangeArrowheads="1"/>
          </p:cNvSpPr>
          <p:nvPr/>
        </p:nvSpPr>
        <p:spPr bwMode="auto">
          <a:xfrm>
            <a:off x="412811" y="2472273"/>
            <a:ext cx="3486090" cy="3842369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lIns="91439" tIns="45719" rIns="91439" bIns="45719" anchor="ctr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A263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519" name="Picture 5" descr="shaf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300" y="2486318"/>
            <a:ext cx="2653205" cy="39755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1506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6699" y="952501"/>
            <a:ext cx="4745567" cy="5355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1532" name="Oval 17"/>
          <p:cNvSpPr>
            <a:spLocks noChangeAspect="1" noChangeArrowheads="1"/>
          </p:cNvSpPr>
          <p:nvPr/>
        </p:nvSpPr>
        <p:spPr bwMode="auto">
          <a:xfrm>
            <a:off x="6459137" y="4745141"/>
            <a:ext cx="98096" cy="95640"/>
          </a:xfrm>
          <a:prstGeom prst="ellipse">
            <a:avLst/>
          </a:prstGeom>
          <a:solidFill>
            <a:srgbClr val="B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33" name="Oval 18"/>
          <p:cNvSpPr>
            <a:spLocks noChangeAspect="1" noChangeArrowheads="1"/>
          </p:cNvSpPr>
          <p:nvPr/>
        </p:nvSpPr>
        <p:spPr bwMode="auto">
          <a:xfrm>
            <a:off x="6313683" y="4740194"/>
            <a:ext cx="98096" cy="95640"/>
          </a:xfrm>
          <a:prstGeom prst="ellipse">
            <a:avLst/>
          </a:prstGeom>
          <a:solidFill>
            <a:srgbClr val="B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34" name="Rectangle 19"/>
          <p:cNvSpPr>
            <a:spLocks noChangeArrowheads="1"/>
          </p:cNvSpPr>
          <p:nvPr/>
        </p:nvSpPr>
        <p:spPr bwMode="auto">
          <a:xfrm>
            <a:off x="5239696" y="3874483"/>
            <a:ext cx="928534" cy="277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Mine Shafts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35" name="Line 20"/>
          <p:cNvSpPr>
            <a:spLocks noChangeShapeType="1"/>
          </p:cNvSpPr>
          <p:nvPr/>
        </p:nvSpPr>
        <p:spPr bwMode="auto">
          <a:xfrm>
            <a:off x="5880706" y="4163053"/>
            <a:ext cx="465113" cy="542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14"/>
          <p:cNvSpPr>
            <a:spLocks noChangeArrowheads="1"/>
          </p:cNvSpPr>
          <p:nvPr/>
        </p:nvSpPr>
        <p:spPr bwMode="auto">
          <a:xfrm>
            <a:off x="4914900" y="2459053"/>
            <a:ext cx="1275290" cy="461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18" tIns="45609" rIns="91218" bIns="45609">
            <a:prstTxWarp prst="textNoShape">
              <a:avLst/>
            </a:prstTxWarp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Typical Boulby Salt Roadway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 bwMode="auto">
          <a:xfrm>
            <a:off x="722134" y="133696"/>
            <a:ext cx="8229121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218" tIns="45609" rIns="91218" bIns="45609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Boulby Geology &amp; Mining</a:t>
            </a:r>
          </a:p>
        </p:txBody>
      </p:sp>
      <p:pic>
        <p:nvPicPr>
          <p:cNvPr id="38" name="Picture 37" descr="Screen Shot 2014-10-21 at 10.05.18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164391" y="1167371"/>
            <a:ext cx="1948543" cy="12992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sp>
        <p:nvSpPr>
          <p:cNvPr id="21512" name="Rectangle 6"/>
          <p:cNvSpPr>
            <a:spLocks noChangeArrowheads="1"/>
          </p:cNvSpPr>
          <p:nvPr/>
        </p:nvSpPr>
        <p:spPr bwMode="auto">
          <a:xfrm>
            <a:off x="-139698" y="504809"/>
            <a:ext cx="4263676" cy="2492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268" tIns="44341" rIns="90268" bIns="44341">
            <a:prstTxWarp prst="textNoShape">
              <a:avLst/>
            </a:prstTxWarp>
          </a:bodyPr>
          <a:lstStyle/>
          <a:p>
            <a:pPr marL="341310" marR="0" lvl="0" indent="-34131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1310" marR="0" lvl="0" indent="-34131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Major local employer. Open since 1968. Originally mining potash (KCl) for fertiliser. Now first and only producers of polyhalite </a:t>
            </a:r>
          </a:p>
          <a:p>
            <a:pPr marL="341310" marR="0" lvl="0" indent="-34131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Excavations are in Salt (NaCl) &amp; Potash (KCl) Permian evaporite layers left over from the Zechstein Sea.</a:t>
            </a:r>
          </a:p>
          <a:p>
            <a:pPr marL="341310" marR="0" lvl="0" indent="-34131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</a:p>
        </p:txBody>
      </p:sp>
      <p:sp>
        <p:nvSpPr>
          <p:cNvPr id="44" name="Rectangle 15"/>
          <p:cNvSpPr>
            <a:spLocks noChangeArrowheads="1"/>
          </p:cNvSpPr>
          <p:nvPr/>
        </p:nvSpPr>
        <p:spPr bwMode="auto">
          <a:xfrm>
            <a:off x="1714501" y="6413495"/>
            <a:ext cx="1524001" cy="2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18" tIns="45609" rIns="91218" bIns="45609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Boulby Geology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ectangle 32"/>
          <p:cNvSpPr>
            <a:spLocks noChangeArrowheads="1"/>
          </p:cNvSpPr>
          <p:nvPr/>
        </p:nvSpPr>
        <p:spPr bwMode="auto">
          <a:xfrm>
            <a:off x="7999076" y="3106970"/>
            <a:ext cx="10438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Zechstein Sea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2944475" y="2961636"/>
            <a:ext cx="915730" cy="810772"/>
            <a:chOff x="2883654" y="5403667"/>
            <a:chExt cx="1450443" cy="1049783"/>
          </a:xfrm>
        </p:grpSpPr>
        <p:sp>
          <p:nvSpPr>
            <p:cNvPr id="62" name="Rectangle 19"/>
            <p:cNvSpPr>
              <a:spLocks noChangeArrowheads="1"/>
            </p:cNvSpPr>
            <p:nvPr/>
          </p:nvSpPr>
          <p:spPr bwMode="auto">
            <a:xfrm>
              <a:off x="2883654" y="5403667"/>
              <a:ext cx="972634" cy="358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Potash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3" name="Picture 21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6434" y="5778926"/>
              <a:ext cx="1337663" cy="67452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>
                  <a:lumMod val="65000"/>
                </a:schemeClr>
              </a:solidFill>
            </a:ln>
            <a:effectLst/>
          </p:spPr>
        </p:pic>
      </p:grpSp>
      <p:grpSp>
        <p:nvGrpSpPr>
          <p:cNvPr id="59" name="Group 58"/>
          <p:cNvGrpSpPr/>
          <p:nvPr/>
        </p:nvGrpSpPr>
        <p:grpSpPr>
          <a:xfrm>
            <a:off x="2912880" y="5370028"/>
            <a:ext cx="1366793" cy="867816"/>
            <a:chOff x="2601534" y="6656190"/>
            <a:chExt cx="1810956" cy="1205333"/>
          </a:xfrm>
        </p:grpSpPr>
        <p:pic>
          <p:nvPicPr>
            <p:cNvPr id="60" name="Picture 59" descr="Screen Shot 2017-01-07 at 13.48.23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733" y="7033909"/>
              <a:ext cx="1273585" cy="82761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61" name="Rectangle 19"/>
            <p:cNvSpPr>
              <a:spLocks noChangeArrowheads="1"/>
            </p:cNvSpPr>
            <p:nvPr/>
          </p:nvSpPr>
          <p:spPr bwMode="auto">
            <a:xfrm>
              <a:off x="2601534" y="6656190"/>
              <a:ext cx="1810956" cy="384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Polyhalite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939019" y="4173799"/>
            <a:ext cx="957408" cy="755338"/>
            <a:chOff x="2882732" y="4352514"/>
            <a:chExt cx="1209298" cy="957004"/>
          </a:xfrm>
        </p:grpSpPr>
        <p:sp>
          <p:nvSpPr>
            <p:cNvPr id="52" name="Rectangle 19"/>
            <p:cNvSpPr>
              <a:spLocks noChangeArrowheads="1"/>
            </p:cNvSpPr>
            <p:nvPr/>
          </p:nvSpPr>
          <p:spPr bwMode="auto">
            <a:xfrm>
              <a:off x="2882732" y="4352514"/>
              <a:ext cx="967351" cy="35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Rock-Salt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7" name="Picture 56" descr="Screen Shot 2015-05-07 at 09.36.05.png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9030" y="4666550"/>
              <a:ext cx="1143000" cy="64296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>
                  <a:lumMod val="65000"/>
                </a:schemeClr>
              </a:solidFill>
            </a:ln>
            <a:effectLst/>
          </p:spPr>
        </p:pic>
      </p:grpSp>
      <p:sp>
        <p:nvSpPr>
          <p:cNvPr id="54" name="TextBox 12"/>
          <p:cNvSpPr txBox="1">
            <a:spLocks noChangeArrowheads="1"/>
          </p:cNvSpPr>
          <p:nvPr/>
        </p:nvSpPr>
        <p:spPr bwMode="auto">
          <a:xfrm>
            <a:off x="8008808" y="5835121"/>
            <a:ext cx="184666" cy="246221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-109" charset="0"/>
              <a:ea typeface="Comic Sans MS" pitchFamily="-109" charset="0"/>
              <a:cs typeface="Comic Sans MS" pitchFamily="-109" charset="0"/>
            </a:endParaRPr>
          </a:p>
        </p:txBody>
      </p:sp>
      <p:cxnSp>
        <p:nvCxnSpPr>
          <p:cNvPr id="55" name="Straight Connector 15"/>
          <p:cNvCxnSpPr>
            <a:cxnSpLocks noChangeShapeType="1"/>
          </p:cNvCxnSpPr>
          <p:nvPr/>
        </p:nvCxnSpPr>
        <p:spPr bwMode="auto">
          <a:xfrm rot="10800000" flipV="1">
            <a:off x="7934284" y="6045959"/>
            <a:ext cx="121096" cy="3140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</p:cxnSp>
      <p:grpSp>
        <p:nvGrpSpPr>
          <p:cNvPr id="9" name="Group 8"/>
          <p:cNvGrpSpPr/>
          <p:nvPr/>
        </p:nvGrpSpPr>
        <p:grpSpPr>
          <a:xfrm>
            <a:off x="6586924" y="4590341"/>
            <a:ext cx="776712" cy="695868"/>
            <a:chOff x="6586924" y="4708872"/>
            <a:chExt cx="776712" cy="695868"/>
          </a:xfrm>
        </p:grpSpPr>
        <p:sp>
          <p:nvSpPr>
            <p:cNvPr id="21523" name="Oval 30"/>
            <p:cNvSpPr>
              <a:spLocks noChangeArrowheads="1"/>
            </p:cNvSpPr>
            <p:nvPr/>
          </p:nvSpPr>
          <p:spPr bwMode="auto">
            <a:xfrm rot="21102669">
              <a:off x="6586924" y="4708872"/>
              <a:ext cx="592264" cy="40399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24" name="Line 31"/>
            <p:cNvSpPr>
              <a:spLocks noChangeShapeType="1"/>
            </p:cNvSpPr>
            <p:nvPr/>
          </p:nvSpPr>
          <p:spPr bwMode="auto">
            <a:xfrm flipH="1" flipV="1">
              <a:off x="7075965" y="5083190"/>
              <a:ext cx="287671" cy="321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770831" y="4855053"/>
              <a:ext cx="240617" cy="127495"/>
              <a:chOff x="6770831" y="4855053"/>
              <a:chExt cx="240617" cy="127495"/>
            </a:xfrm>
          </p:grpSpPr>
          <p:sp>
            <p:nvSpPr>
              <p:cNvPr id="21526" name="Line 23"/>
              <p:cNvSpPr>
                <a:spLocks noChangeShapeType="1"/>
              </p:cNvSpPr>
              <p:nvPr/>
            </p:nvSpPr>
            <p:spPr bwMode="auto">
              <a:xfrm rot="21349233" flipV="1">
                <a:off x="6891084" y="4906566"/>
                <a:ext cx="120364" cy="21024"/>
              </a:xfrm>
              <a:prstGeom prst="line">
                <a:avLst/>
              </a:prstGeom>
              <a:noFill/>
              <a:ln w="19050" cmpd="sng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527" name="Line 24"/>
              <p:cNvSpPr>
                <a:spLocks noChangeShapeType="1"/>
              </p:cNvSpPr>
              <p:nvPr/>
            </p:nvSpPr>
            <p:spPr bwMode="auto">
              <a:xfrm rot="21349233">
                <a:off x="6923862" y="4855053"/>
                <a:ext cx="13515" cy="65307"/>
              </a:xfrm>
              <a:prstGeom prst="line">
                <a:avLst/>
              </a:prstGeom>
              <a:noFill/>
              <a:ln w="19050" cmpd="sng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529" name="Line 26"/>
              <p:cNvSpPr>
                <a:spLocks noChangeShapeType="1"/>
              </p:cNvSpPr>
              <p:nvPr/>
            </p:nvSpPr>
            <p:spPr bwMode="auto">
              <a:xfrm rot="21349233">
                <a:off x="7001123" y="4879960"/>
                <a:ext cx="6275" cy="21849"/>
              </a:xfrm>
              <a:prstGeom prst="line">
                <a:avLst/>
              </a:prstGeom>
              <a:noFill/>
              <a:ln w="19050" cmpd="sng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530" name="Line 27"/>
              <p:cNvSpPr>
                <a:spLocks noChangeShapeType="1"/>
              </p:cNvSpPr>
              <p:nvPr/>
            </p:nvSpPr>
            <p:spPr bwMode="auto">
              <a:xfrm rot="21349233">
                <a:off x="6973838" y="4914626"/>
                <a:ext cx="5704" cy="19788"/>
              </a:xfrm>
              <a:prstGeom prst="line">
                <a:avLst/>
              </a:prstGeom>
              <a:noFill/>
              <a:ln w="19050" cmpd="sng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Line 23"/>
              <p:cNvSpPr>
                <a:spLocks noChangeShapeType="1"/>
              </p:cNvSpPr>
              <p:nvPr/>
            </p:nvSpPr>
            <p:spPr bwMode="auto">
              <a:xfrm rot="21349233" flipV="1">
                <a:off x="6772550" y="4936199"/>
                <a:ext cx="120364" cy="21024"/>
              </a:xfrm>
              <a:prstGeom prst="line">
                <a:avLst/>
              </a:pr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 rot="21349233" flipH="1" flipV="1">
                <a:off x="6863632" y="4935809"/>
                <a:ext cx="5668" cy="38616"/>
              </a:xfrm>
              <a:prstGeom prst="line">
                <a:avLst/>
              </a:pr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Line 23"/>
              <p:cNvSpPr>
                <a:spLocks noChangeShapeType="1"/>
              </p:cNvSpPr>
              <p:nvPr/>
            </p:nvSpPr>
            <p:spPr bwMode="auto">
              <a:xfrm rot="21349233" flipH="1">
                <a:off x="6770831" y="4910758"/>
                <a:ext cx="5125" cy="71790"/>
              </a:xfrm>
              <a:prstGeom prst="line">
                <a:avLst/>
              </a:pr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Line 24"/>
              <p:cNvSpPr>
                <a:spLocks noChangeShapeType="1"/>
              </p:cNvSpPr>
              <p:nvPr/>
            </p:nvSpPr>
            <p:spPr bwMode="auto">
              <a:xfrm rot="21349233">
                <a:off x="6926515" y="4931552"/>
                <a:ext cx="6903" cy="21729"/>
              </a:xfrm>
              <a:prstGeom prst="line">
                <a:avLst/>
              </a:prstGeom>
              <a:noFill/>
              <a:ln w="19050" cmpd="sng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1525" name="Rectangle 32"/>
          <p:cNvSpPr>
            <a:spLocks noChangeArrowheads="1"/>
          </p:cNvSpPr>
          <p:nvPr/>
        </p:nvSpPr>
        <p:spPr bwMode="auto">
          <a:xfrm>
            <a:off x="7367571" y="5240444"/>
            <a:ext cx="7246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Lab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(2017)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Picture 2" descr="http://upload.wikimedia.org/wikipedia/commons/5/5d/Zechsteinmeer_europa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1325" y="1577977"/>
            <a:ext cx="2211213" cy="1571626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30B4BFBB-9729-ED43-AA7D-8C96C9F56F62}"/>
              </a:ext>
            </a:extLst>
          </p:cNvPr>
          <p:cNvGrpSpPr/>
          <p:nvPr/>
        </p:nvGrpSpPr>
        <p:grpSpPr>
          <a:xfrm>
            <a:off x="5147315" y="6255753"/>
            <a:ext cx="3469493" cy="477980"/>
            <a:chOff x="5523911" y="6205588"/>
            <a:chExt cx="3404143" cy="528097"/>
          </a:xfrm>
        </p:grpSpPr>
        <p:pic>
          <p:nvPicPr>
            <p:cNvPr id="75" name="Picture 74" descr="Screen Shot 2015-03-04 at 17.35.00.png">
              <a:extLst>
                <a:ext uri="{FF2B5EF4-FFF2-40B4-BE49-F238E27FC236}">
                  <a16:creationId xmlns:a16="http://schemas.microsoft.com/office/drawing/2014/main" id="{DC0982AD-F186-CF47-BC41-D03CB164C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3911" y="6226368"/>
              <a:ext cx="1568015" cy="46522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BFBFBF"/>
              </a:solidFill>
            </a:ln>
            <a:effectLst/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8A4559C4-6E6E-C44B-9A0F-FB09C652F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66683" y="6205588"/>
              <a:ext cx="1661371" cy="52809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0D1D25E-A4D4-D64C-BDFA-FB1C7FF7C112}"/>
              </a:ext>
            </a:extLst>
          </p:cNvPr>
          <p:cNvSpPr/>
          <p:nvPr/>
        </p:nvSpPr>
        <p:spPr>
          <a:xfrm>
            <a:off x="2951327" y="6277341"/>
            <a:ext cx="143981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GB" sz="11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</a:t>
            </a:r>
            <a:r>
              <a:rPr kumimoji="0" lang="en-GB" sz="11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Mg(SO</a:t>
            </a:r>
            <a:r>
              <a:rPr kumimoji="0" lang="en-GB" sz="11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r>
              <a:rPr kumimoji="0" lang="en-GB" sz="11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·2H</a:t>
            </a:r>
            <a:r>
              <a:rPr kumimoji="0" lang="en-GB" sz="11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 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67F9E85-6F8F-5741-BA64-A2C7B8BFEA66}"/>
              </a:ext>
            </a:extLst>
          </p:cNvPr>
          <p:cNvSpPr/>
          <p:nvPr/>
        </p:nvSpPr>
        <p:spPr>
          <a:xfrm>
            <a:off x="3581246" y="3738144"/>
            <a:ext cx="36580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KCl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EB46699-5E68-754A-8834-C37826998F87}"/>
              </a:ext>
            </a:extLst>
          </p:cNvPr>
          <p:cNvSpPr/>
          <p:nvPr/>
        </p:nvSpPr>
        <p:spPr>
          <a:xfrm>
            <a:off x="3542645" y="4890338"/>
            <a:ext cx="45076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NaCl</a:t>
            </a:r>
          </a:p>
        </p:txBody>
      </p:sp>
      <p:pic>
        <p:nvPicPr>
          <p:cNvPr id="68" name="Picture 67" descr="Screen Shot 2013-07-24 at 09.28.11.png">
            <a:extLst>
              <a:ext uri="{FF2B5EF4-FFF2-40B4-BE49-F238E27FC236}">
                <a16:creationId xmlns:a16="http://schemas.microsoft.com/office/drawing/2014/main" id="{5DAB0FCD-2B67-4744-A625-A6BE99F2FCD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9546" y="81325"/>
            <a:ext cx="1016638" cy="760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70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D852BF8B-D214-044C-AD6A-483990A2FEFA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99" y="180497"/>
            <a:ext cx="1350058" cy="68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07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8-01-03 at 13.22.24.pn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9059" y="26392"/>
            <a:ext cx="10250219" cy="6830616"/>
          </a:xfrm>
          <a:prstGeom prst="rect">
            <a:avLst/>
          </a:prstGeom>
        </p:spPr>
      </p:pic>
      <p:sp>
        <p:nvSpPr>
          <p:cNvPr id="102" name="TextBox 101"/>
          <p:cNvSpPr txBox="1"/>
          <p:nvPr/>
        </p:nvSpPr>
        <p:spPr>
          <a:xfrm>
            <a:off x="7949363" y="582912"/>
            <a:ext cx="183927" cy="367855"/>
          </a:xfrm>
          <a:prstGeom prst="rect">
            <a:avLst/>
          </a:prstGeom>
          <a:noFill/>
        </p:spPr>
        <p:txBody>
          <a:bodyPr wrap="none" lIns="91074" tIns="45536" rIns="91074" bIns="45536" rtlCol="0">
            <a:spAutoFit/>
          </a:bodyPr>
          <a:lstStyle/>
          <a:p>
            <a:pPr marL="0" marR="0" lvl="0" indent="0" algn="l" defTabSz="4544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434934" y="810599"/>
            <a:ext cx="183927" cy="367855"/>
          </a:xfrm>
          <a:prstGeom prst="rect">
            <a:avLst/>
          </a:prstGeom>
          <a:noFill/>
        </p:spPr>
        <p:txBody>
          <a:bodyPr wrap="none" lIns="91074" tIns="45536" rIns="91074" bIns="45536" rtlCol="0">
            <a:spAutoFit/>
          </a:bodyPr>
          <a:lstStyle/>
          <a:p>
            <a:pPr marL="0" marR="0" lvl="0" indent="0" algn="l" defTabSz="4544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523477" y="3454300"/>
            <a:ext cx="183927" cy="367855"/>
          </a:xfrm>
          <a:prstGeom prst="rect">
            <a:avLst/>
          </a:prstGeom>
          <a:noFill/>
        </p:spPr>
        <p:txBody>
          <a:bodyPr wrap="none" lIns="91074" tIns="45536" rIns="91074" bIns="45536" rtlCol="0">
            <a:spAutoFit/>
          </a:bodyPr>
          <a:lstStyle/>
          <a:p>
            <a:pPr marL="0" marR="0" lvl="0" indent="0" algn="l" defTabSz="4544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28575" y="7032928"/>
            <a:ext cx="222760" cy="367855"/>
          </a:xfrm>
          <a:prstGeom prst="rect">
            <a:avLst/>
          </a:prstGeom>
          <a:noFill/>
        </p:spPr>
        <p:txBody>
          <a:bodyPr wrap="square" lIns="91074" tIns="45536" rIns="91074" bIns="45536" rtlCol="0">
            <a:spAutoFit/>
          </a:bodyPr>
          <a:lstStyle/>
          <a:p>
            <a:pPr marL="0" marR="0" lvl="0" indent="0" algn="l" defTabSz="4544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16439" y="228949"/>
            <a:ext cx="2804871" cy="674913"/>
          </a:xfrm>
          <a:prstGeom prst="rect">
            <a:avLst/>
          </a:prstGeom>
          <a:noFill/>
          <a:ln>
            <a:noFill/>
          </a:ln>
        </p:spPr>
        <p:txBody>
          <a:bodyPr wrap="square" lIns="91074" tIns="45536" rIns="91074" bIns="45536" rtlCol="0">
            <a:spAutoFit/>
          </a:bodyPr>
          <a:lstStyle/>
          <a:p>
            <a:pPr marL="0" marR="0" lvl="0" indent="0" algn="l" defTabSz="45447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Office space, chemistry &amp; clean prep lab, storage and staging space, IT room, conference room, </a:t>
            </a:r>
          </a:p>
        </p:txBody>
      </p:sp>
      <p:sp>
        <p:nvSpPr>
          <p:cNvPr id="3" name="Rectangle 2"/>
          <p:cNvSpPr/>
          <p:nvPr/>
        </p:nvSpPr>
        <p:spPr>
          <a:xfrm>
            <a:off x="6485878" y="1707010"/>
            <a:ext cx="2422053" cy="3065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44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Outside Experimentation Area</a:t>
            </a:r>
            <a:endParaRPr kumimoji="0" lang="en-US" sz="1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0540" y="4810554"/>
            <a:ext cx="2351287" cy="1730173"/>
            <a:chOff x="55637" y="244091"/>
            <a:chExt cx="2360713" cy="1737109"/>
          </a:xfrm>
        </p:grpSpPr>
        <p:pic>
          <p:nvPicPr>
            <p:cNvPr id="27" name="Picture 26" descr="Kajita_June17_Select - 12.jpeg"/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204" y="244091"/>
              <a:ext cx="2316146" cy="173710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FFFFFF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0" name="Rectangle 29"/>
            <p:cNvSpPr/>
            <p:nvPr/>
          </p:nvSpPr>
          <p:spPr>
            <a:xfrm>
              <a:off x="55637" y="1688987"/>
              <a:ext cx="2336801" cy="2616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r" defTabSz="4544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96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BUGS+ Material screening</a:t>
              </a:r>
              <a:endParaRPr kumimoji="0" lang="en-US" sz="109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7" name="Picture 16" descr="Screen Shot 2017-11-22 at 13.54.17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5688" y="258027"/>
            <a:ext cx="2523114" cy="1796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6922022" y="1605563"/>
            <a:ext cx="1986880" cy="429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44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9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3000m</a:t>
            </a:r>
            <a:r>
              <a:rPr kumimoji="0" lang="en-US" sz="1096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r>
              <a:rPr kumimoji="0" lang="en-US" sz="109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Outside Experimentation Area</a:t>
            </a:r>
            <a:endParaRPr kumimoji="0" lang="en-US" sz="10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6680" y="272449"/>
            <a:ext cx="2408183" cy="1682398"/>
            <a:chOff x="163286" y="4904365"/>
            <a:chExt cx="2417838" cy="1689143"/>
          </a:xfrm>
        </p:grpSpPr>
        <p:pic>
          <p:nvPicPr>
            <p:cNvPr id="20" name="Picture 8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86" y="4904365"/>
              <a:ext cx="2413000" cy="168914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/>
              </a:solidFill>
            </a:ln>
            <a:effectLst/>
          </p:spPr>
        </p:pic>
        <p:grpSp>
          <p:nvGrpSpPr>
            <p:cNvPr id="9" name="Group 8"/>
            <p:cNvGrpSpPr/>
            <p:nvPr/>
          </p:nvGrpSpPr>
          <p:grpSpPr>
            <a:xfrm>
              <a:off x="762000" y="5007427"/>
              <a:ext cx="1819124" cy="1564703"/>
              <a:chOff x="762000" y="5007427"/>
              <a:chExt cx="1819124" cy="1564703"/>
            </a:xfrm>
          </p:grpSpPr>
          <p:pic>
            <p:nvPicPr>
              <p:cNvPr id="8" name="Picture 7" descr="Screen Shot 2018-09-23 at 14.58.09.png"/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86175" y="5007427"/>
                <a:ext cx="774190" cy="471716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rgbClr val="FFFFFF"/>
                </a:solidFill>
              </a:ln>
              <a:effectLst/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762000" y="6141243"/>
                <a:ext cx="1819124" cy="430887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r" defTabSz="45447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96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Surface support and staging building</a:t>
                </a:r>
                <a:endParaRPr kumimoji="0" lang="en-US" sz="1096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6" name="TextBox 25"/>
          <p:cNvSpPr txBox="1"/>
          <p:nvPr/>
        </p:nvSpPr>
        <p:spPr>
          <a:xfrm>
            <a:off x="2511974" y="5049747"/>
            <a:ext cx="4527569" cy="2299232"/>
          </a:xfrm>
          <a:prstGeom prst="rect">
            <a:avLst/>
          </a:prstGeom>
          <a:noFill/>
          <a:ln>
            <a:noFill/>
          </a:ln>
        </p:spPr>
        <p:txBody>
          <a:bodyPr wrap="square" lIns="91074" tIns="45536" rIns="91074" bIns="45536" rtlCol="0">
            <a:spAutoFit/>
          </a:bodyPr>
          <a:lstStyle/>
          <a:p>
            <a:pPr marL="0" marR="0" lvl="0" indent="0" algn="l" defTabSz="455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Boulby Underground Lab Facilities 2020:</a:t>
            </a:r>
          </a:p>
          <a:p>
            <a:pPr marL="0" marR="0" lvl="0" indent="0" algn="l" defTabSz="455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&gt;4000m</a:t>
            </a:r>
            <a:r>
              <a:rPr kumimoji="0" lang="en-US" sz="1793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 </a:t>
            </a:r>
            <a:r>
              <a:rPr kumimoji="0" lang="en-US" sz="179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class 1k &amp; 10k clean room lab space</a:t>
            </a:r>
          </a:p>
          <a:p>
            <a:pPr marL="0" marR="0" lvl="0" indent="0" algn="l" defTabSz="455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100Mb Internet AC, Air filtration, 5T &amp; 10T lifting, LN generation, fume hood &amp; clean prep 3000m</a:t>
            </a:r>
            <a:r>
              <a:rPr kumimoji="0" lang="en-US" sz="1793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 </a:t>
            </a:r>
            <a:r>
              <a:rPr kumimoji="0" lang="en-US" sz="179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Outside Expt. Area. Power &amp; internet</a:t>
            </a:r>
          </a:p>
          <a:p>
            <a:pPr marL="0" marR="0" lvl="0" indent="0" algn="l" defTabSz="455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</a:p>
          <a:p>
            <a:pPr marL="0" marR="0" lvl="0" indent="0" algn="l" defTabSz="455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endParaRPr kumimoji="0" lang="en-GB" sz="179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455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31" name="Picture 30" descr="Boulby Drawing 2017 LR.pdf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9690" y="4072850"/>
            <a:ext cx="1823177" cy="24239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FF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276843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5-03-04 at 17.35.00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6053" y="902918"/>
            <a:ext cx="1373993" cy="3847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6628" name="Rectangle 9"/>
          <p:cNvSpPr>
            <a:spLocks noChangeArrowheads="1"/>
          </p:cNvSpPr>
          <p:nvPr/>
        </p:nvSpPr>
        <p:spPr bwMode="auto">
          <a:xfrm>
            <a:off x="268081" y="214500"/>
            <a:ext cx="8739077" cy="6435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455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86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Underground Science @ Boulby Mine</a:t>
            </a:r>
            <a:endParaRPr kumimoji="0" lang="en-US" sz="3586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ヒラギノ角ゴ Pro W3" charset="0"/>
              <a:cs typeface="Arial" charset="0"/>
            </a:endParaRPr>
          </a:p>
        </p:txBody>
      </p:sp>
      <p:sp>
        <p:nvSpPr>
          <p:cNvPr id="60420" name="Rectangle 72"/>
          <p:cNvSpPr>
            <a:spLocks noChangeArrowheads="1"/>
          </p:cNvSpPr>
          <p:nvPr/>
        </p:nvSpPr>
        <p:spPr bwMode="auto">
          <a:xfrm>
            <a:off x="8252943" y="2516672"/>
            <a:ext cx="841178" cy="30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455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9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ヒラギノ角ゴ Pro W3" charset="0"/>
                <a:cs typeface="Arial" charset="0"/>
              </a:rPr>
              <a:t>DRIFT-II </a:t>
            </a:r>
            <a:endParaRPr kumimoji="0" lang="en-US" sz="1394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ヒラギノ角ゴ Pro W3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83439" y="3193408"/>
            <a:ext cx="184996" cy="3684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5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ヒラギノ角ゴ Pro W3" charset="0"/>
              <a:cs typeface="+mn-cs"/>
            </a:endParaRPr>
          </a:p>
        </p:txBody>
      </p:sp>
      <p:sp>
        <p:nvSpPr>
          <p:cNvPr id="60426" name="Rectangle 20"/>
          <p:cNvSpPr>
            <a:spLocks noChangeArrowheads="1"/>
          </p:cNvSpPr>
          <p:nvPr/>
        </p:nvSpPr>
        <p:spPr bwMode="auto">
          <a:xfrm>
            <a:off x="151262" y="971197"/>
            <a:ext cx="8070246" cy="4429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455371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191" b="0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 DRIFT/CYGNUS: Directional Dark Matter</a:t>
            </a:r>
          </a:p>
          <a:p>
            <a:pPr marL="0" marR="0" lvl="0" indent="0" algn="l" defTabSz="455371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191" b="0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 Spherical Proportional Counters (NEWS-G) R&amp;D</a:t>
            </a:r>
          </a:p>
          <a:p>
            <a:pPr marL="0" marR="0" lvl="0" indent="0" algn="l" defTabSz="455371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191" b="0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 BUGS: Ultra-low background material screening</a:t>
            </a:r>
          </a:p>
          <a:p>
            <a:pPr marL="0" marR="0" lvl="0" indent="0" algn="l" defTabSz="455371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191" b="0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 AWE(Ge): Atmospheric gamma spectroscopy</a:t>
            </a:r>
          </a:p>
          <a:p>
            <a:pPr marL="0" marR="0" lvl="0" indent="0" algn="l" defTabSz="455371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191" b="0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 RESOURCE: Salt cavity energy storage study</a:t>
            </a:r>
          </a:p>
          <a:p>
            <a:pPr marL="0" marR="0" lvl="0" indent="0" algn="l" defTabSz="455371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191" dirty="0">
                <a:solidFill>
                  <a:srgbClr val="17375E"/>
                </a:solidFill>
                <a:latin typeface="Arial" charset="0"/>
                <a:cs typeface="Arial" charset="0"/>
              </a:rPr>
              <a:t> Deep Carbon: Muon tomography for CCS+</a:t>
            </a:r>
          </a:p>
          <a:p>
            <a:pPr marL="0" marR="0" lvl="0" indent="0" algn="l" defTabSz="455371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191" b="0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 AIT-N</a:t>
            </a:r>
            <a:r>
              <a:rPr lang="en-US" sz="2191" dirty="0">
                <a:solidFill>
                  <a:srgbClr val="17375E"/>
                </a:solidFill>
                <a:latin typeface="Arial" charset="0"/>
                <a:cs typeface="Arial" charset="0"/>
              </a:rPr>
              <a:t>EO: Neutrino detection for nuclear security</a:t>
            </a:r>
            <a:endParaRPr kumimoji="0" lang="en-US" sz="2191" b="0" i="0" u="none" strike="noStrike" kern="1200" cap="none" spc="0" normalizeH="0" baseline="0" noProof="0" dirty="0">
              <a:ln>
                <a:noFill/>
              </a:ln>
              <a:solidFill>
                <a:srgbClr val="17375E"/>
              </a:solidFill>
              <a:effectLst/>
              <a:uLnTx/>
              <a:uFillTx/>
              <a:latin typeface="Arial" charset="0"/>
              <a:ea typeface="ヒラギノ角ゴ Pro W3" charset="0"/>
              <a:cs typeface="Arial" charset="0"/>
            </a:endParaRPr>
          </a:p>
          <a:p>
            <a:pPr marL="0" marR="0" lvl="0" indent="0" algn="l" defTabSz="455371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191" b="0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 BISAL: Geo-microbiology / Astrobiology studies</a:t>
            </a:r>
          </a:p>
          <a:p>
            <a:pPr marL="0" marR="0" lvl="0" indent="0" algn="l" defTabSz="455371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191" b="0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 MINAR: Space Exploration Tech. Development</a:t>
            </a:r>
          </a:p>
          <a:p>
            <a:pPr marL="0" marR="0" lvl="0" indent="0" algn="l" defTabSz="455371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191" b="0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 Etc... (More to come).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055662" y="3595139"/>
            <a:ext cx="4839730" cy="1943903"/>
            <a:chOff x="4053590" y="3675628"/>
            <a:chExt cx="4859133" cy="1951692"/>
          </a:xfrm>
        </p:grpSpPr>
        <p:pic>
          <p:nvPicPr>
            <p:cNvPr id="16" name="Picture 15" descr="Screen Shot 2013-11-22 at 12.00.59.png"/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63375" y="3675628"/>
              <a:ext cx="2309189" cy="145630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19" name="Rectangle 18"/>
            <p:cNvSpPr/>
            <p:nvPr/>
          </p:nvSpPr>
          <p:spPr>
            <a:xfrm flipH="1">
              <a:off x="4053590" y="5132903"/>
              <a:ext cx="1926612" cy="4944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53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角ゴ Pro W3" charset="0"/>
                  <a:cs typeface="+mn-cs"/>
                </a:rPr>
                <a:t>Astrobiology &amp; planetary exploration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365740" y="3759236"/>
              <a:ext cx="1546983" cy="2773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53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9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ヒラギノ角ゴ Pro W3" charset="0"/>
                  <a:cs typeface="Arial"/>
                  <a:sym typeface="Optima" pitchFamily="-65" charset="0"/>
                </a:rPr>
                <a:t>Life in Boulby salt…</a:t>
              </a:r>
              <a:endParaRPr kumimoji="0" lang="en-US" sz="11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endParaRPr>
            </a:p>
          </p:txBody>
        </p:sp>
      </p:grpSp>
      <p:pic>
        <p:nvPicPr>
          <p:cNvPr id="25" name="Picture 3" descr="Screen Shot 2017-03-08 at 11.16.07.png">
            <a:extLst>
              <a:ext uri="{FF2B5EF4-FFF2-40B4-BE49-F238E27FC236}">
                <a16:creationId xmlns:a16="http://schemas.microsoft.com/office/drawing/2014/main" id="{4AD59387-84B1-1043-82E4-7B966AD9B65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5424" y="1677701"/>
            <a:ext cx="2149381" cy="1526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1787FE9-2DCA-2140-9132-281CA8C642B9}"/>
              </a:ext>
            </a:extLst>
          </p:cNvPr>
          <p:cNvSpPr/>
          <p:nvPr/>
        </p:nvSpPr>
        <p:spPr>
          <a:xfrm>
            <a:off x="6429879" y="3156298"/>
            <a:ext cx="2010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itchFamily="-65" charset="-128"/>
                <a:cs typeface="Arial"/>
              </a:rPr>
              <a:t>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itchFamily="-65" charset="-128"/>
                <a:cs typeface="Arial"/>
              </a:rPr>
              <a:t>BUGs Screening LZ PMTs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ヒラギノ角ゴ Pro W3" charset="0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7C9380-C85F-4745-AF8D-A87BDB6A11D6}"/>
              </a:ext>
            </a:extLst>
          </p:cNvPr>
          <p:cNvSpPr/>
          <p:nvPr/>
        </p:nvSpPr>
        <p:spPr>
          <a:xfrm flipH="1">
            <a:off x="6716737" y="3199562"/>
            <a:ext cx="208666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5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 charset="0"/>
                <a:cs typeface="+mn-cs"/>
              </a:rPr>
              <a:t>ULB screening of LZ PMTs</a:t>
            </a:r>
          </a:p>
        </p:txBody>
      </p:sp>
      <p:pic>
        <p:nvPicPr>
          <p:cNvPr id="28" name="Picture 27" descr="IMG_3467.jpeg">
            <a:extLst>
              <a:ext uri="{FF2B5EF4-FFF2-40B4-BE49-F238E27FC236}">
                <a16:creationId xmlns:a16="http://schemas.microsoft.com/office/drawing/2014/main" id="{FD85C5AA-DE37-E642-B27F-838E50B2683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6078" y="4616912"/>
            <a:ext cx="1367758" cy="8917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sp>
        <p:nvSpPr>
          <p:cNvPr id="2" name="Rectangle 1"/>
          <p:cNvSpPr/>
          <p:nvPr/>
        </p:nvSpPr>
        <p:spPr>
          <a:xfrm>
            <a:off x="254573" y="5615630"/>
            <a:ext cx="6755827" cy="10450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455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91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busy &amp; growing multi-disciplinary science programme: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Astrophysics and Low Background science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Earth and  Environmental Science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Astrobiology and Planetary Exploration.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F004CE5-F302-AB4A-AC69-30F6BB01B5A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6281" y="1171467"/>
            <a:ext cx="1401407" cy="392761"/>
          </a:xfrm>
          <a:prstGeom prst="rect">
            <a:avLst/>
          </a:prstGeom>
        </p:spPr>
      </p:pic>
      <p:pic>
        <p:nvPicPr>
          <p:cNvPr id="20" name="Picture 19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00BC88EE-15CE-E84F-A774-4105500DC7F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9568" y="5715022"/>
            <a:ext cx="1752968" cy="89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11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919673" y="1008829"/>
            <a:ext cx="3839399" cy="1945593"/>
            <a:chOff x="4941988" y="1062682"/>
            <a:chExt cx="3870969" cy="2287910"/>
          </a:xfrm>
          <a:effectLst/>
        </p:grpSpPr>
        <p:pic>
          <p:nvPicPr>
            <p:cNvPr id="24" name="droppedImage.pdf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1988" y="1062682"/>
              <a:ext cx="3870969" cy="228791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/>
              </a:solidFill>
            </a:ln>
            <a:effectLst/>
          </p:spPr>
        </p:pic>
        <p:sp>
          <p:nvSpPr>
            <p:cNvPr id="29" name="Rectangle 28"/>
            <p:cNvSpPr/>
            <p:nvPr/>
          </p:nvSpPr>
          <p:spPr>
            <a:xfrm>
              <a:off x="4954119" y="2767516"/>
              <a:ext cx="1465001" cy="5428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ヒラギノ角ゴ Pro W3" charset="0"/>
                  <a:cs typeface="+mn-cs"/>
                </a:rPr>
                <a:t>The World’s Underground labs</a:t>
              </a:r>
            </a:p>
          </p:txBody>
        </p:sp>
      </p:grpSp>
      <p:sp>
        <p:nvSpPr>
          <p:cNvPr id="27650" name="Rectangle 9"/>
          <p:cNvSpPr>
            <a:spLocks noChangeArrowheads="1"/>
          </p:cNvSpPr>
          <p:nvPr/>
        </p:nvSpPr>
        <p:spPr bwMode="auto">
          <a:xfrm>
            <a:off x="752306" y="179405"/>
            <a:ext cx="7924693" cy="827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269" tIns="44342" rIns="90269" bIns="44342" anchor="ctr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Calibri"/>
              <a:ea typeface="ヒラギノ角ゴ Pro W3" charset="0"/>
              <a:cs typeface="+mn-cs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155199" y="1124023"/>
            <a:ext cx="4654694" cy="2123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19" tIns="45610" rIns="91219" bIns="45610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Wingdings"/>
                <a:cs typeface="Arial"/>
                <a:sym typeface="Wingdings"/>
              </a:rPr>
              <a:t>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 The UK’s deep underground science facility. One of 4 in Europe, </a:t>
            </a:r>
            <a:r>
              <a:rPr lang="en-GB" sz="1600" dirty="0">
                <a:solidFill>
                  <a:prstClr val="black"/>
                </a:solidFill>
                <a:latin typeface="Arial"/>
                <a:cs typeface="Arial"/>
              </a:rPr>
              <a:t>&lt;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15 in the world.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Wingdings"/>
                <a:cs typeface="Arial"/>
                <a:sym typeface="Wingdings"/>
              </a:rPr>
              <a:t>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 Supports work of &gt;10 collaborative projects (astrophysics to climate, geology, environment etc), &gt;40 institutions, &gt;170 scientists &amp; students.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 Facility funded and operated by the Science &amp; Technology Facilities Council (STFC).	</a:t>
            </a:r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970529" y="92327"/>
            <a:ext cx="7924693" cy="827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269" tIns="44342" rIns="90269" bIns="44342" anchor="ctr">
            <a:prstTxWarp prst="textNoShape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Boulby Facility Details…</a:t>
            </a:r>
          </a:p>
        </p:txBody>
      </p:sp>
      <p:pic>
        <p:nvPicPr>
          <p:cNvPr id="27655" name="Picture 16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1414" y="3352800"/>
            <a:ext cx="0" cy="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" name="Picture 27" descr="Underground_1694.jpg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1052" y="4544005"/>
            <a:ext cx="2665685" cy="15805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FF"/>
            </a:solidFill>
          </a:ln>
          <a:effectLst/>
        </p:spPr>
      </p:pic>
      <p:sp>
        <p:nvSpPr>
          <p:cNvPr id="6" name="Rectangle 5"/>
          <p:cNvSpPr/>
          <p:nvPr/>
        </p:nvSpPr>
        <p:spPr>
          <a:xfrm>
            <a:off x="164986" y="3380188"/>
            <a:ext cx="3444278" cy="2019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 Operations, H&amp;S &amp; science programme managed by 10 (+2) onsite staff and supported by Rutherford Appleton Lab (PPD).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 Mine operators ICL-UK provide wide-ranging operational &amp; high level support.</a:t>
            </a:r>
          </a:p>
        </p:txBody>
      </p:sp>
      <p:sp>
        <p:nvSpPr>
          <p:cNvPr id="2" name="Rectangle 1"/>
          <p:cNvSpPr/>
          <p:nvPr/>
        </p:nvSpPr>
        <p:spPr>
          <a:xfrm>
            <a:off x="3232687" y="3443262"/>
            <a:ext cx="2917547" cy="8617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00" b="1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/>
              <a:ea typeface="ヒラギノ角ゴ Pro W3" charset="0"/>
              <a:cs typeface="Arial"/>
            </a:endParaRPr>
          </a:p>
          <a:p>
            <a:pPr marL="0" marR="0" lvl="0" indent="0" algn="r" defTabSz="4572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How does Boulby Compare?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ヒラギノ角ゴ Pro W3" charset="0"/>
              <a:cs typeface="Arial"/>
            </a:endParaRPr>
          </a:p>
          <a:p>
            <a:pPr marL="0" marR="0" lvl="0" indent="0" algn="r" defTabSz="4572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 Low Radon levels (3 Bq/m</a:t>
            </a:r>
            <a:r>
              <a:rPr kumimoji="0" lang="en-GB" sz="14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3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) </a:t>
            </a:r>
          </a:p>
          <a:p>
            <a:pPr marL="0" marR="0" lvl="0" indent="0" algn="r" defTabSz="4572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 Diverse science programme.</a:t>
            </a:r>
          </a:p>
          <a:p>
            <a:pPr marL="0" marR="0" lvl="0" indent="0" algn="r" defTabSz="4572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 Science and Industry partnership</a:t>
            </a:r>
          </a:p>
        </p:txBody>
      </p:sp>
      <p:pic>
        <p:nvPicPr>
          <p:cNvPr id="21" name="droppedImage.pdf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449" y="5076307"/>
            <a:ext cx="3004710" cy="1784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Picture 22" descr="Screen Shot 2018-09-24 at 10.54.11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257" y="3141629"/>
            <a:ext cx="2820627" cy="1905614"/>
          </a:xfrm>
          <a:prstGeom prst="rect">
            <a:avLst/>
          </a:prstGeom>
          <a:ln>
            <a:noFill/>
          </a:ln>
        </p:spPr>
      </p:pic>
      <p:sp>
        <p:nvSpPr>
          <p:cNvPr id="18" name="Title 5"/>
          <p:cNvSpPr txBox="1">
            <a:spLocks/>
          </p:cNvSpPr>
          <p:nvPr/>
        </p:nvSpPr>
        <p:spPr>
          <a:xfrm>
            <a:off x="5666691" y="5909234"/>
            <a:ext cx="1309518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456298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62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Gamma</a:t>
            </a:r>
          </a:p>
          <a:p>
            <a:pPr marL="0" marR="0" lvl="0" indent="0" algn="l" defTabSz="4562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Spectra</a:t>
            </a:r>
          </a:p>
        </p:txBody>
      </p:sp>
      <p:pic>
        <p:nvPicPr>
          <p:cNvPr id="20" name="Picture 19" descr="Screen Shot 2015-03-04 at 17.35.00.png">
            <a:extLst>
              <a:ext uri="{FF2B5EF4-FFF2-40B4-BE49-F238E27FC236}">
                <a16:creationId xmlns:a16="http://schemas.microsoft.com/office/drawing/2014/main" id="{54C6BA60-32B1-1244-8B28-C688C712E76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3663" y="6257236"/>
            <a:ext cx="2180747" cy="533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806F5BC-FDB4-FC4C-B978-D421EC9AD74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986" y="5634892"/>
            <a:ext cx="2458293" cy="68896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40" name="Picture 39" descr="Screen Shot 2013-07-24 at 09.28.11.png">
            <a:extLst>
              <a:ext uri="{FF2B5EF4-FFF2-40B4-BE49-F238E27FC236}">
                <a16:creationId xmlns:a16="http://schemas.microsoft.com/office/drawing/2014/main" id="{8B60B5A1-0AE1-2B4A-837F-D5DB4B637D0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9546" y="81325"/>
            <a:ext cx="1016638" cy="760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51AE7AAD-5DA0-D54F-964F-9ACCD4EC0DE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99" y="180497"/>
            <a:ext cx="1350058" cy="6887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46A868E-8382-C147-942C-21710A26984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8076" y="3131619"/>
            <a:ext cx="2961375" cy="191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87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8-01-03 at 13.04.40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16673"/>
            <a:ext cx="3412649" cy="2303899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9" name="Picture 8" descr="Screen Shot 2013-07-24 at 09.28.1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572" y="4998492"/>
            <a:ext cx="2140856" cy="1638376"/>
          </a:xfrm>
          <a:prstGeom prst="rect">
            <a:avLst/>
          </a:prstGeom>
        </p:spPr>
      </p:pic>
      <p:pic>
        <p:nvPicPr>
          <p:cNvPr id="4" name="Picture 3" descr="Surface_076.jpg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9067" y="4081824"/>
            <a:ext cx="5504934" cy="2776176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7" name="Picture 6" descr="Underground_1694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2137" y="6"/>
            <a:ext cx="4351867" cy="2580367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454400" y="19642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2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4"/>
            <a:ext cx="4792132" cy="2687437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Underground_1494.jpg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7986" y="2512639"/>
            <a:ext cx="3312948" cy="1703767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112811" y="63761"/>
            <a:ext cx="263039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Working alongside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mining at Boulby</a:t>
            </a:r>
            <a:r>
              <a:rPr kumimoji="0" lang="is-I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…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6" name="Picture 15" descr="Surface_374.jp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284139"/>
            <a:ext cx="3776134" cy="2597431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1" name="Picture 10" descr="Underground_1048.jp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395" y="2236725"/>
            <a:ext cx="3035884" cy="2373143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573867" y="3657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26934" y="5349923"/>
            <a:ext cx="3623728" cy="2031323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CPL/ICL support us: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Keep the mine operating and safe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Emergency H&amp;S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Materials transportation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High level support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12757" y="4239251"/>
            <a:ext cx="3623728" cy="2308322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STFC-Boulby Lab responsibility: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  <a:ea typeface="+mn-ea"/>
                <a:cs typeface="Calibri"/>
              </a:rPr>
              <a:t>Run and maintain the lab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Facilitate / Support Science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Health &amp; Safety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Operations Impact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Outreach &amp; Media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032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A0EC122-C91D-2A4B-9438-2B2E7CF05AE0}"/>
              </a:ext>
            </a:extLst>
          </p:cNvPr>
          <p:cNvSpPr/>
          <p:nvPr/>
        </p:nvSpPr>
        <p:spPr>
          <a:xfrm>
            <a:off x="685055" y="2548873"/>
            <a:ext cx="8067055" cy="3163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About the facility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Current science programme: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Astroparticle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 physics and Low </a:t>
            </a:r>
            <a:r>
              <a:rPr lang="en-GB" sz="2000" dirty="0">
                <a:solidFill>
                  <a:srgbClr val="3333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ackground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 science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Earth &amp; Environmental Science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Astrobiology &amp; Planetary Exploration Studies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Future plans: </a:t>
            </a:r>
          </a:p>
          <a:p>
            <a:pPr marL="800100" marR="0" lvl="1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Small, m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ediu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m &amp; large (Expansion for Future DM/0vBB)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9E516F-C3F3-7445-B173-00F2CEC53EFE}"/>
              </a:ext>
            </a:extLst>
          </p:cNvPr>
          <p:cNvSpPr/>
          <p:nvPr/>
        </p:nvSpPr>
        <p:spPr>
          <a:xfrm>
            <a:off x="713689" y="1093411"/>
            <a:ext cx="795677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Boulby Underground Laboratory: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rgbClr val="A20305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Status and plans for the UK’s deep underground science facility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A20305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DB8D80-D0DE-4046-A4D0-920B335A4EAF}"/>
              </a:ext>
            </a:extLst>
          </p:cNvPr>
          <p:cNvGrpSpPr/>
          <p:nvPr/>
        </p:nvGrpSpPr>
        <p:grpSpPr>
          <a:xfrm>
            <a:off x="94999" y="81325"/>
            <a:ext cx="8971185" cy="787942"/>
            <a:chOff x="59375" y="-39797"/>
            <a:chExt cx="8971185" cy="787942"/>
          </a:xfrm>
        </p:grpSpPr>
        <p:pic>
          <p:nvPicPr>
            <p:cNvPr id="15" name="Picture 14" descr="Screen Shot 2013-07-24 at 09.28.11.png">
              <a:extLst>
                <a:ext uri="{FF2B5EF4-FFF2-40B4-BE49-F238E27FC236}">
                  <a16:creationId xmlns:a16="http://schemas.microsoft.com/office/drawing/2014/main" id="{C68B9367-46AE-5D45-BCD9-DE466166B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3922" y="-39797"/>
              <a:ext cx="1016638" cy="760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 descr="A picture containing company name&#10;&#10;Description automatically generated">
              <a:extLst>
                <a:ext uri="{FF2B5EF4-FFF2-40B4-BE49-F238E27FC236}">
                  <a16:creationId xmlns:a16="http://schemas.microsoft.com/office/drawing/2014/main" id="{A96D700C-D76F-9F4D-9720-87FA0DAF8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375" y="59375"/>
              <a:ext cx="1350058" cy="688770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6A325DA-C236-8547-9F23-B21CB0706F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884" y="5885948"/>
            <a:ext cx="1090992" cy="895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C107FE9-3916-904D-8A1A-C3913F1C2E4E}"/>
              </a:ext>
            </a:extLst>
          </p:cNvPr>
          <p:cNvSpPr/>
          <p:nvPr/>
        </p:nvSpPr>
        <p:spPr>
          <a:xfrm>
            <a:off x="205298" y="6428419"/>
            <a:ext cx="23731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STFC Boulby April 2022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683513"/>
      </p:ext>
    </p:extLst>
  </p:cSld>
  <p:clrMapOvr>
    <a:masterClrMapping/>
  </p:clrMapOvr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theme/theme1.xml><?xml version="1.0" encoding="utf-8"?>
<a:theme xmlns:a="http://schemas.openxmlformats.org/drawingml/2006/main" name="STFC_PowerPoint_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2015_PPT_UNC_V7.06 (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gradFill flip="none" rotWithShape="1">
          <a:gsLst>
            <a:gs pos="0">
              <a:schemeClr val="bg1">
                <a:lumMod val="65000"/>
                <a:tint val="66000"/>
                <a:satMod val="160000"/>
              </a:schemeClr>
            </a:gs>
            <a:gs pos="50000">
              <a:schemeClr val="bg1">
                <a:lumMod val="65000"/>
                <a:tint val="44500"/>
                <a:satMod val="160000"/>
              </a:schemeClr>
            </a:gs>
            <a:gs pos="100000">
              <a:schemeClr val="bg1">
                <a:lumMod val="65000"/>
                <a:tint val="23500"/>
                <a:satMod val="160000"/>
              </a:schemeClr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  <a:headEnd/>
          <a:tailEnd/>
        </a:ln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 w="28575" cmpd="sng">
          <a:solidFill>
            <a:schemeClr val="accent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1FFD07D8-A721-4839-BC9C-B0236C9357A1}" vid="{94FA9D3E-6B1E-4D5E-AFCB-F9A66746147C}"/>
    </a:ext>
  </a:extLst>
</a:theme>
</file>

<file path=ppt/theme/theme11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8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0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1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LongProperties xmlns="http://schemas.microsoft.com/office/2006/metadata/longPropertie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ABF215B8A3384E874FC40A3B0B2302" ma:contentTypeVersion="4" ma:contentTypeDescription="Create a new document." ma:contentTypeScope="" ma:versionID="f198c3dfa143f328b4bfb76fd905c4a6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e66758ad48435124b95dc0df0729e689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AEDD1CD-9190-4F8F-B585-354F10A56AC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E48F0D-BF64-462E-8350-40C896A295A7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43DFA70B-2EBB-489B-8E34-F6A10FA685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STFC_PowerPoint_template</Template>
  <TotalTime>84440</TotalTime>
  <Words>2593</Words>
  <Application>Microsoft Macintosh PowerPoint</Application>
  <PresentationFormat>On-screen Show (4:3)</PresentationFormat>
  <Paragraphs>356</Paragraphs>
  <Slides>25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22</vt:i4>
      </vt:variant>
      <vt:variant>
        <vt:lpstr>Slide Titles</vt:lpstr>
      </vt:variant>
      <vt:variant>
        <vt:i4>25</vt:i4>
      </vt:variant>
    </vt:vector>
  </HeadingPairs>
  <TitlesOfParts>
    <vt:vector size="58" baseType="lpstr">
      <vt:lpstr>Arial</vt:lpstr>
      <vt:lpstr>Calibri</vt:lpstr>
      <vt:lpstr>Comic Sans MS</vt:lpstr>
      <vt:lpstr>Corbel</vt:lpstr>
      <vt:lpstr>Courier New</vt:lpstr>
      <vt:lpstr>Lucida Grande</vt:lpstr>
      <vt:lpstr>Mangal</vt:lpstr>
      <vt:lpstr>Open Sans</vt:lpstr>
      <vt:lpstr>Times</vt:lpstr>
      <vt:lpstr>Wingdings</vt:lpstr>
      <vt:lpstr>Wingdings 2</vt:lpstr>
      <vt:lpstr>STFC_PowerPoint_template</vt:lpstr>
      <vt:lpstr>1_Blank Presentation</vt:lpstr>
      <vt:lpstr>2_Blank Presentation</vt:lpstr>
      <vt:lpstr>3_Blank Presentation</vt:lpstr>
      <vt:lpstr>4_Office Theme</vt:lpstr>
      <vt:lpstr>Blank</vt:lpstr>
      <vt:lpstr>5_Office Theme</vt:lpstr>
      <vt:lpstr>6_Office Theme</vt:lpstr>
      <vt:lpstr>9_Blank Presentation</vt:lpstr>
      <vt:lpstr>1_2015_PPT_UNC_V7.06 (1)</vt:lpstr>
      <vt:lpstr>5_Blank Presentation</vt:lpstr>
      <vt:lpstr>7_Blank Presentation</vt:lpstr>
      <vt:lpstr>1_Office Theme</vt:lpstr>
      <vt:lpstr>8_Blank Presentation</vt:lpstr>
      <vt:lpstr>10_Office Theme</vt:lpstr>
      <vt:lpstr>4_Blank Presentation</vt:lpstr>
      <vt:lpstr>10_Blank Presentation</vt:lpstr>
      <vt:lpstr>8_Office Theme</vt:lpstr>
      <vt:lpstr>Simple Light</vt:lpstr>
      <vt:lpstr>Office Theme</vt:lpstr>
      <vt:lpstr>11_Blank Presentation</vt:lpstr>
      <vt:lpstr>11_Office Theme</vt:lpstr>
      <vt:lpstr>PowerPoint Presentation</vt:lpstr>
      <vt:lpstr>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Boulby Dark Matter Studies…</vt:lpstr>
      <vt:lpstr>Dark Matter Studies @ Boulby.</vt:lpstr>
      <vt:lpstr> NEWS-G</vt:lpstr>
      <vt:lpstr>PowerPoint Presentation</vt:lpstr>
      <vt:lpstr>Multi-Disciplinary Studies</vt:lpstr>
      <vt:lpstr>MINAR V. 9th to 20th October 2017 </vt:lpstr>
      <vt:lpstr>MINAR VII &amp; VIII. 2018 - 2020</vt:lpstr>
      <vt:lpstr>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Boulby Underground Lab Backgrounds</vt:lpstr>
    </vt:vector>
  </TitlesOfParts>
  <Company>STFC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National_Laboratories</dc:title>
  <dc:creator>kw77</dc:creator>
  <cp:lastModifiedBy>Paling, Sean (STFC,Boulby Mine,PPD)</cp:lastModifiedBy>
  <cp:revision>647</cp:revision>
  <cp:lastPrinted>2022-03-04T08:43:13Z</cp:lastPrinted>
  <dcterms:created xsi:type="dcterms:W3CDTF">2012-07-12T11:46:55Z</dcterms:created>
  <dcterms:modified xsi:type="dcterms:W3CDTF">2022-04-06T13:00:50Z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  <property fmtid="{D5CDD505-2E9C-101B-9397-08002B2CF9AE}" pid="3" name="display_urn:schemas-microsoft-com:office:office#Editor">
    <vt:lpwstr>Summers, Karen (STFC,RAL,OBR)</vt:lpwstr>
  </property>
  <property fmtid="{D5CDD505-2E9C-101B-9397-08002B2CF9AE}" pid="4" name="xd_Signature">
    <vt:lpwstr/>
  </property>
  <property fmtid="{D5CDD505-2E9C-101B-9397-08002B2CF9AE}" pid="5" name="display_urn:schemas-microsoft-com:office:office#Author">
    <vt:lpwstr>Summers, Karen (STFC,RAL,OBR)</vt:lpwstr>
  </property>
  <property fmtid="{D5CDD505-2E9C-101B-9397-08002B2CF9AE}" pid="6" name="TemplateUrl">
    <vt:lpwstr/>
  </property>
  <property fmtid="{D5CDD505-2E9C-101B-9397-08002B2CF9AE}" pid="7" name="xd_ProgID">
    <vt:lpwstr/>
  </property>
  <property fmtid="{D5CDD505-2E9C-101B-9397-08002B2CF9AE}" pid="8" name="PublishingStartDate">
    <vt:lpwstr/>
  </property>
  <property fmtid="{D5CDD505-2E9C-101B-9397-08002B2CF9AE}" pid="9" name="PublishingExpirationDate">
    <vt:lpwstr/>
  </property>
  <property fmtid="{D5CDD505-2E9C-101B-9397-08002B2CF9AE}" pid="10" name="ContentTypeId">
    <vt:lpwstr>0x010100F731947B08D5984288BC8B16A979FF50</vt:lpwstr>
  </property>
</Properties>
</file>