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2" r:id="rId1"/>
  </p:sldMasterIdLst>
  <p:notesMasterIdLst>
    <p:notesMasterId r:id="rId39"/>
  </p:notesMasterIdLst>
  <p:sldIdLst>
    <p:sldId id="256" r:id="rId2"/>
    <p:sldId id="380" r:id="rId3"/>
    <p:sldId id="381" r:id="rId4"/>
    <p:sldId id="382" r:id="rId5"/>
    <p:sldId id="383" r:id="rId6"/>
    <p:sldId id="384" r:id="rId7"/>
    <p:sldId id="387" r:id="rId8"/>
    <p:sldId id="385" r:id="rId9"/>
    <p:sldId id="257" r:id="rId10"/>
    <p:sldId id="274" r:id="rId11"/>
    <p:sldId id="276" r:id="rId12"/>
    <p:sldId id="277" r:id="rId13"/>
    <p:sldId id="346" r:id="rId14"/>
    <p:sldId id="347" r:id="rId15"/>
    <p:sldId id="291" r:id="rId16"/>
    <p:sldId id="386" r:id="rId17"/>
    <p:sldId id="405" r:id="rId18"/>
    <p:sldId id="406" r:id="rId19"/>
    <p:sldId id="355" r:id="rId20"/>
    <p:sldId id="407" r:id="rId21"/>
    <p:sldId id="376" r:id="rId22"/>
    <p:sldId id="392" r:id="rId23"/>
    <p:sldId id="393" r:id="rId24"/>
    <p:sldId id="395" r:id="rId25"/>
    <p:sldId id="400" r:id="rId26"/>
    <p:sldId id="388" r:id="rId27"/>
    <p:sldId id="373" r:id="rId28"/>
    <p:sldId id="399" r:id="rId29"/>
    <p:sldId id="401" r:id="rId30"/>
    <p:sldId id="389" r:id="rId31"/>
    <p:sldId id="397" r:id="rId32"/>
    <p:sldId id="408" r:id="rId33"/>
    <p:sldId id="411" r:id="rId34"/>
    <p:sldId id="409" r:id="rId35"/>
    <p:sldId id="413" r:id="rId36"/>
    <p:sldId id="412" r:id="rId37"/>
    <p:sldId id="398" r:id="rId3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97"/>
    <p:restoredTop sz="94711"/>
  </p:normalViewPr>
  <p:slideViewPr>
    <p:cSldViewPr snapToGrid="0">
      <p:cViewPr varScale="1">
        <p:scale>
          <a:sx n="135" d="100"/>
          <a:sy n="135" d="100"/>
        </p:scale>
        <p:origin x="1528" y="16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-10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0" name="Google Shape;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c37004ee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cc37004ee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cc37004ee3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409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cef6d44d1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gcef6d44d1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cd089c0a8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cd089c0a8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gcd089c0a8d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924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cd089c0a8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cd089c0a8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gcd089c0a8d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948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Two photon exchange from a comparison of </a:t>
            </a:r>
            <a:r>
              <a:rPr lang="en-US" err="1"/>
              <a:t>e+p</a:t>
            </a:r>
            <a:r>
              <a:rPr lang="en-US"/>
              <a:t> and e-p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</a:t>
            </a:fld>
            <a:endParaRPr lang="en-GB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07465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ccfbfdd58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ccfbfdd58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gccfbfdd58e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119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ccfbfdd58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ccfbfdd58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gccfbfdd58e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3905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ccfbfdd58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ccfbfdd58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gccfbfdd58e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2623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Blue old </a:t>
            </a:r>
            <a:r>
              <a:rPr lang="en-US" err="1"/>
              <a:t>data,red</a:t>
            </a:r>
            <a:r>
              <a:rPr lang="en-US"/>
              <a:t> new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29</a:t>
            </a:fld>
            <a:endParaRPr lang="en-GB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95826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ccfbfdd58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ccfbfdd58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gccfbfdd58e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7188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0" name="Google Shape;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6685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Mixture of pulsed beams and DC beams.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62333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Like all measurements the muon </a:t>
            </a:r>
            <a:r>
              <a:rPr lang="en-US" err="1"/>
              <a:t>programme</a:t>
            </a:r>
            <a:r>
              <a:rPr lang="en-US"/>
              <a:t> is searching for chinks in the SM to search for BSM physics – doing it with two different types of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80208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Most precise measurement at a particle accelerator.</a:t>
            </a:r>
            <a:endParaRPr/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ccfbfdd58e_8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gccfbfdd58e_8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cf20164c6a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cf20164c6a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c37004ee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cc37004ee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cc37004ee3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c37004ee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cc37004ee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cc37004ee3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421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Comparison">
  <p:cSld name="Logo Bottom: Comparis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200"/>
              <a:buFont typeface="Arial"/>
              <a:buNone/>
              <a:defRPr sz="2600" b="1" i="0" u="none" strike="noStrike" cap="none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 rot="10800000" flipH="1">
            <a:off x="215888" y="6336803"/>
            <a:ext cx="8750700" cy="258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23;p4"/>
          <p:cNvSpPr txBox="1"/>
          <p:nvPr/>
        </p:nvSpPr>
        <p:spPr>
          <a:xfrm>
            <a:off x="176400" y="6428025"/>
            <a:ext cx="8898026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High Intensity Muon Beam Physics                          Mark Lancaster                    IoP HEPP/APP : 04/04/22 : </a:t>
            </a:r>
            <a:fld id="{BAF69508-7640-6642-B995-F2FB2E5F682E}" type="slidenum">
              <a:rPr lang="en-GB" sz="1400" b="0" i="0" u="none" strike="noStrike" cap="none" smtClea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GB" sz="1400" b="0" i="0" u="none" strike="noStrike" cap="none" dirty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gif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tiff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tiff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body" idx="4294967295"/>
          </p:nvPr>
        </p:nvSpPr>
        <p:spPr>
          <a:xfrm>
            <a:off x="3177197" y="3827298"/>
            <a:ext cx="2532992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2000"/>
              <a:buFont typeface="Helvetica Neue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2000"/>
              <a:buFont typeface="Helvetica Neue"/>
              <a:buNone/>
            </a:pPr>
            <a:r>
              <a:rPr lang="en-GB" sz="2400" dirty="0">
                <a:latin typeface="Helvetica Neue"/>
                <a:ea typeface="Helvetica Neue"/>
                <a:cs typeface="Helvetica Neue"/>
                <a:sym typeface="Helvetica Neue"/>
              </a:rPr>
              <a:t>Mark Lancaster</a:t>
            </a: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ts val="2000"/>
              <a:buFont typeface="Helvetica Neue"/>
              <a:buNone/>
            </a:pPr>
            <a:r>
              <a:rPr lang="en-GB" dirty="0"/>
              <a:t>   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" name="Google Shape;3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3790" y="4723439"/>
            <a:ext cx="2339807" cy="96644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/>
          <p:nvPr/>
        </p:nvSpPr>
        <p:spPr>
          <a:xfrm>
            <a:off x="608994" y="782230"/>
            <a:ext cx="8098500" cy="68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dirty="0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Intensity Muon Beam Physics</a:t>
            </a:r>
            <a:endParaRPr sz="3000" b="1" dirty="0">
              <a:solidFill>
                <a:srgbClr val="FF99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FC5FA2-9520-424F-8813-34023043C8FC}"/>
              </a:ext>
            </a:extLst>
          </p:cNvPr>
          <p:cNvSpPr/>
          <p:nvPr/>
        </p:nvSpPr>
        <p:spPr>
          <a:xfrm>
            <a:off x="74341" y="6221690"/>
            <a:ext cx="8965581" cy="580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0E3C422-BF71-354F-919D-1649C96BC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69" y="1996799"/>
            <a:ext cx="9144000" cy="156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/>
              <a:t>FNAL g-2 Experiment</a:t>
            </a:r>
            <a:endParaRPr/>
          </a:p>
        </p:txBody>
      </p:sp>
      <p:grpSp>
        <p:nvGrpSpPr>
          <p:cNvPr id="320" name="Google Shape;320;p24"/>
          <p:cNvGrpSpPr/>
          <p:nvPr/>
        </p:nvGrpSpPr>
        <p:grpSpPr>
          <a:xfrm>
            <a:off x="12119" y="908168"/>
            <a:ext cx="5919641" cy="4924181"/>
            <a:chOff x="0" y="448259"/>
            <a:chExt cx="12689274" cy="10555420"/>
          </a:xfrm>
        </p:grpSpPr>
        <p:pic>
          <p:nvPicPr>
            <p:cNvPr id="321" name="Google Shape;321;p24" descr="17-0066-03.hr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47016"/>
              <a:ext cx="12689274" cy="10456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Google Shape;322;p24"/>
            <p:cNvSpPr/>
            <p:nvPr/>
          </p:nvSpPr>
          <p:spPr>
            <a:xfrm>
              <a:off x="6888731" y="697690"/>
              <a:ext cx="975101" cy="945103"/>
            </a:xfrm>
            <a:prstGeom prst="roundRect">
              <a:avLst>
                <a:gd name="adj" fmla="val 15000"/>
              </a:avLst>
            </a:prstGeom>
            <a:solidFill>
              <a:srgbClr val="FF93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4"/>
            <p:cNvSpPr txBox="1"/>
            <p:nvPr/>
          </p:nvSpPr>
          <p:spPr>
            <a:xfrm>
              <a:off x="6866826" y="448259"/>
              <a:ext cx="1124654" cy="1161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μ</a:t>
              </a:r>
              <a:r>
                <a:rPr lang="en-GB" sz="2000" b="1" i="0" u="none" strike="noStrike" cap="none" baseline="30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+</a:t>
              </a:r>
              <a:endParaRPr/>
            </a:p>
          </p:txBody>
        </p:sp>
      </p:grpSp>
      <p:pic>
        <p:nvPicPr>
          <p:cNvPr id="327" name="Google Shape;327;p24" descr="Screen Shot 2018-06-09 at 2.13.11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3257" y="895673"/>
            <a:ext cx="1812918" cy="2201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4" descr="Screen Shot 2018-06-09 at 2.15.04 P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2925" y="762375"/>
            <a:ext cx="1779171" cy="113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4" descr="Screen Shot 2016-09-14 at 4.29.01 PM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7026782" y="1838933"/>
            <a:ext cx="1410324" cy="19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4"/>
          <p:cNvSpPr/>
          <p:nvPr/>
        </p:nvSpPr>
        <p:spPr>
          <a:xfrm>
            <a:off x="4840204" y="942400"/>
            <a:ext cx="1750447" cy="2145693"/>
          </a:xfrm>
          <a:prstGeom prst="rect">
            <a:avLst/>
          </a:prstGeom>
          <a:noFill/>
          <a:ln w="10160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4"/>
          <p:cNvSpPr/>
          <p:nvPr/>
        </p:nvSpPr>
        <p:spPr>
          <a:xfrm>
            <a:off x="6850813" y="748632"/>
            <a:ext cx="1704976" cy="1137698"/>
          </a:xfrm>
          <a:prstGeom prst="rect">
            <a:avLst/>
          </a:prstGeom>
          <a:noFill/>
          <a:ln w="10160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4"/>
          <p:cNvSpPr/>
          <p:nvPr/>
        </p:nvSpPr>
        <p:spPr>
          <a:xfrm>
            <a:off x="6789319" y="2125579"/>
            <a:ext cx="1886786" cy="1356939"/>
          </a:xfrm>
          <a:prstGeom prst="rect">
            <a:avLst/>
          </a:prstGeom>
          <a:noFill/>
          <a:ln w="10160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4"/>
          <p:cNvSpPr/>
          <p:nvPr/>
        </p:nvSpPr>
        <p:spPr>
          <a:xfrm>
            <a:off x="5781702" y="1189789"/>
            <a:ext cx="474719" cy="531029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4"/>
          <p:cNvSpPr/>
          <p:nvPr/>
        </p:nvSpPr>
        <p:spPr>
          <a:xfrm>
            <a:off x="1585764" y="2246566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4"/>
          <p:cNvSpPr/>
          <p:nvPr/>
        </p:nvSpPr>
        <p:spPr>
          <a:xfrm>
            <a:off x="1938690" y="2118227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4"/>
          <p:cNvSpPr/>
          <p:nvPr/>
        </p:nvSpPr>
        <p:spPr>
          <a:xfrm>
            <a:off x="2318353" y="2043364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4"/>
          <p:cNvSpPr/>
          <p:nvPr/>
        </p:nvSpPr>
        <p:spPr>
          <a:xfrm>
            <a:off x="2671279" y="2021974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4"/>
          <p:cNvSpPr/>
          <p:nvPr/>
        </p:nvSpPr>
        <p:spPr>
          <a:xfrm>
            <a:off x="3045595" y="2035343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3393174" y="2102184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4"/>
          <p:cNvSpPr/>
          <p:nvPr/>
        </p:nvSpPr>
        <p:spPr>
          <a:xfrm>
            <a:off x="3754121" y="2209132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4"/>
          <p:cNvSpPr/>
          <p:nvPr/>
        </p:nvSpPr>
        <p:spPr>
          <a:xfrm>
            <a:off x="4074963" y="2382921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4"/>
          <p:cNvSpPr/>
          <p:nvPr/>
        </p:nvSpPr>
        <p:spPr>
          <a:xfrm>
            <a:off x="4369065" y="2623555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4"/>
          <p:cNvSpPr/>
          <p:nvPr/>
        </p:nvSpPr>
        <p:spPr>
          <a:xfrm>
            <a:off x="4582957" y="2904293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4"/>
          <p:cNvSpPr/>
          <p:nvPr/>
        </p:nvSpPr>
        <p:spPr>
          <a:xfrm>
            <a:off x="4641777" y="3270587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4"/>
          <p:cNvSpPr/>
          <p:nvPr/>
        </p:nvSpPr>
        <p:spPr>
          <a:xfrm>
            <a:off x="4534831" y="3671639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4"/>
          <p:cNvSpPr/>
          <p:nvPr/>
        </p:nvSpPr>
        <p:spPr>
          <a:xfrm>
            <a:off x="4246074" y="3997827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24"/>
          <p:cNvSpPr/>
          <p:nvPr/>
        </p:nvSpPr>
        <p:spPr>
          <a:xfrm>
            <a:off x="3871760" y="4238460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4"/>
          <p:cNvSpPr/>
          <p:nvPr/>
        </p:nvSpPr>
        <p:spPr>
          <a:xfrm>
            <a:off x="3430600" y="4358777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4"/>
          <p:cNvSpPr/>
          <p:nvPr/>
        </p:nvSpPr>
        <p:spPr>
          <a:xfrm>
            <a:off x="2869126" y="4479093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4"/>
          <p:cNvSpPr/>
          <p:nvPr/>
        </p:nvSpPr>
        <p:spPr>
          <a:xfrm>
            <a:off x="2334389" y="4425619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4"/>
          <p:cNvSpPr/>
          <p:nvPr/>
        </p:nvSpPr>
        <p:spPr>
          <a:xfrm>
            <a:off x="1813021" y="4291935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4"/>
          <p:cNvSpPr/>
          <p:nvPr/>
        </p:nvSpPr>
        <p:spPr>
          <a:xfrm>
            <a:off x="1331758" y="4037935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4"/>
          <p:cNvSpPr/>
          <p:nvPr/>
        </p:nvSpPr>
        <p:spPr>
          <a:xfrm>
            <a:off x="997547" y="3703724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4"/>
          <p:cNvSpPr/>
          <p:nvPr/>
        </p:nvSpPr>
        <p:spPr>
          <a:xfrm>
            <a:off x="890599" y="3342776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4"/>
          <p:cNvSpPr/>
          <p:nvPr/>
        </p:nvSpPr>
        <p:spPr>
          <a:xfrm>
            <a:off x="930704" y="2981829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4"/>
          <p:cNvSpPr/>
          <p:nvPr/>
        </p:nvSpPr>
        <p:spPr>
          <a:xfrm>
            <a:off x="1037652" y="2647619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4"/>
          <p:cNvSpPr/>
          <p:nvPr/>
        </p:nvSpPr>
        <p:spPr>
          <a:xfrm>
            <a:off x="1291652" y="2420356"/>
            <a:ext cx="294764" cy="299752"/>
          </a:xfrm>
          <a:prstGeom prst="ellipse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9" name="Google Shape;359;p24"/>
          <p:cNvCxnSpPr/>
          <p:nvPr/>
        </p:nvCxnSpPr>
        <p:spPr>
          <a:xfrm rot="10800000" flipH="1">
            <a:off x="3796906" y="932972"/>
            <a:ext cx="997822" cy="1295795"/>
          </a:xfrm>
          <a:prstGeom prst="straightConnector1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60" name="Google Shape;360;p24"/>
          <p:cNvCxnSpPr/>
          <p:nvPr/>
        </p:nvCxnSpPr>
        <p:spPr>
          <a:xfrm>
            <a:off x="3848741" y="2487928"/>
            <a:ext cx="984863" cy="609023"/>
          </a:xfrm>
          <a:prstGeom prst="straightConnector1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61" name="Google Shape;361;p24"/>
          <p:cNvCxnSpPr/>
          <p:nvPr/>
        </p:nvCxnSpPr>
        <p:spPr>
          <a:xfrm>
            <a:off x="5880157" y="1668481"/>
            <a:ext cx="975008" cy="210423"/>
          </a:xfrm>
          <a:prstGeom prst="straightConnector1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62" name="Google Shape;362;p24"/>
          <p:cNvCxnSpPr/>
          <p:nvPr/>
        </p:nvCxnSpPr>
        <p:spPr>
          <a:xfrm rot="10800000" flipH="1">
            <a:off x="5993681" y="725646"/>
            <a:ext cx="835567" cy="460295"/>
          </a:xfrm>
          <a:prstGeom prst="straightConnector1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63" name="Google Shape;363;p24"/>
          <p:cNvCxnSpPr/>
          <p:nvPr/>
        </p:nvCxnSpPr>
        <p:spPr>
          <a:xfrm>
            <a:off x="6207229" y="1308754"/>
            <a:ext cx="583143" cy="803392"/>
          </a:xfrm>
          <a:prstGeom prst="straightConnector1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64" name="Google Shape;364;p24"/>
          <p:cNvCxnSpPr/>
          <p:nvPr/>
        </p:nvCxnSpPr>
        <p:spPr>
          <a:xfrm>
            <a:off x="5854239" y="1616649"/>
            <a:ext cx="884298" cy="1856083"/>
          </a:xfrm>
          <a:prstGeom prst="straightConnector1">
            <a:avLst/>
          </a:prstGeom>
          <a:noFill/>
          <a:ln w="57150" cap="flat" cmpd="sng">
            <a:solidFill>
              <a:srgbClr val="FF0D0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9" name="Google Shape;269;p21">
            <a:extLst>
              <a:ext uri="{FF2B5EF4-FFF2-40B4-BE49-F238E27FC236}">
                <a16:creationId xmlns:a16="http://schemas.microsoft.com/office/drawing/2014/main" id="{0108CFE9-94E8-D24F-9B9D-D8687FF4C34C}"/>
              </a:ext>
            </a:extLst>
          </p:cNvPr>
          <p:cNvSpPr/>
          <p:nvPr/>
        </p:nvSpPr>
        <p:spPr>
          <a:xfrm rot="1737940">
            <a:off x="2405208" y="1442076"/>
            <a:ext cx="1573840" cy="295046"/>
          </a:xfrm>
          <a:prstGeom prst="rightArrow">
            <a:avLst>
              <a:gd name="adj1" fmla="val 32000"/>
              <a:gd name="adj2" fmla="val 77226"/>
            </a:avLst>
          </a:prstGeom>
          <a:solidFill>
            <a:srgbClr val="FF93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200"/>
              <a:buFont typeface="Arial"/>
              <a:buNone/>
            </a:pPr>
            <a:r>
              <a:rPr lang="en-GB"/>
              <a:t>Measuring </a:t>
            </a:r>
            <a:r>
              <a:rPr lang="en-GB" sz="2800" err="1"/>
              <a:t>ω</a:t>
            </a:r>
            <a:r>
              <a:rPr lang="en-GB" sz="2800" baseline="-25000" err="1"/>
              <a:t>a</a:t>
            </a:r>
            <a:r>
              <a:rPr lang="en-GB"/>
              <a:t> </a:t>
            </a:r>
            <a:endParaRPr/>
          </a:p>
        </p:txBody>
      </p:sp>
      <p:sp>
        <p:nvSpPr>
          <p:cNvPr id="394" name="Google Shape;394;p26"/>
          <p:cNvSpPr txBox="1"/>
          <p:nvPr/>
        </p:nvSpPr>
        <p:spPr>
          <a:xfrm>
            <a:off x="13888173" y="9125155"/>
            <a:ext cx="7354447" cy="23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F"/>
              </a:buClr>
              <a:buSzPts val="5200"/>
              <a:buFont typeface="Arial"/>
              <a:buChar char="•"/>
            </a:pPr>
            <a:r>
              <a:rPr lang="en-GB" sz="5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Simply measure the time and energy of decay positrons and count the number above an energy threshold</a:t>
            </a:r>
            <a:endParaRPr/>
          </a:p>
          <a:p>
            <a:pPr marL="457200" marR="0" lvl="0" indent="-127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ts val="5200"/>
              <a:buFont typeface="Arial"/>
              <a:buNone/>
            </a:pPr>
            <a:endParaRPr sz="520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6"/>
          <p:cNvSpPr txBox="1"/>
          <p:nvPr/>
        </p:nvSpPr>
        <p:spPr>
          <a:xfrm>
            <a:off x="9915291" y="11568343"/>
            <a:ext cx="2781502" cy="110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101600" rIns="101600" bIns="1016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1" u="none" strike="noStrike" cap="none">
              <a:solidFill>
                <a:srgbClr val="15161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200" b="0" i="0" u="none" strike="noStrike" cap="none">
              <a:solidFill>
                <a:srgbClr val="0061A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3312" y="812807"/>
            <a:ext cx="4956688" cy="3604862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6"/>
          <p:cNvSpPr txBox="1"/>
          <p:nvPr/>
        </p:nvSpPr>
        <p:spPr>
          <a:xfrm>
            <a:off x="244578" y="883193"/>
            <a:ext cx="4004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GB" sz="20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preferentially emitted in direction of muon spin</a:t>
            </a:r>
            <a:endParaRPr/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p26"/>
          <p:cNvGrpSpPr/>
          <p:nvPr/>
        </p:nvGrpSpPr>
        <p:grpSpPr>
          <a:xfrm>
            <a:off x="520261" y="1748792"/>
            <a:ext cx="2963479" cy="1333614"/>
            <a:chOff x="1219200" y="4648200"/>
            <a:chExt cx="2743200" cy="1295400"/>
          </a:xfrm>
        </p:grpSpPr>
        <p:sp>
          <p:nvSpPr>
            <p:cNvPr id="400" name="Google Shape;400;p26"/>
            <p:cNvSpPr/>
            <p:nvPr/>
          </p:nvSpPr>
          <p:spPr>
            <a:xfrm>
              <a:off x="2362200" y="4953000"/>
              <a:ext cx="533400" cy="533400"/>
            </a:xfrm>
            <a:prstGeom prst="ellipse">
              <a:avLst/>
            </a:prstGeom>
            <a:solidFill>
              <a:srgbClr val="FF66FF"/>
            </a:solidFill>
            <a:ln w="25400" cap="flat" cmpd="sng">
              <a:solidFill>
                <a:srgbClr val="FF66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1" name="Google Shape;401;p26" descr="TP_tmp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14600" y="4648200"/>
              <a:ext cx="330200" cy="279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2" name="Google Shape;402;p26"/>
            <p:cNvGrpSpPr/>
            <p:nvPr/>
          </p:nvGrpSpPr>
          <p:grpSpPr>
            <a:xfrm>
              <a:off x="1219200" y="4648200"/>
              <a:ext cx="914400" cy="584200"/>
              <a:chOff x="1219200" y="4724400"/>
              <a:chExt cx="914400" cy="584200"/>
            </a:xfrm>
          </p:grpSpPr>
          <p:cxnSp>
            <p:nvCxnSpPr>
              <p:cNvPr id="403" name="Google Shape;403;p26"/>
              <p:cNvCxnSpPr/>
              <p:nvPr/>
            </p:nvCxnSpPr>
            <p:spPr>
              <a:xfrm rot="10800000">
                <a:off x="1219200" y="5029200"/>
                <a:ext cx="9144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404" name="Google Shape;404;p26"/>
              <p:cNvCxnSpPr/>
              <p:nvPr/>
            </p:nvCxnSpPr>
            <p:spPr>
              <a:xfrm rot="10800000">
                <a:off x="1219200" y="4953000"/>
                <a:ext cx="6858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triangle" w="med" len="med"/>
                <a:tailEnd type="none" w="sm" len="sm"/>
              </a:ln>
            </p:spPr>
          </p:cxnSp>
          <p:pic>
            <p:nvPicPr>
              <p:cNvPr id="405" name="Google Shape;405;p26" descr="TP_tmp.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409700" y="4724400"/>
                <a:ext cx="304800" cy="203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6" name="Google Shape;406;p26" descr="TP_tmp.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384300" y="5105400"/>
                <a:ext cx="330200" cy="203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7" name="Google Shape;407;p26"/>
            <p:cNvGrpSpPr/>
            <p:nvPr/>
          </p:nvGrpSpPr>
          <p:grpSpPr>
            <a:xfrm>
              <a:off x="3048000" y="4927600"/>
              <a:ext cx="914400" cy="584200"/>
              <a:chOff x="3048000" y="4927600"/>
              <a:chExt cx="914400" cy="584200"/>
            </a:xfrm>
          </p:grpSpPr>
          <p:cxnSp>
            <p:nvCxnSpPr>
              <p:cNvPr id="408" name="Google Shape;408;p26"/>
              <p:cNvCxnSpPr/>
              <p:nvPr/>
            </p:nvCxnSpPr>
            <p:spPr>
              <a:xfrm>
                <a:off x="3048000" y="5257800"/>
                <a:ext cx="9144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409" name="Google Shape;409;p26"/>
              <p:cNvCxnSpPr/>
              <p:nvPr/>
            </p:nvCxnSpPr>
            <p:spPr>
              <a:xfrm>
                <a:off x="3276600" y="5181600"/>
                <a:ext cx="6858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pic>
            <p:nvPicPr>
              <p:cNvPr id="410" name="Google Shape;410;p26" descr="TP_tmp.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467100" y="4927600"/>
                <a:ext cx="330200" cy="177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1" name="Google Shape;411;p26" descr="TP_tmp.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3441700" y="5334000"/>
                <a:ext cx="381000" cy="177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412" name="Google Shape;412;p26"/>
            <p:cNvCxnSpPr/>
            <p:nvPr/>
          </p:nvCxnSpPr>
          <p:spPr>
            <a:xfrm rot="10800000">
              <a:off x="2438400" y="5562600"/>
              <a:ext cx="457200" cy="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triangle" w="med" len="med"/>
              <a:tailEnd type="none" w="sm" len="sm"/>
            </a:ln>
          </p:spPr>
        </p:cxnSp>
        <p:pic>
          <p:nvPicPr>
            <p:cNvPr id="413" name="Google Shape;413;p26" descr="TP_tmp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01900" y="5638800"/>
              <a:ext cx="355600" cy="228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4" name="Google Shape;414;p26"/>
            <p:cNvCxnSpPr/>
            <p:nvPr/>
          </p:nvCxnSpPr>
          <p:spPr>
            <a:xfrm rot="10800000">
              <a:off x="1219200" y="5638800"/>
              <a:ext cx="9144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415" name="Google Shape;415;p26" descr="TP_tmp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397000" y="5334000"/>
              <a:ext cx="3302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26" descr="TP_tmp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371600" y="5715000"/>
              <a:ext cx="355600" cy="228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7" name="Google Shape;417;p26"/>
            <p:cNvCxnSpPr/>
            <p:nvPr/>
          </p:nvCxnSpPr>
          <p:spPr>
            <a:xfrm rot="10800000">
              <a:off x="1219200" y="5562600"/>
              <a:ext cx="685800" cy="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pic>
        <p:nvPicPr>
          <p:cNvPr id="418" name="Google Shape;418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3317748"/>
            <a:ext cx="2905125" cy="2828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C70DF7-FD6F-A84E-94CD-57F873228313}"/>
              </a:ext>
            </a:extLst>
          </p:cNvPr>
          <p:cNvGrpSpPr/>
          <p:nvPr/>
        </p:nvGrpSpPr>
        <p:grpSpPr>
          <a:xfrm>
            <a:off x="3841312" y="4506331"/>
            <a:ext cx="4872900" cy="1981200"/>
            <a:chOff x="3841312" y="4506331"/>
            <a:chExt cx="4872900" cy="1981200"/>
          </a:xfrm>
        </p:grpSpPr>
        <p:sp>
          <p:nvSpPr>
            <p:cNvPr id="396" name="Google Shape;396;p26"/>
            <p:cNvSpPr txBox="1"/>
            <p:nvPr/>
          </p:nvSpPr>
          <p:spPr>
            <a:xfrm>
              <a:off x="3841312" y="4506331"/>
              <a:ext cx="4872900" cy="19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/>
                <a:t>The number of high momentum positrons above a fixed energy threshold oscillates at precession frequency</a:t>
              </a:r>
              <a:endParaRPr sz="1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Simply</a:t>
              </a:r>
              <a:r>
                <a:rPr lang="en-GB" sz="1800"/>
                <a:t> </a:t>
              </a:r>
              <a:r>
                <a:rPr lang="en-GB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count the number above an energy threshold vs time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5534F76-4BAA-E541-AEBF-61134BAF8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63426" y="5137687"/>
              <a:ext cx="418449" cy="260673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CA2299A8-E3CA-AA4E-AD9D-20F529DBF3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92543" y="234290"/>
            <a:ext cx="3175484" cy="64890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Precession in 1 hour of data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27" name="Google Shape;42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810" y="5546875"/>
            <a:ext cx="6870650" cy="59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55AB4D-CFD0-C147-9B2D-B342E0A80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23" y="870087"/>
            <a:ext cx="8181116" cy="462792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905D0-7FD7-CF41-9D59-B69C80C60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of 5 parameter fit</a:t>
            </a:r>
          </a:p>
        </p:txBody>
      </p:sp>
      <p:pic>
        <p:nvPicPr>
          <p:cNvPr id="9" name="Picture 8" descr="Chart, diagram&#10;&#10;Description automatically generated">
            <a:extLst>
              <a:ext uri="{FF2B5EF4-FFF2-40B4-BE49-F238E27FC236}">
                <a16:creationId xmlns:a16="http://schemas.microsoft.com/office/drawing/2014/main" id="{2895FD3F-757A-8A48-8AC2-93FA77CE6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7" y="802063"/>
            <a:ext cx="9144000" cy="3124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17A947-B289-464D-B5F9-E1A46B5CB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773" y="1044035"/>
            <a:ext cx="1524322" cy="2840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324F6C-8F67-D143-A0F7-A82CAF97F285}"/>
              </a:ext>
            </a:extLst>
          </p:cNvPr>
          <p:cNvSpPr txBox="1"/>
          <p:nvPr/>
        </p:nvSpPr>
        <p:spPr>
          <a:xfrm>
            <a:off x="347241" y="4328932"/>
            <a:ext cx="714490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Add additional 17 terms in fit to describe: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Muons lost from storage ring not by decaying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Pileup (concurrent, multiple e</a:t>
            </a:r>
            <a:r>
              <a:rPr lang="en-US" sz="2000" baseline="30000"/>
              <a:t>+</a:t>
            </a:r>
            <a:r>
              <a:rPr lang="en-US" sz="2000"/>
              <a:t> in same calorimeter crystal)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Vertical and radial beam motion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 sz="2000"/>
              <a:t>And get </a:t>
            </a:r>
          </a:p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66114F-561A-C948-8F35-267F0FC1B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018" y="5828179"/>
            <a:ext cx="1664893" cy="2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70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>
            <a:extLst>
              <a:ext uri="{FF2B5EF4-FFF2-40B4-BE49-F238E27FC236}">
                <a16:creationId xmlns:a16="http://schemas.microsoft.com/office/drawing/2014/main" id="{56D0CAA6-2E89-AE44-B79E-18065709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Resulting 22 Parameter Fit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B7FB95-8B3B-C14C-A255-D41AA5332D81}"/>
              </a:ext>
            </a:extLst>
          </p:cNvPr>
          <p:cNvSpPr txBox="1"/>
          <p:nvPr/>
        </p:nvSpPr>
        <p:spPr>
          <a:xfrm rot="5400000">
            <a:off x="4337981" y="2086407"/>
            <a:ext cx="2879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1A1718"/>
                </a:solidFill>
                <a:effectLst/>
                <a:latin typeface="+mn-lt"/>
              </a:rPr>
              <a:t>Phys. Rev. D 103, 072002 (2021)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459B9C-4DF9-B142-90CA-B257C3B2F154}"/>
              </a:ext>
            </a:extLst>
          </p:cNvPr>
          <p:cNvSpPr txBox="1"/>
          <p:nvPr/>
        </p:nvSpPr>
        <p:spPr>
          <a:xfrm>
            <a:off x="395206" y="3859078"/>
            <a:ext cx="758573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Statistical uncertainty from this fit : 434 ppb</a:t>
            </a:r>
          </a:p>
          <a:p>
            <a:endParaRPr lang="en-US" sz="2000"/>
          </a:p>
          <a:p>
            <a:r>
              <a:rPr lang="en-US" sz="2000"/>
              <a:t>Largest correction to data is : 489 ppb (total correction is 456 ppb)</a:t>
            </a:r>
          </a:p>
          <a:p>
            <a:endParaRPr lang="en-US" sz="2000"/>
          </a:p>
          <a:p>
            <a:r>
              <a:rPr lang="en-US" sz="2000"/>
              <a:t>Total systematic uncertainty is : 157 ppb  (aim was 100 ppb)</a:t>
            </a:r>
          </a:p>
          <a:p>
            <a:endParaRPr lang="en-US" sz="2000"/>
          </a:p>
          <a:p>
            <a:r>
              <a:rPr lang="en-US" sz="2000"/>
              <a:t>Deviation from SM (with BNL) : 2150 ppb </a:t>
            </a:r>
          </a:p>
        </p:txBody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C24D87A3-7E01-1B42-85D3-A4FA6E129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73" y="800638"/>
            <a:ext cx="5065810" cy="30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64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200"/>
              <a:buFont typeface="Arial"/>
              <a:buNone/>
            </a:pPr>
            <a:r>
              <a:rPr lang="en-GB"/>
              <a:t>Systematic Uncertainties</a:t>
            </a:r>
            <a:endParaRPr/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E6F51FB2-B0D5-B04A-BF91-FAA95363E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233500"/>
              </p:ext>
            </p:extLst>
          </p:nvPr>
        </p:nvGraphicFramePr>
        <p:xfrm>
          <a:off x="154765" y="2480089"/>
          <a:ext cx="8686801" cy="2743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61857">
                  <a:extLst>
                    <a:ext uri="{9D8B030D-6E8A-4147-A177-3AD203B41FA5}">
                      <a16:colId xmlns:a16="http://schemas.microsoft.com/office/drawing/2014/main" val="3508452240"/>
                    </a:ext>
                  </a:extLst>
                </a:gridCol>
                <a:gridCol w="1945037">
                  <a:extLst>
                    <a:ext uri="{9D8B030D-6E8A-4147-A177-3AD203B41FA5}">
                      <a16:colId xmlns:a16="http://schemas.microsoft.com/office/drawing/2014/main" val="2019887549"/>
                    </a:ext>
                  </a:extLst>
                </a:gridCol>
                <a:gridCol w="3579907">
                  <a:extLst>
                    <a:ext uri="{9D8B030D-6E8A-4147-A177-3AD203B41FA5}">
                      <a16:colId xmlns:a16="http://schemas.microsoft.com/office/drawing/2014/main" val="12302476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Systematic Uncertainty (ppb)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Improvements undertaken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770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Calorimeter pileup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747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Beam Mean Momentum &amp; Spread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Increased kicker voltage: 130-161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64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Drift of beam over measurement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Replaced damaged quadrupole resistors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69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Transient B-field (from kicker)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Improved magnetometer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63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Transient B-field (from quadrupoles)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More extensive measurements / damping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379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68585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73CE750-BBEC-1143-9D0D-01A7E86BEDA6}"/>
              </a:ext>
            </a:extLst>
          </p:cNvPr>
          <p:cNvSpPr txBox="1"/>
          <p:nvPr/>
        </p:nvSpPr>
        <p:spPr>
          <a:xfrm>
            <a:off x="154765" y="738747"/>
            <a:ext cx="883447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~ 80 effects considered significant in determining the systematic uncertainty.</a:t>
            </a:r>
          </a:p>
          <a:p>
            <a:r>
              <a:rPr lang="en-US" sz="2000"/>
              <a:t>Dedicated runs taken for some of them e.g. at different beam momentum.</a:t>
            </a:r>
          </a:p>
          <a:p>
            <a:endParaRPr lang="en-US" sz="2000"/>
          </a:p>
          <a:p>
            <a:r>
              <a:rPr lang="en-US" sz="2000"/>
              <a:t>Total systematic uncertainty 157 ppb. Those above 30 ppb are below</a:t>
            </a:r>
          </a:p>
          <a:p>
            <a:r>
              <a:rPr lang="en-US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A343F-2FCB-C849-9ADB-8B0C9CAB19C7}"/>
              </a:ext>
            </a:extLst>
          </p:cNvPr>
          <p:cNvSpPr txBox="1"/>
          <p:nvPr/>
        </p:nvSpPr>
        <p:spPr>
          <a:xfrm>
            <a:off x="141844" y="5472922"/>
            <a:ext cx="8712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Other effects at 10-20 ppb also significantly improved by better temperature control </a:t>
            </a:r>
          </a:p>
          <a:p>
            <a:r>
              <a:rPr lang="en-US" sz="1800"/>
              <a:t>in the experimental hall.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9FA2857-413D-7E4F-8EDF-B418876DE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525" y="186295"/>
            <a:ext cx="5665509" cy="3642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EED00-3AA6-7D43-96D7-A0682AD5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33" y="82601"/>
            <a:ext cx="8686800" cy="427877"/>
          </a:xfrm>
        </p:spPr>
        <p:txBody>
          <a:bodyPr/>
          <a:lstStyle/>
          <a:p>
            <a:r>
              <a:rPr lang="en-US"/>
              <a:t>Next FNAL measurements</a:t>
            </a:r>
          </a:p>
        </p:txBody>
      </p:sp>
      <p:sp>
        <p:nvSpPr>
          <p:cNvPr id="6" name="Google Shape;48;p7">
            <a:extLst>
              <a:ext uri="{FF2B5EF4-FFF2-40B4-BE49-F238E27FC236}">
                <a16:creationId xmlns:a16="http://schemas.microsoft.com/office/drawing/2014/main" id="{A141C926-0F5B-824F-8988-42C5AD98ECEA}"/>
              </a:ext>
            </a:extLst>
          </p:cNvPr>
          <p:cNvSpPr txBox="1"/>
          <p:nvPr/>
        </p:nvSpPr>
        <p:spPr>
          <a:xfrm>
            <a:off x="37608" y="3946895"/>
            <a:ext cx="9106392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GB" sz="1800" dirty="0"/>
              <a:t>Exp-SM discrepancy: 2150 ± 350 (</a:t>
            </a:r>
            <a:r>
              <a:rPr lang="en-GB" sz="1800" dirty="0" err="1"/>
              <a:t>expt</a:t>
            </a:r>
            <a:r>
              <a:rPr lang="en-GB" sz="1800" dirty="0"/>
              <a:t>) ± 370 (theory) ppb (with BNL measurement)</a:t>
            </a:r>
          </a:p>
          <a:p>
            <a:pPr lvl="0"/>
            <a:r>
              <a:rPr lang="en-GB" sz="1800" dirty="0"/>
              <a:t>Discrepancy is of comparable size to the SM EWK contribution to g-2.</a:t>
            </a:r>
          </a:p>
          <a:p>
            <a:pPr lvl="0"/>
            <a:endParaRPr lang="en-GB" sz="1800" dirty="0"/>
          </a:p>
          <a:p>
            <a:r>
              <a:rPr lang="en-US" sz="1800" dirty="0">
                <a:solidFill>
                  <a:srgbClr val="0F1BFF"/>
                </a:solidFill>
              </a:rPr>
              <a:t>Run-2/3 is now being </a:t>
            </a:r>
            <a:r>
              <a:rPr lang="en-US" sz="1800" dirty="0" err="1">
                <a:solidFill>
                  <a:srgbClr val="0F1BFF"/>
                </a:solidFill>
              </a:rPr>
              <a:t>analysed</a:t>
            </a:r>
            <a:r>
              <a:rPr lang="en-US" sz="1800" dirty="0">
                <a:solidFill>
                  <a:srgbClr val="0F1BFF"/>
                </a:solidFill>
              </a:rPr>
              <a:t> : should reduce statistical uncertainty by ~ 2 and </a:t>
            </a:r>
          </a:p>
          <a:p>
            <a:r>
              <a:rPr lang="en-US" sz="1800" dirty="0">
                <a:solidFill>
                  <a:srgbClr val="0F1BFF"/>
                </a:solidFill>
              </a:rPr>
              <a:t>so get uncertainty: 215 (stat.) ⨁ 100 (sys.) ~ 240 ppb (vs 460 ppb Run-1)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>
                <a:solidFill>
                  <a:srgbClr val="FF0000"/>
                </a:solidFill>
              </a:rPr>
              <a:t>With final dataset (Run 1-6) expect stat. to be approx. same as syst i.e.100 ⨁ 100 ppb</a:t>
            </a:r>
          </a:p>
        </p:txBody>
      </p:sp>
      <p:pic>
        <p:nvPicPr>
          <p:cNvPr id="7" name="Google Shape;663;p44">
            <a:extLst>
              <a:ext uri="{FF2B5EF4-FFF2-40B4-BE49-F238E27FC236}">
                <a16:creationId xmlns:a16="http://schemas.microsoft.com/office/drawing/2014/main" id="{D02A23A7-89A8-8844-8E57-942A7DCEEDD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0478"/>
            <a:ext cx="4350550" cy="34244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99791A1-A718-D744-BAFD-96E9DFAFF411}"/>
              </a:ext>
            </a:extLst>
          </p:cNvPr>
          <p:cNvSpPr/>
          <p:nvPr/>
        </p:nvSpPr>
        <p:spPr>
          <a:xfrm>
            <a:off x="4755745" y="2720679"/>
            <a:ext cx="608103" cy="427876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75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ED00-3AA6-7D43-96D7-A0682AD5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33" y="82601"/>
            <a:ext cx="8686800" cy="427877"/>
          </a:xfrm>
        </p:spPr>
        <p:txBody>
          <a:bodyPr/>
          <a:lstStyle/>
          <a:p>
            <a:r>
              <a:rPr lang="en-US" dirty="0"/>
              <a:t>Theory &amp; Interpretation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6EB21DE-5EB0-544E-86E0-4C7982F59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24201"/>
            <a:ext cx="2992416" cy="1732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4A5DDF-BA3F-5847-B314-4CFB9178DC3A}"/>
              </a:ext>
            </a:extLst>
          </p:cNvPr>
          <p:cNvSpPr/>
          <p:nvPr/>
        </p:nvSpPr>
        <p:spPr>
          <a:xfrm>
            <a:off x="332340" y="4788706"/>
            <a:ext cx="5823836" cy="646331"/>
          </a:xfrm>
          <a:prstGeom prst="rect">
            <a:avLst/>
          </a:prstGeom>
          <a:ln>
            <a:solidFill>
              <a:srgbClr val="2F42FF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F1BFF"/>
                </a:solidFill>
              </a:rPr>
              <a:t> “I'm quite appalled by this procession of zombie SUSY models dragged out of their graves…”</a:t>
            </a:r>
            <a:endParaRPr lang="en-US" dirty="0">
              <a:solidFill>
                <a:srgbClr val="0F1B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4B203B-0F30-224D-A0B8-720D2B0ADD35}"/>
              </a:ext>
            </a:extLst>
          </p:cNvPr>
          <p:cNvSpPr/>
          <p:nvPr/>
        </p:nvSpPr>
        <p:spPr>
          <a:xfrm>
            <a:off x="474487" y="3116086"/>
            <a:ext cx="5250865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“If you look at it in comparison to any other ideas, it’s not worse than the others ….” 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E4B228-B8B7-BC41-A911-F3D10E2ACB4A}"/>
              </a:ext>
            </a:extLst>
          </p:cNvPr>
          <p:cNvSpPr txBox="1"/>
          <p:nvPr/>
        </p:nvSpPr>
        <p:spPr>
          <a:xfrm>
            <a:off x="1125598" y="3907767"/>
            <a:ext cx="568863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“However, this dampening of supersymmetric enthusiasm is not entirely warranted…”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DFB589-8455-754F-81E1-B7E88DB3209D}"/>
              </a:ext>
            </a:extLst>
          </p:cNvPr>
          <p:cNvSpPr txBox="1"/>
          <p:nvPr/>
        </p:nvSpPr>
        <p:spPr>
          <a:xfrm>
            <a:off x="2935125" y="5556706"/>
            <a:ext cx="6099586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“I think it has a very good chance to be real. But it's hard to pick a model - nothing strikes me as attractive</a:t>
            </a:r>
            <a:r>
              <a:rPr lang="en-GB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”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2F3BFE-43C9-4C4F-B5A0-3A99C7AE6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057" y="196544"/>
            <a:ext cx="5976594" cy="298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49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ED00-3AA6-7D43-96D7-A0682AD5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33" y="82601"/>
            <a:ext cx="8686800" cy="427877"/>
          </a:xfrm>
        </p:spPr>
        <p:txBody>
          <a:bodyPr/>
          <a:lstStyle/>
          <a:p>
            <a:r>
              <a:rPr lang="en-US" dirty="0"/>
              <a:t>Theory &amp; Interpretation</a:t>
            </a:r>
          </a:p>
        </p:txBody>
      </p:sp>
      <p:sp>
        <p:nvSpPr>
          <p:cNvPr id="9" name="Google Shape;678;p45">
            <a:extLst>
              <a:ext uri="{FF2B5EF4-FFF2-40B4-BE49-F238E27FC236}">
                <a16:creationId xmlns:a16="http://schemas.microsoft.com/office/drawing/2014/main" id="{0ECFF89D-2ED0-8B4C-87D0-78F46CBE80B8}"/>
              </a:ext>
            </a:extLst>
          </p:cNvPr>
          <p:cNvSpPr txBox="1"/>
          <p:nvPr/>
        </p:nvSpPr>
        <p:spPr>
          <a:xfrm>
            <a:off x="228600" y="675011"/>
            <a:ext cx="3933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/>
              <a:t>TeV Leptoquarks</a:t>
            </a: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/>
              <a:t>Z’, ALPs</a:t>
            </a: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/>
              <a:t>LHC evading SUSY</a:t>
            </a: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/>
              <a:t>Tweaked Higgs extensions ...</a:t>
            </a:r>
            <a:endParaRPr sz="2100" dirty="0"/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8E77DE7C-7C8F-2845-9261-1230D96F9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00" y="2379187"/>
            <a:ext cx="6048000" cy="3859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2E8186-BF7C-DB47-B4AB-C01AFB9E4A5C}"/>
              </a:ext>
            </a:extLst>
          </p:cNvPr>
          <p:cNvSpPr txBox="1"/>
          <p:nvPr/>
        </p:nvSpPr>
        <p:spPr>
          <a:xfrm>
            <a:off x="3808800" y="2147893"/>
            <a:ext cx="1657826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Andreas </a:t>
            </a:r>
            <a:r>
              <a:rPr lang="en-US" b="1" dirty="0" err="1">
                <a:solidFill>
                  <a:schemeClr val="bg1"/>
                </a:solidFill>
              </a:rPr>
              <a:t>Crivellin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40D1C55F-CC51-FC45-9BBD-CB18F00E93DD}"/>
              </a:ext>
            </a:extLst>
          </p:cNvPr>
          <p:cNvSpPr/>
          <p:nvPr/>
        </p:nvSpPr>
        <p:spPr>
          <a:xfrm>
            <a:off x="5551200" y="3077391"/>
            <a:ext cx="691200" cy="1022400"/>
          </a:xfrm>
          <a:prstGeom prst="downArrow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/>
              <a:t>ML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ACEAE4-286C-6547-B125-C7919BA8A569}"/>
              </a:ext>
            </a:extLst>
          </p:cNvPr>
          <p:cNvSpPr txBox="1"/>
          <p:nvPr/>
        </p:nvSpPr>
        <p:spPr>
          <a:xfrm>
            <a:off x="6926400" y="3276000"/>
            <a:ext cx="2198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And …. low energy </a:t>
            </a:r>
          </a:p>
          <a:p>
            <a:r>
              <a:rPr lang="en-US" sz="1800">
                <a:solidFill>
                  <a:srgbClr val="FF0000"/>
                </a:solidFill>
              </a:rPr>
              <a:t>(keV-MeV)</a:t>
            </a:r>
          </a:p>
          <a:p>
            <a:r>
              <a:rPr lang="en-US" sz="1800">
                <a:solidFill>
                  <a:srgbClr val="FF0000"/>
                </a:solidFill>
              </a:rPr>
              <a:t>phenomena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CCC111-8DF6-3040-A3C0-4EE9983211C0}"/>
              </a:ext>
            </a:extLst>
          </p:cNvPr>
          <p:cNvSpPr txBox="1"/>
          <p:nvPr/>
        </p:nvSpPr>
        <p:spPr>
          <a:xfrm>
            <a:off x="3637653" y="853256"/>
            <a:ext cx="5432898" cy="830997"/>
          </a:xfrm>
          <a:prstGeom prst="rect">
            <a:avLst/>
          </a:prstGeom>
          <a:noFill/>
          <a:ln>
            <a:solidFill>
              <a:srgbClr val="0F1B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F1BFF"/>
                </a:solidFill>
              </a:rPr>
              <a:t>The fact that discrepancy is ”large” (~ EWK contribution)</a:t>
            </a:r>
          </a:p>
          <a:p>
            <a:r>
              <a:rPr lang="en-US" sz="1600">
                <a:solidFill>
                  <a:srgbClr val="0F1BFF"/>
                </a:solidFill>
              </a:rPr>
              <a:t>and existing experimental constraints mean that BSM </a:t>
            </a:r>
          </a:p>
          <a:p>
            <a:r>
              <a:rPr lang="en-US" sz="1600">
                <a:solidFill>
                  <a:srgbClr val="0F1BFF"/>
                </a:solidFill>
              </a:rPr>
              <a:t>models tend to be in non-traditional parameter regions…. </a:t>
            </a:r>
          </a:p>
        </p:txBody>
      </p:sp>
    </p:spTree>
    <p:extLst>
      <p:ext uri="{BB962C8B-B14F-4D97-AF65-F5344CB8AC3E}">
        <p14:creationId xmlns:p14="http://schemas.microsoft.com/office/powerpoint/2010/main" val="2023301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0D12C33B-F5F1-7249-B5E0-FF41EB61B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84183"/>
            <a:ext cx="3038660" cy="3130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C64B71-0BD6-BC49-B138-7EA2FB36B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797" y="2998414"/>
            <a:ext cx="2895600" cy="482600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E364F9FD-F5E7-894E-90C4-FAE517DEE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724" y="699037"/>
            <a:ext cx="3390900" cy="2197100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F46BAC86-E571-9F48-83C8-A86ED273B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900" y="4192407"/>
            <a:ext cx="6126600" cy="1861003"/>
          </a:xfrm>
          <a:prstGeom prst="rect">
            <a:avLst/>
          </a:prstGeom>
        </p:spPr>
      </p:pic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58D69623-6BF1-FB43-AA23-4A670C251B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624" y="793978"/>
            <a:ext cx="2272900" cy="311062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96032E5-657A-F341-B20A-B77B867C9B24}"/>
              </a:ext>
            </a:extLst>
          </p:cNvPr>
          <p:cNvSpPr txBox="1">
            <a:spLocks/>
          </p:cNvSpPr>
          <p:nvPr/>
        </p:nvSpPr>
        <p:spPr>
          <a:xfrm>
            <a:off x="145330" y="187926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200"/>
              <a:buFont typeface="Arial"/>
              <a:buNone/>
              <a:defRPr sz="2600" b="1" i="0" u="none" strike="noStrike" cap="none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/>
              <a:t>Cross checking the theory with experiment (MUonE)</a:t>
            </a:r>
          </a:p>
        </p:txBody>
      </p:sp>
    </p:spTree>
    <p:extLst>
      <p:ext uri="{BB962C8B-B14F-4D97-AF65-F5344CB8AC3E}">
        <p14:creationId xmlns:p14="http://schemas.microsoft.com/office/powerpoint/2010/main" val="1516676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FC5FA2-9520-424F-8813-34023043C8FC}"/>
              </a:ext>
            </a:extLst>
          </p:cNvPr>
          <p:cNvSpPr/>
          <p:nvPr/>
        </p:nvSpPr>
        <p:spPr>
          <a:xfrm>
            <a:off x="74341" y="6118302"/>
            <a:ext cx="8965581" cy="683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95EA7E-3C68-4B45-A2F2-F811F79405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352" y="-8621"/>
            <a:ext cx="9130845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E41C62-EF3F-AF4E-AC72-C512124E66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6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82" b="89796" l="2274" r="89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524" y="5071160"/>
            <a:ext cx="1397000" cy="10168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F9468A-DD7D-314C-AB78-3FC88B47A7BC}"/>
              </a:ext>
            </a:extLst>
          </p:cNvPr>
          <p:cNvSpPr txBox="1"/>
          <p:nvPr/>
        </p:nvSpPr>
        <p:spPr>
          <a:xfrm>
            <a:off x="1366886" y="1527728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ATLAS/CMS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C40ED-C187-FF41-B3B2-1C2C021FC868}"/>
              </a:ext>
            </a:extLst>
          </p:cNvPr>
          <p:cNvSpPr txBox="1"/>
          <p:nvPr/>
        </p:nvSpPr>
        <p:spPr>
          <a:xfrm>
            <a:off x="7307344" y="1786839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B-Factories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7092A5-9A9C-5D43-9EE0-55584165A05C}"/>
              </a:ext>
            </a:extLst>
          </p:cNvPr>
          <p:cNvSpPr txBox="1"/>
          <p:nvPr/>
        </p:nvSpPr>
        <p:spPr>
          <a:xfrm rot="5400000">
            <a:off x="4758918" y="2698223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FA2D2-ED6A-1D46-92E9-B146EB857118}"/>
              </a:ext>
            </a:extLst>
          </p:cNvPr>
          <p:cNvSpPr txBox="1"/>
          <p:nvPr/>
        </p:nvSpPr>
        <p:spPr>
          <a:xfrm>
            <a:off x="2433685" y="6011325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Muon Experiments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8F931E-4061-AB44-BCFC-B8042234E43F}"/>
              </a:ext>
            </a:extLst>
          </p:cNvPr>
          <p:cNvSpPr/>
          <p:nvPr/>
        </p:nvSpPr>
        <p:spPr>
          <a:xfrm rot="3034081">
            <a:off x="6638690" y="4220604"/>
            <a:ext cx="2316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𝜈 Experiments</a:t>
            </a:r>
          </a:p>
        </p:txBody>
      </p:sp>
    </p:spTree>
    <p:extLst>
      <p:ext uri="{BB962C8B-B14F-4D97-AF65-F5344CB8AC3E}">
        <p14:creationId xmlns:p14="http://schemas.microsoft.com/office/powerpoint/2010/main" val="3332766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8FF60D-5137-8848-A0BA-B9647212C891}"/>
              </a:ext>
            </a:extLst>
          </p:cNvPr>
          <p:cNvSpPr txBox="1"/>
          <p:nvPr/>
        </p:nvSpPr>
        <p:spPr>
          <a:xfrm>
            <a:off x="4563900" y="955847"/>
            <a:ext cx="45801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Implication of BMW results is that there are issues with</a:t>
            </a:r>
          </a:p>
          <a:p>
            <a:r>
              <a:rPr lang="en-US" dirty="0"/>
              <a:t>the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measurements (below 0.7 GeV) or applied </a:t>
            </a:r>
          </a:p>
          <a:p>
            <a:r>
              <a:rPr lang="en-US" dirty="0"/>
              <a:t>radiative corrections or a fundamental flaw in the theory</a:t>
            </a:r>
          </a:p>
          <a:p>
            <a:endParaRPr lang="en-US" dirty="0"/>
          </a:p>
          <a:p>
            <a:r>
              <a:rPr lang="en-US" dirty="0"/>
              <a:t>If this is true then               is affected and so are the </a:t>
            </a:r>
          </a:p>
          <a:p>
            <a:r>
              <a:rPr lang="en-US" dirty="0"/>
              <a:t>global EWK fits</a:t>
            </a:r>
          </a:p>
          <a:p>
            <a:endParaRPr lang="en-US" dirty="0"/>
          </a:p>
          <a:p>
            <a:r>
              <a:rPr lang="en-US" dirty="0"/>
              <a:t>Tension in SM M</a:t>
            </a:r>
            <a:r>
              <a:rPr lang="en-US" baseline="-25000" dirty="0"/>
              <a:t>W</a:t>
            </a:r>
            <a:r>
              <a:rPr lang="en-US" dirty="0"/>
              <a:t>, M</a:t>
            </a:r>
            <a:r>
              <a:rPr lang="en-US" baseline="-25000" dirty="0"/>
              <a:t>H</a:t>
            </a:r>
            <a:r>
              <a:rPr lang="en-US" dirty="0"/>
              <a:t> vs measured M</a:t>
            </a:r>
            <a:r>
              <a:rPr lang="en-US" baseline="-25000" dirty="0"/>
              <a:t>W</a:t>
            </a:r>
            <a:r>
              <a:rPr lang="en-US" dirty="0"/>
              <a:t>, M</a:t>
            </a:r>
            <a:r>
              <a:rPr lang="en-US" baseline="-25000" dirty="0"/>
              <a:t>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9945C-A1B8-2341-A76B-4525CBCBA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7852"/>
            <a:ext cx="8686800" cy="427877"/>
          </a:xfrm>
        </p:spPr>
        <p:txBody>
          <a:bodyPr/>
          <a:lstStyle/>
          <a:p>
            <a:r>
              <a:rPr lang="en-US" dirty="0"/>
              <a:t>SM Prediction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3ED79-35F6-A44D-9CC2-DDAE84938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4" t="12067" r="16522" b="-273"/>
          <a:stretch/>
        </p:blipFill>
        <p:spPr>
          <a:xfrm>
            <a:off x="108346" y="535729"/>
            <a:ext cx="4295639" cy="3617844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F5FE7E-D9D8-E74D-8C94-BE53160FF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492" y="3191847"/>
            <a:ext cx="3764641" cy="2389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35C43-2841-1F44-B814-A9F98241B36D}"/>
              </a:ext>
            </a:extLst>
          </p:cNvPr>
          <p:cNvSpPr txBox="1"/>
          <p:nvPr/>
        </p:nvSpPr>
        <p:spPr>
          <a:xfrm>
            <a:off x="108346" y="4366439"/>
            <a:ext cx="74799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analysis of </a:t>
            </a:r>
            <a:r>
              <a:rPr lang="en-US" sz="1600" dirty="0" err="1"/>
              <a:t>e</a:t>
            </a:r>
            <a:r>
              <a:rPr lang="en-US" sz="1600" baseline="30000" dirty="0" err="1"/>
              <a:t>+</a:t>
            </a:r>
            <a:r>
              <a:rPr lang="en-US" sz="1600" dirty="0" err="1"/>
              <a:t>e</a:t>
            </a:r>
            <a:r>
              <a:rPr lang="en-US" sz="1600" baseline="30000" dirty="0"/>
              <a:t>-</a:t>
            </a:r>
            <a:r>
              <a:rPr lang="en-US" sz="1600" dirty="0"/>
              <a:t> data can be made to match the </a:t>
            </a:r>
          </a:p>
          <a:p>
            <a:r>
              <a:rPr lang="en-US" sz="1600" dirty="0"/>
              <a:t>BMW lattice prediction if the measured cross </a:t>
            </a:r>
          </a:p>
          <a:p>
            <a:r>
              <a:rPr lang="en-US" sz="1600" dirty="0"/>
              <a:t>sections below 0.7 GeV </a:t>
            </a:r>
            <a:r>
              <a:rPr lang="en-US" sz="1600" b="1" dirty="0">
                <a:solidFill>
                  <a:srgbClr val="FF0000"/>
                </a:solidFill>
              </a:rPr>
              <a:t>are shifted by 7%.</a:t>
            </a:r>
          </a:p>
          <a:p>
            <a:endParaRPr lang="en-US" sz="1600" dirty="0"/>
          </a:p>
          <a:p>
            <a:r>
              <a:rPr lang="en-US" sz="1600" dirty="0"/>
              <a:t>In this region there is data from 9 independent </a:t>
            </a:r>
          </a:p>
          <a:p>
            <a:r>
              <a:rPr lang="en-US" sz="1600" dirty="0"/>
              <a:t>experiments: the most precise experiments </a:t>
            </a:r>
          </a:p>
          <a:p>
            <a:r>
              <a:rPr lang="en-US" sz="1600" dirty="0"/>
              <a:t>(KLOE, </a:t>
            </a:r>
            <a:r>
              <a:rPr lang="en-US" sz="1600" dirty="0" err="1"/>
              <a:t>BaBar</a:t>
            </a:r>
            <a:r>
              <a:rPr lang="en-US" sz="1600" dirty="0"/>
              <a:t>, CMD, SND, ….) quote </a:t>
            </a:r>
            <a:r>
              <a:rPr lang="en-US" sz="1600" b="1" dirty="0">
                <a:solidFill>
                  <a:srgbClr val="FF0000"/>
                </a:solidFill>
              </a:rPr>
              <a:t>cross section uncertainties of 0.5-1%...</a:t>
            </a:r>
          </a:p>
          <a:p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EEDAE-C3FA-094B-97E8-EF9372258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917" y="1844794"/>
            <a:ext cx="581340" cy="25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87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79"/>
          <p:cNvSpPr txBox="1">
            <a:spLocks noGrp="1"/>
          </p:cNvSpPr>
          <p:nvPr>
            <p:ph type="title"/>
          </p:nvPr>
        </p:nvSpPr>
        <p:spPr>
          <a:xfrm>
            <a:off x="194238" y="56801"/>
            <a:ext cx="5892276" cy="41551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Muonium (</a:t>
            </a:r>
            <a:r>
              <a:rPr lang="en-GB" err="1"/>
              <a:t>μ</a:t>
            </a:r>
            <a:r>
              <a:rPr lang="en-GB" baseline="30000" err="1"/>
              <a:t>+</a:t>
            </a:r>
            <a:r>
              <a:rPr lang="en-GB" err="1"/>
              <a:t>e</a:t>
            </a:r>
            <a:r>
              <a:rPr lang="en-GB" baseline="30000"/>
              <a:t>-</a:t>
            </a:r>
            <a:r>
              <a:rPr lang="en-GB"/>
              <a:t>) Spectroscopy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7655F3-4769-7C45-9E02-50E3F7766509}"/>
              </a:ext>
            </a:extLst>
          </p:cNvPr>
          <p:cNvSpPr txBox="1"/>
          <p:nvPr/>
        </p:nvSpPr>
        <p:spPr>
          <a:xfrm>
            <a:off x="119765" y="531245"/>
            <a:ext cx="822693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Experiments at PSI (1S-2S) and JPARC (Hyperfine 1S splitting) provide key quantities:</a:t>
            </a:r>
          </a:p>
          <a:p>
            <a:r>
              <a:rPr lang="en-US"/>
              <a:t>allowing extraction of (g-2) from the data.</a:t>
            </a:r>
          </a:p>
          <a:p>
            <a:endParaRPr lang="en-US"/>
          </a:p>
          <a:p>
            <a:r>
              <a:rPr lang="en-US">
                <a:solidFill>
                  <a:srgbClr val="FF0000"/>
                </a:solidFill>
              </a:rPr>
              <a:t>They can also potentially achieve ppm sensitivity to (g-2)</a:t>
            </a:r>
          </a:p>
          <a:p>
            <a:endParaRPr lang="en-US"/>
          </a:p>
          <a:p>
            <a:r>
              <a:rPr lang="en-US"/>
              <a:t>Needs factor of two improvement in the current experiments: Mu-MASS (PSI) and </a:t>
            </a:r>
            <a:r>
              <a:rPr lang="en-US" err="1"/>
              <a:t>MuSEUM</a:t>
            </a:r>
            <a:r>
              <a:rPr lang="en-US"/>
              <a:t> (JPARC)</a:t>
            </a:r>
          </a:p>
          <a:p>
            <a:r>
              <a:rPr lang="en-US"/>
              <a:t>and x10 improvement in QED theory (radiative recoil in Lamb shift) to improve R</a:t>
            </a:r>
            <a:r>
              <a:rPr lang="en-US" baseline="-25000"/>
              <a:t>∞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9CC44-AD3F-A348-AC3F-5A8B166F4E07}"/>
              </a:ext>
            </a:extLst>
          </p:cNvPr>
          <p:cNvSpPr txBox="1"/>
          <p:nvPr/>
        </p:nvSpPr>
        <p:spPr>
          <a:xfrm>
            <a:off x="194238" y="5415383"/>
            <a:ext cx="6195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Experimental limits mostly statistical in producing sufficient muonium atoms.</a:t>
            </a:r>
          </a:p>
        </p:txBody>
      </p:sp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FD956750-0B63-AF4E-B5EB-250824772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011" y="2372612"/>
            <a:ext cx="3065419" cy="2155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Chart, box and whisker chart&#10;&#10;Description automatically generated">
            <a:extLst>
              <a:ext uri="{FF2B5EF4-FFF2-40B4-BE49-F238E27FC236}">
                <a16:creationId xmlns:a16="http://schemas.microsoft.com/office/drawing/2014/main" id="{0A3405A3-1011-7A43-A19E-78DA90114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38" y="2395014"/>
            <a:ext cx="3515286" cy="2688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F93824-33CE-5541-9887-00DB358A43B2}"/>
              </a:ext>
            </a:extLst>
          </p:cNvPr>
          <p:cNvSpPr/>
          <p:nvPr/>
        </p:nvSpPr>
        <p:spPr>
          <a:xfrm>
            <a:off x="4716379" y="1209567"/>
            <a:ext cx="12442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/>
              <a:t>arXiv: 2106.11998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A88C89-5644-5948-BAB7-831A9FF8153B}"/>
              </a:ext>
            </a:extLst>
          </p:cNvPr>
          <p:cNvSpPr txBox="1"/>
          <p:nvPr/>
        </p:nvSpPr>
        <p:spPr>
          <a:xfrm>
            <a:off x="4716379" y="4592304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BSM effects are suppressed</a:t>
            </a:r>
          </a:p>
        </p:txBody>
      </p:sp>
      <p:pic>
        <p:nvPicPr>
          <p:cNvPr id="8194" name="Picture 2" descr="\frac{m_\mu}{m_e} ~\&amp;~ \frac{\mu_\mu}{\mu_p}">
            <a:extLst>
              <a:ext uri="{FF2B5EF4-FFF2-40B4-BE49-F238E27FC236}">
                <a16:creationId xmlns:a16="http://schemas.microsoft.com/office/drawing/2014/main" id="{F363FC75-2FDC-1A4D-8E02-25B1C2C8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444" y="531245"/>
            <a:ext cx="921745" cy="4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122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3FD20-14D1-CD48-B1B2-1113B2EC3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64" y="193163"/>
            <a:ext cx="8686800" cy="427877"/>
          </a:xfrm>
        </p:spPr>
        <p:txBody>
          <a:bodyPr/>
          <a:lstStyle/>
          <a:p>
            <a:r>
              <a:rPr lang="en-US"/>
              <a:t>The other muon anomaly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75B7E5C-059C-BC4D-B161-C57D7BD28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16" y="3291768"/>
            <a:ext cx="8352148" cy="17745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293F7E-D72E-2148-B717-24848274D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68" y="994511"/>
            <a:ext cx="7903976" cy="192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45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61C5-66B6-1A4A-AE4F-CD9B27D35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Muonic hydrogen : proton radius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BED33-953A-E14E-AD97-3E8A3425D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82935"/>
            <a:ext cx="2611734" cy="335873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6C5E844-F087-4948-8B40-A83490AA7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77" y="4444975"/>
            <a:ext cx="4842113" cy="102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1B6D7016-7711-5A4B-BC6B-D065C82CD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635" y="1278550"/>
            <a:ext cx="6054365" cy="316654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3CF7776-9598-6A4B-AC9B-AA596788D77E}"/>
              </a:ext>
            </a:extLst>
          </p:cNvPr>
          <p:cNvSpPr/>
          <p:nvPr/>
        </p:nvSpPr>
        <p:spPr>
          <a:xfrm>
            <a:off x="4847734" y="1404594"/>
            <a:ext cx="3563332" cy="820132"/>
          </a:xfrm>
          <a:prstGeom prst="roundRect">
            <a:avLst/>
          </a:prstGeom>
          <a:solidFill>
            <a:srgbClr val="FFFF00">
              <a:alpha val="1622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&lt;r_p^2&gt; = -6 \frac{dG_E}{dQ^2}|_{Q^2\rightarrow 0}">
            <a:extLst>
              <a:ext uri="{FF2B5EF4-FFF2-40B4-BE49-F238E27FC236}">
                <a16:creationId xmlns:a16="http://schemas.microsoft.com/office/drawing/2014/main" id="{0CCD8E95-2512-784F-862D-6330C6057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92" y="4725357"/>
            <a:ext cx="2426486" cy="55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69D91F-DD91-AA45-896D-68C311937E16}"/>
              </a:ext>
            </a:extLst>
          </p:cNvPr>
          <p:cNvSpPr txBox="1"/>
          <p:nvPr/>
        </p:nvSpPr>
        <p:spPr>
          <a:xfrm>
            <a:off x="228600" y="5728462"/>
            <a:ext cx="8839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Most recent results point to a smaller radius, but there remain issues in the data, questions about the radiative corrections, and a lack of understanding about what might be wrong with earlier results </a:t>
            </a:r>
          </a:p>
        </p:txBody>
      </p:sp>
    </p:spTree>
    <p:extLst>
      <p:ext uri="{BB962C8B-B14F-4D97-AF65-F5344CB8AC3E}">
        <p14:creationId xmlns:p14="http://schemas.microsoft.com/office/powerpoint/2010/main" val="3818141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5CD48-A26C-CC45-8DC9-B65BA7770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Muse Experiment at PSI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0A717-2C02-4A41-8CB7-C37F0C027AA7}"/>
              </a:ext>
            </a:extLst>
          </p:cNvPr>
          <p:cNvSpPr txBox="1"/>
          <p:nvPr/>
        </p:nvSpPr>
        <p:spPr>
          <a:xfrm>
            <a:off x="106052" y="823845"/>
            <a:ext cx="8962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To measure e</a:t>
            </a:r>
            <a:r>
              <a:rPr lang="en-GB" sz="1800" baseline="30000">
                <a:latin typeface="Arial" panose="020B0604020202020204" pitchFamily="34" charset="0"/>
                <a:cs typeface="Arial" panose="020B0604020202020204" pitchFamily="34" charset="0"/>
              </a:rPr>
              <a:t>+/-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p and </a:t>
            </a:r>
            <a:r>
              <a:rPr lang="en-GB" sz="1800" err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800" baseline="30000">
                <a:latin typeface="Arial" panose="020B0604020202020204" pitchFamily="34" charset="0"/>
                <a:cs typeface="Arial" panose="020B0604020202020204" pitchFamily="34" charset="0"/>
              </a:rPr>
              <a:t>+/-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p scattering with the same experiment : 0.002 &lt; Q</a:t>
            </a:r>
            <a:r>
              <a:rPr lang="en-GB" sz="18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&lt; 0.08 GeV</a:t>
            </a:r>
            <a:r>
              <a:rPr lang="en-GB" sz="18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at the PiM1 beamline</a:t>
            </a:r>
            <a:endParaRPr lang="en-GB" sz="1800" baseline="30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EC89CAD-263F-2B4E-B4F9-B863BF1A1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38713"/>
            <a:ext cx="4767288" cy="3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84D986-54F4-C048-A426-5165481533AD}"/>
              </a:ext>
            </a:extLst>
          </p:cNvPr>
          <p:cNvSpPr txBox="1"/>
          <p:nvPr/>
        </p:nvSpPr>
        <p:spPr>
          <a:xfrm>
            <a:off x="228600" y="5645970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First data recently taken with more in 2022/3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320FE4C-E00C-1D4F-A516-08277CF2C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517" y="1555422"/>
            <a:ext cx="3960069" cy="396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87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Charged Lepton Flavour Violation (cLFV)</a:t>
            </a:r>
            <a:endParaRPr sz="3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AEF54-2C5E-0447-BE3D-4C5988420DCB}"/>
              </a:ext>
            </a:extLst>
          </p:cNvPr>
          <p:cNvSpPr txBox="1"/>
          <p:nvPr/>
        </p:nvSpPr>
        <p:spPr>
          <a:xfrm>
            <a:off x="323528" y="4739386"/>
            <a:ext cx="2359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Verdana"/>
                <a:cs typeface="Verdana"/>
              </a:rPr>
              <a:t>and also in BSM: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A46E44-C20D-3F47-9448-BB9C592160E2}"/>
              </a:ext>
            </a:extLst>
          </p:cNvPr>
          <p:cNvGrpSpPr/>
          <p:nvPr/>
        </p:nvGrpSpPr>
        <p:grpSpPr>
          <a:xfrm>
            <a:off x="228600" y="1900433"/>
            <a:ext cx="3168351" cy="1853375"/>
            <a:chOff x="1691680" y="1196752"/>
            <a:chExt cx="5249333" cy="29523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6066C35-3ED0-FE4A-AF33-F9586BA7F347}"/>
                </a:ext>
              </a:extLst>
            </p:cNvPr>
            <p:cNvGrpSpPr/>
            <p:nvPr/>
          </p:nvGrpSpPr>
          <p:grpSpPr>
            <a:xfrm>
              <a:off x="1691680" y="1196752"/>
              <a:ext cx="5249333" cy="2844589"/>
              <a:chOff x="3437467" y="1924799"/>
              <a:chExt cx="5249333" cy="2844589"/>
            </a:xfrm>
          </p:grpSpPr>
          <p:pic>
            <p:nvPicPr>
              <p:cNvPr id="7" name="Picture 6" descr="SM_FD.png">
                <a:extLst>
                  <a:ext uri="{FF2B5EF4-FFF2-40B4-BE49-F238E27FC236}">
                    <a16:creationId xmlns:a16="http://schemas.microsoft.com/office/drawing/2014/main" id="{740E7390-E700-474B-B3E3-9C3E7CB4F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37467" y="1924799"/>
                <a:ext cx="5249333" cy="2772334"/>
              </a:xfrm>
              <a:prstGeom prst="rect">
                <a:avLst/>
              </a:prstGeom>
            </p:spPr>
          </p:pic>
          <p:pic>
            <p:nvPicPr>
              <p:cNvPr id="8" name="Picture 7" descr="latex-image-1.png">
                <a:extLst>
                  <a:ext uri="{FF2B5EF4-FFF2-40B4-BE49-F238E27FC236}">
                    <a16:creationId xmlns:a16="http://schemas.microsoft.com/office/drawing/2014/main" id="{3CD4A49C-BDD7-4D41-9D2A-BABF0A3D9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85834" y="3829863"/>
                <a:ext cx="1750483" cy="939525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5BCEE4-CAB2-C345-9D5B-D3FB8ABA83D4}"/>
                </a:ext>
              </a:extLst>
            </p:cNvPr>
            <p:cNvSpPr/>
            <p:nvPr/>
          </p:nvSpPr>
          <p:spPr>
            <a:xfrm>
              <a:off x="3347864" y="3068960"/>
              <a:ext cx="1944216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D13B19-6561-F84F-9B83-73031DAA35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157" y="4768164"/>
            <a:ext cx="1944216" cy="342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6F69C2-0F84-7544-9A4A-AB2279199B83}"/>
              </a:ext>
            </a:extLst>
          </p:cNvPr>
          <p:cNvSpPr/>
          <p:nvPr/>
        </p:nvSpPr>
        <p:spPr>
          <a:xfrm>
            <a:off x="179512" y="740339"/>
            <a:ext cx="834771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Verdana"/>
                <a:cs typeface="Verdana"/>
              </a:rPr>
              <a:t>In SM:  neutrino oscillations (masses) are intimately connected with charged lepton flavour violation</a:t>
            </a: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3409C-2A7A-D04C-B217-610F32F5EE26}"/>
              </a:ext>
            </a:extLst>
          </p:cNvPr>
          <p:cNvSpPr txBox="1"/>
          <p:nvPr/>
        </p:nvSpPr>
        <p:spPr>
          <a:xfrm>
            <a:off x="323528" y="5377256"/>
            <a:ext cx="6245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Verdana"/>
                <a:cs typeface="Verdana"/>
              </a:rPr>
              <a:t>And thus to </a:t>
            </a:r>
            <a:r>
              <a:rPr lang="en-US" sz="2000" b="1">
                <a:solidFill>
                  <a:srgbClr val="FF0000"/>
                </a:solidFill>
                <a:latin typeface="Verdana"/>
                <a:cs typeface="Verdana"/>
              </a:rPr>
              <a:t>extensions to the Higgs sector.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7B7094-AF03-C246-AF98-5B040678E106}"/>
              </a:ext>
            </a:extLst>
          </p:cNvPr>
          <p:cNvGrpSpPr/>
          <p:nvPr/>
        </p:nvGrpSpPr>
        <p:grpSpPr>
          <a:xfrm>
            <a:off x="3572480" y="1463288"/>
            <a:ext cx="5571520" cy="3045747"/>
            <a:chOff x="3422229" y="2204864"/>
            <a:chExt cx="5904656" cy="38211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350683-9391-DD4E-8D4C-9B18BAC3D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2229" y="2204864"/>
              <a:ext cx="5904656" cy="38211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84AE1D-9673-6E43-894F-5BBBD081B7B1}"/>
                </a:ext>
              </a:extLst>
            </p:cNvPr>
            <p:cNvSpPr txBox="1"/>
            <p:nvPr/>
          </p:nvSpPr>
          <p:spPr>
            <a:xfrm>
              <a:off x="6362711" y="4391526"/>
              <a:ext cx="10919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solidFill>
                    <a:srgbClr val="287C31"/>
                  </a:solidFill>
                  <a:latin typeface="Verdana"/>
                  <a:cs typeface="Verdana"/>
                </a:rPr>
                <a:t>MUON </a:t>
              </a:r>
              <a:r>
                <a:rPr lang="en-US" sz="1100" b="1" err="1">
                  <a:solidFill>
                    <a:srgbClr val="287C31"/>
                  </a:solidFill>
                  <a:latin typeface="Verdana"/>
                  <a:cs typeface="Verdana"/>
                </a:rPr>
                <a:t>cLFV</a:t>
              </a:r>
              <a:endParaRPr lang="en-US" sz="1100" b="1">
                <a:solidFill>
                  <a:srgbClr val="287C31"/>
                </a:solidFill>
                <a:latin typeface="Verdana"/>
                <a:cs typeface="Verdana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FC1345-6041-E64F-B4EA-7ED9B00249F5}"/>
                </a:ext>
              </a:extLst>
            </p:cNvPr>
            <p:cNvSpPr/>
            <p:nvPr/>
          </p:nvSpPr>
          <p:spPr>
            <a:xfrm>
              <a:off x="6374557" y="4662718"/>
              <a:ext cx="1008112" cy="45719"/>
            </a:xfrm>
            <a:prstGeom prst="rect">
              <a:avLst/>
            </a:prstGeom>
            <a:solidFill>
              <a:srgbClr val="287C31"/>
            </a:solidFill>
            <a:ln>
              <a:solidFill>
                <a:srgbClr val="287C3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38E2B01-96CE-7B48-9D43-A3709646E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593" y="3567814"/>
            <a:ext cx="2426807" cy="60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27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E6E1-59F3-EC4E-9808-CBD5CEC86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Charged Lepton </a:t>
            </a:r>
            <a:r>
              <a:rPr lang="en-US" err="1"/>
              <a:t>Flavour</a:t>
            </a:r>
            <a:r>
              <a:rPr lang="en-US"/>
              <a:t> Violation (cLFV)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8B604-EB55-7D4F-91FA-A7858FB64D66}"/>
              </a:ext>
            </a:extLst>
          </p:cNvPr>
          <p:cNvSpPr/>
          <p:nvPr/>
        </p:nvSpPr>
        <p:spPr>
          <a:xfrm>
            <a:off x="5730441" y="3998182"/>
            <a:ext cx="2267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  <a:latin typeface="Verdana"/>
                <a:cs typeface="Verdana"/>
              </a:rPr>
              <a:t>O(10</a:t>
            </a:r>
            <a:r>
              <a:rPr lang="en-US" sz="1600" i="1" baseline="30000">
                <a:solidFill>
                  <a:srgbClr val="FF0000"/>
                </a:solidFill>
                <a:latin typeface="Verdana"/>
                <a:cs typeface="Verdana"/>
              </a:rPr>
              <a:t>4</a:t>
            </a:r>
            <a:r>
              <a:rPr lang="en-US" sz="1600" i="1">
                <a:solidFill>
                  <a:srgbClr val="FF0000"/>
                </a:solidFill>
                <a:latin typeface="Verdana"/>
                <a:cs typeface="Verdana"/>
              </a:rPr>
              <a:t>) improvement </a:t>
            </a:r>
          </a:p>
          <a:p>
            <a:r>
              <a:rPr lang="en-US" sz="1600" i="1">
                <a:solidFill>
                  <a:srgbClr val="FF0000"/>
                </a:solidFill>
                <a:latin typeface="Verdana"/>
                <a:cs typeface="Verdana"/>
              </a:rPr>
              <a:t>driven by new </a:t>
            </a:r>
          </a:p>
          <a:p>
            <a:r>
              <a:rPr lang="en-US" sz="1600" i="1">
                <a:solidFill>
                  <a:srgbClr val="FF0000"/>
                </a:solidFill>
                <a:latin typeface="Verdana"/>
                <a:cs typeface="Verdana"/>
              </a:rPr>
              <a:t>technology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AD8C56-E865-9E4B-97BA-E66BC4F44CE0}"/>
              </a:ext>
            </a:extLst>
          </p:cNvPr>
          <p:cNvGrpSpPr/>
          <p:nvPr/>
        </p:nvGrpSpPr>
        <p:grpSpPr>
          <a:xfrm>
            <a:off x="228600" y="5608422"/>
            <a:ext cx="8993168" cy="327157"/>
            <a:chOff x="228600" y="5608422"/>
            <a:chExt cx="8993168" cy="3271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CE8FE0-5C4E-5445-BE15-C2E9D3BE5FF6}"/>
                </a:ext>
              </a:extLst>
            </p:cNvPr>
            <p:cNvSpPr txBox="1"/>
            <p:nvPr/>
          </p:nvSpPr>
          <p:spPr>
            <a:xfrm>
              <a:off x="228600" y="5627802"/>
              <a:ext cx="89931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Being probed by MEG (                       ), Mu3e (                                ), </a:t>
              </a:r>
              <a:r>
                <a:rPr lang="en-US" err="1"/>
                <a:t>DeeMe</a:t>
              </a:r>
              <a:r>
                <a:rPr lang="en-US"/>
                <a:t>/COMET/Mu2e (                            )</a:t>
              </a:r>
            </a:p>
          </p:txBody>
        </p:sp>
        <p:pic>
          <p:nvPicPr>
            <p:cNvPr id="9218" name="Picture 2" descr="\mu^{+} \rightarrow e^{+}\gamma">
              <a:extLst>
                <a:ext uri="{FF2B5EF4-FFF2-40B4-BE49-F238E27FC236}">
                  <a16:creationId xmlns:a16="http://schemas.microsoft.com/office/drawing/2014/main" id="{B138A173-E8B3-7E48-BDCE-9654C145D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332" y="5608422"/>
              <a:ext cx="1104049" cy="263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\mu^{+} \rightarrow e^{+}e^{-}e^{+}">
              <a:extLst>
                <a:ext uri="{FF2B5EF4-FFF2-40B4-BE49-F238E27FC236}">
                  <a16:creationId xmlns:a16="http://schemas.microsoft.com/office/drawing/2014/main" id="{85854E28-F157-C94C-8836-AF58CA0B9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154" y="5640120"/>
              <a:ext cx="1504805" cy="267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\mu^{-}N \rightarrow e^{-}N^{\prime}">
              <a:extLst>
                <a:ext uri="{FF2B5EF4-FFF2-40B4-BE49-F238E27FC236}">
                  <a16:creationId xmlns:a16="http://schemas.microsoft.com/office/drawing/2014/main" id="{F826CB4C-C921-A648-ACDC-803E85C0A1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9099" y="5649547"/>
              <a:ext cx="1320536" cy="237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EEFEADD0-80EF-0B48-96B3-D034E1A5E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62619"/>
            <a:ext cx="5730441" cy="448244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BC3B5A-C2C6-BF46-BF9C-BCFEC709A34C}"/>
              </a:ext>
            </a:extLst>
          </p:cNvPr>
          <p:cNvCxnSpPr>
            <a:cxnSpLocks/>
          </p:cNvCxnSpPr>
          <p:nvPr/>
        </p:nvCxnSpPr>
        <p:spPr>
          <a:xfrm>
            <a:off x="4136623" y="3784037"/>
            <a:ext cx="1177121" cy="9346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9886828-2867-2442-BDF1-1EBA73A0BC86}"/>
              </a:ext>
            </a:extLst>
          </p:cNvPr>
          <p:cNvSpPr txBox="1"/>
          <p:nvPr/>
        </p:nvSpPr>
        <p:spPr>
          <a:xfrm>
            <a:off x="5542959" y="2161069"/>
            <a:ext cx="35067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Verdana"/>
                <a:cs typeface="Verdana"/>
              </a:rPr>
              <a:t>Ratio of the 3 different CLFV processes is model dependent and depend on model parameters.</a:t>
            </a:r>
          </a:p>
        </p:txBody>
      </p:sp>
    </p:spTree>
    <p:extLst>
      <p:ext uri="{BB962C8B-B14F-4D97-AF65-F5344CB8AC3E}">
        <p14:creationId xmlns:p14="http://schemas.microsoft.com/office/powerpoint/2010/main" val="2653724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MEG-II</a:t>
            </a:r>
            <a:endParaRPr sz="3000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1EEAB5F-3306-A047-A307-BA101C32A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41" y="807066"/>
            <a:ext cx="6426725" cy="216686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E27D4B6-5A0C-114C-84A6-1B03C19AD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414129"/>
            <a:ext cx="3626963" cy="2656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36BB6B-5720-2D42-BF86-B4C46E0D3DE1}"/>
              </a:ext>
            </a:extLst>
          </p:cNvPr>
          <p:cNvSpPr txBox="1"/>
          <p:nvPr/>
        </p:nvSpPr>
        <p:spPr>
          <a:xfrm>
            <a:off x="3855563" y="3725523"/>
            <a:ext cx="5142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MEG-I (2016) : BR (</a:t>
            </a:r>
            <a:r>
              <a:rPr lang="en-US" sz="1800" err="1"/>
              <a:t>μ→e</a:t>
            </a:r>
            <a:r>
              <a:rPr lang="en-US" sz="1800"/>
              <a:t>𝛾) &lt; 4.2 x10</a:t>
            </a:r>
            <a:r>
              <a:rPr lang="en-US" sz="1800" baseline="30000"/>
              <a:t>-13</a:t>
            </a:r>
            <a:r>
              <a:rPr lang="en-US" sz="1800"/>
              <a:t> (90%CL)</a:t>
            </a:r>
          </a:p>
          <a:p>
            <a:endParaRPr lang="en-US" sz="1800"/>
          </a:p>
          <a:p>
            <a:r>
              <a:rPr lang="en-US" sz="1800"/>
              <a:t>MEG-II to reach 6x10</a:t>
            </a:r>
            <a:r>
              <a:rPr lang="en-US" sz="1800" baseline="30000"/>
              <a:t>-14</a:t>
            </a:r>
          </a:p>
        </p:txBody>
      </p:sp>
      <p:pic>
        <p:nvPicPr>
          <p:cNvPr id="9" name="Picture 8" descr="latex-image-1.png">
            <a:extLst>
              <a:ext uri="{FF2B5EF4-FFF2-40B4-BE49-F238E27FC236}">
                <a16:creationId xmlns:a16="http://schemas.microsoft.com/office/drawing/2014/main" id="{1A0A6CD9-C510-364F-A0E2-9ACD5099D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69" y="5400445"/>
            <a:ext cx="4640990" cy="670052"/>
          </a:xfrm>
          <a:prstGeom prst="rect">
            <a:avLst/>
          </a:prstGeom>
        </p:spPr>
      </p:pic>
      <p:pic>
        <p:nvPicPr>
          <p:cNvPr id="10" name="Picture 9" descr="Untitled-1 (dragged).tiff">
            <a:extLst>
              <a:ext uri="{FF2B5EF4-FFF2-40B4-BE49-F238E27FC236}">
                <a16:creationId xmlns:a16="http://schemas.microsoft.com/office/drawing/2014/main" id="{0EB82C80-CA9F-EA43-A943-505D51FC8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14"/>
            <a:ext cx="2532001" cy="235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63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MEG-II</a:t>
            </a:r>
            <a:endParaRPr sz="3000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7FD4B636-5B0A-FB4A-A355-5726A1247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47130"/>
            <a:ext cx="5710287" cy="3541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23CB6-7E2E-C646-BDEF-5F89F03832B2}"/>
              </a:ext>
            </a:extLst>
          </p:cNvPr>
          <p:cNvSpPr txBox="1"/>
          <p:nvPr/>
        </p:nvSpPr>
        <p:spPr>
          <a:xfrm>
            <a:off x="102188" y="4556004"/>
            <a:ext cx="49549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effectLst/>
                <a:latin typeface="+mn-lt"/>
              </a:rPr>
              <a:t>Improved detector </a:t>
            </a:r>
            <a:r>
              <a:rPr lang="en-GB" sz="1600">
                <a:solidFill>
                  <a:srgbClr val="D84F42"/>
                </a:solidFill>
                <a:effectLst/>
                <a:latin typeface="+mn-lt"/>
              </a:rPr>
              <a:t>resolution </a:t>
            </a:r>
            <a:r>
              <a:rPr lang="en-GB" sz="1600">
                <a:effectLst/>
                <a:latin typeface="+mn-lt"/>
              </a:rPr>
              <a:t>and </a:t>
            </a:r>
            <a:r>
              <a:rPr lang="en-GB" sz="1600">
                <a:solidFill>
                  <a:srgbClr val="D84F42"/>
                </a:solidFill>
                <a:effectLst/>
                <a:latin typeface="+mn-lt"/>
              </a:rPr>
              <a:t>granularity </a:t>
            </a:r>
            <a:endParaRPr lang="en-GB" sz="1600">
              <a:effectLst/>
              <a:latin typeface="+mn-lt"/>
            </a:endParaRPr>
          </a:p>
          <a:p>
            <a:r>
              <a:rPr lang="en-GB" sz="1600">
                <a:effectLst/>
                <a:latin typeface="+mn-lt"/>
              </a:rPr>
              <a:t>Higher </a:t>
            </a:r>
            <a:r>
              <a:rPr lang="en-GB" sz="1600">
                <a:solidFill>
                  <a:srgbClr val="D84F42"/>
                </a:solidFill>
                <a:effectLst/>
                <a:latin typeface="+mn-lt"/>
              </a:rPr>
              <a:t>beam intensity </a:t>
            </a:r>
            <a:r>
              <a:rPr lang="en-GB" sz="1600">
                <a:effectLst/>
                <a:latin typeface="+mn-lt"/>
              </a:rPr>
              <a:t>achievable: 7 x 10</a:t>
            </a:r>
            <a:r>
              <a:rPr lang="en-GB" sz="1600" baseline="30000">
                <a:effectLst/>
                <a:latin typeface="+mn-lt"/>
              </a:rPr>
              <a:t>7</a:t>
            </a:r>
            <a:r>
              <a:rPr lang="en-GB" sz="1600">
                <a:effectLst/>
                <a:latin typeface="+mn-lt"/>
              </a:rPr>
              <a:t> </a:t>
            </a:r>
            <a:r>
              <a:rPr lang="el-GR" sz="1600" i="1">
                <a:effectLst/>
                <a:latin typeface="+mn-lt"/>
              </a:rPr>
              <a:t>μ</a:t>
            </a:r>
            <a:r>
              <a:rPr lang="el-GR" sz="1600">
                <a:effectLst/>
                <a:latin typeface="+mn-lt"/>
              </a:rPr>
              <a:t>/</a:t>
            </a:r>
            <a:r>
              <a:rPr lang="en-GB" sz="1600" i="1">
                <a:effectLst/>
                <a:latin typeface="+mn-lt"/>
              </a:rPr>
              <a:t>s </a:t>
            </a:r>
          </a:p>
          <a:p>
            <a:r>
              <a:rPr lang="en-GB" sz="1600">
                <a:effectLst/>
                <a:latin typeface="+mn-lt"/>
              </a:rPr>
              <a:t>New positron tracker</a:t>
            </a:r>
            <a:br>
              <a:rPr lang="en-GB" sz="1600">
                <a:effectLst/>
                <a:latin typeface="+mn-lt"/>
              </a:rPr>
            </a:br>
            <a:r>
              <a:rPr lang="en-GB" sz="1600">
                <a:effectLst/>
                <a:latin typeface="+mn-lt"/>
              </a:rPr>
              <a:t>New detector for RMD </a:t>
            </a:r>
          </a:p>
          <a:p>
            <a:r>
              <a:rPr lang="en-GB" sz="1600">
                <a:effectLst/>
                <a:latin typeface="+mn-lt"/>
              </a:rPr>
              <a:t>New TDAQ system </a:t>
            </a:r>
          </a:p>
          <a:p>
            <a:r>
              <a:rPr lang="en-GB" sz="1600"/>
              <a:t>Improved photon detector</a:t>
            </a:r>
            <a:endParaRPr lang="en-GB" sz="1600">
              <a:effectLst/>
              <a:latin typeface="+mn-lt"/>
            </a:endParaRP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FB3C5007-FC6E-B048-ACA3-CDC57FB8C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186" y="555832"/>
            <a:ext cx="2738420" cy="1576849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66D55026-328F-9C45-8963-26A4E86C4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980" y="2436761"/>
            <a:ext cx="2864832" cy="36388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0B22DD-48AD-694D-8AA6-8C1729A7C3E2}"/>
              </a:ext>
            </a:extLst>
          </p:cNvPr>
          <p:cNvSpPr txBox="1"/>
          <p:nvPr/>
        </p:nvSpPr>
        <p:spPr>
          <a:xfrm>
            <a:off x="6900421" y="3619893"/>
            <a:ext cx="1720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FF0000"/>
                </a:solidFill>
              </a:rPr>
              <a:t>Resolutions confirmed in</a:t>
            </a:r>
          </a:p>
          <a:p>
            <a:r>
              <a:rPr lang="en-US" sz="1000" b="1">
                <a:solidFill>
                  <a:srgbClr val="FF0000"/>
                </a:solidFill>
              </a:rPr>
              <a:t>engineering runs</a:t>
            </a:r>
          </a:p>
        </p:txBody>
      </p:sp>
    </p:spTree>
    <p:extLst>
      <p:ext uri="{BB962C8B-B14F-4D97-AF65-F5344CB8AC3E}">
        <p14:creationId xmlns:p14="http://schemas.microsoft.com/office/powerpoint/2010/main" val="2482254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3FBA-BD6A-3E47-8184-60F4126AC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MEG-II : X(17)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01D54A6-20A8-0B42-B4EE-7740A5176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1405"/>
            <a:ext cx="3057324" cy="2952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65D22F-AE22-0E40-B14D-9468DB7FFC85}"/>
              </a:ext>
            </a:extLst>
          </p:cNvPr>
          <p:cNvSpPr txBox="1"/>
          <p:nvPr/>
        </p:nvSpPr>
        <p:spPr>
          <a:xfrm>
            <a:off x="3954544" y="112632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/>
              <a:t>J. Phys. Conf. Ser. </a:t>
            </a:r>
            <a:r>
              <a:rPr lang="en-GB" b="1"/>
              <a:t>2018</a:t>
            </a:r>
            <a:r>
              <a:rPr lang="en-GB"/>
              <a:t>, </a:t>
            </a:r>
            <a:r>
              <a:rPr lang="en-GB" i="1"/>
              <a:t>1056</a:t>
            </a:r>
            <a:r>
              <a:rPr lang="en-GB"/>
              <a:t>, 012028 (</a:t>
            </a:r>
            <a:r>
              <a:rPr lang="en-GB" baseline="30000"/>
              <a:t>8</a:t>
            </a:r>
            <a:r>
              <a:rPr lang="en-GB"/>
              <a:t>Be*) </a:t>
            </a:r>
          </a:p>
          <a:p>
            <a:r>
              <a:rPr lang="en-GB" i="1"/>
              <a:t>J. Phys. Conf. Ser. </a:t>
            </a:r>
            <a:r>
              <a:rPr lang="en-GB" b="1"/>
              <a:t>2020</a:t>
            </a:r>
            <a:r>
              <a:rPr lang="en-GB"/>
              <a:t>, </a:t>
            </a:r>
            <a:r>
              <a:rPr lang="en-GB" i="1"/>
              <a:t>1643</a:t>
            </a:r>
            <a:r>
              <a:rPr lang="en-GB"/>
              <a:t>, 012001 (</a:t>
            </a:r>
            <a:r>
              <a:rPr lang="en-GB" baseline="30000"/>
              <a:t>4</a:t>
            </a:r>
            <a:r>
              <a:rPr lang="en-GB"/>
              <a:t>He*)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77D877-E160-8244-A59C-3FF15EBD07B5}"/>
              </a:ext>
            </a:extLst>
          </p:cNvPr>
          <p:cNvSpPr txBox="1"/>
          <p:nvPr/>
        </p:nvSpPr>
        <p:spPr>
          <a:xfrm>
            <a:off x="4289196" y="3882114"/>
            <a:ext cx="49552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</a:t>
            </a:r>
            <a:r>
              <a:rPr lang="en-US" sz="1600" baseline="-25000"/>
              <a:t>2</a:t>
            </a:r>
            <a:r>
              <a:rPr lang="en-US" sz="1600"/>
              <a:t>O layer on Cu substrate in PSI proton beam</a:t>
            </a:r>
          </a:p>
          <a:p>
            <a:r>
              <a:rPr lang="en-US" sz="1600"/>
              <a:t>MEG-II has improved resolution compared to </a:t>
            </a:r>
            <a:r>
              <a:rPr lang="en-US" sz="1600" err="1"/>
              <a:t>Atomki</a:t>
            </a:r>
            <a:endParaRPr lang="en-US" sz="1600"/>
          </a:p>
          <a:p>
            <a:endParaRPr lang="en-US" sz="1600"/>
          </a:p>
          <a:p>
            <a:r>
              <a:rPr lang="en-US" sz="1600"/>
              <a:t>Data to be taken in 2022 prior to CLFV running.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FB880-F5E8-8A4F-AE24-4B533845AC9C}"/>
              </a:ext>
            </a:extLst>
          </p:cNvPr>
          <p:cNvSpPr txBox="1"/>
          <p:nvPr/>
        </p:nvSpPr>
        <p:spPr>
          <a:xfrm>
            <a:off x="3201976" y="2199224"/>
            <a:ext cx="571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2">
                    <a:lumMod val="60000"/>
                    <a:lumOff val="40000"/>
                  </a:schemeClr>
                </a:solidFill>
              </a:rPr>
              <a:t>Possible interpretation : 17 MeV boson (BR ~ 6 x 10</a:t>
            </a:r>
            <a:r>
              <a:rPr lang="en-US" sz="1800" baseline="30000">
                <a:solidFill>
                  <a:schemeClr val="bg2">
                    <a:lumMod val="60000"/>
                    <a:lumOff val="40000"/>
                  </a:schemeClr>
                </a:solidFill>
              </a:rPr>
              <a:t>-6</a:t>
            </a:r>
            <a:r>
              <a:rPr lang="en-US" sz="180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0EA1C5DF-1493-6F4E-BF59-7F027B865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804286"/>
            <a:ext cx="3954544" cy="24035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103EC3-F184-034F-91A1-53B87539F133}"/>
              </a:ext>
            </a:extLst>
          </p:cNvPr>
          <p:cNvSpPr txBox="1"/>
          <p:nvPr/>
        </p:nvSpPr>
        <p:spPr>
          <a:xfrm>
            <a:off x="4289196" y="5427394"/>
            <a:ext cx="3688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MEG-II GEANT4: mass resolution:  0.5 MeV</a:t>
            </a:r>
          </a:p>
        </p:txBody>
      </p:sp>
    </p:spTree>
    <p:extLst>
      <p:ext uri="{BB962C8B-B14F-4D97-AF65-F5344CB8AC3E}">
        <p14:creationId xmlns:p14="http://schemas.microsoft.com/office/powerpoint/2010/main" val="303656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2332BD-8C7E-1E4E-ACCD-43FE1A45C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92" y="111990"/>
            <a:ext cx="3494760" cy="3714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1096;p80">
            <a:extLst>
              <a:ext uri="{FF2B5EF4-FFF2-40B4-BE49-F238E27FC236}">
                <a16:creationId xmlns:a16="http://schemas.microsoft.com/office/drawing/2014/main" id="{5DBE91D9-82E9-5648-A354-984A602C892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821" y="4034673"/>
            <a:ext cx="3033227" cy="2153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B2056A8-7A3B-7948-87DC-C379F0EA6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881" y="462117"/>
            <a:ext cx="4317476" cy="1162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D8EB7E94-7214-7D4D-8AF8-411881C514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1124" y="2274216"/>
            <a:ext cx="4358325" cy="32687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0484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E6E1-59F3-EC4E-9808-CBD5CEC86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μN</a:t>
            </a:r>
            <a:r>
              <a:rPr lang="en-US"/>
              <a:t> → </a:t>
            </a:r>
            <a:r>
              <a:rPr lang="en-US" err="1"/>
              <a:t>eN</a:t>
            </a:r>
            <a:r>
              <a:rPr lang="en-US" baseline="30000"/>
              <a:t>/</a:t>
            </a:r>
            <a:r>
              <a:rPr lang="en-US"/>
              <a:t> : </a:t>
            </a:r>
            <a:r>
              <a:rPr lang="en-US" err="1"/>
              <a:t>DeeMe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EC2B42-9CA2-3042-9630-A06B851DFE0C}"/>
              </a:ext>
            </a:extLst>
          </p:cNvPr>
          <p:cNvGrpSpPr/>
          <p:nvPr/>
        </p:nvGrpSpPr>
        <p:grpSpPr>
          <a:xfrm>
            <a:off x="177596" y="1272029"/>
            <a:ext cx="4305705" cy="4139546"/>
            <a:chOff x="177376" y="1726512"/>
            <a:chExt cx="4305705" cy="4139546"/>
          </a:xfrm>
        </p:grpSpPr>
        <p:pic>
          <p:nvPicPr>
            <p:cNvPr id="5" name="Picture 4" descr="muen-future.png">
              <a:extLst>
                <a:ext uri="{FF2B5EF4-FFF2-40B4-BE49-F238E27FC236}">
                  <a16:creationId xmlns:a16="http://schemas.microsoft.com/office/drawing/2014/main" id="{A049C929-0376-E244-B749-46B2DE41B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376" y="1726512"/>
              <a:ext cx="4305705" cy="413954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A96AEF-2E50-AA48-84DD-9C6F072A45BE}"/>
                </a:ext>
              </a:extLst>
            </p:cNvPr>
            <p:cNvSpPr txBox="1"/>
            <p:nvPr/>
          </p:nvSpPr>
          <p:spPr>
            <a:xfrm>
              <a:off x="1615074" y="2525492"/>
              <a:ext cx="437548" cy="1114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0">
                <a:latin typeface="Verdana"/>
                <a:cs typeface="Verdana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5E19C9-7F8C-0E4C-BF91-B9BF3DD6BA96}"/>
                </a:ext>
              </a:extLst>
            </p:cNvPr>
            <p:cNvSpPr txBox="1"/>
            <p:nvPr/>
          </p:nvSpPr>
          <p:spPr>
            <a:xfrm>
              <a:off x="2267744" y="2885532"/>
              <a:ext cx="437548" cy="1114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0">
                <a:latin typeface="Verdana"/>
                <a:cs typeface="Verdana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B7A073-1CFC-744D-B906-D9B717EC2196}"/>
                </a:ext>
              </a:extLst>
            </p:cNvPr>
            <p:cNvSpPr txBox="1"/>
            <p:nvPr/>
          </p:nvSpPr>
          <p:spPr>
            <a:xfrm>
              <a:off x="2918953" y="2996952"/>
              <a:ext cx="437548" cy="1114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0">
                <a:latin typeface="Verdana"/>
                <a:cs typeface="Verdana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FBCFB9-9220-0447-A8A6-2038E5983321}"/>
                </a:ext>
              </a:extLst>
            </p:cNvPr>
            <p:cNvSpPr txBox="1"/>
            <p:nvPr/>
          </p:nvSpPr>
          <p:spPr>
            <a:xfrm>
              <a:off x="3635896" y="4138007"/>
              <a:ext cx="493044" cy="1945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0">
                <a:latin typeface="Verdana"/>
                <a:cs typeface="Verdana"/>
              </a:endParaRPr>
            </a:p>
          </p:txBody>
        </p:sp>
      </p:grp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44595814-4387-6849-9285-6407847FE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301" y="1085243"/>
            <a:ext cx="4432099" cy="457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13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8"/>
          <p:cNvSpPr txBox="1">
            <a:spLocks noGrp="1"/>
          </p:cNvSpPr>
          <p:nvPr>
            <p:ph type="title"/>
          </p:nvPr>
        </p:nvSpPr>
        <p:spPr>
          <a:xfrm>
            <a:off x="124905" y="176338"/>
            <a:ext cx="8686800" cy="42787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err="1"/>
              <a:t>DeeMe</a:t>
            </a:r>
            <a:endParaRPr sz="3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E32C32-9E04-C848-B5E6-EC3222CC3EEC}"/>
              </a:ext>
            </a:extLst>
          </p:cNvPr>
          <p:cNvSpPr/>
          <p:nvPr/>
        </p:nvSpPr>
        <p:spPr>
          <a:xfrm>
            <a:off x="4572000" y="4967667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E2B9E0-BC39-D64B-88B0-B2EBCA2E4428}"/>
              </a:ext>
            </a:extLst>
          </p:cNvPr>
          <p:cNvSpPr/>
          <p:nvPr/>
        </p:nvSpPr>
        <p:spPr>
          <a:xfrm>
            <a:off x="4593615" y="4967667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AE5A91-6298-C140-94C9-1DE34FC01DF9}"/>
              </a:ext>
            </a:extLst>
          </p:cNvPr>
          <p:cNvGrpSpPr/>
          <p:nvPr/>
        </p:nvGrpSpPr>
        <p:grpSpPr>
          <a:xfrm>
            <a:off x="201867" y="604215"/>
            <a:ext cx="3789171" cy="3241793"/>
            <a:chOff x="5050815" y="604215"/>
            <a:chExt cx="3789171" cy="3241793"/>
          </a:xfrm>
        </p:grpSpPr>
        <p:pic>
          <p:nvPicPr>
            <p:cNvPr id="7" name="Picture 6" descr="Diagram, arrow&#10;&#10;Description automatically generated">
              <a:extLst>
                <a:ext uri="{FF2B5EF4-FFF2-40B4-BE49-F238E27FC236}">
                  <a16:creationId xmlns:a16="http://schemas.microsoft.com/office/drawing/2014/main" id="{375E2CEC-AAA4-DC4F-9753-59A6CBB55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1854" y="604215"/>
              <a:ext cx="3759851" cy="312001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E14465-CF89-754A-AA19-61088310C4D5}"/>
                </a:ext>
              </a:extLst>
            </p:cNvPr>
            <p:cNvSpPr/>
            <p:nvPr/>
          </p:nvSpPr>
          <p:spPr>
            <a:xfrm>
              <a:off x="6299462" y="3435882"/>
              <a:ext cx="2540524" cy="410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DA323F-A0F9-9D4F-A84F-7E0AA85F2AB0}"/>
                </a:ext>
              </a:extLst>
            </p:cNvPr>
            <p:cNvSpPr/>
            <p:nvPr/>
          </p:nvSpPr>
          <p:spPr>
            <a:xfrm>
              <a:off x="5050815" y="3214540"/>
              <a:ext cx="2622604" cy="156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6342946-149F-A94F-9FFF-396AC6DDC404}"/>
                </a:ext>
              </a:extLst>
            </p:cNvPr>
            <p:cNvSpPr/>
            <p:nvPr/>
          </p:nvSpPr>
          <p:spPr>
            <a:xfrm>
              <a:off x="5050815" y="3058465"/>
              <a:ext cx="2264385" cy="156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picture containing yellow, school&#10;&#10;Description automatically generated">
            <a:extLst>
              <a:ext uri="{FF2B5EF4-FFF2-40B4-BE49-F238E27FC236}">
                <a16:creationId xmlns:a16="http://schemas.microsoft.com/office/drawing/2014/main" id="{37944432-7870-C14D-93A9-BB4C51D54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089" y="396420"/>
            <a:ext cx="2454099" cy="2987826"/>
          </a:xfrm>
          <a:prstGeom prst="rect">
            <a:avLst/>
          </a:prstGeom>
        </p:spPr>
      </p:pic>
      <p:pic>
        <p:nvPicPr>
          <p:cNvPr id="17" name="Picture 16" descr="Chart&#10;&#10;Description automatically generated with medium confidence">
            <a:extLst>
              <a:ext uri="{FF2B5EF4-FFF2-40B4-BE49-F238E27FC236}">
                <a16:creationId xmlns:a16="http://schemas.microsoft.com/office/drawing/2014/main" id="{A3968B64-A208-BC4C-BBF9-B1A1D16F2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82" y="3425529"/>
            <a:ext cx="4326903" cy="28956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71AF96-B32A-7B42-9815-180EE643DD57}"/>
              </a:ext>
            </a:extLst>
          </p:cNvPr>
          <p:cNvSpPr txBox="1"/>
          <p:nvPr/>
        </p:nvSpPr>
        <p:spPr>
          <a:xfrm>
            <a:off x="4760405" y="3902441"/>
            <a:ext cx="41601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Phase-1 : C-target</a:t>
            </a:r>
          </a:p>
          <a:p>
            <a:r>
              <a:rPr lang="en-US" sz="1800"/>
              <a:t>Phase-2 : </a:t>
            </a:r>
            <a:r>
              <a:rPr lang="en-US" sz="1800" err="1"/>
              <a:t>SiC</a:t>
            </a:r>
            <a:r>
              <a:rPr lang="en-US" sz="1800"/>
              <a:t> target</a:t>
            </a:r>
          </a:p>
          <a:p>
            <a:endParaRPr lang="en-US" sz="1800"/>
          </a:p>
          <a:p>
            <a:r>
              <a:rPr lang="en-US" sz="1800"/>
              <a:t>Expect x10 in sensitivity and then x100</a:t>
            </a:r>
          </a:p>
          <a:p>
            <a:endParaRPr lang="en-US" sz="1800"/>
          </a:p>
          <a:p>
            <a:r>
              <a:rPr lang="en-US" sz="1800"/>
              <a:t>First running in 2022 </a:t>
            </a:r>
          </a:p>
        </p:txBody>
      </p:sp>
    </p:spTree>
    <p:extLst>
      <p:ext uri="{BB962C8B-B14F-4D97-AF65-F5344CB8AC3E}">
        <p14:creationId xmlns:p14="http://schemas.microsoft.com/office/powerpoint/2010/main" val="2804216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99988-9F74-264E-A178-D09C9661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59" y="146212"/>
            <a:ext cx="8686800" cy="427877"/>
          </a:xfrm>
        </p:spPr>
        <p:txBody>
          <a:bodyPr/>
          <a:lstStyle/>
          <a:p>
            <a:r>
              <a:rPr lang="en-US" dirty="0"/>
              <a:t>COMET</a:t>
            </a:r>
          </a:p>
        </p:txBody>
      </p:sp>
      <p:pic>
        <p:nvPicPr>
          <p:cNvPr id="3" name="Picture 2" descr="Untitled-1 (dragged).tiff">
            <a:extLst>
              <a:ext uri="{FF2B5EF4-FFF2-40B4-BE49-F238E27FC236}">
                <a16:creationId xmlns:a16="http://schemas.microsoft.com/office/drawing/2014/main" id="{3D3CCDE5-3A2E-C348-A957-7DE90599A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1393"/>
            <a:ext cx="6818193" cy="3603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4FECDF-EC8B-E34A-B8D1-F131046433E5}"/>
              </a:ext>
            </a:extLst>
          </p:cNvPr>
          <p:cNvSpPr txBox="1"/>
          <p:nvPr/>
        </p:nvSpPr>
        <p:spPr>
          <a:xfrm>
            <a:off x="340550" y="793901"/>
            <a:ext cx="120097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Verdana"/>
                <a:cs typeface="Verdana"/>
              </a:rPr>
              <a:t>Phase-I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2DCE7A-6431-9A4E-A0BF-A43B5614D417}"/>
              </a:ext>
            </a:extLst>
          </p:cNvPr>
          <p:cNvSpPr txBox="1"/>
          <p:nvPr/>
        </p:nvSpPr>
        <p:spPr>
          <a:xfrm>
            <a:off x="3244392" y="793901"/>
            <a:ext cx="132760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Verdana"/>
                <a:cs typeface="Verdana"/>
              </a:rPr>
              <a:t>Phase-II</a:t>
            </a:r>
          </a:p>
        </p:txBody>
      </p:sp>
      <p:pic>
        <p:nvPicPr>
          <p:cNvPr id="7" name="Picture 6" descr="A picture containing indoor, green, kitchenware&#10;&#10;Description automatically generated">
            <a:extLst>
              <a:ext uri="{FF2B5EF4-FFF2-40B4-BE49-F238E27FC236}">
                <a16:creationId xmlns:a16="http://schemas.microsoft.com/office/drawing/2014/main" id="{E5247EF4-7973-6E45-BA08-CEB2DE702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790" y="252838"/>
            <a:ext cx="3192610" cy="2357109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46840D41-3FEE-654E-B96D-49C75B503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569303"/>
            <a:ext cx="2384981" cy="1714608"/>
          </a:xfrm>
          <a:prstGeom prst="rect">
            <a:avLst/>
          </a:prstGeom>
        </p:spPr>
      </p:pic>
      <p:pic>
        <p:nvPicPr>
          <p:cNvPr id="11" name="Picture 10" descr="Men standing next to a machine&#10;&#10;Description automatically generated with low confidence">
            <a:extLst>
              <a:ext uri="{FF2B5EF4-FFF2-40B4-BE49-F238E27FC236}">
                <a16:creationId xmlns:a16="http://schemas.microsoft.com/office/drawing/2014/main" id="{A368745A-5837-734D-ABDA-75488189F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8193" y="2766175"/>
            <a:ext cx="2206627" cy="2103993"/>
          </a:xfrm>
          <a:prstGeom prst="rect">
            <a:avLst/>
          </a:prstGeom>
        </p:spPr>
      </p:pic>
      <p:pic>
        <p:nvPicPr>
          <p:cNvPr id="13" name="Picture 12" descr="A picture containing parked, blue, engine&#10;&#10;Description automatically generated">
            <a:extLst>
              <a:ext uri="{FF2B5EF4-FFF2-40B4-BE49-F238E27FC236}">
                <a16:creationId xmlns:a16="http://schemas.microsoft.com/office/drawing/2014/main" id="{D2B11F1C-99B6-3B49-9E07-EF929E9D5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575" y="4329140"/>
            <a:ext cx="1924639" cy="180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549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99B54-AD8C-9D42-A0BA-EA72A4CA7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B528AD-C527-2245-B694-2AF941A1DF62}"/>
              </a:ext>
            </a:extLst>
          </p:cNvPr>
          <p:cNvSpPr txBox="1"/>
          <p:nvPr/>
        </p:nvSpPr>
        <p:spPr>
          <a:xfrm>
            <a:off x="3313192" y="5874543"/>
            <a:ext cx="1258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E1CFF"/>
                </a:solidFill>
                <a:latin typeface="Verdana"/>
                <a:cs typeface="Verdana"/>
              </a:rPr>
              <a:t>Calorimeter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F41ED7-292D-BD47-AB8F-4EAC0B70EFB6}"/>
              </a:ext>
            </a:extLst>
          </p:cNvPr>
          <p:cNvGrpSpPr/>
          <p:nvPr/>
        </p:nvGrpSpPr>
        <p:grpSpPr>
          <a:xfrm>
            <a:off x="393423" y="1101001"/>
            <a:ext cx="7914084" cy="4927431"/>
            <a:chOff x="186308" y="949841"/>
            <a:chExt cx="6708176" cy="3703806"/>
          </a:xfrm>
        </p:grpSpPr>
        <p:pic>
          <p:nvPicPr>
            <p:cNvPr id="5" name="Picture 2" descr="C:\Users\ginther\Desktop\Files For George\Solenoid-3 Plan View.PNG">
              <a:extLst>
                <a:ext uri="{FF2B5EF4-FFF2-40B4-BE49-F238E27FC236}">
                  <a16:creationId xmlns:a16="http://schemas.microsoft.com/office/drawing/2014/main" id="{1B5C85E9-384B-4540-BD66-31F39C5B8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804" y="1203999"/>
              <a:ext cx="6120680" cy="2714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8BA06E1-CD9E-A84E-AE9F-9ECC1E919434}"/>
                </a:ext>
              </a:extLst>
            </p:cNvPr>
            <p:cNvCxnSpPr>
              <a:cxnSpLocks/>
            </p:cNvCxnSpPr>
            <p:nvPr/>
          </p:nvCxnSpPr>
          <p:spPr>
            <a:xfrm>
              <a:off x="186308" y="1635460"/>
              <a:ext cx="655143" cy="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14C272-D2E5-EB47-A3D2-26D5BA7B0719}"/>
                </a:ext>
              </a:extLst>
            </p:cNvPr>
            <p:cNvSpPr txBox="1"/>
            <p:nvPr/>
          </p:nvSpPr>
          <p:spPr>
            <a:xfrm>
              <a:off x="688511" y="949841"/>
              <a:ext cx="20882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Verdana"/>
                  <a:cs typeface="Verdana"/>
                </a:rPr>
                <a:t>Production Solenoid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1CDF45-6404-8044-8FCC-16A9914BB4D2}"/>
                </a:ext>
              </a:extLst>
            </p:cNvPr>
            <p:cNvSpPr txBox="1"/>
            <p:nvPr/>
          </p:nvSpPr>
          <p:spPr>
            <a:xfrm>
              <a:off x="2978047" y="1635460"/>
              <a:ext cx="10421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Verdana"/>
                  <a:cs typeface="Verdana"/>
                </a:rPr>
                <a:t>Transport</a:t>
              </a:r>
            </a:p>
            <a:p>
              <a:r>
                <a:rPr lang="en-US" sz="1400" dirty="0">
                  <a:latin typeface="Verdana"/>
                  <a:cs typeface="Verdana"/>
                </a:rPr>
                <a:t>Solenoid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614190-73B1-8C43-A80E-C5408C6597EB}"/>
                </a:ext>
              </a:extLst>
            </p:cNvPr>
            <p:cNvSpPr txBox="1"/>
            <p:nvPr/>
          </p:nvSpPr>
          <p:spPr>
            <a:xfrm>
              <a:off x="4986694" y="2451993"/>
              <a:ext cx="836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E1CFF"/>
                  </a:solidFill>
                  <a:latin typeface="Verdana"/>
                  <a:cs typeface="Verdana"/>
                </a:rPr>
                <a:t>Tracker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BFDB8D-54B8-FA44-B8A6-BE5FBF1B78CC}"/>
                </a:ext>
              </a:extLst>
            </p:cNvPr>
            <p:cNvSpPr txBox="1"/>
            <p:nvPr/>
          </p:nvSpPr>
          <p:spPr>
            <a:xfrm>
              <a:off x="3453653" y="4130427"/>
              <a:ext cx="12594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Verdana"/>
                  <a:cs typeface="Verdana"/>
                </a:rPr>
                <a:t>Al-Stopping</a:t>
              </a:r>
            </a:p>
            <a:p>
              <a:pPr algn="ctr"/>
              <a:r>
                <a:rPr lang="en-US" sz="1400" dirty="0">
                  <a:latin typeface="Verdana"/>
                  <a:cs typeface="Verdana"/>
                </a:rPr>
                <a:t>Target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1A9A989-2468-1B42-8B8C-8C92E8F8CA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6980" y="3497506"/>
              <a:ext cx="0" cy="67556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BC936D2-0033-5649-AA4F-24F6734004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6737" y="3541339"/>
              <a:ext cx="2698221" cy="850698"/>
            </a:xfrm>
            <a:prstGeom prst="straightConnector1">
              <a:avLst/>
            </a:prstGeom>
            <a:ln w="19050">
              <a:solidFill>
                <a:srgbClr val="0E1C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2421B6-E9CE-A649-9577-7C7CF5DC05E3}"/>
                </a:ext>
              </a:extLst>
            </p:cNvPr>
            <p:cNvSpPr txBox="1"/>
            <p:nvPr/>
          </p:nvSpPr>
          <p:spPr>
            <a:xfrm>
              <a:off x="4706904" y="3808853"/>
              <a:ext cx="580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Verdana"/>
                  <a:cs typeface="Verdana"/>
                </a:rPr>
                <a:t>6m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EA039C9-A334-E94A-8FF1-2BC6A77F44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6694" y="2782170"/>
              <a:ext cx="363035" cy="647238"/>
            </a:xfrm>
            <a:prstGeom prst="straightConnector1">
              <a:avLst/>
            </a:prstGeom>
            <a:ln w="19050">
              <a:solidFill>
                <a:srgbClr val="0E1C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02758E-F9C4-4D45-B234-4C66479776E8}"/>
                </a:ext>
              </a:extLst>
            </p:cNvPr>
            <p:cNvSpPr txBox="1"/>
            <p:nvPr/>
          </p:nvSpPr>
          <p:spPr>
            <a:xfrm>
              <a:off x="3645887" y="2412838"/>
              <a:ext cx="10421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Verdana"/>
                  <a:cs typeface="Verdana"/>
                </a:rPr>
                <a:t>Detector</a:t>
              </a:r>
            </a:p>
            <a:p>
              <a:r>
                <a:rPr lang="en-US" sz="1400" dirty="0">
                  <a:latin typeface="Verdana"/>
                  <a:cs typeface="Verdana"/>
                </a:rPr>
                <a:t>Solenoid </a:t>
              </a:r>
              <a:r>
                <a:rPr lang="en-US" sz="1400" dirty="0">
                  <a:solidFill>
                    <a:srgbClr val="0E1CFF"/>
                  </a:solidFill>
                  <a:latin typeface="Verdana"/>
                  <a:cs typeface="Verdana"/>
                </a:rPr>
                <a:t>&amp;CRV</a:t>
              </a:r>
            </a:p>
          </p:txBody>
        </p:sp>
      </p:grpSp>
      <p:pic>
        <p:nvPicPr>
          <p:cNvPr id="16" name="Picture 15" descr="A picture containing indoor, dock&#10;&#10;Description automatically generated">
            <a:extLst>
              <a:ext uri="{FF2B5EF4-FFF2-40B4-BE49-F238E27FC236}">
                <a16:creationId xmlns:a16="http://schemas.microsoft.com/office/drawing/2014/main" id="{7083BBED-10F5-9A47-A1A4-03EAC385D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57" y="763778"/>
            <a:ext cx="3337543" cy="2261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A9E258-6CB4-D642-8F13-2C0E7A8C4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8" y="2708118"/>
            <a:ext cx="2854094" cy="1601513"/>
          </a:xfrm>
          <a:prstGeom prst="rect">
            <a:avLst/>
          </a:prstGeom>
        </p:spPr>
      </p:pic>
      <p:pic>
        <p:nvPicPr>
          <p:cNvPr id="20" name="Picture 19" descr="A picture containing metalware, indoor, chain&#10;&#10;Description automatically generated">
            <a:extLst>
              <a:ext uri="{FF2B5EF4-FFF2-40B4-BE49-F238E27FC236}">
                <a16:creationId xmlns:a16="http://schemas.microsoft.com/office/drawing/2014/main" id="{3B50DEE1-50DB-D347-82AA-0AA7878F7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17" y="4437842"/>
            <a:ext cx="2743174" cy="1789027"/>
          </a:xfrm>
          <a:prstGeom prst="rect">
            <a:avLst/>
          </a:prstGeom>
        </p:spPr>
      </p:pic>
      <p:pic>
        <p:nvPicPr>
          <p:cNvPr id="23" name="Picture 22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2D4F900F-1E55-BD47-9137-557A1B33C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568" y="101497"/>
            <a:ext cx="1657891" cy="189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53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45C57-B23A-F646-B1BD-4267716C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/ COMET-I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D97A40B-7190-844B-B5A8-3FA482476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1" y="981886"/>
            <a:ext cx="4373841" cy="2756971"/>
          </a:xfrm>
          <a:prstGeom prst="rect">
            <a:avLst/>
          </a:prstGeom>
        </p:spPr>
      </p:pic>
      <p:pic>
        <p:nvPicPr>
          <p:cNvPr id="6" name="Picture 5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97C5C6EE-22B5-1444-A882-CE3360816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559" y="2679813"/>
            <a:ext cx="4572000" cy="3408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54482D-A012-3F44-BCD6-30FC511E0347}"/>
              </a:ext>
            </a:extLst>
          </p:cNvPr>
          <p:cNvSpPr txBox="1"/>
          <p:nvPr/>
        </p:nvSpPr>
        <p:spPr>
          <a:xfrm>
            <a:off x="443060" y="439289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Beam commissioning 2023</a:t>
            </a:r>
          </a:p>
          <a:p>
            <a:r>
              <a:rPr lang="en-US" sz="1800" dirty="0"/>
              <a:t>Physics running 2024</a:t>
            </a:r>
          </a:p>
        </p:txBody>
      </p:sp>
    </p:spTree>
    <p:extLst>
      <p:ext uri="{BB962C8B-B14F-4D97-AF65-F5344CB8AC3E}">
        <p14:creationId xmlns:p14="http://schemas.microsoft.com/office/powerpoint/2010/main" val="3684964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45C57-B23A-F646-B1BD-4267716C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Mu3e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B98DC-FA7C-6A4E-B47F-3FC2745B18B6}"/>
              </a:ext>
            </a:extLst>
          </p:cNvPr>
          <p:cNvSpPr txBox="1"/>
          <p:nvPr/>
        </p:nvSpPr>
        <p:spPr>
          <a:xfrm>
            <a:off x="150829" y="810705"/>
            <a:ext cx="831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  <a:r>
              <a:rPr lang="en-US" sz="1600" baseline="30000" dirty="0"/>
              <a:t>3</a:t>
            </a:r>
            <a:r>
              <a:rPr lang="en-US" sz="1600" dirty="0"/>
              <a:t> improvement in limit - Phase-I &amp; further factor of ~ 10 with HIMB 10</a:t>
            </a:r>
            <a:r>
              <a:rPr lang="en-US" sz="1600" baseline="30000" dirty="0"/>
              <a:t>10 </a:t>
            </a:r>
            <a:r>
              <a:rPr lang="en-US" sz="1600" dirty="0"/>
              <a:t>mu/sec upgrade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7C19FBDF-CA5D-B741-8DC4-AC830281F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49558"/>
            <a:ext cx="4355183" cy="3119704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747CD945-D05B-8142-B449-9762BFA3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554" y="1453610"/>
            <a:ext cx="2918709" cy="1759740"/>
          </a:xfrm>
          <a:prstGeom prst="rect">
            <a:avLst/>
          </a:prstGeom>
        </p:spPr>
      </p:pic>
      <p:pic>
        <p:nvPicPr>
          <p:cNvPr id="9" name="Picture 8" descr="A picture containing text, indoor, net&#10;&#10;Description automatically generated">
            <a:extLst>
              <a:ext uri="{FF2B5EF4-FFF2-40B4-BE49-F238E27FC236}">
                <a16:creationId xmlns:a16="http://schemas.microsoft.com/office/drawing/2014/main" id="{A681AA96-C71F-BF40-A53F-5637AFB8B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051" y="3548478"/>
            <a:ext cx="3352342" cy="1841886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C19BE84-BAEC-4946-A79D-8EAC59BBA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274258"/>
            <a:ext cx="3695307" cy="1973433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95D7EA9-DAAC-8041-BB55-42FC39F0D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683" y="53002"/>
            <a:ext cx="1597188" cy="8451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8F82AC-18AF-9944-98A7-0A29F85C035C}"/>
              </a:ext>
            </a:extLst>
          </p:cNvPr>
          <p:cNvSpPr txBox="1"/>
          <p:nvPr/>
        </p:nvSpPr>
        <p:spPr>
          <a:xfrm>
            <a:off x="4572000" y="5709788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Commissioning now : physics run: 2024</a:t>
            </a:r>
          </a:p>
        </p:txBody>
      </p:sp>
    </p:spTree>
    <p:extLst>
      <p:ext uri="{BB962C8B-B14F-4D97-AF65-F5344CB8AC3E}">
        <p14:creationId xmlns:p14="http://schemas.microsoft.com/office/powerpoint/2010/main" val="917092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39EB-B30D-BC42-B3D1-0259B779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58" y="174790"/>
            <a:ext cx="8686800" cy="427877"/>
          </a:xfrm>
        </p:spPr>
        <p:txBody>
          <a:bodyPr/>
          <a:lstStyle/>
          <a:p>
            <a:r>
              <a:rPr lang="en-US" dirty="0" err="1"/>
              <a:t>MuEDM</a:t>
            </a:r>
            <a:r>
              <a:rPr lang="en-US" dirty="0"/>
              <a:t> at PSI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ADF1F05-A8FD-EA49-B5CD-055B4B1E62B3}"/>
                  </a:ext>
                </a:extLst>
              </p:cNvPr>
              <p:cNvSpPr/>
              <p:nvPr/>
            </p:nvSpPr>
            <p:spPr>
              <a:xfrm>
                <a:off x="-140416" y="1161283"/>
                <a:ext cx="7361471" cy="1050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</m:acc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𝑎</m:t>
                          </m:r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2400" i="1">
                                  <a:latin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400" i="1">
                                  <a:latin typeface="Cambria Math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⃗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sz="2400" i="1">
                                      <a:latin typeface="Cambria Math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en-US" sz="2400" i="1">
                                  <a:latin typeface="Cambria Math"/>
                                </a:rPr>
                                <m:t>+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2400" i="1">
                                  <a:latin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ADF1F05-A8FD-EA49-B5CD-055B4B1E62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0416" y="1161283"/>
                <a:ext cx="7361471" cy="1050224"/>
              </a:xfrm>
              <a:prstGeom prst="rect">
                <a:avLst/>
              </a:prstGeom>
              <a:blipFill>
                <a:blip r:embed="rId2"/>
                <a:stretch>
                  <a:fillRect t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56FD0B-B0D0-714A-8AAA-7781549A5555}"/>
              </a:ext>
            </a:extLst>
          </p:cNvPr>
          <p:cNvSpPr/>
          <p:nvPr/>
        </p:nvSpPr>
        <p:spPr>
          <a:xfrm>
            <a:off x="1152023" y="1232050"/>
            <a:ext cx="3421627" cy="978623"/>
          </a:xfrm>
          <a:prstGeom prst="roundRect">
            <a:avLst/>
          </a:prstGeom>
          <a:solidFill>
            <a:srgbClr val="FFFF00">
              <a:alpha val="4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E35D90-8B7F-6A48-B2A4-335BE03BA2A8}"/>
              </a:ext>
            </a:extLst>
          </p:cNvPr>
          <p:cNvSpPr/>
          <p:nvPr/>
        </p:nvSpPr>
        <p:spPr>
          <a:xfrm>
            <a:off x="2853308" y="1016645"/>
            <a:ext cx="8691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118AE-9517-7D43-BEF2-126D8A86641F}"/>
              </a:ext>
            </a:extLst>
          </p:cNvPr>
          <p:cNvSpPr txBox="1"/>
          <p:nvPr/>
        </p:nvSpPr>
        <p:spPr>
          <a:xfrm>
            <a:off x="27151" y="721116"/>
            <a:ext cx="8720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F1BFF"/>
                </a:solidFill>
              </a:rPr>
              <a:t>”Frozen spin” technique disappears (g-2) using judicious E-field choice</a:t>
            </a:r>
          </a:p>
        </p:txBody>
      </p:sp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0A195E4C-C6FE-3946-A95E-E456C31BE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1" y="2990632"/>
            <a:ext cx="5080059" cy="2991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AD00D1-E88B-494D-8A55-32FB6F14A9FA}"/>
              </a:ext>
            </a:extLst>
          </p:cNvPr>
          <p:cNvSpPr txBox="1"/>
          <p:nvPr/>
        </p:nvSpPr>
        <p:spPr>
          <a:xfrm>
            <a:off x="4733084" y="2320873"/>
            <a:ext cx="3811673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Signature: vertical oscillation</a:t>
            </a:r>
          </a:p>
        </p:txBody>
      </p:sp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1578B385-B5A6-B54A-8A0E-D42AB6CBE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157" y="2792230"/>
            <a:ext cx="3530243" cy="338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72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72D5-FD55-F940-AC32-A706BFE02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BB96BF-C173-E245-A40F-D7F9168A0D50}"/>
              </a:ext>
            </a:extLst>
          </p:cNvPr>
          <p:cNvSpPr txBox="1"/>
          <p:nvPr/>
        </p:nvSpPr>
        <p:spPr>
          <a:xfrm>
            <a:off x="3895627" y="3995628"/>
            <a:ext cx="2233304" cy="116955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Wed PM (Parallel)</a:t>
            </a:r>
          </a:p>
          <a:p>
            <a:r>
              <a:rPr lang="en-GB" dirty="0"/>
              <a:t>George </a:t>
            </a:r>
            <a:r>
              <a:rPr lang="en-GB" dirty="0" err="1"/>
              <a:t>Sweetmore</a:t>
            </a:r>
            <a:r>
              <a:rPr lang="en-GB" dirty="0"/>
              <a:t> (g-2)</a:t>
            </a:r>
          </a:p>
          <a:p>
            <a:r>
              <a:rPr lang="en-GB" dirty="0"/>
              <a:t>Dominika </a:t>
            </a:r>
            <a:r>
              <a:rPr lang="en-GB" dirty="0" err="1"/>
              <a:t>Vasilkova</a:t>
            </a:r>
            <a:r>
              <a:rPr lang="en-GB" dirty="0"/>
              <a:t> (g-2)</a:t>
            </a:r>
          </a:p>
          <a:p>
            <a:r>
              <a:rPr lang="en-GB" dirty="0" err="1"/>
              <a:t>Roden</a:t>
            </a:r>
            <a:r>
              <a:rPr lang="en-GB" dirty="0"/>
              <a:t> Derveni (COMET)</a:t>
            </a:r>
          </a:p>
          <a:p>
            <a:r>
              <a:rPr lang="en-GB" dirty="0"/>
              <a:t>Benjamin </a:t>
            </a:r>
            <a:r>
              <a:rPr lang="en-GB" dirty="0" err="1"/>
              <a:t>Gayther</a:t>
            </a:r>
            <a:r>
              <a:rPr lang="en-GB" dirty="0"/>
              <a:t> (Mu3e)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361176-7FC9-D248-8D61-BB3BD7B771B4}"/>
              </a:ext>
            </a:extLst>
          </p:cNvPr>
          <p:cNvSpPr txBox="1"/>
          <p:nvPr/>
        </p:nvSpPr>
        <p:spPr>
          <a:xfrm>
            <a:off x="84841" y="831048"/>
            <a:ext cx="91759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Interesting time for muon physics:  strengthened evidence for deviation from SM in muon g-2 : 4.2𝜎</a:t>
            </a:r>
          </a:p>
          <a:p>
            <a:endParaRPr lang="en-US" dirty="0"/>
          </a:p>
          <a:p>
            <a:r>
              <a:rPr lang="en-US" sz="1600" dirty="0"/>
              <a:t>FNAL (g-2) already has x15 data of first publication and more to come. </a:t>
            </a:r>
          </a:p>
          <a:p>
            <a:r>
              <a:rPr lang="en-US" sz="1600" dirty="0"/>
              <a:t>Also much work being undertaken on the SM prediction.</a:t>
            </a:r>
          </a:p>
          <a:p>
            <a:endParaRPr lang="en-US" sz="1600" dirty="0"/>
          </a:p>
          <a:p>
            <a:r>
              <a:rPr lang="en-US" sz="1600" dirty="0"/>
              <a:t>MEG-II, </a:t>
            </a:r>
            <a:r>
              <a:rPr lang="en-US" sz="1600" dirty="0" err="1"/>
              <a:t>DeeMe</a:t>
            </a:r>
            <a:r>
              <a:rPr lang="en-US" sz="1600" dirty="0"/>
              <a:t> will have data in next year.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0023D3"/>
                </a:solidFill>
              </a:rPr>
              <a:t>And then subsequently from Mu2e, COMET-I, Mu3e, JPARC g-2, Muon EDM</a:t>
            </a:r>
          </a:p>
        </p:txBody>
      </p:sp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03F8B8D6-2BAB-A44F-8CBC-659EF75E2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81" y="3249997"/>
            <a:ext cx="2813102" cy="29354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929FF5-5913-524F-9E72-171E33417FA0}"/>
              </a:ext>
            </a:extLst>
          </p:cNvPr>
          <p:cNvSpPr txBox="1"/>
          <p:nvPr/>
        </p:nvSpPr>
        <p:spPr>
          <a:xfrm>
            <a:off x="228600" y="5756650"/>
            <a:ext cx="3284874" cy="43088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Verdana"/>
                <a:cs typeface="Verdana"/>
              </a:rPr>
              <a:t>”This could be the discovery of the century.</a:t>
            </a:r>
          </a:p>
          <a:p>
            <a:r>
              <a:rPr lang="en-US" sz="1000">
                <a:solidFill>
                  <a:schemeClr val="bg1"/>
                </a:solidFill>
                <a:latin typeface="Verdana"/>
                <a:cs typeface="Verdana"/>
              </a:rPr>
              <a:t>Depending, of course, on how far down it goes</a:t>
            </a:r>
            <a:r>
              <a:rPr lang="en-US" sz="1200">
                <a:solidFill>
                  <a:schemeClr val="bg1"/>
                </a:solidFill>
                <a:latin typeface="Verdana"/>
                <a:cs typeface="Verdan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3204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7A612-833E-6542-8826-703EE3A8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0" y="139441"/>
            <a:ext cx="8686800" cy="427877"/>
          </a:xfrm>
        </p:spPr>
        <p:txBody>
          <a:bodyPr/>
          <a:lstStyle/>
          <a:p>
            <a:r>
              <a:rPr lang="en-US" dirty="0"/>
              <a:t>$ 0.5-1B of Muon Experiments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930477-5924-034D-A97B-8E1DF8840D12}"/>
              </a:ext>
            </a:extLst>
          </p:cNvPr>
          <p:cNvGrpSpPr/>
          <p:nvPr/>
        </p:nvGrpSpPr>
        <p:grpSpPr>
          <a:xfrm>
            <a:off x="7705798" y="1855136"/>
            <a:ext cx="1340474" cy="2091964"/>
            <a:chOff x="669649" y="4432903"/>
            <a:chExt cx="1039109" cy="17952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1E0CCA-2E75-254D-A56A-12B43C48F295}"/>
                </a:ext>
              </a:extLst>
            </p:cNvPr>
            <p:cNvSpPr txBox="1"/>
            <p:nvPr/>
          </p:nvSpPr>
          <p:spPr>
            <a:xfrm>
              <a:off x="736521" y="4828312"/>
              <a:ext cx="904873" cy="1399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</a:rPr>
                <a:t>DeeMe</a:t>
              </a:r>
              <a:endParaRPr lang="en-US" sz="2000">
                <a:solidFill>
                  <a:srgbClr val="FF0000"/>
                </a:solidFill>
              </a:endParaRPr>
            </a:p>
            <a:p>
              <a:r>
                <a:rPr lang="en-US" sz="2000">
                  <a:solidFill>
                    <a:srgbClr val="FF0000"/>
                  </a:solidFill>
                </a:rPr>
                <a:t>Museum</a:t>
              </a:r>
            </a:p>
            <a:p>
              <a:r>
                <a:rPr lang="en-US" sz="2000">
                  <a:solidFill>
                    <a:srgbClr val="FF0000"/>
                  </a:solidFill>
                </a:rPr>
                <a:t>COMET</a:t>
              </a:r>
            </a:p>
            <a:p>
              <a:r>
                <a:rPr lang="en-US" sz="2000">
                  <a:solidFill>
                    <a:srgbClr val="FF0000"/>
                  </a:solidFill>
                </a:rPr>
                <a:t>g-2 </a:t>
              </a:r>
            </a:p>
            <a:p>
              <a:endParaRPr lang="en-US" sz="2000">
                <a:solidFill>
                  <a:srgbClr val="FF0000"/>
                </a:solidFill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6C8F8DA-68CF-C44D-9F33-61FFA07AFAEE}"/>
                </a:ext>
              </a:extLst>
            </p:cNvPr>
            <p:cNvSpPr/>
            <p:nvPr/>
          </p:nvSpPr>
          <p:spPr>
            <a:xfrm>
              <a:off x="669649" y="4617569"/>
              <a:ext cx="1039109" cy="1491887"/>
            </a:xfrm>
            <a:prstGeom prst="round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8828B7-9D4F-D940-8231-732CCBDF5BCF}"/>
                </a:ext>
              </a:extLst>
            </p:cNvPr>
            <p:cNvSpPr txBox="1"/>
            <p:nvPr/>
          </p:nvSpPr>
          <p:spPr>
            <a:xfrm>
              <a:off x="854855" y="4432903"/>
              <a:ext cx="66132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J-PARC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FDE0C5-7EB7-9C44-BCDF-6026542CBE8B}"/>
              </a:ext>
            </a:extLst>
          </p:cNvPr>
          <p:cNvGrpSpPr/>
          <p:nvPr/>
        </p:nvGrpSpPr>
        <p:grpSpPr>
          <a:xfrm>
            <a:off x="270374" y="4216653"/>
            <a:ext cx="1203898" cy="1584176"/>
            <a:chOff x="509654" y="2216911"/>
            <a:chExt cx="1019070" cy="183938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EFEDF2-2419-6C43-98A5-B982727AAE70}"/>
                </a:ext>
              </a:extLst>
            </p:cNvPr>
            <p:cNvSpPr txBox="1"/>
            <p:nvPr/>
          </p:nvSpPr>
          <p:spPr>
            <a:xfrm>
              <a:off x="684587" y="2802168"/>
              <a:ext cx="739362" cy="82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</a:rPr>
                <a:t>g-2</a:t>
              </a:r>
            </a:p>
            <a:p>
              <a:r>
                <a:rPr lang="en-US" sz="2000">
                  <a:solidFill>
                    <a:srgbClr val="FF0000"/>
                  </a:solidFill>
                </a:rPr>
                <a:t>Mu2e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EC74ABD-C89A-FB4E-8E11-47844DB7534C}"/>
                </a:ext>
              </a:extLst>
            </p:cNvPr>
            <p:cNvSpPr/>
            <p:nvPr/>
          </p:nvSpPr>
          <p:spPr>
            <a:xfrm>
              <a:off x="509654" y="2401577"/>
              <a:ext cx="1019070" cy="1654714"/>
            </a:xfrm>
            <a:prstGeom prst="round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865EE3-5E78-1242-A31C-B6E5605A4A86}"/>
                </a:ext>
              </a:extLst>
            </p:cNvPr>
            <p:cNvSpPr txBox="1"/>
            <p:nvPr/>
          </p:nvSpPr>
          <p:spPr>
            <a:xfrm>
              <a:off x="758736" y="2216911"/>
              <a:ext cx="560672" cy="35735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FNAL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E77E2E-AE6F-6E40-A05A-725D86A04F01}"/>
              </a:ext>
            </a:extLst>
          </p:cNvPr>
          <p:cNvGrpSpPr/>
          <p:nvPr/>
        </p:nvGrpSpPr>
        <p:grpSpPr>
          <a:xfrm>
            <a:off x="894910" y="815598"/>
            <a:ext cx="1555333" cy="2263441"/>
            <a:chOff x="1512270" y="675865"/>
            <a:chExt cx="1039109" cy="207048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B6F853-02CD-504F-8DD1-BE0DA145879C}"/>
                </a:ext>
              </a:extLst>
            </p:cNvPr>
            <p:cNvSpPr txBox="1"/>
            <p:nvPr/>
          </p:nvSpPr>
          <p:spPr>
            <a:xfrm>
              <a:off x="1669798" y="971236"/>
              <a:ext cx="770233" cy="1773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</a:rPr>
                <a:t>MEG</a:t>
              </a:r>
            </a:p>
            <a:p>
              <a:r>
                <a:rPr lang="en-US" sz="2000" err="1">
                  <a:solidFill>
                    <a:srgbClr val="FF0000"/>
                  </a:solidFill>
                </a:rPr>
                <a:t>MuMass</a:t>
              </a:r>
              <a:endParaRPr lang="en-US" sz="2000">
                <a:solidFill>
                  <a:srgbClr val="FF0000"/>
                </a:solidFill>
              </a:endParaRPr>
            </a:p>
            <a:p>
              <a:r>
                <a:rPr lang="en-US" sz="2000">
                  <a:solidFill>
                    <a:srgbClr val="FF0000"/>
                  </a:solidFill>
                </a:rPr>
                <a:t>CREMA</a:t>
              </a:r>
            </a:p>
            <a:p>
              <a:r>
                <a:rPr lang="en-US" sz="2000">
                  <a:solidFill>
                    <a:srgbClr val="FF0000"/>
                  </a:solidFill>
                </a:rPr>
                <a:t>MUSE</a:t>
              </a:r>
            </a:p>
            <a:p>
              <a:r>
                <a:rPr lang="en-US" sz="2000">
                  <a:solidFill>
                    <a:srgbClr val="FF0000"/>
                  </a:solidFill>
                </a:rPr>
                <a:t>Mu3e</a:t>
              </a:r>
            </a:p>
            <a:p>
              <a:r>
                <a:rPr lang="en-US" sz="2000" err="1">
                  <a:solidFill>
                    <a:srgbClr val="FF0000"/>
                  </a:solidFill>
                </a:rPr>
                <a:t>MuEDM</a:t>
              </a:r>
              <a:endParaRPr lang="en-US" sz="2000">
                <a:solidFill>
                  <a:srgbClr val="FF0000"/>
                </a:solidFill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B099C1-2FC0-BB47-8F9D-3FB9133E6F58}"/>
                </a:ext>
              </a:extLst>
            </p:cNvPr>
            <p:cNvSpPr/>
            <p:nvPr/>
          </p:nvSpPr>
          <p:spPr>
            <a:xfrm>
              <a:off x="1512270" y="860530"/>
              <a:ext cx="1039109" cy="1885820"/>
            </a:xfrm>
            <a:prstGeom prst="round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A72358-9C99-F24C-A3D5-E75AF2D222BE}"/>
                </a:ext>
              </a:extLst>
            </p:cNvPr>
            <p:cNvSpPr txBox="1"/>
            <p:nvPr/>
          </p:nvSpPr>
          <p:spPr>
            <a:xfrm>
              <a:off x="1850699" y="675865"/>
              <a:ext cx="317217" cy="28153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PSI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490BD1-18BD-BC46-948D-B44A0BC31D9C}"/>
              </a:ext>
            </a:extLst>
          </p:cNvPr>
          <p:cNvGrpSpPr/>
          <p:nvPr/>
        </p:nvGrpSpPr>
        <p:grpSpPr>
          <a:xfrm>
            <a:off x="1501346" y="1186511"/>
            <a:ext cx="6204452" cy="4503754"/>
            <a:chOff x="1642946" y="1607522"/>
            <a:chExt cx="6204452" cy="450375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FCACFD-2021-C84D-B0AD-FE3C17978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180" y="1607522"/>
              <a:ext cx="4503754" cy="4503754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375E261-49F3-6D4C-BCBD-9433498E30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6695" y="3128819"/>
              <a:ext cx="760703" cy="237798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323EBC2-BA2E-D147-85DB-3550DA683528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 flipH="1" flipV="1">
              <a:off x="2591843" y="2469267"/>
              <a:ext cx="2121757" cy="44132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167F96B-AB5C-2B4B-AEFD-093052D8A0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2946" y="3128819"/>
              <a:ext cx="1647207" cy="1941187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0F5A90C-00B0-6542-A99A-D648D3D12A5B}"/>
              </a:ext>
            </a:extLst>
          </p:cNvPr>
          <p:cNvSpPr/>
          <p:nvPr/>
        </p:nvSpPr>
        <p:spPr>
          <a:xfrm>
            <a:off x="6659881" y="575627"/>
            <a:ext cx="1331130" cy="762784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1A533E7-B966-A042-941F-7F34BEEF2A98}"/>
              </a:ext>
            </a:extLst>
          </p:cNvPr>
          <p:cNvSpPr txBox="1"/>
          <p:nvPr/>
        </p:nvSpPr>
        <p:spPr>
          <a:xfrm>
            <a:off x="7004059" y="353380"/>
            <a:ext cx="70173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CERN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482612-E6C0-C744-9C80-8A9E10F25FBB}"/>
              </a:ext>
            </a:extLst>
          </p:cNvPr>
          <p:cNvSpPr txBox="1"/>
          <p:nvPr/>
        </p:nvSpPr>
        <p:spPr>
          <a:xfrm>
            <a:off x="6816117" y="750131"/>
            <a:ext cx="11748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MUonE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9542912-622F-5C40-AD4A-FA4D5F2BC58F}"/>
              </a:ext>
            </a:extLst>
          </p:cNvPr>
          <p:cNvCxnSpPr>
            <a:cxnSpLocks/>
            <a:endCxn id="56" idx="1"/>
          </p:cNvCxnSpPr>
          <p:nvPr/>
        </p:nvCxnSpPr>
        <p:spPr>
          <a:xfrm flipV="1">
            <a:off x="4572000" y="957019"/>
            <a:ext cx="2087881" cy="150596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977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C8A9-7AA0-A14C-9C8D-7E1B76413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5" y="80401"/>
            <a:ext cx="8686800" cy="427877"/>
          </a:xfrm>
        </p:spPr>
        <p:txBody>
          <a:bodyPr/>
          <a:lstStyle/>
          <a:p>
            <a:r>
              <a:rPr lang="en-US"/>
              <a:t>Two Types of Measurement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9A6F6-BA72-694A-A00C-DF853AE6B840}"/>
              </a:ext>
            </a:extLst>
          </p:cNvPr>
          <p:cNvSpPr txBox="1"/>
          <p:nvPr/>
        </p:nvSpPr>
        <p:spPr>
          <a:xfrm>
            <a:off x="96625" y="621038"/>
            <a:ext cx="771236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Looking for a deviation from precise SM prediction e.g. (g-2), LFU</a:t>
            </a:r>
          </a:p>
          <a:p>
            <a:endParaRPr lang="en-US"/>
          </a:p>
          <a:p>
            <a:r>
              <a:rPr lang="en-US" sz="2000">
                <a:solidFill>
                  <a:srgbClr val="0023D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Looking for a signal that is essentially zero in the SM </a:t>
            </a:r>
          </a:p>
          <a:p>
            <a:r>
              <a:rPr lang="en-US" sz="16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e.g. muon electric dipole moment (EDM) or charged lepton </a:t>
            </a:r>
            <a:r>
              <a:rPr lang="en-US" sz="160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flavour</a:t>
            </a:r>
            <a:r>
              <a:rPr lang="en-US" sz="16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violation (CLFV)</a:t>
            </a:r>
          </a:p>
        </p:txBody>
      </p:sp>
      <p:pic>
        <p:nvPicPr>
          <p:cNvPr id="8" name="Picture 7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BEC1A4A2-E0D1-AD4D-BA12-B518C5C5D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86320"/>
            <a:ext cx="3419543" cy="2861035"/>
          </a:xfrm>
          <a:prstGeom prst="rect">
            <a:avLst/>
          </a:prstGeom>
        </p:spPr>
      </p:pic>
      <p:pic>
        <p:nvPicPr>
          <p:cNvPr id="10" name="Picture 9" descr="A picture containing indoor, dirty, engine&#10;&#10;Description automatically generated">
            <a:extLst>
              <a:ext uri="{FF2B5EF4-FFF2-40B4-BE49-F238E27FC236}">
                <a16:creationId xmlns:a16="http://schemas.microsoft.com/office/drawing/2014/main" id="{3051C5D2-FD6E-1E43-B727-0A2F1CFDF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451" y="1830478"/>
            <a:ext cx="2929379" cy="221056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AD6736-119B-5640-9366-128D1B4CD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09" y="4194926"/>
            <a:ext cx="2507529" cy="188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C70774-3821-2749-8B7C-B2092619311F}"/>
              </a:ext>
            </a:extLst>
          </p:cNvPr>
          <p:cNvSpPr txBox="1"/>
          <p:nvPr/>
        </p:nvSpPr>
        <p:spPr>
          <a:xfrm>
            <a:off x="7167349" y="1829946"/>
            <a:ext cx="1976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PSI: ~ 10</a:t>
            </a:r>
            <a:r>
              <a:rPr lang="en-US" baseline="30000">
                <a:solidFill>
                  <a:schemeClr val="bg1"/>
                </a:solidFill>
                <a:highlight>
                  <a:srgbClr val="000000"/>
                </a:highlight>
              </a:rPr>
              <a:t>8 </a:t>
            </a:r>
            <a:r>
              <a:rPr lang="en-US" err="1">
                <a:solidFill>
                  <a:schemeClr val="bg1"/>
                </a:solidFill>
                <a:highlight>
                  <a:srgbClr val="000000"/>
                </a:highlight>
              </a:rPr>
              <a:t>μ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/sec [DC]</a:t>
            </a:r>
            <a:endParaRPr lang="en-US" baseline="3000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E12313-8F99-DF44-A7BC-F5EEA1F4B727}"/>
              </a:ext>
            </a:extLst>
          </p:cNvPr>
          <p:cNvSpPr txBox="1"/>
          <p:nvPr/>
        </p:nvSpPr>
        <p:spPr>
          <a:xfrm>
            <a:off x="2906598" y="4041038"/>
            <a:ext cx="3066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FNAL/JPARC: ~ 10</a:t>
            </a:r>
            <a:r>
              <a:rPr lang="en-US" baseline="30000">
                <a:solidFill>
                  <a:schemeClr val="bg1"/>
                </a:solidFill>
                <a:highlight>
                  <a:srgbClr val="000000"/>
                </a:highlight>
              </a:rPr>
              <a:t>10 </a:t>
            </a:r>
            <a:r>
              <a:rPr lang="en-US" err="1">
                <a:solidFill>
                  <a:schemeClr val="bg1"/>
                </a:solidFill>
                <a:highlight>
                  <a:srgbClr val="000000"/>
                </a:highlight>
              </a:rPr>
              <a:t>μ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/sec [Pulsed]</a:t>
            </a:r>
            <a:endParaRPr lang="en-US" baseline="3000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17685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D8B18-CADC-6547-BF57-B536F95A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Muons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BF4CE9-4F95-1A4B-A920-C79E35F3FD52}"/>
              </a:ext>
            </a:extLst>
          </p:cNvPr>
          <p:cNvSpPr txBox="1"/>
          <p:nvPr/>
        </p:nvSpPr>
        <p:spPr>
          <a:xfrm>
            <a:off x="160255" y="820132"/>
            <a:ext cx="6639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Can be produced in large numbers and live long enough 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2D38BEB-D43F-484F-B78E-46A376779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68544"/>
            <a:ext cx="4008519" cy="3520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33C07F-EF10-6542-AF51-8B3AD3955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401" y="1576188"/>
            <a:ext cx="4111479" cy="3821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B51A16-5915-D34D-B51A-04E7A0C01F66}"/>
              </a:ext>
            </a:extLst>
          </p:cNvPr>
          <p:cNvSpPr txBox="1"/>
          <p:nvPr/>
        </p:nvSpPr>
        <p:spPr>
          <a:xfrm>
            <a:off x="228600" y="5326144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Mu2e/COMET have sensitivity to BR (.             ) of 10</a:t>
            </a:r>
            <a:r>
              <a:rPr lang="en-US" sz="1800" baseline="30000"/>
              <a:t>-10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E8CE7-5004-554B-ABDF-D98BCF535B1F}"/>
              </a:ext>
            </a:extLst>
          </p:cNvPr>
          <p:cNvSpPr txBox="1"/>
          <p:nvPr/>
        </p:nvSpPr>
        <p:spPr>
          <a:xfrm>
            <a:off x="1960775" y="3428999"/>
            <a:ext cx="1725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BR limit: 6.1 x 10</a:t>
            </a:r>
            <a:r>
              <a:rPr lang="en-US" b="1" baseline="30000">
                <a:solidFill>
                  <a:srgbClr val="FF0000"/>
                </a:solidFill>
              </a:rPr>
              <a:t>-5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47CE3B-547F-014A-8150-A1807A9F4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901" y="5422314"/>
            <a:ext cx="807120" cy="235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A9DE04-CD95-AA4D-B247-19DE148B1A9D}"/>
              </a:ext>
            </a:extLst>
          </p:cNvPr>
          <p:cNvSpPr txBox="1"/>
          <p:nvPr/>
        </p:nvSpPr>
        <p:spPr>
          <a:xfrm>
            <a:off x="1596634" y="1668544"/>
            <a:ext cx="1181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highlight>
                  <a:srgbClr val="000000"/>
                </a:highlight>
              </a:rPr>
              <a:t>arXiv:1909.10235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88B7DB-8E0F-5A47-8984-9A06D55732C9}"/>
              </a:ext>
            </a:extLst>
          </p:cNvPr>
          <p:cNvSpPr txBox="1"/>
          <p:nvPr/>
        </p:nvSpPr>
        <p:spPr>
          <a:xfrm>
            <a:off x="6007100" y="1572374"/>
            <a:ext cx="23503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err="1">
                <a:solidFill>
                  <a:schemeClr val="bg1"/>
                </a:solidFill>
                <a:highlight>
                  <a:srgbClr val="000000"/>
                </a:highlight>
              </a:rPr>
              <a:t>Harnik</a:t>
            </a:r>
            <a:r>
              <a:rPr lang="en-US" sz="1000">
                <a:solidFill>
                  <a:schemeClr val="bg1"/>
                </a:solidFill>
                <a:highlight>
                  <a:srgbClr val="000000"/>
                </a:highlight>
              </a:rPr>
              <a:t>, Kopp, Zupan, arXiv:1209.1397</a:t>
            </a:r>
          </a:p>
        </p:txBody>
      </p:sp>
    </p:spTree>
    <p:extLst>
      <p:ext uri="{BB962C8B-B14F-4D97-AF65-F5344CB8AC3E}">
        <p14:creationId xmlns:p14="http://schemas.microsoft.com/office/powerpoint/2010/main" val="606272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ED00-3AA6-7D43-96D7-A0682AD5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with </a:t>
            </a:r>
            <a:r>
              <a:rPr lang="en-US" err="1"/>
              <a:t>Taus</a:t>
            </a:r>
            <a:endParaRPr lang="en-US"/>
          </a:p>
        </p:txBody>
      </p:sp>
      <p:pic>
        <p:nvPicPr>
          <p:cNvPr id="4" name="Picture 3" descr="Untitled-1 (dragged).tiff">
            <a:extLst>
              <a:ext uri="{FF2B5EF4-FFF2-40B4-BE49-F238E27FC236}">
                <a16:creationId xmlns:a16="http://schemas.microsoft.com/office/drawing/2014/main" id="{9D3564FF-9907-4F43-B4F1-63FB89AE2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236" y="1631411"/>
            <a:ext cx="4667259" cy="3658249"/>
          </a:xfrm>
          <a:prstGeom prst="rect">
            <a:avLst/>
          </a:prstGeom>
        </p:spPr>
      </p:pic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7740BF74-65CC-5441-97C5-DBD244038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706" y="3440353"/>
            <a:ext cx="2519264" cy="390122"/>
          </a:xfrm>
          <a:prstGeom prst="rect">
            <a:avLst/>
          </a:prstGeom>
        </p:spPr>
      </p:pic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B47CEB28-4659-7042-BA8F-9E4F6DDA1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96" y="4295707"/>
            <a:ext cx="2543465" cy="40760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5C3B38-8EA7-3145-95C1-9E96EC85048F}"/>
              </a:ext>
            </a:extLst>
          </p:cNvPr>
          <p:cNvCxnSpPr>
            <a:cxnSpLocks/>
          </p:cNvCxnSpPr>
          <p:nvPr/>
        </p:nvCxnSpPr>
        <p:spPr>
          <a:xfrm flipV="1">
            <a:off x="3787279" y="2809160"/>
            <a:ext cx="3433653" cy="16903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03E9510-76B3-0C47-86A8-643341EBBE02}"/>
              </a:ext>
            </a:extLst>
          </p:cNvPr>
          <p:cNvSpPr txBox="1"/>
          <p:nvPr/>
        </p:nvSpPr>
        <p:spPr>
          <a:xfrm>
            <a:off x="296726" y="5309950"/>
            <a:ext cx="8425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BUT</a:t>
            </a:r>
            <a:r>
              <a:rPr lang="en-US" sz="1800"/>
              <a:t> It is vitally important that 𝜏-interactions as well as </a:t>
            </a:r>
            <a:r>
              <a:rPr lang="en-US" sz="1800" err="1"/>
              <a:t>μ</a:t>
            </a:r>
            <a:r>
              <a:rPr lang="en-US" sz="1800"/>
              <a:t>-interactions are studied.</a:t>
            </a:r>
          </a:p>
          <a:p>
            <a:endParaRPr lang="en-US" sz="1800"/>
          </a:p>
          <a:p>
            <a:r>
              <a:rPr lang="en-US" sz="1800">
                <a:solidFill>
                  <a:srgbClr val="00B050"/>
                </a:solidFill>
              </a:rPr>
              <a:t>The 3</a:t>
            </a:r>
            <a:r>
              <a:rPr lang="en-US" sz="1800" baseline="30000">
                <a:solidFill>
                  <a:srgbClr val="00B050"/>
                </a:solidFill>
              </a:rPr>
              <a:t>rd</a:t>
            </a:r>
            <a:r>
              <a:rPr lang="en-US" sz="1800">
                <a:solidFill>
                  <a:srgbClr val="00B050"/>
                </a:solidFill>
              </a:rPr>
              <a:t> generation may well be peculiar.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002804-F81A-B84F-9C20-3B819565E53F}"/>
              </a:ext>
            </a:extLst>
          </p:cNvPr>
          <p:cNvSpPr txBox="1"/>
          <p:nvPr/>
        </p:nvSpPr>
        <p:spPr>
          <a:xfrm>
            <a:off x="4731348" y="2071598"/>
            <a:ext cx="1768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err="1">
                <a:solidFill>
                  <a:schemeClr val="bg1"/>
                </a:solidFill>
                <a:highlight>
                  <a:srgbClr val="000000"/>
                </a:highlight>
              </a:rPr>
              <a:t>Goto</a:t>
            </a:r>
            <a:r>
              <a:rPr lang="en-US" sz="1000">
                <a:solidFill>
                  <a:schemeClr val="bg1"/>
                </a:solidFill>
                <a:highlight>
                  <a:srgbClr val="000000"/>
                </a:highlight>
              </a:rPr>
              <a:t> et al., arXiv:1412.2530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A6DDE3-3FF5-5A4F-9C96-817AB27F0665}"/>
              </a:ext>
            </a:extLst>
          </p:cNvPr>
          <p:cNvCxnSpPr/>
          <p:nvPr/>
        </p:nvCxnSpPr>
        <p:spPr>
          <a:xfrm flipV="1">
            <a:off x="3822651" y="3123240"/>
            <a:ext cx="1757384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95F19BE-DB3B-9949-9A16-E9D0AA056C6C}"/>
              </a:ext>
            </a:extLst>
          </p:cNvPr>
          <p:cNvSpPr txBox="1"/>
          <p:nvPr/>
        </p:nvSpPr>
        <p:spPr>
          <a:xfrm>
            <a:off x="228600" y="980388"/>
            <a:ext cx="856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To probe similar regions of parameter space typically requires the 𝜏 BR sensitivity </a:t>
            </a:r>
          </a:p>
          <a:p>
            <a:r>
              <a:rPr lang="en-US" sz="1800"/>
              <a:t>to be O(10</a:t>
            </a:r>
            <a:r>
              <a:rPr lang="en-US" sz="1800" baseline="30000"/>
              <a:t>3</a:t>
            </a:r>
            <a:r>
              <a:rPr lang="en-US" sz="1800"/>
              <a:t>) beyond near-future capabilities.</a:t>
            </a:r>
          </a:p>
        </p:txBody>
      </p:sp>
    </p:spTree>
    <p:extLst>
      <p:ext uri="{BB962C8B-B14F-4D97-AF65-F5344CB8AC3E}">
        <p14:creationId xmlns:p14="http://schemas.microsoft.com/office/powerpoint/2010/main" val="176912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ED00-3AA6-7D43-96D7-A0682AD5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 to high mass scales</a:t>
            </a:r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F2A1CBDD-7EA1-AB43-BDD7-61F3E2BDC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225"/>
            <a:ext cx="5275520" cy="5123468"/>
          </a:xfrm>
          <a:prstGeom prst="rect">
            <a:avLst/>
          </a:prstGeom>
        </p:spPr>
      </p:pic>
      <p:pic>
        <p:nvPicPr>
          <p:cNvPr id="6" name="Picture 5" descr="Schematic, timeline&#10;&#10;Description automatically generated">
            <a:extLst>
              <a:ext uri="{FF2B5EF4-FFF2-40B4-BE49-F238E27FC236}">
                <a16:creationId xmlns:a16="http://schemas.microsoft.com/office/drawing/2014/main" id="{92AE6CB0-B4C5-544A-AD77-E3822F2FE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65857" y="1296634"/>
            <a:ext cx="1616418" cy="418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44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GB"/>
              <a:t>Muon g-2</a:t>
            </a:r>
          </a:p>
        </p:txBody>
      </p:sp>
      <p:sp>
        <p:nvSpPr>
          <p:cNvPr id="46" name="Google Shape;46;p7"/>
          <p:cNvSpPr txBox="1"/>
          <p:nvPr/>
        </p:nvSpPr>
        <p:spPr>
          <a:xfrm>
            <a:off x="228600" y="858875"/>
            <a:ext cx="8469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/>
              <a:t>Most precise quantity measured at a particle accelerator</a:t>
            </a:r>
            <a:endParaRPr sz="2100"/>
          </a:p>
        </p:txBody>
      </p:sp>
      <p:sp>
        <p:nvSpPr>
          <p:cNvPr id="48" name="Google Shape;48;p7"/>
          <p:cNvSpPr txBox="1"/>
          <p:nvPr/>
        </p:nvSpPr>
        <p:spPr>
          <a:xfrm>
            <a:off x="228600" y="5311979"/>
            <a:ext cx="868411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Latest FNAL measurement based on a dataset of similar size to BNL ~ 10 billion </a:t>
            </a:r>
            <a:r>
              <a:rPr lang="en-GB" sz="1800" err="1"/>
              <a:t>μ</a:t>
            </a:r>
            <a:r>
              <a:rPr lang="en-GB" sz="1800" baseline="30000"/>
              <a:t>+</a:t>
            </a:r>
            <a:endParaRPr sz="1800" baseline="30000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41C94212-4262-D24C-A454-D2618BE4C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006" y="1546021"/>
            <a:ext cx="4723994" cy="3214753"/>
          </a:xfrm>
          <a:prstGeom prst="rect">
            <a:avLst/>
          </a:prstGeom>
        </p:spPr>
      </p:pic>
      <p:pic>
        <p:nvPicPr>
          <p:cNvPr id="12" name="Picture 11" descr="Chart, box and whisker chart&#10;&#10;Description automatically generated">
            <a:extLst>
              <a:ext uri="{FF2B5EF4-FFF2-40B4-BE49-F238E27FC236}">
                <a16:creationId xmlns:a16="http://schemas.microsoft.com/office/drawing/2014/main" id="{C7747516-048D-7445-865E-DA3870612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0008"/>
            <a:ext cx="4778082" cy="358356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14382</TotalTime>
  <Words>1593</Words>
  <Application>Microsoft Macintosh PowerPoint</Application>
  <PresentationFormat>On-screen Show (4:3)</PresentationFormat>
  <Paragraphs>262</Paragraphs>
  <Slides>37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Cambria Math</vt:lpstr>
      <vt:lpstr>Helvetica Neue</vt:lpstr>
      <vt:lpstr>Verdana</vt:lpstr>
      <vt:lpstr>Fermilab_PPT_090815</vt:lpstr>
      <vt:lpstr>PowerPoint Presentation</vt:lpstr>
      <vt:lpstr>PowerPoint Presentation</vt:lpstr>
      <vt:lpstr>PowerPoint Presentation</vt:lpstr>
      <vt:lpstr>$ 0.5-1B of Muon Experiments</vt:lpstr>
      <vt:lpstr>Two Types of Measurement</vt:lpstr>
      <vt:lpstr>Why Muons ?</vt:lpstr>
      <vt:lpstr>Comparison with Taus</vt:lpstr>
      <vt:lpstr>Access to high mass scales</vt:lpstr>
      <vt:lpstr>Muon g-2</vt:lpstr>
      <vt:lpstr>FNAL g-2 Experiment</vt:lpstr>
      <vt:lpstr>Measuring ωa </vt:lpstr>
      <vt:lpstr>Precession in 1 hour of data</vt:lpstr>
      <vt:lpstr>Results of 5 parameter fit</vt:lpstr>
      <vt:lpstr>Resulting 22 Parameter Fit</vt:lpstr>
      <vt:lpstr>Systematic Uncertainties</vt:lpstr>
      <vt:lpstr>Next FNAL measurements</vt:lpstr>
      <vt:lpstr>Theory &amp; Interpretation</vt:lpstr>
      <vt:lpstr>Theory &amp; Interpretation</vt:lpstr>
      <vt:lpstr>PowerPoint Presentation</vt:lpstr>
      <vt:lpstr>SM Prediction</vt:lpstr>
      <vt:lpstr>Muonium (μ+e-) Spectroscopy</vt:lpstr>
      <vt:lpstr>The other muon anomaly</vt:lpstr>
      <vt:lpstr>Muonic hydrogen : proton radius</vt:lpstr>
      <vt:lpstr>Muse Experiment at PSI</vt:lpstr>
      <vt:lpstr>Charged Lepton Flavour Violation (cLFV)</vt:lpstr>
      <vt:lpstr>Charged Lepton Flavour Violation (cLFV)</vt:lpstr>
      <vt:lpstr>MEG-II</vt:lpstr>
      <vt:lpstr>MEG-II</vt:lpstr>
      <vt:lpstr>MEG-II : X(17)</vt:lpstr>
      <vt:lpstr>μN → eN/ : DeeMe</vt:lpstr>
      <vt:lpstr>DeeMe</vt:lpstr>
      <vt:lpstr>COMET</vt:lpstr>
      <vt:lpstr>Mu2e</vt:lpstr>
      <vt:lpstr>Mu2e / COMET-I</vt:lpstr>
      <vt:lpstr>Mu3e</vt:lpstr>
      <vt:lpstr>MuEDM at PSI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Lancaster</cp:lastModifiedBy>
  <cp:revision>61</cp:revision>
  <cp:lastPrinted>2022-04-04T07:23:54Z</cp:lastPrinted>
  <dcterms:modified xsi:type="dcterms:W3CDTF">2022-04-04T07:30:48Z</dcterms:modified>
</cp:coreProperties>
</file>