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9" r:id="rId2"/>
    <p:sldMasterId id="2147483694" r:id="rId3"/>
  </p:sldMasterIdLst>
  <p:notesMasterIdLst>
    <p:notesMasterId r:id="rId34"/>
  </p:notesMasterIdLst>
  <p:handoutMasterIdLst>
    <p:handoutMasterId r:id="rId35"/>
  </p:handoutMasterIdLst>
  <p:sldIdLst>
    <p:sldId id="256" r:id="rId4"/>
    <p:sldId id="4146" r:id="rId5"/>
    <p:sldId id="4149" r:id="rId6"/>
    <p:sldId id="2047" r:id="rId7"/>
    <p:sldId id="2789" r:id="rId8"/>
    <p:sldId id="2754" r:id="rId9"/>
    <p:sldId id="366" r:id="rId10"/>
    <p:sldId id="524" r:id="rId11"/>
    <p:sldId id="1422" r:id="rId12"/>
    <p:sldId id="2054" r:id="rId13"/>
    <p:sldId id="2056" r:id="rId14"/>
    <p:sldId id="2798" r:id="rId15"/>
    <p:sldId id="2932" r:id="rId16"/>
    <p:sldId id="4162" r:id="rId17"/>
    <p:sldId id="284" r:id="rId18"/>
    <p:sldId id="300" r:id="rId19"/>
    <p:sldId id="319" r:id="rId20"/>
    <p:sldId id="301" r:id="rId21"/>
    <p:sldId id="3104" r:id="rId22"/>
    <p:sldId id="4144" r:id="rId23"/>
    <p:sldId id="2737" r:id="rId24"/>
    <p:sldId id="4160" r:id="rId25"/>
    <p:sldId id="4152" r:id="rId26"/>
    <p:sldId id="4153" r:id="rId27"/>
    <p:sldId id="4154" r:id="rId28"/>
    <p:sldId id="4155" r:id="rId29"/>
    <p:sldId id="4157" r:id="rId30"/>
    <p:sldId id="4158" r:id="rId31"/>
    <p:sldId id="4161" r:id="rId32"/>
    <p:sldId id="41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B03DD4E-D647-4345-94F0-8CD87E67A738}">
          <p14:sldIdLst>
            <p14:sldId id="256"/>
            <p14:sldId id="4146"/>
            <p14:sldId id="4149"/>
          </p14:sldIdLst>
        </p14:section>
        <p14:section name="FCC" id="{D3B14D08-D42F-1A4D-B622-DFDA170C4861}">
          <p14:sldIdLst>
            <p14:sldId id="2047"/>
            <p14:sldId id="2789"/>
            <p14:sldId id="2754"/>
            <p14:sldId id="366"/>
            <p14:sldId id="524"/>
            <p14:sldId id="1422"/>
            <p14:sldId id="2054"/>
            <p14:sldId id="2056"/>
            <p14:sldId id="2798"/>
          </p14:sldIdLst>
        </p14:section>
        <p14:section name="Muon Collider" id="{101F27E6-8F7A-A042-8F37-CDE2DD7B85CF}">
          <p14:sldIdLst>
            <p14:sldId id="2932"/>
            <p14:sldId id="4162"/>
            <p14:sldId id="284"/>
            <p14:sldId id="300"/>
            <p14:sldId id="319"/>
            <p14:sldId id="301"/>
          </p14:sldIdLst>
        </p14:section>
        <p14:section name="CLIC" id="{254389D0-89D7-424C-B648-3D18FDE467A1}">
          <p14:sldIdLst>
            <p14:sldId id="3104"/>
            <p14:sldId id="4144"/>
            <p14:sldId id="2737"/>
          </p14:sldIdLst>
        </p14:section>
        <p14:section name="ILC" id="{6730B58E-18D0-0547-AA8A-0A9C1FD053E9}">
          <p14:sldIdLst>
            <p14:sldId id="4160"/>
            <p14:sldId id="4152"/>
            <p14:sldId id="4153"/>
          </p14:sldIdLst>
        </p14:section>
        <p14:section name="CepC" id="{5A70D544-70BF-544F-9CE4-AC1B0B68C842}">
          <p14:sldIdLst>
            <p14:sldId id="4154"/>
            <p14:sldId id="4155"/>
          </p14:sldIdLst>
        </p14:section>
        <p14:section name="C3" id="{96516C81-691B-A646-8347-C6D7A8C2D022}">
          <p14:sldIdLst>
            <p14:sldId id="4157"/>
            <p14:sldId id="4158"/>
            <p14:sldId id="4161"/>
          </p14:sldIdLst>
        </p14:section>
        <p14:section name="Conclude" id="{3ED35AD2-E516-B145-91C0-8B134225ECF2}">
          <p14:sldIdLst>
            <p14:sldId id="41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FF2600"/>
    <a:srgbClr val="FF9300"/>
    <a:srgbClr val="76D6FF"/>
    <a:srgbClr val="0432FF"/>
    <a:srgbClr val="303030"/>
    <a:srgbClr val="9452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3"/>
    <p:restoredTop sz="94686"/>
  </p:normalViewPr>
  <p:slideViewPr>
    <p:cSldViewPr snapToGrid="0" snapToObjects="1">
      <p:cViewPr varScale="1">
        <p:scale>
          <a:sx n="138" d="100"/>
          <a:sy n="138" d="100"/>
        </p:scale>
        <p:origin x="56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8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FCC study and program</a:t>
            </a:r>
            <a:r>
              <a:rPr lang="en-GB" baseline="0" dirty="0"/>
              <a:t> comprises of two accelerators: the Lepton Collider FCC-</a:t>
            </a:r>
            <a:r>
              <a:rPr lang="en-GB" baseline="0" dirty="0" err="1"/>
              <a:t>ee</a:t>
            </a:r>
            <a:r>
              <a:rPr lang="en-GB" baseline="0" dirty="0"/>
              <a:t> and the Hadron Collider FCC-</a:t>
            </a:r>
            <a:r>
              <a:rPr lang="en-GB" baseline="0" dirty="0" err="1"/>
              <a:t>hh</a:t>
            </a:r>
            <a:r>
              <a:rPr lang="en-GB" baseline="0" dirty="0"/>
              <a:t>. </a:t>
            </a:r>
          </a:p>
          <a:p>
            <a:r>
              <a:rPr lang="en-GB" baseline="0" dirty="0"/>
              <a:t>The aim of this setup is devise a comprehensive, cost-effective program to maximizing the physics opportunities. </a:t>
            </a:r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3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D6A5A0-806E-4E21-A59A-4D6E0AB8A473}" type="slidenum">
              <a:rPr lang="en-US" altLang="en-US" smtClean="0">
                <a:latin typeface="Arial" panose="020B0604020202020204" pitchFamily="34" charset="0"/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A582808F-1B55-4C8C-B67D-F80A35D284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A3518953-E347-4627-8DB3-12FB50EACE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C7B0C01B-24EA-4180-9283-C92EDC04C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57D2B46-F92D-430A-9CA1-5338D568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8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6A12A38D-8EC9-4302-BD09-EB2DA5085C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248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of investments </a:t>
            </a:r>
          </a:p>
        </p:txBody>
      </p:sp>
    </p:spTree>
    <p:extLst>
      <p:ext uri="{BB962C8B-B14F-4D97-AF65-F5344CB8AC3E}">
        <p14:creationId xmlns:p14="http://schemas.microsoft.com/office/powerpoint/2010/main" val="156184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mailto:lars.rickard.stroem@cern.ch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åtind 2020 / Rickard Ström lars.rickard.stroem@cern.ch">
            <a:extLst>
              <a:ext uri="{FF2B5EF4-FFF2-40B4-BE49-F238E27FC236}">
                <a16:creationId xmlns:a16="http://schemas.microsoft.com/office/drawing/2014/main" id="{7D37BC30-CE90-E447-9B23-C499D9160E5D}"/>
              </a:ext>
            </a:extLst>
          </p:cNvPr>
          <p:cNvSpPr txBox="1"/>
          <p:nvPr userDrawn="1"/>
        </p:nvSpPr>
        <p:spPr>
          <a:xfrm>
            <a:off x="4992344" y="6584508"/>
            <a:ext cx="2207336" cy="27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600">
                <a:solidFill>
                  <a:srgbClr val="FFFFFF"/>
                </a:solidFill>
              </a:defRPr>
            </a:pPr>
            <a:r>
              <a:rPr lang="en-US" sz="1300" dirty="0"/>
              <a:t>LC studies (Steinar Stapnes)</a:t>
            </a:r>
            <a:endParaRPr lang="en-US" sz="1300" dirty="0">
              <a:hlinkClick r:id="rId2"/>
            </a:endParaRPr>
          </a:p>
        </p:txBody>
      </p:sp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" name="Title Text"/>
          <p:cNvSpPr>
            <a:spLocks noGrp="1"/>
          </p:cNvSpPr>
          <p:nvPr>
            <p:ph type="title"/>
          </p:nvPr>
        </p:nvSpPr>
        <p:spPr>
          <a:xfrm>
            <a:off x="2416969" y="184944"/>
            <a:ext cx="7358063" cy="950000"/>
          </a:xfrm>
          <a:prstGeom prst="rect">
            <a:avLst/>
          </a:prstGeom>
        </p:spPr>
        <p:txBody>
          <a:bodyPr/>
          <a:lstStyle>
            <a:lvl1pPr>
              <a:defRPr sz="3750"/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1000516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609600" y="1701800"/>
            <a:ext cx="11074400" cy="4714875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1pPr>
            <a:lvl2pPr marL="990575" indent="-380990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2pPr>
            <a:lvl3pPr marL="1523962" indent="-304792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3pPr>
            <a:lvl4pPr marL="2133547" indent="-304792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4pPr>
            <a:lvl5pPr marL="2743131" indent="-304792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9349" y="6597353"/>
            <a:ext cx="10022251" cy="3066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>
                <a:latin typeface="Arial Narrow"/>
                <a:cs typeface="Arial Narrow"/>
              </a:defRPr>
            </a:lvl1pPr>
          </a:lstStyle>
          <a:p>
            <a:r>
              <a:rPr lang="it-IT"/>
              <a:t>D. Schulte                                           Muon Collider, ATS retreat, 18th March, 2022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64800" y="653891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27200" y="275167"/>
            <a:ext cx="9042400" cy="75356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800" b="0"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900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867378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89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2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9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6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7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58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29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07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09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33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28800" y="6416675"/>
            <a:ext cx="8432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64800" y="653891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1727200" y="275167"/>
            <a:ext cx="9042400" cy="114300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125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68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609600" y="1701800"/>
            <a:ext cx="11074400" cy="4714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28800" y="6416675"/>
            <a:ext cx="8432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64800" y="653891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27200" y="275167"/>
            <a:ext cx="9042400" cy="114300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683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48840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864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6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30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6617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18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87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0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6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11772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54812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24383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73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54212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53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943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2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20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0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97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1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16152"/>
            <a:ext cx="11376024" cy="498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F2FE8-93CE-924C-A3D1-FA02A63A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866" y="6357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BDC2-B36A-8E46-98EE-BD5D8FCA9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6" r:id="rId22"/>
    <p:sldLayoutId id="2147483677" r:id="rId23"/>
    <p:sldLayoutId id="214748367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763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Evian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88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717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9" y="236433"/>
            <a:ext cx="11376025" cy="549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F2FE8-93CE-924C-A3D1-FA02A63A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866" y="6357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BDC2-B36A-8E46-98EE-BD5D8FCA9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3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7.svg"/><Relationship Id="rId4" Type="http://schemas.openxmlformats.org/officeDocument/2006/relationships/image" Target="../media/image22.e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rxiv.org/abs/2203.09186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CLIC_SummaryYR2018_Cover_Size13.jpg" descr="CLIC_SummaryYR2018_Cover_Siz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1955" y="0"/>
            <a:ext cx="5630045" cy="6881444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Rectangle"/>
          <p:cNvSpPr/>
          <p:nvPr/>
        </p:nvSpPr>
        <p:spPr>
          <a:xfrm>
            <a:off x="6530340" y="0"/>
            <a:ext cx="4419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2800"/>
          </a:p>
        </p:txBody>
      </p:sp>
      <p:sp>
        <p:nvSpPr>
          <p:cNvPr id="56" name="The Compact Linear Collider (CLIC)…"/>
          <p:cNvSpPr/>
          <p:nvPr/>
        </p:nvSpPr>
        <p:spPr>
          <a:xfrm>
            <a:off x="703385" y="958965"/>
            <a:ext cx="7570682" cy="252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4400" b="1" dirty="0">
                <a:latin typeface="+mj-lt"/>
              </a:rPr>
              <a:t>Future Colliders</a:t>
            </a:r>
            <a:endParaRPr sz="4400" b="1" dirty="0">
              <a:latin typeface="+mj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B514D40-BE59-FF45-8B71-49D9EEB6BE8B}"/>
              </a:ext>
            </a:extLst>
          </p:cNvPr>
          <p:cNvSpPr txBox="1">
            <a:spLocks/>
          </p:cNvSpPr>
          <p:nvPr/>
        </p:nvSpPr>
        <p:spPr>
          <a:xfrm>
            <a:off x="450915" y="5642872"/>
            <a:ext cx="5729548" cy="9892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Mike Lamont</a:t>
            </a:r>
            <a:br>
              <a:rPr lang="en-GB" sz="1800" dirty="0"/>
            </a:br>
            <a:r>
              <a:rPr lang="en-GB" sz="1800" dirty="0"/>
              <a:t>IOP HEPP &amp; APP Annual Conference</a:t>
            </a:r>
            <a:br>
              <a:rPr lang="en-GB" sz="1800" dirty="0"/>
            </a:br>
            <a:r>
              <a:rPr lang="en-GB" sz="1800" dirty="0"/>
              <a:t>4</a:t>
            </a:r>
            <a:r>
              <a:rPr lang="en-GB" sz="1800" baseline="30000" dirty="0"/>
              <a:t>th</a:t>
            </a:r>
            <a:r>
              <a:rPr lang="en-GB" sz="1800" dirty="0"/>
              <a:t> April 2022</a:t>
            </a:r>
          </a:p>
        </p:txBody>
      </p:sp>
    </p:spTree>
    <p:extLst>
      <p:ext uri="{BB962C8B-B14F-4D97-AF65-F5344CB8AC3E}">
        <p14:creationId xmlns:p14="http://schemas.microsoft.com/office/powerpoint/2010/main" val="80073963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5598"/>
            <a:ext cx="11087100" cy="537856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Accelerator design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Scaling and adaptation of the CDR design (FCC-</a:t>
            </a:r>
            <a:r>
              <a:rPr lang="en-GB" sz="2000" dirty="0" err="1">
                <a:solidFill>
                  <a:schemeClr val="tx2"/>
                </a:solidFill>
              </a:rPr>
              <a:t>ee</a:t>
            </a:r>
            <a:r>
              <a:rPr lang="en-GB" sz="2000" dirty="0">
                <a:solidFill>
                  <a:schemeClr val="tx2"/>
                </a:solidFill>
              </a:rPr>
              <a:t> and FCC-</a:t>
            </a:r>
            <a:r>
              <a:rPr lang="en-GB" sz="2000" dirty="0" err="1">
                <a:solidFill>
                  <a:schemeClr val="tx2"/>
                </a:solidFill>
              </a:rPr>
              <a:t>hh</a:t>
            </a:r>
            <a:r>
              <a:rPr lang="en-GB" sz="2000" dirty="0">
                <a:solidFill>
                  <a:schemeClr val="tx2"/>
                </a:solidFill>
              </a:rPr>
              <a:t>) to the new layout.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Integration with injector complex (LHC and/or SPS tunnels)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Update of requirements on technical infrastructure for all surface points</a:t>
            </a:r>
          </a:p>
          <a:p>
            <a:pPr>
              <a:spcBef>
                <a:spcPts val="600"/>
              </a:spcBef>
            </a:pPr>
            <a:endParaRPr lang="en-GB" sz="200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Technical infrastructure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Update of system parameters for all surface sites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Scaling of CDR concepts to new parameters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Verification of availability and connections to services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>
                <a:solidFill>
                  <a:schemeClr val="tx2"/>
                </a:solidFill>
              </a:rPr>
              <a:t>Civil engineering and associated activities: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Adaptation of CE project to 8-site layout, taking specific surface site location into account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Update of construction concept (excavation methods, TBM lowering, etc.) and schedule </a:t>
            </a:r>
          </a:p>
          <a:p>
            <a:pPr>
              <a:spcBef>
                <a:spcPts val="600"/>
              </a:spcBef>
            </a:pPr>
            <a:endParaRPr lang="en-GB" sz="20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08205" y="12517325"/>
            <a:ext cx="13371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1828606" rtl="0" eaLnBrk="1" latinLnBrk="0" hangingPunct="1"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02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06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08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10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14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16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20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22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10</a:t>
            </a:fld>
            <a:endParaRPr lang="en-US" dirty="0">
              <a:solidFill>
                <a:srgbClr val="0033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BAF3F-7987-4295-9C42-BCE22C0965B1}"/>
              </a:ext>
            </a:extLst>
          </p:cNvPr>
          <p:cNvSpPr txBox="1">
            <a:spLocks/>
          </p:cNvSpPr>
          <p:nvPr/>
        </p:nvSpPr>
        <p:spPr>
          <a:xfrm>
            <a:off x="1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                 </a:t>
            </a:r>
            <a:r>
              <a:rPr lang="en-GB" sz="3200" kern="0" dirty="0">
                <a:latin typeface="Arial"/>
              </a:rPr>
              <a:t>Next steps related to implementation studies</a:t>
            </a:r>
            <a:r>
              <a:rPr lang="en-GB" kern="0" dirty="0">
                <a:latin typeface="Arial"/>
              </a:rPr>
              <a:t>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E6667-4FE8-49BC-9CCB-069306F2C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4"/>
            <a:ext cx="2046444" cy="72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1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73" y="1348397"/>
            <a:ext cx="11506200" cy="5164625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200" b="1" dirty="0">
                <a:solidFill>
                  <a:schemeClr val="tx2"/>
                </a:solidFill>
              </a:rPr>
              <a:t>Surface sites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Visual inspections (non-invasive) as basis for site layout planning and preparation of on site activities (2022).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Initial state analysis (non-invasive) as first step of environmental evaluation process (2022 - 24).</a:t>
            </a:r>
          </a:p>
          <a:p>
            <a:pPr>
              <a:spcBef>
                <a:spcPts val="600"/>
              </a:spcBef>
            </a:pPr>
            <a:endParaRPr lang="en-GB" sz="200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>
                <a:solidFill>
                  <a:schemeClr val="tx2"/>
                </a:solidFill>
              </a:rPr>
              <a:t>Zones for high-risk area geological investigations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Visual inspections (non-invasive) for detailed planning of site investigations (2022).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Environmental impact studies (non-invasive), restricted to site investigations (2022 - 23).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High-risk area investigations (invasive), drillings and seismic investigations (2023 - 25) </a:t>
            </a:r>
          </a:p>
          <a:p>
            <a:pPr>
              <a:spcBef>
                <a:spcPts val="600"/>
              </a:spcBef>
            </a:pPr>
            <a:endParaRPr lang="en-GB" sz="200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>
                <a:solidFill>
                  <a:schemeClr val="tx2"/>
                </a:solidFill>
              </a:rPr>
              <a:t>Surface geodetic reference network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Visual inspections (non-invasive) to identify optimum placement of network pillars (2022).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Installation of network pillars (invasive), restricted to site investigations (2023 - 25).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08205" y="12517325"/>
            <a:ext cx="13371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1828606" rtl="0" eaLnBrk="1" latinLnBrk="0" hangingPunct="1"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02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06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08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10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14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16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20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22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11</a:t>
            </a:fld>
            <a:endParaRPr lang="en-US" dirty="0">
              <a:solidFill>
                <a:srgbClr val="0033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BAF3F-7987-4295-9C42-BCE22C0965B1}"/>
              </a:ext>
            </a:extLst>
          </p:cNvPr>
          <p:cNvSpPr txBox="1">
            <a:spLocks/>
          </p:cNvSpPr>
          <p:nvPr/>
        </p:nvSpPr>
        <p:spPr>
          <a:xfrm>
            <a:off x="1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Plans for on-site activities</a:t>
            </a:r>
            <a:endParaRPr lang="en-GB" kern="0" dirty="0">
              <a:latin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E6667-4FE8-49BC-9CCB-069306F2C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4"/>
            <a:ext cx="2046444" cy="72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3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5794" y="-18581"/>
            <a:ext cx="12288687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Feasibility Study 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/>
        </p:nvGraphicFramePr>
        <p:xfrm>
          <a:off x="86532" y="1087904"/>
          <a:ext cx="1191412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28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840416" y="5229200"/>
            <a:ext cx="208823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FS Report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83409" y="5038473"/>
            <a:ext cx="2985466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FCC Week &amp; Review: key technology R&amp;D programs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28612" y="5716892"/>
            <a:ext cx="3672408" cy="31804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Release FSR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and schedule  update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2965" y="2636912"/>
            <a:ext cx="5085323" cy="418085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FCC Week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implementation, main parameters baseline design documentation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215680" y="2564904"/>
            <a:ext cx="615661" cy="576741"/>
            <a:chOff x="-1219048" y="3333377"/>
            <a:chExt cx="540000" cy="54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8360659" y="5024328"/>
            <a:ext cx="615661" cy="581317"/>
            <a:chOff x="4333017" y="2114253"/>
            <a:chExt cx="1219048" cy="121904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1601019" y="5641585"/>
            <a:ext cx="615661" cy="576741"/>
            <a:chOff x="6234726" y="2760924"/>
            <a:chExt cx="540000" cy="54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6135519" y="3140968"/>
            <a:ext cx="590465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high-risk areas site investigations, environmental evaluation &amp; impact study with host states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04112" y="3717032"/>
            <a:ext cx="3960440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mid-term review: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coherency, cost update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04162" y="4399862"/>
            <a:ext cx="5124485" cy="61331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detailed design towards CDR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Century Gothic" panose="020B0502020202020204" pitchFamily="34" charset="0"/>
              </a:rPr>
              <a:t>cost and schedule for phase 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8929" y="1825696"/>
            <a:ext cx="5313538" cy="5669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C377B"/>
                </a:solidFill>
                <a:latin typeface="Century Gothic" panose="020B0502020202020204" pitchFamily="34" charset="0"/>
              </a:rPr>
              <a:t>CDR baseline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design adaptations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C377B"/>
                </a:solidFill>
                <a:latin typeface="Century Gothic" panose="020B0502020202020204" pitchFamily="34" charset="0"/>
              </a:rPr>
              <a:t>         n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implementation scenario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32467" y="3751874"/>
            <a:ext cx="615661" cy="576741"/>
            <a:chOff x="-1219048" y="3333377"/>
            <a:chExt cx="540000" cy="54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96565" y="2435364"/>
            <a:ext cx="1842574" cy="36021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Status reports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study planning ,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999433" y="1874780"/>
            <a:ext cx="615661" cy="581317"/>
            <a:chOff x="4333017" y="2114253"/>
            <a:chExt cx="1219048" cy="12190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pic>
        <p:nvPicPr>
          <p:cNvPr id="3" name="Graphic 2" descr="Pin">
            <a:extLst>
              <a:ext uri="{FF2B5EF4-FFF2-40B4-BE49-F238E27FC236}">
                <a16:creationId xmlns:a16="http://schemas.microsoft.com/office/drawing/2014/main" id="{53FD9C69-B40A-46A3-AD9B-6F358179F3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47862" y="2087888"/>
            <a:ext cx="914400" cy="914400"/>
          </a:xfrm>
          <a:prstGeom prst="rect">
            <a:avLst/>
          </a:prstGeom>
        </p:spPr>
      </p:pic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7627D599-139B-4354-922F-2E03A388C8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0" y="182420"/>
            <a:ext cx="1935386" cy="6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16">
            <a:extLst>
              <a:ext uri="{FF2B5EF4-FFF2-40B4-BE49-F238E27FC236}">
                <a16:creationId xmlns:a16="http://schemas.microsoft.com/office/drawing/2014/main" id="{12BC0E9A-65A4-CC46-A4EE-431BA8C1533B}"/>
              </a:ext>
            </a:extLst>
          </p:cNvPr>
          <p:cNvSpPr/>
          <p:nvPr/>
        </p:nvSpPr>
        <p:spPr>
          <a:xfrm>
            <a:off x="4114800" y="1877102"/>
            <a:ext cx="757518" cy="3109611"/>
          </a:xfrm>
          <a:prstGeom prst="downArrow">
            <a:avLst/>
          </a:prstGeom>
          <a:solidFill>
            <a:srgbClr val="009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7BBE82-1B73-FD48-B8CF-6182AE050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Muon Collider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988B0-CFC6-A54D-AAAE-678180CF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7A23F-BAF2-40F7-981E-A4E481A32A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F3818-2864-324D-B15A-510B5D7F2E84}"/>
              </a:ext>
            </a:extLst>
          </p:cNvPr>
          <p:cNvSpPr txBox="1"/>
          <p:nvPr/>
        </p:nvSpPr>
        <p:spPr>
          <a:xfrm>
            <a:off x="1828800" y="1116700"/>
            <a:ext cx="5562600" cy="760402"/>
          </a:xfrm>
          <a:prstGeom prst="rect">
            <a:avLst/>
          </a:prstGeom>
          <a:solidFill>
            <a:srgbClr val="0096FF"/>
          </a:solidFill>
          <a:ln>
            <a:solidFill>
              <a:srgbClr val="7A81FF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proposed 50 years ago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Gersh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Budker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then developed by Alexander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Skrinsky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David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Neuffer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1845A-9FA2-B44C-AD3C-1FE9B74AA66A}"/>
              </a:ext>
            </a:extLst>
          </p:cNvPr>
          <p:cNvSpPr txBox="1"/>
          <p:nvPr/>
        </p:nvSpPr>
        <p:spPr>
          <a:xfrm>
            <a:off x="2590800" y="2306327"/>
            <a:ext cx="3733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Collider Collaboration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(1997, Bob Palmer et 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30ACF-E611-9140-B7FB-8AD8ABB195A1}"/>
              </a:ext>
            </a:extLst>
          </p:cNvPr>
          <p:cNvSpPr txBox="1"/>
          <p:nvPr/>
        </p:nvSpPr>
        <p:spPr>
          <a:xfrm>
            <a:off x="2438400" y="3429000"/>
            <a:ext cx="4038600" cy="798295"/>
          </a:xfrm>
          <a:prstGeom prst="rect">
            <a:avLst/>
          </a:prstGeom>
          <a:solidFill>
            <a:srgbClr val="0432FF"/>
          </a:solidFill>
          <a:ln>
            <a:solidFill>
              <a:srgbClr val="7A81FF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Accelerator Program (MAP)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(2011 Mark Palmer et 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62701-0CEB-724B-A75F-992914109634}"/>
              </a:ext>
            </a:extLst>
          </p:cNvPr>
          <p:cNvSpPr txBox="1"/>
          <p:nvPr/>
        </p:nvSpPr>
        <p:spPr>
          <a:xfrm>
            <a:off x="2438400" y="4986713"/>
            <a:ext cx="415738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Collider Working Group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(2017, asked by LDG to prepare the Input to the European Strategy Update)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14FDBD-49BF-F446-8922-0A572031BE01}"/>
              </a:ext>
            </a:extLst>
          </p:cNvPr>
          <p:cNvSpPr/>
          <p:nvPr/>
        </p:nvSpPr>
        <p:spPr>
          <a:xfrm>
            <a:off x="7010400" y="2971800"/>
            <a:ext cx="4838700" cy="1619971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“generated a reservoir of expertise and enthusiasm that the current international effort on physics, machine and detector studies can not do without”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50286FA-BFE1-B947-9DF9-144254AD6B9E}"/>
              </a:ext>
            </a:extLst>
          </p:cNvPr>
          <p:cNvSpPr/>
          <p:nvPr/>
        </p:nvSpPr>
        <p:spPr>
          <a:xfrm>
            <a:off x="6477000" y="3657388"/>
            <a:ext cx="533400" cy="246746"/>
          </a:xfrm>
          <a:prstGeom prst="rightArrow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6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BD7E-936B-EB41-BD89-710A0890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36525"/>
            <a:ext cx="11376025" cy="540807"/>
          </a:xfrm>
        </p:spPr>
        <p:txBody>
          <a:bodyPr/>
          <a:lstStyle/>
          <a:p>
            <a:r>
              <a:rPr lang="en-GB" dirty="0"/>
              <a:t>Muon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A05012-5848-CE48-8A7D-9D3A336C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7DCF4D-AF68-A344-8C8E-5A6435E5DAF6}"/>
              </a:ext>
            </a:extLst>
          </p:cNvPr>
          <p:cNvSpPr txBox="1"/>
          <p:nvPr/>
        </p:nvSpPr>
        <p:spPr>
          <a:xfrm>
            <a:off x="512776" y="677332"/>
            <a:ext cx="113760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the start of 2021, the muon collider study was initiated at CERN. In consultation with institutes from different member states a Memorandum of Cooperation was finalised, and several institutes, including CEA and INFN, have signed.</a:t>
            </a: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5787F-EA24-EC4C-99B1-3E4D2236CE3A}"/>
              </a:ext>
            </a:extLst>
          </p:cNvPr>
          <p:cNvSpPr txBox="1"/>
          <p:nvPr/>
        </p:nvSpPr>
        <p:spPr>
          <a:xfrm>
            <a:off x="407987" y="1295083"/>
            <a:ext cx="103728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Muon collider</a:t>
            </a:r>
            <a:r>
              <a:rPr lang="en-GB" sz="16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study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goals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work on the main challenges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determine by end 2025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(as input to next European Strategy)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investment in muon collider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test facility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and CDR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is justified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a scientific perspective.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9812E2-85B1-D544-80C2-67A5F0AD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2534636"/>
            <a:ext cx="9855200" cy="4323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08036-311E-E642-9681-3C0E16D5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8" y="2337600"/>
            <a:ext cx="4954300" cy="23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53872" y="6474737"/>
            <a:ext cx="1885950" cy="306387"/>
          </a:xfrm>
          <a:prstGeom prst="rect">
            <a:avLst/>
          </a:prstGeom>
        </p:spPr>
        <p:txBody>
          <a:bodyPr/>
          <a:lstStyle/>
          <a:p>
            <a:r>
              <a:rPr lang="it-IT" sz="1600" dirty="0"/>
              <a:t>D. </a:t>
            </a:r>
            <a:r>
              <a:rPr lang="it-IT" sz="1600" dirty="0" err="1"/>
              <a:t>Schulte</a:t>
            </a:r>
            <a:endParaRPr lang="en-GB" sz="1600" dirty="0"/>
          </a:p>
        </p:txBody>
      </p:sp>
      <p:pic>
        <p:nvPicPr>
          <p:cNvPr id="6" name="Picture 5" descr="p0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7" t="8738" r="4729" b="3773"/>
          <a:stretch/>
        </p:blipFill>
        <p:spPr>
          <a:xfrm>
            <a:off x="3386006" y="1182293"/>
            <a:ext cx="7729173" cy="5302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872" y="1182293"/>
            <a:ext cx="323213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 concept to make informed decision by next EU strategy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Address: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Innovative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Technology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Power drivers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Design demonstrator facility</a:t>
            </a:r>
          </a:p>
          <a:p>
            <a:r>
              <a:rPr lang="en-GB" dirty="0"/>
              <a:t>site identiﬁed at CERN</a:t>
            </a:r>
          </a:p>
          <a:p>
            <a:r>
              <a:rPr lang="en-GB" dirty="0"/>
              <a:t>- global collaboration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3397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07987" y="245117"/>
            <a:ext cx="11376025" cy="531663"/>
          </a:xfrm>
        </p:spPr>
        <p:txBody>
          <a:bodyPr/>
          <a:lstStyle/>
          <a:p>
            <a:r>
              <a:rPr lang="en-GB" b="0" dirty="0">
                <a:latin typeface="+mj-lt"/>
              </a:rPr>
              <a:t>Challenges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10176768" y="6073743"/>
            <a:ext cx="609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z="1600"/>
              <a:pPr/>
              <a:t>16</a:t>
            </a:fld>
            <a:endParaRPr lang="en-GB" sz="1600" dirty="0"/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460D35FC-A939-0F44-99A1-EF13C47784B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1965" y="836712"/>
            <a:ext cx="9140472" cy="4294963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93045" y="5541235"/>
            <a:ext cx="6771040" cy="11200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34039" tIns="67020" rIns="134039" bIns="67020" rtlCol="0">
            <a:spAutoFit/>
          </a:bodyPr>
          <a:lstStyle/>
          <a:p>
            <a:r>
              <a:rPr lang="en-US" sz="2133" b="1" dirty="0"/>
              <a:t>3) Cost</a:t>
            </a:r>
            <a:r>
              <a:rPr lang="en-US" sz="2133" dirty="0"/>
              <a:t> and </a:t>
            </a:r>
            <a:r>
              <a:rPr lang="en-US" sz="2133" b="1" dirty="0"/>
              <a:t>power</a:t>
            </a:r>
            <a:r>
              <a:rPr lang="en-US" sz="2133" dirty="0"/>
              <a:t> consumption limit energy reach</a:t>
            </a:r>
          </a:p>
          <a:p>
            <a:r>
              <a:rPr lang="en-US" sz="2133" dirty="0"/>
              <a:t>e.g. 32 km accelerator for 10 </a:t>
            </a:r>
            <a:r>
              <a:rPr lang="en-US" sz="2133" dirty="0" err="1"/>
              <a:t>TeV</a:t>
            </a:r>
            <a:r>
              <a:rPr lang="en-US" sz="2133" dirty="0"/>
              <a:t>, 10 km collider ring</a:t>
            </a:r>
          </a:p>
          <a:p>
            <a:r>
              <a:rPr lang="en-US" sz="2133" dirty="0"/>
              <a:t>Also impacts </a:t>
            </a:r>
            <a:r>
              <a:rPr lang="en-US" sz="2133" b="1" dirty="0"/>
              <a:t>beam quality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045" y="1142297"/>
            <a:ext cx="4850827" cy="1120042"/>
          </a:xfrm>
          <a:prstGeom prst="rect">
            <a:avLst/>
          </a:prstGeom>
          <a:solidFill>
            <a:srgbClr val="FCD5B5"/>
          </a:solidFill>
        </p:spPr>
        <p:txBody>
          <a:bodyPr wrap="square" lIns="134039" tIns="67020" rIns="134039" bIns="67020" rtlCol="0">
            <a:spAutoFit/>
          </a:bodyPr>
          <a:lstStyle/>
          <a:p>
            <a:r>
              <a:rPr lang="en-US" sz="2133" dirty="0"/>
              <a:t>4) Drives the </a:t>
            </a:r>
            <a:r>
              <a:rPr lang="en-US" sz="2133" b="1" dirty="0"/>
              <a:t>beam quality</a:t>
            </a:r>
          </a:p>
          <a:p>
            <a:r>
              <a:rPr lang="en-US" sz="2133" dirty="0"/>
              <a:t>start from MAP design</a:t>
            </a:r>
          </a:p>
          <a:p>
            <a:r>
              <a:rPr lang="en-US" sz="2133" i="1" dirty="0"/>
              <a:t>optimize as much as possible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43605" y="2262530"/>
            <a:ext cx="864096" cy="782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3478565" y="4765130"/>
            <a:ext cx="2905467" cy="7761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3478565" y="5061183"/>
            <a:ext cx="4057595" cy="480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34677" y="5061182"/>
            <a:ext cx="3548955" cy="11200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34039" tIns="67020" rIns="134039" bIns="67020" rtlCol="0">
            <a:spAutoFit/>
          </a:bodyPr>
          <a:lstStyle/>
          <a:p>
            <a:r>
              <a:rPr lang="en-US" sz="2133" b="1" dirty="0"/>
              <a:t>1) Dense neutrino flux</a:t>
            </a:r>
          </a:p>
          <a:p>
            <a:r>
              <a:rPr lang="en-US" sz="2133" dirty="0"/>
              <a:t>mitigated by mover system and site selection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52385" y="1388924"/>
            <a:ext cx="2584572" cy="7918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134039" tIns="67020" rIns="134039" bIns="67020" rtlCol="0">
            <a:spAutoFit/>
          </a:bodyPr>
          <a:lstStyle/>
          <a:p>
            <a:r>
              <a:rPr lang="en-US" sz="2133" b="1" dirty="0"/>
              <a:t>2) Beam-induced background</a:t>
            </a:r>
            <a:endParaRPr lang="en-US" sz="2133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248128" y="4389107"/>
            <a:ext cx="1386549" cy="685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7248128" y="1508788"/>
            <a:ext cx="2304257" cy="276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746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56181D-5C71-488F-9024-C17CA0C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F0228-32CD-40E4-8C52-08F04384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E7C71B-ECE8-463E-9A5D-D45E06B2AE9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07988" y="1041654"/>
            <a:ext cx="11074400" cy="34337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Start from the MAP scheme</a:t>
            </a:r>
          </a:p>
          <a:p>
            <a:r>
              <a:rPr lang="en-US" sz="2400" dirty="0"/>
              <a:t>Extend understanding of open points, e.g.</a:t>
            </a:r>
          </a:p>
          <a:p>
            <a:pPr lvl="1"/>
            <a:r>
              <a:rPr lang="en-US" sz="2400" dirty="0"/>
              <a:t>Neutrino Radiation </a:t>
            </a:r>
          </a:p>
          <a:p>
            <a:pPr lvl="1"/>
            <a:r>
              <a:rPr lang="en-US" sz="2400" dirty="0"/>
              <a:t>Integration of RF, magnets and target</a:t>
            </a:r>
          </a:p>
          <a:p>
            <a:pPr lvl="1"/>
            <a:r>
              <a:rPr lang="en-GB" sz="2400" dirty="0"/>
              <a:t>Selection of cooling techniques &amp; technologies</a:t>
            </a:r>
          </a:p>
          <a:p>
            <a:pPr lvl="1"/>
            <a:r>
              <a:rPr lang="en-GB" sz="2400" dirty="0"/>
              <a:t>Deepen study of fast acceleration, investigate alternatives</a:t>
            </a:r>
          </a:p>
          <a:p>
            <a:pPr lvl="1"/>
            <a:r>
              <a:rPr lang="en-GB" sz="2400" dirty="0"/>
              <a:t>Rely on parallel programmes (e.g. HFM) for technologies which are common to other projects/fields.</a:t>
            </a:r>
          </a:p>
        </p:txBody>
      </p:sp>
      <p:pic>
        <p:nvPicPr>
          <p:cNvPr id="5" name="Picture 4" descr="DiagramDescription automatically generated">
            <a:extLst>
              <a:ext uri="{FF2B5EF4-FFF2-40B4-BE49-F238E27FC236}">
                <a16:creationId xmlns:a16="http://schemas.microsoft.com/office/drawing/2014/main" id="{B4E18754-C838-4D35-A1B2-8A8884D3D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33448" y="4537199"/>
            <a:ext cx="7823479" cy="2184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012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Progress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10176768" y="6073743"/>
            <a:ext cx="609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z="1600"/>
              <a:pPr/>
              <a:t>18</a:t>
            </a:fld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42980" y="1130073"/>
            <a:ext cx="115719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Prepared the European Roadmap for Accelerator R&amp;D</a:t>
            </a:r>
          </a:p>
          <a:p>
            <a:endParaRPr lang="en-US" sz="2400" dirty="0"/>
          </a:p>
          <a:p>
            <a:r>
              <a:rPr lang="en-US" sz="2400" dirty="0"/>
              <a:t>Technical progress in several areas:</a:t>
            </a:r>
          </a:p>
          <a:p>
            <a:endParaRPr lang="en-US" sz="2000" dirty="0"/>
          </a:p>
          <a:p>
            <a:pPr marL="380990" indent="-380990">
              <a:buFont typeface="Arial"/>
              <a:buChar char="•"/>
            </a:pPr>
            <a:r>
              <a:rPr lang="en-US" sz="2000" dirty="0"/>
              <a:t>Team of civil engineers, radiation and FLUKA experts, beam physicists started addressing the </a:t>
            </a:r>
            <a:r>
              <a:rPr lang="en-US" sz="2000" b="1" dirty="0"/>
              <a:t>neutrino flux challenge</a:t>
            </a:r>
          </a:p>
          <a:p>
            <a:pPr marL="380990" indent="-380990">
              <a:buFont typeface="Arial"/>
              <a:buChar char="•"/>
            </a:pPr>
            <a:r>
              <a:rPr lang="en-US" sz="2000" dirty="0"/>
              <a:t>Design of </a:t>
            </a:r>
            <a:r>
              <a:rPr lang="en-US" sz="2000" b="1" dirty="0"/>
              <a:t>collider ring lattice</a:t>
            </a:r>
            <a:r>
              <a:rPr lang="en-US" sz="2000" dirty="0"/>
              <a:t> is ongoing</a:t>
            </a:r>
          </a:p>
          <a:p>
            <a:pPr marL="380990" indent="-380990">
              <a:buFont typeface="Arial"/>
              <a:buChar char="•"/>
            </a:pPr>
            <a:r>
              <a:rPr lang="en-US" sz="2000" b="1" dirty="0"/>
              <a:t>Longitudinal beam dynamics and RF concept </a:t>
            </a:r>
            <a:r>
              <a:rPr lang="en-US" sz="2000" dirty="0"/>
              <a:t>in high-energy complex started</a:t>
            </a:r>
          </a:p>
          <a:p>
            <a:pPr marL="380990" indent="-380990">
              <a:buFont typeface="Arial"/>
              <a:buChar char="•"/>
            </a:pPr>
            <a:r>
              <a:rPr lang="en-US" sz="2000" b="1" dirty="0"/>
              <a:t>MDI studies</a:t>
            </a:r>
            <a:r>
              <a:rPr lang="en-US" sz="2000" dirty="0"/>
              <a:t> started, losses in collider ring, impact on target</a:t>
            </a:r>
          </a:p>
          <a:p>
            <a:pPr marL="380990" indent="-380990">
              <a:buFont typeface="Arial"/>
              <a:buChar char="•"/>
            </a:pPr>
            <a:r>
              <a:rPr lang="en-US" sz="2000" b="1" dirty="0"/>
              <a:t>Final cooling system</a:t>
            </a:r>
            <a:r>
              <a:rPr lang="en-US" sz="2000" dirty="0"/>
              <a:t> work</a:t>
            </a:r>
          </a:p>
          <a:p>
            <a:pPr marL="380990" indent="-380990">
              <a:buFont typeface="Arial"/>
              <a:buChar char="•"/>
            </a:pPr>
            <a:r>
              <a:rPr lang="en-US" sz="2000" b="1" dirty="0"/>
              <a:t>Power converter</a:t>
            </a:r>
            <a:r>
              <a:rPr lang="en-US" sz="2000" dirty="0"/>
              <a:t> studies</a:t>
            </a:r>
          </a:p>
          <a:p>
            <a:pPr marL="380990" indent="-380990">
              <a:buFont typeface="Arial"/>
              <a:buChar char="•"/>
            </a:pPr>
            <a:r>
              <a:rPr lang="en-US" sz="2000" dirty="0"/>
              <a:t>Collective effects, final cooling absorber design, magnets started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7951E-EF9E-7749-94D4-375DC583BEA3}"/>
              </a:ext>
            </a:extLst>
          </p:cNvPr>
          <p:cNvSpPr txBox="1"/>
          <p:nvPr/>
        </p:nvSpPr>
        <p:spPr>
          <a:xfrm>
            <a:off x="175491" y="6438868"/>
            <a:ext cx="21797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Daniel Schulte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ECD62-E129-7F44-8D71-F6629633FA66}"/>
              </a:ext>
            </a:extLst>
          </p:cNvPr>
          <p:cNvSpPr txBox="1"/>
          <p:nvPr/>
        </p:nvSpPr>
        <p:spPr>
          <a:xfrm>
            <a:off x="2355273" y="5544905"/>
            <a:ext cx="76107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b="1" dirty="0"/>
              <a:t>Looking towards Roadmap implementation…</a:t>
            </a:r>
          </a:p>
        </p:txBody>
      </p:sp>
    </p:spTree>
    <p:extLst>
      <p:ext uri="{BB962C8B-B14F-4D97-AF65-F5344CB8AC3E}">
        <p14:creationId xmlns:p14="http://schemas.microsoft.com/office/powerpoint/2010/main" val="3662513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8B04-72A3-904D-A2C4-5B415F78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B7DDBF-7BF7-854B-8DB1-CBF3BED0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derniere.pdf" descr="derniere.pdf">
            <a:extLst>
              <a:ext uri="{FF2B5EF4-FFF2-40B4-BE49-F238E27FC236}">
                <a16:creationId xmlns:a16="http://schemas.microsoft.com/office/drawing/2014/main" id="{9F67ABC8-DDB5-7A42-BEC0-181617E95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5" y="1496092"/>
            <a:ext cx="5172873" cy="3657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LIC_map_CLIC380_CLIC1500_CLIC3000_wtext.jpeg" descr="CLIC_map_CLIC380_CLIC1500_CLIC3000_wtext.jpeg">
            <a:extLst>
              <a:ext uri="{FF2B5EF4-FFF2-40B4-BE49-F238E27FC236}">
                <a16:creationId xmlns:a16="http://schemas.microsoft.com/office/drawing/2014/main" id="{878F2C78-6562-2F48-A36C-6FAFEB5BA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740" y="1496092"/>
            <a:ext cx="4704235" cy="3527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LIC-Logo-Color-72.png" descr="CLIC-Logo-Color-72.png">
            <a:extLst>
              <a:ext uri="{FF2B5EF4-FFF2-40B4-BE49-F238E27FC236}">
                <a16:creationId xmlns:a16="http://schemas.microsoft.com/office/drawing/2014/main" id="{13060C16-0E1C-7D47-8A0E-54D2FDC57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25" y="1496092"/>
            <a:ext cx="893703" cy="8937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E8D7D-9ED7-5B44-AF65-7634626F1544}"/>
              </a:ext>
            </a:extLst>
          </p:cNvPr>
          <p:cNvSpPr txBox="1"/>
          <p:nvPr/>
        </p:nvSpPr>
        <p:spPr>
          <a:xfrm>
            <a:off x="2325113" y="325629"/>
            <a:ext cx="912306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2021-2025 CERN linear collider programme is defined in accordance with the ESPP update. The programme will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 and further develop CLIC as an option for a Higgs/top accelerator facility at CERN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pursue high‑gradient R&amp;D and nanobeam technology more generally for compact applications in research, medical and industrial accelerators.</a:t>
            </a: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AAA84-F786-6D4E-8540-AA0679907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462" y="3721186"/>
            <a:ext cx="4240363" cy="3073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816157-A62C-AB49-B430-DEC0903C59D8}"/>
              </a:ext>
            </a:extLst>
          </p:cNvPr>
          <p:cNvSpPr txBox="1"/>
          <p:nvPr/>
        </p:nvSpPr>
        <p:spPr>
          <a:xfrm>
            <a:off x="249025" y="6356350"/>
            <a:ext cx="16167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Steinar </a:t>
            </a:r>
            <a:r>
              <a:rPr lang="en-GB" sz="1600" dirty="0" err="1"/>
              <a:t>Stapnes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9358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EA5CEB-1A03-2A4A-988D-78574BDFD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5039614"/>
          </a:xfrm>
        </p:spPr>
        <p:txBody>
          <a:bodyPr/>
          <a:lstStyle/>
          <a:p>
            <a:r>
              <a:rPr lang="en-GB" sz="2000" b="0" dirty="0"/>
              <a:t>… an </a:t>
            </a:r>
            <a:r>
              <a:rPr lang="en-GB" sz="2000" dirty="0">
                <a:solidFill>
                  <a:srgbClr val="FF0000"/>
                </a:solidFill>
              </a:rPr>
              <a:t>electron-positron Higgs factory is the highest-priority next collider</a:t>
            </a:r>
            <a:r>
              <a:rPr lang="en-GB" sz="2000" b="0" dirty="0"/>
              <a:t> for the field, followed by a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0000"/>
                </a:solidFill>
              </a:rPr>
              <a:t>hadron collider at the energy frontier</a:t>
            </a:r>
            <a:r>
              <a:rPr lang="en-GB" sz="2000" b="0" dirty="0"/>
              <a:t> in the longer term</a:t>
            </a:r>
          </a:p>
          <a:p>
            <a:r>
              <a:rPr lang="en-GB" sz="2000" b="0" dirty="0"/>
              <a:t>should investigate the technical and financial feasibility of a </a:t>
            </a:r>
            <a:r>
              <a:rPr lang="en-GB" sz="2000" dirty="0">
                <a:solidFill>
                  <a:srgbClr val="FF0000"/>
                </a:solidFill>
              </a:rPr>
              <a:t>future hadron collider at CERN with a centre-of-mass energy of at least 100 TeV and with an electron-positron Higgs and electroweak factory as a possible first stage</a:t>
            </a:r>
            <a:r>
              <a:rPr lang="en-GB" sz="2000" dirty="0"/>
              <a:t>.</a:t>
            </a:r>
          </a:p>
          <a:p>
            <a:r>
              <a:rPr lang="en-GB" sz="2000" b="0" dirty="0"/>
              <a:t>The timely realisation of the </a:t>
            </a:r>
            <a:r>
              <a:rPr lang="en-GB" sz="2000" dirty="0">
                <a:solidFill>
                  <a:srgbClr val="FF0000"/>
                </a:solidFill>
              </a:rPr>
              <a:t>electron-positron International Linear Collider (ILC)</a:t>
            </a:r>
            <a:r>
              <a:rPr lang="en-GB" sz="2000" b="0" dirty="0"/>
              <a:t> in Japan would be compatible with this strategy</a:t>
            </a:r>
          </a:p>
          <a:p>
            <a:r>
              <a:rPr lang="en-GB" sz="2000" b="0" dirty="0"/>
              <a:t>Two possible energy-frontier colliders have been studied for implementation at CERN, namely </a:t>
            </a:r>
            <a:r>
              <a:rPr lang="en-GB" sz="2000" dirty="0">
                <a:solidFill>
                  <a:srgbClr val="FF0000"/>
                </a:solidFill>
              </a:rPr>
              <a:t>CLIC and FCC</a:t>
            </a:r>
            <a:r>
              <a:rPr lang="en-GB" sz="2000" b="0" dirty="0"/>
              <a:t>...</a:t>
            </a:r>
          </a:p>
          <a:p>
            <a:r>
              <a:rPr lang="en-GB" sz="2000" b="0" dirty="0"/>
              <a:t>In addition to the high field magnets the </a:t>
            </a:r>
            <a:r>
              <a:rPr lang="en-GB" sz="2000" dirty="0"/>
              <a:t>accelerator R&amp;D roadmap</a:t>
            </a:r>
            <a:r>
              <a:rPr lang="en-GB" sz="2000" b="0" dirty="0"/>
              <a:t> could contain: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0000"/>
                </a:solidFill>
              </a:rPr>
              <a:t>an international design study for a muon collider, as it represents a unique opportunity to achieve a multi-TeV energy domain</a:t>
            </a:r>
            <a:r>
              <a:rPr lang="en-GB" sz="2000" b="0" dirty="0"/>
              <a:t> beyond the reach of </a:t>
            </a:r>
            <a:r>
              <a:rPr lang="en-GB" sz="2000" b="0" dirty="0" err="1"/>
              <a:t>e+e</a:t>
            </a:r>
            <a:r>
              <a:rPr lang="en-GB" sz="2000" b="0" dirty="0"/>
              <a:t>- colliders, and potentially within a more compact circular tunnel than for a hadron collider. 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06BFD-6693-5C43-B087-7E0091F0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Strategy for Particle Physics update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9558E-CE01-F14B-8E75-12B1C8C8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DD0BD3-92EA-6E41-B71E-D4BA80434A82}"/>
              </a:ext>
            </a:extLst>
          </p:cNvPr>
          <p:cNvSpPr/>
          <p:nvPr/>
        </p:nvSpPr>
        <p:spPr>
          <a:xfrm>
            <a:off x="433677" y="979902"/>
            <a:ext cx="113246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Project Readiness Report as a step toward a TDR – for next ESPP</a:t>
            </a: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Assuming ESPP in 2026, Project Approval ~ 2028, Project (tunnel) construction can start in ~ 2030.</a:t>
            </a: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Focusing on: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</a:t>
            </a:r>
            <a:r>
              <a:rPr lang="en-US" b="1" dirty="0"/>
              <a:t>X-band technology readiness</a:t>
            </a:r>
            <a:r>
              <a:rPr lang="en-US" dirty="0"/>
              <a:t> for the 380 GeV CLIC initial phase 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Optimizing the luminosity</a:t>
            </a:r>
            <a:r>
              <a:rPr lang="en-US" dirty="0"/>
              <a:t> at 380 GeV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Improving the power efficiency</a:t>
            </a:r>
            <a:r>
              <a:rPr lang="en-US" dirty="0"/>
              <a:t> for both the initial phase and at high energies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8FE89-26A1-9D44-B09C-78AFC3D1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CLIC Project Readiness 2025-26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D6FE5-9F32-5943-AFFF-0A97E2B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0" fontAlgn="base">
              <a:spcBef>
                <a:spcPct val="0"/>
              </a:spcBef>
              <a:spcAft>
                <a:spcPct val="0"/>
              </a:spcAft>
              <a:defRPr/>
            </a:pPr>
            <a:fld id="{84CA1A48-680E-414C-97A5-2072CA0912A6}" type="slidenum">
              <a:rPr lang="en-US" altLang="en-US" kern="1200">
                <a:latin typeface="Arial" panose="020B0604020202020204" pitchFamily="34" charset="0"/>
                <a:ea typeface="+mn-ea"/>
              </a:rPr>
              <a:pPr defTabSz="457200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1FFAC-368D-E44C-BA8F-BA706A928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71" y="3212689"/>
            <a:ext cx="3022515" cy="3016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760EF-9AAD-3A47-B8F6-26035CE66593}"/>
              </a:ext>
            </a:extLst>
          </p:cNvPr>
          <p:cNvSpPr txBox="1"/>
          <p:nvPr/>
        </p:nvSpPr>
        <p:spPr>
          <a:xfrm>
            <a:off x="3465173" y="3385483"/>
            <a:ext cx="8610067" cy="3098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 eaLnBrk="0">
              <a:defRPr/>
            </a:pPr>
            <a:r>
              <a:rPr lang="en-US" sz="1600" dirty="0"/>
              <a:t>The CLIC study is mature, see for example: </a:t>
            </a:r>
            <a:r>
              <a:rPr lang="en-US" sz="1600" dirty="0">
                <a:hlinkClick r:id="rId4"/>
              </a:rPr>
              <a:t>https://arxiv.org/abs/2203.09186</a:t>
            </a:r>
            <a:r>
              <a:rPr lang="en-US" sz="1600" dirty="0"/>
              <a:t> (Snowmass) </a:t>
            </a:r>
          </a:p>
          <a:p>
            <a:pPr defTabSz="821531" eaLnBrk="0">
              <a:defRPr/>
            </a:pPr>
            <a:endParaRPr lang="en-US" sz="1600" dirty="0"/>
          </a:p>
          <a:p>
            <a:pPr defTabSz="821531" eaLnBrk="0">
              <a:defRPr/>
            </a:pPr>
            <a:r>
              <a:rPr lang="en-US" sz="1600" dirty="0"/>
              <a:t>Goals for the studies by ~2025, key improvements:</a:t>
            </a:r>
          </a:p>
          <a:p>
            <a:pPr marL="228600" lvl="2" indent="-228600">
              <a:buFont typeface="Arial" panose="020B0604020202020204" pitchFamily="34" charset="0"/>
              <a:buChar char="•"/>
            </a:pPr>
            <a:r>
              <a:rPr lang="en-US" sz="1600" b="1" dirty="0"/>
              <a:t>Luminosity numbers,</a:t>
            </a:r>
            <a:r>
              <a:rPr lang="en-US" sz="1600" dirty="0"/>
              <a:t> covering beam-dynamics, nanobeam, and positrons - at all energies.</a:t>
            </a:r>
            <a:endParaRPr lang="en-CH" sz="14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/>
              <a:t>Energy/power:</a:t>
            </a:r>
            <a:r>
              <a:rPr lang="en-US" sz="1600" dirty="0"/>
              <a:t> 380 GeV well underway, 3 </a:t>
            </a:r>
            <a:r>
              <a:rPr lang="en-US" sz="1600" dirty="0" err="1"/>
              <a:t>TeV</a:t>
            </a:r>
            <a:r>
              <a:rPr lang="en-US" sz="1600" dirty="0"/>
              <a:t> to be done, L-band klystrons</a:t>
            </a:r>
            <a:endParaRPr lang="en-CH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Sustainability issues, more work on running/energy models and carbon footprint </a:t>
            </a:r>
            <a:endParaRPr lang="en-CH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/>
              <a:t>X-band progress</a:t>
            </a:r>
            <a:r>
              <a:rPr lang="en-US" sz="1600" dirty="0"/>
              <a:t> – for CLIC, smaller machines, industry availability, including RF network   </a:t>
            </a:r>
            <a:endParaRPr lang="en-CH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/>
              <a:t>R&amp;D for higher energies</a:t>
            </a:r>
            <a:r>
              <a:rPr lang="en-US" sz="1600" dirty="0"/>
              <a:t>, gradient, power, prospects beyond 3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/>
              <a:t>Cost update</a:t>
            </a:r>
            <a:r>
              <a:rPr lang="en-US" sz="1600" dirty="0"/>
              <a:t>, only discuss changes </a:t>
            </a:r>
            <a:r>
              <a:rPr lang="en-US" sz="1600" dirty="0" err="1"/>
              <a:t>wrt</a:t>
            </a:r>
            <a:r>
              <a:rPr lang="en-US" sz="1600" dirty="0"/>
              <a:t> Project </a:t>
            </a:r>
            <a:r>
              <a:rPr lang="en-US" sz="1600" dirty="0" err="1"/>
              <a:t>Implemention</a:t>
            </a:r>
            <a:r>
              <a:rPr lang="en-US" sz="1600" dirty="0"/>
              <a:t> Plan</a:t>
            </a:r>
            <a:endParaRPr lang="en-CH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/>
              <a:t>Low-cost klystron</a:t>
            </a:r>
            <a:r>
              <a:rPr lang="en-US" sz="1600" dirty="0"/>
              <a:t> version – reoptimize for power, cost, fewer klystrons ?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893557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281B6A-56EB-B544-826C-540249A1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36" y="5045612"/>
            <a:ext cx="4445558" cy="13742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1462153-BA04-6B40-8686-2DC2CC77B4CD}"/>
              </a:ext>
            </a:extLst>
          </p:cNvPr>
          <p:cNvSpPr txBox="1">
            <a:spLocks/>
          </p:cNvSpPr>
          <p:nvPr/>
        </p:nvSpPr>
        <p:spPr>
          <a:xfrm>
            <a:off x="1215190" y="297211"/>
            <a:ext cx="9843335" cy="756918"/>
          </a:xfrm>
          <a:prstGeom prst="rect">
            <a:avLst/>
          </a:prstGeom>
        </p:spPr>
        <p:txBody>
          <a:bodyPr/>
          <a:lstStyle>
            <a:lvl1pPr marL="0" marR="0" indent="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2286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4572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6858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9144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0" marR="0" indent="11430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ct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pPr hangingPunct="1"/>
            <a:r>
              <a:rPr lang="en-US" sz="3600" dirty="0"/>
              <a:t> </a:t>
            </a:r>
          </a:p>
        </p:txBody>
      </p:sp>
      <p:grpSp>
        <p:nvGrpSpPr>
          <p:cNvPr id="17" name="Gruppo 9">
            <a:extLst>
              <a:ext uri="{FF2B5EF4-FFF2-40B4-BE49-F238E27FC236}">
                <a16:creationId xmlns:a16="http://schemas.microsoft.com/office/drawing/2014/main" id="{4A351516-AAEF-3140-994C-8CAF613DFE5B}"/>
              </a:ext>
            </a:extLst>
          </p:cNvPr>
          <p:cNvGrpSpPr/>
          <p:nvPr/>
        </p:nvGrpSpPr>
        <p:grpSpPr>
          <a:xfrm>
            <a:off x="5104061" y="2343002"/>
            <a:ext cx="4738370" cy="1413736"/>
            <a:chOff x="899592" y="1772816"/>
            <a:chExt cx="7443787" cy="231616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423D7B81-8C3E-5646-BD1E-BF73AB45D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772816"/>
              <a:ext cx="7443787" cy="2316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ttangolo 7">
              <a:extLst>
                <a:ext uri="{FF2B5EF4-FFF2-40B4-BE49-F238E27FC236}">
                  <a16:creationId xmlns:a16="http://schemas.microsoft.com/office/drawing/2014/main" id="{A3EFACE9-6012-C04A-B4A5-148C725D49CA}"/>
                </a:ext>
              </a:extLst>
            </p:cNvPr>
            <p:cNvSpPr/>
            <p:nvPr/>
          </p:nvSpPr>
          <p:spPr>
            <a:xfrm>
              <a:off x="2411760" y="1891323"/>
              <a:ext cx="2902314" cy="8175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20" name="CasellaDiTesto 8">
              <a:extLst>
                <a:ext uri="{FF2B5EF4-FFF2-40B4-BE49-F238E27FC236}">
                  <a16:creationId xmlns:a16="http://schemas.microsoft.com/office/drawing/2014/main" id="{9382B8D1-5DFA-424E-927C-C50CF96103D4}"/>
                </a:ext>
              </a:extLst>
            </p:cNvPr>
            <p:cNvSpPr txBox="1"/>
            <p:nvPr/>
          </p:nvSpPr>
          <p:spPr>
            <a:xfrm>
              <a:off x="2578911" y="1864713"/>
              <a:ext cx="2249303" cy="32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X-band </a:t>
              </a:r>
              <a:r>
                <a:rPr lang="it-IT" sz="7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accelerating</a:t>
              </a:r>
              <a:r>
                <a:rPr lang="it-IT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7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modules</a:t>
              </a:r>
              <a:endParaRPr lang="it-IT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0DEB687-8829-B84A-AEA0-F0401C106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34" y="1139569"/>
            <a:ext cx="6120885" cy="1108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D5631-8815-5F48-8B3B-94A13FD36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30" y="3192749"/>
            <a:ext cx="4275574" cy="16542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87D9A4-AC5E-314E-9298-169E716588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7" y="4285970"/>
            <a:ext cx="1947685" cy="2181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07DA8-2D06-D449-ABED-DA4A4ADBFB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962" y="2420210"/>
            <a:ext cx="2219970" cy="1275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6ED9F-508D-E743-AF8A-3005C31888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986" y="4145100"/>
            <a:ext cx="3390562" cy="2134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A196D-9BF9-B744-8FC8-004E8D5C795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950" y="4002878"/>
            <a:ext cx="871680" cy="12811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D9870E-41B2-6B41-89ED-8165B144C71F}"/>
              </a:ext>
            </a:extLst>
          </p:cNvPr>
          <p:cNvSpPr txBox="1"/>
          <p:nvPr/>
        </p:nvSpPr>
        <p:spPr>
          <a:xfrm>
            <a:off x="164988" y="1078514"/>
            <a:ext cx="4738370" cy="1759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60" tIns="17860" rIns="17860" bIns="17860" numCol="1" spcCol="38100" rtlCol="0" anchor="ctr">
            <a:spAutoFit/>
          </a:bodyPr>
          <a:lstStyle/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ym typeface="Avenir Book"/>
              </a:rPr>
              <a:t>CompactLight Design Studies 2018-21 (right) </a:t>
            </a:r>
          </a:p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ym typeface="Avenir Book"/>
              </a:rPr>
              <a:t>INFN 1 GeV linac</a:t>
            </a:r>
          </a:p>
          <a:p>
            <a:pPr marL="230188" indent="-230188" defTabSz="205383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Design Studies for ICS, </a:t>
            </a:r>
            <a:r>
              <a:rPr lang="en-US" sz="1400" dirty="0" err="1"/>
              <a:t>SmartLight</a:t>
            </a:r>
            <a:r>
              <a:rPr lang="en-US" sz="1400" dirty="0"/>
              <a:t> in Eindhoven </a:t>
            </a:r>
            <a:endParaRPr lang="en-US" sz="1400" kern="0" dirty="0">
              <a:sym typeface="Avenir Book"/>
            </a:endParaRPr>
          </a:p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DEFT</a:t>
            </a:r>
            <a:r>
              <a:rPr lang="en-US" sz="1400" kern="0" dirty="0">
                <a:sym typeface="Avenir Book"/>
              </a:rPr>
              <a:t>, at CHUV </a:t>
            </a:r>
          </a:p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XBOX test-stations, for example Melbourne, LNF, …</a:t>
            </a:r>
            <a:endParaRPr lang="en-US" sz="1400" kern="0" dirty="0">
              <a:sym typeface="Avenir Book"/>
            </a:endParaRPr>
          </a:p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Linearizer and Deflectors, e.g. PSI, DESY, CLARA, more</a:t>
            </a:r>
          </a:p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ym typeface="Avenir Book"/>
              </a:rPr>
              <a:t>Recent: Neutron Imaging, DESY </a:t>
            </a:r>
            <a:r>
              <a:rPr lang="en-US" sz="1400" dirty="0"/>
              <a:t>energy compressors</a:t>
            </a:r>
            <a:endParaRPr lang="en-US" sz="1400" kern="0" dirty="0">
              <a:sym typeface="Avenir Book"/>
            </a:endParaRPr>
          </a:p>
          <a:p>
            <a:pPr marL="230188" indent="-230188" defTabSz="205383" hangingPunct="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ym typeface="Avenir Book"/>
              </a:rPr>
              <a:t>AERES, IFAST and </a:t>
            </a:r>
            <a:r>
              <a:rPr lang="en-US" sz="1400" kern="0" dirty="0" err="1">
                <a:sym typeface="Avenir Book"/>
              </a:rPr>
              <a:t>Eur</a:t>
            </a:r>
            <a:r>
              <a:rPr lang="en-US" sz="1400" dirty="0" err="1"/>
              <a:t>oLabs</a:t>
            </a:r>
            <a:endParaRPr lang="en-US" sz="1400" kern="0" dirty="0">
              <a:sym typeface="Avenir Book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F62211-AEAE-444F-B5BD-1879BD47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24" y="357797"/>
            <a:ext cx="11376025" cy="531663"/>
          </a:xfrm>
        </p:spPr>
        <p:txBody>
          <a:bodyPr/>
          <a:lstStyle/>
          <a:p>
            <a:r>
              <a:rPr lang="en-US" dirty="0"/>
              <a:t>Applications – injector, X-band modules, RF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31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0B49AD-5636-F648-A490-5D29E6EC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18BC0-F43C-B247-9AA9-18EBE44B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69" y="0"/>
            <a:ext cx="91762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F103A-3E1D-034D-88C9-810218928329}"/>
              </a:ext>
            </a:extLst>
          </p:cNvPr>
          <p:cNvSpPr txBox="1"/>
          <p:nvPr/>
        </p:nvSpPr>
        <p:spPr>
          <a:xfrm>
            <a:off x="157017" y="5987018"/>
            <a:ext cx="12838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Shoji </a:t>
            </a:r>
            <a:r>
              <a:rPr lang="en-GB" sz="1600" dirty="0" err="1"/>
              <a:t>Asai</a:t>
            </a:r>
            <a:r>
              <a:rPr lang="en-GB" sz="1600" dirty="0"/>
              <a:t> (</a:t>
            </a:r>
            <a:r>
              <a:rPr lang="en-GB" sz="1600" dirty="0" err="1"/>
              <a:t>U.Tokyo</a:t>
            </a:r>
            <a:r>
              <a:rPr lang="en-GB" sz="1600" dirty="0"/>
              <a:t>,</a:t>
            </a:r>
          </a:p>
          <a:p>
            <a:r>
              <a:rPr lang="en-GB" sz="1600" dirty="0"/>
              <a:t>ILC-Japan)</a:t>
            </a:r>
          </a:p>
        </p:txBody>
      </p:sp>
    </p:spTree>
    <p:extLst>
      <p:ext uri="{BB962C8B-B14F-4D97-AF65-F5344CB8AC3E}">
        <p14:creationId xmlns:p14="http://schemas.microsoft.com/office/powerpoint/2010/main" val="728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B8C039-3EC2-3644-8A27-FAA68ADA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ILC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96C14-865D-944E-8432-9CE840B1A6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7988" y="1002696"/>
            <a:ext cx="7396739" cy="535365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Since August 2020, ICFA has been supporting the Japanese community proposal to host the ILC in Japan as a global project by setting up the International Development Team.</a:t>
            </a:r>
          </a:p>
          <a:p>
            <a:r>
              <a:rPr lang="en-GB" dirty="0"/>
              <a:t>IDT produced in May 2021 a proposal for the ILC Pre-lab as an interlaboratory organisation with a small headquarters in Japan, which should:</a:t>
            </a:r>
          </a:p>
          <a:p>
            <a:pPr lvl="1"/>
            <a:r>
              <a:rPr lang="en-GB" dirty="0"/>
              <a:t>complete the engineering designs for the machine and civil construction</a:t>
            </a:r>
          </a:p>
          <a:p>
            <a:pPr lvl="1"/>
            <a:r>
              <a:rPr lang="en-GB" dirty="0"/>
              <a:t>provide support for the intergovernmental negotiation of the organisation, governance, and  sharing of the cost and responsibilities.</a:t>
            </a:r>
          </a:p>
          <a:p>
            <a:r>
              <a:rPr lang="en-GB" dirty="0"/>
              <a:t>IDT has been supporting the Japanese community effort to promote the ILC in Japan, and organising the international activities in machine, physics and detector.</a:t>
            </a:r>
          </a:p>
          <a:p>
            <a:r>
              <a:rPr lang="en-GB" dirty="0"/>
              <a:t>ILC Pre-lab was not established by the end of 2021 as planned.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4EBEB-2152-DD48-92D7-888DFC7DDA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653295"/>
            <a:ext cx="4243295" cy="2341332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8BD82-07AF-E849-B493-4B482C1174AF}"/>
              </a:ext>
            </a:extLst>
          </p:cNvPr>
          <p:cNvSpPr txBox="1"/>
          <p:nvPr/>
        </p:nvSpPr>
        <p:spPr>
          <a:xfrm>
            <a:off x="9264074" y="5952744"/>
            <a:ext cx="281709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Tatsuya Nakada (EPFL)</a:t>
            </a:r>
          </a:p>
          <a:p>
            <a:r>
              <a:rPr lang="en-GB" dirty="0"/>
              <a:t>IDT Executive Board Chair</a:t>
            </a:r>
          </a:p>
          <a:p>
            <a:r>
              <a:rPr lang="en-GB" dirty="0"/>
              <a:t>SPC March 22</a:t>
            </a:r>
          </a:p>
        </p:txBody>
      </p:sp>
    </p:spTree>
    <p:extLst>
      <p:ext uri="{BB962C8B-B14F-4D97-AF65-F5344CB8AC3E}">
        <p14:creationId xmlns:p14="http://schemas.microsoft.com/office/powerpoint/2010/main" val="389268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14E7E-A663-EE41-A95C-66544621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IDT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7134-DCD6-2944-8007-C94A69B536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2727" y="1044548"/>
            <a:ext cx="10972800" cy="3656761"/>
          </a:xfrm>
        </p:spPr>
        <p:txBody>
          <a:bodyPr>
            <a:normAutofit fontScale="92500"/>
          </a:bodyPr>
          <a:lstStyle/>
          <a:p>
            <a:r>
              <a:rPr lang="en-GB" dirty="0"/>
              <a:t>ICFA should continue its support for the Japanese community effort to host the ILC in Japan in the present form, only if:</a:t>
            </a:r>
          </a:p>
          <a:p>
            <a:r>
              <a:rPr lang="en-GB" dirty="0"/>
              <a:t>1. there is a new prospect to move towards the Pre-lab with a minimum delay,</a:t>
            </a:r>
          </a:p>
          <a:p>
            <a:pPr lvl="1"/>
            <a:r>
              <a:rPr lang="en-GB" dirty="0"/>
              <a:t> ⇒ regular interaction between MEXT and potential foreign partner governments for developing a common understanding for the path towards the ILC;</a:t>
            </a:r>
          </a:p>
          <a:p>
            <a:r>
              <a:rPr lang="en-GB" dirty="0"/>
              <a:t>2. some of the time-critical Pre-lab work packages can be started soon, such that the delay in the ILC project would be minimized, </a:t>
            </a:r>
          </a:p>
          <a:p>
            <a:pPr lvl="1"/>
            <a:r>
              <a:rPr lang="en-GB" dirty="0"/>
              <a:t>⇒ a substantial increase in the MEXT budget to KEK for ILC R&amp;D that would allow some of the accelerator work packages to start as a collaborative effort between KEK and other interested laboratories</a:t>
            </a:r>
          </a:p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2267-4ED7-2B40-B0E2-13F91659C3C7}"/>
              </a:ext>
            </a:extLst>
          </p:cNvPr>
          <p:cNvSpPr txBox="1"/>
          <p:nvPr/>
        </p:nvSpPr>
        <p:spPr>
          <a:xfrm>
            <a:off x="8966922" y="96594"/>
            <a:ext cx="28170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Tatsuya Nakada (EPFL)</a:t>
            </a:r>
          </a:p>
          <a:p>
            <a:r>
              <a:rPr lang="en-GB" dirty="0"/>
              <a:t>IDT Executive Board Chair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ECD8E-FCEA-8A44-9F32-40254F6D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26" y="4507347"/>
            <a:ext cx="9814948" cy="19074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0692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58758-C9EB-AC4C-890C-48FBC4C6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EAF7D-B487-8C4C-BE98-9A0875A2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66"/>
            <a:ext cx="12192000" cy="6405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1A2774-548B-6646-BC1E-9AF0F7F7F494}"/>
              </a:ext>
            </a:extLst>
          </p:cNvPr>
          <p:cNvSpPr txBox="1"/>
          <p:nvPr/>
        </p:nvSpPr>
        <p:spPr>
          <a:xfrm>
            <a:off x="403200" y="6493133"/>
            <a:ext cx="42084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err="1"/>
              <a:t>Jianchun</a:t>
            </a:r>
            <a:r>
              <a:rPr lang="en-GB" sz="1600" dirty="0"/>
              <a:t> Wang (IHEP, CAS)</a:t>
            </a:r>
          </a:p>
        </p:txBody>
      </p:sp>
    </p:spTree>
    <p:extLst>
      <p:ext uri="{BB962C8B-B14F-4D97-AF65-F5344CB8AC3E}">
        <p14:creationId xmlns:p14="http://schemas.microsoft.com/office/powerpoint/2010/main" val="3540119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325CE-FA77-9E44-BA6A-6928157F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5EB8E-17AA-A446-BA69-F9A366E3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10"/>
            <a:ext cx="12192000" cy="66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57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C0C6E-5704-2D46-8EBF-9B0CEBF8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535DF-37C5-3148-818A-A8830B87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2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73119-FBED-B243-8E7F-F007376A903E}"/>
              </a:ext>
            </a:extLst>
          </p:cNvPr>
          <p:cNvSpPr txBox="1"/>
          <p:nvPr/>
        </p:nvSpPr>
        <p:spPr>
          <a:xfrm>
            <a:off x="176269" y="5984914"/>
            <a:ext cx="16194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Emilio </a:t>
            </a:r>
            <a:r>
              <a:rPr lang="en-GB" sz="1600" dirty="0" err="1"/>
              <a:t>Nanni</a:t>
            </a:r>
            <a:r>
              <a:rPr lang="en-GB" sz="1600" dirty="0"/>
              <a:t> (SLAC)</a:t>
            </a:r>
          </a:p>
        </p:txBody>
      </p:sp>
    </p:spTree>
    <p:extLst>
      <p:ext uri="{BB962C8B-B14F-4D97-AF65-F5344CB8AC3E}">
        <p14:creationId xmlns:p14="http://schemas.microsoft.com/office/powerpoint/2010/main" val="1936351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780EA-8B07-014D-A63E-0A04FC9E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6CDA9-1269-1C41-9779-BC591547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6" y="136525"/>
            <a:ext cx="8339262" cy="618111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24017-BC07-6B4B-8F19-8B20037B8622}"/>
              </a:ext>
            </a:extLst>
          </p:cNvPr>
          <p:cNvSpPr txBox="1"/>
          <p:nvPr/>
        </p:nvSpPr>
        <p:spPr>
          <a:xfrm>
            <a:off x="1675231" y="6444476"/>
            <a:ext cx="91679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See: </a:t>
            </a:r>
            <a:r>
              <a:rPr lang="en-GB" b="1" i="1" dirty="0"/>
              <a:t>C3: A “Cool” Route to the Higgs Boson and Beyond</a:t>
            </a:r>
            <a:r>
              <a:rPr lang="en-GB" b="1" dirty="0"/>
              <a:t>    </a:t>
            </a:r>
            <a:r>
              <a:rPr lang="en-GB" b="1" dirty="0" err="1"/>
              <a:t>ArXiv</a:t>
            </a:r>
            <a:r>
              <a:rPr lang="en-GB" b="1" dirty="0"/>
              <a:t> 2110.15800 (2021)</a:t>
            </a:r>
          </a:p>
        </p:txBody>
      </p:sp>
    </p:spTree>
    <p:extLst>
      <p:ext uri="{BB962C8B-B14F-4D97-AF65-F5344CB8AC3E}">
        <p14:creationId xmlns:p14="http://schemas.microsoft.com/office/powerpoint/2010/main" val="395901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94D27-9924-4A40-9B5A-168049E1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10FA9-D398-8942-92C3-93644E7ED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49" y="1629119"/>
            <a:ext cx="10650964" cy="29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718300"/>
          </a:xfrm>
          <a:prstGeom prst="rect">
            <a:avLst/>
          </a:prstGeom>
          <a:noFill/>
        </p:spPr>
      </p:pic>
      <p:pic>
        <p:nvPicPr>
          <p:cNvPr id="102" name="Picture 1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5968" y="1079962"/>
            <a:ext cx="341739" cy="422068"/>
          </a:xfrm>
          <a:prstGeom prst="rect">
            <a:avLst/>
          </a:prstGeom>
          <a:noFill/>
        </p:spPr>
      </p:pic>
      <p:pic>
        <p:nvPicPr>
          <p:cNvPr id="103" name="Picture 1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5550" y="492481"/>
            <a:ext cx="432055" cy="580923"/>
          </a:xfrm>
          <a:prstGeom prst="rect">
            <a:avLst/>
          </a:prstGeom>
          <a:noFill/>
        </p:spPr>
      </p:pic>
      <p:pic>
        <p:nvPicPr>
          <p:cNvPr id="104" name="Picture 10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2626" y="2892317"/>
            <a:ext cx="678703" cy="236963"/>
          </a:xfrm>
          <a:prstGeom prst="rect">
            <a:avLst/>
          </a:prstGeom>
          <a:noFill/>
        </p:spPr>
      </p:pic>
      <p:sp>
        <p:nvSpPr>
          <p:cNvPr id="105" name="Freeform 105"/>
          <p:cNvSpPr/>
          <p:nvPr/>
        </p:nvSpPr>
        <p:spPr>
          <a:xfrm>
            <a:off x="4303778" y="1872997"/>
            <a:ext cx="4828031" cy="4713731"/>
          </a:xfrm>
          <a:custGeom>
            <a:avLst/>
            <a:gdLst/>
            <a:ahLst/>
            <a:cxnLst/>
            <a:rect l="0" t="0" r="0" b="0"/>
            <a:pathLst>
              <a:path w="4828031" h="4713731">
                <a:moveTo>
                  <a:pt x="0" y="2356865"/>
                </a:moveTo>
                <a:cubicBezTo>
                  <a:pt x="0" y="1055243"/>
                  <a:pt x="1080770" y="0"/>
                  <a:pt x="2414016" y="0"/>
                </a:cubicBezTo>
                <a:cubicBezTo>
                  <a:pt x="3747262" y="0"/>
                  <a:pt x="4828031" y="1055243"/>
                  <a:pt x="4828031" y="2356865"/>
                </a:cubicBezTo>
                <a:cubicBezTo>
                  <a:pt x="4828031" y="3658489"/>
                  <a:pt x="3747262" y="4713731"/>
                  <a:pt x="2414016" y="4713731"/>
                </a:cubicBezTo>
                <a:cubicBezTo>
                  <a:pt x="1080770" y="4713731"/>
                  <a:pt x="0" y="3658489"/>
                  <a:pt x="0" y="2356865"/>
                </a:cubicBezTo>
                <a:close/>
                <a:moveTo>
                  <a:pt x="-1675638" y="4985003"/>
                </a:moveTo>
              </a:path>
            </a:pathLst>
          </a:custGeom>
          <a:noFill/>
          <a:ln w="57150" cap="flat" cmpd="sng">
            <a:solidFill>
              <a:srgbClr val="00B0F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Freeform 106"/>
          <p:cNvSpPr/>
          <p:nvPr/>
        </p:nvSpPr>
        <p:spPr>
          <a:xfrm>
            <a:off x="10076688" y="4574"/>
            <a:ext cx="2023872" cy="1458468"/>
          </a:xfrm>
          <a:custGeom>
            <a:avLst/>
            <a:gdLst/>
            <a:ahLst/>
            <a:cxnLst/>
            <a:rect l="0" t="0" r="0" b="0"/>
            <a:pathLst>
              <a:path w="2023872" h="1458468">
                <a:moveTo>
                  <a:pt x="0" y="1458468"/>
                </a:moveTo>
                <a:lnTo>
                  <a:pt x="2023872" y="1458468"/>
                </a:lnTo>
                <a:lnTo>
                  <a:pt x="2023872" y="0"/>
                </a:lnTo>
                <a:lnTo>
                  <a:pt x="0" y="0"/>
                </a:lnTo>
                <a:lnTo>
                  <a:pt x="0" y="1458468"/>
                </a:lnTo>
                <a:close/>
              </a:path>
            </a:pathLst>
          </a:custGeom>
          <a:solidFill>
            <a:srgbClr val="D0CECE">
              <a:alpha val="76077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Freeform 107"/>
          <p:cNvSpPr/>
          <p:nvPr/>
        </p:nvSpPr>
        <p:spPr>
          <a:xfrm>
            <a:off x="10170415" y="628651"/>
            <a:ext cx="179831" cy="178309"/>
          </a:xfrm>
          <a:custGeom>
            <a:avLst/>
            <a:gdLst/>
            <a:ahLst/>
            <a:cxnLst/>
            <a:rect l="0" t="0" r="0" b="0"/>
            <a:pathLst>
              <a:path w="179831" h="178309">
                <a:moveTo>
                  <a:pt x="0" y="89154"/>
                </a:moveTo>
                <a:cubicBezTo>
                  <a:pt x="0" y="39879"/>
                  <a:pt x="40258" y="0"/>
                  <a:pt x="89916" y="0"/>
                </a:cubicBezTo>
                <a:cubicBezTo>
                  <a:pt x="139572" y="0"/>
                  <a:pt x="179831" y="39879"/>
                  <a:pt x="179831" y="89154"/>
                </a:cubicBezTo>
                <a:cubicBezTo>
                  <a:pt x="179831" y="138430"/>
                  <a:pt x="139572" y="178309"/>
                  <a:pt x="89916" y="178309"/>
                </a:cubicBezTo>
                <a:cubicBezTo>
                  <a:pt x="40258" y="178309"/>
                  <a:pt x="0" y="138430"/>
                  <a:pt x="0" y="89154"/>
                </a:cubicBezTo>
                <a:close/>
                <a:moveTo>
                  <a:pt x="-4030218" y="6229350"/>
                </a:moveTo>
              </a:path>
            </a:pathLst>
          </a:custGeom>
          <a:noFill/>
          <a:ln w="38100" cap="flat" cmpd="sng">
            <a:solidFill>
              <a:srgbClr val="00B0F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Freeform 108"/>
          <p:cNvSpPr/>
          <p:nvPr/>
        </p:nvSpPr>
        <p:spPr>
          <a:xfrm>
            <a:off x="4578097" y="2510029"/>
            <a:ext cx="1836419" cy="1821179"/>
          </a:xfrm>
          <a:custGeom>
            <a:avLst/>
            <a:gdLst/>
            <a:ahLst/>
            <a:cxnLst/>
            <a:rect l="0" t="0" r="0" b="0"/>
            <a:pathLst>
              <a:path w="1836419" h="1821179">
                <a:moveTo>
                  <a:pt x="0" y="910589"/>
                </a:moveTo>
                <a:cubicBezTo>
                  <a:pt x="0" y="407669"/>
                  <a:pt x="411099" y="0"/>
                  <a:pt x="918209" y="0"/>
                </a:cubicBezTo>
                <a:cubicBezTo>
                  <a:pt x="1425320" y="0"/>
                  <a:pt x="1836419" y="407669"/>
                  <a:pt x="1836419" y="910589"/>
                </a:cubicBezTo>
                <a:cubicBezTo>
                  <a:pt x="1836419" y="1413510"/>
                  <a:pt x="1425320" y="1821179"/>
                  <a:pt x="918209" y="1821179"/>
                </a:cubicBezTo>
                <a:cubicBezTo>
                  <a:pt x="411099" y="1821179"/>
                  <a:pt x="0" y="1413510"/>
                  <a:pt x="0" y="910589"/>
                </a:cubicBezTo>
                <a:close/>
                <a:moveTo>
                  <a:pt x="-1140714" y="4347971"/>
                </a:moveTo>
              </a:path>
            </a:pathLst>
          </a:custGeom>
          <a:noFill/>
          <a:ln w="76200" cap="flat" cmpd="sng">
            <a:solidFill>
              <a:srgbClr val="FF000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/>
          <p:cNvSpPr/>
          <p:nvPr/>
        </p:nvSpPr>
        <p:spPr>
          <a:xfrm>
            <a:off x="4800600" y="2543556"/>
            <a:ext cx="1341120" cy="1165861"/>
          </a:xfrm>
          <a:custGeom>
            <a:avLst/>
            <a:gdLst/>
            <a:ahLst/>
            <a:cxnLst/>
            <a:rect l="0" t="0" r="0" b="0"/>
            <a:pathLst>
              <a:path w="1341120" h="1165861">
                <a:moveTo>
                  <a:pt x="0" y="582930"/>
                </a:moveTo>
                <a:cubicBezTo>
                  <a:pt x="0" y="260985"/>
                  <a:pt x="300228" y="0"/>
                  <a:pt x="670559" y="0"/>
                </a:cubicBezTo>
                <a:cubicBezTo>
                  <a:pt x="1040891" y="0"/>
                  <a:pt x="1341120" y="260985"/>
                  <a:pt x="1341120" y="582930"/>
                </a:cubicBezTo>
                <a:cubicBezTo>
                  <a:pt x="1341120" y="904875"/>
                  <a:pt x="1040891" y="1165861"/>
                  <a:pt x="670559" y="1165861"/>
                </a:cubicBezTo>
                <a:cubicBezTo>
                  <a:pt x="300228" y="1165861"/>
                  <a:pt x="0" y="904875"/>
                  <a:pt x="0" y="582930"/>
                </a:cubicBezTo>
                <a:close/>
                <a:moveTo>
                  <a:pt x="-1069086" y="4314444"/>
                </a:moveTo>
              </a:path>
            </a:pathLst>
          </a:custGeom>
          <a:noFill/>
          <a:ln w="76200" cap="flat" cmpd="sng">
            <a:solidFill>
              <a:srgbClr val="FF000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5935979" y="3564636"/>
            <a:ext cx="1647444" cy="307848"/>
          </a:xfrm>
          <a:custGeom>
            <a:avLst/>
            <a:gdLst/>
            <a:ahLst/>
            <a:cxnLst/>
            <a:rect l="0" t="0" r="0" b="0"/>
            <a:pathLst>
              <a:path w="1647444" h="307848">
                <a:moveTo>
                  <a:pt x="0" y="307848"/>
                </a:moveTo>
                <a:lnTo>
                  <a:pt x="1647444" y="307848"/>
                </a:lnTo>
                <a:lnTo>
                  <a:pt x="1647444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FF00">
              <a:alpha val="5882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10170415" y="906019"/>
            <a:ext cx="173736" cy="190500"/>
          </a:xfrm>
          <a:custGeom>
            <a:avLst/>
            <a:gdLst/>
            <a:ahLst/>
            <a:cxnLst/>
            <a:rect l="0" t="0" r="0" b="0"/>
            <a:pathLst>
              <a:path w="173736" h="190500">
                <a:moveTo>
                  <a:pt x="0" y="95250"/>
                </a:moveTo>
                <a:cubicBezTo>
                  <a:pt x="0" y="42673"/>
                  <a:pt x="38862" y="0"/>
                  <a:pt x="86867" y="0"/>
                </a:cubicBezTo>
                <a:cubicBezTo>
                  <a:pt x="134874" y="0"/>
                  <a:pt x="173736" y="42673"/>
                  <a:pt x="173736" y="95250"/>
                </a:cubicBezTo>
                <a:cubicBezTo>
                  <a:pt x="173736" y="147829"/>
                  <a:pt x="134874" y="190500"/>
                  <a:pt x="86867" y="190500"/>
                </a:cubicBezTo>
                <a:cubicBezTo>
                  <a:pt x="38862" y="190500"/>
                  <a:pt x="0" y="147829"/>
                  <a:pt x="0" y="95250"/>
                </a:cubicBezTo>
                <a:close/>
                <a:moveTo>
                  <a:pt x="-4313682" y="5951982"/>
                </a:moveTo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4937760" y="733046"/>
            <a:ext cx="1537717" cy="1517903"/>
          </a:xfrm>
          <a:custGeom>
            <a:avLst/>
            <a:gdLst/>
            <a:ahLst/>
            <a:cxnLst/>
            <a:rect l="0" t="0" r="0" b="0"/>
            <a:pathLst>
              <a:path w="1537717" h="1517903">
                <a:moveTo>
                  <a:pt x="0" y="758952"/>
                </a:moveTo>
                <a:cubicBezTo>
                  <a:pt x="0" y="339852"/>
                  <a:pt x="344170" y="0"/>
                  <a:pt x="768858" y="0"/>
                </a:cubicBezTo>
                <a:cubicBezTo>
                  <a:pt x="1193546" y="0"/>
                  <a:pt x="1537717" y="339852"/>
                  <a:pt x="1537717" y="758952"/>
                </a:cubicBezTo>
                <a:cubicBezTo>
                  <a:pt x="1537717" y="1178052"/>
                  <a:pt x="1193546" y="1517903"/>
                  <a:pt x="768858" y="1517903"/>
                </a:cubicBezTo>
                <a:cubicBezTo>
                  <a:pt x="344170" y="1517903"/>
                  <a:pt x="0" y="1178052"/>
                  <a:pt x="0" y="758952"/>
                </a:cubicBezTo>
                <a:close/>
                <a:moveTo>
                  <a:pt x="428244" y="6124955"/>
                </a:moveTo>
              </a:path>
            </a:pathLst>
          </a:custGeom>
          <a:noFill/>
          <a:ln w="76200" cap="flat" cmpd="sng">
            <a:solidFill>
              <a:srgbClr val="00000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Freeform 113"/>
          <p:cNvSpPr/>
          <p:nvPr/>
        </p:nvSpPr>
        <p:spPr>
          <a:xfrm>
            <a:off x="4698491" y="437389"/>
            <a:ext cx="577596" cy="368808"/>
          </a:xfrm>
          <a:custGeom>
            <a:avLst/>
            <a:gdLst/>
            <a:ahLst/>
            <a:cxnLst/>
            <a:rect l="0" t="0" r="0" b="0"/>
            <a:pathLst>
              <a:path w="577596" h="368808">
                <a:moveTo>
                  <a:pt x="0" y="368808"/>
                </a:moveTo>
                <a:lnTo>
                  <a:pt x="577596" y="368808"/>
                </a:lnTo>
                <a:lnTo>
                  <a:pt x="577596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00">
              <a:alpha val="67058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Freeform 114"/>
          <p:cNvSpPr/>
          <p:nvPr/>
        </p:nvSpPr>
        <p:spPr>
          <a:xfrm>
            <a:off x="10176510" y="305563"/>
            <a:ext cx="179833" cy="192024"/>
          </a:xfrm>
          <a:custGeom>
            <a:avLst/>
            <a:gdLst/>
            <a:ahLst/>
            <a:cxnLst/>
            <a:rect l="0" t="0" r="0" b="0"/>
            <a:pathLst>
              <a:path w="179833" h="192024">
                <a:moveTo>
                  <a:pt x="0" y="96012"/>
                </a:moveTo>
                <a:cubicBezTo>
                  <a:pt x="0" y="42927"/>
                  <a:pt x="40259" y="0"/>
                  <a:pt x="89917" y="0"/>
                </a:cubicBezTo>
                <a:cubicBezTo>
                  <a:pt x="139573" y="0"/>
                  <a:pt x="179833" y="42927"/>
                  <a:pt x="179833" y="96012"/>
                </a:cubicBezTo>
                <a:cubicBezTo>
                  <a:pt x="179833" y="149098"/>
                  <a:pt x="139573" y="192024"/>
                  <a:pt x="89917" y="192024"/>
                </a:cubicBezTo>
                <a:cubicBezTo>
                  <a:pt x="40259" y="192024"/>
                  <a:pt x="0" y="149098"/>
                  <a:pt x="0" y="96012"/>
                </a:cubicBezTo>
                <a:close/>
                <a:moveTo>
                  <a:pt x="-3720083" y="6552438"/>
                </a:move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5" name="Picture 11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6831" y="0"/>
            <a:ext cx="4281655" cy="4370848"/>
          </a:xfrm>
          <a:prstGeom prst="rect">
            <a:avLst/>
          </a:prstGeom>
          <a:noFill/>
        </p:spPr>
      </p:pic>
      <p:sp>
        <p:nvSpPr>
          <p:cNvPr id="116" name="Freeform 116"/>
          <p:cNvSpPr/>
          <p:nvPr/>
        </p:nvSpPr>
        <p:spPr>
          <a:xfrm>
            <a:off x="10140695" y="1272541"/>
            <a:ext cx="190500" cy="0"/>
          </a:xfrm>
          <a:custGeom>
            <a:avLst/>
            <a:gdLst/>
            <a:ahLst/>
            <a:cxnLst/>
            <a:rect l="0" t="0" r="0" b="0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noFill/>
          <a:ln w="57150" cap="flat" cmpd="sng">
            <a:solidFill>
              <a:srgbClr val="00FF00">
                <a:alpha val="100000"/>
              </a:srgbClr>
            </a:solidFill>
            <a:custDash>
              <a:ds d="1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>
            <a:off x="2500883" y="3534157"/>
            <a:ext cx="780288" cy="368808"/>
          </a:xfrm>
          <a:custGeom>
            <a:avLst/>
            <a:gdLst/>
            <a:ahLst/>
            <a:cxnLst/>
            <a:rect l="0" t="0" r="0" b="0"/>
            <a:pathLst>
              <a:path w="780288" h="368808">
                <a:moveTo>
                  <a:pt x="0" y="368808"/>
                </a:moveTo>
                <a:lnTo>
                  <a:pt x="780288" y="368808"/>
                </a:lnTo>
                <a:lnTo>
                  <a:pt x="780288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00">
              <a:alpha val="67058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>
            <a:off x="7781543" y="2071116"/>
            <a:ext cx="597408" cy="368808"/>
          </a:xfrm>
          <a:custGeom>
            <a:avLst/>
            <a:gdLst/>
            <a:ahLst/>
            <a:cxnLst/>
            <a:rect l="0" t="0" r="0" b="0"/>
            <a:pathLst>
              <a:path w="597408" h="368808">
                <a:moveTo>
                  <a:pt x="0" y="368808"/>
                </a:moveTo>
                <a:lnTo>
                  <a:pt x="597408" y="368808"/>
                </a:lnTo>
                <a:lnTo>
                  <a:pt x="597408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00">
              <a:alpha val="67058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>
            <a:off x="5230367" y="4366260"/>
            <a:ext cx="1994916" cy="307848"/>
          </a:xfrm>
          <a:custGeom>
            <a:avLst/>
            <a:gdLst/>
            <a:ahLst/>
            <a:cxnLst/>
            <a:rect l="0" t="0" r="0" b="0"/>
            <a:pathLst>
              <a:path w="1994916" h="307848">
                <a:moveTo>
                  <a:pt x="0" y="307848"/>
                </a:moveTo>
                <a:lnTo>
                  <a:pt x="1994916" y="307848"/>
                </a:lnTo>
                <a:lnTo>
                  <a:pt x="1994916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FF00">
              <a:alpha val="5882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Rectangle 120"/>
          <p:cNvSpPr/>
          <p:nvPr/>
        </p:nvSpPr>
        <p:spPr>
          <a:xfrm>
            <a:off x="10130664" y="-19049"/>
            <a:ext cx="76084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-Bold"/>
              </a:rPr>
              <a:t>L</a:t>
            </a:r>
            <a:r>
              <a:rPr lang="en-US" b="1" spc="-28" dirty="0">
                <a:solidFill>
                  <a:srgbClr val="000000"/>
                </a:solidFill>
                <a:latin typeface="Calibri-Bold"/>
              </a:rPr>
              <a:t>E</a:t>
            </a:r>
            <a:r>
              <a:rPr lang="en-US" b="1" dirty="0">
                <a:solidFill>
                  <a:srgbClr val="000000"/>
                </a:solidFill>
                <a:latin typeface="Calibri-Bold"/>
              </a:rPr>
              <a:t>GEND</a:t>
            </a:r>
          </a:p>
        </p:txBody>
      </p:sp>
      <p:sp>
        <p:nvSpPr>
          <p:cNvPr id="122" name="Rectangle 122"/>
          <p:cNvSpPr/>
          <p:nvPr/>
        </p:nvSpPr>
        <p:spPr>
          <a:xfrm>
            <a:off x="10434194" y="574422"/>
            <a:ext cx="34919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pc="-1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CC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6027674" y="3608060"/>
            <a:ext cx="1391663" cy="21653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07" b="1" dirty="0">
                <a:solidFill>
                  <a:srgbClr val="000000"/>
                </a:solidFill>
                <a:latin typeface="Calibri-Bold"/>
              </a:rPr>
              <a:t>Muon</a:t>
            </a:r>
            <a:r>
              <a:rPr lang="en-US" sz="1407" b="1" spc="-17" dirty="0">
                <a:solidFill>
                  <a:srgbClr val="000000"/>
                </a:solidFill>
                <a:latin typeface="Calibri-Bold"/>
              </a:rPr>
              <a:t> </a:t>
            </a:r>
            <a:r>
              <a:rPr lang="en-US" sz="1407" b="1" dirty="0">
                <a:solidFill>
                  <a:srgbClr val="000000"/>
                </a:solidFill>
                <a:latin typeface="Calibri-Bold"/>
              </a:rPr>
              <a:t>Collider</a:t>
            </a:r>
            <a:r>
              <a:rPr lang="en-US" sz="1407" b="1" spc="-31" dirty="0">
                <a:solidFill>
                  <a:srgbClr val="000000"/>
                </a:solidFill>
                <a:latin typeface="Calibri-Bold"/>
              </a:rPr>
              <a:t> </a:t>
            </a:r>
            <a:r>
              <a:rPr lang="en-US" sz="1407" b="1" dirty="0">
                <a:solidFill>
                  <a:srgbClr val="000000"/>
                </a:solidFill>
                <a:latin typeface="Calibri-Bold"/>
              </a:rPr>
              <a:t>ring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10423525" y="855093"/>
            <a:ext cx="133690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Muon Collider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4791204" y="479046"/>
            <a:ext cx="365485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-Bold"/>
              </a:rPr>
              <a:t>LHC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10418319" y="264161"/>
            <a:ext cx="163794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CERN Exi</a:t>
            </a:r>
            <a:r>
              <a:rPr lang="en-US" spc="-2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tingLHC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10434193" y="1143473"/>
            <a:ext cx="402354" cy="2774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3" dirty="0">
                <a:solidFill>
                  <a:srgbClr val="000000"/>
                </a:solidFill>
                <a:latin typeface="Calibri"/>
              </a:rPr>
              <a:t>CLIC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2592959" y="3576665"/>
            <a:ext cx="402354" cy="2774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3" b="1" dirty="0">
                <a:solidFill>
                  <a:srgbClr val="000000"/>
                </a:solidFill>
                <a:latin typeface="Calibri-Bold"/>
              </a:rPr>
              <a:t>CLIC</a:t>
            </a:r>
          </a:p>
        </p:txBody>
      </p:sp>
      <p:sp>
        <p:nvSpPr>
          <p:cNvPr id="130" name="Rectangle 130"/>
          <p:cNvSpPr/>
          <p:nvPr/>
        </p:nvSpPr>
        <p:spPr>
          <a:xfrm>
            <a:off x="7874509" y="2113662"/>
            <a:ext cx="34637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spc="-11" dirty="0">
                <a:solidFill>
                  <a:srgbClr val="000000"/>
                </a:solidFill>
                <a:latin typeface="Calibri-Bold"/>
              </a:rPr>
              <a:t>F</a:t>
            </a:r>
            <a:r>
              <a:rPr lang="en-US" b="1" dirty="0">
                <a:solidFill>
                  <a:srgbClr val="000000"/>
                </a:solidFill>
                <a:latin typeface="Calibri-Bold"/>
              </a:rPr>
              <a:t>CC</a:t>
            </a:r>
          </a:p>
        </p:txBody>
      </p:sp>
      <p:sp>
        <p:nvSpPr>
          <p:cNvPr id="131" name="Rectangle 131"/>
          <p:cNvSpPr/>
          <p:nvPr/>
        </p:nvSpPr>
        <p:spPr>
          <a:xfrm>
            <a:off x="5323079" y="4409594"/>
            <a:ext cx="1738361" cy="2158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03" b="1" dirty="0">
                <a:solidFill>
                  <a:srgbClr val="000000"/>
                </a:solidFill>
                <a:latin typeface="Calibri-Bold"/>
              </a:rPr>
              <a:t>Muon</a:t>
            </a:r>
            <a:r>
              <a:rPr lang="en-US" sz="1403" b="1" spc="-16" dirty="0">
                <a:solidFill>
                  <a:srgbClr val="000000"/>
                </a:solidFill>
                <a:latin typeface="Calibri-Bold"/>
              </a:rPr>
              <a:t> </a:t>
            </a:r>
            <a:r>
              <a:rPr lang="en-US" sz="1403" b="1" dirty="0">
                <a:solidFill>
                  <a:srgbClr val="000000"/>
                </a:solidFill>
                <a:latin typeface="Calibri-Bold"/>
              </a:rPr>
              <a:t>Accele</a:t>
            </a:r>
            <a:r>
              <a:rPr lang="en-US" sz="1403" b="1" spc="-31" dirty="0">
                <a:solidFill>
                  <a:srgbClr val="000000"/>
                </a:solidFill>
                <a:latin typeface="Calibri-Bold"/>
              </a:rPr>
              <a:t>r</a:t>
            </a:r>
            <a:r>
              <a:rPr lang="en-US" sz="1403" b="1" dirty="0">
                <a:solidFill>
                  <a:srgbClr val="000000"/>
                </a:solidFill>
                <a:latin typeface="Calibri-Bold"/>
              </a:rPr>
              <a:t>ation</a:t>
            </a:r>
            <a:r>
              <a:rPr lang="en-US" sz="1403" b="1" spc="-41" dirty="0">
                <a:solidFill>
                  <a:srgbClr val="000000"/>
                </a:solidFill>
                <a:latin typeface="Calibri-Bold"/>
              </a:rPr>
              <a:t> </a:t>
            </a:r>
            <a:r>
              <a:rPr lang="en-US" sz="1403" b="1" dirty="0">
                <a:solidFill>
                  <a:srgbClr val="000000"/>
                </a:solidFill>
                <a:latin typeface="Calibri-Bold"/>
              </a:rPr>
              <a:t>ring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6CC2B-323B-6040-8842-1B0D7F44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591" y="1243548"/>
            <a:ext cx="6158064" cy="4884039"/>
          </a:xfrm>
        </p:spPr>
        <p:txBody>
          <a:bodyPr/>
          <a:lstStyle/>
          <a:p>
            <a:r>
              <a:rPr lang="en-GB" sz="2800" dirty="0"/>
              <a:t>Higgs factory options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Plan A1: FCC-</a:t>
            </a:r>
            <a:r>
              <a:rPr lang="en-GB" sz="2400" dirty="0" err="1"/>
              <a:t>ee</a:t>
            </a:r>
            <a:r>
              <a:rPr lang="en-GB" sz="2400" dirty="0"/>
              <a:t>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Plan A2: ILC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Plan B: CLIC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Plan C: </a:t>
            </a:r>
            <a:r>
              <a:rPr lang="en-GB" sz="2400" dirty="0" err="1"/>
              <a:t>CepC</a:t>
            </a:r>
            <a:r>
              <a:rPr lang="en-GB" sz="2400" dirty="0"/>
              <a:t>, C</a:t>
            </a:r>
            <a:r>
              <a:rPr lang="en-GB" sz="2400" baseline="30000" dirty="0"/>
              <a:t>3</a:t>
            </a:r>
          </a:p>
          <a:p>
            <a:r>
              <a:rPr lang="en-GB" sz="2800" dirty="0"/>
              <a:t>Multi-TeV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e+e</a:t>
            </a:r>
            <a:r>
              <a:rPr lang="en-GB" sz="2400" dirty="0"/>
              <a:t>- : CLIC, C</a:t>
            </a:r>
            <a:r>
              <a:rPr lang="en-GB" sz="2400" baseline="30000" dirty="0"/>
              <a:t>3</a:t>
            </a:r>
            <a:endParaRPr lang="en-GB" sz="2400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muons: Muon Collider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protons: FCC-</a:t>
            </a:r>
            <a:r>
              <a:rPr lang="en-GB" sz="2400" dirty="0" err="1"/>
              <a:t>hh</a:t>
            </a:r>
            <a:r>
              <a:rPr lang="en-GB" sz="2400" dirty="0"/>
              <a:t>, </a:t>
            </a:r>
            <a:r>
              <a:rPr lang="en-GB" sz="2400" dirty="0" err="1"/>
              <a:t>SppC</a:t>
            </a:r>
            <a:endParaRPr lang="en-GB" sz="240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8A9D6-129A-B248-A6E3-58DF5926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443AA-D76C-C140-9B7A-4141D4DA5E14}"/>
              </a:ext>
            </a:extLst>
          </p:cNvPr>
          <p:cNvSpPr txBox="1"/>
          <p:nvPr/>
        </p:nvSpPr>
        <p:spPr>
          <a:xfrm>
            <a:off x="1454591" y="5991964"/>
            <a:ext cx="41313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b="1" dirty="0"/>
              <a:t>Spoilt for choice!</a:t>
            </a:r>
          </a:p>
        </p:txBody>
      </p:sp>
      <p:pic>
        <p:nvPicPr>
          <p:cNvPr id="6" name="CLIC_SummaryYR2018_Cover_Size13.jpg" descr="CLIC_SummaryYR2018_Cover_Size13.jpg">
            <a:extLst>
              <a:ext uri="{FF2B5EF4-FFF2-40B4-BE49-F238E27FC236}">
                <a16:creationId xmlns:a16="http://schemas.microsoft.com/office/drawing/2014/main" id="{763B418E-7437-6B4F-B3AC-2C4CDCE5B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1955" y="0"/>
            <a:ext cx="5630045" cy="68814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17DB2567-D804-FE45-B5A8-AE80494A96F8}"/>
              </a:ext>
            </a:extLst>
          </p:cNvPr>
          <p:cNvSpPr/>
          <p:nvPr/>
        </p:nvSpPr>
        <p:spPr>
          <a:xfrm>
            <a:off x="6530340" y="0"/>
            <a:ext cx="4419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57182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FCC integrated project: inspired by LEP-LHC</a:t>
            </a:r>
          </a:p>
        </p:txBody>
      </p:sp>
      <p:pic>
        <p:nvPicPr>
          <p:cNvPr id="58" name="Picture 57" descr="Diagram&#10;&#10;Description automatically generated">
            <a:extLst>
              <a:ext uri="{FF2B5EF4-FFF2-40B4-BE49-F238E27FC236}">
                <a16:creationId xmlns:a16="http://schemas.microsoft.com/office/drawing/2014/main" id="{C9286B98-4ABB-4257-9C32-D1CFD2FA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2" y="3152971"/>
            <a:ext cx="2880320" cy="32085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838F762-5B3F-4096-AB8B-BFAE84D771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4283020" y="3164095"/>
            <a:ext cx="3435223" cy="3032355"/>
          </a:xfrm>
          <a:prstGeom prst="rect">
            <a:avLst/>
          </a:prstGeom>
        </p:spPr>
      </p:pic>
      <p:pic>
        <p:nvPicPr>
          <p:cNvPr id="60" name="Picture 59" descr="layout_c.pdf">
            <a:extLst>
              <a:ext uri="{FF2B5EF4-FFF2-40B4-BE49-F238E27FC236}">
                <a16:creationId xmlns:a16="http://schemas.microsoft.com/office/drawing/2014/main" id="{AD332516-E15F-4FC8-A9E6-D0FABD12F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61" y="3089707"/>
            <a:ext cx="3163209" cy="3295007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DA896E2F-C284-44C9-B323-F0FF2DF0B368}"/>
              </a:ext>
            </a:extLst>
          </p:cNvPr>
          <p:cNvSpPr txBox="1">
            <a:spLocks/>
          </p:cNvSpPr>
          <p:nvPr/>
        </p:nvSpPr>
        <p:spPr>
          <a:xfrm>
            <a:off x="9254413" y="4737210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</a:t>
            </a:r>
            <a:endParaRPr kumimoji="0" lang="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979039AE-6539-4F2E-9721-99A03F3427CF}"/>
              </a:ext>
            </a:extLst>
          </p:cNvPr>
          <p:cNvSpPr txBox="1">
            <a:spLocks/>
          </p:cNvSpPr>
          <p:nvPr/>
        </p:nvSpPr>
        <p:spPr>
          <a:xfrm>
            <a:off x="5329977" y="5365543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D7CE41-AC3F-4FD8-AFF8-0AA8F87C9B7E}"/>
              </a:ext>
            </a:extLst>
          </p:cNvPr>
          <p:cNvSpPr/>
          <p:nvPr/>
        </p:nvSpPr>
        <p:spPr>
          <a:xfrm>
            <a:off x="421432" y="6381333"/>
            <a:ext cx="4320480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931D4E2-C1BE-4109-AF3B-571B709DAF8D}"/>
              </a:ext>
            </a:extLst>
          </p:cNvPr>
          <p:cNvSpPr/>
          <p:nvPr/>
        </p:nvSpPr>
        <p:spPr>
          <a:xfrm>
            <a:off x="4741912" y="6381333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3F98781-DF20-4DF5-A761-FA39B94C00CE}"/>
              </a:ext>
            </a:extLst>
          </p:cNvPr>
          <p:cNvSpPr/>
          <p:nvPr/>
        </p:nvSpPr>
        <p:spPr>
          <a:xfrm>
            <a:off x="7526221" y="6381333"/>
            <a:ext cx="4320480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8D4CF2C-C81A-451A-BB1C-A157FCAAE17D}"/>
              </a:ext>
            </a:extLst>
          </p:cNvPr>
          <p:cNvSpPr txBox="1"/>
          <p:nvPr/>
        </p:nvSpPr>
        <p:spPr>
          <a:xfrm>
            <a:off x="1765581" y="6295924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2020 - 2045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24C7137-2870-4823-9766-9679970D4E11}"/>
              </a:ext>
            </a:extLst>
          </p:cNvPr>
          <p:cNvSpPr txBox="1"/>
          <p:nvPr/>
        </p:nvSpPr>
        <p:spPr>
          <a:xfrm>
            <a:off x="5463285" y="6295924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2045 - 2060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B720E4-287B-4287-8A8C-4346B9A97A50}"/>
              </a:ext>
            </a:extLst>
          </p:cNvPr>
          <p:cNvSpPr txBox="1"/>
          <p:nvPr/>
        </p:nvSpPr>
        <p:spPr>
          <a:xfrm>
            <a:off x="9254413" y="6285323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2070 – 2090++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280602-FFFA-4021-9C5A-B3BB04C4BF70}"/>
                  </a:ext>
                </a:extLst>
              </p:cNvPr>
              <p:cNvSpPr txBox="1"/>
              <p:nvPr/>
            </p:nvSpPr>
            <p:spPr>
              <a:xfrm>
                <a:off x="157402" y="1156357"/>
                <a:ext cx="11953328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000" b="1" dirty="0">
                    <a:solidFill>
                      <a:srgbClr val="0C377B"/>
                    </a:solidFill>
                    <a:latin typeface="Arial"/>
                  </a:rPr>
                  <a:t>C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omprehensive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long-term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GB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GB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(~100 TeV) as natural continuation at energy frontier, with ion and eh options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infrastructures, 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allows seamless continuation of HEP after completion of the HL-LHC program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280602-FFFA-4021-9C5A-B3BB04C4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02" y="1156357"/>
                <a:ext cx="11953328" cy="1508105"/>
              </a:xfrm>
              <a:prstGeom prst="rect">
                <a:avLst/>
              </a:prstGeom>
              <a:blipFill>
                <a:blip r:embed="rId6"/>
                <a:stretch>
                  <a:fillRect l="-531" t="-252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F08EAEFD-F97E-481F-A308-76D341CA3A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0" y="182420"/>
            <a:ext cx="1935386" cy="6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6">
            <a:extLst>
              <a:ext uri="{FF2B5EF4-FFF2-40B4-BE49-F238E27FC236}">
                <a16:creationId xmlns:a16="http://schemas.microsoft.com/office/drawing/2014/main" id="{2A6989DA-1BE5-4BA3-B759-EF57A93A9E65}"/>
              </a:ext>
            </a:extLst>
          </p:cNvPr>
          <p:cNvGrpSpPr>
            <a:grpSpLocks/>
          </p:cNvGrpSpPr>
          <p:nvPr/>
        </p:nvGrpSpPr>
        <p:grpSpPr bwMode="auto">
          <a:xfrm>
            <a:off x="127794" y="770698"/>
            <a:ext cx="12064206" cy="4203050"/>
            <a:chOff x="376402" y="777166"/>
            <a:chExt cx="12063612" cy="4204315"/>
          </a:xfrm>
        </p:grpSpPr>
        <p:pic>
          <p:nvPicPr>
            <p:cNvPr id="54282" name="Picture 5" descr="Diagram, timeline&#10;&#10;Description automatically generated">
              <a:extLst>
                <a:ext uri="{FF2B5EF4-FFF2-40B4-BE49-F238E27FC236}">
                  <a16:creationId xmlns:a16="http://schemas.microsoft.com/office/drawing/2014/main" id="{1239D0D4-C58A-4F7E-8207-80C9AB00AF2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02" y="816345"/>
              <a:ext cx="11225898" cy="4165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612" name="TextBox 6">
              <a:extLst>
                <a:ext uri="{FF2B5EF4-FFF2-40B4-BE49-F238E27FC236}">
                  <a16:creationId xmlns:a16="http://schemas.microsoft.com/office/drawing/2014/main" id="{BFBE562D-152D-4074-B767-D1BC625C0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5252" y="777166"/>
              <a:ext cx="834762" cy="46180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CH" sz="1200" dirty="0">
                  <a:solidFill>
                    <a:schemeClr val="bg1"/>
                  </a:solidFill>
                </a:rPr>
                <a:t>T</a:t>
              </a:r>
              <a:r>
                <a:rPr lang="en-CH" altLang="en-CH" sz="1200" dirty="0">
                  <a:solidFill>
                    <a:schemeClr val="bg1"/>
                  </a:solidFill>
                </a:rPr>
                <a:t>echnical </a:t>
              </a:r>
            </a:p>
            <a:p>
              <a:pPr>
                <a:defRPr/>
              </a:pPr>
              <a:r>
                <a:rPr lang="en-CH" altLang="en-CH" sz="1200" dirty="0">
                  <a:solidFill>
                    <a:schemeClr val="bg1"/>
                  </a:solidFill>
                </a:rPr>
                <a:t>schedule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E1D9FE-7DED-42F7-8EE2-6CB904E42633}"/>
              </a:ext>
            </a:extLst>
          </p:cNvPr>
          <p:cNvSpPr txBox="1"/>
          <p:nvPr/>
        </p:nvSpPr>
        <p:spPr>
          <a:xfrm>
            <a:off x="7410142" y="5134713"/>
            <a:ext cx="3308350" cy="1476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1500" dirty="0">
                <a:solidFill>
                  <a:srgbClr val="0432FF"/>
                </a:solidFill>
              </a:rPr>
              <a:t>Feasibility Study: 2021-2025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en-CH" sz="1500" dirty="0"/>
              <a:t>If project approved before end of </a:t>
            </a:r>
          </a:p>
          <a:p>
            <a:pPr>
              <a:defRPr/>
            </a:pPr>
            <a:r>
              <a:rPr lang="en-CH" sz="1500" dirty="0"/>
              <a:t>     decade </a:t>
            </a:r>
            <a:r>
              <a:rPr lang="en-CH" sz="1500" dirty="0">
                <a:sym typeface="Wingdings" pitchFamily="2" charset="2"/>
              </a:rPr>
              <a:t> </a:t>
            </a:r>
            <a:r>
              <a:rPr lang="en-CH" sz="1500" dirty="0"/>
              <a:t>construction can start </a:t>
            </a:r>
          </a:p>
          <a:p>
            <a:pPr>
              <a:defRPr/>
            </a:pPr>
            <a:r>
              <a:rPr lang="en-CH" sz="1500" dirty="0"/>
              <a:t>     beginning 2030s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15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FCC-ee operation ~2045-2060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1500" dirty="0">
                <a:solidFill>
                  <a:srgbClr val="4E8F00"/>
                </a:solidFill>
                <a:sym typeface="Wingdings" pitchFamily="2" charset="2"/>
              </a:rPr>
              <a:t>FCC-hh operation 2070-2090++</a:t>
            </a:r>
            <a:endParaRPr lang="en-CH" sz="1500" dirty="0">
              <a:solidFill>
                <a:srgbClr val="4E8F00"/>
              </a:solidFill>
            </a:endParaRPr>
          </a:p>
        </p:txBody>
      </p:sp>
      <p:grpSp>
        <p:nvGrpSpPr>
          <p:cNvPr id="54276" name="Group 2">
            <a:extLst>
              <a:ext uri="{FF2B5EF4-FFF2-40B4-BE49-F238E27FC236}">
                <a16:creationId xmlns:a16="http://schemas.microsoft.com/office/drawing/2014/main" id="{DBA6B158-B632-4F06-9E31-4F8655E62FA5}"/>
              </a:ext>
            </a:extLst>
          </p:cNvPr>
          <p:cNvGrpSpPr>
            <a:grpSpLocks/>
          </p:cNvGrpSpPr>
          <p:nvPr/>
        </p:nvGrpSpPr>
        <p:grpSpPr bwMode="auto">
          <a:xfrm>
            <a:off x="191344" y="3783989"/>
            <a:ext cx="5364163" cy="3132138"/>
            <a:chOff x="107950" y="3825875"/>
            <a:chExt cx="5364163" cy="3132138"/>
          </a:xfrm>
        </p:grpSpPr>
        <p:grpSp>
          <p:nvGrpSpPr>
            <p:cNvPr id="54277" name="Group 11">
              <a:extLst>
                <a:ext uri="{FF2B5EF4-FFF2-40B4-BE49-F238E27FC236}">
                  <a16:creationId xmlns:a16="http://schemas.microsoft.com/office/drawing/2014/main" id="{E0173BC3-5DFF-4C1B-BADA-425B7B450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0" y="3825875"/>
              <a:ext cx="5364163" cy="3132138"/>
              <a:chOff x="-74" y="3789040"/>
              <a:chExt cx="5364162" cy="3132137"/>
            </a:xfrm>
          </p:grpSpPr>
          <p:pic>
            <p:nvPicPr>
              <p:cNvPr id="54279" name="Picture 5">
                <a:extLst>
                  <a:ext uri="{FF2B5EF4-FFF2-40B4-BE49-F238E27FC236}">
                    <a16:creationId xmlns:a16="http://schemas.microsoft.com/office/drawing/2014/main" id="{2D47A470-936E-422E-83BF-33CBE3A327A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" y="3789040"/>
                <a:ext cx="53641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0" name="TextBox 7">
                <a:extLst>
                  <a:ext uri="{FF2B5EF4-FFF2-40B4-BE49-F238E27FC236}">
                    <a16:creationId xmlns:a16="http://schemas.microsoft.com/office/drawing/2014/main" id="{2CA94333-29BD-465D-AAD2-F02ECE9157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832" y="4797152"/>
                <a:ext cx="510076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altLang="en-GB" sz="900">
                  <a:solidFill>
                    <a:srgbClr val="008F00"/>
                  </a:solidFill>
                </a:endParaRPr>
              </a:p>
              <a:p>
                <a:r>
                  <a:rPr lang="en-GB" altLang="en-GB" sz="1000">
                    <a:solidFill>
                      <a:srgbClr val="008F00"/>
                    </a:solidFill>
                  </a:rPr>
                  <a:t>20-30</a:t>
                </a:r>
              </a:p>
              <a:p>
                <a:endParaRPr lang="en-GB" altLang="en-GB" sz="900">
                  <a:solidFill>
                    <a:srgbClr val="008F00"/>
                  </a:solidFill>
                </a:endParaRPr>
              </a:p>
            </p:txBody>
          </p:sp>
          <p:sp>
            <p:nvSpPr>
              <p:cNvPr id="54281" name="Rectangle 9">
                <a:extLst>
                  <a:ext uri="{FF2B5EF4-FFF2-40B4-BE49-F238E27FC236}">
                    <a16:creationId xmlns:a16="http://schemas.microsoft.com/office/drawing/2014/main" id="{4069B3F7-E5DF-410A-BC6A-7F518EC0F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856" y="4077072"/>
                <a:ext cx="31181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GB" altLang="en-GB"/>
              </a:p>
            </p:txBody>
          </p:sp>
        </p:grpSp>
        <p:sp>
          <p:nvSpPr>
            <p:cNvPr id="54278" name="TextBox 1">
              <a:extLst>
                <a:ext uri="{FF2B5EF4-FFF2-40B4-BE49-F238E27FC236}">
                  <a16:creationId xmlns:a16="http://schemas.microsoft.com/office/drawing/2014/main" id="{25FDFE21-36DC-4307-BF8C-66CD19157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000" y="4140000"/>
              <a:ext cx="1194558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GB" sz="1100">
                  <a:solidFill>
                    <a:srgbClr val="0432FF"/>
                  </a:solidFill>
                </a:rPr>
                <a:t>2-4 experiments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8B7216B-639E-4B85-9DE7-D4C2EE4469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069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lang="en-GB" altLang="en-GB" sz="3200" dirty="0"/>
              <a:t>Timeline of the FCC integrated programme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9F5200E5-32CA-4E37-8990-34E0C09AF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" y="58203"/>
            <a:ext cx="1935386" cy="654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A73DF6-3828-4943-B3CE-95D1DA6203D1}"/>
              </a:ext>
            </a:extLst>
          </p:cNvPr>
          <p:cNvSpPr txBox="1"/>
          <p:nvPr/>
        </p:nvSpPr>
        <p:spPr>
          <a:xfrm>
            <a:off x="263352" y="612844"/>
            <a:ext cx="1190143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demonstration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geological, technical, environmental and administrative feasibility of the tunnel and surface areas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placement and layout of the ring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related infrastructure;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pursuit,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 with the Host States, of the preparatory administrative processes required for a potential project approval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identify and remove any showstopper;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 of the design of the colliders and their injector chains, supported by R&amp;D to develop the needed key technologies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elaboration of 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operational model for the colliders and experiments in terms of human and financial resource needs,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well 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aspects and energy efficiency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consolidated cost estimate,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well as 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funding and organisational models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 to enable the project’s technical design completion, implementation and operation;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 of substantial resources from outside CERN’s budget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implementation of the first stage of a possible future project (tunnel and FCC-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 of the physics case and detector concepts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both colliders.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TextBox 1">
            <a:extLst>
              <a:ext uri="{FF2B5EF4-FFF2-40B4-BE49-F238E27FC236}">
                <a16:creationId xmlns:a16="http://schemas.microsoft.com/office/drawing/2014/main" id="{4E0D01A0-8170-4512-86E1-F16B167E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87" y="6409025"/>
            <a:ext cx="879740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Results will be summarised in a </a:t>
            </a:r>
            <a:r>
              <a:rPr kumimoji="0" lang="en-GB" altLang="en-GB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Feasibility Study Report </a:t>
            </a:r>
            <a:r>
              <a:rPr kumimoji="0" lang="en-GB" alt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to be released at end 2025</a:t>
            </a:r>
            <a:endParaRPr kumimoji="0" lang="en-GB" alt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0E1BE9-F121-4013-B74E-7FB8938F1983}"/>
              </a:ext>
            </a:extLst>
          </p:cNvPr>
          <p:cNvSpPr txBox="1">
            <a:spLocks/>
          </p:cNvSpPr>
          <p:nvPr/>
        </p:nvSpPr>
        <p:spPr>
          <a:xfrm>
            <a:off x="15280" y="-39035"/>
            <a:ext cx="12192000" cy="77069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GB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FCC Feasibility Study (2021-205): high-level objectives</a:t>
            </a: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B7A4B7D-ED83-4777-ABFE-BD43BEB1B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" y="19168"/>
            <a:ext cx="1935386" cy="6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139" y="1520964"/>
            <a:ext cx="5649445" cy="480363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In June 2021, an international committee independently reviewed the results of placement studies, and recommending a specific, 91-km long layout with a four-fold symmetry and eight surface sites</a:t>
            </a:r>
            <a:r>
              <a:rPr lang="en-US" dirty="0"/>
              <a:t> </a:t>
            </a:r>
            <a:endParaRPr lang="en-GB" sz="22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Further studies and analysis during last months have not brought up any obstacles and the preferred implementation scenario is kept.</a:t>
            </a:r>
            <a:endParaRPr lang="en-GB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Traffic and transport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Urbanistic aspects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Availability and connections to services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Environmentally protected zones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 reservoirs and protection zones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08205" y="12517325"/>
            <a:ext cx="13371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1828606" rtl="0" eaLnBrk="1" latinLnBrk="0" hangingPunct="1"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02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06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08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10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14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16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20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22" algn="l" defTabSz="1828606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7</a:t>
            </a:fld>
            <a:endParaRPr lang="en-US" dirty="0">
              <a:solidFill>
                <a:srgbClr val="0033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BAF3F-7987-4295-9C42-BCE22C0965B1}"/>
              </a:ext>
            </a:extLst>
          </p:cNvPr>
          <p:cNvSpPr txBox="1">
            <a:spLocks/>
          </p:cNvSpPr>
          <p:nvPr/>
        </p:nvSpPr>
        <p:spPr>
          <a:xfrm>
            <a:off x="1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            </a:t>
            </a:r>
            <a:r>
              <a:rPr lang="en-GB" kern="0" dirty="0">
                <a:latin typeface="Arial"/>
              </a:rPr>
              <a:t>Preferred implementation scenario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E6667-4FE8-49BC-9CCB-069306F2C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4"/>
            <a:ext cx="2046444" cy="724532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988B858-12CA-4B80-BDCA-64B2B2749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" y="980728"/>
            <a:ext cx="6231452" cy="53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442600-22CE-2748-AA22-5ABCCE814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E1CADA-C611-8447-8790-A06C2357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55" y="607023"/>
            <a:ext cx="11017800" cy="1072088"/>
          </a:xfrm>
        </p:spPr>
        <p:txBody>
          <a:bodyPr/>
          <a:lstStyle/>
          <a:p>
            <a:r>
              <a:rPr lang="en-CH" dirty="0"/>
              <a:t>Parameters of baseline scenario</a:t>
            </a:r>
            <a:endParaRPr lang="en-CH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0C997-814E-644D-BCC6-D28839610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179" y="1293882"/>
            <a:ext cx="5799821" cy="481177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56A183-ADC2-5745-B477-B679A371B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353109"/>
              </p:ext>
            </p:extLst>
          </p:nvPr>
        </p:nvGraphicFramePr>
        <p:xfrm>
          <a:off x="179291" y="2141134"/>
          <a:ext cx="6049276" cy="2966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44429">
                  <a:extLst>
                    <a:ext uri="{9D8B030D-6E8A-4147-A177-3AD203B41FA5}">
                      <a16:colId xmlns:a16="http://schemas.microsoft.com/office/drawing/2014/main" val="3540313235"/>
                    </a:ext>
                  </a:extLst>
                </a:gridCol>
                <a:gridCol w="2804847">
                  <a:extLst>
                    <a:ext uri="{9D8B030D-6E8A-4147-A177-3AD203B41FA5}">
                      <a16:colId xmlns:a16="http://schemas.microsoft.com/office/drawing/2014/main" val="1716970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Number of surface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80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Number of arc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42 x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8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Arc cell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213.045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51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LSS@IP </a:t>
                      </a:r>
                      <a:r>
                        <a:rPr lang="en-CH" b="0" dirty="0"/>
                        <a:t>(PA, PD, PG, PJ)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1400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83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LSS@TECH </a:t>
                      </a:r>
                      <a:r>
                        <a:rPr lang="en-CH" b="0" dirty="0"/>
                        <a:t>(PB, PF, PH,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2160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8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Arc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9 616.586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88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Sum of arc lengths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76 932.686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0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b="1" dirty="0"/>
                        <a:t>Total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b="1" dirty="0"/>
                        <a:t>91 172.686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16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33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EC94-9664-694C-86A4-7B8EC882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84" y="217967"/>
            <a:ext cx="11376025" cy="531663"/>
          </a:xfrm>
        </p:spPr>
        <p:txBody>
          <a:bodyPr/>
          <a:lstStyle/>
          <a:p>
            <a:r>
              <a:rPr lang="en-US" sz="2400" kern="0" dirty="0"/>
              <a:t>Layout optimization – 4-fold periodicity, synergies </a:t>
            </a:r>
            <a:r>
              <a:rPr lang="en-US" sz="2400" kern="0" dirty="0" err="1"/>
              <a:t>ee</a:t>
            </a:r>
            <a:r>
              <a:rPr lang="en-US" sz="2400" kern="0" dirty="0"/>
              <a:t> &amp; </a:t>
            </a:r>
            <a:r>
              <a:rPr lang="en-US" sz="2400" kern="0" dirty="0" err="1"/>
              <a:t>hh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9490F-DE66-4B16-9DB5-6FC13623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FA2587-953D-44B1-B875-C6C0A27449F1}" type="slidenum">
              <a:rPr lang="en-GB" smtClean="0"/>
              <a:pPr/>
              <a:t>9</a:t>
            </a:fld>
            <a:endParaRPr lang="en-US" dirty="0"/>
          </a:p>
        </p:txBody>
      </p:sp>
      <p:pic>
        <p:nvPicPr>
          <p:cNvPr id="6" name="Picture 5" descr="Diagram, radar chart&#10;&#10;Description automatically generated">
            <a:extLst>
              <a:ext uri="{FF2B5EF4-FFF2-40B4-BE49-F238E27FC236}">
                <a16:creationId xmlns:a16="http://schemas.microsoft.com/office/drawing/2014/main" id="{7A04C056-7C9D-471B-9B73-FC74FF3B8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3" y="1693899"/>
            <a:ext cx="6036159" cy="4725595"/>
          </a:xfrm>
          <a:prstGeom prst="rect">
            <a:avLst/>
          </a:prstGeom>
        </p:spPr>
      </p:pic>
      <p:pic>
        <p:nvPicPr>
          <p:cNvPr id="9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B56C204B-83A2-45A5-A83C-1A7530D5C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682" y="1823559"/>
            <a:ext cx="5668319" cy="459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D6C8A7-5385-4D87-A466-4E479ABE5508}"/>
              </a:ext>
            </a:extLst>
          </p:cNvPr>
          <p:cNvSpPr txBox="1"/>
          <p:nvPr/>
        </p:nvSpPr>
        <p:spPr>
          <a:xfrm>
            <a:off x="443959" y="137815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FCC-</a:t>
            </a:r>
            <a:r>
              <a:rPr lang="en-US" b="1" dirty="0" err="1"/>
              <a:t>ee</a:t>
            </a:r>
            <a:endParaRPr lang="en-GB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81DE0-C70E-4FCF-AE83-E894CA1F24B7}"/>
              </a:ext>
            </a:extLst>
          </p:cNvPr>
          <p:cNvSpPr txBox="1"/>
          <p:nvPr/>
        </p:nvSpPr>
        <p:spPr>
          <a:xfrm>
            <a:off x="10735782" y="12885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FCC-</a:t>
            </a:r>
            <a:r>
              <a:rPr lang="en-US" b="1" dirty="0" err="1"/>
              <a:t>hh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6487E-668B-41ED-BB1F-D7A4E1ED1C7A}"/>
              </a:ext>
            </a:extLst>
          </p:cNvPr>
          <p:cNvSpPr txBox="1"/>
          <p:nvPr/>
        </p:nvSpPr>
        <p:spPr>
          <a:xfrm>
            <a:off x="1534548" y="736371"/>
            <a:ext cx="94932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   injection-tunnel near PA;  400 MHz RF in PL;  4 exp. caverns for both</a:t>
            </a:r>
            <a:endParaRPr lang="en-GB" sz="2133" dirty="0"/>
          </a:p>
        </p:txBody>
      </p:sp>
    </p:spTree>
    <p:extLst>
      <p:ext uri="{BB962C8B-B14F-4D97-AF65-F5344CB8AC3E}">
        <p14:creationId xmlns:p14="http://schemas.microsoft.com/office/powerpoint/2010/main" val="1681742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30082</TotalTime>
  <Words>2227</Words>
  <Application>Microsoft Macintosh PowerPoint</Application>
  <PresentationFormat>Widescreen</PresentationFormat>
  <Paragraphs>317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Arial Narrow</vt:lpstr>
      <vt:lpstr>Avenir Book</vt:lpstr>
      <vt:lpstr>Calibri</vt:lpstr>
      <vt:lpstr>Calibri Light</vt:lpstr>
      <vt:lpstr>Calibri-Bold</vt:lpstr>
      <vt:lpstr>Cambria Math</vt:lpstr>
      <vt:lpstr>Century Gothic</vt:lpstr>
      <vt:lpstr>Franklin Gothic Heavy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European Strategy for Particle Physics update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Parameters of baseline scenario</vt:lpstr>
      <vt:lpstr>Layout optimization – 4-fold periodicity, synergies ee &amp; hh</vt:lpstr>
      <vt:lpstr>PowerPoint Presentation</vt:lpstr>
      <vt:lpstr>PowerPoint Presentation</vt:lpstr>
      <vt:lpstr>PowerPoint Presentation</vt:lpstr>
      <vt:lpstr>Muon Collider </vt:lpstr>
      <vt:lpstr>Muon Collider</vt:lpstr>
      <vt:lpstr>Muon Collider Timeline</vt:lpstr>
      <vt:lpstr>Challenges</vt:lpstr>
      <vt:lpstr>Methodology</vt:lpstr>
      <vt:lpstr>Progress</vt:lpstr>
      <vt:lpstr>CLIC</vt:lpstr>
      <vt:lpstr>CLIC Project Readiness 2025-26</vt:lpstr>
      <vt:lpstr>Applications – injector, X-band modules, RF</vt:lpstr>
      <vt:lpstr>PowerPoint Presentation</vt:lpstr>
      <vt:lpstr>ILC</vt:lpstr>
      <vt:lpstr>IDT thoughts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Rende Steerenberg</dc:creator>
  <cp:lastModifiedBy>Mike Lamont</cp:lastModifiedBy>
  <cp:revision>698</cp:revision>
  <dcterms:created xsi:type="dcterms:W3CDTF">2021-03-16T12:17:23Z</dcterms:created>
  <dcterms:modified xsi:type="dcterms:W3CDTF">2022-04-03T19:36:07Z</dcterms:modified>
</cp:coreProperties>
</file>