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9656C-8BD8-984E-8C3A-C9253726FA9D}" v="8" dt="2021-04-13T09:27:04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71ED-2A3C-9F42-8AF6-E1E168373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71373-F4D2-6E42-9B56-CA1133013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9A46-81DD-9B48-8E4D-8E6E869B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31752-1699-A946-A8B7-B85152C7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7088-2087-9444-B2D9-CDF1DDF8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3C56-81B7-174F-B48F-60CC3D76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C9023-AEBE-8A49-907F-ACB3F24F2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DFD3-F0A1-9947-8F32-E01C84D1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34E7-CF7A-E54D-AA06-A8DD8C38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06F92-A4FB-E24F-94E5-70B29246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07DD6-5668-844A-B5C5-1F0F4C41B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4AE02-F021-EF49-A02B-93263FAED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36253-C6A5-7F4A-A6D6-F258431D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1943-F49D-4043-ADBE-AEA84E31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863E-2377-0C42-B9D2-439FD5E8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1AD-D2B4-764F-AD5B-8B7F4D91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A1D52-27C2-0E48-B545-EB2E2CC0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0B62-4D5C-4441-8FA4-30EF4C69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F4DF-7D15-0544-8588-906A4355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6703A-397D-F44E-B9B2-6B88901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D4E2-C096-5247-A435-FB906B86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78ED-FFBF-BE47-8626-A719259B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A7157-0EB0-134E-ADE0-A2E2134C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4C45-E83B-354B-AE0D-F14DEB19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78461-C7F9-CA44-B3AC-BAF5F558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F6BC-A155-004D-9400-F890538B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72F9-4CC0-5B49-AA0E-F301EA80F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C6AEF-2879-7E4F-89B5-C6CDA2E9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DD57-274A-8644-B08D-47F82E30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B6F6E-76E4-F14B-996E-B77FD740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11688-8908-644A-B099-B9DE0D30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89C8-C218-DD45-8555-201E55DC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ECA9-C664-B149-B0B1-DC7D615F5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2B110-4C79-F24D-9B17-F78A94189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CEA8E-95CC-7B43-B56C-5F6CC3C0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26F5E-20D5-FE43-BB33-41FEE69ED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6BB04-2F59-2746-BC44-FAD1D582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F938D-5033-4E4E-90EA-F11E6599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70AB0-A1A9-3E40-8421-EE4A2FC2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8619-ADC6-5E48-95AE-543BC21A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374E7-C79A-C441-A48C-CBCD62D8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37E1B-4E6A-C348-A9B8-A1F47178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059B4-667B-E346-B6B9-644C3FD9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E7368-46CA-B64A-8D65-2A7ECB96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65323-D35B-EC44-A033-A1833DEF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26105-A25F-824B-BDF5-EC32AD94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9BFE-8C79-2745-ACFC-02B19112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62EE-512E-6C47-B63B-29F6D15C4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FFAB7-7939-3947-994F-1F317B355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34B6E-876E-C14E-B54A-E83D3B02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5CEAE-7F9D-4C47-A696-4652ACBD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1A029-4A15-974B-936E-305B0065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50CD-00A2-BD45-BE6C-A84C72DE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AACAC-487E-3E42-A5BB-4B620C559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A6CB4-6FF5-0949-9992-54784132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94159-36C0-2D4F-A772-64B3604E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8C965-D842-0A44-A667-B02D2B5F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DB54E-292C-C84A-B3ED-E956AEB9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47562-6B23-0241-BF64-77168F3F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3C85-2F9D-6D40-A113-52A10CED6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B079-AD0E-8A40-B9E1-A3534FEE3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BB08-11C9-8F4A-BC13-C52207F02CD9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B84B3-7843-9A49-A309-2EE53D352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1D78C-46C2-E343-91FE-F4815B83D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p.org/about/support-grants#gre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jp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47" Type="http://schemas.openxmlformats.org/officeDocument/2006/relationships/image" Target="../media/image46.jpg"/><Relationship Id="rId63" Type="http://schemas.openxmlformats.org/officeDocument/2006/relationships/image" Target="../media/image62.jpg"/><Relationship Id="rId68" Type="http://schemas.openxmlformats.org/officeDocument/2006/relationships/image" Target="../media/image67.png"/><Relationship Id="rId16" Type="http://schemas.openxmlformats.org/officeDocument/2006/relationships/image" Target="../media/image15.png"/><Relationship Id="rId11" Type="http://schemas.openxmlformats.org/officeDocument/2006/relationships/image" Target="../media/image10.jpg"/><Relationship Id="rId32" Type="http://schemas.openxmlformats.org/officeDocument/2006/relationships/image" Target="../media/image31.jpg"/><Relationship Id="rId37" Type="http://schemas.openxmlformats.org/officeDocument/2006/relationships/image" Target="../media/image36.jpg"/><Relationship Id="rId53" Type="http://schemas.openxmlformats.org/officeDocument/2006/relationships/image" Target="../media/image52.jpg"/><Relationship Id="rId58" Type="http://schemas.openxmlformats.org/officeDocument/2006/relationships/image" Target="../media/image57.jp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jpg"/><Relationship Id="rId61" Type="http://schemas.openxmlformats.org/officeDocument/2006/relationships/image" Target="../media/image60.png"/><Relationship Id="rId19" Type="http://schemas.openxmlformats.org/officeDocument/2006/relationships/image" Target="../media/image1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g"/><Relationship Id="rId30" Type="http://schemas.openxmlformats.org/officeDocument/2006/relationships/image" Target="../media/image29.jpg"/><Relationship Id="rId35" Type="http://schemas.openxmlformats.org/officeDocument/2006/relationships/image" Target="../media/image34.jpg"/><Relationship Id="rId43" Type="http://schemas.openxmlformats.org/officeDocument/2006/relationships/image" Target="../media/image42.jpg"/><Relationship Id="rId48" Type="http://schemas.openxmlformats.org/officeDocument/2006/relationships/image" Target="../media/image47.jpg"/><Relationship Id="rId56" Type="http://schemas.openxmlformats.org/officeDocument/2006/relationships/image" Target="../media/image55.png"/><Relationship Id="rId64" Type="http://schemas.openxmlformats.org/officeDocument/2006/relationships/image" Target="../media/image63.jp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jp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g"/><Relationship Id="rId33" Type="http://schemas.openxmlformats.org/officeDocument/2006/relationships/image" Target="../media/image32.jpg"/><Relationship Id="rId38" Type="http://schemas.openxmlformats.org/officeDocument/2006/relationships/image" Target="../media/image37.jpg"/><Relationship Id="rId46" Type="http://schemas.openxmlformats.org/officeDocument/2006/relationships/image" Target="../media/image45.jp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54" Type="http://schemas.openxmlformats.org/officeDocument/2006/relationships/image" Target="../media/image53.jp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36" Type="http://schemas.openxmlformats.org/officeDocument/2006/relationships/image" Target="../media/image35.jp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jpg"/><Relationship Id="rId31" Type="http://schemas.openxmlformats.org/officeDocument/2006/relationships/image" Target="../media/image30.jpg"/><Relationship Id="rId44" Type="http://schemas.openxmlformats.org/officeDocument/2006/relationships/image" Target="../media/image43.jp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hyperlink" Target="http://lockdownseminars.co.uk/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9" Type="http://schemas.openxmlformats.org/officeDocument/2006/relationships/image" Target="../media/image38.jpg"/><Relationship Id="rId34" Type="http://schemas.openxmlformats.org/officeDocument/2006/relationships/image" Target="../media/image33.jp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jpg"/><Relationship Id="rId7" Type="http://schemas.openxmlformats.org/officeDocument/2006/relationships/image" Target="../media/image6.jpg"/><Relationship Id="rId71" Type="http://schemas.openxmlformats.org/officeDocument/2006/relationships/image" Target="../media/image70.png"/><Relationship Id="rId2" Type="http://schemas.openxmlformats.org/officeDocument/2006/relationships/image" Target="../media/image1.jpg"/><Relationship Id="rId29" Type="http://schemas.openxmlformats.org/officeDocument/2006/relationships/image" Target="../media/image28.jpg"/><Relationship Id="rId24" Type="http://schemas.openxmlformats.org/officeDocument/2006/relationships/image" Target="../media/image23.jpg"/><Relationship Id="rId40" Type="http://schemas.openxmlformats.org/officeDocument/2006/relationships/image" Target="../media/image39.jpg"/><Relationship Id="rId45" Type="http://schemas.openxmlformats.org/officeDocument/2006/relationships/image" Target="../media/image44.jpg"/><Relationship Id="rId66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353FC692-A2C4-3441-A0A3-15A439D5D5E3}"/>
              </a:ext>
            </a:extLst>
          </p:cNvPr>
          <p:cNvSpPr txBox="1"/>
          <p:nvPr/>
        </p:nvSpPr>
        <p:spPr>
          <a:xfrm>
            <a:off x="1132237" y="2040967"/>
            <a:ext cx="9927526" cy="3843981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Who are we?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Committee is diverse with members from academia and industry both in the UK and internationally.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David Sharp – Chair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James Benstead – Secretary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Stefanos Paschalis – Treasurer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Liam Gaffney –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Jack Henderson –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</a:t>
            </a:r>
            <a:r>
              <a:rPr lang="en-GB" sz="1400" dirty="0" err="1">
                <a:solidFill>
                  <a:srgbClr val="000000"/>
                </a:solidFill>
                <a:latin typeface="Helvetica"/>
                <a:cs typeface="Helvetica"/>
              </a:rPr>
              <a:t>Athoy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Helvetica"/>
                <a:cs typeface="Helvetica"/>
              </a:rPr>
              <a:t>Nilima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 –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Rachel Montgomery –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Lee Packer. -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</a:t>
            </a:r>
            <a:r>
              <a:rPr lang="en-GB" sz="1400" dirty="0" err="1">
                <a:solidFill>
                  <a:srgbClr val="000000"/>
                </a:solidFill>
                <a:latin typeface="Helvetica"/>
                <a:cs typeface="Helvetica"/>
              </a:rPr>
              <a:t>Philippos</a:t>
            </a:r>
            <a:r>
              <a:rPr lang="en-GB" sz="1400">
                <a:solidFill>
                  <a:srgbClr val="000000"/>
                </a:solidFill>
                <a:latin typeface="Helvetica"/>
                <a:cs typeface="Helvetica"/>
              </a:rPr>
              <a:t> Papadakis 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–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Mr Malik salaam -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James </a:t>
            </a:r>
            <a:r>
              <a:rPr lang="en-GB" sz="1400" dirty="0" err="1">
                <a:solidFill>
                  <a:srgbClr val="000000"/>
                </a:solidFill>
                <a:latin typeface="Helvetica"/>
                <a:cs typeface="Helvetica"/>
              </a:rPr>
              <a:t>Smallcombe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 – Member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Dr </a:t>
            </a:r>
            <a:r>
              <a:rPr lang="en-GB" sz="1400" dirty="0" err="1">
                <a:solidFill>
                  <a:srgbClr val="000000"/>
                </a:solidFill>
                <a:latin typeface="Helvetica"/>
                <a:cs typeface="Helvetica"/>
              </a:rPr>
              <a:t>Waris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 Ali  - ECR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Helvetica"/>
                <a:cs typeface="Helvetica"/>
              </a:rPr>
              <a:t>IOP Nuclear Physics Group Committee</a:t>
            </a:r>
            <a:endParaRPr lang="en-GB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242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353FC692-A2C4-3441-A0A3-15A439D5D5E3}"/>
              </a:ext>
            </a:extLst>
          </p:cNvPr>
          <p:cNvSpPr txBox="1"/>
          <p:nvPr/>
        </p:nvSpPr>
        <p:spPr>
          <a:xfrm>
            <a:off x="258804" y="2192663"/>
            <a:ext cx="11246558" cy="4176605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What does the IOP Nuclear Physics Group Committee Do?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Supports conferences and workshops 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organised by group members – have applied for £12k for next years events.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u="sng" dirty="0">
                <a:latin typeface="Helvetica" pitchFamily="2" charset="0"/>
              </a:rPr>
              <a:t>Events organised by a single group:</a:t>
            </a:r>
            <a:endParaRPr lang="en-GB" sz="1400" dirty="0">
              <a:latin typeface="Helvetica" pitchFamily="2" charset="0"/>
            </a:endParaRPr>
          </a:p>
          <a:p>
            <a:r>
              <a:rPr lang="en-GB" sz="1400" dirty="0">
                <a:latin typeface="Helvetica" pitchFamily="2" charset="0"/>
              </a:rPr>
              <a:t>Half-day event £500 </a:t>
            </a:r>
          </a:p>
          <a:p>
            <a:r>
              <a:rPr lang="en-GB" sz="1400" dirty="0">
                <a:latin typeface="Helvetica" pitchFamily="2" charset="0"/>
              </a:rPr>
              <a:t>One-day event* £1000 </a:t>
            </a:r>
          </a:p>
          <a:p>
            <a:r>
              <a:rPr lang="en-GB" sz="1400" dirty="0">
                <a:latin typeface="Helvetica" pitchFamily="2" charset="0"/>
              </a:rPr>
              <a:t>Multi-day conference £1000 for the first day, plus £500 for each additional day </a:t>
            </a:r>
          </a:p>
          <a:p>
            <a:r>
              <a:rPr lang="en-GB" sz="1400" b="1" u="sng" dirty="0">
                <a:latin typeface="Helvetica" pitchFamily="2" charset="0"/>
              </a:rPr>
              <a:t>Joint events organised by more than one group:</a:t>
            </a:r>
            <a:endParaRPr lang="en-GB" sz="1400" dirty="0">
              <a:latin typeface="Helvetica" pitchFamily="2" charset="0"/>
            </a:endParaRPr>
          </a:p>
          <a:p>
            <a:r>
              <a:rPr lang="en-GB" sz="1400" dirty="0">
                <a:latin typeface="Helvetica" pitchFamily="2" charset="0"/>
              </a:rPr>
              <a:t>Half-day event £750 </a:t>
            </a:r>
          </a:p>
          <a:p>
            <a:r>
              <a:rPr lang="en-GB" sz="1400" dirty="0">
                <a:latin typeface="Helvetica" pitchFamily="2" charset="0"/>
              </a:rPr>
              <a:t>One-day event* £1500 </a:t>
            </a:r>
          </a:p>
          <a:p>
            <a:r>
              <a:rPr lang="en-GB" sz="1400" dirty="0">
                <a:latin typeface="Helvetica" pitchFamily="2" charset="0"/>
              </a:rPr>
              <a:t>Multi-day conference £1500 for the first day, plus £750 for each additional day 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GB" sz="14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Supports early career researchers 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through the awards of </a:t>
            </a:r>
            <a:r>
              <a:rPr lang="en-GB" sz="1400" b="1" dirty="0">
                <a:solidFill>
                  <a:srgbClr val="FF0000"/>
                </a:solidFill>
                <a:latin typeface="Helvetica"/>
                <a:cs typeface="Helvetica"/>
              </a:rPr>
              <a:t>ECR prize 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and </a:t>
            </a:r>
            <a:r>
              <a:rPr lang="en-GB" sz="1400" b="1" dirty="0">
                <a:solidFill>
                  <a:srgbClr val="FF0000"/>
                </a:solidFill>
                <a:latin typeface="Helvetica"/>
                <a:cs typeface="Helvetica"/>
              </a:rPr>
              <a:t>student conference prizes</a:t>
            </a:r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. (£500 budget).</a:t>
            </a:r>
          </a:p>
          <a:p>
            <a:endParaRPr lang="en-GB" sz="14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IOP has small pots of money for ECRs to attend conferences, do outreach etc. Have a look here </a:t>
            </a:r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  <a:hlinkClick r:id="rId3"/>
              </a:rPr>
              <a:t>https://www.iop.org/about/support-grants#gref</a:t>
            </a:r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  <a:p>
            <a:endParaRPr lang="en-GB" sz="14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Helvetica"/>
                <a:cs typeface="Helvetica"/>
              </a:rPr>
              <a:t>What do we do?</a:t>
            </a:r>
            <a:endParaRPr lang="en-GB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742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A574F3-2249-E74C-AF73-CDB7B7B1374F}"/>
              </a:ext>
            </a:extLst>
          </p:cNvPr>
          <p:cNvGrpSpPr/>
          <p:nvPr/>
        </p:nvGrpSpPr>
        <p:grpSpPr>
          <a:xfrm>
            <a:off x="1333241" y="1257890"/>
            <a:ext cx="9935998" cy="4195079"/>
            <a:chOff x="72000" y="1282320"/>
            <a:chExt cx="9935998" cy="41950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94EC9B-8997-0E41-9D2C-0348ACEB9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056000" y="2616840"/>
              <a:ext cx="33336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DA75EA-62A6-944F-BF1C-FCBA47362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642599" y="2340000"/>
              <a:ext cx="36539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DA71C3-ACC9-0D4E-AE5A-30F1D0D24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703999" y="4560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ACED7B-4484-1741-B3C7-2996B8FD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9576000" y="355284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2E9D3B-6DF6-AD41-915A-307E95AF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5777279" y="3035159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81A091-D75C-A243-9860-E5F8CA9E8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7266600" y="4320000"/>
              <a:ext cx="36539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8417F7-7955-A440-9EA5-C5455F93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793280" y="4031999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22E5F3-CE8D-2343-8569-D61744D3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>
              <a:off x="6048000" y="352800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993E4B-745E-374F-839C-CC7AFF09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/>
              <a:alphaModFix/>
            </a:blip>
            <a:srcRect/>
            <a:stretch>
              <a:fillRect/>
            </a:stretch>
          </p:blipFill>
          <p:spPr>
            <a:xfrm>
              <a:off x="6479640" y="412884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C97BCA-7D6C-BB4E-9C62-F13E0B6CA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/>
              <a:alphaModFix/>
            </a:blip>
            <a:srcRect/>
            <a:stretch>
              <a:fillRect/>
            </a:stretch>
          </p:blipFill>
          <p:spPr>
            <a:xfrm>
              <a:off x="6912000" y="4272840"/>
              <a:ext cx="30564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BA905C7-B09C-8C43-9CD0-4522FD67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9072000" y="2904840"/>
              <a:ext cx="44784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9F6364-EBFA-CE4D-86D6-F49D81D75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8589960" y="3528000"/>
              <a:ext cx="33804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676DA8-D0FE-B546-9563-A5CE78A4F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6346440" y="2472840"/>
              <a:ext cx="49356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1079F8E-6DBF-EF4F-9E95-B0932C008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7632000" y="2328840"/>
              <a:ext cx="40176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BB8EB8-4AC0-E248-941A-CA84CCA4A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lum/>
              <a:alphaModFix/>
            </a:blip>
            <a:srcRect/>
            <a:stretch>
              <a:fillRect/>
            </a:stretch>
          </p:blipFill>
          <p:spPr>
            <a:xfrm>
              <a:off x="8568000" y="2328840"/>
              <a:ext cx="33336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F77C0D-5A54-7741-86B6-197CD8D81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lum/>
              <a:alphaModFix/>
            </a:blip>
            <a:srcRect/>
            <a:stretch>
              <a:fillRect/>
            </a:stretch>
          </p:blipFill>
          <p:spPr>
            <a:xfrm>
              <a:off x="8135280" y="1584000"/>
              <a:ext cx="360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9FC7D-A911-BB4E-85B9-497A22B05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lum/>
              <a:alphaModFix/>
            </a:blip>
            <a:srcRect/>
            <a:stretch>
              <a:fillRect/>
            </a:stretch>
          </p:blipFill>
          <p:spPr>
            <a:xfrm>
              <a:off x="6815160" y="3192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15405E-0E8A-7B47-9250-E9EE18F79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lum/>
              <a:alphaModFix/>
            </a:blip>
            <a:srcRect/>
            <a:stretch>
              <a:fillRect/>
            </a:stretch>
          </p:blipFill>
          <p:spPr>
            <a:xfrm>
              <a:off x="5779080" y="1908000"/>
              <a:ext cx="52091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4890F5-EFD0-1141-9202-B6A0E547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lum/>
              <a:alphaModFix/>
            </a:blip>
            <a:srcRect/>
            <a:stretch>
              <a:fillRect/>
            </a:stretch>
          </p:blipFill>
          <p:spPr>
            <a:xfrm>
              <a:off x="6983999" y="208800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E1E0D03-120D-304C-9B60-D8FCF9F52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lum/>
              <a:alphaModFix/>
            </a:blip>
            <a:srcRect/>
            <a:stretch>
              <a:fillRect/>
            </a:stretch>
          </p:blipFill>
          <p:spPr>
            <a:xfrm>
              <a:off x="6263999" y="297684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DE033AA-5940-9B46-9C3E-8E7EF9425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lum/>
              <a:alphaModFix/>
            </a:blip>
            <a:srcRect/>
            <a:stretch>
              <a:fillRect/>
            </a:stretch>
          </p:blipFill>
          <p:spPr>
            <a:xfrm>
              <a:off x="8784000" y="4128840"/>
              <a:ext cx="58500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9D795DA-83D0-0042-9007-806F1A50B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lum/>
              <a:alphaModFix/>
            </a:blip>
            <a:srcRect/>
            <a:stretch>
              <a:fillRect/>
            </a:stretch>
          </p:blipFill>
          <p:spPr>
            <a:xfrm>
              <a:off x="8280000" y="4128840"/>
              <a:ext cx="35640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9C61779-A89E-6A43-993F-D4DE6E8E0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lum/>
              <a:alphaModFix/>
            </a:blip>
            <a:srcRect/>
            <a:stretch>
              <a:fillRect/>
            </a:stretch>
          </p:blipFill>
          <p:spPr>
            <a:xfrm>
              <a:off x="9066600" y="3552840"/>
              <a:ext cx="36539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90DD10-705F-5A43-9A80-550D47A4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lum/>
              <a:alphaModFix/>
            </a:blip>
            <a:srcRect/>
            <a:stretch>
              <a:fillRect/>
            </a:stretch>
          </p:blipFill>
          <p:spPr>
            <a:xfrm>
              <a:off x="7099560" y="4848840"/>
              <a:ext cx="38844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3D8D5E4-39D5-4247-98B8-3D97C4E0B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lum/>
              <a:alphaModFix/>
            </a:blip>
            <a:srcRect/>
            <a:stretch>
              <a:fillRect/>
            </a:stretch>
          </p:blipFill>
          <p:spPr>
            <a:xfrm>
              <a:off x="6012000" y="456084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88BF69B-B763-1E47-82A5-DDA011D2A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lum/>
              <a:alphaModFix/>
            </a:blip>
            <a:srcRect/>
            <a:stretch>
              <a:fillRect/>
            </a:stretch>
          </p:blipFill>
          <p:spPr>
            <a:xfrm>
              <a:off x="9648000" y="290484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767DED3-E588-0C47-A23B-391C94FE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lum/>
              <a:alphaModFix/>
            </a:blip>
            <a:srcRect/>
            <a:stretch>
              <a:fillRect/>
            </a:stretch>
          </p:blipFill>
          <p:spPr>
            <a:xfrm>
              <a:off x="8255160" y="468000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B71967A-CBCE-E149-A43A-7CB2DFF7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lum/>
              <a:alphaModFix/>
            </a:blip>
            <a:srcRect/>
            <a:stretch>
              <a:fillRect/>
            </a:stretch>
          </p:blipFill>
          <p:spPr>
            <a:xfrm>
              <a:off x="6443999" y="468000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1B4CE86-799E-1740-954C-387C6C9A5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lum/>
              <a:alphaModFix/>
            </a:blip>
            <a:srcRect/>
            <a:stretch>
              <a:fillRect/>
            </a:stretch>
          </p:blipFill>
          <p:spPr>
            <a:xfrm>
              <a:off x="6048000" y="4031999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7BAB0C6-4FA1-F048-BFD9-355642791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lum/>
              <a:alphaModFix/>
            </a:blip>
            <a:srcRect/>
            <a:stretch>
              <a:fillRect/>
            </a:stretch>
          </p:blipFill>
          <p:spPr>
            <a:xfrm>
              <a:off x="7384680" y="3120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D85BEE0-849B-0748-8098-9F34900A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lum/>
              <a:alphaModFix/>
            </a:blip>
            <a:srcRect/>
            <a:stretch>
              <a:fillRect/>
            </a:stretch>
          </p:blipFill>
          <p:spPr>
            <a:xfrm>
              <a:off x="6929279" y="376884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9549D5-6E0A-CE47-B4B2-CCC539017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lum/>
              <a:alphaModFix/>
            </a:blip>
            <a:srcRect/>
            <a:stretch>
              <a:fillRect/>
            </a:stretch>
          </p:blipFill>
          <p:spPr>
            <a:xfrm>
              <a:off x="7848000" y="2832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791A59-08C3-4E45-B03B-55589F08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lum/>
              <a:alphaModFix/>
            </a:blip>
            <a:srcRect/>
            <a:stretch>
              <a:fillRect/>
            </a:stretch>
          </p:blipFill>
          <p:spPr>
            <a:xfrm>
              <a:off x="9072000" y="2328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916C15-F042-3144-BD04-F723BBD59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lum/>
              <a:alphaModFix/>
            </a:blip>
            <a:srcRect/>
            <a:stretch>
              <a:fillRect/>
            </a:stretch>
          </p:blipFill>
          <p:spPr>
            <a:xfrm>
              <a:off x="5832000" y="2448000"/>
              <a:ext cx="34272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E9F405B-42EC-BD49-B53D-29ABC8270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lum/>
              <a:alphaModFix/>
            </a:blip>
            <a:srcRect/>
            <a:stretch>
              <a:fillRect/>
            </a:stretch>
          </p:blipFill>
          <p:spPr>
            <a:xfrm>
              <a:off x="8471160" y="2904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3DCC75-C04E-8547-87EE-CD24BDFB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lum/>
              <a:alphaModFix/>
            </a:blip>
            <a:srcRect/>
            <a:stretch>
              <a:fillRect/>
            </a:stretch>
          </p:blipFill>
          <p:spPr>
            <a:xfrm>
              <a:off x="6995160" y="151200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F9C01D6-EA10-A54B-A4BF-9BA4FDB70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lum/>
              <a:alphaModFix/>
            </a:blip>
            <a:srcRect/>
            <a:stretch>
              <a:fillRect/>
            </a:stretch>
          </p:blipFill>
          <p:spPr>
            <a:xfrm>
              <a:off x="5256000" y="252000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2ABC80E-74B0-B346-9B0B-AD2C9FB09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lum/>
              <a:alphaModFix/>
            </a:blip>
            <a:srcRect/>
            <a:stretch>
              <a:fillRect/>
            </a:stretch>
          </p:blipFill>
          <p:spPr>
            <a:xfrm>
              <a:off x="7379640" y="3744000"/>
              <a:ext cx="32436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50477A1-1D73-9C49-AFCE-09C23212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lum/>
              <a:alphaModFix/>
            </a:blip>
            <a:srcRect/>
            <a:stretch>
              <a:fillRect/>
            </a:stretch>
          </p:blipFill>
          <p:spPr>
            <a:xfrm>
              <a:off x="6455160" y="3624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BE181D0-3391-A749-AD22-E4B6EC4D6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lum/>
              <a:alphaModFix/>
            </a:blip>
            <a:srcRect/>
            <a:stretch>
              <a:fillRect/>
            </a:stretch>
          </p:blipFill>
          <p:spPr>
            <a:xfrm>
              <a:off x="7992000" y="3480840"/>
              <a:ext cx="36539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8DBF9FB-7899-1747-BD37-6BE708816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lum/>
              <a:alphaModFix/>
            </a:blip>
            <a:srcRect/>
            <a:stretch>
              <a:fillRect/>
            </a:stretch>
          </p:blipFill>
          <p:spPr>
            <a:xfrm>
              <a:off x="8676720" y="1752840"/>
              <a:ext cx="53928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B6857D7-6348-424B-9A65-C2B54E3CA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lum/>
              <a:alphaModFix/>
            </a:blip>
            <a:srcRect/>
            <a:stretch>
              <a:fillRect/>
            </a:stretch>
          </p:blipFill>
          <p:spPr>
            <a:xfrm>
              <a:off x="6505560" y="1872000"/>
              <a:ext cx="40644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D1FAEC3-822E-1040-9DCD-1B59DE01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lum/>
              <a:alphaModFix/>
            </a:blip>
            <a:srcRect/>
            <a:stretch>
              <a:fillRect/>
            </a:stretch>
          </p:blipFill>
          <p:spPr>
            <a:xfrm>
              <a:off x="8136360" y="2232000"/>
              <a:ext cx="287640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B320416-14CF-9342-A4A1-0CACCD9BD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lum/>
              <a:alphaModFix/>
            </a:blip>
            <a:srcRect/>
            <a:stretch>
              <a:fillRect/>
            </a:stretch>
          </p:blipFill>
          <p:spPr>
            <a:xfrm>
              <a:off x="7560000" y="1752840"/>
              <a:ext cx="456839" cy="4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5A8DE35-3D47-7647-A8CF-6996F1A53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lum/>
              <a:alphaModFix/>
            </a:blip>
            <a:srcRect/>
            <a:stretch>
              <a:fillRect/>
            </a:stretch>
          </p:blipFill>
          <p:spPr>
            <a:xfrm>
              <a:off x="360000" y="5112000"/>
              <a:ext cx="11152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4D22F36-E8A1-E944-A6BB-C0E93EEC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lum/>
              <a:alphaModFix/>
            </a:blip>
            <a:srcRect/>
            <a:stretch>
              <a:fillRect/>
            </a:stretch>
          </p:blipFill>
          <p:spPr>
            <a:xfrm>
              <a:off x="1397880" y="4674600"/>
              <a:ext cx="126612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6777D31-9083-644C-A15F-497416979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lum/>
              <a:alphaModFix/>
            </a:blip>
            <a:srcRect/>
            <a:stretch>
              <a:fillRect/>
            </a:stretch>
          </p:blipFill>
          <p:spPr>
            <a:xfrm>
              <a:off x="2662200" y="5106600"/>
              <a:ext cx="100979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6E0C46F-FBFB-3C4C-8700-C8053CF89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lum/>
              <a:alphaModFix/>
            </a:blip>
            <a:srcRect/>
            <a:stretch>
              <a:fillRect/>
            </a:stretch>
          </p:blipFill>
          <p:spPr>
            <a:xfrm>
              <a:off x="1600560" y="5112000"/>
              <a:ext cx="99144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FE6DEE4-C9CA-7845-A586-7116BE2DC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lum/>
              <a:alphaModFix/>
            </a:blip>
            <a:srcRect/>
            <a:stretch>
              <a:fillRect/>
            </a:stretch>
          </p:blipFill>
          <p:spPr>
            <a:xfrm>
              <a:off x="4107240" y="1404000"/>
              <a:ext cx="2264760" cy="343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6BDCDF4-1925-6F47-BDA3-D7361F77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lum/>
              <a:alphaModFix/>
            </a:blip>
            <a:srcRect/>
            <a:stretch>
              <a:fillRect/>
            </a:stretch>
          </p:blipFill>
          <p:spPr>
            <a:xfrm>
              <a:off x="72000" y="4680000"/>
              <a:ext cx="117432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F5EABEA-D88F-3641-848E-BDC8F4C44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lum/>
              <a:alphaModFix/>
            </a:blip>
            <a:srcRect/>
            <a:stretch>
              <a:fillRect/>
            </a:stretch>
          </p:blipFill>
          <p:spPr>
            <a:xfrm>
              <a:off x="5328000" y="4098600"/>
              <a:ext cx="64440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2D77187-30B2-474E-AF91-5A35530CD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lum/>
              <a:alphaModFix/>
            </a:blip>
            <a:srcRect/>
            <a:stretch>
              <a:fillRect/>
            </a:stretch>
          </p:blipFill>
          <p:spPr>
            <a:xfrm>
              <a:off x="1512000" y="4176000"/>
              <a:ext cx="176436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9669C7C-BEA9-6D46-9EBE-C25E0E95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lum/>
              <a:alphaModFix/>
            </a:blip>
            <a:srcRect/>
            <a:stretch>
              <a:fillRect/>
            </a:stretch>
          </p:blipFill>
          <p:spPr>
            <a:xfrm>
              <a:off x="3420000" y="4674600"/>
              <a:ext cx="104652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CF03C43-27BA-9349-9815-31ECA68FC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lum/>
              <a:alphaModFix/>
            </a:blip>
            <a:srcRect/>
            <a:stretch>
              <a:fillRect/>
            </a:stretch>
          </p:blipFill>
          <p:spPr>
            <a:xfrm>
              <a:off x="4251240" y="4134600"/>
              <a:ext cx="96875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2D5260-7B55-F040-B347-39155CC7F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lum/>
              <a:alphaModFix/>
            </a:blip>
            <a:srcRect/>
            <a:stretch>
              <a:fillRect/>
            </a:stretch>
          </p:blipFill>
          <p:spPr>
            <a:xfrm>
              <a:off x="4546800" y="4674600"/>
              <a:ext cx="106920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248E5E6-49BE-514B-AEBD-2FF59A4E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lum/>
              <a:alphaModFix/>
            </a:blip>
            <a:srcRect/>
            <a:stretch>
              <a:fillRect/>
            </a:stretch>
          </p:blipFill>
          <p:spPr>
            <a:xfrm>
              <a:off x="221760" y="4170600"/>
              <a:ext cx="107424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7023527-891C-9949-9B9E-721D21BFF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lum/>
              <a:alphaModFix/>
            </a:blip>
            <a:srcRect/>
            <a:stretch>
              <a:fillRect/>
            </a:stretch>
          </p:blipFill>
          <p:spPr>
            <a:xfrm>
              <a:off x="4104000" y="3666600"/>
              <a:ext cx="15220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7F7865B-B5A8-1A47-8D79-A80F0EDF4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lum/>
              <a:alphaModFix/>
            </a:blip>
            <a:srcRect/>
            <a:stretch>
              <a:fillRect/>
            </a:stretch>
          </p:blipFill>
          <p:spPr>
            <a:xfrm>
              <a:off x="2736000" y="3671999"/>
              <a:ext cx="113796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F85912A-29AC-D342-9BCF-7BD946A6B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lum/>
              <a:alphaModFix/>
            </a:blip>
            <a:srcRect/>
            <a:stretch>
              <a:fillRect/>
            </a:stretch>
          </p:blipFill>
          <p:spPr>
            <a:xfrm>
              <a:off x="3671999" y="3168000"/>
              <a:ext cx="16408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95474FF-1177-F44F-9D6E-80C185AB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lum/>
              <a:alphaModFix/>
            </a:blip>
            <a:srcRect/>
            <a:stretch>
              <a:fillRect/>
            </a:stretch>
          </p:blipFill>
          <p:spPr>
            <a:xfrm>
              <a:off x="1655999" y="3666600"/>
              <a:ext cx="96875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705FA1E-E9F1-0E4B-B4EB-070A0003F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lum/>
              <a:alphaModFix/>
            </a:blip>
            <a:srcRect/>
            <a:stretch>
              <a:fillRect/>
            </a:stretch>
          </p:blipFill>
          <p:spPr>
            <a:xfrm>
              <a:off x="3024000" y="3168000"/>
              <a:ext cx="46584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6C01DF7-94E7-544B-8F1E-BCBC90D2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lum/>
              <a:alphaModFix/>
            </a:blip>
            <a:srcRect/>
            <a:stretch>
              <a:fillRect/>
            </a:stretch>
          </p:blipFill>
          <p:spPr>
            <a:xfrm>
              <a:off x="331560" y="3666600"/>
              <a:ext cx="125243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D400CAF-0A49-D84F-B953-E8AF29F9B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lum/>
              <a:alphaModFix/>
            </a:blip>
            <a:srcRect/>
            <a:stretch>
              <a:fillRect/>
            </a:stretch>
          </p:blipFill>
          <p:spPr>
            <a:xfrm>
              <a:off x="3888000" y="2741399"/>
              <a:ext cx="9640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72C90CB-A612-2D43-9A74-226C2E8BB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lum/>
              <a:alphaModFix/>
            </a:blip>
            <a:srcRect/>
            <a:stretch>
              <a:fillRect/>
            </a:stretch>
          </p:blipFill>
          <p:spPr>
            <a:xfrm>
              <a:off x="3058560" y="2736000"/>
              <a:ext cx="68544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3A16AD1-5752-D448-A8AD-8FD64A336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lum/>
              <a:alphaModFix/>
            </a:blip>
            <a:srcRect/>
            <a:stretch>
              <a:fillRect/>
            </a:stretch>
          </p:blipFill>
          <p:spPr>
            <a:xfrm>
              <a:off x="1696320" y="2736000"/>
              <a:ext cx="11836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9C09301-D022-C147-9867-14A02A87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lum/>
              <a:alphaModFix/>
            </a:blip>
            <a:srcRect/>
            <a:stretch>
              <a:fillRect/>
            </a:stretch>
          </p:blipFill>
          <p:spPr>
            <a:xfrm>
              <a:off x="3038400" y="2304000"/>
              <a:ext cx="196560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A24FE7B-FD96-1D4B-8E23-CBC75E62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lum/>
              <a:alphaModFix/>
            </a:blip>
            <a:srcRect/>
            <a:stretch>
              <a:fillRect/>
            </a:stretch>
          </p:blipFill>
          <p:spPr>
            <a:xfrm>
              <a:off x="560520" y="2766600"/>
              <a:ext cx="10234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5094B6F-07EF-6741-B978-6A83D37E2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lum/>
              <a:alphaModFix/>
            </a:blip>
            <a:srcRect/>
            <a:stretch>
              <a:fillRect/>
            </a:stretch>
          </p:blipFill>
          <p:spPr>
            <a:xfrm>
              <a:off x="502920" y="3234600"/>
              <a:ext cx="23770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A4911F0-BDA6-9F4F-9FCE-821D2806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lum/>
              <a:alphaModFix/>
            </a:blip>
            <a:srcRect/>
            <a:stretch>
              <a:fillRect/>
            </a:stretch>
          </p:blipFill>
          <p:spPr>
            <a:xfrm>
              <a:off x="2808000" y="4674600"/>
              <a:ext cx="51624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B482FBB-B799-7849-8E0E-5F295405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lum/>
              <a:alphaModFix/>
            </a:blip>
            <a:srcRect/>
            <a:stretch>
              <a:fillRect/>
            </a:stretch>
          </p:blipFill>
          <p:spPr>
            <a:xfrm>
              <a:off x="3251880" y="1872000"/>
              <a:ext cx="99612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BFF441D-121C-F541-A045-CF1F78B5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lum/>
              <a:alphaModFix/>
            </a:blip>
            <a:srcRect/>
            <a:stretch>
              <a:fillRect/>
            </a:stretch>
          </p:blipFill>
          <p:spPr>
            <a:xfrm>
              <a:off x="3389040" y="4176000"/>
              <a:ext cx="858959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ECA8C998-E358-134D-B357-EA74D2C3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lum/>
              <a:alphaModFix/>
            </a:blip>
            <a:srcRect/>
            <a:stretch>
              <a:fillRect/>
            </a:stretch>
          </p:blipFill>
          <p:spPr>
            <a:xfrm>
              <a:off x="713520" y="2304000"/>
              <a:ext cx="216648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94EEA51-9E92-2441-83C2-BEA83C31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lum/>
              <a:alphaModFix/>
            </a:blip>
            <a:srcRect/>
            <a:stretch>
              <a:fillRect/>
            </a:stretch>
          </p:blipFill>
          <p:spPr>
            <a:xfrm>
              <a:off x="2196000" y="1872000"/>
              <a:ext cx="95040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8A972F9-7172-8142-89D8-AA8B9E274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lum/>
              <a:alphaModFix/>
            </a:blip>
            <a:srcRect/>
            <a:stretch>
              <a:fillRect/>
            </a:stretch>
          </p:blipFill>
          <p:spPr>
            <a:xfrm>
              <a:off x="3791520" y="5148000"/>
              <a:ext cx="2148480" cy="29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1E6BBA1-F454-7B42-8D35-B9641828D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lum/>
              <a:alphaModFix/>
            </a:blip>
            <a:srcRect/>
            <a:stretch>
              <a:fillRect/>
            </a:stretch>
          </p:blipFill>
          <p:spPr>
            <a:xfrm>
              <a:off x="792000" y="1880639"/>
              <a:ext cx="1375560" cy="351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B756194-97A0-5F45-853B-72F8C3810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lum/>
              <a:alphaModFix/>
            </a:blip>
            <a:srcRect/>
            <a:stretch>
              <a:fillRect/>
            </a:stretch>
          </p:blipFill>
          <p:spPr>
            <a:xfrm>
              <a:off x="2988000" y="1368000"/>
              <a:ext cx="949680" cy="398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3DB5791-61D1-424A-996D-AD270DA38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lum/>
              <a:alphaModFix/>
            </a:blip>
            <a:srcRect/>
            <a:stretch>
              <a:fillRect/>
            </a:stretch>
          </p:blipFill>
          <p:spPr>
            <a:xfrm>
              <a:off x="4341600" y="1866599"/>
              <a:ext cx="1238400" cy="36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8F08F44-6F91-3D41-A5B0-201F86F6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lum/>
              <a:alphaModFix/>
            </a:blip>
            <a:srcRect/>
            <a:stretch>
              <a:fillRect/>
            </a:stretch>
          </p:blipFill>
          <p:spPr>
            <a:xfrm>
              <a:off x="792000" y="1282320"/>
              <a:ext cx="2031480" cy="517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TextShape 1">
            <a:extLst>
              <a:ext uri="{FF2B5EF4-FFF2-40B4-BE49-F238E27FC236}">
                <a16:creationId xmlns:a16="http://schemas.microsoft.com/office/drawing/2014/main" id="{409C84A9-98AE-2F41-AEC1-EA358475B7A7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Helvetica"/>
                <a:cs typeface="Helvetica"/>
              </a:rPr>
              <a:t>UK Lockdown Nuclear Seminars</a:t>
            </a:r>
          </a:p>
          <a:p>
            <a:pPr algn="ctr"/>
            <a:r>
              <a:rPr lang="en-GB" b="1" dirty="0">
                <a:solidFill>
                  <a:srgbClr val="000000"/>
                </a:solidFill>
                <a:latin typeface="Helvetica"/>
                <a:cs typeface="Helvetica"/>
              </a:rPr>
              <a:t>Thanks to James </a:t>
            </a:r>
            <a:r>
              <a:rPr lang="en-GB" b="1" dirty="0" err="1">
                <a:solidFill>
                  <a:srgbClr val="000000"/>
                </a:solidFill>
                <a:latin typeface="Helvetica"/>
                <a:cs typeface="Helvetica"/>
              </a:rPr>
              <a:t>Smallcombe</a:t>
            </a:r>
            <a:endParaRPr lang="en-GB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hlinkClick r:id="rId81"/>
              </a:rPr>
              <a:t>http://lockdownseminars.co.uk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0E0B79E-A4FA-4847-BE1E-8D07A5F8EFFB}"/>
              </a:ext>
            </a:extLst>
          </p:cNvPr>
          <p:cNvSpPr txBox="1"/>
          <p:nvPr/>
        </p:nvSpPr>
        <p:spPr>
          <a:xfrm>
            <a:off x="1621241" y="5687459"/>
            <a:ext cx="9071999" cy="10666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lIns="90000" tIns="45000" rIns="90000" bIns="45000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46 speakers </a:t>
            </a: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from </a:t>
            </a:r>
            <a:r>
              <a:rPr lang="en-GB" sz="1800" b="1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34 institutions </a:t>
            </a: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spread over </a:t>
            </a:r>
            <a:r>
              <a:rPr lang="en-GB" sz="1800" b="1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14 countries </a:t>
            </a: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and </a:t>
            </a:r>
            <a:r>
              <a:rPr lang="en-GB" sz="1800" b="1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5 continents</a:t>
            </a: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.</a:t>
            </a:r>
          </a:p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&gt;</a:t>
            </a:r>
            <a:r>
              <a:rPr lang="en-GB" sz="1800" b="1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1,700 live views </a:t>
            </a: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and </a:t>
            </a:r>
            <a:r>
              <a:rPr lang="en-GB" sz="1800" b="1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&gt;3,000 recorded video views</a:t>
            </a:r>
          </a:p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b="1" dirty="0">
              <a:latin typeface="Helvetica" pitchFamily="2" charset="0"/>
              <a:ea typeface="Segoe UI" pitchFamily="2"/>
              <a:cs typeface="Tahoma" pitchFamily="2"/>
            </a:endParaRPr>
          </a:p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Additional</a:t>
            </a:r>
            <a:r>
              <a:rPr lang="en-GB" sz="1800" b="1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 14 student speakers. Has now become the NPG Colloquia series online</a:t>
            </a:r>
          </a:p>
        </p:txBody>
      </p:sp>
    </p:spTree>
    <p:extLst>
      <p:ext uri="{BB962C8B-B14F-4D97-AF65-F5344CB8AC3E}">
        <p14:creationId xmlns:p14="http://schemas.microsoft.com/office/powerpoint/2010/main" val="334758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290</Words>
  <Application>Microsoft Macintosh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Sharp</dc:creator>
  <cp:lastModifiedBy>David Sharp</cp:lastModifiedBy>
  <cp:revision>26</cp:revision>
  <dcterms:created xsi:type="dcterms:W3CDTF">2021-02-02T15:10:51Z</dcterms:created>
  <dcterms:modified xsi:type="dcterms:W3CDTF">2021-11-02T11:22:06Z</dcterms:modified>
</cp:coreProperties>
</file>