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8" r:id="rId4"/>
    <p:sldId id="269" r:id="rId5"/>
    <p:sldId id="270" r:id="rId6"/>
    <p:sldId id="274" r:id="rId7"/>
    <p:sldId id="271" r:id="rId8"/>
    <p:sldId id="272" r:id="rId9"/>
    <p:sldId id="273" r:id="rId10"/>
    <p:sldId id="281" r:id="rId11"/>
    <p:sldId id="277" r:id="rId12"/>
    <p:sldId id="279" r:id="rId13"/>
    <p:sldId id="28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8" userDrawn="1">
          <p15:clr>
            <a:srgbClr val="A4A3A4"/>
          </p15:clr>
        </p15:guide>
        <p15:guide id="2" pos="74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56169"/>
    <a:srgbClr val="E9BF11"/>
    <a:srgbClr val="203D75"/>
    <a:srgbClr val="006AA0"/>
    <a:srgbClr val="328C9E"/>
    <a:srgbClr val="18654D"/>
    <a:srgbClr val="A7643B"/>
    <a:srgbClr val="672669"/>
    <a:srgbClr val="829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96405" autoAdjust="0"/>
  </p:normalViewPr>
  <p:slideViewPr>
    <p:cSldViewPr snapToGrid="0" snapToObjects="1">
      <p:cViewPr varScale="1">
        <p:scale>
          <a:sx n="115" d="100"/>
          <a:sy n="115" d="100"/>
        </p:scale>
        <p:origin x="216" y="440"/>
      </p:cViewPr>
      <p:guideLst>
        <p:guide orient="horz" pos="498"/>
        <p:guide pos="74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45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54422-3444-B745-B222-105521D1BE4E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7082-86CB-5A4E-A9E3-4449E4591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01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84DB-AA34-FD42-951C-33481C9C368F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AE16-870E-C348-AC05-C5671CA9D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1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3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2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9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6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8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2056267"/>
            <a:ext cx="7700209" cy="1098697"/>
          </a:xfrm>
        </p:spPr>
        <p:txBody>
          <a:bodyPr anchor="b">
            <a:noAutofit/>
          </a:bodyPr>
          <a:lstStyle>
            <a:lvl1pPr algn="ctr">
              <a:defRPr sz="2400" baseline="0"/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D83138F7-C85A-0546-9454-4CF02585B26C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3287060"/>
            <a:ext cx="12199684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3416300"/>
            <a:ext cx="7700433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z="1800" dirty="0">
                <a:solidFill>
                  <a:srgbClr val="82949D"/>
                </a:solidFill>
              </a:rPr>
              <a:t>Presentation subtitle</a:t>
            </a:r>
            <a:r>
              <a:rPr lang="en-GB" sz="1800" baseline="0" dirty="0">
                <a:solidFill>
                  <a:srgbClr val="82949D"/>
                </a:solidFill>
              </a:rPr>
              <a:t> / presenter here</a:t>
            </a:r>
            <a:endParaRPr lang="en-US" sz="1800" dirty="0">
              <a:solidFill>
                <a:srgbClr val="8294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8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Dark Green Cover">
    <p:bg>
      <p:bgPr>
        <a:solidFill>
          <a:srgbClr val="186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2056267"/>
            <a:ext cx="7700209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D093-C218-5443-A6FE-979A5A508DBB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3287060"/>
            <a:ext cx="12199684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3427413"/>
            <a:ext cx="7700433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subtitle / presenter here</a:t>
            </a:r>
          </a:p>
        </p:txBody>
      </p:sp>
      <p:pic>
        <p:nvPicPr>
          <p:cNvPr id="10" name="Picture 9" descr="UniOfSurreyPowerPoint.gif">
            <a:extLst>
              <a:ext uri="{FF2B5EF4-FFF2-40B4-BE49-F238E27FC236}">
                <a16:creationId xmlns:a16="http://schemas.microsoft.com/office/drawing/2014/main" id="{20AFCEC9-B149-994A-917B-A2F047D0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1300267"/>
            <a:ext cx="7700209" cy="109869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b">
            <a:noAutofit/>
          </a:bodyPr>
          <a:lstStyle>
            <a:lvl1pPr algn="ctr">
              <a:defRPr sz="2400" b="0" cap="none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8827-7592-7C43-BA28-5A52AAB05267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2460500"/>
            <a:ext cx="12199684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16" y="267251"/>
            <a:ext cx="1688837" cy="462600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2540374"/>
            <a:ext cx="7700433" cy="1119187"/>
          </a:xfrm>
        </p:spPr>
        <p:txBody>
          <a:bodyPr/>
          <a:lstStyle>
            <a:lvl1pPr algn="ctr">
              <a:defRPr>
                <a:solidFill>
                  <a:srgbClr val="203D75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79916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A839-1A42-B84A-9554-0DA56926C0E5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948500"/>
            <a:ext cx="12199684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niversityofSurreyColourBlue.gif">
            <a:extLst>
              <a:ext uri="{FF2B5EF4-FFF2-40B4-BE49-F238E27FC236}">
                <a16:creationId xmlns:a16="http://schemas.microsoft.com/office/drawing/2014/main" id="{A5591EC6-E414-0B4C-B971-3F70A8FB16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16" y="267251"/>
            <a:ext cx="168883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7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6FAF-0803-A147-9427-80E42A7708AC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55" y="918300"/>
            <a:ext cx="12199684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5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26B-D35C-D646-AC50-833444FA6818}" type="datetime2">
              <a:rPr lang="en-GB" smtClean="0"/>
              <a:t>Sunday, 31 October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826251" y="1600201"/>
            <a:ext cx="4910667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Drop picture here</a:t>
            </a:r>
          </a:p>
        </p:txBody>
      </p:sp>
      <p:pic>
        <p:nvPicPr>
          <p:cNvPr id="14" name="Picture 13" descr="UniversityofSurreyColourPowerpoint.jpg">
            <a:extLst>
              <a:ext uri="{FF2B5EF4-FFF2-40B4-BE49-F238E27FC236}">
                <a16:creationId xmlns:a16="http://schemas.microsoft.com/office/drawing/2014/main" id="{BAC12B33-D934-284B-BB9E-8B3D5C397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3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60C4-EDFE-E14A-9819-EE3196AADD73}" type="datetime2">
              <a:rPr lang="en-GB" smtClean="0"/>
              <a:t>Sunday, 31 October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826251" y="1600201"/>
            <a:ext cx="1639949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1 here.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669400" y="1600200"/>
            <a:ext cx="3035456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Drop picture 2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826251" y="3277118"/>
            <a:ext cx="4878605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3 here.</a:t>
            </a:r>
          </a:p>
        </p:txBody>
      </p:sp>
      <p:pic>
        <p:nvPicPr>
          <p:cNvPr id="16" name="Picture 15" descr="UniversityofSurreyColourPowerpoint.jpg">
            <a:extLst>
              <a:ext uri="{FF2B5EF4-FFF2-40B4-BE49-F238E27FC236}">
                <a16:creationId xmlns:a16="http://schemas.microsoft.com/office/drawing/2014/main" id="{AE8AB4F4-BCAE-074F-AC92-978540F6D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7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167" y="1638042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AF0D-C8DE-9342-814F-FFA90626A4D2}" type="datetime2">
              <a:rPr lang="en-GB" smtClean="0"/>
              <a:t>Sunday, 31 October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638042"/>
            <a:ext cx="4910667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Drop picture here</a:t>
            </a:r>
          </a:p>
        </p:txBody>
      </p:sp>
      <p:pic>
        <p:nvPicPr>
          <p:cNvPr id="14" name="Picture 13" descr="UniversityofSurreyColourPowerpoint.jpg">
            <a:extLst>
              <a:ext uri="{FF2B5EF4-FFF2-40B4-BE49-F238E27FC236}">
                <a16:creationId xmlns:a16="http://schemas.microsoft.com/office/drawing/2014/main" id="{DB2A11BB-F0E9-A447-AC5E-B32286B5A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8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167" y="1638042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0723-0906-8447-B368-2214709DF7D8}" type="datetime2">
              <a:rPr lang="en-GB" smtClean="0"/>
              <a:t>Sunday, 31 October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655723"/>
            <a:ext cx="1639949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1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452749" y="1655722"/>
            <a:ext cx="3035456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Drop picture 2 here.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3332640"/>
            <a:ext cx="4878605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3 here.</a:t>
            </a:r>
          </a:p>
        </p:txBody>
      </p:sp>
      <p:pic>
        <p:nvPicPr>
          <p:cNvPr id="17" name="Picture 16" descr="UniversityofSurreyColourPowerpoint.jpg">
            <a:extLst>
              <a:ext uri="{FF2B5EF4-FFF2-40B4-BE49-F238E27FC236}">
                <a16:creationId xmlns:a16="http://schemas.microsoft.com/office/drawing/2014/main" id="{6CDCC5BB-814B-F74A-BCE5-2D3294781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9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23FB7772-94CA-8B4F-BAFE-C2FD5252B591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826251" y="1600201"/>
            <a:ext cx="4910667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Drop picture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effectLst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23352"/>
            <a:ext cx="6010569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title goes here</a:t>
            </a:r>
            <a:endParaRPr lang="en-US" dirty="0"/>
          </a:p>
        </p:txBody>
      </p:sp>
      <p:pic>
        <p:nvPicPr>
          <p:cNvPr id="11" name="Picture 10" descr="UniOfSurreyPowerPoint.gif">
            <a:extLst>
              <a:ext uri="{FF2B5EF4-FFF2-40B4-BE49-F238E27FC236}">
                <a16:creationId xmlns:a16="http://schemas.microsoft.com/office/drawing/2014/main" id="{9EE4C46A-EE15-6D46-9AEF-5D08CCF12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6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FCC0B4D-ED3D-8F4B-A0AF-AF7036F33EF4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826251" y="1600201"/>
            <a:ext cx="1639949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1 here.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669400" y="1600200"/>
            <a:ext cx="3035456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Drop picture 2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826251" y="3277118"/>
            <a:ext cx="4878605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3 here.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effectLst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23352"/>
            <a:ext cx="6010569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title goes here</a:t>
            </a:r>
            <a:endParaRPr lang="en-US" dirty="0"/>
          </a:p>
        </p:txBody>
      </p:sp>
      <p:pic>
        <p:nvPicPr>
          <p:cNvPr id="13" name="Picture 12" descr="UniOfSurreyPowerPoint.gif">
            <a:extLst>
              <a:ext uri="{FF2B5EF4-FFF2-40B4-BE49-F238E27FC236}">
                <a16:creationId xmlns:a16="http://schemas.microsoft.com/office/drawing/2014/main" id="{00EAF9E8-0D33-C040-BFC0-1BDF6357E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5257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Georgia" panose="02040502050405020303" pitchFamily="18" charset="0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Georgia" panose="02040502050405020303" pitchFamily="18" charset="0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Georgia" panose="02040502050405020303" pitchFamily="18" charset="0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Georgia" panose="02040502050405020303" pitchFamily="18" charset="0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>
            <a:extLst>
              <a:ext uri="{FF2B5EF4-FFF2-40B4-BE49-F238E27FC236}">
                <a16:creationId xmlns:a16="http://schemas.microsoft.com/office/drawing/2014/main" id="{781FDFE9-E7B0-1C41-9F3B-07EEECCE7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167" y="1638042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8C9308CF-6DCD-6B4B-8D1C-7A5F18D4A5A9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638042"/>
            <a:ext cx="4910667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Drop picture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23352"/>
            <a:ext cx="6010569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title goes here</a:t>
            </a:r>
            <a:endParaRPr lang="en-US" dirty="0"/>
          </a:p>
        </p:txBody>
      </p:sp>
      <p:pic>
        <p:nvPicPr>
          <p:cNvPr id="11" name="Picture 10" descr="UniOfSurreyPowerPoint.gif">
            <a:extLst>
              <a:ext uri="{FF2B5EF4-FFF2-40B4-BE49-F238E27FC236}">
                <a16:creationId xmlns:a16="http://schemas.microsoft.com/office/drawing/2014/main" id="{992703A0-A7B1-C942-B497-EDAAFA620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2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167" y="1638042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A9331306-35FA-6246-B3D8-36708CF7CB47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1655723"/>
            <a:ext cx="1639949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1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452749" y="1655722"/>
            <a:ext cx="3035456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Drop picture 2 here.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" y="3332640"/>
            <a:ext cx="4878605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dirty="0"/>
              <a:t>Drop picture 3 here.</a:t>
            </a:r>
          </a:p>
        </p:txBody>
      </p:sp>
      <p:pic>
        <p:nvPicPr>
          <p:cNvPr id="13" name="Picture 12" descr="UniOfSurreyPowerPoint.gif">
            <a:extLst>
              <a:ext uri="{FF2B5EF4-FFF2-40B4-BE49-F238E27FC236}">
                <a16:creationId xmlns:a16="http://schemas.microsoft.com/office/drawing/2014/main" id="{3338110C-B57A-C64F-888C-783BF34E1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9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43165"/>
            <a:ext cx="601057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7614-98AF-D943-9776-D6CC1FEED160}" type="datetime2">
              <a:rPr lang="en-GB" smtClean="0"/>
              <a:t>Sunday, 31 October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6800851" y="1643063"/>
            <a:ext cx="4936067" cy="452596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Insert Chart</a:t>
            </a:r>
          </a:p>
        </p:txBody>
      </p:sp>
      <p:pic>
        <p:nvPicPr>
          <p:cNvPr id="14" name="Picture 13" descr="UniversityofSurreyColourPowerpoint.jpg">
            <a:extLst>
              <a:ext uri="{FF2B5EF4-FFF2-40B4-BE49-F238E27FC236}">
                <a16:creationId xmlns:a16="http://schemas.microsoft.com/office/drawing/2014/main" id="{E66265E7-BBB1-3042-AC1A-DA22F66F8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8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Photo Quote">
    <p:bg>
      <p:bgPr>
        <a:solidFill>
          <a:srgbClr val="1E4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B6B9-116C-3944-942B-70DB4336419E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22023" y="2665963"/>
            <a:ext cx="1112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 dirty="0">
                <a:solidFill>
                  <a:srgbClr val="FFFFFF"/>
                </a:solidFill>
                <a:latin typeface="Georgia"/>
                <a:cs typeface="Georgia"/>
              </a:rPr>
              <a:t> space for a large format quote</a:t>
            </a:r>
            <a:r>
              <a:rPr lang="en-US" sz="3600" dirty="0">
                <a:solidFill>
                  <a:srgbClr val="FFFFFF"/>
                </a:solidFill>
                <a:latin typeface="Georgia"/>
                <a:cs typeface="Georgia"/>
              </a:rPr>
              <a:t>’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8949" y="3995248"/>
            <a:ext cx="12192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75832" y="4227169"/>
            <a:ext cx="85344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 dirty="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37019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D9E-D1EA-E840-A1E9-335F7BC2D481}" type="datetime2">
              <a:rPr lang="en-GB" smtClean="0"/>
              <a:t>Sunday, 31 October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iversityofSurreyColourPowerpoint.jpg">
            <a:extLst>
              <a:ext uri="{FF2B5EF4-FFF2-40B4-BE49-F238E27FC236}">
                <a16:creationId xmlns:a16="http://schemas.microsoft.com/office/drawing/2014/main" id="{37C94ED0-34A7-9B44-9200-80038E79C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OfSurrey - Clean Blue Cover">
    <p:bg>
      <p:bgPr>
        <a:solidFill>
          <a:srgbClr val="20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2056267"/>
            <a:ext cx="7700209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AF9-F08E-734B-8452-543E66BD7DBC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3287060"/>
            <a:ext cx="12199684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3427413"/>
            <a:ext cx="7700433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274034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5257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390FF40E-FE6F-E041-84E1-BD0A0868FEB9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23352"/>
            <a:ext cx="6010569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title goes here</a:t>
            </a:r>
            <a:endParaRPr lang="en-US" dirty="0"/>
          </a:p>
        </p:txBody>
      </p:sp>
      <p:pic>
        <p:nvPicPr>
          <p:cNvPr id="11" name="Picture 10" descr="UniOfSurreyPowerPoint.gif">
            <a:extLst>
              <a:ext uri="{FF2B5EF4-FFF2-40B4-BE49-F238E27FC236}">
                <a16:creationId xmlns:a16="http://schemas.microsoft.com/office/drawing/2014/main" id="{9A3A1E10-1E55-C749-81F6-848102E26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33E541DD-12D4-0046-A865-5A967AF8E1F5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23352"/>
            <a:ext cx="6010569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title goes here</a:t>
            </a:r>
            <a:endParaRPr lang="en-US" dirty="0"/>
          </a:p>
        </p:txBody>
      </p:sp>
      <p:pic>
        <p:nvPicPr>
          <p:cNvPr id="9" name="Picture 8" descr="UniOfSurreyPowerPoint.gif">
            <a:extLst>
              <a:ext uri="{FF2B5EF4-FFF2-40B4-BE49-F238E27FC236}">
                <a16:creationId xmlns:a16="http://schemas.microsoft.com/office/drawing/2014/main" id="{79D0BF17-E348-7447-B2BE-1A458287E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9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Clean Turqoise Cover">
    <p:bg>
      <p:bgPr>
        <a:solidFill>
          <a:srgbClr val="328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2056267"/>
            <a:ext cx="7700209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0938-10B4-DA43-AAE6-D9063DFD599B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3287060"/>
            <a:ext cx="12199684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3427413"/>
            <a:ext cx="7700433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subtitle / presenter here</a:t>
            </a:r>
          </a:p>
        </p:txBody>
      </p:sp>
      <p:pic>
        <p:nvPicPr>
          <p:cNvPr id="10" name="Picture 9" descr="UniOfSurreyPowerPoint.gif">
            <a:extLst>
              <a:ext uri="{FF2B5EF4-FFF2-40B4-BE49-F238E27FC236}">
                <a16:creationId xmlns:a16="http://schemas.microsoft.com/office/drawing/2014/main" id="{BE51C3F7-F166-3241-88F9-3CED245A0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Clean Turqoise Cover">
    <p:bg>
      <p:bgPr>
        <a:solidFill>
          <a:srgbClr val="672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2056267"/>
            <a:ext cx="7700209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FF49-1DCD-6C41-9C80-316C92918C29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3287060"/>
            <a:ext cx="12199684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3427413"/>
            <a:ext cx="7700433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subtitle / presenter here</a:t>
            </a:r>
          </a:p>
        </p:txBody>
      </p:sp>
      <p:pic>
        <p:nvPicPr>
          <p:cNvPr id="10" name="Picture 9" descr="UniOfSurreyPowerPoint.gif">
            <a:extLst>
              <a:ext uri="{FF2B5EF4-FFF2-40B4-BE49-F238E27FC236}">
                <a16:creationId xmlns:a16="http://schemas.microsoft.com/office/drawing/2014/main" id="{B4BC8CFD-8FA7-D24D-BBE4-418FFC6A5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5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Green Cover">
    <p:bg>
      <p:bgPr>
        <a:solidFill>
          <a:srgbClr val="9EA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2054" y="2056267"/>
            <a:ext cx="7700209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3183-61A2-7B4B-BF9A-4493A4B7E48D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7683" y="3287060"/>
            <a:ext cx="12199684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41552" y="3427413"/>
            <a:ext cx="7700433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subtitle / presenter here</a:t>
            </a:r>
          </a:p>
        </p:txBody>
      </p:sp>
      <p:pic>
        <p:nvPicPr>
          <p:cNvPr id="10" name="Picture 9" descr="UniOfSurreyPowerPoint.gif">
            <a:extLst>
              <a:ext uri="{FF2B5EF4-FFF2-40B4-BE49-F238E27FC236}">
                <a16:creationId xmlns:a16="http://schemas.microsoft.com/office/drawing/2014/main" id="{26C646A7-65CB-6C48-8B47-87751F51A6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287411"/>
            <a:ext cx="1562568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3352"/>
            <a:ext cx="10068376" cy="413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University of Surrey PowerPoint Template  4:3 format - v2.0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809" y="6575394"/>
            <a:ext cx="2709697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07F6BD9-2DA4-0A42-B742-0B60BD98DDB3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9217" y="6575393"/>
            <a:ext cx="2844800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Do not touch this slide.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is the slide master and will alter all other slides.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 create a new slide, select it from the new slide drop down button, top right of the ‘Home’ menu. </a:t>
            </a:r>
          </a:p>
        </p:txBody>
      </p:sp>
    </p:spTree>
    <p:extLst>
      <p:ext uri="{BB962C8B-B14F-4D97-AF65-F5344CB8AC3E}">
        <p14:creationId xmlns:p14="http://schemas.microsoft.com/office/powerpoint/2010/main" val="41532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73" r:id="rId3"/>
    <p:sldLayoutId id="2147483656" r:id="rId4"/>
    <p:sldLayoutId id="2147483670" r:id="rId5"/>
    <p:sldLayoutId id="2147483674" r:id="rId6"/>
    <p:sldLayoutId id="2147483652" r:id="rId7"/>
    <p:sldLayoutId id="2147483654" r:id="rId8"/>
    <p:sldLayoutId id="2147483653" r:id="rId9"/>
    <p:sldLayoutId id="2147483655" r:id="rId10"/>
    <p:sldLayoutId id="2147483657" r:id="rId11"/>
    <p:sldLayoutId id="2147483658" r:id="rId12"/>
    <p:sldLayoutId id="2147483660" r:id="rId13"/>
    <p:sldLayoutId id="2147483662" r:id="rId14"/>
    <p:sldLayoutId id="2147483664" r:id="rId15"/>
    <p:sldLayoutId id="2147483663" r:id="rId16"/>
    <p:sldLayoutId id="2147483665" r:id="rId17"/>
    <p:sldLayoutId id="2147483667" r:id="rId18"/>
    <p:sldLayoutId id="2147483668" r:id="rId19"/>
    <p:sldLayoutId id="2147483669" r:id="rId20"/>
    <p:sldLayoutId id="2147483666" r:id="rId21"/>
    <p:sldLayoutId id="2147483671" r:id="rId22"/>
    <p:sldLayoutId id="2147483672" r:id="rId2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000" b="0" kern="1200" cap="none" spc="0" baseline="0">
          <a:ln>
            <a:noFill/>
          </a:ln>
          <a:solidFill>
            <a:srgbClr val="203D75"/>
          </a:solidFill>
          <a:effectLst/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0" kern="1200" baseline="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BB50-49E8-1345-9D23-5003F3EBCCAC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0FD48C-91C6-7D42-9498-EBE9FE7AB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357" y="126282"/>
            <a:ext cx="2117087" cy="62318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2F4F158-902A-5145-9471-C3DD80F0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fellow’s perspective</a:t>
            </a:r>
            <a:br>
              <a:rPr lang="en-US" dirty="0"/>
            </a:br>
            <a:r>
              <a:rPr lang="en-US" dirty="0"/>
              <a:t>[Generic origin-story title]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A593-BA49-6B45-AB95-8971A8BAE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Jack Henderson</a:t>
            </a:r>
          </a:p>
        </p:txBody>
      </p:sp>
    </p:spTree>
    <p:extLst>
      <p:ext uri="{BB962C8B-B14F-4D97-AF65-F5344CB8AC3E}">
        <p14:creationId xmlns:p14="http://schemas.microsoft.com/office/powerpoint/2010/main" val="287169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BCBB-E568-3E45-B206-554FB05B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beyond postdocs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318B0-5F68-984D-9DF7-DD88BD652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non-postdoc application: University of Surrey lecturer in 2016 – not shortlisted but useful feedback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fellowship application: Ernest Rutherford Fellowship in 2017 with University of Surrey – not shortlisted but laid some useful groundwork for future applications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 fellowship application: Internal University of Surrey fellowship – shortlisted, interviewed but unsuccessful (“didn’t match with the goals of the </a:t>
            </a:r>
            <a:r>
              <a:rPr lang="en-US" dirty="0" err="1"/>
              <a:t>programme</a:t>
            </a:r>
            <a:r>
              <a:rPr lang="en-US" dirty="0"/>
              <a:t>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Third fellowship application: UKRI Future Leaders Fellowship with University of Surrey – successful!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73A62-CBA7-5140-930B-02D24342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24061-F7E6-1F41-BE57-BA373CE5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10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6A67C-4EA2-DA41-8A7F-BDF0ABC86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FC2CB-1F8E-C34A-B2C4-BA14321C7CC0}"/>
              </a:ext>
            </a:extLst>
          </p:cNvPr>
          <p:cNvSpPr/>
          <p:nvPr/>
        </p:nvSpPr>
        <p:spPr>
          <a:xfrm>
            <a:off x="265043" y="1444487"/>
            <a:ext cx="11542644" cy="4558748"/>
          </a:xfrm>
          <a:prstGeom prst="rect">
            <a:avLst/>
          </a:prstGeom>
          <a:solidFill>
            <a:schemeClr val="bg1">
              <a:alpha val="80335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DA22E-FA12-A244-8F6A-263FB2D742E7}"/>
              </a:ext>
            </a:extLst>
          </p:cNvPr>
          <p:cNvSpPr txBox="1"/>
          <p:nvPr/>
        </p:nvSpPr>
        <p:spPr>
          <a:xfrm>
            <a:off x="2984380" y="1320801"/>
            <a:ext cx="6384837" cy="313932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Summary: </a:t>
            </a:r>
          </a:p>
          <a:p>
            <a:endParaRPr lang="en-US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Steady progression, including failing multiple times</a:t>
            </a:r>
          </a:p>
          <a:p>
            <a:endParaRPr lang="en-US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Hard, but important not to become disheartened (support from colleagues and host institution </a:t>
            </a:r>
            <a:r>
              <a:rPr lang="en-US" b="1" dirty="0">
                <a:solidFill>
                  <a:srgbClr val="556169"/>
                </a:solidFill>
                <a:latin typeface="Georgia"/>
                <a:cs typeface="Georgia"/>
              </a:rPr>
              <a:t>*really* </a:t>
            </a:r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helps)</a:t>
            </a:r>
          </a:p>
          <a:p>
            <a:endParaRPr lang="en-US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All three fellowship applications were </a:t>
            </a:r>
            <a:r>
              <a:rPr lang="en-US" b="1" i="1" dirty="0">
                <a:solidFill>
                  <a:srgbClr val="556169"/>
                </a:solidFill>
                <a:latin typeface="Georgia"/>
                <a:cs typeface="Georgia"/>
              </a:rPr>
              <a:t>very</a:t>
            </a:r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 similar: </a:t>
            </a:r>
          </a:p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Don’t throw everything out with an unsuccessful application</a:t>
            </a:r>
          </a:p>
          <a:p>
            <a:endParaRPr lang="en-US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Luck plays a huge role</a:t>
            </a:r>
          </a:p>
        </p:txBody>
      </p:sp>
    </p:spTree>
    <p:extLst>
      <p:ext uri="{BB962C8B-B14F-4D97-AF65-F5344CB8AC3E}">
        <p14:creationId xmlns:p14="http://schemas.microsoft.com/office/powerpoint/2010/main" val="34489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BCBB-E568-3E45-B206-554FB05B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beyond postdocs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318B0-5F68-984D-9DF7-DD88BD652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non-postdoc application: University of Surrey lecturer in 2016 – not shortlisted but useful feedback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fellowship application: Ernest Rutherford Fellowship in 2017 with University of Surrey – not shortlisted but laid some useful groundwork for future applications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 fellowship application: Internal University of Surrey fellowship – shortlisted, interviewed but unsuccessful (“didn’t match with the goals of the </a:t>
            </a:r>
            <a:r>
              <a:rPr lang="en-US" dirty="0" err="1"/>
              <a:t>programme</a:t>
            </a:r>
            <a:r>
              <a:rPr lang="en-US" dirty="0"/>
              <a:t>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Third fellowship application: UKRI Future Leaders Fellowship with University of Surrey – successful!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73A62-CBA7-5140-930B-02D24342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24061-F7E6-1F41-BE57-BA373CE5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11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6A67C-4EA2-DA41-8A7F-BDF0ABC86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FC2CB-1F8E-C34A-B2C4-BA14321C7CC0}"/>
              </a:ext>
            </a:extLst>
          </p:cNvPr>
          <p:cNvSpPr/>
          <p:nvPr/>
        </p:nvSpPr>
        <p:spPr>
          <a:xfrm>
            <a:off x="265043" y="1444487"/>
            <a:ext cx="11542644" cy="4558748"/>
          </a:xfrm>
          <a:prstGeom prst="rect">
            <a:avLst/>
          </a:prstGeom>
          <a:solidFill>
            <a:schemeClr val="bg1">
              <a:alpha val="80335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6850B04-846B-C24B-B58E-90D65FB1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9" y="4153496"/>
            <a:ext cx="2855579" cy="212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185F015-C509-5F44-A624-FCCB7CA3A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244" y="4099468"/>
            <a:ext cx="2855579" cy="212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LE-0004 Klaxon | Klaxon Siren ,110/230V ac, 100dB at 1 Metre | 249-564 |  RS Components">
            <a:extLst>
              <a:ext uri="{FF2B5EF4-FFF2-40B4-BE49-F238E27FC236}">
                <a16:creationId xmlns:a16="http://schemas.microsoft.com/office/drawing/2014/main" id="{497DFBEE-DE78-434C-A8EB-4F5C03D1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10" y="4153496"/>
            <a:ext cx="2855579" cy="23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088AC9-4848-7D4F-BCBE-F2507B4AE102}"/>
              </a:ext>
            </a:extLst>
          </p:cNvPr>
          <p:cNvSpPr txBox="1"/>
          <p:nvPr/>
        </p:nvSpPr>
        <p:spPr>
          <a:xfrm>
            <a:off x="2984380" y="1320801"/>
            <a:ext cx="6384837" cy="313932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Summary: </a:t>
            </a:r>
          </a:p>
          <a:p>
            <a:endParaRPr lang="en-US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Steady progression, including failing multiple times</a:t>
            </a:r>
          </a:p>
          <a:p>
            <a:endParaRPr lang="en-US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Hard, but important not to become disheartened (support from colleagues and host institution </a:t>
            </a:r>
            <a:r>
              <a:rPr lang="en-US" b="1" dirty="0">
                <a:solidFill>
                  <a:srgbClr val="556169"/>
                </a:solidFill>
                <a:latin typeface="Georgia"/>
                <a:cs typeface="Georgia"/>
              </a:rPr>
              <a:t>*really* </a:t>
            </a:r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helps)</a:t>
            </a:r>
          </a:p>
          <a:p>
            <a:endParaRPr lang="en-US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All three fellowship applications were </a:t>
            </a:r>
            <a:r>
              <a:rPr lang="en-US" b="1" i="1" dirty="0">
                <a:solidFill>
                  <a:srgbClr val="556169"/>
                </a:solidFill>
                <a:latin typeface="Georgia"/>
                <a:cs typeface="Georgia"/>
              </a:rPr>
              <a:t>very</a:t>
            </a:r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 similar: </a:t>
            </a:r>
          </a:p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Don’t throw everything out with an unsuccessful application</a:t>
            </a:r>
          </a:p>
          <a:p>
            <a:endParaRPr lang="en-US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Luck plays a huge role</a:t>
            </a:r>
          </a:p>
        </p:txBody>
      </p:sp>
    </p:spTree>
    <p:extLst>
      <p:ext uri="{BB962C8B-B14F-4D97-AF65-F5344CB8AC3E}">
        <p14:creationId xmlns:p14="http://schemas.microsoft.com/office/powerpoint/2010/main" val="386438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1E01-B752-504B-9AA5-356E73AC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1DE82-6C72-0D4C-8014-9DC7E3627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Initial application/internal application – varies by fellowship/institution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Full application to funding body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Application reviewed and referee reports sent back to applicant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Response to reviewers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Shortlisting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Interview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… profit?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AD8A0-918C-5240-9882-8EAFEA3C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B131B-C4EC-B143-8B44-9FA8CC40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12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27F8C6-9327-BD4D-8863-BF16C2F1B2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Roughly the same for all types: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E9A36-61D8-074D-95B3-354CA3AE47C2}"/>
              </a:ext>
            </a:extLst>
          </p:cNvPr>
          <p:cNvSpPr txBox="1"/>
          <p:nvPr/>
        </p:nvSpPr>
        <p:spPr>
          <a:xfrm>
            <a:off x="5384729" y="5553163"/>
            <a:ext cx="5579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56169"/>
                </a:solidFill>
                <a:latin typeface="Georgia"/>
                <a:cs typeface="Georgia"/>
              </a:rPr>
              <a:t>Get a case for support (basically the project outline) ready well in advance and get people you trust to provide feedback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4E1A646-12F5-D144-A98A-C35AA6DFF49F}"/>
              </a:ext>
            </a:extLst>
          </p:cNvPr>
          <p:cNvSpPr/>
          <p:nvPr/>
        </p:nvSpPr>
        <p:spPr>
          <a:xfrm>
            <a:off x="8494644" y="1800530"/>
            <a:ext cx="1338469" cy="338506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242F3-A8E9-8B49-B70F-88B1B52295BC}"/>
              </a:ext>
            </a:extLst>
          </p:cNvPr>
          <p:cNvSpPr txBox="1"/>
          <p:nvPr/>
        </p:nvSpPr>
        <p:spPr>
          <a:xfrm rot="5400000">
            <a:off x="9318429" y="3308397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56169"/>
                </a:solidFill>
                <a:latin typeface="Georgia"/>
                <a:cs typeface="Georgia"/>
              </a:rPr>
              <a:t>6-12 months</a:t>
            </a:r>
          </a:p>
        </p:txBody>
      </p:sp>
    </p:spTree>
    <p:extLst>
      <p:ext uri="{BB962C8B-B14F-4D97-AF65-F5344CB8AC3E}">
        <p14:creationId xmlns:p14="http://schemas.microsoft.com/office/powerpoint/2010/main" val="337672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8">
            <a:extLst>
              <a:ext uri="{FF2B5EF4-FFF2-40B4-BE49-F238E27FC236}">
                <a16:creationId xmlns:a16="http://schemas.microsoft.com/office/drawing/2014/main" id="{49A3A7F0-4B68-E348-8071-42135DAC9A7A}"/>
              </a:ext>
            </a:extLst>
          </p:cNvPr>
          <p:cNvSpPr/>
          <p:nvPr/>
        </p:nvSpPr>
        <p:spPr>
          <a:xfrm rot="12694583" flipH="1">
            <a:off x="5253245" y="1591177"/>
            <a:ext cx="2460843" cy="811858"/>
          </a:xfrm>
          <a:prstGeom prst="arc">
            <a:avLst>
              <a:gd name="adj1" fmla="val 11254605"/>
              <a:gd name="adj2" fmla="val 20326871"/>
            </a:avLst>
          </a:prstGeom>
          <a:ln w="28575">
            <a:solidFill>
              <a:srgbClr val="FF000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40421-D213-0942-83AC-B5028168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application(s)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5FBF0-3D1D-F143-9679-CEA0071BC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0969"/>
            <a:ext cx="11095257" cy="4818019"/>
          </a:xfrm>
        </p:spPr>
        <p:txBody>
          <a:bodyPr/>
          <a:lstStyle/>
          <a:p>
            <a:r>
              <a:rPr lang="en-US" dirty="0"/>
              <a:t>Dual experimental </a:t>
            </a:r>
            <a:r>
              <a:rPr lang="en-US" dirty="0" err="1"/>
              <a:t>programmes</a:t>
            </a:r>
            <a:r>
              <a:rPr lang="en-US" dirty="0"/>
              <a:t>: </a:t>
            </a:r>
            <a:r>
              <a:rPr lang="en-US" b="1" dirty="0"/>
              <a:t>deformation</a:t>
            </a:r>
            <a:r>
              <a:rPr lang="en-US" dirty="0"/>
              <a:t> and isospin symmetry</a:t>
            </a:r>
          </a:p>
          <a:p>
            <a:endParaRPr lang="en-US" dirty="0"/>
          </a:p>
          <a:p>
            <a:r>
              <a:rPr lang="en-US" dirty="0"/>
              <a:t>Applications/detector development: novel scintillators for </a:t>
            </a:r>
            <a:r>
              <a:rPr lang="en-US" b="1" dirty="0"/>
              <a:t>neutron detection</a:t>
            </a:r>
          </a:p>
          <a:p>
            <a:endParaRPr lang="en-US" dirty="0"/>
          </a:p>
          <a:p>
            <a:r>
              <a:rPr lang="en-US" dirty="0"/>
              <a:t>My hook: work at FRIB and TRIUMF, “coming home”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14643-F954-B547-8281-6301FD81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CA6C3-A9C0-1242-B65D-CFB66E72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7B7524-C34F-D04E-AB83-987E2927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22" y="1150968"/>
            <a:ext cx="1440250" cy="107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LE-0004 Klaxon | Klaxon Siren ,110/230V ac, 100dB at 1 Metre | 249-564 |  RS Components">
            <a:extLst>
              <a:ext uri="{FF2B5EF4-FFF2-40B4-BE49-F238E27FC236}">
                <a16:creationId xmlns:a16="http://schemas.microsoft.com/office/drawing/2014/main" id="{0C0BF20F-53A9-8847-801C-C3E285F5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86" y="1150968"/>
            <a:ext cx="1333736" cy="10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2B51435B-2E06-7146-9831-7417D602E0EB}"/>
              </a:ext>
            </a:extLst>
          </p:cNvPr>
          <p:cNvSpPr/>
          <p:nvPr/>
        </p:nvSpPr>
        <p:spPr>
          <a:xfrm rot="15662157" flipH="1" flipV="1">
            <a:off x="6511787" y="2246439"/>
            <a:ext cx="1141937" cy="46868"/>
          </a:xfrm>
          <a:prstGeom prst="arc">
            <a:avLst>
              <a:gd name="adj1" fmla="val 11254605"/>
              <a:gd name="adj2" fmla="val 21461797"/>
            </a:avLst>
          </a:prstGeom>
          <a:ln w="28575">
            <a:solidFill>
              <a:srgbClr val="FF000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1FBB476-85EB-8A47-98F0-3CAA907C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44" y="2809593"/>
            <a:ext cx="1953508" cy="579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657213-40AB-6549-93C9-7C0A5ABE1A71}"/>
              </a:ext>
            </a:extLst>
          </p:cNvPr>
          <p:cNvSpPr txBox="1"/>
          <p:nvPr/>
        </p:nvSpPr>
        <p:spPr>
          <a:xfrm>
            <a:off x="609600" y="4108775"/>
            <a:ext cx="10876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rPr>
              <a:t>Timeliness: FRIB and ARIEL upgrades coming online … and two recent high-impact journal publications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Georgia"/>
              <a:cs typeface="Georgia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Georgia"/>
              <a:cs typeface="Georgia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Georgia"/>
              <a:cs typeface="Georgia"/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rPr>
              <a:t>I’m happy to share my application, please reach out if you’re interested</a:t>
            </a:r>
          </a:p>
        </p:txBody>
      </p:sp>
    </p:spTree>
    <p:extLst>
      <p:ext uri="{BB962C8B-B14F-4D97-AF65-F5344CB8AC3E}">
        <p14:creationId xmlns:p14="http://schemas.microsoft.com/office/powerpoint/2010/main" val="253634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7A555-107D-3A4E-9E7F-97B727C63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FDF983B-DF61-0046-9D31-C012D3953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57" y="126282"/>
            <a:ext cx="2117087" cy="62318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CD57E-9898-DF4E-8BD4-294DFE61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B6AC-F298-1448-B41B-068EDCDD1B7C}" type="datetime2">
              <a:rPr lang="en-GB" smtClean="0"/>
              <a:t>Sunday, 31 October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5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70409-2767-B84E-884F-373E5FB2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8FEC-AFC6-F34C-8C81-5C85AFA562E4}" type="datetime2">
              <a:rPr lang="en-GB" smtClean="0"/>
              <a:t>Sunday, 31 October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95E9-1ABB-6947-9C73-BD22A4D2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2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919AD8-085C-6A4B-9E60-62A11276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BE6EC-090E-6A45-B771-7DC31E88C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8A489E-5EC7-7E46-85F9-0CDE867F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02" y="1420807"/>
            <a:ext cx="8576372" cy="49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D340E586-7BEC-0F40-B377-8760ABFDAB5B}"/>
              </a:ext>
            </a:extLst>
          </p:cNvPr>
          <p:cNvSpPr/>
          <p:nvPr/>
        </p:nvSpPr>
        <p:spPr>
          <a:xfrm flipH="1">
            <a:off x="2020470" y="1933776"/>
            <a:ext cx="2988528" cy="936703"/>
          </a:xfrm>
          <a:prstGeom prst="arc">
            <a:avLst>
              <a:gd name="adj1" fmla="val 11254605"/>
              <a:gd name="adj2" fmla="val 21461797"/>
            </a:avLst>
          </a:prstGeom>
          <a:ln w="28575">
            <a:solidFill>
              <a:srgbClr val="FF000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7D17E38-56D2-6041-BAAB-CC7F91A7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88" y="1689610"/>
            <a:ext cx="2045876" cy="804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- Download | TRIUMF : Canada&amp;#39;s particle accelerator centre">
            <a:extLst>
              <a:ext uri="{FF2B5EF4-FFF2-40B4-BE49-F238E27FC236}">
                <a16:creationId xmlns:a16="http://schemas.microsoft.com/office/drawing/2014/main" id="{7467208A-380F-6042-83D4-D332AA7D9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5" y="1491584"/>
            <a:ext cx="2139248" cy="384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8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70409-2767-B84E-884F-373E5FB2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8FEC-AFC6-F34C-8C81-5C85AFA562E4}" type="datetime2">
              <a:rPr lang="en-GB" smtClean="0"/>
              <a:t>Sunday, 31 October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95E9-1ABB-6947-9C73-BD22A4D2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3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919AD8-085C-6A4B-9E60-62A11276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BE6EC-090E-6A45-B771-7DC31E88C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8A489E-5EC7-7E46-85F9-0CDE867F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02" y="1420807"/>
            <a:ext cx="8576372" cy="49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D340E586-7BEC-0F40-B377-8760ABFDAB5B}"/>
              </a:ext>
            </a:extLst>
          </p:cNvPr>
          <p:cNvSpPr/>
          <p:nvPr/>
        </p:nvSpPr>
        <p:spPr>
          <a:xfrm flipH="1">
            <a:off x="2020470" y="1933776"/>
            <a:ext cx="2988528" cy="936703"/>
          </a:xfrm>
          <a:prstGeom prst="arc">
            <a:avLst>
              <a:gd name="adj1" fmla="val 11254605"/>
              <a:gd name="adj2" fmla="val 21461797"/>
            </a:avLst>
          </a:prstGeom>
          <a:ln w="28575">
            <a:solidFill>
              <a:srgbClr val="FF0000"/>
            </a:solidFill>
            <a:prstDash val="dash"/>
            <a:tailEnd type="stealth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09626109-C8F3-1944-8772-1C8D1D064667}"/>
              </a:ext>
            </a:extLst>
          </p:cNvPr>
          <p:cNvSpPr/>
          <p:nvPr/>
        </p:nvSpPr>
        <p:spPr>
          <a:xfrm rot="16421969" flipH="1">
            <a:off x="1795527" y="2367540"/>
            <a:ext cx="418556" cy="338311"/>
          </a:xfrm>
          <a:prstGeom prst="arc">
            <a:avLst>
              <a:gd name="adj1" fmla="val 11254605"/>
              <a:gd name="adj2" fmla="val 21461797"/>
            </a:avLst>
          </a:prstGeom>
          <a:ln w="28575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B221A4F-7014-7342-A982-E99D8CE5B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88" y="1689610"/>
            <a:ext cx="2045876" cy="804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Logo - Download | TRIUMF : Canada&amp;#39;s particle accelerator centre">
            <a:extLst>
              <a:ext uri="{FF2B5EF4-FFF2-40B4-BE49-F238E27FC236}">
                <a16:creationId xmlns:a16="http://schemas.microsoft.com/office/drawing/2014/main" id="{9D524273-8D66-BA40-AB5E-094BDD44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5" y="1491584"/>
            <a:ext cx="2139248" cy="384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JECT PROFILE: Lawrence Livermore National Laboratory (PREDICTS 2) |  Department of Energy">
            <a:extLst>
              <a:ext uri="{FF2B5EF4-FFF2-40B4-BE49-F238E27FC236}">
                <a16:creationId xmlns:a16="http://schemas.microsoft.com/office/drawing/2014/main" id="{B9FEE75A-7BF7-7649-BDB2-4B50066F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1" y="2970485"/>
            <a:ext cx="2530337" cy="487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0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70409-2767-B84E-884F-373E5FB2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8FEC-AFC6-F34C-8C81-5C85AFA562E4}" type="datetime2">
              <a:rPr lang="en-GB" smtClean="0"/>
              <a:t>Sunday, 31 October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95E9-1ABB-6947-9C73-BD22A4D2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4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919AD8-085C-6A4B-9E60-62A11276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4BE6EC-090E-6A45-B771-7DC31E88C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8A489E-5EC7-7E46-85F9-0CDE867F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02" y="1420807"/>
            <a:ext cx="8576372" cy="49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D340E586-7BEC-0F40-B377-8760ABFDAB5B}"/>
              </a:ext>
            </a:extLst>
          </p:cNvPr>
          <p:cNvSpPr/>
          <p:nvPr/>
        </p:nvSpPr>
        <p:spPr>
          <a:xfrm flipH="1">
            <a:off x="2020470" y="1933776"/>
            <a:ext cx="2988528" cy="936703"/>
          </a:xfrm>
          <a:prstGeom prst="arc">
            <a:avLst>
              <a:gd name="adj1" fmla="val 11254605"/>
              <a:gd name="adj2" fmla="val 21461797"/>
            </a:avLst>
          </a:prstGeom>
          <a:ln w="28575">
            <a:solidFill>
              <a:srgbClr val="FF0000"/>
            </a:solidFill>
            <a:prstDash val="dash"/>
            <a:tailEnd type="stealth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09626109-C8F3-1944-8772-1C8D1D064667}"/>
              </a:ext>
            </a:extLst>
          </p:cNvPr>
          <p:cNvSpPr/>
          <p:nvPr/>
        </p:nvSpPr>
        <p:spPr>
          <a:xfrm rot="16421969" flipH="1">
            <a:off x="1795527" y="2367540"/>
            <a:ext cx="418556" cy="338311"/>
          </a:xfrm>
          <a:prstGeom prst="arc">
            <a:avLst>
              <a:gd name="adj1" fmla="val 11254605"/>
              <a:gd name="adj2" fmla="val 21461797"/>
            </a:avLst>
          </a:prstGeom>
          <a:ln w="28575">
            <a:solidFill>
              <a:srgbClr val="FF0000"/>
            </a:solidFill>
            <a:prstDash val="dash"/>
            <a:tailEnd type="stealth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F024E068-8D46-0346-9290-B4B225627F81}"/>
              </a:ext>
            </a:extLst>
          </p:cNvPr>
          <p:cNvSpPr/>
          <p:nvPr/>
        </p:nvSpPr>
        <p:spPr>
          <a:xfrm rot="10315164" flipH="1">
            <a:off x="1873496" y="1933776"/>
            <a:ext cx="2988528" cy="936703"/>
          </a:xfrm>
          <a:prstGeom prst="arc">
            <a:avLst>
              <a:gd name="adj1" fmla="val 11254605"/>
              <a:gd name="adj2" fmla="val 21461797"/>
            </a:avLst>
          </a:prstGeom>
          <a:ln w="28575">
            <a:solidFill>
              <a:srgbClr val="FF000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A46FD53F-3E4D-884D-9506-7DCB6CC9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88" y="1689610"/>
            <a:ext cx="2045876" cy="804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Logo - Download | TRIUMF : Canada&amp;#39;s particle accelerator centre">
            <a:extLst>
              <a:ext uri="{FF2B5EF4-FFF2-40B4-BE49-F238E27FC236}">
                <a16:creationId xmlns:a16="http://schemas.microsoft.com/office/drawing/2014/main" id="{D7A115FB-2653-9A4A-9F91-E84CC584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5" y="1491584"/>
            <a:ext cx="2139248" cy="384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ROJECT PROFILE: Lawrence Livermore National Laboratory (PREDICTS 2) |  Department of Energy">
            <a:extLst>
              <a:ext uri="{FF2B5EF4-FFF2-40B4-BE49-F238E27FC236}">
                <a16:creationId xmlns:a16="http://schemas.microsoft.com/office/drawing/2014/main" id="{7E3689FF-B160-C841-85A5-9700AA76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1" y="2970485"/>
            <a:ext cx="2530337" cy="487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AA40226-3613-C04B-905E-3ACE4E806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18" y="2580887"/>
            <a:ext cx="1953508" cy="579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1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BCBB-E568-3E45-B206-554FB05B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beyond postdocs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318B0-5F68-984D-9DF7-DD88BD652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73A62-CBA7-5140-930B-02D24342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24061-F7E6-1F41-BE57-BA373CE5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6A67C-4EA2-DA41-8A7F-BDF0ABC86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4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BCBB-E568-3E45-B206-554FB05B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beyond postdocs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318B0-5F68-984D-9DF7-DD88BD652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non-postdoc application: University of Surrey lecturer in 2016 – not shortlisted but useful 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73A62-CBA7-5140-930B-02D24342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24061-F7E6-1F41-BE57-BA373CE5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6A67C-4EA2-DA41-8A7F-BDF0ABC86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4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BCBB-E568-3E45-B206-554FB05B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beyond postdocs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318B0-5F68-984D-9DF7-DD88BD652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non-postdoc application: University of Surrey lecturer in 2016 – not shortlisted but useful feedback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fellowship application: Ernest Rutherford Fellowship in 2017 with University of Surrey – not shortlisted but laid some useful groundwork for future applications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73A62-CBA7-5140-930B-02D24342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24061-F7E6-1F41-BE57-BA373CE5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6A67C-4EA2-DA41-8A7F-BDF0ABC86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BCBB-E568-3E45-B206-554FB05B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beyond postdocs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318B0-5F68-984D-9DF7-DD88BD652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non-postdoc application: University of Surrey lecturer in 2016 – not shortlisted but useful feedback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fellowship application: Ernest Rutherford Fellowship in 2017 with University of Surrey – not shortlisted but laid some useful groundwork for future applications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 fellowship application: Internal University of Surrey fellowship – shortlisted, interviewed but unsuccessful (“didn’t match with the goals of the </a:t>
            </a:r>
            <a:r>
              <a:rPr lang="en-US" dirty="0" err="1"/>
              <a:t>programme</a:t>
            </a:r>
            <a:r>
              <a:rPr lang="en-US" dirty="0"/>
              <a:t>”)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73A62-CBA7-5140-930B-02D24342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24061-F7E6-1F41-BE57-BA373CE5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6A67C-4EA2-DA41-8A7F-BDF0ABC86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1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BCBB-E568-3E45-B206-554FB05B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beyond postdocs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318B0-5F68-984D-9DF7-DD88BD652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non-postdoc application: University of Surrey lecturer in 2016 – not shortlisted but useful feedback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fellowship application: Ernest Rutherford Fellowship in 2017 with University of Surrey – not shortlisted but laid some useful groundwork for future applications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 fellowship application: Internal University of Surrey fellowship – shortlisted, interviewed but unsuccessful (“didn’t match with the goals of the </a:t>
            </a:r>
            <a:r>
              <a:rPr lang="en-US" dirty="0" err="1"/>
              <a:t>programme</a:t>
            </a:r>
            <a:r>
              <a:rPr lang="en-US" dirty="0"/>
              <a:t>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Third fellowship application: UKRI Future Leaders Fellowship with University of Surrey – successful!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73A62-CBA7-5140-930B-02D24342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Sunday, 31 October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24061-F7E6-1F41-BE57-BA373CE5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6A67C-4EA2-DA41-8A7F-BDF0ABC86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1614"/>
      </p:ext>
    </p:extLst>
  </p:cSld>
  <p:clrMapOvr>
    <a:masterClrMapping/>
  </p:clrMapOvr>
</p:sld>
</file>

<file path=ppt/theme/theme1.xml><?xml version="1.0" encoding="utf-8"?>
<a:theme xmlns:a="http://schemas.openxmlformats.org/drawingml/2006/main" name="UniOfSurrey-PowerPointMasterStandardWidth">
  <a:themeElements>
    <a:clrScheme name="Custom 1">
      <a:dk1>
        <a:srgbClr val="203D75"/>
      </a:dk1>
      <a:lt1>
        <a:srgbClr val="FFFFFF"/>
      </a:lt1>
      <a:dk2>
        <a:srgbClr val="1F497D"/>
      </a:dk2>
      <a:lt2>
        <a:srgbClr val="A59E94"/>
      </a:lt2>
      <a:accent1>
        <a:srgbClr val="006AA0"/>
      </a:accent1>
      <a:accent2>
        <a:srgbClr val="BD0F30"/>
      </a:accent2>
      <a:accent3>
        <a:srgbClr val="9DAC24"/>
      </a:accent3>
      <a:accent4>
        <a:srgbClr val="672669"/>
      </a:accent4>
      <a:accent5>
        <a:srgbClr val="328C9E"/>
      </a:accent5>
      <a:accent6>
        <a:srgbClr val="EC7520"/>
      </a:accent6>
      <a:hlink>
        <a:srgbClr val="006AA0"/>
      </a:hlink>
      <a:folHlink>
        <a:srgbClr val="672669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rgbClr val="556169"/>
            </a:solidFill>
            <a:latin typeface="Georgia"/>
            <a:cs typeface="Georgi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8B15EF0-E442-EA42-8823-5DB6C41AA88F}" vid="{1CAA126C-E2F8-D34F-B26D-880E003D52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UniOfSurrey-PowerPointMasterStandardWidth</Template>
  <TotalTime>354</TotalTime>
  <Words>662</Words>
  <Application>Microsoft Macintosh PowerPoint</Application>
  <PresentationFormat>Widescreen</PresentationFormat>
  <Paragraphs>136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UniOfSurrey-PowerPointMasterStandardWidth</vt:lpstr>
      <vt:lpstr>A fellow’s perspective [Generic origin-story title]</vt:lpstr>
      <vt:lpstr>PowerPoint Presentation</vt:lpstr>
      <vt:lpstr>PowerPoint Presentation</vt:lpstr>
      <vt:lpstr>PowerPoint Presentation</vt:lpstr>
      <vt:lpstr>Moving beyond postdocs</vt:lpstr>
      <vt:lpstr>Moving beyond postdocs</vt:lpstr>
      <vt:lpstr>Moving beyond postdocs</vt:lpstr>
      <vt:lpstr>Moving beyond postdocs</vt:lpstr>
      <vt:lpstr>Moving beyond postdocs</vt:lpstr>
      <vt:lpstr>Moving beyond postdocs</vt:lpstr>
      <vt:lpstr>Moving beyond postdocs</vt:lpstr>
      <vt:lpstr>Fellowship application process</vt:lpstr>
      <vt:lpstr>My application(s)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 perspective [Generic origin-story title]</dc:title>
  <dc:creator>Henderson, Jack Dr (Physics)</dc:creator>
  <cp:lastModifiedBy>Henderson, Jack Dr (Physics)</cp:lastModifiedBy>
  <cp:revision>6</cp:revision>
  <dcterms:created xsi:type="dcterms:W3CDTF">2021-10-26T09:00:43Z</dcterms:created>
  <dcterms:modified xsi:type="dcterms:W3CDTF">2021-10-31T19:03:59Z</dcterms:modified>
</cp:coreProperties>
</file>