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9" r:id="rId2"/>
    <p:sldId id="389" r:id="rId3"/>
    <p:sldId id="392" r:id="rId4"/>
    <p:sldId id="393" r:id="rId5"/>
    <p:sldId id="395" r:id="rId6"/>
    <p:sldId id="258" r:id="rId7"/>
    <p:sldId id="276" r:id="rId8"/>
    <p:sldId id="272" r:id="rId9"/>
    <p:sldId id="267" r:id="rId10"/>
    <p:sldId id="391" r:id="rId11"/>
    <p:sldId id="403" r:id="rId12"/>
    <p:sldId id="40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203F-B4B7-0347-8A3A-06E374FCF85C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3261-6775-414D-957E-464DB7ED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Shape 2"/>
          <p:cNvSpPr txBox="1"/>
          <p:nvPr/>
        </p:nvSpPr>
        <p:spPr>
          <a:xfrm>
            <a:off x="-360" y="0"/>
            <a:ext cx="2971800" cy="459720"/>
          </a:xfrm>
          <a:prstGeom prst="rect">
            <a:avLst/>
          </a:prstGeom>
        </p:spPr>
      </p:sp>
      <p:sp>
        <p:nvSpPr>
          <p:cNvPr id="7" name="TextShape 3"/>
          <p:cNvSpPr txBox="1"/>
          <p:nvPr/>
        </p:nvSpPr>
        <p:spPr>
          <a:xfrm>
            <a:off x="3885840" y="0"/>
            <a:ext cx="2971800" cy="459720"/>
          </a:xfrm>
          <a:prstGeom prst="rect">
            <a:avLst/>
          </a:prstGeom>
        </p:spPr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51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/>
              <a:t>Click to edit the notes' format</a:t>
            </a:r>
            <a:endParaRPr/>
          </a:p>
        </p:txBody>
      </p:sp>
      <p:sp>
        <p:nvSpPr>
          <p:cNvPr id="9" name="TextShape 5"/>
          <p:cNvSpPr txBox="1"/>
          <p:nvPr/>
        </p:nvSpPr>
        <p:spPr>
          <a:xfrm>
            <a:off x="-360" y="8684280"/>
            <a:ext cx="2971800" cy="459720"/>
          </a:xfrm>
          <a:prstGeom prst="rect">
            <a:avLst/>
          </a:prstGeom>
        </p:spPr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>
            <a:off x="3885840" y="8686440"/>
            <a:ext cx="2971800" cy="4575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E1812181-21D1-4101-8131-B11121B18121}" type="slidenum">
              <a:rPr lang="en-US" sz="12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79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C1E1B1C1-9101-4191-91E1-018171114141}" type="slidenum">
              <a:rPr lang="en-US" sz="1200"/>
              <a:t>1</a:t>
            </a:fld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2091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829790" y="4913459"/>
            <a:ext cx="4009290" cy="21492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r>
              <a:rPr lang="en-GB" sz="1600" dirty="0">
                <a:solidFill>
                  <a:srgbClr val="5E11A6"/>
                </a:solidFill>
                <a:latin typeface="Arial"/>
              </a:rPr>
              <a:t>David Sharp – IOP Conference, April 2014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754-4E72-3147-8987-700719CFF642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EAEF-DE54-BF41-B9B8-56894A731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90920" y="621810"/>
            <a:ext cx="6248160" cy="87075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590920" y="1485810"/>
            <a:ext cx="6248160" cy="339471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R Frutiger Roman"/>
              <a:buChar char="•"/>
            </a:pPr>
            <a:r>
              <a:rPr lang="en-GB"/>
              <a:t>Click to edit the outline text format</a:t>
            </a:r>
            <a:endParaRPr/>
          </a:p>
          <a:p>
            <a:pPr lvl="1">
              <a:buFont typeface="R Frutiger Roman"/>
              <a:buChar char="–"/>
            </a:pPr>
            <a:r>
              <a:rPr lang="en-GB"/>
              <a:t>Second Outline Level</a:t>
            </a:r>
            <a:endParaRPr/>
          </a:p>
          <a:p>
            <a:pPr lvl="2">
              <a:buFont typeface="R Frutiger Roman"/>
              <a:buChar char="•"/>
            </a:pPr>
            <a:r>
              <a:rPr lang="en-GB"/>
              <a:t>Third Outline Level</a:t>
            </a:r>
            <a:endParaRPr/>
          </a:p>
          <a:p>
            <a:pPr lvl="3">
              <a:buFont typeface="R Frutiger Roman"/>
              <a:buChar char="–"/>
            </a:pPr>
            <a:r>
              <a:rPr lang="en-GB"/>
              <a:t>Fourth Outline Level</a:t>
            </a:r>
            <a:endParaRPr/>
          </a:p>
          <a:p>
            <a:pPr lvl="4">
              <a:buFont typeface="R Frutiger Roman"/>
              <a:buChar char="»"/>
            </a:pPr>
            <a:r>
              <a:rPr lang="en-GB"/>
              <a:t>Fifth Outline Level</a:t>
            </a:r>
            <a:endParaRPr/>
          </a:p>
          <a:p>
            <a:pPr lvl="5">
              <a:buFont typeface="R Frutiger Roman"/>
              <a:buChar char="»"/>
            </a:pPr>
            <a:r>
              <a:rPr lang="en-GB"/>
              <a:t>Sixth Outline Level</a:t>
            </a:r>
            <a:endParaRPr/>
          </a:p>
          <a:p>
            <a:pPr lvl="6">
              <a:buFont typeface="R Frutiger Roman"/>
              <a:buChar char="»"/>
            </a:pPr>
            <a:r>
              <a:rPr lang="en-GB"/>
              <a:t>Seventh Outline Level</a:t>
            </a:r>
            <a:endParaRPr/>
          </a:p>
          <a:p>
            <a:pPr lvl="7">
              <a:buFont typeface="R Frutiger Roman"/>
              <a:buChar char="»"/>
            </a:pPr>
            <a:r>
              <a:rPr lang="en-GB"/>
              <a:t>Eighth Outline Level</a:t>
            </a:r>
            <a:endParaRPr/>
          </a:p>
          <a:p>
            <a:pPr lvl="8">
              <a:buFont typeface="R Frutiger Roman"/>
              <a:buChar char="»"/>
            </a:pPr>
            <a:r>
              <a:rPr lang="en-GB"/>
              <a:t>Ninth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avid.sharp@manchester.ac.u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12" name="TextShape 1"/>
          <p:cNvSpPr txBox="1"/>
          <p:nvPr/>
        </p:nvSpPr>
        <p:spPr>
          <a:xfrm>
            <a:off x="913813" y="1060929"/>
            <a:ext cx="7793308" cy="7153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 i="1" dirty="0"/>
              <a:t>Perspectives of an Ernest Rutherford Fellow</a:t>
            </a:r>
          </a:p>
        </p:txBody>
      </p:sp>
      <p:sp>
        <p:nvSpPr>
          <p:cNvPr id="13" name="TextShape 2"/>
          <p:cNvSpPr txBox="1"/>
          <p:nvPr/>
        </p:nvSpPr>
        <p:spPr>
          <a:xfrm>
            <a:off x="611640" y="1578690"/>
            <a:ext cx="8016840" cy="339741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 lang="en-GB" dirty="0"/>
          </a:p>
          <a:p>
            <a:endParaRPr dirty="0"/>
          </a:p>
        </p:txBody>
      </p:sp>
      <p:pic>
        <p:nvPicPr>
          <p:cNvPr id="2" name="Picture 1" descr="M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300" y="2562225"/>
            <a:ext cx="12700" cy="9525"/>
          </a:xfrm>
          <a:prstGeom prst="rect">
            <a:avLst/>
          </a:prstGeom>
        </p:spPr>
      </p:pic>
      <p:sp>
        <p:nvSpPr>
          <p:cNvPr id="18" name="TextShape 1"/>
          <p:cNvSpPr txBox="1"/>
          <p:nvPr/>
        </p:nvSpPr>
        <p:spPr>
          <a:xfrm>
            <a:off x="2572039" y="4056923"/>
            <a:ext cx="3894691" cy="7189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David Sharp</a:t>
            </a:r>
          </a:p>
          <a:p>
            <a:pPr algn="ctr"/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  <a:hlinkClick r:id="rId5"/>
              </a:rPr>
              <a:t>david.sharp@manchester.ac.uk</a:t>
            </a:r>
            <a:endParaRPr lang="en-GB" sz="1400" b="1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406" y="4897278"/>
            <a:ext cx="328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A293E9FB-322D-7F4C-BE49-A11867D05F0E}"/>
              </a:ext>
            </a:extLst>
          </p:cNvPr>
          <p:cNvSpPr txBox="1"/>
          <p:nvPr/>
        </p:nvSpPr>
        <p:spPr>
          <a:xfrm>
            <a:off x="2525775" y="2358139"/>
            <a:ext cx="3987220" cy="1209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Career overview – including rejections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Research interests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Accomplishing my future goals</a:t>
            </a:r>
          </a:p>
        </p:txBody>
      </p:sp>
    </p:spTree>
    <p:extLst>
      <p:ext uri="{BB962C8B-B14F-4D97-AF65-F5344CB8AC3E}">
        <p14:creationId xmlns:p14="http://schemas.microsoft.com/office/powerpoint/2010/main" val="98969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362320" y="0"/>
            <a:ext cx="279164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Where?</a:t>
            </a:r>
          </a:p>
        </p:txBody>
      </p:sp>
      <p:pic>
        <p:nvPicPr>
          <p:cNvPr id="10" name="Picture 9" descr="segrechart_re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57" y="999022"/>
            <a:ext cx="4895408" cy="2976747"/>
          </a:xfrm>
          <a:prstGeom prst="rect">
            <a:avLst/>
          </a:prstGeom>
        </p:spPr>
      </p:pic>
      <p:pic>
        <p:nvPicPr>
          <p:cNvPr id="11" name="Picture 10" descr="segrechart_isold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999022"/>
            <a:ext cx="4895409" cy="29767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4766" y="1028514"/>
            <a:ext cx="247776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latin typeface="Helvetica"/>
                <a:cs typeface="Helvetica"/>
              </a:rPr>
              <a:t>ISOLDE@CERN</a:t>
            </a:r>
            <a:endParaRPr lang="en-GB" sz="1400" i="1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2875" y="1036916"/>
            <a:ext cx="4119523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latin typeface="Helvetica"/>
                <a:cs typeface="Helvetica"/>
              </a:rPr>
              <a:t>Facility for Rare Isotope Beams, USA</a:t>
            </a:r>
            <a:endParaRPr lang="en-GB" sz="1400" i="1" dirty="0">
              <a:latin typeface="Helvetica"/>
              <a:cs typeface="Helvetic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81703" y="3155814"/>
            <a:ext cx="2153555" cy="1896234"/>
            <a:chOff x="1765693" y="3087777"/>
            <a:chExt cx="2518150" cy="22172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6" r="6247"/>
            <a:stretch/>
          </p:blipFill>
          <p:spPr>
            <a:xfrm>
              <a:off x="1765693" y="3087777"/>
              <a:ext cx="2518150" cy="2217265"/>
            </a:xfrm>
            <a:prstGeom prst="rect">
              <a:avLst/>
            </a:prstGeom>
            <a:ln w="38100" cmpd="sng">
              <a:solidFill>
                <a:srgbClr val="FFFFFF"/>
              </a:solidFill>
            </a:ln>
          </p:spPr>
        </p:pic>
        <p:pic>
          <p:nvPicPr>
            <p:cNvPr id="16" name="Picture 15" descr="ISS_favicon_150px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533" y="3122845"/>
              <a:ext cx="900711" cy="64361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solidFill>
                <a:srgbClr val="FFFFFF"/>
              </a:solidFill>
            </a:ln>
            <a:effectLst>
              <a:glow rad="76200">
                <a:schemeClr val="bg1">
                  <a:alpha val="20000"/>
                </a:schemeClr>
              </a:glow>
            </a:effectLst>
          </p:spPr>
        </p:pic>
      </p:grpSp>
      <p:pic>
        <p:nvPicPr>
          <p:cNvPr id="17" name="Picture 16" descr="PHY-solaris_1600x9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16" y="3329146"/>
            <a:ext cx="3197723" cy="1798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0557" y="153581"/>
            <a:ext cx="4261841" cy="5847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i="1" dirty="0">
                <a:latin typeface="Helvetica"/>
                <a:cs typeface="Helvetica"/>
              </a:rPr>
              <a:t>Taking advantage of new opportunities and new techniques.</a:t>
            </a:r>
            <a:endParaRPr lang="en-GB" sz="1600" b="1" i="1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74262"/>
            <a:ext cx="226150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latin typeface="Helvetica"/>
                <a:cs typeface="Helvetica"/>
              </a:rPr>
              <a:t>STFC ISOL-SRS project.</a:t>
            </a:r>
            <a:endParaRPr lang="en-GB" sz="1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687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4" name="TextShape 1">
            <a:extLst>
              <a:ext uri="{FF2B5EF4-FFF2-40B4-BE49-F238E27FC236}">
                <a16:creationId xmlns:a16="http://schemas.microsoft.com/office/drawing/2014/main" id="{F65FD015-2DD0-2E4C-818F-8B80F89B315C}"/>
              </a:ext>
            </a:extLst>
          </p:cNvPr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How to accomplish my research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6F4B-9DA8-FA43-AC58-0B241B0EF725}"/>
              </a:ext>
            </a:extLst>
          </p:cNvPr>
          <p:cNvSpPr txBox="1"/>
          <p:nvPr/>
        </p:nvSpPr>
        <p:spPr>
          <a:xfrm>
            <a:off x="1236184" y="850185"/>
            <a:ext cx="6646106" cy="577081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GB" sz="1050" b="1" i="1" dirty="0">
                <a:latin typeface="Helvetica"/>
                <a:cs typeface="Helvetica"/>
              </a:rPr>
              <a:t>Exploitation</a:t>
            </a:r>
          </a:p>
          <a:p>
            <a:r>
              <a:rPr lang="en-GB" sz="1050" i="1" dirty="0">
                <a:latin typeface="Helvetica"/>
                <a:cs typeface="Helvetica"/>
              </a:rPr>
              <a:t>Write good proposals and use solenoid spectrometers at ISOLDE/Argonne/FRIB to complete the relevant measurements.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5A53E-1FDC-E441-964E-F400E9393B8C}"/>
              </a:ext>
            </a:extLst>
          </p:cNvPr>
          <p:cNvSpPr txBox="1"/>
          <p:nvPr/>
        </p:nvSpPr>
        <p:spPr>
          <a:xfrm>
            <a:off x="1248947" y="1546788"/>
            <a:ext cx="6646106" cy="415498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Both" startAt="2"/>
            </a:pPr>
            <a:r>
              <a:rPr lang="en-GB" sz="1050" b="1" i="1" dirty="0">
                <a:latin typeface="Helvetica"/>
                <a:cs typeface="Helvetica"/>
              </a:rPr>
              <a:t>R&amp;D	</a:t>
            </a:r>
          </a:p>
          <a:p>
            <a:r>
              <a:rPr lang="en-GB" sz="1050" i="1" dirty="0">
                <a:latin typeface="Helvetica"/>
                <a:cs typeface="Helvetica"/>
              </a:rPr>
              <a:t>Improve upon existing techniques through developing new technology.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8B1F1-596C-BC42-B255-62D09C9ED8DB}"/>
              </a:ext>
            </a:extLst>
          </p:cNvPr>
          <p:cNvSpPr txBox="1"/>
          <p:nvPr/>
        </p:nvSpPr>
        <p:spPr>
          <a:xfrm>
            <a:off x="1248947" y="2190600"/>
            <a:ext cx="6646106" cy="203132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Funding	</a:t>
            </a:r>
          </a:p>
          <a:p>
            <a:r>
              <a:rPr lang="en-GB" sz="1050" i="1" u="sng" dirty="0">
                <a:latin typeface="Helvetica"/>
                <a:cs typeface="Helvetica"/>
              </a:rPr>
              <a:t>Exploitation</a:t>
            </a:r>
            <a:r>
              <a:rPr lang="en-GB" sz="1050" i="1" dirty="0">
                <a:latin typeface="Helvetica"/>
                <a:cs typeface="Helvetica"/>
              </a:rPr>
              <a:t> – generally small pots of money for consumables and travel. Royal Society Research Grants (£20k).</a:t>
            </a:r>
          </a:p>
          <a:p>
            <a:endParaRPr lang="en-GB" sz="1050" i="1" dirty="0">
              <a:latin typeface="Helvetica"/>
              <a:cs typeface="Helvetica"/>
            </a:endParaRPr>
          </a:p>
          <a:p>
            <a:r>
              <a:rPr lang="en-GB" sz="1050" i="1" u="sng" dirty="0">
                <a:latin typeface="Helvetica"/>
                <a:cs typeface="Helvetica"/>
              </a:rPr>
              <a:t>R&amp;D </a:t>
            </a:r>
            <a:r>
              <a:rPr lang="en-GB" sz="1050" i="1" dirty="0">
                <a:latin typeface="Helvetica"/>
                <a:cs typeface="Helvetica"/>
              </a:rPr>
              <a:t>Requires larger amounts of funding (£250-500k). More difficult to find these opportunities within STFC funding (usually). Leverhulme (£500k). ERC? (£2M)</a:t>
            </a:r>
          </a:p>
          <a:p>
            <a:endParaRPr lang="en-GB" sz="1050" i="1" dirty="0">
              <a:latin typeface="Helvetica"/>
              <a:cs typeface="Helvetica"/>
            </a:endParaRPr>
          </a:p>
          <a:p>
            <a:r>
              <a:rPr lang="en-GB" sz="1050" i="1" dirty="0">
                <a:latin typeface="Helvetica"/>
                <a:cs typeface="Helvetica"/>
              </a:rPr>
              <a:t>STFC Developing Nuclear Physics Priorities (£250k) a great opportunity for ECR’s and would welcome more calls of these kinds of size.</a:t>
            </a:r>
          </a:p>
          <a:p>
            <a:r>
              <a:rPr lang="en-GB" sz="1050" i="1" dirty="0">
                <a:latin typeface="Helvetica"/>
                <a:cs typeface="Helvetica"/>
              </a:rPr>
              <a:t>	Decent size grant.</a:t>
            </a:r>
          </a:p>
          <a:p>
            <a:r>
              <a:rPr lang="en-GB" sz="1050" i="1" dirty="0">
                <a:latin typeface="Helvetica"/>
                <a:cs typeface="Helvetica"/>
              </a:rPr>
              <a:t>	Experience of project management.</a:t>
            </a:r>
          </a:p>
          <a:p>
            <a:r>
              <a:rPr lang="en-GB" sz="1050" i="1" dirty="0">
                <a:latin typeface="Helvetica"/>
                <a:cs typeface="Helvetica"/>
              </a:rPr>
              <a:t>	Prepares for future larger scale project bids to PPRP or ERC.</a:t>
            </a:r>
          </a:p>
        </p:txBody>
      </p:sp>
    </p:spTree>
    <p:extLst>
      <p:ext uri="{BB962C8B-B14F-4D97-AF65-F5344CB8AC3E}">
        <p14:creationId xmlns:p14="http://schemas.microsoft.com/office/powerpoint/2010/main" val="43485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3061890" y="256085"/>
            <a:ext cx="2873263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Thanks for 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5BDD3-2C58-2D40-BCCD-4EFCB45399B1}"/>
              </a:ext>
            </a:extLst>
          </p:cNvPr>
          <p:cNvSpPr txBox="1"/>
          <p:nvPr/>
        </p:nvSpPr>
        <p:spPr>
          <a:xfrm>
            <a:off x="1551120" y="1578894"/>
            <a:ext cx="6041760" cy="1223412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i="1" dirty="0">
                <a:latin typeface="Helvetica"/>
                <a:cs typeface="Helvetica"/>
              </a:rPr>
              <a:t>Road to obtaining a fellowship (at least for myself) contained a fair amount of disappointment along the way – don’t be disheartened. Though everyone will have different experiences.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i="1" dirty="0">
              <a:latin typeface="Helvetica"/>
              <a:cs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i="1" dirty="0">
                <a:latin typeface="Helvetica"/>
                <a:cs typeface="Helvetica"/>
              </a:rPr>
              <a:t>More varied avenues of funding from STFC benefits ECRs and more would be welcome.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i="1" dirty="0">
              <a:latin typeface="Helvetica"/>
              <a:cs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i="1" dirty="0">
                <a:latin typeface="Helvetica"/>
                <a:cs typeface="Helvetica"/>
              </a:rPr>
              <a:t>Personal research focus is at Radioactive Beam Facilities (10-20 MeV/u), ISOLDE and FRIB as well as ANL. </a:t>
            </a:r>
          </a:p>
        </p:txBody>
      </p:sp>
    </p:spTree>
    <p:extLst>
      <p:ext uri="{BB962C8B-B14F-4D97-AF65-F5344CB8AC3E}">
        <p14:creationId xmlns:p14="http://schemas.microsoft.com/office/powerpoint/2010/main" val="20867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362320" y="0"/>
            <a:ext cx="2791644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A little about myself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7352" y="1257522"/>
            <a:ext cx="1705976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Ph.D. 2008-2012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352" y="2095801"/>
            <a:ext cx="3643704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Physicist - Smiths detection, 2012-2013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352" y="2934080"/>
            <a:ext cx="4320091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PDRA -  Nuclear Physics Group, 2013-Sept 2020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352" y="3772360"/>
            <a:ext cx="4628990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Ernest Rutherford Fellow -  Started October 1</a:t>
            </a:r>
            <a:r>
              <a:rPr lang="en-GB" sz="1400" b="1" i="1" baseline="30000" dirty="0">
                <a:solidFill>
                  <a:srgbClr val="000000"/>
                </a:solidFill>
                <a:latin typeface="Helvetica"/>
                <a:cs typeface="Helvetica"/>
              </a:rPr>
              <a:t>st</a:t>
            </a:r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 2020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4" name="Picture 15" descr="http://upload.wikimedia.org/wikipedia/en/thumb/7/72/UniOfManchesterLogo.svg/1280px-UniOfManchester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50" y="1070744"/>
            <a:ext cx="1904886" cy="6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http://upload.wikimedia.org/wikipedia/en/thumb/7/72/UniOfManchesterLogo.svg/1280px-UniOfManchester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50" y="2797407"/>
            <a:ext cx="1904886" cy="6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upload.wikimedia.org/wikipedia/en/thumb/7/72/UniOfManchesterLogo.svg/1280px-UniOfManchester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50" y="3695714"/>
            <a:ext cx="1904886" cy="6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miths-Detectio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50" y="1969050"/>
            <a:ext cx="1904886" cy="6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362320" y="0"/>
            <a:ext cx="6395776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Career steps post Ph.D. - Handling rejection.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344" y="892749"/>
            <a:ext cx="1705976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Ph.D. 2008-2012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392" y="892749"/>
            <a:ext cx="3643704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Physicist - Smiths detection, 2012-2013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344" y="2376317"/>
            <a:ext cx="2496571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>
                <a:latin typeface="Helvetica"/>
                <a:cs typeface="Helvetica"/>
              </a:rPr>
              <a:t>PDRA applications</a:t>
            </a:r>
          </a:p>
          <a:p>
            <a:endParaRPr lang="en-GB" sz="1600" b="1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Rutgers.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Yale.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Berkeley.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TRIUMF (Vancouver).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Halifax (Canada).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62320" y="892749"/>
            <a:ext cx="2752072" cy="3077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234748" y="56908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258976" y="1200526"/>
            <a:ext cx="667805" cy="11757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>
            <a:off x="3152915" y="1200526"/>
            <a:ext cx="3218600" cy="2368991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362320" y="0"/>
            <a:ext cx="6395776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Career steps post Ph.D. - Handling rejection.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344" y="892749"/>
            <a:ext cx="1705976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Ph.D., 2008-2012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4392" y="892749"/>
            <a:ext cx="3643704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Physicist - Smiths detection, 2012-2013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344" y="2376317"/>
            <a:ext cx="2496571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i="1" dirty="0">
                <a:latin typeface="Helvetica"/>
                <a:cs typeface="Helvetica"/>
              </a:rPr>
              <a:t>PDRA applications</a:t>
            </a:r>
          </a:p>
          <a:p>
            <a:endParaRPr lang="en-GB" sz="1600" b="1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Rutgers.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Yale.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Berkeley.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TRIUMF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  <a:p>
            <a:r>
              <a:rPr lang="en-GB" sz="1600" i="1" dirty="0">
                <a:latin typeface="Helvetica"/>
                <a:cs typeface="Helvetica"/>
              </a:rPr>
              <a:t>Halifax (Canada). </a:t>
            </a:r>
            <a:r>
              <a:rPr lang="en-GB" sz="1600" i="1" dirty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1600" i="1" dirty="0">
              <a:latin typeface="Helvetica"/>
              <a:cs typeface="Helvetica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62320" y="892749"/>
            <a:ext cx="2752072" cy="3077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234748" y="56908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258976" y="1200526"/>
            <a:ext cx="667805" cy="11757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>
            <a:off x="3152915" y="1200526"/>
            <a:ext cx="3218600" cy="2368991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38005" y="4192199"/>
            <a:ext cx="4320091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PDRA -  Nuclear Physics Group, 2013-Sept 2020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972767" y="1200526"/>
            <a:ext cx="667805" cy="299167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2" name="TextShape 1"/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Lessons from failed fellowship applications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663" y="1986974"/>
            <a:ext cx="6448662" cy="11695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STFC Ernest Rutherford Fellowship Take I </a:t>
            </a:r>
            <a:r>
              <a:rPr lang="en-GB" sz="1400" i="1" dirty="0">
                <a:solidFill>
                  <a:srgbClr val="000000"/>
                </a:solidFill>
                <a:latin typeface="Helvetica"/>
                <a:cs typeface="Helvetica"/>
              </a:rPr>
              <a:t>(2016).</a:t>
            </a:r>
          </a:p>
          <a:p>
            <a:endParaRPr lang="en-GB" sz="14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CERN Fellowship</a:t>
            </a:r>
            <a:r>
              <a:rPr lang="en-GB" sz="1400" i="1" dirty="0">
                <a:solidFill>
                  <a:srgbClr val="000000"/>
                </a:solidFill>
                <a:latin typeface="Helvetica"/>
                <a:cs typeface="Helvetica"/>
              </a:rPr>
              <a:t> (2017).</a:t>
            </a:r>
          </a:p>
          <a:p>
            <a:endParaRPr lang="en-GB" sz="1400" b="1" i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Royal Society URF </a:t>
            </a:r>
            <a:r>
              <a:rPr lang="en-GB" sz="1400" i="1" dirty="0">
                <a:solidFill>
                  <a:srgbClr val="000000"/>
                </a:solidFill>
                <a:latin typeface="Helvetica"/>
                <a:cs typeface="Helvetica"/>
              </a:rPr>
              <a:t>(2019) and </a:t>
            </a:r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STFC Ernest Rutherford Fellowship Take II.</a:t>
            </a:r>
            <a:endParaRPr lang="en-GB" sz="1200" b="1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663" y="1127828"/>
            <a:ext cx="4320091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0000"/>
                </a:solidFill>
                <a:latin typeface="Helvetica"/>
                <a:cs typeface="Helvetica"/>
              </a:rPr>
              <a:t>PDRA -  Nuclear Physics Group, 2013-Sept 2020</a:t>
            </a:r>
            <a:endParaRPr lang="en-GB" sz="1200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510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9A6CC80-BFB1-5747-9203-53BA29F2FE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809" y="792703"/>
            <a:ext cx="6646106" cy="738664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AutoNum type="arabicParenBoth"/>
            </a:pPr>
            <a:r>
              <a:rPr lang="en-GB" sz="1050" b="1" i="1" dirty="0">
                <a:latin typeface="Helvetica"/>
                <a:cs typeface="Helvetica"/>
              </a:rPr>
              <a:t>Study of light exotic nuclei to extract how individual protons behave. </a:t>
            </a:r>
          </a:p>
          <a:p>
            <a:r>
              <a:rPr lang="en-GB" sz="1050" b="1" i="1" dirty="0">
                <a:latin typeface="Helvetica"/>
                <a:cs typeface="Helvetica"/>
              </a:rPr>
              <a:t>	</a:t>
            </a:r>
            <a:r>
              <a:rPr lang="en-GB" sz="1050" i="1" dirty="0">
                <a:latin typeface="Helvetica"/>
                <a:cs typeface="Helvetica"/>
              </a:rPr>
              <a:t>What is driving the evolution of shell structure?</a:t>
            </a:r>
          </a:p>
          <a:p>
            <a:r>
              <a:rPr lang="en-GB" sz="1050" i="1" dirty="0">
                <a:latin typeface="Helvetica"/>
                <a:cs typeface="Helvetica"/>
              </a:rPr>
              <a:t>	How well can we describe the new phenomena in terms of the fundamental interactions between	neutrons and protons?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809" y="1691745"/>
            <a:ext cx="3504069" cy="415498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Helvetica"/>
                <a:cs typeface="Helvetica"/>
              </a:rPr>
              <a:t>The interactions between protons and neutrons is likely the main driver between changing shell structure.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347201" y="1609190"/>
            <a:ext cx="2156954" cy="2456932"/>
            <a:chOff x="6204237" y="2140166"/>
            <a:chExt cx="2875938" cy="3275909"/>
          </a:xfrm>
        </p:grpSpPr>
        <p:pic>
          <p:nvPicPr>
            <p:cNvPr id="15" name="Picture 14" descr="n=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237" y="2140166"/>
              <a:ext cx="2781482" cy="308958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518764" y="4797761"/>
              <a:ext cx="5371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Helvetica"/>
                  <a:cs typeface="Helvetica"/>
                </a:rPr>
                <a:t>d</a:t>
              </a:r>
              <a:r>
                <a:rPr lang="en-US" sz="900" b="1" baseline="-25000" dirty="0">
                  <a:solidFill>
                    <a:srgbClr val="FF0000"/>
                  </a:solidFill>
                  <a:latin typeface="Helvetica"/>
                  <a:cs typeface="Helvetica"/>
                </a:rPr>
                <a:t>5/2</a:t>
              </a:r>
              <a:endParaRPr lang="en-US" sz="9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18764" y="4439870"/>
              <a:ext cx="5371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Helvetica"/>
                  <a:cs typeface="Helvetica"/>
                </a:rPr>
                <a:t>d</a:t>
              </a:r>
              <a:r>
                <a:rPr lang="en-US" sz="900" b="1" baseline="-25000" dirty="0">
                  <a:solidFill>
                    <a:srgbClr val="FF0000"/>
                  </a:solidFill>
                  <a:latin typeface="Helvetica"/>
                  <a:cs typeface="Helvetica"/>
                </a:rPr>
                <a:t>3/2</a:t>
              </a:r>
              <a:endParaRPr lang="en-US" sz="9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18764" y="4617277"/>
              <a:ext cx="56141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Helvetica"/>
                  <a:cs typeface="Helvetica"/>
                </a:rPr>
                <a:t>s</a:t>
              </a:r>
              <a:r>
                <a:rPr lang="en-US" sz="900" b="1" baseline="-25000" dirty="0">
                  <a:latin typeface="Helvetica"/>
                  <a:cs typeface="Helvetica"/>
                </a:rPr>
                <a:t>1/2</a:t>
              </a:r>
              <a:endParaRPr lang="en-US" sz="900" b="1" dirty="0"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18764" y="3842542"/>
              <a:ext cx="4617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accent6">
                      <a:lumMod val="50000"/>
                    </a:schemeClr>
                  </a:solidFill>
                  <a:latin typeface="Helvetica"/>
                  <a:cs typeface="Helvetica"/>
                </a:rPr>
                <a:t>f</a:t>
              </a:r>
              <a:r>
                <a:rPr lang="en-US" sz="900" b="1" baseline="-25000" dirty="0">
                  <a:solidFill>
                    <a:schemeClr val="accent6">
                      <a:lumMod val="50000"/>
                    </a:schemeClr>
                  </a:solidFill>
                  <a:latin typeface="Helvetica"/>
                  <a:cs typeface="Helvetica"/>
                </a:rPr>
                <a:t>7/2</a:t>
              </a:r>
              <a:endParaRPr lang="en-US" sz="900" b="1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18764" y="3620074"/>
              <a:ext cx="5371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00FF"/>
                  </a:solidFill>
                  <a:latin typeface="Helvetica"/>
                  <a:cs typeface="Helvetica"/>
                </a:rPr>
                <a:t>p</a:t>
              </a:r>
              <a:r>
                <a:rPr lang="en-US" sz="900" b="1" baseline="-25000" dirty="0">
                  <a:solidFill>
                    <a:srgbClr val="0000FF"/>
                  </a:solidFill>
                  <a:latin typeface="Helvetica"/>
                  <a:cs typeface="Helvetica"/>
                </a:rPr>
                <a:t>3/2</a:t>
              </a:r>
              <a:endParaRPr lang="en-US" sz="900" b="1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409657" y="4617277"/>
              <a:ext cx="367335" cy="32097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409657" y="4009574"/>
              <a:ext cx="440802" cy="92867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409657" y="3768159"/>
              <a:ext cx="367335" cy="1170093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12016" y="5108299"/>
              <a:ext cx="78714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Helvetica"/>
                  <a:cs typeface="Helvetica"/>
                </a:rPr>
                <a:t>protons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50459" y="5108299"/>
              <a:ext cx="97606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Helvetica"/>
                  <a:cs typeface="Helvetica"/>
                </a:rPr>
                <a:t>neutrons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7960" y="3332579"/>
              <a:ext cx="51426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Helvetica"/>
                  <a:cs typeface="Helvetica"/>
                </a:rPr>
                <a:t>Z=8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06472" y="4894277"/>
              <a:ext cx="6926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Helvetica"/>
                  <a:cs typeface="Helvetica"/>
                </a:rPr>
                <a:t>Z=14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9832" y="2320225"/>
              <a:ext cx="49327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>
                  <a:latin typeface="Helvetica"/>
                  <a:cs typeface="Helvetica"/>
                </a:rPr>
                <a:t>24</a:t>
              </a:r>
              <a:r>
                <a:rPr lang="en-US" sz="1200" dirty="0">
                  <a:latin typeface="Helvetica"/>
                  <a:cs typeface="Helvetica"/>
                </a:rPr>
                <a:t>O</a:t>
              </a:r>
              <a:endParaRPr lang="en-US" sz="1200" baseline="30000" dirty="0">
                <a:latin typeface="Helvetica"/>
                <a:cs typeface="Helvetic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59832" y="3618449"/>
              <a:ext cx="739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>
                  <a:latin typeface="Helvetica"/>
                  <a:cs typeface="Helvetica"/>
                </a:rPr>
                <a:t>30</a:t>
              </a:r>
              <a:r>
                <a:rPr lang="en-US" sz="1200" dirty="0">
                  <a:latin typeface="Helvetica"/>
                  <a:cs typeface="Helvetica"/>
                </a:rPr>
                <a:t>Si</a:t>
              </a:r>
              <a:endParaRPr lang="en-US" sz="1200" baseline="30000" dirty="0">
                <a:latin typeface="Helvetica"/>
                <a:cs typeface="Helvetica"/>
              </a:endParaRPr>
            </a:p>
          </p:txBody>
        </p: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052644"/>
              </p:ext>
            </p:extLst>
          </p:nvPr>
        </p:nvGraphicFramePr>
        <p:xfrm>
          <a:off x="993172" y="4350797"/>
          <a:ext cx="2516387" cy="54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892300" imgH="406400" progId="Equation.3">
                  <p:embed/>
                </p:oleObj>
              </mc:Choice>
              <mc:Fallback>
                <p:oleObj name="Equation" r:id="rId5" imgW="1892300" imgH="4064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3172" y="4350797"/>
                        <a:ext cx="2516387" cy="540432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980611" y="4229267"/>
          <a:ext cx="1856489" cy="75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1816100" imgH="736600" progId="Equation.3">
                  <p:embed/>
                </p:oleObj>
              </mc:Choice>
              <mc:Fallback>
                <p:oleObj name="Equation" r:id="rId7" imgW="1816100" imgH="7366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0611" y="4229267"/>
                        <a:ext cx="1856489" cy="752981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67808" y="2243803"/>
            <a:ext cx="3504069" cy="80791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i="1" dirty="0">
                <a:latin typeface="Helvetica"/>
                <a:cs typeface="Helvetica"/>
              </a:rPr>
              <a:t>Key ingredients for describing shell structure.</a:t>
            </a:r>
          </a:p>
          <a:p>
            <a:r>
              <a:rPr lang="en-GB" sz="900" i="1" dirty="0">
                <a:latin typeface="Helvetica"/>
                <a:cs typeface="Helvetica"/>
              </a:rPr>
              <a:t>Many body problem. </a:t>
            </a:r>
          </a:p>
          <a:p>
            <a:pPr marL="128588" indent="-128588">
              <a:buFont typeface="Arial"/>
              <a:buChar char="•"/>
            </a:pPr>
            <a:r>
              <a:rPr lang="en-GB" sz="900" i="1" dirty="0" err="1">
                <a:solidFill>
                  <a:schemeClr val="tx1"/>
                </a:solidFill>
                <a:latin typeface="Helvetica"/>
                <a:cs typeface="Helvetica"/>
              </a:rPr>
              <a:t>np</a:t>
            </a:r>
            <a:r>
              <a:rPr lang="en-GB" sz="900" i="1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900" i="1" dirty="0" err="1">
                <a:solidFill>
                  <a:schemeClr val="tx1"/>
                </a:solidFill>
                <a:latin typeface="Helvetica"/>
                <a:cs typeface="Helvetica"/>
              </a:rPr>
              <a:t>pp</a:t>
            </a:r>
            <a:r>
              <a:rPr lang="en-GB" sz="900" i="1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GB" sz="900" i="1" dirty="0" err="1">
                <a:solidFill>
                  <a:schemeClr val="tx1"/>
                </a:solidFill>
                <a:latin typeface="Helvetica"/>
                <a:cs typeface="Helvetica"/>
              </a:rPr>
              <a:t>nn</a:t>
            </a:r>
            <a:r>
              <a:rPr lang="en-GB" sz="900" i="1" dirty="0">
                <a:solidFill>
                  <a:schemeClr val="tx1"/>
                </a:solidFill>
                <a:latin typeface="Helvetica"/>
                <a:cs typeface="Helvetica"/>
              </a:rPr>
              <a:t> interactions.</a:t>
            </a:r>
          </a:p>
          <a:p>
            <a:pPr marL="128588" indent="-128588">
              <a:buFont typeface="Arial"/>
              <a:buChar char="•"/>
            </a:pPr>
            <a:r>
              <a:rPr lang="en-GB" sz="900" i="1" dirty="0">
                <a:solidFill>
                  <a:schemeClr val="tx1"/>
                </a:solidFill>
                <a:latin typeface="Helvetica"/>
                <a:cs typeface="Helvetica"/>
              </a:rPr>
              <a:t>Central and tensor components.</a:t>
            </a:r>
          </a:p>
          <a:p>
            <a:pPr marL="128588" indent="-128588">
              <a:buFont typeface="Arial"/>
              <a:buChar char="•"/>
            </a:pPr>
            <a:r>
              <a:rPr lang="en-GB" sz="900" i="1" dirty="0">
                <a:solidFill>
                  <a:schemeClr val="tx1"/>
                </a:solidFill>
                <a:latin typeface="Helvetica"/>
                <a:cs typeface="Helvetica"/>
              </a:rPr>
              <a:t>3N forces.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7807" y="3212043"/>
            <a:ext cx="3504069" cy="807913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i="1" dirty="0">
                <a:latin typeface="Helvetica"/>
                <a:cs typeface="Helvetica"/>
              </a:rPr>
              <a:t>What can experiment provide.</a:t>
            </a:r>
          </a:p>
          <a:p>
            <a:pPr marL="128588" indent="-128588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TBME’s </a:t>
            </a:r>
            <a:r>
              <a:rPr lang="mr-IN" sz="900" i="1" dirty="0">
                <a:latin typeface="Helvetica"/>
                <a:cs typeface="Helvetica"/>
              </a:rPr>
              <a:t>–</a:t>
            </a:r>
            <a:r>
              <a:rPr lang="en-GB" sz="900" i="1" dirty="0">
                <a:latin typeface="Helvetica"/>
                <a:cs typeface="Helvetica"/>
              </a:rPr>
              <a:t> constrain particular interactions.</a:t>
            </a:r>
          </a:p>
          <a:p>
            <a:pPr marL="128588" indent="-128588">
              <a:buFont typeface="Arial"/>
              <a:buChar char="•"/>
            </a:pPr>
            <a:r>
              <a:rPr lang="en-GB" sz="900" b="1" i="1" dirty="0">
                <a:solidFill>
                  <a:srgbClr val="000000"/>
                </a:solidFill>
                <a:latin typeface="Helvetica"/>
                <a:cs typeface="Helvetica"/>
              </a:rPr>
              <a:t>Single-particle energies </a:t>
            </a:r>
            <a:r>
              <a:rPr lang="mr-IN" sz="900" i="1" dirty="0">
                <a:solidFill>
                  <a:srgbClr val="000000"/>
                </a:solidFill>
                <a:latin typeface="Helvetica"/>
                <a:cs typeface="Helvetica"/>
              </a:rPr>
              <a:t>–</a:t>
            </a:r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 energy centroids of observed states.</a:t>
            </a:r>
          </a:p>
          <a:p>
            <a:pPr marL="128588" indent="-128588">
              <a:buFont typeface="Arial"/>
              <a:buChar char="•"/>
            </a:pPr>
            <a:r>
              <a:rPr lang="en-GB" sz="900" b="1" i="1" dirty="0">
                <a:solidFill>
                  <a:srgbClr val="000000"/>
                </a:solidFill>
                <a:latin typeface="Helvetica"/>
                <a:cs typeface="Helvetica"/>
              </a:rPr>
              <a:t>Occupancies</a:t>
            </a:r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mr-IN" sz="900" i="1" dirty="0">
                <a:solidFill>
                  <a:srgbClr val="000000"/>
                </a:solidFill>
                <a:latin typeface="Helvetica"/>
                <a:cs typeface="Helvetica"/>
              </a:rPr>
              <a:t>–</a:t>
            </a:r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 reaction cross sections.</a:t>
            </a:r>
            <a:endParaRPr lang="en-GB" sz="825" i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6" name="TextShape 1">
            <a:extLst>
              <a:ext uri="{FF2B5EF4-FFF2-40B4-BE49-F238E27FC236}">
                <a16:creationId xmlns:a16="http://schemas.microsoft.com/office/drawing/2014/main" id="{7FE84848-6032-4947-93BE-6B5FE7BD49DC}"/>
              </a:ext>
            </a:extLst>
          </p:cNvPr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Fellowship research themes</a:t>
            </a:r>
          </a:p>
        </p:txBody>
      </p:sp>
    </p:spTree>
    <p:extLst>
      <p:ext uri="{BB962C8B-B14F-4D97-AF65-F5344CB8AC3E}">
        <p14:creationId xmlns:p14="http://schemas.microsoft.com/office/powerpoint/2010/main" val="318724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A0BB41-DC2E-C840-B2DF-77C9272A3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10" name="TextShape 1">
            <a:extLst>
              <a:ext uri="{FF2B5EF4-FFF2-40B4-BE49-F238E27FC236}">
                <a16:creationId xmlns:a16="http://schemas.microsoft.com/office/drawing/2014/main" id="{A194556C-5898-5A49-BF16-78FB4027C144}"/>
              </a:ext>
            </a:extLst>
          </p:cNvPr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Fellowship research themes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4057" y="2360029"/>
            <a:ext cx="3139458" cy="19967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chemeClr val="tx1"/>
                </a:solidFill>
                <a:latin typeface="Helvetica"/>
                <a:cs typeface="Helvetica"/>
              </a:rPr>
              <a:t>Data fairly well described by shell model calculation but also by simple models that account for finite geometry of potential well.</a:t>
            </a:r>
          </a:p>
          <a:p>
            <a:endParaRPr lang="en-GB" sz="105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GB" sz="1050" i="1" dirty="0">
                <a:solidFill>
                  <a:schemeClr val="tx1"/>
                </a:solidFill>
                <a:latin typeface="Helvetica"/>
                <a:cs typeface="Helvetica"/>
              </a:rPr>
              <a:t>Require data protons to quantify the magnitude of shifts in neutron energies due to filling of proton orbits.</a:t>
            </a:r>
          </a:p>
          <a:p>
            <a:endParaRPr lang="en-GB" sz="105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GB" sz="1050" i="1" dirty="0">
                <a:solidFill>
                  <a:schemeClr val="tx1"/>
                </a:solidFill>
                <a:latin typeface="Helvetica"/>
                <a:cs typeface="Helvetica"/>
              </a:rPr>
              <a:t>Neutron single-particle data exists but lacking for protons – reactions that probe these are more challenging.</a:t>
            </a:r>
          </a:p>
          <a:p>
            <a:endParaRPr lang="en-GB" sz="825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9708" y="860530"/>
            <a:ext cx="5704621" cy="73866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i="1" dirty="0">
                <a:latin typeface="Helvetica"/>
                <a:cs typeface="Helvetica"/>
              </a:rPr>
              <a:t>Study the </a:t>
            </a:r>
            <a:r>
              <a:rPr lang="en-GB" sz="1050" b="1" i="1" dirty="0">
                <a:latin typeface="Helvetica"/>
                <a:cs typeface="Helvetica"/>
              </a:rPr>
              <a:t>evolution of the N=16 and 20 shell closures, </a:t>
            </a:r>
            <a:r>
              <a:rPr lang="en-GB" sz="1050" i="1" dirty="0">
                <a:latin typeface="Helvetica"/>
                <a:cs typeface="Helvetica"/>
              </a:rPr>
              <a:t>and evolution of single-particle states in to</a:t>
            </a:r>
            <a:r>
              <a:rPr lang="en-GB" sz="1050" b="1" i="1" dirty="0">
                <a:latin typeface="Helvetica"/>
                <a:cs typeface="Helvetica"/>
              </a:rPr>
              <a:t> N=20 island of inversion </a:t>
            </a:r>
            <a:r>
              <a:rPr lang="en-GB" sz="1050" i="1" dirty="0">
                <a:latin typeface="Helvetica"/>
                <a:cs typeface="Helvetica"/>
              </a:rPr>
              <a:t>where deformed ground states based on intruder configurations begin to dominate</a:t>
            </a:r>
            <a:r>
              <a:rPr lang="en-GB" sz="1050" b="1" i="1" dirty="0">
                <a:latin typeface="Helvetica"/>
                <a:cs typeface="Helvetica"/>
              </a:rPr>
              <a:t>.</a:t>
            </a:r>
            <a:r>
              <a:rPr lang="en-GB" sz="1050" i="1" dirty="0">
                <a:latin typeface="Helvetica"/>
                <a:cs typeface="Helvetica"/>
              </a:rPr>
              <a:t>  </a:t>
            </a:r>
          </a:p>
          <a:p>
            <a:endParaRPr lang="en-GB" sz="1050" i="1" dirty="0">
              <a:latin typeface="Helvetica"/>
              <a:cs typeface="Helvetica"/>
            </a:endParaRPr>
          </a:p>
        </p:txBody>
      </p:sp>
      <p:pic>
        <p:nvPicPr>
          <p:cNvPr id="2" name="Picture 1" descr="chart-isl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10" y="284540"/>
            <a:ext cx="1882605" cy="1784039"/>
          </a:xfrm>
          <a:prstGeom prst="rect">
            <a:avLst/>
          </a:prstGeom>
          <a:ln w="38100" cmpd="sng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1809550" y="4909553"/>
            <a:ext cx="2980327" cy="230832"/>
          </a:xfrm>
          <a:prstGeom prst="rect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[</a:t>
            </a:r>
            <a:r>
              <a:rPr lang="en-GB" sz="900" i="1" dirty="0" err="1">
                <a:solidFill>
                  <a:srgbClr val="000000"/>
                </a:solidFill>
                <a:latin typeface="Helvetica"/>
                <a:cs typeface="Helvetica"/>
              </a:rPr>
              <a:t>P.T.MacGregor</a:t>
            </a:r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, </a:t>
            </a:r>
            <a:r>
              <a:rPr lang="en-GB" sz="900" i="1" dirty="0" err="1">
                <a:solidFill>
                  <a:srgbClr val="000000"/>
                </a:solidFill>
                <a:latin typeface="Helvetica"/>
                <a:cs typeface="Helvetica"/>
              </a:rPr>
              <a:t>D.K.Sharp</a:t>
            </a:r>
            <a:r>
              <a:rPr lang="en-GB" sz="900" i="1" dirty="0">
                <a:solidFill>
                  <a:srgbClr val="000000"/>
                </a:solidFill>
                <a:latin typeface="Helvetica"/>
                <a:cs typeface="Helvetica"/>
              </a:rPr>
              <a:t> et. al, accepted PRC Lett.]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1D5BA-E1E2-F24A-8B68-5C8850251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" y="1803739"/>
            <a:ext cx="2625046" cy="3016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DDF71A-E3DA-F24A-80C1-E7A5C172B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91" y="1815442"/>
            <a:ext cx="2128766" cy="207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7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6A6963-1557-AF46-8C22-8D47484A0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7C23A975-1952-5C47-9C30-BFE88D52E5E5}"/>
              </a:ext>
            </a:extLst>
          </p:cNvPr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Fellowship research themes</a:t>
            </a:r>
          </a:p>
        </p:txBody>
      </p:sp>
      <p:pic>
        <p:nvPicPr>
          <p:cNvPr id="16" name="Picture 15" descr="r-pro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51" y="1928903"/>
            <a:ext cx="3258780" cy="2182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6184" y="779334"/>
            <a:ext cx="6646106" cy="577081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(2) Study fission process in neutron-rich nuclei. </a:t>
            </a:r>
          </a:p>
          <a:p>
            <a:r>
              <a:rPr lang="en-GB" sz="1050" b="1" i="1" dirty="0">
                <a:latin typeface="Helvetica"/>
                <a:cs typeface="Helvetica"/>
              </a:rPr>
              <a:t>	</a:t>
            </a:r>
            <a:r>
              <a:rPr lang="en-GB" sz="1050" i="1" dirty="0">
                <a:latin typeface="Helvetica"/>
                <a:cs typeface="Helvetica"/>
              </a:rPr>
              <a:t>How well do we understand models of fission?</a:t>
            </a:r>
          </a:p>
          <a:p>
            <a:r>
              <a:rPr lang="en-GB" sz="1050" i="1" dirty="0">
                <a:latin typeface="Helvetica"/>
                <a:cs typeface="Helvetica"/>
              </a:rPr>
              <a:t>	Can we extract information in more exotic systems to improve our understanding?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6182" y="1421073"/>
            <a:ext cx="3661500" cy="53091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Fission plays an important role in the r-process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Limits the mass of nuclei produced.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Fission recycles material within the r-process.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6182" y="4177005"/>
            <a:ext cx="3504069" cy="8309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Properties of fission important in a number of different disciplines.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Nuclear energy.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Security.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Isotope production.</a:t>
            </a:r>
            <a:endParaRPr lang="en-GB" sz="900" b="1" i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9893" y="4546337"/>
            <a:ext cx="2792397" cy="253916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50" i="1" dirty="0">
                <a:latin typeface="Helvetica"/>
                <a:cs typeface="Helvetica"/>
              </a:rPr>
              <a:t>Use </a:t>
            </a:r>
            <a:r>
              <a:rPr lang="en-GB" sz="1050" b="1" i="1" dirty="0">
                <a:solidFill>
                  <a:srgbClr val="0000FF"/>
                </a:solidFill>
                <a:latin typeface="Helvetica"/>
                <a:cs typeface="Helvetica"/>
              </a:rPr>
              <a:t>transfer reactions </a:t>
            </a:r>
            <a:r>
              <a:rPr lang="en-GB" sz="1050" i="1" dirty="0">
                <a:latin typeface="Helvetica"/>
                <a:cs typeface="Helvetica"/>
              </a:rPr>
              <a:t>to induce fission.</a:t>
            </a:r>
            <a:endParaRPr lang="en-GB" sz="825" i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j_ract-2019-3133_fig_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92" y="1421072"/>
            <a:ext cx="2792397" cy="1835791"/>
          </a:xfrm>
          <a:prstGeom prst="rect">
            <a:avLst/>
          </a:prstGeom>
          <a:ln w="38100" cmpd="sng">
            <a:solidFill>
              <a:srgbClr val="F79646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89892" y="3411623"/>
            <a:ext cx="2792397" cy="946413"/>
          </a:xfrm>
          <a:prstGeom prst="rect">
            <a:avLst/>
          </a:prstGeom>
          <a:noFill/>
          <a:ln w="28575" cmpd="sng">
            <a:solidFill>
              <a:srgbClr val="F79646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Knowledge of fission pathways is limited</a:t>
            </a:r>
          </a:p>
          <a:p>
            <a:endParaRPr lang="en-GB" sz="900" i="1" dirty="0">
              <a:latin typeface="Helvetica"/>
              <a:cs typeface="Helvetica"/>
            </a:endParaRPr>
          </a:p>
          <a:p>
            <a:r>
              <a:rPr lang="en-GB" sz="900" i="1" dirty="0">
                <a:latin typeface="Helvetica"/>
                <a:cs typeface="Helvetica"/>
              </a:rPr>
              <a:t>Goal is to employ new techniques to access fission barriers and fragment distributions in neutron-rich actinides to improve our fundamental understanding of this process.</a:t>
            </a:r>
          </a:p>
        </p:txBody>
      </p:sp>
    </p:spTree>
    <p:extLst>
      <p:ext uri="{BB962C8B-B14F-4D97-AF65-F5344CB8AC3E}">
        <p14:creationId xmlns:p14="http://schemas.microsoft.com/office/powerpoint/2010/main" val="2103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26E1457E-D9DF-2A46-82D1-59DB36133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2320" cy="2190600"/>
          </a:xfrm>
          <a:prstGeom prst="rect">
            <a:avLst/>
          </a:prstGeom>
        </p:spPr>
      </p:pic>
      <p:sp>
        <p:nvSpPr>
          <p:cNvPr id="35" name="TextShape 1">
            <a:extLst>
              <a:ext uri="{FF2B5EF4-FFF2-40B4-BE49-F238E27FC236}">
                <a16:creationId xmlns:a16="http://schemas.microsoft.com/office/drawing/2014/main" id="{78801C8F-CBE2-D048-9648-1E40B304219C}"/>
              </a:ext>
            </a:extLst>
          </p:cNvPr>
          <p:cNvSpPr txBox="1"/>
          <p:nvPr/>
        </p:nvSpPr>
        <p:spPr>
          <a:xfrm>
            <a:off x="2362320" y="0"/>
            <a:ext cx="6781680" cy="569080"/>
          </a:xfrm>
          <a:prstGeom prst="rect">
            <a:avLst/>
          </a:prstGeom>
        </p:spPr>
        <p:txBody>
          <a:bodyPr anchor="ctr"/>
          <a:lstStyle/>
          <a:p>
            <a:r>
              <a:rPr lang="en-GB" sz="2100" b="1" i="1" dirty="0">
                <a:solidFill>
                  <a:srgbClr val="000000"/>
                </a:solidFill>
                <a:latin typeface="Helvetica"/>
                <a:cs typeface="Helvetica"/>
              </a:rPr>
              <a:t>Transfer reactions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21521" y="2911565"/>
            <a:ext cx="2167979" cy="1124671"/>
            <a:chOff x="904694" y="3821669"/>
            <a:chExt cx="2890638" cy="1499560"/>
          </a:xfrm>
        </p:grpSpPr>
        <p:pic>
          <p:nvPicPr>
            <p:cNvPr id="13" name="Picture 12" descr="transfer-inver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71" y="4130937"/>
              <a:ext cx="2613323" cy="99065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616707" y="4982675"/>
              <a:ext cx="789929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Target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7316" y="4982675"/>
              <a:ext cx="78993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Recoil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10137" y="4340857"/>
              <a:ext cx="19941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5968" y="3821669"/>
              <a:ext cx="60936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3</a:t>
              </a:r>
              <a:r>
                <a:rPr lang="en-US" sz="1050" dirty="0"/>
                <a:t>He</a:t>
              </a:r>
              <a:endParaRPr lang="en-US" sz="1050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4694" y="4982675"/>
              <a:ext cx="72106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Beam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68468" y="944839"/>
            <a:ext cx="2511876" cy="1144375"/>
            <a:chOff x="753960" y="1821889"/>
            <a:chExt cx="3349169" cy="1525832"/>
          </a:xfrm>
        </p:grpSpPr>
        <p:pic>
          <p:nvPicPr>
            <p:cNvPr id="14" name="Picture 13" descr="transfer-norma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371" y="1842881"/>
              <a:ext cx="2613323" cy="11572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53960" y="2244715"/>
              <a:ext cx="199411" cy="33855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63360" y="1821889"/>
              <a:ext cx="539769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aseline="30000" dirty="0"/>
                <a:t>3</a:t>
              </a:r>
              <a:r>
                <a:rPr lang="en-US" sz="1050" dirty="0"/>
                <a:t>He</a:t>
              </a:r>
              <a:endParaRPr lang="en-US" sz="1050" baseline="30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4307" y="3000160"/>
              <a:ext cx="804469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Target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3852" y="3009167"/>
              <a:ext cx="870227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Recoil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0239" y="3000280"/>
              <a:ext cx="735523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Beam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36183" y="854274"/>
            <a:ext cx="1323677" cy="25391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(d,</a:t>
            </a:r>
            <a:r>
              <a:rPr lang="en-GB" sz="1050" b="1" i="1" baseline="30000" dirty="0">
                <a:latin typeface="Helvetica"/>
                <a:cs typeface="Helvetica"/>
              </a:rPr>
              <a:t>3</a:t>
            </a:r>
            <a:r>
              <a:rPr lang="en-GB" sz="1050" b="1" i="1" dirty="0">
                <a:latin typeface="Helvetica"/>
                <a:cs typeface="Helvetica"/>
              </a:rPr>
              <a:t>He) reactions</a:t>
            </a:r>
            <a:endParaRPr lang="en-GB" sz="1050" i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510" y="850198"/>
            <a:ext cx="3140708" cy="4154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i="1" dirty="0">
                <a:latin typeface="Helvetica"/>
                <a:cs typeface="Helvetica"/>
              </a:rPr>
              <a:t>Transfer induced fission via the (</a:t>
            </a:r>
            <a:r>
              <a:rPr lang="en-GB" sz="1050" b="1" i="1" dirty="0" err="1">
                <a:latin typeface="Helvetica"/>
                <a:cs typeface="Helvetica"/>
              </a:rPr>
              <a:t>d,pF</a:t>
            </a:r>
            <a:r>
              <a:rPr lang="en-GB" sz="1050" b="1" i="1" dirty="0">
                <a:latin typeface="Helvetica"/>
                <a:cs typeface="Helvetica"/>
              </a:rPr>
              <a:t>) reaction.</a:t>
            </a:r>
            <a:endParaRPr lang="en-GB" sz="1050" i="1" dirty="0">
              <a:latin typeface="Helvetica"/>
              <a:cs typeface="Helvetic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2356" y="1409558"/>
            <a:ext cx="2548404" cy="2342213"/>
            <a:chOff x="5342089" y="3951014"/>
            <a:chExt cx="2959665" cy="2720198"/>
          </a:xfrm>
        </p:grpSpPr>
        <p:grpSp>
          <p:nvGrpSpPr>
            <p:cNvPr id="15" name="Group 14"/>
            <p:cNvGrpSpPr/>
            <p:nvPr/>
          </p:nvGrpSpPr>
          <p:grpSpPr>
            <a:xfrm>
              <a:off x="5342089" y="3951014"/>
              <a:ext cx="2959665" cy="2720198"/>
              <a:chOff x="5342089" y="3951014"/>
              <a:chExt cx="2959665" cy="2720198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2089" y="3951014"/>
                <a:ext cx="2959665" cy="272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160720" y="5458057"/>
                <a:ext cx="199411" cy="26811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p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410527" y="4539836"/>
              <a:ext cx="199411" cy="26811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572000" y="732115"/>
            <a:ext cx="0" cy="4164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36184" y="2180731"/>
            <a:ext cx="3134111" cy="646331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Selective reactions.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Access to quantum numbers of populated states.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Cross sections proportional to how full/empty that orbital is of protons.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66397" y="4239462"/>
            <a:ext cx="3134111" cy="78483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Measurements in inverse kinematics where target is now beam (and vice-versa) allow study of short-lived nuclei.</a:t>
            </a:r>
          </a:p>
          <a:p>
            <a:pPr marL="128588" indent="-128588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Challenging due to low cross sections and competing reactions channels.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510" y="3830299"/>
            <a:ext cx="3140708" cy="106182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Transfer reactions can also be used to induce fission in heavy nuclei.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Removes need for neutrons </a:t>
            </a:r>
            <a:r>
              <a:rPr lang="mr-IN" sz="900" i="1" dirty="0">
                <a:latin typeface="Helvetica"/>
                <a:cs typeface="Helvetica"/>
              </a:rPr>
              <a:t>–</a:t>
            </a:r>
            <a:r>
              <a:rPr lang="en-GB" sz="900" i="1" dirty="0">
                <a:latin typeface="Helvetica"/>
                <a:cs typeface="Helvetica"/>
              </a:rPr>
              <a:t> difficult to work with.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Allows access to short-lived nuclei.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Directly probe fission barriers.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Fragment distributions.</a:t>
            </a:r>
          </a:p>
          <a:p>
            <a:pPr marL="214313" indent="-214313">
              <a:buFont typeface="Arial"/>
              <a:buChar char="•"/>
            </a:pPr>
            <a:r>
              <a:rPr lang="en-GB" sz="900" i="1" dirty="0">
                <a:latin typeface="Helvetica"/>
                <a:cs typeface="Helvetica"/>
              </a:rPr>
              <a:t>Fundamental information on </a:t>
            </a:r>
            <a:r>
              <a:rPr lang="en-GB" sz="900" i="1" dirty="0" err="1">
                <a:latin typeface="Helvetica"/>
                <a:cs typeface="Helvetica"/>
              </a:rPr>
              <a:t>fissioning</a:t>
            </a:r>
            <a:r>
              <a:rPr lang="en-GB" sz="900" i="1" dirty="0">
                <a:latin typeface="Helvetica"/>
                <a:cs typeface="Helvetica"/>
              </a:rPr>
              <a:t> state.</a:t>
            </a:r>
          </a:p>
        </p:txBody>
      </p:sp>
    </p:spTree>
    <p:extLst>
      <p:ext uri="{BB962C8B-B14F-4D97-AF65-F5344CB8AC3E}">
        <p14:creationId xmlns:p14="http://schemas.microsoft.com/office/powerpoint/2010/main" val="225567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158045</TotalTime>
  <Words>924</Words>
  <Application>Microsoft Macintosh PowerPoint</Application>
  <PresentationFormat>On-screen Show (16:9)</PresentationFormat>
  <Paragraphs>142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R Frutiger Roman</vt:lpstr>
      <vt:lpstr>Zapf Dingbats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Sharp</cp:lastModifiedBy>
  <cp:revision>866</cp:revision>
  <cp:lastPrinted>2018-11-30T14:09:22Z</cp:lastPrinted>
  <dcterms:modified xsi:type="dcterms:W3CDTF">2021-11-01T10:12:51Z</dcterms:modified>
</cp:coreProperties>
</file>