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sldIdLst>
    <p:sldId id="257" r:id="rId2"/>
    <p:sldId id="434" r:id="rId3"/>
    <p:sldId id="324" r:id="rId4"/>
    <p:sldId id="327" r:id="rId5"/>
    <p:sldId id="316" r:id="rId6"/>
    <p:sldId id="330" r:id="rId7"/>
    <p:sldId id="341" r:id="rId8"/>
    <p:sldId id="447" r:id="rId9"/>
    <p:sldId id="453" r:id="rId10"/>
    <p:sldId id="448" r:id="rId11"/>
    <p:sldId id="449" r:id="rId12"/>
    <p:sldId id="450" r:id="rId13"/>
    <p:sldId id="454" r:id="rId14"/>
    <p:sldId id="451" r:id="rId15"/>
    <p:sldId id="455" r:id="rId16"/>
    <p:sldId id="344" r:id="rId17"/>
    <p:sldId id="446" r:id="rId18"/>
    <p:sldId id="457" r:id="rId19"/>
    <p:sldId id="456" r:id="rId20"/>
    <p:sldId id="458" r:id="rId21"/>
    <p:sldId id="459" r:id="rId22"/>
    <p:sldId id="46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730B"/>
    <a:srgbClr val="D2A3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07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26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A24C67-91B9-43A0-B8B4-9CFC38814BBB}" type="datetimeFigureOut">
              <a:rPr lang="en-GB" smtClean="0"/>
              <a:t>03/06/2021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638BF7-69B9-4AEE-AE64-8C91DA8A4C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274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403B9-406C-4B61-80B9-ADA4C680EDE0}" type="datetime1">
              <a:rPr lang="en-GB" smtClean="0"/>
              <a:t>03/06/2021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G. Casse, PPTAP Detector Workshop, 3rd June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7325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C2607-C7F7-476E-A94B-27BDB1BA653A}" type="datetime1">
              <a:rPr lang="en-GB" smtClean="0"/>
              <a:t>03/06/2021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G. Casse, PPTAP Detector Workshop, 3rd June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9275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C39D7-6C7E-4F85-86E7-EA5C6E701953}" type="datetime1">
              <a:rPr lang="en-GB" smtClean="0"/>
              <a:t>03/06/2021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G. Casse, PPTAP Detector Workshop, 3rd June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3666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D240B-E04C-4CE5-8B9F-404DD1F21DAA}" type="datetime1">
              <a:rPr lang="en-GB" smtClean="0"/>
              <a:t>03/06/2021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G. Casse, PPTAP Detector Workshop, 3rd June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45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373FA-C862-4C12-93C3-375E3A1ED9D4}" type="datetime1">
              <a:rPr lang="en-GB" smtClean="0"/>
              <a:t>03/06/2021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G. Casse, PPTAP Detector Workshop, 3rd June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5064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574E1-BB0C-4968-9F6C-26D4018E5F28}" type="datetime1">
              <a:rPr lang="en-GB" smtClean="0"/>
              <a:t>03/06/2021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G. Casse, PPTAP Detector Workshop, 3rd June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64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0E092-E5C8-4362-95BB-53092DF7CC56}" type="datetime1">
              <a:rPr lang="en-GB" smtClean="0"/>
              <a:t>03/06/2021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G. Casse, PPTAP Detector Workshop, 3rd June 2021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4622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D729B-E1CE-49DF-8E09-9EC5ACAE2D26}" type="datetime1">
              <a:rPr lang="en-GB" smtClean="0"/>
              <a:t>03/06/2021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G. Casse, PPTAP Detector Workshop, 3rd June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5061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8D059-A3E2-44F9-B7D1-96A58F10311B}" type="datetime1">
              <a:rPr lang="en-GB" smtClean="0"/>
              <a:t>03/06/2021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G. Casse, PPTAP Detector Workshop, 3rd June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9599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B3815-DE98-4741-9867-06CCCA910843}" type="datetime1">
              <a:rPr lang="en-GB" smtClean="0"/>
              <a:t>03/06/2021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G. Casse, PPTAP Detector Workshop, 3rd June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7632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B50B2-AF08-43AC-9DC8-C2EADE4EFA5C}" type="datetime1">
              <a:rPr lang="en-GB" smtClean="0"/>
              <a:t>03/06/2021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G. Casse, PPTAP Detector Workshop, 3rd June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636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7F0B89-8E2C-447E-AE06-63A057EC6935}" type="datetime1">
              <a:rPr lang="en-GB" smtClean="0"/>
              <a:t>03/06/2021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G. Casse, PPTAP Detector Workshop, 3rd June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B0762-D7FE-4F7C-9436-EF75B1B52C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077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jp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>
          <a:xfrm>
            <a:off x="1660952" y="1430431"/>
            <a:ext cx="9087583" cy="883621"/>
          </a:xfrm>
        </p:spPr>
        <p:txBody>
          <a:bodyPr>
            <a:noAutofit/>
          </a:bodyPr>
          <a:lstStyle/>
          <a:p>
            <a:r>
              <a:rPr lang="en-GB" altLang="en-US" sz="4800" b="1" dirty="0">
                <a:solidFill>
                  <a:srgbClr val="0070C0"/>
                </a:solidFill>
              </a:rPr>
              <a:t>Silicon sensors R&amp;D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7249" y="2341351"/>
            <a:ext cx="9029699" cy="1116744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GB" u="sng" dirty="0"/>
              <a:t>G. Casse</a:t>
            </a:r>
          </a:p>
          <a:p>
            <a:r>
              <a:rPr lang="en-GB" sz="2100" dirty="0"/>
              <a:t>PPTAP Detectors Workshop, 3</a:t>
            </a:r>
            <a:r>
              <a:rPr lang="en-GB" sz="2100" baseline="30000" dirty="0"/>
              <a:t>rd</a:t>
            </a:r>
            <a:r>
              <a:rPr lang="en-GB" sz="2100" dirty="0"/>
              <a:t> June 2021</a:t>
            </a:r>
          </a:p>
        </p:txBody>
      </p:sp>
      <p:pic>
        <p:nvPicPr>
          <p:cNvPr id="4101" name="Picture 4" descr="colour_logo_80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0" t="25022" r="8262" b="24420"/>
          <a:stretch/>
        </p:blipFill>
        <p:spPr bwMode="auto">
          <a:xfrm>
            <a:off x="596748" y="269585"/>
            <a:ext cx="3708373" cy="103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1">
            <a:extLst>
              <a:ext uri="{FF2B5EF4-FFF2-40B4-BE49-F238E27FC236}">
                <a16:creationId xmlns:a16="http://schemas.microsoft.com/office/drawing/2014/main" id="{4AA2C4BF-675C-4341-95D6-8B4B5495F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7745" y="207958"/>
            <a:ext cx="2733644" cy="119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7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G. Casse, PPTAP Detector Workshop, 3rd June 2021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10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310551" y="191308"/>
            <a:ext cx="11585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0070C0"/>
                </a:solidFill>
              </a:rPr>
              <a:t>Speed (rate)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6AA1401F-655E-4F9A-B2AF-7612FD5E1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416" y="1848375"/>
            <a:ext cx="91440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 smtClean="0">
                <a:latin typeface="Arial" panose="020B0604020202020204" pitchFamily="34" charset="0"/>
              </a:rPr>
              <a:t>Currently &gt; 50 ns.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 smtClean="0">
                <a:latin typeface="Arial" panose="020B0604020202020204" pitchFamily="34" charset="0"/>
              </a:rPr>
              <a:t>Dependent on size and technology.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 smtClean="0">
                <a:latin typeface="Arial" panose="020B0604020202020204" pitchFamily="34" charset="0"/>
              </a:rPr>
              <a:t>Hybrid technologies can optimisation every layer: fast collection at the diode, fast analogue circuit (trading off with power), digital readout solutions.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 smtClean="0">
                <a:latin typeface="Arial" panose="020B0604020202020204" pitchFamily="34" charset="0"/>
              </a:rPr>
              <a:t>Low capacitance connections still needed.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 smtClean="0">
                <a:latin typeface="Arial" panose="020B0604020202020204" pitchFamily="34" charset="0"/>
              </a:rPr>
              <a:t>Monolithic: design optimisation can yield improved speed.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GB" altLang="en-US" sz="2000" dirty="0" smtClean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GB" altLang="en-US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66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G. Casse, PPTAP Detector Workshop, 3rd June 2021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11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310551" y="191308"/>
            <a:ext cx="11585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0070C0"/>
                </a:solidFill>
              </a:rPr>
              <a:t>Low mass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6AA1401F-655E-4F9A-B2AF-7612FD5E1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263" y="1081893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latin typeface="Arial" panose="020B0604020202020204" pitchFamily="34" charset="0"/>
              </a:rPr>
              <a:t>Hybrid technologies only with new interconnection solutions.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latin typeface="Arial" panose="020B0604020202020204" pitchFamily="34" charset="0"/>
              </a:rPr>
              <a:t>Monolithic: intrinsically suited for reduced mass.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it-IT" altLang="en-US" sz="2000" dirty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GB" altLang="en-US" sz="2000" dirty="0">
              <a:latin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68" y="2405332"/>
            <a:ext cx="2435703" cy="26784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9068" y="1970376"/>
            <a:ext cx="3774332" cy="29961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57"/>
          <a:stretch/>
        </p:blipFill>
        <p:spPr>
          <a:xfrm>
            <a:off x="8512492" y="3009900"/>
            <a:ext cx="2619375" cy="1290636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6AA1401F-655E-4F9A-B2AF-7612FD5E1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8123" y="5293246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en-GB" altLang="en-US" sz="2000" dirty="0">
                <a:latin typeface="Arial" panose="020B0604020202020204" pitchFamily="34" charset="0"/>
              </a:rPr>
              <a:t>Both the </a:t>
            </a:r>
            <a:r>
              <a:rPr lang="en-GB" altLang="en-US" sz="2000" dirty="0" err="1">
                <a:latin typeface="Arial" panose="020B0604020202020204" pitchFamily="34" charset="0"/>
              </a:rPr>
              <a:t>Mupix</a:t>
            </a:r>
            <a:r>
              <a:rPr lang="en-GB" altLang="en-US" sz="2000" dirty="0">
                <a:latin typeface="Arial" panose="020B0604020202020204" pitchFamily="34" charset="0"/>
              </a:rPr>
              <a:t> (80x80 µm</a:t>
            </a:r>
            <a:r>
              <a:rPr lang="en-GB" altLang="en-US" sz="2000" baseline="30000" dirty="0">
                <a:latin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</a:rPr>
              <a:t> pixels) and ALPIDE (28x28 µm</a:t>
            </a:r>
            <a:r>
              <a:rPr lang="en-GB" altLang="en-US" sz="2000" baseline="30000" dirty="0">
                <a:latin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</a:rPr>
              <a:t> pixels) are 50µm thick.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it-IT" altLang="en-US" sz="2000" dirty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GB" altLang="en-US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41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G. Casse, PPTAP Detector Workshop, 3rd June 2021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12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-720746" y="67293"/>
            <a:ext cx="7958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0070C0"/>
                </a:solidFill>
              </a:rPr>
              <a:t>Time resolution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6AA1401F-655E-4F9A-B2AF-7612FD5E1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61" y="665763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latin typeface="Arial" panose="020B0604020202020204" pitchFamily="34" charset="0"/>
              </a:rPr>
              <a:t>Hybrid technologies are showing good performance.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latin typeface="Arial" panose="020B0604020202020204" pitchFamily="34" charset="0"/>
              </a:rPr>
              <a:t>Dedicated CMOS readout chips, sensors diodes developed by RTO’s.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it-IT" altLang="en-US" sz="2000" dirty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GB" altLang="en-US" sz="2000" dirty="0">
              <a:latin typeface="Arial" panose="020B0604020202020204" pitchFamily="34" charset="0"/>
            </a:endParaRPr>
          </a:p>
        </p:txBody>
      </p:sp>
      <p:sp>
        <p:nvSpPr>
          <p:cNvPr id="6" name="Rettangolo 9">
            <a:extLst>
              <a:ext uri="{FF2B5EF4-FFF2-40B4-BE49-F238E27FC236}">
                <a16:creationId xmlns:a16="http://schemas.microsoft.com/office/drawing/2014/main" id="{35178C40-BCD4-4085-9164-65C45E99D0D1}"/>
              </a:ext>
            </a:extLst>
          </p:cNvPr>
          <p:cNvSpPr/>
          <p:nvPr/>
        </p:nvSpPr>
        <p:spPr>
          <a:xfrm>
            <a:off x="9780357" y="242174"/>
            <a:ext cx="2133600" cy="1733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33" dirty="0"/>
              <a:t>Timing resolution depends on the gain value and on the holes drift velocity (∝</a:t>
            </a:r>
            <a:r>
              <a:rPr lang="en-US" sz="2133" dirty="0" err="1"/>
              <a:t>Vbias</a:t>
            </a:r>
            <a:r>
              <a:rPr lang="en-US" sz="2133" dirty="0"/>
              <a:t>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7E571FA-2F56-4268-BC8E-050C2B6C5EC7}"/>
              </a:ext>
            </a:extLst>
          </p:cNvPr>
          <p:cNvGrpSpPr>
            <a:grpSpLocks noChangeAspect="1"/>
          </p:cNvGrpSpPr>
          <p:nvPr/>
        </p:nvGrpSpPr>
        <p:grpSpPr>
          <a:xfrm>
            <a:off x="4931561" y="2185232"/>
            <a:ext cx="6322180" cy="4072112"/>
            <a:chOff x="5791200" y="2019300"/>
            <a:chExt cx="9480248" cy="6106221"/>
          </a:xfrm>
        </p:grpSpPr>
        <p:pic>
          <p:nvPicPr>
            <p:cNvPr id="9" name="Immagine 4">
              <a:extLst>
                <a:ext uri="{FF2B5EF4-FFF2-40B4-BE49-F238E27FC236}">
                  <a16:creationId xmlns:a16="http://schemas.microsoft.com/office/drawing/2014/main" id="{A3614511-46E2-4402-B9B5-17F5F1FEA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200" y="2019300"/>
              <a:ext cx="7084304" cy="6106221"/>
            </a:xfrm>
            <a:prstGeom prst="rect">
              <a:avLst/>
            </a:prstGeom>
          </p:spPr>
        </p:pic>
        <p:sp>
          <p:nvSpPr>
            <p:cNvPr id="10" name="CasellaDiTesto 3">
              <a:extLst>
                <a:ext uri="{FF2B5EF4-FFF2-40B4-BE49-F238E27FC236}">
                  <a16:creationId xmlns:a16="http://schemas.microsoft.com/office/drawing/2014/main" id="{F7E4058F-B00C-444E-9350-D023B1FC3052}"/>
                </a:ext>
              </a:extLst>
            </p:cNvPr>
            <p:cNvSpPr txBox="1"/>
            <p:nvPr/>
          </p:nvSpPr>
          <p:spPr>
            <a:xfrm>
              <a:off x="13155711" y="2433236"/>
              <a:ext cx="1480532" cy="5699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33" dirty="0">
                  <a:solidFill>
                    <a:srgbClr val="7030A0"/>
                  </a:solidFill>
                </a:rPr>
                <a:t>Boron + Carbon </a:t>
              </a:r>
            </a:p>
            <a:p>
              <a:pPr algn="ctr"/>
              <a:r>
                <a:rPr lang="en-US" sz="1333" dirty="0">
                  <a:solidFill>
                    <a:srgbClr val="7030A0"/>
                  </a:solidFill>
                </a:rPr>
                <a:t>co-</a:t>
              </a:r>
              <a:r>
                <a:rPr lang="en-US" sz="1333" dirty="0" err="1">
                  <a:solidFill>
                    <a:srgbClr val="7030A0"/>
                  </a:solidFill>
                </a:rPr>
                <a:t>impantation</a:t>
              </a:r>
              <a:endParaRPr lang="en-US" sz="1333" dirty="0">
                <a:solidFill>
                  <a:srgbClr val="7030A0"/>
                </a:solidFill>
              </a:endParaRPr>
            </a:p>
          </p:txBody>
        </p:sp>
        <p:sp>
          <p:nvSpPr>
            <p:cNvPr id="11" name="CasellaDiTesto 7">
              <a:extLst>
                <a:ext uri="{FF2B5EF4-FFF2-40B4-BE49-F238E27FC236}">
                  <a16:creationId xmlns:a16="http://schemas.microsoft.com/office/drawing/2014/main" id="{FE3A81F6-435F-4264-B60F-BF9882ACBE4F}"/>
                </a:ext>
              </a:extLst>
            </p:cNvPr>
            <p:cNvSpPr txBox="1"/>
            <p:nvPr/>
          </p:nvSpPr>
          <p:spPr>
            <a:xfrm>
              <a:off x="9546493" y="6162297"/>
              <a:ext cx="1196452" cy="2675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33" i="1" dirty="0">
                  <a:solidFill>
                    <a:srgbClr val="7030A0"/>
                  </a:solidFill>
                </a:rPr>
                <a:t>(B+C @ 8e14 </a:t>
              </a:r>
              <a:r>
                <a:rPr lang="en-US" sz="933" i="1" dirty="0" err="1">
                  <a:solidFill>
                    <a:srgbClr val="7030A0"/>
                  </a:solidFill>
                </a:rPr>
                <a:t>neq</a:t>
              </a:r>
              <a:r>
                <a:rPr lang="en-US" sz="933" i="1" dirty="0">
                  <a:solidFill>
                    <a:srgbClr val="7030A0"/>
                  </a:solidFill>
                </a:rPr>
                <a:t>)</a:t>
              </a:r>
            </a:p>
          </p:txBody>
        </p:sp>
        <p:cxnSp>
          <p:nvCxnSpPr>
            <p:cNvPr id="13" name="Connettore 2 9">
              <a:extLst>
                <a:ext uri="{FF2B5EF4-FFF2-40B4-BE49-F238E27FC236}">
                  <a16:creationId xmlns:a16="http://schemas.microsoft.com/office/drawing/2014/main" id="{0433FC2F-28A4-46F8-B1DC-FCF237520BAB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 flipV="1">
              <a:off x="10289645" y="5572236"/>
              <a:ext cx="151709" cy="590062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asellaDiTesto 11">
              <a:extLst>
                <a:ext uri="{FF2B5EF4-FFF2-40B4-BE49-F238E27FC236}">
                  <a16:creationId xmlns:a16="http://schemas.microsoft.com/office/drawing/2014/main" id="{60BCD44C-AD20-4776-BF8F-A76F95550328}"/>
                </a:ext>
              </a:extLst>
            </p:cNvPr>
            <p:cNvSpPr txBox="1"/>
            <p:nvPr/>
          </p:nvSpPr>
          <p:spPr>
            <a:xfrm>
              <a:off x="12962017" y="3601985"/>
              <a:ext cx="2309431" cy="5699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33" dirty="0">
                  <a:solidFill>
                    <a:srgbClr val="FF0000"/>
                  </a:solidFill>
                </a:rPr>
                <a:t>Boron  </a:t>
              </a:r>
            </a:p>
            <a:p>
              <a:r>
                <a:rPr lang="en-US" sz="1333" dirty="0">
                  <a:solidFill>
                    <a:srgbClr val="FF0000"/>
                  </a:solidFill>
                </a:rPr>
                <a:t>(wide Gain implant profile)</a:t>
              </a:r>
            </a:p>
          </p:txBody>
        </p:sp>
        <p:sp>
          <p:nvSpPr>
            <p:cNvPr id="15" name="Parentesi graffa chiusa 12">
              <a:extLst>
                <a:ext uri="{FF2B5EF4-FFF2-40B4-BE49-F238E27FC236}">
                  <a16:creationId xmlns:a16="http://schemas.microsoft.com/office/drawing/2014/main" id="{AECC0464-642A-4C72-A270-A92979A23802}"/>
                </a:ext>
              </a:extLst>
            </p:cNvPr>
            <p:cNvSpPr/>
            <p:nvPr/>
          </p:nvSpPr>
          <p:spPr>
            <a:xfrm>
              <a:off x="12473353" y="2094676"/>
              <a:ext cx="237869" cy="1172022"/>
            </a:xfrm>
            <a:prstGeom prst="rightBrac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7" name="Parentesi graffa chiusa 14">
              <a:extLst>
                <a:ext uri="{FF2B5EF4-FFF2-40B4-BE49-F238E27FC236}">
                  <a16:creationId xmlns:a16="http://schemas.microsoft.com/office/drawing/2014/main" id="{846A9D5B-82A2-4AA2-A73B-D4303945B3D5}"/>
                </a:ext>
              </a:extLst>
            </p:cNvPr>
            <p:cNvSpPr/>
            <p:nvPr/>
          </p:nvSpPr>
          <p:spPr>
            <a:xfrm>
              <a:off x="12473353" y="3266698"/>
              <a:ext cx="237869" cy="1009128"/>
            </a:xfrm>
            <a:prstGeom prst="rightBrac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8" name="Parentesi graffa chiusa 15">
              <a:extLst>
                <a:ext uri="{FF2B5EF4-FFF2-40B4-BE49-F238E27FC236}">
                  <a16:creationId xmlns:a16="http://schemas.microsoft.com/office/drawing/2014/main" id="{8F1595CF-79EB-4853-A736-EC0A66787AD1}"/>
                </a:ext>
              </a:extLst>
            </p:cNvPr>
            <p:cNvSpPr/>
            <p:nvPr/>
          </p:nvSpPr>
          <p:spPr>
            <a:xfrm>
              <a:off x="12473353" y="4275826"/>
              <a:ext cx="237869" cy="1009128"/>
            </a:xfrm>
            <a:prstGeom prst="rightBrac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9" name="CasellaDiTesto 16">
              <a:extLst>
                <a:ext uri="{FF2B5EF4-FFF2-40B4-BE49-F238E27FC236}">
                  <a16:creationId xmlns:a16="http://schemas.microsoft.com/office/drawing/2014/main" id="{523819B8-47AE-43C8-ADF5-8DA2AC4F1CC9}"/>
                </a:ext>
              </a:extLst>
            </p:cNvPr>
            <p:cNvSpPr txBox="1"/>
            <p:nvPr/>
          </p:nvSpPr>
          <p:spPr>
            <a:xfrm>
              <a:off x="13323099" y="4611113"/>
              <a:ext cx="1892945" cy="5699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33" dirty="0">
                  <a:solidFill>
                    <a:srgbClr val="FFC000"/>
                  </a:solidFill>
                </a:rPr>
                <a:t>Boron </a:t>
              </a:r>
            </a:p>
            <a:p>
              <a:pPr algn="ctr"/>
              <a:r>
                <a:rPr lang="en-US" sz="1333" dirty="0">
                  <a:solidFill>
                    <a:srgbClr val="FFC000"/>
                  </a:solidFill>
                </a:rPr>
                <a:t>(narrow Gain profile) </a:t>
              </a:r>
            </a:p>
          </p:txBody>
        </p:sp>
        <p:sp>
          <p:nvSpPr>
            <p:cNvPr id="20" name="CasellaDiTesto 17">
              <a:extLst>
                <a:ext uri="{FF2B5EF4-FFF2-40B4-BE49-F238E27FC236}">
                  <a16:creationId xmlns:a16="http://schemas.microsoft.com/office/drawing/2014/main" id="{E107E30B-9D23-4A6F-8D42-95C97EAF5F3B}"/>
                </a:ext>
              </a:extLst>
            </p:cNvPr>
            <p:cNvSpPr txBox="1"/>
            <p:nvPr/>
          </p:nvSpPr>
          <p:spPr>
            <a:xfrm>
              <a:off x="12967805" y="5642344"/>
              <a:ext cx="811086" cy="3373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33" dirty="0">
                  <a:solidFill>
                    <a:srgbClr val="00B050"/>
                  </a:solidFill>
                </a:rPr>
                <a:t>Gallium</a:t>
              </a:r>
            </a:p>
          </p:txBody>
        </p:sp>
        <p:sp>
          <p:nvSpPr>
            <p:cNvPr id="21" name="Parentesi graffa chiusa 18">
              <a:extLst>
                <a:ext uri="{FF2B5EF4-FFF2-40B4-BE49-F238E27FC236}">
                  <a16:creationId xmlns:a16="http://schemas.microsoft.com/office/drawing/2014/main" id="{B897BD08-EBC4-4E60-B40C-C4628D0CB92C}"/>
                </a:ext>
              </a:extLst>
            </p:cNvPr>
            <p:cNvSpPr/>
            <p:nvPr/>
          </p:nvSpPr>
          <p:spPr>
            <a:xfrm>
              <a:off x="12494173" y="5307058"/>
              <a:ext cx="237869" cy="1009128"/>
            </a:xfrm>
            <a:prstGeom prst="rightBrac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2" name="Parentesi graffa chiusa 19">
              <a:extLst>
                <a:ext uri="{FF2B5EF4-FFF2-40B4-BE49-F238E27FC236}">
                  <a16:creationId xmlns:a16="http://schemas.microsoft.com/office/drawing/2014/main" id="{77F9CD2B-34D8-4C98-BCC1-3BC3F9AD00F5}"/>
                </a:ext>
              </a:extLst>
            </p:cNvPr>
            <p:cNvSpPr/>
            <p:nvPr/>
          </p:nvSpPr>
          <p:spPr>
            <a:xfrm>
              <a:off x="12494172" y="6338290"/>
              <a:ext cx="217049" cy="1161584"/>
            </a:xfrm>
            <a:prstGeom prst="rightBrac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3" name="CasellaDiTesto 20">
              <a:extLst>
                <a:ext uri="{FF2B5EF4-FFF2-40B4-BE49-F238E27FC236}">
                  <a16:creationId xmlns:a16="http://schemas.microsoft.com/office/drawing/2014/main" id="{21DABCA4-D326-419C-BB81-FE01C5598E24}"/>
                </a:ext>
              </a:extLst>
            </p:cNvPr>
            <p:cNvSpPr txBox="1"/>
            <p:nvPr/>
          </p:nvSpPr>
          <p:spPr>
            <a:xfrm>
              <a:off x="13092342" y="6651473"/>
              <a:ext cx="1607267" cy="5699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33" dirty="0">
                  <a:solidFill>
                    <a:srgbClr val="0070C0"/>
                  </a:solidFill>
                </a:rPr>
                <a:t>Gallium + Carbon </a:t>
              </a:r>
            </a:p>
            <a:p>
              <a:pPr algn="ctr"/>
              <a:r>
                <a:rPr lang="en-US" sz="1333" dirty="0">
                  <a:solidFill>
                    <a:srgbClr val="0070C0"/>
                  </a:solidFill>
                </a:rPr>
                <a:t>co-implantation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FF980B0-6EA4-42BE-B505-AF044B27A0BB}"/>
              </a:ext>
            </a:extLst>
          </p:cNvPr>
          <p:cNvSpPr txBox="1"/>
          <p:nvPr/>
        </p:nvSpPr>
        <p:spPr>
          <a:xfrm>
            <a:off x="401337" y="1618629"/>
            <a:ext cx="335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1">
                    <a:lumMod val="75000"/>
                  </a:schemeClr>
                </a:solidFill>
              </a:rPr>
              <a:t>Two major challenges: </a:t>
            </a:r>
          </a:p>
          <a:p>
            <a:pPr marL="304815" indent="-304815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1">
                    <a:lumMod val="75000"/>
                  </a:schemeClr>
                </a:solidFill>
              </a:rPr>
              <a:t>Radiation tolerance</a:t>
            </a:r>
          </a:p>
          <a:p>
            <a:pPr marL="304815" indent="-304815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1">
                    <a:lumMod val="75000"/>
                  </a:schemeClr>
                </a:solidFill>
              </a:rPr>
              <a:t>Fill factor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9D626AF-7503-4D32-B0A3-9A6E59D3A057}"/>
              </a:ext>
            </a:extLst>
          </p:cNvPr>
          <p:cNvGrpSpPr/>
          <p:nvPr/>
        </p:nvGrpSpPr>
        <p:grpSpPr>
          <a:xfrm>
            <a:off x="316941" y="2985920"/>
            <a:ext cx="4043710" cy="3735555"/>
            <a:chOff x="652874" y="2271678"/>
            <a:chExt cx="9437768" cy="7617780"/>
          </a:xfrm>
        </p:grpSpPr>
        <p:pic>
          <p:nvPicPr>
            <p:cNvPr id="26" name="Immagine 125">
              <a:extLst>
                <a:ext uri="{FF2B5EF4-FFF2-40B4-BE49-F238E27FC236}">
                  <a16:creationId xmlns:a16="http://schemas.microsoft.com/office/drawing/2014/main" id="{62CEC3D0-4999-47B3-8139-B62955D97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2874" y="3402801"/>
              <a:ext cx="9108213" cy="2761728"/>
            </a:xfrm>
            <a:prstGeom prst="rect">
              <a:avLst/>
            </a:prstGeom>
          </p:spPr>
        </p:pic>
        <p:sp>
          <p:nvSpPr>
            <p:cNvPr id="27" name="Rettangolo 47">
              <a:extLst>
                <a:ext uri="{FF2B5EF4-FFF2-40B4-BE49-F238E27FC236}">
                  <a16:creationId xmlns:a16="http://schemas.microsoft.com/office/drawing/2014/main" id="{A4AEB002-2F40-438D-B9C4-225554748E8D}"/>
                </a:ext>
              </a:extLst>
            </p:cNvPr>
            <p:cNvSpPr/>
            <p:nvPr/>
          </p:nvSpPr>
          <p:spPr>
            <a:xfrm>
              <a:off x="6139126" y="2320649"/>
              <a:ext cx="1016299" cy="6065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GB" altLang="es-ES" sz="1333" b="1" dirty="0">
                  <a:latin typeface="+mj-lt"/>
                  <a:ea typeface="Calibri" charset="0"/>
                  <a:cs typeface="Times New Roman" panose="02020603050405020304" pitchFamily="18" charset="0"/>
                </a:rPr>
                <a:t>JTE</a:t>
              </a:r>
              <a:endParaRPr lang="it-IT" sz="1333" b="1" dirty="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28" name="Rettangolo 47">
              <a:extLst>
                <a:ext uri="{FF2B5EF4-FFF2-40B4-BE49-F238E27FC236}">
                  <a16:creationId xmlns:a16="http://schemas.microsoft.com/office/drawing/2014/main" id="{1BCFEF4F-541C-4211-BC79-A49E863C1FCA}"/>
                </a:ext>
              </a:extLst>
            </p:cNvPr>
            <p:cNvSpPr/>
            <p:nvPr/>
          </p:nvSpPr>
          <p:spPr>
            <a:xfrm>
              <a:off x="4732985" y="2328015"/>
              <a:ext cx="1507799" cy="6065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es-ES" sz="1333" b="1" dirty="0">
                  <a:latin typeface="+mj-lt"/>
                  <a:ea typeface="Calibri" charset="0"/>
                  <a:cs typeface="Times New Roman" panose="02020603050405020304" pitchFamily="18" charset="0"/>
                </a:rPr>
                <a:t>p-stop</a:t>
              </a:r>
              <a:endParaRPr lang="it-IT" sz="1333" b="1" dirty="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29" name="Rettangolo 72">
              <a:extLst>
                <a:ext uri="{FF2B5EF4-FFF2-40B4-BE49-F238E27FC236}">
                  <a16:creationId xmlns:a16="http://schemas.microsoft.com/office/drawing/2014/main" id="{7898568E-A596-4DFF-8DBB-B3B3DB4BEA17}"/>
                </a:ext>
              </a:extLst>
            </p:cNvPr>
            <p:cNvSpPr/>
            <p:nvPr/>
          </p:nvSpPr>
          <p:spPr>
            <a:xfrm>
              <a:off x="2519915" y="2271678"/>
              <a:ext cx="2437476" cy="6065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GB" altLang="es-ES" sz="1333" b="1" dirty="0">
                  <a:latin typeface="+mj-lt"/>
                  <a:ea typeface="Calibri" charset="0"/>
                  <a:cs typeface="Times New Roman" panose="02020603050405020304" pitchFamily="18" charset="0"/>
                </a:rPr>
                <a:t>Virtual GR</a:t>
              </a:r>
              <a:endParaRPr lang="it-IT" sz="1333" b="1" dirty="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30" name="Rettangolo 47">
              <a:extLst>
                <a:ext uri="{FF2B5EF4-FFF2-40B4-BE49-F238E27FC236}">
                  <a16:creationId xmlns:a16="http://schemas.microsoft.com/office/drawing/2014/main" id="{9621C3FE-6224-4A91-8DA9-7DA6F99DB036}"/>
                </a:ext>
              </a:extLst>
            </p:cNvPr>
            <p:cNvSpPr/>
            <p:nvPr/>
          </p:nvSpPr>
          <p:spPr>
            <a:xfrm>
              <a:off x="1129854" y="4651816"/>
              <a:ext cx="1549863" cy="60658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r>
                <a:rPr lang="en-GB" altLang="es-ES" sz="1333" b="1" dirty="0">
                  <a:latin typeface="+mj-lt"/>
                  <a:ea typeface="Calibri" charset="0"/>
                  <a:cs typeface="Times New Roman" panose="02020603050405020304" pitchFamily="18" charset="0"/>
                </a:rPr>
                <a:t>Pixel 1</a:t>
              </a:r>
              <a:endParaRPr lang="it-IT" sz="1333" b="1" dirty="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31" name="Rettangolo 47">
              <a:extLst>
                <a:ext uri="{FF2B5EF4-FFF2-40B4-BE49-F238E27FC236}">
                  <a16:creationId xmlns:a16="http://schemas.microsoft.com/office/drawing/2014/main" id="{84742B33-03E8-41B3-A0BB-5648FD786EBD}"/>
                </a:ext>
              </a:extLst>
            </p:cNvPr>
            <p:cNvSpPr/>
            <p:nvPr/>
          </p:nvSpPr>
          <p:spPr>
            <a:xfrm>
              <a:off x="7665947" y="4723496"/>
              <a:ext cx="1678879" cy="60658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r>
                <a:rPr lang="en-GB" altLang="es-ES" sz="1333" b="1" dirty="0">
                  <a:latin typeface="+mj-lt"/>
                  <a:ea typeface="Calibri" charset="0"/>
                  <a:cs typeface="Times New Roman" panose="02020603050405020304" pitchFamily="18" charset="0"/>
                </a:rPr>
                <a:t>Pixel 2</a:t>
              </a:r>
              <a:endParaRPr lang="it-IT" sz="1333" b="1" dirty="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32" name="Rettangolo 47">
              <a:extLst>
                <a:ext uri="{FF2B5EF4-FFF2-40B4-BE49-F238E27FC236}">
                  <a16:creationId xmlns:a16="http://schemas.microsoft.com/office/drawing/2014/main" id="{D37A9F03-3A9F-4387-A4D9-2E5F2719525E}"/>
                </a:ext>
              </a:extLst>
            </p:cNvPr>
            <p:cNvSpPr/>
            <p:nvPr/>
          </p:nvSpPr>
          <p:spPr>
            <a:xfrm>
              <a:off x="3372404" y="6612499"/>
              <a:ext cx="3480707" cy="102487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altLang="es-ES" sz="1333" b="1" dirty="0">
                  <a:solidFill>
                    <a:srgbClr val="FF0000"/>
                  </a:solidFill>
                  <a:latin typeface="+mj-lt"/>
                  <a:ea typeface="Calibri" charset="0"/>
                  <a:cs typeface="Times New Roman" panose="02020603050405020304" pitchFamily="18" charset="0"/>
                </a:rPr>
                <a:t>nominal</a:t>
              </a:r>
            </a:p>
            <a:p>
              <a:pPr algn="ctr"/>
              <a:r>
                <a:rPr lang="en-GB" altLang="es-ES" sz="1333" b="1" dirty="0">
                  <a:solidFill>
                    <a:srgbClr val="FF0000"/>
                  </a:solidFill>
                  <a:latin typeface="+mj-lt"/>
                  <a:ea typeface="Calibri" charset="0"/>
                  <a:cs typeface="Times New Roman" panose="02020603050405020304" pitchFamily="18" charset="0"/>
                </a:rPr>
                <a:t>no-gain </a:t>
              </a:r>
              <a:r>
                <a:rPr lang="en-GB" sz="1333" b="1" dirty="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region</a:t>
              </a:r>
              <a:endParaRPr lang="it-IT" sz="1333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cxnSp>
          <p:nvCxnSpPr>
            <p:cNvPr id="33" name="Connettore 2 77">
              <a:extLst>
                <a:ext uri="{FF2B5EF4-FFF2-40B4-BE49-F238E27FC236}">
                  <a16:creationId xmlns:a16="http://schemas.microsoft.com/office/drawing/2014/main" id="{F8536ACD-7389-4ABD-837C-7391D9D761D0}"/>
                </a:ext>
              </a:extLst>
            </p:cNvPr>
            <p:cNvCxnSpPr>
              <a:cxnSpLocks/>
            </p:cNvCxnSpPr>
            <p:nvPr/>
          </p:nvCxnSpPr>
          <p:spPr>
            <a:xfrm>
              <a:off x="3229799" y="4388319"/>
              <a:ext cx="3889233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2 78">
              <a:extLst>
                <a:ext uri="{FF2B5EF4-FFF2-40B4-BE49-F238E27FC236}">
                  <a16:creationId xmlns:a16="http://schemas.microsoft.com/office/drawing/2014/main" id="{413D89E7-7EB3-4CFA-8C04-E24AB7E90DB9}"/>
                </a:ext>
              </a:extLst>
            </p:cNvPr>
            <p:cNvCxnSpPr>
              <a:cxnSpLocks/>
            </p:cNvCxnSpPr>
            <p:nvPr/>
          </p:nvCxnSpPr>
          <p:spPr>
            <a:xfrm>
              <a:off x="3135902" y="4091667"/>
              <a:ext cx="64714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ttangolo 47">
              <a:extLst>
                <a:ext uri="{FF2B5EF4-FFF2-40B4-BE49-F238E27FC236}">
                  <a16:creationId xmlns:a16="http://schemas.microsoft.com/office/drawing/2014/main" id="{F278E7DC-3977-403A-B8B0-64B0C80B50D1}"/>
                </a:ext>
              </a:extLst>
            </p:cNvPr>
            <p:cNvSpPr/>
            <p:nvPr/>
          </p:nvSpPr>
          <p:spPr>
            <a:xfrm>
              <a:off x="945475" y="3987777"/>
              <a:ext cx="2513999" cy="5648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es-ES" sz="1200" b="1" dirty="0">
                  <a:solidFill>
                    <a:srgbClr val="FFFF00"/>
                  </a:solidFill>
                  <a:latin typeface="+mj-lt"/>
                  <a:ea typeface="Calibri" charset="0"/>
                  <a:cs typeface="Times New Roman" panose="02020603050405020304" pitchFamily="18" charset="0"/>
                </a:rPr>
                <a:t>p</a:t>
              </a:r>
              <a:r>
                <a:rPr lang="en-GB" altLang="es-ES" sz="1200" b="1" baseline="30000" dirty="0">
                  <a:solidFill>
                    <a:srgbClr val="FFFF00"/>
                  </a:solidFill>
                  <a:latin typeface="+mj-lt"/>
                  <a:ea typeface="Calibri" charset="0"/>
                  <a:cs typeface="Times New Roman" panose="02020603050405020304" pitchFamily="18" charset="0"/>
                </a:rPr>
                <a:t>+</a:t>
              </a:r>
              <a:r>
                <a:rPr lang="en-GB" altLang="es-ES" sz="1200" b="1" dirty="0">
                  <a:solidFill>
                    <a:srgbClr val="FFFF00"/>
                  </a:solidFill>
                  <a:latin typeface="+mj-lt"/>
                  <a:ea typeface="Calibri" charset="0"/>
                  <a:cs typeface="Times New Roman" panose="02020603050405020304" pitchFamily="18" charset="0"/>
                </a:rPr>
                <a:t> gain layer</a:t>
              </a:r>
              <a:endParaRPr lang="it-IT" sz="1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36" name="Rettangolo 47">
              <a:extLst>
                <a:ext uri="{FF2B5EF4-FFF2-40B4-BE49-F238E27FC236}">
                  <a16:creationId xmlns:a16="http://schemas.microsoft.com/office/drawing/2014/main" id="{E2A82FCB-8940-43CB-8866-63883B8D1413}"/>
                </a:ext>
              </a:extLst>
            </p:cNvPr>
            <p:cNvSpPr/>
            <p:nvPr/>
          </p:nvSpPr>
          <p:spPr>
            <a:xfrm>
              <a:off x="1666183" y="3583838"/>
              <a:ext cx="739569" cy="8853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es-ES" sz="1333" b="1" dirty="0">
                  <a:latin typeface="+mj-lt"/>
                  <a:ea typeface="Calibri" charset="0"/>
                  <a:cs typeface="Times New Roman" panose="02020603050405020304" pitchFamily="18" charset="0"/>
                </a:rPr>
                <a:t>n</a:t>
              </a:r>
              <a:r>
                <a:rPr lang="en-GB" altLang="es-ES" sz="1333" b="1" baseline="30000" dirty="0">
                  <a:latin typeface="+mj-lt"/>
                  <a:ea typeface="Calibri" charset="0"/>
                  <a:cs typeface="Times New Roman" panose="02020603050405020304" pitchFamily="18" charset="0"/>
                </a:rPr>
                <a:t>+</a:t>
              </a:r>
              <a:endParaRPr lang="it-IT" sz="1333" b="1" baseline="30000" dirty="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37" name="Rettangolo 81">
              <a:extLst>
                <a:ext uri="{FF2B5EF4-FFF2-40B4-BE49-F238E27FC236}">
                  <a16:creationId xmlns:a16="http://schemas.microsoft.com/office/drawing/2014/main" id="{0692E4B9-750A-4ADB-9C64-BDD68C071690}"/>
                </a:ext>
              </a:extLst>
            </p:cNvPr>
            <p:cNvSpPr/>
            <p:nvPr/>
          </p:nvSpPr>
          <p:spPr>
            <a:xfrm>
              <a:off x="4609821" y="4834322"/>
              <a:ext cx="850025" cy="6065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altLang="es-ES" sz="1333" b="1" dirty="0">
                  <a:latin typeface="+mj-lt"/>
                  <a:ea typeface="Calibri" charset="0"/>
                  <a:cs typeface="Times New Roman" panose="02020603050405020304" pitchFamily="18" charset="0"/>
                </a:rPr>
                <a:t>p</a:t>
              </a:r>
              <a:r>
                <a:rPr lang="en-GB" altLang="es-ES" sz="1333" b="1" baseline="30000" dirty="0">
                  <a:latin typeface="+mj-lt"/>
                  <a:ea typeface="Calibri" charset="0"/>
                  <a:cs typeface="Times New Roman" panose="02020603050405020304" pitchFamily="18" charset="0"/>
                </a:rPr>
                <a:t>- -</a:t>
              </a:r>
              <a:endParaRPr lang="en-US" sz="1333" dirty="0">
                <a:latin typeface="+mj-lt"/>
              </a:endParaRPr>
            </a:p>
          </p:txBody>
        </p:sp>
        <p:sp>
          <p:nvSpPr>
            <p:cNvPr id="38" name="Rettangolo 82">
              <a:extLst>
                <a:ext uri="{FF2B5EF4-FFF2-40B4-BE49-F238E27FC236}">
                  <a16:creationId xmlns:a16="http://schemas.microsoft.com/office/drawing/2014/main" id="{2F146FE5-1DB3-4325-8729-FF65A38F6B40}"/>
                </a:ext>
              </a:extLst>
            </p:cNvPr>
            <p:cNvSpPr/>
            <p:nvPr/>
          </p:nvSpPr>
          <p:spPr>
            <a:xfrm>
              <a:off x="7138897" y="5380290"/>
              <a:ext cx="2501291" cy="6065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altLang="es-ES" sz="1333" b="1" dirty="0">
                  <a:solidFill>
                    <a:schemeClr val="bg1"/>
                  </a:solidFill>
                  <a:latin typeface="+mj-lt"/>
                  <a:ea typeface="Calibri" charset="0"/>
                  <a:cs typeface="Times New Roman" panose="02020603050405020304" pitchFamily="18" charset="0"/>
                </a:rPr>
                <a:t>p</a:t>
              </a:r>
              <a:r>
                <a:rPr lang="en-GB" altLang="es-ES" sz="1333" b="1" baseline="30000" dirty="0">
                  <a:solidFill>
                    <a:schemeClr val="bg1"/>
                  </a:solidFill>
                  <a:latin typeface="+mj-lt"/>
                  <a:ea typeface="Calibri" charset="0"/>
                  <a:cs typeface="Times New Roman" panose="02020603050405020304" pitchFamily="18" charset="0"/>
                </a:rPr>
                <a:t>++ </a:t>
              </a:r>
              <a:r>
                <a:rPr lang="en-GB" altLang="es-ES" sz="1333" b="1" dirty="0">
                  <a:solidFill>
                    <a:schemeClr val="bg1"/>
                  </a:solidFill>
                  <a:latin typeface="+mj-lt"/>
                  <a:ea typeface="Calibri" charset="0"/>
                  <a:cs typeface="Times New Roman" panose="02020603050405020304" pitchFamily="18" charset="0"/>
                </a:rPr>
                <a:t>substrate </a:t>
              </a:r>
              <a:endParaRPr lang="en-US" sz="1333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9" name="Rettangolo 47">
              <a:extLst>
                <a:ext uri="{FF2B5EF4-FFF2-40B4-BE49-F238E27FC236}">
                  <a16:creationId xmlns:a16="http://schemas.microsoft.com/office/drawing/2014/main" id="{531226E9-28F1-449C-97BA-FDCBFFC063F2}"/>
                </a:ext>
              </a:extLst>
            </p:cNvPr>
            <p:cNvSpPr/>
            <p:nvPr/>
          </p:nvSpPr>
          <p:spPr>
            <a:xfrm>
              <a:off x="7422517" y="3883989"/>
              <a:ext cx="2513999" cy="5648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es-ES" sz="1200" b="1" dirty="0">
                  <a:solidFill>
                    <a:srgbClr val="FFFF00"/>
                  </a:solidFill>
                  <a:latin typeface="+mj-lt"/>
                  <a:ea typeface="Calibri" charset="0"/>
                  <a:cs typeface="Times New Roman" panose="02020603050405020304" pitchFamily="18" charset="0"/>
                </a:rPr>
                <a:t>p</a:t>
              </a:r>
              <a:r>
                <a:rPr lang="en-GB" altLang="es-ES" sz="1200" b="1" baseline="30000" dirty="0">
                  <a:solidFill>
                    <a:srgbClr val="FFFF00"/>
                  </a:solidFill>
                  <a:latin typeface="+mj-lt"/>
                  <a:ea typeface="Calibri" charset="0"/>
                  <a:cs typeface="Times New Roman" panose="02020603050405020304" pitchFamily="18" charset="0"/>
                </a:rPr>
                <a:t>+</a:t>
              </a:r>
              <a:r>
                <a:rPr lang="en-GB" altLang="es-ES" sz="1200" b="1" dirty="0">
                  <a:solidFill>
                    <a:srgbClr val="FFFF00"/>
                  </a:solidFill>
                  <a:latin typeface="+mj-lt"/>
                  <a:ea typeface="Calibri" charset="0"/>
                  <a:cs typeface="Times New Roman" panose="02020603050405020304" pitchFamily="18" charset="0"/>
                </a:rPr>
                <a:t> gain layer</a:t>
              </a:r>
              <a:endParaRPr lang="it-IT" sz="1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40" name="Rettangolo 47">
              <a:extLst>
                <a:ext uri="{FF2B5EF4-FFF2-40B4-BE49-F238E27FC236}">
                  <a16:creationId xmlns:a16="http://schemas.microsoft.com/office/drawing/2014/main" id="{F34A6051-559E-41DE-9078-74F016DE47F9}"/>
                </a:ext>
              </a:extLst>
            </p:cNvPr>
            <p:cNvSpPr/>
            <p:nvPr/>
          </p:nvSpPr>
          <p:spPr>
            <a:xfrm>
              <a:off x="8899038" y="3561035"/>
              <a:ext cx="739569" cy="8853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es-ES" sz="1333" b="1" dirty="0">
                  <a:latin typeface="+mj-lt"/>
                  <a:ea typeface="Calibri" charset="0"/>
                  <a:cs typeface="Times New Roman" panose="02020603050405020304" pitchFamily="18" charset="0"/>
                </a:rPr>
                <a:t>n</a:t>
              </a:r>
              <a:r>
                <a:rPr lang="en-GB" altLang="es-ES" sz="1333" b="1" baseline="30000" dirty="0">
                  <a:latin typeface="+mj-lt"/>
                  <a:ea typeface="Calibri" charset="0"/>
                  <a:cs typeface="Times New Roman" panose="02020603050405020304" pitchFamily="18" charset="0"/>
                </a:rPr>
                <a:t>+</a:t>
              </a:r>
              <a:endParaRPr lang="it-IT" sz="1333" b="1" baseline="30000" dirty="0">
                <a:latin typeface="+mj-lt"/>
                <a:cs typeface="Times New Roman" panose="02020603050405020304" pitchFamily="18" charset="0"/>
              </a:endParaRPr>
            </a:p>
          </p:txBody>
        </p:sp>
        <p:cxnSp>
          <p:nvCxnSpPr>
            <p:cNvPr id="41" name="Straight Arrow Connector 77">
              <a:extLst>
                <a:ext uri="{FF2B5EF4-FFF2-40B4-BE49-F238E27FC236}">
                  <a16:creationId xmlns:a16="http://schemas.microsoft.com/office/drawing/2014/main" id="{2E6BC5CB-3C2F-4164-B19C-FFE122E05370}"/>
                </a:ext>
              </a:extLst>
            </p:cNvPr>
            <p:cNvCxnSpPr>
              <a:cxnSpLocks/>
              <a:stCxn id="29" idx="2"/>
            </p:cNvCxnSpPr>
            <p:nvPr/>
          </p:nvCxnSpPr>
          <p:spPr>
            <a:xfrm flipH="1">
              <a:off x="3501791" y="2815631"/>
              <a:ext cx="236864" cy="121237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77">
              <a:extLst>
                <a:ext uri="{FF2B5EF4-FFF2-40B4-BE49-F238E27FC236}">
                  <a16:creationId xmlns:a16="http://schemas.microsoft.com/office/drawing/2014/main" id="{E3B4D821-21D6-4FC0-8747-97E7BB4BC0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5916" y="2917150"/>
              <a:ext cx="168780" cy="76305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77">
              <a:extLst>
                <a:ext uri="{FF2B5EF4-FFF2-40B4-BE49-F238E27FC236}">
                  <a16:creationId xmlns:a16="http://schemas.microsoft.com/office/drawing/2014/main" id="{1802DADD-2459-4B5A-827F-E85E5D16AFC6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6188228" y="2864601"/>
              <a:ext cx="459048" cy="91715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ttangolo 47">
              <a:extLst>
                <a:ext uri="{FF2B5EF4-FFF2-40B4-BE49-F238E27FC236}">
                  <a16:creationId xmlns:a16="http://schemas.microsoft.com/office/drawing/2014/main" id="{CA7536C8-E4D7-4ACD-B66E-6C3611316D56}"/>
                </a:ext>
              </a:extLst>
            </p:cNvPr>
            <p:cNvSpPr/>
            <p:nvPr/>
          </p:nvSpPr>
          <p:spPr>
            <a:xfrm>
              <a:off x="7422517" y="2393175"/>
              <a:ext cx="2668125" cy="6065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GB" altLang="es-ES" sz="1333" b="1" dirty="0">
                  <a:latin typeface="+mj-lt"/>
                  <a:ea typeface="Calibri" charset="0"/>
                  <a:cs typeface="Times New Roman" panose="02020603050405020304" pitchFamily="18" charset="0"/>
                </a:rPr>
                <a:t>Metal pads</a:t>
              </a:r>
              <a:endParaRPr lang="it-IT" sz="1333" b="1" dirty="0">
                <a:latin typeface="+mj-lt"/>
                <a:cs typeface="Times New Roman" panose="02020603050405020304" pitchFamily="18" charset="0"/>
              </a:endParaRPr>
            </a:p>
          </p:txBody>
        </p:sp>
        <p:cxnSp>
          <p:nvCxnSpPr>
            <p:cNvPr id="45" name="Straight Arrow Connector 77">
              <a:extLst>
                <a:ext uri="{FF2B5EF4-FFF2-40B4-BE49-F238E27FC236}">
                  <a16:creationId xmlns:a16="http://schemas.microsoft.com/office/drawing/2014/main" id="{A944A010-7836-4C7B-9848-8698B031C774}"/>
                </a:ext>
              </a:extLst>
            </p:cNvPr>
            <p:cNvCxnSpPr>
              <a:cxnSpLocks/>
              <a:stCxn id="44" idx="2"/>
            </p:cNvCxnSpPr>
            <p:nvPr/>
          </p:nvCxnSpPr>
          <p:spPr>
            <a:xfrm flipH="1">
              <a:off x="7518137" y="2937128"/>
              <a:ext cx="1238443" cy="49729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ttore 2 7">
              <a:extLst>
                <a:ext uri="{FF2B5EF4-FFF2-40B4-BE49-F238E27FC236}">
                  <a16:creationId xmlns:a16="http://schemas.microsoft.com/office/drawing/2014/main" id="{A74062D3-D91E-4106-95BA-4735B4D13F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66182" y="6443495"/>
              <a:ext cx="0" cy="293285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ttore 2 90">
              <a:extLst>
                <a:ext uri="{FF2B5EF4-FFF2-40B4-BE49-F238E27FC236}">
                  <a16:creationId xmlns:a16="http://schemas.microsoft.com/office/drawing/2014/main" id="{5563AFBC-E5A9-4268-9E18-DE5056DECCA7}"/>
                </a:ext>
              </a:extLst>
            </p:cNvPr>
            <p:cNvCxnSpPr>
              <a:cxnSpLocks/>
            </p:cNvCxnSpPr>
            <p:nvPr/>
          </p:nvCxnSpPr>
          <p:spPr>
            <a:xfrm>
              <a:off x="1651771" y="9376347"/>
              <a:ext cx="7027747" cy="3415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CasellaDiTesto 12">
              <a:extLst>
                <a:ext uri="{FF2B5EF4-FFF2-40B4-BE49-F238E27FC236}">
                  <a16:creationId xmlns:a16="http://schemas.microsoft.com/office/drawing/2014/main" id="{9B208EA4-5AFF-4326-B9A7-95A3FA291055}"/>
                </a:ext>
              </a:extLst>
            </p:cNvPr>
            <p:cNvSpPr txBox="1"/>
            <p:nvPr/>
          </p:nvSpPr>
          <p:spPr>
            <a:xfrm>
              <a:off x="7225103" y="9282871"/>
              <a:ext cx="1818614" cy="606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33" b="1" dirty="0">
                  <a:latin typeface="+mj-lt"/>
                </a:rPr>
                <a:t>Space</a:t>
              </a:r>
            </a:p>
          </p:txBody>
        </p:sp>
        <p:sp>
          <p:nvSpPr>
            <p:cNvPr id="49" name="CasellaDiTesto 91">
              <a:extLst>
                <a:ext uri="{FF2B5EF4-FFF2-40B4-BE49-F238E27FC236}">
                  <a16:creationId xmlns:a16="http://schemas.microsoft.com/office/drawing/2014/main" id="{102A5E4F-E448-47A1-BDBF-44BFA4DE5290}"/>
                </a:ext>
              </a:extLst>
            </p:cNvPr>
            <p:cNvSpPr txBox="1"/>
            <p:nvPr/>
          </p:nvSpPr>
          <p:spPr>
            <a:xfrm rot="16200000">
              <a:off x="186968" y="7255735"/>
              <a:ext cx="1980714" cy="694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33" b="1" dirty="0">
                  <a:latin typeface="+mj-lt"/>
                </a:rPr>
                <a:t>Charge</a:t>
              </a:r>
            </a:p>
          </p:txBody>
        </p:sp>
        <p:cxnSp>
          <p:nvCxnSpPr>
            <p:cNvPr id="50" name="Connettore diritto 14">
              <a:extLst>
                <a:ext uri="{FF2B5EF4-FFF2-40B4-BE49-F238E27FC236}">
                  <a16:creationId xmlns:a16="http://schemas.microsoft.com/office/drawing/2014/main" id="{8B25B0E0-E6CC-4D97-879B-2B71E885EB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81034" y="7401661"/>
              <a:ext cx="1548765" cy="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ttore diritto 92">
              <a:extLst>
                <a:ext uri="{FF2B5EF4-FFF2-40B4-BE49-F238E27FC236}">
                  <a16:creationId xmlns:a16="http://schemas.microsoft.com/office/drawing/2014/main" id="{C83533FA-2A66-47F4-B5FC-063D8D1C06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29799" y="7401661"/>
              <a:ext cx="0" cy="158425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ttore diritto 93">
              <a:extLst>
                <a:ext uri="{FF2B5EF4-FFF2-40B4-BE49-F238E27FC236}">
                  <a16:creationId xmlns:a16="http://schemas.microsoft.com/office/drawing/2014/main" id="{4AED1FBA-0B3F-42E5-BC92-1FB508BD75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29799" y="4388321"/>
              <a:ext cx="0" cy="3013340"/>
            </a:xfrm>
            <a:prstGeom prst="line">
              <a:avLst/>
            </a:pr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ttore diritto 94">
              <a:extLst>
                <a:ext uri="{FF2B5EF4-FFF2-40B4-BE49-F238E27FC236}">
                  <a16:creationId xmlns:a16="http://schemas.microsoft.com/office/drawing/2014/main" id="{B13DD600-E818-4234-A2A1-AB4BC9D282E4}"/>
                </a:ext>
              </a:extLst>
            </p:cNvPr>
            <p:cNvCxnSpPr>
              <a:cxnSpLocks/>
            </p:cNvCxnSpPr>
            <p:nvPr/>
          </p:nvCxnSpPr>
          <p:spPr>
            <a:xfrm>
              <a:off x="3229799" y="8985911"/>
              <a:ext cx="3886065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ttore diritto 96">
              <a:extLst>
                <a:ext uri="{FF2B5EF4-FFF2-40B4-BE49-F238E27FC236}">
                  <a16:creationId xmlns:a16="http://schemas.microsoft.com/office/drawing/2014/main" id="{3FC6B437-066E-4352-B0D3-5B7D40220C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15864" y="4388320"/>
              <a:ext cx="0" cy="3209348"/>
            </a:xfrm>
            <a:prstGeom prst="line">
              <a:avLst/>
            </a:pr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ttore diritto 97">
              <a:extLst>
                <a:ext uri="{FF2B5EF4-FFF2-40B4-BE49-F238E27FC236}">
                  <a16:creationId xmlns:a16="http://schemas.microsoft.com/office/drawing/2014/main" id="{5429B308-A88B-48C8-9F70-99A41E8FC0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15864" y="7469616"/>
              <a:ext cx="0" cy="153487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diritto 98">
              <a:extLst>
                <a:ext uri="{FF2B5EF4-FFF2-40B4-BE49-F238E27FC236}">
                  <a16:creationId xmlns:a16="http://schemas.microsoft.com/office/drawing/2014/main" id="{1FF3EC07-637E-490B-BC35-787D02FCEBF1}"/>
                </a:ext>
              </a:extLst>
            </p:cNvPr>
            <p:cNvCxnSpPr>
              <a:cxnSpLocks/>
            </p:cNvCxnSpPr>
            <p:nvPr/>
          </p:nvCxnSpPr>
          <p:spPr>
            <a:xfrm>
              <a:off x="7112697" y="7464842"/>
              <a:ext cx="1523385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ttangolo 47">
              <a:extLst>
                <a:ext uri="{FF2B5EF4-FFF2-40B4-BE49-F238E27FC236}">
                  <a16:creationId xmlns:a16="http://schemas.microsoft.com/office/drawing/2014/main" id="{D6C31D26-7459-418B-8C49-01F323AA3667}"/>
                </a:ext>
              </a:extLst>
            </p:cNvPr>
            <p:cNvSpPr/>
            <p:nvPr/>
          </p:nvSpPr>
          <p:spPr>
            <a:xfrm>
              <a:off x="4033779" y="8407805"/>
              <a:ext cx="2609368" cy="60658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altLang="es-ES" sz="1333" b="1" dirty="0">
                  <a:latin typeface="+mj-lt"/>
                  <a:ea typeface="Calibri" charset="0"/>
                  <a:cs typeface="Times New Roman" panose="02020603050405020304" pitchFamily="18" charset="0"/>
                </a:rPr>
                <a:t>G=1</a:t>
              </a:r>
              <a:endParaRPr lang="it-IT" sz="1333" b="1" dirty="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58" name="Rettangolo 47">
              <a:extLst>
                <a:ext uri="{FF2B5EF4-FFF2-40B4-BE49-F238E27FC236}">
                  <a16:creationId xmlns:a16="http://schemas.microsoft.com/office/drawing/2014/main" id="{E6A23458-0FDD-4783-AB06-E26A0CBB0968}"/>
                </a:ext>
              </a:extLst>
            </p:cNvPr>
            <p:cNvSpPr/>
            <p:nvPr/>
          </p:nvSpPr>
          <p:spPr>
            <a:xfrm>
              <a:off x="1566986" y="6753163"/>
              <a:ext cx="1662812" cy="60658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altLang="es-ES" sz="1333" b="1" dirty="0">
                  <a:latin typeface="+mj-lt"/>
                  <a:ea typeface="Calibri" charset="0"/>
                  <a:cs typeface="Times New Roman" panose="02020603050405020304" pitchFamily="18" charset="0"/>
                </a:rPr>
                <a:t>Max G</a:t>
              </a:r>
              <a:endParaRPr lang="it-IT" sz="1333" b="1" dirty="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59" name="Rettangolo 47">
              <a:extLst>
                <a:ext uri="{FF2B5EF4-FFF2-40B4-BE49-F238E27FC236}">
                  <a16:creationId xmlns:a16="http://schemas.microsoft.com/office/drawing/2014/main" id="{D8747CF6-5397-4B32-8CDA-4FC46525D1F3}"/>
                </a:ext>
              </a:extLst>
            </p:cNvPr>
            <p:cNvSpPr/>
            <p:nvPr/>
          </p:nvSpPr>
          <p:spPr>
            <a:xfrm>
              <a:off x="7155426" y="6801495"/>
              <a:ext cx="1662812" cy="60658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altLang="es-ES" sz="1333" b="1" dirty="0">
                  <a:latin typeface="+mj-lt"/>
                  <a:ea typeface="Calibri" charset="0"/>
                  <a:cs typeface="Times New Roman" panose="02020603050405020304" pitchFamily="18" charset="0"/>
                </a:rPr>
                <a:t>Max G</a:t>
              </a:r>
              <a:endParaRPr lang="it-IT" sz="1333" b="1" dirty="0">
                <a:latin typeface="+mj-lt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929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G. Casse, PPTAP Detector Workshop, 3rd June 2021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13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-720746" y="67293"/>
            <a:ext cx="7958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0070C0"/>
                </a:solidFill>
              </a:rPr>
              <a:t>Time resolution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6AA1401F-655E-4F9A-B2AF-7612FD5E1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61" y="665763"/>
            <a:ext cx="9144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en-US" sz="2000" dirty="0" err="1">
                <a:latin typeface="Arial" panose="020B0604020202020204" pitchFamily="34" charset="0"/>
              </a:rPr>
              <a:t>Monolithic</a:t>
            </a:r>
            <a:r>
              <a:rPr lang="it-IT" altLang="en-US" sz="2000" dirty="0">
                <a:latin typeface="Arial" panose="020B0604020202020204" pitchFamily="34" charset="0"/>
              </a:rPr>
              <a:t>: working </a:t>
            </a:r>
            <a:r>
              <a:rPr lang="it-IT" altLang="en-US" sz="2000" dirty="0" err="1">
                <a:latin typeface="Arial" panose="020B0604020202020204" pitchFamily="34" charset="0"/>
              </a:rPr>
              <a:t>towards</a:t>
            </a:r>
            <a:r>
              <a:rPr lang="it-IT" altLang="en-US" sz="2000" dirty="0">
                <a:latin typeface="Arial" panose="020B0604020202020204" pitchFamily="34" charset="0"/>
              </a:rPr>
              <a:t> 4D tracking performance (&lt; 30 </a:t>
            </a:r>
            <a:r>
              <a:rPr lang="it-IT" altLang="en-US" sz="2000" dirty="0" err="1">
                <a:latin typeface="Arial" panose="020B0604020202020204" pitchFamily="34" charset="0"/>
              </a:rPr>
              <a:t>ps</a:t>
            </a:r>
            <a:r>
              <a:rPr lang="it-IT" altLang="en-US" sz="2000" dirty="0">
                <a:latin typeface="Arial" panose="020B0604020202020204" pitchFamily="34" charset="0"/>
              </a:rPr>
              <a:t>).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it-IT" altLang="en-US" sz="2000" dirty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GB" altLang="en-US" sz="2000" dirty="0"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5B23F1-9AC5-4C5A-B949-16FBB1F61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61" y="1173594"/>
            <a:ext cx="5677203" cy="29886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2517EF-085F-4FB5-8723-5E1D74367F59}"/>
              </a:ext>
            </a:extLst>
          </p:cNvPr>
          <p:cNvSpPr txBox="1"/>
          <p:nvPr/>
        </p:nvSpPr>
        <p:spPr>
          <a:xfrm>
            <a:off x="484094" y="5943600"/>
            <a:ext cx="3097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N. </a:t>
            </a:r>
            <a:r>
              <a:rPr lang="en-US" dirty="0" err="1"/>
              <a:t>Cartiglia</a:t>
            </a:r>
            <a:r>
              <a:rPr lang="en-US" dirty="0"/>
              <a:t>, ECFA, 23 April 2021 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E4F8D1B4-D943-477B-99BE-3EE3682AD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3199" y="3621748"/>
            <a:ext cx="6357602" cy="2734602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C8B6E1A1-4DFB-44CB-AB91-2D2654E7FC9D}"/>
              </a:ext>
            </a:extLst>
          </p:cNvPr>
          <p:cNvSpPr txBox="1"/>
          <p:nvPr/>
        </p:nvSpPr>
        <p:spPr>
          <a:xfrm>
            <a:off x="6155238" y="1885115"/>
            <a:ext cx="49743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University of Geneva, IHP, </a:t>
            </a:r>
            <a:r>
              <a:rPr lang="en-US" sz="1800" dirty="0" err="1"/>
              <a:t>SiGE</a:t>
            </a:r>
            <a:r>
              <a:rPr lang="en-US" sz="1800" dirty="0"/>
              <a:t> technology.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93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G. Casse, PPTAP Detector Workshop, 3rd June 2021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14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310551" y="191308"/>
            <a:ext cx="11585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0070C0"/>
                </a:solidFill>
              </a:rPr>
              <a:t>Radiation tolerance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6AA1401F-655E-4F9A-B2AF-7612FD5E1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393" y="1658002"/>
            <a:ext cx="91440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latin typeface="Arial" panose="020B0604020202020204" pitchFamily="34" charset="0"/>
              </a:rPr>
              <a:t>Hybrid technologies are showing performance to 2-3x 10</a:t>
            </a:r>
            <a:r>
              <a:rPr lang="en-GB" altLang="en-US" sz="2000" baseline="30000" dirty="0">
                <a:latin typeface="Arial" panose="020B0604020202020204" pitchFamily="34" charset="0"/>
              </a:rPr>
              <a:t>16</a:t>
            </a:r>
            <a:r>
              <a:rPr lang="en-GB" altLang="en-US" sz="2000" dirty="0">
                <a:latin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</a:rPr>
              <a:t>n</a:t>
            </a:r>
            <a:r>
              <a:rPr lang="en-GB" altLang="en-US" sz="2000" baseline="-25000" dirty="0" err="1">
                <a:latin typeface="Arial" panose="020B0604020202020204" pitchFamily="34" charset="0"/>
              </a:rPr>
              <a:t>eq</a:t>
            </a:r>
            <a:r>
              <a:rPr lang="en-GB" altLang="en-US" sz="2000" dirty="0">
                <a:latin typeface="Arial" panose="020B0604020202020204" pitchFamily="34" charset="0"/>
              </a:rPr>
              <a:t> cm</a:t>
            </a:r>
            <a:r>
              <a:rPr lang="en-GB" altLang="en-US" sz="2000" baseline="30000" dirty="0">
                <a:latin typeface="Arial" panose="020B0604020202020204" pitchFamily="34" charset="0"/>
              </a:rPr>
              <a:t>-2</a:t>
            </a:r>
            <a:r>
              <a:rPr lang="en-GB" altLang="en-US" sz="2000" dirty="0">
                <a:latin typeface="Arial" panose="020B0604020202020204" pitchFamily="34" charset="0"/>
              </a:rPr>
              <a:t>.</a:t>
            </a:r>
          </a:p>
          <a:p>
            <a:pPr algn="just">
              <a:spcBef>
                <a:spcPct val="0"/>
              </a:spcBef>
              <a:buNone/>
            </a:pPr>
            <a:r>
              <a:rPr lang="it-IT" altLang="en-US" sz="2000" dirty="0" err="1">
                <a:latin typeface="Arial" panose="020B0604020202020204" pitchFamily="34" charset="0"/>
              </a:rPr>
              <a:t>Monolithic</a:t>
            </a:r>
            <a:r>
              <a:rPr lang="it-IT" altLang="en-US" sz="2000" dirty="0">
                <a:latin typeface="Arial" panose="020B0604020202020204" pitchFamily="34" charset="0"/>
              </a:rPr>
              <a:t>: </a:t>
            </a:r>
            <a:r>
              <a:rPr lang="it-IT" altLang="en-US" sz="2000" dirty="0" err="1">
                <a:latin typeface="Arial" panose="020B0604020202020204" pitchFamily="34" charset="0"/>
              </a:rPr>
              <a:t>should</a:t>
            </a:r>
            <a:r>
              <a:rPr lang="it-IT" altLang="en-US" sz="2000" dirty="0">
                <a:latin typeface="Arial" panose="020B0604020202020204" pitchFamily="34" charset="0"/>
              </a:rPr>
              <a:t> be </a:t>
            </a:r>
            <a:r>
              <a:rPr lang="it-IT" altLang="en-US" sz="2000" dirty="0" err="1">
                <a:latin typeface="Arial" panose="020B0604020202020204" pitchFamily="34" charset="0"/>
              </a:rPr>
              <a:t>able</a:t>
            </a:r>
            <a:r>
              <a:rPr lang="it-IT" altLang="en-US" sz="2000" dirty="0">
                <a:latin typeface="Arial" panose="020B0604020202020204" pitchFamily="34" charset="0"/>
              </a:rPr>
              <a:t> to </a:t>
            </a:r>
            <a:r>
              <a:rPr lang="it-IT" altLang="en-US" sz="2000" dirty="0" err="1">
                <a:latin typeface="Arial" panose="020B0604020202020204" pitchFamily="34" charset="0"/>
              </a:rPr>
              <a:t>approach</a:t>
            </a:r>
            <a:r>
              <a:rPr lang="it-IT" altLang="en-US" sz="2000" dirty="0">
                <a:latin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</a:rPr>
              <a:t>10</a:t>
            </a:r>
            <a:r>
              <a:rPr lang="en-GB" altLang="en-US" sz="2000" baseline="30000" dirty="0">
                <a:latin typeface="Arial" panose="020B0604020202020204" pitchFamily="34" charset="0"/>
              </a:rPr>
              <a:t>16</a:t>
            </a:r>
            <a:r>
              <a:rPr lang="en-GB" altLang="en-US" sz="2000" dirty="0">
                <a:latin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</a:rPr>
              <a:t>n</a:t>
            </a:r>
            <a:r>
              <a:rPr lang="en-GB" altLang="en-US" sz="2000" baseline="-25000" dirty="0" err="1">
                <a:latin typeface="Arial" panose="020B0604020202020204" pitchFamily="34" charset="0"/>
              </a:rPr>
              <a:t>eq</a:t>
            </a:r>
            <a:r>
              <a:rPr lang="en-GB" altLang="en-US" sz="2000" dirty="0">
                <a:latin typeface="Arial" panose="020B0604020202020204" pitchFamily="34" charset="0"/>
              </a:rPr>
              <a:t> cm</a:t>
            </a:r>
            <a:r>
              <a:rPr lang="en-GB" altLang="en-US" sz="2000" baseline="30000" dirty="0">
                <a:latin typeface="Arial" panose="020B0604020202020204" pitchFamily="34" charset="0"/>
              </a:rPr>
              <a:t>-2</a:t>
            </a:r>
            <a:r>
              <a:rPr lang="it-IT" altLang="en-US" sz="2000" dirty="0">
                <a:latin typeface="Arial" panose="020B0604020202020204" pitchFamily="34" charset="0"/>
              </a:rPr>
              <a:t>.</a:t>
            </a:r>
          </a:p>
          <a:p>
            <a:pPr algn="just">
              <a:spcBef>
                <a:spcPct val="0"/>
              </a:spcBef>
              <a:buNone/>
            </a:pPr>
            <a:r>
              <a:rPr lang="it-IT" altLang="en-US" sz="2000" dirty="0">
                <a:latin typeface="Arial" panose="020B0604020202020204" pitchFamily="34" charset="0"/>
              </a:rPr>
              <a:t>The 1Y </a:t>
            </a:r>
            <a:r>
              <a:rPr lang="it-IT" altLang="en-US" sz="2000" dirty="0" err="1">
                <a:latin typeface="Arial" panose="020B0604020202020204" pitchFamily="34" charset="0"/>
              </a:rPr>
              <a:t>pFCC</a:t>
            </a:r>
            <a:r>
              <a:rPr lang="it-IT" altLang="en-US" sz="2000" dirty="0">
                <a:latin typeface="Arial" panose="020B0604020202020204" pitchFamily="34" charset="0"/>
              </a:rPr>
              <a:t> target (&gt; </a:t>
            </a:r>
            <a:r>
              <a:rPr lang="en-GB" altLang="en-US" sz="2000" dirty="0">
                <a:latin typeface="Arial" panose="020B0604020202020204" pitchFamily="34" charset="0"/>
              </a:rPr>
              <a:t>10</a:t>
            </a:r>
            <a:r>
              <a:rPr lang="en-GB" altLang="en-US" sz="2000" baseline="30000" dirty="0">
                <a:latin typeface="Arial" panose="020B0604020202020204" pitchFamily="34" charset="0"/>
              </a:rPr>
              <a:t>17</a:t>
            </a:r>
            <a:r>
              <a:rPr lang="en-GB" altLang="en-US" sz="2000" dirty="0">
                <a:latin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</a:rPr>
              <a:t>n</a:t>
            </a:r>
            <a:r>
              <a:rPr lang="en-GB" altLang="en-US" sz="2000" baseline="-25000" dirty="0" err="1">
                <a:latin typeface="Arial" panose="020B0604020202020204" pitchFamily="34" charset="0"/>
              </a:rPr>
              <a:t>eq</a:t>
            </a:r>
            <a:r>
              <a:rPr lang="en-GB" altLang="en-US" sz="2000" dirty="0">
                <a:latin typeface="Arial" panose="020B0604020202020204" pitchFamily="34" charset="0"/>
              </a:rPr>
              <a:t> cm</a:t>
            </a:r>
            <a:r>
              <a:rPr lang="en-GB" altLang="en-US" sz="2000" baseline="30000" dirty="0">
                <a:latin typeface="Arial" panose="020B0604020202020204" pitchFamily="34" charset="0"/>
              </a:rPr>
              <a:t>-2</a:t>
            </a:r>
            <a:r>
              <a:rPr lang="it-IT" altLang="en-US" sz="2000" dirty="0">
                <a:latin typeface="Arial" panose="020B0604020202020204" pitchFamily="34" charset="0"/>
              </a:rPr>
              <a:t>) </a:t>
            </a:r>
            <a:r>
              <a:rPr lang="it-IT" altLang="en-US" sz="2000" dirty="0" err="1">
                <a:latin typeface="Arial" panose="020B0604020202020204" pitchFamily="34" charset="0"/>
              </a:rPr>
              <a:t>need</a:t>
            </a:r>
            <a:r>
              <a:rPr lang="it-IT" altLang="en-US" sz="2000" dirty="0">
                <a:latin typeface="Arial" panose="020B0604020202020204" pitchFamily="34" charset="0"/>
              </a:rPr>
              <a:t> to be </a:t>
            </a:r>
            <a:r>
              <a:rPr lang="it-IT" altLang="en-US" sz="2000" dirty="0" err="1">
                <a:latin typeface="Arial" panose="020B0604020202020204" pitchFamily="34" charset="0"/>
              </a:rPr>
              <a:t>met</a:t>
            </a:r>
            <a:r>
              <a:rPr lang="it-IT" altLang="en-US" sz="2000" dirty="0">
                <a:latin typeface="Arial" panose="020B0604020202020204" pitchFamily="34" charset="0"/>
              </a:rPr>
              <a:t> by </a:t>
            </a:r>
            <a:r>
              <a:rPr lang="it-IT" altLang="en-US" sz="2000" dirty="0" err="1">
                <a:latin typeface="Arial" panose="020B0604020202020204" pitchFamily="34" charset="0"/>
              </a:rPr>
              <a:t>all</a:t>
            </a:r>
            <a:r>
              <a:rPr lang="it-IT" altLang="en-US" sz="2000" dirty="0">
                <a:latin typeface="Arial" panose="020B0604020202020204" pitchFamily="34" charset="0"/>
              </a:rPr>
              <a:t> </a:t>
            </a:r>
            <a:r>
              <a:rPr lang="it-IT" altLang="en-US" sz="2000" dirty="0" err="1">
                <a:latin typeface="Arial" panose="020B0604020202020204" pitchFamily="34" charset="0"/>
              </a:rPr>
              <a:t>elements</a:t>
            </a:r>
            <a:r>
              <a:rPr lang="it-IT" altLang="en-US" sz="2000" dirty="0">
                <a:latin typeface="Arial" panose="020B0604020202020204" pitchFamily="34" charset="0"/>
              </a:rPr>
              <a:t> of the </a:t>
            </a:r>
            <a:r>
              <a:rPr lang="it-IT" altLang="en-US" sz="2000" dirty="0" err="1">
                <a:latin typeface="Arial" panose="020B0604020202020204" pitchFamily="34" charset="0"/>
              </a:rPr>
              <a:t>sensors</a:t>
            </a:r>
            <a:r>
              <a:rPr lang="it-IT" altLang="en-US" sz="2000" dirty="0">
                <a:latin typeface="Arial" panose="020B0604020202020204" pitchFamily="34" charset="0"/>
              </a:rPr>
              <a:t>, </a:t>
            </a:r>
            <a:r>
              <a:rPr lang="it-IT" altLang="en-US" sz="2000" dirty="0" err="1">
                <a:latin typeface="Arial" panose="020B0604020202020204" pitchFamily="34" charset="0"/>
              </a:rPr>
              <a:t>current</a:t>
            </a:r>
            <a:r>
              <a:rPr lang="it-IT" altLang="en-US" sz="2000" dirty="0">
                <a:latin typeface="Arial" panose="020B0604020202020204" pitchFamily="34" charset="0"/>
              </a:rPr>
              <a:t> data </a:t>
            </a:r>
            <a:r>
              <a:rPr lang="it-IT" altLang="en-US" sz="2000" dirty="0" err="1">
                <a:latin typeface="Arial" panose="020B0604020202020204" pitchFamily="34" charset="0"/>
              </a:rPr>
              <a:t>measured</a:t>
            </a:r>
            <a:r>
              <a:rPr lang="it-IT" altLang="en-US" sz="2000" dirty="0">
                <a:latin typeface="Arial" panose="020B0604020202020204" pitchFamily="34" charset="0"/>
              </a:rPr>
              <a:t> with </a:t>
            </a:r>
            <a:r>
              <a:rPr lang="it-IT" altLang="en-US" sz="2000" dirty="0" err="1">
                <a:latin typeface="Arial" panose="020B0604020202020204" pitchFamily="34" charset="0"/>
              </a:rPr>
              <a:t>fresh</a:t>
            </a:r>
            <a:r>
              <a:rPr lang="it-IT" altLang="en-US" sz="2000" dirty="0">
                <a:latin typeface="Arial" panose="020B0604020202020204" pitchFamily="34" charset="0"/>
              </a:rPr>
              <a:t> </a:t>
            </a:r>
            <a:r>
              <a:rPr lang="it-IT" altLang="en-US" sz="2000" dirty="0" err="1">
                <a:latin typeface="Arial" panose="020B0604020202020204" pitchFamily="34" charset="0"/>
              </a:rPr>
              <a:t>electronics</a:t>
            </a:r>
            <a:r>
              <a:rPr lang="it-IT" altLang="en-US" sz="2000" dirty="0">
                <a:latin typeface="Arial" panose="020B0604020202020204" pitchFamily="34" charset="0"/>
              </a:rPr>
              <a:t> and </a:t>
            </a:r>
            <a:r>
              <a:rPr lang="it-IT" altLang="en-US" sz="2000" dirty="0" err="1">
                <a:latin typeface="Arial" panose="020B0604020202020204" pitchFamily="34" charset="0"/>
              </a:rPr>
              <a:t>irradiated</a:t>
            </a:r>
            <a:r>
              <a:rPr lang="it-IT" altLang="en-US" sz="2000" dirty="0">
                <a:latin typeface="Arial" panose="020B0604020202020204" pitchFamily="34" charset="0"/>
              </a:rPr>
              <a:t> </a:t>
            </a:r>
            <a:r>
              <a:rPr lang="it-IT" altLang="en-US" sz="2000" dirty="0" err="1">
                <a:latin typeface="Arial" panose="020B0604020202020204" pitchFamily="34" charset="0"/>
              </a:rPr>
              <a:t>diodes</a:t>
            </a:r>
            <a:r>
              <a:rPr lang="it-IT" altLang="en-US" sz="2000" dirty="0">
                <a:latin typeface="Arial" panose="020B0604020202020204" pitchFamily="34" charset="0"/>
              </a:rPr>
              <a:t> do </a:t>
            </a:r>
            <a:r>
              <a:rPr lang="it-IT" altLang="en-US" sz="2000" dirty="0" err="1">
                <a:latin typeface="Arial" panose="020B0604020202020204" pitchFamily="34" charset="0"/>
              </a:rPr>
              <a:t>not</a:t>
            </a:r>
            <a:r>
              <a:rPr lang="it-IT" altLang="en-US" sz="2000" dirty="0">
                <a:latin typeface="Arial" panose="020B0604020202020204" pitchFamily="34" charset="0"/>
              </a:rPr>
              <a:t> show </a:t>
            </a:r>
            <a:r>
              <a:rPr lang="it-IT" altLang="en-US" sz="2000" dirty="0" err="1">
                <a:latin typeface="Arial" panose="020B0604020202020204" pitchFamily="34" charset="0"/>
              </a:rPr>
              <a:t>viable</a:t>
            </a:r>
            <a:r>
              <a:rPr lang="it-IT" altLang="en-US" sz="2000" dirty="0">
                <a:latin typeface="Arial" panose="020B0604020202020204" pitchFamily="34" charset="0"/>
              </a:rPr>
              <a:t> </a:t>
            </a:r>
            <a:r>
              <a:rPr lang="it-IT" altLang="en-US" sz="2000" dirty="0" err="1">
                <a:latin typeface="Arial" panose="020B0604020202020204" pitchFamily="34" charset="0"/>
              </a:rPr>
              <a:t>solutions</a:t>
            </a:r>
            <a:r>
              <a:rPr lang="it-IT" altLang="en-US" sz="2000" dirty="0">
                <a:latin typeface="Arial" panose="020B0604020202020204" pitchFamily="34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GB" altLang="en-US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19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G. Casse, PPTAP Detector Workshop, 3rd June 2021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15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-240776" y="-50738"/>
            <a:ext cx="11585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0070C0"/>
                </a:solidFill>
              </a:rPr>
              <a:t>Radiation tolerance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1827BD-359E-45D2-A831-92015C776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7155" y="272427"/>
            <a:ext cx="3488674" cy="239203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18110CB-6F9A-4604-B9EE-FE059E944AC9}"/>
              </a:ext>
            </a:extLst>
          </p:cNvPr>
          <p:cNvGrpSpPr/>
          <p:nvPr/>
        </p:nvGrpSpPr>
        <p:grpSpPr>
          <a:xfrm>
            <a:off x="310551" y="643872"/>
            <a:ext cx="2719872" cy="5570256"/>
            <a:chOff x="838669" y="640715"/>
            <a:chExt cx="2719872" cy="5570256"/>
          </a:xfrm>
        </p:grpSpPr>
        <p:pic>
          <p:nvPicPr>
            <p:cNvPr id="7" name="Picture 3" descr="I:\analog\TCT\Atlas12\pics\A075e16\Pulses_1e17_400V_rev.png">
              <a:extLst>
                <a:ext uri="{FF2B5EF4-FFF2-40B4-BE49-F238E27FC236}">
                  <a16:creationId xmlns:a16="http://schemas.microsoft.com/office/drawing/2014/main" id="{A65968E0-92A0-4528-985A-8548A54E42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221" y="640715"/>
              <a:ext cx="2708319" cy="1872209"/>
            </a:xfrm>
            <a:prstGeom prst="rect">
              <a:avLst/>
            </a:prstGeom>
            <a:noFill/>
          </p:spPr>
        </p:pic>
        <p:pic>
          <p:nvPicPr>
            <p:cNvPr id="8" name="Picture 2" descr="I:\analog\TCT\Atlas12\pics\New folder\A07_5e16_ChargePro_300-1100_stdB.png">
              <a:extLst>
                <a:ext uri="{FF2B5EF4-FFF2-40B4-BE49-F238E27FC236}">
                  <a16:creationId xmlns:a16="http://schemas.microsoft.com/office/drawing/2014/main" id="{B9FEA437-69A5-4CA3-81A0-E28566C06E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749" y="4232933"/>
              <a:ext cx="2699792" cy="1978038"/>
            </a:xfrm>
            <a:prstGeom prst="rect">
              <a:avLst/>
            </a:prstGeom>
            <a:noFill/>
          </p:spPr>
        </p:pic>
        <p:pic>
          <p:nvPicPr>
            <p:cNvPr id="9" name="Picture 3" descr="I:\analog\TCT\Atlas12\pics\New folder\A07_5e16_VelPro_300-1100_stdB.png">
              <a:extLst>
                <a:ext uri="{FF2B5EF4-FFF2-40B4-BE49-F238E27FC236}">
                  <a16:creationId xmlns:a16="http://schemas.microsoft.com/office/drawing/2014/main" id="{B67A75B4-C1CA-488F-A841-E4AD35C546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669" y="2440915"/>
              <a:ext cx="2719871" cy="1992750"/>
            </a:xfrm>
            <a:prstGeom prst="rect">
              <a:avLst/>
            </a:prstGeom>
            <a:noFill/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DBA0383-04C8-40D1-B41B-6F1C428AA8D9}"/>
              </a:ext>
            </a:extLst>
          </p:cNvPr>
          <p:cNvSpPr txBox="1"/>
          <p:nvPr/>
        </p:nvSpPr>
        <p:spPr>
          <a:xfrm>
            <a:off x="578222" y="6297360"/>
            <a:ext cx="2554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From M. </a:t>
            </a:r>
            <a:r>
              <a:rPr lang="it-IT" dirty="0" err="1"/>
              <a:t>Mikuz</a:t>
            </a:r>
            <a:r>
              <a:rPr lang="it-IT" dirty="0"/>
              <a:t> et al.</a:t>
            </a:r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1448AAB-77A1-45BB-92C6-E5BF25EAF7C2}"/>
              </a:ext>
            </a:extLst>
          </p:cNvPr>
          <p:cNvSpPr/>
          <p:nvPr/>
        </p:nvSpPr>
        <p:spPr>
          <a:xfrm>
            <a:off x="3113082" y="2736253"/>
            <a:ext cx="890858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dirty="0"/>
              <a:t>Key points: measurements with detectors up to 4.6x10</a:t>
            </a:r>
            <a:r>
              <a:rPr lang="en-GB" sz="2200" baseline="30000" dirty="0"/>
              <a:t>17</a:t>
            </a:r>
            <a:r>
              <a:rPr lang="en-GB" sz="2200" dirty="0"/>
              <a:t> </a:t>
            </a:r>
            <a:r>
              <a:rPr lang="en-GB" sz="2200" dirty="0" err="1"/>
              <a:t>n</a:t>
            </a:r>
            <a:r>
              <a:rPr lang="en-GB" sz="2200" baseline="-25000" dirty="0" err="1"/>
              <a:t>eq</a:t>
            </a:r>
            <a:r>
              <a:rPr lang="en-GB" sz="2200" dirty="0"/>
              <a:t>/cm</a:t>
            </a:r>
            <a:r>
              <a:rPr lang="en-GB" sz="2200" baseline="30000" dirty="0"/>
              <a:t>2</a:t>
            </a:r>
            <a:r>
              <a:rPr lang="en-GB" sz="2200" dirty="0"/>
              <a:t> (neutrons):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Reduction of (zero field) mobility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More degradation with protons than neutrons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Adverse effect on charge multiplication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Diminishing SCR and highly resistive ENB</a:t>
            </a:r>
          </a:p>
          <a:p>
            <a:r>
              <a:rPr lang="en-GB" sz="2200" dirty="0"/>
              <a:t>Saturation effects </a:t>
            </a:r>
            <a:r>
              <a:rPr lang="en-GB" sz="2200" dirty="0" err="1"/>
              <a:t>wrt</a:t>
            </a:r>
            <a:r>
              <a:rPr lang="en-GB" sz="2200" dirty="0"/>
              <a:t> projections at low fluence: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Effective acceptor introduction rates reduced (~100)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Current much lower than anticipated.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Reduced trapping time degradation</a:t>
            </a:r>
          </a:p>
        </p:txBody>
      </p:sp>
    </p:spTree>
    <p:extLst>
      <p:ext uri="{BB962C8B-B14F-4D97-AF65-F5344CB8AC3E}">
        <p14:creationId xmlns:p14="http://schemas.microsoft.com/office/powerpoint/2010/main" val="204226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G. Casse, PPTAP Detector Workshop, 3rd June 2021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16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310551" y="191308"/>
            <a:ext cx="11585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0070C0"/>
                </a:solidFill>
              </a:rPr>
              <a:t>Manufacturing of sensors and electronics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6AA1401F-655E-4F9A-B2AF-7612FD5E1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811" y="1080251"/>
            <a:ext cx="91440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900" dirty="0">
                <a:latin typeface="Arial" panose="020B0604020202020204" pitchFamily="34" charset="0"/>
              </a:rPr>
              <a:t>Setting the scene: Who makes sensors and who makes electronics</a:t>
            </a:r>
            <a:endParaRPr lang="en-GB" altLang="en-US" sz="2900" dirty="0"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844332-4EB7-4510-8DC3-295DFA6CA3DC}"/>
              </a:ext>
            </a:extLst>
          </p:cNvPr>
          <p:cNvSpPr txBox="1"/>
          <p:nvPr/>
        </p:nvSpPr>
        <p:spPr>
          <a:xfrm>
            <a:off x="689811" y="2188841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Custom diode arrays foundries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519D13-10D3-43AC-A5C2-2B3A159A80A5}"/>
              </a:ext>
            </a:extLst>
          </p:cNvPr>
          <p:cNvSpPr txBox="1"/>
          <p:nvPr/>
        </p:nvSpPr>
        <p:spPr>
          <a:xfrm>
            <a:off x="5867400" y="2085474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Commercial large scale CMOS manufacturers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041691-35D6-42EF-B64A-2A68E81E53E5}"/>
              </a:ext>
            </a:extLst>
          </p:cNvPr>
          <p:cNvSpPr txBox="1"/>
          <p:nvPr/>
        </p:nvSpPr>
        <p:spPr>
          <a:xfrm>
            <a:off x="6096000" y="3110533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IMEC, IBM, TSMC, AMS, TJ, LF, GF, …..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E41B0F-FEA8-4885-BDC0-CE01375401BA}"/>
              </a:ext>
            </a:extLst>
          </p:cNvPr>
          <p:cNvSpPr txBox="1"/>
          <p:nvPr/>
        </p:nvSpPr>
        <p:spPr>
          <a:xfrm>
            <a:off x="689811" y="3110532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HPK, CIS, CNM, CSEM, FBK, Micron, MPI, SINTEF, VTT, …..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519D13-10D3-43AC-A5C2-2B3A159A80A5}"/>
              </a:ext>
            </a:extLst>
          </p:cNvPr>
          <p:cNvSpPr txBox="1"/>
          <p:nvPr/>
        </p:nvSpPr>
        <p:spPr>
          <a:xfrm>
            <a:off x="689811" y="4303308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Commercial large scale CMOS manufacturers for DD-CMOS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041691-35D6-42EF-B64A-2A68E81E53E5}"/>
              </a:ext>
            </a:extLst>
          </p:cNvPr>
          <p:cNvSpPr txBox="1"/>
          <p:nvPr/>
        </p:nvSpPr>
        <p:spPr>
          <a:xfrm>
            <a:off x="689811" y="5163574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TJ, LF, other disappeared, IHP a research institute</a:t>
            </a:r>
          </a:p>
        </p:txBody>
      </p:sp>
    </p:spTree>
    <p:extLst>
      <p:ext uri="{BB962C8B-B14F-4D97-AF65-F5344CB8AC3E}">
        <p14:creationId xmlns:p14="http://schemas.microsoft.com/office/powerpoint/2010/main" val="255063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3784" y="204627"/>
            <a:ext cx="1119707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200" dirty="0">
                <a:solidFill>
                  <a:schemeClr val="accent5">
                    <a:lumMod val="75000"/>
                  </a:schemeClr>
                </a:solidFill>
              </a:rPr>
              <a:t>Focus on a few technologies (one)?: </a:t>
            </a:r>
          </a:p>
          <a:p>
            <a:r>
              <a:rPr lang="en-GB" sz="2700" dirty="0"/>
              <a:t>Is there a role for RTO’s or small silicon foundries? Will sensing diode separated from active elements continue ? Is there room and funding for RTO’s to upgrade to keep fulfilling their R&amp;D role ? Is it possible to catch-up with CMOS technology ? Is it even sensible to do so, or rather follow a different strategy </a:t>
            </a:r>
            <a:r>
              <a:rPr lang="it-IT" sz="2700" dirty="0"/>
              <a:t>?</a:t>
            </a:r>
            <a:endParaRPr lang="en-GB" sz="2700" dirty="0"/>
          </a:p>
          <a:p>
            <a:r>
              <a:rPr lang="en-GB" sz="2700" dirty="0"/>
              <a:t>What will be missed?</a:t>
            </a:r>
          </a:p>
          <a:p>
            <a:r>
              <a:rPr lang="en-GB" sz="2700" dirty="0"/>
              <a:t>Without small and friendly </a:t>
            </a:r>
            <a:r>
              <a:rPr lang="en-GB" sz="2700" dirty="0" err="1"/>
              <a:t>fabs</a:t>
            </a:r>
            <a:r>
              <a:rPr lang="en-GB" sz="2700" dirty="0"/>
              <a:t>, 3D column, LGAD, arguably &gt; 10</a:t>
            </a:r>
            <a:r>
              <a:rPr lang="en-GB" sz="2700" baseline="30000" dirty="0"/>
              <a:t>16</a:t>
            </a:r>
            <a:r>
              <a:rPr lang="en-GB" sz="2700" dirty="0"/>
              <a:t> </a:t>
            </a:r>
            <a:r>
              <a:rPr lang="en-GB" sz="2700" dirty="0" err="1"/>
              <a:t>n</a:t>
            </a:r>
            <a:r>
              <a:rPr lang="en-GB" sz="2700" baseline="-25000" dirty="0" err="1"/>
              <a:t>eq</a:t>
            </a:r>
            <a:r>
              <a:rPr lang="en-GB" sz="2700" dirty="0"/>
              <a:t> cm</a:t>
            </a:r>
            <a:r>
              <a:rPr lang="en-GB" sz="2700" baseline="30000" dirty="0"/>
              <a:t>-2</a:t>
            </a:r>
            <a:r>
              <a:rPr lang="en-GB" sz="2700" dirty="0"/>
              <a:t>, and other solutions would have not been developed. </a:t>
            </a:r>
          </a:p>
          <a:p>
            <a:r>
              <a:rPr lang="en-GB" sz="2700" dirty="0" smtClean="0"/>
              <a:t>Many possibilities, but what </a:t>
            </a:r>
            <a:r>
              <a:rPr lang="en-GB" sz="2700" dirty="0"/>
              <a:t>is financially sustainable? </a:t>
            </a:r>
            <a:endParaRPr lang="en-GB" sz="27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G. Casse, PPTAP Detector Workshop, 3rd June 2021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17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995" y="3494903"/>
            <a:ext cx="3524410" cy="322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60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G. Casse, PPTAP Detector Workshop, 3rd June 2021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18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310551" y="191308"/>
            <a:ext cx="11585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0070C0"/>
                </a:solidFill>
              </a:rPr>
              <a:t>Manufacturing of sensors and electronics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6AA1401F-655E-4F9A-B2AF-7612FD5E1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935861"/>
            <a:ext cx="9144000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900" dirty="0">
                <a:latin typeface="Arial" panose="020B0604020202020204" pitchFamily="34" charset="0"/>
              </a:rPr>
              <a:t>What are the emerging solutions in sensing (industry)?</a:t>
            </a:r>
            <a:endParaRPr lang="en-GB" altLang="en-US" sz="2900" dirty="0"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14B865-9A95-486F-A6AC-5442898F0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875" y="1572693"/>
            <a:ext cx="8315325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66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G. Casse, PPTAP Detector Workshop, 3rd June 2021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19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310551" y="191308"/>
            <a:ext cx="11585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0070C0"/>
                </a:solidFill>
              </a:rPr>
              <a:t>Future HEP sensors ?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6AA1401F-655E-4F9A-B2AF-7612FD5E1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551" y="837639"/>
            <a:ext cx="11585275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dirty="0">
                <a:latin typeface="Arial" panose="020B0604020202020204" pitchFamily="34" charset="0"/>
              </a:rPr>
              <a:t>CMOS now studying nodes at the 3nm feature size.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dirty="0">
                <a:latin typeface="Arial" panose="020B0604020202020204" pitchFamily="34" charset="0"/>
              </a:rPr>
              <a:t>Current node exploited by HEP is the 65nm.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dirty="0">
                <a:latin typeface="Arial" panose="020B0604020202020204" pitchFamily="34" charset="0"/>
              </a:rPr>
              <a:t>Common assumption: try to follow CMOS technology:</a:t>
            </a:r>
          </a:p>
          <a:p>
            <a:pPr marL="457200" indent="-457200" algn="just">
              <a:spcBef>
                <a:spcPct val="0"/>
              </a:spcBef>
            </a:pPr>
            <a:r>
              <a:rPr lang="en-US" altLang="en-US" sz="2200" dirty="0">
                <a:latin typeface="Arial" panose="020B0604020202020204" pitchFamily="34" charset="0"/>
              </a:rPr>
              <a:t>needed?</a:t>
            </a:r>
          </a:p>
          <a:p>
            <a:pPr marL="457200" indent="-457200" algn="just">
              <a:spcBef>
                <a:spcPct val="0"/>
              </a:spcBef>
            </a:pPr>
            <a:r>
              <a:rPr lang="en-US" altLang="en-US" sz="2200" dirty="0">
                <a:latin typeface="Arial" panose="020B0604020202020204" pitchFamily="34" charset="0"/>
              </a:rPr>
              <a:t>huge investment: how risky? </a:t>
            </a:r>
          </a:p>
          <a:p>
            <a:pPr algn="just">
              <a:spcBef>
                <a:spcPct val="0"/>
              </a:spcBef>
              <a:buNone/>
            </a:pPr>
            <a:r>
              <a:rPr lang="en-US" altLang="en-US" sz="2200" dirty="0">
                <a:latin typeface="Arial" panose="020B0604020202020204" pitchFamily="34" charset="0"/>
              </a:rPr>
              <a:t>Is vertical integration the only compatible solution for exploiting extreme CMOS nodes?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en-US" sz="2200" dirty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en-US" sz="2200" dirty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GB" altLang="en-US" sz="2200" dirty="0">
              <a:latin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0449E75-313F-4D09-93C5-6B049DE902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868" y="3010005"/>
            <a:ext cx="3524410" cy="322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95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3071" y="273783"/>
            <a:ext cx="11672047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800" dirty="0">
                <a:solidFill>
                  <a:schemeClr val="accent5">
                    <a:lumMod val="75000"/>
                  </a:schemeClr>
                </a:solidFill>
              </a:rPr>
              <a:t>OUTLINE: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700" dirty="0">
                <a:solidFill>
                  <a:schemeClr val="accent1">
                    <a:lumMod val="75000"/>
                  </a:schemeClr>
                </a:solidFill>
              </a:rPr>
              <a:t>Currently on the menu:</a:t>
            </a:r>
          </a:p>
          <a:p>
            <a:pPr marL="914400" lvl="1" indent="-457200">
              <a:buFont typeface="Calibri" panose="020F0502020204030204" pitchFamily="34" charset="0"/>
              <a:buChar char="−"/>
            </a:pPr>
            <a:r>
              <a:rPr lang="en-GB" sz="2700" dirty="0">
                <a:solidFill>
                  <a:schemeClr val="accent1">
                    <a:lumMod val="75000"/>
                  </a:schemeClr>
                </a:solidFill>
              </a:rPr>
              <a:t>Hybrid sensors, monolithic, further options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700" dirty="0">
                <a:solidFill>
                  <a:schemeClr val="accent1">
                    <a:lumMod val="75000"/>
                  </a:schemeClr>
                </a:solidFill>
              </a:rPr>
              <a:t>Coming major challenges;</a:t>
            </a:r>
          </a:p>
          <a:p>
            <a:pPr marL="914400" lvl="1" indent="-457200">
              <a:buFont typeface="Calibri" panose="020F0502020204030204" pitchFamily="34" charset="0"/>
              <a:buChar char="−"/>
            </a:pPr>
            <a:r>
              <a:rPr lang="en-GB" sz="2700" dirty="0">
                <a:solidFill>
                  <a:schemeClr val="accent1">
                    <a:lumMod val="75000"/>
                  </a:schemeClr>
                </a:solidFill>
              </a:rPr>
              <a:t>Time resolution, speed, granularity, radiation tolerance, mass.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700" dirty="0">
                <a:solidFill>
                  <a:schemeClr val="accent1">
                    <a:lumMod val="75000"/>
                  </a:schemeClr>
                </a:solidFill>
              </a:rPr>
              <a:t>Who makes and will make HEP sensors:</a:t>
            </a:r>
          </a:p>
          <a:p>
            <a:pPr marL="914400" lvl="1" indent="-457200">
              <a:buFont typeface="Calibri" panose="020F0502020204030204" pitchFamily="34" charset="0"/>
              <a:buChar char="−"/>
            </a:pPr>
            <a:r>
              <a:rPr lang="en-GB" sz="2700" dirty="0">
                <a:solidFill>
                  <a:schemeClr val="accent1">
                    <a:lumMod val="75000"/>
                  </a:schemeClr>
                </a:solidFill>
              </a:rPr>
              <a:t>Industrial and TRO landscape and perspectives (guess)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700" dirty="0">
                <a:solidFill>
                  <a:schemeClr val="accent1">
                    <a:lumMod val="75000"/>
                  </a:schemeClr>
                </a:solidFill>
              </a:rPr>
              <a:t>R&amp;D strategy:</a:t>
            </a:r>
          </a:p>
          <a:p>
            <a:pPr marL="914400" lvl="1" indent="-457200">
              <a:buFont typeface="Calibri" panose="020F0502020204030204" pitchFamily="34" charset="0"/>
              <a:buChar char="−"/>
            </a:pPr>
            <a:r>
              <a:rPr lang="en-GB" sz="2700" dirty="0">
                <a:solidFill>
                  <a:schemeClr val="accent1">
                    <a:lumMod val="75000"/>
                  </a:schemeClr>
                </a:solidFill>
              </a:rPr>
              <a:t>Open, largely independent, bounded with predetermined choices (e.g. CMOS technology focus)?</a:t>
            </a:r>
          </a:p>
          <a:p>
            <a:pPr marL="914400" lvl="1" indent="-457200">
              <a:buFont typeface="Calibri" panose="020F0502020204030204" pitchFamily="34" charset="0"/>
              <a:buChar char="−"/>
            </a:pPr>
            <a:r>
              <a:rPr lang="en-GB" sz="2700" dirty="0">
                <a:solidFill>
                  <a:schemeClr val="accent1">
                    <a:lumMod val="75000"/>
                  </a:schemeClr>
                </a:solidFill>
              </a:rPr>
              <a:t>Continuity and </a:t>
            </a:r>
            <a:r>
              <a:rPr lang="en-GB" sz="2700" dirty="0" err="1">
                <a:solidFill>
                  <a:schemeClr val="accent1">
                    <a:lumMod val="75000"/>
                  </a:schemeClr>
                </a:solidFill>
              </a:rPr>
              <a:t>sinergies</a:t>
            </a:r>
            <a:endParaRPr lang="en-GB" sz="2700" dirty="0">
              <a:solidFill>
                <a:schemeClr val="accent1">
                  <a:lumMod val="75000"/>
                </a:schemeClr>
              </a:solidFill>
            </a:endParaRPr>
          </a:p>
          <a:p>
            <a:pPr marL="914400" lvl="1" indent="-457200">
              <a:buFont typeface="Calibri" panose="020F0502020204030204" pitchFamily="34" charset="0"/>
              <a:buChar char="−"/>
            </a:pPr>
            <a:r>
              <a:rPr lang="it-IT" sz="2700" dirty="0" err="1">
                <a:solidFill>
                  <a:schemeClr val="accent1">
                    <a:lumMod val="75000"/>
                  </a:schemeClr>
                </a:solidFill>
              </a:rPr>
              <a:t>Strongly</a:t>
            </a:r>
            <a:r>
              <a:rPr lang="it-IT" sz="27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2700" dirty="0" err="1">
                <a:solidFill>
                  <a:schemeClr val="accent1">
                    <a:lumMod val="75000"/>
                  </a:schemeClr>
                </a:solidFill>
              </a:rPr>
              <a:t>connected</a:t>
            </a:r>
            <a:r>
              <a:rPr lang="it-IT" sz="2700" dirty="0">
                <a:solidFill>
                  <a:schemeClr val="accent1">
                    <a:lumMod val="75000"/>
                  </a:schemeClr>
                </a:solidFill>
              </a:rPr>
              <a:t> with </a:t>
            </a:r>
            <a:r>
              <a:rPr lang="it-IT" sz="2700" dirty="0" err="1">
                <a:solidFill>
                  <a:schemeClr val="accent1">
                    <a:lumMod val="75000"/>
                  </a:schemeClr>
                </a:solidFill>
              </a:rPr>
              <a:t>industry</a:t>
            </a:r>
            <a:r>
              <a:rPr lang="it-IT" sz="27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it-IT" sz="2700" dirty="0" err="1">
                <a:solidFill>
                  <a:schemeClr val="accent1">
                    <a:lumMod val="75000"/>
                  </a:schemeClr>
                </a:solidFill>
              </a:rPr>
              <a:t>role</a:t>
            </a:r>
            <a:r>
              <a:rPr lang="it-IT" sz="2700" dirty="0">
                <a:solidFill>
                  <a:schemeClr val="accent1">
                    <a:lumMod val="75000"/>
                  </a:schemeClr>
                </a:solidFill>
              </a:rPr>
              <a:t> for TRO (</a:t>
            </a:r>
            <a:r>
              <a:rPr lang="it-IT" sz="2700" dirty="0" err="1">
                <a:solidFill>
                  <a:schemeClr val="accent1">
                    <a:lumMod val="75000"/>
                  </a:schemeClr>
                </a:solidFill>
              </a:rPr>
              <a:t>fabrication</a:t>
            </a:r>
            <a:r>
              <a:rPr lang="it-IT" sz="2700" dirty="0">
                <a:solidFill>
                  <a:schemeClr val="accent1">
                    <a:lumMod val="75000"/>
                  </a:schemeClr>
                </a:solidFill>
              </a:rPr>
              <a:t> and/or </a:t>
            </a:r>
            <a:r>
              <a:rPr lang="it-IT" sz="2700" dirty="0" err="1">
                <a:solidFill>
                  <a:schemeClr val="accent1">
                    <a:lumMod val="75000"/>
                  </a:schemeClr>
                </a:solidFill>
              </a:rPr>
              <a:t>integration</a:t>
            </a:r>
            <a:r>
              <a:rPr lang="it-IT" sz="2700" dirty="0">
                <a:solidFill>
                  <a:schemeClr val="accent1">
                    <a:lumMod val="75000"/>
                  </a:schemeClr>
                </a:solidFill>
              </a:rPr>
              <a:t>)?</a:t>
            </a:r>
          </a:p>
          <a:p>
            <a:pPr marL="914400" lvl="1" indent="-457200">
              <a:buFont typeface="Calibri" panose="020F0502020204030204" pitchFamily="34" charset="0"/>
              <a:buChar char="−"/>
            </a:pPr>
            <a:r>
              <a:rPr lang="it-IT" sz="2700" dirty="0" err="1">
                <a:solidFill>
                  <a:schemeClr val="accent1">
                    <a:lumMod val="75000"/>
                  </a:schemeClr>
                </a:solidFill>
              </a:rPr>
              <a:t>Funding</a:t>
            </a:r>
            <a:endParaRPr lang="it-IT" sz="27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G. Casse, PPTAP Detector Workshop, 3rd June 2021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668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G. Casse, PPTAP Detector Workshop, 3rd June 2021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20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310551" y="191308"/>
            <a:ext cx="11585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0070C0"/>
                </a:solidFill>
              </a:rPr>
              <a:t>Future HEP sensors ?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6AA1401F-655E-4F9A-B2AF-7612FD5E1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792" y="913208"/>
            <a:ext cx="11487034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RTO’s key to many current achievements: </a:t>
            </a:r>
          </a:p>
          <a:p>
            <a:pPr marL="457200" indent="-457200" algn="just">
              <a:spcBef>
                <a:spcPct val="0"/>
              </a:spcBef>
            </a:pPr>
            <a:r>
              <a:rPr lang="en-US" altLang="en-US" sz="2400" dirty="0">
                <a:latin typeface="Arial" panose="020B0604020202020204" pitchFamily="34" charset="0"/>
              </a:rPr>
              <a:t>disappearing? </a:t>
            </a:r>
          </a:p>
          <a:p>
            <a:pPr marL="457200" indent="-457200" algn="just">
              <a:spcBef>
                <a:spcPct val="0"/>
              </a:spcBef>
            </a:pPr>
            <a:r>
              <a:rPr lang="en-US" altLang="en-US" sz="2400" dirty="0">
                <a:latin typeface="Arial" panose="020B0604020202020204" pitchFamily="34" charset="0"/>
              </a:rPr>
              <a:t>Change focus (e.g. 3D packaging)?</a:t>
            </a:r>
          </a:p>
          <a:p>
            <a:pPr marL="457200" indent="-457200" algn="just">
              <a:spcBef>
                <a:spcPct val="0"/>
              </a:spcBef>
            </a:pPr>
            <a:r>
              <a:rPr lang="en-US" altLang="en-US" sz="2400" dirty="0">
                <a:latin typeface="Arial" panose="020B0604020202020204" pitchFamily="34" charset="0"/>
              </a:rPr>
              <a:t>Funding RTO’s upgrades?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Sensors for different experiments and layers have very different geometries and performance requirements.</a:t>
            </a:r>
          </a:p>
          <a:p>
            <a:pPr marL="457200" indent="-457200" algn="just">
              <a:spcBef>
                <a:spcPct val="0"/>
              </a:spcBef>
            </a:pPr>
            <a:r>
              <a:rPr lang="en-US" altLang="en-US" sz="2400" dirty="0">
                <a:latin typeface="Arial" panose="020B0604020202020204" pitchFamily="34" charset="0"/>
              </a:rPr>
              <a:t>How to preserve deploying a variety of solutions</a:t>
            </a:r>
            <a:r>
              <a:rPr lang="en-US" altLang="en-US" sz="2400" dirty="0" smtClean="0">
                <a:latin typeface="Arial" panose="020B0604020202020204" pitchFamily="34" charset="0"/>
              </a:rPr>
              <a:t>?</a:t>
            </a:r>
          </a:p>
          <a:p>
            <a:pPr algn="just">
              <a:spcBef>
                <a:spcPct val="0"/>
              </a:spcBef>
              <a:buNone/>
            </a:pPr>
            <a:endParaRPr lang="en-US" altLang="en-US" sz="2400" dirty="0">
              <a:latin typeface="Arial" panose="020B0604020202020204" pitchFamily="34" charset="0"/>
            </a:endParaRPr>
          </a:p>
          <a:p>
            <a:pPr algn="just">
              <a:spcBef>
                <a:spcPct val="0"/>
              </a:spcBef>
              <a:buNone/>
            </a:pPr>
            <a:r>
              <a:rPr lang="en-US" altLang="en-US" sz="2400" dirty="0" smtClean="0">
                <a:latin typeface="Arial" panose="020B0604020202020204" pitchFamily="34" charset="0"/>
              </a:rPr>
              <a:t>Funding: coming from scientific research resources from national and supranational organizations. Is there any possible synergy with industry (sensor market is over 400 b€/y).</a:t>
            </a:r>
            <a:endParaRPr lang="en-US" altLang="en-US" sz="2400" dirty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GB" altLang="en-US" sz="2400" dirty="0">
              <a:latin typeface="Arial" panose="020B0604020202020204" pitchFamily="34" charset="0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B7EB9C7F-B4BC-4ACB-9853-920A7FF3FE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663" y="5127413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latin typeface="Arial" panose="020B0604020202020204" pitchFamily="34" charset="0"/>
              </a:rPr>
              <a:t>How to preserve research effectiveness :  whom, with whom, with what funding, synergies, industrial planning (research phase, different production sizes, continuity, technology choices, disappearance of technologies…), talent retention …</a:t>
            </a:r>
          </a:p>
        </p:txBody>
      </p:sp>
    </p:spTree>
    <p:extLst>
      <p:ext uri="{BB962C8B-B14F-4D97-AF65-F5344CB8AC3E}">
        <p14:creationId xmlns:p14="http://schemas.microsoft.com/office/powerpoint/2010/main" val="380533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G. Casse, PPTAP Detector Workshop, 3rd June 2021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21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310551" y="191308"/>
            <a:ext cx="11585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0070C0"/>
                </a:solidFill>
              </a:rPr>
              <a:t>One example of sensors with direct industrial interest: </a:t>
            </a:r>
            <a:r>
              <a:rPr lang="en-GB" sz="3600" dirty="0" err="1">
                <a:solidFill>
                  <a:srgbClr val="0070C0"/>
                </a:solidFill>
              </a:rPr>
              <a:t>SiPM</a:t>
            </a:r>
            <a:endParaRPr lang="en-GB" sz="3600" dirty="0">
              <a:solidFill>
                <a:srgbClr val="0070C0"/>
              </a:solidFill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6AA1401F-655E-4F9A-B2AF-7612FD5E1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500" y="1000101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latin typeface="Arial" panose="020B0604020202020204" pitchFamily="34" charset="0"/>
              </a:rPr>
              <a:t>Big experiment requirements: </a:t>
            </a:r>
            <a:r>
              <a:rPr lang="en-GB" altLang="en-US" sz="2000" dirty="0" err="1">
                <a:latin typeface="Arial" panose="020B0604020202020204" pitchFamily="34" charset="0"/>
              </a:rPr>
              <a:t>DarkSide</a:t>
            </a:r>
            <a:r>
              <a:rPr lang="en-GB" altLang="en-US" sz="2000" dirty="0">
                <a:latin typeface="Arial" panose="020B0604020202020204" pitchFamily="34" charset="0"/>
              </a:rPr>
              <a:t> 20k, </a:t>
            </a:r>
            <a:r>
              <a:rPr lang="en-GB" altLang="en-US" sz="2000" dirty="0" err="1">
                <a:latin typeface="Arial" panose="020B0604020202020204" pitchFamily="34" charset="0"/>
              </a:rPr>
              <a:t>nEXO</a:t>
            </a:r>
            <a:r>
              <a:rPr lang="en-GB" altLang="en-US" sz="2000" dirty="0">
                <a:latin typeface="Arial" panose="020B0604020202020204" pitchFamily="34" charset="0"/>
              </a:rPr>
              <a:t>.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508ADA7-ACD4-4D61-A714-CBC134B365C6}"/>
              </a:ext>
            </a:extLst>
          </p:cNvPr>
          <p:cNvGrpSpPr/>
          <p:nvPr/>
        </p:nvGrpSpPr>
        <p:grpSpPr>
          <a:xfrm>
            <a:off x="6451285" y="2109212"/>
            <a:ext cx="5006742" cy="2394323"/>
            <a:chOff x="4288161" y="967879"/>
            <a:chExt cx="5554723" cy="250704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E1B9F64-FDBF-43AD-B464-313FD4826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88161" y="967879"/>
              <a:ext cx="4701415" cy="250704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3FDAB3-522A-47A5-85AD-773A627DEEBB}"/>
                </a:ext>
              </a:extLst>
            </p:cNvPr>
            <p:cNvSpPr txBox="1"/>
            <p:nvPr/>
          </p:nvSpPr>
          <p:spPr>
            <a:xfrm>
              <a:off x="7388233" y="1067457"/>
              <a:ext cx="1882764" cy="461665"/>
            </a:xfrm>
            <a:prstGeom prst="rect">
              <a:avLst/>
            </a:prstGeom>
            <a:solidFill>
              <a:srgbClr val="FFDDDD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 fontAlgn="auto">
                <a:spcBef>
                  <a:spcPts val="0"/>
                </a:spcBef>
                <a:spcAft>
                  <a:spcPts val="0"/>
                </a:spcAft>
                <a:defRPr sz="2400" kern="0">
                  <a:solidFill>
                    <a:srgbClr val="FF0000"/>
                  </a:solidFill>
                </a:defRPr>
              </a:lvl1pPr>
            </a:lstStyle>
            <a:p>
              <a:pPr defTabSz="914400"/>
              <a:r>
                <a:rPr lang="en-US" sz="1200" dirty="0">
                  <a:latin typeface="Arial" charset="0"/>
                  <a:cs typeface="Arial" charset="0"/>
                </a:rPr>
                <a:t>Total Area = 24 cm</a:t>
              </a:r>
              <a:r>
                <a:rPr lang="en-US" sz="1200" baseline="30000" dirty="0">
                  <a:latin typeface="Arial" charset="0"/>
                  <a:cs typeface="Arial" charset="0"/>
                </a:rPr>
                <a:t>2</a:t>
              </a:r>
            </a:p>
            <a:p>
              <a:pPr defTabSz="914400"/>
              <a:r>
                <a:rPr lang="en-US" sz="1200" dirty="0">
                  <a:latin typeface="Arial" charset="0"/>
                  <a:cs typeface="Arial" charset="0"/>
                </a:rPr>
                <a:t>1 readout channel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36FBD2F-C420-4B5E-84FB-36A28629B413}"/>
                </a:ext>
              </a:extLst>
            </p:cNvPr>
            <p:cNvSpPr txBox="1"/>
            <p:nvPr/>
          </p:nvSpPr>
          <p:spPr>
            <a:xfrm>
              <a:off x="7388511" y="1670775"/>
              <a:ext cx="1169048" cy="307777"/>
            </a:xfrm>
            <a:prstGeom prst="rect">
              <a:avLst/>
            </a:prstGeom>
            <a:solidFill>
              <a:srgbClr val="E2F2E9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0" i="0" u="none" strike="noStrike" kern="0" cap="none" spc="0" normalizeH="0" baseline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</a:defRPr>
              </a:lvl1pPr>
            </a:lstStyle>
            <a:p>
              <a:r>
                <a:rPr lang="en-US" sz="1400" dirty="0">
                  <a:latin typeface="Arial" charset="0"/>
                  <a:cs typeface="Arial" charset="0"/>
                </a:rPr>
                <a:t>SNR = 24.1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1EBC884-2525-4DFB-9CE1-F99B1C1D356D}"/>
                </a:ext>
              </a:extLst>
            </p:cNvPr>
            <p:cNvSpPr txBox="1"/>
            <p:nvPr/>
          </p:nvSpPr>
          <p:spPr>
            <a:xfrm>
              <a:off x="8699110" y="2187761"/>
              <a:ext cx="1143774" cy="430887"/>
            </a:xfrm>
            <a:prstGeom prst="rect">
              <a:avLst/>
            </a:prstGeom>
            <a:solidFill>
              <a:srgbClr val="EAF7FC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0" i="0" u="none" strike="noStrike" kern="0" cap="none" spc="0" normalizeH="0" baseline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</a:defRPr>
              </a:lvl1pPr>
            </a:lstStyle>
            <a:p>
              <a:pPr algn="l">
                <a:spcAft>
                  <a:spcPts val="600"/>
                </a:spcAft>
              </a:pPr>
              <a:r>
                <a:rPr lang="en-US" sz="1100" dirty="0">
                  <a:solidFill>
                    <a:srgbClr val="0070C0"/>
                  </a:solidFill>
                  <a:latin typeface="Arial" charset="0"/>
                  <a:cs typeface="Arial" charset="0"/>
                </a:rPr>
                <a:t>Measurements from LNGS</a:t>
              </a:r>
              <a:endParaRPr lang="en-US" sz="1050" dirty="0">
                <a:solidFill>
                  <a:srgbClr val="0070C0"/>
                </a:solidFill>
                <a:latin typeface="Arial" charset="0"/>
                <a:cs typeface="Arial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91B7DE8-4DF2-4EAA-89CB-115F1F267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551" y="2083548"/>
            <a:ext cx="3182078" cy="34898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FE9F876-67B9-4347-81A2-6D45309D1C51}"/>
              </a:ext>
            </a:extLst>
          </p:cNvPr>
          <p:cNvSpPr txBox="1"/>
          <p:nvPr/>
        </p:nvSpPr>
        <p:spPr>
          <a:xfrm>
            <a:off x="325500" y="5715498"/>
            <a:ext cx="3167130" cy="892552"/>
          </a:xfrm>
          <a:prstGeom prst="rect">
            <a:avLst/>
          </a:prstGeom>
          <a:solidFill>
            <a:srgbClr val="E2F2E9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kern="0" cap="none" spc="0" normalizeH="0" baseline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defRPr>
            </a:lvl1pPr>
          </a:lstStyle>
          <a:p>
            <a:pPr algn="l">
              <a:spcAft>
                <a:spcPts val="1200"/>
              </a:spcAft>
            </a:pPr>
            <a:r>
              <a:rPr lang="en-US" sz="1400" dirty="0"/>
              <a:t>24x 12x8 mm</a:t>
            </a:r>
            <a:r>
              <a:rPr lang="en-US" sz="1400" baseline="30000" dirty="0"/>
              <a:t>2</a:t>
            </a:r>
            <a:r>
              <a:rPr lang="en-US" sz="1400" dirty="0"/>
              <a:t> SiPMs (~ 1 cm</a:t>
            </a:r>
            <a:r>
              <a:rPr lang="en-US" sz="1400" baseline="30000" dirty="0"/>
              <a:t>2</a:t>
            </a:r>
            <a:r>
              <a:rPr lang="en-US" sz="1400" dirty="0"/>
              <a:t>)</a:t>
            </a:r>
          </a:p>
          <a:p>
            <a:pPr algn="l">
              <a:spcAft>
                <a:spcPts val="1200"/>
              </a:spcAft>
            </a:pPr>
            <a:r>
              <a:rPr lang="en-US" sz="1400" dirty="0"/>
              <a:t>Front-end cryogenic pre-amplifier with differential output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17606E0-FF74-4F88-8970-D378A2FE441D}"/>
              </a:ext>
            </a:extLst>
          </p:cNvPr>
          <p:cNvGrpSpPr/>
          <p:nvPr/>
        </p:nvGrpSpPr>
        <p:grpSpPr>
          <a:xfrm>
            <a:off x="3627354" y="4721022"/>
            <a:ext cx="4114800" cy="2125744"/>
            <a:chOff x="4385062" y="3681182"/>
            <a:chExt cx="4604514" cy="262327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5C5000C-A9D9-41A7-83EF-40AE8A36EB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85062" y="3681182"/>
              <a:ext cx="2221814" cy="237744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98B6164-A99C-4230-B12A-BA12461C7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66674" y="3681182"/>
              <a:ext cx="2122902" cy="237744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B4B7BA-053A-4F83-B04F-9C9B7C507BD8}"/>
                </a:ext>
              </a:extLst>
            </p:cNvPr>
            <p:cNvSpPr txBox="1"/>
            <p:nvPr/>
          </p:nvSpPr>
          <p:spPr>
            <a:xfrm>
              <a:off x="6239561" y="5965905"/>
              <a:ext cx="2476230" cy="338554"/>
            </a:xfrm>
            <a:prstGeom prst="rect">
              <a:avLst/>
            </a:prstGeom>
            <a:solidFill>
              <a:srgbClr val="FFDDDD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 fontAlgn="auto">
                <a:spcBef>
                  <a:spcPts val="0"/>
                </a:spcBef>
                <a:spcAft>
                  <a:spcPts val="0"/>
                </a:spcAft>
                <a:defRPr sz="2400" kern="0">
                  <a:solidFill>
                    <a:srgbClr val="FF0000"/>
                  </a:solidFill>
                </a:defRPr>
              </a:lvl1pPr>
            </a:lstStyle>
            <a:p>
              <a:r>
                <a:rPr lang="en-US" sz="1600" dirty="0"/>
                <a:t>Proto0 - motherboard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9146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G. Casse, PPTAP Detector Workshop, 3rd June 2021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22</a:t>
            </a:fld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11893B3-BB90-4514-A8D5-111E49BB492F}"/>
              </a:ext>
            </a:extLst>
          </p:cNvPr>
          <p:cNvSpPr/>
          <p:nvPr/>
        </p:nvSpPr>
        <p:spPr>
          <a:xfrm>
            <a:off x="656259" y="1065104"/>
            <a:ext cx="92431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 fontAlgn="auto">
              <a:spcBef>
                <a:spcPts val="0"/>
              </a:spcBef>
              <a:spcAft>
                <a:spcPts val="1200"/>
              </a:spcAft>
            </a:pPr>
            <a:r>
              <a:rPr lang="en-US" sz="1600" dirty="0"/>
              <a:t>SiPMs are one of the </a:t>
            </a:r>
            <a:r>
              <a:rPr lang="en-US" sz="1600" i="1" dirty="0">
                <a:solidFill>
                  <a:srgbClr val="00B050"/>
                </a:solidFill>
              </a:rPr>
              <a:t>most promising candidates for automotive LiDAR systems</a:t>
            </a:r>
            <a:r>
              <a:rPr lang="en-US" sz="1600" dirty="0"/>
              <a:t>, which will enable autonomous driving in the future.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CCE7D84-6344-4F61-BB90-74F94EE244C0}"/>
              </a:ext>
            </a:extLst>
          </p:cNvPr>
          <p:cNvSpPr/>
          <p:nvPr/>
        </p:nvSpPr>
        <p:spPr>
          <a:xfrm>
            <a:off x="656260" y="1962350"/>
            <a:ext cx="511971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1371600" fontAlgn="auto">
              <a:spcBef>
                <a:spcPts val="0"/>
              </a:spcBef>
              <a:spcAft>
                <a:spcPts val="1200"/>
              </a:spcAft>
              <a:buFontTx/>
              <a:buChar char="-"/>
            </a:pPr>
            <a:r>
              <a:rPr lang="en-US" sz="1600" dirty="0"/>
              <a:t>FBK NIR-HD SiPMs already </a:t>
            </a:r>
            <a:r>
              <a:rPr lang="en-US" sz="1600" i="1" dirty="0">
                <a:solidFill>
                  <a:srgbClr val="00B050"/>
                </a:solidFill>
              </a:rPr>
              <a:t>provide state-of the-art sensitivity at 905 nm</a:t>
            </a:r>
            <a:r>
              <a:rPr lang="en-US" sz="1600" dirty="0"/>
              <a:t>. </a:t>
            </a:r>
          </a:p>
          <a:p>
            <a:pPr marL="285750" indent="-285750" defTabSz="1371600" fontAlgn="auto">
              <a:spcBef>
                <a:spcPts val="0"/>
              </a:spcBef>
              <a:spcAft>
                <a:spcPts val="1200"/>
              </a:spcAft>
              <a:buFontTx/>
              <a:buChar char="-"/>
            </a:pPr>
            <a:r>
              <a:rPr lang="en-US" sz="1600" i="1" dirty="0">
                <a:solidFill>
                  <a:srgbClr val="00B050"/>
                </a:solidFill>
              </a:rPr>
              <a:t>Extreme interest from industry </a:t>
            </a:r>
            <a:r>
              <a:rPr lang="en-US" sz="1600" dirty="0"/>
              <a:t>(OEMs).</a:t>
            </a:r>
          </a:p>
          <a:p>
            <a:pPr marL="285750" indent="-285750" defTabSz="1371600" fontAlgn="auto">
              <a:spcBef>
                <a:spcPts val="0"/>
              </a:spcBef>
              <a:spcAft>
                <a:spcPts val="1200"/>
              </a:spcAft>
              <a:buFontTx/>
              <a:buChar char="-"/>
            </a:pPr>
            <a:r>
              <a:rPr lang="en-US" sz="1600" dirty="0"/>
              <a:t>Strong </a:t>
            </a:r>
            <a:r>
              <a:rPr lang="en-US" sz="1600" i="1" dirty="0">
                <a:solidFill>
                  <a:srgbClr val="00B050"/>
                </a:solidFill>
              </a:rPr>
              <a:t>R&amp;D effort is ongoing </a:t>
            </a:r>
            <a:r>
              <a:rPr lang="en-US" sz="1600" dirty="0"/>
              <a:t>to provide next-generation performance in the NIR  (confidential).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F9119B7-CB1E-4203-99DF-853AEB19BE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387" y="1525881"/>
            <a:ext cx="3903625" cy="219578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4AE08FFF-DE32-4906-9A72-C4EBF550682A}"/>
              </a:ext>
            </a:extLst>
          </p:cNvPr>
          <p:cNvGrpSpPr/>
          <p:nvPr/>
        </p:nvGrpSpPr>
        <p:grpSpPr>
          <a:xfrm>
            <a:off x="5613259" y="4035976"/>
            <a:ext cx="2944636" cy="2086532"/>
            <a:chOff x="5743706" y="4180773"/>
            <a:chExt cx="2944636" cy="208653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DBAA456-559F-4975-8588-4F0E059D9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43706" y="4180773"/>
              <a:ext cx="2944636" cy="1828800"/>
            </a:xfrm>
            <a:prstGeom prst="rect">
              <a:avLst/>
            </a:prstGeom>
          </p:spPr>
        </p:pic>
        <p:sp>
          <p:nvSpPr>
            <p:cNvPr id="24" name="Content Placeholder 4">
              <a:extLst>
                <a:ext uri="{FF2B5EF4-FFF2-40B4-BE49-F238E27FC236}">
                  <a16:creationId xmlns:a16="http://schemas.microsoft.com/office/drawing/2014/main" id="{EED5C670-71BA-40F1-8BA4-2B6B7DB2A76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475751" y="5990306"/>
              <a:ext cx="1488107" cy="276999"/>
            </a:xfrm>
            <a:prstGeom prst="rect">
              <a:avLst/>
            </a:prstGeom>
            <a:solidFill>
              <a:srgbClr val="FFDDDD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fontAlgn="auto">
                <a:spcBef>
                  <a:spcPts val="0"/>
                </a:spcBef>
                <a:spcAft>
                  <a:spcPts val="0"/>
                </a:spcAft>
                <a:defRPr sz="2000" b="0" kern="0">
                  <a:solidFill>
                    <a:schemeClr val="accent1"/>
                  </a:solidFill>
                  <a:latin typeface="+mn-lt"/>
                  <a:cs typeface="+mn-cs"/>
                </a:defRPr>
              </a:lvl1pPr>
            </a:lstStyle>
            <a:p>
              <a:pPr algn="ctr"/>
              <a:r>
                <a:rPr lang="en-US" sz="1200" dirty="0">
                  <a:solidFill>
                    <a:srgbClr val="FF0000"/>
                  </a:solidFill>
                  <a:sym typeface="Wingdings" panose="05000000000000000000" pitchFamily="2" charset="2"/>
                </a:rPr>
                <a:t>PDE at 905 nm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03B9AB2-62C4-4C1B-8C04-8696B0AD08C5}"/>
              </a:ext>
            </a:extLst>
          </p:cNvPr>
          <p:cNvGrpSpPr/>
          <p:nvPr/>
        </p:nvGrpSpPr>
        <p:grpSpPr>
          <a:xfrm>
            <a:off x="2182091" y="4035976"/>
            <a:ext cx="2827177" cy="2092908"/>
            <a:chOff x="1868963" y="4180773"/>
            <a:chExt cx="2827177" cy="2092908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68E4784-85CE-4D0E-B95F-EC2DEBA6E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68963" y="4180773"/>
              <a:ext cx="2827177" cy="1828800"/>
            </a:xfrm>
            <a:prstGeom prst="rect">
              <a:avLst/>
            </a:prstGeom>
          </p:spPr>
        </p:pic>
        <p:sp>
          <p:nvSpPr>
            <p:cNvPr id="27" name="Content Placeholder 4">
              <a:extLst>
                <a:ext uri="{FF2B5EF4-FFF2-40B4-BE49-F238E27FC236}">
                  <a16:creationId xmlns:a16="http://schemas.microsoft.com/office/drawing/2014/main" id="{84904C42-9686-4834-9251-F8C75A89FA0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538497" y="5996682"/>
              <a:ext cx="1488107" cy="276999"/>
            </a:xfrm>
            <a:prstGeom prst="rect">
              <a:avLst/>
            </a:prstGeom>
            <a:solidFill>
              <a:srgbClr val="E2F2E9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kern="0" cap="none" spc="0" normalizeH="0" baseline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</a:defRPr>
              </a:lvl1pPr>
            </a:lstStyle>
            <a:p>
              <a:r>
                <a:rPr lang="en-US" sz="1200" dirty="0"/>
                <a:t>PDE at 850 nm</a:t>
              </a:r>
              <a:endParaRPr lang="en-US" sz="1200" baseline="30000" dirty="0">
                <a:sym typeface="Wingdings" panose="05000000000000000000" pitchFamily="2" charset="2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567117B1-EE1D-4022-BD5A-3D80ADDF7730}"/>
              </a:ext>
            </a:extLst>
          </p:cNvPr>
          <p:cNvSpPr txBox="1"/>
          <p:nvPr/>
        </p:nvSpPr>
        <p:spPr>
          <a:xfrm>
            <a:off x="310551" y="191308"/>
            <a:ext cx="11585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0070C0"/>
                </a:solidFill>
              </a:rPr>
              <a:t>One example of sensors with direct industrial interest: </a:t>
            </a:r>
            <a:r>
              <a:rPr lang="en-GB" sz="3600" dirty="0" err="1">
                <a:solidFill>
                  <a:srgbClr val="0070C0"/>
                </a:solidFill>
              </a:rPr>
              <a:t>SiPM</a:t>
            </a:r>
            <a:endParaRPr lang="en-GB" sz="3600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B9A5B0-731E-4A27-8D2C-307D4AA121C2}"/>
              </a:ext>
            </a:extLst>
          </p:cNvPr>
          <p:cNvSpPr txBox="1"/>
          <p:nvPr/>
        </p:nvSpPr>
        <p:spPr>
          <a:xfrm>
            <a:off x="9170894" y="4908176"/>
            <a:ext cx="2541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FBK </a:t>
            </a:r>
            <a:r>
              <a:rPr lang="en-US" dirty="0" err="1"/>
              <a:t>SiPM</a:t>
            </a:r>
            <a:r>
              <a:rPr lang="en-US" dirty="0"/>
              <a:t> presentations</a:t>
            </a:r>
          </a:p>
        </p:txBody>
      </p:sp>
    </p:spTree>
    <p:extLst>
      <p:ext uri="{BB962C8B-B14F-4D97-AF65-F5344CB8AC3E}">
        <p14:creationId xmlns:p14="http://schemas.microsoft.com/office/powerpoint/2010/main" val="280749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G. Casse, PPTAP Detector Workshop, 3rd June 2021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3</a:t>
            </a:fld>
            <a:endParaRPr lang="en-GB"/>
          </a:p>
        </p:txBody>
      </p:sp>
      <p:pic>
        <p:nvPicPr>
          <p:cNvPr id="6149" name="Picture 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416" y="652871"/>
            <a:ext cx="2247900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228" y="826218"/>
            <a:ext cx="2505075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                </a:t>
            </a:r>
          </a:p>
        </p:txBody>
      </p:sp>
      <p:pic>
        <p:nvPicPr>
          <p:cNvPr id="14" name="Picture 2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007"/>
          <a:stretch/>
        </p:blipFill>
        <p:spPr bwMode="auto">
          <a:xfrm>
            <a:off x="2376088" y="1504009"/>
            <a:ext cx="509746" cy="80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154083" y="191308"/>
            <a:ext cx="9685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err="1">
                <a:solidFill>
                  <a:srgbClr val="0070C0"/>
                </a:solidFill>
              </a:rPr>
              <a:t>Silicon</a:t>
            </a:r>
            <a:r>
              <a:rPr lang="it-IT" sz="3600" dirty="0">
                <a:solidFill>
                  <a:srgbClr val="0070C0"/>
                </a:solidFill>
              </a:rPr>
              <a:t> detectors</a:t>
            </a:r>
            <a:endParaRPr lang="en-GB" sz="3600" dirty="0">
              <a:solidFill>
                <a:srgbClr val="0070C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3468" y="4395794"/>
            <a:ext cx="80471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TimesNewRomanPSMT"/>
              </a:rPr>
              <a:t>Digital </a:t>
            </a:r>
            <a:r>
              <a:rPr lang="it-IT" sz="2400" dirty="0" err="1">
                <a:solidFill>
                  <a:srgbClr val="002060"/>
                </a:solidFill>
                <a:latin typeface="TimesNewRomanPSMT"/>
              </a:rPr>
              <a:t>readout</a:t>
            </a:r>
            <a:endParaRPr lang="en-GB" sz="2400" dirty="0">
              <a:solidFill>
                <a:srgbClr val="002060"/>
              </a:solidFill>
              <a:latin typeface="TimesNewRomanPSM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63468" y="2642560"/>
            <a:ext cx="80471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err="1">
                <a:solidFill>
                  <a:srgbClr val="002060"/>
                </a:solidFill>
                <a:latin typeface="TimesNewRomanPSMT"/>
              </a:rPr>
              <a:t>Analogue</a:t>
            </a:r>
            <a:r>
              <a:rPr lang="it-IT" sz="2400" dirty="0">
                <a:solidFill>
                  <a:srgbClr val="002060"/>
                </a:solidFill>
                <a:latin typeface="TimesNewRomanPSMT"/>
              </a:rPr>
              <a:t> </a:t>
            </a:r>
            <a:r>
              <a:rPr lang="it-IT" sz="2400" dirty="0" err="1">
                <a:solidFill>
                  <a:srgbClr val="002060"/>
                </a:solidFill>
                <a:latin typeface="TimesNewRomanPSMT"/>
              </a:rPr>
              <a:t>amplifiers</a:t>
            </a:r>
            <a:endParaRPr lang="en-GB" sz="2400" dirty="0">
              <a:solidFill>
                <a:srgbClr val="002060"/>
              </a:solidFill>
              <a:latin typeface="TimesNewRomanPSM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63469" y="956511"/>
            <a:ext cx="80471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TimesNewRomanPSMT"/>
              </a:rPr>
              <a:t>A complete detector </a:t>
            </a:r>
            <a:r>
              <a:rPr lang="it-IT" sz="2400" dirty="0" err="1">
                <a:solidFill>
                  <a:srgbClr val="002060"/>
                </a:solidFill>
                <a:latin typeface="TimesNewRomanPSMT"/>
              </a:rPr>
              <a:t>is</a:t>
            </a:r>
            <a:r>
              <a:rPr lang="it-IT" sz="2400" dirty="0">
                <a:solidFill>
                  <a:srgbClr val="002060"/>
                </a:solidFill>
                <a:latin typeface="TimesNewRomanPSMT"/>
              </a:rPr>
              <a:t> made of: </a:t>
            </a:r>
          </a:p>
          <a:p>
            <a:r>
              <a:rPr lang="it-IT" sz="2400" dirty="0" err="1">
                <a:solidFill>
                  <a:srgbClr val="002060"/>
                </a:solidFill>
                <a:latin typeface="TimesNewRomanPSMT"/>
              </a:rPr>
              <a:t>Diodes</a:t>
            </a:r>
            <a:r>
              <a:rPr lang="it-IT" sz="2400" dirty="0">
                <a:solidFill>
                  <a:srgbClr val="002060"/>
                </a:solidFill>
                <a:latin typeface="TimesNewRomanPSMT"/>
              </a:rPr>
              <a:t> </a:t>
            </a:r>
            <a:endParaRPr lang="en-GB" sz="2400" dirty="0">
              <a:solidFill>
                <a:srgbClr val="002060"/>
              </a:solidFill>
              <a:latin typeface="TimesNewRomanPSMT"/>
            </a:endParaRPr>
          </a:p>
        </p:txBody>
      </p:sp>
      <p:pic>
        <p:nvPicPr>
          <p:cNvPr id="19" name="Picture 2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4" r="41991"/>
          <a:stretch/>
        </p:blipFill>
        <p:spPr bwMode="auto">
          <a:xfrm>
            <a:off x="3697405" y="2471021"/>
            <a:ext cx="682389" cy="80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42"/>
          <a:stretch/>
        </p:blipFill>
        <p:spPr bwMode="auto">
          <a:xfrm>
            <a:off x="3466530" y="4408913"/>
            <a:ext cx="790449" cy="80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849" y="2213633"/>
            <a:ext cx="1702347" cy="12767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45"/>
          <a:stretch/>
        </p:blipFill>
        <p:spPr>
          <a:xfrm>
            <a:off x="6869260" y="2119893"/>
            <a:ext cx="2426743" cy="1724025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903" y="3756595"/>
            <a:ext cx="3205838" cy="2460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800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G. Casse, PPTAP Detector Workshop, 3rd June 2021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4</a:t>
            </a:fld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169147" y="4219693"/>
            <a:ext cx="74824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Silicon detector systems have many ingredients, but a crucial element is that the improvement of silicon detectors is linked to the evolution of CMOS technology.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429" y="963389"/>
            <a:ext cx="2922657" cy="18734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295" y="959449"/>
            <a:ext cx="2192751" cy="21727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4236" y="2610995"/>
            <a:ext cx="1359750" cy="1360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48" r="69713"/>
          <a:stretch/>
        </p:blipFill>
        <p:spPr>
          <a:xfrm>
            <a:off x="7786462" y="2836878"/>
            <a:ext cx="4405538" cy="295689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8" t="52504"/>
          <a:stretch/>
        </p:blipFill>
        <p:spPr>
          <a:xfrm>
            <a:off x="3554236" y="981269"/>
            <a:ext cx="2184438" cy="153817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154083" y="191308"/>
            <a:ext cx="9685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0070C0"/>
                </a:solidFill>
              </a:rPr>
              <a:t>The Spectacular success of Silicon detectors</a:t>
            </a:r>
          </a:p>
        </p:txBody>
      </p:sp>
    </p:spTree>
    <p:extLst>
      <p:ext uri="{BB962C8B-B14F-4D97-AF65-F5344CB8AC3E}">
        <p14:creationId xmlns:p14="http://schemas.microsoft.com/office/powerpoint/2010/main" val="357984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G. Casse, PPTAP Detector Workshop, 3rd June 2021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5</a:t>
            </a:fld>
            <a:endParaRPr lang="en-GB"/>
          </a:p>
        </p:txBody>
      </p:sp>
      <p:pic>
        <p:nvPicPr>
          <p:cNvPr id="614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445" y="1014548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45529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1154083" y="191308"/>
            <a:ext cx="9685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0070C0"/>
                </a:solidFill>
              </a:rPr>
              <a:t>The Spectacular success of Silicon detectors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66800" y="3930329"/>
            <a:ext cx="1005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A virtuous interaction between technology and experiment needs: technology improvements allow better physics performance and experiment requirements push on the technology.</a:t>
            </a:r>
          </a:p>
          <a:p>
            <a:r>
              <a:rPr lang="it-IT" u="sng" dirty="0">
                <a:solidFill>
                  <a:srgbClr val="002060"/>
                </a:solidFill>
              </a:rPr>
              <a:t>BUT: CMOS </a:t>
            </a:r>
            <a:r>
              <a:rPr lang="it-IT" u="sng" dirty="0" err="1">
                <a:solidFill>
                  <a:srgbClr val="002060"/>
                </a:solidFill>
              </a:rPr>
              <a:t>technology</a:t>
            </a:r>
            <a:r>
              <a:rPr lang="it-IT" u="sng" dirty="0">
                <a:solidFill>
                  <a:srgbClr val="002060"/>
                </a:solidFill>
              </a:rPr>
              <a:t> </a:t>
            </a:r>
            <a:r>
              <a:rPr lang="it-IT" u="sng" dirty="0" err="1">
                <a:solidFill>
                  <a:srgbClr val="002060"/>
                </a:solidFill>
              </a:rPr>
              <a:t>evolution</a:t>
            </a:r>
            <a:r>
              <a:rPr lang="it-IT" u="sng" dirty="0">
                <a:solidFill>
                  <a:srgbClr val="002060"/>
                </a:solidFill>
              </a:rPr>
              <a:t> </a:t>
            </a:r>
            <a:r>
              <a:rPr lang="it-IT" u="sng" dirty="0" err="1">
                <a:solidFill>
                  <a:srgbClr val="002060"/>
                </a:solidFill>
              </a:rPr>
              <a:t>is</a:t>
            </a:r>
            <a:r>
              <a:rPr lang="it-IT" u="sng" dirty="0">
                <a:solidFill>
                  <a:srgbClr val="002060"/>
                </a:solidFill>
              </a:rPr>
              <a:t> </a:t>
            </a:r>
            <a:r>
              <a:rPr lang="it-IT" u="sng" dirty="0" err="1">
                <a:solidFill>
                  <a:srgbClr val="002060"/>
                </a:solidFill>
              </a:rPr>
              <a:t>driven</a:t>
            </a:r>
            <a:r>
              <a:rPr lang="it-IT" u="sng" dirty="0">
                <a:solidFill>
                  <a:srgbClr val="002060"/>
                </a:solidFill>
              </a:rPr>
              <a:t> by </a:t>
            </a:r>
            <a:r>
              <a:rPr lang="it-IT" u="sng" dirty="0" err="1">
                <a:solidFill>
                  <a:srgbClr val="002060"/>
                </a:solidFill>
              </a:rPr>
              <a:t>motivations</a:t>
            </a:r>
            <a:r>
              <a:rPr lang="it-IT" u="sng" dirty="0">
                <a:solidFill>
                  <a:srgbClr val="002060"/>
                </a:solidFill>
              </a:rPr>
              <a:t> </a:t>
            </a:r>
            <a:r>
              <a:rPr lang="it-IT" u="sng" dirty="0" err="1">
                <a:solidFill>
                  <a:srgbClr val="002060"/>
                </a:solidFill>
              </a:rPr>
              <a:t>outside</a:t>
            </a:r>
            <a:r>
              <a:rPr lang="it-IT" u="sng" dirty="0">
                <a:solidFill>
                  <a:srgbClr val="002060"/>
                </a:solidFill>
              </a:rPr>
              <a:t> </a:t>
            </a:r>
            <a:r>
              <a:rPr lang="it-IT" u="sng" dirty="0" err="1">
                <a:solidFill>
                  <a:srgbClr val="002060"/>
                </a:solidFill>
              </a:rPr>
              <a:t>physics</a:t>
            </a:r>
            <a:r>
              <a:rPr lang="it-IT" u="sng" dirty="0">
                <a:solidFill>
                  <a:srgbClr val="002060"/>
                </a:solidFill>
              </a:rPr>
              <a:t>. </a:t>
            </a:r>
            <a:endParaRPr lang="en-GB" u="sng" dirty="0">
              <a:solidFill>
                <a:srgbClr val="00206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314994" y="1014548"/>
            <a:ext cx="3657600" cy="2743200"/>
            <a:chOff x="1314994" y="1014548"/>
            <a:chExt cx="3657600" cy="2743200"/>
          </a:xfrm>
        </p:grpSpPr>
        <p:grpSp>
          <p:nvGrpSpPr>
            <p:cNvPr id="9" name="Group 8"/>
            <p:cNvGrpSpPr/>
            <p:nvPr/>
          </p:nvGrpSpPr>
          <p:grpSpPr>
            <a:xfrm>
              <a:off x="1314994" y="1014548"/>
              <a:ext cx="3657600" cy="2743200"/>
              <a:chOff x="531223" y="1014548"/>
              <a:chExt cx="3657600" cy="2743200"/>
            </a:xfrm>
          </p:grpSpPr>
          <p:pic>
            <p:nvPicPr>
              <p:cNvPr id="6146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1223" y="1014548"/>
                <a:ext cx="3657600" cy="2743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Rectangle 5"/>
              <p:cNvSpPr>
                <a:spLocks noChangeAspect="1"/>
              </p:cNvSpPr>
              <p:nvPr/>
            </p:nvSpPr>
            <p:spPr>
              <a:xfrm>
                <a:off x="2232754" y="2412696"/>
                <a:ext cx="45396" cy="4539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2016089" y="2381533"/>
                <a:ext cx="216665" cy="1077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just"/>
                <a:r>
                  <a:rPr lang="it-IT" sz="700" dirty="0">
                    <a:solidFill>
                      <a:schemeClr val="bg2">
                        <a:lumMod val="25000"/>
                      </a:schemeClr>
                    </a:solidFill>
                  </a:rPr>
                  <a:t>UA2</a:t>
                </a:r>
                <a:endParaRPr lang="en-GB" sz="7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  <p:sp>
          <p:nvSpPr>
            <p:cNvPr id="4" name="Rectangle 3"/>
            <p:cNvSpPr>
              <a:spLocks noChangeAspect="1"/>
            </p:cNvSpPr>
            <p:nvPr/>
          </p:nvSpPr>
          <p:spPr>
            <a:xfrm>
              <a:off x="4389125" y="1268241"/>
              <a:ext cx="41261" cy="4126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Curved Up Arrow 7"/>
            <p:cNvSpPr/>
            <p:nvPr/>
          </p:nvSpPr>
          <p:spPr>
            <a:xfrm rot="14826878">
              <a:off x="4609881" y="1265700"/>
              <a:ext cx="290364" cy="170809"/>
            </a:xfrm>
            <a:prstGeom prst="curvedUpArrow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337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G. Casse, PPTAP Detector Workshop, 3rd June 2021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6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310551" y="191308"/>
            <a:ext cx="11585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0070C0"/>
                </a:solidFill>
              </a:rPr>
              <a:t>Silicon detectors and Readout Electronics arrangements</a:t>
            </a:r>
          </a:p>
        </p:txBody>
      </p:sp>
      <p:pic>
        <p:nvPicPr>
          <p:cNvPr id="8" name="Picture 2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90" y="2489208"/>
            <a:ext cx="1888400" cy="80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463" y="1519062"/>
            <a:ext cx="1854869" cy="80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821090" y="997780"/>
            <a:ext cx="34403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Sensitive diode, Analogue circuit and Digital circuits are the ever present elements.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21090" y="2030551"/>
            <a:ext cx="2037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The hybrid solution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64211" y="1063599"/>
            <a:ext cx="2037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Monolithic solution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5" r="18051"/>
          <a:stretch/>
        </p:blipFill>
        <p:spPr>
          <a:xfrm>
            <a:off x="540339" y="3472758"/>
            <a:ext cx="2449902" cy="16230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25" y="5391881"/>
            <a:ext cx="2471393" cy="13295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4" t="40944" r="32644" b="18238"/>
          <a:stretch/>
        </p:blipFill>
        <p:spPr>
          <a:xfrm>
            <a:off x="4681463" y="2489208"/>
            <a:ext cx="2200071" cy="160005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876" y="4277609"/>
            <a:ext cx="1476914" cy="1476914"/>
          </a:xfrm>
          <a:prstGeom prst="rect">
            <a:avLst/>
          </a:prstGeom>
        </p:spPr>
      </p:pic>
      <p:pic>
        <p:nvPicPr>
          <p:cNvPr id="25" name="Picture 4" descr="MITLL_cu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594" y="2376968"/>
            <a:ext cx="2562060" cy="187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8818615" y="1033156"/>
            <a:ext cx="2037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Monolithic solution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8444924" y="1400950"/>
            <a:ext cx="2893412" cy="814267"/>
            <a:chOff x="8444924" y="1400950"/>
            <a:chExt cx="2893412" cy="814267"/>
          </a:xfrm>
        </p:grpSpPr>
        <p:grpSp>
          <p:nvGrpSpPr>
            <p:cNvPr id="30" name="Group 29"/>
            <p:cNvGrpSpPr/>
            <p:nvPr/>
          </p:nvGrpSpPr>
          <p:grpSpPr>
            <a:xfrm>
              <a:off x="8444924" y="1400950"/>
              <a:ext cx="2893412" cy="814267"/>
              <a:chOff x="8580707" y="2656655"/>
              <a:chExt cx="2893412" cy="814267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8580707" y="2664343"/>
                <a:ext cx="2059040" cy="806579"/>
                <a:chOff x="5547888" y="3516525"/>
                <a:chExt cx="2059040" cy="806579"/>
              </a:xfrm>
            </p:grpSpPr>
            <p:pic>
              <p:nvPicPr>
                <p:cNvPr id="21" name="Picture 22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73325"/>
                <a:stretch/>
              </p:blipFill>
              <p:spPr bwMode="auto">
                <a:xfrm>
                  <a:off x="5547888" y="3516525"/>
                  <a:ext cx="503720" cy="80474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0" name="Group 9"/>
                <p:cNvGrpSpPr/>
                <p:nvPr/>
              </p:nvGrpSpPr>
              <p:grpSpPr>
                <a:xfrm>
                  <a:off x="6103188" y="3516525"/>
                  <a:ext cx="1503740" cy="806579"/>
                  <a:chOff x="6095157" y="3506269"/>
                  <a:chExt cx="1503740" cy="806579"/>
                </a:xfrm>
              </p:grpSpPr>
              <p:grpSp>
                <p:nvGrpSpPr>
                  <p:cNvPr id="23" name="Group 22"/>
                  <p:cNvGrpSpPr/>
                  <p:nvPr/>
                </p:nvGrpSpPr>
                <p:grpSpPr>
                  <a:xfrm>
                    <a:off x="6126961" y="3506269"/>
                    <a:ext cx="1471936" cy="804742"/>
                    <a:chOff x="5702211" y="2487012"/>
                    <a:chExt cx="1471936" cy="804742"/>
                  </a:xfrm>
                </p:grpSpPr>
                <p:pic>
                  <p:nvPicPr>
                    <p:cNvPr id="9" name="Picture 23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9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1591" r="42962"/>
                    <a:stretch/>
                  </p:blipFill>
                  <p:spPr bwMode="auto">
                    <a:xfrm>
                      <a:off x="5702211" y="2487012"/>
                      <a:ext cx="669368" cy="804742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2" name="Picture 22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59048"/>
                    <a:stretch/>
                  </p:blipFill>
                  <p:spPr bwMode="auto">
                    <a:xfrm>
                      <a:off x="6400800" y="2487012"/>
                      <a:ext cx="773347" cy="804742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cxnSp>
                <p:nvCxnSpPr>
                  <p:cNvPr id="6" name="Straight Connector 5"/>
                  <p:cNvCxnSpPr/>
                  <p:nvPr/>
                </p:nvCxnSpPr>
                <p:spPr>
                  <a:xfrm>
                    <a:off x="6095157" y="3506269"/>
                    <a:ext cx="8031" cy="804742"/>
                  </a:xfrm>
                  <a:prstGeom prst="line">
                    <a:avLst/>
                  </a:prstGeom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Connector 23"/>
                  <p:cNvCxnSpPr/>
                  <p:nvPr/>
                </p:nvCxnSpPr>
                <p:spPr>
                  <a:xfrm>
                    <a:off x="6824109" y="3508106"/>
                    <a:ext cx="8031" cy="804742"/>
                  </a:xfrm>
                  <a:prstGeom prst="line">
                    <a:avLst/>
                  </a:prstGeom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9" name="Group 28"/>
              <p:cNvGrpSpPr/>
              <p:nvPr/>
            </p:nvGrpSpPr>
            <p:grpSpPr>
              <a:xfrm>
                <a:off x="10700772" y="2656655"/>
                <a:ext cx="773347" cy="806653"/>
                <a:chOff x="10700772" y="2656655"/>
                <a:chExt cx="773347" cy="806653"/>
              </a:xfrm>
            </p:grpSpPr>
            <p:pic>
              <p:nvPicPr>
                <p:cNvPr id="27" name="Picture 22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9048"/>
                <a:stretch/>
              </p:blipFill>
              <p:spPr bwMode="auto">
                <a:xfrm>
                  <a:off x="10700772" y="2658566"/>
                  <a:ext cx="773347" cy="80474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28" name="Straight Connector 27"/>
                <p:cNvCxnSpPr/>
                <p:nvPr/>
              </p:nvCxnSpPr>
              <p:spPr>
                <a:xfrm>
                  <a:off x="10704733" y="2656655"/>
                  <a:ext cx="8031" cy="804742"/>
                </a:xfrm>
                <a:prstGeom prst="line">
                  <a:avLst/>
                </a:prstGeom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1" name="TextBox 30"/>
            <p:cNvSpPr txBox="1"/>
            <p:nvPr/>
          </p:nvSpPr>
          <p:spPr>
            <a:xfrm>
              <a:off x="9905382" y="1598005"/>
              <a:ext cx="3578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M</a:t>
              </a:r>
              <a:endParaRPr lang="en-GB" dirty="0"/>
            </a:p>
          </p:txBody>
        </p:sp>
      </p:grpSp>
      <p:pic>
        <p:nvPicPr>
          <p:cNvPr id="33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379" y="4413922"/>
            <a:ext cx="2427509" cy="211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64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G. Casse, PPTAP Detector Workshop, 3rd June 2021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7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310551" y="191308"/>
            <a:ext cx="11585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0070C0"/>
                </a:solidFill>
              </a:rPr>
              <a:t>Examples and typical sizes of the different architectures</a:t>
            </a:r>
          </a:p>
        </p:txBody>
      </p:sp>
      <p:pic>
        <p:nvPicPr>
          <p:cNvPr id="8" name="Picture 2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70" y="1333139"/>
            <a:ext cx="1136818" cy="48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272" y="1442023"/>
            <a:ext cx="867282" cy="37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10551" y="3747862"/>
            <a:ext cx="34403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40 – 110 </a:t>
            </a:r>
            <a:r>
              <a:rPr lang="en-GB" dirty="0">
                <a:solidFill>
                  <a:srgbClr val="002060"/>
                </a:solidFill>
                <a:latin typeface="Symbol" panose="05050102010706020507" pitchFamily="18" charset="2"/>
              </a:rPr>
              <a:t>m</a:t>
            </a:r>
            <a:r>
              <a:rPr lang="en-GB" dirty="0">
                <a:solidFill>
                  <a:srgbClr val="002060"/>
                </a:solidFill>
              </a:rPr>
              <a:t>m pitch, 1 – 4 cm long strips. Readout: Beetle chip, </a:t>
            </a:r>
            <a:r>
              <a:rPr lang="en-US" dirty="0">
                <a:solidFill>
                  <a:srgbClr val="002060"/>
                </a:solidFill>
              </a:rPr>
              <a:t>0.25 </a:t>
            </a:r>
            <a:r>
              <a:rPr lang="en-US" dirty="0" err="1">
                <a:solidFill>
                  <a:srgbClr val="002060"/>
                </a:solidFill>
              </a:rPr>
              <a:t>μm</a:t>
            </a:r>
            <a:r>
              <a:rPr lang="en-US" dirty="0">
                <a:solidFill>
                  <a:srgbClr val="002060"/>
                </a:solidFill>
              </a:rPr>
              <a:t> CMOS.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315142" y="913902"/>
            <a:ext cx="2037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Monolithic solution</a:t>
            </a:r>
          </a:p>
        </p:txBody>
      </p:sp>
      <p:pic>
        <p:nvPicPr>
          <p:cNvPr id="7170" name="Picture 2" descr="Image result for lhcb velo detector">
            <a:extLst>
              <a:ext uri="{FF2B5EF4-FFF2-40B4-BE49-F238E27FC236}">
                <a16:creationId xmlns:a16="http://schemas.microsoft.com/office/drawing/2014/main" id="{2703E2D3-E69F-4A62-879B-3A4A99E3C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57" y="1844394"/>
            <a:ext cx="260985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2">
            <a:extLst>
              <a:ext uri="{FF2B5EF4-FFF2-40B4-BE49-F238E27FC236}">
                <a16:creationId xmlns:a16="http://schemas.microsoft.com/office/drawing/2014/main" id="{C0684DCB-5984-438C-9F3A-DCD566D27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900" y="964385"/>
            <a:ext cx="1136818" cy="48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E100C7A-CA0D-451B-8F35-7E2D515DBB08}"/>
              </a:ext>
            </a:extLst>
          </p:cNvPr>
          <p:cNvSpPr/>
          <p:nvPr/>
        </p:nvSpPr>
        <p:spPr>
          <a:xfrm>
            <a:off x="3655169" y="4129502"/>
            <a:ext cx="48135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Pixel sensor (200 </a:t>
            </a:r>
            <a:r>
              <a:rPr lang="en-US" dirty="0" err="1">
                <a:solidFill>
                  <a:srgbClr val="002060"/>
                </a:solidFill>
              </a:rPr>
              <a:t>μm</a:t>
            </a:r>
            <a:r>
              <a:rPr lang="en-US" dirty="0">
                <a:solidFill>
                  <a:srgbClr val="002060"/>
                </a:solidFill>
              </a:rPr>
              <a:t> thick) and FE-I4 (400 </a:t>
            </a:r>
            <a:r>
              <a:rPr lang="en-US" dirty="0" err="1">
                <a:solidFill>
                  <a:srgbClr val="002060"/>
                </a:solidFill>
              </a:rPr>
              <a:t>μm</a:t>
            </a:r>
            <a:r>
              <a:rPr lang="en-US" dirty="0">
                <a:solidFill>
                  <a:srgbClr val="002060"/>
                </a:solidFill>
              </a:rPr>
              <a:t> thick) readout hybrid (bump-bonded) assembly.  130 nm CMOS, 20x18.8 mm</a:t>
            </a:r>
            <a:r>
              <a:rPr lang="en-US" baseline="30000" dirty="0">
                <a:solidFill>
                  <a:srgbClr val="002060"/>
                </a:solidFill>
              </a:rPr>
              <a:t>2, </a:t>
            </a:r>
            <a:r>
              <a:rPr lang="en-US" dirty="0">
                <a:solidFill>
                  <a:srgbClr val="002060"/>
                </a:solidFill>
              </a:rPr>
              <a:t>26880 pixel, size 50x250 μm</a:t>
            </a:r>
            <a:r>
              <a:rPr lang="en-US" baseline="30000" dirty="0">
                <a:solidFill>
                  <a:srgbClr val="002060"/>
                </a:solidFill>
              </a:rPr>
              <a:t>2</a:t>
            </a:r>
            <a:r>
              <a:rPr lang="en-US" dirty="0">
                <a:solidFill>
                  <a:srgbClr val="002060"/>
                </a:solidFill>
              </a:rPr>
              <a:t>).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C999E4-7554-4A15-B8CE-0F9E745DA6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8384" y="1675843"/>
            <a:ext cx="3127099" cy="22266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B9E526-713B-44C7-B8CD-25747C5430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4125" y="1844394"/>
            <a:ext cx="3235157" cy="205810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76B6B87-B878-4695-A09E-2D24845D5D96}"/>
              </a:ext>
            </a:extLst>
          </p:cNvPr>
          <p:cNvSpPr/>
          <p:nvPr/>
        </p:nvSpPr>
        <p:spPr>
          <a:xfrm>
            <a:off x="8290303" y="4007927"/>
            <a:ext cx="37005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MAP sensor 50 </a:t>
            </a:r>
            <a:r>
              <a:rPr lang="en-US" dirty="0" err="1">
                <a:solidFill>
                  <a:srgbClr val="002060"/>
                </a:solidFill>
              </a:rPr>
              <a:t>μm</a:t>
            </a:r>
            <a:r>
              <a:rPr lang="en-US" dirty="0">
                <a:solidFill>
                  <a:srgbClr val="002060"/>
                </a:solidFill>
              </a:rPr>
              <a:t> thick, 80 x 80 μm</a:t>
            </a:r>
            <a:r>
              <a:rPr lang="en-US" baseline="30000" dirty="0">
                <a:solidFill>
                  <a:srgbClr val="002060"/>
                </a:solidFill>
              </a:rPr>
              <a:t>2</a:t>
            </a:r>
            <a:r>
              <a:rPr lang="en-US" dirty="0">
                <a:solidFill>
                  <a:srgbClr val="002060"/>
                </a:solidFill>
              </a:rPr>
              <a:t>. R&amp;D for mu3e, 180 nm CMOS.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100C7A-CA0D-451B-8F35-7E2D515DBB08}"/>
              </a:ext>
            </a:extLst>
          </p:cNvPr>
          <p:cNvSpPr/>
          <p:nvPr/>
        </p:nvSpPr>
        <p:spPr>
          <a:xfrm>
            <a:off x="480889" y="5329831"/>
            <a:ext cx="89253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Size matters (and cost), detector geometries are adapted to the area to be covered. </a:t>
            </a:r>
          </a:p>
        </p:txBody>
      </p:sp>
    </p:spTree>
    <p:extLst>
      <p:ext uri="{BB962C8B-B14F-4D97-AF65-F5344CB8AC3E}">
        <p14:creationId xmlns:p14="http://schemas.microsoft.com/office/powerpoint/2010/main" val="206964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G. Casse, PPTAP Detector Workshop, 3rd June 2021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8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310551" y="191308"/>
            <a:ext cx="11585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0070C0"/>
                </a:solidFill>
              </a:rPr>
              <a:t>Increasing Granularity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6AA1401F-655E-4F9A-B2AF-7612FD5E1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263" y="1081893"/>
            <a:ext cx="9144000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latin typeface="Arial" panose="020B0604020202020204" pitchFamily="34" charset="0"/>
              </a:rPr>
              <a:t>If hybrid: traditional technologies offer small room for improvement.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latin typeface="Arial" panose="020B0604020202020204" pitchFamily="34" charset="0"/>
              </a:rPr>
              <a:t>New technologies for vertical connection (bump bonding too coarse).</a:t>
            </a:r>
          </a:p>
          <a:p>
            <a:pPr lvl="1" algn="just">
              <a:spcBef>
                <a:spcPct val="0"/>
              </a:spcBef>
              <a:buFontTx/>
              <a:buNone/>
            </a:pPr>
            <a:r>
              <a:rPr lang="it-IT" altLang="en-US" sz="1600" dirty="0">
                <a:latin typeface="Arial" panose="020B0604020202020204" pitchFamily="34" charset="0"/>
              </a:rPr>
              <a:t>Industrial or RTO ?</a:t>
            </a:r>
          </a:p>
          <a:p>
            <a:pPr lvl="1" algn="just">
              <a:spcBef>
                <a:spcPct val="0"/>
              </a:spcBef>
              <a:buFontTx/>
              <a:buNone/>
            </a:pPr>
            <a:r>
              <a:rPr lang="it-IT" altLang="en-US" sz="1600" dirty="0">
                <a:latin typeface="Arial" panose="020B0604020202020204" pitchFamily="34" charset="0"/>
              </a:rPr>
              <a:t>Technology mix.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it-IT" altLang="en-US" sz="2000" dirty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en-US" sz="2000" dirty="0" err="1">
                <a:latin typeface="Arial" panose="020B0604020202020204" pitchFamily="34" charset="0"/>
              </a:rPr>
              <a:t>If</a:t>
            </a:r>
            <a:r>
              <a:rPr lang="it-IT" altLang="en-US" sz="2000" dirty="0">
                <a:latin typeface="Arial" panose="020B0604020202020204" pitchFamily="34" charset="0"/>
              </a:rPr>
              <a:t> </a:t>
            </a:r>
            <a:r>
              <a:rPr lang="it-IT" altLang="en-US" sz="2000" dirty="0" err="1">
                <a:latin typeface="Arial" panose="020B0604020202020204" pitchFamily="34" charset="0"/>
              </a:rPr>
              <a:t>monolithic</a:t>
            </a:r>
            <a:r>
              <a:rPr lang="it-IT" altLang="en-US" sz="2000" dirty="0">
                <a:latin typeface="Arial" panose="020B0604020202020204" pitchFamily="34" charset="0"/>
              </a:rPr>
              <a:t>: </a:t>
            </a:r>
            <a:r>
              <a:rPr lang="it-IT" altLang="en-US" sz="2000" dirty="0" err="1">
                <a:latin typeface="Arial" panose="020B0604020202020204" pitchFamily="34" charset="0"/>
              </a:rPr>
              <a:t>limited</a:t>
            </a:r>
            <a:r>
              <a:rPr lang="it-IT" altLang="en-US" sz="2000" dirty="0">
                <a:latin typeface="Arial" panose="020B0604020202020204" pitchFamily="34" charset="0"/>
              </a:rPr>
              <a:t> by the </a:t>
            </a:r>
            <a:r>
              <a:rPr lang="it-IT" altLang="en-US" sz="2000" dirty="0" err="1">
                <a:latin typeface="Arial" panose="020B0604020202020204" pitchFamily="34" charset="0"/>
              </a:rPr>
              <a:t>size</a:t>
            </a:r>
            <a:r>
              <a:rPr lang="it-IT" altLang="en-US" sz="2000" dirty="0">
                <a:latin typeface="Arial" panose="020B0604020202020204" pitchFamily="34" charset="0"/>
              </a:rPr>
              <a:t> (and </a:t>
            </a:r>
            <a:r>
              <a:rPr lang="it-IT" altLang="en-US" sz="2000" dirty="0" err="1">
                <a:latin typeface="Arial" panose="020B0604020202020204" pitchFamily="34" charset="0"/>
              </a:rPr>
              <a:t>available</a:t>
            </a:r>
            <a:r>
              <a:rPr lang="it-IT" altLang="en-US" sz="2000" dirty="0">
                <a:latin typeface="Arial" panose="020B0604020202020204" pitchFamily="34" charset="0"/>
              </a:rPr>
              <a:t> </a:t>
            </a:r>
            <a:r>
              <a:rPr lang="it-IT" altLang="en-US" sz="2000" dirty="0" err="1">
                <a:latin typeface="Arial" panose="020B0604020202020204" pitchFamily="34" charset="0"/>
              </a:rPr>
              <a:t>nodes</a:t>
            </a:r>
            <a:r>
              <a:rPr lang="it-IT" altLang="en-US" sz="2000" dirty="0">
                <a:latin typeface="Arial" panose="020B0604020202020204" pitchFamily="34" charset="0"/>
              </a:rPr>
              <a:t>) of the </a:t>
            </a:r>
            <a:r>
              <a:rPr lang="it-IT" altLang="en-US" sz="2000" dirty="0" err="1">
                <a:latin typeface="Arial" panose="020B0604020202020204" pitchFamily="34" charset="0"/>
              </a:rPr>
              <a:t>analogue</a:t>
            </a:r>
            <a:r>
              <a:rPr lang="it-IT" altLang="en-US" sz="2000" dirty="0">
                <a:latin typeface="Arial" panose="020B0604020202020204" pitchFamily="34" charset="0"/>
              </a:rPr>
              <a:t> </a:t>
            </a:r>
            <a:r>
              <a:rPr lang="it-IT" altLang="en-US" sz="2000" dirty="0" err="1">
                <a:latin typeface="Arial" panose="020B0604020202020204" pitchFamily="34" charset="0"/>
              </a:rPr>
              <a:t>circuit</a:t>
            </a:r>
            <a:r>
              <a:rPr lang="it-IT" altLang="en-US" sz="2000" dirty="0">
                <a:latin typeface="Arial" panose="020B0604020202020204" pitchFamily="34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it-IT" altLang="en-US" sz="2000" dirty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GB" altLang="en-US" sz="2000" dirty="0">
              <a:latin typeface="Arial" panose="020B0604020202020204" pitchFamily="34" charset="0"/>
            </a:endParaRPr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027" y="3236424"/>
            <a:ext cx="3011652" cy="268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347" y="3217374"/>
            <a:ext cx="2864022" cy="269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5535918" y="6109304"/>
            <a:ext cx="2525650" cy="14359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365559" y="5880919"/>
            <a:ext cx="78258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50 µm</a:t>
            </a:r>
          </a:p>
        </p:txBody>
      </p:sp>
    </p:spTree>
    <p:extLst>
      <p:ext uri="{BB962C8B-B14F-4D97-AF65-F5344CB8AC3E}">
        <p14:creationId xmlns:p14="http://schemas.microsoft.com/office/powerpoint/2010/main" val="148478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G. Casse, PPTAP Detector Workshop, 3rd June 2021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9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310551" y="191308"/>
            <a:ext cx="11585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0070C0"/>
                </a:solidFill>
              </a:rPr>
              <a:t>Increasing Granularity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6AA1401F-655E-4F9A-B2AF-7612FD5E1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334" y="1165559"/>
            <a:ext cx="9144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Arial" panose="020B0604020202020204" pitchFamily="34" charset="0"/>
              </a:rPr>
              <a:t>Current achievement on large area detector:</a:t>
            </a:r>
            <a:endParaRPr lang="it-IT" altLang="en-US" sz="2000" dirty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it-IT" altLang="en-US" sz="2000" dirty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GB" altLang="en-US" sz="2000" dirty="0">
              <a:latin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6BED52-EF13-4E0F-B76E-033FA7F38B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57"/>
          <a:stretch/>
        </p:blipFill>
        <p:spPr>
          <a:xfrm>
            <a:off x="8317567" y="1634567"/>
            <a:ext cx="2619375" cy="1290636"/>
          </a:xfrm>
          <a:prstGeom prst="rect">
            <a:avLst/>
          </a:prstGeom>
        </p:spPr>
      </p:pic>
      <p:sp>
        <p:nvSpPr>
          <p:cNvPr id="11" name="TextBox 5">
            <a:extLst>
              <a:ext uri="{FF2B5EF4-FFF2-40B4-BE49-F238E27FC236}">
                <a16:creationId xmlns:a16="http://schemas.microsoft.com/office/drawing/2014/main" id="{7FE0F66A-78D8-4E98-AADA-C848A8BE1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79" y="2509142"/>
            <a:ext cx="72869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en-GB" altLang="en-US" sz="2000" dirty="0">
                <a:latin typeface="Arial" panose="020B0604020202020204" pitchFamily="34" charset="0"/>
              </a:rPr>
              <a:t>ALPIDE for ALICE:</a:t>
            </a:r>
          </a:p>
          <a:p>
            <a:pPr algn="just">
              <a:spcBef>
                <a:spcPct val="0"/>
              </a:spcBef>
              <a:buNone/>
            </a:pPr>
            <a:r>
              <a:rPr lang="en-GB" altLang="en-US" sz="2000" dirty="0">
                <a:latin typeface="Arial" panose="020B0604020202020204" pitchFamily="34" charset="0"/>
              </a:rPr>
              <a:t>A 28x28 µm</a:t>
            </a:r>
            <a:r>
              <a:rPr lang="en-GB" altLang="en-US" sz="2000" baseline="30000" dirty="0">
                <a:latin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</a:rPr>
              <a:t> pixel size monolithic sensor to equip </a:t>
            </a:r>
            <a:r>
              <a:rPr lang="en-GB" altLang="en-US" sz="2000" dirty="0" smtClean="0">
                <a:latin typeface="Arial" panose="020B0604020202020204" pitchFamily="34" charset="0"/>
              </a:rPr>
              <a:t>the ALICE </a:t>
            </a:r>
            <a:r>
              <a:rPr lang="en-GB" altLang="en-US" sz="2000" dirty="0">
                <a:latin typeface="Arial" panose="020B0604020202020204" pitchFamily="34" charset="0"/>
              </a:rPr>
              <a:t>silicon tracker </a:t>
            </a:r>
            <a:r>
              <a:rPr lang="en-GB" altLang="en-US" sz="2000" dirty="0" smtClean="0">
                <a:latin typeface="Arial" panose="020B0604020202020204" pitchFamily="34" charset="0"/>
              </a:rPr>
              <a:t>(about 10 </a:t>
            </a:r>
            <a:r>
              <a:rPr lang="en-GB" altLang="en-US" sz="2000" dirty="0">
                <a:latin typeface="Arial" panose="020B0604020202020204" pitchFamily="34" charset="0"/>
              </a:rPr>
              <a:t>m</a:t>
            </a:r>
            <a:r>
              <a:rPr lang="en-GB" altLang="en-US" sz="2000" baseline="30000" dirty="0">
                <a:latin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</a:rPr>
              <a:t>).</a:t>
            </a:r>
          </a:p>
          <a:p>
            <a:pPr algn="just">
              <a:spcBef>
                <a:spcPct val="0"/>
              </a:spcBef>
              <a:buNone/>
            </a:pPr>
            <a:r>
              <a:rPr lang="en-GB" altLang="en-US" sz="2000" dirty="0">
                <a:latin typeface="Arial" panose="020B0604020202020204" pitchFamily="34" charset="0"/>
              </a:rPr>
              <a:t>Technology TJ </a:t>
            </a:r>
            <a:r>
              <a:rPr lang="en-GB" altLang="en-US" sz="2000" dirty="0" smtClean="0">
                <a:latin typeface="Arial" panose="020B0604020202020204" pitchFamily="34" charset="0"/>
              </a:rPr>
              <a:t>180 nm (CMOS imaging).</a:t>
            </a:r>
            <a:endParaRPr lang="en-GB" altLang="en-US" sz="2000" dirty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it-IT" altLang="en-US" sz="2000" dirty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GB" altLang="en-US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05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30100</TotalTime>
  <Words>1522</Words>
  <Application>Microsoft Office PowerPoint</Application>
  <PresentationFormat>Widescreen</PresentationFormat>
  <Paragraphs>212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Symbol</vt:lpstr>
      <vt:lpstr>Times New Roman</vt:lpstr>
      <vt:lpstr>TimesNewRomanPSMT</vt:lpstr>
      <vt:lpstr>Wingdings</vt:lpstr>
      <vt:lpstr>Office Theme</vt:lpstr>
      <vt:lpstr>Silicon sensors R&amp;D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352</cp:revision>
  <dcterms:created xsi:type="dcterms:W3CDTF">2019-03-22T08:19:19Z</dcterms:created>
  <dcterms:modified xsi:type="dcterms:W3CDTF">2021-06-03T09:51:35Z</dcterms:modified>
</cp:coreProperties>
</file>