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485" r:id="rId3"/>
    <p:sldId id="556" r:id="rId4"/>
    <p:sldId id="484" r:id="rId5"/>
    <p:sldId id="486" r:id="rId6"/>
    <p:sldId id="517" r:id="rId7"/>
    <p:sldId id="553" r:id="rId8"/>
    <p:sldId id="533" r:id="rId9"/>
    <p:sldId id="531" r:id="rId10"/>
    <p:sldId id="55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/>
    <p:restoredTop sz="94616"/>
  </p:normalViewPr>
  <p:slideViewPr>
    <p:cSldViewPr snapToGrid="0" snapToObjects="1">
      <p:cViewPr varScale="1">
        <p:scale>
          <a:sx n="166" d="100"/>
          <a:sy n="166" d="100"/>
        </p:scale>
        <p:origin x="200" y="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BF913-A024-344A-A648-70B3CCFA438F}" type="datetimeFigureOut">
              <a:rPr lang="en-US" smtClean="0"/>
              <a:t>6/3/21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BB45D-947E-F54A-B6B0-9DE056DCE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74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5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18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6E0D-77A0-8A48-B444-E7A4D4668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BCC64A-19FE-2D4D-8C21-DEEF00556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2CDE3-B7A2-6E4C-B520-3EF927E65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41E9-6958-A147-89DE-5FEF403B2D83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BA4AD-9BAE-094A-93D7-78D28C8A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5D268-C626-C840-A486-786ADCD84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3451-54F9-914A-B3A5-B4ECE25E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0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4AE44-3EAB-DE49-9951-CCEF1C4A9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C2027-9C2C-4B42-A806-BB933C394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10DD8-8D36-8944-B8DD-99C05F660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41E9-6958-A147-89DE-5FEF403B2D83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85C1-2712-2E48-A30A-07BEEE89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927BF-0BA2-A84C-A79F-2700E2E18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3451-54F9-914A-B3A5-B4ECE25E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96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42BF9E-0322-9D4D-969A-E26C09C709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346A6-16AD-224E-81AA-23CCD3F2E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768F5-F122-7244-A060-1167AE6BE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41E9-6958-A147-89DE-5FEF403B2D83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5170C-5B06-6D49-A406-37691FABE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B0E-581B-7042-93B3-5B5DEC02C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3451-54F9-914A-B3A5-B4ECE25E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98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649D1-671D-E64A-94C9-062B6F3DA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D5E19-8B24-8C41-8D48-69032FDDB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8D452-CC85-6346-BC2D-779B38EE8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41E9-6958-A147-89DE-5FEF403B2D83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F5E2B-4972-5547-84FA-D6C9F1432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01BF2-4452-A84A-9788-228191FE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3451-54F9-914A-B3A5-B4ECE25E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6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6359-43BC-FF41-8FAD-DE871CC77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B6CB85-B9DF-9F41-8881-A05B6E6A1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87AF4-3A07-B942-8D11-29674DD37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41E9-6958-A147-89DE-5FEF403B2D83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14B2D-B5F1-B24C-AE89-42E4DA7A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1254A-D151-8447-9C8A-3B7AC205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3451-54F9-914A-B3A5-B4ECE25E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72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3DA72-2982-4F40-9438-5E5A5F374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B1B61-A357-D948-AFE4-59E1236E49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08A46-24A8-1B44-8E96-AFE2A6BB2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8EAE3-E4D3-2647-A642-0608A48D8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41E9-6958-A147-89DE-5FEF403B2D83}" type="datetimeFigureOut">
              <a:rPr lang="en-US" smtClean="0"/>
              <a:t>6/3/21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0D7DC-4B14-DC4D-A5C6-530C37CBA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5694A5-F1A0-9849-BDB4-F914668D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3451-54F9-914A-B3A5-B4ECE25E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13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0B39-0DB4-B84A-AD6E-67195841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3B6F3-41D6-2847-BCAE-A7B52E6BB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78996-1E15-134A-AC34-6FFDAE19F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FCA5C-5075-F543-970C-4F5A5D805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12AEA0-9409-4B41-A0CB-356719058D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860CE8-892D-2443-9D43-CFBE22E96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41E9-6958-A147-89DE-5FEF403B2D83}" type="datetimeFigureOut">
              <a:rPr lang="en-US" smtClean="0"/>
              <a:t>6/3/21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F24400-5E04-FE40-B1C9-4E3DBB90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4F90A-325F-B24A-B774-C324C3B29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3451-54F9-914A-B3A5-B4ECE25E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FE7A6-12A2-7D4E-91FC-5F8F23106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DF93E-EAD3-0F43-8982-F6FAA3B14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41E9-6958-A147-89DE-5FEF403B2D83}" type="datetimeFigureOut">
              <a:rPr lang="en-US" smtClean="0"/>
              <a:t>6/3/21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25E057-2148-024E-9950-7A3D736C2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C1B2C-DD8D-D34A-B415-01FD01C63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3451-54F9-914A-B3A5-B4ECE25E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8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A134D-C289-1843-9394-EB0823D89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41E9-6958-A147-89DE-5FEF403B2D83}" type="datetimeFigureOut">
              <a:rPr lang="en-US" smtClean="0"/>
              <a:t>6/3/21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DA4E1-F8B6-D547-82B8-163A220AF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721D1-B513-534E-9BD6-9483BEE5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3451-54F9-914A-B3A5-B4ECE25E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10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DDF9B-B816-EB47-BB36-557D90A5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72D7E-001A-6C49-A2E9-D4CACF0B2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4CECD-B5E9-B145-8EAE-ED73D0809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2329B-90AA-6943-9D47-45C91EA9E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41E9-6958-A147-89DE-5FEF403B2D83}" type="datetimeFigureOut">
              <a:rPr lang="en-US" smtClean="0"/>
              <a:t>6/3/21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920C7-4F63-6A49-94D5-399B508FC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A6F38-81CF-A645-B290-1977AE16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3451-54F9-914A-B3A5-B4ECE25E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47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7C4EB-BB6B-DD4D-96A6-BB46C680E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1C115-BAB6-364D-9EB6-CF2E85286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AF76F-520C-0B43-B817-C2DC7834A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93C14-5F4D-614E-AE6B-9F32BB4DA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41E9-6958-A147-89DE-5FEF403B2D83}" type="datetimeFigureOut">
              <a:rPr lang="en-US" smtClean="0"/>
              <a:t>6/3/21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D03C5-2F8D-AE40-824C-B01A5D657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CEA95-C615-CA43-99B3-BFF30902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3451-54F9-914A-B3A5-B4ECE25E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5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69B27D-125C-B940-B35E-6E57112F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BCBB6-C1EB-CD49-ADFB-D41B0ACB2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7C3-DD6D-7741-84FE-2E4B3BD910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241E9-6958-A147-89DE-5FEF403B2D83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36BB8-9D33-CC4F-9E33-A454131E9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F6D6A-70B3-4247-98EC-2704354D9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C3451-54F9-914A-B3A5-B4ECE25E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9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902.09883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hyperlink" Target="https://arxiv.org/abs/1902.09883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D44F-1068-5840-BA55-ACC5319095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E3B00-053E-CA4C-8622-E618C2D5C1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CF9F8-D85A-3F4B-A256-AB612685D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211" cy="68999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157241-23BB-3A49-B23C-B34D130CB6C4}"/>
              </a:ext>
            </a:extLst>
          </p:cNvPr>
          <p:cNvSpPr/>
          <p:nvPr/>
        </p:nvSpPr>
        <p:spPr>
          <a:xfrm>
            <a:off x="1017872" y="1432472"/>
            <a:ext cx="9650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Collective Excitations </a:t>
            </a:r>
          </a:p>
          <a:p>
            <a:pPr algn="ctr"/>
            <a:r>
              <a:rPr lang="en-GB" sz="4800" dirty="0">
                <a:solidFill>
                  <a:schemeClr val="bg1"/>
                </a:solidFill>
              </a:rPr>
              <a:t>for </a:t>
            </a:r>
          </a:p>
          <a:p>
            <a:pPr algn="ctr"/>
            <a:r>
              <a:rPr lang="en-GB" sz="4800" dirty="0">
                <a:solidFill>
                  <a:schemeClr val="bg1"/>
                </a:solidFill>
              </a:rPr>
              <a:t>Fundamental Physics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36592E-8BA1-E943-A9A6-462DB0D1865E}"/>
              </a:ext>
            </a:extLst>
          </p:cNvPr>
          <p:cNvSpPr/>
          <p:nvPr/>
        </p:nvSpPr>
        <p:spPr>
          <a:xfrm>
            <a:off x="5687727" y="525780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Ivette Fuentes, University of Southampton</a:t>
            </a:r>
          </a:p>
        </p:txBody>
      </p:sp>
    </p:spTree>
    <p:extLst>
      <p:ext uri="{BB962C8B-B14F-4D97-AF65-F5344CB8AC3E}">
        <p14:creationId xmlns:p14="http://schemas.microsoft.com/office/powerpoint/2010/main" val="215066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415480" y="401799"/>
            <a:ext cx="950505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12194" y="412226"/>
            <a:ext cx="8403020" cy="685800"/>
          </a:xfrm>
        </p:spPr>
        <p:txBody>
          <a:bodyPr>
            <a:noAutofit/>
          </a:bodyPr>
          <a:lstStyle/>
          <a:p>
            <a:r>
              <a:rPr lang="en-US" b="1" dirty="0"/>
              <a:t>Commercial applications</a:t>
            </a:r>
            <a:endParaRPr lang="en-US" b="1" dirty="0">
              <a:solidFill>
                <a:srgbClr val="7F7F7F"/>
              </a:solidFill>
            </a:endParaRPr>
          </a:p>
        </p:txBody>
      </p:sp>
      <p:pic>
        <p:nvPicPr>
          <p:cNvPr id="27" name="Picture 26" descr="Screen Shot 2014-03-04 at 12.02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032500"/>
            <a:ext cx="127000" cy="7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1DE9A-1798-EC47-8BD6-44FA046A2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908" y="2151582"/>
            <a:ext cx="1502953" cy="245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4A6C5B-46AC-CA4D-B8FD-B37420B2C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3" y="1362628"/>
            <a:ext cx="3032900" cy="6452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401EE52-3E0C-AF4F-91E0-96F3A9E5BB8A}"/>
              </a:ext>
            </a:extLst>
          </p:cNvPr>
          <p:cNvSpPr/>
          <p:nvPr/>
        </p:nvSpPr>
        <p:spPr>
          <a:xfrm>
            <a:off x="7431393" y="1335910"/>
            <a:ext cx="3375548" cy="1887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9F447E-0449-BB45-8D23-B8657E97B4C5}"/>
              </a:ext>
            </a:extLst>
          </p:cNvPr>
          <p:cNvSpPr/>
          <p:nvPr/>
        </p:nvSpPr>
        <p:spPr>
          <a:xfrm>
            <a:off x="1703513" y="3868218"/>
            <a:ext cx="48103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0000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Phononic</a:t>
            </a:r>
            <a:r>
              <a:rPr lang="en-GB" b="1" dirty="0">
                <a:solidFill>
                  <a:srgbClr val="000000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gravimeter:</a:t>
            </a:r>
          </a:p>
          <a:p>
            <a:r>
              <a:rPr lang="en-GB" dirty="0">
                <a:latin typeface="Helvetica Neue Regular" charset="0"/>
                <a:ea typeface="Helvetica Neue Regular" charset="0"/>
                <a:cs typeface="Helvetica Neue Regular" charset="0"/>
              </a:rPr>
              <a:t>Same sensitivity but much smaller system</a:t>
            </a:r>
            <a:r>
              <a:rPr lang="en-GB" dirty="0">
                <a:solidFill>
                  <a:srgbClr val="000000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</a:p>
          <a:p>
            <a:r>
              <a:rPr lang="en-GB" b="1" dirty="0">
                <a:solidFill>
                  <a:srgbClr val="3366FF"/>
                </a:solidFill>
              </a:rPr>
              <a:t>UK patent No. 1908538.0</a:t>
            </a:r>
            <a:r>
              <a:rPr lang="en-GB" dirty="0">
                <a:solidFill>
                  <a:srgbClr val="3366FF"/>
                </a:solidFill>
              </a:rPr>
              <a:t> </a:t>
            </a:r>
            <a:endParaRPr lang="en-US" dirty="0">
              <a:solidFill>
                <a:srgbClr val="3366FF"/>
              </a:solidFill>
              <a:latin typeface="Helvetica Neue Regular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3010C8-3E60-4740-8697-B71C4CF0F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513" y="2563388"/>
            <a:ext cx="3861328" cy="106694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B88E81-5EAF-D246-A330-6306FB60F862}"/>
              </a:ext>
            </a:extLst>
          </p:cNvPr>
          <p:cNvSpPr/>
          <p:nvPr/>
        </p:nvSpPr>
        <p:spPr>
          <a:xfrm>
            <a:off x="1703513" y="4945915"/>
            <a:ext cx="73231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0000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Phononic</a:t>
            </a:r>
            <a:r>
              <a:rPr lang="en-GB" b="1" dirty="0">
                <a:solidFill>
                  <a:srgbClr val="000000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gradiometer:</a:t>
            </a:r>
          </a:p>
          <a:p>
            <a:r>
              <a:rPr lang="en-GB" dirty="0">
                <a:latin typeface="Helvetica Neue Regular" charset="0"/>
                <a:ea typeface="Helvetica Neue Regular" charset="0"/>
                <a:cs typeface="Helvetica Neue Regular" charset="0"/>
              </a:rPr>
              <a:t>Improves the state of the art by at least two orders of magnitude</a:t>
            </a:r>
          </a:p>
          <a:p>
            <a:r>
              <a:rPr lang="en-GB" b="1" dirty="0">
                <a:solidFill>
                  <a:srgbClr val="3366FF"/>
                </a:solidFill>
              </a:rPr>
              <a:t>UK patent application No. 2000112.9</a:t>
            </a:r>
            <a:r>
              <a:rPr lang="en-GB" dirty="0">
                <a:solidFill>
                  <a:srgbClr val="3366FF"/>
                </a:solidFill>
              </a:rPr>
              <a:t> </a:t>
            </a:r>
            <a:r>
              <a:rPr lang="en-GB" dirty="0">
                <a:solidFill>
                  <a:srgbClr val="3366FF"/>
                </a:solidFill>
                <a:latin typeface="Helvetica Neue Regular" charset="0"/>
              </a:rPr>
              <a:t> </a:t>
            </a:r>
            <a:endParaRPr lang="en-US" dirty="0">
              <a:solidFill>
                <a:srgbClr val="3366FF"/>
              </a:solidFill>
              <a:latin typeface="Helvetica Neue Regular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5FE3B2-AE42-3B46-A8CF-6CC3D3BFC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1393" y="1759700"/>
            <a:ext cx="2829418" cy="19121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56FCC3F-2F30-A548-ADEB-E80693FF73A5}"/>
              </a:ext>
            </a:extLst>
          </p:cNvPr>
          <p:cNvSpPr/>
          <p:nvPr/>
        </p:nvSpPr>
        <p:spPr>
          <a:xfrm>
            <a:off x="6713995" y="3847217"/>
            <a:ext cx="48103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Paradigm change on how to measure the gravitational field and its gradient using quantum systems</a:t>
            </a:r>
            <a:endParaRPr lang="en-US" dirty="0">
              <a:solidFill>
                <a:srgbClr val="3366FF"/>
              </a:solidFill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86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5480" y="476672"/>
            <a:ext cx="950505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42" y="636104"/>
            <a:ext cx="11643680" cy="6858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Atom interferometer: quantum spatial </a:t>
            </a:r>
            <a:r>
              <a:rPr lang="en-US" sz="3600" b="1" dirty="0" err="1"/>
              <a:t>interferometery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C43011-594C-304C-AD12-11ED6AAC3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34" y="5013177"/>
            <a:ext cx="874846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Single particle detector, local</a:t>
            </a:r>
          </a:p>
          <a:p>
            <a:pPr marL="0" indent="0">
              <a:buNone/>
            </a:pPr>
            <a:r>
              <a:rPr lang="en-US" sz="2400" dirty="0"/>
              <a:t>Interferometry in the </a:t>
            </a:r>
            <a:r>
              <a:rPr lang="en-US" sz="2400" u="sng" dirty="0"/>
              <a:t>spatial domain</a:t>
            </a:r>
            <a:r>
              <a:rPr lang="en-US" sz="2400" dirty="0"/>
              <a:t>: limited by time of flight</a:t>
            </a:r>
          </a:p>
          <a:p>
            <a:pPr marL="0" indent="0">
              <a:buNone/>
            </a:pPr>
            <a:r>
              <a:rPr lang="en-US" sz="2400" dirty="0"/>
              <a:t>Compatible with Newtonian physics</a:t>
            </a:r>
          </a:p>
        </p:txBody>
      </p:sp>
      <p:pic>
        <p:nvPicPr>
          <p:cNvPr id="8" name="Content Placeholder 3" descr="sequence.jpg">
            <a:extLst>
              <a:ext uri="{FF2B5EF4-FFF2-40B4-BE49-F238E27FC236}">
                <a16:creationId xmlns:a16="http://schemas.microsoft.com/office/drawing/2014/main" id="{07E10DD2-8EBE-F649-80E9-AAD94B843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02" y="1412749"/>
            <a:ext cx="6120985" cy="3403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25F3C-CAFE-334D-8CEA-E2DB974D1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645" y="5402765"/>
            <a:ext cx="2115346" cy="5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0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4F9C7-3D51-8245-985D-68BF6ACE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203" y="448540"/>
            <a:ext cx="10515600" cy="1325563"/>
          </a:xfrm>
        </p:spPr>
        <p:txBody>
          <a:bodyPr/>
          <a:lstStyle/>
          <a:p>
            <a:r>
              <a:rPr lang="en-US" b="1" dirty="0"/>
              <a:t>Need to be big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370D2-F60D-3842-BCBC-8C0A6F49A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DCCB7-3C91-4244-91C0-7FCAD96F2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11" y="2130099"/>
            <a:ext cx="5282407" cy="4438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5C4255-F619-1042-8FBC-DE3E94B1A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75137"/>
            <a:ext cx="2034371" cy="2737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3D91C4-70D8-DA46-B351-9EF5B5146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294" y="259617"/>
            <a:ext cx="4720894" cy="1955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6EBE74-F2E4-204E-BAF1-F39D481D9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922" y="3075137"/>
            <a:ext cx="3160970" cy="237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70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631390" y="2450816"/>
            <a:ext cx="5486400" cy="1041969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Helvetica Neue Regular" charset="0"/>
              </a:rPr>
              <a:t>Example</a:t>
            </a:r>
          </a:p>
        </p:txBody>
      </p:sp>
      <p:sp>
        <p:nvSpPr>
          <p:cNvPr id="10" name="Title 8"/>
          <p:cNvSpPr txBox="1">
            <a:spLocks/>
          </p:cNvSpPr>
          <p:nvPr/>
        </p:nvSpPr>
        <p:spPr>
          <a:xfrm>
            <a:off x="1847528" y="438534"/>
            <a:ext cx="8403020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Helvetica Neue Regular" charset="0"/>
              </a:rPr>
              <a:t>Quantum frequency interferometry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 Regular" charset="0"/>
              <a:cs typeface="Helvetica Neue Regular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15699" y="5045314"/>
            <a:ext cx="1008112" cy="3600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6D3F365F-A7F5-6F46-9105-80C0BC5E2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509" y="4150883"/>
            <a:ext cx="1023103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Uses interactions: collective excitations, entanglement between atoms</a:t>
            </a:r>
          </a:p>
          <a:p>
            <a:pPr marL="0" indent="0">
              <a:buNone/>
            </a:pPr>
            <a:r>
              <a:rPr lang="en-US" sz="2400" dirty="0"/>
              <a:t>Interferometry in the </a:t>
            </a:r>
            <a:r>
              <a:rPr lang="en-US" sz="2400" u="sng" dirty="0"/>
              <a:t>frequency (time) domain</a:t>
            </a:r>
            <a:r>
              <a:rPr lang="en-US" sz="2400" dirty="0"/>
              <a:t>, non-local</a:t>
            </a:r>
          </a:p>
          <a:p>
            <a:pPr marL="0" indent="0">
              <a:buNone/>
            </a:pPr>
            <a:r>
              <a:rPr lang="en-US" sz="2400" dirty="0"/>
              <a:t>We use resonances of quantum modes</a:t>
            </a:r>
          </a:p>
          <a:p>
            <a:pPr marL="0" indent="0">
              <a:buNone/>
            </a:pPr>
            <a:r>
              <a:rPr lang="en-US" sz="2400" dirty="0"/>
              <a:t>Compatible with General Relativity: underpinned by QFT in curved spacetime</a:t>
            </a:r>
          </a:p>
          <a:p>
            <a:endParaRPr lang="en-US" sz="2400" dirty="0"/>
          </a:p>
        </p:txBody>
      </p:sp>
      <p:pic>
        <p:nvPicPr>
          <p:cNvPr id="3" name="Picture 2" descr="Screen Shot 2019-10-24 at 13.21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821" y="1705182"/>
            <a:ext cx="3071908" cy="1527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3A85F6-2964-8B4A-9A28-65D85B08B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437" y="1479834"/>
            <a:ext cx="4956113" cy="201726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D72A74-4146-2C4A-942A-7170C03E081D}"/>
              </a:ext>
            </a:extLst>
          </p:cNvPr>
          <p:cNvCxnSpPr>
            <a:cxnSpLocks/>
          </p:cNvCxnSpPr>
          <p:nvPr/>
        </p:nvCxnSpPr>
        <p:spPr>
          <a:xfrm>
            <a:off x="1404765" y="1744185"/>
            <a:ext cx="0" cy="1488558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9AA773-5EF3-D543-A525-89995ED2C41C}"/>
              </a:ext>
            </a:extLst>
          </p:cNvPr>
          <p:cNvCxnSpPr>
            <a:cxnSpLocks/>
          </p:cNvCxnSpPr>
          <p:nvPr/>
        </p:nvCxnSpPr>
        <p:spPr>
          <a:xfrm>
            <a:off x="6049038" y="1744185"/>
            <a:ext cx="0" cy="1488558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49A96C7-38B1-8548-80F6-7498F3E278B8}"/>
              </a:ext>
            </a:extLst>
          </p:cNvPr>
          <p:cNvSpPr txBox="1"/>
          <p:nvPr/>
        </p:nvSpPr>
        <p:spPr>
          <a:xfrm>
            <a:off x="8318775" y="1065482"/>
            <a:ext cx="407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Howl &amp; Fuentes </a:t>
            </a:r>
            <a:r>
              <a:rPr lang="en-GB" dirty="0">
                <a:hlinkClick r:id="rId5"/>
              </a:rPr>
              <a:t>arXiv:1902.09883</a:t>
            </a:r>
            <a:r>
              <a:rPr lang="en-GB" b="1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900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631390" y="2450816"/>
            <a:ext cx="5486400" cy="1041969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Helvetica Neue Regular" charset="0"/>
              </a:rPr>
              <a:t>Example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6852" y="4518500"/>
            <a:ext cx="45077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Helvetica Neue Regular" charset="0"/>
              </a:rPr>
              <a:t>Detector can be miniaturized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Helvetica Neue Regular" charset="0"/>
              </a:rPr>
              <a:t>High sensitivity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Helvetica Neue Regular" charset="0"/>
              </a:rPr>
              <a:t>High resilience to noise</a:t>
            </a:r>
          </a:p>
          <a:p>
            <a:pPr>
              <a:buClr>
                <a:schemeClr val="tx2"/>
              </a:buClr>
            </a:pPr>
            <a:endParaRPr lang="en-US" sz="2400" dirty="0">
              <a:latin typeface="Helvetica Neue Regular" charset="0"/>
            </a:endParaRPr>
          </a:p>
          <a:p>
            <a:pPr>
              <a:buClr>
                <a:schemeClr val="tx2"/>
              </a:buClr>
            </a:pPr>
            <a:endParaRPr lang="en-US" sz="2400" dirty="0">
              <a:latin typeface="Helvetica Neue Regular" charset="0"/>
            </a:endParaRPr>
          </a:p>
          <a:p>
            <a:pPr>
              <a:buClr>
                <a:schemeClr val="tx2"/>
              </a:buClr>
            </a:pPr>
            <a:endParaRPr lang="en-US" sz="2400" dirty="0">
              <a:latin typeface="Helvetica Neue Regular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C7F520-D550-1B46-B5E5-01DF72171467}"/>
              </a:ext>
            </a:extLst>
          </p:cNvPr>
          <p:cNvSpPr/>
          <p:nvPr/>
        </p:nvSpPr>
        <p:spPr>
          <a:xfrm>
            <a:off x="1297077" y="372599"/>
            <a:ext cx="950505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794006-A069-8247-A0F4-FBBF9D16920E}"/>
              </a:ext>
            </a:extLst>
          </p:cNvPr>
          <p:cNvSpPr txBox="1"/>
          <p:nvPr/>
        </p:nvSpPr>
        <p:spPr>
          <a:xfrm>
            <a:off x="6559408" y="3198768"/>
            <a:ext cx="67423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en-US" sz="2000" b="1" dirty="0">
                <a:latin typeface="Helvetica Neue Regular" charset="0"/>
              </a:rPr>
              <a:t>Applications in GR using BEC phonons</a:t>
            </a:r>
          </a:p>
          <a:p>
            <a:pPr>
              <a:buClr>
                <a:schemeClr val="tx2"/>
              </a:buClr>
            </a:pPr>
            <a:endParaRPr lang="en-US" sz="2000" b="1" dirty="0">
              <a:latin typeface="Helvetica Neue Regular" charset="0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Helvetica Neue Regular" charset="0"/>
              </a:rPr>
              <a:t>Continuous source gravitational wave detector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Helvetica Neue Regular" charset="0"/>
              </a:rPr>
              <a:t>Dark energy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Helvetica Neue Regular" charset="0"/>
              </a:rPr>
              <a:t>Proper acceleration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Helvetica Neue Regular" charset="0"/>
              </a:rPr>
              <a:t>Local gravitational fields  (</a:t>
            </a:r>
            <a:r>
              <a:rPr lang="en-GB" dirty="0"/>
              <a:t>UK patent No.1908538.0) </a:t>
            </a:r>
            <a:endParaRPr lang="en-US" dirty="0">
              <a:latin typeface="Helvetica Neue Regular" charset="0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Helvetica Neue Regular" charset="0"/>
              </a:rPr>
              <a:t>Gravitational gradient (</a:t>
            </a:r>
            <a:r>
              <a:rPr lang="en-GB" dirty="0"/>
              <a:t>UK patent No. 2000112.9)</a:t>
            </a:r>
            <a:r>
              <a:rPr lang="en-GB" dirty="0">
                <a:latin typeface="Helvetica Neue Regular" charset="0"/>
              </a:rPr>
              <a:t> </a:t>
            </a:r>
            <a:endParaRPr lang="en-US" dirty="0">
              <a:latin typeface="Helvetica Neue Regular" charset="0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Helvetica Neue Regular" charset="0"/>
              </a:rPr>
              <a:t>Curvature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 err="1">
                <a:latin typeface="Helvetica Neue Regular" charset="0"/>
              </a:rPr>
              <a:t>Spacetime</a:t>
            </a:r>
            <a:r>
              <a:rPr lang="en-US" dirty="0">
                <a:latin typeface="Helvetica Neue Regular" charset="0"/>
              </a:rPr>
              <a:t> parameters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Helvetica Neue Regular" charset="0"/>
              </a:rPr>
              <a:t>Dark Matter</a:t>
            </a:r>
          </a:p>
          <a:p>
            <a:endParaRPr lang="en-US" dirty="0">
              <a:latin typeface="Helvetica Neue Regular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57948" y="1518711"/>
            <a:ext cx="792088" cy="2952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68117" y="1407226"/>
            <a:ext cx="792088" cy="31683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540122">
            <a:off x="2155463" y="1758200"/>
            <a:ext cx="749671" cy="1440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9923204">
            <a:off x="3919668" y="1830597"/>
            <a:ext cx="749671" cy="1440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549205A6-F1B7-2D44-81A1-C2FA98DC7773}"/>
              </a:ext>
            </a:extLst>
          </p:cNvPr>
          <p:cNvSpPr txBox="1">
            <a:spLocks/>
          </p:cNvSpPr>
          <p:nvPr/>
        </p:nvSpPr>
        <p:spPr>
          <a:xfrm>
            <a:off x="1189712" y="345048"/>
            <a:ext cx="997559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Helvetica Neue Regular" charset="0"/>
              </a:rPr>
              <a:t>BECs and quantum frequency interferometry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 Regular" charset="0"/>
              <a:cs typeface="Helvetica Neue Regular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5C1980-F64B-1B4F-A961-E89252610066}"/>
              </a:ext>
            </a:extLst>
          </p:cNvPr>
          <p:cNvCxnSpPr>
            <a:cxnSpLocks/>
          </p:cNvCxnSpPr>
          <p:nvPr/>
        </p:nvCxnSpPr>
        <p:spPr>
          <a:xfrm>
            <a:off x="1083631" y="1833573"/>
            <a:ext cx="3808169" cy="0"/>
          </a:xfrm>
          <a:prstGeom prst="straightConnector1">
            <a:avLst/>
          </a:prstGeom>
          <a:ln w="22225">
            <a:solidFill>
              <a:srgbClr val="C0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9F417D3-17F7-0B42-855C-597441D5DB89}"/>
              </a:ext>
            </a:extLst>
          </p:cNvPr>
          <p:cNvCxnSpPr>
            <a:cxnSpLocks/>
          </p:cNvCxnSpPr>
          <p:nvPr/>
        </p:nvCxnSpPr>
        <p:spPr>
          <a:xfrm flipV="1">
            <a:off x="1108053" y="2696479"/>
            <a:ext cx="3777691" cy="1534"/>
          </a:xfrm>
          <a:prstGeom prst="straightConnector1">
            <a:avLst/>
          </a:prstGeom>
          <a:ln w="22225">
            <a:solidFill>
              <a:srgbClr val="00B05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A9EED27-509C-B749-AC49-AE1AE391A3B9}"/>
              </a:ext>
            </a:extLst>
          </p:cNvPr>
          <p:cNvCxnSpPr>
            <a:cxnSpLocks/>
          </p:cNvCxnSpPr>
          <p:nvPr/>
        </p:nvCxnSpPr>
        <p:spPr>
          <a:xfrm flipV="1">
            <a:off x="1108052" y="3087927"/>
            <a:ext cx="3777692" cy="1969"/>
          </a:xfrm>
          <a:prstGeom prst="straightConnector1">
            <a:avLst/>
          </a:prstGeom>
          <a:ln w="22225">
            <a:solidFill>
              <a:srgbClr val="0070C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2B54AB0-1236-9B4B-817E-14B7C099E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545" y="2990515"/>
            <a:ext cx="812800" cy="50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D889E4-1276-9B4E-A104-E0FA24F9F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52" y="2546190"/>
            <a:ext cx="286844" cy="32385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DB07AC5-19CE-F642-A38C-CA93E1869654}"/>
              </a:ext>
            </a:extLst>
          </p:cNvPr>
          <p:cNvCxnSpPr>
            <a:cxnSpLocks/>
          </p:cNvCxnSpPr>
          <p:nvPr/>
        </p:nvCxnSpPr>
        <p:spPr>
          <a:xfrm flipV="1">
            <a:off x="1083630" y="2016671"/>
            <a:ext cx="3802114" cy="20524"/>
          </a:xfrm>
          <a:prstGeom prst="straightConnector1">
            <a:avLst/>
          </a:prstGeom>
          <a:ln w="22225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12D0A3E-E389-4340-9984-5F2F9ADBA130}"/>
              </a:ext>
            </a:extLst>
          </p:cNvPr>
          <p:cNvCxnSpPr>
            <a:cxnSpLocks/>
          </p:cNvCxnSpPr>
          <p:nvPr/>
        </p:nvCxnSpPr>
        <p:spPr>
          <a:xfrm>
            <a:off x="1108054" y="2190908"/>
            <a:ext cx="3777690" cy="0"/>
          </a:xfrm>
          <a:prstGeom prst="straightConnector1">
            <a:avLst/>
          </a:prstGeom>
          <a:ln w="22225">
            <a:solidFill>
              <a:srgbClr val="FFC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F2606A4-C7CB-2F43-BE94-19A8C12B24BD}"/>
              </a:ext>
            </a:extLst>
          </p:cNvPr>
          <p:cNvCxnSpPr>
            <a:cxnSpLocks/>
          </p:cNvCxnSpPr>
          <p:nvPr/>
        </p:nvCxnSpPr>
        <p:spPr>
          <a:xfrm>
            <a:off x="1108053" y="2388882"/>
            <a:ext cx="3777691" cy="14300"/>
          </a:xfrm>
          <a:prstGeom prst="straightConnector1">
            <a:avLst/>
          </a:prstGeom>
          <a:ln w="22225">
            <a:solidFill>
              <a:srgbClr val="FFFF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AE75E85-17E7-AC43-8DE1-02F600D6A51C}"/>
              </a:ext>
            </a:extLst>
          </p:cNvPr>
          <p:cNvCxnSpPr>
            <a:cxnSpLocks/>
          </p:cNvCxnSpPr>
          <p:nvPr/>
        </p:nvCxnSpPr>
        <p:spPr>
          <a:xfrm>
            <a:off x="1108053" y="2536615"/>
            <a:ext cx="3777691" cy="0"/>
          </a:xfrm>
          <a:prstGeom prst="straightConnector1">
            <a:avLst/>
          </a:prstGeom>
          <a:ln w="22225">
            <a:solidFill>
              <a:srgbClr val="92D05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4D76110-D358-D14E-A3AD-BC2E54962B81}"/>
              </a:ext>
            </a:extLst>
          </p:cNvPr>
          <p:cNvCxnSpPr>
            <a:cxnSpLocks/>
          </p:cNvCxnSpPr>
          <p:nvPr/>
        </p:nvCxnSpPr>
        <p:spPr>
          <a:xfrm>
            <a:off x="1108052" y="2905453"/>
            <a:ext cx="3777692" cy="0"/>
          </a:xfrm>
          <a:prstGeom prst="straightConnector1">
            <a:avLst/>
          </a:prstGeom>
          <a:ln w="22225">
            <a:solidFill>
              <a:srgbClr val="00B0F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33C12D8-63AE-2349-AB66-51ECF1C7F093}"/>
              </a:ext>
            </a:extLst>
          </p:cNvPr>
          <p:cNvCxnSpPr>
            <a:cxnSpLocks/>
          </p:cNvCxnSpPr>
          <p:nvPr/>
        </p:nvCxnSpPr>
        <p:spPr>
          <a:xfrm>
            <a:off x="1108051" y="3274291"/>
            <a:ext cx="3777693" cy="20319"/>
          </a:xfrm>
          <a:prstGeom prst="straightConnector1">
            <a:avLst/>
          </a:prstGeom>
          <a:ln w="22225">
            <a:solidFill>
              <a:srgbClr val="00206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FDF711B-EF2B-BB45-BD57-C4C782CBDE74}"/>
              </a:ext>
            </a:extLst>
          </p:cNvPr>
          <p:cNvCxnSpPr>
            <a:cxnSpLocks/>
          </p:cNvCxnSpPr>
          <p:nvPr/>
        </p:nvCxnSpPr>
        <p:spPr>
          <a:xfrm>
            <a:off x="1108051" y="3432072"/>
            <a:ext cx="3777693" cy="21080"/>
          </a:xfrm>
          <a:prstGeom prst="straightConnector1">
            <a:avLst/>
          </a:prstGeom>
          <a:ln w="22225">
            <a:solidFill>
              <a:srgbClr val="7030A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E5C880D-F8B6-4E45-AF0C-5C7A948AF762}"/>
              </a:ext>
            </a:extLst>
          </p:cNvPr>
          <p:cNvCxnSpPr>
            <a:cxnSpLocks/>
          </p:cNvCxnSpPr>
          <p:nvPr/>
        </p:nvCxnSpPr>
        <p:spPr>
          <a:xfrm>
            <a:off x="1108051" y="3596595"/>
            <a:ext cx="3777693" cy="23403"/>
          </a:xfrm>
          <a:prstGeom prst="straightConnector1">
            <a:avLst/>
          </a:prstGeom>
          <a:ln w="22225">
            <a:solidFill>
              <a:srgbClr val="612C8B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Brace 28">
            <a:extLst>
              <a:ext uri="{FF2B5EF4-FFF2-40B4-BE49-F238E27FC236}">
                <a16:creationId xmlns:a16="http://schemas.microsoft.com/office/drawing/2014/main" id="{26CE169B-2ED5-5B45-ACEE-9ADDBD2F32E9}"/>
              </a:ext>
            </a:extLst>
          </p:cNvPr>
          <p:cNvSpPr/>
          <p:nvPr/>
        </p:nvSpPr>
        <p:spPr>
          <a:xfrm>
            <a:off x="4961887" y="2892435"/>
            <a:ext cx="356812" cy="704160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3F97B932-6F24-7648-AF02-81F87E985294}"/>
              </a:ext>
            </a:extLst>
          </p:cNvPr>
          <p:cNvSpPr/>
          <p:nvPr/>
        </p:nvSpPr>
        <p:spPr>
          <a:xfrm>
            <a:off x="752342" y="1833573"/>
            <a:ext cx="275966" cy="1763022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22E814-8EC2-024F-AF7D-E32EA35728ED}"/>
              </a:ext>
            </a:extLst>
          </p:cNvPr>
          <p:cNvGrpSpPr/>
          <p:nvPr/>
        </p:nvGrpSpPr>
        <p:grpSpPr>
          <a:xfrm>
            <a:off x="1338180" y="1473319"/>
            <a:ext cx="901357" cy="2480731"/>
            <a:chOff x="2720012" y="2199848"/>
            <a:chExt cx="901357" cy="2480731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932A168D-8E26-CC4D-9B31-012363F90BA4}"/>
                </a:ext>
              </a:extLst>
            </p:cNvPr>
            <p:cNvSpPr/>
            <p:nvPr/>
          </p:nvSpPr>
          <p:spPr>
            <a:xfrm>
              <a:off x="2720012" y="2199848"/>
              <a:ext cx="901357" cy="248073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CED29B2-392B-D648-96FF-7174DB1B7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48805" y="3282400"/>
              <a:ext cx="476816" cy="29056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0C2C313-EC68-1942-B8CA-94CB6FC49999}"/>
              </a:ext>
            </a:extLst>
          </p:cNvPr>
          <p:cNvGrpSpPr/>
          <p:nvPr/>
        </p:nvGrpSpPr>
        <p:grpSpPr>
          <a:xfrm>
            <a:off x="3634734" y="1487070"/>
            <a:ext cx="901357" cy="2480731"/>
            <a:chOff x="5016566" y="2213599"/>
            <a:chExt cx="901357" cy="2480731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0E548D3-295E-8E48-A744-D1D6B307C4AD}"/>
                </a:ext>
              </a:extLst>
            </p:cNvPr>
            <p:cNvSpPr/>
            <p:nvPr/>
          </p:nvSpPr>
          <p:spPr>
            <a:xfrm>
              <a:off x="5016566" y="2213599"/>
              <a:ext cx="901357" cy="248073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313F045-4ABC-AC4B-B64D-1572DEC0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6672" y="3282400"/>
              <a:ext cx="631327" cy="24773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340F1DA-3509-FD43-9FAC-EAAB51FBB062}"/>
              </a:ext>
            </a:extLst>
          </p:cNvPr>
          <p:cNvGrpSpPr/>
          <p:nvPr/>
        </p:nvGrpSpPr>
        <p:grpSpPr>
          <a:xfrm>
            <a:off x="2520487" y="2607990"/>
            <a:ext cx="736012" cy="1181556"/>
            <a:chOff x="3902319" y="3334519"/>
            <a:chExt cx="736012" cy="1181556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88093ACF-E06A-C64B-B99D-821B5125EEAE}"/>
                </a:ext>
              </a:extLst>
            </p:cNvPr>
            <p:cNvSpPr/>
            <p:nvPr/>
          </p:nvSpPr>
          <p:spPr>
            <a:xfrm>
              <a:off x="3902319" y="3334519"/>
              <a:ext cx="736012" cy="118155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AE25262-A4A6-034C-8188-FB84A7DC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30428" y="3787323"/>
              <a:ext cx="476257" cy="284218"/>
            </a:xfrm>
            <a:prstGeom prst="rect">
              <a:avLst/>
            </a:prstGeom>
          </p:spPr>
        </p:pic>
      </p:grp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936BADE-DD66-9A4C-A867-B849EE17BFE3}"/>
              </a:ext>
            </a:extLst>
          </p:cNvPr>
          <p:cNvSpPr/>
          <p:nvPr/>
        </p:nvSpPr>
        <p:spPr>
          <a:xfrm>
            <a:off x="2515372" y="2619670"/>
            <a:ext cx="736012" cy="1181556"/>
          </a:xfrm>
          <a:prstGeom prst="roundRect">
            <a:avLst/>
          </a:prstGeom>
          <a:solidFill>
            <a:srgbClr val="C00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0E51D02-6A6A-2A4C-89BE-BD8057EBD528}"/>
              </a:ext>
            </a:extLst>
          </p:cNvPr>
          <p:cNvSpPr/>
          <p:nvPr/>
        </p:nvSpPr>
        <p:spPr>
          <a:xfrm>
            <a:off x="1338504" y="1467752"/>
            <a:ext cx="901357" cy="2480731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EF4C6E3-40F9-3740-9710-C0E1DE374925}"/>
              </a:ext>
            </a:extLst>
          </p:cNvPr>
          <p:cNvSpPr/>
          <p:nvPr/>
        </p:nvSpPr>
        <p:spPr>
          <a:xfrm>
            <a:off x="3631583" y="1474718"/>
            <a:ext cx="901357" cy="2480731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 descr="Screen Shot 2019-10-24 at 13.21.38.png">
            <a:extLst>
              <a:ext uri="{FF2B5EF4-FFF2-40B4-BE49-F238E27FC236}">
                <a16:creationId xmlns:a16="http://schemas.microsoft.com/office/drawing/2014/main" id="{76EFD908-A20E-0649-A29B-8EE8086E75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781" y="1699886"/>
            <a:ext cx="1437623" cy="714884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45F6D84C-5E05-AA4B-A42D-09A026796A07}"/>
              </a:ext>
            </a:extLst>
          </p:cNvPr>
          <p:cNvSpPr txBox="1">
            <a:spLocks/>
          </p:cNvSpPr>
          <p:nvPr/>
        </p:nvSpPr>
        <p:spPr>
          <a:xfrm>
            <a:off x="1805381" y="5827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</a:rPr>
              <a:t>Demonstrate Quantum Field Theory in Curved spacetime!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FA5B378-B19B-5545-919B-27E5803CDC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8286" y="1168882"/>
            <a:ext cx="1261084" cy="189855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ED1ED9F-0AFA-FC40-A613-5E0966AF8EC1}"/>
              </a:ext>
            </a:extLst>
          </p:cNvPr>
          <p:cNvSpPr txBox="1"/>
          <p:nvPr/>
        </p:nvSpPr>
        <p:spPr>
          <a:xfrm>
            <a:off x="632549" y="5515030"/>
            <a:ext cx="407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Howl &amp; Fuentes </a:t>
            </a:r>
            <a:r>
              <a:rPr lang="en-GB" dirty="0">
                <a:hlinkClick r:id="rId10"/>
              </a:rPr>
              <a:t>arXiv:1902.09883</a:t>
            </a:r>
            <a:r>
              <a:rPr lang="en-GB" b="1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68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1744" y="548680"/>
            <a:ext cx="8403020" cy="685800"/>
          </a:xfrm>
        </p:spPr>
        <p:txBody>
          <a:bodyPr>
            <a:normAutofit/>
          </a:bodyPr>
          <a:lstStyle/>
          <a:p>
            <a:r>
              <a:rPr lang="en-US" sz="3600" dirty="0"/>
              <a:t>Quantum Weber Bar</a:t>
            </a:r>
          </a:p>
        </p:txBody>
      </p:sp>
      <p:pic>
        <p:nvPicPr>
          <p:cNvPr id="4" name="Content Placeholder 3" descr="Screen Shot 2019-04-07 at 12.08.3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" b="5543"/>
          <a:stretch>
            <a:fillRect/>
          </a:stretch>
        </p:blipFill>
        <p:spPr>
          <a:xfrm>
            <a:off x="1847528" y="1844825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199340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2561C-17BA-404B-841C-F5A390B3B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642" y="359851"/>
            <a:ext cx="10515600" cy="1325563"/>
          </a:xfrm>
        </p:spPr>
        <p:txBody>
          <a:bodyPr/>
          <a:lstStyle/>
          <a:p>
            <a:r>
              <a:rPr lang="en-US" dirty="0"/>
              <a:t>Search for yet unknow sources</a:t>
            </a:r>
          </a:p>
        </p:txBody>
      </p:sp>
      <p:pic>
        <p:nvPicPr>
          <p:cNvPr id="1026" name="Picture 2" descr="https://lh5.googleusercontent.com/ZVjfDUN7l2v1Ek-Ecse_eZL5wV2QCyR3Z5yYo5kRH6tKO_IpXWR9OE41J3bnfCcFXKUOQlVZImn8d4uQ5D4U3V8fCAYoq7PU7JIM6RUatU4OSXfAZ4K6qP6KJq9KoVIs97NTl3Qw">
            <a:extLst>
              <a:ext uri="{FF2B5EF4-FFF2-40B4-BE49-F238E27FC236}">
                <a16:creationId xmlns:a16="http://schemas.microsoft.com/office/drawing/2014/main" id="{4132CC80-A951-0846-9E8B-34E5D466B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84" y="1857806"/>
            <a:ext cx="7483350" cy="475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 descr="Screen Shot 2019-04-07 at 12.27.46.png">
            <a:extLst>
              <a:ext uri="{FF2B5EF4-FFF2-40B4-BE49-F238E27FC236}">
                <a16:creationId xmlns:a16="http://schemas.microsoft.com/office/drawing/2014/main" id="{E3597EBB-1C10-3142-B24D-51521A5E2E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6" r="-18166"/>
          <a:stretch>
            <a:fillRect/>
          </a:stretch>
        </p:blipFill>
        <p:spPr>
          <a:xfrm>
            <a:off x="5438859" y="4162988"/>
            <a:ext cx="3605249" cy="2277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C84902-C3FC-9741-A5D5-7CC0ED6085F6}"/>
                  </a:ext>
                </a:extLst>
              </p:cNvPr>
              <p:cNvSpPr txBox="1"/>
              <p:nvPr/>
            </p:nvSpPr>
            <p:spPr>
              <a:xfrm>
                <a:off x="8715964" y="2346403"/>
                <a:ext cx="6742370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tx2"/>
                  </a:buClr>
                </a:pPr>
                <a:r>
                  <a:rPr lang="en-US" b="1" dirty="0">
                    <a:latin typeface="Helvetica Neue Regular" charset="0"/>
                  </a:rPr>
                  <a:t>Know sources: 10 kHz</a:t>
                </a:r>
              </a:p>
              <a:p>
                <a:pPr>
                  <a:buClr>
                    <a:schemeClr val="tx2"/>
                  </a:buClr>
                </a:pPr>
                <a:endParaRPr lang="en-US" b="1" dirty="0">
                  <a:latin typeface="Helvetica Neue Regular" charset="0"/>
                </a:endParaRPr>
              </a:p>
              <a:p>
                <a:pPr>
                  <a:buClr>
                    <a:schemeClr val="tx2"/>
                  </a:buClr>
                </a:pPr>
                <a:r>
                  <a:rPr lang="en-US" b="1" dirty="0">
                    <a:latin typeface="Helvetica Neue Regular" charset="0"/>
                  </a:rPr>
                  <a:t>Exotic sources: </a:t>
                </a:r>
              </a:p>
              <a:p>
                <a:pPr>
                  <a:buClr>
                    <a:schemeClr val="tx2"/>
                  </a:buClr>
                </a:pPr>
                <a:r>
                  <a:rPr lang="en-GB" dirty="0"/>
                  <a:t>primordial black holes </a:t>
                </a:r>
              </a:p>
              <a:p>
                <a:pPr>
                  <a:buClr>
                    <a:schemeClr val="tx2"/>
                  </a:buClr>
                </a:pPr>
                <a:r>
                  <a:rPr lang="en-GB" dirty="0"/>
                  <a:t>boson stars </a:t>
                </a:r>
                <a:endParaRPr lang="en-US" b="1" dirty="0">
                  <a:latin typeface="Helvetica Neue Regular" charset="0"/>
                </a:endParaRPr>
              </a:p>
              <a:p>
                <a:pPr>
                  <a:buClr>
                    <a:schemeClr val="tx2"/>
                  </a:buClr>
                </a:pPr>
                <a:r>
                  <a:rPr lang="en-US" b="1" dirty="0">
                    <a:latin typeface="Helvetica Neue Regular" charset="0"/>
                  </a:rPr>
                  <a:t>Early Universe Cosmology</a:t>
                </a:r>
              </a:p>
              <a:p>
                <a:pPr>
                  <a:buClr>
                    <a:schemeClr val="tx2"/>
                  </a:buClr>
                </a:pPr>
                <a:r>
                  <a:rPr lang="en-GB" dirty="0"/>
                  <a:t>Phase transitions</a:t>
                </a:r>
              </a:p>
              <a:p>
                <a:pPr>
                  <a:buClr>
                    <a:schemeClr val="tx2"/>
                  </a:buClr>
                </a:pPr>
                <a:r>
                  <a:rPr lang="en-GB" dirty="0"/>
                  <a:t>Preheating after inflation, </a:t>
                </a:r>
              </a:p>
              <a:p>
                <a:pPr>
                  <a:buClr>
                    <a:schemeClr val="tx2"/>
                  </a:buClr>
                </a:pPr>
                <a:r>
                  <a:rPr lang="en-GB" dirty="0"/>
                  <a:t>Cosmic strings  </a:t>
                </a:r>
              </a:p>
              <a:p>
                <a:pPr>
                  <a:buClr>
                    <a:schemeClr val="tx2"/>
                  </a:buClr>
                </a:pPr>
                <a:r>
                  <a:rPr lang="en-US" b="1" dirty="0"/>
                  <a:t>Dark matter</a:t>
                </a:r>
              </a:p>
              <a:p>
                <a:pPr>
                  <a:buClr>
                    <a:schemeClr val="tx2"/>
                  </a:buClr>
                </a:pPr>
                <a:r>
                  <a:rPr lang="en-GB" dirty="0"/>
                  <a:t>Ultralight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GB" dirty="0"/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Hz</a:t>
                </a:r>
              </a:p>
              <a:p>
                <a:r>
                  <a:rPr lang="en-US" dirty="0"/>
                  <a:t>Decay: Penrose CCC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C84902-C3FC-9741-A5D5-7CC0ED608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5964" y="2346403"/>
                <a:ext cx="6742370" cy="3416320"/>
              </a:xfrm>
              <a:prstGeom prst="rect">
                <a:avLst/>
              </a:prstGeom>
              <a:blipFill>
                <a:blip r:embed="rId4"/>
                <a:stretch>
                  <a:fillRect l="-564" t="-741" b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501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00" y="2360320"/>
            <a:ext cx="8229600" cy="2550694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BC27D07-9D3C-7C45-A392-F60C49F3D937}"/>
              </a:ext>
            </a:extLst>
          </p:cNvPr>
          <p:cNvSpPr txBox="1">
            <a:spLocks/>
          </p:cNvSpPr>
          <p:nvPr/>
        </p:nvSpPr>
        <p:spPr>
          <a:xfrm>
            <a:off x="681273" y="959489"/>
            <a:ext cx="840302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Constraining dark matter</a:t>
            </a:r>
          </a:p>
        </p:txBody>
      </p:sp>
    </p:spTree>
    <p:extLst>
      <p:ext uri="{BB962C8B-B14F-4D97-AF65-F5344CB8AC3E}">
        <p14:creationId xmlns:p14="http://schemas.microsoft.com/office/powerpoint/2010/main" val="3000807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DAC8F-4AAE-D84E-8394-114A914D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853" y="167009"/>
            <a:ext cx="840302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Constraining dark energy</a:t>
            </a:r>
          </a:p>
        </p:txBody>
      </p:sp>
      <p:pic>
        <p:nvPicPr>
          <p:cNvPr id="1026" name="Picture 2" descr="https://lh3.googleusercontent.com/e85knq83JFYkRx8l1n-QLvnW5bOENTdoI2XAz0yjXiJIUwyKRTEtWbMbdz7_VleKriTnueusx9d3FRkAds59ELRM0jmZD2T-K5xPzjJG2wvo3aC6I5yJTIKTWI_i50zujmAku2Yu">
            <a:extLst>
              <a:ext uri="{FF2B5EF4-FFF2-40B4-BE49-F238E27FC236}">
                <a16:creationId xmlns:a16="http://schemas.microsoft.com/office/drawing/2014/main" id="{A231832A-1746-FE4E-837F-78D343EBA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372" y="1247276"/>
            <a:ext cx="4146384" cy="3717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C963E2-2A05-9142-A346-B811A5C37386}"/>
              </a:ext>
            </a:extLst>
          </p:cNvPr>
          <p:cNvSpPr/>
          <p:nvPr/>
        </p:nvSpPr>
        <p:spPr>
          <a:xfrm>
            <a:off x="1938264" y="4941168"/>
            <a:ext cx="8424936" cy="1512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Constraints for the parameter space of the chameleon model n = 1. The brown area corresponds to constraints from atom interferometry and the green area to those from E ̈ot-Wash experiments. The dotted line indicates the DE scale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</a:rPr>
              <a:t>Λ = 2.4 </a:t>
            </a:r>
            <a:r>
              <a:rPr lang="en-GB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meV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. New constraints predicted in this work are coloured in blue, where dark blue corresponds to 1 run of the experiment </a:t>
            </a:r>
            <a:endParaRPr lang="en-US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472348" y="719223"/>
            <a:ext cx="9144000" cy="1056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dirty="0">
                <a:latin typeface="Helvetica Neue Regular" charset="0"/>
              </a:rPr>
              <a:t> </a:t>
            </a:r>
            <a:r>
              <a:rPr lang="en-US" sz="1400" dirty="0">
                <a:latin typeface="Helvetica Neue Regular" charset="0"/>
              </a:rPr>
              <a:t>Hartley, </a:t>
            </a:r>
            <a:r>
              <a:rPr lang="en-US" sz="1400" dirty="0" err="1">
                <a:latin typeface="Helvetica Neue Regular" charset="0"/>
              </a:rPr>
              <a:t>Käding</a:t>
            </a:r>
            <a:r>
              <a:rPr lang="en-US" sz="1400" dirty="0">
                <a:latin typeface="Helvetica Neue Regular" charset="0"/>
              </a:rPr>
              <a:t>, Howl, and Fuentes, arXiv:1909.02272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dirty="0">
                <a:latin typeface="Helvetica Neue Regular" charset="0"/>
              </a:rPr>
              <a:t>                                                                        </a:t>
            </a:r>
          </a:p>
        </p:txBody>
      </p:sp>
      <p:pic>
        <p:nvPicPr>
          <p:cNvPr id="7" name="Picture 6" descr="Screen Shot 2020-05-26 at 12.56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11" y="1484784"/>
            <a:ext cx="3361930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43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19399</TotalTime>
  <Words>342</Words>
  <Application>Microsoft Macintosh PowerPoint</Application>
  <PresentationFormat>Widescreen</PresentationFormat>
  <Paragraphs>63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Helvetica Neue Regular</vt:lpstr>
      <vt:lpstr>Times New Roman</vt:lpstr>
      <vt:lpstr>Office Theme</vt:lpstr>
      <vt:lpstr>PowerPoint Presentation</vt:lpstr>
      <vt:lpstr>Atom interferometer: quantum spatial interferometery </vt:lpstr>
      <vt:lpstr>Need to be big</vt:lpstr>
      <vt:lpstr>PowerPoint Presentation</vt:lpstr>
      <vt:lpstr>PowerPoint Presentation</vt:lpstr>
      <vt:lpstr>Quantum Weber Bar</vt:lpstr>
      <vt:lpstr>Search for yet unknow sources</vt:lpstr>
      <vt:lpstr>PowerPoint Presentation</vt:lpstr>
      <vt:lpstr>Constraining dark energy</vt:lpstr>
      <vt:lpstr>Commercial applications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Ivette Fuentes</dc:creator>
  <cp:lastModifiedBy>Ivette Fuentes</cp:lastModifiedBy>
  <cp:revision>68</cp:revision>
  <dcterms:created xsi:type="dcterms:W3CDTF">2020-10-27T10:57:28Z</dcterms:created>
  <dcterms:modified xsi:type="dcterms:W3CDTF">2021-06-03T08:56:44Z</dcterms:modified>
</cp:coreProperties>
</file>