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256" r:id="rId3"/>
    <p:sldId id="1468" r:id="rId4"/>
    <p:sldId id="257" r:id="rId5"/>
    <p:sldId id="1469" r:id="rId6"/>
    <p:sldId id="281" r:id="rId7"/>
    <p:sldId id="1429" r:id="rId8"/>
    <p:sldId id="1470" r:id="rId9"/>
    <p:sldId id="1430" r:id="rId10"/>
    <p:sldId id="1431" r:id="rId11"/>
    <p:sldId id="1432" r:id="rId12"/>
    <p:sldId id="1433" r:id="rId13"/>
    <p:sldId id="1434" r:id="rId14"/>
    <p:sldId id="1435" r:id="rId15"/>
    <p:sldId id="1472" r:id="rId16"/>
    <p:sldId id="269" r:id="rId17"/>
    <p:sldId id="1462" r:id="rId18"/>
    <p:sldId id="1464" r:id="rId19"/>
    <p:sldId id="259" r:id="rId20"/>
    <p:sldId id="1466" r:id="rId21"/>
    <p:sldId id="262" r:id="rId22"/>
    <p:sldId id="261" r:id="rId23"/>
    <p:sldId id="1467" r:id="rId24"/>
    <p:sldId id="1473" r:id="rId25"/>
    <p:sldId id="1474" r:id="rId26"/>
    <p:sldId id="304" r:id="rId27"/>
    <p:sldId id="306" r:id="rId28"/>
    <p:sldId id="1475" r:id="rId29"/>
    <p:sldId id="1476" r:id="rId30"/>
    <p:sldId id="1477" r:id="rId31"/>
    <p:sldId id="1478" r:id="rId32"/>
    <p:sldId id="1479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88" autoAdjust="0"/>
    <p:restoredTop sz="50000" autoAdjust="0"/>
  </p:normalViewPr>
  <p:slideViewPr>
    <p:cSldViewPr snapToGrid="0" snapToObjects="1">
      <p:cViewPr varScale="1">
        <p:scale>
          <a:sx n="299" d="100"/>
          <a:sy n="299" d="100"/>
        </p:scale>
        <p:origin x="152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4/28/21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4/28/21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64332-DFBC-D546-9D62-8B5A6BCB01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1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85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28 April, 2021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02" y="0"/>
            <a:ext cx="1636697" cy="3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Fro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uilding, tower, bridg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236562"/>
            <a:ext cx="9144000" cy="51435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431800" y="1306319"/>
            <a:ext cx="5588000" cy="1369772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lang="en-US" sz="3000" b="1" i="0" cap="none" spc="0">
                <a:ln w="12700">
                  <a:noFill/>
                  <a:prstDash val="solid"/>
                </a:ln>
                <a:solidFill>
                  <a:srgbClr val="5AA3D9"/>
                </a:solidFill>
                <a:latin typeface="+mj-lt"/>
                <a:ea typeface="+mj-ea"/>
                <a:cs typeface="Ubuntu"/>
              </a:defRPr>
            </a:lvl1pPr>
          </a:lstStyle>
          <a:p>
            <a:pPr>
              <a:defRPr/>
            </a:pPr>
            <a:r>
              <a:rPr dirty="0"/>
              <a:t>Presentation Title</a:t>
            </a:r>
            <a:endParaRPr lang="en-US" dirty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431800" y="2857502"/>
            <a:ext cx="5588000" cy="800016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rgbClr val="4D4D4D"/>
                </a:solidFill>
                <a:latin typeface="+mn-lt"/>
                <a:cs typeface="Ubuntu Light"/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dirty="0"/>
              <a:t>Author and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424D0C-B055-C048-95C0-F170006F7400}"/>
              </a:ext>
            </a:extLst>
          </p:cNvPr>
          <p:cNvSpPr/>
          <p:nvPr userDrawn="1"/>
        </p:nvSpPr>
        <p:spPr>
          <a:xfrm>
            <a:off x="1634831" y="4083080"/>
            <a:ext cx="1524000" cy="793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A089D1-2EAC-2C4C-A396-78AC683FEB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383068" y="4142254"/>
            <a:ext cx="560993" cy="560993"/>
          </a:xfrm>
          <a:prstGeom prst="rect">
            <a:avLst/>
          </a:prstGeom>
        </p:spPr>
      </p:pic>
      <p:pic>
        <p:nvPicPr>
          <p:cNvPr id="16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7D1C97F-38A6-2C49-B67D-FAE05B15B0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101005" y="4123473"/>
            <a:ext cx="757128" cy="7124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C7CE2-229E-C344-8E22-0336AB675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567298" y="4106833"/>
            <a:ext cx="642194" cy="6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8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CH"/>
              <a:t>11/02/2021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M. Calviani // Consideration on MUC Test Facility Target Systems costs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7" name="Rectangle 5"/>
          <p:cNvSpPr/>
          <p:nvPr userDrawn="1"/>
        </p:nvSpPr>
        <p:spPr bwMode="auto">
          <a:xfrm>
            <a:off x="0" y="0"/>
            <a:ext cx="9144000" cy="4664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 dirty="0"/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666435" y="2057504"/>
            <a:ext cx="5477566" cy="536880"/>
          </a:xfrm>
        </p:spPr>
        <p:txBody>
          <a:bodyPr>
            <a:noAutofit/>
          </a:bodyPr>
          <a:lstStyle>
            <a:lvl1pPr>
              <a:defRPr sz="3300">
                <a:solidFill>
                  <a:srgbClr val="5AA3D9"/>
                </a:solidFill>
              </a:defRPr>
            </a:lvl1pPr>
          </a:lstStyle>
          <a:p>
            <a:pPr>
              <a:defRPr/>
            </a:pPr>
            <a:r>
              <a:t>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21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11/02/2021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M. Calviani // Consideration on MUC Test Facility Target Systems costs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457201" y="934142"/>
            <a:ext cx="8226425" cy="3616428"/>
          </a:xfrm>
        </p:spPr>
        <p:txBody>
          <a:bodyPr/>
          <a:lstStyle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3055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Just 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11/02/2021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M. Calviani // Consideration on MUC Test Facility Target Systems costs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5" hasCustomPrompt="1"/>
          </p:nvPr>
        </p:nvSpPr>
        <p:spPr bwMode="auto">
          <a:xfrm>
            <a:off x="457201" y="934142"/>
            <a:ext cx="3976687" cy="3616428"/>
          </a:xfrm>
        </p:spPr>
        <p:txBody>
          <a:bodyPr/>
          <a:lstStyle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 hasCustomPrompt="1"/>
          </p:nvPr>
        </p:nvSpPr>
        <p:spPr bwMode="auto">
          <a:xfrm>
            <a:off x="4710113" y="928693"/>
            <a:ext cx="3976687" cy="3616428"/>
          </a:xfrm>
        </p:spPr>
        <p:txBody>
          <a:bodyPr/>
          <a:lstStyle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4261178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Very 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13722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710282-3970-6443-B712-66AC751FD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5793289" y="3447970"/>
            <a:ext cx="802768" cy="802768"/>
          </a:xfrm>
          <a:prstGeom prst="rect">
            <a:avLst/>
          </a:prstGeom>
        </p:spPr>
      </p:pic>
      <p:pic>
        <p:nvPicPr>
          <p:cNvPr id="14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E712BC5-FA49-F34C-BDC5-3C415B931E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894259" y="3381840"/>
            <a:ext cx="993719" cy="935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CC2E61-7C3C-3A40-A3EB-3D2F3E21C7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564108" y="3381840"/>
            <a:ext cx="950357" cy="93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2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2295326" y="4767264"/>
            <a:ext cx="13711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75000"/>
                  </a:schemeClr>
                </a:solidFill>
                <a:latin typeface="+mn-lt"/>
                <a:cs typeface="Ubuntu Light"/>
              </a:defRPr>
            </a:lvl1pPr>
          </a:lstStyle>
          <a:p>
            <a:pPr>
              <a:defRPr/>
            </a:pPr>
            <a:r>
              <a:rPr lang="de-CH" noProof="0"/>
              <a:t>11/02/2021</a:t>
            </a:r>
            <a:endParaRPr lang="en-GB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666434" y="4767264"/>
            <a:ext cx="429048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+mn-lt"/>
                <a:cs typeface="Ubuntu Light"/>
              </a:defRPr>
            </a:lvl1pPr>
          </a:lstStyle>
          <a:p>
            <a:pPr>
              <a:defRPr/>
            </a:pPr>
            <a:r>
              <a:rPr lang="en-GB" noProof="0"/>
              <a:t>M. Calviani // Consideration on MUC Test Facility Target Systems costs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7956924" y="4767264"/>
            <a:ext cx="72987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>
              <a:defRPr/>
            </a:pPr>
            <a:fld id="{8D6C380F-326D-3C40-9EE7-7FBAB095342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1" y="945000"/>
            <a:ext cx="8226854" cy="364843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en-GB" noProof="0" dirty="0"/>
              <a:t>Slide text first level</a:t>
            </a:r>
          </a:p>
          <a:p>
            <a:pPr lvl="1">
              <a:defRPr/>
            </a:pPr>
            <a:r>
              <a:rPr lang="en-GB" noProof="0" dirty="0"/>
              <a:t>Slide text second level</a:t>
            </a:r>
          </a:p>
          <a:p>
            <a:pPr lvl="2">
              <a:defRPr/>
            </a:pPr>
            <a:r>
              <a:rPr lang="en-GB" noProof="0" dirty="0"/>
              <a:t>Slide text third level</a:t>
            </a:r>
          </a:p>
          <a:p>
            <a:pPr lvl="3">
              <a:defRPr/>
            </a:pPr>
            <a:r>
              <a:rPr lang="en-GB" noProof="0" dirty="0"/>
              <a:t>Slide text fourth level</a:t>
            </a:r>
          </a:p>
          <a:p>
            <a:pPr lvl="4">
              <a:defRPr/>
            </a:pPr>
            <a:r>
              <a:rPr lang="en-GB" noProof="0" dirty="0"/>
              <a:t>Slide text fifth level</a:t>
            </a:r>
          </a:p>
        </p:txBody>
      </p:sp>
      <p:sp>
        <p:nvSpPr>
          <p:cNvPr id="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1" y="175120"/>
            <a:ext cx="8226854" cy="53688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>
              <a:defRPr/>
            </a:pPr>
            <a:r>
              <a:rPr lang="en-GB" noProof="0"/>
              <a:t>Slide Title</a:t>
            </a:r>
          </a:p>
        </p:txBody>
      </p:sp>
      <p:cxnSp>
        <p:nvCxnSpPr>
          <p:cNvPr id="9" name="Straight Connector 7"/>
          <p:cNvCxnSpPr>
            <a:cxnSpLocks/>
          </p:cNvCxnSpPr>
          <p:nvPr/>
        </p:nvCxnSpPr>
        <p:spPr bwMode="auto">
          <a:xfrm>
            <a:off x="457201" y="4714322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9"/>
          <p:cNvCxnSpPr>
            <a:cxnSpLocks/>
          </p:cNvCxnSpPr>
          <p:nvPr userDrawn="1"/>
        </p:nvCxnSpPr>
        <p:spPr bwMode="auto">
          <a:xfrm>
            <a:off x="459946" y="792404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0424D0C-B055-C048-95C0-F170006F7400}"/>
              </a:ext>
            </a:extLst>
          </p:cNvPr>
          <p:cNvSpPr/>
          <p:nvPr userDrawn="1"/>
        </p:nvSpPr>
        <p:spPr>
          <a:xfrm>
            <a:off x="978025" y="4778564"/>
            <a:ext cx="685800" cy="356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6F3F69-A09B-FD42-8F6D-71A4CE539E6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882271" y="4803243"/>
            <a:ext cx="252447" cy="252447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860DAB8-6278-0F44-8EFA-D65A447B92B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258877" y="4786321"/>
            <a:ext cx="340708" cy="3205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F2EFC7-F9DC-A948-89DD-2957C84B4B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 bwMode="auto">
          <a:xfrm>
            <a:off x="467544" y="4785997"/>
            <a:ext cx="317612" cy="3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8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 algn="l">
        <a:spcBef>
          <a:spcPts val="0"/>
        </a:spcBef>
        <a:buNone/>
        <a:defRPr sz="2700" b="0" i="0">
          <a:solidFill>
            <a:srgbClr val="5AA3D9"/>
          </a:solidFill>
          <a:latin typeface="+mj-lt"/>
          <a:ea typeface="+mj-ea"/>
          <a:cs typeface="Ubuntu Light"/>
        </a:defRPr>
      </a:lvl1pPr>
    </p:titleStyle>
    <p:bodyStyle>
      <a:lvl1pPr marL="169069" indent="-169069" algn="l">
        <a:lnSpc>
          <a:spcPct val="100000"/>
        </a:lnSpc>
        <a:spcBef>
          <a:spcPts val="675"/>
        </a:spcBef>
        <a:buClr>
          <a:srgbClr val="5AA3D9"/>
        </a:buClr>
        <a:buSzPct val="100000"/>
        <a:buFont typeface="Wingdings" panose="05000000000000000000" pitchFamily="2" charset="2"/>
        <a:buChar char="§"/>
        <a:defRPr sz="2250" b="0" i="0">
          <a:solidFill>
            <a:srgbClr val="4D4D4D"/>
          </a:solidFill>
          <a:latin typeface="+mn-lt"/>
          <a:ea typeface="+mn-ea"/>
          <a:cs typeface="Ubuntu Light"/>
        </a:defRPr>
      </a:lvl1pPr>
      <a:lvl2pPr marL="345281" indent="-171450" algn="l">
        <a:lnSpc>
          <a:spcPct val="100000"/>
        </a:lnSpc>
        <a:spcBef>
          <a:spcPts val="675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2250" b="0" i="0">
          <a:solidFill>
            <a:srgbClr val="4D4D4D"/>
          </a:solidFill>
          <a:latin typeface="+mn-lt"/>
          <a:ea typeface="+mn-ea"/>
          <a:cs typeface="Ubuntu Light"/>
        </a:defRPr>
      </a:lvl2pPr>
      <a:lvl3pPr marL="514350" indent="-169069" algn="l">
        <a:lnSpc>
          <a:spcPct val="100000"/>
        </a:lnSpc>
        <a:spcBef>
          <a:spcPts val="675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2250" b="0" i="0">
          <a:solidFill>
            <a:srgbClr val="4D4D4D"/>
          </a:solidFill>
          <a:latin typeface="+mn-lt"/>
          <a:ea typeface="+mn-ea"/>
          <a:cs typeface="Ubuntu Light"/>
        </a:defRPr>
      </a:lvl3pPr>
      <a:lvl4pPr marL="682229" indent="-167879" algn="l">
        <a:lnSpc>
          <a:spcPct val="100000"/>
        </a:lnSpc>
        <a:spcBef>
          <a:spcPts val="675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2250" b="0" i="0">
          <a:solidFill>
            <a:srgbClr val="4D4D4D"/>
          </a:solidFill>
          <a:latin typeface="+mn-lt"/>
          <a:ea typeface="+mn-ea"/>
          <a:cs typeface="Ubuntu Light"/>
        </a:defRPr>
      </a:lvl4pPr>
      <a:lvl5pPr marL="859631" indent="-177404" algn="l">
        <a:lnSpc>
          <a:spcPct val="100000"/>
        </a:lnSpc>
        <a:spcBef>
          <a:spcPts val="675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2250" b="0" i="0">
          <a:solidFill>
            <a:srgbClr val="4D4D4D"/>
          </a:solidFill>
          <a:latin typeface="+mn-lt"/>
          <a:ea typeface="+mn-ea"/>
          <a:cs typeface="Ubuntu Light"/>
        </a:defRPr>
      </a:lvl5pPr>
      <a:lvl6pPr marL="1275588" indent="-137160" algn="l">
        <a:spcBef>
          <a:spcPts val="0"/>
        </a:spcBef>
        <a:buClr>
          <a:schemeClr val="accent5"/>
        </a:buClr>
        <a:buFont typeface="Arial"/>
        <a:buChar char="-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>
        <a:spcBef>
          <a:spcPts val="0"/>
        </a:spcBef>
        <a:buClr>
          <a:schemeClr val="accent6"/>
        </a:buClr>
        <a:buSzPct val="100000"/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1604772" indent="-137160" algn="l">
        <a:spcBef>
          <a:spcPts val="0"/>
        </a:spcBef>
        <a:buClr>
          <a:schemeClr val="accent6"/>
        </a:buClr>
        <a:buFont typeface="Arial"/>
        <a:buChar char="▪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1748790" indent="-137160" algn="l">
        <a:spcBef>
          <a:spcPts val="0"/>
        </a:spcBef>
        <a:buClr>
          <a:schemeClr val="accent6"/>
        </a:buClr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42900" algn="l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685800" algn="l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028700" algn="l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371600" algn="l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714500" algn="l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057400" algn="l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2400300" algn="l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2743200" algn="l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24250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bc.web.cern.ch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hyperlink" Target="https://indico.cern.ch/event/67839/contributions/1231558/attachments/1022518/1455686/MB_7_01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9093"/>
            <a:ext cx="7772400" cy="125124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International </a:t>
            </a:r>
            <a:r>
              <a:rPr lang="en-US" sz="4000" dirty="0" err="1"/>
              <a:t>nuSTORM</a:t>
            </a:r>
            <a:r>
              <a:rPr lang="en-US" sz="4000" dirty="0"/>
              <a:t> and muon collider projects status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AF2689-FA57-3B4E-952B-1B0E9780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1DE7C-6611-634D-BA1E-863A130B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82" y="-196850"/>
            <a:ext cx="7835836" cy="55372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ECC489-F363-4B48-BB91-67F3888259EA}"/>
              </a:ext>
            </a:extLst>
          </p:cNvPr>
          <p:cNvCxnSpPr/>
          <p:nvPr/>
        </p:nvCxnSpPr>
        <p:spPr>
          <a:xfrm>
            <a:off x="1635617" y="4930092"/>
            <a:ext cx="5907110" cy="0"/>
          </a:xfrm>
          <a:prstGeom prst="line">
            <a:avLst/>
          </a:prstGeom>
          <a:ln w="95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232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A9FE3-8981-3648-9380-CAFD05D5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486F3-14BC-6947-8209-86DAFB45A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9" y="-177800"/>
            <a:ext cx="7781922" cy="5499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A38517-D426-2D4B-A7BE-12DDA2426B95}"/>
              </a:ext>
            </a:extLst>
          </p:cNvPr>
          <p:cNvCxnSpPr/>
          <p:nvPr/>
        </p:nvCxnSpPr>
        <p:spPr>
          <a:xfrm>
            <a:off x="1635617" y="4930092"/>
            <a:ext cx="5907110" cy="0"/>
          </a:xfrm>
          <a:prstGeom prst="line">
            <a:avLst/>
          </a:prstGeom>
          <a:ln w="95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624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45EFDC-A062-3A47-B0AC-87283970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8BF59-7DD4-3849-85F3-2E76E35EC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83" y="-152400"/>
            <a:ext cx="7710034" cy="54483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80A17-46A1-644A-8355-839846ED93E3}"/>
              </a:ext>
            </a:extLst>
          </p:cNvPr>
          <p:cNvCxnSpPr/>
          <p:nvPr/>
        </p:nvCxnSpPr>
        <p:spPr>
          <a:xfrm>
            <a:off x="1635617" y="4930092"/>
            <a:ext cx="5907110" cy="0"/>
          </a:xfrm>
          <a:prstGeom prst="line">
            <a:avLst/>
          </a:prstGeom>
          <a:ln w="95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19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57BF43-545A-974E-A3D8-84FCF5BD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0EE3E0FD-B5C7-214E-BFAE-884A4BA13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2"/>
            <a:ext cx="9144000" cy="5088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930066-242B-1340-9612-17D503E05DA0}"/>
              </a:ext>
            </a:extLst>
          </p:cNvPr>
          <p:cNvSpPr txBox="1"/>
          <p:nvPr/>
        </p:nvSpPr>
        <p:spPr>
          <a:xfrm>
            <a:off x="3549135" y="4776203"/>
            <a:ext cx="559486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https://</a:t>
            </a:r>
            <a:r>
              <a:rPr lang="en-US" sz="1400" b="1" dirty="0" err="1">
                <a:solidFill>
                  <a:srgbClr val="FF0000"/>
                </a:solidFill>
              </a:rPr>
              <a:t>muoncollider.web.cern.ch</a:t>
            </a:r>
            <a:r>
              <a:rPr lang="en-US" sz="1400" b="1" dirty="0">
                <a:solidFill>
                  <a:srgbClr val="FF0000"/>
                </a:solidFill>
              </a:rPr>
              <a:t>/welcome-page-muon-collider-website</a:t>
            </a:r>
          </a:p>
        </p:txBody>
      </p:sp>
    </p:spTree>
    <p:extLst>
      <p:ext uri="{BB962C8B-B14F-4D97-AF65-F5344CB8AC3E}">
        <p14:creationId xmlns:p14="http://schemas.microsoft.com/office/powerpoint/2010/main" val="55276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4099-9FB0-3C4A-9B4A-6A42A8A4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International </a:t>
            </a:r>
            <a:r>
              <a:rPr lang="en-US" sz="2400" cap="none" dirty="0" err="1"/>
              <a:t>nu</a:t>
            </a:r>
            <a:r>
              <a:rPr lang="en-US" sz="2400" dirty="0" err="1"/>
              <a:t>STORM</a:t>
            </a:r>
            <a:r>
              <a:rPr lang="en-US" sz="2400" dirty="0"/>
              <a:t> collaboration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B4DB5-28A2-ED41-8CB3-941DE55C5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</a:t>
            </a:r>
            <a:r>
              <a:rPr lang="en-US" dirty="0" err="1"/>
              <a:t>nuSTORM</a:t>
            </a:r>
            <a:r>
              <a:rPr lang="en-US" dirty="0"/>
              <a:t> and muon collider projects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D683A-1E0F-294B-86E2-B9E63B6F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53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0719FC-8540-3A49-B95F-3A4B32A5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C4F0F-AF2E-2949-B6AC-8FAC84453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 dirty="0"/>
          </a:p>
        </p:txBody>
      </p:sp>
      <p:pic>
        <p:nvPicPr>
          <p:cNvPr id="1026" name="Picture 2" descr="XIX International Workshop on Neutrino Telescopes">
            <a:extLst>
              <a:ext uri="{FF2B5EF4-FFF2-40B4-BE49-F238E27FC236}">
                <a16:creationId xmlns:a16="http://schemas.microsoft.com/office/drawing/2014/main" id="{67B27D01-C3D0-9045-9276-E9B2C5F91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777916" cy="13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E80B3-637A-964F-AF9A-CB9E11AA29C9}"/>
              </a:ext>
            </a:extLst>
          </p:cNvPr>
          <p:cNvSpPr txBox="1"/>
          <p:nvPr/>
        </p:nvSpPr>
        <p:spPr>
          <a:xfrm>
            <a:off x="371966" y="-38745"/>
            <a:ext cx="31454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XIX International Workshop on Neutrino Telescopes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A42C01-51B5-434C-AAA7-9D69F6997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6" y="1418079"/>
            <a:ext cx="3740280" cy="28052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10CCC-8B5F-8947-90CB-7F6CA7112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869" y="563098"/>
            <a:ext cx="3323097" cy="249232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5AFDD-F26E-3C4A-8D37-F2C9900A2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179" y="2750143"/>
            <a:ext cx="3128075" cy="234605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605B11-E8DC-4E4C-9D90-04E3EAB3F7D9}"/>
              </a:ext>
            </a:extLst>
          </p:cNvPr>
          <p:cNvSpPr txBox="1"/>
          <p:nvPr/>
        </p:nvSpPr>
        <p:spPr>
          <a:xfrm>
            <a:off x="5977179" y="4799287"/>
            <a:ext cx="729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C. Rogers</a:t>
            </a:r>
          </a:p>
        </p:txBody>
      </p:sp>
    </p:spTree>
    <p:extLst>
      <p:ext uri="{BB962C8B-B14F-4D97-AF65-F5344CB8AC3E}">
        <p14:creationId xmlns:p14="http://schemas.microsoft.com/office/powerpoint/2010/main" val="404600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DA6B0-56C1-754E-9D6B-63FA102B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CA513C0-E661-F845-BF6D-8B25061A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4" y="281549"/>
            <a:ext cx="4060268" cy="4580402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3E1170-231E-C64B-BCE4-BF97B01990D4}"/>
              </a:ext>
            </a:extLst>
          </p:cNvPr>
          <p:cNvGrpSpPr/>
          <p:nvPr/>
        </p:nvGrpSpPr>
        <p:grpSpPr>
          <a:xfrm>
            <a:off x="1193442" y="489397"/>
            <a:ext cx="7800304" cy="3764924"/>
            <a:chOff x="1193442" y="489397"/>
            <a:chExt cx="7800304" cy="37649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80E770-348A-F24F-BACE-5617213A2A72}"/>
                </a:ext>
              </a:extLst>
            </p:cNvPr>
            <p:cNvGrpSpPr/>
            <p:nvPr/>
          </p:nvGrpSpPr>
          <p:grpSpPr>
            <a:xfrm>
              <a:off x="1193442" y="489397"/>
              <a:ext cx="7800304" cy="3764924"/>
              <a:chOff x="1193442" y="489397"/>
              <a:chExt cx="7800304" cy="376492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098A9B-8DED-3A46-9334-90F6D6A70160}"/>
                  </a:ext>
                </a:extLst>
              </p:cNvPr>
              <p:cNvSpPr txBox="1"/>
              <p:nvPr/>
            </p:nvSpPr>
            <p:spPr>
              <a:xfrm>
                <a:off x="4451797" y="489397"/>
                <a:ext cx="4541949" cy="1477328"/>
              </a:xfrm>
              <a:prstGeom prst="rect">
                <a:avLst/>
              </a:prstGeom>
              <a:noFill/>
              <a:ln>
                <a:solidFill>
                  <a:srgbClr val="FF8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Good start!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	Reviewed needs of neutrino </a:t>
                </a:r>
                <a:r>
                  <a:rPr lang="en-US" b="1" dirty="0" err="1">
                    <a:solidFill>
                      <a:schemeClr val="bg1"/>
                    </a:solidFill>
                  </a:rPr>
                  <a:t>programme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	&amp; opportunities at the energy frontier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		</a:t>
                </a:r>
                <a:r>
                  <a:rPr lang="en-US" b="1" dirty="0">
                    <a:solidFill>
                      <a:srgbClr val="FFF50A"/>
                    </a:solidFill>
                    <a:sym typeface="Wingdings" pitchFamily="2" charset="2"/>
                  </a:rPr>
                  <a:t> </a:t>
                </a:r>
                <a:r>
                  <a:rPr lang="en-US" b="1" i="1" dirty="0">
                    <a:solidFill>
                      <a:srgbClr val="FFF50A"/>
                    </a:solidFill>
                    <a:sym typeface="Wingdings" pitchFamily="2" charset="2"/>
                  </a:rPr>
                  <a:t>Need to quantify benefits …</a:t>
                </a:r>
                <a:endParaRPr lang="en-US" b="1" i="1" dirty="0">
                  <a:solidFill>
                    <a:srgbClr val="FFF50A"/>
                  </a:solidFill>
                </a:endParaRPr>
              </a:p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4777F54-8078-5840-8E55-74A522F2B1AF}"/>
                  </a:ext>
                </a:extLst>
              </p:cNvPr>
              <p:cNvSpPr/>
              <p:nvPr/>
            </p:nvSpPr>
            <p:spPr>
              <a:xfrm>
                <a:off x="1193442" y="4095482"/>
                <a:ext cx="2760372" cy="158839"/>
              </a:xfrm>
              <a:prstGeom prst="rect">
                <a:avLst/>
              </a:prstGeom>
              <a:noFill/>
              <a:ln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Elbow Connector 6">
                <a:extLst>
                  <a:ext uri="{FF2B5EF4-FFF2-40B4-BE49-F238E27FC236}">
                    <a16:creationId xmlns:a16="http://schemas.microsoft.com/office/drawing/2014/main" id="{390C4B7A-09BF-924E-9E03-429BE412D4F4}"/>
                  </a:ext>
                </a:extLst>
              </p:cNvPr>
              <p:cNvCxnSpPr>
                <a:cxnSpLocks/>
                <a:endCxn id="4" idx="1"/>
              </p:cNvCxnSpPr>
              <p:nvPr/>
            </p:nvCxnSpPr>
            <p:spPr>
              <a:xfrm rot="5400000" flipH="1" flipV="1">
                <a:off x="2792705" y="2522255"/>
                <a:ext cx="2953286" cy="364898"/>
              </a:xfrm>
              <a:prstGeom prst="bentConnector2">
                <a:avLst/>
              </a:prstGeom>
              <a:ln w="9525">
                <a:solidFill>
                  <a:srgbClr val="FF8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5A4EB2-1140-1B46-898D-8F2C77FB2DD9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3953814" y="4174902"/>
              <a:ext cx="133085" cy="0"/>
            </a:xfrm>
            <a:prstGeom prst="line">
              <a:avLst/>
            </a:prstGeom>
            <a:ln w="9525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E797AA-764C-3D45-92CF-784793641E93}"/>
              </a:ext>
            </a:extLst>
          </p:cNvPr>
          <p:cNvGrpSpPr/>
          <p:nvPr/>
        </p:nvGrpSpPr>
        <p:grpSpPr>
          <a:xfrm>
            <a:off x="1193442" y="2663781"/>
            <a:ext cx="7830614" cy="1749379"/>
            <a:chOff x="1193442" y="2663781"/>
            <a:chExt cx="7830614" cy="1749379"/>
          </a:xfrm>
        </p:grpSpPr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4D0F4C38-6A40-2D46-9729-28F5BA69D4E0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rot="5400000" flipH="1" flipV="1">
              <a:off x="3845679" y="3703766"/>
              <a:ext cx="937748" cy="335107"/>
            </a:xfrm>
            <a:prstGeom prst="bentConnector2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78FE17-A2F3-1D42-ACB9-00D05CE05CA7}"/>
                </a:ext>
              </a:extLst>
            </p:cNvPr>
            <p:cNvGrpSpPr/>
            <p:nvPr/>
          </p:nvGrpSpPr>
          <p:grpSpPr>
            <a:xfrm>
              <a:off x="1193442" y="2663781"/>
              <a:ext cx="7830614" cy="1749379"/>
              <a:chOff x="1193442" y="2663781"/>
              <a:chExt cx="7830614" cy="174937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D56972-5F49-D343-B081-3C9AC4D71794}"/>
                  </a:ext>
                </a:extLst>
              </p:cNvPr>
              <p:cNvSpPr/>
              <p:nvPr/>
            </p:nvSpPr>
            <p:spPr>
              <a:xfrm>
                <a:off x="1193442" y="4254321"/>
                <a:ext cx="2760372" cy="1588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C9554B-45F4-C54F-AADC-A7B14F541ECF}"/>
                  </a:ext>
                </a:extLst>
              </p:cNvPr>
              <p:cNvSpPr txBox="1"/>
              <p:nvPr/>
            </p:nvSpPr>
            <p:spPr>
              <a:xfrm>
                <a:off x="4482107" y="2663781"/>
                <a:ext cx="4541949" cy="14773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An important step!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	Enthusiasm and interest in community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	(e.g. ~60 participants at this workshop)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		</a:t>
                </a:r>
                <a:r>
                  <a:rPr lang="en-US" b="1" dirty="0">
                    <a:solidFill>
                      <a:srgbClr val="FFF50A"/>
                    </a:solidFill>
                    <a:sym typeface="Wingdings" pitchFamily="2" charset="2"/>
                  </a:rPr>
                  <a:t> </a:t>
                </a:r>
                <a:r>
                  <a:rPr lang="en-US" b="1" i="1" dirty="0">
                    <a:solidFill>
                      <a:srgbClr val="FFF50A"/>
                    </a:solidFill>
                    <a:sym typeface="Wingdings" pitchFamily="2" charset="2"/>
                  </a:rPr>
                  <a:t>Our ambition … </a:t>
                </a:r>
                <a:endParaRPr lang="en-US" b="1" i="1" dirty="0">
                  <a:solidFill>
                    <a:srgbClr val="FFF50A"/>
                  </a:solidFill>
                </a:endParaRPr>
              </a:p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6316CDE-C083-F647-82D9-8E48392A0D2A}"/>
                  </a:ext>
                </a:extLst>
              </p:cNvPr>
              <p:cNvCxnSpPr>
                <a:stCxn id="12" idx="3"/>
              </p:cNvCxnSpPr>
              <p:nvPr/>
            </p:nvCxnSpPr>
            <p:spPr>
              <a:xfrm flipV="1">
                <a:off x="3953814" y="4333740"/>
                <a:ext cx="194637" cy="1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660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DA6B0-56C1-754E-9D6B-63FA102B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CA513C0-E661-F845-BF6D-8B25061A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4" y="281549"/>
            <a:ext cx="4060268" cy="4580402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274F37-BF01-B847-AA45-85017ADFB9A7}"/>
              </a:ext>
            </a:extLst>
          </p:cNvPr>
          <p:cNvGrpSpPr/>
          <p:nvPr/>
        </p:nvGrpSpPr>
        <p:grpSpPr>
          <a:xfrm>
            <a:off x="1107583" y="1776743"/>
            <a:ext cx="7830612" cy="3031370"/>
            <a:chOff x="1107583" y="1776743"/>
            <a:chExt cx="7830612" cy="3031370"/>
          </a:xfrm>
        </p:grpSpPr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4D0F4C38-6A40-2D46-9729-28F5BA69D4E0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rot="5400000" flipH="1" flipV="1">
              <a:off x="3258217" y="3519840"/>
              <a:ext cx="1942407" cy="333652"/>
            </a:xfrm>
            <a:prstGeom prst="bentConnector2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D56972-5F49-D343-B081-3C9AC4D71794}"/>
                </a:ext>
              </a:extLst>
            </p:cNvPr>
            <p:cNvSpPr/>
            <p:nvPr/>
          </p:nvSpPr>
          <p:spPr>
            <a:xfrm>
              <a:off x="1107583" y="4507605"/>
              <a:ext cx="2760372" cy="3005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554B-45F4-C54F-AADC-A7B14F541ECF}"/>
                </a:ext>
              </a:extLst>
            </p:cNvPr>
            <p:cNvSpPr txBox="1"/>
            <p:nvPr/>
          </p:nvSpPr>
          <p:spPr>
            <a:xfrm>
              <a:off x="4396246" y="1776743"/>
              <a:ext cx="4541949" cy="18774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Agreed during discussion …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     </a:t>
              </a:r>
              <a:r>
                <a:rPr lang="en-US" b="1" dirty="0" err="1">
                  <a:solidFill>
                    <a:schemeClr val="bg1"/>
                  </a:solidFill>
                </a:rPr>
                <a:t>Organisers</a:t>
              </a:r>
              <a:r>
                <a:rPr lang="en-US" b="1" dirty="0">
                  <a:solidFill>
                    <a:schemeClr val="bg1"/>
                  </a:solidFill>
                </a:rPr>
                <a:t> draft 2-pager to: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	  </a:t>
              </a:r>
              <a:r>
                <a:rPr lang="en-US" sz="1600" b="1" dirty="0">
                  <a:solidFill>
                    <a:srgbClr val="FFF50A"/>
                  </a:solidFill>
                  <a:sym typeface="Wingdings" pitchFamily="2" charset="2"/>
                </a:rPr>
                <a:t>— </a:t>
              </a:r>
              <a:r>
                <a:rPr lang="en-US" sz="1600" b="1" i="1" dirty="0" err="1">
                  <a:solidFill>
                    <a:srgbClr val="FFF50A"/>
                  </a:solidFill>
                  <a:sym typeface="Wingdings" pitchFamily="2" charset="2"/>
                </a:rPr>
                <a:t>Summarises</a:t>
              </a:r>
              <a:r>
                <a:rPr lang="en-US" sz="1600" b="1" i="1" dirty="0">
                  <a:solidFill>
                    <a:srgbClr val="FFF50A"/>
                  </a:solidFill>
                  <a:sym typeface="Wingdings" pitchFamily="2" charset="2"/>
                </a:rPr>
                <a:t> opportunities</a:t>
              </a:r>
            </a:p>
            <a:p>
              <a:r>
                <a:rPr lang="en-US" sz="1600" b="1" i="1" dirty="0">
                  <a:solidFill>
                    <a:srgbClr val="FFF50A"/>
                  </a:solidFill>
                  <a:sym typeface="Wingdings" pitchFamily="2" charset="2"/>
                </a:rPr>
                <a:t>	  </a:t>
              </a:r>
              <a:r>
                <a:rPr lang="en-US" sz="1600" b="1" i="1" dirty="0">
                  <a:solidFill>
                    <a:srgbClr val="FFC000"/>
                  </a:solidFill>
                  <a:sym typeface="Wingdings" pitchFamily="2" charset="2"/>
                </a:rPr>
                <a:t>— Provide “mandate” for longer workshop</a:t>
              </a:r>
              <a:endParaRPr lang="en-US" sz="1600" b="1" i="1" dirty="0">
                <a:solidFill>
                  <a:srgbClr val="FFC000"/>
                </a:solidFill>
              </a:endParaRPr>
            </a:p>
            <a:p>
              <a:r>
                <a:rPr lang="en-US" sz="1600" b="1" dirty="0">
                  <a:solidFill>
                    <a:srgbClr val="FFC000"/>
                  </a:solidFill>
                </a:rPr>
                <a:t>	       </a:t>
              </a:r>
              <a:r>
                <a:rPr lang="en-US" sz="1600" b="1" i="1" dirty="0">
                  <a:solidFill>
                    <a:srgbClr val="FFC000"/>
                  </a:solidFill>
                </a:rPr>
                <a:t>for which ”proceedings” would form</a:t>
              </a:r>
            </a:p>
            <a:p>
              <a:r>
                <a:rPr lang="en-US" sz="1600" b="1" i="1" dirty="0">
                  <a:solidFill>
                    <a:srgbClr val="FFC000"/>
                  </a:solidFill>
                </a:rPr>
                <a:t>	       a “white-paper vision” for development of</a:t>
              </a:r>
            </a:p>
            <a:p>
              <a:r>
                <a:rPr lang="en-US" sz="1600" b="1" i="1" dirty="0">
                  <a:solidFill>
                    <a:srgbClr val="FFC000"/>
                  </a:solidFill>
                </a:rPr>
                <a:t>	       </a:t>
              </a:r>
              <a:r>
                <a:rPr lang="en-US" sz="1600" b="1" i="1" dirty="0" err="1">
                  <a:solidFill>
                    <a:srgbClr val="FFC000"/>
                  </a:solidFill>
                </a:rPr>
                <a:t>programme</a:t>
              </a:r>
              <a:endParaRPr lang="en-US" sz="1600" b="1" i="1" dirty="0">
                <a:solidFill>
                  <a:srgbClr val="FFC000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6316CDE-C083-F647-82D9-8E48392A0D2A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3867955" y="4657859"/>
              <a:ext cx="194639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719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AD4FB-A296-5E4B-B259-7406DAA4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EA1EC-1031-F547-B0D9-2362B8F43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59" y="107517"/>
            <a:ext cx="6571282" cy="4928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355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36243-E7FC-C341-A1AA-204DBFBB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5892BF-1BDE-9844-B4D8-8FA89449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6" y="28576"/>
            <a:ext cx="5053631" cy="193183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2B1220-1806-5647-9C01-43DA3809D69C}"/>
              </a:ext>
            </a:extLst>
          </p:cNvPr>
          <p:cNvSpPr txBox="1"/>
          <p:nvPr/>
        </p:nvSpPr>
        <p:spPr>
          <a:xfrm>
            <a:off x="2550061" y="0"/>
            <a:ext cx="250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3"/>
              </a:rPr>
              <a:t>https://pbc.web.cern.ch</a:t>
            </a:r>
            <a:endParaRPr lang="en-US" b="1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0D1B853-38A9-C345-85A2-39DBEBA68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6" y="2296480"/>
            <a:ext cx="5932868" cy="28184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DB901-FFC1-624A-99D6-F3DE0BD01F51}"/>
              </a:ext>
            </a:extLst>
          </p:cNvPr>
          <p:cNvSpPr txBox="1"/>
          <p:nvPr/>
        </p:nvSpPr>
        <p:spPr>
          <a:xfrm>
            <a:off x="2914605" y="2833919"/>
            <a:ext cx="3103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https://</a:t>
            </a:r>
            <a:r>
              <a:rPr lang="en-US" sz="1400" b="1" dirty="0" err="1">
                <a:solidFill>
                  <a:schemeClr val="bg1"/>
                </a:solidFill>
              </a:rPr>
              <a:t>indico.cern.ch</a:t>
            </a:r>
            <a:r>
              <a:rPr lang="en-US" sz="1400" b="1" dirty="0">
                <a:solidFill>
                  <a:schemeClr val="bg1"/>
                </a:solidFill>
              </a:rPr>
              <a:t>/event/1002356/</a:t>
            </a:r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6673A03-2827-EB4D-9479-D6C704435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55" y="617008"/>
            <a:ext cx="4090369" cy="9011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C6836D-E1BA-2444-A46F-6BF29B25569C}"/>
              </a:ext>
            </a:extLst>
          </p:cNvPr>
          <p:cNvSpPr txBox="1"/>
          <p:nvPr/>
        </p:nvSpPr>
        <p:spPr>
          <a:xfrm>
            <a:off x="5919525" y="3153782"/>
            <a:ext cx="3187091" cy="17543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Pitch for </a:t>
            </a:r>
            <a:r>
              <a:rPr lang="en-US" dirty="0" err="1">
                <a:solidFill>
                  <a:schemeClr val="bg1"/>
                </a:solidFill>
              </a:rPr>
              <a:t>nuSTORM</a:t>
            </a:r>
            <a:r>
              <a:rPr lang="en-US" dirty="0">
                <a:solidFill>
                  <a:schemeClr val="bg1"/>
                </a:solidFill>
              </a:rPr>
              <a:t>/ENUBET:</a:t>
            </a:r>
          </a:p>
          <a:p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dirty="0" err="1">
                <a:solidFill>
                  <a:schemeClr val="bg1"/>
                </a:solidFill>
              </a:rPr>
              <a:t>nuSTORM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</a:rPr>
              <a:t>       Cross sections</a:t>
            </a:r>
          </a:p>
          <a:p>
            <a:r>
              <a:rPr lang="en-US" dirty="0">
                <a:solidFill>
                  <a:schemeClr val="bg1"/>
                </a:solidFill>
              </a:rPr>
              <a:t>       BSM with </a:t>
            </a:r>
            <a:r>
              <a:rPr lang="en-US" dirty="0" err="1">
                <a:solidFill>
                  <a:schemeClr val="bg1"/>
                </a:solidFill>
              </a:rPr>
              <a:t>nuSTORM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  Demonstrator/accelerator</a:t>
            </a:r>
          </a:p>
          <a:p>
            <a:r>
              <a:rPr lang="en-US" dirty="0">
                <a:solidFill>
                  <a:schemeClr val="bg1"/>
                </a:solidFill>
              </a:rPr>
              <a:t>           science test facility for mc</a:t>
            </a:r>
          </a:p>
        </p:txBody>
      </p:sp>
    </p:spTree>
    <p:extLst>
      <p:ext uri="{BB962C8B-B14F-4D97-AF65-F5344CB8AC3E}">
        <p14:creationId xmlns:p14="http://schemas.microsoft.com/office/powerpoint/2010/main" val="19912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3E767-26CC-FB4D-89E5-0C575639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Building on Our last community meeting;</a:t>
            </a:r>
            <a:br>
              <a:rPr lang="en-US" sz="2000" dirty="0"/>
            </a:br>
            <a:r>
              <a:rPr lang="en-US" sz="2700" cap="none" dirty="0"/>
              <a:t>Nov20 … preparation of submission to PPAP</a:t>
            </a:r>
            <a:endParaRPr lang="en-US" cap="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82699-9D5F-4C48-BF4F-171E4F144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</a:t>
            </a:r>
            <a:r>
              <a:rPr lang="en-US" dirty="0" err="1"/>
              <a:t>nuSTORM</a:t>
            </a:r>
            <a:r>
              <a:rPr lang="en-US" dirty="0"/>
              <a:t> and muon collider projects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A861F-7EF5-AA44-8CEA-4CAC6EA1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58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864E2-C7B4-1744-9C97-0C01EFBD0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175" y="1075194"/>
            <a:ext cx="4342109" cy="32565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F761A-9605-3E46-BC45-2418D494D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4" y="1075194"/>
            <a:ext cx="4342109" cy="325658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A2B36B-99C4-7243-8DE7-E30B7AF3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Scientific synergy ENUBET/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AD4FB-A296-5E4B-B259-7406DAA4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02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8652453-505B-F14A-B758-8507B4A3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7587" y="1387098"/>
            <a:ext cx="3053166" cy="37564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Going forward:</a:t>
            </a:r>
          </a:p>
          <a:p>
            <a:pPr marL="360363" lvl="1" indent="-160338"/>
            <a:r>
              <a:rPr lang="en-US" sz="2000" dirty="0"/>
              <a:t>ENUBET/</a:t>
            </a:r>
            <a:r>
              <a:rPr lang="en-US" sz="2000" dirty="0" err="1"/>
              <a:t>nuSTORM</a:t>
            </a:r>
            <a:r>
              <a:rPr lang="en-US" sz="2000" dirty="0"/>
              <a:t> part of PBC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AD4FB-A296-5E4B-B259-7406DAA4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2B36B-99C4-7243-8DE7-E30B7AF3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400E7-7620-7B45-86D1-06C258CA5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1" y="612029"/>
            <a:ext cx="5951352" cy="446351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026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354EC-A39C-154B-9455-E3DCDAE7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icture 3" descr="Graphical user interface, text, application, email, Teams&#10;&#10;Description automatically generated">
            <a:extLst>
              <a:ext uri="{FF2B5EF4-FFF2-40B4-BE49-F238E27FC236}">
                <a16:creationId xmlns:a16="http://schemas.microsoft.com/office/drawing/2014/main" id="{0E368B12-516B-1648-8928-9B5690A7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004"/>
            <a:ext cx="9144000" cy="4297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8C7F6-F3E5-464C-8B63-B133D561EB65}"/>
              </a:ext>
            </a:extLst>
          </p:cNvPr>
          <p:cNvSpPr txBox="1"/>
          <p:nvPr/>
        </p:nvSpPr>
        <p:spPr>
          <a:xfrm>
            <a:off x="6566050" y="59518"/>
            <a:ext cx="2577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https://</a:t>
            </a:r>
            <a:r>
              <a:rPr lang="en-US" sz="1400" b="1" dirty="0" err="1">
                <a:solidFill>
                  <a:schemeClr val="bg1"/>
                </a:solidFill>
              </a:rPr>
              <a:t>www.nustorm.org</a:t>
            </a:r>
            <a:r>
              <a:rPr lang="en-US" sz="1400" b="1" dirty="0">
                <a:solidFill>
                  <a:schemeClr val="bg1"/>
                </a:solidFill>
              </a:rPr>
              <a:t>/trac/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D21D1B-7550-CE4C-8CEB-E0A8A6A3B680}"/>
              </a:ext>
            </a:extLst>
          </p:cNvPr>
          <p:cNvSpPr/>
          <p:nvPr/>
        </p:nvSpPr>
        <p:spPr>
          <a:xfrm>
            <a:off x="184150" y="4102100"/>
            <a:ext cx="1085850" cy="349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7B65-BCCF-AC40-B067-F2F80A3E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collider demonstrator(s)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316E2-64EE-6542-B967-B18CEA67A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</a:t>
            </a:r>
            <a:r>
              <a:rPr lang="en-US" dirty="0" err="1"/>
              <a:t>nuSTORM</a:t>
            </a:r>
            <a:r>
              <a:rPr lang="en-US" dirty="0"/>
              <a:t> and muon collider projects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79D85-F3A3-F943-BF70-2638CDAC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31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A4DB5E-657F-0C48-ADD4-3715352D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Muon Collider: system/technology demonstrators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0F0ACC-3204-EB4C-B227-6A76794C2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Energy frontier and neutrino physics</a:t>
            </a:r>
          </a:p>
          <a:p>
            <a:r>
              <a:rPr lang="en-US" dirty="0"/>
              <a:t>Collider and neutrino detector development</a:t>
            </a:r>
          </a:p>
          <a:p>
            <a:r>
              <a:rPr lang="en-US" dirty="0"/>
              <a:t>Accelerator key systems/technology issues:</a:t>
            </a:r>
          </a:p>
          <a:p>
            <a:pPr lvl="1"/>
            <a:r>
              <a:rPr lang="en-US" dirty="0"/>
              <a:t>High power, pulsed proton beam</a:t>
            </a:r>
          </a:p>
          <a:p>
            <a:pPr lvl="1"/>
            <a:r>
              <a:rPr lang="en-US" dirty="0"/>
              <a:t>Pion production target and capture:</a:t>
            </a:r>
          </a:p>
          <a:p>
            <a:pPr lvl="2"/>
            <a:r>
              <a:rPr lang="en-US" dirty="0"/>
              <a:t>Target, high-field solenoid capture</a:t>
            </a:r>
          </a:p>
          <a:p>
            <a:pPr lvl="1"/>
            <a:r>
              <a:rPr lang="en-US" dirty="0"/>
              <a:t>6D ionization cooling to achieve luminosity goals:</a:t>
            </a:r>
          </a:p>
          <a:p>
            <a:pPr lvl="2"/>
            <a:r>
              <a:rPr lang="en-US" dirty="0"/>
              <a:t>High-field solenoids, compact lattice</a:t>
            </a:r>
          </a:p>
          <a:p>
            <a:pPr lvl="2"/>
            <a:r>
              <a:rPr lang="en-US" dirty="0"/>
              <a:t>High-gradient RF in magnetic field</a:t>
            </a:r>
          </a:p>
          <a:p>
            <a:pPr lvl="1"/>
            <a:r>
              <a:rPr lang="en-US" dirty="0"/>
              <a:t>Rapid acceleration:</a:t>
            </a:r>
          </a:p>
          <a:p>
            <a:pPr lvl="2"/>
            <a:r>
              <a:rPr lang="en-US" dirty="0"/>
              <a:t>RCS or FFA</a:t>
            </a:r>
          </a:p>
          <a:p>
            <a:pPr lvl="1"/>
            <a:r>
              <a:rPr lang="en-US" dirty="0"/>
              <a:t>Collider ring:</a:t>
            </a:r>
          </a:p>
          <a:p>
            <a:pPr lvl="2"/>
            <a:r>
              <a:rPr lang="en-US" dirty="0"/>
              <a:t>Combined function magnets</a:t>
            </a:r>
          </a:p>
          <a:p>
            <a:pPr lvl="2"/>
            <a:r>
              <a:rPr lang="en-US" dirty="0"/>
              <a:t>Beam protection</a:t>
            </a:r>
          </a:p>
          <a:p>
            <a:pPr lvl="2"/>
            <a:r>
              <a:rPr lang="en-US" dirty="0"/>
              <a:t>Strong focusing at IP and maintenance of short bunch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2CB83-6824-8E44-B09B-293ABBBC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19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7F5D-EA7A-1143-8902-6AFA2116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37D775-20CF-3A4E-843F-3A3590F5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de-CH" kern="0">
                <a:solidFill>
                  <a:srgbClr val="FFFFFF">
                    <a:lumMod val="75000"/>
                  </a:srgbClr>
                </a:solidFill>
                <a:latin typeface="Arial"/>
              </a:rPr>
              <a:t>11/02/2021</a:t>
            </a:r>
            <a:endParaRPr lang="en-US" kern="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6A7ED-FC6C-3E43-A85F-76567DFE4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kern="0">
                <a:solidFill>
                  <a:srgbClr val="FFFFFF">
                    <a:lumMod val="75000"/>
                  </a:srgbClr>
                </a:solidFill>
                <a:latin typeface="Arial"/>
              </a:rPr>
              <a:t>M. Calviani // Consideration on MUC Test Facility Target Systems costs</a:t>
            </a:r>
            <a:endParaRPr lang="en-US" kern="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4D3C0-738E-7741-A5CE-4A2D74A9F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D6C380F-326D-3C40-9EE7-7FBAB0953422}" type="slidenum">
              <a:rPr lang="en-US" kern="0">
                <a:latin typeface="Arial"/>
              </a:rPr>
              <a:pPr defTabSz="685800">
                <a:defRPr/>
              </a:pPr>
              <a:t>25</a:t>
            </a:fld>
            <a:endParaRPr lang="en-US" kern="0" dirty="0">
              <a:latin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DF854-A634-2344-A5BA-FB6BEBEAA0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48CC39F-2A3F-9943-8E0C-E15AC342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84"/>
            <a:ext cx="9144000" cy="500113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E55EF80-33A4-A242-B0B1-AF07EA705A40}"/>
              </a:ext>
            </a:extLst>
          </p:cNvPr>
          <p:cNvSpPr/>
          <p:nvPr/>
        </p:nvSpPr>
        <p:spPr>
          <a:xfrm>
            <a:off x="1745166" y="1488689"/>
            <a:ext cx="1996068" cy="12991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 kern="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685800"/>
            <a:endParaRPr lang="en-GB" sz="1350" kern="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685800"/>
            <a:r>
              <a:rPr lang="en-GB" sz="1350" kern="0" dirty="0">
                <a:solidFill>
                  <a:srgbClr val="FFFFFF"/>
                </a:solidFill>
                <a:latin typeface="Arial"/>
                <a:cs typeface="Arial"/>
              </a:rPr>
              <a:t>MUC Test Facility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21E989E-DA7E-7242-8A8B-9081B4B784A2}"/>
              </a:ext>
            </a:extLst>
          </p:cNvPr>
          <p:cNvCxnSpPr>
            <a:cxnSpLocks/>
          </p:cNvCxnSpPr>
          <p:nvPr/>
        </p:nvCxnSpPr>
        <p:spPr>
          <a:xfrm>
            <a:off x="3741234" y="2016252"/>
            <a:ext cx="2369634" cy="17305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C83457C-8070-1A46-8749-55AD609C5110}"/>
              </a:ext>
            </a:extLst>
          </p:cNvPr>
          <p:cNvSpPr txBox="1"/>
          <p:nvPr/>
        </p:nvSpPr>
        <p:spPr>
          <a:xfrm rot="2086129">
            <a:off x="4068846" y="2637765"/>
            <a:ext cx="20120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Transfer line from TT2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3445408-A272-B144-A14E-F8530AEA3063}"/>
              </a:ext>
            </a:extLst>
          </p:cNvPr>
          <p:cNvCxnSpPr/>
          <p:nvPr/>
        </p:nvCxnSpPr>
        <p:spPr>
          <a:xfrm>
            <a:off x="1862254" y="1382751"/>
            <a:ext cx="168941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C90491A-49D1-8148-B61F-B0B239BEC226}"/>
              </a:ext>
            </a:extLst>
          </p:cNvPr>
          <p:cNvCxnSpPr>
            <a:cxnSpLocks/>
          </p:cNvCxnSpPr>
          <p:nvPr/>
        </p:nvCxnSpPr>
        <p:spPr>
          <a:xfrm>
            <a:off x="1614139" y="1701259"/>
            <a:ext cx="0" cy="87397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52C938A-2E2B-C146-8AE2-038ECF509E28}"/>
              </a:ext>
            </a:extLst>
          </p:cNvPr>
          <p:cNvSpPr txBox="1"/>
          <p:nvPr/>
        </p:nvSpPr>
        <p:spPr>
          <a:xfrm>
            <a:off x="2331720" y="1105752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100 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8B4D0F-A6C4-994B-8E97-E653A6626D8C}"/>
              </a:ext>
            </a:extLst>
          </p:cNvPr>
          <p:cNvSpPr txBox="1"/>
          <p:nvPr/>
        </p:nvSpPr>
        <p:spPr>
          <a:xfrm rot="16200000">
            <a:off x="1175312" y="2036898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70 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87FB9F-435E-5A44-A493-713A8434D4B8}"/>
              </a:ext>
            </a:extLst>
          </p:cNvPr>
          <p:cNvSpPr txBox="1"/>
          <p:nvPr/>
        </p:nvSpPr>
        <p:spPr>
          <a:xfrm rot="2188832">
            <a:off x="4549741" y="2952360"/>
            <a:ext cx="7601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kern="0" dirty="0">
                <a:solidFill>
                  <a:srgbClr val="FFFFFF"/>
                </a:solidFill>
                <a:latin typeface="Arial"/>
                <a:cs typeface="Arial"/>
              </a:rPr>
              <a:t>±150 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1DB3236-8A25-6E4F-AE8B-8DD4B813ABB4}"/>
              </a:ext>
            </a:extLst>
          </p:cNvPr>
          <p:cNvSpPr/>
          <p:nvPr/>
        </p:nvSpPr>
        <p:spPr>
          <a:xfrm>
            <a:off x="3005826" y="1676851"/>
            <a:ext cx="649470" cy="51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350" kern="0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9265B0-8334-E241-82A8-EF88BFC36533}"/>
              </a:ext>
            </a:extLst>
          </p:cNvPr>
          <p:cNvSpPr/>
          <p:nvPr/>
        </p:nvSpPr>
        <p:spPr>
          <a:xfrm>
            <a:off x="1830668" y="1729844"/>
            <a:ext cx="1130071" cy="357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350" kern="0" dirty="0">
                <a:solidFill>
                  <a:srgbClr val="FFFFFF"/>
                </a:solidFill>
                <a:latin typeface="Arial"/>
                <a:cs typeface="Arial"/>
              </a:rPr>
              <a:t>Cooling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CF4B85-35D9-FD41-A27F-5F5BFAA8ACAD}"/>
              </a:ext>
            </a:extLst>
          </p:cNvPr>
          <p:cNvSpPr txBox="1"/>
          <p:nvPr/>
        </p:nvSpPr>
        <p:spPr>
          <a:xfrm rot="4205342">
            <a:off x="4437208" y="752892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TT10 line to SPS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CB0895-9184-2741-ADF1-E6BFC0223A1B}"/>
              </a:ext>
            </a:extLst>
          </p:cNvPr>
          <p:cNvSpPr txBox="1"/>
          <p:nvPr/>
        </p:nvSpPr>
        <p:spPr>
          <a:xfrm>
            <a:off x="6786246" y="3111810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D3 dump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99E43A8-7105-3440-B7EE-9326AE81290D}"/>
              </a:ext>
            </a:extLst>
          </p:cNvPr>
          <p:cNvCxnSpPr/>
          <p:nvPr/>
        </p:nvCxnSpPr>
        <p:spPr bwMode="auto">
          <a:xfrm flipH="1">
            <a:off x="6110868" y="3273828"/>
            <a:ext cx="675378" cy="18830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E78A2B8-A1C4-6B42-B888-3621DE5E5CEC}"/>
              </a:ext>
            </a:extLst>
          </p:cNvPr>
          <p:cNvSpPr txBox="1"/>
          <p:nvPr/>
        </p:nvSpPr>
        <p:spPr>
          <a:xfrm>
            <a:off x="6333158" y="2640172"/>
            <a:ext cx="12618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n_TOF target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DAA2BCC-11AE-0D47-AEFE-1150ACB366E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71181" y="2752082"/>
            <a:ext cx="675725" cy="4366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Content Placeholder 3">
            <a:extLst>
              <a:ext uri="{FF2B5EF4-FFF2-40B4-BE49-F238E27FC236}">
                <a16:creationId xmlns:a16="http://schemas.microsoft.com/office/drawing/2014/main" id="{F43D65E1-A033-B74D-AA8A-A06509CA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828" y="76308"/>
            <a:ext cx="3287682" cy="1798133"/>
          </a:xfrm>
          <a:prstGeom prst="rect">
            <a:avLst/>
          </a:prstGeom>
          <a:ln w="47625">
            <a:solidFill>
              <a:schemeClr val="bg1">
                <a:alpha val="99000"/>
              </a:schemeClr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F0A21BB-77D4-F140-917B-859873264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5" y="3250083"/>
            <a:ext cx="2870017" cy="1737022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00F9954-F3DF-2244-AD46-9106DCDDD314}"/>
              </a:ext>
            </a:extLst>
          </p:cNvPr>
          <p:cNvSpPr txBox="1"/>
          <p:nvPr/>
        </p:nvSpPr>
        <p:spPr>
          <a:xfrm>
            <a:off x="85890" y="3037512"/>
            <a:ext cx="2916183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en-GB" sz="1350" kern="0" dirty="0">
                <a:solidFill>
                  <a:srgbClr val="4C4C4C"/>
                </a:solidFill>
                <a:latin typeface="Arial"/>
                <a:cs typeface="Arial"/>
              </a:rPr>
              <a:t>Extraction to be foreseen before D3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8FAB27-6D4C-6243-A7F4-27DE4CD400A2}"/>
              </a:ext>
            </a:extLst>
          </p:cNvPr>
          <p:cNvSpPr txBox="1"/>
          <p:nvPr/>
        </p:nvSpPr>
        <p:spPr>
          <a:xfrm>
            <a:off x="7074203" y="4685106"/>
            <a:ext cx="206979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M. </a:t>
            </a:r>
            <a:r>
              <a:rPr lang="en-US" dirty="0" err="1">
                <a:solidFill>
                  <a:srgbClr val="FF0000"/>
                </a:solidFill>
              </a:rPr>
              <a:t>Calvini</a:t>
            </a:r>
            <a:r>
              <a:rPr lang="en-US" dirty="0">
                <a:solidFill>
                  <a:srgbClr val="FF0000"/>
                </a:solidFill>
              </a:rPr>
              <a:t> (CERN)</a:t>
            </a:r>
          </a:p>
        </p:txBody>
      </p:sp>
    </p:spTree>
    <p:extLst>
      <p:ext uri="{BB962C8B-B14F-4D97-AF65-F5344CB8AC3E}">
        <p14:creationId xmlns:p14="http://schemas.microsoft.com/office/powerpoint/2010/main" val="1830210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A416D-3A2F-F648-83D9-670656C4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Possibility around TT10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A091D-E646-FA41-9688-A99E3368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de-CH" kern="0">
                <a:solidFill>
                  <a:srgbClr val="FFFFFF">
                    <a:lumMod val="75000"/>
                  </a:srgbClr>
                </a:solidFill>
                <a:latin typeface="Arial"/>
              </a:rPr>
              <a:t>11/02/2021</a:t>
            </a:r>
            <a:endParaRPr lang="en-US" kern="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C9B95-0189-9740-BD91-619FA78F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kern="0">
                <a:solidFill>
                  <a:srgbClr val="FFFFFF">
                    <a:lumMod val="75000"/>
                  </a:srgbClr>
                </a:solidFill>
                <a:latin typeface="Arial"/>
              </a:rPr>
              <a:t>M. Calviani // Consideration on MUC Test Facility Target Systems costs</a:t>
            </a:r>
            <a:endParaRPr lang="en-US" kern="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6FCD3-E6B5-5646-91C0-BCE14BEF1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D6C380F-326D-3C40-9EE7-7FBAB0953422}" type="slidenum">
              <a:rPr lang="en-US" kern="0">
                <a:latin typeface="Arial"/>
              </a:rPr>
              <a:pPr defTabSz="685800">
                <a:defRPr/>
              </a:pPr>
              <a:t>26</a:t>
            </a:fld>
            <a:endParaRPr lang="en-US" kern="0" dirty="0">
              <a:latin typeface="Arial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F6149F-9EBD-264A-8DF2-910CA3AEDB5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1511" y="939493"/>
            <a:ext cx="4598600" cy="3615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4A9AC-3AC0-084B-B9C9-18A9EFB52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534" y="939493"/>
            <a:ext cx="4598600" cy="27794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DFFADE-9AB5-A845-99E8-BD2D0268329F}"/>
              </a:ext>
            </a:extLst>
          </p:cNvPr>
          <p:cNvSpPr/>
          <p:nvPr/>
        </p:nvSpPr>
        <p:spPr>
          <a:xfrm rot="4481822">
            <a:off x="1698589" y="1698115"/>
            <a:ext cx="1193477" cy="7249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350" kern="0" dirty="0">
                <a:solidFill>
                  <a:srgbClr val="FFFFFF"/>
                </a:solidFill>
                <a:latin typeface="Arial"/>
                <a:cs typeface="Arial"/>
              </a:rPr>
              <a:t>MUC Test Facility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4EFF87-843C-7144-9037-A8C8BEA0A673}"/>
              </a:ext>
            </a:extLst>
          </p:cNvPr>
          <p:cNvCxnSpPr>
            <a:cxnSpLocks/>
          </p:cNvCxnSpPr>
          <p:nvPr/>
        </p:nvCxnSpPr>
        <p:spPr>
          <a:xfrm>
            <a:off x="2627784" y="2571750"/>
            <a:ext cx="486054" cy="5930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86E21F-F9A3-8A4F-9E66-0C0CC787C798}"/>
              </a:ext>
            </a:extLst>
          </p:cNvPr>
          <p:cNvCxnSpPr>
            <a:cxnSpLocks/>
          </p:cNvCxnSpPr>
          <p:nvPr/>
        </p:nvCxnSpPr>
        <p:spPr>
          <a:xfrm flipH="1">
            <a:off x="1788234" y="1295643"/>
            <a:ext cx="648239" cy="18736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4B767DF-D889-D643-8DF2-F61C823E926A}"/>
              </a:ext>
            </a:extLst>
          </p:cNvPr>
          <p:cNvCxnSpPr>
            <a:cxnSpLocks/>
          </p:cNvCxnSpPr>
          <p:nvPr/>
        </p:nvCxnSpPr>
        <p:spPr>
          <a:xfrm flipH="1" flipV="1">
            <a:off x="1609155" y="1674592"/>
            <a:ext cx="262545" cy="105917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6F869E6-9BAC-0C4F-8C5B-825776553892}"/>
              </a:ext>
            </a:extLst>
          </p:cNvPr>
          <p:cNvSpPr txBox="1"/>
          <p:nvPr/>
        </p:nvSpPr>
        <p:spPr>
          <a:xfrm rot="20648402">
            <a:off x="1743222" y="1098761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100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69F3CB-93FA-7541-9B83-787C542C4A92}"/>
              </a:ext>
            </a:extLst>
          </p:cNvPr>
          <p:cNvSpPr txBox="1"/>
          <p:nvPr/>
        </p:nvSpPr>
        <p:spPr>
          <a:xfrm rot="4550355">
            <a:off x="1215505" y="2011977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200 m</a:t>
            </a:r>
          </a:p>
        </p:txBody>
      </p:sp>
      <p:sp>
        <p:nvSpPr>
          <p:cNvPr id="21" name="TextBox 20">
            <a:hlinkClick r:id="rId4"/>
            <a:extLst>
              <a:ext uri="{FF2B5EF4-FFF2-40B4-BE49-F238E27FC236}">
                <a16:creationId xmlns:a16="http://schemas.microsoft.com/office/drawing/2014/main" id="{8CD36479-F738-DC4C-9D81-E4B588EC8799}"/>
              </a:ext>
            </a:extLst>
          </p:cNvPr>
          <p:cNvSpPr txBox="1"/>
          <p:nvPr/>
        </p:nvSpPr>
        <p:spPr>
          <a:xfrm>
            <a:off x="5250882" y="3789067"/>
            <a:ext cx="37160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050" kern="0" dirty="0">
                <a:solidFill>
                  <a:srgbClr val="4C4C4C"/>
                </a:solidFill>
                <a:latin typeface="Arial"/>
                <a:cs typeface="Arial"/>
                <a:hlinkClick r:id="rId4"/>
              </a:rPr>
              <a:t>M. </a:t>
            </a:r>
            <a:r>
              <a:rPr lang="en-GB" sz="1050" kern="0" dirty="0" err="1">
                <a:solidFill>
                  <a:srgbClr val="4C4C4C"/>
                </a:solidFill>
                <a:latin typeface="Arial"/>
                <a:cs typeface="Arial"/>
                <a:hlinkClick r:id="rId4"/>
              </a:rPr>
              <a:t>Benedikt</a:t>
            </a:r>
            <a:r>
              <a:rPr lang="en-GB" sz="1050" kern="0" dirty="0">
                <a:solidFill>
                  <a:srgbClr val="4C4C4C"/>
                </a:solidFill>
                <a:latin typeface="Arial"/>
                <a:cs typeface="Arial"/>
                <a:hlinkClick r:id="rId4"/>
              </a:rPr>
              <a:t>, LHC Performance Workshop, Chamonix 2010</a:t>
            </a:r>
            <a:endParaRPr lang="en-GB" sz="1050" kern="0" dirty="0">
              <a:solidFill>
                <a:srgbClr val="4C4C4C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C57323-9843-2746-9574-C04C22959CA7}"/>
              </a:ext>
            </a:extLst>
          </p:cNvPr>
          <p:cNvSpPr txBox="1"/>
          <p:nvPr/>
        </p:nvSpPr>
        <p:spPr>
          <a:xfrm rot="4310220">
            <a:off x="2653657" y="3490284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TT10 line to SPS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DA7B-1B43-AE47-B8A6-99CD5F652A9F}"/>
              </a:ext>
            </a:extLst>
          </p:cNvPr>
          <p:cNvSpPr txBox="1"/>
          <p:nvPr/>
        </p:nvSpPr>
        <p:spPr>
          <a:xfrm rot="3511390">
            <a:off x="3276510" y="2629840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SPS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47F417-D88B-7343-A2F9-27F23D6140C1}"/>
              </a:ext>
            </a:extLst>
          </p:cNvPr>
          <p:cNvSpPr txBox="1"/>
          <p:nvPr/>
        </p:nvSpPr>
        <p:spPr>
          <a:xfrm rot="1692363">
            <a:off x="1918887" y="2962550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SPS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31D305-0DBB-1C4E-BC7F-C20F84B42BFD}"/>
              </a:ext>
            </a:extLst>
          </p:cNvPr>
          <p:cNvSpPr txBox="1"/>
          <p:nvPr/>
        </p:nvSpPr>
        <p:spPr>
          <a:xfrm>
            <a:off x="2980881" y="1160278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FFFF"/>
                </a:solidFill>
                <a:latin typeface="Arial"/>
                <a:cs typeface="Arial"/>
              </a:rPr>
              <a:t>BA1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5FFD26-61AB-F245-993D-E9592CECA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334" y="-33932"/>
            <a:ext cx="2126977" cy="206562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B177512-C7C4-CE4E-BEE5-198DD1D69439}"/>
              </a:ext>
            </a:extLst>
          </p:cNvPr>
          <p:cNvSpPr/>
          <p:nvPr/>
        </p:nvSpPr>
        <p:spPr>
          <a:xfrm>
            <a:off x="7828678" y="1800286"/>
            <a:ext cx="1309974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788" kern="0" dirty="0" err="1">
                <a:solidFill>
                  <a:srgbClr val="4C4C4C"/>
                </a:solidFill>
                <a:latin typeface="Arial"/>
                <a:cs typeface="Arial"/>
              </a:rPr>
              <a:t>sLHC</a:t>
            </a:r>
            <a:r>
              <a:rPr lang="en-GB" sz="788" kern="0" dirty="0">
                <a:solidFill>
                  <a:srgbClr val="4C4C4C"/>
                </a:solidFill>
                <a:latin typeface="Arial"/>
                <a:cs typeface="Arial"/>
              </a:rPr>
              <a:t> Project Note 0013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CD657E-BA33-CF4B-A90B-65776ECCFDBD}"/>
              </a:ext>
            </a:extLst>
          </p:cNvPr>
          <p:cNvSpPr/>
          <p:nvPr/>
        </p:nvSpPr>
        <p:spPr>
          <a:xfrm>
            <a:off x="5254101" y="3979943"/>
            <a:ext cx="145745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050" kern="0" dirty="0">
                <a:solidFill>
                  <a:srgbClr val="4C4C4C"/>
                </a:solidFill>
                <a:latin typeface="Arial"/>
                <a:cs typeface="Arial"/>
              </a:rPr>
              <a:t>CERN-AB-2007-061</a:t>
            </a:r>
            <a:r>
              <a:rPr lang="en-GB" sz="1350" kern="0" dirty="0">
                <a:solidFill>
                  <a:srgbClr val="4C4C4C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2C186-7164-2F4F-8052-9803547C90F5}"/>
              </a:ext>
            </a:extLst>
          </p:cNvPr>
          <p:cNvSpPr txBox="1"/>
          <p:nvPr/>
        </p:nvSpPr>
        <p:spPr>
          <a:xfrm>
            <a:off x="665171" y="4160761"/>
            <a:ext cx="2579552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/>
            <a:r>
              <a:rPr lang="en-GB" sz="1350" kern="0" dirty="0">
                <a:solidFill>
                  <a:srgbClr val="4C4C4C"/>
                </a:solidFill>
                <a:latin typeface="Arial"/>
                <a:cs typeface="Arial"/>
              </a:rPr>
              <a:t>Dimension &amp; location indicative</a:t>
            </a:r>
          </a:p>
        </p:txBody>
      </p:sp>
    </p:spTree>
    <p:extLst>
      <p:ext uri="{BB962C8B-B14F-4D97-AF65-F5344CB8AC3E}">
        <p14:creationId xmlns:p14="http://schemas.microsoft.com/office/powerpoint/2010/main" val="1852680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5AE6-9F8C-084F-B9B6-A0683BA8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6D cooling demonstrator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FE8-06CB-A443-B3DF-1D7A72AD8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9"/>
            <a:ext cx="9144000" cy="184095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MICE demonstrated (4D) ionization cooling </a:t>
            </a:r>
            <a:r>
              <a:rPr lang="en-US" i="1" dirty="0"/>
              <a:t>principle</a:t>
            </a:r>
          </a:p>
          <a:p>
            <a:r>
              <a:rPr lang="en-US" dirty="0"/>
              <a:t>Now require 6D cooling demonstrator</a:t>
            </a:r>
          </a:p>
          <a:p>
            <a:pPr lvl="1"/>
            <a:r>
              <a:rPr lang="en-US" dirty="0"/>
              <a:t>Options:</a:t>
            </a:r>
          </a:p>
          <a:p>
            <a:pPr lvl="2"/>
            <a:r>
              <a:rPr lang="en-US" dirty="0"/>
              <a:t>Rectilinear channel</a:t>
            </a:r>
          </a:p>
          <a:p>
            <a:pPr lvl="2"/>
            <a:r>
              <a:rPr lang="en-US" dirty="0"/>
              <a:t>Ring cooler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8CA99-1817-A64D-A0A0-4EFB34D5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979C4-B9D2-284A-9B16-CFAF27909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9" y="2387152"/>
            <a:ext cx="3482346" cy="2678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CFF87B-2197-2A4C-9F74-8FB69CFEC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775" y="1430175"/>
            <a:ext cx="4330700" cy="1511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6ED4D-C74B-2649-B1B8-2BFE59292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02" r="47272" b="8014"/>
          <a:stretch/>
        </p:blipFill>
        <p:spPr>
          <a:xfrm>
            <a:off x="5301477" y="3033951"/>
            <a:ext cx="2707035" cy="201212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53923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7B65-BCCF-AC40-B067-F2F80A3E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should we, UK, </a:t>
            </a:r>
            <a:r>
              <a:rPr lang="en-US" i="1" dirty="0"/>
              <a:t>DO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316E2-64EE-6542-B967-B18CEA67A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</a:t>
            </a:r>
            <a:r>
              <a:rPr lang="en-US" dirty="0" err="1"/>
              <a:t>nuSTORM</a:t>
            </a:r>
            <a:r>
              <a:rPr lang="en-US" dirty="0"/>
              <a:t> and muon collider projects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79D85-F3A3-F943-BF70-2638CDAC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0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A4DB5E-657F-0C48-ADD4-3715352D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Muon Collider: system/technology demonstrators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0F0ACC-3204-EB4C-B227-6A76794C2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Energy frontier and neutrino physics</a:t>
            </a:r>
          </a:p>
          <a:p>
            <a:r>
              <a:rPr lang="en-US" dirty="0"/>
              <a:t>Collider and neutrino detector development</a:t>
            </a:r>
          </a:p>
          <a:p>
            <a:r>
              <a:rPr lang="en-US" dirty="0"/>
              <a:t>Accelerator key systems/technology issues:</a:t>
            </a:r>
          </a:p>
          <a:p>
            <a:pPr lvl="1"/>
            <a:r>
              <a:rPr lang="en-US" dirty="0"/>
              <a:t>High power, pulsed proton beam</a:t>
            </a:r>
          </a:p>
          <a:p>
            <a:pPr lvl="1"/>
            <a:r>
              <a:rPr lang="en-US" dirty="0"/>
              <a:t>Pion production </a:t>
            </a:r>
            <a:r>
              <a:rPr lang="en-US" dirty="0">
                <a:solidFill>
                  <a:srgbClr val="FF0000"/>
                </a:solidFill>
              </a:rPr>
              <a:t>target</a:t>
            </a:r>
            <a:r>
              <a:rPr lang="en-US" dirty="0"/>
              <a:t> and capture: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Target</a:t>
            </a:r>
            <a:r>
              <a:rPr lang="en-US" dirty="0"/>
              <a:t>, high-field solenoid capture</a:t>
            </a:r>
          </a:p>
          <a:p>
            <a:pPr lvl="1"/>
            <a:r>
              <a:rPr lang="en-US" dirty="0"/>
              <a:t>6D ionization cooling to achieve luminosity goals:</a:t>
            </a:r>
          </a:p>
          <a:p>
            <a:pPr lvl="2"/>
            <a:r>
              <a:rPr lang="en-US" dirty="0"/>
              <a:t>High-field solenoids, compact lattice</a:t>
            </a:r>
          </a:p>
          <a:p>
            <a:pPr lvl="2"/>
            <a:r>
              <a:rPr lang="en-US" dirty="0"/>
              <a:t>High-gradient RF in magnetic field</a:t>
            </a:r>
          </a:p>
          <a:p>
            <a:pPr lvl="1"/>
            <a:r>
              <a:rPr lang="en-US" dirty="0"/>
              <a:t>Rapid acceleration:</a:t>
            </a:r>
          </a:p>
          <a:p>
            <a:pPr lvl="2"/>
            <a:r>
              <a:rPr lang="en-US" dirty="0"/>
              <a:t>RCS or FFA</a:t>
            </a:r>
          </a:p>
          <a:p>
            <a:pPr lvl="1"/>
            <a:r>
              <a:rPr lang="en-US" dirty="0"/>
              <a:t>Collider ring:</a:t>
            </a:r>
          </a:p>
          <a:p>
            <a:pPr lvl="2"/>
            <a:r>
              <a:rPr lang="en-US" dirty="0"/>
              <a:t>Combined function magnets</a:t>
            </a:r>
          </a:p>
          <a:p>
            <a:pPr lvl="2"/>
            <a:r>
              <a:rPr lang="en-US" dirty="0"/>
              <a:t>Beam protection</a:t>
            </a:r>
          </a:p>
          <a:p>
            <a:pPr lvl="2"/>
            <a:r>
              <a:rPr lang="en-US" dirty="0"/>
              <a:t>Strong focusing at IP and maintenance of short bunch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2CB83-6824-8E44-B09B-293ABBBC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1643B7-F4FB-C440-9F65-5A1EEE7C3AAF}"/>
              </a:ext>
            </a:extLst>
          </p:cNvPr>
          <p:cNvSpPr txBox="1"/>
          <p:nvPr/>
        </p:nvSpPr>
        <p:spPr>
          <a:xfrm>
            <a:off x="4687909" y="1520436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UK strength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38F96-B099-F349-B48A-0C54AB3712E5}"/>
              </a:ext>
            </a:extLst>
          </p:cNvPr>
          <p:cNvSpPr txBox="1"/>
          <p:nvPr/>
        </p:nvSpPr>
        <p:spPr>
          <a:xfrm>
            <a:off x="4730839" y="1938209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UK strength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2E6D0-6629-D54F-9D8E-069F0A0743CE}"/>
              </a:ext>
            </a:extLst>
          </p:cNvPr>
          <p:cNvSpPr txBox="1"/>
          <p:nvPr/>
        </p:nvSpPr>
        <p:spPr>
          <a:xfrm rot="900000">
            <a:off x="4997374" y="3062461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UK strength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9D51A-9993-264A-9882-295D150468FD}"/>
              </a:ext>
            </a:extLst>
          </p:cNvPr>
          <p:cNvSpPr txBox="1"/>
          <p:nvPr/>
        </p:nvSpPr>
        <p:spPr>
          <a:xfrm>
            <a:off x="2459864" y="3504425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UK strength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82233-8271-564C-B873-7FDB92C40277}"/>
              </a:ext>
            </a:extLst>
          </p:cNvPr>
          <p:cNvSpPr txBox="1"/>
          <p:nvPr/>
        </p:nvSpPr>
        <p:spPr>
          <a:xfrm>
            <a:off x="5140816" y="543949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UK strength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D6928-0143-9D43-81A0-77BF09815DEF}"/>
              </a:ext>
            </a:extLst>
          </p:cNvPr>
          <p:cNvSpPr txBox="1"/>
          <p:nvPr/>
        </p:nvSpPr>
        <p:spPr>
          <a:xfrm>
            <a:off x="5582990" y="895987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UK strength</a:t>
            </a:r>
          </a:p>
        </p:txBody>
      </p:sp>
    </p:spTree>
    <p:extLst>
      <p:ext uri="{BB962C8B-B14F-4D97-AF65-F5344CB8AC3E}">
        <p14:creationId xmlns:p14="http://schemas.microsoft.com/office/powerpoint/2010/main" val="1587495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0DB9-90C7-A740-9DCB-2CD3054F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Building on previous community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DE991-17F2-AD40-8BA6-ABB19139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CB193C-41E6-D543-9484-039D117C5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86" y="2283685"/>
            <a:ext cx="5230678" cy="1279911"/>
          </a:xfrm>
        </p:spPr>
        <p:txBody>
          <a:bodyPr>
            <a:normAutofit/>
          </a:bodyPr>
          <a:lstStyle/>
          <a:p>
            <a:r>
              <a:rPr lang="en-US" sz="2400" dirty="0"/>
              <a:t>Established UK interest </a:t>
            </a:r>
          </a:p>
          <a:p>
            <a:r>
              <a:rPr lang="en-US" sz="2400" dirty="0"/>
              <a:t>Agreed PPAP submission:</a:t>
            </a:r>
          </a:p>
          <a:p>
            <a:pPr lvl="1"/>
            <a:r>
              <a:rPr lang="en-US" sz="2000" dirty="0"/>
              <a:t>And proposed development of: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89E47E-4D99-7641-85FF-6A90936A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518" y="612334"/>
            <a:ext cx="3218482" cy="16221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7BD65-4893-7D4B-8926-C085D1017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215" y="619131"/>
            <a:ext cx="3006748" cy="425492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AD700-5540-8640-A315-597FA1F94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30" y="3531823"/>
            <a:ext cx="5765800" cy="14732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1541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CA81-ABEF-0E44-AF9E-CA11CB7F3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Framework in which to develop UK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5D7AB-85C6-3F41-AC91-A389FF4B2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8051"/>
            <a:ext cx="9144000" cy="4580402"/>
          </a:xfrm>
        </p:spPr>
        <p:txBody>
          <a:bodyPr>
            <a:normAutofit/>
          </a:bodyPr>
          <a:lstStyle/>
          <a:p>
            <a:r>
              <a:rPr lang="en-US" sz="2800" dirty="0"/>
              <a:t>Framework established in Nov20 remains excellent basis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FA633-60C9-474C-8781-54AD0939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0A348-C14B-2343-9A80-3DD7DB936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0" y="1907158"/>
            <a:ext cx="8816000" cy="225254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63166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1A2BD-9C20-1F45-9060-3307D778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finally, a shameless plug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C334C-F947-5648-9C0B-B147BAB07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Upcoming </a:t>
            </a:r>
            <a:r>
              <a:rPr lang="en-US" dirty="0" err="1"/>
              <a:t>nuSTORM</a:t>
            </a:r>
            <a:r>
              <a:rPr lang="en-US" dirty="0"/>
              <a:t> and Muon Collider </a:t>
            </a:r>
            <a:r>
              <a:rPr lang="en-US" dirty="0" err="1"/>
              <a:t>meeitngs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17May21, 28Jun21, 09Aug21, and 20Sep21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Muon Collider:</a:t>
            </a:r>
          </a:p>
          <a:p>
            <a:pPr lvl="2"/>
            <a:r>
              <a:rPr lang="en-US"/>
              <a:t>20/21 May21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7209C-F7BE-D342-9780-91F6FD5BF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00B336-1E40-AF40-A4D3-D6209EF5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case </a:t>
            </a:r>
            <a:r>
              <a:rPr lang="en-US" sz="2800" cap="none" dirty="0"/>
              <a:t>(reprise)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7CB48C-A813-E24B-B726-68BA1ADC0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</a:t>
            </a:r>
            <a:r>
              <a:rPr lang="en-US" dirty="0" err="1"/>
              <a:t>nuSTORM</a:t>
            </a:r>
            <a:r>
              <a:rPr lang="en-US" dirty="0"/>
              <a:t> and muon collider projects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48EC6-3E8E-8D45-A025-1038B5A8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49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Standard Model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4122017"/>
            <a:ext cx="6858000" cy="102148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Energy frontier: big advantage over pp because fundamental fermion</a:t>
            </a:r>
          </a:p>
          <a:p>
            <a:r>
              <a:rPr lang="en-US" dirty="0"/>
              <a:t>Future study of the Higgs:</a:t>
            </a:r>
          </a:p>
          <a:p>
            <a:pPr lvl="1"/>
            <a:r>
              <a:rPr lang="en-US" dirty="0"/>
              <a:t>Line width; establish single resonance (?) in s-channel with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/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-</a:t>
            </a:r>
          </a:p>
          <a:p>
            <a:pPr lvl="1"/>
            <a:r>
              <a:rPr lang="en-US" dirty="0"/>
              <a:t>Couplings; requires &gt; 1 </a:t>
            </a:r>
            <a:r>
              <a:rPr lang="en-US" dirty="0" err="1"/>
              <a:t>TeV</a:t>
            </a:r>
            <a:r>
              <a:rPr lang="en-US" dirty="0"/>
              <a:t> for complete, precise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005" y="534767"/>
            <a:ext cx="2891112" cy="1765370"/>
          </a:xfrm>
          <a:prstGeom prst="rect">
            <a:avLst/>
          </a:prstGeom>
          <a:ln w="9525" cmpd="sng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A9F77-C6E5-1445-9C8C-F528DA9AA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56139" y="508649"/>
            <a:ext cx="5869035" cy="35544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F1D5CE-90AB-1341-BEE8-B0D590383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611" y="2384978"/>
            <a:ext cx="2905933" cy="16593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930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821114"/>
            <a:ext cx="5081451" cy="2322385"/>
          </a:xfrm>
        </p:spPr>
        <p:txBody>
          <a:bodyPr>
            <a:normAutofit fontScale="92500"/>
          </a:bodyPr>
          <a:lstStyle/>
          <a:p>
            <a:r>
              <a:rPr lang="en-US" dirty="0"/>
              <a:t>Scientific 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dirty="0"/>
              <a:t>) cross sections</a:t>
            </a:r>
          </a:p>
          <a:p>
            <a:pPr lvl="2"/>
            <a:r>
              <a:rPr lang="en-US" dirty="0"/>
              <a:t>Double differential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Sterile-neutrino/BSM search</a:t>
            </a:r>
          </a:p>
          <a:p>
            <a:pPr lvl="2"/>
            <a:r>
              <a:rPr lang="en-US" dirty="0"/>
              <a:t>Beyond </a:t>
            </a:r>
            <a:r>
              <a:rPr lang="en-US" dirty="0" err="1"/>
              <a:t>Fermilab</a:t>
            </a:r>
            <a:r>
              <a:rPr lang="en-US" dirty="0"/>
              <a:t> SBN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12700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>
                <a:latin typeface="Symbol" pitchFamily="2" charset="2"/>
              </a:rPr>
              <a:t>p ⇢ m </a:t>
            </a:r>
            <a:r>
              <a:rPr lang="en-US" dirty="0">
                <a:ea typeface="Wingdings"/>
                <a:cs typeface="Wingdings"/>
                <a:sym typeface="Wingdings"/>
              </a:rPr>
              <a:t>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7A9B64-7370-AD4A-BF58-97479B738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81" y="906551"/>
            <a:ext cx="3759985" cy="1368816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E2AF6E-59C1-044E-855A-B6135BF537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17" y="580978"/>
            <a:ext cx="2251917" cy="22222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716C54-F913-654C-B5B6-B2969FCE6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016" y="546086"/>
            <a:ext cx="2709283" cy="22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00B336-1E40-AF40-A4D3-D6209EF5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international Muon Collider Collaboration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7CB48C-A813-E24B-B726-68BA1ADC0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</a:t>
            </a:r>
            <a:r>
              <a:rPr lang="en-US" dirty="0" err="1"/>
              <a:t>nuSTORM</a:t>
            </a:r>
            <a:r>
              <a:rPr lang="en-US" dirty="0"/>
              <a:t> and muon collider projects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48EC6-3E8E-8D45-A025-1038B5A8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57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B5F95D-943A-9A40-B636-27FE3757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5304F-7E27-ED4F-9057-57D1E6E7C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22" y="-173007"/>
            <a:ext cx="7768356" cy="548951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198BA8-D63A-A04F-AD43-F599659A436B}"/>
              </a:ext>
            </a:extLst>
          </p:cNvPr>
          <p:cNvCxnSpPr/>
          <p:nvPr/>
        </p:nvCxnSpPr>
        <p:spPr>
          <a:xfrm>
            <a:off x="1635617" y="4930092"/>
            <a:ext cx="5907110" cy="0"/>
          </a:xfrm>
          <a:prstGeom prst="line">
            <a:avLst/>
          </a:prstGeom>
          <a:ln w="95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71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60973-1BD9-5241-8E0E-442BFB7C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7A2D3-54BC-B741-8D48-7E6001B89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40" y="-177800"/>
            <a:ext cx="7781920" cy="5499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0211D1-FB93-1740-AAF2-BAEE839D7936}"/>
              </a:ext>
            </a:extLst>
          </p:cNvPr>
          <p:cNvCxnSpPr/>
          <p:nvPr/>
        </p:nvCxnSpPr>
        <p:spPr>
          <a:xfrm>
            <a:off x="1635617" y="4925799"/>
            <a:ext cx="5907110" cy="0"/>
          </a:xfrm>
          <a:prstGeom prst="line">
            <a:avLst/>
          </a:prstGeom>
          <a:ln w="95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466904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dard black 16x9.potx" id="{B00691A5-6736-4A40-A506-BCCA88E10DDA}" vid="{EA44A36C-4EB7-2C4A-B9CA-1DB21219A901}"/>
    </a:ext>
  </a:extLst>
</a:theme>
</file>

<file path=ppt/theme/theme2.xml><?xml version="1.0" encoding="utf-8"?>
<a:theme xmlns:a="http://schemas.openxmlformats.org/drawingml/2006/main" name="CERN_ENdept_Presentation_ArialFont copy">
  <a:themeElements>
    <a:clrScheme name="Custom 6">
      <a:dk1>
        <a:srgbClr val="4C4C4C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Technic"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205</TotalTime>
  <Words>782</Words>
  <Application>Microsoft Macintosh PowerPoint</Application>
  <PresentationFormat>On-screen Show (16:9)</PresentationFormat>
  <Paragraphs>182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Symbol</vt:lpstr>
      <vt:lpstr>Wingdings</vt:lpstr>
      <vt:lpstr>KL-standard-black</vt:lpstr>
      <vt:lpstr>CERN_ENdept_Presentation_ArialFont copy</vt:lpstr>
      <vt:lpstr>International nuSTORM and muon collider projects status</vt:lpstr>
      <vt:lpstr>Building on Our last community meeting; Nov20 … preparation of submission to PPAP</vt:lpstr>
      <vt:lpstr>Building on previous community meeting</vt:lpstr>
      <vt:lpstr>The physics case (reprise)</vt:lpstr>
      <vt:lpstr>The Standard Model and beyond</vt:lpstr>
      <vt:lpstr>Neutrinos from stored muons</vt:lpstr>
      <vt:lpstr>The international Muon Collider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nuSTORM collaboration update</vt:lpstr>
      <vt:lpstr>nuSTORM science</vt:lpstr>
      <vt:lpstr>PowerPoint Presentation</vt:lpstr>
      <vt:lpstr>PowerPoint Presentation</vt:lpstr>
      <vt:lpstr>PowerPoint Presentation</vt:lpstr>
      <vt:lpstr>PowerPoint Presentation</vt:lpstr>
      <vt:lpstr>Scientific synergy ENUBET/nuSTORM</vt:lpstr>
      <vt:lpstr>Scope</vt:lpstr>
      <vt:lpstr>PowerPoint Presentation</vt:lpstr>
      <vt:lpstr>Muon collider demonstrator(s)</vt:lpstr>
      <vt:lpstr>Muon Collider: system/technology demonstrators</vt:lpstr>
      <vt:lpstr>PowerPoint Presentation</vt:lpstr>
      <vt:lpstr> Possibility around TT10</vt:lpstr>
      <vt:lpstr>6D cooling demonstrator</vt:lpstr>
      <vt:lpstr>What should we, UK, DO?</vt:lpstr>
      <vt:lpstr>Muon Collider: system/technology demonstrators</vt:lpstr>
      <vt:lpstr>Framework in which to develop UK contributions</vt:lpstr>
      <vt:lpstr>And finally, a shameless plug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nuSTORM and muon collider projects status</dc:title>
  <dc:creator>Long, Kenneth R</dc:creator>
  <cp:lastModifiedBy>Long, Kenneth R</cp:lastModifiedBy>
  <cp:revision>19</cp:revision>
  <dcterms:created xsi:type="dcterms:W3CDTF">2021-04-27T19:44:29Z</dcterms:created>
  <dcterms:modified xsi:type="dcterms:W3CDTF">2021-04-28T11:28:54Z</dcterms:modified>
</cp:coreProperties>
</file>