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</p:sldMasterIdLst>
  <p:notesMasterIdLst>
    <p:notesMasterId r:id="rId42"/>
  </p:notesMasterIdLst>
  <p:handoutMasterIdLst>
    <p:handoutMasterId r:id="rId43"/>
  </p:handoutMasterIdLst>
  <p:sldIdLst>
    <p:sldId id="354" r:id="rId3"/>
    <p:sldId id="355" r:id="rId4"/>
    <p:sldId id="364" r:id="rId5"/>
    <p:sldId id="357" r:id="rId6"/>
    <p:sldId id="356" r:id="rId7"/>
    <p:sldId id="371" r:id="rId8"/>
    <p:sldId id="368" r:id="rId9"/>
    <p:sldId id="370" r:id="rId10"/>
    <p:sldId id="369" r:id="rId11"/>
    <p:sldId id="358" r:id="rId12"/>
    <p:sldId id="359" r:id="rId13"/>
    <p:sldId id="360" r:id="rId14"/>
    <p:sldId id="361" r:id="rId15"/>
    <p:sldId id="365" r:id="rId16"/>
    <p:sldId id="366" r:id="rId17"/>
    <p:sldId id="319" r:id="rId18"/>
    <p:sldId id="372" r:id="rId19"/>
    <p:sldId id="375" r:id="rId20"/>
    <p:sldId id="373" r:id="rId21"/>
    <p:sldId id="378" r:id="rId22"/>
    <p:sldId id="374" r:id="rId23"/>
    <p:sldId id="376" r:id="rId24"/>
    <p:sldId id="377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7" r:id="rId33"/>
    <p:sldId id="367" r:id="rId34"/>
    <p:sldId id="349" r:id="rId35"/>
    <p:sldId id="350" r:id="rId36"/>
    <p:sldId id="351" r:id="rId37"/>
    <p:sldId id="352" r:id="rId38"/>
    <p:sldId id="353" r:id="rId39"/>
    <p:sldId id="362" r:id="rId40"/>
    <p:sldId id="363" r:id="rId41"/>
  </p:sldIdLst>
  <p:sldSz cx="9144000" cy="6858000" type="screen4x3"/>
  <p:notesSz cx="9874250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L" initials="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CC00CC"/>
    <a:srgbClr val="CC6600"/>
    <a:srgbClr val="0000FF"/>
    <a:srgbClr val="669900"/>
    <a:srgbClr val="EE411E"/>
    <a:srgbClr val="FF505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6" autoAdjust="0"/>
    <p:restoredTop sz="86299" autoAdjust="0"/>
  </p:normalViewPr>
  <p:slideViewPr>
    <p:cSldViewPr>
      <p:cViewPr varScale="1">
        <p:scale>
          <a:sx n="59" d="100"/>
          <a:sy n="59" d="100"/>
        </p:scale>
        <p:origin x="-14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5384"/>
    </p:cViewPr>
  </p:outlineViewPr>
  <p:notesTextViewPr>
    <p:cViewPr>
      <p:scale>
        <a:sx n="25" d="100"/>
        <a:sy n="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77822" cy="3402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4077" y="2"/>
            <a:ext cx="4277822" cy="3402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08235-2002-4BA7-92CB-679B6D4E6B2C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81"/>
            <a:ext cx="4277822" cy="340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4077" y="6456381"/>
            <a:ext cx="4277822" cy="340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B9DCB-5EEF-4ABD-905B-BC7FAC48D2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068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028" y="3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54F4B2-0D93-4A30-9FAC-1533A654A23F}" type="datetimeFigureOut">
              <a:rPr lang="en-GB" smtClean="0"/>
              <a:t>05/04/2021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40088" y="511175"/>
            <a:ext cx="3394075" cy="254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967" y="3229445"/>
            <a:ext cx="7900322" cy="30589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702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028" y="6456702"/>
            <a:ext cx="4279918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4E670-EA2F-41AA-8D84-73E9E8F9F2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321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4E670-EA2F-41AA-8D84-73E9E8F9F25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386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4E670-EA2F-41AA-8D84-73E9E8F9F25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825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4E670-EA2F-41AA-8D84-73E9E8F9F252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3445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4E670-EA2F-41AA-8D84-73E9E8F9F252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584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4E670-EA2F-41AA-8D84-73E9E8F9F252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584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4E670-EA2F-41AA-8D84-73E9E8F9F252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584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4E670-EA2F-41AA-8D84-73E9E8F9F252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584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FE69C-8F96-4ACD-8F55-162E65B329C2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4521A-3E4F-4E24-9A84-968FC0EF956D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3FFDB-D7A3-46D0-8355-74C36CC9D7FD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E01B-9E6A-41D9-B1D2-645A350CE02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035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E483-A039-49BC-8221-8D99AE4DFDC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33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E3B46-4421-4BF5-82DE-F4C3F7ADFB1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890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25D87-AFFD-459E-9EA4-1A354AFD54D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989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E3C17-B15F-422B-9286-E6ABDA83B5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8693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192D-584F-4568-BB46-E7AF66EF801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507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7D2A7-C954-436E-BB92-AF1042E9239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645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404A1-26DB-48AF-B0AD-DC4EAB62906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A4C3C-D628-4219-B5AB-B0EF48296E11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0E78-2806-4128-91A7-5CFDB6662E9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299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0DFE-8922-418D-9450-9EFD3DD9A01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983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9ED37-6CC1-4465-9E1B-D2D0F14F1DD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09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4FE3F-243F-4B8C-8C3C-52D36F3D4C16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8C89A-FD63-4C0B-872D-A52215F65776}" type="datetime1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D42A-C345-455D-B41A-F9E2CC4DA0E6}" type="datetime1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9D775-84C2-4318-A5C5-90D435221817}" type="datetime1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BFEAE-AC2A-42B0-9261-D721C72D000A}" type="datetime1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00976-158D-4B31-8091-780041F273DB}" type="datetime1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A96B6-F378-4DED-ADFE-B6D37BA94B61}" type="datetime1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B6A98-2AB0-46A9-9685-30C9CB787BCA}" type="datetime1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0CF03-DB00-48D6-BE45-1E7E8ECAC25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4/5/2021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97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2102.06172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63028"/>
            <a:ext cx="87630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4000" dirty="0" smtClean="0">
                <a:solidFill>
                  <a:srgbClr val="FF0000"/>
                </a:solidFill>
              </a:rPr>
              <a:t>1) Combining results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>
                <a:solidFill>
                  <a:srgbClr val="0000FF"/>
                </a:solidFill>
              </a:rPr>
              <a:t>2) Understanding Neural Networks</a:t>
            </a:r>
            <a:endParaRPr lang="en-GB" sz="40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 fontScale="62500" lnSpcReduction="20000"/>
          </a:bodyPr>
          <a:lstStyle/>
          <a:p>
            <a:r>
              <a:rPr lang="en-GB" sz="4200" dirty="0" smtClean="0">
                <a:solidFill>
                  <a:schemeClr val="tx1"/>
                </a:solidFill>
              </a:rPr>
              <a:t>Louis Lyons</a:t>
            </a:r>
          </a:p>
          <a:p>
            <a:r>
              <a:rPr lang="en-GB" sz="4200" dirty="0" smtClean="0">
                <a:solidFill>
                  <a:schemeClr val="tx1"/>
                </a:solidFill>
              </a:rPr>
              <a:t>Imperial College &amp; Oxford</a:t>
            </a:r>
          </a:p>
          <a:p>
            <a:endParaRPr lang="en-GB" sz="4200" dirty="0">
              <a:solidFill>
                <a:schemeClr val="tx1"/>
              </a:solidFill>
            </a:endParaRPr>
          </a:p>
          <a:p>
            <a:endParaRPr lang="en-GB" sz="4200" dirty="0" smtClean="0">
              <a:solidFill>
                <a:schemeClr val="tx1"/>
              </a:solidFill>
            </a:endParaRPr>
          </a:p>
          <a:p>
            <a:endParaRPr lang="en-GB" dirty="0"/>
          </a:p>
          <a:p>
            <a:r>
              <a:rPr lang="en-GB" dirty="0" smtClean="0">
                <a:solidFill>
                  <a:schemeClr val="tx1"/>
                </a:solidFill>
              </a:rPr>
              <a:t>                                                                                 RAL                               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                                                                               April 2021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228600"/>
            <a:ext cx="8458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400" dirty="0">
                <a:solidFill>
                  <a:prstClr val="black"/>
                </a:solidFill>
                <a:ea typeface="+mj-ea"/>
                <a:cs typeface="+mj-cs"/>
              </a:rPr>
              <a:t>Statistics Topics for Particle Physics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99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EB8B6E4-A269-4E57-AB90-272E869FC76B}" type="slidenum">
              <a:rPr lang="en-GB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GB" altLang="en-US" sz="1400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76250"/>
            <a:ext cx="5545137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Line 3"/>
          <p:cNvSpPr>
            <a:spLocks noChangeShapeType="1"/>
          </p:cNvSpPr>
          <p:nvPr/>
        </p:nvSpPr>
        <p:spPr bwMode="auto">
          <a:xfrm>
            <a:off x="1979613" y="4292600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>
            <a:off x="395288" y="6381750"/>
            <a:ext cx="35290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684213" y="60213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755650" y="5805488"/>
            <a:ext cx="0" cy="431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900113" y="5589588"/>
            <a:ext cx="0" cy="431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539750" y="5734050"/>
            <a:ext cx="0" cy="431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>
            <a:off x="2987675" y="4437063"/>
            <a:ext cx="0" cy="504825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>
            <a:off x="3203575" y="4652963"/>
            <a:ext cx="0" cy="431800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>
            <a:off x="3419475" y="4437063"/>
            <a:ext cx="0" cy="504825"/>
          </a:xfrm>
          <a:prstGeom prst="line">
            <a:avLst/>
          </a:prstGeom>
          <a:noFill/>
          <a:ln w="9525">
            <a:solidFill>
              <a:srgbClr val="FF505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69" name="Line 12"/>
          <p:cNvSpPr>
            <a:spLocks noChangeShapeType="1"/>
          </p:cNvSpPr>
          <p:nvPr/>
        </p:nvSpPr>
        <p:spPr bwMode="auto">
          <a:xfrm>
            <a:off x="6227763" y="4292600"/>
            <a:ext cx="0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0" name="Line 13"/>
          <p:cNvSpPr>
            <a:spLocks noChangeShapeType="1"/>
          </p:cNvSpPr>
          <p:nvPr/>
        </p:nvSpPr>
        <p:spPr bwMode="auto">
          <a:xfrm flipV="1">
            <a:off x="4500563" y="5876925"/>
            <a:ext cx="360045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1" name="Oval 14"/>
          <p:cNvSpPr>
            <a:spLocks noChangeArrowheads="1"/>
          </p:cNvSpPr>
          <p:nvPr/>
        </p:nvSpPr>
        <p:spPr bwMode="auto">
          <a:xfrm rot="-2123126">
            <a:off x="5219700" y="5445125"/>
            <a:ext cx="2447925" cy="411163"/>
          </a:xfrm>
          <a:prstGeom prst="ellips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2" name="Oval 15"/>
          <p:cNvSpPr>
            <a:spLocks noChangeArrowheads="1"/>
          </p:cNvSpPr>
          <p:nvPr/>
        </p:nvSpPr>
        <p:spPr bwMode="auto">
          <a:xfrm rot="2346719">
            <a:off x="5580063" y="5445125"/>
            <a:ext cx="2376487" cy="338138"/>
          </a:xfrm>
          <a:prstGeom prst="ellipse">
            <a:avLst/>
          </a:prstGeom>
          <a:noFill/>
          <a:ln w="9525">
            <a:solidFill>
              <a:srgbClr val="FF5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73" name="Text Box 16"/>
          <p:cNvSpPr txBox="1">
            <a:spLocks noChangeArrowheads="1"/>
          </p:cNvSpPr>
          <p:nvPr/>
        </p:nvSpPr>
        <p:spPr bwMode="auto">
          <a:xfrm>
            <a:off x="7864475" y="54657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a</a:t>
            </a:r>
          </a:p>
        </p:txBody>
      </p:sp>
      <p:sp>
        <p:nvSpPr>
          <p:cNvPr id="19474" name="Text Box 17"/>
          <p:cNvSpPr txBox="1">
            <a:spLocks noChangeArrowheads="1"/>
          </p:cNvSpPr>
          <p:nvPr/>
        </p:nvSpPr>
        <p:spPr bwMode="auto">
          <a:xfrm>
            <a:off x="6280150" y="45291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b</a:t>
            </a:r>
          </a:p>
        </p:txBody>
      </p:sp>
      <p:sp>
        <p:nvSpPr>
          <p:cNvPr id="19475" name="Line 18"/>
          <p:cNvSpPr>
            <a:spLocks noChangeShapeType="1"/>
          </p:cNvSpPr>
          <p:nvPr/>
        </p:nvSpPr>
        <p:spPr bwMode="auto">
          <a:xfrm>
            <a:off x="8172450" y="566102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 flipH="1" flipV="1">
            <a:off x="6443663" y="42926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77" name="Text Box 20"/>
          <p:cNvSpPr txBox="1">
            <a:spLocks noChangeArrowheads="1"/>
          </p:cNvSpPr>
          <p:nvPr/>
        </p:nvSpPr>
        <p:spPr bwMode="auto">
          <a:xfrm>
            <a:off x="3059113" y="59499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19478" name="Text Box 21"/>
          <p:cNvSpPr txBox="1">
            <a:spLocks noChangeArrowheads="1"/>
          </p:cNvSpPr>
          <p:nvPr/>
        </p:nvSpPr>
        <p:spPr bwMode="auto">
          <a:xfrm>
            <a:off x="1692275" y="46529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y</a:t>
            </a:r>
          </a:p>
        </p:txBody>
      </p:sp>
      <p:sp>
        <p:nvSpPr>
          <p:cNvPr id="19479" name="Line 22"/>
          <p:cNvSpPr>
            <a:spLocks noChangeShapeType="1"/>
          </p:cNvSpPr>
          <p:nvPr/>
        </p:nvSpPr>
        <p:spPr bwMode="auto">
          <a:xfrm>
            <a:off x="3348038" y="616585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9480" name="Line 23"/>
          <p:cNvSpPr>
            <a:spLocks noChangeShapeType="1"/>
          </p:cNvSpPr>
          <p:nvPr/>
        </p:nvSpPr>
        <p:spPr bwMode="auto">
          <a:xfrm flipV="1">
            <a:off x="1835150" y="42211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684213" y="195080"/>
            <a:ext cx="8235950" cy="40010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Straight line fit to red </a:t>
            </a:r>
            <a:r>
              <a:rPr lang="en-US" sz="2400" dirty="0" smtClean="0">
                <a:solidFill>
                  <a:srgbClr val="FF0000"/>
                </a:solidFill>
              </a:rPr>
              <a:t> points </a:t>
            </a:r>
            <a:r>
              <a:rPr lang="en-US" sz="2400" dirty="0">
                <a:solidFill>
                  <a:srgbClr val="FF0000"/>
                </a:solidFill>
              </a:rPr>
              <a:t>has large </a:t>
            </a:r>
            <a:r>
              <a:rPr lang="en-US" sz="2400" dirty="0" smtClean="0">
                <a:solidFill>
                  <a:srgbClr val="FF0000"/>
                </a:solidFill>
              </a:rPr>
              <a:t>uncertainties </a:t>
            </a:r>
            <a:r>
              <a:rPr lang="en-US" sz="2400" dirty="0">
                <a:solidFill>
                  <a:srgbClr val="FF0000"/>
                </a:solidFill>
              </a:rPr>
              <a:t>on intercept and on </a:t>
            </a:r>
            <a:r>
              <a:rPr lang="en-US" sz="2400" dirty="0" smtClean="0">
                <a:solidFill>
                  <a:srgbClr val="FF0000"/>
                </a:solidFill>
              </a:rPr>
              <a:t>gradient</a:t>
            </a:r>
          </a:p>
          <a:p>
            <a:r>
              <a:rPr lang="en-US" sz="2400" dirty="0">
                <a:solidFill>
                  <a:srgbClr val="0000FF"/>
                </a:solidFill>
              </a:rPr>
              <a:t>Straight line fit to </a:t>
            </a:r>
            <a:r>
              <a:rPr lang="en-US" sz="2400" dirty="0" smtClean="0">
                <a:solidFill>
                  <a:srgbClr val="0000FF"/>
                </a:solidFill>
              </a:rPr>
              <a:t>blue </a:t>
            </a:r>
            <a:r>
              <a:rPr lang="en-US" sz="2400" dirty="0">
                <a:solidFill>
                  <a:srgbClr val="0000FF"/>
                </a:solidFill>
              </a:rPr>
              <a:t>points has large </a:t>
            </a:r>
            <a:r>
              <a:rPr lang="en-US" sz="2400" dirty="0" smtClean="0">
                <a:solidFill>
                  <a:srgbClr val="0000FF"/>
                </a:solidFill>
              </a:rPr>
              <a:t>uncertainties </a:t>
            </a:r>
            <a:r>
              <a:rPr lang="en-US" sz="2400" dirty="0">
                <a:solidFill>
                  <a:srgbClr val="0000FF"/>
                </a:solidFill>
              </a:rPr>
              <a:t>on intercept and on </a:t>
            </a:r>
            <a:r>
              <a:rPr lang="en-US" sz="2400" dirty="0" smtClean="0">
                <a:solidFill>
                  <a:srgbClr val="0000FF"/>
                </a:solidFill>
              </a:rPr>
              <a:t>gradient</a:t>
            </a:r>
          </a:p>
          <a:p>
            <a:r>
              <a:rPr lang="en-US" sz="2400" dirty="0" smtClean="0"/>
              <a:t>Combined straight </a:t>
            </a:r>
            <a:r>
              <a:rPr lang="en-US" sz="2400" dirty="0"/>
              <a:t>line fit to red </a:t>
            </a:r>
            <a:r>
              <a:rPr lang="en-US" sz="2400" dirty="0" smtClean="0"/>
              <a:t>and blue points </a:t>
            </a:r>
            <a:r>
              <a:rPr lang="en-US" sz="2400" dirty="0"/>
              <a:t>has </a:t>
            </a:r>
            <a:r>
              <a:rPr lang="en-US" sz="2400" dirty="0" smtClean="0"/>
              <a:t>much smaller uncertainties </a:t>
            </a:r>
            <a:r>
              <a:rPr lang="en-US" sz="2400" dirty="0"/>
              <a:t>on intercept and on </a:t>
            </a:r>
            <a:r>
              <a:rPr lang="en-US" sz="2400" dirty="0" smtClean="0"/>
              <a:t>gradient</a:t>
            </a:r>
          </a:p>
          <a:p>
            <a:endParaRPr lang="en-US" sz="2000" dirty="0">
              <a:solidFill>
                <a:srgbClr val="0000FF"/>
              </a:solidFill>
            </a:endParaRPr>
          </a:p>
          <a:p>
            <a:r>
              <a:rPr lang="en-GB" dirty="0">
                <a:solidFill>
                  <a:srgbClr val="7030A0"/>
                </a:solidFill>
              </a:rPr>
              <a:t>2 sub-detectors each of 3 planes. </a:t>
            </a:r>
            <a:endParaRPr lang="en-GB" dirty="0" smtClean="0">
              <a:solidFill>
                <a:srgbClr val="7030A0"/>
              </a:solidFill>
            </a:endParaRPr>
          </a:p>
          <a:p>
            <a:pPr marL="342900" lvl="0" indent="-342900">
              <a:buAutoNum type="alphaLcParenBoth"/>
            </a:pPr>
            <a:r>
              <a:rPr lang="en-GB" dirty="0" smtClean="0">
                <a:solidFill>
                  <a:srgbClr val="7030A0"/>
                </a:solidFill>
              </a:rPr>
              <a:t>Straight </a:t>
            </a:r>
            <a:r>
              <a:rPr lang="en-GB" dirty="0">
                <a:solidFill>
                  <a:srgbClr val="7030A0"/>
                </a:solidFill>
              </a:rPr>
              <a:t>line fits for L1, </a:t>
            </a:r>
            <a:r>
              <a:rPr lang="en-GB" dirty="0" smtClean="0">
                <a:solidFill>
                  <a:srgbClr val="7030A0"/>
                </a:solidFill>
              </a:rPr>
              <a:t>L2                    </a:t>
            </a:r>
            <a:r>
              <a:rPr lang="en-US" dirty="0" smtClean="0">
                <a:solidFill>
                  <a:srgbClr val="C00000"/>
                </a:solidFill>
              </a:rPr>
              <a:t>Covariance </a:t>
            </a:r>
            <a:r>
              <a:rPr lang="en-US" dirty="0">
                <a:solidFill>
                  <a:srgbClr val="C00000"/>
                </a:solidFill>
              </a:rPr>
              <a:t>of gradient and </a:t>
            </a:r>
            <a:r>
              <a:rPr lang="en-US" dirty="0" smtClean="0">
                <a:solidFill>
                  <a:srgbClr val="C00000"/>
                </a:solidFill>
              </a:rPr>
              <a:t>intercept </a:t>
            </a:r>
          </a:p>
          <a:p>
            <a:pPr lvl="0"/>
            <a:r>
              <a:rPr lang="en-GB" dirty="0" smtClean="0">
                <a:solidFill>
                  <a:srgbClr val="7030A0"/>
                </a:solidFill>
              </a:rPr>
              <a:t>and </a:t>
            </a:r>
            <a:r>
              <a:rPr lang="en-GB" dirty="0">
                <a:solidFill>
                  <a:srgbClr val="7030A0"/>
                </a:solidFill>
              </a:rPr>
              <a:t>combination</a:t>
            </a:r>
            <a:r>
              <a:rPr lang="en-GB" dirty="0" smtClean="0">
                <a:solidFill>
                  <a:srgbClr val="7030A0"/>
                </a:solidFill>
              </a:rPr>
              <a:t>.                                         </a:t>
            </a:r>
            <a:r>
              <a:rPr lang="en-US" dirty="0">
                <a:solidFill>
                  <a:srgbClr val="C00000"/>
                </a:solidFill>
              </a:rPr>
              <a:t>proportional to minus weighted mean x </a:t>
            </a:r>
          </a:p>
          <a:p>
            <a:pPr lvl="0"/>
            <a:r>
              <a:rPr lang="en-GB" dirty="0" smtClean="0">
                <a:solidFill>
                  <a:srgbClr val="7030A0"/>
                </a:solidFill>
              </a:rPr>
              <a:t>(</a:t>
            </a:r>
            <a:r>
              <a:rPr lang="en-GB" dirty="0">
                <a:solidFill>
                  <a:srgbClr val="7030A0"/>
                </a:solidFill>
              </a:rPr>
              <a:t>b) Covariance ellipses, large for L1 </a:t>
            </a:r>
            <a:r>
              <a:rPr lang="en-GB" dirty="0" smtClean="0">
                <a:solidFill>
                  <a:srgbClr val="7030A0"/>
                </a:solidFill>
              </a:rPr>
              <a:t>          </a:t>
            </a:r>
            <a:r>
              <a:rPr lang="en-GB" dirty="0" smtClean="0">
                <a:solidFill>
                  <a:srgbClr val="C00000"/>
                </a:solidFill>
              </a:rPr>
              <a:t>Uncertainties from different subdetectors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and </a:t>
            </a:r>
            <a:r>
              <a:rPr lang="en-GB" dirty="0">
                <a:solidFill>
                  <a:srgbClr val="7030A0"/>
                </a:solidFill>
              </a:rPr>
              <a:t>L2, </a:t>
            </a:r>
            <a:r>
              <a:rPr lang="en-GB" dirty="0" smtClean="0">
                <a:solidFill>
                  <a:srgbClr val="7030A0"/>
                </a:solidFill>
              </a:rPr>
              <a:t>small </a:t>
            </a:r>
            <a:r>
              <a:rPr lang="en-GB" dirty="0">
                <a:solidFill>
                  <a:srgbClr val="7030A0"/>
                </a:solidFill>
              </a:rPr>
              <a:t>for </a:t>
            </a:r>
            <a:r>
              <a:rPr lang="en-GB" dirty="0" smtClean="0">
                <a:solidFill>
                  <a:srgbClr val="7030A0"/>
                </a:solidFill>
              </a:rPr>
              <a:t>combination                    </a:t>
            </a:r>
            <a:r>
              <a:rPr lang="en-GB" dirty="0" smtClean="0">
                <a:solidFill>
                  <a:srgbClr val="C00000"/>
                </a:solidFill>
              </a:rPr>
              <a:t>are uncorrelated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65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Uncertainty on </a:t>
            </a:r>
            <a:r>
              <a:rPr lang="el-GR" altLang="en-US" smtClean="0"/>
              <a:t>Ω</a:t>
            </a:r>
            <a:r>
              <a:rPr lang="en-GB" altLang="en-US" baseline="-25000" smtClean="0"/>
              <a:t>dark energy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52CF37D-7A43-49B1-A3CF-531B79DF142B}" type="slidenum">
              <a:rPr lang="en-US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 smtClean="0"/>
          </a:p>
        </p:txBody>
      </p:sp>
      <p:pic>
        <p:nvPicPr>
          <p:cNvPr id="2048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0" y="1524000"/>
            <a:ext cx="5154613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359229" y="1524000"/>
            <a:ext cx="37338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When combining pairs of variables, the uncertainties on the </a:t>
            </a:r>
            <a:r>
              <a:rPr lang="en-GB" altLang="en-US" sz="1800" dirty="0">
                <a:solidFill>
                  <a:srgbClr val="FF0000"/>
                </a:solidFill>
              </a:rPr>
              <a:t>combined parameters</a:t>
            </a:r>
            <a:r>
              <a:rPr lang="en-GB" altLang="en-US" sz="1800" dirty="0"/>
              <a:t> can be </a:t>
            </a:r>
            <a:r>
              <a:rPr lang="en-GB" altLang="en-US" sz="1800" b="1" dirty="0"/>
              <a:t>much</a:t>
            </a:r>
            <a:r>
              <a:rPr lang="en-GB" altLang="en-US" sz="1800" dirty="0"/>
              <a:t> smaller than any of </a:t>
            </a:r>
            <a:r>
              <a:rPr lang="en-GB" altLang="en-US" sz="1800" dirty="0">
                <a:solidFill>
                  <a:srgbClr val="0000FF"/>
                </a:solidFill>
              </a:rPr>
              <a:t>the individual</a:t>
            </a:r>
            <a:r>
              <a:rPr lang="en-GB" altLang="en-US" sz="1800" dirty="0"/>
              <a:t> </a:t>
            </a:r>
            <a:r>
              <a:rPr lang="en-GB" altLang="en-US" sz="1800" dirty="0">
                <a:solidFill>
                  <a:srgbClr val="222268"/>
                </a:solidFill>
              </a:rPr>
              <a:t>uncertainties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solidFill>
                  <a:srgbClr val="222268"/>
                </a:solidFill>
              </a:rPr>
              <a:t>e.g. </a:t>
            </a:r>
            <a:r>
              <a:rPr lang="el-GR" altLang="en-US" sz="1800" dirty="0">
                <a:solidFill>
                  <a:srgbClr val="222268"/>
                </a:solidFill>
                <a:latin typeface="Tahoma" pitchFamily="34" charset="0"/>
                <a:cs typeface="Tahoma" pitchFamily="34" charset="0"/>
              </a:rPr>
              <a:t>Ω</a:t>
            </a:r>
            <a:r>
              <a:rPr lang="en-GB" altLang="en-US" sz="1800" baseline="-25000" dirty="0">
                <a:solidFill>
                  <a:srgbClr val="222268"/>
                </a:solidFill>
                <a:latin typeface="Tahoma" pitchFamily="34" charset="0"/>
                <a:cs typeface="Tahoma" pitchFamily="34" charset="0"/>
              </a:rPr>
              <a:t>dark energy</a:t>
            </a:r>
            <a:endParaRPr lang="en-GB" altLang="en-US" sz="1800" dirty="0">
              <a:solidFill>
                <a:srgbClr val="222268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9228" y="3452566"/>
            <a:ext cx="34507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Plot </a:t>
            </a:r>
            <a:r>
              <a:rPr lang="en-GB" dirty="0"/>
              <a:t>of dark energy fraction </a:t>
            </a:r>
            <a:r>
              <a:rPr lang="en-GB" dirty="0" smtClean="0"/>
              <a:t>versus  </a:t>
            </a:r>
            <a:r>
              <a:rPr lang="en-GB" dirty="0"/>
              <a:t>dark matter fraction by various methods. Each determines  dark energy fraction poorly, but combination is fine, because of different correlations</a:t>
            </a:r>
          </a:p>
          <a:p>
            <a:endParaRPr lang="en-GB" dirty="0"/>
          </a:p>
          <a:p>
            <a:r>
              <a:rPr lang="en-GB" dirty="0"/>
              <a:t>Combining Profile Likelihoods </a:t>
            </a:r>
            <a:r>
              <a:rPr lang="en-GB" dirty="0" smtClean="0"/>
              <a:t>would  give </a:t>
            </a:r>
            <a:r>
              <a:rPr lang="en-GB" dirty="0"/>
              <a:t>very large uncertainty on dark energy fraction </a:t>
            </a:r>
          </a:p>
        </p:txBody>
      </p:sp>
    </p:spTree>
    <p:extLst>
      <p:ext uri="{BB962C8B-B14F-4D97-AF65-F5344CB8AC3E}">
        <p14:creationId xmlns:p14="http://schemas.microsoft.com/office/powerpoint/2010/main" val="2529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values of </a:t>
            </a:r>
            <a:r>
              <a:rPr lang="en-US" dirty="0" err="1" smtClean="0"/>
              <a:t>params</a:t>
            </a:r>
            <a:r>
              <a:rPr lang="en-US" dirty="0" smtClean="0"/>
              <a:t>  a and b </a:t>
            </a:r>
            <a:br>
              <a:rPr lang="en-US" dirty="0" smtClean="0"/>
            </a:br>
            <a:r>
              <a:rPr lang="en-US" dirty="0" smtClean="0"/>
              <a:t>outside range of individual values</a:t>
            </a:r>
            <a:br>
              <a:rPr lang="en-US" dirty="0" smtClean="0"/>
            </a:br>
            <a:r>
              <a:rPr lang="en-US" dirty="0" smtClean="0"/>
              <a:t>(Remember PPP)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mtClean="0"/>
              <a:t>                                             y </a:t>
            </a:r>
            <a:r>
              <a:rPr lang="en-US" dirty="0" smtClean="0"/>
              <a:t>= a + </a:t>
            </a:r>
            <a:r>
              <a:rPr lang="en-US" dirty="0" err="1" smtClean="0"/>
              <a:t>bx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 x                                 </a:t>
            </a: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362200" y="2438400"/>
            <a:ext cx="76200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5257800"/>
            <a:ext cx="662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2667000"/>
            <a:ext cx="0" cy="304800"/>
          </a:xfrm>
          <a:prstGeom prst="straightConnector1">
            <a:avLst/>
          </a:prstGeom>
          <a:ln>
            <a:solidFill>
              <a:srgbClr val="FF5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76600" y="2438400"/>
            <a:ext cx="0" cy="39649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43200" y="2834899"/>
            <a:ext cx="0" cy="334504"/>
          </a:xfrm>
          <a:prstGeom prst="straightConnector1">
            <a:avLst/>
          </a:prstGeom>
          <a:ln>
            <a:solidFill>
              <a:srgbClr val="FF5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029200" y="3821624"/>
            <a:ext cx="0" cy="3429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81600" y="3708292"/>
            <a:ext cx="0" cy="335797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486400" y="3552339"/>
            <a:ext cx="0" cy="335797"/>
          </a:xfrm>
          <a:prstGeom prst="straightConnector1">
            <a:avLst/>
          </a:prstGeom>
          <a:ln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133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values of </a:t>
            </a:r>
            <a:r>
              <a:rPr lang="en-US" dirty="0" err="1" smtClean="0"/>
              <a:t>params</a:t>
            </a:r>
            <a:r>
              <a:rPr lang="en-US" dirty="0" smtClean="0"/>
              <a:t>  a and b </a:t>
            </a:r>
            <a:br>
              <a:rPr lang="en-US" dirty="0" smtClean="0"/>
            </a:br>
            <a:r>
              <a:rPr lang="en-US" dirty="0" smtClean="0"/>
              <a:t>outside range of individual values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                 y = a + </a:t>
            </a:r>
            <a:r>
              <a:rPr lang="en-US" dirty="0" err="1" smtClean="0"/>
              <a:t>bx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              </a:t>
            </a:r>
            <a:r>
              <a:rPr lang="en-US" sz="2000" dirty="0" smtClean="0"/>
              <a:t>Combined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362200" y="2438400"/>
            <a:ext cx="7620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371600" y="5257800"/>
            <a:ext cx="6629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971800" y="2667000"/>
            <a:ext cx="0" cy="304800"/>
          </a:xfrm>
          <a:prstGeom prst="straightConnector1">
            <a:avLst/>
          </a:prstGeom>
          <a:ln>
            <a:solidFill>
              <a:srgbClr val="FF5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00400" y="2476500"/>
            <a:ext cx="0" cy="396499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819400" y="2736098"/>
            <a:ext cx="0" cy="334504"/>
          </a:xfrm>
          <a:prstGeom prst="straightConnector1">
            <a:avLst/>
          </a:prstGeom>
          <a:ln>
            <a:solidFill>
              <a:srgbClr val="FF5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029200" y="3821624"/>
            <a:ext cx="0" cy="342900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81600" y="3708292"/>
            <a:ext cx="0" cy="335797"/>
          </a:xfrm>
          <a:prstGeom prst="straightConnector1">
            <a:avLst/>
          </a:prstGeom>
          <a:ln>
            <a:solidFill>
              <a:srgbClr val="0000FF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334000" y="3633813"/>
            <a:ext cx="0" cy="335797"/>
          </a:xfrm>
          <a:prstGeom prst="straightConnector1">
            <a:avLst/>
          </a:prstGeom>
          <a:ln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828800" y="2133600"/>
            <a:ext cx="2362200" cy="1418739"/>
          </a:xfrm>
          <a:prstGeom prst="line">
            <a:avLst/>
          </a:prstGeom>
          <a:ln w="19050">
            <a:solidFill>
              <a:srgbClr val="FF5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828800" y="3352800"/>
            <a:ext cx="4267200" cy="236220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828800" y="2209800"/>
            <a:ext cx="5410200" cy="266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90370" y="5558135"/>
            <a:ext cx="59726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C00CC"/>
                </a:solidFill>
              </a:rPr>
              <a:t>HT version: Data sets 1  and 2 each favour  H1 over H2,</a:t>
            </a:r>
          </a:p>
          <a:p>
            <a:r>
              <a:rPr lang="en-GB" dirty="0">
                <a:solidFill>
                  <a:srgbClr val="CC00CC"/>
                </a:solidFill>
              </a:rPr>
              <a:t>b</a:t>
            </a:r>
            <a:r>
              <a:rPr lang="en-GB" dirty="0" smtClean="0">
                <a:solidFill>
                  <a:srgbClr val="CC00CC"/>
                </a:solidFill>
              </a:rPr>
              <a:t>ut combination favours H2 over </a:t>
            </a:r>
            <a:r>
              <a:rPr lang="en-GB" dirty="0" smtClean="0">
                <a:solidFill>
                  <a:srgbClr val="CC00CC"/>
                </a:solidFill>
              </a:rPr>
              <a:t>H1 (e.g. sign of gradient).</a:t>
            </a:r>
            <a:endParaRPr lang="en-GB" dirty="0" smtClean="0">
              <a:solidFill>
                <a:srgbClr val="CC00CC"/>
              </a:solidFill>
            </a:endParaRPr>
          </a:p>
          <a:p>
            <a:r>
              <a:rPr lang="en-GB" dirty="0" smtClean="0">
                <a:solidFill>
                  <a:srgbClr val="006600"/>
                </a:solidFill>
              </a:rPr>
              <a:t>Relevant for Nova and T2K on neutrino mass hierarchy?</a:t>
            </a:r>
          </a:p>
        </p:txBody>
      </p:sp>
    </p:spTree>
    <p:extLst>
      <p:ext uri="{BB962C8B-B14F-4D97-AF65-F5344CB8AC3E}">
        <p14:creationId xmlns:p14="http://schemas.microsoft.com/office/powerpoint/2010/main" val="2420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015716" y="548680"/>
            <a:ext cx="0" cy="21602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83568" y="2708920"/>
            <a:ext cx="33843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971600" y="1628800"/>
            <a:ext cx="0" cy="504056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87624" y="1700808"/>
            <a:ext cx="0" cy="504056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03648" y="1880828"/>
            <a:ext cx="0" cy="396044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9552" y="1628800"/>
            <a:ext cx="2304256" cy="12241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131840" y="1538790"/>
            <a:ext cx="0" cy="32403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915816" y="1417001"/>
            <a:ext cx="0" cy="37804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687915" y="1212914"/>
            <a:ext cx="0" cy="45427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691680" y="980728"/>
            <a:ext cx="2520280" cy="12601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55675" y="548680"/>
            <a:ext cx="456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y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563888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923928" y="185253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032" y="129785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L</a:t>
            </a:r>
            <a:r>
              <a:rPr lang="en-GB" baseline="-25000" dirty="0" smtClean="0">
                <a:solidFill>
                  <a:srgbClr val="00B0F0"/>
                </a:solidFill>
              </a:rPr>
              <a:t>1</a:t>
            </a:r>
            <a:endParaRPr lang="en-GB" baseline="-25000" dirty="0">
              <a:solidFill>
                <a:srgbClr val="00B0F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23528" y="1340768"/>
            <a:ext cx="3960440" cy="7920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19872" y="10620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L</a:t>
            </a:r>
            <a:r>
              <a:rPr lang="en-GB" baseline="-25000" dirty="0" err="1" smtClean="0"/>
              <a:t>comb</a:t>
            </a:r>
            <a:endParaRPr lang="en-GB" baseline="-250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815916" y="2893586"/>
            <a:ext cx="216024" cy="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835696" y="368660"/>
            <a:ext cx="0" cy="216024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92080" y="1246694"/>
            <a:ext cx="367240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12160" y="368660"/>
            <a:ext cx="0" cy="234026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 rot="19060442">
            <a:off x="5297564" y="1349171"/>
            <a:ext cx="2349333" cy="28803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 rot="13760586">
            <a:off x="6495321" y="1333366"/>
            <a:ext cx="216024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8108722" y="7960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Wingdings" panose="05000000000000000000" pitchFamily="2" charset="2"/>
              </a:rPr>
              <a:t>a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5620470" y="400960"/>
            <a:ext cx="351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388424" y="980728"/>
            <a:ext cx="288032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5724128" y="144286"/>
            <a:ext cx="0" cy="256674"/>
          </a:xfrm>
          <a:prstGeom prst="straightConnector1">
            <a:avLst/>
          </a:prstGeom>
          <a:ln>
            <a:solidFill>
              <a:schemeClr val="tx2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483768" y="272623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(a)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7437665" y="272623"/>
            <a:ext cx="671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(b)</a:t>
            </a:r>
            <a:endParaRPr lang="en-GB" dirty="0"/>
          </a:p>
        </p:txBody>
      </p:sp>
      <p:sp>
        <p:nvSpPr>
          <p:cNvPr id="50" name="Oval 49"/>
          <p:cNvSpPr/>
          <p:nvPr/>
        </p:nvSpPr>
        <p:spPr>
          <a:xfrm>
            <a:off x="6940579" y="810843"/>
            <a:ext cx="375409" cy="21602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298248" y="1631610"/>
            <a:ext cx="425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L</a:t>
            </a:r>
            <a:r>
              <a:rPr lang="en-GB" baseline="-25000" dirty="0" smtClean="0">
                <a:solidFill>
                  <a:srgbClr val="00B0F0"/>
                </a:solidFill>
              </a:rPr>
              <a:t>1</a:t>
            </a:r>
            <a:endParaRPr lang="en-GB" baseline="-25000" dirty="0">
              <a:solidFill>
                <a:srgbClr val="00B0F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042221" y="1583201"/>
            <a:ext cx="490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1306" y="3628879"/>
            <a:ext cx="40499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Fig 1: 2 sub-detectors each of 3 planes. (a) Straight line fits for L1, L2</a:t>
            </a:r>
          </a:p>
          <a:p>
            <a:r>
              <a:rPr lang="en-GB" dirty="0"/>
              <a:t>a</a:t>
            </a:r>
            <a:r>
              <a:rPr lang="en-GB" dirty="0" smtClean="0"/>
              <a:t>nd combination. </a:t>
            </a:r>
          </a:p>
          <a:p>
            <a:r>
              <a:rPr lang="en-GB" dirty="0" smtClean="0"/>
              <a:t>(b) Covariance ellipses, large for L1 and L2, small for combination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45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683172" y="252248"/>
            <a:ext cx="396" cy="245667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79512" y="2708920"/>
            <a:ext cx="38884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971600" y="1628800"/>
            <a:ext cx="0" cy="504056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87624" y="1700808"/>
            <a:ext cx="0" cy="504056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403648" y="1880828"/>
            <a:ext cx="0" cy="396044"/>
          </a:xfrm>
          <a:prstGeom prst="straightConnector1">
            <a:avLst/>
          </a:prstGeom>
          <a:ln>
            <a:solidFill>
              <a:srgbClr val="00B0F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9552" y="1628800"/>
            <a:ext cx="2304256" cy="1224136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131840" y="1538790"/>
            <a:ext cx="0" cy="324036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915816" y="1417001"/>
            <a:ext cx="0" cy="37804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687915" y="1212914"/>
            <a:ext cx="0" cy="45427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9552" y="368660"/>
            <a:ext cx="3672408" cy="18722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34883" y="928188"/>
            <a:ext cx="456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y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563888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3923928" y="185253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38688" y="2190317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L</a:t>
            </a:r>
            <a:r>
              <a:rPr lang="en-GB" baseline="-25000" dirty="0" smtClean="0">
                <a:solidFill>
                  <a:srgbClr val="00B0F0"/>
                </a:solidFill>
              </a:rPr>
              <a:t>1</a:t>
            </a:r>
            <a:endParaRPr lang="en-GB" baseline="-25000" dirty="0">
              <a:solidFill>
                <a:srgbClr val="00B0F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23528" y="1340768"/>
            <a:ext cx="3960440" cy="7920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19872" y="10620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L</a:t>
            </a:r>
            <a:r>
              <a:rPr lang="en-GB" baseline="-25000" dirty="0" err="1" smtClean="0"/>
              <a:t>comb</a:t>
            </a:r>
            <a:endParaRPr lang="en-GB" baseline="-250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3815916" y="2893586"/>
            <a:ext cx="216024" cy="0"/>
          </a:xfrm>
          <a:prstGeom prst="straightConnector1">
            <a:avLst/>
          </a:prstGeom>
          <a:ln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2" idx="0"/>
          </p:cNvCxnSpPr>
          <p:nvPr/>
        </p:nvCxnSpPr>
        <p:spPr>
          <a:xfrm flipH="1" flipV="1">
            <a:off x="463334" y="640156"/>
            <a:ext cx="1" cy="288032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933131" y="1250918"/>
            <a:ext cx="3672408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10202" y="379654"/>
            <a:ext cx="0" cy="234026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 rot="13527578">
            <a:off x="5387275" y="1481024"/>
            <a:ext cx="2349333" cy="400363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 rot="12412723">
            <a:off x="5638516" y="1537189"/>
            <a:ext cx="3636825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8108722" y="79606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ym typeface="Wingdings" panose="05000000000000000000" pitchFamily="2" charset="2"/>
              </a:rPr>
              <a:t>a</a:t>
            </a:r>
            <a:endParaRPr lang="en-GB" dirty="0"/>
          </a:p>
        </p:txBody>
      </p:sp>
      <p:sp>
        <p:nvSpPr>
          <p:cNvPr id="42" name="TextBox 41"/>
          <p:cNvSpPr txBox="1"/>
          <p:nvPr/>
        </p:nvSpPr>
        <p:spPr>
          <a:xfrm>
            <a:off x="5215846" y="455490"/>
            <a:ext cx="351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GB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8388424" y="980728"/>
            <a:ext cx="288032" cy="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5391511" y="198816"/>
            <a:ext cx="0" cy="256674"/>
          </a:xfrm>
          <a:prstGeom prst="straightConnector1">
            <a:avLst/>
          </a:prstGeom>
          <a:ln>
            <a:solidFill>
              <a:schemeClr val="tx2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15"/>
          <p:cNvSpPr/>
          <p:nvPr/>
        </p:nvSpPr>
        <p:spPr>
          <a:xfrm>
            <a:off x="5769858" y="3388740"/>
            <a:ext cx="1687071" cy="1469302"/>
          </a:xfrm>
          <a:custGeom>
            <a:avLst/>
            <a:gdLst>
              <a:gd name="connsiteX0" fmla="*/ 0 w 3148551"/>
              <a:gd name="connsiteY0" fmla="*/ 1393467 h 1469302"/>
              <a:gd name="connsiteX1" fmla="*/ 168166 w 3148551"/>
              <a:gd name="connsiteY1" fmla="*/ 1036115 h 1469302"/>
              <a:gd name="connsiteX2" fmla="*/ 441435 w 3148551"/>
              <a:gd name="connsiteY2" fmla="*/ 657743 h 1469302"/>
              <a:gd name="connsiteX3" fmla="*/ 819807 w 3148551"/>
              <a:gd name="connsiteY3" fmla="*/ 300391 h 1469302"/>
              <a:gd name="connsiteX4" fmla="*/ 1271752 w 3148551"/>
              <a:gd name="connsiteY4" fmla="*/ 58653 h 1469302"/>
              <a:gd name="connsiteX5" fmla="*/ 1692166 w 3148551"/>
              <a:gd name="connsiteY5" fmla="*/ 6101 h 1469302"/>
              <a:gd name="connsiteX6" fmla="*/ 2196662 w 3148551"/>
              <a:gd name="connsiteY6" fmla="*/ 163757 h 1469302"/>
              <a:gd name="connsiteX7" fmla="*/ 2606566 w 3148551"/>
              <a:gd name="connsiteY7" fmla="*/ 542129 h 1469302"/>
              <a:gd name="connsiteX8" fmla="*/ 2858814 w 3148551"/>
              <a:gd name="connsiteY8" fmla="*/ 878460 h 1469302"/>
              <a:gd name="connsiteX9" fmla="*/ 3111062 w 3148551"/>
              <a:gd name="connsiteY9" fmla="*/ 1393467 h 1469302"/>
              <a:gd name="connsiteX10" fmla="*/ 3142593 w 3148551"/>
              <a:gd name="connsiteY10" fmla="*/ 1456529 h 146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48551" h="1469302">
                <a:moveTo>
                  <a:pt x="0" y="1393467"/>
                </a:moveTo>
                <a:cubicBezTo>
                  <a:pt x="47297" y="1276101"/>
                  <a:pt x="94594" y="1158736"/>
                  <a:pt x="168166" y="1036115"/>
                </a:cubicBezTo>
                <a:cubicBezTo>
                  <a:pt x="241738" y="913494"/>
                  <a:pt x="332828" y="780364"/>
                  <a:pt x="441435" y="657743"/>
                </a:cubicBezTo>
                <a:cubicBezTo>
                  <a:pt x="550042" y="535122"/>
                  <a:pt x="681421" y="400239"/>
                  <a:pt x="819807" y="300391"/>
                </a:cubicBezTo>
                <a:cubicBezTo>
                  <a:pt x="958193" y="200543"/>
                  <a:pt x="1126359" y="107701"/>
                  <a:pt x="1271752" y="58653"/>
                </a:cubicBezTo>
                <a:cubicBezTo>
                  <a:pt x="1417145" y="9605"/>
                  <a:pt x="1538014" y="-11416"/>
                  <a:pt x="1692166" y="6101"/>
                </a:cubicBezTo>
                <a:cubicBezTo>
                  <a:pt x="1846318" y="23618"/>
                  <a:pt x="2044262" y="74419"/>
                  <a:pt x="2196662" y="163757"/>
                </a:cubicBezTo>
                <a:cubicBezTo>
                  <a:pt x="2349062" y="253095"/>
                  <a:pt x="2496207" y="423012"/>
                  <a:pt x="2606566" y="542129"/>
                </a:cubicBezTo>
                <a:cubicBezTo>
                  <a:pt x="2716925" y="661246"/>
                  <a:pt x="2774731" y="736570"/>
                  <a:pt x="2858814" y="878460"/>
                </a:cubicBezTo>
                <a:cubicBezTo>
                  <a:pt x="2942897" y="1020350"/>
                  <a:pt x="3063766" y="1297122"/>
                  <a:pt x="3111062" y="1393467"/>
                </a:cubicBezTo>
                <a:cubicBezTo>
                  <a:pt x="3158358" y="1489812"/>
                  <a:pt x="3150475" y="1473170"/>
                  <a:pt x="3142593" y="1456529"/>
                </a:cubicBezTo>
              </a:path>
            </a:pathLst>
          </a:cu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6036505" y="3388740"/>
            <a:ext cx="3129099" cy="1469302"/>
          </a:xfrm>
          <a:custGeom>
            <a:avLst/>
            <a:gdLst>
              <a:gd name="connsiteX0" fmla="*/ 0 w 3148551"/>
              <a:gd name="connsiteY0" fmla="*/ 1393467 h 1469302"/>
              <a:gd name="connsiteX1" fmla="*/ 168166 w 3148551"/>
              <a:gd name="connsiteY1" fmla="*/ 1036115 h 1469302"/>
              <a:gd name="connsiteX2" fmla="*/ 441435 w 3148551"/>
              <a:gd name="connsiteY2" fmla="*/ 657743 h 1469302"/>
              <a:gd name="connsiteX3" fmla="*/ 819807 w 3148551"/>
              <a:gd name="connsiteY3" fmla="*/ 300391 h 1469302"/>
              <a:gd name="connsiteX4" fmla="*/ 1271752 w 3148551"/>
              <a:gd name="connsiteY4" fmla="*/ 58653 h 1469302"/>
              <a:gd name="connsiteX5" fmla="*/ 1692166 w 3148551"/>
              <a:gd name="connsiteY5" fmla="*/ 6101 h 1469302"/>
              <a:gd name="connsiteX6" fmla="*/ 2196662 w 3148551"/>
              <a:gd name="connsiteY6" fmla="*/ 163757 h 1469302"/>
              <a:gd name="connsiteX7" fmla="*/ 2606566 w 3148551"/>
              <a:gd name="connsiteY7" fmla="*/ 542129 h 1469302"/>
              <a:gd name="connsiteX8" fmla="*/ 2858814 w 3148551"/>
              <a:gd name="connsiteY8" fmla="*/ 878460 h 1469302"/>
              <a:gd name="connsiteX9" fmla="*/ 3111062 w 3148551"/>
              <a:gd name="connsiteY9" fmla="*/ 1393467 h 1469302"/>
              <a:gd name="connsiteX10" fmla="*/ 3142593 w 3148551"/>
              <a:gd name="connsiteY10" fmla="*/ 1456529 h 146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48551" h="1469302">
                <a:moveTo>
                  <a:pt x="0" y="1393467"/>
                </a:moveTo>
                <a:cubicBezTo>
                  <a:pt x="47297" y="1276101"/>
                  <a:pt x="94594" y="1158736"/>
                  <a:pt x="168166" y="1036115"/>
                </a:cubicBezTo>
                <a:cubicBezTo>
                  <a:pt x="241738" y="913494"/>
                  <a:pt x="332828" y="780364"/>
                  <a:pt x="441435" y="657743"/>
                </a:cubicBezTo>
                <a:cubicBezTo>
                  <a:pt x="550042" y="535122"/>
                  <a:pt x="681421" y="400239"/>
                  <a:pt x="819807" y="300391"/>
                </a:cubicBezTo>
                <a:cubicBezTo>
                  <a:pt x="958193" y="200543"/>
                  <a:pt x="1126359" y="107701"/>
                  <a:pt x="1271752" y="58653"/>
                </a:cubicBezTo>
                <a:cubicBezTo>
                  <a:pt x="1417145" y="9605"/>
                  <a:pt x="1538014" y="-11416"/>
                  <a:pt x="1692166" y="6101"/>
                </a:cubicBezTo>
                <a:cubicBezTo>
                  <a:pt x="1846318" y="23618"/>
                  <a:pt x="2044262" y="74419"/>
                  <a:pt x="2196662" y="163757"/>
                </a:cubicBezTo>
                <a:cubicBezTo>
                  <a:pt x="2349062" y="253095"/>
                  <a:pt x="2496207" y="423012"/>
                  <a:pt x="2606566" y="542129"/>
                </a:cubicBezTo>
                <a:cubicBezTo>
                  <a:pt x="2716925" y="661246"/>
                  <a:pt x="2774731" y="736570"/>
                  <a:pt x="2858814" y="878460"/>
                </a:cubicBezTo>
                <a:cubicBezTo>
                  <a:pt x="2942897" y="1020350"/>
                  <a:pt x="3063766" y="1297122"/>
                  <a:pt x="3111062" y="1393467"/>
                </a:cubicBezTo>
                <a:cubicBezTo>
                  <a:pt x="3158358" y="1489812"/>
                  <a:pt x="3150475" y="1473170"/>
                  <a:pt x="3142593" y="145652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6028197" y="3415077"/>
            <a:ext cx="318919" cy="1469302"/>
          </a:xfrm>
          <a:custGeom>
            <a:avLst/>
            <a:gdLst>
              <a:gd name="connsiteX0" fmla="*/ 0 w 3148551"/>
              <a:gd name="connsiteY0" fmla="*/ 1393467 h 1469302"/>
              <a:gd name="connsiteX1" fmla="*/ 168166 w 3148551"/>
              <a:gd name="connsiteY1" fmla="*/ 1036115 h 1469302"/>
              <a:gd name="connsiteX2" fmla="*/ 441435 w 3148551"/>
              <a:gd name="connsiteY2" fmla="*/ 657743 h 1469302"/>
              <a:gd name="connsiteX3" fmla="*/ 819807 w 3148551"/>
              <a:gd name="connsiteY3" fmla="*/ 300391 h 1469302"/>
              <a:gd name="connsiteX4" fmla="*/ 1271752 w 3148551"/>
              <a:gd name="connsiteY4" fmla="*/ 58653 h 1469302"/>
              <a:gd name="connsiteX5" fmla="*/ 1692166 w 3148551"/>
              <a:gd name="connsiteY5" fmla="*/ 6101 h 1469302"/>
              <a:gd name="connsiteX6" fmla="*/ 2196662 w 3148551"/>
              <a:gd name="connsiteY6" fmla="*/ 163757 h 1469302"/>
              <a:gd name="connsiteX7" fmla="*/ 2606566 w 3148551"/>
              <a:gd name="connsiteY7" fmla="*/ 542129 h 1469302"/>
              <a:gd name="connsiteX8" fmla="*/ 2858814 w 3148551"/>
              <a:gd name="connsiteY8" fmla="*/ 878460 h 1469302"/>
              <a:gd name="connsiteX9" fmla="*/ 3111062 w 3148551"/>
              <a:gd name="connsiteY9" fmla="*/ 1393467 h 1469302"/>
              <a:gd name="connsiteX10" fmla="*/ 3142593 w 3148551"/>
              <a:gd name="connsiteY10" fmla="*/ 1456529 h 1469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48551" h="1469302">
                <a:moveTo>
                  <a:pt x="0" y="1393467"/>
                </a:moveTo>
                <a:cubicBezTo>
                  <a:pt x="47297" y="1276101"/>
                  <a:pt x="94594" y="1158736"/>
                  <a:pt x="168166" y="1036115"/>
                </a:cubicBezTo>
                <a:cubicBezTo>
                  <a:pt x="241738" y="913494"/>
                  <a:pt x="332828" y="780364"/>
                  <a:pt x="441435" y="657743"/>
                </a:cubicBezTo>
                <a:cubicBezTo>
                  <a:pt x="550042" y="535122"/>
                  <a:pt x="681421" y="400239"/>
                  <a:pt x="819807" y="300391"/>
                </a:cubicBezTo>
                <a:cubicBezTo>
                  <a:pt x="958193" y="200543"/>
                  <a:pt x="1126359" y="107701"/>
                  <a:pt x="1271752" y="58653"/>
                </a:cubicBezTo>
                <a:cubicBezTo>
                  <a:pt x="1417145" y="9605"/>
                  <a:pt x="1538014" y="-11416"/>
                  <a:pt x="1692166" y="6101"/>
                </a:cubicBezTo>
                <a:cubicBezTo>
                  <a:pt x="1846318" y="23618"/>
                  <a:pt x="2044262" y="74419"/>
                  <a:pt x="2196662" y="163757"/>
                </a:cubicBezTo>
                <a:cubicBezTo>
                  <a:pt x="2349062" y="253095"/>
                  <a:pt x="2496207" y="423012"/>
                  <a:pt x="2606566" y="542129"/>
                </a:cubicBezTo>
                <a:cubicBezTo>
                  <a:pt x="2716925" y="661246"/>
                  <a:pt x="2774731" y="736570"/>
                  <a:pt x="2858814" y="878460"/>
                </a:cubicBezTo>
                <a:cubicBezTo>
                  <a:pt x="2942897" y="1020350"/>
                  <a:pt x="3063766" y="1297122"/>
                  <a:pt x="3111062" y="1393467"/>
                </a:cubicBezTo>
                <a:cubicBezTo>
                  <a:pt x="3158358" y="1489812"/>
                  <a:pt x="3150475" y="1473170"/>
                  <a:pt x="3142593" y="1456529"/>
                </a:cubicBezTo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 rot="19336119">
            <a:off x="5938246" y="785830"/>
            <a:ext cx="196517" cy="447024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5610202" y="3078252"/>
            <a:ext cx="3426294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610202" y="3078252"/>
            <a:ext cx="0" cy="1574884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8360750" y="3212976"/>
            <a:ext cx="387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35" name="TextBox 34"/>
          <p:cNvSpPr txBox="1"/>
          <p:nvPr/>
        </p:nvSpPr>
        <p:spPr>
          <a:xfrm>
            <a:off x="4819383" y="376697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ln</a:t>
            </a:r>
            <a:r>
              <a:rPr lang="en-GB" dirty="0" err="1" smtClean="0">
                <a:latin typeface="Script MT Bold" panose="03040602040607080904" pitchFamily="66" charset="0"/>
              </a:rPr>
              <a:t>L</a:t>
            </a:r>
            <a:r>
              <a:rPr lang="en-GB" baseline="-25000" dirty="0" err="1" smtClean="0"/>
              <a:t>prof</a:t>
            </a:r>
            <a:endParaRPr lang="en-GB" baseline="-25000" dirty="0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8630162" y="3397642"/>
            <a:ext cx="216024" cy="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5148064" y="3415077"/>
            <a:ext cx="0" cy="360040"/>
          </a:xfrm>
          <a:prstGeom prst="straightConnector1">
            <a:avLst/>
          </a:prstGeom>
          <a:ln w="12700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195735" y="455490"/>
            <a:ext cx="2623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(a)              </a:t>
            </a:r>
            <a:r>
              <a:rPr lang="en-GB" sz="2400" dirty="0" smtClean="0"/>
              <a:t>y = a + </a:t>
            </a:r>
            <a:r>
              <a:rPr lang="en-GB" sz="2400" dirty="0" err="1" smtClean="0"/>
              <a:t>bx</a:t>
            </a:r>
            <a:endParaRPr lang="en-GB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7083844" y="45549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(b)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7549537" y="3982684"/>
            <a:ext cx="50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(c)</a:t>
            </a:r>
            <a:endParaRPr lang="en-GB" dirty="0"/>
          </a:p>
        </p:txBody>
      </p:sp>
      <p:sp>
        <p:nvSpPr>
          <p:cNvPr id="55" name="TextBox 54"/>
          <p:cNvSpPr txBox="1"/>
          <p:nvPr/>
        </p:nvSpPr>
        <p:spPr>
          <a:xfrm>
            <a:off x="8244408" y="1606022"/>
            <a:ext cx="601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028197" y="1746732"/>
            <a:ext cx="569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L</a:t>
            </a:r>
            <a:r>
              <a:rPr lang="en-GB" baseline="-25000" dirty="0" smtClean="0">
                <a:solidFill>
                  <a:srgbClr val="00B0F0"/>
                </a:solidFill>
              </a:rPr>
              <a:t>1</a:t>
            </a:r>
            <a:endParaRPr lang="en-GB" baseline="-25000" dirty="0">
              <a:solidFill>
                <a:srgbClr val="00B0F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903824" y="4309095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B0F0"/>
                </a:solidFill>
              </a:rPr>
              <a:t>L</a:t>
            </a:r>
            <a:r>
              <a:rPr lang="en-GB" baseline="-25000" dirty="0" smtClean="0">
                <a:solidFill>
                  <a:srgbClr val="00B0F0"/>
                </a:solidFill>
              </a:rPr>
              <a:t>1</a:t>
            </a:r>
            <a:endParaRPr lang="en-GB" baseline="-25000" dirty="0">
              <a:solidFill>
                <a:srgbClr val="00B0F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475624" y="4309095"/>
            <a:ext cx="52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endParaRPr lang="en-GB" baseline="-250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34883" y="3963301"/>
            <a:ext cx="4584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Example where best values of a and b are outside ranges of individual values. </a:t>
            </a:r>
          </a:p>
          <a:p>
            <a:pPr marL="342900" indent="-342900">
              <a:buAutoNum type="alphaLcParenBoth"/>
            </a:pPr>
            <a:r>
              <a:rPr lang="en-GB" sz="2000" dirty="0" smtClean="0"/>
              <a:t>Hits in sub-detectors </a:t>
            </a:r>
          </a:p>
          <a:p>
            <a:pPr marL="342900" indent="-342900">
              <a:buAutoNum type="alphaLcParenBoth"/>
            </a:pPr>
            <a:r>
              <a:rPr lang="en-GB" sz="2000" dirty="0" smtClean="0"/>
              <a:t>Covariance ellipses </a:t>
            </a:r>
          </a:p>
          <a:p>
            <a:r>
              <a:rPr lang="en-GB" sz="2000" dirty="0" smtClean="0"/>
              <a:t>(c) </a:t>
            </a:r>
            <a:r>
              <a:rPr lang="en-GB" sz="2000" dirty="0" err="1" smtClean="0"/>
              <a:t>ln</a:t>
            </a:r>
            <a:r>
              <a:rPr lang="en-GB" sz="2000" dirty="0" err="1" smtClean="0">
                <a:latin typeface="Script MT Bold" panose="03040602040607080904" pitchFamily="66" charset="0"/>
              </a:rPr>
              <a:t>L</a:t>
            </a:r>
            <a:r>
              <a:rPr lang="en-GB" sz="2000" baseline="-25000" dirty="0" err="1" smtClean="0"/>
              <a:t>prof</a:t>
            </a:r>
            <a:r>
              <a:rPr lang="en-GB" sz="2000" dirty="0" smtClean="0"/>
              <a:t> as function of a</a:t>
            </a:r>
          </a:p>
          <a:p>
            <a:r>
              <a:rPr lang="en-GB" sz="2000" dirty="0" smtClean="0"/>
              <a:t>(d) </a:t>
            </a:r>
            <a:r>
              <a:rPr lang="en-GB" sz="2000" dirty="0" err="1"/>
              <a:t>b</a:t>
            </a:r>
            <a:r>
              <a:rPr lang="en-GB" sz="2000" baseline="-25000" dirty="0" err="1" smtClean="0"/>
              <a:t>best</a:t>
            </a:r>
            <a:r>
              <a:rPr lang="en-GB" sz="2000" baseline="-25000" dirty="0" smtClean="0"/>
              <a:t> </a:t>
            </a:r>
            <a:r>
              <a:rPr lang="en-GB" sz="2000" dirty="0" smtClean="0"/>
              <a:t>as a function of a</a:t>
            </a:r>
          </a:p>
          <a:p>
            <a:endParaRPr lang="en-GB" sz="2000" dirty="0" smtClean="0"/>
          </a:p>
          <a:p>
            <a:r>
              <a:rPr lang="en-GB" sz="2000" b="1" dirty="0" smtClean="0">
                <a:solidFill>
                  <a:schemeClr val="accent6">
                    <a:lumMod val="50000"/>
                  </a:schemeClr>
                </a:solidFill>
              </a:rPr>
              <a:t>BEWARE: </a:t>
            </a: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Combining profile </a:t>
            </a: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  <a:latin typeface="Script MT Bold" panose="03040602040607080904" pitchFamily="66" charset="0"/>
              </a:rPr>
              <a:t>L</a:t>
            </a:r>
            <a:r>
              <a:rPr lang="en-GB" sz="2000" dirty="0" smtClean="0">
                <a:solidFill>
                  <a:schemeClr val="accent6">
                    <a:lumMod val="50000"/>
                  </a:schemeClr>
                </a:solidFill>
              </a:rPr>
              <a:t>s will give poor result</a:t>
            </a:r>
            <a:endParaRPr lang="en-GB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683479" y="5589240"/>
            <a:ext cx="335301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83479" y="5085184"/>
            <a:ext cx="0" cy="17728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28197" y="5085184"/>
            <a:ext cx="1145657" cy="144016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822012" y="5085184"/>
            <a:ext cx="2926452" cy="158417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76589" y="6061938"/>
            <a:ext cx="72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b</a:t>
            </a:r>
            <a:r>
              <a:rPr lang="en-GB" baseline="-25000" dirty="0" err="1" smtClean="0"/>
              <a:t>best</a:t>
            </a:r>
            <a:endParaRPr lang="en-GB" baseline="-25000" dirty="0"/>
          </a:p>
        </p:txBody>
      </p:sp>
      <p:sp>
        <p:nvSpPr>
          <p:cNvPr id="49" name="TextBox 48"/>
          <p:cNvSpPr txBox="1"/>
          <p:nvPr/>
        </p:nvSpPr>
        <p:spPr>
          <a:xfrm>
            <a:off x="7696394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60" name="TextBox 59"/>
          <p:cNvSpPr txBox="1"/>
          <p:nvPr/>
        </p:nvSpPr>
        <p:spPr>
          <a:xfrm>
            <a:off x="8159417" y="5809960"/>
            <a:ext cx="538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(d)</a:t>
            </a:r>
            <a:endParaRPr lang="en-GB" dirty="0"/>
          </a:p>
        </p:txBody>
      </p:sp>
      <p:cxnSp>
        <p:nvCxnSpPr>
          <p:cNvPr id="62" name="Straight Arrow Connector 61"/>
          <p:cNvCxnSpPr/>
          <p:nvPr/>
        </p:nvCxnSpPr>
        <p:spPr>
          <a:xfrm flipH="1" flipV="1">
            <a:off x="5269223" y="5679586"/>
            <a:ext cx="1" cy="3823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7954683" y="5404574"/>
            <a:ext cx="31570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6517307" y="60924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L</a:t>
            </a:r>
            <a:r>
              <a:rPr lang="en-GB" baseline="-25000" dirty="0" smtClean="0">
                <a:solidFill>
                  <a:srgbClr val="0070C0"/>
                </a:solidFill>
              </a:rPr>
              <a:t>1</a:t>
            </a:r>
            <a:endParaRPr lang="en-GB" baseline="-25000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96394" y="61560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L</a:t>
            </a:r>
            <a:r>
              <a:rPr lang="en-GB" baseline="-25000" dirty="0" smtClean="0">
                <a:solidFill>
                  <a:srgbClr val="FF0000"/>
                </a:solidFill>
              </a:rPr>
              <a:t>2</a:t>
            </a:r>
            <a:endParaRPr lang="en-GB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Reminder of Profile </a:t>
            </a:r>
            <a:r>
              <a:rPr lang="en-GB" dirty="0" smtClean="0">
                <a:latin typeface="Script MT Bold" panose="03040602040607080904" pitchFamily="66" charset="0"/>
              </a:rPr>
              <a:t>L</a:t>
            </a:r>
            <a:endParaRPr lang="en-GB" dirty="0">
              <a:latin typeface="Script MT Bold" panose="030406020406070809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2814634">
            <a:off x="1989909" y="2590800"/>
            <a:ext cx="609600" cy="914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 rot="2561457">
            <a:off x="1723209" y="2145109"/>
            <a:ext cx="1143000" cy="18057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813" y="1879847"/>
            <a:ext cx="2253791" cy="2336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01" y="1511424"/>
            <a:ext cx="2964614" cy="3073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402771" y="1322614"/>
            <a:ext cx="0" cy="3581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2771" y="4904014"/>
            <a:ext cx="386442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91719" y="5175766"/>
            <a:ext cx="29646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Contours of </a:t>
            </a:r>
            <a:r>
              <a:rPr lang="en-GB" sz="2400" dirty="0" err="1" smtClean="0"/>
              <a:t>ln</a:t>
            </a:r>
            <a:r>
              <a:rPr lang="en-GB" sz="2400" dirty="0" err="1" smtClean="0">
                <a:latin typeface="Script MT Bold" panose="03040602040607080904" pitchFamily="66" charset="0"/>
              </a:rPr>
              <a:t>L</a:t>
            </a:r>
            <a:r>
              <a:rPr lang="en-GB" sz="2400" dirty="0" smtClean="0"/>
              <a:t>(s,</a:t>
            </a:r>
            <a:r>
              <a:rPr lang="el-GR" sz="2400" dirty="0" smtClean="0">
                <a:latin typeface="Times New Roman"/>
                <a:cs typeface="Times New Roman"/>
              </a:rPr>
              <a:t>υ</a:t>
            </a:r>
            <a:r>
              <a:rPr lang="en-GB" sz="24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GB" sz="2400" dirty="0" smtClean="0">
                <a:latin typeface="Times New Roman"/>
                <a:cs typeface="Times New Roman"/>
              </a:rPr>
              <a:t>s = physics </a:t>
            </a:r>
            <a:r>
              <a:rPr lang="en-GB" sz="2400" dirty="0" err="1" smtClean="0">
                <a:latin typeface="Times New Roman"/>
                <a:cs typeface="Times New Roman"/>
              </a:rPr>
              <a:t>param</a:t>
            </a:r>
            <a:endParaRPr lang="en-GB" sz="2400" dirty="0" smtClean="0">
              <a:latin typeface="Times New Roman"/>
              <a:cs typeface="Times New Roman"/>
            </a:endParaRPr>
          </a:p>
          <a:p>
            <a:r>
              <a:rPr lang="el-GR" sz="2400" dirty="0">
                <a:latin typeface="Times New Roman"/>
                <a:cs typeface="Times New Roman"/>
              </a:rPr>
              <a:t>υ</a:t>
            </a:r>
            <a:r>
              <a:rPr lang="en-GB" sz="2400" dirty="0" smtClean="0">
                <a:latin typeface="Times New Roman"/>
                <a:cs typeface="Times New Roman"/>
              </a:rPr>
              <a:t> = nuisance </a:t>
            </a:r>
            <a:r>
              <a:rPr lang="en-GB" sz="2400" dirty="0" err="1" smtClean="0">
                <a:latin typeface="Times New Roman"/>
                <a:cs typeface="Times New Roman"/>
              </a:rPr>
              <a:t>param</a:t>
            </a:r>
            <a:endParaRPr lang="en-GB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07601" y="1340298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latin typeface="Times New Roman"/>
                <a:cs typeface="Times New Roman"/>
              </a:rPr>
              <a:t>υ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421604" y="439991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</a:t>
            </a:r>
            <a:endParaRPr lang="en-GB" sz="24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756333" y="4630742"/>
            <a:ext cx="51086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685800" y="671956"/>
            <a:ext cx="0" cy="6683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6-Point Star 21"/>
          <p:cNvSpPr/>
          <p:nvPr/>
        </p:nvSpPr>
        <p:spPr>
          <a:xfrm>
            <a:off x="2182585" y="2939143"/>
            <a:ext cx="304800" cy="217714"/>
          </a:xfrm>
          <a:prstGeom prst="star6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593272" y="1863518"/>
            <a:ext cx="4106092" cy="20715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7" name="TextBox 4096"/>
          <p:cNvSpPr txBox="1"/>
          <p:nvPr/>
        </p:nvSpPr>
        <p:spPr>
          <a:xfrm>
            <a:off x="4419600" y="2362200"/>
            <a:ext cx="4419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Stat  uncertainty on s from width of</a:t>
            </a:r>
            <a:r>
              <a:rPr lang="en-GB" sz="2400" dirty="0" smtClean="0">
                <a:latin typeface="Script MT Bold" panose="03040602040607080904" pitchFamily="66" charset="0"/>
              </a:rPr>
              <a:t> L </a:t>
            </a:r>
            <a:r>
              <a:rPr lang="en-GB" sz="2400" dirty="0" smtClean="0">
                <a:latin typeface="+mj-lt"/>
              </a:rPr>
              <a:t> fixed </a:t>
            </a:r>
            <a:r>
              <a:rPr lang="en-GB" sz="2400" dirty="0" smtClean="0"/>
              <a:t>at </a:t>
            </a:r>
            <a:r>
              <a:rPr lang="el-GR" sz="2400" dirty="0" smtClean="0">
                <a:latin typeface="Times New Roman"/>
                <a:cs typeface="Times New Roman"/>
              </a:rPr>
              <a:t>υ</a:t>
            </a:r>
            <a:r>
              <a:rPr lang="en-GB" sz="2400" baseline="-25000" dirty="0" smtClean="0">
                <a:latin typeface="Times New Roman"/>
                <a:cs typeface="Times New Roman"/>
              </a:rPr>
              <a:t>best</a:t>
            </a:r>
          </a:p>
          <a:p>
            <a:endParaRPr lang="en-GB" sz="2400" dirty="0">
              <a:latin typeface="Times New Roman"/>
              <a:cs typeface="Times New Roman"/>
            </a:endParaRPr>
          </a:p>
          <a:p>
            <a:r>
              <a:rPr lang="en-GB" sz="2400" dirty="0" smtClean="0">
                <a:latin typeface="Times New Roman"/>
                <a:cs typeface="Times New Roman"/>
              </a:rPr>
              <a:t>Total uncertainty on s from width of </a:t>
            </a:r>
            <a:r>
              <a:rPr lang="en-GB" sz="2400" dirty="0" smtClean="0">
                <a:latin typeface="Script MT Bold" panose="03040602040607080904" pitchFamily="66" charset="0"/>
                <a:cs typeface="Times New Roman"/>
              </a:rPr>
              <a:t>L</a:t>
            </a:r>
            <a:r>
              <a:rPr lang="en-GB" sz="2400" dirty="0" smtClean="0">
                <a:latin typeface="Times New Roman"/>
                <a:cs typeface="Times New Roman"/>
              </a:rPr>
              <a:t>(s,</a:t>
            </a:r>
            <a:r>
              <a:rPr lang="el-GR" sz="2400" dirty="0" smtClean="0">
                <a:latin typeface="Times New Roman"/>
                <a:cs typeface="Times New Roman"/>
              </a:rPr>
              <a:t>υ</a:t>
            </a:r>
            <a:r>
              <a:rPr lang="en-GB" sz="2400" baseline="-25000" dirty="0" smtClean="0">
                <a:latin typeface="Times New Roman"/>
                <a:cs typeface="Times New Roman"/>
              </a:rPr>
              <a:t>prof(s)</a:t>
            </a:r>
            <a:r>
              <a:rPr lang="en-GB" sz="2400" dirty="0" smtClean="0">
                <a:latin typeface="Times New Roman"/>
                <a:cs typeface="Times New Roman"/>
              </a:rPr>
              <a:t>) = </a:t>
            </a:r>
            <a:r>
              <a:rPr lang="en-GB" sz="2400" dirty="0" err="1" smtClean="0">
                <a:latin typeface="Script MT Bold" panose="03040602040607080904" pitchFamily="66" charset="0"/>
                <a:cs typeface="Times New Roman"/>
              </a:rPr>
              <a:t>L</a:t>
            </a:r>
            <a:r>
              <a:rPr lang="en-GB" sz="2400" baseline="-25000" dirty="0" err="1" smtClean="0">
                <a:latin typeface="Times New Roman"/>
                <a:cs typeface="Times New Roman"/>
              </a:rPr>
              <a:t>prof</a:t>
            </a:r>
            <a:endParaRPr lang="en-GB" sz="2400" baseline="-25000" dirty="0" smtClean="0">
              <a:latin typeface="Times New Roman"/>
              <a:cs typeface="Times New Roman"/>
            </a:endParaRPr>
          </a:p>
          <a:p>
            <a:r>
              <a:rPr lang="el-GR" sz="2400" dirty="0">
                <a:latin typeface="Times New Roman"/>
                <a:cs typeface="Times New Roman"/>
              </a:rPr>
              <a:t>υ</a:t>
            </a:r>
            <a:r>
              <a:rPr lang="en-GB" sz="2400" baseline="-25000" dirty="0" smtClean="0">
                <a:latin typeface="Times New Roman"/>
                <a:cs typeface="Times New Roman"/>
              </a:rPr>
              <a:t>prof(s)</a:t>
            </a:r>
            <a:r>
              <a:rPr lang="en-GB" sz="2400" dirty="0" smtClean="0">
                <a:latin typeface="Times New Roman"/>
                <a:cs typeface="Times New Roman"/>
              </a:rPr>
              <a:t> is best value of </a:t>
            </a:r>
            <a:r>
              <a:rPr lang="el-GR" sz="2400" dirty="0" smtClean="0">
                <a:latin typeface="Times New Roman"/>
                <a:cs typeface="Times New Roman"/>
              </a:rPr>
              <a:t>υ</a:t>
            </a:r>
            <a:r>
              <a:rPr lang="en-GB" sz="2400" dirty="0" smtClean="0">
                <a:latin typeface="Times New Roman"/>
                <a:cs typeface="Times New Roman"/>
              </a:rPr>
              <a:t> at that s</a:t>
            </a:r>
          </a:p>
          <a:p>
            <a:r>
              <a:rPr lang="el-GR" sz="2400" dirty="0" smtClean="0">
                <a:latin typeface="Times New Roman"/>
                <a:cs typeface="Times New Roman"/>
              </a:rPr>
              <a:t>υ</a:t>
            </a:r>
            <a:r>
              <a:rPr lang="en-GB" sz="2400" baseline="-25000" dirty="0" smtClean="0">
                <a:latin typeface="Times New Roman"/>
                <a:cs typeface="Times New Roman"/>
              </a:rPr>
              <a:t>prof(s)</a:t>
            </a:r>
            <a:r>
              <a:rPr lang="en-GB" sz="2400" dirty="0" smtClean="0">
                <a:latin typeface="Times New Roman"/>
                <a:cs typeface="Times New Roman"/>
              </a:rPr>
              <a:t> as </a:t>
            </a:r>
            <a:r>
              <a:rPr lang="en-GB" sz="2400" dirty="0" err="1" smtClean="0">
                <a:latin typeface="Times New Roman"/>
                <a:cs typeface="Times New Roman"/>
              </a:rPr>
              <a:t>fn</a:t>
            </a:r>
            <a:r>
              <a:rPr lang="en-GB" sz="2400" dirty="0" smtClean="0">
                <a:latin typeface="Times New Roman"/>
                <a:cs typeface="Times New Roman"/>
              </a:rPr>
              <a:t> of s lies on green line</a:t>
            </a:r>
          </a:p>
          <a:p>
            <a:endParaRPr lang="en-GB" sz="2400" dirty="0">
              <a:latin typeface="Times New Roman"/>
              <a:cs typeface="Times New Roman"/>
            </a:endParaRPr>
          </a:p>
          <a:p>
            <a:r>
              <a:rPr lang="en-GB" sz="2400" dirty="0" smtClean="0">
                <a:latin typeface="Times New Roman"/>
                <a:cs typeface="Times New Roman"/>
              </a:rPr>
              <a:t>Total </a:t>
            </a:r>
            <a:r>
              <a:rPr lang="en-GB" sz="2400" dirty="0" err="1" smtClean="0">
                <a:latin typeface="Times New Roman"/>
                <a:cs typeface="Times New Roman"/>
              </a:rPr>
              <a:t>uncert</a:t>
            </a:r>
            <a:r>
              <a:rPr lang="en-GB" sz="2400" dirty="0" smtClean="0">
                <a:latin typeface="Times New Roman"/>
                <a:cs typeface="Times New Roman"/>
              </a:rPr>
              <a:t> ≥ stat uncertainty</a:t>
            </a:r>
          </a:p>
          <a:p>
            <a:endParaRPr lang="en-GB" dirty="0" smtClean="0">
              <a:latin typeface="Times New Roman"/>
              <a:cs typeface="Times New Roman"/>
            </a:endParaRPr>
          </a:p>
          <a:p>
            <a:endParaRPr lang="en-GB" dirty="0" smtClean="0">
              <a:latin typeface="Times New Roman"/>
              <a:cs typeface="Times New Roman"/>
            </a:endParaRPr>
          </a:p>
          <a:p>
            <a:endParaRPr lang="en-GB" dirty="0">
              <a:latin typeface="Times New Roman"/>
              <a:cs typeface="Times New Roman"/>
            </a:endParaRPr>
          </a:p>
          <a:p>
            <a:endParaRPr lang="en-GB" dirty="0" smtClean="0">
              <a:latin typeface="Times New Roman"/>
              <a:cs typeface="Times New Roman"/>
            </a:endParaRPr>
          </a:p>
          <a:p>
            <a:endParaRPr lang="en-GB" dirty="0">
              <a:latin typeface="Times New Roman"/>
              <a:cs typeface="Times New Roman"/>
            </a:endParaRPr>
          </a:p>
          <a:p>
            <a:endParaRPr lang="en-GB" dirty="0" smtClean="0">
              <a:latin typeface="Times New Roman"/>
              <a:cs typeface="Times New Roman"/>
            </a:endParaRPr>
          </a:p>
          <a:p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43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3" y="152400"/>
            <a:ext cx="8839200" cy="1066800"/>
          </a:xfrm>
        </p:spPr>
        <p:txBody>
          <a:bodyPr>
            <a:noAutofit/>
          </a:bodyPr>
          <a:lstStyle/>
          <a:p>
            <a:r>
              <a:rPr lang="en-GB" sz="3600" dirty="0" smtClean="0"/>
              <a:t>Simpler example of PPP, without correlations</a:t>
            </a:r>
            <a:br>
              <a:rPr lang="en-GB" sz="3600" dirty="0" smtClean="0"/>
            </a:br>
            <a:r>
              <a:rPr lang="en-GB" sz="3600" dirty="0" smtClean="0"/>
              <a:t>(Yule-Simpson paradox)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" y="1371600"/>
            <a:ext cx="8839200" cy="5486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600" dirty="0" smtClean="0"/>
              <a:t>Results of studies on effectiveness of drug, depending on whether patient had asthma  in childhood.</a:t>
            </a:r>
          </a:p>
          <a:p>
            <a:pPr marL="0" indent="0" fontAlgn="base">
              <a:buNone/>
            </a:pPr>
            <a:r>
              <a:rPr lang="en-GB" sz="1600" dirty="0" smtClean="0"/>
              <a:t>The outcome for each patient is  assigned  a ‘mark’. Higher mark means that the drug is more effective. </a:t>
            </a:r>
          </a:p>
          <a:p>
            <a:pPr marL="0" indent="0" fontAlgn="base">
              <a:buNone/>
            </a:pPr>
            <a:r>
              <a:rPr lang="en-GB" sz="1600" dirty="0" smtClean="0"/>
              <a:t>Numbers </a:t>
            </a:r>
            <a:r>
              <a:rPr lang="en-GB" sz="1600" dirty="0"/>
              <a:t>in 'table' below are:  total </a:t>
            </a:r>
            <a:r>
              <a:rPr lang="en-GB" sz="1600" dirty="0" smtClean="0"/>
              <a:t> ‘marks for drug’ </a:t>
            </a:r>
            <a:r>
              <a:rPr lang="en-GB" sz="1600" dirty="0"/>
              <a:t>divided by number of  </a:t>
            </a:r>
            <a:r>
              <a:rPr lang="en-GB" sz="1600" dirty="0" smtClean="0"/>
              <a:t>patients </a:t>
            </a:r>
            <a:r>
              <a:rPr lang="en-GB" sz="1600" dirty="0"/>
              <a:t>= </a:t>
            </a:r>
            <a:r>
              <a:rPr lang="en-GB" sz="1600" dirty="0" smtClean="0"/>
              <a:t>average</a:t>
            </a:r>
            <a:r>
              <a:rPr lang="en-GB" sz="1600" dirty="0"/>
              <a:t>.</a:t>
            </a:r>
          </a:p>
          <a:p>
            <a:pPr marL="0" indent="0" fontAlgn="base">
              <a:buNone/>
            </a:pPr>
            <a:r>
              <a:rPr lang="en-GB" sz="1600" b="1" dirty="0" smtClean="0">
                <a:solidFill>
                  <a:srgbClr val="FF0000"/>
                </a:solidFill>
              </a:rPr>
              <a:t>       </a:t>
            </a:r>
            <a:r>
              <a:rPr lang="en-GB" sz="1600" b="1" dirty="0">
                <a:solidFill>
                  <a:srgbClr val="FF0000"/>
                </a:solidFill>
              </a:rPr>
              <a:t>      </a:t>
            </a:r>
            <a:r>
              <a:rPr lang="en-GB" sz="1600" b="1" dirty="0" smtClean="0">
                <a:solidFill>
                  <a:srgbClr val="FF0000"/>
                </a:solidFill>
              </a:rPr>
              <a:t>  </a:t>
            </a:r>
            <a:r>
              <a:rPr lang="en-GB" sz="1600" b="1" dirty="0">
                <a:solidFill>
                  <a:srgbClr val="FF0000"/>
                </a:solidFill>
              </a:rPr>
              <a:t>     </a:t>
            </a:r>
            <a:r>
              <a:rPr lang="en-GB" sz="1600" b="1" dirty="0" smtClean="0">
                <a:solidFill>
                  <a:srgbClr val="FF0000"/>
                </a:solidFill>
              </a:rPr>
              <a:t>  </a:t>
            </a:r>
            <a:r>
              <a:rPr lang="en-GB" sz="1600" b="1" dirty="0">
                <a:solidFill>
                  <a:srgbClr val="FF0000"/>
                </a:solidFill>
              </a:rPr>
              <a:t> </a:t>
            </a:r>
            <a:r>
              <a:rPr lang="en-GB" sz="1600" b="1" dirty="0" smtClean="0">
                <a:solidFill>
                  <a:srgbClr val="FF0000"/>
                </a:solidFill>
              </a:rPr>
              <a:t>No Asthma </a:t>
            </a:r>
            <a:r>
              <a:rPr lang="en-GB" sz="1600" b="1" dirty="0">
                <a:solidFill>
                  <a:srgbClr val="FF0000"/>
                </a:solidFill>
              </a:rPr>
              <a:t>  </a:t>
            </a:r>
            <a:r>
              <a:rPr lang="en-GB" sz="1600" b="1" dirty="0" smtClean="0">
                <a:solidFill>
                  <a:srgbClr val="FF0000"/>
                </a:solidFill>
              </a:rPr>
              <a:t> </a:t>
            </a:r>
            <a:r>
              <a:rPr lang="en-GB" sz="1600" b="1" dirty="0">
                <a:solidFill>
                  <a:srgbClr val="FF0000"/>
                </a:solidFill>
              </a:rPr>
              <a:t>   </a:t>
            </a:r>
            <a:r>
              <a:rPr lang="en-GB" sz="1600" b="1" dirty="0" smtClean="0">
                <a:solidFill>
                  <a:srgbClr val="FF0000"/>
                </a:solidFill>
              </a:rPr>
              <a:t>With Asthma</a:t>
            </a:r>
            <a:r>
              <a:rPr lang="en-GB" sz="1600" b="1" dirty="0">
                <a:solidFill>
                  <a:srgbClr val="FF0000"/>
                </a:solidFill>
              </a:rPr>
              <a:t>   </a:t>
            </a:r>
            <a:r>
              <a:rPr lang="en-GB" sz="1600" b="1" dirty="0" smtClean="0">
                <a:solidFill>
                  <a:srgbClr val="FF0000"/>
                </a:solidFill>
              </a:rPr>
              <a:t>  </a:t>
            </a:r>
            <a:r>
              <a:rPr lang="en-GB" sz="1600" b="1" dirty="0">
                <a:solidFill>
                  <a:srgbClr val="FF0000"/>
                </a:solidFill>
              </a:rPr>
              <a:t>       Combined</a:t>
            </a:r>
          </a:p>
          <a:p>
            <a:pPr marL="0" indent="0" fontAlgn="base">
              <a:buNone/>
            </a:pPr>
            <a:r>
              <a:rPr lang="en-GB" sz="1600" b="1" dirty="0" smtClean="0">
                <a:solidFill>
                  <a:srgbClr val="FF0000"/>
                </a:solidFill>
              </a:rPr>
              <a:t>     Drug  A </a:t>
            </a:r>
            <a:r>
              <a:rPr lang="en-GB" sz="1600" b="1" dirty="0">
                <a:solidFill>
                  <a:srgbClr val="FF0000"/>
                </a:solidFill>
              </a:rPr>
              <a:t>  </a:t>
            </a:r>
            <a:r>
              <a:rPr lang="en-GB" sz="1600" b="1" dirty="0" smtClean="0">
                <a:solidFill>
                  <a:srgbClr val="FF0000"/>
                </a:solidFill>
              </a:rPr>
              <a:t>   80/2 </a:t>
            </a:r>
            <a:r>
              <a:rPr lang="en-GB" sz="1600" b="1" dirty="0">
                <a:solidFill>
                  <a:srgbClr val="FF0000"/>
                </a:solidFill>
              </a:rPr>
              <a:t>= 40          640/8 = 80              720/10 = 72</a:t>
            </a:r>
          </a:p>
          <a:p>
            <a:pPr marL="0" indent="0" fontAlgn="base">
              <a:buNone/>
            </a:pPr>
            <a:r>
              <a:rPr lang="en-GB" sz="1600" b="1" dirty="0" smtClean="0">
                <a:solidFill>
                  <a:srgbClr val="FF0000"/>
                </a:solidFill>
              </a:rPr>
              <a:t>     Drug  B   </a:t>
            </a:r>
            <a:r>
              <a:rPr lang="en-GB" sz="1600" b="1" dirty="0">
                <a:solidFill>
                  <a:srgbClr val="FF0000"/>
                </a:solidFill>
              </a:rPr>
              <a:t> 400/8 = 50         180/2 = 90            </a:t>
            </a:r>
            <a:r>
              <a:rPr lang="en-GB" sz="1600" b="1" dirty="0" smtClean="0">
                <a:solidFill>
                  <a:srgbClr val="FF0000"/>
                </a:solidFill>
              </a:rPr>
              <a:t> </a:t>
            </a:r>
            <a:r>
              <a:rPr lang="en-GB" sz="1600" b="1" dirty="0">
                <a:solidFill>
                  <a:srgbClr val="FF0000"/>
                </a:solidFill>
              </a:rPr>
              <a:t>  580/10 = 58</a:t>
            </a:r>
          </a:p>
          <a:p>
            <a:pPr marL="0" indent="0" fontAlgn="base">
              <a:buNone/>
            </a:pPr>
            <a:r>
              <a:rPr lang="en-GB" sz="1600" dirty="0" smtClean="0"/>
              <a:t>(</a:t>
            </a:r>
            <a:r>
              <a:rPr lang="en-GB" sz="1600" dirty="0"/>
              <a:t>In both cases, the combined result lies between the separate results </a:t>
            </a:r>
            <a:r>
              <a:rPr lang="en-GB" sz="1600" dirty="0" smtClean="0"/>
              <a:t>for the different asthma histories </a:t>
            </a:r>
            <a:r>
              <a:rPr lang="en-GB" sz="1600" dirty="0"/>
              <a:t>, as </a:t>
            </a:r>
            <a:r>
              <a:rPr lang="en-GB" sz="1600" dirty="0" smtClean="0"/>
              <a:t>required </a:t>
            </a:r>
            <a:r>
              <a:rPr lang="en-GB" sz="1600" dirty="0"/>
              <a:t>for uncorrelated measurements.  </a:t>
            </a:r>
            <a:r>
              <a:rPr lang="en-GB" sz="1600" dirty="0" smtClean="0"/>
              <a:t>   </a:t>
            </a:r>
          </a:p>
          <a:p>
            <a:pPr marL="0" indent="0" fontAlgn="base">
              <a:buNone/>
            </a:pPr>
            <a:r>
              <a:rPr lang="en-GB" sz="1600" dirty="0" smtClean="0"/>
              <a:t>It's </a:t>
            </a:r>
            <a:r>
              <a:rPr lang="en-GB" sz="1600" dirty="0"/>
              <a:t>just that the weighting of the two </a:t>
            </a:r>
            <a:r>
              <a:rPr lang="en-GB" sz="1600" dirty="0" smtClean="0"/>
              <a:t>histories </a:t>
            </a:r>
            <a:r>
              <a:rPr lang="en-GB" sz="1600" dirty="0"/>
              <a:t>is </a:t>
            </a:r>
            <a:r>
              <a:rPr lang="en-GB" sz="1600" dirty="0" smtClean="0"/>
              <a:t>different for the two drugs)</a:t>
            </a:r>
            <a:endParaRPr lang="en-GB" sz="1600" dirty="0"/>
          </a:p>
          <a:p>
            <a:pPr marL="0" indent="0" fontAlgn="base">
              <a:buNone/>
            </a:pPr>
            <a:endParaRPr lang="en-GB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fontAlgn="base">
              <a:buNone/>
            </a:pP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people who have asthma in their childhood, Drug 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B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is better than Drug 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in treating 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this 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disease  </a:t>
            </a:r>
          </a:p>
          <a:p>
            <a:pPr marL="0" indent="0" fontAlgn="base">
              <a:buNone/>
            </a:pP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For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people who did not have asthma in their childhood, Drug 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B is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better than Drug 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in treating 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this disease</a:t>
            </a:r>
          </a:p>
          <a:p>
            <a:pPr marL="0" indent="0" fontAlgn="base">
              <a:buNone/>
            </a:pP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But overall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, Drug 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A is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better than Drug 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B 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in treating </a:t>
            </a:r>
            <a:r>
              <a:rPr lang="en-GB" sz="1600" dirty="0" smtClean="0">
                <a:solidFill>
                  <a:schemeClr val="tx2">
                    <a:lumMod val="75000"/>
                  </a:schemeClr>
                </a:solidFill>
              </a:rPr>
              <a:t>this disease.</a:t>
            </a:r>
            <a:r>
              <a:rPr lang="en-GB" sz="1600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n-GB" sz="1600" dirty="0"/>
              <a:t/>
            </a:r>
            <a:br>
              <a:rPr lang="en-GB" sz="1600" dirty="0"/>
            </a:br>
            <a:endParaRPr lang="en-GB" sz="1600" dirty="0"/>
          </a:p>
          <a:p>
            <a:pPr marL="0" indent="0" fontAlgn="base">
              <a:buNone/>
            </a:pPr>
            <a:r>
              <a:rPr lang="en-GB" sz="1600" dirty="0" smtClean="0"/>
              <a:t>Then </a:t>
            </a:r>
            <a:r>
              <a:rPr lang="en-GB" sz="1600" dirty="0"/>
              <a:t>the doctor's dilemma is:</a:t>
            </a:r>
          </a:p>
          <a:p>
            <a:pPr marL="0" indent="0" fontAlgn="base">
              <a:buNone/>
            </a:pPr>
            <a:r>
              <a:rPr lang="en-GB" sz="1600" b="1" dirty="0" smtClean="0">
                <a:solidFill>
                  <a:srgbClr val="669900"/>
                </a:solidFill>
              </a:rPr>
              <a:t>For </a:t>
            </a:r>
            <a:r>
              <a:rPr lang="en-GB" sz="1600" b="1" dirty="0">
                <a:solidFill>
                  <a:srgbClr val="669900"/>
                </a:solidFill>
              </a:rPr>
              <a:t>people who have asthma in their childhood, prescribe Drug </a:t>
            </a:r>
            <a:r>
              <a:rPr lang="en-GB" sz="1600" b="1" dirty="0" smtClean="0">
                <a:solidFill>
                  <a:srgbClr val="669900"/>
                </a:solidFill>
              </a:rPr>
              <a:t>B</a:t>
            </a:r>
            <a:endParaRPr lang="en-GB" sz="1600" b="1" dirty="0">
              <a:solidFill>
                <a:srgbClr val="669900"/>
              </a:solidFill>
            </a:endParaRPr>
          </a:p>
          <a:p>
            <a:pPr marL="0" indent="0" fontAlgn="base">
              <a:buNone/>
            </a:pPr>
            <a:r>
              <a:rPr lang="en-GB" sz="1600" b="1" dirty="0" smtClean="0">
                <a:solidFill>
                  <a:srgbClr val="669900"/>
                </a:solidFill>
              </a:rPr>
              <a:t>For </a:t>
            </a:r>
            <a:r>
              <a:rPr lang="en-GB" sz="1600" b="1" dirty="0">
                <a:solidFill>
                  <a:srgbClr val="669900"/>
                </a:solidFill>
              </a:rPr>
              <a:t>people who did not have asthma in their childhood, prescribe Drug </a:t>
            </a:r>
            <a:r>
              <a:rPr lang="en-GB" sz="1600" b="1" dirty="0" smtClean="0">
                <a:solidFill>
                  <a:srgbClr val="669900"/>
                </a:solidFill>
              </a:rPr>
              <a:t>B</a:t>
            </a:r>
            <a:r>
              <a:rPr lang="en-GB" sz="1600" b="1" dirty="0">
                <a:solidFill>
                  <a:srgbClr val="669900"/>
                </a:solidFill>
              </a:rPr>
              <a:t> </a:t>
            </a:r>
          </a:p>
          <a:p>
            <a:pPr marL="0" indent="0" fontAlgn="base">
              <a:buNone/>
            </a:pPr>
            <a:r>
              <a:rPr lang="en-GB" sz="1600" b="1" dirty="0" smtClean="0">
                <a:solidFill>
                  <a:srgbClr val="669900"/>
                </a:solidFill>
              </a:rPr>
              <a:t>For </a:t>
            </a:r>
            <a:r>
              <a:rPr lang="en-GB" sz="1600" b="1" dirty="0">
                <a:solidFill>
                  <a:srgbClr val="669900"/>
                </a:solidFill>
              </a:rPr>
              <a:t>people who did not know whether they had asthma in their childhood, prescribe Drug </a:t>
            </a:r>
            <a:r>
              <a:rPr lang="en-GB" sz="1600" b="1" dirty="0" smtClean="0">
                <a:solidFill>
                  <a:srgbClr val="669900"/>
                </a:solidFill>
              </a:rPr>
              <a:t>A </a:t>
            </a:r>
          </a:p>
          <a:p>
            <a:pPr marL="0" indent="0" fontAlgn="base">
              <a:buNone/>
            </a:pPr>
            <a:r>
              <a:rPr lang="en-GB" sz="1600" b="1" dirty="0" smtClean="0">
                <a:solidFill>
                  <a:srgbClr val="669900"/>
                </a:solidFill>
              </a:rPr>
              <a:t>(</a:t>
            </a:r>
            <a:r>
              <a:rPr lang="en-GB" sz="1600" b="1" dirty="0">
                <a:solidFill>
                  <a:srgbClr val="669900"/>
                </a:solidFill>
              </a:rPr>
              <a:t>even </a:t>
            </a:r>
            <a:r>
              <a:rPr lang="en-GB" sz="1600" b="1" dirty="0" smtClean="0">
                <a:solidFill>
                  <a:srgbClr val="669900"/>
                </a:solidFill>
              </a:rPr>
              <a:t>though </a:t>
            </a:r>
            <a:r>
              <a:rPr lang="en-GB" sz="1600" b="1" dirty="0">
                <a:solidFill>
                  <a:srgbClr val="669900"/>
                </a:solidFill>
              </a:rPr>
              <a:t>they either had asthma or they didn't. In either case, the doctor would have prescribed Drug </a:t>
            </a:r>
            <a:r>
              <a:rPr lang="en-GB" sz="1600" b="1" dirty="0" smtClean="0">
                <a:solidFill>
                  <a:srgbClr val="669900"/>
                </a:solidFill>
              </a:rPr>
              <a:t>A)</a:t>
            </a:r>
            <a:r>
              <a:rPr lang="en-GB" sz="1600" b="1" dirty="0">
                <a:solidFill>
                  <a:srgbClr val="669900"/>
                </a:solidFill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69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Medical tests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65" y="17526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                                     </a:t>
            </a:r>
            <a:r>
              <a:rPr lang="en-GB" sz="2400" b="1" dirty="0" smtClean="0">
                <a:solidFill>
                  <a:srgbClr val="669900"/>
                </a:solidFill>
              </a:rPr>
              <a:t>Asthma</a:t>
            </a:r>
          </a:p>
          <a:p>
            <a:pPr marL="0" indent="0">
              <a:buNone/>
            </a:pPr>
            <a:r>
              <a:rPr lang="en-GB" dirty="0" smtClean="0"/>
              <a:t>                                                           Drug A better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    </a:t>
            </a:r>
            <a:r>
              <a:rPr lang="en-GB" sz="2400" dirty="0" smtClean="0"/>
              <a:t>Drug B         </a:t>
            </a:r>
            <a:r>
              <a:rPr lang="en-GB" sz="2400" dirty="0" smtClean="0">
                <a:solidFill>
                  <a:schemeClr val="tx2"/>
                </a:solidFill>
              </a:rPr>
              <a:t>No Asthma                             </a:t>
            </a:r>
            <a:r>
              <a:rPr lang="en-GB" dirty="0" smtClean="0"/>
              <a:t>below diagonal</a:t>
            </a:r>
          </a:p>
          <a:p>
            <a:pPr marL="0" indent="0">
              <a:buNone/>
            </a:pPr>
            <a:r>
              <a:rPr lang="en-GB" sz="2400" dirty="0">
                <a:solidFill>
                  <a:schemeClr val="tx2"/>
                </a:solidFill>
              </a:rPr>
              <a:t> </a:t>
            </a:r>
            <a:r>
              <a:rPr lang="en-GB" sz="2400" dirty="0" smtClean="0">
                <a:solidFill>
                  <a:schemeClr val="tx2"/>
                </a:solidFill>
              </a:rPr>
              <a:t>                                                                  </a:t>
            </a:r>
            <a:r>
              <a:rPr lang="en-GB" sz="2400" dirty="0" smtClean="0">
                <a:solidFill>
                  <a:srgbClr val="C00000"/>
                </a:solidFill>
              </a:rPr>
              <a:t>Combined</a:t>
            </a:r>
          </a:p>
          <a:p>
            <a:pPr marL="0" indent="0">
              <a:buNone/>
            </a:pPr>
            <a:endParaRPr lang="en-GB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sz="2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sz="2400" dirty="0" smtClean="0">
                <a:solidFill>
                  <a:srgbClr val="C00000"/>
                </a:solidFill>
              </a:rPr>
              <a:t>                                                                   </a:t>
            </a:r>
            <a:r>
              <a:rPr lang="en-GB" sz="2400" dirty="0" smtClean="0"/>
              <a:t>Drug A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For each class of patients, drug B is better</a:t>
            </a:r>
          </a:p>
          <a:p>
            <a:pPr marL="0" indent="0">
              <a:buNone/>
            </a:pPr>
            <a:r>
              <a:rPr lang="en-GB" sz="2400" dirty="0" smtClean="0"/>
              <a:t>For combined set of patients, drug A is better</a:t>
            </a:r>
          </a:p>
          <a:p>
            <a:pPr marL="0" indent="0">
              <a:buNone/>
            </a:pPr>
            <a:r>
              <a:rPr lang="en-GB" sz="2400" dirty="0" smtClean="0"/>
              <a:t>Doctor’s </a:t>
            </a:r>
            <a:r>
              <a:rPr lang="en-GB" sz="2400" dirty="0" err="1" smtClean="0"/>
              <a:t>Dilema</a:t>
            </a:r>
            <a:r>
              <a:rPr lang="en-GB" sz="2400" dirty="0" smtClean="0"/>
              <a:t>?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12954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33600" y="5105400"/>
            <a:ext cx="4876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133600" y="1752600"/>
            <a:ext cx="4572000" cy="335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590800" y="3429000"/>
            <a:ext cx="15240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Oval 13"/>
          <p:cNvSpPr/>
          <p:nvPr/>
        </p:nvSpPr>
        <p:spPr>
          <a:xfrm>
            <a:off x="4775660" y="3158836"/>
            <a:ext cx="389313" cy="457200"/>
          </a:xfrm>
          <a:prstGeom prst="ellipse">
            <a:avLst/>
          </a:prstGeom>
          <a:solidFill>
            <a:srgbClr val="EE411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993178" y="1524000"/>
            <a:ext cx="609600" cy="1219200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172200" y="4796971"/>
            <a:ext cx="5334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600200" y="2514600"/>
            <a:ext cx="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82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 on Drug Test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The dilemma arises even though here there are no correlations</a:t>
            </a:r>
            <a:r>
              <a:rPr lang="en-GB" dirty="0" smtClean="0"/>
              <a:t>. 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00FF"/>
                </a:solidFill>
              </a:rPr>
              <a:t>Also combined values are within ranges on individual values i.e. no PPP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C6600"/>
                </a:solidFill>
              </a:rPr>
              <a:t>Common feature with tracking:  In both cases, </a:t>
            </a:r>
            <a:r>
              <a:rPr lang="en-GB" dirty="0">
                <a:solidFill>
                  <a:srgbClr val="CC6600"/>
                </a:solidFill>
              </a:rPr>
              <a:t>m</a:t>
            </a:r>
            <a:r>
              <a:rPr lang="en-GB" dirty="0" smtClean="0">
                <a:solidFill>
                  <a:srgbClr val="CC6600"/>
                </a:solidFill>
              </a:rPr>
              <a:t>ajor axes of covariance ellipses not parallel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3">
                    <a:lumMod val="50000"/>
                  </a:schemeClr>
                </a:solidFill>
              </a:rPr>
              <a:t>Rotation of axes is even sensible in medical case. 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2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304800"/>
            <a:ext cx="73152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3600" b="1" dirty="0" smtClean="0"/>
              <a:t>Combining uncorrelated </a:t>
            </a:r>
            <a:r>
              <a:rPr lang="en-GB" altLang="en-US" sz="3600" b="1" dirty="0" err="1" smtClean="0"/>
              <a:t>exptl</a:t>
            </a:r>
            <a:r>
              <a:rPr lang="en-GB" altLang="en-US" sz="3600" b="1" dirty="0" smtClean="0"/>
              <a:t> results</a:t>
            </a:r>
            <a:r>
              <a:rPr lang="en-GB" altLang="en-US" sz="3600" b="1" dirty="0" smtClean="0">
                <a:solidFill>
                  <a:srgbClr val="FF0000"/>
                </a:solidFill>
              </a:rPr>
              <a:t>     </a:t>
            </a:r>
          </a:p>
          <a:p>
            <a:pPr>
              <a:spcBef>
                <a:spcPct val="0"/>
              </a:spcBef>
            </a:pPr>
            <a:endParaRPr lang="en-GB" altLang="en-US" b="1" dirty="0" smtClean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b="1" dirty="0" smtClean="0">
                <a:solidFill>
                  <a:srgbClr val="0070C0"/>
                </a:solidFill>
              </a:rPr>
              <a:t>Different uncorrelated measurements   x</a:t>
            </a:r>
            <a:r>
              <a:rPr lang="en-GB" altLang="en-US" b="1" baseline="-25000" dirty="0" smtClean="0">
                <a:solidFill>
                  <a:srgbClr val="0070C0"/>
                </a:solidFill>
              </a:rPr>
              <a:t>i </a:t>
            </a:r>
            <a:r>
              <a:rPr lang="en-GB" altLang="en-US" b="1" dirty="0" smtClean="0">
                <a:solidFill>
                  <a:srgbClr val="0070C0"/>
                </a:solidFill>
                <a:sym typeface="Symbol"/>
              </a:rPr>
              <a:t> </a:t>
            </a:r>
            <a:r>
              <a:rPr lang="el-GR" altLang="en-US" b="1" dirty="0" smtClean="0">
                <a:solidFill>
                  <a:srgbClr val="0070C0"/>
                </a:solidFill>
                <a:latin typeface="Calibri"/>
                <a:cs typeface="Calibri"/>
                <a:sym typeface="Symbol"/>
              </a:rPr>
              <a:t>σ</a:t>
            </a:r>
            <a:r>
              <a:rPr lang="en-GB" altLang="en-US" b="1" baseline="-25000" dirty="0" err="1" smtClean="0">
                <a:solidFill>
                  <a:srgbClr val="0070C0"/>
                </a:solidFill>
                <a:latin typeface="Calibri"/>
                <a:cs typeface="Calibri"/>
                <a:sym typeface="Symbol"/>
              </a:rPr>
              <a:t>i</a:t>
            </a:r>
            <a:endParaRPr lang="en-GB" altLang="en-US" b="1" baseline="-25000" dirty="0" smtClean="0">
              <a:solidFill>
                <a:srgbClr val="0070C0"/>
              </a:solidFill>
              <a:latin typeface="Calibri"/>
              <a:cs typeface="Calibri"/>
              <a:sym typeface="Symbol"/>
            </a:endParaRPr>
          </a:p>
          <a:p>
            <a:pPr>
              <a:spcBef>
                <a:spcPct val="0"/>
              </a:spcBef>
            </a:pPr>
            <a:r>
              <a:rPr lang="en-GB" altLang="en-US" b="1" dirty="0" err="1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x</a:t>
            </a:r>
            <a:r>
              <a:rPr lang="en-GB" altLang="en-US" b="1" baseline="-25000" dirty="0" err="1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best</a:t>
            </a:r>
            <a:r>
              <a:rPr lang="en-GB" altLang="en-US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 = {</a:t>
            </a:r>
            <a:r>
              <a:rPr lang="en-GB" altLang="en-US" b="1" dirty="0" smtClean="0">
                <a:solidFill>
                  <a:srgbClr val="FF0000"/>
                </a:solidFill>
                <a:latin typeface="Lucida Bright"/>
                <a:cs typeface="Calibri"/>
                <a:sym typeface="Symbol"/>
              </a:rPr>
              <a:t>∑x</a:t>
            </a:r>
            <a:r>
              <a:rPr lang="en-GB" altLang="en-US" b="1" baseline="-25000" dirty="0" smtClean="0">
                <a:solidFill>
                  <a:srgbClr val="FF0000"/>
                </a:solidFill>
                <a:latin typeface="Lucida Bright"/>
                <a:cs typeface="Calibri"/>
                <a:sym typeface="Symbol"/>
              </a:rPr>
              <a:t>i</a:t>
            </a:r>
            <a:r>
              <a:rPr lang="en-GB" altLang="en-US" b="1" dirty="0" smtClean="0">
                <a:solidFill>
                  <a:srgbClr val="FF0000"/>
                </a:solidFill>
                <a:latin typeface="Lucida Bright"/>
                <a:cs typeface="Calibri"/>
                <a:sym typeface="Symbol"/>
              </a:rPr>
              <a:t>/</a:t>
            </a:r>
            <a:r>
              <a:rPr lang="el-GR" altLang="en-US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σ</a:t>
            </a:r>
            <a:r>
              <a:rPr lang="en-GB" altLang="en-US" b="1" baseline="-25000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i</a:t>
            </a:r>
            <a:r>
              <a:rPr lang="en-GB" altLang="en-US" b="1" baseline="30000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2</a:t>
            </a:r>
            <a:r>
              <a:rPr lang="en-GB" altLang="en-US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} / {</a:t>
            </a:r>
            <a:r>
              <a:rPr lang="el-GR" altLang="en-US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∑</a:t>
            </a:r>
            <a:r>
              <a:rPr lang="en-GB" altLang="en-US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1/</a:t>
            </a:r>
            <a:r>
              <a:rPr lang="el-GR" altLang="en-US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σ</a:t>
            </a:r>
            <a:r>
              <a:rPr lang="en-GB" altLang="en-US" b="1" baseline="-25000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i</a:t>
            </a:r>
            <a:r>
              <a:rPr lang="en-GB" altLang="en-US" b="1" baseline="30000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2</a:t>
            </a:r>
            <a:r>
              <a:rPr lang="en-GB" altLang="en-US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}    [1]</a:t>
            </a:r>
          </a:p>
          <a:p>
            <a:pPr>
              <a:spcBef>
                <a:spcPct val="0"/>
              </a:spcBef>
            </a:pPr>
            <a:r>
              <a:rPr lang="en-GB" altLang="en-US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1/</a:t>
            </a:r>
            <a:r>
              <a:rPr lang="el-GR" altLang="en-US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σ</a:t>
            </a:r>
            <a:r>
              <a:rPr lang="en-GB" altLang="en-US" b="1" baseline="30000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2</a:t>
            </a:r>
            <a:r>
              <a:rPr lang="en-GB" altLang="en-US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 = </a:t>
            </a:r>
            <a:r>
              <a:rPr lang="en-GB" altLang="en-US" b="1" dirty="0" smtClean="0">
                <a:solidFill>
                  <a:srgbClr val="FF0000"/>
                </a:solidFill>
                <a:latin typeface="Lucida Bright"/>
                <a:cs typeface="Calibri"/>
                <a:sym typeface="Symbol"/>
              </a:rPr>
              <a:t>∑(</a:t>
            </a:r>
            <a:r>
              <a:rPr lang="en-GB" altLang="en-US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1/</a:t>
            </a:r>
            <a:r>
              <a:rPr lang="el-GR" altLang="en-US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σ</a:t>
            </a:r>
            <a:r>
              <a:rPr lang="en-GB" altLang="en-US" b="1" baseline="-25000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i</a:t>
            </a:r>
            <a:r>
              <a:rPr lang="en-GB" altLang="en-US" b="1" baseline="30000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2</a:t>
            </a:r>
            <a:r>
              <a:rPr lang="en-GB" altLang="en-US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)</a:t>
            </a:r>
            <a:r>
              <a:rPr lang="en-GB" altLang="en-US" b="1" dirty="0" smtClean="0">
                <a:solidFill>
                  <a:srgbClr val="FF0000"/>
                </a:solidFill>
              </a:rPr>
              <a:t>                        [2]</a:t>
            </a:r>
          </a:p>
          <a:p>
            <a:pPr>
              <a:spcBef>
                <a:spcPct val="0"/>
              </a:spcBef>
            </a:pPr>
            <a:r>
              <a:rPr lang="en-GB" altLang="en-US" b="1" dirty="0" smtClean="0">
                <a:solidFill>
                  <a:srgbClr val="0070C0"/>
                </a:solidFill>
              </a:rPr>
              <a:t>{This comes from minimising (</a:t>
            </a:r>
            <a:r>
              <a:rPr lang="en-GB" altLang="en-US" b="1" dirty="0" err="1" smtClean="0">
                <a:solidFill>
                  <a:srgbClr val="0070C0"/>
                </a:solidFill>
              </a:rPr>
              <a:t>wrt</a:t>
            </a:r>
            <a:r>
              <a:rPr lang="en-GB" altLang="en-US" b="1" dirty="0" smtClean="0">
                <a:solidFill>
                  <a:srgbClr val="0070C0"/>
                </a:solidFill>
              </a:rPr>
              <a:t> </a:t>
            </a:r>
            <a:r>
              <a:rPr lang="en-GB" altLang="en-US" b="1" dirty="0" err="1" smtClean="0">
                <a:solidFill>
                  <a:srgbClr val="0070C0"/>
                </a:solidFill>
              </a:rPr>
              <a:t>x</a:t>
            </a:r>
            <a:r>
              <a:rPr lang="en-GB" altLang="en-US" b="1" baseline="-25000" dirty="0" err="1" smtClean="0">
                <a:solidFill>
                  <a:srgbClr val="0070C0"/>
                </a:solidFill>
              </a:rPr>
              <a:t>best</a:t>
            </a:r>
            <a:r>
              <a:rPr lang="en-GB" altLang="en-US" b="1" dirty="0" smtClean="0">
                <a:solidFill>
                  <a:srgbClr val="0070C0"/>
                </a:solidFill>
              </a:rPr>
              <a:t> )   S= </a:t>
            </a:r>
            <a:r>
              <a:rPr lang="en-GB" altLang="en-US" b="1" dirty="0" smtClean="0">
                <a:solidFill>
                  <a:srgbClr val="0070C0"/>
                </a:solidFill>
                <a:latin typeface="Lucida Bright"/>
              </a:rPr>
              <a:t>∑{(x</a:t>
            </a:r>
            <a:r>
              <a:rPr lang="en-GB" altLang="en-US" b="1" baseline="-25000" dirty="0" smtClean="0">
                <a:solidFill>
                  <a:srgbClr val="0070C0"/>
                </a:solidFill>
                <a:latin typeface="Lucida Bright"/>
              </a:rPr>
              <a:t>i</a:t>
            </a:r>
            <a:r>
              <a:rPr lang="en-GB" altLang="en-US" b="1" dirty="0" smtClean="0">
                <a:solidFill>
                  <a:srgbClr val="0070C0"/>
                </a:solidFill>
                <a:latin typeface="Lucida Bright"/>
              </a:rPr>
              <a:t> – </a:t>
            </a:r>
            <a:r>
              <a:rPr lang="en-GB" altLang="en-US" b="1" dirty="0" err="1" smtClean="0">
                <a:solidFill>
                  <a:srgbClr val="0070C0"/>
                </a:solidFill>
                <a:latin typeface="Lucida Bright"/>
              </a:rPr>
              <a:t>x</a:t>
            </a:r>
            <a:r>
              <a:rPr lang="en-GB" altLang="en-US" b="1" baseline="-25000" dirty="0" err="1" smtClean="0">
                <a:solidFill>
                  <a:srgbClr val="0070C0"/>
                </a:solidFill>
                <a:latin typeface="Lucida Bright"/>
              </a:rPr>
              <a:t>best</a:t>
            </a:r>
            <a:r>
              <a:rPr lang="en-GB" altLang="en-US" b="1" dirty="0" smtClean="0">
                <a:solidFill>
                  <a:srgbClr val="0070C0"/>
                </a:solidFill>
                <a:latin typeface="Lucida Bright"/>
              </a:rPr>
              <a:t>)</a:t>
            </a:r>
            <a:r>
              <a:rPr lang="en-GB" altLang="en-US" b="1" baseline="30000" dirty="0" smtClean="0">
                <a:solidFill>
                  <a:srgbClr val="0070C0"/>
                </a:solidFill>
                <a:latin typeface="Lucida Bright"/>
              </a:rPr>
              <a:t>2</a:t>
            </a:r>
            <a:r>
              <a:rPr lang="en-GB" altLang="en-US" b="1" dirty="0" smtClean="0">
                <a:solidFill>
                  <a:srgbClr val="0070C0"/>
                </a:solidFill>
                <a:latin typeface="Lucida Bright"/>
              </a:rPr>
              <a:t>/</a:t>
            </a:r>
            <a:r>
              <a:rPr lang="el-GR" altLang="en-US" b="1" dirty="0" smtClean="0">
                <a:solidFill>
                  <a:srgbClr val="0070C0"/>
                </a:solidFill>
                <a:latin typeface="Calibri"/>
                <a:cs typeface="Calibri"/>
              </a:rPr>
              <a:t>σ</a:t>
            </a:r>
            <a:r>
              <a:rPr lang="en-GB" altLang="en-US" b="1" baseline="-25000" dirty="0" smtClean="0">
                <a:solidFill>
                  <a:srgbClr val="0070C0"/>
                </a:solidFill>
                <a:latin typeface="Calibri"/>
                <a:cs typeface="Calibri"/>
              </a:rPr>
              <a:t>i</a:t>
            </a:r>
            <a:r>
              <a:rPr lang="en-GB" altLang="en-US" b="1" baseline="30000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en-GB" altLang="en-US" b="1" dirty="0" smtClean="0">
                <a:solidFill>
                  <a:srgbClr val="0070C0"/>
                </a:solidFill>
                <a:latin typeface="Calibri"/>
                <a:cs typeface="Calibri"/>
              </a:rPr>
              <a:t> }</a:t>
            </a:r>
            <a:endParaRPr lang="en-GB" altLang="en-US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b="1" dirty="0" smtClean="0">
                <a:solidFill>
                  <a:srgbClr val="0070C0"/>
                </a:solidFill>
              </a:rPr>
              <a:t>                                                                         </a:t>
            </a:r>
            <a:r>
              <a:rPr lang="en-GB" altLang="en-US" b="1" dirty="0" smtClean="0"/>
              <a:t>Commonly know as </a:t>
            </a:r>
            <a:r>
              <a:rPr lang="en-GB" altLang="en-US" b="1" dirty="0" smtClean="0">
                <a:sym typeface="Symbol"/>
              </a:rPr>
              <a:t></a:t>
            </a:r>
            <a:r>
              <a:rPr lang="en-GB" altLang="en-US" b="1" baseline="30000" dirty="0" smtClean="0">
                <a:sym typeface="Symbol"/>
              </a:rPr>
              <a:t>2</a:t>
            </a:r>
            <a:endParaRPr lang="en-GB" altLang="en-US" b="1" baseline="30000" dirty="0"/>
          </a:p>
          <a:p>
            <a:pPr>
              <a:spcBef>
                <a:spcPct val="0"/>
              </a:spcBef>
            </a:pPr>
            <a:r>
              <a:rPr lang="en-GB" altLang="en-US" b="1" dirty="0" smtClean="0">
                <a:solidFill>
                  <a:srgbClr val="0070C0"/>
                </a:solidFill>
              </a:rPr>
              <a:t>Define </a:t>
            </a:r>
            <a:r>
              <a:rPr lang="en-GB" altLang="en-US" b="1" dirty="0" err="1" smtClean="0">
                <a:solidFill>
                  <a:srgbClr val="0070C0"/>
                </a:solidFill>
              </a:rPr>
              <a:t>w</a:t>
            </a:r>
            <a:r>
              <a:rPr lang="en-GB" altLang="en-US" b="1" baseline="-25000" dirty="0" err="1" smtClean="0">
                <a:solidFill>
                  <a:srgbClr val="0070C0"/>
                </a:solidFill>
              </a:rPr>
              <a:t>i</a:t>
            </a:r>
            <a:r>
              <a:rPr lang="en-GB" altLang="en-US" b="1" baseline="-25000" dirty="0" smtClean="0">
                <a:solidFill>
                  <a:srgbClr val="0070C0"/>
                </a:solidFill>
              </a:rPr>
              <a:t> </a:t>
            </a:r>
            <a:r>
              <a:rPr lang="en-GB" altLang="en-US" b="1" dirty="0" smtClean="0">
                <a:solidFill>
                  <a:srgbClr val="0070C0"/>
                </a:solidFill>
              </a:rPr>
              <a:t>= 1/</a:t>
            </a:r>
            <a:r>
              <a:rPr lang="el-GR" altLang="en-US" b="1" dirty="0" smtClean="0">
                <a:solidFill>
                  <a:srgbClr val="0070C0"/>
                </a:solidFill>
                <a:latin typeface="Calibri"/>
                <a:cs typeface="Calibri"/>
              </a:rPr>
              <a:t>σ</a:t>
            </a:r>
            <a:r>
              <a:rPr lang="en-GB" altLang="en-US" b="1" baseline="-25000" dirty="0" smtClean="0">
                <a:solidFill>
                  <a:srgbClr val="0070C0"/>
                </a:solidFill>
                <a:latin typeface="Calibri"/>
                <a:cs typeface="Calibri"/>
              </a:rPr>
              <a:t>i</a:t>
            </a:r>
            <a:r>
              <a:rPr lang="en-GB" altLang="en-US" b="1" baseline="30000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en-GB" altLang="en-US" b="1" dirty="0" smtClean="0">
                <a:solidFill>
                  <a:srgbClr val="0070C0"/>
                </a:solidFill>
                <a:latin typeface="Calibri"/>
                <a:cs typeface="Calibri"/>
              </a:rPr>
              <a:t> = weight  ~ ‘information content’</a:t>
            </a:r>
          </a:p>
          <a:p>
            <a:pPr>
              <a:spcBef>
                <a:spcPct val="0"/>
              </a:spcBef>
            </a:pPr>
            <a:r>
              <a:rPr lang="en-GB" altLang="en-US" b="1" dirty="0" err="1" smtClean="0">
                <a:solidFill>
                  <a:srgbClr val="0070C0"/>
                </a:solidFill>
                <a:latin typeface="Calibri"/>
                <a:cs typeface="Calibri"/>
              </a:rPr>
              <a:t>Eqns</a:t>
            </a:r>
            <a:r>
              <a:rPr lang="en-GB" altLang="en-US" b="1" dirty="0" smtClean="0">
                <a:solidFill>
                  <a:srgbClr val="0070C0"/>
                </a:solidFill>
                <a:latin typeface="Calibri"/>
                <a:cs typeface="Calibri"/>
              </a:rPr>
              <a:t> [1] and [2] become:</a:t>
            </a:r>
          </a:p>
          <a:p>
            <a:pPr>
              <a:spcBef>
                <a:spcPct val="0"/>
              </a:spcBef>
            </a:pPr>
            <a:endParaRPr lang="en-GB" altLang="en-US" b="1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GB" altLang="en-US" b="1" dirty="0" err="1" smtClean="0">
                <a:solidFill>
                  <a:srgbClr val="FF0000"/>
                </a:solidFill>
                <a:latin typeface="Calibri"/>
                <a:cs typeface="Calibri"/>
              </a:rPr>
              <a:t>x</a:t>
            </a:r>
            <a:r>
              <a:rPr lang="en-GB" altLang="en-US" b="1" baseline="-25000" dirty="0" err="1" smtClean="0">
                <a:solidFill>
                  <a:srgbClr val="FF0000"/>
                </a:solidFill>
                <a:latin typeface="Calibri"/>
                <a:cs typeface="Calibri"/>
              </a:rPr>
              <a:t>best</a:t>
            </a:r>
            <a:r>
              <a:rPr lang="en-GB" altLang="en-US" b="1" baseline="-250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GB" altLang="en-US" b="1" dirty="0" smtClean="0">
                <a:solidFill>
                  <a:srgbClr val="FF0000"/>
                </a:solidFill>
                <a:latin typeface="Calibri"/>
                <a:cs typeface="Calibri"/>
              </a:rPr>
              <a:t>= </a:t>
            </a:r>
            <a:r>
              <a:rPr lang="en-GB" altLang="en-US" b="1" dirty="0" smtClean="0">
                <a:solidFill>
                  <a:srgbClr val="FF0000"/>
                </a:solidFill>
                <a:latin typeface="Lucida Bright"/>
                <a:cs typeface="Calibri"/>
              </a:rPr>
              <a:t>∑</a:t>
            </a:r>
            <a:r>
              <a:rPr lang="en-GB" altLang="en-US" b="1" dirty="0" err="1" smtClean="0">
                <a:solidFill>
                  <a:srgbClr val="FF0000"/>
                </a:solidFill>
                <a:latin typeface="Lucida Bright"/>
                <a:cs typeface="Calibri"/>
              </a:rPr>
              <a:t>w</a:t>
            </a:r>
            <a:r>
              <a:rPr lang="en-GB" altLang="en-US" b="1" baseline="-25000" dirty="0" err="1" smtClean="0">
                <a:solidFill>
                  <a:srgbClr val="FF0000"/>
                </a:solidFill>
                <a:latin typeface="Lucida Bright"/>
                <a:cs typeface="Calibri"/>
              </a:rPr>
              <a:t>i</a:t>
            </a:r>
            <a:r>
              <a:rPr lang="en-GB" altLang="en-US" b="1" dirty="0" smtClean="0">
                <a:solidFill>
                  <a:srgbClr val="FF0000"/>
                </a:solidFill>
                <a:latin typeface="Lucida Bright"/>
                <a:cs typeface="Calibri"/>
              </a:rPr>
              <a:t> x</a:t>
            </a:r>
            <a:r>
              <a:rPr lang="en-GB" altLang="en-US" b="1" baseline="-25000" dirty="0" smtClean="0">
                <a:solidFill>
                  <a:srgbClr val="FF0000"/>
                </a:solidFill>
                <a:latin typeface="Lucida Bright"/>
                <a:cs typeface="Calibri"/>
              </a:rPr>
              <a:t>i</a:t>
            </a:r>
            <a:r>
              <a:rPr lang="en-GB" altLang="en-US" b="1" dirty="0" smtClean="0">
                <a:solidFill>
                  <a:srgbClr val="FF0000"/>
                </a:solidFill>
                <a:latin typeface="Lucida Bright"/>
                <a:cs typeface="Calibri"/>
              </a:rPr>
              <a:t>/ ∑</a:t>
            </a:r>
            <a:r>
              <a:rPr lang="en-GB" altLang="en-US" b="1" dirty="0" err="1" smtClean="0">
                <a:solidFill>
                  <a:srgbClr val="FF0000"/>
                </a:solidFill>
                <a:latin typeface="Lucida Bright"/>
                <a:cs typeface="Calibri"/>
              </a:rPr>
              <a:t>w</a:t>
            </a:r>
            <a:r>
              <a:rPr lang="en-GB" altLang="en-US" b="1" baseline="-25000" dirty="0" err="1" smtClean="0">
                <a:solidFill>
                  <a:srgbClr val="FF0000"/>
                </a:solidFill>
                <a:latin typeface="Lucida Bright"/>
                <a:cs typeface="Calibri"/>
              </a:rPr>
              <a:t>i</a:t>
            </a:r>
            <a:r>
              <a:rPr lang="en-GB" altLang="en-US" b="1" baseline="-25000" dirty="0" smtClean="0">
                <a:solidFill>
                  <a:srgbClr val="FF0000"/>
                </a:solidFill>
                <a:latin typeface="Lucida Bright"/>
                <a:cs typeface="Calibri"/>
              </a:rPr>
              <a:t> </a:t>
            </a:r>
            <a:r>
              <a:rPr lang="en-GB" altLang="en-US" b="1" dirty="0" smtClean="0">
                <a:solidFill>
                  <a:srgbClr val="FF0000"/>
                </a:solidFill>
                <a:latin typeface="Lucida Bright"/>
                <a:cs typeface="Calibri"/>
              </a:rPr>
              <a:t>          [1’]   </a:t>
            </a:r>
          </a:p>
          <a:p>
            <a:pPr>
              <a:spcBef>
                <a:spcPct val="0"/>
              </a:spcBef>
            </a:pPr>
            <a:r>
              <a:rPr lang="en-GB" altLang="en-US" b="1" dirty="0">
                <a:solidFill>
                  <a:srgbClr val="FF0000"/>
                </a:solidFill>
                <a:latin typeface="Lucida Bright"/>
                <a:cs typeface="Calibri"/>
              </a:rPr>
              <a:t> </a:t>
            </a:r>
            <a:r>
              <a:rPr lang="en-GB" altLang="en-US" b="1" dirty="0" smtClean="0">
                <a:solidFill>
                  <a:srgbClr val="FF0000"/>
                </a:solidFill>
                <a:latin typeface="Lucida Bright"/>
                <a:cs typeface="Calibri"/>
              </a:rPr>
              <a:t>    = weighted average of x</a:t>
            </a:r>
            <a:r>
              <a:rPr lang="en-GB" altLang="en-US" b="1" baseline="-25000" dirty="0" smtClean="0">
                <a:solidFill>
                  <a:srgbClr val="FF0000"/>
                </a:solidFill>
                <a:latin typeface="Lucida Bright"/>
                <a:cs typeface="Calibri"/>
              </a:rPr>
              <a:t>i</a:t>
            </a:r>
            <a:r>
              <a:rPr lang="en-GB" altLang="en-US" b="1" dirty="0" smtClean="0">
                <a:solidFill>
                  <a:srgbClr val="FF0000"/>
                </a:solidFill>
                <a:latin typeface="Lucida Bright"/>
                <a:cs typeface="Calibri"/>
              </a:rPr>
              <a:t>    </a:t>
            </a:r>
          </a:p>
          <a:p>
            <a:pPr>
              <a:spcBef>
                <a:spcPct val="0"/>
              </a:spcBef>
            </a:pPr>
            <a:r>
              <a:rPr lang="en-GB" altLang="en-US" b="1" dirty="0">
                <a:solidFill>
                  <a:srgbClr val="FF0000"/>
                </a:solidFill>
                <a:latin typeface="Lucida Bright"/>
                <a:cs typeface="Calibri"/>
              </a:rPr>
              <a:t>w</a:t>
            </a:r>
            <a:r>
              <a:rPr lang="en-GB" altLang="en-US" b="1" dirty="0" smtClean="0">
                <a:solidFill>
                  <a:srgbClr val="FF0000"/>
                </a:solidFill>
                <a:latin typeface="Lucida Bright"/>
                <a:cs typeface="Calibri"/>
              </a:rPr>
              <a:t>= ∑</a:t>
            </a:r>
            <a:r>
              <a:rPr lang="en-GB" altLang="en-US" b="1" dirty="0" err="1" smtClean="0">
                <a:solidFill>
                  <a:srgbClr val="FF0000"/>
                </a:solidFill>
                <a:latin typeface="Lucida Bright"/>
                <a:cs typeface="Calibri"/>
              </a:rPr>
              <a:t>w</a:t>
            </a:r>
            <a:r>
              <a:rPr lang="en-GB" altLang="en-US" b="1" baseline="-25000" dirty="0" err="1" smtClean="0">
                <a:solidFill>
                  <a:srgbClr val="FF0000"/>
                </a:solidFill>
                <a:latin typeface="Lucida Bright"/>
                <a:cs typeface="Calibri"/>
              </a:rPr>
              <a:t>i</a:t>
            </a:r>
            <a:r>
              <a:rPr lang="en-GB" altLang="en-US" b="1" baseline="-25000" dirty="0" smtClean="0">
                <a:solidFill>
                  <a:srgbClr val="FF0000"/>
                </a:solidFill>
                <a:latin typeface="Lucida Bright"/>
                <a:cs typeface="Calibri"/>
              </a:rPr>
              <a:t> </a:t>
            </a:r>
            <a:r>
              <a:rPr lang="en-GB" altLang="en-US" b="1" dirty="0" smtClean="0">
                <a:solidFill>
                  <a:srgbClr val="FF0000"/>
                </a:solidFill>
                <a:latin typeface="Lucida Bright"/>
                <a:cs typeface="Calibri"/>
              </a:rPr>
              <a:t>                        [2’]</a:t>
            </a:r>
          </a:p>
          <a:p>
            <a:pPr>
              <a:spcBef>
                <a:spcPct val="0"/>
              </a:spcBef>
            </a:pPr>
            <a:r>
              <a:rPr lang="en-GB" altLang="en-US" b="1" dirty="0" smtClean="0">
                <a:solidFill>
                  <a:srgbClr val="007A37"/>
                </a:solidFill>
                <a:latin typeface="Lucida Bright"/>
                <a:cs typeface="Calibri"/>
              </a:rPr>
              <a:t>Example: All </a:t>
            </a:r>
            <a:r>
              <a:rPr lang="el-GR" altLang="en-US" b="1" dirty="0" smtClean="0">
                <a:solidFill>
                  <a:srgbClr val="007A37"/>
                </a:solidFill>
                <a:latin typeface="Calibri"/>
                <a:cs typeface="Calibri"/>
              </a:rPr>
              <a:t>σ</a:t>
            </a:r>
            <a:r>
              <a:rPr lang="en-GB" altLang="en-US" b="1" baseline="-25000" dirty="0" err="1" smtClean="0">
                <a:solidFill>
                  <a:srgbClr val="007A37"/>
                </a:solidFill>
                <a:latin typeface="Calibri"/>
                <a:cs typeface="Calibri"/>
              </a:rPr>
              <a:t>i</a:t>
            </a:r>
            <a:r>
              <a:rPr lang="en-GB" altLang="en-US" b="1" dirty="0" smtClean="0">
                <a:solidFill>
                  <a:srgbClr val="007A37"/>
                </a:solidFill>
                <a:latin typeface="Calibri"/>
                <a:cs typeface="Calibri"/>
              </a:rPr>
              <a:t> equal</a:t>
            </a:r>
          </a:p>
          <a:p>
            <a:pPr>
              <a:spcBef>
                <a:spcPct val="0"/>
              </a:spcBef>
            </a:pPr>
            <a:r>
              <a:rPr lang="en-GB" altLang="en-US" b="1" dirty="0">
                <a:solidFill>
                  <a:srgbClr val="007A37"/>
                </a:solidFill>
                <a:latin typeface="Calibri"/>
                <a:cs typeface="Calibri"/>
              </a:rPr>
              <a:t> </a:t>
            </a:r>
            <a:r>
              <a:rPr lang="en-GB" altLang="en-US" b="1" dirty="0" smtClean="0">
                <a:solidFill>
                  <a:srgbClr val="007A37"/>
                </a:solidFill>
                <a:latin typeface="Calibri"/>
                <a:cs typeface="Calibri"/>
              </a:rPr>
              <a:t>                    </a:t>
            </a:r>
            <a:r>
              <a:rPr lang="en-GB" altLang="en-US" b="1" dirty="0" err="1" smtClean="0">
                <a:solidFill>
                  <a:srgbClr val="007A37"/>
                </a:solidFill>
                <a:latin typeface="Calibri"/>
                <a:cs typeface="Calibri"/>
              </a:rPr>
              <a:t>x</a:t>
            </a:r>
            <a:r>
              <a:rPr lang="en-GB" altLang="en-US" b="1" baseline="-25000" dirty="0" err="1" smtClean="0">
                <a:solidFill>
                  <a:srgbClr val="007A37"/>
                </a:solidFill>
                <a:latin typeface="Calibri"/>
                <a:cs typeface="Calibri"/>
              </a:rPr>
              <a:t>best</a:t>
            </a:r>
            <a:r>
              <a:rPr lang="en-GB" altLang="en-US" b="1" dirty="0" smtClean="0">
                <a:solidFill>
                  <a:srgbClr val="007A37"/>
                </a:solidFill>
                <a:latin typeface="Calibri"/>
                <a:cs typeface="Calibri"/>
              </a:rPr>
              <a:t> = simple average of x</a:t>
            </a:r>
            <a:r>
              <a:rPr lang="en-GB" altLang="en-US" b="1" baseline="-25000" dirty="0" smtClean="0">
                <a:solidFill>
                  <a:srgbClr val="007A37"/>
                </a:solidFill>
                <a:latin typeface="Calibri"/>
                <a:cs typeface="Calibri"/>
              </a:rPr>
              <a:t>i</a:t>
            </a:r>
          </a:p>
          <a:p>
            <a:pPr>
              <a:spcBef>
                <a:spcPct val="0"/>
              </a:spcBef>
            </a:pPr>
            <a:r>
              <a:rPr lang="en-GB" altLang="en-US" b="1" dirty="0">
                <a:solidFill>
                  <a:srgbClr val="007A37"/>
                </a:solidFill>
                <a:latin typeface="Calibri"/>
                <a:cs typeface="Calibri"/>
              </a:rPr>
              <a:t> </a:t>
            </a:r>
            <a:r>
              <a:rPr lang="en-GB" altLang="en-US" b="1" dirty="0" smtClean="0">
                <a:solidFill>
                  <a:srgbClr val="007A37"/>
                </a:solidFill>
                <a:latin typeface="Calibri"/>
                <a:cs typeface="Calibri"/>
              </a:rPr>
              <a:t>                         </a:t>
            </a:r>
            <a:r>
              <a:rPr lang="el-GR" altLang="en-US" b="1" dirty="0" smtClean="0">
                <a:solidFill>
                  <a:srgbClr val="007A37"/>
                </a:solidFill>
                <a:latin typeface="Calibri"/>
                <a:cs typeface="Calibri"/>
              </a:rPr>
              <a:t>σ</a:t>
            </a:r>
            <a:r>
              <a:rPr lang="en-GB" altLang="en-US" b="1" dirty="0" smtClean="0">
                <a:solidFill>
                  <a:srgbClr val="007A37"/>
                </a:solidFill>
                <a:latin typeface="Calibri"/>
                <a:cs typeface="Calibri"/>
              </a:rPr>
              <a:t> = </a:t>
            </a:r>
            <a:r>
              <a:rPr lang="el-GR" altLang="en-US" b="1" dirty="0" smtClean="0">
                <a:solidFill>
                  <a:srgbClr val="007A37"/>
                </a:solidFill>
                <a:latin typeface="Calibri"/>
                <a:cs typeface="Calibri"/>
              </a:rPr>
              <a:t>σ</a:t>
            </a:r>
            <a:r>
              <a:rPr lang="en-GB" altLang="en-US" b="1" baseline="-25000" dirty="0" err="1" smtClean="0">
                <a:solidFill>
                  <a:srgbClr val="007A37"/>
                </a:solidFill>
                <a:latin typeface="Calibri"/>
                <a:cs typeface="Calibri"/>
              </a:rPr>
              <a:t>i</a:t>
            </a:r>
            <a:r>
              <a:rPr lang="en-GB" altLang="en-US" b="1" dirty="0" smtClean="0">
                <a:solidFill>
                  <a:srgbClr val="007A37"/>
                </a:solidFill>
                <a:latin typeface="Calibri"/>
                <a:cs typeface="Calibri"/>
              </a:rPr>
              <a:t>/</a:t>
            </a:r>
            <a:r>
              <a:rPr lang="en-GB" altLang="en-US" b="1" dirty="0" smtClean="0">
                <a:solidFill>
                  <a:srgbClr val="007A37"/>
                </a:solidFill>
                <a:latin typeface="Calibri"/>
                <a:cs typeface="Calibri"/>
                <a:sym typeface="Symbol"/>
              </a:rPr>
              <a:t>n</a:t>
            </a:r>
          </a:p>
          <a:p>
            <a:pPr>
              <a:spcBef>
                <a:spcPct val="0"/>
              </a:spcBef>
            </a:pPr>
            <a:r>
              <a:rPr lang="en-GB" altLang="en-US" sz="2400" dirty="0" smtClean="0">
                <a:solidFill>
                  <a:srgbClr val="0000FF"/>
                </a:solidFill>
                <a:latin typeface="Calibri"/>
                <a:cs typeface="Calibri"/>
                <a:sym typeface="Symbol"/>
              </a:rPr>
              <a:t>BLUE</a:t>
            </a:r>
            <a:r>
              <a:rPr lang="en-GB" altLang="en-US" b="1" dirty="0" smtClean="0">
                <a:latin typeface="Calibri"/>
                <a:cs typeface="Calibri"/>
                <a:sym typeface="Symbol"/>
              </a:rPr>
              <a:t> is equivalent to </a:t>
            </a:r>
            <a:r>
              <a:rPr lang="en-GB" altLang="en-US" b="1" baseline="30000" dirty="0" smtClean="0">
                <a:latin typeface="Calibri"/>
                <a:cs typeface="Calibri"/>
                <a:sym typeface="Symbol"/>
              </a:rPr>
              <a:t>2</a:t>
            </a:r>
            <a:r>
              <a:rPr lang="en-GB" altLang="en-US" b="1" dirty="0" smtClean="0">
                <a:latin typeface="Calibri"/>
                <a:cs typeface="Calibri"/>
                <a:sym typeface="Symbol"/>
              </a:rPr>
              <a:t>, but also outputs  weights. Useful for assessing statistical and systematic uncertainties on </a:t>
            </a:r>
            <a:r>
              <a:rPr lang="en-GB" altLang="en-US" b="1" dirty="0" err="1" smtClean="0">
                <a:latin typeface="Calibri"/>
                <a:cs typeface="Calibri"/>
                <a:sym typeface="Symbol"/>
              </a:rPr>
              <a:t>x</a:t>
            </a:r>
            <a:r>
              <a:rPr lang="en-GB" altLang="en-US" b="1" baseline="-25000" dirty="0" err="1" smtClean="0">
                <a:latin typeface="Calibri"/>
                <a:cs typeface="Calibri"/>
                <a:sym typeface="Symbol"/>
              </a:rPr>
              <a:t>best</a:t>
            </a:r>
            <a:r>
              <a:rPr lang="en-GB" altLang="en-US" b="1" dirty="0" smtClean="0">
                <a:latin typeface="Calibri"/>
                <a:cs typeface="Calibri"/>
                <a:sym typeface="Symbol"/>
              </a:rPr>
              <a:t>.   </a:t>
            </a:r>
          </a:p>
          <a:p>
            <a:pPr>
              <a:spcBef>
                <a:spcPct val="0"/>
              </a:spcBef>
            </a:pPr>
            <a:endParaRPr lang="en-GB" altLang="en-US" b="1" dirty="0">
              <a:solidFill>
                <a:srgbClr val="FF0000"/>
              </a:solidFill>
              <a:latin typeface="Calibri"/>
              <a:cs typeface="Calibri"/>
              <a:sym typeface="Symbol"/>
            </a:endParaRPr>
          </a:p>
          <a:p>
            <a:pPr>
              <a:spcBef>
                <a:spcPct val="0"/>
              </a:spcBef>
            </a:pPr>
            <a:r>
              <a:rPr lang="en-GB" altLang="en-US" sz="3200" b="1" dirty="0" smtClean="0">
                <a:solidFill>
                  <a:srgbClr val="CC00CC"/>
                </a:solidFill>
              </a:rPr>
              <a:t>N</a:t>
            </a:r>
            <a:r>
              <a:rPr lang="en-GB" altLang="en-US" sz="3200" b="1" dirty="0">
                <a:solidFill>
                  <a:srgbClr val="CC00CC"/>
                </a:solidFill>
              </a:rPr>
              <a:t>. B. Better to combine </a:t>
            </a:r>
            <a:r>
              <a:rPr lang="en-GB" altLang="en-US" sz="3200" b="1" dirty="0" smtClean="0">
                <a:solidFill>
                  <a:srgbClr val="CC00CC"/>
                </a:solidFill>
              </a:rPr>
              <a:t>data</a:t>
            </a:r>
            <a:r>
              <a:rPr lang="en-GB" altLang="en-US" b="1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endParaRPr lang="en-GB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3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Unknown </a:t>
            </a:r>
            <a:r>
              <a:rPr lang="el-GR" dirty="0" smtClean="0">
                <a:latin typeface="Calibri"/>
                <a:cs typeface="Calibri"/>
              </a:rPr>
              <a:t>ρ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What to do if correlations are unknown?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    e.g. Old neutrino cross-section data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CC00CC"/>
                </a:solidFill>
              </a:rPr>
              <a:t>New archive note by Lukas Koch (Oxford)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C00CC"/>
                </a:solidFill>
              </a:rPr>
              <a:t>“Robust test statistics for data with missing correlation information”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arxiv.org/abs/2102.06172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CC00CC"/>
                </a:solidFill>
              </a:rPr>
              <a:t>(Feb 2021)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Summary of Combination Oddities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Including theory can help</a:t>
            </a:r>
          </a:p>
          <a:p>
            <a:r>
              <a:rPr lang="en-GB" sz="2800" dirty="0" smtClean="0">
                <a:solidFill>
                  <a:srgbClr val="CC00CC"/>
                </a:solidFill>
              </a:rPr>
              <a:t>Estimated uncertainties: 100 </a:t>
            </a:r>
            <a:r>
              <a:rPr lang="en-GB" sz="2800" dirty="0" smtClean="0">
                <a:solidFill>
                  <a:srgbClr val="CC00CC"/>
                </a:solidFill>
                <a:sym typeface="Symbol"/>
              </a:rPr>
              <a:t> </a:t>
            </a:r>
            <a:r>
              <a:rPr lang="en-GB" sz="2800" dirty="0" smtClean="0">
                <a:solidFill>
                  <a:srgbClr val="CC00CC"/>
                </a:solidFill>
              </a:rPr>
              <a:t>10  and  80 </a:t>
            </a:r>
            <a:r>
              <a:rPr lang="en-GB" sz="2800" dirty="0" smtClean="0">
                <a:solidFill>
                  <a:srgbClr val="CC00CC"/>
                </a:solidFill>
                <a:sym typeface="Symbol"/>
              </a:rPr>
              <a:t></a:t>
            </a:r>
            <a:r>
              <a:rPr lang="en-GB" sz="2800" dirty="0" smtClean="0">
                <a:solidFill>
                  <a:srgbClr val="CC00CC"/>
                </a:solidFill>
              </a:rPr>
              <a:t>  9</a:t>
            </a:r>
          </a:p>
          <a:p>
            <a:r>
              <a:rPr lang="en-GB" sz="2800" dirty="0" smtClean="0">
                <a:solidFill>
                  <a:srgbClr val="00B050"/>
                </a:solidFill>
              </a:rPr>
              <a:t>PPP: Combination outside range of individual </a:t>
            </a:r>
            <a:r>
              <a:rPr lang="en-GB" sz="2800" dirty="0" smtClean="0">
                <a:solidFill>
                  <a:srgbClr val="00B050"/>
                </a:solidFill>
                <a:sym typeface="Symbol"/>
              </a:rPr>
              <a:t></a:t>
            </a:r>
            <a:endParaRPr lang="en-GB" sz="2800" dirty="0" smtClean="0">
              <a:solidFill>
                <a:srgbClr val="00B050"/>
              </a:solidFill>
            </a:endParaRPr>
          </a:p>
          <a:p>
            <a:r>
              <a:rPr lang="en-GB" sz="2800" dirty="0" smtClean="0">
                <a:solidFill>
                  <a:srgbClr val="0000FF"/>
                </a:solidFill>
              </a:rPr>
              <a:t>Extrapolation can be correct</a:t>
            </a:r>
          </a:p>
          <a:p>
            <a:r>
              <a:rPr lang="en-GB" sz="2800" dirty="0" smtClean="0">
                <a:solidFill>
                  <a:srgbClr val="CC6600"/>
                </a:solidFill>
              </a:rPr>
              <a:t>Combined </a:t>
            </a:r>
            <a:r>
              <a:rPr lang="el-GR" sz="2800" dirty="0" smtClean="0">
                <a:solidFill>
                  <a:srgbClr val="CC6600"/>
                </a:solidFill>
                <a:latin typeface="Calibri"/>
                <a:cs typeface="Calibri"/>
              </a:rPr>
              <a:t>σ</a:t>
            </a:r>
            <a:r>
              <a:rPr lang="en-GB" sz="2800" dirty="0" smtClean="0">
                <a:solidFill>
                  <a:srgbClr val="CC6600"/>
                </a:solidFill>
              </a:rPr>
              <a:t> can be &lt;&lt; individual </a:t>
            </a:r>
            <a:r>
              <a:rPr lang="el-GR" sz="2800" dirty="0" smtClean="0">
                <a:solidFill>
                  <a:srgbClr val="CC6600"/>
                </a:solidFill>
                <a:latin typeface="Calibri"/>
                <a:cs typeface="Calibri"/>
              </a:rPr>
              <a:t>σ</a:t>
            </a:r>
            <a:endParaRPr lang="en-GB" sz="2800" dirty="0" smtClean="0">
              <a:solidFill>
                <a:srgbClr val="CC6600"/>
              </a:solidFill>
            </a:endParaRPr>
          </a:p>
          <a:p>
            <a:r>
              <a:rPr lang="en-GB" sz="2800" dirty="0" smtClean="0">
                <a:solidFill>
                  <a:srgbClr val="FF0000"/>
                </a:solidFill>
              </a:rPr>
              <a:t>Profile Likelihood loses information</a:t>
            </a:r>
          </a:p>
          <a:p>
            <a:r>
              <a:rPr lang="en-GB" sz="2800" dirty="0" smtClean="0">
                <a:solidFill>
                  <a:srgbClr val="CC00CC"/>
                </a:solidFill>
              </a:rPr>
              <a:t>Extrapolation can occur without correlations (e.g. doctor’s dilemma) </a:t>
            </a:r>
            <a:endParaRPr lang="en-GB" sz="2800" dirty="0">
              <a:solidFill>
                <a:srgbClr val="CC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45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167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Combining p-values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GB" sz="5100" dirty="0" smtClean="0">
                <a:solidFill>
                  <a:srgbClr val="CC00CC"/>
                </a:solidFill>
              </a:rPr>
              <a:t>For comparing hypothesis H with data, p = probability of obtaining result = data, or more extreme.</a:t>
            </a:r>
          </a:p>
          <a:p>
            <a:pPr marL="0" indent="0">
              <a:buNone/>
            </a:pPr>
            <a:r>
              <a:rPr lang="en-GB" sz="5100" dirty="0">
                <a:solidFill>
                  <a:srgbClr val="CC00CC"/>
                </a:solidFill>
              </a:rPr>
              <a:t>p</a:t>
            </a:r>
            <a:r>
              <a:rPr lang="en-GB" sz="5100" dirty="0" smtClean="0">
                <a:solidFill>
                  <a:srgbClr val="CC00CC"/>
                </a:solidFill>
              </a:rPr>
              <a:t> is </a:t>
            </a:r>
            <a:r>
              <a:rPr lang="en-GB" sz="6000" b="1" dirty="0" smtClean="0">
                <a:solidFill>
                  <a:srgbClr val="CC00CC"/>
                </a:solidFill>
              </a:rPr>
              <a:t>NOT</a:t>
            </a:r>
            <a:r>
              <a:rPr lang="en-GB" sz="5100" dirty="0" smtClean="0">
                <a:solidFill>
                  <a:srgbClr val="CC00CC"/>
                </a:solidFill>
              </a:rPr>
              <a:t>  probability that H = true, given the data 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sz="6000" dirty="0" smtClean="0">
                <a:solidFill>
                  <a:srgbClr val="FF0000"/>
                </a:solidFill>
              </a:rPr>
              <a:t>Much better to combine data </a:t>
            </a:r>
            <a:r>
              <a:rPr lang="en-GB" sz="3800" dirty="0" smtClean="0"/>
              <a:t>e.g. </a:t>
            </a:r>
          </a:p>
          <a:p>
            <a:pPr marL="514350" indent="-514350">
              <a:buAutoNum type="arabicParenR"/>
            </a:pPr>
            <a:r>
              <a:rPr lang="en-GB" sz="4400" dirty="0" smtClean="0"/>
              <a:t>Small p-values from different analyses could result from very different discrepancies.</a:t>
            </a:r>
          </a:p>
          <a:p>
            <a:pPr marL="514350" indent="-514350">
              <a:buAutoNum type="arabicParenR"/>
            </a:pPr>
            <a:r>
              <a:rPr lang="en-GB" sz="4400" dirty="0" smtClean="0"/>
              <a:t>Correlated systematics </a:t>
            </a:r>
          </a:p>
          <a:p>
            <a:pPr marL="0" indent="0">
              <a:buNone/>
            </a:pPr>
            <a:r>
              <a:rPr lang="en-GB" sz="4400" dirty="0" smtClean="0"/>
              <a:t>3)      Bob Cousins: </a:t>
            </a:r>
            <a:r>
              <a:rPr lang="en-GB" sz="4400" dirty="0" smtClean="0">
                <a:solidFill>
                  <a:srgbClr val="0000FF"/>
                </a:solidFill>
              </a:rPr>
              <a:t>Combination method is ambiguous:</a:t>
            </a:r>
          </a:p>
          <a:p>
            <a:pPr marL="0" indent="0">
              <a:buNone/>
            </a:pPr>
            <a:r>
              <a:rPr lang="en-GB" sz="4400" dirty="0" smtClean="0">
                <a:solidFill>
                  <a:srgbClr val="0000FF"/>
                </a:solidFill>
              </a:rPr>
              <a:t>p</a:t>
            </a:r>
            <a:r>
              <a:rPr lang="en-GB" sz="4400" baseline="-25000" dirty="0" smtClean="0">
                <a:solidFill>
                  <a:srgbClr val="0000FF"/>
                </a:solidFill>
              </a:rPr>
              <a:t>i</a:t>
            </a:r>
            <a:r>
              <a:rPr lang="en-GB" sz="4400" dirty="0" smtClean="0">
                <a:solidFill>
                  <a:srgbClr val="0000FF"/>
                </a:solidFill>
              </a:rPr>
              <a:t> are supposedly  uniformly distributed and independent. </a:t>
            </a:r>
          </a:p>
          <a:p>
            <a:pPr marL="0" indent="0">
              <a:buNone/>
            </a:pPr>
            <a:r>
              <a:rPr lang="en-GB" sz="4400" dirty="0" smtClean="0">
                <a:solidFill>
                  <a:srgbClr val="0000FF"/>
                </a:solidFill>
              </a:rPr>
              <a:t>How to construct </a:t>
            </a:r>
            <a:r>
              <a:rPr lang="en-GB" sz="4400" dirty="0" err="1" smtClean="0">
                <a:solidFill>
                  <a:srgbClr val="0000FF"/>
                </a:solidFill>
              </a:rPr>
              <a:t>p</a:t>
            </a:r>
            <a:r>
              <a:rPr lang="en-GB" sz="4400" baseline="-25000" dirty="0" err="1" smtClean="0">
                <a:solidFill>
                  <a:srgbClr val="0000FF"/>
                </a:solidFill>
              </a:rPr>
              <a:t>comb</a:t>
            </a:r>
            <a:r>
              <a:rPr lang="en-GB" sz="4400" dirty="0" smtClean="0">
                <a:solidFill>
                  <a:srgbClr val="0000FF"/>
                </a:solidFill>
              </a:rPr>
              <a:t>(p</a:t>
            </a:r>
            <a:r>
              <a:rPr lang="en-GB" sz="4400" baseline="-25000" dirty="0" smtClean="0">
                <a:solidFill>
                  <a:srgbClr val="0000FF"/>
                </a:solidFill>
              </a:rPr>
              <a:t>i</a:t>
            </a:r>
            <a:r>
              <a:rPr lang="en-GB" sz="4400" dirty="0" smtClean="0">
                <a:solidFill>
                  <a:srgbClr val="0000FF"/>
                </a:solidFill>
              </a:rPr>
              <a:t>) such that it is uniformly distributed  over hyper-cube?</a:t>
            </a:r>
          </a:p>
          <a:p>
            <a:pPr marL="0" indent="0">
              <a:buNone/>
            </a:pPr>
            <a:r>
              <a:rPr lang="en-GB" sz="4400" dirty="0" smtClean="0">
                <a:solidFill>
                  <a:srgbClr val="0000FF"/>
                </a:solidFill>
              </a:rPr>
              <a:t>Optimal method depends on other information, e.g.</a:t>
            </a:r>
          </a:p>
          <a:p>
            <a:pPr marL="0" indent="0">
              <a:buNone/>
            </a:pPr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</a:rPr>
              <a:t>Data set 1. Histogram of 100 bins. H = constant</a:t>
            </a:r>
          </a:p>
          <a:p>
            <a:pPr marL="0" indent="0">
              <a:buNone/>
            </a:pPr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</a:rPr>
              <a:t>Weighted sum of squares  S =  90,  p</a:t>
            </a:r>
            <a:r>
              <a:rPr lang="en-GB" sz="4400" baseline="-25000" dirty="0" smtClean="0">
                <a:solidFill>
                  <a:schemeClr val="accent6">
                    <a:lumMod val="50000"/>
                  </a:schemeClr>
                </a:solidFill>
              </a:rPr>
              <a:t>1</a:t>
            </a:r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</a:rPr>
              <a:t>=0.4</a:t>
            </a:r>
          </a:p>
          <a:p>
            <a:pPr marL="0" indent="0">
              <a:buNone/>
            </a:pPr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</a:rPr>
              <a:t>Data set 2. One measurement.  H predicts 49 events. Observe 84 events. </a:t>
            </a:r>
            <a:r>
              <a:rPr lang="en-GB" sz="4400" dirty="0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GB" sz="4400" baseline="-25000" dirty="0" smtClean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</a:rPr>
              <a:t> = 3 10</a:t>
            </a:r>
            <a:r>
              <a:rPr lang="en-GB" sz="4400" baseline="30000" dirty="0" smtClean="0">
                <a:solidFill>
                  <a:schemeClr val="accent6">
                    <a:lumMod val="50000"/>
                  </a:schemeClr>
                </a:solidFill>
              </a:rPr>
              <a:t>-6</a:t>
            </a:r>
          </a:p>
          <a:p>
            <a:pPr marL="0" indent="0">
              <a:buNone/>
            </a:pPr>
            <a:r>
              <a:rPr lang="en-GB" sz="4400" dirty="0" err="1">
                <a:solidFill>
                  <a:schemeClr val="accent6">
                    <a:lumMod val="50000"/>
                  </a:schemeClr>
                </a:solidFill>
              </a:rPr>
              <a:t>p</a:t>
            </a:r>
            <a:r>
              <a:rPr lang="en-GB" sz="4400" baseline="-25000" dirty="0" err="1" smtClean="0">
                <a:solidFill>
                  <a:schemeClr val="accent6">
                    <a:lumMod val="50000"/>
                  </a:schemeClr>
                </a:solidFill>
              </a:rPr>
              <a:t>comb</a:t>
            </a:r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</a:rPr>
              <a:t> likely to be small. But </a:t>
            </a:r>
            <a:r>
              <a:rPr lang="en-GB" sz="4400" dirty="0" err="1" smtClean="0">
                <a:solidFill>
                  <a:schemeClr val="accent6">
                    <a:lumMod val="50000"/>
                  </a:schemeClr>
                </a:solidFill>
              </a:rPr>
              <a:t>S</a:t>
            </a:r>
            <a:r>
              <a:rPr lang="en-GB" sz="4400" baseline="-25000" dirty="0" err="1" smtClean="0">
                <a:solidFill>
                  <a:schemeClr val="accent6">
                    <a:lumMod val="50000"/>
                  </a:schemeClr>
                </a:solidFill>
              </a:rPr>
              <a:t>comb</a:t>
            </a:r>
            <a:r>
              <a:rPr lang="en-GB" sz="4400" baseline="-25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</a:rPr>
              <a:t>=115 </a:t>
            </a:r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GB" sz="4400" dirty="0" err="1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p</a:t>
            </a:r>
            <a:r>
              <a:rPr lang="en-GB" sz="4400" baseline="-25000" dirty="0" err="1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comb</a:t>
            </a:r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= 0.16</a:t>
            </a:r>
            <a:endParaRPr lang="en-GB" sz="4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4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44562"/>
          </a:xfrm>
        </p:spPr>
        <p:txBody>
          <a:bodyPr/>
          <a:lstStyle/>
          <a:p>
            <a:r>
              <a:rPr lang="en-GB" dirty="0" smtClean="0"/>
              <a:t>Combination method for p-values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5626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arenR"/>
            </a:pPr>
            <a:r>
              <a:rPr lang="en-GB" dirty="0" smtClean="0">
                <a:solidFill>
                  <a:srgbClr val="FF0000"/>
                </a:solidFill>
              </a:rPr>
              <a:t>Don’t combine p-values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CC00CC"/>
                </a:solidFill>
              </a:rPr>
              <a:t>2)    Select smallest p</a:t>
            </a:r>
            <a:r>
              <a:rPr lang="en-GB" baseline="-25000" dirty="0" smtClean="0">
                <a:solidFill>
                  <a:srgbClr val="CC00CC"/>
                </a:solidFill>
              </a:rPr>
              <a:t>i</a:t>
            </a:r>
            <a:r>
              <a:rPr lang="en-GB" dirty="0" smtClean="0">
                <a:solidFill>
                  <a:srgbClr val="CC00CC"/>
                </a:solidFill>
              </a:rPr>
              <a:t> (and calculate </a:t>
            </a:r>
            <a:r>
              <a:rPr lang="en-GB" dirty="0" err="1" smtClean="0">
                <a:solidFill>
                  <a:srgbClr val="CC00CC"/>
                </a:solidFill>
              </a:rPr>
              <a:t>prob</a:t>
            </a:r>
            <a:r>
              <a:rPr lang="en-GB" dirty="0" smtClean="0">
                <a:solidFill>
                  <a:srgbClr val="CC00CC"/>
                </a:solidFill>
              </a:rPr>
              <a:t>)</a:t>
            </a:r>
          </a:p>
          <a:p>
            <a:pPr marL="514350" indent="-514350">
              <a:buAutoNum type="arabicParenR"/>
            </a:pPr>
            <a:endParaRPr lang="en-GB" baseline="-25000" dirty="0" smtClean="0">
              <a:solidFill>
                <a:srgbClr val="CC00CC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FF"/>
                </a:solidFill>
              </a:rPr>
              <a:t>3)    Use </a:t>
            </a:r>
            <a:r>
              <a:rPr lang="el-GR" dirty="0" smtClean="0">
                <a:solidFill>
                  <a:srgbClr val="0000FF"/>
                </a:solidFill>
                <a:latin typeface="Times New Roman"/>
                <a:cs typeface="Times New Roman"/>
              </a:rPr>
              <a:t>Π</a:t>
            </a: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 =</a:t>
            </a:r>
            <a:r>
              <a:rPr lang="en-GB" dirty="0" smtClean="0">
                <a:solidFill>
                  <a:srgbClr val="0000FF"/>
                </a:solidFill>
              </a:rPr>
              <a:t> product of p</a:t>
            </a:r>
            <a:r>
              <a:rPr lang="en-GB" baseline="-25000" dirty="0" smtClean="0">
                <a:solidFill>
                  <a:srgbClr val="0000FF"/>
                </a:solidFill>
              </a:rPr>
              <a:t>i</a:t>
            </a:r>
            <a:r>
              <a:rPr lang="en-GB" dirty="0" smtClean="0">
                <a:solidFill>
                  <a:srgbClr val="0000FF"/>
                </a:solidFill>
              </a:rPr>
              <a:t>, and calculate </a:t>
            </a:r>
          </a:p>
          <a:p>
            <a:pPr marL="0" indent="0">
              <a:buNone/>
            </a:pP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smtClean="0">
                <a:solidFill>
                  <a:srgbClr val="0000FF"/>
                </a:solidFill>
              </a:rPr>
              <a:t>       </a:t>
            </a:r>
            <a:r>
              <a:rPr lang="en-GB" dirty="0" err="1" smtClean="0">
                <a:solidFill>
                  <a:srgbClr val="0000FF"/>
                </a:solidFill>
              </a:rPr>
              <a:t>p</a:t>
            </a:r>
            <a:r>
              <a:rPr lang="en-GB" baseline="-25000" dirty="0" err="1" smtClean="0">
                <a:solidFill>
                  <a:srgbClr val="0000FF"/>
                </a:solidFill>
              </a:rPr>
              <a:t>comb</a:t>
            </a:r>
            <a:r>
              <a:rPr lang="en-GB" dirty="0" smtClean="0">
                <a:solidFill>
                  <a:srgbClr val="0000FF"/>
                </a:solidFill>
              </a:rPr>
              <a:t> = </a:t>
            </a:r>
            <a:r>
              <a:rPr lang="en-GB" dirty="0" err="1" smtClean="0">
                <a:solidFill>
                  <a:srgbClr val="0000FF"/>
                </a:solidFill>
              </a:rPr>
              <a:t>prob</a:t>
            </a:r>
            <a:r>
              <a:rPr lang="en-GB" dirty="0" smtClean="0">
                <a:solidFill>
                  <a:srgbClr val="0000FF"/>
                </a:solidFill>
              </a:rPr>
              <a:t> that </a:t>
            </a:r>
            <a:r>
              <a:rPr lang="el-GR" dirty="0" smtClean="0">
                <a:solidFill>
                  <a:srgbClr val="0000FF"/>
                </a:solidFill>
                <a:latin typeface="Times New Roman"/>
                <a:cs typeface="Times New Roman"/>
              </a:rPr>
              <a:t>Π</a:t>
            </a: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 &lt; </a:t>
            </a:r>
            <a:r>
              <a:rPr lang="el-GR" dirty="0" smtClean="0">
                <a:solidFill>
                  <a:srgbClr val="0000FF"/>
                </a:solidFill>
                <a:latin typeface="Times New Roman"/>
                <a:cs typeface="Times New Roman"/>
              </a:rPr>
              <a:t>Π</a:t>
            </a:r>
            <a:r>
              <a:rPr lang="en-GB" baseline="-250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obs</a:t>
            </a:r>
            <a:endParaRPr lang="en-GB" baseline="-25000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e.g. For 2 p-values, </a:t>
            </a:r>
            <a:r>
              <a:rPr lang="en-GB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lang="en-GB" baseline="-250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comb</a:t>
            </a: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 = p</a:t>
            </a:r>
            <a:r>
              <a:rPr lang="en-GB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lang="en-GB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(1 – ln(p</a:t>
            </a:r>
            <a:r>
              <a:rPr lang="en-GB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lang="en-GB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)) &gt;= p</a:t>
            </a:r>
            <a:r>
              <a:rPr lang="en-GB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lang="en-GB" dirty="0" smtClean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lang="en-GB" baseline="-250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</a:t>
            </a:r>
          </a:p>
          <a:p>
            <a:pPr marL="0" indent="0">
              <a:buNone/>
            </a:pPr>
            <a:endParaRPr lang="en-GB" dirty="0" smtClean="0">
              <a:solidFill>
                <a:srgbClr val="CC66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CC6600"/>
                </a:solidFill>
                <a:latin typeface="Times New Roman"/>
                <a:cs typeface="Times New Roman"/>
              </a:rPr>
              <a:t>4) Stouffer: </a:t>
            </a:r>
            <a:r>
              <a:rPr lang="en-GB" dirty="0" err="1" smtClean="0">
                <a:solidFill>
                  <a:srgbClr val="CC6600"/>
                </a:solidFill>
                <a:latin typeface="Times New Roman"/>
                <a:cs typeface="Times New Roman"/>
              </a:rPr>
              <a:t>z</a:t>
            </a:r>
            <a:r>
              <a:rPr lang="en-GB" baseline="-25000" dirty="0" err="1" smtClean="0">
                <a:solidFill>
                  <a:srgbClr val="CC6600"/>
                </a:solidFill>
                <a:latin typeface="Times New Roman"/>
                <a:cs typeface="Times New Roman"/>
              </a:rPr>
              <a:t>comb</a:t>
            </a:r>
            <a:r>
              <a:rPr lang="en-GB" dirty="0" smtClean="0">
                <a:solidFill>
                  <a:srgbClr val="CC6600"/>
                </a:solidFill>
                <a:latin typeface="Times New Roman"/>
                <a:cs typeface="Times New Roman"/>
              </a:rPr>
              <a:t>  = </a:t>
            </a:r>
            <a:r>
              <a:rPr lang="en-GB" dirty="0" smtClean="0">
                <a:solidFill>
                  <a:srgbClr val="CC6600"/>
                </a:solidFill>
                <a:latin typeface="Lucida Bright"/>
                <a:cs typeface="Times New Roman"/>
              </a:rPr>
              <a:t>∑</a:t>
            </a:r>
            <a:r>
              <a:rPr lang="en-GB" dirty="0" err="1" smtClean="0">
                <a:solidFill>
                  <a:srgbClr val="CC6600"/>
                </a:solidFill>
                <a:latin typeface="Lucida Bright"/>
                <a:cs typeface="Times New Roman"/>
              </a:rPr>
              <a:t>z</a:t>
            </a:r>
            <a:r>
              <a:rPr lang="en-GB" baseline="-25000" dirty="0" err="1" smtClean="0">
                <a:solidFill>
                  <a:srgbClr val="CC6600"/>
                </a:solidFill>
                <a:latin typeface="Lucida Bright"/>
                <a:cs typeface="Times New Roman"/>
              </a:rPr>
              <a:t>i</a:t>
            </a:r>
            <a:r>
              <a:rPr lang="en-GB" dirty="0" smtClean="0">
                <a:solidFill>
                  <a:srgbClr val="CC6600"/>
                </a:solidFill>
                <a:latin typeface="Lucida Bright"/>
                <a:cs typeface="Times New Roman"/>
              </a:rPr>
              <a:t>/</a:t>
            </a:r>
            <a:r>
              <a:rPr lang="en-GB" dirty="0" smtClean="0">
                <a:solidFill>
                  <a:srgbClr val="CC6600"/>
                </a:solidFill>
                <a:latin typeface="Lucida Bright"/>
                <a:cs typeface="Times New Roman"/>
                <a:sym typeface="Symbol"/>
              </a:rPr>
              <a:t>N</a:t>
            </a:r>
            <a:r>
              <a:rPr lang="en-GB" dirty="0" smtClean="0">
                <a:solidFill>
                  <a:srgbClr val="CC6600"/>
                </a:solidFill>
                <a:latin typeface="Lucida Bright"/>
                <a:cs typeface="Times New Roman"/>
              </a:rPr>
              <a:t>,</a:t>
            </a:r>
          </a:p>
          <a:p>
            <a:pPr marL="0" indent="0">
              <a:buNone/>
            </a:pPr>
            <a:r>
              <a:rPr lang="en-GB" dirty="0">
                <a:solidFill>
                  <a:srgbClr val="CC6600"/>
                </a:solidFill>
                <a:latin typeface="Lucida Bright"/>
                <a:cs typeface="Times New Roman"/>
              </a:rPr>
              <a:t>w</a:t>
            </a:r>
            <a:r>
              <a:rPr lang="en-GB" dirty="0" smtClean="0">
                <a:solidFill>
                  <a:srgbClr val="CC6600"/>
                </a:solidFill>
                <a:latin typeface="Lucida Bright"/>
                <a:cs typeface="Times New Roman"/>
              </a:rPr>
              <a:t>here </a:t>
            </a:r>
            <a:r>
              <a:rPr lang="en-GB" dirty="0" err="1" smtClean="0">
                <a:solidFill>
                  <a:srgbClr val="CC6600"/>
                </a:solidFill>
                <a:latin typeface="Lucida Bright"/>
                <a:cs typeface="Times New Roman"/>
              </a:rPr>
              <a:t>z</a:t>
            </a:r>
            <a:r>
              <a:rPr lang="en-GB" baseline="-25000" dirty="0" err="1" smtClean="0">
                <a:solidFill>
                  <a:srgbClr val="CC6600"/>
                </a:solidFill>
                <a:latin typeface="Lucida Bright"/>
                <a:cs typeface="Times New Roman"/>
              </a:rPr>
              <a:t>i</a:t>
            </a:r>
            <a:r>
              <a:rPr lang="en-GB" dirty="0" smtClean="0">
                <a:solidFill>
                  <a:srgbClr val="CC6600"/>
                </a:solidFill>
                <a:latin typeface="Lucida Bright"/>
                <a:cs typeface="Times New Roman"/>
              </a:rPr>
              <a:t> is z-</a:t>
            </a:r>
            <a:r>
              <a:rPr lang="en-GB" dirty="0">
                <a:solidFill>
                  <a:srgbClr val="CC6600"/>
                </a:solidFill>
                <a:latin typeface="Lucida Bright"/>
                <a:cs typeface="Times New Roman"/>
              </a:rPr>
              <a:t>s</a:t>
            </a:r>
            <a:r>
              <a:rPr lang="en-GB" dirty="0" smtClean="0">
                <a:solidFill>
                  <a:srgbClr val="CC6600"/>
                </a:solidFill>
                <a:latin typeface="Lucida Bright"/>
                <a:cs typeface="Times New Roman"/>
              </a:rPr>
              <a:t>core corresponding to p</a:t>
            </a:r>
            <a:r>
              <a:rPr lang="en-GB" baseline="-25000" dirty="0" smtClean="0">
                <a:solidFill>
                  <a:srgbClr val="CC6600"/>
                </a:solidFill>
                <a:latin typeface="Lucida Bright"/>
                <a:cs typeface="Times New Roman"/>
              </a:rPr>
              <a:t>i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C6600"/>
                </a:solidFill>
                <a:latin typeface="Lucida Bright"/>
                <a:cs typeface="Times New Roman"/>
              </a:rPr>
              <a:t>(e.g. </a:t>
            </a:r>
            <a:r>
              <a:rPr lang="en-GB" dirty="0" err="1" smtClean="0">
                <a:solidFill>
                  <a:srgbClr val="CC6600"/>
                </a:solidFill>
                <a:latin typeface="Lucida Bright"/>
                <a:cs typeface="Times New Roman"/>
              </a:rPr>
              <a:t>z</a:t>
            </a:r>
            <a:r>
              <a:rPr lang="en-GB" baseline="-25000" dirty="0" err="1" smtClean="0">
                <a:solidFill>
                  <a:srgbClr val="CC6600"/>
                </a:solidFill>
                <a:latin typeface="Times New Roman"/>
                <a:cs typeface="Times New Roman"/>
              </a:rPr>
              <a:t>i</a:t>
            </a:r>
            <a:r>
              <a:rPr lang="en-GB" dirty="0" smtClean="0">
                <a:solidFill>
                  <a:srgbClr val="CC6600"/>
                </a:solidFill>
                <a:latin typeface="Times New Roman"/>
                <a:cs typeface="Times New Roman"/>
              </a:rPr>
              <a:t> = 5 for p</a:t>
            </a:r>
            <a:r>
              <a:rPr lang="en-GB" baseline="-25000" dirty="0" smtClean="0">
                <a:solidFill>
                  <a:srgbClr val="CC6600"/>
                </a:solidFill>
                <a:latin typeface="Times New Roman"/>
                <a:cs typeface="Times New Roman"/>
              </a:rPr>
              <a:t>i</a:t>
            </a:r>
            <a:r>
              <a:rPr lang="en-GB" dirty="0" smtClean="0">
                <a:solidFill>
                  <a:srgbClr val="CC6600"/>
                </a:solidFill>
                <a:latin typeface="Times New Roman"/>
                <a:cs typeface="Times New Roman"/>
              </a:rPr>
              <a:t> = 3 10</a:t>
            </a:r>
            <a:r>
              <a:rPr lang="en-GB" baseline="30000" dirty="0" smtClean="0">
                <a:solidFill>
                  <a:srgbClr val="CC6600"/>
                </a:solidFill>
                <a:latin typeface="Times New Roman"/>
                <a:cs typeface="Times New Roman"/>
              </a:rPr>
              <a:t>-7</a:t>
            </a:r>
            <a:r>
              <a:rPr lang="en-GB" dirty="0" smtClean="0">
                <a:solidFill>
                  <a:srgbClr val="CC6600"/>
                </a:solidFill>
                <a:latin typeface="Times New Roman"/>
                <a:cs typeface="Times New Roman"/>
              </a:rPr>
              <a:t>)</a:t>
            </a:r>
          </a:p>
          <a:p>
            <a:pPr marL="0" indent="0">
              <a:buNone/>
            </a:pPr>
            <a:r>
              <a:rPr lang="en-GB" dirty="0">
                <a:latin typeface="Times New Roman"/>
                <a:cs typeface="Times New Roman"/>
              </a:rPr>
              <a:t> </a:t>
            </a:r>
            <a:r>
              <a:rPr lang="en-GB" dirty="0" smtClean="0">
                <a:latin typeface="Times New Roman"/>
                <a:cs typeface="Times New Roman"/>
              </a:rPr>
              <a:t>    </a:t>
            </a:r>
            <a:endParaRPr lang="en-GB" dirty="0" smtClean="0">
              <a:solidFill>
                <a:srgbClr val="CC00CC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GB" dirty="0" smtClean="0">
                <a:latin typeface="Times New Roman"/>
                <a:cs typeface="Times New Roman"/>
              </a:rPr>
              <a:t>For longer list, see Heard &amp; Rubin-</a:t>
            </a:r>
            <a:r>
              <a:rPr lang="en-GB" dirty="0" err="1" smtClean="0">
                <a:latin typeface="Times New Roman"/>
                <a:cs typeface="Times New Roman"/>
              </a:rPr>
              <a:t>Delanchy</a:t>
            </a:r>
            <a:r>
              <a:rPr lang="en-GB" dirty="0" smtClean="0">
                <a:latin typeface="Times New Roman"/>
                <a:cs typeface="Times New Roman"/>
              </a:rPr>
              <a:t> (2017) </a:t>
            </a:r>
          </a:p>
          <a:p>
            <a:pPr marL="0" indent="0">
              <a:buNone/>
            </a:pPr>
            <a:r>
              <a:rPr lang="en-GB" dirty="0" smtClean="0">
                <a:latin typeface="Times New Roman"/>
                <a:cs typeface="Times New Roman"/>
              </a:rPr>
              <a:t>“</a:t>
            </a:r>
            <a:r>
              <a:rPr lang="en-GB" dirty="0" smtClean="0"/>
              <a:t>Choosing </a:t>
            </a:r>
            <a:r>
              <a:rPr lang="en-GB" dirty="0"/>
              <a:t>Between Methods of Combining </a:t>
            </a:r>
            <a:r>
              <a:rPr lang="en-GB" dirty="0" smtClean="0"/>
              <a:t>p-values</a:t>
            </a:r>
            <a:r>
              <a:rPr lang="en-GB" dirty="0">
                <a:latin typeface="Times New Roman"/>
                <a:cs typeface="Times New Roman"/>
              </a:rPr>
              <a:t>” https://core.ac.uk/download/pdf/146459765.pdf </a:t>
            </a:r>
            <a:endParaRPr lang="en-GB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GB" dirty="0" smtClean="0">
              <a:solidFill>
                <a:srgbClr val="CC00CC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GB" dirty="0">
              <a:solidFill>
                <a:srgbClr val="CC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37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MULTIVARIATE ANALYSIS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848600" y="4564743"/>
            <a:ext cx="520700" cy="540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v</a:t>
            </a:r>
            <a:r>
              <a:rPr lang="en-US" sz="2000" baseline="-25000" dirty="0" smtClean="0"/>
              <a:t>1</a:t>
            </a:r>
            <a:endParaRPr lang="en-GB" sz="2000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" y="1447800"/>
            <a:ext cx="5791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Example: Aim to separate signal from background</a:t>
            </a:r>
          </a:p>
          <a:p>
            <a:endParaRPr lang="en-US" sz="2000" dirty="0"/>
          </a:p>
          <a:p>
            <a:r>
              <a:rPr lang="en-US" sz="2000" dirty="0" err="1" smtClean="0"/>
              <a:t>Neyman</a:t>
            </a:r>
            <a:r>
              <a:rPr lang="en-US" sz="2000" dirty="0" smtClean="0"/>
              <a:t>-Pearson Lemma:</a:t>
            </a:r>
          </a:p>
          <a:p>
            <a:r>
              <a:rPr lang="en-US" sz="2000" dirty="0" smtClean="0"/>
              <a:t>Imagine all possible contours that select </a:t>
            </a:r>
            <a:r>
              <a:rPr lang="en-US" sz="2000" dirty="0"/>
              <a:t>s</a:t>
            </a:r>
            <a:r>
              <a:rPr lang="en-US" sz="2000" dirty="0" smtClean="0"/>
              <a:t>ignal with</a:t>
            </a:r>
          </a:p>
          <a:p>
            <a:r>
              <a:rPr lang="en-US" sz="2000" dirty="0"/>
              <a:t>e</a:t>
            </a:r>
            <a:r>
              <a:rPr lang="en-US" sz="2000" dirty="0" smtClean="0"/>
              <a:t>fficiency  </a:t>
            </a:r>
            <a:r>
              <a:rPr lang="en-US" sz="2000" dirty="0" smtClean="0">
                <a:sym typeface="Symbol"/>
              </a:rPr>
              <a:t>    </a:t>
            </a:r>
            <a:r>
              <a:rPr lang="en-US" sz="2000" dirty="0" smtClean="0"/>
              <a:t>(Loss = Error of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Kind)</a:t>
            </a:r>
          </a:p>
          <a:p>
            <a:r>
              <a:rPr lang="en-US" sz="2000" dirty="0" smtClean="0"/>
              <a:t>Best is one containing minimal amount of background (Contamination = Error of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Kind)</a:t>
            </a:r>
          </a:p>
          <a:p>
            <a:endParaRPr lang="en-US" sz="2000" dirty="0" smtClean="0"/>
          </a:p>
          <a:p>
            <a:r>
              <a:rPr lang="en-US" sz="2000" dirty="0" smtClean="0"/>
              <a:t>Equivalent to ordering data by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</a:t>
            </a:r>
            <a:r>
              <a:rPr lang="en-US" sz="2000" dirty="0" smtClean="0">
                <a:latin typeface="Script MT Bold" panose="03040602040607080904" pitchFamily="66" charset="0"/>
              </a:rPr>
              <a:t>L</a:t>
            </a:r>
            <a:r>
              <a:rPr lang="en-US" sz="2000" dirty="0" smtClean="0"/>
              <a:t>-ratio  = </a:t>
            </a:r>
            <a:r>
              <a:rPr lang="en-US" sz="2000" dirty="0" smtClean="0">
                <a:latin typeface="Script MT Bold" panose="03040602040607080904" pitchFamily="66" charset="0"/>
              </a:rPr>
              <a:t>L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(v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…….) / </a:t>
            </a:r>
            <a:r>
              <a:rPr lang="en-US" sz="2000" dirty="0" err="1" smtClean="0">
                <a:latin typeface="Script MT Bold" panose="03040602040607080904" pitchFamily="66" charset="0"/>
              </a:rPr>
              <a:t>L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(v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…)</a:t>
            </a:r>
          </a:p>
          <a:p>
            <a:endParaRPr lang="en-US" sz="2000" dirty="0" smtClean="0"/>
          </a:p>
          <a:p>
            <a:r>
              <a:rPr lang="en-US" sz="2000" dirty="0" smtClean="0"/>
              <a:t>IF variables are independent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</a:t>
            </a:r>
            <a:r>
              <a:rPr lang="en-US" sz="2000" dirty="0" smtClean="0">
                <a:latin typeface="Script MT Bold" panose="03040602040607080904" pitchFamily="66" charset="0"/>
              </a:rPr>
              <a:t>L</a:t>
            </a:r>
            <a:r>
              <a:rPr lang="en-US" sz="2000" dirty="0" smtClean="0"/>
              <a:t>-ratio = {</a:t>
            </a:r>
            <a:r>
              <a:rPr lang="en-US" sz="2000" dirty="0" smtClean="0">
                <a:latin typeface="Script MT Bold" panose="03040602040607080904" pitchFamily="66" charset="0"/>
              </a:rPr>
              <a:t>L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(v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)/</a:t>
            </a:r>
            <a:r>
              <a:rPr lang="en-US" sz="2000" dirty="0" err="1" smtClean="0">
                <a:latin typeface="Script MT Bold" panose="03040602040607080904" pitchFamily="66" charset="0"/>
              </a:rPr>
              <a:t>L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{v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)} x {</a:t>
            </a:r>
            <a:r>
              <a:rPr lang="en-US" sz="2000" dirty="0" smtClean="0">
                <a:latin typeface="Script MT Bold" panose="03040602040607080904" pitchFamily="66" charset="0"/>
              </a:rPr>
              <a:t>L</a:t>
            </a:r>
            <a:r>
              <a:rPr lang="en-US" sz="2000" baseline="-25000" dirty="0" smtClean="0"/>
              <a:t>s</a:t>
            </a:r>
            <a:r>
              <a:rPr lang="en-US" sz="2000" dirty="0" smtClean="0"/>
              <a:t>(v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)/</a:t>
            </a:r>
            <a:r>
              <a:rPr lang="en-US" sz="2000" dirty="0" err="1" smtClean="0">
                <a:latin typeface="Script MT Bold" panose="03040602040607080904" pitchFamily="66" charset="0"/>
              </a:rPr>
              <a:t>L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(v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)} x  …..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0" y="1828800"/>
            <a:ext cx="0" cy="2743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96000" y="4572000"/>
            <a:ext cx="2667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4-Point Star 10"/>
          <p:cNvSpPr/>
          <p:nvPr/>
        </p:nvSpPr>
        <p:spPr>
          <a:xfrm>
            <a:off x="7391400" y="2667000"/>
            <a:ext cx="228600" cy="228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4-Point Star 11"/>
          <p:cNvSpPr/>
          <p:nvPr/>
        </p:nvSpPr>
        <p:spPr>
          <a:xfrm>
            <a:off x="8293100" y="3086100"/>
            <a:ext cx="228600" cy="228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4-Point Star 12"/>
          <p:cNvSpPr/>
          <p:nvPr/>
        </p:nvSpPr>
        <p:spPr>
          <a:xfrm>
            <a:off x="7971971" y="2919592"/>
            <a:ext cx="228600" cy="280213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4-Point Star 13"/>
          <p:cNvSpPr/>
          <p:nvPr/>
        </p:nvSpPr>
        <p:spPr>
          <a:xfrm>
            <a:off x="7747000" y="26670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4-Point Star 14"/>
          <p:cNvSpPr/>
          <p:nvPr/>
        </p:nvSpPr>
        <p:spPr>
          <a:xfrm>
            <a:off x="7543800" y="2514600"/>
            <a:ext cx="304800" cy="228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4-Point Star 15"/>
          <p:cNvSpPr/>
          <p:nvPr/>
        </p:nvSpPr>
        <p:spPr>
          <a:xfrm>
            <a:off x="7277100" y="18669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4-Point Star 16"/>
          <p:cNvSpPr/>
          <p:nvPr/>
        </p:nvSpPr>
        <p:spPr>
          <a:xfrm>
            <a:off x="7353300" y="2476500"/>
            <a:ext cx="304800" cy="228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4-Point Star 17"/>
          <p:cNvSpPr/>
          <p:nvPr/>
        </p:nvSpPr>
        <p:spPr>
          <a:xfrm>
            <a:off x="7315200" y="2219325"/>
            <a:ext cx="228600" cy="28575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4-Point Star 18"/>
          <p:cNvSpPr/>
          <p:nvPr/>
        </p:nvSpPr>
        <p:spPr>
          <a:xfrm>
            <a:off x="7724775" y="2362200"/>
            <a:ext cx="228600" cy="3048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Connector 19"/>
          <p:cNvSpPr/>
          <p:nvPr/>
        </p:nvSpPr>
        <p:spPr>
          <a:xfrm>
            <a:off x="8416925" y="1990725"/>
            <a:ext cx="1524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lowchart: Connector 21"/>
          <p:cNvSpPr/>
          <p:nvPr/>
        </p:nvSpPr>
        <p:spPr>
          <a:xfrm>
            <a:off x="7924800" y="2133600"/>
            <a:ext cx="1524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lowchart: Connector 22"/>
          <p:cNvSpPr/>
          <p:nvPr/>
        </p:nvSpPr>
        <p:spPr>
          <a:xfrm>
            <a:off x="7115175" y="2819400"/>
            <a:ext cx="1524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owchart: Connector 23"/>
          <p:cNvSpPr/>
          <p:nvPr/>
        </p:nvSpPr>
        <p:spPr>
          <a:xfrm>
            <a:off x="7572375" y="3200400"/>
            <a:ext cx="1524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Connector 24"/>
          <p:cNvSpPr/>
          <p:nvPr/>
        </p:nvSpPr>
        <p:spPr>
          <a:xfrm>
            <a:off x="7105196" y="3305175"/>
            <a:ext cx="1524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owchart: Connector 25"/>
          <p:cNvSpPr/>
          <p:nvPr/>
        </p:nvSpPr>
        <p:spPr>
          <a:xfrm>
            <a:off x="6629400" y="3581400"/>
            <a:ext cx="1524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lowchart: Connector 26"/>
          <p:cNvSpPr/>
          <p:nvPr/>
        </p:nvSpPr>
        <p:spPr>
          <a:xfrm>
            <a:off x="7009946" y="3810000"/>
            <a:ext cx="1524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lowchart: Connector 27"/>
          <p:cNvSpPr/>
          <p:nvPr/>
        </p:nvSpPr>
        <p:spPr>
          <a:xfrm>
            <a:off x="7819571" y="1895475"/>
            <a:ext cx="1524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Connector 28"/>
          <p:cNvSpPr/>
          <p:nvPr/>
        </p:nvSpPr>
        <p:spPr>
          <a:xfrm>
            <a:off x="8200571" y="2705100"/>
            <a:ext cx="1524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lowchart: Connector 29"/>
          <p:cNvSpPr/>
          <p:nvPr/>
        </p:nvSpPr>
        <p:spPr>
          <a:xfrm>
            <a:off x="7419975" y="3714750"/>
            <a:ext cx="1524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lowchart: Connector 30"/>
          <p:cNvSpPr/>
          <p:nvPr/>
        </p:nvSpPr>
        <p:spPr>
          <a:xfrm>
            <a:off x="7581900" y="2105025"/>
            <a:ext cx="1524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lowchart: Connector 31"/>
          <p:cNvSpPr/>
          <p:nvPr/>
        </p:nvSpPr>
        <p:spPr>
          <a:xfrm>
            <a:off x="7895771" y="3028950"/>
            <a:ext cx="1524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lowchart: Connector 32"/>
          <p:cNvSpPr/>
          <p:nvPr/>
        </p:nvSpPr>
        <p:spPr>
          <a:xfrm>
            <a:off x="8293100" y="1228725"/>
            <a:ext cx="1524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lowchart: Connector 33"/>
          <p:cNvSpPr/>
          <p:nvPr/>
        </p:nvSpPr>
        <p:spPr>
          <a:xfrm>
            <a:off x="8086271" y="1666875"/>
            <a:ext cx="152400" cy="22860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4-Point Star 34"/>
          <p:cNvSpPr/>
          <p:nvPr/>
        </p:nvSpPr>
        <p:spPr>
          <a:xfrm>
            <a:off x="8121196" y="3238500"/>
            <a:ext cx="228600" cy="228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4-Point Star 35"/>
          <p:cNvSpPr/>
          <p:nvPr/>
        </p:nvSpPr>
        <p:spPr>
          <a:xfrm>
            <a:off x="6969125" y="2019300"/>
            <a:ext cx="228600" cy="228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4-Point Star 36"/>
          <p:cNvSpPr/>
          <p:nvPr/>
        </p:nvSpPr>
        <p:spPr>
          <a:xfrm>
            <a:off x="7035800" y="1552575"/>
            <a:ext cx="228600" cy="228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4-Point Star 37"/>
          <p:cNvSpPr/>
          <p:nvPr/>
        </p:nvSpPr>
        <p:spPr>
          <a:xfrm>
            <a:off x="8569325" y="3352800"/>
            <a:ext cx="228600" cy="2286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6172200" y="2090904"/>
            <a:ext cx="551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v</a:t>
            </a:r>
            <a:r>
              <a:rPr lang="en-US" sz="2000" baseline="-25000" dirty="0" smtClean="0"/>
              <a:t>2</a:t>
            </a:r>
            <a:endParaRPr lang="en-GB" sz="2000" baseline="-25000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6422571" y="1862304"/>
            <a:ext cx="0" cy="2834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245248" y="4800600"/>
            <a:ext cx="34335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14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447800" y="228600"/>
            <a:ext cx="471487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</a:t>
            </a:r>
            <a:r>
              <a:rPr lang="en-US" sz="2800" dirty="0" smtClean="0"/>
              <a:t>PROBLEM:</a:t>
            </a:r>
          </a:p>
          <a:p>
            <a:r>
              <a:rPr lang="en-US" dirty="0" smtClean="0"/>
              <a:t> Don’t know </a:t>
            </a:r>
            <a:r>
              <a:rPr lang="en-US" dirty="0" smtClean="0">
                <a:latin typeface="Script MT Bold" panose="03040602040607080904" pitchFamily="66" charset="0"/>
              </a:rPr>
              <a:t>L</a:t>
            </a:r>
            <a:r>
              <a:rPr lang="en-US" dirty="0" smtClean="0"/>
              <a:t>-ratio exactly because: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1447800"/>
            <a:ext cx="70104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000" dirty="0" smtClean="0"/>
              <a:t>Signal &amp; </a:t>
            </a:r>
            <a:r>
              <a:rPr lang="en-US" sz="2000" dirty="0" err="1" smtClean="0"/>
              <a:t>bdg</a:t>
            </a:r>
            <a:r>
              <a:rPr lang="en-US" sz="2000" dirty="0" smtClean="0"/>
              <a:t> generated by M.C. with finite statistics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Nuisance </a:t>
            </a:r>
            <a:r>
              <a:rPr lang="en-US" sz="2000" dirty="0" err="1" smtClean="0"/>
              <a:t>params</a:t>
            </a:r>
            <a:r>
              <a:rPr lang="en-US" sz="2000" dirty="0" smtClean="0"/>
              <a:t> (systematics) and signal </a:t>
            </a:r>
            <a:r>
              <a:rPr lang="en-US" sz="2000" dirty="0" err="1" smtClean="0"/>
              <a:t>params</a:t>
            </a:r>
            <a:endParaRPr lang="en-US" sz="2000" dirty="0" smtClean="0"/>
          </a:p>
          <a:p>
            <a:pPr marL="342900" indent="-342900">
              <a:buAutoNum type="arabicParenR"/>
            </a:pPr>
            <a:r>
              <a:rPr lang="en-US" sz="2000" dirty="0" smtClean="0"/>
              <a:t>Neglected sources of </a:t>
            </a:r>
            <a:r>
              <a:rPr lang="en-US" sz="2000" dirty="0" err="1" smtClean="0"/>
              <a:t>bgd</a:t>
            </a:r>
            <a:endParaRPr lang="en-US" sz="2000" dirty="0" smtClean="0"/>
          </a:p>
          <a:p>
            <a:pPr marL="342900" indent="-342900">
              <a:buAutoNum type="arabicParenR"/>
            </a:pPr>
            <a:r>
              <a:rPr lang="en-US" sz="2000" dirty="0" smtClean="0"/>
              <a:t>Hard to implement in many dimensions</a:t>
            </a:r>
          </a:p>
          <a:p>
            <a:endParaRPr lang="en-US" sz="2000" dirty="0"/>
          </a:p>
          <a:p>
            <a:r>
              <a:rPr lang="en-US" sz="2000" dirty="0" smtClean="0"/>
              <a:t>METHODS TO DEAL WITH THIS</a:t>
            </a:r>
          </a:p>
          <a:p>
            <a:r>
              <a:rPr lang="en-US" sz="2000" dirty="0" smtClean="0"/>
              <a:t>Cuts</a:t>
            </a:r>
          </a:p>
          <a:p>
            <a:r>
              <a:rPr lang="en-US" sz="2000" dirty="0" smtClean="0"/>
              <a:t>Kernel Density Estimation</a:t>
            </a:r>
          </a:p>
          <a:p>
            <a:r>
              <a:rPr lang="en-US" sz="2000" dirty="0" smtClean="0"/>
              <a:t>Fisher Discriminant</a:t>
            </a:r>
          </a:p>
          <a:p>
            <a:r>
              <a:rPr lang="en-US" sz="2000" dirty="0" smtClean="0"/>
              <a:t>Principal Component Analysis</a:t>
            </a:r>
          </a:p>
          <a:p>
            <a:r>
              <a:rPr lang="en-US" sz="2000" dirty="0" smtClean="0"/>
              <a:t>Boosted Decision Trees</a:t>
            </a:r>
          </a:p>
          <a:p>
            <a:r>
              <a:rPr lang="en-US" sz="2000" dirty="0" smtClean="0"/>
              <a:t>Support Vector Machines</a:t>
            </a:r>
          </a:p>
          <a:p>
            <a:r>
              <a:rPr lang="en-US" sz="2000" dirty="0" smtClean="0"/>
              <a:t>Neural Nets      </a:t>
            </a:r>
          </a:p>
          <a:p>
            <a:r>
              <a:rPr lang="en-US" sz="2000" dirty="0" smtClean="0"/>
              <a:t>Deep Nets</a:t>
            </a:r>
          </a:p>
          <a:p>
            <a:endParaRPr lang="en-GB" dirty="0"/>
          </a:p>
        </p:txBody>
      </p:sp>
      <p:sp>
        <p:nvSpPr>
          <p:cNvPr id="5" name="5-Point Star 4"/>
          <p:cNvSpPr/>
          <p:nvPr/>
        </p:nvSpPr>
        <p:spPr>
          <a:xfrm>
            <a:off x="2632074" y="5105400"/>
            <a:ext cx="304800" cy="304800"/>
          </a:xfrm>
          <a:prstGeom prst="star5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5-Point Star 6"/>
          <p:cNvSpPr/>
          <p:nvPr/>
        </p:nvSpPr>
        <p:spPr>
          <a:xfrm flipH="1">
            <a:off x="3111784" y="5143500"/>
            <a:ext cx="345282" cy="228600"/>
          </a:xfrm>
          <a:prstGeom prst="star5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5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743" y="76200"/>
            <a:ext cx="8229600" cy="1143000"/>
          </a:xfrm>
        </p:spPr>
        <p:txBody>
          <a:bodyPr/>
          <a:lstStyle/>
          <a:p>
            <a:r>
              <a:rPr lang="en-US" dirty="0" smtClean="0"/>
              <a:t>NEURAL NETWORKS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066800"/>
            <a:ext cx="7848600" cy="507831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Typical application: Classify events as signal or </a:t>
            </a:r>
            <a:r>
              <a:rPr lang="en-US" dirty="0" err="1" smtClean="0"/>
              <a:t>bgd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Inputs                                      Output (</a:t>
            </a:r>
            <a:r>
              <a:rPr lang="en-US" dirty="0" smtClean="0">
                <a:sym typeface="Symbol"/>
              </a:rPr>
              <a:t>1 for signal</a:t>
            </a:r>
          </a:p>
          <a:p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                                                                 0 for </a:t>
            </a:r>
            <a:r>
              <a:rPr lang="en-US" dirty="0" err="1" smtClean="0">
                <a:sym typeface="Symbol"/>
              </a:rPr>
              <a:t>bgd</a:t>
            </a:r>
            <a:r>
              <a:rPr lang="en-US" dirty="0" smtClean="0">
                <a:sym typeface="Symbol"/>
              </a:rPr>
              <a:t>)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Adjustable </a:t>
            </a:r>
            <a:r>
              <a:rPr lang="en-US" dirty="0" err="1" smtClean="0"/>
              <a:t>params</a:t>
            </a:r>
            <a:r>
              <a:rPr lang="en-US" dirty="0" smtClean="0"/>
              <a:t>                                     </a:t>
            </a:r>
          </a:p>
          <a:p>
            <a:r>
              <a:rPr lang="en-US" dirty="0" smtClean="0"/>
              <a:t>                Weights and Thresholds                                   </a:t>
            </a:r>
            <a:r>
              <a:rPr lang="en-US" dirty="0" err="1" smtClean="0">
                <a:solidFill>
                  <a:srgbClr val="0000FF"/>
                </a:solidFill>
              </a:rPr>
              <a:t>Bgd</a:t>
            </a:r>
            <a:r>
              <a:rPr lang="en-US" dirty="0" smtClean="0"/>
              <a:t>                 </a:t>
            </a:r>
            <a:r>
              <a:rPr lang="en-US" dirty="0" smtClean="0">
                <a:solidFill>
                  <a:srgbClr val="FF0000"/>
                </a:solidFill>
              </a:rPr>
              <a:t>Signal</a:t>
            </a:r>
          </a:p>
          <a:p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Learning process:</a:t>
            </a:r>
          </a:p>
          <a:p>
            <a:r>
              <a:rPr lang="en-US" dirty="0" smtClean="0"/>
              <a:t>      Input = Known signal &amp; </a:t>
            </a:r>
            <a:r>
              <a:rPr lang="en-US" dirty="0" err="1" smtClean="0"/>
              <a:t>bgd</a:t>
            </a:r>
            <a:r>
              <a:rPr lang="en-US" dirty="0" smtClean="0"/>
              <a:t> (</a:t>
            </a:r>
            <a:r>
              <a:rPr lang="en-US" dirty="0" err="1" smtClean="0"/>
              <a:t>e.g</a:t>
            </a:r>
            <a:r>
              <a:rPr lang="en-US" dirty="0" smtClean="0"/>
              <a:t> M.C.)</a:t>
            </a:r>
            <a:endParaRPr lang="en-US" dirty="0"/>
          </a:p>
          <a:p>
            <a:r>
              <a:rPr lang="en-US" dirty="0" smtClean="0"/>
              <a:t>      Adjust </a:t>
            </a:r>
            <a:r>
              <a:rPr lang="en-US" dirty="0" err="1" smtClean="0"/>
              <a:t>params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‘Best’ output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Testing process</a:t>
            </a:r>
          </a:p>
          <a:p>
            <a:r>
              <a:rPr lang="en-US" dirty="0"/>
              <a:t> </a:t>
            </a:r>
            <a:r>
              <a:rPr lang="en-US" dirty="0" smtClean="0"/>
              <a:t>     Make sure not ‘overtraining’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Use trained network on actual data                    0     NN output                  1 </a:t>
            </a:r>
          </a:p>
          <a:p>
            <a:r>
              <a:rPr lang="en-US" dirty="0" smtClean="0"/>
              <a:t>      Classify events as signal if output &gt; cut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1676400"/>
            <a:ext cx="9144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828800" y="18288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850571" y="19812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75971" y="21336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50571" y="2286000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828800" y="2481943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962729" y="2171700"/>
            <a:ext cx="457200" cy="72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257800" y="4038600"/>
            <a:ext cx="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57800" y="5486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7467600" y="4114800"/>
            <a:ext cx="762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5834743" y="4203701"/>
            <a:ext cx="1683657" cy="1297213"/>
          </a:xfrm>
          <a:custGeom>
            <a:avLst/>
            <a:gdLst>
              <a:gd name="connsiteX0" fmla="*/ 1683657 w 1683657"/>
              <a:gd name="connsiteY0" fmla="*/ 397328 h 1297213"/>
              <a:gd name="connsiteX1" fmla="*/ 1480457 w 1683657"/>
              <a:gd name="connsiteY1" fmla="*/ 136070 h 1297213"/>
              <a:gd name="connsiteX2" fmla="*/ 1262743 w 1683657"/>
              <a:gd name="connsiteY2" fmla="*/ 5442 h 1297213"/>
              <a:gd name="connsiteX3" fmla="*/ 1001486 w 1683657"/>
              <a:gd name="connsiteY3" fmla="*/ 48985 h 1297213"/>
              <a:gd name="connsiteX4" fmla="*/ 885371 w 1683657"/>
              <a:gd name="connsiteY4" fmla="*/ 266699 h 1297213"/>
              <a:gd name="connsiteX5" fmla="*/ 725714 w 1683657"/>
              <a:gd name="connsiteY5" fmla="*/ 673099 h 1297213"/>
              <a:gd name="connsiteX6" fmla="*/ 653143 w 1683657"/>
              <a:gd name="connsiteY6" fmla="*/ 876299 h 1297213"/>
              <a:gd name="connsiteX7" fmla="*/ 580571 w 1683657"/>
              <a:gd name="connsiteY7" fmla="*/ 948870 h 1297213"/>
              <a:gd name="connsiteX8" fmla="*/ 319314 w 1683657"/>
              <a:gd name="connsiteY8" fmla="*/ 1166585 h 1297213"/>
              <a:gd name="connsiteX9" fmla="*/ 14514 w 1683657"/>
              <a:gd name="connsiteY9" fmla="*/ 1297213 h 1297213"/>
              <a:gd name="connsiteX10" fmla="*/ 14514 w 1683657"/>
              <a:gd name="connsiteY10" fmla="*/ 1297213 h 1297213"/>
              <a:gd name="connsiteX11" fmla="*/ 0 w 1683657"/>
              <a:gd name="connsiteY11" fmla="*/ 1297213 h 129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83657" h="1297213">
                <a:moveTo>
                  <a:pt x="1683657" y="397328"/>
                </a:moveTo>
                <a:cubicBezTo>
                  <a:pt x="1617133" y="299356"/>
                  <a:pt x="1550609" y="201384"/>
                  <a:pt x="1480457" y="136070"/>
                </a:cubicBezTo>
                <a:cubicBezTo>
                  <a:pt x="1410305" y="70756"/>
                  <a:pt x="1342571" y="19956"/>
                  <a:pt x="1262743" y="5442"/>
                </a:cubicBezTo>
                <a:cubicBezTo>
                  <a:pt x="1182914" y="-9072"/>
                  <a:pt x="1064381" y="5442"/>
                  <a:pt x="1001486" y="48985"/>
                </a:cubicBezTo>
                <a:cubicBezTo>
                  <a:pt x="938591" y="92528"/>
                  <a:pt x="931333" y="162680"/>
                  <a:pt x="885371" y="266699"/>
                </a:cubicBezTo>
                <a:cubicBezTo>
                  <a:pt x="839409" y="370718"/>
                  <a:pt x="764419" y="571499"/>
                  <a:pt x="725714" y="673099"/>
                </a:cubicBezTo>
                <a:cubicBezTo>
                  <a:pt x="687009" y="774699"/>
                  <a:pt x="677333" y="830337"/>
                  <a:pt x="653143" y="876299"/>
                </a:cubicBezTo>
                <a:cubicBezTo>
                  <a:pt x="628953" y="922261"/>
                  <a:pt x="636209" y="900489"/>
                  <a:pt x="580571" y="948870"/>
                </a:cubicBezTo>
                <a:cubicBezTo>
                  <a:pt x="524933" y="997251"/>
                  <a:pt x="413657" y="1108528"/>
                  <a:pt x="319314" y="1166585"/>
                </a:cubicBezTo>
                <a:cubicBezTo>
                  <a:pt x="224971" y="1224642"/>
                  <a:pt x="14514" y="1297213"/>
                  <a:pt x="14514" y="1297213"/>
                </a:cubicBezTo>
                <a:lnTo>
                  <a:pt x="14514" y="1297213"/>
                </a:lnTo>
                <a:lnTo>
                  <a:pt x="0" y="1297213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5270500" y="4191000"/>
            <a:ext cx="1968500" cy="1295400"/>
          </a:xfrm>
          <a:custGeom>
            <a:avLst/>
            <a:gdLst>
              <a:gd name="connsiteX0" fmla="*/ 0 w 1968500"/>
              <a:gd name="connsiteY0" fmla="*/ 0 h 1295400"/>
              <a:gd name="connsiteX1" fmla="*/ 101600 w 1968500"/>
              <a:gd name="connsiteY1" fmla="*/ 317500 h 1295400"/>
              <a:gd name="connsiteX2" fmla="*/ 393700 w 1968500"/>
              <a:gd name="connsiteY2" fmla="*/ 647700 h 1295400"/>
              <a:gd name="connsiteX3" fmla="*/ 444500 w 1968500"/>
              <a:gd name="connsiteY3" fmla="*/ 673100 h 1295400"/>
              <a:gd name="connsiteX4" fmla="*/ 927100 w 1968500"/>
              <a:gd name="connsiteY4" fmla="*/ 939800 h 1295400"/>
              <a:gd name="connsiteX5" fmla="*/ 1511300 w 1968500"/>
              <a:gd name="connsiteY5" fmla="*/ 1168400 h 1295400"/>
              <a:gd name="connsiteX6" fmla="*/ 1968500 w 1968500"/>
              <a:gd name="connsiteY6" fmla="*/ 1295400 h 129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8500" h="1295400">
                <a:moveTo>
                  <a:pt x="0" y="0"/>
                </a:moveTo>
                <a:cubicBezTo>
                  <a:pt x="17991" y="104775"/>
                  <a:pt x="35983" y="209550"/>
                  <a:pt x="101600" y="317500"/>
                </a:cubicBezTo>
                <a:cubicBezTo>
                  <a:pt x="167217" y="425450"/>
                  <a:pt x="336550" y="588433"/>
                  <a:pt x="393700" y="647700"/>
                </a:cubicBezTo>
                <a:cubicBezTo>
                  <a:pt x="450850" y="706967"/>
                  <a:pt x="444500" y="673100"/>
                  <a:pt x="444500" y="673100"/>
                </a:cubicBezTo>
                <a:cubicBezTo>
                  <a:pt x="533400" y="721783"/>
                  <a:pt x="749300" y="857250"/>
                  <a:pt x="927100" y="939800"/>
                </a:cubicBezTo>
                <a:cubicBezTo>
                  <a:pt x="1104900" y="1022350"/>
                  <a:pt x="1337733" y="1109133"/>
                  <a:pt x="1511300" y="1168400"/>
                </a:cubicBezTo>
                <a:cubicBezTo>
                  <a:pt x="1684867" y="1227667"/>
                  <a:pt x="1826683" y="1261533"/>
                  <a:pt x="1968500" y="12954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Curved Connector 30"/>
          <p:cNvCxnSpPr/>
          <p:nvPr/>
        </p:nvCxnSpPr>
        <p:spPr>
          <a:xfrm rot="5400000" flipH="1" flipV="1">
            <a:off x="1866901" y="2628900"/>
            <a:ext cx="1143001" cy="45720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19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6600" y="1549400"/>
            <a:ext cx="15748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133600" y="19050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165350" y="24003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638015" y="6477000"/>
            <a:ext cx="153186" cy="18256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2781300" y="16764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794000" y="21463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68600" y="25527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276600" y="21209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365500" y="3048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800350" y="3048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09800" y="301625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48050" y="2197100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89100" y="1973943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89100" y="2476500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7"/>
          </p:cNvCxnSpPr>
          <p:nvPr/>
        </p:nvCxnSpPr>
        <p:spPr>
          <a:xfrm flipV="1">
            <a:off x="2241550" y="1698718"/>
            <a:ext cx="669832" cy="275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4"/>
            <a:endCxn id="11" idx="5"/>
          </p:cNvCxnSpPr>
          <p:nvPr/>
        </p:nvCxnSpPr>
        <p:spPr>
          <a:xfrm>
            <a:off x="2209800" y="2057400"/>
            <a:ext cx="688882" cy="625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1"/>
          </p:cNvCxnSpPr>
          <p:nvPr/>
        </p:nvCxnSpPr>
        <p:spPr>
          <a:xfrm>
            <a:off x="2155918" y="1927318"/>
            <a:ext cx="790482" cy="269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2" idx="4"/>
          </p:cNvCxnSpPr>
          <p:nvPr/>
        </p:nvCxnSpPr>
        <p:spPr>
          <a:xfrm>
            <a:off x="2819400" y="1774732"/>
            <a:ext cx="533400" cy="498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2" idx="2"/>
          </p:cNvCxnSpPr>
          <p:nvPr/>
        </p:nvCxnSpPr>
        <p:spPr>
          <a:xfrm flipV="1">
            <a:off x="2781300" y="2197100"/>
            <a:ext cx="495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9" idx="6"/>
          </p:cNvCxnSpPr>
          <p:nvPr/>
        </p:nvCxnSpPr>
        <p:spPr>
          <a:xfrm flipV="1">
            <a:off x="2193925" y="1752600"/>
            <a:ext cx="739775" cy="675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5"/>
            <a:endCxn id="11" idx="2"/>
          </p:cNvCxnSpPr>
          <p:nvPr/>
        </p:nvCxnSpPr>
        <p:spPr>
          <a:xfrm>
            <a:off x="2295432" y="2530382"/>
            <a:ext cx="473168" cy="98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1"/>
            <a:endCxn id="12" idx="2"/>
          </p:cNvCxnSpPr>
          <p:nvPr/>
        </p:nvCxnSpPr>
        <p:spPr>
          <a:xfrm>
            <a:off x="2816318" y="2168618"/>
            <a:ext cx="460282" cy="28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65300" y="32766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Input   Hidden   Output</a:t>
            </a:r>
          </a:p>
          <a:p>
            <a:r>
              <a:rPr lang="en-US" sz="1600" dirty="0" smtClean="0"/>
              <a:t>Layer   Layer(s)  Layer</a:t>
            </a:r>
            <a:endParaRPr lang="en-GB" sz="1600" dirty="0"/>
          </a:p>
        </p:txBody>
      </p:sp>
      <p:sp>
        <p:nvSpPr>
          <p:cNvPr id="50" name="TextBox 49"/>
          <p:cNvSpPr txBox="1"/>
          <p:nvPr/>
        </p:nvSpPr>
        <p:spPr>
          <a:xfrm>
            <a:off x="628525" y="3844714"/>
            <a:ext cx="8182429" cy="28931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For each hidden or output node j                                                        </a:t>
            </a:r>
          </a:p>
          <a:p>
            <a:r>
              <a:rPr lang="en-US" dirty="0" err="1" smtClean="0">
                <a:latin typeface="Lucida Bright" panose="02040602050505020304" pitchFamily="18" charset="0"/>
              </a:rPr>
              <a:t>Output</a:t>
            </a:r>
            <a:r>
              <a:rPr lang="en-US" baseline="-25000" dirty="0" err="1" smtClean="0">
                <a:latin typeface="Lucida Bright" panose="02040602050505020304" pitchFamily="18" charset="0"/>
              </a:rPr>
              <a:t>j</a:t>
            </a:r>
            <a:r>
              <a:rPr lang="en-US" dirty="0" smtClean="0">
                <a:latin typeface="Lucida Bright" panose="02040602050505020304" pitchFamily="18" charset="0"/>
              </a:rPr>
              <a:t>= F [</a:t>
            </a:r>
            <a:r>
              <a:rPr lang="en-US" dirty="0" smtClean="0">
                <a:latin typeface="Lucida Bright"/>
              </a:rPr>
              <a:t>∑ </a:t>
            </a:r>
            <a:r>
              <a:rPr lang="en-US" dirty="0" err="1" smtClean="0">
                <a:latin typeface="Lucida Bright"/>
              </a:rPr>
              <a:t>Input</a:t>
            </a:r>
            <a:r>
              <a:rPr lang="en-US" baseline="-25000" dirty="0" err="1" smtClean="0">
                <a:latin typeface="Lucida Bright"/>
              </a:rPr>
              <a:t>i</a:t>
            </a:r>
            <a:r>
              <a:rPr lang="en-US" dirty="0" smtClean="0">
                <a:latin typeface="Lucida Bright"/>
              </a:rPr>
              <a:t> * </a:t>
            </a:r>
            <a:r>
              <a:rPr lang="en-US" dirty="0" err="1" smtClean="0">
                <a:latin typeface="Lucida Bright"/>
              </a:rPr>
              <a:t>W</a:t>
            </a:r>
            <a:r>
              <a:rPr lang="en-US" baseline="-25000" dirty="0" err="1" smtClean="0">
                <a:latin typeface="Lucida Bright"/>
              </a:rPr>
              <a:t>ij</a:t>
            </a:r>
            <a:r>
              <a:rPr lang="en-US" dirty="0" smtClean="0">
                <a:latin typeface="Lucida Bright"/>
              </a:rPr>
              <a:t>   + </a:t>
            </a:r>
            <a:r>
              <a:rPr lang="en-US" dirty="0" err="1" smtClean="0">
                <a:latin typeface="Lucida Bright"/>
              </a:rPr>
              <a:t>T</a:t>
            </a:r>
            <a:r>
              <a:rPr lang="en-US" baseline="-25000" dirty="0" err="1" smtClean="0">
                <a:latin typeface="Lucida Bright"/>
              </a:rPr>
              <a:t>j</a:t>
            </a:r>
            <a:r>
              <a:rPr lang="en-US" dirty="0" smtClean="0">
                <a:latin typeface="Lucida Bright"/>
              </a:rPr>
              <a:t>]                                                 </a:t>
            </a:r>
            <a:r>
              <a:rPr lang="en-US" dirty="0" smtClean="0">
                <a:solidFill>
                  <a:srgbClr val="FF0000"/>
                </a:solidFill>
                <a:latin typeface="Lucida Bright"/>
              </a:rPr>
              <a:t>Higher </a:t>
            </a:r>
            <a:r>
              <a:rPr lang="el-GR" dirty="0" smtClean="0">
                <a:solidFill>
                  <a:srgbClr val="FF0000"/>
                </a:solidFill>
                <a:latin typeface="Calibri"/>
                <a:cs typeface="Calibri"/>
              </a:rPr>
              <a:t>β</a:t>
            </a:r>
            <a:endParaRPr lang="en-US" dirty="0" smtClean="0">
              <a:solidFill>
                <a:srgbClr val="FF0000"/>
              </a:solidFill>
              <a:latin typeface="Lucida Bright"/>
            </a:endParaRPr>
          </a:p>
          <a:p>
            <a:r>
              <a:rPr lang="en-US" dirty="0">
                <a:latin typeface="Lucida Bright"/>
              </a:rPr>
              <a:t> </a:t>
            </a:r>
            <a:r>
              <a:rPr lang="en-US" dirty="0" smtClean="0">
                <a:latin typeface="Lucida Bright"/>
              </a:rPr>
              <a:t>                 (W and T = network </a:t>
            </a:r>
            <a:r>
              <a:rPr lang="en-US" dirty="0" err="1" smtClean="0">
                <a:latin typeface="Lucida Bright"/>
              </a:rPr>
              <a:t>params</a:t>
            </a:r>
            <a:r>
              <a:rPr lang="en-US" dirty="0" smtClean="0">
                <a:latin typeface="Lucida Bright"/>
              </a:rPr>
              <a:t>)</a:t>
            </a:r>
          </a:p>
          <a:p>
            <a:endParaRPr lang="en-US" dirty="0" smtClean="0">
              <a:latin typeface="Lucida Bright"/>
            </a:endParaRPr>
          </a:p>
          <a:p>
            <a:r>
              <a:rPr lang="en-US" dirty="0" smtClean="0">
                <a:latin typeface="Lucida Bright"/>
              </a:rPr>
              <a:t>Typical F(x) = 1/(1+ e</a:t>
            </a:r>
            <a:r>
              <a:rPr lang="en-US" baseline="30000" dirty="0" smtClean="0">
                <a:latin typeface="Lucida Bright"/>
              </a:rPr>
              <a:t>-</a:t>
            </a:r>
            <a:r>
              <a:rPr lang="el-GR" baseline="30000" dirty="0" smtClean="0">
                <a:latin typeface="Calibri"/>
                <a:cs typeface="Calibri"/>
              </a:rPr>
              <a:t>β</a:t>
            </a:r>
            <a:r>
              <a:rPr lang="en-US" baseline="30000" dirty="0" smtClean="0">
                <a:latin typeface="Calibri"/>
                <a:cs typeface="Calibri"/>
              </a:rPr>
              <a:t>x</a:t>
            </a:r>
            <a:r>
              <a:rPr lang="en-US" dirty="0" smtClean="0">
                <a:latin typeface="Calibri"/>
                <a:cs typeface="Calibri"/>
              </a:rPr>
              <a:t>)</a:t>
            </a:r>
            <a:r>
              <a:rPr lang="en-US" dirty="0" smtClean="0">
                <a:latin typeface="Lucida Bright"/>
              </a:rPr>
              <a:t>     Sigmoid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latin typeface="Lucida Bright" panose="02040602050505020304" pitchFamily="18" charset="0"/>
              </a:rPr>
              <a:t>For large </a:t>
            </a:r>
            <a:r>
              <a:rPr lang="el-GR" dirty="0" smtClean="0">
                <a:latin typeface="Calibri"/>
                <a:cs typeface="Calibri"/>
              </a:rPr>
              <a:t>β</a:t>
            </a:r>
            <a:r>
              <a:rPr lang="en-US" dirty="0" smtClean="0">
                <a:latin typeface="Lucida Bright" panose="02040602050505020304" pitchFamily="18" charset="0"/>
                <a:cs typeface="Calibri"/>
              </a:rPr>
              <a:t>, output of node j  is ‘ON’  if            </a:t>
            </a:r>
            <a:r>
              <a:rPr lang="en-US" dirty="0" smtClean="0">
                <a:solidFill>
                  <a:srgbClr val="0000FF"/>
                </a:solidFill>
                <a:latin typeface="Lucida Bright" panose="02040602050505020304" pitchFamily="18" charset="0"/>
                <a:cs typeface="Calibri"/>
              </a:rPr>
              <a:t>Low </a:t>
            </a:r>
            <a:r>
              <a:rPr lang="el-GR" dirty="0" smtClean="0">
                <a:solidFill>
                  <a:srgbClr val="0000FF"/>
                </a:solidFill>
                <a:latin typeface="Calibri"/>
                <a:cs typeface="Calibri"/>
              </a:rPr>
              <a:t>β</a:t>
            </a:r>
            <a:endParaRPr lang="en-US" dirty="0" smtClean="0">
              <a:solidFill>
                <a:srgbClr val="0000FF"/>
              </a:solidFill>
              <a:latin typeface="Lucida Bright" panose="02040602050505020304" pitchFamily="18" charset="0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       </a:t>
            </a:r>
            <a:r>
              <a:rPr lang="en-US" dirty="0" smtClean="0">
                <a:latin typeface="Lucida Bright"/>
                <a:cs typeface="Calibri"/>
              </a:rPr>
              <a:t>∑ I</a:t>
            </a:r>
            <a:r>
              <a:rPr lang="en-US" baseline="-25000" dirty="0" smtClean="0">
                <a:latin typeface="Lucida Bright"/>
                <a:cs typeface="Calibri"/>
              </a:rPr>
              <a:t>i </a:t>
            </a:r>
            <a:r>
              <a:rPr lang="en-US" dirty="0" err="1" smtClean="0">
                <a:latin typeface="Lucida Bright"/>
                <a:cs typeface="Calibri"/>
              </a:rPr>
              <a:t>w</a:t>
            </a:r>
            <a:r>
              <a:rPr lang="en-US" baseline="-25000" dirty="0" err="1" smtClean="0">
                <a:latin typeface="Lucida Bright"/>
                <a:cs typeface="Calibri"/>
              </a:rPr>
              <a:t>ij</a:t>
            </a:r>
            <a:r>
              <a:rPr lang="en-US" dirty="0" smtClean="0">
                <a:latin typeface="Lucida Bright"/>
                <a:cs typeface="Calibri"/>
              </a:rPr>
              <a:t> +</a:t>
            </a:r>
            <a:r>
              <a:rPr lang="en-US" dirty="0" err="1" smtClean="0">
                <a:latin typeface="Lucida Bright"/>
                <a:cs typeface="Calibri"/>
              </a:rPr>
              <a:t>T</a:t>
            </a:r>
            <a:r>
              <a:rPr lang="en-US" baseline="-25000" dirty="0" err="1" smtClean="0">
                <a:latin typeface="Lucida Bright"/>
                <a:cs typeface="Calibri"/>
              </a:rPr>
              <a:t>j</a:t>
            </a:r>
            <a:r>
              <a:rPr lang="en-US" dirty="0" smtClean="0">
                <a:latin typeface="Lucida Bright"/>
                <a:cs typeface="Calibri"/>
              </a:rPr>
              <a:t> &gt; 0 , and ‘OFF’ otherwise</a:t>
            </a:r>
          </a:p>
          <a:p>
            <a:endParaRPr lang="en-US" dirty="0">
              <a:latin typeface="Lucida Bright"/>
              <a:cs typeface="Calibri"/>
            </a:endParaRPr>
          </a:p>
          <a:p>
            <a:r>
              <a:rPr lang="en-US" dirty="0" smtClean="0">
                <a:latin typeface="Lucida Bright"/>
                <a:cs typeface="Calibri"/>
              </a:rPr>
              <a:t>Dividing contour is ‘hyper-plane’ in I space</a:t>
            </a:r>
            <a:endParaRPr lang="en-GB" dirty="0"/>
          </a:p>
        </p:txBody>
      </p:sp>
      <p:cxnSp>
        <p:nvCxnSpPr>
          <p:cNvPr id="52" name="Straight Connector 51"/>
          <p:cNvCxnSpPr/>
          <p:nvPr/>
        </p:nvCxnSpPr>
        <p:spPr>
          <a:xfrm>
            <a:off x="7175500" y="4696082"/>
            <a:ext cx="48985" cy="1552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461000" y="6248400"/>
            <a:ext cx="342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Freeform 57"/>
          <p:cNvSpPr/>
          <p:nvPr/>
        </p:nvSpPr>
        <p:spPr>
          <a:xfrm>
            <a:off x="5638015" y="4508939"/>
            <a:ext cx="3096739" cy="1740662"/>
          </a:xfrm>
          <a:custGeom>
            <a:avLst/>
            <a:gdLst>
              <a:gd name="connsiteX0" fmla="*/ 0 w 3096739"/>
              <a:gd name="connsiteY0" fmla="*/ 1568268 h 1634259"/>
              <a:gd name="connsiteX1" fmla="*/ 628650 w 3096739"/>
              <a:gd name="connsiteY1" fmla="*/ 1568268 h 1634259"/>
              <a:gd name="connsiteX2" fmla="*/ 1428750 w 3096739"/>
              <a:gd name="connsiteY2" fmla="*/ 882468 h 1634259"/>
              <a:gd name="connsiteX3" fmla="*/ 1866900 w 3096739"/>
              <a:gd name="connsiteY3" fmla="*/ 501468 h 1634259"/>
              <a:gd name="connsiteX4" fmla="*/ 2324100 w 3096739"/>
              <a:gd name="connsiteY4" fmla="*/ 158568 h 1634259"/>
              <a:gd name="connsiteX5" fmla="*/ 3048000 w 3096739"/>
              <a:gd name="connsiteY5" fmla="*/ 6168 h 1634259"/>
              <a:gd name="connsiteX6" fmla="*/ 2971800 w 3096739"/>
              <a:gd name="connsiteY6" fmla="*/ 44268 h 1634259"/>
              <a:gd name="connsiteX0" fmla="*/ 0 w 3096739"/>
              <a:gd name="connsiteY0" fmla="*/ 1720668 h 1740662"/>
              <a:gd name="connsiteX1" fmla="*/ 628650 w 3096739"/>
              <a:gd name="connsiteY1" fmla="*/ 1568268 h 1740662"/>
              <a:gd name="connsiteX2" fmla="*/ 1428750 w 3096739"/>
              <a:gd name="connsiteY2" fmla="*/ 882468 h 1740662"/>
              <a:gd name="connsiteX3" fmla="*/ 1866900 w 3096739"/>
              <a:gd name="connsiteY3" fmla="*/ 501468 h 1740662"/>
              <a:gd name="connsiteX4" fmla="*/ 2324100 w 3096739"/>
              <a:gd name="connsiteY4" fmla="*/ 158568 h 1740662"/>
              <a:gd name="connsiteX5" fmla="*/ 3048000 w 3096739"/>
              <a:gd name="connsiteY5" fmla="*/ 6168 h 1740662"/>
              <a:gd name="connsiteX6" fmla="*/ 2971800 w 3096739"/>
              <a:gd name="connsiteY6" fmla="*/ 44268 h 1740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96739" h="1740662">
                <a:moveTo>
                  <a:pt x="0" y="1720668"/>
                </a:moveTo>
                <a:cubicBezTo>
                  <a:pt x="195262" y="1777818"/>
                  <a:pt x="390525" y="1707968"/>
                  <a:pt x="628650" y="1568268"/>
                </a:cubicBezTo>
                <a:cubicBezTo>
                  <a:pt x="866775" y="1428568"/>
                  <a:pt x="1428750" y="882468"/>
                  <a:pt x="1428750" y="882468"/>
                </a:cubicBezTo>
                <a:cubicBezTo>
                  <a:pt x="1635125" y="704668"/>
                  <a:pt x="1717675" y="622118"/>
                  <a:pt x="1866900" y="501468"/>
                </a:cubicBezTo>
                <a:cubicBezTo>
                  <a:pt x="2016125" y="380818"/>
                  <a:pt x="2127250" y="241118"/>
                  <a:pt x="2324100" y="158568"/>
                </a:cubicBezTo>
                <a:cubicBezTo>
                  <a:pt x="2520950" y="76018"/>
                  <a:pt x="2940050" y="25218"/>
                  <a:pt x="3048000" y="6168"/>
                </a:cubicBezTo>
                <a:cubicBezTo>
                  <a:pt x="3155950" y="-12882"/>
                  <a:pt x="3063875" y="15693"/>
                  <a:pt x="2971800" y="44268"/>
                </a:cubicBez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6438900" y="4514850"/>
            <a:ext cx="2057400" cy="1752600"/>
          </a:xfrm>
          <a:custGeom>
            <a:avLst/>
            <a:gdLst>
              <a:gd name="connsiteX0" fmla="*/ 2057400 w 2057400"/>
              <a:gd name="connsiteY0" fmla="*/ 0 h 1752600"/>
              <a:gd name="connsiteX1" fmla="*/ 1524000 w 2057400"/>
              <a:gd name="connsiteY1" fmla="*/ 38100 h 1752600"/>
              <a:gd name="connsiteX2" fmla="*/ 1066800 w 2057400"/>
              <a:gd name="connsiteY2" fmla="*/ 38100 h 1752600"/>
              <a:gd name="connsiteX3" fmla="*/ 933450 w 2057400"/>
              <a:gd name="connsiteY3" fmla="*/ 304800 h 1752600"/>
              <a:gd name="connsiteX4" fmla="*/ 762000 w 2057400"/>
              <a:gd name="connsiteY4" fmla="*/ 762000 h 1752600"/>
              <a:gd name="connsiteX5" fmla="*/ 647700 w 2057400"/>
              <a:gd name="connsiteY5" fmla="*/ 1295400 h 1752600"/>
              <a:gd name="connsiteX6" fmla="*/ 495300 w 2057400"/>
              <a:gd name="connsiteY6" fmla="*/ 1638300 h 1752600"/>
              <a:gd name="connsiteX7" fmla="*/ 342900 w 2057400"/>
              <a:gd name="connsiteY7" fmla="*/ 1676400 h 1752600"/>
              <a:gd name="connsiteX8" fmla="*/ 152400 w 2057400"/>
              <a:gd name="connsiteY8" fmla="*/ 1733550 h 1752600"/>
              <a:gd name="connsiteX9" fmla="*/ 133350 w 2057400"/>
              <a:gd name="connsiteY9" fmla="*/ 1752600 h 1752600"/>
              <a:gd name="connsiteX10" fmla="*/ 133350 w 2057400"/>
              <a:gd name="connsiteY10" fmla="*/ 1752600 h 1752600"/>
              <a:gd name="connsiteX11" fmla="*/ 133350 w 2057400"/>
              <a:gd name="connsiteY11" fmla="*/ 1733550 h 1752600"/>
              <a:gd name="connsiteX12" fmla="*/ 133350 w 2057400"/>
              <a:gd name="connsiteY12" fmla="*/ 1733550 h 1752600"/>
              <a:gd name="connsiteX13" fmla="*/ 95250 w 2057400"/>
              <a:gd name="connsiteY13" fmla="*/ 1733550 h 1752600"/>
              <a:gd name="connsiteX14" fmla="*/ 0 w 2057400"/>
              <a:gd name="connsiteY14" fmla="*/ 1733550 h 1752600"/>
              <a:gd name="connsiteX0" fmla="*/ 2057400 w 2057400"/>
              <a:gd name="connsiteY0" fmla="*/ 0 h 1752600"/>
              <a:gd name="connsiteX1" fmla="*/ 1524000 w 2057400"/>
              <a:gd name="connsiteY1" fmla="*/ 38100 h 1752600"/>
              <a:gd name="connsiteX2" fmla="*/ 1104900 w 2057400"/>
              <a:gd name="connsiteY2" fmla="*/ 114300 h 1752600"/>
              <a:gd name="connsiteX3" fmla="*/ 933450 w 2057400"/>
              <a:gd name="connsiteY3" fmla="*/ 304800 h 1752600"/>
              <a:gd name="connsiteX4" fmla="*/ 762000 w 2057400"/>
              <a:gd name="connsiteY4" fmla="*/ 762000 h 1752600"/>
              <a:gd name="connsiteX5" fmla="*/ 647700 w 2057400"/>
              <a:gd name="connsiteY5" fmla="*/ 1295400 h 1752600"/>
              <a:gd name="connsiteX6" fmla="*/ 495300 w 2057400"/>
              <a:gd name="connsiteY6" fmla="*/ 1638300 h 1752600"/>
              <a:gd name="connsiteX7" fmla="*/ 342900 w 2057400"/>
              <a:gd name="connsiteY7" fmla="*/ 1676400 h 1752600"/>
              <a:gd name="connsiteX8" fmla="*/ 152400 w 2057400"/>
              <a:gd name="connsiteY8" fmla="*/ 1733550 h 1752600"/>
              <a:gd name="connsiteX9" fmla="*/ 133350 w 2057400"/>
              <a:gd name="connsiteY9" fmla="*/ 1752600 h 1752600"/>
              <a:gd name="connsiteX10" fmla="*/ 133350 w 2057400"/>
              <a:gd name="connsiteY10" fmla="*/ 1752600 h 1752600"/>
              <a:gd name="connsiteX11" fmla="*/ 133350 w 2057400"/>
              <a:gd name="connsiteY11" fmla="*/ 1733550 h 1752600"/>
              <a:gd name="connsiteX12" fmla="*/ 133350 w 2057400"/>
              <a:gd name="connsiteY12" fmla="*/ 1733550 h 1752600"/>
              <a:gd name="connsiteX13" fmla="*/ 95250 w 2057400"/>
              <a:gd name="connsiteY13" fmla="*/ 1733550 h 1752600"/>
              <a:gd name="connsiteX14" fmla="*/ 0 w 2057400"/>
              <a:gd name="connsiteY14" fmla="*/ 1733550 h 1752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057400" h="1752600">
                <a:moveTo>
                  <a:pt x="2057400" y="0"/>
                </a:moveTo>
                <a:cubicBezTo>
                  <a:pt x="1873250" y="15875"/>
                  <a:pt x="1682750" y="19050"/>
                  <a:pt x="1524000" y="38100"/>
                </a:cubicBezTo>
                <a:cubicBezTo>
                  <a:pt x="1365250" y="57150"/>
                  <a:pt x="1203325" y="69850"/>
                  <a:pt x="1104900" y="114300"/>
                </a:cubicBezTo>
                <a:cubicBezTo>
                  <a:pt x="1006475" y="158750"/>
                  <a:pt x="990600" y="196850"/>
                  <a:pt x="933450" y="304800"/>
                </a:cubicBezTo>
                <a:cubicBezTo>
                  <a:pt x="876300" y="412750"/>
                  <a:pt x="809625" y="596900"/>
                  <a:pt x="762000" y="762000"/>
                </a:cubicBezTo>
                <a:cubicBezTo>
                  <a:pt x="714375" y="927100"/>
                  <a:pt x="692150" y="1149350"/>
                  <a:pt x="647700" y="1295400"/>
                </a:cubicBezTo>
                <a:cubicBezTo>
                  <a:pt x="603250" y="1441450"/>
                  <a:pt x="546100" y="1574800"/>
                  <a:pt x="495300" y="1638300"/>
                </a:cubicBezTo>
                <a:cubicBezTo>
                  <a:pt x="444500" y="1701800"/>
                  <a:pt x="400050" y="1660525"/>
                  <a:pt x="342900" y="1676400"/>
                </a:cubicBezTo>
                <a:cubicBezTo>
                  <a:pt x="285750" y="1692275"/>
                  <a:pt x="187325" y="1720850"/>
                  <a:pt x="152400" y="1733550"/>
                </a:cubicBezTo>
                <a:cubicBezTo>
                  <a:pt x="117475" y="1746250"/>
                  <a:pt x="133350" y="1752600"/>
                  <a:pt x="133350" y="1752600"/>
                </a:cubicBezTo>
                <a:lnTo>
                  <a:pt x="133350" y="1752600"/>
                </a:lnTo>
                <a:lnTo>
                  <a:pt x="133350" y="1733550"/>
                </a:lnTo>
                <a:lnTo>
                  <a:pt x="133350" y="1733550"/>
                </a:lnTo>
                <a:lnTo>
                  <a:pt x="95250" y="1733550"/>
                </a:lnTo>
                <a:lnTo>
                  <a:pt x="0" y="1733550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Straight Connector 60"/>
          <p:cNvCxnSpPr>
            <a:stCxn id="7" idx="2"/>
            <a:endCxn id="10" idx="1"/>
          </p:cNvCxnSpPr>
          <p:nvPr/>
        </p:nvCxnSpPr>
        <p:spPr>
          <a:xfrm flipV="1">
            <a:off x="2165350" y="2168618"/>
            <a:ext cx="650968" cy="307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60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27" y="0"/>
            <a:ext cx="8229600" cy="944562"/>
          </a:xfrm>
        </p:spPr>
        <p:txBody>
          <a:bodyPr/>
          <a:lstStyle/>
          <a:p>
            <a:r>
              <a:rPr lang="en-US" dirty="0" smtClean="0"/>
              <a:t>HOW DOES IT WORK?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6600" y="1549400"/>
            <a:ext cx="15748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133600" y="19050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165350" y="24003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781300" y="16764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794000" y="21463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68600" y="25527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276600" y="21209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365500" y="3048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800350" y="3048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09800" y="301625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48050" y="2197100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89100" y="1973943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89100" y="2476500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7"/>
          </p:cNvCxnSpPr>
          <p:nvPr/>
        </p:nvCxnSpPr>
        <p:spPr>
          <a:xfrm flipV="1">
            <a:off x="2241550" y="1698718"/>
            <a:ext cx="669832" cy="27522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4"/>
            <a:endCxn id="11" idx="5"/>
          </p:cNvCxnSpPr>
          <p:nvPr/>
        </p:nvCxnSpPr>
        <p:spPr>
          <a:xfrm>
            <a:off x="2209800" y="2057400"/>
            <a:ext cx="688882" cy="625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1"/>
          </p:cNvCxnSpPr>
          <p:nvPr/>
        </p:nvCxnSpPr>
        <p:spPr>
          <a:xfrm>
            <a:off x="2155918" y="1927318"/>
            <a:ext cx="790482" cy="269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2" idx="4"/>
          </p:cNvCxnSpPr>
          <p:nvPr/>
        </p:nvCxnSpPr>
        <p:spPr>
          <a:xfrm>
            <a:off x="2819400" y="1774732"/>
            <a:ext cx="533400" cy="498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2" idx="2"/>
          </p:cNvCxnSpPr>
          <p:nvPr/>
        </p:nvCxnSpPr>
        <p:spPr>
          <a:xfrm flipV="1">
            <a:off x="2781300" y="2197100"/>
            <a:ext cx="495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193925" y="1752600"/>
            <a:ext cx="739775" cy="675368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5"/>
            <a:endCxn id="11" idx="2"/>
          </p:cNvCxnSpPr>
          <p:nvPr/>
        </p:nvCxnSpPr>
        <p:spPr>
          <a:xfrm>
            <a:off x="2295432" y="2530382"/>
            <a:ext cx="473168" cy="98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1"/>
            <a:endCxn id="12" idx="2"/>
          </p:cNvCxnSpPr>
          <p:nvPr/>
        </p:nvCxnSpPr>
        <p:spPr>
          <a:xfrm>
            <a:off x="2816318" y="2168618"/>
            <a:ext cx="460282" cy="28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65300" y="32766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Input   Hidden   Output</a:t>
            </a:r>
          </a:p>
          <a:p>
            <a:r>
              <a:rPr lang="en-US" sz="1600" dirty="0" smtClean="0"/>
              <a:t>Layer   Layer(s)  Layer</a:t>
            </a:r>
            <a:endParaRPr lang="en-GB" sz="1600" dirty="0"/>
          </a:p>
        </p:txBody>
      </p:sp>
      <p:cxnSp>
        <p:nvCxnSpPr>
          <p:cNvPr id="61" name="Straight Connector 60"/>
          <p:cNvCxnSpPr>
            <a:stCxn id="7" idx="2"/>
            <a:endCxn id="10" idx="1"/>
          </p:cNvCxnSpPr>
          <p:nvPr/>
        </p:nvCxnSpPr>
        <p:spPr>
          <a:xfrm flipV="1">
            <a:off x="2165350" y="2168618"/>
            <a:ext cx="650968" cy="307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92327" y="1485756"/>
            <a:ext cx="38100" cy="2870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30427" y="4369374"/>
            <a:ext cx="3333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iamond 23"/>
          <p:cNvSpPr/>
          <p:nvPr/>
        </p:nvSpPr>
        <p:spPr>
          <a:xfrm>
            <a:off x="7010400" y="259080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Diamond 39"/>
          <p:cNvSpPr/>
          <p:nvPr/>
        </p:nvSpPr>
        <p:spPr>
          <a:xfrm flipH="1">
            <a:off x="8077200" y="3435852"/>
            <a:ext cx="45719" cy="8875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Diamond 40"/>
          <p:cNvSpPr/>
          <p:nvPr/>
        </p:nvSpPr>
        <p:spPr>
          <a:xfrm>
            <a:off x="6964681" y="2772689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Diamond 41"/>
          <p:cNvSpPr/>
          <p:nvPr/>
        </p:nvSpPr>
        <p:spPr>
          <a:xfrm flipH="1">
            <a:off x="7202806" y="3287991"/>
            <a:ext cx="45719" cy="4571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Diamond 42"/>
          <p:cNvSpPr/>
          <p:nvPr/>
        </p:nvSpPr>
        <p:spPr>
          <a:xfrm>
            <a:off x="6918962" y="313055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Diamond 44"/>
          <p:cNvSpPr/>
          <p:nvPr/>
        </p:nvSpPr>
        <p:spPr>
          <a:xfrm>
            <a:off x="6705600" y="318784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Diamond 45"/>
          <p:cNvSpPr/>
          <p:nvPr/>
        </p:nvSpPr>
        <p:spPr>
          <a:xfrm>
            <a:off x="6918961" y="348023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Diamond 46"/>
          <p:cNvSpPr/>
          <p:nvPr/>
        </p:nvSpPr>
        <p:spPr>
          <a:xfrm>
            <a:off x="7252334" y="275604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Diamond 47"/>
          <p:cNvSpPr/>
          <p:nvPr/>
        </p:nvSpPr>
        <p:spPr>
          <a:xfrm>
            <a:off x="7467600" y="2984787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Diamond 50"/>
          <p:cNvSpPr/>
          <p:nvPr/>
        </p:nvSpPr>
        <p:spPr>
          <a:xfrm>
            <a:off x="7772400" y="315609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Diamond 52"/>
          <p:cNvSpPr/>
          <p:nvPr/>
        </p:nvSpPr>
        <p:spPr>
          <a:xfrm>
            <a:off x="7490459" y="3423294"/>
            <a:ext cx="45719" cy="8875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Diamond 53"/>
          <p:cNvSpPr/>
          <p:nvPr/>
        </p:nvSpPr>
        <p:spPr>
          <a:xfrm>
            <a:off x="7051583" y="339147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Diamond 54"/>
          <p:cNvSpPr/>
          <p:nvPr/>
        </p:nvSpPr>
        <p:spPr>
          <a:xfrm>
            <a:off x="7312567" y="3185218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Diamond 56"/>
          <p:cNvSpPr/>
          <p:nvPr/>
        </p:nvSpPr>
        <p:spPr>
          <a:xfrm>
            <a:off x="7818119" y="3333606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Diamond 59"/>
          <p:cNvSpPr/>
          <p:nvPr/>
        </p:nvSpPr>
        <p:spPr>
          <a:xfrm>
            <a:off x="7256870" y="3349052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Diamond 61"/>
          <p:cNvSpPr/>
          <p:nvPr/>
        </p:nvSpPr>
        <p:spPr>
          <a:xfrm>
            <a:off x="7176317" y="294277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Diamond 62"/>
          <p:cNvSpPr/>
          <p:nvPr/>
        </p:nvSpPr>
        <p:spPr>
          <a:xfrm>
            <a:off x="6751319" y="3378915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Diamond 63"/>
          <p:cNvSpPr/>
          <p:nvPr/>
        </p:nvSpPr>
        <p:spPr>
          <a:xfrm>
            <a:off x="7726681" y="3505081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Diamond 64"/>
          <p:cNvSpPr/>
          <p:nvPr/>
        </p:nvSpPr>
        <p:spPr>
          <a:xfrm>
            <a:off x="7557949" y="322852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Diamond 65"/>
          <p:cNvSpPr/>
          <p:nvPr/>
        </p:nvSpPr>
        <p:spPr>
          <a:xfrm>
            <a:off x="6898825" y="2933556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Diamond 66"/>
          <p:cNvSpPr/>
          <p:nvPr/>
        </p:nvSpPr>
        <p:spPr>
          <a:xfrm>
            <a:off x="7097302" y="3051628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Diamond 67"/>
          <p:cNvSpPr/>
          <p:nvPr/>
        </p:nvSpPr>
        <p:spPr>
          <a:xfrm>
            <a:off x="6628676" y="3425679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Diamond 68"/>
          <p:cNvSpPr/>
          <p:nvPr/>
        </p:nvSpPr>
        <p:spPr>
          <a:xfrm>
            <a:off x="6938191" y="3258339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Extract 24"/>
          <p:cNvSpPr/>
          <p:nvPr/>
        </p:nvSpPr>
        <p:spPr>
          <a:xfrm>
            <a:off x="6324600" y="181093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Flowchart: Extract 71"/>
          <p:cNvSpPr/>
          <p:nvPr/>
        </p:nvSpPr>
        <p:spPr>
          <a:xfrm>
            <a:off x="8229600" y="2170159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lowchart: Extract 72"/>
          <p:cNvSpPr/>
          <p:nvPr/>
        </p:nvSpPr>
        <p:spPr>
          <a:xfrm>
            <a:off x="6259286" y="28448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Flowchart: Extract 73"/>
          <p:cNvSpPr/>
          <p:nvPr/>
        </p:nvSpPr>
        <p:spPr>
          <a:xfrm>
            <a:off x="7383778" y="3682594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Flowchart: Extract 74"/>
          <p:cNvSpPr/>
          <p:nvPr/>
        </p:nvSpPr>
        <p:spPr>
          <a:xfrm>
            <a:off x="6396807" y="323465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Flowchart: Extract 75"/>
          <p:cNvSpPr/>
          <p:nvPr/>
        </p:nvSpPr>
        <p:spPr>
          <a:xfrm>
            <a:off x="7665719" y="2910113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Flowchart: Extract 76"/>
          <p:cNvSpPr/>
          <p:nvPr/>
        </p:nvSpPr>
        <p:spPr>
          <a:xfrm>
            <a:off x="6767649" y="3683575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Flowchart: Extract 77"/>
          <p:cNvSpPr/>
          <p:nvPr/>
        </p:nvSpPr>
        <p:spPr>
          <a:xfrm>
            <a:off x="8153400" y="313055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Flowchart: Extract 78"/>
          <p:cNvSpPr/>
          <p:nvPr/>
        </p:nvSpPr>
        <p:spPr>
          <a:xfrm>
            <a:off x="8305800" y="3785175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Flowchart: Extract 79"/>
          <p:cNvSpPr/>
          <p:nvPr/>
        </p:nvSpPr>
        <p:spPr>
          <a:xfrm>
            <a:off x="7197540" y="22987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Flowchart: Extract 81"/>
          <p:cNvSpPr/>
          <p:nvPr/>
        </p:nvSpPr>
        <p:spPr>
          <a:xfrm>
            <a:off x="7863838" y="2579641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Flowchart: Extract 83"/>
          <p:cNvSpPr/>
          <p:nvPr/>
        </p:nvSpPr>
        <p:spPr>
          <a:xfrm>
            <a:off x="6774178" y="2494499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Flowchart: Extract 84"/>
          <p:cNvSpPr/>
          <p:nvPr/>
        </p:nvSpPr>
        <p:spPr>
          <a:xfrm>
            <a:off x="7376521" y="2527156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Flowchart: Extract 85"/>
          <p:cNvSpPr/>
          <p:nvPr/>
        </p:nvSpPr>
        <p:spPr>
          <a:xfrm>
            <a:off x="6789420" y="32004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Flowchart: Extract 86"/>
          <p:cNvSpPr/>
          <p:nvPr/>
        </p:nvSpPr>
        <p:spPr>
          <a:xfrm>
            <a:off x="8229600" y="2772689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Flowchart: Extract 87"/>
          <p:cNvSpPr/>
          <p:nvPr/>
        </p:nvSpPr>
        <p:spPr>
          <a:xfrm>
            <a:off x="7633334" y="1927318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Flowchart: Extract 88"/>
          <p:cNvSpPr/>
          <p:nvPr/>
        </p:nvSpPr>
        <p:spPr>
          <a:xfrm>
            <a:off x="7673340" y="3869842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Flowchart: Extract 89"/>
          <p:cNvSpPr/>
          <p:nvPr/>
        </p:nvSpPr>
        <p:spPr>
          <a:xfrm>
            <a:off x="6766561" y="21209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lowchart: Extract 90"/>
          <p:cNvSpPr/>
          <p:nvPr/>
        </p:nvSpPr>
        <p:spPr>
          <a:xfrm>
            <a:off x="7825740" y="3632775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lowchart: Extract 91"/>
          <p:cNvSpPr/>
          <p:nvPr/>
        </p:nvSpPr>
        <p:spPr>
          <a:xfrm>
            <a:off x="6324600" y="2370091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219200" y="1752600"/>
            <a:ext cx="469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GB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4751615" y="22733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GB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7083238" y="4452648"/>
            <a:ext cx="49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GB" baseline="-250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7420787" y="4558392"/>
            <a:ext cx="3352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902200" y="1963330"/>
            <a:ext cx="0" cy="286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19800" y="1752600"/>
            <a:ext cx="2895600" cy="2108775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54150" y="4558392"/>
            <a:ext cx="63715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First hidden node</a:t>
            </a:r>
          </a:p>
          <a:p>
            <a:r>
              <a:rPr lang="en-US" sz="2400" dirty="0" smtClean="0">
                <a:solidFill>
                  <a:srgbClr val="CC00CC"/>
                </a:solidFill>
              </a:rPr>
              <a:t>Straight line is </a:t>
            </a:r>
          </a:p>
          <a:p>
            <a:r>
              <a:rPr lang="en-US" sz="2400" dirty="0" smtClean="0">
                <a:solidFill>
                  <a:srgbClr val="CC00CC"/>
                </a:solidFill>
              </a:rPr>
              <a:t>       w</a:t>
            </a:r>
            <a:r>
              <a:rPr lang="en-US" sz="2400" b="1" baseline="-25000" dirty="0" smtClean="0">
                <a:solidFill>
                  <a:srgbClr val="CC00CC"/>
                </a:solidFill>
              </a:rPr>
              <a:t>11</a:t>
            </a:r>
            <a:r>
              <a:rPr lang="en-US" sz="2400" dirty="0" smtClean="0">
                <a:solidFill>
                  <a:srgbClr val="CC00CC"/>
                </a:solidFill>
              </a:rPr>
              <a:t>*v</a:t>
            </a:r>
            <a:r>
              <a:rPr lang="en-US" sz="2400" baseline="-25000" dirty="0" smtClean="0">
                <a:solidFill>
                  <a:srgbClr val="CC00CC"/>
                </a:solidFill>
              </a:rPr>
              <a:t>1</a:t>
            </a:r>
            <a:r>
              <a:rPr lang="en-US" sz="2400" dirty="0" smtClean="0">
                <a:solidFill>
                  <a:srgbClr val="CC00CC"/>
                </a:solidFill>
              </a:rPr>
              <a:t> + w</a:t>
            </a:r>
            <a:r>
              <a:rPr lang="en-US" sz="2400" baseline="-25000" dirty="0" smtClean="0">
                <a:solidFill>
                  <a:srgbClr val="CC00CC"/>
                </a:solidFill>
              </a:rPr>
              <a:t>21</a:t>
            </a:r>
            <a:r>
              <a:rPr lang="en-US" sz="2400" dirty="0" smtClean="0">
                <a:solidFill>
                  <a:srgbClr val="CC00CC"/>
                </a:solidFill>
              </a:rPr>
              <a:t>*v</a:t>
            </a:r>
            <a:r>
              <a:rPr lang="en-US" sz="2400" baseline="-25000" dirty="0" smtClean="0">
                <a:solidFill>
                  <a:srgbClr val="CC00CC"/>
                </a:solidFill>
              </a:rPr>
              <a:t>2</a:t>
            </a:r>
            <a:r>
              <a:rPr lang="en-US" sz="2400" dirty="0" smtClean="0">
                <a:solidFill>
                  <a:srgbClr val="CC00CC"/>
                </a:solidFill>
              </a:rPr>
              <a:t> +T</a:t>
            </a:r>
            <a:r>
              <a:rPr lang="en-US" sz="2400" baseline="-25000" dirty="0" smtClean="0">
                <a:solidFill>
                  <a:srgbClr val="CC00CC"/>
                </a:solidFill>
              </a:rPr>
              <a:t>10 </a:t>
            </a:r>
            <a:r>
              <a:rPr lang="en-US" sz="2400" dirty="0" smtClean="0">
                <a:solidFill>
                  <a:srgbClr val="CC00CC"/>
                </a:solidFill>
              </a:rPr>
              <a:t> =  0</a:t>
            </a:r>
          </a:p>
          <a:p>
            <a:r>
              <a:rPr lang="en-US" sz="2400" dirty="0" smtClean="0">
                <a:solidFill>
                  <a:srgbClr val="CC00CC"/>
                </a:solidFill>
              </a:rPr>
              <a:t>where  </a:t>
            </a:r>
          </a:p>
          <a:p>
            <a:r>
              <a:rPr lang="en-US" sz="2400" dirty="0" err="1" smtClean="0">
                <a:solidFill>
                  <a:srgbClr val="CC00CC"/>
                </a:solidFill>
              </a:rPr>
              <a:t>w</a:t>
            </a:r>
            <a:r>
              <a:rPr lang="en-US" sz="2400" baseline="-25000" dirty="0" err="1" smtClean="0">
                <a:solidFill>
                  <a:srgbClr val="CC00CC"/>
                </a:solidFill>
              </a:rPr>
              <a:t>ij</a:t>
            </a:r>
            <a:r>
              <a:rPr lang="en-US" sz="2400" baseline="-25000" dirty="0" smtClean="0">
                <a:solidFill>
                  <a:srgbClr val="CC00CC"/>
                </a:solidFill>
              </a:rPr>
              <a:t> </a:t>
            </a:r>
            <a:r>
              <a:rPr lang="en-US" sz="2400" dirty="0" smtClean="0">
                <a:solidFill>
                  <a:srgbClr val="CC00CC"/>
                </a:solidFill>
              </a:rPr>
              <a:t>is weight from </a:t>
            </a:r>
            <a:r>
              <a:rPr lang="en-US" sz="2400" dirty="0" err="1" smtClean="0">
                <a:solidFill>
                  <a:srgbClr val="CC00CC"/>
                </a:solidFill>
              </a:rPr>
              <a:t>i</a:t>
            </a:r>
            <a:r>
              <a:rPr lang="en-US" sz="2400" baseline="30000" dirty="0" err="1" smtClean="0">
                <a:solidFill>
                  <a:srgbClr val="CC00CC"/>
                </a:solidFill>
              </a:rPr>
              <a:t>th</a:t>
            </a:r>
            <a:r>
              <a:rPr lang="en-US" sz="2400" baseline="30000" dirty="0" smtClean="0">
                <a:solidFill>
                  <a:srgbClr val="CC00CC"/>
                </a:solidFill>
              </a:rPr>
              <a:t> </a:t>
            </a:r>
            <a:r>
              <a:rPr lang="en-US" sz="2400" dirty="0" smtClean="0">
                <a:solidFill>
                  <a:srgbClr val="CC00CC"/>
                </a:solidFill>
              </a:rPr>
              <a:t>input node to </a:t>
            </a:r>
            <a:r>
              <a:rPr lang="en-US" sz="2400" dirty="0" err="1" smtClean="0">
                <a:solidFill>
                  <a:srgbClr val="CC00CC"/>
                </a:solidFill>
              </a:rPr>
              <a:t>j</a:t>
            </a:r>
            <a:r>
              <a:rPr lang="en-US" sz="2400" baseline="30000" dirty="0" err="1" smtClean="0">
                <a:solidFill>
                  <a:srgbClr val="CC00CC"/>
                </a:solidFill>
              </a:rPr>
              <a:t>th</a:t>
            </a:r>
            <a:r>
              <a:rPr lang="en-US" sz="2400" dirty="0" smtClean="0">
                <a:solidFill>
                  <a:srgbClr val="CC00CC"/>
                </a:solidFill>
              </a:rPr>
              <a:t> hidden node</a:t>
            </a:r>
          </a:p>
          <a:p>
            <a:r>
              <a:rPr lang="en-US" sz="2400" dirty="0" smtClean="0">
                <a:solidFill>
                  <a:srgbClr val="CC00CC"/>
                </a:solidFill>
              </a:rPr>
              <a:t>T</a:t>
            </a:r>
            <a:r>
              <a:rPr lang="en-US" sz="2400" baseline="-25000" dirty="0" smtClean="0">
                <a:solidFill>
                  <a:srgbClr val="CC00CC"/>
                </a:solidFill>
              </a:rPr>
              <a:t>k0</a:t>
            </a:r>
            <a:r>
              <a:rPr lang="en-US" sz="2400" dirty="0" smtClean="0">
                <a:solidFill>
                  <a:srgbClr val="CC00CC"/>
                </a:solidFill>
              </a:rPr>
              <a:t> is threshold for k</a:t>
            </a:r>
            <a:r>
              <a:rPr lang="en-US" sz="2400" baseline="30000" dirty="0" smtClean="0">
                <a:solidFill>
                  <a:srgbClr val="CC00CC"/>
                </a:solidFill>
              </a:rPr>
              <a:t>th</a:t>
            </a:r>
            <a:r>
              <a:rPr lang="en-US" sz="2400" dirty="0" smtClean="0">
                <a:solidFill>
                  <a:srgbClr val="CC00CC"/>
                </a:solidFill>
              </a:rPr>
              <a:t> hidden node </a:t>
            </a:r>
            <a:endParaRPr lang="en-GB" sz="2400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9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27" y="0"/>
            <a:ext cx="8229600" cy="944562"/>
          </a:xfrm>
        </p:spPr>
        <p:txBody>
          <a:bodyPr/>
          <a:lstStyle/>
          <a:p>
            <a:r>
              <a:rPr lang="en-US" dirty="0" smtClean="0"/>
              <a:t>HOW DOES IT WORK?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6600" y="1549400"/>
            <a:ext cx="15748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133600" y="19050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165350" y="24003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781300" y="16764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794000" y="21463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68600" y="25527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276600" y="21209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365500" y="3048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800350" y="3048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09800" y="301625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48050" y="2197100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89100" y="1973943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89100" y="2476500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7"/>
          </p:cNvCxnSpPr>
          <p:nvPr/>
        </p:nvCxnSpPr>
        <p:spPr>
          <a:xfrm flipV="1">
            <a:off x="2241550" y="1698718"/>
            <a:ext cx="669832" cy="275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4"/>
            <a:endCxn id="11" idx="5"/>
          </p:cNvCxnSpPr>
          <p:nvPr/>
        </p:nvCxnSpPr>
        <p:spPr>
          <a:xfrm>
            <a:off x="2209800" y="2057400"/>
            <a:ext cx="688882" cy="625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1"/>
          </p:cNvCxnSpPr>
          <p:nvPr/>
        </p:nvCxnSpPr>
        <p:spPr>
          <a:xfrm>
            <a:off x="2155918" y="1927318"/>
            <a:ext cx="790482" cy="269782"/>
          </a:xfrm>
          <a:prstGeom prst="line">
            <a:avLst/>
          </a:prstGeom>
          <a:ln w="28575"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2" idx="4"/>
          </p:cNvCxnSpPr>
          <p:nvPr/>
        </p:nvCxnSpPr>
        <p:spPr>
          <a:xfrm>
            <a:off x="2819400" y="1774732"/>
            <a:ext cx="533400" cy="498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2" idx="2"/>
          </p:cNvCxnSpPr>
          <p:nvPr/>
        </p:nvCxnSpPr>
        <p:spPr>
          <a:xfrm flipV="1">
            <a:off x="2781300" y="2197100"/>
            <a:ext cx="495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9" idx="6"/>
          </p:cNvCxnSpPr>
          <p:nvPr/>
        </p:nvCxnSpPr>
        <p:spPr>
          <a:xfrm flipV="1">
            <a:off x="2193925" y="1752600"/>
            <a:ext cx="739775" cy="675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5"/>
            <a:endCxn id="11" idx="2"/>
          </p:cNvCxnSpPr>
          <p:nvPr/>
        </p:nvCxnSpPr>
        <p:spPr>
          <a:xfrm>
            <a:off x="2295432" y="2530382"/>
            <a:ext cx="473168" cy="98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1"/>
            <a:endCxn id="12" idx="2"/>
          </p:cNvCxnSpPr>
          <p:nvPr/>
        </p:nvCxnSpPr>
        <p:spPr>
          <a:xfrm>
            <a:off x="2816318" y="2168618"/>
            <a:ext cx="460282" cy="28482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65300" y="32766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Input   Hidden   Output</a:t>
            </a:r>
          </a:p>
          <a:p>
            <a:r>
              <a:rPr lang="en-US" sz="1600" dirty="0" smtClean="0"/>
              <a:t>Layer   Layer(s)  Layer</a:t>
            </a:r>
            <a:endParaRPr lang="en-GB" sz="1600" dirty="0"/>
          </a:p>
        </p:txBody>
      </p:sp>
      <p:cxnSp>
        <p:nvCxnSpPr>
          <p:cNvPr id="61" name="Straight Connector 60"/>
          <p:cNvCxnSpPr>
            <a:stCxn id="7" idx="2"/>
            <a:endCxn id="10" idx="1"/>
          </p:cNvCxnSpPr>
          <p:nvPr/>
        </p:nvCxnSpPr>
        <p:spPr>
          <a:xfrm flipV="1">
            <a:off x="2165350" y="2168618"/>
            <a:ext cx="650968" cy="307882"/>
          </a:xfrm>
          <a:prstGeom prst="line">
            <a:avLst/>
          </a:prstGeom>
          <a:ln w="28575"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92327" y="1485756"/>
            <a:ext cx="38100" cy="2870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30427" y="4369374"/>
            <a:ext cx="3333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iamond 23"/>
          <p:cNvSpPr/>
          <p:nvPr/>
        </p:nvSpPr>
        <p:spPr>
          <a:xfrm>
            <a:off x="7010400" y="259080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Diamond 39"/>
          <p:cNvSpPr/>
          <p:nvPr/>
        </p:nvSpPr>
        <p:spPr>
          <a:xfrm flipH="1">
            <a:off x="8077200" y="3435852"/>
            <a:ext cx="45719" cy="8875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Diamond 40"/>
          <p:cNvSpPr/>
          <p:nvPr/>
        </p:nvSpPr>
        <p:spPr>
          <a:xfrm>
            <a:off x="6964681" y="2772689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Diamond 41"/>
          <p:cNvSpPr/>
          <p:nvPr/>
        </p:nvSpPr>
        <p:spPr>
          <a:xfrm flipH="1">
            <a:off x="7202806" y="3287991"/>
            <a:ext cx="45719" cy="4571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Diamond 42"/>
          <p:cNvSpPr/>
          <p:nvPr/>
        </p:nvSpPr>
        <p:spPr>
          <a:xfrm>
            <a:off x="6918962" y="313055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Diamond 44"/>
          <p:cNvSpPr/>
          <p:nvPr/>
        </p:nvSpPr>
        <p:spPr>
          <a:xfrm>
            <a:off x="6705600" y="318784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Diamond 45"/>
          <p:cNvSpPr/>
          <p:nvPr/>
        </p:nvSpPr>
        <p:spPr>
          <a:xfrm>
            <a:off x="6918961" y="348023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Diamond 46"/>
          <p:cNvSpPr/>
          <p:nvPr/>
        </p:nvSpPr>
        <p:spPr>
          <a:xfrm>
            <a:off x="7252334" y="275604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Diamond 47"/>
          <p:cNvSpPr/>
          <p:nvPr/>
        </p:nvSpPr>
        <p:spPr>
          <a:xfrm>
            <a:off x="7467600" y="2984787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Diamond 50"/>
          <p:cNvSpPr/>
          <p:nvPr/>
        </p:nvSpPr>
        <p:spPr>
          <a:xfrm>
            <a:off x="7772400" y="315609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Diamond 52"/>
          <p:cNvSpPr/>
          <p:nvPr/>
        </p:nvSpPr>
        <p:spPr>
          <a:xfrm>
            <a:off x="7490459" y="3423294"/>
            <a:ext cx="45719" cy="8875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Diamond 53"/>
          <p:cNvSpPr/>
          <p:nvPr/>
        </p:nvSpPr>
        <p:spPr>
          <a:xfrm>
            <a:off x="7051583" y="339147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Diamond 54"/>
          <p:cNvSpPr/>
          <p:nvPr/>
        </p:nvSpPr>
        <p:spPr>
          <a:xfrm>
            <a:off x="7312567" y="3185218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Diamond 56"/>
          <p:cNvSpPr/>
          <p:nvPr/>
        </p:nvSpPr>
        <p:spPr>
          <a:xfrm>
            <a:off x="7818119" y="3333606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Diamond 59"/>
          <p:cNvSpPr/>
          <p:nvPr/>
        </p:nvSpPr>
        <p:spPr>
          <a:xfrm>
            <a:off x="7256870" y="3349052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Diamond 61"/>
          <p:cNvSpPr/>
          <p:nvPr/>
        </p:nvSpPr>
        <p:spPr>
          <a:xfrm>
            <a:off x="7176317" y="294277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Diamond 62"/>
          <p:cNvSpPr/>
          <p:nvPr/>
        </p:nvSpPr>
        <p:spPr>
          <a:xfrm>
            <a:off x="6751319" y="3378915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Diamond 63"/>
          <p:cNvSpPr/>
          <p:nvPr/>
        </p:nvSpPr>
        <p:spPr>
          <a:xfrm>
            <a:off x="7726681" y="3505081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Diamond 64"/>
          <p:cNvSpPr/>
          <p:nvPr/>
        </p:nvSpPr>
        <p:spPr>
          <a:xfrm>
            <a:off x="7557949" y="322852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Diamond 65"/>
          <p:cNvSpPr/>
          <p:nvPr/>
        </p:nvSpPr>
        <p:spPr>
          <a:xfrm>
            <a:off x="6898825" y="2933556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Diamond 66"/>
          <p:cNvSpPr/>
          <p:nvPr/>
        </p:nvSpPr>
        <p:spPr>
          <a:xfrm>
            <a:off x="7097302" y="3051628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Diamond 67"/>
          <p:cNvSpPr/>
          <p:nvPr/>
        </p:nvSpPr>
        <p:spPr>
          <a:xfrm>
            <a:off x="6628676" y="3425679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Diamond 68"/>
          <p:cNvSpPr/>
          <p:nvPr/>
        </p:nvSpPr>
        <p:spPr>
          <a:xfrm>
            <a:off x="6938191" y="3258339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Extract 24"/>
          <p:cNvSpPr/>
          <p:nvPr/>
        </p:nvSpPr>
        <p:spPr>
          <a:xfrm>
            <a:off x="6324600" y="181093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Flowchart: Extract 71"/>
          <p:cNvSpPr/>
          <p:nvPr/>
        </p:nvSpPr>
        <p:spPr>
          <a:xfrm>
            <a:off x="8229600" y="2170159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lowchart: Extract 72"/>
          <p:cNvSpPr/>
          <p:nvPr/>
        </p:nvSpPr>
        <p:spPr>
          <a:xfrm>
            <a:off x="6259286" y="28448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Flowchart: Extract 73"/>
          <p:cNvSpPr/>
          <p:nvPr/>
        </p:nvSpPr>
        <p:spPr>
          <a:xfrm>
            <a:off x="7383778" y="3682594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Flowchart: Extract 74"/>
          <p:cNvSpPr/>
          <p:nvPr/>
        </p:nvSpPr>
        <p:spPr>
          <a:xfrm>
            <a:off x="6396807" y="323465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Flowchart: Extract 75"/>
          <p:cNvSpPr/>
          <p:nvPr/>
        </p:nvSpPr>
        <p:spPr>
          <a:xfrm>
            <a:off x="7665719" y="2910113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Flowchart: Extract 76"/>
          <p:cNvSpPr/>
          <p:nvPr/>
        </p:nvSpPr>
        <p:spPr>
          <a:xfrm>
            <a:off x="6767649" y="3683575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Flowchart: Extract 77"/>
          <p:cNvSpPr/>
          <p:nvPr/>
        </p:nvSpPr>
        <p:spPr>
          <a:xfrm>
            <a:off x="8153400" y="313055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Flowchart: Extract 78"/>
          <p:cNvSpPr/>
          <p:nvPr/>
        </p:nvSpPr>
        <p:spPr>
          <a:xfrm>
            <a:off x="8305800" y="3785175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Flowchart: Extract 79"/>
          <p:cNvSpPr/>
          <p:nvPr/>
        </p:nvSpPr>
        <p:spPr>
          <a:xfrm>
            <a:off x="7197540" y="22987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Flowchart: Extract 81"/>
          <p:cNvSpPr/>
          <p:nvPr/>
        </p:nvSpPr>
        <p:spPr>
          <a:xfrm>
            <a:off x="7863838" y="2579641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Flowchart: Extract 83"/>
          <p:cNvSpPr/>
          <p:nvPr/>
        </p:nvSpPr>
        <p:spPr>
          <a:xfrm>
            <a:off x="6774178" y="2494499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Flowchart: Extract 84"/>
          <p:cNvSpPr/>
          <p:nvPr/>
        </p:nvSpPr>
        <p:spPr>
          <a:xfrm>
            <a:off x="7376521" y="2527156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Flowchart: Extract 85"/>
          <p:cNvSpPr/>
          <p:nvPr/>
        </p:nvSpPr>
        <p:spPr>
          <a:xfrm>
            <a:off x="6789420" y="32004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Flowchart: Extract 86"/>
          <p:cNvSpPr/>
          <p:nvPr/>
        </p:nvSpPr>
        <p:spPr>
          <a:xfrm>
            <a:off x="8229600" y="2772689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Flowchart: Extract 87"/>
          <p:cNvSpPr/>
          <p:nvPr/>
        </p:nvSpPr>
        <p:spPr>
          <a:xfrm>
            <a:off x="7633334" y="1927318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Flowchart: Extract 88"/>
          <p:cNvSpPr/>
          <p:nvPr/>
        </p:nvSpPr>
        <p:spPr>
          <a:xfrm>
            <a:off x="7673340" y="3869842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Flowchart: Extract 89"/>
          <p:cNvSpPr/>
          <p:nvPr/>
        </p:nvSpPr>
        <p:spPr>
          <a:xfrm>
            <a:off x="6766561" y="21209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lowchart: Extract 90"/>
          <p:cNvSpPr/>
          <p:nvPr/>
        </p:nvSpPr>
        <p:spPr>
          <a:xfrm>
            <a:off x="7825740" y="3632775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lowchart: Extract 91"/>
          <p:cNvSpPr/>
          <p:nvPr/>
        </p:nvSpPr>
        <p:spPr>
          <a:xfrm>
            <a:off x="6324600" y="2370091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219200" y="1752600"/>
            <a:ext cx="469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GB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4751615" y="22733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GB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7083238" y="4452648"/>
            <a:ext cx="49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GB" baseline="-250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7420787" y="4558392"/>
            <a:ext cx="3352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902200" y="1963330"/>
            <a:ext cx="0" cy="286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902200" y="3576792"/>
            <a:ext cx="4013200" cy="15700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600200" y="445264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669900"/>
                </a:solidFill>
              </a:rPr>
              <a:t>For second hidden node</a:t>
            </a:r>
            <a:endParaRPr lang="en-GB" b="1" dirty="0">
              <a:solidFill>
                <a:srgbClr val="66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AFC3737A-B029-4B2F-9EE2-887EF8F258F9}" type="slidenum">
              <a:rPr lang="en-GB" altLang="en-US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400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07963"/>
            <a:ext cx="8229600" cy="706437"/>
          </a:xfrm>
        </p:spPr>
        <p:txBody>
          <a:bodyPr/>
          <a:lstStyle/>
          <a:p>
            <a:pPr eaLnBrk="1" hangingPunct="1"/>
            <a:r>
              <a:rPr lang="en-GB" altLang="en-US" sz="2800" dirty="0" smtClean="0"/>
              <a:t>Difference between weighted and standard averaging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1542256"/>
            <a:ext cx="8229600" cy="5068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 smtClean="0">
                <a:solidFill>
                  <a:srgbClr val="FF0000"/>
                </a:solidFill>
              </a:rPr>
              <a:t>Isolated island with conservative inhabitants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 smtClean="0">
                <a:solidFill>
                  <a:srgbClr val="FF0000"/>
                </a:solidFill>
              </a:rPr>
              <a:t>How many married people 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altLang="en-US" sz="20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 smtClean="0">
                <a:solidFill>
                  <a:srgbClr val="008000"/>
                </a:solidFill>
              </a:rPr>
              <a:t>Number of married men      = 100 </a:t>
            </a:r>
            <a:r>
              <a:rPr lang="en-US" altLang="en-US" sz="2000" dirty="0" smtClean="0">
                <a:solidFill>
                  <a:srgbClr val="008000"/>
                </a:solidFill>
                <a:cs typeface="Arial" charset="0"/>
              </a:rPr>
              <a:t>±  5 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 smtClean="0">
                <a:solidFill>
                  <a:srgbClr val="008000"/>
                </a:solidFill>
              </a:rPr>
              <a:t>Number of married women =   80 </a:t>
            </a:r>
            <a:r>
              <a:rPr lang="en-US" altLang="en-US" sz="2000" dirty="0" smtClean="0">
                <a:solidFill>
                  <a:srgbClr val="008000"/>
                </a:solidFill>
                <a:cs typeface="Arial" charset="0"/>
              </a:rPr>
              <a:t>± 30 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>
              <a:solidFill>
                <a:srgbClr val="008000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cs typeface="Arial" charset="0"/>
              </a:rPr>
              <a:t>              </a:t>
            </a:r>
            <a:r>
              <a:rPr lang="en-US" altLang="en-US" sz="2000" b="1" dirty="0" smtClean="0">
                <a:solidFill>
                  <a:schemeClr val="accent2"/>
                </a:solidFill>
                <a:cs typeface="Arial" charset="0"/>
              </a:rPr>
              <a:t>Total   = 180 ± 30 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solidFill>
                  <a:schemeClr val="accent2"/>
                </a:solidFill>
                <a:cs typeface="Arial" charset="0"/>
              </a:rPr>
              <a:t>  </a:t>
            </a:r>
            <a:r>
              <a:rPr lang="en-US" altLang="en-US" sz="2000" b="1" dirty="0" err="1" smtClean="0">
                <a:solidFill>
                  <a:schemeClr val="accent2"/>
                </a:solidFill>
                <a:cs typeface="Arial" charset="0"/>
              </a:rPr>
              <a:t>Wtd</a:t>
            </a:r>
            <a:r>
              <a:rPr lang="en-US" altLang="en-US" sz="2000" b="1" dirty="0" smtClean="0">
                <a:solidFill>
                  <a:schemeClr val="accent2"/>
                </a:solidFill>
                <a:cs typeface="Arial" charset="0"/>
              </a:rPr>
              <a:t> average =   99 ±   5 K                           CONTRAST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solidFill>
                  <a:schemeClr val="accent2"/>
                </a:solidFill>
                <a:cs typeface="Arial" charset="0"/>
              </a:rPr>
              <a:t>              Total   = 198 ± 10 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>
              <a:solidFill>
                <a:srgbClr val="0000FF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solidFill>
                  <a:srgbClr val="0000FF"/>
                </a:solidFill>
                <a:cs typeface="Arial" charset="0"/>
              </a:rPr>
              <a:t>GENERAL POINT: Adding (uncontroversial) theoretical input can improve precision of answer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dirty="0" smtClean="0">
                <a:solidFill>
                  <a:srgbClr val="0000FF"/>
                </a:solidFill>
                <a:cs typeface="Arial" charset="0"/>
              </a:rPr>
              <a:t>     Compare “kinematic fitting”</a:t>
            </a:r>
          </a:p>
        </p:txBody>
      </p:sp>
      <p:sp>
        <p:nvSpPr>
          <p:cNvPr id="25605" name="AutoShape 4"/>
          <p:cNvSpPr>
            <a:spLocks noChangeArrowheads="1"/>
          </p:cNvSpPr>
          <p:nvPr/>
        </p:nvSpPr>
        <p:spPr bwMode="auto">
          <a:xfrm>
            <a:off x="684213" y="4365625"/>
            <a:ext cx="760412" cy="144463"/>
          </a:xfrm>
          <a:prstGeom prst="rightArrow">
            <a:avLst>
              <a:gd name="adj1" fmla="val 50000"/>
              <a:gd name="adj2" fmla="val 13159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 flipH="1" flipV="1">
            <a:off x="3708400" y="3644900"/>
            <a:ext cx="1152525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 flipH="1">
            <a:off x="3708400" y="4076700"/>
            <a:ext cx="1152525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57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27" y="0"/>
            <a:ext cx="8229600" cy="944562"/>
          </a:xfrm>
        </p:spPr>
        <p:txBody>
          <a:bodyPr/>
          <a:lstStyle/>
          <a:p>
            <a:r>
              <a:rPr lang="en-US" dirty="0" smtClean="0"/>
              <a:t>HOW DOES IT WORK?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6600" y="1549400"/>
            <a:ext cx="15748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133600" y="19050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165350" y="24003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781300" y="16764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794000" y="21463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68600" y="25527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276600" y="21209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365500" y="3048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800350" y="3048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09800" y="301625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48050" y="2197100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89100" y="1973943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89100" y="2476500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7"/>
          </p:cNvCxnSpPr>
          <p:nvPr/>
        </p:nvCxnSpPr>
        <p:spPr>
          <a:xfrm flipV="1">
            <a:off x="2241550" y="1698718"/>
            <a:ext cx="669832" cy="275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4"/>
            <a:endCxn id="11" idx="5"/>
          </p:cNvCxnSpPr>
          <p:nvPr/>
        </p:nvCxnSpPr>
        <p:spPr>
          <a:xfrm>
            <a:off x="2209800" y="2057400"/>
            <a:ext cx="688882" cy="625382"/>
          </a:xfrm>
          <a:prstGeom prst="line">
            <a:avLst/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1"/>
          </p:cNvCxnSpPr>
          <p:nvPr/>
        </p:nvCxnSpPr>
        <p:spPr>
          <a:xfrm>
            <a:off x="2155918" y="1927318"/>
            <a:ext cx="790482" cy="269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2" idx="4"/>
          </p:cNvCxnSpPr>
          <p:nvPr/>
        </p:nvCxnSpPr>
        <p:spPr>
          <a:xfrm>
            <a:off x="2819400" y="1774732"/>
            <a:ext cx="533400" cy="498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2" idx="2"/>
          </p:cNvCxnSpPr>
          <p:nvPr/>
        </p:nvCxnSpPr>
        <p:spPr>
          <a:xfrm flipV="1">
            <a:off x="2781300" y="2197100"/>
            <a:ext cx="495300" cy="393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9" idx="6"/>
          </p:cNvCxnSpPr>
          <p:nvPr/>
        </p:nvCxnSpPr>
        <p:spPr>
          <a:xfrm flipV="1">
            <a:off x="2193925" y="1752600"/>
            <a:ext cx="739775" cy="675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5"/>
            <a:endCxn id="11" idx="2"/>
          </p:cNvCxnSpPr>
          <p:nvPr/>
        </p:nvCxnSpPr>
        <p:spPr>
          <a:xfrm>
            <a:off x="2295432" y="2530382"/>
            <a:ext cx="473168" cy="98518"/>
          </a:xfrm>
          <a:prstGeom prst="line">
            <a:avLst/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1"/>
            <a:endCxn id="12" idx="2"/>
          </p:cNvCxnSpPr>
          <p:nvPr/>
        </p:nvCxnSpPr>
        <p:spPr>
          <a:xfrm>
            <a:off x="2816318" y="2168618"/>
            <a:ext cx="460282" cy="284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65300" y="32766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Input   Hidden   Output</a:t>
            </a:r>
          </a:p>
          <a:p>
            <a:r>
              <a:rPr lang="en-US" sz="1600" dirty="0" smtClean="0"/>
              <a:t>Layer   Layer(s)  Layer</a:t>
            </a:r>
            <a:endParaRPr lang="en-GB" sz="1600" dirty="0"/>
          </a:p>
        </p:txBody>
      </p:sp>
      <p:cxnSp>
        <p:nvCxnSpPr>
          <p:cNvPr id="61" name="Straight Connector 60"/>
          <p:cNvCxnSpPr>
            <a:stCxn id="7" idx="2"/>
            <a:endCxn id="10" idx="1"/>
          </p:cNvCxnSpPr>
          <p:nvPr/>
        </p:nvCxnSpPr>
        <p:spPr>
          <a:xfrm flipV="1">
            <a:off x="2165350" y="2168618"/>
            <a:ext cx="650968" cy="307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92327" y="1485756"/>
            <a:ext cx="38100" cy="2870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30427" y="4369374"/>
            <a:ext cx="3333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iamond 23"/>
          <p:cNvSpPr/>
          <p:nvPr/>
        </p:nvSpPr>
        <p:spPr>
          <a:xfrm>
            <a:off x="7010400" y="259080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Diamond 39"/>
          <p:cNvSpPr/>
          <p:nvPr/>
        </p:nvSpPr>
        <p:spPr>
          <a:xfrm flipH="1">
            <a:off x="8077200" y="3435852"/>
            <a:ext cx="45719" cy="8875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Diamond 40"/>
          <p:cNvSpPr/>
          <p:nvPr/>
        </p:nvSpPr>
        <p:spPr>
          <a:xfrm>
            <a:off x="6964681" y="2772689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Diamond 41"/>
          <p:cNvSpPr/>
          <p:nvPr/>
        </p:nvSpPr>
        <p:spPr>
          <a:xfrm flipH="1">
            <a:off x="7202806" y="3287991"/>
            <a:ext cx="45719" cy="4571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Diamond 42"/>
          <p:cNvSpPr/>
          <p:nvPr/>
        </p:nvSpPr>
        <p:spPr>
          <a:xfrm>
            <a:off x="6918962" y="313055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Diamond 44"/>
          <p:cNvSpPr/>
          <p:nvPr/>
        </p:nvSpPr>
        <p:spPr>
          <a:xfrm>
            <a:off x="6705600" y="318784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Diamond 45"/>
          <p:cNvSpPr/>
          <p:nvPr/>
        </p:nvSpPr>
        <p:spPr>
          <a:xfrm>
            <a:off x="6918961" y="348023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Diamond 46"/>
          <p:cNvSpPr/>
          <p:nvPr/>
        </p:nvSpPr>
        <p:spPr>
          <a:xfrm>
            <a:off x="7252334" y="275604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Diamond 47"/>
          <p:cNvSpPr/>
          <p:nvPr/>
        </p:nvSpPr>
        <p:spPr>
          <a:xfrm>
            <a:off x="7467600" y="2984787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Diamond 50"/>
          <p:cNvSpPr/>
          <p:nvPr/>
        </p:nvSpPr>
        <p:spPr>
          <a:xfrm>
            <a:off x="7772400" y="315609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Diamond 52"/>
          <p:cNvSpPr/>
          <p:nvPr/>
        </p:nvSpPr>
        <p:spPr>
          <a:xfrm>
            <a:off x="7490459" y="3423294"/>
            <a:ext cx="45719" cy="8875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Diamond 53"/>
          <p:cNvSpPr/>
          <p:nvPr/>
        </p:nvSpPr>
        <p:spPr>
          <a:xfrm>
            <a:off x="7051583" y="339147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Diamond 54"/>
          <p:cNvSpPr/>
          <p:nvPr/>
        </p:nvSpPr>
        <p:spPr>
          <a:xfrm>
            <a:off x="7312567" y="3185218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Diamond 56"/>
          <p:cNvSpPr/>
          <p:nvPr/>
        </p:nvSpPr>
        <p:spPr>
          <a:xfrm>
            <a:off x="7818119" y="3333606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Diamond 59"/>
          <p:cNvSpPr/>
          <p:nvPr/>
        </p:nvSpPr>
        <p:spPr>
          <a:xfrm>
            <a:off x="7256870" y="3349052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Diamond 61"/>
          <p:cNvSpPr/>
          <p:nvPr/>
        </p:nvSpPr>
        <p:spPr>
          <a:xfrm>
            <a:off x="7176317" y="294277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Diamond 62"/>
          <p:cNvSpPr/>
          <p:nvPr/>
        </p:nvSpPr>
        <p:spPr>
          <a:xfrm>
            <a:off x="6751319" y="3378915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Diamond 63"/>
          <p:cNvSpPr/>
          <p:nvPr/>
        </p:nvSpPr>
        <p:spPr>
          <a:xfrm>
            <a:off x="7726681" y="3505081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Diamond 64"/>
          <p:cNvSpPr/>
          <p:nvPr/>
        </p:nvSpPr>
        <p:spPr>
          <a:xfrm>
            <a:off x="7557949" y="322852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Diamond 65"/>
          <p:cNvSpPr/>
          <p:nvPr/>
        </p:nvSpPr>
        <p:spPr>
          <a:xfrm>
            <a:off x="6898825" y="2933556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Diamond 66"/>
          <p:cNvSpPr/>
          <p:nvPr/>
        </p:nvSpPr>
        <p:spPr>
          <a:xfrm>
            <a:off x="7097302" y="3051628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Diamond 67"/>
          <p:cNvSpPr/>
          <p:nvPr/>
        </p:nvSpPr>
        <p:spPr>
          <a:xfrm>
            <a:off x="6628676" y="3425679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Diamond 68"/>
          <p:cNvSpPr/>
          <p:nvPr/>
        </p:nvSpPr>
        <p:spPr>
          <a:xfrm>
            <a:off x="6938191" y="3258339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Extract 24"/>
          <p:cNvSpPr/>
          <p:nvPr/>
        </p:nvSpPr>
        <p:spPr>
          <a:xfrm>
            <a:off x="6324600" y="181093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Flowchart: Extract 71"/>
          <p:cNvSpPr/>
          <p:nvPr/>
        </p:nvSpPr>
        <p:spPr>
          <a:xfrm>
            <a:off x="8229600" y="2170159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lowchart: Extract 72"/>
          <p:cNvSpPr/>
          <p:nvPr/>
        </p:nvSpPr>
        <p:spPr>
          <a:xfrm>
            <a:off x="6259286" y="28448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Flowchart: Extract 73"/>
          <p:cNvSpPr/>
          <p:nvPr/>
        </p:nvSpPr>
        <p:spPr>
          <a:xfrm>
            <a:off x="7383778" y="3682594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Flowchart: Extract 74"/>
          <p:cNvSpPr/>
          <p:nvPr/>
        </p:nvSpPr>
        <p:spPr>
          <a:xfrm>
            <a:off x="6396807" y="323465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Flowchart: Extract 75"/>
          <p:cNvSpPr/>
          <p:nvPr/>
        </p:nvSpPr>
        <p:spPr>
          <a:xfrm>
            <a:off x="7665719" y="2910113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Flowchart: Extract 76"/>
          <p:cNvSpPr/>
          <p:nvPr/>
        </p:nvSpPr>
        <p:spPr>
          <a:xfrm>
            <a:off x="6767649" y="3683575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Flowchart: Extract 77"/>
          <p:cNvSpPr/>
          <p:nvPr/>
        </p:nvSpPr>
        <p:spPr>
          <a:xfrm>
            <a:off x="8153400" y="313055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Flowchart: Extract 78"/>
          <p:cNvSpPr/>
          <p:nvPr/>
        </p:nvSpPr>
        <p:spPr>
          <a:xfrm>
            <a:off x="8305800" y="3785175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Flowchart: Extract 79"/>
          <p:cNvSpPr/>
          <p:nvPr/>
        </p:nvSpPr>
        <p:spPr>
          <a:xfrm>
            <a:off x="7197540" y="22987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Flowchart: Extract 81"/>
          <p:cNvSpPr/>
          <p:nvPr/>
        </p:nvSpPr>
        <p:spPr>
          <a:xfrm>
            <a:off x="7863838" y="2579641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Flowchart: Extract 83"/>
          <p:cNvSpPr/>
          <p:nvPr/>
        </p:nvSpPr>
        <p:spPr>
          <a:xfrm>
            <a:off x="6774178" y="2494499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Flowchart: Extract 84"/>
          <p:cNvSpPr/>
          <p:nvPr/>
        </p:nvSpPr>
        <p:spPr>
          <a:xfrm>
            <a:off x="7376521" y="2527156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Flowchart: Extract 85"/>
          <p:cNvSpPr/>
          <p:nvPr/>
        </p:nvSpPr>
        <p:spPr>
          <a:xfrm>
            <a:off x="6789420" y="32004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Flowchart: Extract 86"/>
          <p:cNvSpPr/>
          <p:nvPr/>
        </p:nvSpPr>
        <p:spPr>
          <a:xfrm>
            <a:off x="8229600" y="2772689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Flowchart: Extract 87"/>
          <p:cNvSpPr/>
          <p:nvPr/>
        </p:nvSpPr>
        <p:spPr>
          <a:xfrm>
            <a:off x="7633334" y="1927318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Flowchart: Extract 88"/>
          <p:cNvSpPr/>
          <p:nvPr/>
        </p:nvSpPr>
        <p:spPr>
          <a:xfrm>
            <a:off x="7673340" y="3869842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Flowchart: Extract 89"/>
          <p:cNvSpPr/>
          <p:nvPr/>
        </p:nvSpPr>
        <p:spPr>
          <a:xfrm>
            <a:off x="6766561" y="21209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lowchart: Extract 90"/>
          <p:cNvSpPr/>
          <p:nvPr/>
        </p:nvSpPr>
        <p:spPr>
          <a:xfrm>
            <a:off x="7825740" y="3632775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lowchart: Extract 91"/>
          <p:cNvSpPr/>
          <p:nvPr/>
        </p:nvSpPr>
        <p:spPr>
          <a:xfrm>
            <a:off x="6324600" y="2370091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219200" y="1752600"/>
            <a:ext cx="469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GB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4751615" y="22733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GB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7083238" y="4452648"/>
            <a:ext cx="49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GB" baseline="-250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7420787" y="4558392"/>
            <a:ext cx="3352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902200" y="1963330"/>
            <a:ext cx="0" cy="286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791200" y="1309008"/>
            <a:ext cx="2004060" cy="3415392"/>
          </a:xfrm>
          <a:prstGeom prst="line">
            <a:avLst/>
          </a:prstGeom>
          <a:ln w="1905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454150" y="435624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For third hidden node</a:t>
            </a:r>
            <a:endParaRPr lang="en-GB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1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27" y="0"/>
            <a:ext cx="8229600" cy="944562"/>
          </a:xfrm>
        </p:spPr>
        <p:txBody>
          <a:bodyPr/>
          <a:lstStyle/>
          <a:p>
            <a:r>
              <a:rPr lang="en-US" dirty="0" smtClean="0"/>
              <a:t>HOW DOES IT WORK?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06600" y="1549400"/>
            <a:ext cx="1574800" cy="1295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133600" y="19050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165350" y="24003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2781300" y="16764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794000" y="21463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2768600" y="25527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276600" y="21209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365500" y="3048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800350" y="3048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209800" y="301625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48050" y="2197100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689100" y="1973943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689100" y="2476500"/>
            <a:ext cx="444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9" idx="7"/>
          </p:cNvCxnSpPr>
          <p:nvPr/>
        </p:nvCxnSpPr>
        <p:spPr>
          <a:xfrm flipV="1">
            <a:off x="2241550" y="1698718"/>
            <a:ext cx="669832" cy="275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6" idx="4"/>
            <a:endCxn id="11" idx="5"/>
          </p:cNvCxnSpPr>
          <p:nvPr/>
        </p:nvCxnSpPr>
        <p:spPr>
          <a:xfrm>
            <a:off x="2209800" y="2057400"/>
            <a:ext cx="688882" cy="6253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6" idx="1"/>
          </p:cNvCxnSpPr>
          <p:nvPr/>
        </p:nvCxnSpPr>
        <p:spPr>
          <a:xfrm>
            <a:off x="2155918" y="1927318"/>
            <a:ext cx="790482" cy="2697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12" idx="4"/>
          </p:cNvCxnSpPr>
          <p:nvPr/>
        </p:nvCxnSpPr>
        <p:spPr>
          <a:xfrm>
            <a:off x="2819400" y="1774732"/>
            <a:ext cx="533400" cy="498568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2" idx="2"/>
          </p:cNvCxnSpPr>
          <p:nvPr/>
        </p:nvCxnSpPr>
        <p:spPr>
          <a:xfrm flipV="1">
            <a:off x="2781300" y="2197100"/>
            <a:ext cx="495300" cy="393700"/>
          </a:xfrm>
          <a:prstGeom prst="line">
            <a:avLst/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endCxn id="9" idx="6"/>
          </p:cNvCxnSpPr>
          <p:nvPr/>
        </p:nvCxnSpPr>
        <p:spPr>
          <a:xfrm flipV="1">
            <a:off x="2193925" y="1752600"/>
            <a:ext cx="739775" cy="675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7" idx="5"/>
            <a:endCxn id="11" idx="2"/>
          </p:cNvCxnSpPr>
          <p:nvPr/>
        </p:nvCxnSpPr>
        <p:spPr>
          <a:xfrm>
            <a:off x="2295432" y="2530382"/>
            <a:ext cx="473168" cy="98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0" idx="1"/>
            <a:endCxn id="12" idx="2"/>
          </p:cNvCxnSpPr>
          <p:nvPr/>
        </p:nvCxnSpPr>
        <p:spPr>
          <a:xfrm>
            <a:off x="2816318" y="2168618"/>
            <a:ext cx="460282" cy="28482"/>
          </a:xfrm>
          <a:prstGeom prst="line">
            <a:avLst/>
          </a:prstGeom>
          <a:ln w="28575">
            <a:solidFill>
              <a:srgbClr val="66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765300" y="32766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Input   Hidden   Output</a:t>
            </a:r>
          </a:p>
          <a:p>
            <a:r>
              <a:rPr lang="en-US" sz="1600" dirty="0" smtClean="0"/>
              <a:t>Layer   Layer(s)  Layer</a:t>
            </a:r>
            <a:endParaRPr lang="en-GB" sz="1600" dirty="0"/>
          </a:p>
        </p:txBody>
      </p:sp>
      <p:cxnSp>
        <p:nvCxnSpPr>
          <p:cNvPr id="61" name="Straight Connector 60"/>
          <p:cNvCxnSpPr>
            <a:stCxn id="7" idx="2"/>
            <a:endCxn id="10" idx="1"/>
          </p:cNvCxnSpPr>
          <p:nvPr/>
        </p:nvCxnSpPr>
        <p:spPr>
          <a:xfrm flipV="1">
            <a:off x="2165350" y="2168618"/>
            <a:ext cx="650968" cy="3078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92327" y="1485756"/>
            <a:ext cx="38100" cy="2870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30427" y="4369374"/>
            <a:ext cx="33337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iamond 23"/>
          <p:cNvSpPr/>
          <p:nvPr/>
        </p:nvSpPr>
        <p:spPr>
          <a:xfrm>
            <a:off x="7010400" y="259080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Diamond 39"/>
          <p:cNvSpPr/>
          <p:nvPr/>
        </p:nvSpPr>
        <p:spPr>
          <a:xfrm flipH="1">
            <a:off x="8077200" y="3435852"/>
            <a:ext cx="45719" cy="8875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Diamond 40"/>
          <p:cNvSpPr/>
          <p:nvPr/>
        </p:nvSpPr>
        <p:spPr>
          <a:xfrm>
            <a:off x="6964681" y="2772689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Diamond 41"/>
          <p:cNvSpPr/>
          <p:nvPr/>
        </p:nvSpPr>
        <p:spPr>
          <a:xfrm flipH="1">
            <a:off x="7202806" y="3287991"/>
            <a:ext cx="45719" cy="4571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Diamond 42"/>
          <p:cNvSpPr/>
          <p:nvPr/>
        </p:nvSpPr>
        <p:spPr>
          <a:xfrm>
            <a:off x="6918962" y="313055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Diamond 44"/>
          <p:cNvSpPr/>
          <p:nvPr/>
        </p:nvSpPr>
        <p:spPr>
          <a:xfrm>
            <a:off x="6705600" y="318784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Diamond 45"/>
          <p:cNvSpPr/>
          <p:nvPr/>
        </p:nvSpPr>
        <p:spPr>
          <a:xfrm>
            <a:off x="6918961" y="348023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Diamond 46"/>
          <p:cNvSpPr/>
          <p:nvPr/>
        </p:nvSpPr>
        <p:spPr>
          <a:xfrm>
            <a:off x="7252334" y="275604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Diamond 47"/>
          <p:cNvSpPr/>
          <p:nvPr/>
        </p:nvSpPr>
        <p:spPr>
          <a:xfrm>
            <a:off x="7467600" y="2984787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Diamond 50"/>
          <p:cNvSpPr/>
          <p:nvPr/>
        </p:nvSpPr>
        <p:spPr>
          <a:xfrm>
            <a:off x="7772400" y="315609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Diamond 52"/>
          <p:cNvSpPr/>
          <p:nvPr/>
        </p:nvSpPr>
        <p:spPr>
          <a:xfrm>
            <a:off x="7490459" y="3423294"/>
            <a:ext cx="45719" cy="8875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Diamond 53"/>
          <p:cNvSpPr/>
          <p:nvPr/>
        </p:nvSpPr>
        <p:spPr>
          <a:xfrm>
            <a:off x="7051583" y="3391473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Diamond 54"/>
          <p:cNvSpPr/>
          <p:nvPr/>
        </p:nvSpPr>
        <p:spPr>
          <a:xfrm>
            <a:off x="7312567" y="3185218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Diamond 56"/>
          <p:cNvSpPr/>
          <p:nvPr/>
        </p:nvSpPr>
        <p:spPr>
          <a:xfrm>
            <a:off x="7818119" y="3333606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Diamond 59"/>
          <p:cNvSpPr/>
          <p:nvPr/>
        </p:nvSpPr>
        <p:spPr>
          <a:xfrm>
            <a:off x="7256870" y="3349052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Diamond 61"/>
          <p:cNvSpPr/>
          <p:nvPr/>
        </p:nvSpPr>
        <p:spPr>
          <a:xfrm>
            <a:off x="7176317" y="294277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Diamond 62"/>
          <p:cNvSpPr/>
          <p:nvPr/>
        </p:nvSpPr>
        <p:spPr>
          <a:xfrm>
            <a:off x="6751319" y="3378915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Diamond 63"/>
          <p:cNvSpPr/>
          <p:nvPr/>
        </p:nvSpPr>
        <p:spPr>
          <a:xfrm>
            <a:off x="7726681" y="3505081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Diamond 64"/>
          <p:cNvSpPr/>
          <p:nvPr/>
        </p:nvSpPr>
        <p:spPr>
          <a:xfrm>
            <a:off x="7557949" y="3228520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Diamond 65"/>
          <p:cNvSpPr/>
          <p:nvPr/>
        </p:nvSpPr>
        <p:spPr>
          <a:xfrm>
            <a:off x="6898825" y="2933556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Diamond 66"/>
          <p:cNvSpPr/>
          <p:nvPr/>
        </p:nvSpPr>
        <p:spPr>
          <a:xfrm>
            <a:off x="7097302" y="3051628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Diamond 67"/>
          <p:cNvSpPr/>
          <p:nvPr/>
        </p:nvSpPr>
        <p:spPr>
          <a:xfrm>
            <a:off x="6628676" y="3425679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Diamond 68"/>
          <p:cNvSpPr/>
          <p:nvPr/>
        </p:nvSpPr>
        <p:spPr>
          <a:xfrm>
            <a:off x="6938191" y="3258339"/>
            <a:ext cx="45719" cy="1775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owchart: Extract 24"/>
          <p:cNvSpPr/>
          <p:nvPr/>
        </p:nvSpPr>
        <p:spPr>
          <a:xfrm>
            <a:off x="6324600" y="181093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Flowchart: Extract 71"/>
          <p:cNvSpPr/>
          <p:nvPr/>
        </p:nvSpPr>
        <p:spPr>
          <a:xfrm>
            <a:off x="8229600" y="2170159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lowchart: Extract 72"/>
          <p:cNvSpPr/>
          <p:nvPr/>
        </p:nvSpPr>
        <p:spPr>
          <a:xfrm>
            <a:off x="6259286" y="28448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Flowchart: Extract 73"/>
          <p:cNvSpPr/>
          <p:nvPr/>
        </p:nvSpPr>
        <p:spPr>
          <a:xfrm>
            <a:off x="7383778" y="3682594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Flowchart: Extract 74"/>
          <p:cNvSpPr/>
          <p:nvPr/>
        </p:nvSpPr>
        <p:spPr>
          <a:xfrm>
            <a:off x="6396807" y="323465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Flowchart: Extract 75"/>
          <p:cNvSpPr/>
          <p:nvPr/>
        </p:nvSpPr>
        <p:spPr>
          <a:xfrm>
            <a:off x="7665719" y="2910113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Flowchart: Extract 76"/>
          <p:cNvSpPr/>
          <p:nvPr/>
        </p:nvSpPr>
        <p:spPr>
          <a:xfrm>
            <a:off x="6767649" y="3683575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Flowchart: Extract 77"/>
          <p:cNvSpPr/>
          <p:nvPr/>
        </p:nvSpPr>
        <p:spPr>
          <a:xfrm>
            <a:off x="8153400" y="313055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Flowchart: Extract 78"/>
          <p:cNvSpPr/>
          <p:nvPr/>
        </p:nvSpPr>
        <p:spPr>
          <a:xfrm>
            <a:off x="8305800" y="3785175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Flowchart: Extract 79"/>
          <p:cNvSpPr/>
          <p:nvPr/>
        </p:nvSpPr>
        <p:spPr>
          <a:xfrm>
            <a:off x="7197540" y="22987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Flowchart: Extract 81"/>
          <p:cNvSpPr/>
          <p:nvPr/>
        </p:nvSpPr>
        <p:spPr>
          <a:xfrm>
            <a:off x="7863838" y="2579641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Flowchart: Extract 83"/>
          <p:cNvSpPr/>
          <p:nvPr/>
        </p:nvSpPr>
        <p:spPr>
          <a:xfrm>
            <a:off x="6774178" y="2494499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Flowchart: Extract 84"/>
          <p:cNvSpPr/>
          <p:nvPr/>
        </p:nvSpPr>
        <p:spPr>
          <a:xfrm>
            <a:off x="7376521" y="2527156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Flowchart: Extract 85"/>
          <p:cNvSpPr/>
          <p:nvPr/>
        </p:nvSpPr>
        <p:spPr>
          <a:xfrm>
            <a:off x="6789420" y="32004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Flowchart: Extract 86"/>
          <p:cNvSpPr/>
          <p:nvPr/>
        </p:nvSpPr>
        <p:spPr>
          <a:xfrm>
            <a:off x="8229600" y="2772689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Flowchart: Extract 87"/>
          <p:cNvSpPr/>
          <p:nvPr/>
        </p:nvSpPr>
        <p:spPr>
          <a:xfrm>
            <a:off x="7633334" y="1927318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Flowchart: Extract 88"/>
          <p:cNvSpPr/>
          <p:nvPr/>
        </p:nvSpPr>
        <p:spPr>
          <a:xfrm>
            <a:off x="7673340" y="3869842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Flowchart: Extract 89"/>
          <p:cNvSpPr/>
          <p:nvPr/>
        </p:nvSpPr>
        <p:spPr>
          <a:xfrm>
            <a:off x="6766561" y="2120900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lowchart: Extract 90"/>
          <p:cNvSpPr/>
          <p:nvPr/>
        </p:nvSpPr>
        <p:spPr>
          <a:xfrm>
            <a:off x="7825740" y="3632775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lowchart: Extract 91"/>
          <p:cNvSpPr/>
          <p:nvPr/>
        </p:nvSpPr>
        <p:spPr>
          <a:xfrm>
            <a:off x="6324600" y="2370091"/>
            <a:ext cx="152400" cy="152400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1219200" y="1752600"/>
            <a:ext cx="469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 smtClean="0"/>
              <a:t>1</a:t>
            </a:r>
          </a:p>
          <a:p>
            <a:endParaRPr lang="en-US" dirty="0"/>
          </a:p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GB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4751615" y="22733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endParaRPr lang="en-GB" baseline="-25000" dirty="0"/>
          </a:p>
        </p:txBody>
      </p:sp>
      <p:sp>
        <p:nvSpPr>
          <p:cNvPr id="35" name="TextBox 34"/>
          <p:cNvSpPr txBox="1"/>
          <p:nvPr/>
        </p:nvSpPr>
        <p:spPr>
          <a:xfrm>
            <a:off x="7083238" y="4452648"/>
            <a:ext cx="490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r>
              <a:rPr lang="en-US" baseline="-25000" dirty="0" smtClean="0"/>
              <a:t>1</a:t>
            </a:r>
            <a:endParaRPr lang="en-GB" baseline="-250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7420787" y="4558392"/>
            <a:ext cx="33528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4902200" y="1963330"/>
            <a:ext cx="0" cy="2869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89409" y="4318143"/>
            <a:ext cx="73685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Output = Sigmoid{0.4</a:t>
            </a:r>
            <a:r>
              <a:rPr lang="en-US" sz="2000" dirty="0" smtClean="0">
                <a:solidFill>
                  <a:srgbClr val="CC00CC"/>
                </a:solidFill>
              </a:rPr>
              <a:t>H</a:t>
            </a:r>
            <a:r>
              <a:rPr lang="en-US" sz="2000" baseline="-25000" dirty="0" smtClean="0">
                <a:solidFill>
                  <a:srgbClr val="CC00CC"/>
                </a:solidFill>
              </a:rPr>
              <a:t>1</a:t>
            </a:r>
            <a:r>
              <a:rPr lang="en-US" sz="2000" dirty="0" smtClean="0"/>
              <a:t> + 0.4</a:t>
            </a:r>
            <a:r>
              <a:rPr lang="en-US" sz="2000" dirty="0" smtClean="0">
                <a:solidFill>
                  <a:srgbClr val="00B050"/>
                </a:solidFill>
              </a:rPr>
              <a:t>H</a:t>
            </a:r>
            <a:r>
              <a:rPr lang="en-US" sz="2000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/>
              <a:t>+ 0.4</a:t>
            </a:r>
            <a:r>
              <a:rPr lang="en-US" sz="2000" dirty="0" smtClean="0">
                <a:solidFill>
                  <a:srgbClr val="CC6600"/>
                </a:solidFill>
              </a:rPr>
              <a:t>H</a:t>
            </a:r>
            <a:r>
              <a:rPr lang="en-US" sz="2000" baseline="-25000" dirty="0" smtClean="0">
                <a:solidFill>
                  <a:srgbClr val="CC6600"/>
                </a:solidFill>
              </a:rPr>
              <a:t>3</a:t>
            </a:r>
            <a:r>
              <a:rPr lang="en-US" sz="2000" dirty="0" smtClean="0">
                <a:solidFill>
                  <a:srgbClr val="CC6600"/>
                </a:solidFill>
              </a:rPr>
              <a:t> </a:t>
            </a:r>
            <a:r>
              <a:rPr lang="en-US" sz="2000" dirty="0" smtClean="0"/>
              <a:t>– 1.0}</a:t>
            </a:r>
          </a:p>
          <a:p>
            <a:r>
              <a:rPr lang="en-US" sz="2000" dirty="0" smtClean="0"/>
              <a:t>Output is ‘On’ only if </a:t>
            </a:r>
            <a:r>
              <a:rPr lang="en-US" sz="2000" dirty="0" smtClean="0">
                <a:solidFill>
                  <a:srgbClr val="CC00CC"/>
                </a:solidFill>
              </a:rPr>
              <a:t>H</a:t>
            </a:r>
            <a:r>
              <a:rPr lang="en-US" sz="2000" baseline="-25000" dirty="0" smtClean="0">
                <a:solidFill>
                  <a:srgbClr val="CC00CC"/>
                </a:solidFill>
              </a:rPr>
              <a:t>1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H</a:t>
            </a:r>
            <a:r>
              <a:rPr lang="en-US" sz="2000" baseline="-25000" dirty="0" smtClean="0">
                <a:solidFill>
                  <a:srgbClr val="00B050"/>
                </a:solidFill>
              </a:rPr>
              <a:t>2</a:t>
            </a:r>
            <a:r>
              <a:rPr lang="en-US" sz="2000" baseline="-25000" dirty="0" smtClean="0"/>
              <a:t> </a:t>
            </a:r>
            <a:r>
              <a:rPr lang="en-US" sz="2000" dirty="0" smtClean="0">
                <a:solidFill>
                  <a:srgbClr val="CC6600"/>
                </a:solidFill>
              </a:rPr>
              <a:t>H</a:t>
            </a:r>
            <a:r>
              <a:rPr lang="en-US" sz="2000" baseline="-25000" dirty="0" smtClean="0">
                <a:solidFill>
                  <a:srgbClr val="CC6600"/>
                </a:solidFill>
              </a:rPr>
              <a:t>3</a:t>
            </a:r>
            <a:r>
              <a:rPr lang="en-US" sz="2000" dirty="0" smtClean="0"/>
              <a:t> all are ‘On’</a:t>
            </a:r>
          </a:p>
          <a:p>
            <a:endParaRPr lang="en-US" sz="2000" dirty="0"/>
          </a:p>
          <a:p>
            <a:r>
              <a:rPr lang="en-US" sz="2000" dirty="0" smtClean="0"/>
              <a:t>N.B. </a:t>
            </a:r>
          </a:p>
          <a:p>
            <a:r>
              <a:rPr lang="en-US" sz="2000" dirty="0" smtClean="0"/>
              <a:t>* Complexity of final region depends on number of hidden nodes.</a:t>
            </a:r>
          </a:p>
          <a:p>
            <a:r>
              <a:rPr lang="en-US" sz="2000" dirty="0" smtClean="0"/>
              <a:t>* Finite </a:t>
            </a:r>
            <a:r>
              <a:rPr lang="el-GR" sz="2000" dirty="0" smtClean="0">
                <a:latin typeface="Calibri"/>
                <a:cs typeface="Calibri"/>
              </a:rPr>
              <a:t>β</a:t>
            </a:r>
            <a:r>
              <a:rPr lang="en-US" sz="2000" dirty="0" smtClean="0">
                <a:latin typeface="Calibri"/>
                <a:cs typeface="Calibri"/>
              </a:rPr>
              <a:t> </a:t>
            </a:r>
            <a:r>
              <a:rPr lang="en-US" sz="2000" dirty="0" smtClean="0">
                <a:latin typeface="Calibri"/>
                <a:cs typeface="Calibri"/>
                <a:sym typeface="Wingdings" panose="05000000000000000000" pitchFamily="2" charset="2"/>
              </a:rPr>
              <a:t> rounded edges for </a:t>
            </a:r>
            <a:r>
              <a:rPr lang="en-US" sz="2000" dirty="0" smtClean="0">
                <a:sym typeface="Wingdings" panose="05000000000000000000" pitchFamily="2" charset="2"/>
              </a:rPr>
              <a:t> s</a:t>
            </a:r>
            <a:r>
              <a:rPr lang="en-US" sz="2000" dirty="0" smtClean="0"/>
              <a:t>elected region; and contours of  constant output in (v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v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plane.</a:t>
            </a:r>
            <a:endParaRPr lang="en-GB" sz="2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5638800" y="3657743"/>
            <a:ext cx="32766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019800" y="838200"/>
            <a:ext cx="1821178" cy="3799114"/>
          </a:xfrm>
          <a:prstGeom prst="line">
            <a:avLst/>
          </a:prstGeom>
          <a:ln w="28575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10225" y="1104541"/>
            <a:ext cx="3305175" cy="3086459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1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94456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When do we need more than one </a:t>
            </a:r>
            <a:r>
              <a:rPr lang="en-GB" sz="3200" dirty="0"/>
              <a:t>H</a:t>
            </a:r>
            <a:r>
              <a:rPr lang="en-GB" sz="3200" dirty="0" smtClean="0"/>
              <a:t>idden Layer?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06670" y="4639108"/>
            <a:ext cx="1497693" cy="9543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90600" y="1524000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990600" y="3276600"/>
            <a:ext cx="266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29200" y="1537855"/>
            <a:ext cx="0" cy="175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29200" y="3276600"/>
            <a:ext cx="26268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219200" y="1730829"/>
            <a:ext cx="914400" cy="914400"/>
          </a:xfrm>
          <a:prstGeom prst="ellipse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819400" y="1219200"/>
            <a:ext cx="838200" cy="1447800"/>
          </a:xfrm>
          <a:prstGeom prst="ellipse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 rot="19447345">
            <a:off x="5113687" y="1524000"/>
            <a:ext cx="1933897" cy="914400"/>
          </a:xfrm>
          <a:prstGeom prst="ellipse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 rot="2042852">
            <a:off x="6331970" y="1442672"/>
            <a:ext cx="1600200" cy="914400"/>
          </a:xfrm>
          <a:prstGeom prst="ellipse">
            <a:avLst/>
          </a:prstGeom>
          <a:solidFill>
            <a:srgbClr val="66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819400" y="3657600"/>
            <a:ext cx="2209800" cy="243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3429000" y="3657600"/>
            <a:ext cx="2362200" cy="2419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7467600" y="48768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4114800" y="4895850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152900" y="3857625"/>
            <a:ext cx="914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657600" y="4162425"/>
            <a:ext cx="133350" cy="257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3676650" y="5224462"/>
            <a:ext cx="133350" cy="257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4791075" y="5215023"/>
            <a:ext cx="133350" cy="257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4724400" y="4138612"/>
            <a:ext cx="133350" cy="257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5486400" y="4604125"/>
            <a:ext cx="133350" cy="2571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lowchart: Connector 36"/>
          <p:cNvSpPr/>
          <p:nvPr/>
        </p:nvSpPr>
        <p:spPr>
          <a:xfrm>
            <a:off x="4267200" y="3977900"/>
            <a:ext cx="114300" cy="1607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lowchart: Connector 37"/>
          <p:cNvSpPr/>
          <p:nvPr/>
        </p:nvSpPr>
        <p:spPr>
          <a:xfrm>
            <a:off x="4267200" y="4218969"/>
            <a:ext cx="114300" cy="1607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lowchart: Connector 38"/>
          <p:cNvSpPr/>
          <p:nvPr/>
        </p:nvSpPr>
        <p:spPr>
          <a:xfrm>
            <a:off x="4216400" y="5253644"/>
            <a:ext cx="114300" cy="1607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lowchart: Connector 39"/>
          <p:cNvSpPr/>
          <p:nvPr/>
        </p:nvSpPr>
        <p:spPr>
          <a:xfrm>
            <a:off x="4210050" y="4967550"/>
            <a:ext cx="114300" cy="1607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lowchart: Connector 41"/>
          <p:cNvSpPr/>
          <p:nvPr/>
        </p:nvSpPr>
        <p:spPr>
          <a:xfrm>
            <a:off x="4273550" y="4523769"/>
            <a:ext cx="114300" cy="1607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lowchart: Connector 42"/>
          <p:cNvSpPr/>
          <p:nvPr/>
        </p:nvSpPr>
        <p:spPr>
          <a:xfrm>
            <a:off x="4216400" y="5498494"/>
            <a:ext cx="114300" cy="16071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>
            <a:off x="5553075" y="4766829"/>
            <a:ext cx="6710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238500" y="5353050"/>
            <a:ext cx="4381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29" idx="2"/>
          </p:cNvCxnSpPr>
          <p:nvPr/>
        </p:nvCxnSpPr>
        <p:spPr>
          <a:xfrm flipV="1">
            <a:off x="3238500" y="4291013"/>
            <a:ext cx="419100" cy="23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4" idx="6"/>
          </p:cNvCxnSpPr>
          <p:nvPr/>
        </p:nvCxnSpPr>
        <p:spPr>
          <a:xfrm>
            <a:off x="4857750" y="4267200"/>
            <a:ext cx="752475" cy="390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35" idx="5"/>
          </p:cNvCxnSpPr>
          <p:nvPr/>
        </p:nvCxnSpPr>
        <p:spPr>
          <a:xfrm flipV="1">
            <a:off x="4857750" y="4823638"/>
            <a:ext cx="742471" cy="490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96900" y="161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63" name="TextBox 62"/>
          <p:cNvSpPr txBox="1"/>
          <p:nvPr/>
        </p:nvSpPr>
        <p:spPr>
          <a:xfrm>
            <a:off x="2317750" y="3290455"/>
            <a:ext cx="50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64" name="TextBox 63"/>
          <p:cNvSpPr txBox="1"/>
          <p:nvPr/>
        </p:nvSpPr>
        <p:spPr>
          <a:xfrm>
            <a:off x="2930071" y="417225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</a:t>
            </a:r>
            <a:r>
              <a:rPr lang="en-GB" baseline="-25000" dirty="0" smtClean="0"/>
              <a:t>1</a:t>
            </a:r>
            <a:endParaRPr lang="en-GB" baseline="-25000" dirty="0"/>
          </a:p>
        </p:txBody>
      </p:sp>
      <p:sp>
        <p:nvSpPr>
          <p:cNvPr id="65" name="TextBox 64"/>
          <p:cNvSpPr txBox="1"/>
          <p:nvPr/>
        </p:nvSpPr>
        <p:spPr>
          <a:xfrm>
            <a:off x="2911928" y="514933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</a:t>
            </a:r>
            <a:r>
              <a:rPr lang="en-GB" baseline="-25000" dirty="0" smtClean="0"/>
              <a:t>2</a:t>
            </a:r>
            <a:endParaRPr lang="en-GB" baseline="-25000" dirty="0"/>
          </a:p>
        </p:txBody>
      </p:sp>
      <p:sp>
        <p:nvSpPr>
          <p:cNvPr id="66" name="TextBox 65"/>
          <p:cNvSpPr txBox="1"/>
          <p:nvPr/>
        </p:nvSpPr>
        <p:spPr>
          <a:xfrm>
            <a:off x="6275745" y="4607789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Output</a:t>
            </a:r>
            <a:endParaRPr lang="en-GB" dirty="0"/>
          </a:p>
        </p:txBody>
      </p:sp>
      <p:sp>
        <p:nvSpPr>
          <p:cNvPr id="67" name="TextBox 66"/>
          <p:cNvSpPr txBox="1"/>
          <p:nvPr/>
        </p:nvSpPr>
        <p:spPr>
          <a:xfrm>
            <a:off x="37193" y="5775404"/>
            <a:ext cx="3333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Output = Sigmoid{H</a:t>
            </a:r>
            <a:r>
              <a:rPr lang="en-GB" baseline="-25000" dirty="0" smtClean="0"/>
              <a:t>7</a:t>
            </a:r>
            <a:r>
              <a:rPr lang="en-GB" dirty="0" smtClean="0"/>
              <a:t> + H</a:t>
            </a:r>
            <a:r>
              <a:rPr lang="en-GB" baseline="-25000" dirty="0" smtClean="0"/>
              <a:t>8 </a:t>
            </a:r>
            <a:r>
              <a:rPr lang="en-GB" dirty="0" smtClean="0"/>
              <a:t>– 0.5}</a:t>
            </a:r>
            <a:endParaRPr lang="en-GB" dirty="0"/>
          </a:p>
          <a:p>
            <a:r>
              <a:rPr lang="en-GB" dirty="0" smtClean="0"/>
              <a:t>i.e. Output is </a:t>
            </a:r>
            <a:r>
              <a:rPr lang="en-GB" b="1" dirty="0" smtClean="0">
                <a:solidFill>
                  <a:srgbClr val="669900"/>
                </a:solidFill>
              </a:rPr>
              <a:t>ON</a:t>
            </a:r>
            <a:r>
              <a:rPr lang="en-GB" dirty="0" smtClean="0"/>
              <a:t> if either or both of H4 and H5 are </a:t>
            </a:r>
            <a:r>
              <a:rPr lang="en-GB" b="1" dirty="0" smtClean="0">
                <a:solidFill>
                  <a:srgbClr val="669900"/>
                </a:solidFill>
              </a:rPr>
              <a:t>ON </a:t>
            </a:r>
            <a:r>
              <a:rPr lang="en-GB" dirty="0" smtClean="0"/>
              <a:t>(logical OR)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174603" y="419501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</a:t>
            </a:r>
            <a:r>
              <a:rPr lang="en-GB" baseline="-25000" dirty="0" smtClean="0"/>
              <a:t>7</a:t>
            </a:r>
            <a:endParaRPr lang="en-GB" baseline="-25000" dirty="0"/>
          </a:p>
        </p:txBody>
      </p:sp>
      <p:sp>
        <p:nvSpPr>
          <p:cNvPr id="69" name="TextBox 68"/>
          <p:cNvSpPr txBox="1"/>
          <p:nvPr/>
        </p:nvSpPr>
        <p:spPr>
          <a:xfrm>
            <a:off x="5124067" y="5030357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</a:t>
            </a:r>
            <a:r>
              <a:rPr lang="en-GB" baseline="-25000" dirty="0" smtClean="0"/>
              <a:t>8</a:t>
            </a:r>
            <a:endParaRPr lang="en-GB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193" y="3857625"/>
            <a:ext cx="310333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Input nodes connected to all 1</a:t>
            </a:r>
            <a:r>
              <a:rPr lang="en-GB" baseline="30000" dirty="0" smtClean="0"/>
              <a:t>st</a:t>
            </a:r>
            <a:r>
              <a:rPr lang="en-GB" dirty="0" smtClean="0"/>
              <a:t> hidden layer nodes</a:t>
            </a:r>
          </a:p>
          <a:p>
            <a:endParaRPr lang="en-GB" dirty="0"/>
          </a:p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hidden layer nodes connected to 2</a:t>
            </a:r>
            <a:r>
              <a:rPr lang="en-GB" baseline="30000" dirty="0" smtClean="0"/>
              <a:t>nd</a:t>
            </a:r>
            <a:r>
              <a:rPr lang="en-GB" dirty="0" smtClean="0"/>
              <a:t> hidden layer nodes in same rectangle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9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BEWARE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Training sets are reliable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Don’t train with variable you want to measure</a:t>
            </a:r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Data does not extend outside range of training samples (in multi-dimensions)</a:t>
            </a:r>
          </a:p>
          <a:p>
            <a:r>
              <a:rPr lang="en-US" dirty="0" smtClean="0">
                <a:solidFill>
                  <a:srgbClr val="CC6600"/>
                </a:solidFill>
              </a:rPr>
              <a:t>Don’t </a:t>
            </a:r>
            <a:r>
              <a:rPr lang="en-US" dirty="0" err="1" smtClean="0">
                <a:solidFill>
                  <a:srgbClr val="CC6600"/>
                </a:solidFill>
              </a:rPr>
              <a:t>overtrain</a:t>
            </a:r>
            <a:endParaRPr lang="en-US" dirty="0" smtClean="0">
              <a:solidFill>
                <a:srgbClr val="CC6600"/>
              </a:solidFill>
            </a:endParaRPr>
          </a:p>
          <a:p>
            <a:r>
              <a:rPr lang="en-US" dirty="0" err="1" smtClean="0">
                <a:solidFill>
                  <a:srgbClr val="CC00CC"/>
                </a:solidFill>
              </a:rPr>
              <a:t>Approx</a:t>
            </a:r>
            <a:r>
              <a:rPr lang="en-US" dirty="0" smtClean="0">
                <a:solidFill>
                  <a:srgbClr val="CC00CC"/>
                </a:solidFill>
              </a:rPr>
              <a:t> equal numbers of signal and </a:t>
            </a:r>
            <a:r>
              <a:rPr lang="en-US" dirty="0" err="1" smtClean="0">
                <a:solidFill>
                  <a:srgbClr val="CC00CC"/>
                </a:solidFill>
              </a:rPr>
              <a:t>bgd</a:t>
            </a:r>
            <a:r>
              <a:rPr lang="en-US" dirty="0" smtClean="0">
                <a:solidFill>
                  <a:srgbClr val="CC00CC"/>
                </a:solidFill>
              </a:rPr>
              <a:t> </a:t>
            </a:r>
            <a:endParaRPr lang="en-GB" dirty="0">
              <a:solidFill>
                <a:srgbClr val="CC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NN better</a:t>
            </a:r>
            <a:r>
              <a:rPr lang="en-US" dirty="0" smtClean="0">
                <a:solidFill>
                  <a:srgbClr val="0000FF"/>
                </a:solidFill>
              </a:rPr>
              <a:t>*</a:t>
            </a:r>
            <a:r>
              <a:rPr lang="en-US" dirty="0" smtClean="0"/>
              <a:t> than simple cuts?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 principle, NO</a:t>
            </a:r>
          </a:p>
          <a:p>
            <a:pPr marL="0" indent="0">
              <a:buNone/>
            </a:pPr>
            <a:r>
              <a:rPr lang="en-US" dirty="0" smtClean="0"/>
              <a:t>Can cut on complicated variable e.g. NN output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 practice: YES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But:</a:t>
            </a:r>
          </a:p>
          <a:p>
            <a:pPr marL="0" indent="0">
              <a:buNone/>
            </a:pPr>
            <a:r>
              <a:rPr lang="en-US" dirty="0" smtClean="0"/>
              <a:t>Better NN performance </a:t>
            </a:r>
            <a:r>
              <a:rPr lang="en-US" dirty="0" smtClean="0">
                <a:sym typeface="Wingdings" panose="05000000000000000000" pitchFamily="2" charset="2"/>
              </a:rPr>
              <a:t> more work by ‘Cuts’ analysis to improve performance</a:t>
            </a: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* Better = improved efficiency  v  </a:t>
            </a:r>
            <a:r>
              <a:rPr lang="en-US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mistag</a:t>
            </a:r>
            <a:r>
              <a:rPr lang="en-US" dirty="0" smtClean="0">
                <a:solidFill>
                  <a:srgbClr val="0000FF"/>
                </a:solidFill>
                <a:sym typeface="Wingdings" panose="05000000000000000000" pitchFamily="2" charset="2"/>
              </a:rPr>
              <a:t> rate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9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EXAMPLE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Try to separate </a:t>
            </a:r>
            <a:r>
              <a:rPr lang="el-GR" dirty="0" smtClean="0"/>
              <a:t>π</a:t>
            </a:r>
            <a:r>
              <a:rPr lang="en-US" dirty="0" smtClean="0"/>
              <a:t> and proton using E and p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E</a:t>
            </a:r>
            <a:r>
              <a:rPr lang="en-US" baseline="30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p</a:t>
            </a:r>
            <a:r>
              <a:rPr lang="en-US" baseline="30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m</a:t>
            </a:r>
            <a:r>
              <a:rPr lang="el-GR" baseline="-25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baseline="30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P: E</a:t>
            </a:r>
            <a:r>
              <a:rPr lang="en-US" baseline="300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 p</a:t>
            </a:r>
            <a:r>
              <a:rPr lang="en-US" baseline="300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m</a:t>
            </a:r>
            <a:r>
              <a:rPr lang="en-US" baseline="-250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baseline="300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                                                            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Easy:       p = 0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2 GeV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Harder:   p = -4  4 GeV                                        p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Hardest: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</a:t>
            </a:r>
            <a:r>
              <a:rPr lang="en-US" baseline="-25000" dirty="0" err="1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x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</a:t>
            </a:r>
            <a:r>
              <a:rPr lang="en-US" baseline="-25000" dirty="0" err="1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y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p</a:t>
            </a:r>
            <a:r>
              <a:rPr lang="en-US" baseline="-25000" dirty="0" err="1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z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= -4  4 GeV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More realistic: Add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expt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scatter of data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wrt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curves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781800" y="2514600"/>
            <a:ext cx="0" cy="190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53000" y="4419600"/>
            <a:ext cx="3505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077200" y="46482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553200" y="2362200"/>
            <a:ext cx="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/>
          <p:cNvSpPr/>
          <p:nvPr/>
        </p:nvSpPr>
        <p:spPr>
          <a:xfrm>
            <a:off x="4686300" y="2852629"/>
            <a:ext cx="4248150" cy="1398117"/>
          </a:xfrm>
          <a:custGeom>
            <a:avLst/>
            <a:gdLst>
              <a:gd name="connsiteX0" fmla="*/ 4248150 w 4248150"/>
              <a:gd name="connsiteY0" fmla="*/ 0 h 1485900"/>
              <a:gd name="connsiteX1" fmla="*/ 2362200 w 4248150"/>
              <a:gd name="connsiteY1" fmla="*/ 1257300 h 1485900"/>
              <a:gd name="connsiteX2" fmla="*/ 2209800 w 4248150"/>
              <a:gd name="connsiteY2" fmla="*/ 1333500 h 1485900"/>
              <a:gd name="connsiteX3" fmla="*/ 1524000 w 4248150"/>
              <a:gd name="connsiteY3" fmla="*/ 1485900 h 1485900"/>
              <a:gd name="connsiteX4" fmla="*/ 1524000 w 4248150"/>
              <a:gd name="connsiteY4" fmla="*/ 1485900 h 1485900"/>
              <a:gd name="connsiteX5" fmla="*/ 57150 w 4248150"/>
              <a:gd name="connsiteY5" fmla="*/ 114300 h 1485900"/>
              <a:gd name="connsiteX6" fmla="*/ 57150 w 4248150"/>
              <a:gd name="connsiteY6" fmla="*/ 114300 h 1485900"/>
              <a:gd name="connsiteX7" fmla="*/ 0 w 4248150"/>
              <a:gd name="connsiteY7" fmla="*/ 95250 h 1485900"/>
              <a:gd name="connsiteX8" fmla="*/ 0 w 4248150"/>
              <a:gd name="connsiteY8" fmla="*/ 95250 h 1485900"/>
              <a:gd name="connsiteX9" fmla="*/ 0 w 4248150"/>
              <a:gd name="connsiteY9" fmla="*/ 95250 h 1485900"/>
              <a:gd name="connsiteX10" fmla="*/ 0 w 4248150"/>
              <a:gd name="connsiteY10" fmla="*/ 95250 h 1485900"/>
              <a:gd name="connsiteX11" fmla="*/ 57150 w 4248150"/>
              <a:gd name="connsiteY11" fmla="*/ 152400 h 1485900"/>
              <a:gd name="connsiteX0" fmla="*/ 4248150 w 4248150"/>
              <a:gd name="connsiteY0" fmla="*/ 0 h 1486788"/>
              <a:gd name="connsiteX1" fmla="*/ 2362200 w 4248150"/>
              <a:gd name="connsiteY1" fmla="*/ 1257300 h 1486788"/>
              <a:gd name="connsiteX2" fmla="*/ 2209800 w 4248150"/>
              <a:gd name="connsiteY2" fmla="*/ 1333500 h 1486788"/>
              <a:gd name="connsiteX3" fmla="*/ 1524000 w 4248150"/>
              <a:gd name="connsiteY3" fmla="*/ 1485900 h 1486788"/>
              <a:gd name="connsiteX4" fmla="*/ 1524000 w 4248150"/>
              <a:gd name="connsiteY4" fmla="*/ 1257300 h 1486788"/>
              <a:gd name="connsiteX5" fmla="*/ 57150 w 4248150"/>
              <a:gd name="connsiteY5" fmla="*/ 114300 h 1486788"/>
              <a:gd name="connsiteX6" fmla="*/ 57150 w 4248150"/>
              <a:gd name="connsiteY6" fmla="*/ 114300 h 1486788"/>
              <a:gd name="connsiteX7" fmla="*/ 0 w 4248150"/>
              <a:gd name="connsiteY7" fmla="*/ 95250 h 1486788"/>
              <a:gd name="connsiteX8" fmla="*/ 0 w 4248150"/>
              <a:gd name="connsiteY8" fmla="*/ 95250 h 1486788"/>
              <a:gd name="connsiteX9" fmla="*/ 0 w 4248150"/>
              <a:gd name="connsiteY9" fmla="*/ 95250 h 1486788"/>
              <a:gd name="connsiteX10" fmla="*/ 0 w 4248150"/>
              <a:gd name="connsiteY10" fmla="*/ 95250 h 1486788"/>
              <a:gd name="connsiteX11" fmla="*/ 57150 w 4248150"/>
              <a:gd name="connsiteY11" fmla="*/ 152400 h 1486788"/>
              <a:gd name="connsiteX0" fmla="*/ 4248150 w 4248150"/>
              <a:gd name="connsiteY0" fmla="*/ 0 h 1377616"/>
              <a:gd name="connsiteX1" fmla="*/ 2362200 w 4248150"/>
              <a:gd name="connsiteY1" fmla="*/ 1257300 h 1377616"/>
              <a:gd name="connsiteX2" fmla="*/ 2209800 w 4248150"/>
              <a:gd name="connsiteY2" fmla="*/ 1333500 h 1377616"/>
              <a:gd name="connsiteX3" fmla="*/ 1828800 w 4248150"/>
              <a:gd name="connsiteY3" fmla="*/ 1314450 h 1377616"/>
              <a:gd name="connsiteX4" fmla="*/ 1524000 w 4248150"/>
              <a:gd name="connsiteY4" fmla="*/ 1257300 h 1377616"/>
              <a:gd name="connsiteX5" fmla="*/ 57150 w 4248150"/>
              <a:gd name="connsiteY5" fmla="*/ 114300 h 1377616"/>
              <a:gd name="connsiteX6" fmla="*/ 57150 w 4248150"/>
              <a:gd name="connsiteY6" fmla="*/ 114300 h 1377616"/>
              <a:gd name="connsiteX7" fmla="*/ 0 w 4248150"/>
              <a:gd name="connsiteY7" fmla="*/ 95250 h 1377616"/>
              <a:gd name="connsiteX8" fmla="*/ 0 w 4248150"/>
              <a:gd name="connsiteY8" fmla="*/ 95250 h 1377616"/>
              <a:gd name="connsiteX9" fmla="*/ 0 w 4248150"/>
              <a:gd name="connsiteY9" fmla="*/ 95250 h 1377616"/>
              <a:gd name="connsiteX10" fmla="*/ 0 w 4248150"/>
              <a:gd name="connsiteY10" fmla="*/ 95250 h 1377616"/>
              <a:gd name="connsiteX11" fmla="*/ 57150 w 4248150"/>
              <a:gd name="connsiteY11" fmla="*/ 152400 h 1377616"/>
              <a:gd name="connsiteX0" fmla="*/ 4248150 w 4248150"/>
              <a:gd name="connsiteY0" fmla="*/ 0 h 1376779"/>
              <a:gd name="connsiteX1" fmla="*/ 2362200 w 4248150"/>
              <a:gd name="connsiteY1" fmla="*/ 1257300 h 1376779"/>
              <a:gd name="connsiteX2" fmla="*/ 2209800 w 4248150"/>
              <a:gd name="connsiteY2" fmla="*/ 1333500 h 1376779"/>
              <a:gd name="connsiteX3" fmla="*/ 1877785 w 4248150"/>
              <a:gd name="connsiteY3" fmla="*/ 1330779 h 1376779"/>
              <a:gd name="connsiteX4" fmla="*/ 1524000 w 4248150"/>
              <a:gd name="connsiteY4" fmla="*/ 1257300 h 1376779"/>
              <a:gd name="connsiteX5" fmla="*/ 57150 w 4248150"/>
              <a:gd name="connsiteY5" fmla="*/ 114300 h 1376779"/>
              <a:gd name="connsiteX6" fmla="*/ 57150 w 4248150"/>
              <a:gd name="connsiteY6" fmla="*/ 114300 h 1376779"/>
              <a:gd name="connsiteX7" fmla="*/ 0 w 4248150"/>
              <a:gd name="connsiteY7" fmla="*/ 95250 h 1376779"/>
              <a:gd name="connsiteX8" fmla="*/ 0 w 4248150"/>
              <a:gd name="connsiteY8" fmla="*/ 95250 h 1376779"/>
              <a:gd name="connsiteX9" fmla="*/ 0 w 4248150"/>
              <a:gd name="connsiteY9" fmla="*/ 95250 h 1376779"/>
              <a:gd name="connsiteX10" fmla="*/ 0 w 4248150"/>
              <a:gd name="connsiteY10" fmla="*/ 95250 h 1376779"/>
              <a:gd name="connsiteX11" fmla="*/ 57150 w 4248150"/>
              <a:gd name="connsiteY11" fmla="*/ 152400 h 1376779"/>
              <a:gd name="connsiteX0" fmla="*/ 4248150 w 4248150"/>
              <a:gd name="connsiteY0" fmla="*/ 0 h 1398117"/>
              <a:gd name="connsiteX1" fmla="*/ 2362200 w 4248150"/>
              <a:gd name="connsiteY1" fmla="*/ 1257300 h 1398117"/>
              <a:gd name="connsiteX2" fmla="*/ 2209800 w 4248150"/>
              <a:gd name="connsiteY2" fmla="*/ 1333500 h 1398117"/>
              <a:gd name="connsiteX3" fmla="*/ 1896835 w 4248150"/>
              <a:gd name="connsiteY3" fmla="*/ 1387929 h 1398117"/>
              <a:gd name="connsiteX4" fmla="*/ 1524000 w 4248150"/>
              <a:gd name="connsiteY4" fmla="*/ 1257300 h 1398117"/>
              <a:gd name="connsiteX5" fmla="*/ 57150 w 4248150"/>
              <a:gd name="connsiteY5" fmla="*/ 114300 h 1398117"/>
              <a:gd name="connsiteX6" fmla="*/ 57150 w 4248150"/>
              <a:gd name="connsiteY6" fmla="*/ 114300 h 1398117"/>
              <a:gd name="connsiteX7" fmla="*/ 0 w 4248150"/>
              <a:gd name="connsiteY7" fmla="*/ 95250 h 1398117"/>
              <a:gd name="connsiteX8" fmla="*/ 0 w 4248150"/>
              <a:gd name="connsiteY8" fmla="*/ 95250 h 1398117"/>
              <a:gd name="connsiteX9" fmla="*/ 0 w 4248150"/>
              <a:gd name="connsiteY9" fmla="*/ 95250 h 1398117"/>
              <a:gd name="connsiteX10" fmla="*/ 0 w 4248150"/>
              <a:gd name="connsiteY10" fmla="*/ 95250 h 1398117"/>
              <a:gd name="connsiteX11" fmla="*/ 57150 w 4248150"/>
              <a:gd name="connsiteY11" fmla="*/ 152400 h 139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248150" h="1398117">
                <a:moveTo>
                  <a:pt x="4248150" y="0"/>
                </a:moveTo>
                <a:lnTo>
                  <a:pt x="2362200" y="1257300"/>
                </a:lnTo>
                <a:cubicBezTo>
                  <a:pt x="2022475" y="1479550"/>
                  <a:pt x="2287361" y="1311729"/>
                  <a:pt x="2209800" y="1333500"/>
                </a:cubicBezTo>
                <a:cubicBezTo>
                  <a:pt x="2132239" y="1355271"/>
                  <a:pt x="2011135" y="1400629"/>
                  <a:pt x="1896835" y="1387929"/>
                </a:cubicBezTo>
                <a:cubicBezTo>
                  <a:pt x="1782535" y="1375229"/>
                  <a:pt x="1830614" y="1469571"/>
                  <a:pt x="1524000" y="1257300"/>
                </a:cubicBezTo>
                <a:cubicBezTo>
                  <a:pt x="1217386" y="1045029"/>
                  <a:pt x="546100" y="495300"/>
                  <a:pt x="57150" y="114300"/>
                </a:cubicBezTo>
                <a:lnTo>
                  <a:pt x="57150" y="11430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0" y="95250"/>
                </a:lnTo>
                <a:lnTo>
                  <a:pt x="57150" y="152400"/>
                </a:lnTo>
              </a:path>
            </a:pathLst>
          </a:custGeom>
          <a:noFill/>
          <a:ln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4849586" y="2835539"/>
            <a:ext cx="4022262" cy="1001327"/>
          </a:xfrm>
          <a:custGeom>
            <a:avLst/>
            <a:gdLst>
              <a:gd name="connsiteX0" fmla="*/ 0 w 4022262"/>
              <a:gd name="connsiteY0" fmla="*/ 38290 h 970018"/>
              <a:gd name="connsiteX1" fmla="*/ 979714 w 4022262"/>
              <a:gd name="connsiteY1" fmla="*/ 789404 h 970018"/>
              <a:gd name="connsiteX2" fmla="*/ 1502228 w 4022262"/>
              <a:gd name="connsiteY2" fmla="*/ 920032 h 970018"/>
              <a:gd name="connsiteX3" fmla="*/ 1926771 w 4022262"/>
              <a:gd name="connsiteY3" fmla="*/ 952690 h 970018"/>
              <a:gd name="connsiteX4" fmla="*/ 2612571 w 4022262"/>
              <a:gd name="connsiteY4" fmla="*/ 658775 h 970018"/>
              <a:gd name="connsiteX5" fmla="*/ 3641271 w 4022262"/>
              <a:gd name="connsiteY5" fmla="*/ 136261 h 970018"/>
              <a:gd name="connsiteX6" fmla="*/ 4000500 w 4022262"/>
              <a:gd name="connsiteY6" fmla="*/ 5632 h 970018"/>
              <a:gd name="connsiteX7" fmla="*/ 3984171 w 4022262"/>
              <a:gd name="connsiteY7" fmla="*/ 21961 h 970018"/>
              <a:gd name="connsiteX8" fmla="*/ 3984171 w 4022262"/>
              <a:gd name="connsiteY8" fmla="*/ 21961 h 970018"/>
              <a:gd name="connsiteX9" fmla="*/ 3951514 w 4022262"/>
              <a:gd name="connsiteY9" fmla="*/ 5632 h 970018"/>
              <a:gd name="connsiteX0" fmla="*/ 0 w 4022262"/>
              <a:gd name="connsiteY0" fmla="*/ 38290 h 1001327"/>
              <a:gd name="connsiteX1" fmla="*/ 979714 w 4022262"/>
              <a:gd name="connsiteY1" fmla="*/ 789404 h 1001327"/>
              <a:gd name="connsiteX2" fmla="*/ 1502228 w 4022262"/>
              <a:gd name="connsiteY2" fmla="*/ 985346 h 1001327"/>
              <a:gd name="connsiteX3" fmla="*/ 1926771 w 4022262"/>
              <a:gd name="connsiteY3" fmla="*/ 952690 h 1001327"/>
              <a:gd name="connsiteX4" fmla="*/ 2612571 w 4022262"/>
              <a:gd name="connsiteY4" fmla="*/ 658775 h 1001327"/>
              <a:gd name="connsiteX5" fmla="*/ 3641271 w 4022262"/>
              <a:gd name="connsiteY5" fmla="*/ 136261 h 1001327"/>
              <a:gd name="connsiteX6" fmla="*/ 4000500 w 4022262"/>
              <a:gd name="connsiteY6" fmla="*/ 5632 h 1001327"/>
              <a:gd name="connsiteX7" fmla="*/ 3984171 w 4022262"/>
              <a:gd name="connsiteY7" fmla="*/ 21961 h 1001327"/>
              <a:gd name="connsiteX8" fmla="*/ 3984171 w 4022262"/>
              <a:gd name="connsiteY8" fmla="*/ 21961 h 1001327"/>
              <a:gd name="connsiteX9" fmla="*/ 3951514 w 4022262"/>
              <a:gd name="connsiteY9" fmla="*/ 5632 h 1001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22262" h="1001327">
                <a:moveTo>
                  <a:pt x="0" y="38290"/>
                </a:moveTo>
                <a:cubicBezTo>
                  <a:pt x="364671" y="340368"/>
                  <a:pt x="729343" y="631561"/>
                  <a:pt x="979714" y="789404"/>
                </a:cubicBezTo>
                <a:cubicBezTo>
                  <a:pt x="1230085" y="947247"/>
                  <a:pt x="1344385" y="958132"/>
                  <a:pt x="1502228" y="985346"/>
                </a:cubicBezTo>
                <a:cubicBezTo>
                  <a:pt x="1660071" y="1012560"/>
                  <a:pt x="1741714" y="1007118"/>
                  <a:pt x="1926771" y="952690"/>
                </a:cubicBezTo>
                <a:cubicBezTo>
                  <a:pt x="2111828" y="898262"/>
                  <a:pt x="2326821" y="794847"/>
                  <a:pt x="2612571" y="658775"/>
                </a:cubicBezTo>
                <a:cubicBezTo>
                  <a:pt x="2898321" y="522704"/>
                  <a:pt x="3409950" y="245118"/>
                  <a:pt x="3641271" y="136261"/>
                </a:cubicBezTo>
                <a:cubicBezTo>
                  <a:pt x="3872593" y="27404"/>
                  <a:pt x="3943350" y="24682"/>
                  <a:pt x="4000500" y="5632"/>
                </a:cubicBezTo>
                <a:cubicBezTo>
                  <a:pt x="4057650" y="-13418"/>
                  <a:pt x="3984171" y="21961"/>
                  <a:pt x="3984171" y="21961"/>
                </a:cubicBezTo>
                <a:lnTo>
                  <a:pt x="3984171" y="21961"/>
                </a:lnTo>
                <a:lnTo>
                  <a:pt x="3951514" y="5632"/>
                </a:lnTo>
              </a:path>
            </a:pathLst>
          </a:cu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24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en-US" dirty="0" smtClean="0"/>
              <a:t>PHYSICS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534400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Separate b-jets from light </a:t>
            </a:r>
            <a:r>
              <a:rPr lang="en-US" sz="2000" dirty="0" err="1" smtClean="0"/>
              <a:t>flavour</a:t>
            </a:r>
            <a:r>
              <a:rPr lang="en-US" sz="2000" dirty="0" smtClean="0"/>
              <a:t>, gluons, W, Z:</a:t>
            </a:r>
          </a:p>
          <a:p>
            <a:pPr marL="0" indent="0">
              <a:buNone/>
            </a:pPr>
            <a:r>
              <a:rPr lang="en-US" sz="2000" dirty="0" smtClean="0"/>
              <a:t>Input variables:  Track IPs, SV mass, distance, quality, etc.</a:t>
            </a:r>
          </a:p>
          <a:p>
            <a:pPr marL="0" indent="0">
              <a:buNone/>
            </a:pPr>
            <a:r>
              <a:rPr lang="en-US" sz="2000" dirty="0" smtClean="0"/>
              <a:t>Output: 0 </a:t>
            </a:r>
            <a:r>
              <a:rPr lang="en-US" sz="2000" dirty="0" smtClean="0">
                <a:sym typeface="Wingdings" panose="05000000000000000000" pitchFamily="2" charset="2"/>
              </a:rPr>
              <a:t> 1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Issues:</a:t>
            </a:r>
          </a:p>
          <a:p>
            <a:pPr marL="0" indent="0">
              <a:buNone/>
            </a:pPr>
            <a:r>
              <a:rPr lang="en-US" sz="2000" dirty="0" smtClean="0"/>
              <a:t>Pre NN cuts</a:t>
            </a:r>
          </a:p>
          <a:p>
            <a:pPr marL="0" indent="0">
              <a:buNone/>
            </a:pPr>
            <a:r>
              <a:rPr lang="en-US" sz="2000" dirty="0" smtClean="0"/>
              <a:t>Training and testing samples (</a:t>
            </a:r>
            <a:r>
              <a:rPr lang="en-US" sz="2000" dirty="0"/>
              <a:t>W</a:t>
            </a:r>
            <a:r>
              <a:rPr lang="en-US" sz="2000" dirty="0" smtClean="0"/>
              <a:t>here from? How many events? Ratios of different </a:t>
            </a:r>
            <a:r>
              <a:rPr lang="en-US" sz="2000" dirty="0" err="1" smtClean="0"/>
              <a:t>bgds</a:t>
            </a:r>
            <a:r>
              <a:rPr lang="en-US" sz="2000" dirty="0" smtClean="0"/>
              <a:t>,….) </a:t>
            </a:r>
          </a:p>
          <a:p>
            <a:pPr marL="0" indent="0">
              <a:buNone/>
            </a:pPr>
            <a:r>
              <a:rPr lang="en-US" sz="2000" dirty="0" smtClean="0"/>
              <a:t>How many inputs?</a:t>
            </a:r>
          </a:p>
          <a:p>
            <a:pPr marL="0" indent="0">
              <a:buNone/>
            </a:pPr>
            <a:r>
              <a:rPr lang="en-US" sz="2000" dirty="0" smtClean="0"/>
              <a:t>Network structure</a:t>
            </a:r>
          </a:p>
          <a:p>
            <a:pPr marL="0" indent="0">
              <a:buNone/>
            </a:pPr>
            <a:r>
              <a:rPr lang="en-US" sz="2000" dirty="0" smtClean="0"/>
              <a:t>How many networks?</a:t>
            </a:r>
          </a:p>
          <a:p>
            <a:pPr marL="0" indent="0">
              <a:buNone/>
            </a:pPr>
            <a:r>
              <a:rPr lang="en-US" sz="2000" dirty="0" smtClean="0"/>
              <a:t>Single output or several </a:t>
            </a:r>
          </a:p>
          <a:p>
            <a:pPr marL="0" indent="0">
              <a:buNone/>
            </a:pPr>
            <a:r>
              <a:rPr lang="en-US" sz="2000" dirty="0" smtClean="0"/>
              <a:t>Systematics (use different sets of testing events</a:t>
            </a:r>
            <a:r>
              <a:rPr lang="en-US" sz="2000" dirty="0"/>
              <a:t>}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Stability </a:t>
            </a:r>
            <a:r>
              <a:rPr lang="en-US" sz="2000" dirty="0" err="1" smtClean="0"/>
              <a:t>wrt</a:t>
            </a:r>
            <a:r>
              <a:rPr lang="en-US" sz="2000" dirty="0" smtClean="0"/>
              <a:t> NN cut</a:t>
            </a:r>
          </a:p>
          <a:p>
            <a:pPr marL="0" indent="0">
              <a:buNone/>
            </a:pPr>
            <a:r>
              <a:rPr lang="en-US" sz="2000" dirty="0" smtClean="0"/>
              <a:t>  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46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NN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ADVANTAGES: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Very flexible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       Correlations OK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        Tunable cut</a:t>
            </a:r>
          </a:p>
          <a:p>
            <a:pPr>
              <a:buFont typeface="Arial" charset="0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DISADVANTAGES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       Training takes time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       Tendency to include too many variables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       Treat as black box</a:t>
            </a:r>
          </a:p>
          <a:p>
            <a:pPr marL="0" indent="0">
              <a:buNone/>
            </a:pPr>
            <a:endParaRPr lang="en-US" sz="2400" dirty="0" smtClean="0">
              <a:solidFill>
                <a:srgbClr val="CC00CC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CC00CC"/>
                </a:solidFill>
              </a:rPr>
              <a:t>*   Past attitude: Need to convince colleagues NN  is sensible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CC00CC"/>
                </a:solidFill>
              </a:rPr>
              <a:t> </a:t>
            </a:r>
            <a:r>
              <a:rPr lang="en-US" sz="2400" dirty="0" smtClean="0">
                <a:solidFill>
                  <a:srgbClr val="CC00CC"/>
                </a:solidFill>
              </a:rPr>
              <a:t>    More recently: Why aren’t you using NN?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CC00CC"/>
                </a:solidFill>
              </a:rPr>
              <a:t>     Now/future: Why aren’t you using a Deep Network?</a:t>
            </a:r>
            <a:endParaRPr lang="en-GB" sz="2400" dirty="0">
              <a:solidFill>
                <a:srgbClr val="CC00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0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5410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Resources: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exists:     e.g. </a:t>
            </a:r>
            <a:r>
              <a:rPr lang="en-GB" sz="20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RooStats</a:t>
            </a: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Combine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Books exist: Barlow, Cowan, James, </a:t>
            </a:r>
            <a:r>
              <a:rPr lang="en-GB" sz="20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Lista</a:t>
            </a: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Lyons, Roe,…..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`Data </a:t>
            </a: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Analysis in </a:t>
            </a: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HEP: </a:t>
            </a: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Practical Guide </a:t>
            </a: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  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</a:t>
            </a: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Statistical Methods’ , </a:t>
            </a:r>
            <a:r>
              <a:rPr lang="en-GB" sz="20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Behnke</a:t>
            </a:r>
            <a:r>
              <a:rPr lang="en-GB" sz="20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 al. </a:t>
            </a:r>
            <a:endParaRPr lang="en-GB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PDG sections on </a:t>
            </a:r>
            <a:r>
              <a:rPr lang="en-GB" sz="20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Prob</a:t>
            </a: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Statistics, Monte Carlo</a:t>
            </a:r>
            <a:endParaRPr lang="en-GB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CMS, ATLAS and </a:t>
            </a:r>
            <a:r>
              <a:rPr lang="en-GB" sz="20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LHCb</a:t>
            </a: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have Statistics Committees (and </a:t>
            </a:r>
            <a:r>
              <a:rPr lang="en-GB" sz="20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BaBar</a:t>
            </a:r>
            <a:r>
              <a:rPr lang="en-GB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CDF earlier) – see their websites.</a:t>
            </a:r>
            <a:r>
              <a:rPr lang="en-US" sz="2000" dirty="0"/>
              <a:t>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PHYSTAT Workshops: LHC, Neutrino, Dark Matter, </a:t>
            </a:r>
            <a:r>
              <a:rPr lang="en-US" sz="2000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Flavour</a:t>
            </a:r>
            <a:r>
              <a:rPr lang="en-US" sz="200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Physics</a:t>
            </a:r>
            <a:endParaRPr lang="en-GB" sz="20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 re-inventing the wheel, try to see if Statisticians have already found a solution to your statistics analysis problem.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Don’t use your square wheel if a circular one already exists.</a:t>
            </a:r>
          </a:p>
          <a:p>
            <a:pPr marL="0" indent="0">
              <a:buNone/>
            </a:pPr>
            <a:endParaRPr lang="en-GB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</a:t>
            </a:r>
            <a:r>
              <a:rPr lang="en-GB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“Good luck”</a:t>
            </a:r>
            <a:endParaRPr lang="en-GB" sz="2400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6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11266" name="Picture 2" descr="\\icnas3.cc.ic.ac.uk\llyons\downloads\square whee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96" y="1447800"/>
            <a:ext cx="8093724" cy="441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7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Combining: oddities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1 variable :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Best combination of 2 correlated measurements 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can be outside range of measurements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    </a:t>
            </a:r>
            <a:r>
              <a:rPr lang="en-US" dirty="0" err="1" smtClean="0">
                <a:solidFill>
                  <a:srgbClr val="0000FF"/>
                </a:solidFill>
              </a:rPr>
              <a:t>Peelle’s</a:t>
            </a:r>
            <a:r>
              <a:rPr lang="en-US" dirty="0" smtClean="0">
                <a:solidFill>
                  <a:srgbClr val="0000FF"/>
                </a:solidFill>
              </a:rPr>
              <a:t> Pertinent Puzzle</a:t>
            </a:r>
          </a:p>
          <a:p>
            <a:pPr marL="0" indent="0">
              <a:buNone/>
            </a:pPr>
            <a:endParaRPr lang="en-US" dirty="0" smtClean="0">
              <a:solidFill>
                <a:srgbClr val="0000FF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007A37"/>
                </a:solidFill>
              </a:rPr>
              <a:t>2 parameters, </a:t>
            </a:r>
            <a:r>
              <a:rPr lang="en-US" dirty="0" smtClean="0">
                <a:solidFill>
                  <a:srgbClr val="007A37"/>
                </a:solidFill>
                <a:sym typeface="Symbol"/>
              </a:rPr>
              <a:t>   </a:t>
            </a:r>
          </a:p>
          <a:p>
            <a:pPr marL="0" indent="0">
              <a:buNone/>
            </a:pPr>
            <a:r>
              <a:rPr lang="en-US" dirty="0">
                <a:solidFill>
                  <a:srgbClr val="007A37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007A37"/>
                </a:solidFill>
                <a:sym typeface="Symbol"/>
              </a:rPr>
              <a:t>   Uncertainties on </a:t>
            </a:r>
            <a:r>
              <a:rPr lang="en-US" baseline="-25000" dirty="0" smtClean="0">
                <a:solidFill>
                  <a:srgbClr val="007A37"/>
                </a:solidFill>
                <a:sym typeface="Symbol"/>
              </a:rPr>
              <a:t>best</a:t>
            </a:r>
            <a:r>
              <a:rPr lang="en-US" dirty="0" smtClean="0">
                <a:solidFill>
                  <a:srgbClr val="007A37"/>
                </a:solidFill>
                <a:sym typeface="Symbol"/>
              </a:rPr>
              <a:t> and </a:t>
            </a:r>
            <a:r>
              <a:rPr lang="en-US" baseline="-25000" dirty="0" smtClean="0">
                <a:solidFill>
                  <a:srgbClr val="007A37"/>
                </a:solidFill>
                <a:sym typeface="Symbol"/>
              </a:rPr>
              <a:t>best</a:t>
            </a:r>
            <a:r>
              <a:rPr lang="en-US" dirty="0" smtClean="0">
                <a:solidFill>
                  <a:srgbClr val="007A37"/>
                </a:solidFill>
                <a:sym typeface="Symbol"/>
              </a:rPr>
              <a:t> much     </a:t>
            </a:r>
          </a:p>
          <a:p>
            <a:pPr marL="0" indent="0">
              <a:buNone/>
            </a:pPr>
            <a:r>
              <a:rPr lang="en-US" dirty="0">
                <a:solidFill>
                  <a:srgbClr val="007A37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007A37"/>
                </a:solidFill>
                <a:sym typeface="Symbol"/>
              </a:rPr>
              <a:t>   smaller than individual uncertainties.</a:t>
            </a:r>
          </a:p>
          <a:p>
            <a:pPr marL="0" indent="0">
              <a:buNone/>
            </a:pPr>
            <a:endParaRPr lang="en-US" dirty="0" smtClean="0">
              <a:solidFill>
                <a:srgbClr val="FF505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2 parameters,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 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  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best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 &gt; 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and  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       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   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best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&gt; 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1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and 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2 </a:t>
            </a:r>
          </a:p>
          <a:p>
            <a:pPr marL="0" indent="0">
              <a:buNone/>
            </a:pP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C00000"/>
                </a:solidFill>
                <a:sym typeface="Symbol"/>
              </a:rPr>
              <a:t>   Yule-Simpson Paradox</a:t>
            </a:r>
            <a:r>
              <a:rPr lang="en-US" baseline="-25000" dirty="0" smtClean="0">
                <a:solidFill>
                  <a:srgbClr val="C00000"/>
                </a:solidFill>
                <a:sym typeface="Symbol"/>
              </a:rPr>
              <a:t>   </a:t>
            </a:r>
          </a:p>
          <a:p>
            <a:pPr marL="0" indent="0">
              <a:buNone/>
            </a:pPr>
            <a:endParaRPr lang="en-GB" baseline="-25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4800600" y="2971800"/>
            <a:ext cx="3733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38800" y="2691325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                    x</a:t>
            </a:r>
          </a:p>
          <a:p>
            <a:r>
              <a:rPr lang="en-GB" dirty="0" err="1" smtClean="0">
                <a:solidFill>
                  <a:srgbClr val="FF0000"/>
                </a:solidFill>
              </a:rPr>
              <a:t>x</a:t>
            </a:r>
            <a:r>
              <a:rPr lang="en-GB" baseline="-25000" dirty="0" err="1" smtClean="0">
                <a:solidFill>
                  <a:srgbClr val="FF0000"/>
                </a:solidFill>
              </a:rPr>
              <a:t>true</a:t>
            </a:r>
            <a:r>
              <a:rPr lang="en-GB" baseline="-25000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   x</a:t>
            </a:r>
            <a:r>
              <a:rPr lang="en-GB" baseline="-25000" dirty="0" smtClean="0"/>
              <a:t>1</a:t>
            </a:r>
            <a:r>
              <a:rPr lang="en-GB" dirty="0" smtClean="0"/>
              <a:t>   x</a:t>
            </a:r>
            <a:r>
              <a:rPr lang="en-GB" baseline="-25000" dirty="0" smtClean="0"/>
              <a:t>2</a:t>
            </a:r>
            <a:r>
              <a:rPr lang="en-GB" dirty="0" smtClean="0"/>
              <a:t>            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663266" y="2863808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867400" y="2682853"/>
            <a:ext cx="0" cy="3231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324600" y="2682853"/>
            <a:ext cx="0" cy="2889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667500" y="2682853"/>
            <a:ext cx="0" cy="3231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43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C00CC"/>
                </a:solidFill>
              </a:rPr>
              <a:t>COMBINING RESULTS</a:t>
            </a:r>
            <a:endParaRPr lang="en-GB" dirty="0">
              <a:solidFill>
                <a:srgbClr val="CC00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Better to combine data than combine results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    (Problems with non-Gaussian estimates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                     dealing with correlations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                           </a:t>
            </a:r>
            <a:r>
              <a:rPr lang="en-US" dirty="0" smtClean="0">
                <a:solidFill>
                  <a:srgbClr val="FF0000"/>
                </a:solidFill>
              </a:rPr>
              <a:t>uncertainty estimates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BEWARE</a:t>
            </a:r>
            <a:r>
              <a:rPr lang="en-US" dirty="0" smtClean="0">
                <a:solidFill>
                  <a:srgbClr val="FF0000"/>
                </a:solidFill>
              </a:rPr>
              <a:t>  of uncertainty estimates that depend on parameter estimate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e.g. n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 n     100  10  and  80  9 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endParaRPr lang="en-US" dirty="0" smtClean="0">
              <a:solidFill>
                <a:srgbClr val="FF0000"/>
              </a:solidFill>
              <a:sym typeface="Symbo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  or /N      1.00  0.10  and 1.20  0.12   (N=100)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5050"/>
                </a:solidFill>
                <a:sym typeface="Symbol"/>
              </a:rPr>
              <a:t>           </a:t>
            </a:r>
            <a:r>
              <a:rPr lang="en-US" dirty="0" smtClean="0">
                <a:solidFill>
                  <a:srgbClr val="007A37"/>
                </a:solidFill>
                <a:sym typeface="Symbol"/>
              </a:rPr>
              <a:t>Likelihood works better</a:t>
            </a:r>
            <a:endParaRPr lang="en-GB" dirty="0">
              <a:solidFill>
                <a:srgbClr val="007A3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4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838200"/>
            <a:ext cx="7620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BEWARE:</a:t>
            </a:r>
          </a:p>
          <a:p>
            <a:r>
              <a:rPr lang="en-GB" dirty="0" smtClean="0"/>
              <a:t>Counting experiment, records in 2 separate days: 100</a:t>
            </a:r>
            <a:r>
              <a:rPr lang="en-GB" dirty="0" smtClean="0">
                <a:sym typeface="Symbol"/>
              </a:rPr>
              <a:t></a:t>
            </a:r>
            <a:r>
              <a:rPr lang="en-GB" dirty="0" smtClean="0"/>
              <a:t>10 and 80</a:t>
            </a:r>
            <a:r>
              <a:rPr lang="en-GB" dirty="0" smtClean="0">
                <a:sym typeface="Symbol"/>
              </a:rPr>
              <a:t></a:t>
            </a:r>
            <a:r>
              <a:rPr lang="en-GB" dirty="0" smtClean="0"/>
              <a:t>9 counts</a:t>
            </a:r>
            <a:r>
              <a:rPr lang="en-GB" dirty="0" smtClean="0">
                <a:sym typeface="Wingdings" panose="05000000000000000000" pitchFamily="2" charset="2"/>
              </a:rPr>
              <a:t> Standard formulae 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88.8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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6.7   [1]     </a:t>
            </a:r>
            <a:r>
              <a:rPr lang="en-GB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Biassed</a:t>
            </a:r>
            <a:endParaRPr lang="en-GB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Sensible (and correct) approach  (180</a:t>
            </a:r>
            <a:r>
              <a:rPr lang="en-GB" dirty="0" smtClean="0">
                <a:sym typeface="Symbol"/>
              </a:rPr>
              <a:t>13.4)/2 = </a:t>
            </a:r>
            <a:r>
              <a:rPr lang="en-GB" dirty="0" smtClean="0">
                <a:solidFill>
                  <a:srgbClr val="FF0000"/>
                </a:solidFill>
                <a:sym typeface="Symbol"/>
              </a:rPr>
              <a:t>90.06.7  [2</a:t>
            </a:r>
            <a:r>
              <a:rPr lang="en-GB" dirty="0" smtClean="0">
                <a:sym typeface="Symbol"/>
              </a:rPr>
              <a:t>]</a:t>
            </a:r>
            <a:endParaRPr lang="en-GB" dirty="0" smtClean="0">
              <a:sym typeface="Wingdings" panose="05000000000000000000" pitchFamily="2" charset="2"/>
            </a:endParaRPr>
          </a:p>
          <a:p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   (Part of reason why PDG average b-lifetime used to be ~1ps, rather than </a:t>
            </a:r>
          </a:p>
          <a:p>
            <a:r>
              <a:rPr lang="en-GB" dirty="0">
                <a:sym typeface="Wingdings" panose="05000000000000000000" pitchFamily="2" charset="2"/>
              </a:rPr>
              <a:t> </a:t>
            </a:r>
            <a:r>
              <a:rPr lang="en-GB" dirty="0" smtClean="0">
                <a:sym typeface="Wingdings" panose="05000000000000000000" pitchFamily="2" charset="2"/>
              </a:rPr>
              <a:t>    current 1.5ps)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Solution 1: 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Needs w = 1/</a:t>
            </a:r>
            <a:r>
              <a:rPr lang="en-GB" dirty="0" smtClean="0">
                <a:sym typeface="Symbol"/>
              </a:rPr>
              <a:t></a:t>
            </a:r>
            <a:r>
              <a:rPr lang="en-GB" baseline="30000" dirty="0" smtClean="0">
                <a:sym typeface="Symbol"/>
              </a:rPr>
              <a:t>2</a:t>
            </a:r>
            <a:r>
              <a:rPr lang="en-GB" dirty="0" smtClean="0">
                <a:sym typeface="Symbol"/>
              </a:rPr>
              <a:t> to be</a:t>
            </a:r>
            <a:r>
              <a:rPr lang="en-GB" dirty="0" smtClean="0">
                <a:sym typeface="Wingdings" panose="05000000000000000000" pitchFamily="2" charset="2"/>
              </a:rPr>
              <a:t> real accuracies, not estimated accuracy.</a:t>
            </a:r>
          </a:p>
          <a:p>
            <a:r>
              <a:rPr lang="en-GB" dirty="0" smtClean="0">
                <a:sym typeface="Wingdings" panose="05000000000000000000" pitchFamily="2" charset="2"/>
              </a:rPr>
              <a:t>If counting for 2 equal periods with equal efficiency, </a:t>
            </a:r>
            <a:r>
              <a:rPr lang="en-GB" dirty="0" err="1" smtClean="0">
                <a:sym typeface="Wingdings" panose="05000000000000000000" pitchFamily="2" charset="2"/>
              </a:rPr>
              <a:t>etc</a:t>
            </a:r>
            <a:r>
              <a:rPr lang="en-GB" dirty="0" smtClean="0">
                <a:sym typeface="Wingdings" panose="05000000000000000000" pitchFamily="2" charset="2"/>
              </a:rPr>
              <a:t>, then expected accuracies are equal  equal weights  solution </a:t>
            </a:r>
            <a:r>
              <a:rPr lang="en-GB" dirty="0" smtClean="0">
                <a:solidFill>
                  <a:srgbClr val="FF0000"/>
                </a:solidFill>
                <a:sym typeface="Wingdings" panose="05000000000000000000" pitchFamily="2" charset="2"/>
              </a:rPr>
              <a:t>[2]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r>
              <a:rPr lang="en-GB" dirty="0" smtClean="0">
                <a:sym typeface="Wingdings" panose="05000000000000000000" pitchFamily="2" charset="2"/>
              </a:rPr>
              <a:t>See </a:t>
            </a:r>
            <a:r>
              <a:rPr lang="en-GB" dirty="0" smtClean="0"/>
              <a:t>LL, A. </a:t>
            </a:r>
            <a:r>
              <a:rPr lang="en-GB" dirty="0"/>
              <a:t>J. </a:t>
            </a:r>
            <a:r>
              <a:rPr lang="en-GB" dirty="0" smtClean="0"/>
              <a:t>Martin </a:t>
            </a:r>
            <a:r>
              <a:rPr lang="en-GB" dirty="0"/>
              <a:t>and </a:t>
            </a:r>
            <a:r>
              <a:rPr lang="en-GB" dirty="0" smtClean="0"/>
              <a:t>D. </a:t>
            </a:r>
            <a:r>
              <a:rPr lang="en-GB" dirty="0"/>
              <a:t>H. </a:t>
            </a:r>
            <a:r>
              <a:rPr lang="en-GB" dirty="0" smtClean="0"/>
              <a:t>Saxon, Phys</a:t>
            </a:r>
            <a:r>
              <a:rPr lang="en-GB" dirty="0"/>
              <a:t>. Rev. D </a:t>
            </a:r>
            <a:r>
              <a:rPr lang="en-GB" b="1" dirty="0" smtClean="0"/>
              <a:t>41</a:t>
            </a:r>
            <a:r>
              <a:rPr lang="en-GB" dirty="0"/>
              <a:t> </a:t>
            </a:r>
            <a:r>
              <a:rPr lang="en-GB" dirty="0" smtClean="0"/>
              <a:t>(1990) 982</a:t>
            </a:r>
          </a:p>
          <a:p>
            <a:r>
              <a:rPr lang="en-GB" dirty="0" smtClean="0"/>
              <a:t>Deals with B lifetime example, and recalculates (essentially iteratively) what each experiment’s uncertainties would have been as a function of lifetime </a:t>
            </a:r>
          </a:p>
          <a:p>
            <a:r>
              <a:rPr lang="en-GB" dirty="0" smtClean="0"/>
              <a:t>i.e. What part of the uncertainty scales with </a:t>
            </a:r>
            <a:r>
              <a:rPr lang="en-GB" dirty="0" smtClean="0">
                <a:sym typeface="Symbol"/>
              </a:rPr>
              <a:t>, and what is independent of .</a:t>
            </a:r>
          </a:p>
          <a:p>
            <a:endParaRPr lang="en-GB" dirty="0">
              <a:sym typeface="Symbol"/>
            </a:endParaRPr>
          </a:p>
          <a:p>
            <a:r>
              <a:rPr lang="en-GB" dirty="0" smtClean="0">
                <a:sym typeface="Symbol"/>
              </a:rPr>
              <a:t>Solution 2:</a:t>
            </a:r>
          </a:p>
          <a:p>
            <a:r>
              <a:rPr lang="en-GB" dirty="0" smtClean="0">
                <a:sym typeface="Symbol"/>
              </a:rPr>
              <a:t>Use likelihood approach.</a:t>
            </a:r>
          </a:p>
          <a:p>
            <a:endParaRPr lang="en-GB" dirty="0">
              <a:sym typeface="Symbol"/>
            </a:endParaRPr>
          </a:p>
          <a:p>
            <a:r>
              <a:rPr lang="en-GB" dirty="0" smtClean="0">
                <a:sym typeface="Symbol"/>
              </a:rPr>
              <a:t>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35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-152400"/>
            <a:ext cx="90678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2400" b="1" dirty="0" smtClean="0"/>
              <a:t>               Combining correlated  </a:t>
            </a:r>
            <a:r>
              <a:rPr lang="en-GB" altLang="en-US" sz="2400" b="1" dirty="0" err="1" smtClean="0"/>
              <a:t>exptl</a:t>
            </a:r>
            <a:r>
              <a:rPr lang="en-GB" altLang="en-US" sz="2400" b="1" dirty="0" smtClean="0"/>
              <a:t>  results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     </a:t>
            </a:r>
          </a:p>
          <a:p>
            <a:pPr>
              <a:spcBef>
                <a:spcPct val="0"/>
              </a:spcBef>
            </a:pPr>
            <a:r>
              <a:rPr lang="en-GB" altLang="en-US" sz="2400" b="1" dirty="0" smtClean="0">
                <a:solidFill>
                  <a:srgbClr val="0070C0"/>
                </a:solidFill>
              </a:rPr>
              <a:t>Different uncorrelated measurements   x</a:t>
            </a:r>
            <a:r>
              <a:rPr lang="en-GB" altLang="en-US" sz="2400" b="1" baseline="-25000" dirty="0" smtClean="0">
                <a:solidFill>
                  <a:srgbClr val="0070C0"/>
                </a:solidFill>
              </a:rPr>
              <a:t>i </a:t>
            </a:r>
            <a:r>
              <a:rPr lang="en-GB" altLang="en-US" sz="2400" b="1" dirty="0" smtClean="0">
                <a:solidFill>
                  <a:srgbClr val="0070C0"/>
                </a:solidFill>
                <a:sym typeface="Symbol"/>
              </a:rPr>
              <a:t> </a:t>
            </a:r>
            <a:r>
              <a:rPr lang="el-GR" altLang="en-US" sz="2400" b="1" dirty="0" smtClean="0">
                <a:solidFill>
                  <a:srgbClr val="0070C0"/>
                </a:solidFill>
                <a:latin typeface="Calibri"/>
                <a:cs typeface="Calibri"/>
                <a:sym typeface="Symbol"/>
              </a:rPr>
              <a:t>σ</a:t>
            </a:r>
            <a:r>
              <a:rPr lang="en-GB" altLang="en-US" sz="2400" b="1" baseline="-25000" dirty="0" err="1" smtClean="0">
                <a:solidFill>
                  <a:srgbClr val="0070C0"/>
                </a:solidFill>
                <a:latin typeface="Calibri"/>
                <a:cs typeface="Calibri"/>
                <a:sym typeface="Symbol"/>
              </a:rPr>
              <a:t>i</a:t>
            </a:r>
            <a:endParaRPr lang="en-GB" altLang="en-US" sz="2400" b="1" baseline="-25000" dirty="0" smtClean="0">
              <a:solidFill>
                <a:srgbClr val="0070C0"/>
              </a:solidFill>
              <a:latin typeface="Calibri"/>
              <a:cs typeface="Calibri"/>
              <a:sym typeface="Symbol"/>
            </a:endParaRPr>
          </a:p>
          <a:p>
            <a:pPr>
              <a:spcBef>
                <a:spcPct val="0"/>
              </a:spcBef>
            </a:pPr>
            <a:r>
              <a:rPr lang="en-GB" altLang="en-US" sz="2400" b="1" dirty="0" err="1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x</a:t>
            </a:r>
            <a:r>
              <a:rPr lang="en-GB" altLang="en-US" sz="2400" b="1" baseline="-25000" dirty="0" err="1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best</a:t>
            </a:r>
            <a:r>
              <a:rPr lang="en-GB" altLang="en-US" sz="2400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 = {</a:t>
            </a:r>
            <a:r>
              <a:rPr lang="en-GB" altLang="en-US" sz="2400" b="1" dirty="0" smtClean="0">
                <a:solidFill>
                  <a:srgbClr val="FF0000"/>
                </a:solidFill>
                <a:latin typeface="Lucida Bright"/>
                <a:cs typeface="Calibri"/>
                <a:sym typeface="Symbol"/>
              </a:rPr>
              <a:t>∑x</a:t>
            </a:r>
            <a:r>
              <a:rPr lang="en-GB" altLang="en-US" sz="2400" b="1" baseline="-25000" dirty="0" smtClean="0">
                <a:solidFill>
                  <a:srgbClr val="FF0000"/>
                </a:solidFill>
                <a:latin typeface="Lucida Bright"/>
                <a:cs typeface="Calibri"/>
                <a:sym typeface="Symbol"/>
              </a:rPr>
              <a:t>i</a:t>
            </a:r>
            <a:r>
              <a:rPr lang="en-GB" altLang="en-US" sz="2400" b="1" dirty="0" smtClean="0">
                <a:solidFill>
                  <a:srgbClr val="FF0000"/>
                </a:solidFill>
                <a:latin typeface="Lucida Bright"/>
                <a:cs typeface="Calibri"/>
                <a:sym typeface="Symbol"/>
              </a:rPr>
              <a:t>/</a:t>
            </a:r>
            <a:r>
              <a:rPr lang="el-GR" altLang="en-US" sz="2400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σ</a:t>
            </a:r>
            <a:r>
              <a:rPr lang="en-GB" altLang="en-US" sz="2400" b="1" baseline="-25000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i</a:t>
            </a:r>
            <a:r>
              <a:rPr lang="en-GB" altLang="en-US" sz="2400" b="1" baseline="30000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2</a:t>
            </a:r>
            <a:r>
              <a:rPr lang="en-GB" altLang="en-US" sz="2400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} / {</a:t>
            </a:r>
            <a:r>
              <a:rPr lang="el-GR" altLang="en-US" sz="2400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∑</a:t>
            </a:r>
            <a:r>
              <a:rPr lang="en-GB" altLang="en-US" sz="2400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1/</a:t>
            </a:r>
            <a:r>
              <a:rPr lang="el-GR" altLang="en-US" sz="2400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σ</a:t>
            </a:r>
            <a:r>
              <a:rPr lang="en-GB" altLang="en-US" sz="2400" b="1" baseline="-25000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i</a:t>
            </a:r>
            <a:r>
              <a:rPr lang="en-GB" altLang="en-US" sz="2400" b="1" baseline="30000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2</a:t>
            </a:r>
            <a:r>
              <a:rPr lang="en-GB" altLang="en-US" sz="2400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}    [1]</a:t>
            </a:r>
          </a:p>
          <a:p>
            <a:pPr>
              <a:spcBef>
                <a:spcPct val="0"/>
              </a:spcBef>
            </a:pPr>
            <a:r>
              <a:rPr lang="en-GB" altLang="en-US" sz="2400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1/</a:t>
            </a:r>
            <a:r>
              <a:rPr lang="el-GR" altLang="en-US" sz="2400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σ</a:t>
            </a:r>
            <a:r>
              <a:rPr lang="en-GB" altLang="en-US" sz="2400" b="1" baseline="30000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2</a:t>
            </a:r>
            <a:r>
              <a:rPr lang="en-GB" altLang="en-US" sz="2400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 = </a:t>
            </a:r>
            <a:r>
              <a:rPr lang="en-GB" altLang="en-US" sz="2400" b="1" dirty="0" smtClean="0">
                <a:solidFill>
                  <a:srgbClr val="FF0000"/>
                </a:solidFill>
                <a:latin typeface="Lucida Bright"/>
                <a:cs typeface="Calibri"/>
                <a:sym typeface="Symbol"/>
              </a:rPr>
              <a:t>∑(</a:t>
            </a:r>
            <a:r>
              <a:rPr lang="en-GB" altLang="en-US" sz="2400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1/</a:t>
            </a:r>
            <a:r>
              <a:rPr lang="el-GR" altLang="en-US" sz="2400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σ</a:t>
            </a:r>
            <a:r>
              <a:rPr lang="en-GB" altLang="en-US" sz="2400" b="1" baseline="-25000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i</a:t>
            </a:r>
            <a:r>
              <a:rPr lang="en-GB" altLang="en-US" sz="2400" b="1" baseline="30000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2</a:t>
            </a:r>
            <a:r>
              <a:rPr lang="en-GB" altLang="en-US" sz="2400" b="1" dirty="0" smtClean="0">
                <a:solidFill>
                  <a:srgbClr val="FF0000"/>
                </a:solidFill>
                <a:latin typeface="Calibri"/>
                <a:cs typeface="Calibri"/>
                <a:sym typeface="Symbol"/>
              </a:rPr>
              <a:t>)</a:t>
            </a:r>
            <a:r>
              <a:rPr lang="en-GB" altLang="en-US" sz="2400" b="1" dirty="0" smtClean="0">
                <a:solidFill>
                  <a:srgbClr val="FF0000"/>
                </a:solidFill>
              </a:rPr>
              <a:t>                        [2]</a:t>
            </a:r>
          </a:p>
          <a:p>
            <a:pPr>
              <a:spcBef>
                <a:spcPct val="0"/>
              </a:spcBef>
            </a:pPr>
            <a:r>
              <a:rPr lang="en-GB" altLang="en-US" sz="2400" b="1" dirty="0" smtClean="0">
                <a:solidFill>
                  <a:srgbClr val="0070C0"/>
                </a:solidFill>
              </a:rPr>
              <a:t>{This comes from minimising (</a:t>
            </a:r>
            <a:r>
              <a:rPr lang="en-GB" altLang="en-US" sz="2400" b="1" dirty="0" err="1" smtClean="0">
                <a:solidFill>
                  <a:srgbClr val="0070C0"/>
                </a:solidFill>
              </a:rPr>
              <a:t>wrt</a:t>
            </a:r>
            <a:r>
              <a:rPr lang="en-GB" altLang="en-US" sz="2400" b="1" dirty="0" smtClean="0">
                <a:solidFill>
                  <a:srgbClr val="0070C0"/>
                </a:solidFill>
              </a:rPr>
              <a:t> </a:t>
            </a:r>
            <a:r>
              <a:rPr lang="en-GB" altLang="en-US" sz="2400" b="1" dirty="0" err="1" smtClean="0">
                <a:solidFill>
                  <a:srgbClr val="0070C0"/>
                </a:solidFill>
              </a:rPr>
              <a:t>x</a:t>
            </a:r>
            <a:r>
              <a:rPr lang="en-GB" altLang="en-US" sz="2400" b="1" baseline="-25000" dirty="0" err="1" smtClean="0">
                <a:solidFill>
                  <a:srgbClr val="0070C0"/>
                </a:solidFill>
              </a:rPr>
              <a:t>best</a:t>
            </a:r>
            <a:r>
              <a:rPr lang="en-GB" altLang="en-US" sz="2400" b="1" dirty="0" smtClean="0">
                <a:solidFill>
                  <a:srgbClr val="0070C0"/>
                </a:solidFill>
              </a:rPr>
              <a:t> )   S= </a:t>
            </a:r>
            <a:r>
              <a:rPr lang="en-GB" altLang="en-US" sz="2400" b="1" dirty="0" smtClean="0">
                <a:solidFill>
                  <a:srgbClr val="0070C0"/>
                </a:solidFill>
                <a:latin typeface="Lucida Bright"/>
              </a:rPr>
              <a:t>∑</a:t>
            </a:r>
            <a:r>
              <a:rPr lang="en-GB" altLang="en-US" sz="2000" b="1" dirty="0" smtClean="0">
                <a:solidFill>
                  <a:srgbClr val="0070C0"/>
                </a:solidFill>
                <a:latin typeface="Lucida Bright"/>
              </a:rPr>
              <a:t>{</a:t>
            </a:r>
            <a:r>
              <a:rPr lang="en-GB" altLang="en-US" sz="2400" b="1" dirty="0" smtClean="0">
                <a:solidFill>
                  <a:srgbClr val="0070C0"/>
                </a:solidFill>
                <a:latin typeface="Lucida Bright"/>
              </a:rPr>
              <a:t>(x</a:t>
            </a:r>
            <a:r>
              <a:rPr lang="en-GB" altLang="en-US" sz="2400" b="1" baseline="-25000" dirty="0" smtClean="0">
                <a:solidFill>
                  <a:srgbClr val="0070C0"/>
                </a:solidFill>
                <a:latin typeface="Lucida Bright"/>
              </a:rPr>
              <a:t>i</a:t>
            </a:r>
            <a:r>
              <a:rPr lang="en-GB" altLang="en-US" sz="2400" b="1" dirty="0" smtClean="0">
                <a:solidFill>
                  <a:srgbClr val="0070C0"/>
                </a:solidFill>
                <a:latin typeface="Lucida Bright"/>
              </a:rPr>
              <a:t> – </a:t>
            </a:r>
            <a:r>
              <a:rPr lang="en-GB" altLang="en-US" sz="2400" b="1" dirty="0" err="1" smtClean="0">
                <a:solidFill>
                  <a:srgbClr val="0070C0"/>
                </a:solidFill>
                <a:latin typeface="Lucida Bright"/>
              </a:rPr>
              <a:t>x</a:t>
            </a:r>
            <a:r>
              <a:rPr lang="en-GB" altLang="en-US" sz="2400" b="1" baseline="-25000" dirty="0" err="1" smtClean="0">
                <a:solidFill>
                  <a:srgbClr val="0070C0"/>
                </a:solidFill>
                <a:latin typeface="Lucida Bright"/>
              </a:rPr>
              <a:t>best</a:t>
            </a:r>
            <a:r>
              <a:rPr lang="en-GB" altLang="en-US" sz="2400" b="1" dirty="0" smtClean="0">
                <a:solidFill>
                  <a:srgbClr val="0070C0"/>
                </a:solidFill>
                <a:latin typeface="Lucida Bright"/>
              </a:rPr>
              <a:t>)</a:t>
            </a:r>
            <a:r>
              <a:rPr lang="en-GB" altLang="en-US" sz="2400" b="1" baseline="30000" dirty="0" smtClean="0">
                <a:solidFill>
                  <a:srgbClr val="0070C0"/>
                </a:solidFill>
                <a:latin typeface="Lucida Bright"/>
              </a:rPr>
              <a:t>2</a:t>
            </a:r>
            <a:r>
              <a:rPr lang="en-GB" altLang="en-US" sz="2400" b="1" dirty="0" smtClean="0">
                <a:solidFill>
                  <a:srgbClr val="0070C0"/>
                </a:solidFill>
                <a:latin typeface="Lucida Bright"/>
              </a:rPr>
              <a:t>/</a:t>
            </a:r>
            <a:r>
              <a:rPr lang="el-GR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σ</a:t>
            </a:r>
            <a:r>
              <a:rPr lang="en-GB" altLang="en-US" sz="2400" b="1" baseline="-25000" dirty="0" smtClean="0">
                <a:solidFill>
                  <a:srgbClr val="0070C0"/>
                </a:solidFill>
                <a:latin typeface="Calibri"/>
                <a:cs typeface="Calibri"/>
              </a:rPr>
              <a:t>i</a:t>
            </a:r>
            <a:r>
              <a:rPr lang="en-GB" altLang="en-US" sz="2400" b="1" baseline="30000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en-GB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 }</a:t>
            </a:r>
            <a:endParaRPr lang="en-GB" altLang="en-US" sz="2400" b="1" dirty="0" smtClean="0">
              <a:solidFill>
                <a:srgbClr val="0070C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n-US" sz="2400" b="1" dirty="0" smtClean="0">
                <a:solidFill>
                  <a:srgbClr val="0070C0"/>
                </a:solidFill>
              </a:rPr>
              <a:t>For correlated variables, minimise </a:t>
            </a:r>
          </a:p>
          <a:p>
            <a:pPr>
              <a:spcBef>
                <a:spcPct val="0"/>
              </a:spcBef>
            </a:pPr>
            <a:r>
              <a:rPr lang="en-GB" altLang="en-US" sz="2400" b="1" dirty="0">
                <a:solidFill>
                  <a:srgbClr val="0070C0"/>
                </a:solidFill>
              </a:rPr>
              <a:t> </a:t>
            </a:r>
            <a:r>
              <a:rPr lang="en-GB" altLang="en-US" sz="2400" b="1" dirty="0" smtClean="0">
                <a:solidFill>
                  <a:srgbClr val="0070C0"/>
                </a:solidFill>
              </a:rPr>
              <a:t>                                               S’ = </a:t>
            </a:r>
            <a:r>
              <a:rPr lang="en-GB" altLang="en-US" sz="2400" b="1" dirty="0" smtClean="0">
                <a:solidFill>
                  <a:srgbClr val="0070C0"/>
                </a:solidFill>
                <a:latin typeface="Lucida Bright"/>
              </a:rPr>
              <a:t>∑</a:t>
            </a:r>
            <a:r>
              <a:rPr lang="en-GB" altLang="en-US" sz="2400" b="1" baseline="-25000" dirty="0" err="1" smtClean="0">
                <a:solidFill>
                  <a:srgbClr val="0070C0"/>
                </a:solidFill>
                <a:latin typeface="Lucida Bright"/>
              </a:rPr>
              <a:t>i</a:t>
            </a:r>
            <a:r>
              <a:rPr lang="en-GB" altLang="en-US" sz="2400" b="1" dirty="0" err="1" smtClean="0">
                <a:solidFill>
                  <a:srgbClr val="0070C0"/>
                </a:solidFill>
                <a:latin typeface="Lucida Bright"/>
              </a:rPr>
              <a:t>∑</a:t>
            </a:r>
            <a:r>
              <a:rPr lang="en-GB" altLang="en-US" sz="2400" b="1" baseline="-25000" dirty="0" err="1" smtClean="0">
                <a:solidFill>
                  <a:srgbClr val="0070C0"/>
                </a:solidFill>
                <a:latin typeface="Lucida Bright"/>
              </a:rPr>
              <a:t>j</a:t>
            </a:r>
            <a:r>
              <a:rPr lang="en-GB" altLang="en-US" sz="2400" b="1" dirty="0" smtClean="0">
                <a:solidFill>
                  <a:srgbClr val="0070C0"/>
                </a:solidFill>
                <a:latin typeface="Lucida Bright"/>
              </a:rPr>
              <a:t> (x</a:t>
            </a:r>
            <a:r>
              <a:rPr lang="en-GB" altLang="en-US" sz="2400" b="1" baseline="-25000" dirty="0" smtClean="0">
                <a:solidFill>
                  <a:srgbClr val="0070C0"/>
                </a:solidFill>
                <a:latin typeface="Lucida Bright"/>
              </a:rPr>
              <a:t>i </a:t>
            </a:r>
            <a:r>
              <a:rPr lang="en-GB" altLang="en-US" sz="2400" b="1" dirty="0" smtClean="0">
                <a:solidFill>
                  <a:srgbClr val="0070C0"/>
                </a:solidFill>
                <a:latin typeface="Lucida Bright"/>
              </a:rPr>
              <a:t>- </a:t>
            </a:r>
            <a:r>
              <a:rPr lang="en-GB" altLang="en-US" sz="2400" b="1" dirty="0" err="1" smtClean="0">
                <a:solidFill>
                  <a:srgbClr val="0070C0"/>
                </a:solidFill>
                <a:latin typeface="Lucida Bright"/>
              </a:rPr>
              <a:t>x</a:t>
            </a:r>
            <a:r>
              <a:rPr lang="en-GB" altLang="en-US" sz="2400" b="1" baseline="-25000" dirty="0" err="1" smtClean="0">
                <a:solidFill>
                  <a:srgbClr val="0070C0"/>
                </a:solidFill>
                <a:latin typeface="Lucida Bright"/>
              </a:rPr>
              <a:t>best</a:t>
            </a:r>
            <a:r>
              <a:rPr lang="en-GB" altLang="en-US" sz="2400" b="1" dirty="0" smtClean="0">
                <a:solidFill>
                  <a:srgbClr val="0070C0"/>
                </a:solidFill>
                <a:latin typeface="Lucida Bright"/>
              </a:rPr>
              <a:t>) </a:t>
            </a:r>
            <a:r>
              <a:rPr lang="en-GB" altLang="en-US" sz="2400" b="1" dirty="0" err="1" smtClean="0">
                <a:solidFill>
                  <a:srgbClr val="0070C0"/>
                </a:solidFill>
                <a:latin typeface="Lucida Bright"/>
              </a:rPr>
              <a:t>M</a:t>
            </a:r>
            <a:r>
              <a:rPr lang="en-GB" altLang="en-US" sz="2400" b="1" baseline="-25000" dirty="0" err="1" smtClean="0">
                <a:solidFill>
                  <a:srgbClr val="0070C0"/>
                </a:solidFill>
                <a:latin typeface="Lucida Bright"/>
              </a:rPr>
              <a:t>ij</a:t>
            </a:r>
            <a:r>
              <a:rPr lang="en-GB" altLang="en-US" sz="2400" b="1" baseline="-25000" dirty="0" smtClean="0">
                <a:solidFill>
                  <a:srgbClr val="0070C0"/>
                </a:solidFill>
                <a:latin typeface="Lucida Bright"/>
              </a:rPr>
              <a:t> </a:t>
            </a:r>
            <a:r>
              <a:rPr lang="en-GB" altLang="en-US" sz="2400" b="1" dirty="0" smtClean="0">
                <a:solidFill>
                  <a:srgbClr val="0070C0"/>
                </a:solidFill>
                <a:latin typeface="Lucida Bright"/>
              </a:rPr>
              <a:t>(</a:t>
            </a:r>
            <a:r>
              <a:rPr lang="en-GB" altLang="en-US" sz="2400" b="1" dirty="0" err="1" smtClean="0">
                <a:solidFill>
                  <a:srgbClr val="0070C0"/>
                </a:solidFill>
                <a:latin typeface="Lucida Bright"/>
              </a:rPr>
              <a:t>x</a:t>
            </a:r>
            <a:r>
              <a:rPr lang="en-GB" altLang="en-US" sz="2400" b="1" baseline="-25000" dirty="0" err="1" smtClean="0">
                <a:solidFill>
                  <a:srgbClr val="0070C0"/>
                </a:solidFill>
                <a:latin typeface="Lucida Bright"/>
              </a:rPr>
              <a:t>j</a:t>
            </a:r>
            <a:r>
              <a:rPr lang="en-GB" altLang="en-US" sz="2400" b="1" baseline="-25000" dirty="0" smtClean="0">
                <a:solidFill>
                  <a:srgbClr val="0070C0"/>
                </a:solidFill>
                <a:latin typeface="Lucida Bright"/>
              </a:rPr>
              <a:t> </a:t>
            </a:r>
            <a:r>
              <a:rPr lang="en-GB" altLang="en-US" sz="2400" b="1" dirty="0" smtClean="0">
                <a:solidFill>
                  <a:srgbClr val="0070C0"/>
                </a:solidFill>
                <a:latin typeface="Lucida Bright"/>
              </a:rPr>
              <a:t>- </a:t>
            </a:r>
            <a:r>
              <a:rPr lang="en-GB" altLang="en-US" sz="2400" b="1" dirty="0" err="1" smtClean="0">
                <a:solidFill>
                  <a:srgbClr val="0070C0"/>
                </a:solidFill>
                <a:latin typeface="Lucida Bright"/>
              </a:rPr>
              <a:t>x</a:t>
            </a:r>
            <a:r>
              <a:rPr lang="en-GB" altLang="en-US" sz="2400" b="1" baseline="-25000" dirty="0" err="1" smtClean="0">
                <a:solidFill>
                  <a:srgbClr val="0070C0"/>
                </a:solidFill>
                <a:latin typeface="Lucida Bright"/>
              </a:rPr>
              <a:t>best</a:t>
            </a:r>
            <a:r>
              <a:rPr lang="en-GB" altLang="en-US" sz="2400" b="1" dirty="0" smtClean="0">
                <a:solidFill>
                  <a:srgbClr val="0070C0"/>
                </a:solidFill>
                <a:latin typeface="Lucida Bright"/>
              </a:rPr>
              <a:t>)</a:t>
            </a:r>
          </a:p>
          <a:p>
            <a:pPr>
              <a:spcBef>
                <a:spcPct val="0"/>
              </a:spcBef>
            </a:pPr>
            <a:r>
              <a:rPr lang="en-GB" altLang="en-US" sz="24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M is the inverse of the covariance matrix  C  =       </a:t>
            </a:r>
            <a:r>
              <a:rPr lang="el-GR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σ</a:t>
            </a:r>
            <a:r>
              <a:rPr lang="en-GB" altLang="en-US" sz="2400" b="1" baseline="-25000" dirty="0">
                <a:solidFill>
                  <a:srgbClr val="0070C0"/>
                </a:solidFill>
                <a:latin typeface="Calibri"/>
                <a:cs typeface="Calibri"/>
              </a:rPr>
              <a:t>i</a:t>
            </a:r>
            <a:r>
              <a:rPr lang="en-GB" altLang="en-US" sz="2400" b="1" baseline="30000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en-GB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     </a:t>
            </a:r>
            <a:r>
              <a:rPr lang="en-GB" altLang="en-US" sz="2400" b="1" dirty="0" err="1" smtClean="0">
                <a:solidFill>
                  <a:srgbClr val="0070C0"/>
                </a:solidFill>
                <a:latin typeface="Calibri"/>
                <a:cs typeface="Calibri"/>
              </a:rPr>
              <a:t>Cov</a:t>
            </a:r>
            <a:endParaRPr lang="en-GB" altLang="en-US" sz="2400" b="1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GB" altLang="en-US" sz="2400" b="1" dirty="0">
                <a:solidFill>
                  <a:srgbClr val="0070C0"/>
                </a:solidFill>
                <a:latin typeface="Calibri"/>
                <a:cs typeface="Calibri"/>
              </a:rPr>
              <a:t> </a:t>
            </a:r>
            <a:r>
              <a:rPr lang="en-GB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                                                                                                      </a:t>
            </a:r>
            <a:r>
              <a:rPr lang="en-GB" altLang="en-US" sz="2400" b="1" dirty="0" err="1" smtClean="0">
                <a:solidFill>
                  <a:srgbClr val="0070C0"/>
                </a:solidFill>
                <a:latin typeface="Calibri"/>
                <a:cs typeface="Calibri"/>
              </a:rPr>
              <a:t>Cov</a:t>
            </a:r>
            <a:r>
              <a:rPr lang="en-GB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      </a:t>
            </a:r>
            <a:r>
              <a:rPr lang="el-GR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σ</a:t>
            </a:r>
            <a:r>
              <a:rPr lang="en-GB" altLang="en-US" sz="2400" b="1" baseline="-25000" dirty="0" smtClean="0">
                <a:solidFill>
                  <a:srgbClr val="0070C0"/>
                </a:solidFill>
                <a:latin typeface="Calibri"/>
                <a:cs typeface="Calibri"/>
              </a:rPr>
              <a:t>j</a:t>
            </a:r>
            <a:r>
              <a:rPr lang="en-GB" altLang="en-US" sz="2400" b="1" baseline="30000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en-GB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                                                </a:t>
            </a:r>
          </a:p>
          <a:p>
            <a:pPr>
              <a:spcBef>
                <a:spcPct val="0"/>
              </a:spcBef>
            </a:pPr>
            <a:r>
              <a:rPr lang="en-GB" altLang="en-US" sz="2400" b="1" dirty="0" err="1" smtClean="0">
                <a:solidFill>
                  <a:srgbClr val="0070C0"/>
                </a:solidFill>
                <a:latin typeface="Calibri"/>
                <a:cs typeface="Calibri"/>
              </a:rPr>
              <a:t>x</a:t>
            </a:r>
            <a:r>
              <a:rPr lang="en-GB" altLang="en-US" sz="2400" b="1" baseline="-25000" dirty="0" err="1" smtClean="0">
                <a:solidFill>
                  <a:srgbClr val="0070C0"/>
                </a:solidFill>
                <a:latin typeface="Calibri"/>
                <a:cs typeface="Calibri"/>
              </a:rPr>
              <a:t>best</a:t>
            </a:r>
            <a:r>
              <a:rPr lang="en-GB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 outside range of x</a:t>
            </a:r>
            <a:r>
              <a:rPr lang="en-GB" altLang="en-US" sz="2400" b="1" baseline="-25000" dirty="0" smtClean="0">
                <a:solidFill>
                  <a:srgbClr val="0070C0"/>
                </a:solidFill>
                <a:latin typeface="Calibri"/>
                <a:cs typeface="Calibri"/>
              </a:rPr>
              <a:t>1</a:t>
            </a:r>
            <a:r>
              <a:rPr lang="en-GB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 and x</a:t>
            </a:r>
            <a:r>
              <a:rPr lang="en-GB" altLang="en-US" sz="2400" b="1" baseline="-25000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en-GB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 when  </a:t>
            </a:r>
            <a:r>
              <a:rPr lang="en-GB" altLang="en-US" sz="2400" b="1" dirty="0" err="1" smtClean="0">
                <a:solidFill>
                  <a:srgbClr val="0070C0"/>
                </a:solidFill>
                <a:latin typeface="Calibri"/>
                <a:cs typeface="Calibri"/>
              </a:rPr>
              <a:t>Cov</a:t>
            </a:r>
            <a:r>
              <a:rPr lang="en-GB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&gt; smaller </a:t>
            </a:r>
            <a:r>
              <a:rPr lang="el-GR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σ</a:t>
            </a:r>
            <a:r>
              <a:rPr lang="en-GB" altLang="en-US" sz="2400" b="1" baseline="30000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en-GB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 </a:t>
            </a:r>
          </a:p>
          <a:p>
            <a:pPr>
              <a:spcBef>
                <a:spcPct val="0"/>
              </a:spcBef>
            </a:pPr>
            <a:r>
              <a:rPr lang="en-GB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or </a:t>
            </a:r>
            <a:r>
              <a:rPr lang="el-GR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ρ</a:t>
            </a:r>
            <a:r>
              <a:rPr lang="en-GB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 &gt; </a:t>
            </a:r>
            <a:r>
              <a:rPr lang="el-GR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σ</a:t>
            </a:r>
            <a:r>
              <a:rPr lang="en-GB" altLang="en-US" sz="2400" b="1" baseline="-25000" dirty="0" smtClean="0">
                <a:solidFill>
                  <a:srgbClr val="0070C0"/>
                </a:solidFill>
                <a:latin typeface="Calibri"/>
                <a:cs typeface="Calibri"/>
              </a:rPr>
              <a:t>small</a:t>
            </a:r>
            <a:r>
              <a:rPr lang="en-GB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/</a:t>
            </a:r>
            <a:r>
              <a:rPr lang="el-GR" altLang="en-US" sz="2400" b="1" dirty="0" smtClean="0">
                <a:solidFill>
                  <a:srgbClr val="0070C0"/>
                </a:solidFill>
                <a:latin typeface="Calibri"/>
                <a:cs typeface="Calibri"/>
              </a:rPr>
              <a:t>σ</a:t>
            </a:r>
            <a:r>
              <a:rPr lang="en-GB" altLang="en-US" sz="2400" b="1" baseline="-25000" dirty="0" smtClean="0">
                <a:solidFill>
                  <a:srgbClr val="0070C0"/>
                </a:solidFill>
                <a:latin typeface="Calibri"/>
                <a:cs typeface="Calibri"/>
              </a:rPr>
              <a:t>large</a:t>
            </a:r>
          </a:p>
          <a:p>
            <a:pPr>
              <a:spcBef>
                <a:spcPct val="0"/>
              </a:spcBef>
            </a:pPr>
            <a:r>
              <a:rPr lang="en-GB" alt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So if 2 similar analyses on same data, </a:t>
            </a:r>
            <a:r>
              <a:rPr lang="en-GB" altLang="en-US" sz="2400" b="1" dirty="0" smtClean="0">
                <a:solidFill>
                  <a:srgbClr val="FF0000"/>
                </a:solidFill>
                <a:latin typeface="Calibri"/>
                <a:cs typeface="Calibri"/>
              </a:rPr>
              <a:t>don’t combine </a:t>
            </a:r>
            <a:r>
              <a:rPr lang="en-GB" alt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</a:rPr>
              <a:t>but instead use ‘better’ result, and use other as confirmatory. Highly correlated combination </a:t>
            </a:r>
            <a:r>
              <a:rPr lang="en-GB" alt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  <a:sym typeface="Wingdings" panose="05000000000000000000" pitchFamily="2" charset="2"/>
              </a:rPr>
              <a:t> extrapolation. Sensitive to exact values of </a:t>
            </a:r>
            <a:r>
              <a:rPr lang="en-GB" alt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  <a:sym typeface="Symbol"/>
              </a:rPr>
              <a:t>s and </a:t>
            </a:r>
            <a:r>
              <a:rPr lang="el-GR" alt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  <a:sym typeface="Symbol"/>
              </a:rPr>
              <a:t>ρ</a:t>
            </a:r>
            <a:r>
              <a:rPr lang="en-GB" alt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  <a:sym typeface="Symbol"/>
              </a:rPr>
              <a:t>.</a:t>
            </a:r>
            <a:r>
              <a:rPr lang="en-GB" altLang="en-US" sz="2400" b="1" dirty="0" smtClean="0">
                <a:solidFill>
                  <a:schemeClr val="accent2">
                    <a:lumMod val="75000"/>
                  </a:schemeClr>
                </a:solidFill>
                <a:latin typeface="Calibri"/>
                <a:cs typeface="Calibri"/>
                <a:sym typeface="Wingdings" panose="05000000000000000000" pitchFamily="2" charset="2"/>
              </a:rPr>
              <a:t> </a:t>
            </a:r>
            <a:endParaRPr lang="en-GB" altLang="en-US" sz="2400" b="1" dirty="0" smtClean="0">
              <a:solidFill>
                <a:schemeClr val="accent2">
                  <a:lumMod val="75000"/>
                </a:schemeClr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endParaRPr lang="en-GB" altLang="en-US" sz="2400" b="1" baseline="-25000" dirty="0">
              <a:solidFill>
                <a:srgbClr val="00B050"/>
              </a:solidFill>
              <a:latin typeface="Calibri"/>
              <a:cs typeface="Calibri"/>
            </a:endParaRPr>
          </a:p>
          <a:p>
            <a:pPr>
              <a:spcBef>
                <a:spcPct val="0"/>
              </a:spcBef>
            </a:pPr>
            <a:r>
              <a:rPr lang="en-GB" altLang="en-US" sz="2400" b="1" dirty="0" smtClean="0">
                <a:solidFill>
                  <a:srgbClr val="00B050"/>
                </a:solidFill>
                <a:latin typeface="Calibri"/>
                <a:cs typeface="Calibri"/>
              </a:rPr>
              <a:t>Nice example of </a:t>
            </a:r>
            <a:r>
              <a:rPr lang="el-GR" altLang="en-US" sz="2400" b="1" dirty="0" smtClean="0">
                <a:solidFill>
                  <a:srgbClr val="00B050"/>
                </a:solidFill>
                <a:latin typeface="Calibri"/>
                <a:cs typeface="Calibri"/>
              </a:rPr>
              <a:t>ρ</a:t>
            </a:r>
            <a:r>
              <a:rPr lang="en-GB" altLang="en-US" sz="2400" b="1" dirty="0" smtClean="0">
                <a:solidFill>
                  <a:srgbClr val="00B050"/>
                </a:solidFill>
                <a:latin typeface="Calibri"/>
                <a:cs typeface="Calibri"/>
              </a:rPr>
              <a:t> =  </a:t>
            </a:r>
            <a:r>
              <a:rPr lang="el-GR" altLang="en-US" sz="2400" b="1" dirty="0" smtClean="0">
                <a:solidFill>
                  <a:srgbClr val="00B050"/>
                </a:solidFill>
                <a:latin typeface="Calibri"/>
                <a:cs typeface="Calibri"/>
              </a:rPr>
              <a:t>σ</a:t>
            </a:r>
            <a:r>
              <a:rPr lang="en-GB" altLang="en-US" sz="2400" b="1" baseline="-25000" dirty="0" smtClean="0">
                <a:solidFill>
                  <a:srgbClr val="00B050"/>
                </a:solidFill>
                <a:latin typeface="Calibri"/>
                <a:cs typeface="Calibri"/>
              </a:rPr>
              <a:t>1</a:t>
            </a:r>
            <a:r>
              <a:rPr lang="en-GB" altLang="en-US" sz="2400" b="1" dirty="0" smtClean="0">
                <a:solidFill>
                  <a:srgbClr val="00B050"/>
                </a:solidFill>
                <a:latin typeface="Calibri"/>
                <a:cs typeface="Calibri"/>
              </a:rPr>
              <a:t>/</a:t>
            </a:r>
            <a:r>
              <a:rPr lang="el-GR" altLang="en-US" sz="2400" b="1" dirty="0" smtClean="0">
                <a:solidFill>
                  <a:srgbClr val="00B050"/>
                </a:solidFill>
                <a:latin typeface="Calibri"/>
                <a:cs typeface="Calibri"/>
              </a:rPr>
              <a:t>σ</a:t>
            </a:r>
            <a:r>
              <a:rPr lang="en-GB" altLang="en-US" sz="2400" b="1" baseline="-25000" dirty="0" smtClean="0">
                <a:solidFill>
                  <a:srgbClr val="00B050"/>
                </a:solidFill>
                <a:latin typeface="Calibri"/>
                <a:cs typeface="Calibri"/>
              </a:rPr>
              <a:t>2</a:t>
            </a:r>
            <a:r>
              <a:rPr lang="en-GB" altLang="en-US" sz="2400" b="1" dirty="0" smtClean="0">
                <a:solidFill>
                  <a:srgbClr val="00B050"/>
                </a:solidFill>
                <a:latin typeface="Calibri"/>
                <a:cs typeface="Calibri"/>
              </a:rPr>
              <a:t>  </a:t>
            </a:r>
            <a:r>
              <a:rPr lang="en-GB" altLang="en-US" sz="2400" b="1" dirty="0" smtClean="0">
                <a:solidFill>
                  <a:srgbClr val="00B050"/>
                </a:solidFill>
                <a:latin typeface="Calibri"/>
                <a:cs typeface="Calibri"/>
                <a:sym typeface="Wingdings" panose="05000000000000000000" pitchFamily="2" charset="2"/>
              </a:rPr>
              <a:t> w</a:t>
            </a:r>
            <a:r>
              <a:rPr lang="en-GB" altLang="en-US" sz="2400" b="1" baseline="-25000" dirty="0" smtClean="0">
                <a:solidFill>
                  <a:srgbClr val="00B050"/>
                </a:solidFill>
                <a:latin typeface="Calibri"/>
                <a:cs typeface="Calibri"/>
                <a:sym typeface="Wingdings" panose="05000000000000000000" pitchFamily="2" charset="2"/>
              </a:rPr>
              <a:t>2</a:t>
            </a:r>
            <a:r>
              <a:rPr lang="en-GB" altLang="en-US" sz="2400" b="1" dirty="0" smtClean="0">
                <a:solidFill>
                  <a:srgbClr val="00B050"/>
                </a:solidFill>
                <a:latin typeface="Calibri"/>
                <a:cs typeface="Calibri"/>
                <a:sym typeface="Wingdings" panose="05000000000000000000" pitchFamily="2" charset="2"/>
              </a:rPr>
              <a:t> = 0</a:t>
            </a:r>
          </a:p>
          <a:p>
            <a:pPr>
              <a:spcBef>
                <a:spcPct val="0"/>
              </a:spcBef>
            </a:pPr>
            <a:r>
              <a:rPr lang="en-GB" altLang="en-US" sz="2400" b="1" dirty="0" smtClean="0">
                <a:solidFill>
                  <a:srgbClr val="00B050"/>
                </a:solidFill>
                <a:latin typeface="Calibri"/>
                <a:cs typeface="Calibri"/>
              </a:rPr>
              <a:t>Sample 2 is subsample of Sample 1</a:t>
            </a:r>
          </a:p>
          <a:p>
            <a:pPr>
              <a:spcBef>
                <a:spcPct val="0"/>
              </a:spcBef>
            </a:pPr>
            <a:r>
              <a:rPr lang="en-GB" altLang="en-US" sz="2400" b="1" dirty="0" smtClean="0">
                <a:solidFill>
                  <a:srgbClr val="00B050"/>
                </a:solidFill>
                <a:latin typeface="Calibri"/>
                <a:cs typeface="Calibri"/>
              </a:rPr>
              <a:t>Sensible that sample 2 is ignored in ‘combination’. </a:t>
            </a:r>
            <a:endParaRPr lang="en-GB" altLang="en-US" sz="2400" b="1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Arc 3"/>
          <p:cNvSpPr/>
          <p:nvPr/>
        </p:nvSpPr>
        <p:spPr>
          <a:xfrm rot="2608051">
            <a:off x="7594462" y="2355927"/>
            <a:ext cx="914400" cy="914400"/>
          </a:xfrm>
          <a:prstGeom prst="arc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c 4"/>
          <p:cNvSpPr/>
          <p:nvPr/>
        </p:nvSpPr>
        <p:spPr>
          <a:xfrm rot="13502226">
            <a:off x="6962633" y="2415075"/>
            <a:ext cx="914400" cy="914400"/>
          </a:xfrm>
          <a:prstGeom prst="arc">
            <a:avLst/>
          </a:prstGeom>
          <a:ln w="127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136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42"/>
            <a:ext cx="8229600" cy="1173162"/>
          </a:xfrm>
        </p:spPr>
        <p:txBody>
          <a:bodyPr>
            <a:normAutofit/>
          </a:bodyPr>
          <a:lstStyle/>
          <a:p>
            <a:r>
              <a:rPr lang="en-GB" dirty="0" err="1" smtClean="0"/>
              <a:t>Peelle’s</a:t>
            </a:r>
            <a:r>
              <a:rPr lang="en-GB" dirty="0" smtClean="0"/>
              <a:t> Pertinent Puzzle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4267200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Oak Ridge Nat Lab Memorandum, 1987 </a:t>
            </a:r>
          </a:p>
          <a:p>
            <a:r>
              <a:rPr lang="en-GB" dirty="0" smtClean="0">
                <a:solidFill>
                  <a:schemeClr val="tx2"/>
                </a:solidFill>
              </a:rPr>
              <a:t>Combining neutron + nuclei cross-sections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Sometimes reasonable</a:t>
            </a:r>
          </a:p>
          <a:p>
            <a:r>
              <a:rPr lang="en-GB" dirty="0" smtClean="0">
                <a:solidFill>
                  <a:srgbClr val="CC6600"/>
                </a:solidFill>
              </a:rPr>
              <a:t>Sometimes unreasonable e.g. luminosity systematic for cross-sections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Numerous solutions to Puzzle</a:t>
            </a:r>
          </a:p>
          <a:p>
            <a:r>
              <a:rPr lang="en-GB" dirty="0" smtClean="0"/>
              <a:t>Again using estimated uncertainties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261083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Combination outside range of individual measurements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7073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Combined uncertainty very small:</a:t>
            </a:r>
            <a:br>
              <a:rPr lang="en-GB" dirty="0" smtClean="0">
                <a:solidFill>
                  <a:srgbClr val="0070C0"/>
                </a:solidFill>
              </a:rPr>
            </a:br>
            <a:r>
              <a:rPr lang="en-GB" dirty="0" smtClean="0">
                <a:solidFill>
                  <a:srgbClr val="0070C0"/>
                </a:solidFill>
              </a:rPr>
              <a:t> Danger of combining profile </a:t>
            </a:r>
            <a:r>
              <a:rPr lang="en-GB" dirty="0" smtClean="0">
                <a:solidFill>
                  <a:srgbClr val="0070C0"/>
                </a:solidFill>
                <a:latin typeface="Script MT Bold" panose="03040602040607080904" pitchFamily="66" charset="0"/>
              </a:rPr>
              <a:t>L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Experiments quote </a:t>
            </a:r>
            <a:r>
              <a:rPr lang="en-GB" dirty="0" smtClean="0">
                <a:latin typeface="Script MT Bold" panose="03040602040607080904" pitchFamily="66" charset="0"/>
              </a:rPr>
              <a:t>L</a:t>
            </a:r>
            <a:r>
              <a:rPr lang="en-GB" dirty="0" smtClean="0"/>
              <a:t>ikelihood, profiled over nuisance parameters, so that combinations can be performed.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Very simple ‘tracking’ example:</a:t>
            </a:r>
          </a:p>
          <a:p>
            <a:pPr marL="0" indent="0">
              <a:buNone/>
            </a:pPr>
            <a:r>
              <a:rPr lang="en-GB" dirty="0" smtClean="0"/>
              <a:t>* No magnetic field</a:t>
            </a:r>
          </a:p>
          <a:p>
            <a:pPr marL="0" indent="0">
              <a:buNone/>
            </a:pPr>
            <a:r>
              <a:rPr lang="en-GB" dirty="0" smtClean="0"/>
              <a:t>* 2-D fit of straight line y = </a:t>
            </a:r>
            <a:r>
              <a:rPr lang="en-GB" dirty="0" smtClean="0">
                <a:solidFill>
                  <a:srgbClr val="0070C0"/>
                </a:solidFill>
              </a:rPr>
              <a:t>a</a:t>
            </a:r>
            <a:r>
              <a:rPr lang="en-GB" dirty="0" smtClean="0"/>
              <a:t> + </a:t>
            </a:r>
            <a:r>
              <a:rPr lang="en-GB" dirty="0" err="1" smtClean="0">
                <a:solidFill>
                  <a:srgbClr val="FF0000"/>
                </a:solidFill>
              </a:rPr>
              <a:t>b</a:t>
            </a:r>
            <a:r>
              <a:rPr lang="en-GB" dirty="0" err="1" smtClean="0"/>
              <a:t>x</a:t>
            </a:r>
            <a:endParaRPr lang="en-GB" dirty="0" smtClean="0"/>
          </a:p>
          <a:p>
            <a:pPr marL="0" indent="0">
              <a:buNone/>
            </a:pPr>
            <a:r>
              <a:rPr lang="en-GB" sz="2600" dirty="0"/>
              <a:t> </a:t>
            </a:r>
            <a:r>
              <a:rPr lang="en-GB" sz="2600" dirty="0" smtClean="0"/>
              <a:t>            </a:t>
            </a:r>
            <a:r>
              <a:rPr lang="en-GB" sz="2600" dirty="0" smtClean="0">
                <a:solidFill>
                  <a:srgbClr val="0070C0"/>
                </a:solidFill>
              </a:rPr>
              <a:t>a</a:t>
            </a:r>
            <a:r>
              <a:rPr lang="en-GB" sz="2600" dirty="0" smtClean="0"/>
              <a:t> = parameter of interest,  </a:t>
            </a:r>
            <a:r>
              <a:rPr lang="en-GB" sz="2600" dirty="0" smtClean="0">
                <a:solidFill>
                  <a:srgbClr val="FF0000"/>
                </a:solidFill>
              </a:rPr>
              <a:t>b</a:t>
            </a:r>
            <a:r>
              <a:rPr lang="en-GB" sz="2600" dirty="0" smtClean="0"/>
              <a:t> = nuisance </a:t>
            </a:r>
            <a:r>
              <a:rPr lang="en-GB" sz="2600" dirty="0" err="1" smtClean="0"/>
              <a:t>param</a:t>
            </a:r>
            <a:endParaRPr lang="en-GB" sz="2600" dirty="0"/>
          </a:p>
          <a:p>
            <a:pPr marL="0" indent="0">
              <a:buNone/>
            </a:pPr>
            <a:r>
              <a:rPr lang="en-GB" dirty="0" smtClean="0"/>
              <a:t>* Track hits in 2 subdetectors, each of 3 planes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6661</TotalTime>
  <Words>2818</Words>
  <Application>Microsoft Office PowerPoint</Application>
  <PresentationFormat>On-screen Show (4:3)</PresentationFormat>
  <Paragraphs>543</Paragraphs>
  <Slides>39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4_Office Theme</vt:lpstr>
      <vt:lpstr>     1) Combining results  2) Understanding Neural Networks</vt:lpstr>
      <vt:lpstr>PowerPoint Presentation</vt:lpstr>
      <vt:lpstr>Difference between weighted and standard averaging </vt:lpstr>
      <vt:lpstr>Combining: oddities</vt:lpstr>
      <vt:lpstr>COMBINING RESULTS</vt:lpstr>
      <vt:lpstr>PowerPoint Presentation</vt:lpstr>
      <vt:lpstr>PowerPoint Presentation</vt:lpstr>
      <vt:lpstr>Peelle’s Pertinent Puzzle</vt:lpstr>
      <vt:lpstr>Combined uncertainty very small:  Danger of combining profile Ls</vt:lpstr>
      <vt:lpstr>PowerPoint Presentation</vt:lpstr>
      <vt:lpstr>Uncertainty on Ωdark energy</vt:lpstr>
      <vt:lpstr>Best values of params  a and b  outside range of individual values (Remember PPP)</vt:lpstr>
      <vt:lpstr>Best values of params  a and b  outside range of individual values</vt:lpstr>
      <vt:lpstr>PowerPoint Presentation</vt:lpstr>
      <vt:lpstr>PowerPoint Presentation</vt:lpstr>
      <vt:lpstr>Reminder of Profile L</vt:lpstr>
      <vt:lpstr>Simpler example of PPP, without correlations (Yule-Simpson paradox)</vt:lpstr>
      <vt:lpstr>Medical tests</vt:lpstr>
      <vt:lpstr>Comments on Drug Test example</vt:lpstr>
      <vt:lpstr>Unknown ρ</vt:lpstr>
      <vt:lpstr>Summary of Combination Oddities</vt:lpstr>
      <vt:lpstr>Combining p-values</vt:lpstr>
      <vt:lpstr>Combination method for p-values</vt:lpstr>
      <vt:lpstr>MULTIVARIATE ANALYSIS</vt:lpstr>
      <vt:lpstr>PowerPoint Presentation</vt:lpstr>
      <vt:lpstr>NEURAL NETWORKS</vt:lpstr>
      <vt:lpstr>HOW DOES IT WORK?</vt:lpstr>
      <vt:lpstr>HOW DOES IT WORK?</vt:lpstr>
      <vt:lpstr>HOW DOES IT WORK?</vt:lpstr>
      <vt:lpstr>HOW DOES IT WORK?</vt:lpstr>
      <vt:lpstr>HOW DOES IT WORK?</vt:lpstr>
      <vt:lpstr>When do we need more than one Hidden Layer?</vt:lpstr>
      <vt:lpstr>BEWARE</vt:lpstr>
      <vt:lpstr>Is NN better* than simple cuts?</vt:lpstr>
      <vt:lpstr>SIMPLE EXAMPLE </vt:lpstr>
      <vt:lpstr>PHYSICS EXAMPLE</vt:lpstr>
      <vt:lpstr>NN Summary</vt:lpstr>
      <vt:lpstr>Conclusions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Issues in Searches for New Physics</dc:title>
  <dc:creator>Louis</dc:creator>
  <cp:lastModifiedBy>Louis</cp:lastModifiedBy>
  <cp:revision>304</cp:revision>
  <cp:lastPrinted>2014-10-29T19:26:40Z</cp:lastPrinted>
  <dcterms:created xsi:type="dcterms:W3CDTF">2006-08-16T00:00:00Z</dcterms:created>
  <dcterms:modified xsi:type="dcterms:W3CDTF">2021-04-05T09:41:14Z</dcterms:modified>
</cp:coreProperties>
</file>