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1" r:id="rId5"/>
  </p:sldMasterIdLst>
  <p:notesMasterIdLst>
    <p:notesMasterId r:id="rId15"/>
  </p:notesMasterIdLst>
  <p:sldIdLst>
    <p:sldId id="257" r:id="rId6"/>
    <p:sldId id="269" r:id="rId7"/>
    <p:sldId id="260" r:id="rId8"/>
    <p:sldId id="262" r:id="rId9"/>
    <p:sldId id="261" r:id="rId10"/>
    <p:sldId id="259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vey-Fishenden, Eric (STFC,RAL,TECH)" initials="HE(" lastIdx="1" clrIdx="0">
    <p:extLst>
      <p:ext uri="{19B8F6BF-5375-455C-9EA6-DF929625EA0E}">
        <p15:presenceInfo xmlns:p15="http://schemas.microsoft.com/office/powerpoint/2012/main" userId="S-1-5-21-2030781433-144010450-1310660803-61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DF8"/>
    <a:srgbClr val="003088"/>
    <a:srgbClr val="F08900"/>
    <a:srgbClr val="FF6900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/>
    <p:restoredTop sz="94523"/>
  </p:normalViewPr>
  <p:slideViewPr>
    <p:cSldViewPr snapToGrid="0" snapToObjects="1">
      <p:cViewPr varScale="1">
        <p:scale>
          <a:sx n="76" d="100"/>
          <a:sy n="76" d="100"/>
        </p:scale>
        <p:origin x="496" y="4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25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FA197-DE2C-456A-9F24-D1B7D7A392D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0A68850-DEBB-46DA-81AB-511601E7A328}">
      <dgm:prSet phldrT="[Text]"/>
      <dgm:spPr/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5ABA51DC-8BA7-4A18-8642-409ED6548ABE}" type="parTrans" cxnId="{4B005520-F10A-4E30-BEF8-D30461047CF4}">
      <dgm:prSet/>
      <dgm:spPr/>
      <dgm:t>
        <a:bodyPr/>
        <a:lstStyle/>
        <a:p>
          <a:endParaRPr lang="en-US"/>
        </a:p>
      </dgm:t>
    </dgm:pt>
    <dgm:pt modelId="{0D09F856-345B-46D6-9D41-C70702EDF7BC}" type="sibTrans" cxnId="{4B005520-F10A-4E30-BEF8-D30461047CF4}">
      <dgm:prSet/>
      <dgm:spPr/>
      <dgm:t>
        <a:bodyPr/>
        <a:lstStyle/>
        <a:p>
          <a:endParaRPr lang="en-US"/>
        </a:p>
      </dgm:t>
    </dgm:pt>
    <dgm:pt modelId="{A182F697-F121-4E73-851F-8B31396E3C4D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B1157A5F-209D-4AA6-A247-2EDE3383C32D}" type="parTrans" cxnId="{D040532F-8694-402B-B021-FE6E8708C346}">
      <dgm:prSet/>
      <dgm:spPr/>
      <dgm:t>
        <a:bodyPr/>
        <a:lstStyle/>
        <a:p>
          <a:endParaRPr lang="en-US"/>
        </a:p>
      </dgm:t>
    </dgm:pt>
    <dgm:pt modelId="{C06DE9DA-D8FC-4AC6-A454-46B401F4178B}" type="sibTrans" cxnId="{D040532F-8694-402B-B021-FE6E8708C346}">
      <dgm:prSet/>
      <dgm:spPr/>
      <dgm:t>
        <a:bodyPr/>
        <a:lstStyle/>
        <a:p>
          <a:endParaRPr lang="en-US"/>
        </a:p>
      </dgm:t>
    </dgm:pt>
    <dgm:pt modelId="{E5EE35F7-0259-48D6-8859-E56C05B00318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AFCC4B96-B75E-41C7-93AE-4AAAC4683C71}" type="parTrans" cxnId="{BDED6226-20B0-4F0E-9E7C-0EB58343C644}">
      <dgm:prSet/>
      <dgm:spPr/>
      <dgm:t>
        <a:bodyPr/>
        <a:lstStyle/>
        <a:p>
          <a:endParaRPr lang="en-US"/>
        </a:p>
      </dgm:t>
    </dgm:pt>
    <dgm:pt modelId="{44DDCED7-1F60-4856-916A-B94B232F7EB0}" type="sibTrans" cxnId="{BDED6226-20B0-4F0E-9E7C-0EB58343C644}">
      <dgm:prSet/>
      <dgm:spPr/>
      <dgm:t>
        <a:bodyPr/>
        <a:lstStyle/>
        <a:p>
          <a:endParaRPr lang="en-US"/>
        </a:p>
      </dgm:t>
    </dgm:pt>
    <dgm:pt modelId="{3B5CB77E-B02D-4EA4-B46F-3E13ED980781}" type="pres">
      <dgm:prSet presAssocID="{230FA197-DE2C-456A-9F24-D1B7D7A392DF}" presName="compositeShape" presStyleCnt="0">
        <dgm:presLayoutVars>
          <dgm:chMax val="7"/>
          <dgm:dir/>
          <dgm:resizeHandles val="exact"/>
        </dgm:presLayoutVars>
      </dgm:prSet>
      <dgm:spPr/>
    </dgm:pt>
    <dgm:pt modelId="{5774069B-D5A3-4AEE-8C53-AC41925909C2}" type="pres">
      <dgm:prSet presAssocID="{230FA197-DE2C-456A-9F24-D1B7D7A392DF}" presName="wedge1" presStyleLbl="node1" presStyleIdx="0" presStyleCnt="3"/>
      <dgm:spPr/>
      <dgm:t>
        <a:bodyPr/>
        <a:lstStyle/>
        <a:p>
          <a:endParaRPr lang="en-US"/>
        </a:p>
      </dgm:t>
    </dgm:pt>
    <dgm:pt modelId="{27DE9ECD-DF68-4139-A874-D6B301569299}" type="pres">
      <dgm:prSet presAssocID="{230FA197-DE2C-456A-9F24-D1B7D7A392DF}" presName="dummy1a" presStyleCnt="0"/>
      <dgm:spPr/>
    </dgm:pt>
    <dgm:pt modelId="{941FD2B2-2365-484A-81AC-8C892AD9462D}" type="pres">
      <dgm:prSet presAssocID="{230FA197-DE2C-456A-9F24-D1B7D7A392DF}" presName="dummy1b" presStyleCnt="0"/>
      <dgm:spPr/>
    </dgm:pt>
    <dgm:pt modelId="{C0CCCC08-92C5-4FA7-A9D5-603DE9C87450}" type="pres">
      <dgm:prSet presAssocID="{230FA197-DE2C-456A-9F24-D1B7D7A392D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C99B1-6263-4734-8E36-3387D93A83BA}" type="pres">
      <dgm:prSet presAssocID="{230FA197-DE2C-456A-9F24-D1B7D7A392DF}" presName="wedge2" presStyleLbl="node1" presStyleIdx="1" presStyleCnt="3"/>
      <dgm:spPr/>
    </dgm:pt>
    <dgm:pt modelId="{E167B867-A1FF-4214-990D-DBE000BBBD1E}" type="pres">
      <dgm:prSet presAssocID="{230FA197-DE2C-456A-9F24-D1B7D7A392DF}" presName="dummy2a" presStyleCnt="0"/>
      <dgm:spPr/>
    </dgm:pt>
    <dgm:pt modelId="{63CDBE44-3B22-4BBE-90E9-25BCD7BAECF0}" type="pres">
      <dgm:prSet presAssocID="{230FA197-DE2C-456A-9F24-D1B7D7A392DF}" presName="dummy2b" presStyleCnt="0"/>
      <dgm:spPr/>
    </dgm:pt>
    <dgm:pt modelId="{02FA5672-F80C-4628-A8AD-3FDC1953EA1D}" type="pres">
      <dgm:prSet presAssocID="{230FA197-DE2C-456A-9F24-D1B7D7A392D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3248F1C-05DB-42FE-ADAE-13EE7F78BF0B}" type="pres">
      <dgm:prSet presAssocID="{230FA197-DE2C-456A-9F24-D1B7D7A392DF}" presName="wedge3" presStyleLbl="node1" presStyleIdx="2" presStyleCnt="3"/>
      <dgm:spPr/>
    </dgm:pt>
    <dgm:pt modelId="{4AE20F66-FAE6-4545-9C52-B1A330772055}" type="pres">
      <dgm:prSet presAssocID="{230FA197-DE2C-456A-9F24-D1B7D7A392DF}" presName="dummy3a" presStyleCnt="0"/>
      <dgm:spPr/>
    </dgm:pt>
    <dgm:pt modelId="{3AC8A7E0-BB0B-4984-87C3-9D5501DCFD33}" type="pres">
      <dgm:prSet presAssocID="{230FA197-DE2C-456A-9F24-D1B7D7A392DF}" presName="dummy3b" presStyleCnt="0"/>
      <dgm:spPr/>
    </dgm:pt>
    <dgm:pt modelId="{3A389827-6510-41E4-B8D4-BAB5557F1999}" type="pres">
      <dgm:prSet presAssocID="{230FA197-DE2C-456A-9F24-D1B7D7A392D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CFB5AC2-E83F-4E39-A698-23D0C868CFBF}" type="pres">
      <dgm:prSet presAssocID="{0D09F856-345B-46D6-9D41-C70702EDF7BC}" presName="arrowWedge1" presStyleLbl="fgSibTrans2D1" presStyleIdx="0" presStyleCnt="3"/>
      <dgm:spPr/>
    </dgm:pt>
    <dgm:pt modelId="{79D44900-D1B8-40D6-A744-EE5F49430279}" type="pres">
      <dgm:prSet presAssocID="{C06DE9DA-D8FC-4AC6-A454-46B401F4178B}" presName="arrowWedge2" presStyleLbl="fgSibTrans2D1" presStyleIdx="1" presStyleCnt="3"/>
      <dgm:spPr/>
    </dgm:pt>
    <dgm:pt modelId="{51759795-18DF-459F-AA4D-BD5DDB328305}" type="pres">
      <dgm:prSet presAssocID="{44DDCED7-1F60-4856-916A-B94B232F7EB0}" presName="arrowWedge3" presStyleLbl="fgSibTrans2D1" presStyleIdx="2" presStyleCnt="3"/>
      <dgm:spPr/>
    </dgm:pt>
  </dgm:ptLst>
  <dgm:cxnLst>
    <dgm:cxn modelId="{57825963-0D2C-48A4-A4A5-E1FD36926214}" type="presOf" srcId="{A182F697-F121-4E73-851F-8B31396E3C4D}" destId="{903C99B1-6263-4734-8E36-3387D93A83BA}" srcOrd="0" destOrd="0" presId="urn:microsoft.com/office/officeart/2005/8/layout/cycle8"/>
    <dgm:cxn modelId="{E6AD8E69-A710-46A5-B64E-285C900F23B2}" type="presOf" srcId="{E5EE35F7-0259-48D6-8859-E56C05B00318}" destId="{3A389827-6510-41E4-B8D4-BAB5557F1999}" srcOrd="1" destOrd="0" presId="urn:microsoft.com/office/officeart/2005/8/layout/cycle8"/>
    <dgm:cxn modelId="{BDED6226-20B0-4F0E-9E7C-0EB58343C644}" srcId="{230FA197-DE2C-456A-9F24-D1B7D7A392DF}" destId="{E5EE35F7-0259-48D6-8859-E56C05B00318}" srcOrd="2" destOrd="0" parTransId="{AFCC4B96-B75E-41C7-93AE-4AAAC4683C71}" sibTransId="{44DDCED7-1F60-4856-916A-B94B232F7EB0}"/>
    <dgm:cxn modelId="{D040532F-8694-402B-B021-FE6E8708C346}" srcId="{230FA197-DE2C-456A-9F24-D1B7D7A392DF}" destId="{A182F697-F121-4E73-851F-8B31396E3C4D}" srcOrd="1" destOrd="0" parTransId="{B1157A5F-209D-4AA6-A247-2EDE3383C32D}" sibTransId="{C06DE9DA-D8FC-4AC6-A454-46B401F4178B}"/>
    <dgm:cxn modelId="{FBD52A0E-55D8-4210-BF33-5D1A3DDF1688}" type="presOf" srcId="{D0A68850-DEBB-46DA-81AB-511601E7A328}" destId="{C0CCCC08-92C5-4FA7-A9D5-603DE9C87450}" srcOrd="1" destOrd="0" presId="urn:microsoft.com/office/officeart/2005/8/layout/cycle8"/>
    <dgm:cxn modelId="{9C42520D-50E1-4215-BFA7-0C9D90FF31A8}" type="presOf" srcId="{A182F697-F121-4E73-851F-8B31396E3C4D}" destId="{02FA5672-F80C-4628-A8AD-3FDC1953EA1D}" srcOrd="1" destOrd="0" presId="urn:microsoft.com/office/officeart/2005/8/layout/cycle8"/>
    <dgm:cxn modelId="{9E0079C9-459A-4DAE-91C4-1C0A4E51DA0D}" type="presOf" srcId="{E5EE35F7-0259-48D6-8859-E56C05B00318}" destId="{D3248F1C-05DB-42FE-ADAE-13EE7F78BF0B}" srcOrd="0" destOrd="0" presId="urn:microsoft.com/office/officeart/2005/8/layout/cycle8"/>
    <dgm:cxn modelId="{4B005520-F10A-4E30-BEF8-D30461047CF4}" srcId="{230FA197-DE2C-456A-9F24-D1B7D7A392DF}" destId="{D0A68850-DEBB-46DA-81AB-511601E7A328}" srcOrd="0" destOrd="0" parTransId="{5ABA51DC-8BA7-4A18-8642-409ED6548ABE}" sibTransId="{0D09F856-345B-46D6-9D41-C70702EDF7BC}"/>
    <dgm:cxn modelId="{6419975D-CC97-41C2-82CF-64CD9E9B68E7}" type="presOf" srcId="{230FA197-DE2C-456A-9F24-D1B7D7A392DF}" destId="{3B5CB77E-B02D-4EA4-B46F-3E13ED980781}" srcOrd="0" destOrd="0" presId="urn:microsoft.com/office/officeart/2005/8/layout/cycle8"/>
    <dgm:cxn modelId="{AE77CDF8-7286-4FBF-9E85-72A946EFFEC8}" type="presOf" srcId="{D0A68850-DEBB-46DA-81AB-511601E7A328}" destId="{5774069B-D5A3-4AEE-8C53-AC41925909C2}" srcOrd="0" destOrd="0" presId="urn:microsoft.com/office/officeart/2005/8/layout/cycle8"/>
    <dgm:cxn modelId="{3288541E-8349-4674-A927-83B7BD95D7A0}" type="presParOf" srcId="{3B5CB77E-B02D-4EA4-B46F-3E13ED980781}" destId="{5774069B-D5A3-4AEE-8C53-AC41925909C2}" srcOrd="0" destOrd="0" presId="urn:microsoft.com/office/officeart/2005/8/layout/cycle8"/>
    <dgm:cxn modelId="{D891C6D1-8E84-4852-852E-81A2D32EFFBE}" type="presParOf" srcId="{3B5CB77E-B02D-4EA4-B46F-3E13ED980781}" destId="{27DE9ECD-DF68-4139-A874-D6B301569299}" srcOrd="1" destOrd="0" presId="urn:microsoft.com/office/officeart/2005/8/layout/cycle8"/>
    <dgm:cxn modelId="{4EE40DD0-9CD8-42CB-8CB3-FF31BBDAB71C}" type="presParOf" srcId="{3B5CB77E-B02D-4EA4-B46F-3E13ED980781}" destId="{941FD2B2-2365-484A-81AC-8C892AD9462D}" srcOrd="2" destOrd="0" presId="urn:microsoft.com/office/officeart/2005/8/layout/cycle8"/>
    <dgm:cxn modelId="{ACDDCD4F-399B-4727-8855-D08D132A120E}" type="presParOf" srcId="{3B5CB77E-B02D-4EA4-B46F-3E13ED980781}" destId="{C0CCCC08-92C5-4FA7-A9D5-603DE9C87450}" srcOrd="3" destOrd="0" presId="urn:microsoft.com/office/officeart/2005/8/layout/cycle8"/>
    <dgm:cxn modelId="{866CFAB0-6682-42C5-8D4D-39ECFB041805}" type="presParOf" srcId="{3B5CB77E-B02D-4EA4-B46F-3E13ED980781}" destId="{903C99B1-6263-4734-8E36-3387D93A83BA}" srcOrd="4" destOrd="0" presId="urn:microsoft.com/office/officeart/2005/8/layout/cycle8"/>
    <dgm:cxn modelId="{63288EF3-F1AB-4017-A5DA-5B59025EEA95}" type="presParOf" srcId="{3B5CB77E-B02D-4EA4-B46F-3E13ED980781}" destId="{E167B867-A1FF-4214-990D-DBE000BBBD1E}" srcOrd="5" destOrd="0" presId="urn:microsoft.com/office/officeart/2005/8/layout/cycle8"/>
    <dgm:cxn modelId="{7BAABA4B-E881-495E-9452-283E5C6285E6}" type="presParOf" srcId="{3B5CB77E-B02D-4EA4-B46F-3E13ED980781}" destId="{63CDBE44-3B22-4BBE-90E9-25BCD7BAECF0}" srcOrd="6" destOrd="0" presId="urn:microsoft.com/office/officeart/2005/8/layout/cycle8"/>
    <dgm:cxn modelId="{357D9DA8-743C-4D0A-A6FD-EFB34076FAAB}" type="presParOf" srcId="{3B5CB77E-B02D-4EA4-B46F-3E13ED980781}" destId="{02FA5672-F80C-4628-A8AD-3FDC1953EA1D}" srcOrd="7" destOrd="0" presId="urn:microsoft.com/office/officeart/2005/8/layout/cycle8"/>
    <dgm:cxn modelId="{4C3584A2-A8DA-48F1-A5A1-ABFAE1235AA5}" type="presParOf" srcId="{3B5CB77E-B02D-4EA4-B46F-3E13ED980781}" destId="{D3248F1C-05DB-42FE-ADAE-13EE7F78BF0B}" srcOrd="8" destOrd="0" presId="urn:microsoft.com/office/officeart/2005/8/layout/cycle8"/>
    <dgm:cxn modelId="{9D47C90C-C7A4-4AD3-A4A2-99F53F2220BF}" type="presParOf" srcId="{3B5CB77E-B02D-4EA4-B46F-3E13ED980781}" destId="{4AE20F66-FAE6-4545-9C52-B1A330772055}" srcOrd="9" destOrd="0" presId="urn:microsoft.com/office/officeart/2005/8/layout/cycle8"/>
    <dgm:cxn modelId="{DEA9702D-14C7-457A-8FF1-B072D3DF755F}" type="presParOf" srcId="{3B5CB77E-B02D-4EA4-B46F-3E13ED980781}" destId="{3AC8A7E0-BB0B-4984-87C3-9D5501DCFD33}" srcOrd="10" destOrd="0" presId="urn:microsoft.com/office/officeart/2005/8/layout/cycle8"/>
    <dgm:cxn modelId="{4E1C1ED7-DA2C-4781-9C33-9FAFE713A806}" type="presParOf" srcId="{3B5CB77E-B02D-4EA4-B46F-3E13ED980781}" destId="{3A389827-6510-41E4-B8D4-BAB5557F1999}" srcOrd="11" destOrd="0" presId="urn:microsoft.com/office/officeart/2005/8/layout/cycle8"/>
    <dgm:cxn modelId="{38470F7B-35A0-49C9-8BB7-5027483B3A5B}" type="presParOf" srcId="{3B5CB77E-B02D-4EA4-B46F-3E13ED980781}" destId="{9CFB5AC2-E83F-4E39-A698-23D0C868CFBF}" srcOrd="12" destOrd="0" presId="urn:microsoft.com/office/officeart/2005/8/layout/cycle8"/>
    <dgm:cxn modelId="{57E2568F-4805-4586-9B88-1C99E60C09D5}" type="presParOf" srcId="{3B5CB77E-B02D-4EA4-B46F-3E13ED980781}" destId="{79D44900-D1B8-40D6-A744-EE5F49430279}" srcOrd="13" destOrd="0" presId="urn:microsoft.com/office/officeart/2005/8/layout/cycle8"/>
    <dgm:cxn modelId="{553F94FE-91B0-4F49-9D8E-91D0DBF44B33}" type="presParOf" srcId="{3B5CB77E-B02D-4EA4-B46F-3E13ED980781}" destId="{51759795-18DF-459F-AA4D-BD5DDB32830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4069B-D5A3-4AEE-8C53-AC41925909C2}">
      <dsp:nvSpPr>
        <dsp:cNvPr id="0" name=""/>
        <dsp:cNvSpPr/>
      </dsp:nvSpPr>
      <dsp:spPr>
        <a:xfrm>
          <a:off x="3300301" y="383607"/>
          <a:ext cx="4957394" cy="49573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Implement</a:t>
          </a:r>
          <a:endParaRPr lang="en-US" sz="2900" kern="1200" dirty="0"/>
        </a:p>
      </dsp:txBody>
      <dsp:txXfrm>
        <a:off x="5912966" y="1434103"/>
        <a:ext cx="1770498" cy="1475415"/>
      </dsp:txXfrm>
    </dsp:sp>
    <dsp:sp modelId="{903C99B1-6263-4734-8E36-3387D93A83BA}">
      <dsp:nvSpPr>
        <dsp:cNvPr id="0" name=""/>
        <dsp:cNvSpPr/>
      </dsp:nvSpPr>
      <dsp:spPr>
        <a:xfrm>
          <a:off x="3198202" y="560657"/>
          <a:ext cx="4957394" cy="49573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Operations</a:t>
          </a:r>
          <a:endParaRPr lang="en-US" sz="2900" kern="1200" dirty="0"/>
        </a:p>
      </dsp:txBody>
      <dsp:txXfrm>
        <a:off x="4378534" y="3777062"/>
        <a:ext cx="2655747" cy="1298365"/>
      </dsp:txXfrm>
    </dsp:sp>
    <dsp:sp modelId="{D3248F1C-05DB-42FE-ADAE-13EE7F78BF0B}">
      <dsp:nvSpPr>
        <dsp:cNvPr id="0" name=""/>
        <dsp:cNvSpPr/>
      </dsp:nvSpPr>
      <dsp:spPr>
        <a:xfrm>
          <a:off x="3096104" y="383607"/>
          <a:ext cx="4957394" cy="49573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Design</a:t>
          </a:r>
          <a:endParaRPr lang="en-US" sz="2900" kern="1200" dirty="0"/>
        </a:p>
      </dsp:txBody>
      <dsp:txXfrm>
        <a:off x="3670335" y="1434103"/>
        <a:ext cx="1770498" cy="1475415"/>
      </dsp:txXfrm>
    </dsp:sp>
    <dsp:sp modelId="{9CFB5AC2-E83F-4E39-A698-23D0C868CFBF}">
      <dsp:nvSpPr>
        <dsp:cNvPr id="0" name=""/>
        <dsp:cNvSpPr/>
      </dsp:nvSpPr>
      <dsp:spPr>
        <a:xfrm>
          <a:off x="2993824" y="76721"/>
          <a:ext cx="5571167" cy="557116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44900-D1B8-40D6-A744-EE5F49430279}">
      <dsp:nvSpPr>
        <dsp:cNvPr id="0" name=""/>
        <dsp:cNvSpPr/>
      </dsp:nvSpPr>
      <dsp:spPr>
        <a:xfrm>
          <a:off x="2891316" y="253457"/>
          <a:ext cx="5571167" cy="557116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59795-18DF-459F-AA4D-BD5DDB328305}">
      <dsp:nvSpPr>
        <dsp:cNvPr id="0" name=""/>
        <dsp:cNvSpPr/>
      </dsp:nvSpPr>
      <dsp:spPr>
        <a:xfrm>
          <a:off x="2788808" y="76721"/>
          <a:ext cx="5571167" cy="557116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69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04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7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5" y="6164208"/>
            <a:ext cx="2100564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659423" y="2160730"/>
            <a:ext cx="5160610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 2022</a:t>
            </a:r>
          </a:p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 details &amp; Close-out 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191237" y="5142451"/>
            <a:ext cx="6749605" cy="1530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Chris Densham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269" y="351965"/>
            <a:ext cx="3606770" cy="44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13"/>
            <a:ext cx="12192000" cy="69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1E5DF8"/>
                </a:solidFill>
              </a:rPr>
              <a:t>Thursday/Friday transport to RAL</a:t>
            </a:r>
            <a:endParaRPr lang="en-GB" b="1" dirty="0">
              <a:solidFill>
                <a:srgbClr val="1E5D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Transport has been arranged for Thursday for those who have requested a tour at either Rutherford Appleton Laboratory or </a:t>
            </a:r>
            <a:r>
              <a:rPr lang="en-GB" dirty="0" err="1" smtClean="0"/>
              <a:t>Culham</a:t>
            </a:r>
            <a:r>
              <a:rPr lang="en-GB" dirty="0" smtClean="0"/>
              <a:t> </a:t>
            </a:r>
            <a:r>
              <a:rPr lang="en-GB" dirty="0" smtClean="0"/>
              <a:t>Laboratory</a:t>
            </a:r>
            <a:endParaRPr lang="en-GB" dirty="0" smtClean="0"/>
          </a:p>
          <a:p>
            <a:r>
              <a:rPr lang="en-GB" dirty="0" smtClean="0"/>
              <a:t>Transport has also been arranged for all those registered for the </a:t>
            </a:r>
            <a:r>
              <a:rPr lang="en-GB" dirty="0" err="1" smtClean="0"/>
              <a:t>RaDIATE</a:t>
            </a:r>
            <a:r>
              <a:rPr lang="en-GB" dirty="0" smtClean="0"/>
              <a:t> meetings </a:t>
            </a:r>
            <a:r>
              <a:rPr lang="en-GB" dirty="0"/>
              <a:t>at RAL </a:t>
            </a:r>
            <a:r>
              <a:rPr lang="en-GB" dirty="0" smtClean="0"/>
              <a:t>on Thursday afternoon and Friday</a:t>
            </a:r>
          </a:p>
          <a:p>
            <a:r>
              <a:rPr lang="en-GB" dirty="0" smtClean="0"/>
              <a:t>Pick-up and drop-off will be from </a:t>
            </a:r>
            <a:r>
              <a:rPr lang="en-GB" dirty="0" err="1" smtClean="0"/>
              <a:t>Cosener’s</a:t>
            </a:r>
            <a:r>
              <a:rPr lang="en-GB" dirty="0" smtClean="0"/>
              <a:t> House and is arranged for visitors only (</a:t>
            </a:r>
            <a:r>
              <a:rPr lang="en-GB" dirty="0" err="1" smtClean="0"/>
              <a:t>ie</a:t>
            </a:r>
            <a:r>
              <a:rPr lang="en-GB" dirty="0" smtClean="0"/>
              <a:t> not for RAL or </a:t>
            </a:r>
            <a:r>
              <a:rPr lang="en-GB" dirty="0" err="1" smtClean="0"/>
              <a:t>Culham</a:t>
            </a:r>
            <a:r>
              <a:rPr lang="en-GB" dirty="0" smtClean="0"/>
              <a:t> staff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Eric Harvey-Fishenden will coordinate the taxi queue – please be ready </a:t>
            </a:r>
            <a:endParaRPr lang="en-GB" dirty="0" smtClean="0"/>
          </a:p>
          <a:p>
            <a:r>
              <a:rPr lang="en-GB" dirty="0" smtClean="0"/>
              <a:t>Pick-up for return from RAL will be at same place as drop-off – RAL Reception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4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1E5DF8"/>
                </a:solidFill>
              </a:rPr>
              <a:t>Thursday/Friday transport to </a:t>
            </a:r>
            <a:r>
              <a:rPr lang="en-GB" b="1" dirty="0" smtClean="0">
                <a:solidFill>
                  <a:srgbClr val="1E5DF8"/>
                </a:solidFill>
              </a:rPr>
              <a:t>RAL (2)</a:t>
            </a:r>
            <a:endParaRPr lang="en-GB" b="1" dirty="0">
              <a:solidFill>
                <a:srgbClr val="1E5D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Pick up </a:t>
            </a:r>
            <a:r>
              <a:rPr lang="en-GB" dirty="0" smtClean="0"/>
              <a:t>to/from </a:t>
            </a:r>
            <a:r>
              <a:rPr lang="en-GB" dirty="0" err="1" smtClean="0"/>
              <a:t>Cosener’s</a:t>
            </a:r>
            <a:r>
              <a:rPr lang="en-GB" dirty="0" smtClean="0"/>
              <a:t> House is </a:t>
            </a:r>
            <a:r>
              <a:rPr lang="en-GB" dirty="0"/>
              <a:t>as follows:</a:t>
            </a:r>
            <a:endParaRPr lang="en-GB" sz="2400" dirty="0"/>
          </a:p>
          <a:p>
            <a:pPr lvl="0"/>
            <a:r>
              <a:rPr lang="en-GB" dirty="0" smtClean="0"/>
              <a:t>Thursday </a:t>
            </a:r>
            <a:r>
              <a:rPr lang="en-GB" dirty="0"/>
              <a:t>at 07:50 for guests travelling to RAL for the tour</a:t>
            </a:r>
            <a:endParaRPr lang="en-GB" sz="2400" dirty="0"/>
          </a:p>
          <a:p>
            <a:pPr lvl="0"/>
            <a:r>
              <a:rPr lang="en-GB" dirty="0"/>
              <a:t>Thursday</a:t>
            </a:r>
            <a:r>
              <a:rPr lang="en-GB" dirty="0" smtClean="0"/>
              <a:t> </a:t>
            </a:r>
            <a:r>
              <a:rPr lang="en-GB" dirty="0"/>
              <a:t>at 09:10 for guests travelling to </a:t>
            </a:r>
            <a:r>
              <a:rPr lang="en-GB" dirty="0" err="1"/>
              <a:t>Culham</a:t>
            </a:r>
            <a:r>
              <a:rPr lang="en-GB" dirty="0"/>
              <a:t> for the MRF tour</a:t>
            </a:r>
            <a:endParaRPr lang="en-GB" sz="2400" dirty="0"/>
          </a:p>
          <a:p>
            <a:pPr lvl="1"/>
            <a:r>
              <a:rPr lang="en-GB" dirty="0"/>
              <a:t>A return trip </a:t>
            </a:r>
            <a:r>
              <a:rPr lang="en-GB" dirty="0"/>
              <a:t>departing at 11:30 </a:t>
            </a:r>
            <a:r>
              <a:rPr lang="en-GB" dirty="0" smtClean="0"/>
              <a:t>has </a:t>
            </a:r>
            <a:r>
              <a:rPr lang="en-GB" dirty="0"/>
              <a:t>been organised to </a:t>
            </a:r>
            <a:r>
              <a:rPr lang="en-GB" dirty="0" smtClean="0"/>
              <a:t>RAL</a:t>
            </a:r>
            <a:r>
              <a:rPr lang="en-GB" dirty="0"/>
              <a:t> for the </a:t>
            </a:r>
            <a:r>
              <a:rPr lang="en-GB" dirty="0" err="1"/>
              <a:t>RaDIATE</a:t>
            </a:r>
            <a:r>
              <a:rPr lang="en-GB" dirty="0"/>
              <a:t> lunch and afternoon </a:t>
            </a:r>
            <a:r>
              <a:rPr lang="en-GB" dirty="0" smtClean="0"/>
              <a:t>meetings. </a:t>
            </a:r>
            <a:endParaRPr lang="en-GB" sz="2000" dirty="0"/>
          </a:p>
          <a:p>
            <a:pPr lvl="0"/>
            <a:r>
              <a:rPr lang="en-GB" dirty="0" smtClean="0"/>
              <a:t>Thursday at 11:30 for guests travelling to RAL</a:t>
            </a:r>
            <a:endParaRPr lang="en-GB" sz="2400" dirty="0"/>
          </a:p>
          <a:p>
            <a:pPr lvl="0"/>
            <a:r>
              <a:rPr lang="en-GB" dirty="0"/>
              <a:t>Thursday</a:t>
            </a:r>
            <a:r>
              <a:rPr lang="en-GB" dirty="0" smtClean="0"/>
              <a:t> </a:t>
            </a:r>
            <a:r>
              <a:rPr lang="en-GB" dirty="0"/>
              <a:t>at 17:15 for guests travelling back to Abingdon (</a:t>
            </a:r>
            <a:r>
              <a:rPr lang="en-GB" dirty="0" err="1"/>
              <a:t>Cosener’s</a:t>
            </a:r>
            <a:r>
              <a:rPr lang="en-GB" dirty="0"/>
              <a:t> House) from RAL</a:t>
            </a:r>
            <a:endParaRPr lang="en-GB" sz="2400" dirty="0"/>
          </a:p>
          <a:p>
            <a:pPr lvl="0"/>
            <a:r>
              <a:rPr lang="en-GB" dirty="0" smtClean="0"/>
              <a:t>Friday at </a:t>
            </a:r>
            <a:r>
              <a:rPr lang="en-GB" dirty="0"/>
              <a:t>8:05 for guests travelling to RAL for </a:t>
            </a:r>
            <a:r>
              <a:rPr lang="en-GB" dirty="0" err="1"/>
              <a:t>RaDIATE</a:t>
            </a:r>
            <a:r>
              <a:rPr lang="en-GB" dirty="0"/>
              <a:t> meetings</a:t>
            </a:r>
            <a:endParaRPr lang="en-GB" sz="2400" dirty="0"/>
          </a:p>
          <a:p>
            <a:pPr lvl="0"/>
            <a:r>
              <a:rPr lang="en-GB" dirty="0" smtClean="0"/>
              <a:t>Friday </a:t>
            </a:r>
            <a:r>
              <a:rPr lang="en-GB" dirty="0"/>
              <a:t>at 17:15 </a:t>
            </a:r>
            <a:r>
              <a:rPr lang="en-GB" dirty="0"/>
              <a:t>from RAL </a:t>
            </a:r>
            <a:r>
              <a:rPr lang="en-GB" dirty="0" smtClean="0"/>
              <a:t>for </a:t>
            </a:r>
            <a:r>
              <a:rPr lang="en-GB" dirty="0"/>
              <a:t>guests travelling to Abingdon (</a:t>
            </a:r>
            <a:r>
              <a:rPr lang="en-GB" dirty="0" err="1"/>
              <a:t>Cosener’s</a:t>
            </a:r>
            <a:r>
              <a:rPr lang="en-GB" dirty="0"/>
              <a:t> House</a:t>
            </a:r>
            <a:r>
              <a:rPr lang="en-GB" dirty="0" smtClean="0"/>
              <a:t>)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81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1E5DF8"/>
                </a:solidFill>
              </a:rPr>
              <a:t>RAL Site Access for Thursday/Friday (</a:t>
            </a:r>
            <a:r>
              <a:rPr lang="en-GB" b="1" dirty="0" err="1" smtClean="0">
                <a:solidFill>
                  <a:srgbClr val="1E5DF8"/>
                </a:solidFill>
              </a:rPr>
              <a:t>RaDIATE</a:t>
            </a:r>
            <a:r>
              <a:rPr lang="en-GB" b="1" dirty="0" smtClean="0">
                <a:solidFill>
                  <a:srgbClr val="1E5DF8"/>
                </a:solidFill>
              </a:rPr>
              <a:t>)</a:t>
            </a:r>
            <a:endParaRPr lang="en-GB" b="1" dirty="0">
              <a:solidFill>
                <a:srgbClr val="1E5D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wear your NBI name badge showing the UKRI/STFC Logo</a:t>
            </a:r>
            <a:endParaRPr lang="en-GB" dirty="0"/>
          </a:p>
          <a:p>
            <a:r>
              <a:rPr lang="en-GB" dirty="0" smtClean="0"/>
              <a:t>Please ALSO bring photo ID (e.g. passport) – mandatory for </a:t>
            </a:r>
            <a:r>
              <a:rPr lang="en-GB" dirty="0" err="1" smtClean="0"/>
              <a:t>Culham</a:t>
            </a:r>
            <a:r>
              <a:rPr lang="en-GB" dirty="0" smtClean="0"/>
              <a:t> tour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57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11629" y="-1422371"/>
            <a:ext cx="6880485" cy="9680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987" y="176981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1E5DF8"/>
                </a:solidFill>
              </a:rPr>
              <a:t>RAL </a:t>
            </a:r>
          </a:p>
          <a:p>
            <a:r>
              <a:rPr lang="en-GB" sz="4000" b="1" dirty="0" smtClean="0">
                <a:solidFill>
                  <a:srgbClr val="1E5DF8"/>
                </a:solidFill>
              </a:rPr>
              <a:t>Site Map</a:t>
            </a:r>
            <a:endParaRPr lang="en-GB" sz="4000" b="1" dirty="0">
              <a:solidFill>
                <a:srgbClr val="1E5DF8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635045" y="5063613"/>
            <a:ext cx="1091381" cy="668593"/>
          </a:xfrm>
          <a:prstGeom prst="wedgeRectCallout">
            <a:avLst>
              <a:gd name="adj1" fmla="val 172861"/>
              <a:gd name="adj2" fmla="val -15367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ISIS TS1 foyer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0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1E5DF8"/>
                </a:solidFill>
              </a:rPr>
              <a:t>NBI Close-out</a:t>
            </a:r>
            <a:endParaRPr lang="en-GB" b="1" dirty="0">
              <a:solidFill>
                <a:srgbClr val="1E5D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Thanks to:</a:t>
            </a:r>
          </a:p>
          <a:p>
            <a:pPr lvl="1"/>
            <a:r>
              <a:rPr lang="en-GB" sz="3200" dirty="0" smtClean="0"/>
              <a:t>All speakers for sharing ideas and experiences so openly</a:t>
            </a:r>
          </a:p>
          <a:p>
            <a:pPr lvl="1"/>
            <a:r>
              <a:rPr lang="en-GB" sz="3200" dirty="0" smtClean="0"/>
              <a:t>Conveners for organising sessions</a:t>
            </a:r>
          </a:p>
          <a:p>
            <a:pPr lvl="1"/>
            <a:r>
              <a:rPr lang="en-GB" sz="3200" dirty="0" smtClean="0"/>
              <a:t>All participants both in person and remote – in particular for asking such good questions</a:t>
            </a:r>
            <a:endParaRPr lang="en-GB" sz="3200" dirty="0"/>
          </a:p>
          <a:p>
            <a:pPr lvl="1"/>
            <a:r>
              <a:rPr lang="en-GB" sz="3200" dirty="0" smtClean="0"/>
              <a:t>Mike Fitton and Cat Lewin-Williams for all the preparations</a:t>
            </a:r>
          </a:p>
          <a:p>
            <a:pPr lvl="2"/>
            <a:r>
              <a:rPr lang="en-GB" sz="2800" dirty="0" smtClean="0"/>
              <a:t>Including dealing with some unexpected challenges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697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1E5DF8"/>
                </a:solidFill>
              </a:rPr>
              <a:t>And finally – Open Discussion</a:t>
            </a:r>
            <a:endParaRPr lang="en-GB" b="1" dirty="0">
              <a:solidFill>
                <a:srgbClr val="1E5D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/>
              <a:t>We have a strong collaboration with centuries of experience within this room </a:t>
            </a:r>
          </a:p>
          <a:p>
            <a:pPr lvl="1"/>
            <a:r>
              <a:rPr lang="en-GB" sz="3200" dirty="0" smtClean="0"/>
              <a:t>Many new staff with new ideas </a:t>
            </a:r>
          </a:p>
          <a:p>
            <a:pPr lvl="1"/>
            <a:r>
              <a:rPr lang="en-GB" sz="3200" dirty="0" smtClean="0"/>
              <a:t>Who is missing?</a:t>
            </a:r>
          </a:p>
          <a:p>
            <a:r>
              <a:rPr lang="en-GB" sz="3600" dirty="0"/>
              <a:t>Many similar technical challenges</a:t>
            </a:r>
          </a:p>
          <a:p>
            <a:r>
              <a:rPr lang="en-GB" sz="3600" dirty="0"/>
              <a:t>Many similar, and many different solutions</a:t>
            </a:r>
          </a:p>
          <a:p>
            <a:r>
              <a:rPr lang="en-GB" sz="3600" dirty="0" smtClean="0"/>
              <a:t>What can we learn? </a:t>
            </a:r>
          </a:p>
          <a:p>
            <a:r>
              <a:rPr lang="en-GB" sz="3600" dirty="0" smtClean="0"/>
              <a:t>What can we do better?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9902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1E5DF8"/>
                </a:solidFill>
              </a:rPr>
              <a:t>Discussion points </a:t>
            </a:r>
            <a:endParaRPr lang="en-GB" b="1" dirty="0">
              <a:solidFill>
                <a:srgbClr val="1E5D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48" y="1560154"/>
            <a:ext cx="5877233" cy="4526014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 smtClean="0"/>
              <a:t>Design reviews</a:t>
            </a:r>
          </a:p>
          <a:p>
            <a:pPr lvl="1"/>
            <a:r>
              <a:rPr lang="en-GB" sz="3200" dirty="0" smtClean="0"/>
              <a:t>Possibility for ‘community’ reviews to select best technical approaches and design concepts?</a:t>
            </a:r>
          </a:p>
          <a:p>
            <a:r>
              <a:rPr lang="en-GB" sz="3600" dirty="0" smtClean="0"/>
              <a:t>Manufacture, production and other reviews?</a:t>
            </a:r>
          </a:p>
          <a:p>
            <a:r>
              <a:rPr lang="en-GB" sz="3600" dirty="0" smtClean="0"/>
              <a:t>Operations (Alex </a:t>
            </a:r>
            <a:r>
              <a:rPr lang="en-GB" sz="3600" dirty="0" err="1" smtClean="0"/>
              <a:t>Gottburg</a:t>
            </a:r>
            <a:r>
              <a:rPr lang="en-GB" sz="3600" dirty="0" smtClean="0"/>
              <a:t>)</a:t>
            </a:r>
          </a:p>
          <a:p>
            <a:pPr lvl="1"/>
            <a:r>
              <a:rPr lang="en-GB" sz="3200" dirty="0" smtClean="0"/>
              <a:t>How to best incorporate operational experience into designs?</a:t>
            </a:r>
            <a:endParaRPr lang="en-GB" sz="32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359359"/>
              </p:ext>
            </p:extLst>
          </p:nvPr>
        </p:nvGraphicFramePr>
        <p:xfrm>
          <a:off x="3404420" y="501445"/>
          <a:ext cx="11353800" cy="590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09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5C11365946941B808484A73FCEE25" ma:contentTypeVersion="11" ma:contentTypeDescription="Create a new document." ma:contentTypeScope="" ma:versionID="7b1c9459fca7c861ae65dcd7671bdfd8">
  <xsd:schema xmlns:xsd="http://www.w3.org/2001/XMLSchema" xmlns:xs="http://www.w3.org/2001/XMLSchema" xmlns:p="http://schemas.microsoft.com/office/2006/metadata/properties" xmlns:ns3="79be1a81-3c91-4544-a7c3-dfadcb606fc4" xmlns:ns4="bd0db5be-4849-4ce0-83a6-b98ebee432a4" targetNamespace="http://schemas.microsoft.com/office/2006/metadata/properties" ma:root="true" ma:fieldsID="70f472ece2ed3fdc9da81272173c44d9" ns3:_="" ns4:_="">
    <xsd:import namespace="79be1a81-3c91-4544-a7c3-dfadcb606fc4"/>
    <xsd:import namespace="bd0db5be-4849-4ce0-83a6-b98ebee432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e1a81-3c91-4544-a7c3-dfadcb606f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db5be-4849-4ce0-83a6-b98ebee432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D05C4F-1A81-4649-8707-41E18549D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986D7-59BA-40C6-9726-CA20BA2D2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e1a81-3c91-4544-a7c3-dfadcb606fc4"/>
    <ds:schemaRef ds:uri="bd0db5be-4849-4ce0-83a6-b98ebee432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FD2895-CB2E-4CFC-8470-42AD98F1F3D6}">
  <ds:schemaRefs>
    <ds:schemaRef ds:uri="http://purl.org/dc/terms/"/>
    <ds:schemaRef ds:uri="http://schemas.openxmlformats.org/package/2006/metadata/core-properties"/>
    <ds:schemaRef ds:uri="bd0db5be-4849-4ce0-83a6-b98ebee432a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9be1a81-3c91-4544-a7c3-dfadcb606fc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35636</TotalTime>
  <Words>417</Words>
  <Application>Microsoft Office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Thursday/Friday transport to RAL</vt:lpstr>
      <vt:lpstr>Thursday/Friday transport to RAL (2)</vt:lpstr>
      <vt:lpstr>RAL Site Access for Thursday/Friday (RaDIATE)</vt:lpstr>
      <vt:lpstr>PowerPoint Presentation</vt:lpstr>
      <vt:lpstr>NBI Close-out</vt:lpstr>
      <vt:lpstr>And finally – Open Discussion</vt:lpstr>
      <vt:lpstr>Discussion points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Densham, Chris (STFC,RAL,TECH)</cp:lastModifiedBy>
  <cp:revision>300</cp:revision>
  <cp:lastPrinted>2019-10-02T08:27:37Z</cp:lastPrinted>
  <dcterms:created xsi:type="dcterms:W3CDTF">2019-09-17T08:04:08Z</dcterms:created>
  <dcterms:modified xsi:type="dcterms:W3CDTF">2022-09-21T13:44:29Z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0x0101006AF5C11365946941B808484A73FCEE25</vt:lpwstr>
  </property>
</Properties>
</file>