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  <p:sldMasterId id="2147483654" r:id="rId2"/>
    <p:sldMasterId id="2147483677" r:id="rId3"/>
  </p:sldMasterIdLst>
  <p:notesMasterIdLst>
    <p:notesMasterId r:id="rId17"/>
  </p:notesMasterIdLst>
  <p:sldIdLst>
    <p:sldId id="310" r:id="rId4"/>
    <p:sldId id="1173" r:id="rId5"/>
    <p:sldId id="353" r:id="rId6"/>
    <p:sldId id="355" r:id="rId7"/>
    <p:sldId id="1171" r:id="rId8"/>
    <p:sldId id="1174" r:id="rId9"/>
    <p:sldId id="1148" r:id="rId10"/>
    <p:sldId id="1151" r:id="rId11"/>
    <p:sldId id="1160" r:id="rId12"/>
    <p:sldId id="1161" r:id="rId13"/>
    <p:sldId id="1170" r:id="rId14"/>
    <p:sldId id="1172" r:id="rId15"/>
    <p:sldId id="1165" r:id="rId1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Lato" panose="020F0502020204030203" pitchFamily="34" charset="0"/>
      <p:regular r:id="rId22"/>
      <p:bold r:id="rId23"/>
      <p:italic r:id="rId24"/>
      <p:boldItalic r:id="rId25"/>
    </p:embeddedFont>
    <p:embeddedFont>
      <p:font typeface="Raleway" pitchFamily="2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56" roundtripDataSignature="AMtx7mjYEvTYSAi0jEN90HFYWLGtDd6a9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94BCD1C-C315-471C-9063-BF24D3F70248}">
  <a:tblStyle styleId="{B94BCD1C-C315-471C-9063-BF24D3F70248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265" autoAdjust="0"/>
    <p:restoredTop sz="95226" autoAdjust="0"/>
  </p:normalViewPr>
  <p:slideViewPr>
    <p:cSldViewPr snapToGrid="0">
      <p:cViewPr varScale="1">
        <p:scale>
          <a:sx n="104" d="100"/>
          <a:sy n="104" d="100"/>
        </p:scale>
        <p:origin x="197" y="72"/>
      </p:cViewPr>
      <p:guideLst/>
    </p:cSldViewPr>
  </p:slideViewPr>
  <p:outlineViewPr>
    <p:cViewPr>
      <p:scale>
        <a:sx n="33" d="100"/>
        <a:sy n="33" d="100"/>
      </p:scale>
      <p:origin x="0" y="-508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7.fntdata"/><Relationship Id="rId58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57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font" Target="fonts/font2.fntdata"/><Relationship Id="rId60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56" Type="http://customschemas.google.com/relationships/presentationmetadata" Target="metadata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" name="Google Shape;4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1803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CA0B66-B0EF-0E47-BE78-CF87EB4C5AE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402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CA0B66-B0EF-0E47-BE78-CF87EB4C5A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8201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CA0B66-B0EF-0E47-BE78-CF87EB4C5A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49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CA0B66-B0EF-0E47-BE78-CF87EB4C5A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104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CA0B66-B0EF-0E47-BE78-CF87EB4C5AE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863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CA0B66-B0EF-0E47-BE78-CF87EB4C5AE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327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CA0B66-B0EF-0E47-BE78-CF87EB4C5AE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6395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CA0B66-B0EF-0E47-BE78-CF87EB4C5AE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8026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CA0B66-B0EF-0E47-BE78-CF87EB4C5AE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996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7"/>
          <p:cNvSpPr txBox="1">
            <a:spLocks noGrp="1"/>
          </p:cNvSpPr>
          <p:nvPr>
            <p:ph type="ctrTitle"/>
          </p:nvPr>
        </p:nvSpPr>
        <p:spPr>
          <a:xfrm>
            <a:off x="645225" y="2762725"/>
            <a:ext cx="67365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37"/>
          <p:cNvSpPr/>
          <p:nvPr/>
        </p:nvSpPr>
        <p:spPr>
          <a:xfrm>
            <a:off x="5938246" y="1971461"/>
            <a:ext cx="7218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37"/>
          <p:cNvSpPr/>
          <p:nvPr/>
        </p:nvSpPr>
        <p:spPr>
          <a:xfrm>
            <a:off x="6659861" y="1971461"/>
            <a:ext cx="7218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37"/>
          <p:cNvSpPr/>
          <p:nvPr/>
        </p:nvSpPr>
        <p:spPr>
          <a:xfrm>
            <a:off x="-1" y="1971461"/>
            <a:ext cx="7218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37"/>
          <p:cNvSpPr/>
          <p:nvPr/>
        </p:nvSpPr>
        <p:spPr>
          <a:xfrm>
            <a:off x="721425" y="1971461"/>
            <a:ext cx="52167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1934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5991" y="1194198"/>
            <a:ext cx="4212431" cy="345638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194199"/>
            <a:ext cx="4208860" cy="34563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5" name="Date Placeholder 7">
            <a:extLst>
              <a:ext uri="{FF2B5EF4-FFF2-40B4-BE49-F238E27FC236}">
                <a16:creationId xmlns:a16="http://schemas.microsoft.com/office/drawing/2014/main" id="{835A8978-601B-6546-878C-F9C16FE02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03/05/22</a:t>
            </a:r>
            <a:endParaRPr lang="en-US" dirty="0"/>
          </a:p>
        </p:txBody>
      </p:sp>
      <p:sp>
        <p:nvSpPr>
          <p:cNvPr id="6" name="Footer Placeholder 8">
            <a:extLst>
              <a:ext uri="{FF2B5EF4-FFF2-40B4-BE49-F238E27FC236}">
                <a16:creationId xmlns:a16="http://schemas.microsoft.com/office/drawing/2014/main" id="{9E525393-58F9-5442-B9B9-94B52E39C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P. Simon | Overview of ARIES experiments at HiRadMat</a:t>
            </a:r>
            <a:endParaRPr lang="en-US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C8166FC2-2BDF-6C49-9DF4-5A1C2C02A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E3047-7FEA-A845-BF3C-24194D3C5C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325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91" y="273844"/>
            <a:ext cx="8535609" cy="81319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5991" y="1194198"/>
            <a:ext cx="4212431" cy="501253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5991" y="1820465"/>
            <a:ext cx="4212431" cy="2830116"/>
          </a:xfrm>
        </p:spPr>
        <p:txBody>
          <a:bodyPr/>
          <a:lstStyle>
            <a:lvl1pPr marL="243000" indent="-243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03724"/>
            <a:ext cx="4212450" cy="491726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20465"/>
            <a:ext cx="4208860" cy="2830116"/>
          </a:xfrm>
        </p:spPr>
        <p:txBody>
          <a:bodyPr/>
          <a:lstStyle>
            <a:lvl1pPr marL="243000" indent="-243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7" name="Date Placeholder 9">
            <a:extLst>
              <a:ext uri="{FF2B5EF4-FFF2-40B4-BE49-F238E27FC236}">
                <a16:creationId xmlns:a16="http://schemas.microsoft.com/office/drawing/2014/main" id="{4A68E9EE-B23C-424E-9516-DD9C0EEE7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03/05/22</a:t>
            </a:r>
            <a:endParaRPr lang="en-US" dirty="0"/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E158777D-9B74-6B4A-A6B3-B75F8475F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P. Simon | Overview of ARIES experiments at HiRadMat</a:t>
            </a:r>
            <a:endParaRPr lang="en-US"/>
          </a:p>
        </p:txBody>
      </p:sp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B9B02D66-9EFE-6844-9CC1-5E981003F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F1FDF-889D-EA46-B529-9281DDF40E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2826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92" y="280195"/>
            <a:ext cx="4212431" cy="79930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5991" y="1198994"/>
            <a:ext cx="4212431" cy="3451588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625578" y="0"/>
            <a:ext cx="4518422" cy="4655378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146EFDD-252E-7649-8228-0A8CFCA3493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03/05/22</a:t>
            </a:r>
            <a:endParaRPr lang="en-US" dirty="0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C91CCADB-7DF7-7E4A-8272-047CCE14AC9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P. Simon | Overview of ARIES experiments at HiRadMat</a:t>
            </a:r>
            <a:endParaRPr lang="en-US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12477255-F470-DF44-90F7-3EFB14C195F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FB7A1-7BD1-2B4B-ABEC-D1FE823D9E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6549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92" y="280195"/>
            <a:ext cx="8532018" cy="79930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5991" y="1198994"/>
            <a:ext cx="4212431" cy="3456384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625579" y="1194198"/>
            <a:ext cx="4212431" cy="1674019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4625579" y="2977278"/>
            <a:ext cx="4212431" cy="1674019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2DF01603-B67E-7246-9881-709AAE748682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03/05/22</a:t>
            </a:r>
            <a:endParaRPr lang="en-US" dirty="0"/>
          </a:p>
        </p:txBody>
      </p:sp>
      <p:sp>
        <p:nvSpPr>
          <p:cNvPr id="7" name="Footer Placeholder 7">
            <a:extLst>
              <a:ext uri="{FF2B5EF4-FFF2-40B4-BE49-F238E27FC236}">
                <a16:creationId xmlns:a16="http://schemas.microsoft.com/office/drawing/2014/main" id="{C036B46E-1D6A-7144-91AA-E086FC6306B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P. Simon | Overview of ARIES experiments at HiRadMat</a:t>
            </a:r>
            <a:endParaRPr lang="en-US"/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AB98B34F-C4CD-524D-B8B8-966D0B8F4E0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547D9-84AF-1449-BD23-A057940121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1152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92" y="280195"/>
            <a:ext cx="8532018" cy="79930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5991" y="1198994"/>
            <a:ext cx="2781301" cy="3456384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056710" y="1194198"/>
            <a:ext cx="2781300" cy="1674019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6093511" y="2977278"/>
            <a:ext cx="2744499" cy="1674019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3194447" y="1194198"/>
            <a:ext cx="2744499" cy="1674019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3194447" y="2983512"/>
            <a:ext cx="2744499" cy="1674019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A911D15-F030-3A4B-8BE7-CF8992CAA0F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03/05/22</a:t>
            </a:r>
            <a:endParaRPr lang="en-US" dirty="0"/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85F2FD3D-DAA5-8F41-A819-B7628F46B6D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P. Simon | Overview of ARIES experiments at HiRadMat</a:t>
            </a:r>
            <a:endParaRPr lang="en-US"/>
          </a:p>
        </p:txBody>
      </p:sp>
      <p:sp>
        <p:nvSpPr>
          <p:cNvPr id="11" name="Slide Number Placeholder 9">
            <a:extLst>
              <a:ext uri="{FF2B5EF4-FFF2-40B4-BE49-F238E27FC236}">
                <a16:creationId xmlns:a16="http://schemas.microsoft.com/office/drawing/2014/main" id="{BC4E4BD8-6B81-9D41-9A5E-D996575884F3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EB00B-26C1-574F-B52B-6A1B6451B3A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5447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91" y="273844"/>
            <a:ext cx="8535609" cy="81319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5991" y="1194198"/>
            <a:ext cx="4212431" cy="501253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03724"/>
            <a:ext cx="4212450" cy="491726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305992" y="1815704"/>
            <a:ext cx="4212431" cy="2834878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4629151" y="1815704"/>
            <a:ext cx="4212431" cy="2834878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 noProof="0"/>
              <a:t>Click icon to add picture</a:t>
            </a:r>
            <a:endParaRPr lang="en-GB" noProof="0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335FA6E-E9DA-A84E-985A-717C9FB6D8BB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03/05/22</a:t>
            </a:r>
            <a:endParaRPr lang="en-US" dirty="0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44FC8698-274B-A648-97AD-8E62622B31B0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P. Simon | Overview of ARIES experiments at HiRadMat</a:t>
            </a:r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902F0F2-D983-6040-B34B-697C5D49C46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A7CAF-765E-154D-AA22-34E36AEAB5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5838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91" y="273844"/>
            <a:ext cx="8535609" cy="81319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5991" y="1194198"/>
            <a:ext cx="2781301" cy="501253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575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56710" y="1203724"/>
            <a:ext cx="2784890" cy="491726"/>
          </a:xfrm>
        </p:spPr>
        <p:txBody>
          <a:bodyPr/>
          <a:lstStyle>
            <a:lvl1pPr marL="0" indent="0">
              <a:spcBef>
                <a:spcPts val="300"/>
              </a:spcBef>
              <a:spcAft>
                <a:spcPts val="0"/>
              </a:spcAft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305992" y="1815704"/>
            <a:ext cx="2781300" cy="2834878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056710" y="1812132"/>
            <a:ext cx="2784890" cy="2834878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5"/>
          </p:nvPr>
        </p:nvSpPr>
        <p:spPr>
          <a:xfrm>
            <a:off x="3190385" y="1200921"/>
            <a:ext cx="2781301" cy="501253"/>
          </a:xfrm>
        </p:spPr>
        <p:txBody>
          <a:bodyPr/>
          <a:lstStyle>
            <a:lvl1pPr marL="0" indent="0">
              <a:spcBef>
                <a:spcPts val="300"/>
              </a:spcBef>
              <a:spcAft>
                <a:spcPts val="0"/>
              </a:spcAft>
              <a:buNone/>
              <a:defRPr sz="1575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3190386" y="1822427"/>
            <a:ext cx="2781300" cy="2834878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FEC1935E-462C-194F-A2A7-2DE7C5D71E6B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03/05/22</a:t>
            </a:r>
            <a:endParaRPr lang="en-US" dirty="0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969CCE60-D2B9-784D-90A2-419F4295FF9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P. Simon | Overview of ARIES experiments at HiRadMat</a:t>
            </a:r>
            <a:endParaRPr lang="en-US"/>
          </a:p>
        </p:txBody>
      </p:sp>
      <p:sp>
        <p:nvSpPr>
          <p:cNvPr id="15" name="Slide Number Placeholder 13">
            <a:extLst>
              <a:ext uri="{FF2B5EF4-FFF2-40B4-BE49-F238E27FC236}">
                <a16:creationId xmlns:a16="http://schemas.microsoft.com/office/drawing/2014/main" id="{4FF04689-8012-B64A-A48D-13140774BE1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0F8E9-F0B4-D843-8CFC-8A7B03BADB1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9689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91" y="273844"/>
            <a:ext cx="8535609" cy="81319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5"/>
          </p:nvPr>
        </p:nvSpPr>
        <p:spPr>
          <a:xfrm>
            <a:off x="3087290" y="1201033"/>
            <a:ext cx="2970000" cy="848411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3087290" y="2049332"/>
            <a:ext cx="2969419" cy="2607973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20"/>
          </p:nvPr>
        </p:nvSpPr>
        <p:spPr>
          <a:xfrm>
            <a:off x="2456" y="3808894"/>
            <a:ext cx="2970000" cy="848411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21"/>
          </p:nvPr>
        </p:nvSpPr>
        <p:spPr>
          <a:xfrm>
            <a:off x="3038" y="1201032"/>
            <a:ext cx="2969419" cy="2607973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idx="22"/>
          </p:nvPr>
        </p:nvSpPr>
        <p:spPr>
          <a:xfrm>
            <a:off x="6174291" y="3808894"/>
            <a:ext cx="2970000" cy="848411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23"/>
          </p:nvPr>
        </p:nvSpPr>
        <p:spPr>
          <a:xfrm>
            <a:off x="6174291" y="1201032"/>
            <a:ext cx="2969419" cy="2607973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8B670F76-DF0D-A34C-8B9F-19E7E30917A0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03/05/22</a:t>
            </a:r>
            <a:endParaRPr lang="en-US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59865554-F560-0848-BD40-90008F2CCB6F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P. Simon | Overview of ARIES experiments at HiRadMat</a:t>
            </a:r>
            <a:endParaRPr lang="en-US"/>
          </a:p>
        </p:txBody>
      </p:sp>
      <p:sp>
        <p:nvSpPr>
          <p:cNvPr id="13" name="Slide Number Placeholder 13">
            <a:extLst>
              <a:ext uri="{FF2B5EF4-FFF2-40B4-BE49-F238E27FC236}">
                <a16:creationId xmlns:a16="http://schemas.microsoft.com/office/drawing/2014/main" id="{18D89834-7397-B841-A343-A31D606B1511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7E803-4278-1546-AD7E-164F6FAAFE0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6385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91" y="273844"/>
            <a:ext cx="8535609" cy="81319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309582" y="1194197"/>
            <a:ext cx="8532018" cy="192293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305992" y="3220642"/>
            <a:ext cx="2781300" cy="142994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3200401" y="3220642"/>
            <a:ext cx="2749153" cy="142994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6064251" y="3220642"/>
            <a:ext cx="2777349" cy="142994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1794AD1D-9A95-8F47-A461-519B00A59AE4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03/05/22</a:t>
            </a:r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54E69192-F81A-F747-867F-9825198A16C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P. Simon | Overview of ARIES experiments at HiRadMat</a:t>
            </a:r>
            <a:endParaRPr lang="en-US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9B34977D-516C-3943-AB15-806EEF54EEC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1EA6C-557B-5F4F-A865-EEBB10DD06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2552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91" y="273844"/>
            <a:ext cx="8535609" cy="81319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1194197"/>
            <a:ext cx="9144000" cy="2209403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305992" y="3220642"/>
            <a:ext cx="2781300" cy="1429940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3200401" y="3220642"/>
            <a:ext cx="2749153" cy="1429940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6064251" y="3220642"/>
            <a:ext cx="2777349" cy="1429940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2B09AB68-5233-F246-B52F-E902DA817A78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03/05/22</a:t>
            </a:r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C8BBD1B5-BC24-0149-B3DF-149564606CA0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P. Simon | Overview of ARIES experiments at HiRadMat</a:t>
            </a:r>
            <a:endParaRPr lang="en-US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D737F76D-22DE-1540-83FB-B37F5238F16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FD4E9C-15FB-614D-AA5D-5268D26F1E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820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 descr="logooutline.eps">
            <a:extLst>
              <a:ext uri="{FF2B5EF4-FFF2-40B4-BE49-F238E27FC236}">
                <a16:creationId xmlns:a16="http://schemas.microsoft.com/office/drawing/2014/main" id="{F5DAF897-1B29-5146-A25D-D72B74D30B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835" y="1626394"/>
            <a:ext cx="1889522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77122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91" y="1282304"/>
            <a:ext cx="8532019" cy="2139553"/>
          </a:xfrm>
        </p:spPr>
        <p:txBody>
          <a:bodyPr anchor="b"/>
          <a:lstStyle>
            <a:lvl1pPr>
              <a:defRPr sz="375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5990" y="3442098"/>
            <a:ext cx="853202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8244F39A-5873-B74E-A52F-BEDDC2DF8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03/05/22</a:t>
            </a:r>
            <a:endParaRPr lang="en-US" dirty="0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80A378AA-7D87-9544-94E3-41DBC80B2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P. Simon | Overview of ARIES experiments at HiRadMat</a:t>
            </a:r>
            <a:endParaRPr lang="en-US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344F3C17-FB58-614E-AA6E-1AE3FC1C9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4E412-BD5D-EB4B-9357-9252DE81AE4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1008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5">
            <a:extLst>
              <a:ext uri="{FF2B5EF4-FFF2-40B4-BE49-F238E27FC236}">
                <a16:creationId xmlns:a16="http://schemas.microsoft.com/office/drawing/2014/main" id="{5987CEF9-8A07-9346-AF06-60402ABA2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03/05/22</a:t>
            </a:r>
            <a:endParaRPr lang="en-US" dirty="0"/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8E7C2024-029A-344C-BBDE-14A74B2C4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P. Simon | Overview of ARIES experiments at HiRadMat</a:t>
            </a:r>
            <a:endParaRPr lang="en-US"/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32CAF366-F9F4-8743-AB68-609646E83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D50E2-4031-784D-842E-C7CFFC2B01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4471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unding Acknowledg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>
            <a:extLst>
              <a:ext uri="{FF2B5EF4-FFF2-40B4-BE49-F238E27FC236}">
                <a16:creationId xmlns:a16="http://schemas.microsoft.com/office/drawing/2014/main" id="{D6800BE2-A1E2-784F-8046-080A581DA6D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76338" y="2280048"/>
            <a:ext cx="6791325" cy="583406"/>
            <a:chOff x="1775520" y="2901684"/>
            <a:chExt cx="9055962" cy="777631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E9582F24-DB39-F347-B154-B2C1EC9C6BB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047998" y="2967335"/>
              <a:ext cx="7783484" cy="553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DE" sz="1050">
                  <a:cs typeface="Arial" panose="020B0604020202020204" pitchFamily="34" charset="0"/>
                </a:rPr>
                <a:t>This project has received funding from the European Union’s Horizon 2020 Research and Innovation programme under Grant Agreement no 730871</a:t>
              </a:r>
              <a:endParaRPr lang="en-DE" altLang="en-DE" sz="1050">
                <a:cs typeface="Arial" panose="020B0604020202020204" pitchFamily="34" charset="0"/>
              </a:endParaRPr>
            </a:p>
          </p:txBody>
        </p:sp>
        <p:pic>
          <p:nvPicPr>
            <p:cNvPr id="4" name="Picture 4" descr="EU logo">
              <a:extLst>
                <a:ext uri="{FF2B5EF4-FFF2-40B4-BE49-F238E27FC236}">
                  <a16:creationId xmlns:a16="http://schemas.microsoft.com/office/drawing/2014/main" id="{B0E6FBC2-D320-F343-8CE5-5C47421C767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5520" y="2901684"/>
              <a:ext cx="1165906" cy="777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92F419-8D11-9049-9E97-6B77ACEEB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03/05/22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0C85BD-00B8-1A42-B4D2-C9D04089E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P. Simon | Overview of ARIES experiments at HiRadMat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38B1C-0681-F94C-BD43-7E4CEA270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3C312-96B1-AA43-AC0A-E21F93F861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6481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>
            <a:extLst>
              <a:ext uri="{FF2B5EF4-FFF2-40B4-BE49-F238E27FC236}">
                <a16:creationId xmlns:a16="http://schemas.microsoft.com/office/drawing/2014/main" id="{A779FFCF-58E1-0F46-8989-42BE878A0FD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05991" y="4647010"/>
            <a:ext cx="8532019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CH" altLang="en-DE" sz="1050"/>
              <a:t>home.cern</a:t>
            </a:r>
            <a:endParaRPr lang="en-US" altLang="en-DE" sz="1050"/>
          </a:p>
        </p:txBody>
      </p:sp>
      <p:pic>
        <p:nvPicPr>
          <p:cNvPr id="3" name="Picture 11">
            <a:extLst>
              <a:ext uri="{FF2B5EF4-FFF2-40B4-BE49-F238E27FC236}">
                <a16:creationId xmlns:a16="http://schemas.microsoft.com/office/drawing/2014/main" id="{7608E0DB-F874-0A47-BFF7-9F258FD8EC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683544"/>
            <a:ext cx="1295400" cy="1296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18660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 descr="logooutline.eps">
            <a:extLst>
              <a:ext uri="{FF2B5EF4-FFF2-40B4-BE49-F238E27FC236}">
                <a16:creationId xmlns:a16="http://schemas.microsoft.com/office/drawing/2014/main" id="{F5DAF897-1B29-5146-A25D-D72B74D30B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835" y="1626394"/>
            <a:ext cx="1889522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67675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78462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BA12FFE1-7019-DE47-AE52-99726E2AE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5387D-B496-48BB-9740-C505DCCA51DC}" type="datetime3">
              <a:rPr lang="de-DE" smtClean="0"/>
              <a:t>20/09/22</a:t>
            </a:fld>
            <a:endParaRPr lang="en-US" dirty="0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FBD25218-F5A7-2647-BFD7-78B741A7A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P. Simon, G. Zevi Della Porta | Highlights and requests from HiRadMat &amp; AWAKE</a:t>
            </a:r>
            <a:endParaRPr lang="en-US" dirty="0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C790790B-DCA8-6446-828C-0B4226D4B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AE48E9-2467-EC4A-B0BB-4E6AAF2909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971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DDE4B814-467F-9647-BE74-A098E0AC3E2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50" y="532210"/>
            <a:ext cx="1493044" cy="147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305991" y="2571750"/>
            <a:ext cx="8532019" cy="1614949"/>
          </a:xfrm>
        </p:spPr>
        <p:txBody>
          <a:bodyPr/>
          <a:lstStyle>
            <a:lvl1pPr algn="l"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305991" y="4275190"/>
            <a:ext cx="8532020" cy="602840"/>
          </a:xfrm>
        </p:spPr>
        <p:txBody>
          <a:bodyPr>
            <a:noAutofit/>
          </a:bodyPr>
          <a:lstStyle>
            <a:lvl1pPr marL="0" indent="0" algn="l">
              <a:buNone/>
              <a:defRPr sz="1500" b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4882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243000" indent="-243000">
              <a:buFont typeface="Arial" charset="0"/>
              <a:buChar char="•"/>
              <a:tabLst/>
              <a:defRPr sz="1350">
                <a:solidFill>
                  <a:schemeClr val="tx2"/>
                </a:solidFill>
              </a:defRPr>
            </a:lvl2pPr>
            <a:lvl3pPr marL="486000" indent="-243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729000" indent="-243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1543050" indent="-17145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Date Placeholder 10">
            <a:extLst>
              <a:ext uri="{FF2B5EF4-FFF2-40B4-BE49-F238E27FC236}">
                <a16:creationId xmlns:a16="http://schemas.microsoft.com/office/drawing/2014/main" id="{41F32A11-74C1-654D-A932-D25B78AA0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784F2-B09C-412A-AD59-E54910A1960A}" type="datetime3">
              <a:rPr lang="de-DE" smtClean="0"/>
              <a:t>20/09/22</a:t>
            </a:fld>
            <a:endParaRPr lang="en-US" dirty="0"/>
          </a:p>
        </p:txBody>
      </p:sp>
      <p:sp>
        <p:nvSpPr>
          <p:cNvPr id="5" name="Footer Placeholder 11">
            <a:extLst>
              <a:ext uri="{FF2B5EF4-FFF2-40B4-BE49-F238E27FC236}">
                <a16:creationId xmlns:a16="http://schemas.microsoft.com/office/drawing/2014/main" id="{6C87D8F7-12A0-2743-84DD-5FF5D90DF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P. Simon, G. Zevi Della Porta | Highlights and requests from HiRadMat &amp; AWAKE</a:t>
            </a:r>
            <a:endParaRPr lang="en-US" dirty="0"/>
          </a:p>
        </p:txBody>
      </p:sp>
      <p:sp>
        <p:nvSpPr>
          <p:cNvPr id="6" name="Slide Number Placeholder 12">
            <a:extLst>
              <a:ext uri="{FF2B5EF4-FFF2-40B4-BE49-F238E27FC236}">
                <a16:creationId xmlns:a16="http://schemas.microsoft.com/office/drawing/2014/main" id="{807BD075-D21B-0748-A84C-147E6613B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0802A-88D9-C44E-9A97-E8A11EF7A61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0229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57175" indent="-257175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471488" indent="-196454">
              <a:buFont typeface="Arial" panose="020B0604020202020204" pitchFamily="34" charset="0"/>
              <a:buChar char="•"/>
              <a:tabLst/>
              <a:defRPr sz="1350">
                <a:solidFill>
                  <a:schemeClr val="tx2">
                    <a:lumMod val="50000"/>
                  </a:schemeClr>
                </a:solidFill>
              </a:defRPr>
            </a:lvl2pPr>
            <a:lvl3pPr marL="666750" indent="-195263">
              <a:buSzPct val="100000"/>
              <a:buFont typeface="Arial" panose="020B0604020202020204" pitchFamily="34" charset="0"/>
              <a:buChar char="•"/>
              <a:tabLst/>
              <a:defRPr sz="1350">
                <a:solidFill>
                  <a:schemeClr val="tx2">
                    <a:lumMod val="50000"/>
                  </a:schemeClr>
                </a:solidFill>
              </a:defRPr>
            </a:lvl3pPr>
            <a:lvl4pPr marL="907256" indent="-202406">
              <a:buSzPct val="100000"/>
              <a:buFont typeface="Arial" panose="020B0604020202020204" pitchFamily="34" charset="0"/>
              <a:buChar char="•"/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4pPr>
            <a:lvl5pPr marL="1543050" indent="-17145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Date Placeholder 10">
            <a:extLst>
              <a:ext uri="{FF2B5EF4-FFF2-40B4-BE49-F238E27FC236}">
                <a16:creationId xmlns:a16="http://schemas.microsoft.com/office/drawing/2014/main" id="{8EC4A6DD-9FF0-534B-AE9D-124C07C91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8E674-5A5B-45BE-B854-A53E45EAAC81}" type="datetime3">
              <a:rPr lang="de-DE" smtClean="0"/>
              <a:t>20/09/22</a:t>
            </a:fld>
            <a:endParaRPr lang="en-US" dirty="0"/>
          </a:p>
        </p:txBody>
      </p:sp>
      <p:sp>
        <p:nvSpPr>
          <p:cNvPr id="5" name="Footer Placeholder 11">
            <a:extLst>
              <a:ext uri="{FF2B5EF4-FFF2-40B4-BE49-F238E27FC236}">
                <a16:creationId xmlns:a16="http://schemas.microsoft.com/office/drawing/2014/main" id="{B10B0301-8A87-E148-B266-BD9E17FF5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P. Simon, G. Zevi Della Porta | Highlights and requests from HiRadMat &amp; AWAKE</a:t>
            </a:r>
            <a:endParaRPr lang="en-US"/>
          </a:p>
        </p:txBody>
      </p:sp>
      <p:sp>
        <p:nvSpPr>
          <p:cNvPr id="6" name="Slide Number Placeholder 12">
            <a:extLst>
              <a:ext uri="{FF2B5EF4-FFF2-40B4-BE49-F238E27FC236}">
                <a16:creationId xmlns:a16="http://schemas.microsoft.com/office/drawing/2014/main" id="{013DC46F-0132-2644-B96F-0D21A2E58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410E4-61B5-DD44-9DE0-B61071173AF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7031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05991" y="1079897"/>
            <a:ext cx="8532019" cy="3570684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5" name="Date Placeholder 10">
            <a:extLst>
              <a:ext uri="{FF2B5EF4-FFF2-40B4-BE49-F238E27FC236}">
                <a16:creationId xmlns:a16="http://schemas.microsoft.com/office/drawing/2014/main" id="{E671A792-2C55-2047-AA71-655B28A2B82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7509AD-CA3D-4114-8424-268DC628D319}" type="datetime3">
              <a:rPr lang="de-DE" smtClean="0"/>
              <a:t>20/09/22</a:t>
            </a:fld>
            <a:endParaRPr lang="en-US" dirty="0"/>
          </a:p>
        </p:txBody>
      </p:sp>
      <p:sp>
        <p:nvSpPr>
          <p:cNvPr id="6" name="Footer Placeholder 11">
            <a:extLst>
              <a:ext uri="{FF2B5EF4-FFF2-40B4-BE49-F238E27FC236}">
                <a16:creationId xmlns:a16="http://schemas.microsoft.com/office/drawing/2014/main" id="{57B409F6-A3FA-9340-A840-4235333E8E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P. Simon, G. Zevi Della Porta | Highlights and requests from HiRadMat &amp; AWAKE</a:t>
            </a:r>
            <a:endParaRPr lang="en-US"/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3574C07E-7E9A-8546-B337-3D5F53F33D1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00D68-127C-F94D-A724-78E7EB7ECE9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66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78462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BA12FFE1-7019-DE47-AE52-99726E2AE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03/05/22</a:t>
            </a:r>
            <a:endParaRPr lang="en-US" dirty="0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FBD25218-F5A7-2647-BFD7-78B741A7A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P. Simon | Overview of ARIES experiments at HiRadMat</a:t>
            </a:r>
            <a:endParaRPr lang="en-US" dirty="0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C790790B-DCA8-6446-828C-0B4226D4B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AE48E9-2467-EC4A-B0BB-4E6AAF2909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3587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colour o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825F327-E7F4-E74B-BFF2-9EF7BF174566}"/>
              </a:ext>
            </a:extLst>
          </p:cNvPr>
          <p:cNvCxnSpPr/>
          <p:nvPr userDrawn="1"/>
        </p:nvCxnSpPr>
        <p:spPr>
          <a:xfrm>
            <a:off x="305991" y="4699397"/>
            <a:ext cx="8532019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11">
            <a:extLst>
              <a:ext uri="{FF2B5EF4-FFF2-40B4-BE49-F238E27FC236}">
                <a16:creationId xmlns:a16="http://schemas.microsoft.com/office/drawing/2014/main" id="{8513140E-983C-5944-B94D-F026CD83B2E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91" y="4773216"/>
            <a:ext cx="37147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66DE9894-518D-3E43-AF9F-54DFCC2AB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537E55A-6925-438F-A164-1D2489EAAEA8}" type="datetime3">
              <a:rPr lang="de-DE" smtClean="0"/>
              <a:t>20/09/22</a:t>
            </a:fld>
            <a:endParaRPr lang="en-US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D63-3D1A-0B40-9D02-62F56E0582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679A9DE-8868-1B4B-9147-13C095738B5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87AC343-52ED-8149-AA24-700B20CDF1E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GB"/>
              <a:t>P. Simon, G. Zevi Della Porta | Highlights and requests from HiRadMat &amp; AWAKE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5540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-22485"/>
            <a:ext cx="9144000" cy="467306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56710" y="-36634"/>
            <a:ext cx="3087290" cy="4687216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100">
                <a:solidFill>
                  <a:schemeClr val="bg1"/>
                </a:solidFill>
              </a:defRPr>
            </a:lvl1pPr>
            <a:lvl2pPr marL="243000" indent="-243000">
              <a:buFont typeface="Arial" charset="0"/>
              <a:buChar char="•"/>
              <a:tabLst/>
              <a:defRPr sz="1575">
                <a:solidFill>
                  <a:schemeClr val="bg1"/>
                </a:solidFill>
              </a:defRPr>
            </a:lvl2pPr>
            <a:lvl3pPr marL="486000" indent="-243000">
              <a:buSzPct val="100000"/>
              <a:buFont typeface="Arial" panose="020B0604020202020204" pitchFamily="34" charset="0"/>
              <a:buChar char="•"/>
              <a:tabLst/>
              <a:defRPr sz="1350">
                <a:solidFill>
                  <a:schemeClr val="bg1"/>
                </a:solidFill>
              </a:defRPr>
            </a:lvl3pPr>
            <a:lvl4pPr marL="729000" indent="-243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1543050" indent="-17145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10">
            <a:extLst>
              <a:ext uri="{FF2B5EF4-FFF2-40B4-BE49-F238E27FC236}">
                <a16:creationId xmlns:a16="http://schemas.microsoft.com/office/drawing/2014/main" id="{C8172D55-3B60-D541-B493-FF6FA37A737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EBDAB-4AD7-44CC-9141-4490612B86E1}" type="datetime3">
              <a:rPr lang="de-DE" smtClean="0"/>
              <a:t>20/09/22</a:t>
            </a:fld>
            <a:endParaRPr lang="en-US" dirty="0"/>
          </a:p>
        </p:txBody>
      </p:sp>
      <p:sp>
        <p:nvSpPr>
          <p:cNvPr id="5" name="Footer Placeholder 11">
            <a:extLst>
              <a:ext uri="{FF2B5EF4-FFF2-40B4-BE49-F238E27FC236}">
                <a16:creationId xmlns:a16="http://schemas.microsoft.com/office/drawing/2014/main" id="{2BD87B5B-5F52-F849-BFC8-9FAE2DF9D09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P. Simon, G. Zevi Della Porta | Highlights and requests from HiRadMat &amp; AWAKE</a:t>
            </a:r>
            <a:endParaRPr lang="en-US"/>
          </a:p>
        </p:txBody>
      </p:sp>
      <p:sp>
        <p:nvSpPr>
          <p:cNvPr id="6" name="Slide Number Placeholder 12">
            <a:extLst>
              <a:ext uri="{FF2B5EF4-FFF2-40B4-BE49-F238E27FC236}">
                <a16:creationId xmlns:a16="http://schemas.microsoft.com/office/drawing/2014/main" id="{AE783567-7B20-134B-913E-4B1C54B6C2B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E12F1-93F1-C242-8059-8A3685D5FCD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5238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5991" y="1194198"/>
            <a:ext cx="4212431" cy="345638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194199"/>
            <a:ext cx="4208860" cy="34563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5" name="Date Placeholder 7">
            <a:extLst>
              <a:ext uri="{FF2B5EF4-FFF2-40B4-BE49-F238E27FC236}">
                <a16:creationId xmlns:a16="http://schemas.microsoft.com/office/drawing/2014/main" id="{835A8978-601B-6546-878C-F9C16FE02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A42878-F7A6-4CD5-BE44-9293968B1954}" type="datetime3">
              <a:rPr lang="de-DE" smtClean="0"/>
              <a:t>20/09/22</a:t>
            </a:fld>
            <a:endParaRPr lang="en-US" dirty="0"/>
          </a:p>
        </p:txBody>
      </p:sp>
      <p:sp>
        <p:nvSpPr>
          <p:cNvPr id="6" name="Footer Placeholder 8">
            <a:extLst>
              <a:ext uri="{FF2B5EF4-FFF2-40B4-BE49-F238E27FC236}">
                <a16:creationId xmlns:a16="http://schemas.microsoft.com/office/drawing/2014/main" id="{9E525393-58F9-5442-B9B9-94B52E39C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P. Simon, G. Zevi Della Porta | Highlights and requests from HiRadMat &amp; AWAKE</a:t>
            </a:r>
            <a:endParaRPr lang="en-US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C8166FC2-2BDF-6C49-9DF4-5A1C2C02A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E3047-7FEA-A845-BF3C-24194D3C5C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7983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91" y="273844"/>
            <a:ext cx="8535609" cy="81319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5991" y="1194198"/>
            <a:ext cx="4212431" cy="501253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5991" y="1820465"/>
            <a:ext cx="4212431" cy="2830116"/>
          </a:xfrm>
        </p:spPr>
        <p:txBody>
          <a:bodyPr/>
          <a:lstStyle>
            <a:lvl1pPr marL="243000" indent="-243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03724"/>
            <a:ext cx="4212450" cy="491726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20465"/>
            <a:ext cx="4208860" cy="2830116"/>
          </a:xfrm>
        </p:spPr>
        <p:txBody>
          <a:bodyPr/>
          <a:lstStyle>
            <a:lvl1pPr marL="243000" indent="-243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7" name="Date Placeholder 9">
            <a:extLst>
              <a:ext uri="{FF2B5EF4-FFF2-40B4-BE49-F238E27FC236}">
                <a16:creationId xmlns:a16="http://schemas.microsoft.com/office/drawing/2014/main" id="{4A68E9EE-B23C-424E-9516-DD9C0EEE7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31607-5C78-4ABC-BBF2-A1CA18FE8CF5}" type="datetime3">
              <a:rPr lang="de-DE" smtClean="0"/>
              <a:t>20/09/22</a:t>
            </a:fld>
            <a:endParaRPr lang="en-US" dirty="0"/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E158777D-9B74-6B4A-A6B3-B75F8475F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P. Simon, G. Zevi Della Porta | Highlights and requests from HiRadMat &amp; AWAKE</a:t>
            </a:r>
            <a:endParaRPr lang="en-US"/>
          </a:p>
        </p:txBody>
      </p:sp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B9B02D66-9EFE-6844-9CC1-5E981003F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F1FDF-889D-EA46-B529-9281DDF40E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371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92" y="280195"/>
            <a:ext cx="4212431" cy="79930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5991" y="1198994"/>
            <a:ext cx="4212431" cy="3451588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625578" y="0"/>
            <a:ext cx="4518422" cy="4655378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146EFDD-252E-7649-8228-0A8CFCA3493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86826-C26C-477B-BF24-0F545DB9FC29}" type="datetime3">
              <a:rPr lang="de-DE" smtClean="0"/>
              <a:t>20/09/22</a:t>
            </a:fld>
            <a:endParaRPr lang="en-US" dirty="0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C91CCADB-7DF7-7E4A-8272-047CCE14AC9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P. Simon, G. Zevi Della Porta | Highlights and requests from HiRadMat &amp; AWAKE</a:t>
            </a:r>
            <a:endParaRPr lang="en-US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12477255-F470-DF44-90F7-3EFB14C195F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FB7A1-7BD1-2B4B-ABEC-D1FE823D9E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1440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92" y="280195"/>
            <a:ext cx="8532018" cy="79930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5991" y="1198994"/>
            <a:ext cx="4212431" cy="3456384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625579" y="1194198"/>
            <a:ext cx="4212431" cy="1674019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4625579" y="2977278"/>
            <a:ext cx="4212431" cy="1674019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2DF01603-B67E-7246-9881-709AAE748682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860C3-2DFB-4282-91A7-61B1327F702A}" type="datetime3">
              <a:rPr lang="de-DE" smtClean="0"/>
              <a:t>20/09/22</a:t>
            </a:fld>
            <a:endParaRPr lang="en-US" dirty="0"/>
          </a:p>
        </p:txBody>
      </p:sp>
      <p:sp>
        <p:nvSpPr>
          <p:cNvPr id="7" name="Footer Placeholder 7">
            <a:extLst>
              <a:ext uri="{FF2B5EF4-FFF2-40B4-BE49-F238E27FC236}">
                <a16:creationId xmlns:a16="http://schemas.microsoft.com/office/drawing/2014/main" id="{C036B46E-1D6A-7144-91AA-E086FC6306B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P. Simon, G. Zevi Della Porta | Highlights and requests from HiRadMat &amp; AWAKE</a:t>
            </a:r>
            <a:endParaRPr lang="en-US"/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AB98B34F-C4CD-524D-B8B8-966D0B8F4E0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547D9-84AF-1449-BD23-A057940121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7654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92" y="280195"/>
            <a:ext cx="8532018" cy="79930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5991" y="1198994"/>
            <a:ext cx="2781301" cy="3456384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056710" y="1194198"/>
            <a:ext cx="2781300" cy="1674019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6093511" y="2977278"/>
            <a:ext cx="2744499" cy="1674019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3194447" y="1194198"/>
            <a:ext cx="2744499" cy="1674019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3194447" y="2983512"/>
            <a:ext cx="2744499" cy="1674019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A911D15-F030-3A4B-8BE7-CF8992CAA0F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BF4DF-F789-4202-9749-7912ACCC80E2}" type="datetime3">
              <a:rPr lang="de-DE" smtClean="0"/>
              <a:t>20/09/22</a:t>
            </a:fld>
            <a:endParaRPr lang="en-US" dirty="0"/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85F2FD3D-DAA5-8F41-A819-B7628F46B6D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P. Simon, G. Zevi Della Porta | Highlights and requests from HiRadMat &amp; AWAKE</a:t>
            </a:r>
            <a:endParaRPr lang="en-US"/>
          </a:p>
        </p:txBody>
      </p:sp>
      <p:sp>
        <p:nvSpPr>
          <p:cNvPr id="11" name="Slide Number Placeholder 9">
            <a:extLst>
              <a:ext uri="{FF2B5EF4-FFF2-40B4-BE49-F238E27FC236}">
                <a16:creationId xmlns:a16="http://schemas.microsoft.com/office/drawing/2014/main" id="{BC4E4BD8-6B81-9D41-9A5E-D996575884F3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EB00B-26C1-574F-B52B-6A1B6451B3A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9765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91" y="273844"/>
            <a:ext cx="8535609" cy="81319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5991" y="1194198"/>
            <a:ext cx="4212431" cy="501253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03724"/>
            <a:ext cx="4212450" cy="491726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305992" y="1815704"/>
            <a:ext cx="4212431" cy="2834878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4629151" y="1815704"/>
            <a:ext cx="4212431" cy="2834878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 noProof="0"/>
              <a:t>Click icon to add picture</a:t>
            </a:r>
            <a:endParaRPr lang="en-GB" noProof="0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335FA6E-E9DA-A84E-985A-717C9FB6D8BB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CF004-BC0C-4A35-A91B-078E5F02C563}" type="datetime3">
              <a:rPr lang="de-DE" smtClean="0"/>
              <a:t>20/09/22</a:t>
            </a:fld>
            <a:endParaRPr lang="en-US" dirty="0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44FC8698-274B-A648-97AD-8E62622B31B0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P. Simon, G. Zevi Della Porta | Highlights and requests from HiRadMat &amp; AWAKE</a:t>
            </a:r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902F0F2-D983-6040-B34B-697C5D49C46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A7CAF-765E-154D-AA22-34E36AEAB5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2351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91" y="273844"/>
            <a:ext cx="8535609" cy="81319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5991" y="1194198"/>
            <a:ext cx="2781301" cy="501253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575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56710" y="1203724"/>
            <a:ext cx="2784890" cy="491726"/>
          </a:xfrm>
        </p:spPr>
        <p:txBody>
          <a:bodyPr/>
          <a:lstStyle>
            <a:lvl1pPr marL="0" indent="0">
              <a:spcBef>
                <a:spcPts val="300"/>
              </a:spcBef>
              <a:spcAft>
                <a:spcPts val="0"/>
              </a:spcAft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305992" y="1815704"/>
            <a:ext cx="2781300" cy="2834878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056710" y="1812132"/>
            <a:ext cx="2784890" cy="2834878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5"/>
          </p:nvPr>
        </p:nvSpPr>
        <p:spPr>
          <a:xfrm>
            <a:off x="3190385" y="1200921"/>
            <a:ext cx="2781301" cy="501253"/>
          </a:xfrm>
        </p:spPr>
        <p:txBody>
          <a:bodyPr/>
          <a:lstStyle>
            <a:lvl1pPr marL="0" indent="0">
              <a:spcBef>
                <a:spcPts val="300"/>
              </a:spcBef>
              <a:spcAft>
                <a:spcPts val="0"/>
              </a:spcAft>
              <a:buNone/>
              <a:defRPr sz="1575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3190386" y="1822427"/>
            <a:ext cx="2781300" cy="2834878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FEC1935E-462C-194F-A2A7-2DE7C5D71E6B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F2279-2140-456C-9463-C36AAA8170AF}" type="datetime3">
              <a:rPr lang="de-DE" smtClean="0"/>
              <a:t>20/09/22</a:t>
            </a:fld>
            <a:endParaRPr lang="en-US" dirty="0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969CCE60-D2B9-784D-90A2-419F4295FF9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P. Simon, G. Zevi Della Porta | Highlights and requests from HiRadMat &amp; AWAKE</a:t>
            </a:r>
            <a:endParaRPr lang="en-US"/>
          </a:p>
        </p:txBody>
      </p:sp>
      <p:sp>
        <p:nvSpPr>
          <p:cNvPr id="15" name="Slide Number Placeholder 13">
            <a:extLst>
              <a:ext uri="{FF2B5EF4-FFF2-40B4-BE49-F238E27FC236}">
                <a16:creationId xmlns:a16="http://schemas.microsoft.com/office/drawing/2014/main" id="{4FF04689-8012-B64A-A48D-13140774BE1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0F8E9-F0B4-D843-8CFC-8A7B03BADB1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432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91" y="273844"/>
            <a:ext cx="8535609" cy="81319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5"/>
          </p:nvPr>
        </p:nvSpPr>
        <p:spPr>
          <a:xfrm>
            <a:off x="3087290" y="1201033"/>
            <a:ext cx="2970000" cy="848411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3087290" y="2049332"/>
            <a:ext cx="2969419" cy="2607973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20"/>
          </p:nvPr>
        </p:nvSpPr>
        <p:spPr>
          <a:xfrm>
            <a:off x="2456" y="3808894"/>
            <a:ext cx="2970000" cy="848411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21"/>
          </p:nvPr>
        </p:nvSpPr>
        <p:spPr>
          <a:xfrm>
            <a:off x="3038" y="1201032"/>
            <a:ext cx="2969419" cy="2607973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idx="22"/>
          </p:nvPr>
        </p:nvSpPr>
        <p:spPr>
          <a:xfrm>
            <a:off x="6174291" y="3808894"/>
            <a:ext cx="2970000" cy="848411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23"/>
          </p:nvPr>
        </p:nvSpPr>
        <p:spPr>
          <a:xfrm>
            <a:off x="6174291" y="1201032"/>
            <a:ext cx="2969419" cy="2607973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8B670F76-DF0D-A34C-8B9F-19E7E30917A0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CF151C-35B4-40ED-961E-47F115448218}" type="datetime3">
              <a:rPr lang="de-DE" smtClean="0"/>
              <a:t>20/09/22</a:t>
            </a:fld>
            <a:endParaRPr lang="en-US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59865554-F560-0848-BD40-90008F2CCB6F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P. Simon, G. Zevi Della Porta | Highlights and requests from HiRadMat &amp; AWAKE</a:t>
            </a:r>
            <a:endParaRPr lang="en-US"/>
          </a:p>
        </p:txBody>
      </p:sp>
      <p:sp>
        <p:nvSpPr>
          <p:cNvPr id="13" name="Slide Number Placeholder 13">
            <a:extLst>
              <a:ext uri="{FF2B5EF4-FFF2-40B4-BE49-F238E27FC236}">
                <a16:creationId xmlns:a16="http://schemas.microsoft.com/office/drawing/2014/main" id="{18D89834-7397-B841-A343-A31D606B1511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7E803-4278-1546-AD7E-164F6FAAFE0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303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DDE4B814-467F-9647-BE74-A098E0AC3E2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50" y="532210"/>
            <a:ext cx="1493044" cy="147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305991" y="2571750"/>
            <a:ext cx="8532019" cy="1614949"/>
          </a:xfrm>
        </p:spPr>
        <p:txBody>
          <a:bodyPr/>
          <a:lstStyle>
            <a:lvl1pPr algn="l"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305991" y="4275190"/>
            <a:ext cx="8532020" cy="602840"/>
          </a:xfrm>
        </p:spPr>
        <p:txBody>
          <a:bodyPr>
            <a:noAutofit/>
          </a:bodyPr>
          <a:lstStyle>
            <a:lvl1pPr marL="0" indent="0" algn="l">
              <a:buNone/>
              <a:defRPr sz="1500" b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9501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91" y="273844"/>
            <a:ext cx="8535609" cy="81319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309582" y="1194197"/>
            <a:ext cx="8532018" cy="192293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305992" y="3220642"/>
            <a:ext cx="2781300" cy="142994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3200401" y="3220642"/>
            <a:ext cx="2749153" cy="142994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6064251" y="3220642"/>
            <a:ext cx="2777349" cy="142994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1794AD1D-9A95-8F47-A461-519B00A59AE4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73C0F-417A-4262-A76A-B1E0F1DC4598}" type="datetime3">
              <a:rPr lang="de-DE" smtClean="0"/>
              <a:t>20/09/22</a:t>
            </a:fld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54E69192-F81A-F747-867F-9825198A16C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P. Simon, G. Zevi Della Porta | Highlights and requests from HiRadMat &amp; AWAKE</a:t>
            </a:r>
            <a:endParaRPr lang="en-US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9B34977D-516C-3943-AB15-806EEF54EEC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1EA6C-557B-5F4F-A865-EEBB10DD06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2211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91" y="273844"/>
            <a:ext cx="8535609" cy="81319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1194197"/>
            <a:ext cx="9144000" cy="2209403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305992" y="3220642"/>
            <a:ext cx="2781300" cy="1429940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3200401" y="3220642"/>
            <a:ext cx="2749153" cy="1429940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6064251" y="3220642"/>
            <a:ext cx="2777349" cy="1429940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2B09AB68-5233-F246-B52F-E902DA817A78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087B2-F792-4172-8C7E-BE12DDFD4FBE}" type="datetime3">
              <a:rPr lang="de-DE" smtClean="0"/>
              <a:t>20/09/22</a:t>
            </a:fld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C8BBD1B5-BC24-0149-B3DF-149564606CA0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P. Simon, G. Zevi Della Porta | Highlights and requests from HiRadMat &amp; AWAKE</a:t>
            </a:r>
            <a:endParaRPr lang="en-US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D737F76D-22DE-1540-83FB-B37F5238F16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FD4E9C-15FB-614D-AA5D-5268D26F1E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9118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91" y="1282304"/>
            <a:ext cx="8532019" cy="2139553"/>
          </a:xfrm>
        </p:spPr>
        <p:txBody>
          <a:bodyPr anchor="b"/>
          <a:lstStyle>
            <a:lvl1pPr>
              <a:defRPr sz="375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5990" y="3442098"/>
            <a:ext cx="853202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8244F39A-5873-B74E-A52F-BEDDC2DF8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39184-D78E-4A16-9B06-41F5C0DE6904}" type="datetime3">
              <a:rPr lang="de-DE" smtClean="0"/>
              <a:t>20/09/22</a:t>
            </a:fld>
            <a:endParaRPr lang="en-US" dirty="0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80A378AA-7D87-9544-94E3-41DBC80B2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P. Simon, G. Zevi Della Porta | Highlights and requests from HiRadMat &amp; AWAKE</a:t>
            </a:r>
            <a:endParaRPr lang="en-US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344F3C17-FB58-614E-AA6E-1AE3FC1C9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4E412-BD5D-EB4B-9357-9252DE81AE4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4833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5">
            <a:extLst>
              <a:ext uri="{FF2B5EF4-FFF2-40B4-BE49-F238E27FC236}">
                <a16:creationId xmlns:a16="http://schemas.microsoft.com/office/drawing/2014/main" id="{5987CEF9-8A07-9346-AF06-60402ABA2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727EA3-082E-4D35-A473-B27DDDF22832}" type="datetime3">
              <a:rPr lang="de-DE" smtClean="0"/>
              <a:t>20/09/22</a:t>
            </a:fld>
            <a:endParaRPr lang="en-US" dirty="0"/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8E7C2024-029A-344C-BBDE-14A74B2C4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P. Simon, G. Zevi Della Porta | Highlights and requests from HiRadMat &amp; AWAKE</a:t>
            </a:r>
            <a:endParaRPr lang="en-US"/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32CAF366-F9F4-8743-AB68-609646E83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D50E2-4031-784D-842E-C7CFFC2B01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1288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unding Acknowledg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>
            <a:extLst>
              <a:ext uri="{FF2B5EF4-FFF2-40B4-BE49-F238E27FC236}">
                <a16:creationId xmlns:a16="http://schemas.microsoft.com/office/drawing/2014/main" id="{D6800BE2-A1E2-784F-8046-080A581DA6D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76338" y="2280048"/>
            <a:ext cx="6791325" cy="583406"/>
            <a:chOff x="1775520" y="2901684"/>
            <a:chExt cx="9055962" cy="777631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E9582F24-DB39-F347-B154-B2C1EC9C6BB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047998" y="2967335"/>
              <a:ext cx="7783484" cy="553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DE" sz="1050">
                  <a:cs typeface="Arial" panose="020B0604020202020204" pitchFamily="34" charset="0"/>
                </a:rPr>
                <a:t>This project has received funding from the European Union’s Horizon 2020 Research and Innovation programme under Grant Agreement no 730871</a:t>
              </a:r>
              <a:endParaRPr lang="en-DE" altLang="en-DE" sz="1050">
                <a:cs typeface="Arial" panose="020B0604020202020204" pitchFamily="34" charset="0"/>
              </a:endParaRPr>
            </a:p>
          </p:txBody>
        </p:sp>
        <p:pic>
          <p:nvPicPr>
            <p:cNvPr id="4" name="Picture 4" descr="EU logo">
              <a:extLst>
                <a:ext uri="{FF2B5EF4-FFF2-40B4-BE49-F238E27FC236}">
                  <a16:creationId xmlns:a16="http://schemas.microsoft.com/office/drawing/2014/main" id="{B0E6FBC2-D320-F343-8CE5-5C47421C767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5520" y="2901684"/>
              <a:ext cx="1165906" cy="777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92F419-8D11-9049-9E97-6B77ACEEB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4F879-6D1F-47AB-98C4-63FDBF409728}" type="datetime3">
              <a:rPr lang="de-DE" smtClean="0"/>
              <a:t>20/09/22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0C85BD-00B8-1A42-B4D2-C9D04089E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P. Simon, G. Zevi Della Porta | Highlights and requests from HiRadMat &amp; AWAKE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38B1C-0681-F94C-BD43-7E4CEA270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3C312-96B1-AA43-AC0A-E21F93F861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7943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>
            <a:extLst>
              <a:ext uri="{FF2B5EF4-FFF2-40B4-BE49-F238E27FC236}">
                <a16:creationId xmlns:a16="http://schemas.microsoft.com/office/drawing/2014/main" id="{A779FFCF-58E1-0F46-8989-42BE878A0FD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05991" y="4647010"/>
            <a:ext cx="8532019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CH" altLang="en-DE" sz="1050"/>
              <a:t>home.cern</a:t>
            </a:r>
            <a:endParaRPr lang="en-US" altLang="en-DE" sz="1050"/>
          </a:p>
        </p:txBody>
      </p:sp>
      <p:pic>
        <p:nvPicPr>
          <p:cNvPr id="3" name="Picture 11">
            <a:extLst>
              <a:ext uri="{FF2B5EF4-FFF2-40B4-BE49-F238E27FC236}">
                <a16:creationId xmlns:a16="http://schemas.microsoft.com/office/drawing/2014/main" id="{7608E0DB-F874-0A47-BFF7-9F258FD8EC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683544"/>
            <a:ext cx="1295400" cy="1296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9037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243000" indent="-243000">
              <a:buFont typeface="Arial" charset="0"/>
              <a:buChar char="•"/>
              <a:tabLst/>
              <a:defRPr sz="1350">
                <a:solidFill>
                  <a:schemeClr val="tx2"/>
                </a:solidFill>
              </a:defRPr>
            </a:lvl2pPr>
            <a:lvl3pPr marL="486000" indent="-243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729000" indent="-243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1543050" indent="-17145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Date Placeholder 10">
            <a:extLst>
              <a:ext uri="{FF2B5EF4-FFF2-40B4-BE49-F238E27FC236}">
                <a16:creationId xmlns:a16="http://schemas.microsoft.com/office/drawing/2014/main" id="{41F32A11-74C1-654D-A932-D25B78AA0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03/05/22</a:t>
            </a:r>
            <a:endParaRPr lang="en-US" dirty="0"/>
          </a:p>
        </p:txBody>
      </p:sp>
      <p:sp>
        <p:nvSpPr>
          <p:cNvPr id="5" name="Footer Placeholder 11">
            <a:extLst>
              <a:ext uri="{FF2B5EF4-FFF2-40B4-BE49-F238E27FC236}">
                <a16:creationId xmlns:a16="http://schemas.microsoft.com/office/drawing/2014/main" id="{6C87D8F7-12A0-2743-84DD-5FF5D90DF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P. Simon | Overview of ARIES experiments at HiRadMat</a:t>
            </a:r>
            <a:endParaRPr lang="en-US" dirty="0"/>
          </a:p>
        </p:txBody>
      </p:sp>
      <p:sp>
        <p:nvSpPr>
          <p:cNvPr id="6" name="Slide Number Placeholder 12">
            <a:extLst>
              <a:ext uri="{FF2B5EF4-FFF2-40B4-BE49-F238E27FC236}">
                <a16:creationId xmlns:a16="http://schemas.microsoft.com/office/drawing/2014/main" id="{807BD075-D21B-0748-A84C-147E6613B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0802A-88D9-C44E-9A97-E8A11EF7A61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446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57175" indent="-257175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471488" indent="-196454">
              <a:buFont typeface="Arial" panose="020B0604020202020204" pitchFamily="34" charset="0"/>
              <a:buChar char="•"/>
              <a:tabLst/>
              <a:defRPr sz="1350">
                <a:solidFill>
                  <a:schemeClr val="tx2">
                    <a:lumMod val="50000"/>
                  </a:schemeClr>
                </a:solidFill>
              </a:defRPr>
            </a:lvl2pPr>
            <a:lvl3pPr marL="666750" indent="-195263">
              <a:buSzPct val="100000"/>
              <a:buFont typeface="Arial" panose="020B0604020202020204" pitchFamily="34" charset="0"/>
              <a:buChar char="•"/>
              <a:tabLst/>
              <a:defRPr sz="1350">
                <a:solidFill>
                  <a:schemeClr val="tx2">
                    <a:lumMod val="50000"/>
                  </a:schemeClr>
                </a:solidFill>
              </a:defRPr>
            </a:lvl3pPr>
            <a:lvl4pPr marL="907256" indent="-202406">
              <a:buSzPct val="100000"/>
              <a:buFont typeface="Arial" panose="020B0604020202020204" pitchFamily="34" charset="0"/>
              <a:buChar char="•"/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4pPr>
            <a:lvl5pPr marL="1543050" indent="-17145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Date Placeholder 10">
            <a:extLst>
              <a:ext uri="{FF2B5EF4-FFF2-40B4-BE49-F238E27FC236}">
                <a16:creationId xmlns:a16="http://schemas.microsoft.com/office/drawing/2014/main" id="{8EC4A6DD-9FF0-534B-AE9D-124C07C91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03/05/22</a:t>
            </a:r>
            <a:endParaRPr lang="en-US" dirty="0"/>
          </a:p>
        </p:txBody>
      </p:sp>
      <p:sp>
        <p:nvSpPr>
          <p:cNvPr id="5" name="Footer Placeholder 11">
            <a:extLst>
              <a:ext uri="{FF2B5EF4-FFF2-40B4-BE49-F238E27FC236}">
                <a16:creationId xmlns:a16="http://schemas.microsoft.com/office/drawing/2014/main" id="{B10B0301-8A87-E148-B266-BD9E17FF5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P. Simon | Overview of ARIES experiments at HiRadMat</a:t>
            </a:r>
            <a:endParaRPr lang="en-US"/>
          </a:p>
        </p:txBody>
      </p:sp>
      <p:sp>
        <p:nvSpPr>
          <p:cNvPr id="6" name="Slide Number Placeholder 12">
            <a:extLst>
              <a:ext uri="{FF2B5EF4-FFF2-40B4-BE49-F238E27FC236}">
                <a16:creationId xmlns:a16="http://schemas.microsoft.com/office/drawing/2014/main" id="{013DC46F-0132-2644-B96F-0D21A2E58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410E4-61B5-DD44-9DE0-B61071173AF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026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05991" y="1079897"/>
            <a:ext cx="8532019" cy="3570684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5" name="Date Placeholder 10">
            <a:extLst>
              <a:ext uri="{FF2B5EF4-FFF2-40B4-BE49-F238E27FC236}">
                <a16:creationId xmlns:a16="http://schemas.microsoft.com/office/drawing/2014/main" id="{E671A792-2C55-2047-AA71-655B28A2B82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03/05/22</a:t>
            </a:r>
            <a:endParaRPr lang="en-US" dirty="0"/>
          </a:p>
        </p:txBody>
      </p:sp>
      <p:sp>
        <p:nvSpPr>
          <p:cNvPr id="6" name="Footer Placeholder 11">
            <a:extLst>
              <a:ext uri="{FF2B5EF4-FFF2-40B4-BE49-F238E27FC236}">
                <a16:creationId xmlns:a16="http://schemas.microsoft.com/office/drawing/2014/main" id="{57B409F6-A3FA-9340-A840-4235333E8E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P. Simon | Overview of ARIES experiments at HiRadMat</a:t>
            </a:r>
            <a:endParaRPr lang="en-US"/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3574C07E-7E9A-8546-B337-3D5F53F33D1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00D68-127C-F94D-A724-78E7EB7ECE9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060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colour o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825F327-E7F4-E74B-BFF2-9EF7BF174566}"/>
              </a:ext>
            </a:extLst>
          </p:cNvPr>
          <p:cNvCxnSpPr/>
          <p:nvPr userDrawn="1"/>
        </p:nvCxnSpPr>
        <p:spPr>
          <a:xfrm>
            <a:off x="305991" y="4699397"/>
            <a:ext cx="8532019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11">
            <a:extLst>
              <a:ext uri="{FF2B5EF4-FFF2-40B4-BE49-F238E27FC236}">
                <a16:creationId xmlns:a16="http://schemas.microsoft.com/office/drawing/2014/main" id="{8513140E-983C-5944-B94D-F026CD83B2E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91" y="4773216"/>
            <a:ext cx="37147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66DE9894-518D-3E43-AF9F-54DFCC2AB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03/05/22</a:t>
            </a:r>
            <a:endParaRPr lang="en-US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D63-3D1A-0B40-9D02-62F56E0582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679A9DE-8868-1B4B-9147-13C095738B5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87AC343-52ED-8149-AA24-700B20CDF1E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GB"/>
              <a:t>P. Simon | Overview of ARIES experiments at HiRadMat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5645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-22485"/>
            <a:ext cx="9144000" cy="467306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56710" y="-36634"/>
            <a:ext cx="3087290" cy="4687216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100">
                <a:solidFill>
                  <a:schemeClr val="bg1"/>
                </a:solidFill>
              </a:defRPr>
            </a:lvl1pPr>
            <a:lvl2pPr marL="243000" indent="-243000">
              <a:buFont typeface="Arial" charset="0"/>
              <a:buChar char="•"/>
              <a:tabLst/>
              <a:defRPr sz="1575">
                <a:solidFill>
                  <a:schemeClr val="bg1"/>
                </a:solidFill>
              </a:defRPr>
            </a:lvl2pPr>
            <a:lvl3pPr marL="486000" indent="-243000">
              <a:buSzPct val="100000"/>
              <a:buFont typeface="Arial" panose="020B0604020202020204" pitchFamily="34" charset="0"/>
              <a:buChar char="•"/>
              <a:tabLst/>
              <a:defRPr sz="1350">
                <a:solidFill>
                  <a:schemeClr val="bg1"/>
                </a:solidFill>
              </a:defRPr>
            </a:lvl3pPr>
            <a:lvl4pPr marL="729000" indent="-243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1543050" indent="-17145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10">
            <a:extLst>
              <a:ext uri="{FF2B5EF4-FFF2-40B4-BE49-F238E27FC236}">
                <a16:creationId xmlns:a16="http://schemas.microsoft.com/office/drawing/2014/main" id="{C8172D55-3B60-D541-B493-FF6FA37A737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03/05/22</a:t>
            </a:r>
            <a:endParaRPr lang="en-US" dirty="0"/>
          </a:p>
        </p:txBody>
      </p:sp>
      <p:sp>
        <p:nvSpPr>
          <p:cNvPr id="5" name="Footer Placeholder 11">
            <a:extLst>
              <a:ext uri="{FF2B5EF4-FFF2-40B4-BE49-F238E27FC236}">
                <a16:creationId xmlns:a16="http://schemas.microsoft.com/office/drawing/2014/main" id="{2BD87B5B-5F52-F849-BFC8-9FAE2DF9D09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P. Simon | Overview of ARIES experiments at HiRadMat</a:t>
            </a:r>
            <a:endParaRPr lang="en-US"/>
          </a:p>
        </p:txBody>
      </p:sp>
      <p:sp>
        <p:nvSpPr>
          <p:cNvPr id="6" name="Slide Number Placeholder 12">
            <a:extLst>
              <a:ext uri="{FF2B5EF4-FFF2-40B4-BE49-F238E27FC236}">
                <a16:creationId xmlns:a16="http://schemas.microsoft.com/office/drawing/2014/main" id="{AE783567-7B20-134B-913E-4B1C54B6C2B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E12F1-93F1-C242-8059-8A3685D5FCD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792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4.xml"/><Relationship Id="rId21" Type="http://schemas.openxmlformats.org/officeDocument/2006/relationships/slideLayout" Target="../slideLayouts/slideLayout22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20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Relationship Id="rId22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6"/>
          <p:cNvSpPr txBox="1">
            <a:spLocks noGrp="1"/>
          </p:cNvSpPr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36"/>
          <p:cNvSpPr txBox="1">
            <a:spLocks noGrp="1"/>
          </p:cNvSpPr>
          <p:nvPr>
            <p:ph type="body" idx="1"/>
          </p:nvPr>
        </p:nvSpPr>
        <p:spPr>
          <a:xfrm>
            <a:off x="893700" y="1373588"/>
            <a:ext cx="6462600" cy="35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Lato"/>
              <a:buChar char="▷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36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36"/>
          <p:cNvSpPr txBox="1">
            <a:spLocks noGrp="1"/>
          </p:cNvSpPr>
          <p:nvPr>
            <p:ph type="ftr" idx="11"/>
          </p:nvPr>
        </p:nvSpPr>
        <p:spPr>
          <a:xfrm>
            <a:off x="5624750" y="4723058"/>
            <a:ext cx="2855825" cy="313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rgbClr val="9FA5A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F3BFD426-57A9-CB44-8DE6-6086C5890A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05991" y="279797"/>
            <a:ext cx="8532019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DE"/>
              <a:t>Click to edit Master title style</a:t>
            </a:r>
            <a:endParaRPr lang="en-US" altLang="en-DE"/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E7B5F1EB-615C-004B-BFEC-91EE7B61A4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05991" y="1194197"/>
            <a:ext cx="8532019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DE"/>
              <a:t>Click to edit Master text styles</a:t>
            </a:r>
          </a:p>
          <a:p>
            <a:pPr lvl="1"/>
            <a:r>
              <a:rPr lang="en-US" altLang="en-DE"/>
              <a:t>Second level</a:t>
            </a:r>
          </a:p>
          <a:p>
            <a:pPr lvl="2"/>
            <a:r>
              <a:rPr lang="en-US" altLang="en-DE"/>
              <a:t>Third level</a:t>
            </a:r>
          </a:p>
          <a:p>
            <a:pPr lvl="3"/>
            <a:r>
              <a:rPr lang="en-US" altLang="en-DE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3CD12-FC54-654D-9638-B8E358214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13423" y="4783932"/>
            <a:ext cx="473869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75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de-DE"/>
              <a:t>03/05/22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6100A-BDB4-9348-989F-B90DA4E0D1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30804" y="4787504"/>
            <a:ext cx="510778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75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B84395AB-F82F-8248-B3A6-8660F79D26B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BED06E5-25EB-A647-8593-7425F9BB85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94447" y="4787504"/>
            <a:ext cx="492918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 dirty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GB"/>
              <a:t>P. Simon | Overview of ARIES experiments at HiRadMat</a:t>
            </a: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67B791D-C3BC-8344-A944-7B086BCE1404}"/>
              </a:ext>
            </a:extLst>
          </p:cNvPr>
          <p:cNvCxnSpPr/>
          <p:nvPr userDrawn="1"/>
        </p:nvCxnSpPr>
        <p:spPr>
          <a:xfrm>
            <a:off x="305991" y="4699397"/>
            <a:ext cx="8532019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3" name="Picture 17">
            <a:extLst>
              <a:ext uri="{FF2B5EF4-FFF2-40B4-BE49-F238E27FC236}">
                <a16:creationId xmlns:a16="http://schemas.microsoft.com/office/drawing/2014/main" id="{B9C7A5CC-E0A4-A94A-BDA3-C57C8C3D6A2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91" y="4773216"/>
            <a:ext cx="37147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6758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2" r:id="rId18"/>
    <p:sldLayoutId id="2147483673" r:id="rId19"/>
    <p:sldLayoutId id="2147483674" r:id="rId20"/>
    <p:sldLayoutId id="2147483675" r:id="rId21"/>
    <p:sldLayoutId id="2147483676" r:id="rId22"/>
  </p:sldLayoutIdLst>
  <p:hf hdr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27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panose="020B060402020202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panose="020B060402020202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panose="020B060402020202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panose="020B060402020202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panose="020B060402020202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panose="020B060402020202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panose="020B060402020202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algn="l" rtl="0" fontAlgn="base">
        <a:lnSpc>
          <a:spcPct val="90000"/>
        </a:lnSpc>
        <a:spcBef>
          <a:spcPts val="1350"/>
        </a:spcBef>
        <a:spcAft>
          <a:spcPts val="300"/>
        </a:spcAft>
        <a:buFont typeface="Arial" panose="020B0604020202020204" pitchFamily="34" charset="0"/>
        <a:defRPr sz="1575" b="1" kern="1200">
          <a:solidFill>
            <a:srgbClr val="181818"/>
          </a:solidFill>
          <a:latin typeface="+mn-lt"/>
          <a:ea typeface="+mn-ea"/>
          <a:cs typeface="+mn-cs"/>
        </a:defRPr>
      </a:lvl1pPr>
      <a:lvl2pPr marL="242888" indent="-242888" algn="l" rtl="0" fontAlgn="base">
        <a:spcBef>
          <a:spcPts val="375"/>
        </a:spcBef>
        <a:spcAft>
          <a:spcPts val="225"/>
        </a:spcAft>
        <a:buFont typeface="Arial" panose="020B0604020202020204" pitchFamily="34" charset="0"/>
        <a:buChar char="•"/>
        <a:defRPr kern="1200">
          <a:solidFill>
            <a:srgbClr val="181818"/>
          </a:solidFill>
          <a:latin typeface="+mn-lt"/>
          <a:ea typeface="+mn-ea"/>
          <a:cs typeface="+mn-cs"/>
        </a:defRPr>
      </a:lvl2pPr>
      <a:lvl3pPr marL="485775" indent="-242888" algn="l" rtl="0" fontAlgn="base">
        <a:spcBef>
          <a:spcPts val="375"/>
        </a:spcBef>
        <a:spcAft>
          <a:spcPts val="225"/>
        </a:spcAft>
        <a:buFont typeface="Arial" panose="020B0604020202020204" pitchFamily="34" charset="0"/>
        <a:buChar char="•"/>
        <a:defRPr sz="1275" kern="1200">
          <a:solidFill>
            <a:srgbClr val="181818"/>
          </a:solidFill>
          <a:latin typeface="+mn-lt"/>
          <a:ea typeface="+mn-ea"/>
          <a:cs typeface="+mn-cs"/>
        </a:defRPr>
      </a:lvl3pPr>
      <a:lvl4pPr marL="728663" indent="-242888" algn="l" rtl="0" fontAlgn="base">
        <a:spcBef>
          <a:spcPts val="375"/>
        </a:spcBef>
        <a:spcAft>
          <a:spcPts val="225"/>
        </a:spcAft>
        <a:buFont typeface="Arial" panose="020B0604020202020204" pitchFamily="34" charset="0"/>
        <a:buChar char="•"/>
        <a:defRPr sz="1200" kern="1200">
          <a:solidFill>
            <a:srgbClr val="181818"/>
          </a:solidFill>
          <a:latin typeface="+mn-lt"/>
          <a:ea typeface="+mn-ea"/>
          <a:cs typeface="+mn-cs"/>
        </a:defRPr>
      </a:lvl4pPr>
      <a:lvl5pPr marL="15430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rgbClr val="1C446A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F3BFD426-57A9-CB44-8DE6-6086C5890A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05991" y="279797"/>
            <a:ext cx="8532019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DE"/>
              <a:t>Click to edit Master title style</a:t>
            </a:r>
            <a:endParaRPr lang="en-US" altLang="en-DE"/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E7B5F1EB-615C-004B-BFEC-91EE7B61A4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05991" y="1194197"/>
            <a:ext cx="8532019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DE"/>
              <a:t>Click to edit Master text styles</a:t>
            </a:r>
          </a:p>
          <a:p>
            <a:pPr lvl="1"/>
            <a:r>
              <a:rPr lang="en-US" altLang="en-DE"/>
              <a:t>Second level</a:t>
            </a:r>
          </a:p>
          <a:p>
            <a:pPr lvl="2"/>
            <a:r>
              <a:rPr lang="en-US" altLang="en-DE"/>
              <a:t>Third level</a:t>
            </a:r>
          </a:p>
          <a:p>
            <a:pPr lvl="3"/>
            <a:r>
              <a:rPr lang="en-US" altLang="en-DE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3CD12-FC54-654D-9638-B8E358214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13423" y="4783932"/>
            <a:ext cx="473869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75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E25F6F6D-1205-45EB-B9EE-849B8F06E905}" type="datetime3">
              <a:rPr lang="de-DE" smtClean="0"/>
              <a:t>20/09/22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6100A-BDB4-9348-989F-B90DA4E0D1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30804" y="4787504"/>
            <a:ext cx="510778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75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B84395AB-F82F-8248-B3A6-8660F79D26B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BED06E5-25EB-A647-8593-7425F9BB85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94447" y="4787504"/>
            <a:ext cx="492918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 dirty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GB"/>
              <a:t>P. Simon, G. Zevi Della Porta | Highlights and requests from HiRadMat &amp; AWAKE</a:t>
            </a: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67B791D-C3BC-8344-A944-7B086BCE1404}"/>
              </a:ext>
            </a:extLst>
          </p:cNvPr>
          <p:cNvCxnSpPr/>
          <p:nvPr userDrawn="1"/>
        </p:nvCxnSpPr>
        <p:spPr>
          <a:xfrm>
            <a:off x="305991" y="4699397"/>
            <a:ext cx="8532019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3" name="Picture 17">
            <a:extLst>
              <a:ext uri="{FF2B5EF4-FFF2-40B4-BE49-F238E27FC236}">
                <a16:creationId xmlns:a16="http://schemas.microsoft.com/office/drawing/2014/main" id="{B9C7A5CC-E0A4-A94A-BDA3-C57C8C3D6A2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91" y="4773216"/>
            <a:ext cx="37147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7193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  <p:sldLayoutId id="2147483699" r:id="rId22"/>
  </p:sldLayoutIdLst>
  <p:hf hdr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27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panose="020B060402020202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panose="020B060402020202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panose="020B060402020202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panose="020B060402020202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panose="020B060402020202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panose="020B060402020202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panose="020B060402020202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algn="l" rtl="0" fontAlgn="base">
        <a:lnSpc>
          <a:spcPct val="90000"/>
        </a:lnSpc>
        <a:spcBef>
          <a:spcPts val="1350"/>
        </a:spcBef>
        <a:spcAft>
          <a:spcPts val="300"/>
        </a:spcAft>
        <a:buFont typeface="Arial" panose="020B0604020202020204" pitchFamily="34" charset="0"/>
        <a:defRPr sz="1575" b="1" kern="1200">
          <a:solidFill>
            <a:srgbClr val="181818"/>
          </a:solidFill>
          <a:latin typeface="+mn-lt"/>
          <a:ea typeface="+mn-ea"/>
          <a:cs typeface="+mn-cs"/>
        </a:defRPr>
      </a:lvl1pPr>
      <a:lvl2pPr marL="242888" indent="-242888" algn="l" rtl="0" fontAlgn="base">
        <a:spcBef>
          <a:spcPts val="375"/>
        </a:spcBef>
        <a:spcAft>
          <a:spcPts val="225"/>
        </a:spcAft>
        <a:buFont typeface="Arial" panose="020B0604020202020204" pitchFamily="34" charset="0"/>
        <a:buChar char="•"/>
        <a:defRPr kern="1200">
          <a:solidFill>
            <a:srgbClr val="181818"/>
          </a:solidFill>
          <a:latin typeface="+mn-lt"/>
          <a:ea typeface="+mn-ea"/>
          <a:cs typeface="+mn-cs"/>
        </a:defRPr>
      </a:lvl2pPr>
      <a:lvl3pPr marL="485775" indent="-242888" algn="l" rtl="0" fontAlgn="base">
        <a:spcBef>
          <a:spcPts val="375"/>
        </a:spcBef>
        <a:spcAft>
          <a:spcPts val="225"/>
        </a:spcAft>
        <a:buFont typeface="Arial" panose="020B0604020202020204" pitchFamily="34" charset="0"/>
        <a:buChar char="•"/>
        <a:defRPr sz="1275" kern="1200">
          <a:solidFill>
            <a:srgbClr val="181818"/>
          </a:solidFill>
          <a:latin typeface="+mn-lt"/>
          <a:ea typeface="+mn-ea"/>
          <a:cs typeface="+mn-cs"/>
        </a:defRPr>
      </a:lvl3pPr>
      <a:lvl4pPr marL="728663" indent="-242888" algn="l" rtl="0" fontAlgn="base">
        <a:spcBef>
          <a:spcPts val="375"/>
        </a:spcBef>
        <a:spcAft>
          <a:spcPts val="225"/>
        </a:spcAft>
        <a:buFont typeface="Arial" panose="020B0604020202020204" pitchFamily="34" charset="0"/>
        <a:buChar char="•"/>
        <a:defRPr sz="1200" kern="1200">
          <a:solidFill>
            <a:srgbClr val="181818"/>
          </a:solidFill>
          <a:latin typeface="+mn-lt"/>
          <a:ea typeface="+mn-ea"/>
          <a:cs typeface="+mn-cs"/>
        </a:defRPr>
      </a:lvl4pPr>
      <a:lvl5pPr marL="15430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rgbClr val="1C446A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10" Type="http://schemas.openxmlformats.org/officeDocument/2006/relationships/image" Target="../media/image10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40.pn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5.jpeg"/><Relationship Id="rId11" Type="http://schemas.openxmlformats.org/officeDocument/2006/relationships/image" Target="../media/image39.jpeg"/><Relationship Id="rId5" Type="http://schemas.openxmlformats.org/officeDocument/2006/relationships/image" Target="../media/image44.jpg"/><Relationship Id="rId10" Type="http://schemas.openxmlformats.org/officeDocument/2006/relationships/image" Target="../media/image49.png"/><Relationship Id="rId4" Type="http://schemas.openxmlformats.org/officeDocument/2006/relationships/image" Target="../media/image43.jpeg"/><Relationship Id="rId9" Type="http://schemas.openxmlformats.org/officeDocument/2006/relationships/image" Target="../media/image48.png"/><Relationship Id="rId1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web.infn.it/EURO-LABS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0.png"/><Relationship Id="rId7" Type="http://schemas.openxmlformats.org/officeDocument/2006/relationships/image" Target="../media/image1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5.jpeg"/><Relationship Id="rId7" Type="http://schemas.openxmlformats.org/officeDocument/2006/relationships/image" Target="../media/image1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8.jpeg"/><Relationship Id="rId7" Type="http://schemas.openxmlformats.org/officeDocument/2006/relationships/image" Target="../media/image31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0.jpeg"/><Relationship Id="rId11" Type="http://schemas.openxmlformats.org/officeDocument/2006/relationships/image" Target="../media/image9.jpeg"/><Relationship Id="rId5" Type="http://schemas.openxmlformats.org/officeDocument/2006/relationships/image" Target="../media/image29.jpeg"/><Relationship Id="rId10" Type="http://schemas.openxmlformats.org/officeDocument/2006/relationships/image" Target="../media/image34.png"/><Relationship Id="rId4" Type="http://schemas.openxmlformats.org/officeDocument/2006/relationships/image" Target="../media/image19.jpe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"/>
          <p:cNvSpPr txBox="1">
            <a:spLocks noGrp="1"/>
          </p:cNvSpPr>
          <p:nvPr>
            <p:ph type="ctrTitle"/>
          </p:nvPr>
        </p:nvSpPr>
        <p:spPr>
          <a:xfrm>
            <a:off x="449135" y="2236252"/>
            <a:ext cx="6910489" cy="2217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GB" dirty="0">
                <a:solidFill>
                  <a:schemeClr val="accent5"/>
                </a:solidFill>
                <a:latin typeface="+mj-lt"/>
              </a:rPr>
              <a:t>The </a:t>
            </a:r>
            <a:r>
              <a:rPr lang="en-GB" dirty="0" err="1">
                <a:solidFill>
                  <a:schemeClr val="accent5"/>
                </a:solidFill>
                <a:latin typeface="+mj-lt"/>
              </a:rPr>
              <a:t>HiRadMat</a:t>
            </a:r>
            <a:r>
              <a:rPr lang="en-GB" dirty="0">
                <a:solidFill>
                  <a:schemeClr val="accent5"/>
                </a:solidFill>
                <a:latin typeface="+mj-lt"/>
              </a:rPr>
              <a:t> Facility and the EURO-LABS Initiative</a:t>
            </a:r>
            <a:endParaRPr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67073B-DEBE-4B0B-9963-D58768AB178A}"/>
              </a:ext>
            </a:extLst>
          </p:cNvPr>
          <p:cNvSpPr txBox="1"/>
          <p:nvPr/>
        </p:nvSpPr>
        <p:spPr>
          <a:xfrm>
            <a:off x="4118678" y="58768"/>
            <a:ext cx="33528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>
                <a:solidFill>
                  <a:srgbClr val="343698"/>
                </a:solidFill>
                <a:latin typeface="Raleway" panose="020B0604020202020204" charset="0"/>
              </a:rPr>
              <a:t>Carlo A. Mussolini</a:t>
            </a:r>
          </a:p>
          <a:p>
            <a:pPr algn="r"/>
            <a:r>
              <a:rPr lang="en-GB" dirty="0">
                <a:solidFill>
                  <a:srgbClr val="343698"/>
                </a:solidFill>
                <a:latin typeface="Raleway" panose="020B0604020202020204" charset="0"/>
              </a:rPr>
              <a:t>CERN (BE-EA)</a:t>
            </a:r>
          </a:p>
          <a:p>
            <a:pPr algn="r"/>
            <a:endParaRPr lang="en-GB" dirty="0">
              <a:solidFill>
                <a:srgbClr val="343698"/>
              </a:solidFill>
              <a:latin typeface="Raleway" panose="020B0604020202020204" charset="0"/>
            </a:endParaRPr>
          </a:p>
          <a:p>
            <a:pPr algn="r"/>
            <a:r>
              <a:rPr lang="en-GB" sz="1200" b="1" dirty="0">
                <a:solidFill>
                  <a:srgbClr val="343698"/>
                </a:solidFill>
                <a:latin typeface="Raleway" panose="020B0604020202020204" charset="0"/>
              </a:rPr>
              <a:t>N. </a:t>
            </a:r>
            <a:r>
              <a:rPr lang="en-GB" sz="1200" b="1" dirty="0" err="1">
                <a:solidFill>
                  <a:srgbClr val="343698"/>
                </a:solidFill>
                <a:latin typeface="Raleway" panose="020B0604020202020204" charset="0"/>
              </a:rPr>
              <a:t>Charitonidis</a:t>
            </a:r>
            <a:endParaRPr lang="en-GB" sz="1200" b="1" dirty="0">
              <a:solidFill>
                <a:srgbClr val="343698"/>
              </a:solidFill>
              <a:latin typeface="Raleway" panose="020B0604020202020204" charset="0"/>
            </a:endParaRPr>
          </a:p>
          <a:p>
            <a:pPr algn="r"/>
            <a:r>
              <a:rPr lang="en-GB" sz="1200" dirty="0">
                <a:solidFill>
                  <a:srgbClr val="343698"/>
                </a:solidFill>
                <a:latin typeface="Raleway" panose="020B0604020202020204" charset="0"/>
              </a:rPr>
              <a:t>CERN (BE-EA)</a:t>
            </a:r>
          </a:p>
          <a:p>
            <a:pPr algn="r"/>
            <a:r>
              <a:rPr lang="en-GB" sz="1200" b="1" dirty="0">
                <a:solidFill>
                  <a:srgbClr val="343698"/>
                </a:solidFill>
                <a:latin typeface="Raleway" panose="020B0604020202020204" charset="0"/>
              </a:rPr>
              <a:t>P. Simon</a:t>
            </a:r>
          </a:p>
          <a:p>
            <a:pPr algn="r"/>
            <a:r>
              <a:rPr lang="en-GB" sz="1200" dirty="0">
                <a:solidFill>
                  <a:srgbClr val="343698"/>
                </a:solidFill>
                <a:latin typeface="Raleway" panose="020B0604020202020204" charset="0"/>
              </a:rPr>
              <a:t>CERN (BE-EA)</a:t>
            </a:r>
          </a:p>
          <a:p>
            <a:pPr algn="r"/>
            <a:r>
              <a:rPr lang="en-GB" sz="1200" b="1" dirty="0">
                <a:solidFill>
                  <a:srgbClr val="343698"/>
                </a:solidFill>
                <a:latin typeface="Raleway" panose="020B0604020202020204" charset="0"/>
              </a:rPr>
              <a:t>A. </a:t>
            </a:r>
            <a:r>
              <a:rPr lang="en-GB" sz="1200" b="1" dirty="0" err="1">
                <a:solidFill>
                  <a:srgbClr val="343698"/>
                </a:solidFill>
                <a:latin typeface="Raleway" panose="020B0604020202020204" charset="0"/>
              </a:rPr>
              <a:t>Ebn</a:t>
            </a:r>
            <a:r>
              <a:rPr lang="en-GB" sz="1200" b="1" dirty="0">
                <a:solidFill>
                  <a:srgbClr val="343698"/>
                </a:solidFill>
                <a:latin typeface="Raleway" panose="020B0604020202020204" charset="0"/>
              </a:rPr>
              <a:t> </a:t>
            </a:r>
            <a:r>
              <a:rPr lang="en-GB" sz="1200" b="1" dirty="0" err="1">
                <a:solidFill>
                  <a:srgbClr val="343698"/>
                </a:solidFill>
                <a:latin typeface="Raleway" panose="020B0604020202020204" charset="0"/>
              </a:rPr>
              <a:t>Rahmoun</a:t>
            </a:r>
            <a:r>
              <a:rPr lang="en-GB" sz="1200" b="1" dirty="0">
                <a:solidFill>
                  <a:srgbClr val="343698"/>
                </a:solidFill>
                <a:latin typeface="Raleway" panose="020B0604020202020204" charset="0"/>
              </a:rPr>
              <a:t> </a:t>
            </a:r>
          </a:p>
          <a:p>
            <a:pPr algn="r"/>
            <a:r>
              <a:rPr lang="en-GB" sz="1400" dirty="0">
                <a:solidFill>
                  <a:srgbClr val="343698"/>
                </a:solidFill>
                <a:latin typeface="Raleway" panose="020B0604020202020204" charset="0"/>
              </a:rPr>
              <a:t>CERN (BE-EA)</a:t>
            </a:r>
          </a:p>
          <a:p>
            <a:pPr algn="r"/>
            <a:endParaRPr lang="en-GB" dirty="0">
              <a:solidFill>
                <a:srgbClr val="343698"/>
              </a:solidFill>
              <a:latin typeface="Raleway" panose="020B060402020202020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FF273F-EF0E-42FA-A305-5E79A7B60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980" y="104488"/>
            <a:ext cx="2404944" cy="7337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2B1881-384A-42A6-924D-0FE4142ABB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72" t="2400" r="23333" b="1891"/>
          <a:stretch/>
        </p:blipFill>
        <p:spPr>
          <a:xfrm>
            <a:off x="139041" y="104488"/>
            <a:ext cx="738172" cy="7337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BE7317-5219-4A90-A570-3A91A9CEB9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203" b="20962"/>
          <a:stretch/>
        </p:blipFill>
        <p:spPr>
          <a:xfrm>
            <a:off x="116181" y="987892"/>
            <a:ext cx="1865019" cy="745797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B8F8B18-C453-56B5-8A2A-B35AB948F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9" t="16907" r="4285" b="17068"/>
          <a:stretch>
            <a:fillRect/>
          </a:stretch>
        </p:blipFill>
        <p:spPr bwMode="auto">
          <a:xfrm>
            <a:off x="0" y="4454236"/>
            <a:ext cx="2893734" cy="55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28B6ACC-3CD7-B2D1-C5AC-26051B4D28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5199" y="104488"/>
            <a:ext cx="1332620" cy="114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403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468E46-C940-4F92-ADE7-1D41EE875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2021 Experiments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237F110-B162-426E-B1F8-D823F283DA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5991" y="933351"/>
            <a:ext cx="2781301" cy="983605"/>
          </a:xfrm>
        </p:spPr>
        <p:txBody>
          <a:bodyPr/>
          <a:lstStyle/>
          <a:p>
            <a:pPr algn="ctr"/>
            <a:r>
              <a:rPr lang="en-US" dirty="0"/>
              <a:t>HRMT54 – BPM</a:t>
            </a:r>
          </a:p>
          <a:p>
            <a:pPr algn="ctr"/>
            <a:r>
              <a:rPr lang="en-US" dirty="0"/>
              <a:t>Royal Holloway University</a:t>
            </a:r>
            <a:endParaRPr lang="en-GB" dirty="0"/>
          </a:p>
          <a:p>
            <a:pPr algn="ctr"/>
            <a:r>
              <a:rPr lang="en-US" sz="1350" dirty="0">
                <a:solidFill>
                  <a:schemeClr val="tx2"/>
                </a:solidFill>
              </a:rPr>
              <a:t>Prototype electro-optical BPM for intra-bunch beam position measurements at HL-LHC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45FB327-87D0-4DA3-9A24-67F5F24620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56710" y="942877"/>
            <a:ext cx="2784890" cy="980801"/>
          </a:xfrm>
        </p:spPr>
        <p:txBody>
          <a:bodyPr/>
          <a:lstStyle/>
          <a:p>
            <a:pPr algn="ctr"/>
            <a:r>
              <a:rPr lang="en-US" sz="1575" dirty="0"/>
              <a:t>HRMT56 – HED</a:t>
            </a:r>
          </a:p>
          <a:p>
            <a:pPr algn="ctr"/>
            <a:r>
              <a:rPr lang="en-US" sz="1575" dirty="0"/>
              <a:t>CERN</a:t>
            </a:r>
            <a:endParaRPr lang="en-GB" sz="1575" dirty="0"/>
          </a:p>
          <a:p>
            <a:pPr algn="ctr"/>
            <a:r>
              <a:rPr lang="en-US" sz="1350" dirty="0">
                <a:solidFill>
                  <a:schemeClr val="tx2"/>
                </a:solidFill>
              </a:rPr>
              <a:t>Performance assessment of graphite materials for the HL-LHC beam dump</a:t>
            </a:r>
            <a:endParaRPr lang="en-GB" sz="1350" dirty="0">
              <a:solidFill>
                <a:schemeClr val="tx2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5C965E4-42AA-4861-9193-B9204C47C399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3190385" y="940074"/>
            <a:ext cx="2781301" cy="983605"/>
          </a:xfrm>
        </p:spPr>
        <p:txBody>
          <a:bodyPr/>
          <a:lstStyle/>
          <a:p>
            <a:pPr algn="ctr"/>
            <a:r>
              <a:rPr lang="en-US" dirty="0"/>
              <a:t>HRMT57 – MultiMat2</a:t>
            </a:r>
          </a:p>
          <a:p>
            <a:pPr algn="ctr"/>
            <a:r>
              <a:rPr lang="en-GB" dirty="0"/>
              <a:t>CERN, Sapienza University</a:t>
            </a:r>
          </a:p>
          <a:p>
            <a:pPr algn="ctr"/>
            <a:r>
              <a:rPr lang="en-US" sz="1350" dirty="0">
                <a:solidFill>
                  <a:schemeClr val="tx2"/>
                </a:solidFill>
              </a:rPr>
              <a:t>Validation of industrial grades and coatings for HL-LHC collimator series production</a:t>
            </a:r>
            <a:endParaRPr lang="en-GB" sz="1350" dirty="0">
              <a:solidFill>
                <a:schemeClr val="tx2"/>
              </a:solidFill>
            </a:endParaRPr>
          </a:p>
          <a:p>
            <a:pPr algn="ctr"/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085C68-7545-4A77-903F-295BB915F07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5F9410E4-61B5-DD44-9DE0-B61071173AF9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16" name="Picture Placeholder 13">
            <a:extLst>
              <a:ext uri="{FF2B5EF4-FFF2-40B4-BE49-F238E27FC236}">
                <a16:creationId xmlns:a16="http://schemas.microsoft.com/office/drawing/2014/main" id="{6C9403D7-FCC4-4E4C-AFC0-DED6CD9C8B1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7898" y="2143754"/>
            <a:ext cx="2764631" cy="2075260"/>
          </a:xfr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68050FF-C997-4FB4-858F-892F4E2207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6709" y="2377187"/>
            <a:ext cx="2781300" cy="1841826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172B6A97-1928-4F0D-ADEE-26311CA46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419" y="2393825"/>
            <a:ext cx="2781300" cy="182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24B4448-6F0E-4584-BE4B-F6069309A1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1730" y="2463748"/>
            <a:ext cx="941988" cy="73815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F53562E-D66A-4A52-B003-0634681C2C91}"/>
              </a:ext>
            </a:extLst>
          </p:cNvPr>
          <p:cNvSpPr txBox="1"/>
          <p:nvPr/>
        </p:nvSpPr>
        <p:spPr>
          <a:xfrm>
            <a:off x="305991" y="4219013"/>
            <a:ext cx="1893548" cy="350959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/>
          <a:p>
            <a:r>
              <a:rPr lang="en-GB" sz="600" dirty="0">
                <a:solidFill>
                  <a:schemeClr val="tx2"/>
                </a:solidFill>
              </a:rPr>
              <a:t>A. Arteche “High bandwidth PU using EO technologies”</a:t>
            </a:r>
          </a:p>
          <a:p>
            <a:r>
              <a:rPr lang="en-GB" sz="600" dirty="0">
                <a:solidFill>
                  <a:schemeClr val="tx2"/>
                </a:solidFill>
              </a:rPr>
              <a:t>11</a:t>
            </a:r>
            <a:r>
              <a:rPr lang="en-GB" sz="600" baseline="30000" dirty="0">
                <a:solidFill>
                  <a:schemeClr val="tx2"/>
                </a:solidFill>
              </a:rPr>
              <a:t>th</a:t>
            </a:r>
            <a:r>
              <a:rPr lang="en-GB" sz="600" dirty="0">
                <a:solidFill>
                  <a:schemeClr val="tx2"/>
                </a:solidFill>
              </a:rPr>
              <a:t> HL-LHC Collaboration Meeting, 19-22 Oct 2021</a:t>
            </a:r>
          </a:p>
          <a:p>
            <a:r>
              <a:rPr lang="en-GB" sz="600" dirty="0">
                <a:solidFill>
                  <a:schemeClr val="tx2"/>
                </a:solidFill>
              </a:rPr>
              <a:t>https://indico.cern.ch/event/1079026/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7C657B6-8591-4310-BA5D-857573E6731E}"/>
              </a:ext>
            </a:extLst>
          </p:cNvPr>
          <p:cNvSpPr txBox="1"/>
          <p:nvPr/>
        </p:nvSpPr>
        <p:spPr>
          <a:xfrm>
            <a:off x="3194447" y="4219014"/>
            <a:ext cx="1893548" cy="350959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/>
          <a:p>
            <a:r>
              <a:rPr lang="en-GB" sz="600" dirty="0">
                <a:solidFill>
                  <a:schemeClr val="tx2"/>
                </a:solidFill>
              </a:rPr>
              <a:t>J. Guardia “Results on HRM incl. status of </a:t>
            </a:r>
            <a:r>
              <a:rPr lang="en-GB" sz="600" dirty="0" err="1">
                <a:solidFill>
                  <a:schemeClr val="tx2"/>
                </a:solidFill>
              </a:rPr>
              <a:t>CuCD</a:t>
            </a:r>
            <a:r>
              <a:rPr lang="en-GB" sz="600" dirty="0">
                <a:solidFill>
                  <a:schemeClr val="tx2"/>
                </a:solidFill>
              </a:rPr>
              <a:t>”</a:t>
            </a:r>
          </a:p>
          <a:p>
            <a:r>
              <a:rPr lang="en-GB" sz="600" dirty="0">
                <a:solidFill>
                  <a:schemeClr val="tx2"/>
                </a:solidFill>
              </a:rPr>
              <a:t>11</a:t>
            </a:r>
            <a:r>
              <a:rPr lang="en-GB" sz="600" baseline="30000" dirty="0">
                <a:solidFill>
                  <a:schemeClr val="tx2"/>
                </a:solidFill>
              </a:rPr>
              <a:t>th</a:t>
            </a:r>
            <a:r>
              <a:rPr lang="en-GB" sz="600" dirty="0">
                <a:solidFill>
                  <a:schemeClr val="tx2"/>
                </a:solidFill>
              </a:rPr>
              <a:t> HL-LHC Collaboration Meeting, 19-22 Oct 2021</a:t>
            </a:r>
          </a:p>
          <a:p>
            <a:r>
              <a:rPr lang="en-GB" sz="600" dirty="0">
                <a:solidFill>
                  <a:schemeClr val="tx2"/>
                </a:solidFill>
              </a:rPr>
              <a:t>https://indico.cern.ch/event/1079026/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8023293-91E7-477B-969A-B6A09E520CEB}"/>
              </a:ext>
            </a:extLst>
          </p:cNvPr>
          <p:cNvSpPr txBox="1"/>
          <p:nvPr/>
        </p:nvSpPr>
        <p:spPr>
          <a:xfrm>
            <a:off x="6056709" y="4219012"/>
            <a:ext cx="1893548" cy="350959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/>
          <a:p>
            <a:r>
              <a:rPr lang="en-GB" sz="600" dirty="0">
                <a:solidFill>
                  <a:schemeClr val="tx2"/>
                </a:solidFill>
              </a:rPr>
              <a:t>J. Heredia et al. 2021 IPAC2021 3571-3574</a:t>
            </a:r>
          </a:p>
          <a:p>
            <a:r>
              <a:rPr lang="en-GB" sz="600" dirty="0">
                <a:solidFill>
                  <a:schemeClr val="tx2"/>
                </a:solidFill>
              </a:rPr>
              <a:t>P. Andreu Muñoz et al. 2022 IPAC2022 2883-2886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1687212E-8CC1-493D-825B-219BB8C14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613" y="4785122"/>
            <a:ext cx="1401366" cy="270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7ACC26F-33DE-4E12-5F27-B3DA321955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93200" y="4788000"/>
            <a:ext cx="4932091" cy="28044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EADC086-733D-6240-3B8F-87494CAEC5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3600" y="4784400"/>
            <a:ext cx="536494" cy="2743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E89F11-33A9-F8AA-D65D-9CB019027B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9435" y="4791076"/>
            <a:ext cx="313637" cy="27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289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E08D5897-676E-6611-12E3-E59F7FA791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02"/>
          <a:stretch/>
        </p:blipFill>
        <p:spPr>
          <a:xfrm rot="5400000">
            <a:off x="1739526" y="2481300"/>
            <a:ext cx="2214246" cy="1639063"/>
          </a:xfrm>
          <a:prstGeom prst="rect">
            <a:avLst/>
          </a:prstGeom>
        </p:spPr>
      </p:pic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F2A0009F-7B9C-3302-1B82-A8EC7720C0D2}"/>
              </a:ext>
            </a:extLst>
          </p:cNvPr>
          <p:cNvSpPr txBox="1">
            <a:spLocks/>
          </p:cNvSpPr>
          <p:nvPr/>
        </p:nvSpPr>
        <p:spPr bwMode="auto">
          <a:xfrm>
            <a:off x="305991" y="933351"/>
            <a:ext cx="1639064" cy="983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fontAlgn="base"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2000" b="1" kern="1200">
                <a:solidFill>
                  <a:srgbClr val="181818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fontAlgn="base"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1" kern="1200">
                <a:solidFill>
                  <a:srgbClr val="181818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fontAlgn="base"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1" kern="1200">
                <a:solidFill>
                  <a:srgbClr val="181818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rgbClr val="1C446A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1350" dirty="0"/>
              <a:t>ATLAS-</a:t>
            </a:r>
            <a:r>
              <a:rPr lang="en-US" sz="1350" dirty="0" err="1"/>
              <a:t>ITk</a:t>
            </a:r>
            <a:endParaRPr lang="en-US" sz="1350" dirty="0"/>
          </a:p>
          <a:p>
            <a:pPr algn="ctr" eaLnBrk="1" hangingPunct="1"/>
            <a:r>
              <a:rPr lang="en-GB" sz="1350" dirty="0"/>
              <a:t>CERN, JSI</a:t>
            </a:r>
          </a:p>
          <a:p>
            <a:pPr algn="ctr" eaLnBrk="1" hangingPunct="1"/>
            <a:r>
              <a:rPr lang="en-US" sz="1350" dirty="0">
                <a:solidFill>
                  <a:schemeClr val="tx2"/>
                </a:solidFill>
              </a:rPr>
              <a:t>Prototype ATLAS beam condition monitor</a:t>
            </a:r>
            <a:endParaRPr lang="en-GB" sz="1575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D9A432-8396-F635-63A5-4933FABD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2022 Experiments</a:t>
            </a:r>
            <a:endParaRPr lang="en-GB" dirty="0"/>
          </a:p>
        </p:txBody>
      </p:sp>
      <p:pic>
        <p:nvPicPr>
          <p:cNvPr id="34" name="Picture Placeholder 33" descr="A close-up of a circuit board&#10;&#10;Description automatically generated with medium confidence">
            <a:extLst>
              <a:ext uri="{FF2B5EF4-FFF2-40B4-BE49-F238E27FC236}">
                <a16:creationId xmlns:a16="http://schemas.microsoft.com/office/drawing/2014/main" id="{7BD0F47F-0670-1E3B-0754-6654131E943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/>
          <a:srcRect l="21887" t="203" r="29418" b="1247"/>
          <a:stretch/>
        </p:blipFill>
        <p:spPr>
          <a:xfrm rot="5400000">
            <a:off x="585675" y="1913448"/>
            <a:ext cx="1080122" cy="1639490"/>
          </a:xfr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5122BA4-AA28-DD38-4189-1F8C70D09CA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F9B0F8E9-F0B4-D843-8CFC-8A7B03BADB14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CFAFC45C-5D01-287D-8695-999F9B552448}"/>
              </a:ext>
            </a:extLst>
          </p:cNvPr>
          <p:cNvSpPr txBox="1">
            <a:spLocks/>
          </p:cNvSpPr>
          <p:nvPr/>
        </p:nvSpPr>
        <p:spPr bwMode="auto">
          <a:xfrm>
            <a:off x="2033881" y="933351"/>
            <a:ext cx="1639064" cy="983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fontAlgn="base"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2000" b="1" kern="1200">
                <a:solidFill>
                  <a:srgbClr val="181818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fontAlgn="base"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1" kern="1200">
                <a:solidFill>
                  <a:srgbClr val="181818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fontAlgn="base"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1" kern="1200">
                <a:solidFill>
                  <a:srgbClr val="181818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rgbClr val="1C446A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1350" dirty="0"/>
              <a:t>BLM3</a:t>
            </a:r>
          </a:p>
          <a:p>
            <a:pPr algn="ctr" eaLnBrk="1" hangingPunct="1"/>
            <a:r>
              <a:rPr lang="en-US" sz="1350" dirty="0"/>
              <a:t>CERN, GSI, ESS</a:t>
            </a:r>
            <a:endParaRPr lang="en-GB" sz="1350" dirty="0"/>
          </a:p>
          <a:p>
            <a:pPr algn="ctr" eaLnBrk="1" hangingPunct="1"/>
            <a:r>
              <a:rPr lang="en-US" sz="1350" dirty="0">
                <a:solidFill>
                  <a:schemeClr val="tx2"/>
                </a:solidFill>
              </a:rPr>
              <a:t>Validation of production BLMs for HL-LHC</a:t>
            </a:r>
            <a:endParaRPr lang="en-GB" sz="1575" dirty="0"/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A6B7454B-7648-16F4-E41E-AE1C40D261FB}"/>
              </a:ext>
            </a:extLst>
          </p:cNvPr>
          <p:cNvSpPr txBox="1">
            <a:spLocks/>
          </p:cNvSpPr>
          <p:nvPr/>
        </p:nvSpPr>
        <p:spPr bwMode="auto">
          <a:xfrm>
            <a:off x="3746971" y="933351"/>
            <a:ext cx="1639064" cy="983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fontAlgn="base"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2000" b="1" kern="1200">
                <a:solidFill>
                  <a:srgbClr val="181818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fontAlgn="base"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1" kern="1200">
                <a:solidFill>
                  <a:srgbClr val="181818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fontAlgn="base"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1" kern="1200">
                <a:solidFill>
                  <a:srgbClr val="181818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rgbClr val="1C446A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1350" dirty="0"/>
              <a:t>SMAUG</a:t>
            </a:r>
          </a:p>
          <a:p>
            <a:pPr algn="ctr" eaLnBrk="1" hangingPunct="1"/>
            <a:r>
              <a:rPr lang="en-US" sz="1350" dirty="0"/>
              <a:t>CERN</a:t>
            </a:r>
            <a:endParaRPr lang="en-GB" sz="1350" dirty="0"/>
          </a:p>
          <a:p>
            <a:pPr algn="ctr" eaLnBrk="1" hangingPunct="1"/>
            <a:r>
              <a:rPr lang="en-US" sz="1350" dirty="0">
                <a:solidFill>
                  <a:schemeClr val="tx2"/>
                </a:solidFill>
              </a:rPr>
              <a:t>Validation of beam windows for LIU intensities at HRMT </a:t>
            </a:r>
            <a:endParaRPr lang="en-GB" sz="1575" dirty="0"/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1040DF0A-E3C6-7E5F-0C9A-68663D51E510}"/>
              </a:ext>
            </a:extLst>
          </p:cNvPr>
          <p:cNvSpPr txBox="1">
            <a:spLocks/>
          </p:cNvSpPr>
          <p:nvPr/>
        </p:nvSpPr>
        <p:spPr bwMode="auto">
          <a:xfrm>
            <a:off x="5474862" y="933351"/>
            <a:ext cx="1639064" cy="983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fontAlgn="base"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2000" b="1" kern="1200">
                <a:solidFill>
                  <a:srgbClr val="181818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fontAlgn="base"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1" kern="1200">
                <a:solidFill>
                  <a:srgbClr val="181818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fontAlgn="base"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1" kern="1200">
                <a:solidFill>
                  <a:srgbClr val="181818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rgbClr val="1C446A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1350" dirty="0"/>
              <a:t>RaDIATE2022</a:t>
            </a:r>
          </a:p>
          <a:p>
            <a:pPr algn="ctr" eaLnBrk="1" hangingPunct="1"/>
            <a:r>
              <a:rPr lang="en-US" sz="1350" dirty="0"/>
              <a:t>CERN, FNAL, KEK</a:t>
            </a:r>
            <a:endParaRPr lang="en-GB" sz="1350" dirty="0"/>
          </a:p>
          <a:p>
            <a:pPr algn="ctr" eaLnBrk="1" hangingPunct="1"/>
            <a:r>
              <a:rPr lang="en-US" sz="1350" dirty="0">
                <a:solidFill>
                  <a:schemeClr val="tx2"/>
                </a:solidFill>
              </a:rPr>
              <a:t>Thermal shock in pre-irradiated materials</a:t>
            </a:r>
            <a:endParaRPr lang="en-GB" sz="1575" dirty="0"/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8569607E-10CE-8A2B-5506-C1AF37D052FD}"/>
              </a:ext>
            </a:extLst>
          </p:cNvPr>
          <p:cNvSpPr txBox="1">
            <a:spLocks/>
          </p:cNvSpPr>
          <p:nvPr/>
        </p:nvSpPr>
        <p:spPr bwMode="auto">
          <a:xfrm>
            <a:off x="7198948" y="933351"/>
            <a:ext cx="1639064" cy="983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fontAlgn="base"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2000" b="1" kern="1200">
                <a:solidFill>
                  <a:srgbClr val="181818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fontAlgn="base"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1" kern="1200">
                <a:solidFill>
                  <a:srgbClr val="181818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fontAlgn="base"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1" kern="1200">
                <a:solidFill>
                  <a:srgbClr val="181818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rgbClr val="1C446A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1350" dirty="0" err="1"/>
              <a:t>SCcoils</a:t>
            </a:r>
            <a:endParaRPr lang="en-US" sz="1350" dirty="0"/>
          </a:p>
          <a:p>
            <a:pPr algn="ctr" eaLnBrk="1" hangingPunct="1"/>
            <a:r>
              <a:rPr lang="en-GB" sz="1350" dirty="0"/>
              <a:t>CERN, KIT</a:t>
            </a:r>
          </a:p>
          <a:p>
            <a:pPr algn="ctr" eaLnBrk="1" hangingPunct="1"/>
            <a:r>
              <a:rPr lang="en-US" sz="1350" dirty="0">
                <a:solidFill>
                  <a:schemeClr val="tx2"/>
                </a:solidFill>
              </a:rPr>
              <a:t>Damage limits in SC miniature HL-LHC dipoles (3 K)  </a:t>
            </a:r>
            <a:endParaRPr lang="en-GB" sz="1575" dirty="0"/>
          </a:p>
        </p:txBody>
      </p:sp>
      <p:pic>
        <p:nvPicPr>
          <p:cNvPr id="41" name="Picture 40" descr="A picture containing engine&#10;&#10;Description automatically generated">
            <a:extLst>
              <a:ext uri="{FF2B5EF4-FFF2-40B4-BE49-F238E27FC236}">
                <a16:creationId xmlns:a16="http://schemas.microsoft.com/office/drawing/2014/main" id="{6094B7F8-2BCA-93AD-FA9B-C447166AF4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060" t="5463" r="52441" b="19714"/>
          <a:stretch/>
        </p:blipFill>
        <p:spPr>
          <a:xfrm rot="5400000">
            <a:off x="596272" y="3033673"/>
            <a:ext cx="1080122" cy="1660685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1FB01288-70DF-9064-30C8-A2B7FA009778}"/>
              </a:ext>
            </a:extLst>
          </p:cNvPr>
          <p:cNvPicPr/>
          <p:nvPr/>
        </p:nvPicPr>
        <p:blipFill rotWithShape="1">
          <a:blip r:embed="rId6"/>
          <a:srcRect l="14127" t="8899" r="22335" b="27562"/>
          <a:stretch/>
        </p:blipFill>
        <p:spPr>
          <a:xfrm>
            <a:off x="7197872" y="2189829"/>
            <a:ext cx="1639702" cy="1083425"/>
          </a:xfrm>
          <a:prstGeom prst="rect">
            <a:avLst/>
          </a:prstGeom>
          <a:ln>
            <a:noFill/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EAF750C-7395-261B-AAD9-D9D31DAA82D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35" t="-358" r="61795" b="358"/>
          <a:stretch/>
        </p:blipFill>
        <p:spPr>
          <a:xfrm>
            <a:off x="7202539" y="3323953"/>
            <a:ext cx="771840" cy="108400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0B1E66E-0E32-50D7-3A59-8AB1FB17411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6690" t="-543" r="8917" b="543"/>
          <a:stretch/>
        </p:blipFill>
        <p:spPr>
          <a:xfrm>
            <a:off x="8062993" y="3327833"/>
            <a:ext cx="774581" cy="1084001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F5426EED-59E6-D1B9-A1DF-4A9A038D5FED}"/>
              </a:ext>
            </a:extLst>
          </p:cNvPr>
          <p:cNvSpPr txBox="1"/>
          <p:nvPr/>
        </p:nvSpPr>
        <p:spPr>
          <a:xfrm>
            <a:off x="7227624" y="4239268"/>
            <a:ext cx="256480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900" b="1" dirty="0" err="1">
                <a:solidFill>
                  <a:schemeClr val="tx2"/>
                </a:solidFill>
              </a:rPr>
              <a:t>NbTi</a:t>
            </a:r>
            <a:endParaRPr lang="en-GB" sz="900" b="1" dirty="0">
              <a:solidFill>
                <a:schemeClr val="tx2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23B8104-FB0F-D1AD-5FE2-1AE91B810F34}"/>
              </a:ext>
            </a:extLst>
          </p:cNvPr>
          <p:cNvSpPr txBox="1"/>
          <p:nvPr/>
        </p:nvSpPr>
        <p:spPr>
          <a:xfrm>
            <a:off x="8092541" y="4239268"/>
            <a:ext cx="344646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900" b="1" dirty="0">
                <a:solidFill>
                  <a:schemeClr val="tx2"/>
                </a:solidFill>
              </a:rPr>
              <a:t>Nb</a:t>
            </a:r>
            <a:r>
              <a:rPr lang="en-US" sz="900" b="1" baseline="-25000" dirty="0">
                <a:solidFill>
                  <a:schemeClr val="tx2"/>
                </a:solidFill>
              </a:rPr>
              <a:t>3</a:t>
            </a:r>
            <a:r>
              <a:rPr lang="en-US" sz="900" b="1" dirty="0">
                <a:solidFill>
                  <a:schemeClr val="tx2"/>
                </a:solidFill>
              </a:rPr>
              <a:t>Sn</a:t>
            </a:r>
            <a:endParaRPr lang="en-GB" sz="900" b="1" dirty="0">
              <a:solidFill>
                <a:schemeClr val="tx2"/>
              </a:solidFill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70793BEA-1D26-9FE7-D007-A92FF34DCED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270" t="17063" r="12599" b="24674"/>
          <a:stretch/>
        </p:blipFill>
        <p:spPr>
          <a:xfrm>
            <a:off x="5475510" y="2193709"/>
            <a:ext cx="1633748" cy="107954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B6102D40-489F-3F10-4D4C-AE647D6C8B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862" y="3431205"/>
            <a:ext cx="1634396" cy="870241"/>
          </a:xfrm>
          <a:prstGeom prst="rect">
            <a:avLst/>
          </a:prstGeom>
          <a:noFill/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476C90E-C4E4-FD23-DE0C-6F1A7EBA8E4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-914" t="9846" r="914" b="5743"/>
          <a:stretch/>
        </p:blipFill>
        <p:spPr>
          <a:xfrm>
            <a:off x="3711352" y="2193709"/>
            <a:ext cx="1670229" cy="1395851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52751723-B29E-E7E5-7264-C8CB648E312E}"/>
              </a:ext>
            </a:extLst>
          </p:cNvPr>
          <p:cNvSpPr txBox="1"/>
          <p:nvPr/>
        </p:nvSpPr>
        <p:spPr>
          <a:xfrm>
            <a:off x="3921259" y="4042502"/>
            <a:ext cx="1288814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200" b="1" dirty="0"/>
              <a:t>Talk by N. Solieri</a:t>
            </a:r>
          </a:p>
          <a:p>
            <a:pPr algn="ctr"/>
            <a:r>
              <a:rPr lang="en-US" sz="1200" b="1" dirty="0"/>
              <a:t>Wednesday 14:30</a:t>
            </a:r>
            <a:endParaRPr lang="en-GB" sz="1200" b="1" dirty="0"/>
          </a:p>
        </p:txBody>
      </p:sp>
      <p:sp>
        <p:nvSpPr>
          <p:cNvPr id="53" name="Arrow: Down 52">
            <a:extLst>
              <a:ext uri="{FF2B5EF4-FFF2-40B4-BE49-F238E27FC236}">
                <a16:creationId xmlns:a16="http://schemas.microsoft.com/office/drawing/2014/main" id="{76E9E24E-130E-877A-D97A-2ED1BE6A3E5D}"/>
              </a:ext>
            </a:extLst>
          </p:cNvPr>
          <p:cNvSpPr/>
          <p:nvPr/>
        </p:nvSpPr>
        <p:spPr>
          <a:xfrm>
            <a:off x="4517994" y="3695199"/>
            <a:ext cx="108012" cy="27003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31711E5-8413-5976-FE4F-8560EF394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613" y="4785122"/>
            <a:ext cx="1401366" cy="270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7D2D0E-4192-78CA-554E-89AD469748E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13600" y="4784400"/>
            <a:ext cx="536494" cy="2743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AE519B1-2741-F3E6-077F-CF0A73FE7CA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93200" y="4788000"/>
            <a:ext cx="4932091" cy="2804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8E93C8-2FCF-C679-88B9-B0D277D2974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49435" y="4791076"/>
            <a:ext cx="313637" cy="27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888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F15B4E5E-BF8C-DB11-2500-1888D3A3F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991" y="1194197"/>
            <a:ext cx="8532019" cy="3143510"/>
          </a:xfrm>
        </p:spPr>
        <p:txBody>
          <a:bodyPr>
            <a:normAutofit/>
          </a:bodyPr>
          <a:lstStyle/>
          <a:p>
            <a:r>
              <a:rPr lang="en-US" dirty="0"/>
              <a:t>Transnational Access by ARIES Project has been huge success for HiRadMat</a:t>
            </a:r>
          </a:p>
          <a:p>
            <a:pPr lvl="1"/>
            <a:r>
              <a:rPr lang="en-US" dirty="0"/>
              <a:t>50% of all experiments at HiRadMat supported from 2017 to 2021!</a:t>
            </a:r>
          </a:p>
          <a:p>
            <a:r>
              <a:rPr lang="en-US" dirty="0"/>
              <a:t>Since 1</a:t>
            </a:r>
            <a:r>
              <a:rPr lang="en-US" baseline="30000" dirty="0"/>
              <a:t>st</a:t>
            </a:r>
            <a:r>
              <a:rPr lang="en-US" dirty="0"/>
              <a:t> September new Transnational Access Program until August 2026!</a:t>
            </a:r>
          </a:p>
          <a:p>
            <a:pPr lvl="1"/>
            <a:r>
              <a:rPr lang="en-US" dirty="0">
                <a:hlinkClick r:id="rId2"/>
              </a:rPr>
              <a:t>https://web.infn.it/EURO-LABS/</a:t>
            </a:r>
            <a:endParaRPr lang="en-US" dirty="0"/>
          </a:p>
          <a:p>
            <a:r>
              <a:rPr lang="en-US" dirty="0"/>
              <a:t>Support external users with daily subsistence and (some) travel support</a:t>
            </a:r>
          </a:p>
          <a:p>
            <a:pPr lvl="1"/>
            <a:r>
              <a:rPr lang="en-US" dirty="0"/>
              <a:t>Up to ~40 days/experiment*</a:t>
            </a:r>
          </a:p>
          <a:p>
            <a:pPr lvl="1"/>
            <a:r>
              <a:rPr lang="en-US" dirty="0"/>
              <a:t>Additional resources for user support:</a:t>
            </a:r>
          </a:p>
          <a:p>
            <a:pPr lvl="2"/>
            <a:r>
              <a:rPr lang="en-US" dirty="0"/>
              <a:t>CAD integration</a:t>
            </a:r>
          </a:p>
          <a:p>
            <a:pPr lvl="2"/>
            <a:r>
              <a:rPr lang="en-US" dirty="0"/>
              <a:t>Small workshop works</a:t>
            </a:r>
          </a:p>
          <a:p>
            <a:pPr lvl="2"/>
            <a:r>
              <a:rPr lang="en-US" dirty="0"/>
              <a:t>CERN support (Metrology, controls, DAQs, …)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D3FC199-445B-5AFD-3D30-DA081BC97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EURO-LABS</a:t>
            </a:r>
            <a:br>
              <a:rPr lang="en-US" dirty="0"/>
            </a:br>
            <a:r>
              <a:rPr lang="en-US" dirty="0"/>
              <a:t>Transnational Access at HiRadMat</a:t>
            </a:r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108323F-A62A-F3BE-5CF4-7D504A4A0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0F8E9-F0B4-D843-8CFC-8A7B03BADB14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B3BFE8C-B867-3469-3C8B-B7867EC412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529" b="4164"/>
          <a:stretch/>
        </p:blipFill>
        <p:spPr>
          <a:xfrm>
            <a:off x="5409381" y="2976802"/>
            <a:ext cx="3428629" cy="15931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F72F4D4-1F67-F213-3143-F305D1633754}"/>
              </a:ext>
            </a:extLst>
          </p:cNvPr>
          <p:cNvSpPr txBox="1"/>
          <p:nvPr/>
        </p:nvSpPr>
        <p:spPr>
          <a:xfrm>
            <a:off x="344361" y="4454555"/>
            <a:ext cx="5022558" cy="253916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lvl="1"/>
            <a:r>
              <a:rPr lang="en-US" sz="1050" dirty="0">
                <a:solidFill>
                  <a:schemeClr val="tx2"/>
                </a:solidFill>
              </a:rPr>
              <a:t>* depending on total no. of experiments requesting support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D39509-EFE2-E30E-CC1C-AD32D2855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613" y="4785122"/>
            <a:ext cx="1401366" cy="270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589F19-48C3-1BA7-2E19-A9072D1498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13423" y="4783932"/>
            <a:ext cx="473869" cy="273844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 kern="1200" dirty="0">
                <a:solidFill>
                  <a:srgbClr val="0033A0"/>
                </a:solidFill>
                <a:latin typeface="Arial"/>
                <a:ea typeface="+mn-ea"/>
              </a:rPr>
              <a:t>19</a:t>
            </a:r>
            <a:r>
              <a:rPr kumimoji="0" lang="de-DE" sz="75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/09/22</a:t>
            </a: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3C97BB-AB33-B0CD-87F9-B55E1BA16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94447" y="4787504"/>
            <a:ext cx="4929188" cy="273844"/>
          </a:xfrm>
        </p:spPr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C. A. Mussolini | </a:t>
            </a:r>
            <a:r>
              <a:rPr lang="en-GB" dirty="0"/>
              <a:t>Overview of </a:t>
            </a:r>
            <a:r>
              <a:rPr lang="en-GB" dirty="0" err="1"/>
              <a:t>HiRadMat</a:t>
            </a:r>
            <a:r>
              <a:rPr lang="en-GB" dirty="0"/>
              <a:t> and the </a:t>
            </a:r>
            <a:r>
              <a:rPr lang="en-GB" dirty="0" err="1"/>
              <a:t>Eurolabs</a:t>
            </a:r>
            <a:r>
              <a:rPr lang="en-GB" dirty="0"/>
              <a:t> Initiative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62F20D-AEB3-0BB8-4062-9177C8FF13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9435" y="4791076"/>
            <a:ext cx="313637" cy="27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168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6CCCBE-B968-4A01-A0D5-C87F51D87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0802A-88D9-C44E-9A97-E8A11EF7A61A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1AFE8B4C-DCD2-4402-AC41-5B65BA09819B}"/>
              </a:ext>
            </a:extLst>
          </p:cNvPr>
          <p:cNvSpPr txBox="1">
            <a:spLocks/>
          </p:cNvSpPr>
          <p:nvPr/>
        </p:nvSpPr>
        <p:spPr>
          <a:xfrm>
            <a:off x="305991" y="897564"/>
            <a:ext cx="8532019" cy="3456384"/>
          </a:xfrm>
          <a:prstGeom prst="rect">
            <a:avLst/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 panose="020B0604020202020204" pitchFamily="34" charset="0"/>
              <a:defRPr sz="2100" b="1" kern="1200">
                <a:solidFill>
                  <a:srgbClr val="181818"/>
                </a:solidFill>
                <a:latin typeface="+mn-lt"/>
                <a:ea typeface="+mn-ea"/>
                <a:cs typeface="+mn-cs"/>
              </a:defRPr>
            </a:lvl1pPr>
            <a:lvl2pPr marL="323850" indent="-323850" algn="l" rtl="0" fontAlgn="base"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ern="1200">
                <a:solidFill>
                  <a:srgbClr val="181818"/>
                </a:solidFill>
                <a:latin typeface="+mn-lt"/>
                <a:ea typeface="+mn-ea"/>
                <a:cs typeface="+mn-cs"/>
              </a:defRPr>
            </a:lvl2pPr>
            <a:lvl3pPr marL="647700" indent="-323850" algn="l" rtl="0" fontAlgn="base"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700" kern="1200">
                <a:solidFill>
                  <a:srgbClr val="181818"/>
                </a:solidFill>
                <a:latin typeface="+mn-lt"/>
                <a:ea typeface="+mn-ea"/>
                <a:cs typeface="+mn-cs"/>
              </a:defRPr>
            </a:lvl3pPr>
            <a:lvl4pPr marL="971550" indent="-323850" algn="l" rtl="0" fontAlgn="base"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18181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1C446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b="0" dirty="0">
                <a:solidFill>
                  <a:schemeClr val="tx2"/>
                </a:solidFill>
              </a:rPr>
              <a:t>List of </a:t>
            </a:r>
            <a:r>
              <a:rPr lang="en-US" b="0" dirty="0" err="1">
                <a:solidFill>
                  <a:schemeClr val="tx2"/>
                </a:solidFill>
              </a:rPr>
              <a:t>HiRadMat</a:t>
            </a:r>
            <a:r>
              <a:rPr lang="en-US" b="0" dirty="0">
                <a:solidFill>
                  <a:schemeClr val="tx2"/>
                </a:solidFill>
              </a:rPr>
              <a:t> publications and references:</a:t>
            </a:r>
          </a:p>
          <a:p>
            <a:pPr algn="ctr" eaLnBrk="1" hangingPunct="1"/>
            <a:r>
              <a:rPr lang="en-US" dirty="0">
                <a:solidFill>
                  <a:schemeClr val="tx2"/>
                </a:solidFill>
              </a:rPr>
              <a:t>https://cern.ch/hiradmat</a:t>
            </a:r>
          </a:p>
          <a:p>
            <a:pPr algn="ctr" eaLnBrk="1" hangingPunct="1"/>
            <a:endParaRPr lang="en-US" sz="825" dirty="0">
              <a:solidFill>
                <a:schemeClr val="tx1"/>
              </a:solidFill>
            </a:endParaRPr>
          </a:p>
          <a:p>
            <a:pPr algn="ctr" eaLnBrk="1" hangingPunct="1"/>
            <a:r>
              <a:rPr lang="en-US" sz="3000" dirty="0">
                <a:solidFill>
                  <a:schemeClr val="tx1"/>
                </a:solidFill>
              </a:rPr>
              <a:t>Thank you for your attention!</a:t>
            </a:r>
          </a:p>
          <a:p>
            <a:pPr algn="ctr" eaLnBrk="1" hangingPunct="1"/>
            <a:endParaRPr lang="en-US" sz="3000" dirty="0">
              <a:solidFill>
                <a:schemeClr val="tx1"/>
              </a:solidFill>
            </a:endParaRPr>
          </a:p>
          <a:p>
            <a:pPr algn="ctr" eaLnBrk="1" hangingPunct="1"/>
            <a:endParaRPr lang="en-US" b="0" dirty="0">
              <a:solidFill>
                <a:schemeClr val="tx2"/>
              </a:solidFill>
            </a:endParaRPr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4C11575D-1BF5-4E2D-B3FA-33A4D7A5617C}"/>
              </a:ext>
            </a:extLst>
          </p:cNvPr>
          <p:cNvGrpSpPr>
            <a:grpSpLocks/>
          </p:cNvGrpSpPr>
          <p:nvPr/>
        </p:nvGrpSpPr>
        <p:grpSpPr bwMode="auto">
          <a:xfrm>
            <a:off x="1179108" y="3360967"/>
            <a:ext cx="6791325" cy="583406"/>
            <a:chOff x="1775520" y="2901684"/>
            <a:chExt cx="9055962" cy="777631"/>
          </a:xfrm>
        </p:grpSpPr>
        <p:sp>
          <p:nvSpPr>
            <p:cNvPr id="11" name="Rectangle 11">
              <a:extLst>
                <a:ext uri="{FF2B5EF4-FFF2-40B4-BE49-F238E27FC236}">
                  <a16:creationId xmlns:a16="http://schemas.microsoft.com/office/drawing/2014/main" id="{D4B7A278-EA5A-4601-8261-7540DD87A78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047998" y="2967335"/>
              <a:ext cx="7783484" cy="553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DE" sz="1050" dirty="0">
                  <a:cs typeface="Arial" panose="020B0604020202020204" pitchFamily="34" charset="0"/>
                </a:rPr>
                <a:t>This project has received funding from the European Union’s Horizon 2020 Research and Innovation programme under Grant Agreement no 730871</a:t>
              </a:r>
              <a:endParaRPr lang="en-DE" altLang="en-DE" sz="1050" dirty="0">
                <a:cs typeface="Arial" panose="020B0604020202020204" pitchFamily="34" charset="0"/>
              </a:endParaRPr>
            </a:p>
          </p:txBody>
        </p:sp>
        <p:pic>
          <p:nvPicPr>
            <p:cNvPr id="12" name="Picture 4" descr="EU logo">
              <a:extLst>
                <a:ext uri="{FF2B5EF4-FFF2-40B4-BE49-F238E27FC236}">
                  <a16:creationId xmlns:a16="http://schemas.microsoft.com/office/drawing/2014/main" id="{100A5C8E-9C46-4A01-8C0A-7C37CC0B7E0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5520" y="2901684"/>
              <a:ext cx="1165906" cy="777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Picture 2">
            <a:extLst>
              <a:ext uri="{FF2B5EF4-FFF2-40B4-BE49-F238E27FC236}">
                <a16:creationId xmlns:a16="http://schemas.microsoft.com/office/drawing/2014/main" id="{D8041ABB-3F6C-4DB4-BBBD-9A589829E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613" y="4785122"/>
            <a:ext cx="1401366" cy="270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82CA6A8-3615-CFE8-450D-AEFC203156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9435" y="4791076"/>
            <a:ext cx="313637" cy="27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668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5E1229A-42CB-4A48-8BF0-7A4B109AE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33A0"/>
                </a:solidFill>
              </a:rPr>
              <a:t>The raison </a:t>
            </a:r>
            <a:r>
              <a:rPr lang="en-GB" dirty="0" err="1">
                <a:solidFill>
                  <a:srgbClr val="0033A0"/>
                </a:solidFill>
              </a:rPr>
              <a:t>d’etre</a:t>
            </a:r>
            <a:endParaRPr lang="en-GB" dirty="0">
              <a:solidFill>
                <a:srgbClr val="0033A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06D10F-CEBA-482B-B1F6-5A2A815AC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 kern="1200" dirty="0">
                <a:solidFill>
                  <a:srgbClr val="0033A0"/>
                </a:solidFill>
                <a:latin typeface="Arial"/>
                <a:ea typeface="+mn-ea"/>
              </a:rPr>
              <a:t>19</a:t>
            </a:r>
            <a:r>
              <a:rPr kumimoji="0" lang="de-DE" sz="75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/09/22</a:t>
            </a: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9C4C7-999F-4A24-8974-CCD611BB3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C. A. Mussolini | </a:t>
            </a:r>
            <a:r>
              <a:rPr lang="en-GB" dirty="0"/>
              <a:t>Overview of </a:t>
            </a:r>
            <a:r>
              <a:rPr lang="en-GB" dirty="0" err="1"/>
              <a:t>HiRadMat</a:t>
            </a:r>
            <a:r>
              <a:rPr lang="en-GB" dirty="0"/>
              <a:t> and the </a:t>
            </a:r>
            <a:r>
              <a:rPr lang="en-GB" dirty="0" err="1"/>
              <a:t>Eurolabs</a:t>
            </a:r>
            <a:r>
              <a:rPr lang="en-GB" dirty="0"/>
              <a:t> Initiative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D54A2-064A-4299-BE90-299EE6648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F9410E4-61B5-DD44-9DE0-B61071173AF9}" type="slidenum"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939CC6D-ACF4-4D8A-BCBB-0B75E2E4C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990" y="983255"/>
            <a:ext cx="4428242" cy="3714106"/>
          </a:xfrm>
        </p:spPr>
        <p:txBody>
          <a:bodyPr/>
          <a:lstStyle/>
          <a:p>
            <a:pPr marL="0" indent="0" algn="just">
              <a:buNone/>
            </a:pPr>
            <a:r>
              <a:rPr lang="en-GB" sz="1580" b="0" dirty="0"/>
              <a:t>Envisioned in 2010 to “Test LHC collimators in conditions that are equivalent to accident scenarios in the LHC”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GB" sz="1400" b="0" dirty="0"/>
              <a:t>Same spill </a:t>
            </a:r>
            <a:r>
              <a:rPr lang="en-GB" sz="1400" dirty="0"/>
              <a:t>size</a:t>
            </a:r>
            <a:r>
              <a:rPr lang="en-GB" sz="1400" b="0" dirty="0"/>
              <a:t> and </a:t>
            </a:r>
            <a:r>
              <a:rPr lang="en-GB" sz="1400" dirty="0"/>
              <a:t>structure</a:t>
            </a:r>
          </a:p>
          <a:p>
            <a:pPr marL="0" indent="0" algn="just">
              <a:spcBef>
                <a:spcPts val="100"/>
              </a:spcBef>
              <a:spcAft>
                <a:spcPts val="100"/>
              </a:spcAft>
              <a:buNone/>
            </a:pPr>
            <a:endParaRPr lang="en-GB" sz="1400" b="0" dirty="0"/>
          </a:p>
          <a:p>
            <a:pPr marL="0" indent="0" algn="just">
              <a:spcBef>
                <a:spcPts val="100"/>
              </a:spcBef>
              <a:spcAft>
                <a:spcPts val="100"/>
              </a:spcAft>
              <a:buNone/>
            </a:pPr>
            <a:endParaRPr lang="en-GB" sz="1400" b="0" dirty="0"/>
          </a:p>
          <a:p>
            <a:pPr marL="0" indent="0" algn="just">
              <a:spcBef>
                <a:spcPts val="100"/>
              </a:spcBef>
              <a:spcAft>
                <a:spcPts val="100"/>
              </a:spcAft>
              <a:buNone/>
            </a:pPr>
            <a:r>
              <a:rPr lang="en-GB" sz="1400" b="0" dirty="0"/>
              <a:t>Over 10 years more than 41 completed experiments</a:t>
            </a:r>
          </a:p>
          <a:p>
            <a:pPr marL="285750" indent="-285750" algn="just">
              <a:spcBef>
                <a:spcPts val="100"/>
              </a:spcBef>
              <a:spcAft>
                <a:spcPts val="100"/>
              </a:spcAft>
            </a:pPr>
            <a:r>
              <a:rPr lang="en-GB" sz="1400" b="0" dirty="0"/>
              <a:t>High-power </a:t>
            </a:r>
            <a:r>
              <a:rPr lang="en-GB" sz="1400" b="0" dirty="0" err="1"/>
              <a:t>targetry</a:t>
            </a:r>
            <a:endParaRPr lang="en-GB" sz="1400" b="0" dirty="0"/>
          </a:p>
          <a:p>
            <a:pPr marL="285750" indent="-285750" algn="just">
              <a:spcBef>
                <a:spcPts val="100"/>
              </a:spcBef>
              <a:spcAft>
                <a:spcPts val="100"/>
              </a:spcAft>
            </a:pPr>
            <a:r>
              <a:rPr lang="en-GB" sz="1400" b="0" dirty="0"/>
              <a:t>Instrumentation</a:t>
            </a:r>
          </a:p>
          <a:p>
            <a:pPr marL="285750" indent="-285750" algn="just">
              <a:spcBef>
                <a:spcPts val="100"/>
              </a:spcBef>
              <a:spcAft>
                <a:spcPts val="100"/>
              </a:spcAft>
            </a:pPr>
            <a:r>
              <a:rPr lang="en-GB" sz="1400" b="0" dirty="0"/>
              <a:t>Detectors</a:t>
            </a:r>
          </a:p>
          <a:p>
            <a:pPr marL="285750" indent="-285750" algn="just">
              <a:spcBef>
                <a:spcPts val="100"/>
              </a:spcBef>
              <a:spcAft>
                <a:spcPts val="100"/>
              </a:spcAft>
            </a:pPr>
            <a:r>
              <a:rPr lang="en-GB" sz="1400" b="0" dirty="0"/>
              <a:t>Beam-intercepting devices</a:t>
            </a:r>
          </a:p>
          <a:p>
            <a:pPr marL="285750" indent="-285750" algn="just">
              <a:spcBef>
                <a:spcPts val="100"/>
              </a:spcBef>
              <a:spcAft>
                <a:spcPts val="100"/>
              </a:spcAft>
            </a:pPr>
            <a:r>
              <a:rPr lang="en-GB" sz="1400" b="0" dirty="0"/>
              <a:t>Machine protection</a:t>
            </a:r>
          </a:p>
          <a:p>
            <a:pPr lvl="2"/>
            <a:endParaRPr lang="en-GB" dirty="0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7E32F7D2-DD65-4306-B764-B7DFA8600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9" t="16907" r="4285" b="17068"/>
          <a:stretch>
            <a:fillRect/>
          </a:stretch>
        </p:blipFill>
        <p:spPr bwMode="auto">
          <a:xfrm>
            <a:off x="709613" y="4785122"/>
            <a:ext cx="1401366" cy="270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520B2250-CC1A-F62C-2627-6021887C67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4" t="3995" r="12385" b="283"/>
          <a:stretch/>
        </p:blipFill>
        <p:spPr bwMode="auto">
          <a:xfrm>
            <a:off x="4790220" y="330802"/>
            <a:ext cx="4257917" cy="4012597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6AF173-45FB-B588-C673-605EA263F3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9435" y="4791076"/>
            <a:ext cx="313637" cy="27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836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5E1229A-42CB-4A48-8BF0-7A4B109AE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</a:t>
            </a:r>
            <a:r>
              <a:rPr lang="en-US" dirty="0" err="1"/>
              <a:t>HiRadMat</a:t>
            </a:r>
            <a:r>
              <a:rPr lang="en-US" dirty="0"/>
              <a:t>?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D54A2-064A-4299-BE90-299EE6648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5F9410E4-61B5-DD44-9DE0-B61071173AF9}" type="slidenum">
              <a:rPr lang="en-US" kern="1200">
                <a:solidFill>
                  <a:srgbClr val="0033A0"/>
                </a:solidFill>
                <a:latin typeface="Arial"/>
                <a:ea typeface="+mn-ea"/>
                <a:cs typeface="+mn-cs"/>
              </a:rPr>
              <a:pPr defTabSz="685800">
                <a:buClrTx/>
                <a:defRPr/>
              </a:pPr>
              <a:t>3</a:t>
            </a:fld>
            <a:endParaRPr lang="en-US" kern="1200" dirty="0">
              <a:solidFill>
                <a:srgbClr val="0033A0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7" name="DD336E89-A604-4805-8A57-14AB0251791D">
            <a:extLst>
              <a:ext uri="{FF2B5EF4-FFF2-40B4-BE49-F238E27FC236}">
                <a16:creationId xmlns:a16="http://schemas.microsoft.com/office/drawing/2014/main" id="{612F78FD-996B-43B7-B832-6F046A6360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5" b="28873"/>
          <a:stretch/>
        </p:blipFill>
        <p:spPr bwMode="auto">
          <a:xfrm>
            <a:off x="5372634" y="0"/>
            <a:ext cx="3775062" cy="105550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3CE435B-3354-428B-9AC0-5E98F0AE1B25}"/>
              </a:ext>
            </a:extLst>
          </p:cNvPr>
          <p:cNvCxnSpPr>
            <a:cxnSpLocks/>
          </p:cNvCxnSpPr>
          <p:nvPr/>
        </p:nvCxnSpPr>
        <p:spPr>
          <a:xfrm flipH="1">
            <a:off x="5871840" y="320581"/>
            <a:ext cx="1296144" cy="21947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10C9B6F-EBBB-45D1-8CDC-8149F912454C}"/>
              </a:ext>
            </a:extLst>
          </p:cNvPr>
          <p:cNvCxnSpPr>
            <a:cxnSpLocks/>
          </p:cNvCxnSpPr>
          <p:nvPr/>
        </p:nvCxnSpPr>
        <p:spPr>
          <a:xfrm>
            <a:off x="7492020" y="320581"/>
            <a:ext cx="1404156" cy="16378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85F19E0-0C20-4C6A-87AD-EC6DF42CBDD7}"/>
              </a:ext>
            </a:extLst>
          </p:cNvPr>
          <p:cNvSpPr txBox="1"/>
          <p:nvPr/>
        </p:nvSpPr>
        <p:spPr>
          <a:xfrm>
            <a:off x="6359512" y="583777"/>
            <a:ext cx="846386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350" b="1" kern="12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+mn-cs"/>
              </a:rPr>
              <a:t>TT66 to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350" b="1" kern="12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1350" b="1" kern="1200" dirty="0" err="1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+mn-cs"/>
              </a:rPr>
              <a:t>HiRadMat</a:t>
            </a:r>
            <a:endParaRPr lang="en-GB" sz="1350" b="1" kern="1200" dirty="0">
              <a:solidFill>
                <a:srgbClr val="FFFFFF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DEB066-92F2-46B1-880D-3F01111964F2}"/>
              </a:ext>
            </a:extLst>
          </p:cNvPr>
          <p:cNvSpPr txBox="1"/>
          <p:nvPr/>
        </p:nvSpPr>
        <p:spPr>
          <a:xfrm>
            <a:off x="7626636" y="583777"/>
            <a:ext cx="567464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350" b="1" kern="12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+mn-cs"/>
              </a:rPr>
              <a:t>TI2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350" b="1" kern="12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+mn-cs"/>
              </a:rPr>
              <a:t>to LHC</a:t>
            </a:r>
            <a:endParaRPr lang="en-GB" sz="1350" b="1" kern="1200" dirty="0">
              <a:solidFill>
                <a:srgbClr val="FFFFFF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BFBDF8BA-7624-4659-ADB1-0CC17DACD2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7" t="23027" r="18857" b="29148"/>
          <a:stretch/>
        </p:blipFill>
        <p:spPr bwMode="auto">
          <a:xfrm>
            <a:off x="5372634" y="1042992"/>
            <a:ext cx="3775062" cy="1860128"/>
          </a:xfrm>
          <a:prstGeom prst="rect">
            <a:avLst/>
          </a:prstGeom>
          <a:solidFill>
            <a:srgbClr val="FFFFFF"/>
          </a:solidFill>
          <a:ln w="38100">
            <a:solidFill>
              <a:schemeClr val="bg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8B5FB64-D5B5-4609-849B-E2546A4167AF}"/>
              </a:ext>
            </a:extLst>
          </p:cNvPr>
          <p:cNvSpPr txBox="1"/>
          <p:nvPr/>
        </p:nvSpPr>
        <p:spPr>
          <a:xfrm>
            <a:off x="8714546" y="2971838"/>
            <a:ext cx="355868" cy="2077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350" b="1" kern="12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+mn-cs"/>
              </a:rPr>
              <a:t>TNC</a:t>
            </a:r>
            <a:endParaRPr lang="en-GB" sz="1350" b="1" kern="1200" dirty="0">
              <a:solidFill>
                <a:srgbClr val="FFFFFF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3" name="Picture 22" descr="A picture containing indoor, yellow&#10;&#10;Description automatically generated">
            <a:extLst>
              <a:ext uri="{FF2B5EF4-FFF2-40B4-BE49-F238E27FC236}">
                <a16:creationId xmlns:a16="http://schemas.microsoft.com/office/drawing/2014/main" id="{FCE05E53-8743-45ED-A2F5-DE30EA398B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69" t="23573" r="26226" b="27605"/>
          <a:stretch/>
        </p:blipFill>
        <p:spPr>
          <a:xfrm>
            <a:off x="5368938" y="2903120"/>
            <a:ext cx="3778758" cy="169488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C2D38AB-560D-4BFD-8562-5AA56804699A}"/>
              </a:ext>
            </a:extLst>
          </p:cNvPr>
          <p:cNvSpPr txBox="1"/>
          <p:nvPr/>
        </p:nvSpPr>
        <p:spPr>
          <a:xfrm>
            <a:off x="8718242" y="2622072"/>
            <a:ext cx="355868" cy="2077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350" b="1" kern="12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+mn-cs"/>
              </a:rPr>
              <a:t>TNC</a:t>
            </a:r>
            <a:endParaRPr lang="en-GB" sz="1350" b="1" kern="1200" dirty="0">
              <a:solidFill>
                <a:srgbClr val="FFFFFF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0D86BD8-8CD9-41C1-93CD-79B0BC63F63A}"/>
              </a:ext>
            </a:extLst>
          </p:cNvPr>
          <p:cNvSpPr txBox="1"/>
          <p:nvPr/>
        </p:nvSpPr>
        <p:spPr>
          <a:xfrm>
            <a:off x="8330804" y="4164247"/>
            <a:ext cx="798295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350" b="1" kern="12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+mn-cs"/>
              </a:rPr>
              <a:t>HRMT-57 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350" b="1" kern="12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+mn-cs"/>
              </a:rPr>
              <a:t>MultiMat2</a:t>
            </a:r>
            <a:endParaRPr lang="en-GB" sz="1350" b="1" kern="1200" dirty="0">
              <a:solidFill>
                <a:srgbClr val="FFFFFF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939CC6D-ACF4-4D8A-BCBB-0B75E2E4C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990" y="791526"/>
            <a:ext cx="4930902" cy="3714106"/>
          </a:xfrm>
        </p:spPr>
        <p:txBody>
          <a:bodyPr/>
          <a:lstStyle/>
          <a:p>
            <a:pPr marL="0" indent="0" algn="just">
              <a:buNone/>
            </a:pPr>
            <a:endParaRPr lang="en-GB" sz="1400" b="0" dirty="0"/>
          </a:p>
          <a:p>
            <a:pPr marL="0" indent="0" algn="just">
              <a:buNone/>
            </a:pPr>
            <a:r>
              <a:rPr lang="en-GB" sz="1400" b="0" dirty="0"/>
              <a:t>Only area which receives LHC-like beams:</a:t>
            </a:r>
          </a:p>
          <a:p>
            <a:pPr marL="252000" indent="-360000" algn="just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SzPct val="100000"/>
            </a:pPr>
            <a:r>
              <a:rPr lang="en-GB" sz="1400" b="0" dirty="0"/>
              <a:t>1.5 ns bunch </a:t>
            </a:r>
            <a:r>
              <a:rPr lang="en-GB" sz="1400" dirty="0"/>
              <a:t>length</a:t>
            </a:r>
          </a:p>
          <a:p>
            <a:pPr marL="252000" indent="-360000" algn="just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SzPct val="100000"/>
            </a:pPr>
            <a:r>
              <a:rPr lang="en-GB" sz="1400" b="0" dirty="0"/>
              <a:t>25 ns bunch </a:t>
            </a:r>
            <a:r>
              <a:rPr lang="en-GB" sz="1400" dirty="0"/>
              <a:t>spacing</a:t>
            </a:r>
            <a:r>
              <a:rPr lang="en-GB" sz="1400" b="0" dirty="0"/>
              <a:t> </a:t>
            </a:r>
          </a:p>
          <a:p>
            <a:pPr marL="252000" indent="-360000" algn="just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SzPct val="100000"/>
            </a:pPr>
            <a:r>
              <a:rPr lang="en-GB" sz="1400" b="0" dirty="0"/>
              <a:t>Up </a:t>
            </a:r>
            <a:r>
              <a:rPr lang="en-GB" sz="1400" dirty="0"/>
              <a:t>to 288 bunches </a:t>
            </a:r>
            <a:r>
              <a:rPr lang="en-GB" sz="1400" b="0" dirty="0"/>
              <a:t>with </a:t>
            </a:r>
            <a:r>
              <a:rPr lang="en-GB" sz="1400" dirty="0"/>
              <a:t>1.2</a:t>
            </a:r>
            <a:r>
              <a:rPr lang="en-US" sz="1400" dirty="0"/>
              <a:t>·</a:t>
            </a:r>
            <a:r>
              <a:rPr lang="en-GB" sz="1400" dirty="0"/>
              <a:t>10</a:t>
            </a:r>
            <a:r>
              <a:rPr lang="en-US" sz="1400" baseline="30000" dirty="0"/>
              <a:t>11</a:t>
            </a:r>
            <a:r>
              <a:rPr lang="en-US" sz="1400" dirty="0"/>
              <a:t> </a:t>
            </a:r>
            <a:r>
              <a:rPr lang="en-GB" sz="1400" dirty="0"/>
              <a:t> protons </a:t>
            </a:r>
            <a:r>
              <a:rPr lang="en-GB" sz="1400" b="0" dirty="0"/>
              <a:t>per spill</a:t>
            </a:r>
          </a:p>
          <a:p>
            <a:pPr marL="252000" indent="-360000" algn="just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SzPct val="100000"/>
            </a:pPr>
            <a:r>
              <a:rPr lang="en-US" sz="1400" b="0" dirty="0"/>
              <a:t>3.4·10</a:t>
            </a:r>
            <a:r>
              <a:rPr lang="en-US" sz="1400" b="0" baseline="30000" dirty="0"/>
              <a:t> 13</a:t>
            </a:r>
            <a:r>
              <a:rPr lang="en-US" sz="1400" b="0" dirty="0"/>
              <a:t> protons per pulse at 440 GeV/c (2.4 MJ)</a:t>
            </a:r>
          </a:p>
          <a:p>
            <a:pPr marL="0" indent="0" algn="just">
              <a:buNone/>
            </a:pPr>
            <a:r>
              <a:rPr lang="en-US" sz="1400" b="0" dirty="0"/>
              <a:t> Other facilities at CERN are served by </a:t>
            </a:r>
            <a:r>
              <a:rPr lang="en-US" sz="1400" dirty="0"/>
              <a:t>slowly extracted </a:t>
            </a:r>
            <a:r>
              <a:rPr lang="en-US" sz="1400" b="0" dirty="0"/>
              <a:t>beams</a:t>
            </a:r>
          </a:p>
          <a:p>
            <a:pPr marL="0" indent="0" algn="just">
              <a:buNone/>
            </a:pPr>
            <a:r>
              <a:rPr lang="en-GB" sz="1400" b="0" dirty="0"/>
              <a:t> </a:t>
            </a:r>
            <a:r>
              <a:rPr lang="en-GB" sz="1400" b="0" dirty="0" err="1"/>
              <a:t>HiRadMat</a:t>
            </a:r>
            <a:r>
              <a:rPr lang="en-GB" sz="1400" b="0" dirty="0"/>
              <a:t> is </a:t>
            </a:r>
            <a:r>
              <a:rPr lang="en-GB" sz="1400" dirty="0"/>
              <a:t>not</a:t>
            </a:r>
            <a:r>
              <a:rPr lang="en-GB" sz="1400" b="0" dirty="0"/>
              <a:t> an irradiation facility where high doses are being accumulated, rather a single pulse facility for the instantaneous effects of the beams on the materials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7E32F7D2-DD65-4306-B764-B7DFA8600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9" t="16907" r="4285" b="17068"/>
          <a:stretch>
            <a:fillRect/>
          </a:stretch>
        </p:blipFill>
        <p:spPr bwMode="auto">
          <a:xfrm>
            <a:off x="709613" y="4785122"/>
            <a:ext cx="1401366" cy="270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1EB85A9F-5A3C-7EB5-5593-1CA4D7613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13423" y="4783932"/>
            <a:ext cx="473869" cy="273844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 kern="1200" dirty="0">
                <a:solidFill>
                  <a:srgbClr val="0033A0"/>
                </a:solidFill>
                <a:latin typeface="Arial"/>
                <a:ea typeface="+mn-ea"/>
              </a:rPr>
              <a:t>19</a:t>
            </a:r>
            <a:r>
              <a:rPr kumimoji="0" lang="de-DE" sz="75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/09/22</a:t>
            </a: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9469E91C-BFC6-C1AD-214E-617A350B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94447" y="4787504"/>
            <a:ext cx="4929188" cy="273844"/>
          </a:xfrm>
        </p:spPr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C. A. Mussolini | </a:t>
            </a:r>
            <a:r>
              <a:rPr lang="en-GB" dirty="0"/>
              <a:t>Overview of </a:t>
            </a:r>
            <a:r>
              <a:rPr lang="en-GB" dirty="0" err="1"/>
              <a:t>HiRadMat</a:t>
            </a:r>
            <a:r>
              <a:rPr lang="en-GB" dirty="0"/>
              <a:t> and the </a:t>
            </a:r>
            <a:r>
              <a:rPr lang="en-GB" dirty="0" err="1"/>
              <a:t>Eurolabs</a:t>
            </a:r>
            <a:r>
              <a:rPr lang="en-GB" dirty="0"/>
              <a:t> Initiative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E344DF-4791-A24D-E686-88AA6EFDC4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9435" y="4791076"/>
            <a:ext cx="313637" cy="27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967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5E1229A-42CB-4A48-8BF0-7A4B109AE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HiRadMat</a:t>
            </a:r>
            <a:r>
              <a:rPr lang="en-US" dirty="0"/>
              <a:t> Facility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D54A2-064A-4299-BE90-299EE6648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5F9410E4-61B5-DD44-9DE0-B61071173AF9}" type="slidenum">
              <a:rPr lang="en-US" kern="1200">
                <a:solidFill>
                  <a:srgbClr val="0033A0"/>
                </a:solidFill>
                <a:latin typeface="Arial"/>
                <a:ea typeface="+mn-ea"/>
                <a:cs typeface="+mn-cs"/>
              </a:rPr>
              <a:pPr defTabSz="685800">
                <a:buClrTx/>
                <a:defRPr/>
              </a:pPr>
              <a:t>4</a:t>
            </a:fld>
            <a:endParaRPr lang="en-US" kern="1200" dirty="0">
              <a:solidFill>
                <a:srgbClr val="0033A0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7" name="DD336E89-A604-4805-8A57-14AB0251791D">
            <a:extLst>
              <a:ext uri="{FF2B5EF4-FFF2-40B4-BE49-F238E27FC236}">
                <a16:creationId xmlns:a16="http://schemas.microsoft.com/office/drawing/2014/main" id="{612F78FD-996B-43B7-B832-6F046A6360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5" b="28873"/>
          <a:stretch/>
        </p:blipFill>
        <p:spPr bwMode="auto">
          <a:xfrm>
            <a:off x="5372634" y="0"/>
            <a:ext cx="3775062" cy="1055505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3CE435B-3354-428B-9AC0-5E98F0AE1B25}"/>
              </a:ext>
            </a:extLst>
          </p:cNvPr>
          <p:cNvCxnSpPr>
            <a:cxnSpLocks/>
          </p:cNvCxnSpPr>
          <p:nvPr/>
        </p:nvCxnSpPr>
        <p:spPr>
          <a:xfrm flipH="1">
            <a:off x="5871840" y="320581"/>
            <a:ext cx="1296144" cy="21947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10C9B6F-EBBB-45D1-8CDC-8149F912454C}"/>
              </a:ext>
            </a:extLst>
          </p:cNvPr>
          <p:cNvCxnSpPr>
            <a:cxnSpLocks/>
          </p:cNvCxnSpPr>
          <p:nvPr/>
        </p:nvCxnSpPr>
        <p:spPr>
          <a:xfrm>
            <a:off x="7492020" y="320581"/>
            <a:ext cx="1404156" cy="16378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85F19E0-0C20-4C6A-87AD-EC6DF42CBDD7}"/>
              </a:ext>
            </a:extLst>
          </p:cNvPr>
          <p:cNvSpPr txBox="1"/>
          <p:nvPr/>
        </p:nvSpPr>
        <p:spPr>
          <a:xfrm>
            <a:off x="6359512" y="583777"/>
            <a:ext cx="846386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350" b="1" kern="12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+mn-cs"/>
              </a:rPr>
              <a:t>TT66 to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350" b="1" kern="12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1350" b="1" kern="1200" dirty="0" err="1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+mn-cs"/>
              </a:rPr>
              <a:t>HiRadMat</a:t>
            </a:r>
            <a:endParaRPr lang="en-GB" sz="1350" b="1" kern="1200" dirty="0">
              <a:solidFill>
                <a:srgbClr val="FFFFFF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DEB066-92F2-46B1-880D-3F01111964F2}"/>
              </a:ext>
            </a:extLst>
          </p:cNvPr>
          <p:cNvSpPr txBox="1"/>
          <p:nvPr/>
        </p:nvSpPr>
        <p:spPr>
          <a:xfrm>
            <a:off x="7626636" y="583777"/>
            <a:ext cx="567464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350" b="1" kern="12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+mn-cs"/>
              </a:rPr>
              <a:t>TI2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350" b="1" kern="12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+mn-cs"/>
              </a:rPr>
              <a:t>to LHC</a:t>
            </a:r>
            <a:endParaRPr lang="en-GB" sz="1350" b="1" kern="1200" dirty="0">
              <a:solidFill>
                <a:srgbClr val="FFFFFF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BFBDF8BA-7624-4659-ADB1-0CC17DACD2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7" t="23027" r="18857" b="29148"/>
          <a:stretch/>
        </p:blipFill>
        <p:spPr bwMode="auto">
          <a:xfrm>
            <a:off x="5368938" y="1042992"/>
            <a:ext cx="3775062" cy="186012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669EB35-ABC9-4AA1-8FDD-0C2CF2618742}"/>
              </a:ext>
            </a:extLst>
          </p:cNvPr>
          <p:cNvSpPr/>
          <p:nvPr/>
        </p:nvSpPr>
        <p:spPr>
          <a:xfrm>
            <a:off x="5453112" y="1125614"/>
            <a:ext cx="1805200" cy="1694883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050" b="1" kern="1200" dirty="0">
                <a:solidFill>
                  <a:srgbClr val="FFFFFF"/>
                </a:solidFill>
                <a:latin typeface="Arial"/>
              </a:rPr>
              <a:t>Beam Diagnostics</a:t>
            </a:r>
            <a:endParaRPr lang="en-GB" sz="1050" b="1" kern="12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EB2BDA0-BF77-4A37-9FF6-4CC454CAA348}"/>
              </a:ext>
            </a:extLst>
          </p:cNvPr>
          <p:cNvSpPr/>
          <p:nvPr/>
        </p:nvSpPr>
        <p:spPr>
          <a:xfrm>
            <a:off x="7122592" y="1386483"/>
            <a:ext cx="1038142" cy="1173148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050" b="1" kern="1200" dirty="0">
                <a:solidFill>
                  <a:srgbClr val="FFFFFF"/>
                </a:solidFill>
                <a:latin typeface="Arial"/>
              </a:rPr>
              <a:t>Experimental table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050" b="1" kern="1200" dirty="0">
                <a:solidFill>
                  <a:srgbClr val="FFFFFF"/>
                </a:solidFill>
                <a:latin typeface="Arial"/>
              </a:rPr>
              <a:t>Stand B</a:t>
            </a:r>
            <a:endParaRPr lang="en-GB" sz="1050" b="1" kern="12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0720A05-E790-4B55-A708-4047CEDA43A8}"/>
              </a:ext>
            </a:extLst>
          </p:cNvPr>
          <p:cNvSpPr/>
          <p:nvPr/>
        </p:nvSpPr>
        <p:spPr>
          <a:xfrm>
            <a:off x="8082390" y="1577807"/>
            <a:ext cx="586574" cy="790497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050" b="1" kern="1200" dirty="0">
                <a:solidFill>
                  <a:srgbClr val="FFFFFF"/>
                </a:solidFill>
                <a:latin typeface="Arial"/>
              </a:rPr>
              <a:t>Stand C</a:t>
            </a:r>
            <a:endParaRPr lang="en-GB" sz="1050" b="1" kern="12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8B5FB64-D5B5-4609-849B-E2546A4167AF}"/>
              </a:ext>
            </a:extLst>
          </p:cNvPr>
          <p:cNvSpPr txBox="1"/>
          <p:nvPr/>
        </p:nvSpPr>
        <p:spPr>
          <a:xfrm>
            <a:off x="8714546" y="2971838"/>
            <a:ext cx="355868" cy="2077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350" b="1" kern="12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+mn-cs"/>
              </a:rPr>
              <a:t>TNC</a:t>
            </a:r>
            <a:endParaRPr lang="en-GB" sz="1350" b="1" kern="1200" dirty="0">
              <a:solidFill>
                <a:srgbClr val="FFFFFF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3" name="Picture 22" descr="A picture containing indoor, yellow&#10;&#10;Description automatically generated">
            <a:extLst>
              <a:ext uri="{FF2B5EF4-FFF2-40B4-BE49-F238E27FC236}">
                <a16:creationId xmlns:a16="http://schemas.microsoft.com/office/drawing/2014/main" id="{FCE05E53-8743-45ED-A2F5-DE30EA398B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69" t="23573" r="26226" b="27605"/>
          <a:stretch/>
        </p:blipFill>
        <p:spPr>
          <a:xfrm>
            <a:off x="5368938" y="2903120"/>
            <a:ext cx="3778758" cy="169488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C2D38AB-560D-4BFD-8562-5AA56804699A}"/>
              </a:ext>
            </a:extLst>
          </p:cNvPr>
          <p:cNvSpPr txBox="1"/>
          <p:nvPr/>
        </p:nvSpPr>
        <p:spPr>
          <a:xfrm>
            <a:off x="8718242" y="2622072"/>
            <a:ext cx="355868" cy="2077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350" b="1" kern="12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+mn-cs"/>
              </a:rPr>
              <a:t>TNC</a:t>
            </a:r>
            <a:endParaRPr lang="en-GB" sz="1350" b="1" kern="1200" dirty="0">
              <a:solidFill>
                <a:srgbClr val="FFFFFF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0D86BD8-8CD9-41C1-93CD-79B0BC63F63A}"/>
              </a:ext>
            </a:extLst>
          </p:cNvPr>
          <p:cNvSpPr txBox="1"/>
          <p:nvPr/>
        </p:nvSpPr>
        <p:spPr>
          <a:xfrm>
            <a:off x="8330804" y="4164247"/>
            <a:ext cx="798295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350" b="1" kern="12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+mn-cs"/>
              </a:rPr>
              <a:t>HRMT-57 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350" b="1" kern="12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+mn-cs"/>
              </a:rPr>
              <a:t>MultiMat2</a:t>
            </a:r>
            <a:endParaRPr lang="en-GB" sz="1350" b="1" kern="1200" dirty="0">
              <a:solidFill>
                <a:srgbClr val="FFFFFF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Content Placeholder 1">
            <a:extLst>
              <a:ext uri="{FF2B5EF4-FFF2-40B4-BE49-F238E27FC236}">
                <a16:creationId xmlns:a16="http://schemas.microsoft.com/office/drawing/2014/main" id="{BC811E46-D2BC-43F1-A967-F12B58F9DC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295" y="876103"/>
            <a:ext cx="4675781" cy="3456384"/>
          </a:xfrm>
        </p:spPr>
        <p:txBody>
          <a:bodyPr/>
          <a:lstStyle/>
          <a:p>
            <a:pPr marL="0" indent="0">
              <a:spcBef>
                <a:spcPts val="200"/>
              </a:spcBef>
              <a:spcAft>
                <a:spcPts val="0"/>
              </a:spcAft>
              <a:buNone/>
            </a:pPr>
            <a:r>
              <a:rPr lang="en-US" sz="1580" dirty="0"/>
              <a:t>Designed for maximum flexibility:</a:t>
            </a:r>
          </a:p>
          <a:p>
            <a:pPr marL="0" indent="0">
              <a:spcBef>
                <a:spcPts val="200"/>
              </a:spcBef>
              <a:spcAft>
                <a:spcPts val="0"/>
              </a:spcAft>
              <a:buNone/>
            </a:pPr>
            <a:endParaRPr lang="en-GB" sz="1400" kern="1200" dirty="0">
              <a:solidFill>
                <a:schemeClr val="tx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marL="285750" indent="-285750" algn="just">
              <a:spcBef>
                <a:spcPts val="100"/>
              </a:spcBef>
              <a:spcAft>
                <a:spcPts val="100"/>
              </a:spcAft>
            </a:pPr>
            <a:r>
              <a:rPr lang="en-GB" sz="1400" b="0" kern="120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Assembly, alignment and dry-running </a:t>
            </a:r>
            <a:r>
              <a:rPr lang="en-GB" sz="1400" kern="120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at the surface</a:t>
            </a:r>
          </a:p>
          <a:p>
            <a:pPr marL="285750" indent="-285750" algn="just">
              <a:spcAft>
                <a:spcPts val="100"/>
              </a:spcAft>
            </a:pPr>
            <a:r>
              <a:rPr lang="en-GB" sz="1400" b="0" kern="120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Target area with remote </a:t>
            </a:r>
            <a:r>
              <a:rPr lang="en-GB" sz="1400" kern="1200" dirty="0" err="1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plug&amp;play</a:t>
            </a:r>
            <a:r>
              <a:rPr lang="en-GB" sz="1400" kern="120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connectivity</a:t>
            </a:r>
            <a:r>
              <a:rPr lang="en-GB" sz="1400" b="0" kern="120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with more than </a:t>
            </a:r>
            <a:r>
              <a:rPr lang="en-GB" sz="1400" kern="120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300 signal connections </a:t>
            </a:r>
            <a:r>
              <a:rPr lang="en-GB" sz="1400" b="0" kern="120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per experiment</a:t>
            </a:r>
          </a:p>
          <a:p>
            <a:pPr marL="285750" indent="-285750" algn="just">
              <a:spcAft>
                <a:spcPts val="100"/>
              </a:spcAft>
            </a:pPr>
            <a:r>
              <a:rPr lang="en-GB" sz="1400" kern="120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Pulse-to-pulse beam diagnostics </a:t>
            </a:r>
            <a:r>
              <a:rPr lang="en-GB" sz="1400" b="0" kern="120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enable grazing impacts with &lt;100 µm precision</a:t>
            </a:r>
          </a:p>
          <a:p>
            <a:pPr marL="285750" indent="-285750" algn="just">
              <a:spcAft>
                <a:spcPts val="100"/>
              </a:spcAft>
            </a:pPr>
            <a:r>
              <a:rPr lang="en-GB" sz="1400" kern="120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Shielded environments </a:t>
            </a:r>
            <a:r>
              <a:rPr lang="en-GB" sz="1400" b="0" kern="120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for sensitive equipment along high speed cameras and laser diagnostics</a:t>
            </a:r>
          </a:p>
          <a:p>
            <a:pPr marL="285750" indent="-285750" algn="just">
              <a:spcAft>
                <a:spcPts val="100"/>
              </a:spcAft>
            </a:pPr>
            <a:r>
              <a:rPr lang="en-GB" sz="1400" kern="120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Short cabling </a:t>
            </a:r>
            <a:r>
              <a:rPr lang="en-GB" sz="1400" b="0" kern="120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length</a:t>
            </a:r>
          </a:p>
          <a:p>
            <a:endParaRPr lang="en-GB" sz="1400" dirty="0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E76AABAA-24B7-4196-8FA5-43DAE215F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9" t="16907" r="4285" b="17068"/>
          <a:stretch>
            <a:fillRect/>
          </a:stretch>
        </p:blipFill>
        <p:spPr bwMode="auto">
          <a:xfrm>
            <a:off x="709613" y="4785122"/>
            <a:ext cx="1401366" cy="270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973F335-3709-58B6-5314-2AA8B51A47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13423" y="4783932"/>
            <a:ext cx="473869" cy="273844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 kern="1200" dirty="0">
                <a:solidFill>
                  <a:srgbClr val="0033A0"/>
                </a:solidFill>
                <a:latin typeface="Arial"/>
                <a:ea typeface="+mn-ea"/>
              </a:rPr>
              <a:t>19</a:t>
            </a:r>
            <a:r>
              <a:rPr kumimoji="0" lang="de-DE" sz="75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/09/22</a:t>
            </a: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64DAFE60-A656-5EEF-78BD-E06C3AA39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94447" y="4787504"/>
            <a:ext cx="4929188" cy="273844"/>
          </a:xfrm>
        </p:spPr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C. A. Mussolini | </a:t>
            </a:r>
            <a:r>
              <a:rPr lang="en-GB" dirty="0"/>
              <a:t>Overview of </a:t>
            </a:r>
            <a:r>
              <a:rPr lang="en-GB" dirty="0" err="1"/>
              <a:t>HiRadMat</a:t>
            </a:r>
            <a:r>
              <a:rPr lang="en-GB" dirty="0"/>
              <a:t> and the </a:t>
            </a:r>
            <a:r>
              <a:rPr lang="en-GB" dirty="0" err="1"/>
              <a:t>Eurolabs</a:t>
            </a:r>
            <a:r>
              <a:rPr lang="en-GB" dirty="0"/>
              <a:t> Initiative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1C9E8A-1374-E093-48A3-2C25BF2922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9435" y="4791076"/>
            <a:ext cx="313637" cy="27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85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B7D28CFE-D78C-9894-C170-BA66193B1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HiRadMat Experiments</a:t>
            </a:r>
            <a:br>
              <a:rPr lang="en-US" dirty="0"/>
            </a:br>
            <a:r>
              <a:rPr lang="en-US" dirty="0"/>
              <a:t>Since LS2 and beyond</a:t>
            </a:r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590E196-437E-1E56-A982-2C3B5817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0F8E9-F0B4-D843-8CFC-8A7B03BADB14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12337991-E643-78FD-4282-5448186DC0CC}"/>
              </a:ext>
            </a:extLst>
          </p:cNvPr>
          <p:cNvGraphicFramePr>
            <a:graphicFrameLocks noGrp="1"/>
          </p:cNvGraphicFramePr>
          <p:nvPr/>
        </p:nvGraphicFramePr>
        <p:xfrm>
          <a:off x="305991" y="1178864"/>
          <a:ext cx="7200901" cy="1584960"/>
        </p:xfrm>
        <a:graphic>
          <a:graphicData uri="http://schemas.openxmlformats.org/drawingml/2006/table">
            <a:tbl>
              <a:tblPr firstRow="1" bandCol="1">
                <a:tableStyleId>{8EC20E35-A176-4012-BC5E-935CFFF8708E}</a:tableStyleId>
              </a:tblPr>
              <a:tblGrid>
                <a:gridCol w="900113">
                  <a:extLst>
                    <a:ext uri="{9D8B030D-6E8A-4147-A177-3AD203B41FA5}">
                      <a16:colId xmlns:a16="http://schemas.microsoft.com/office/drawing/2014/main" val="2085020918"/>
                    </a:ext>
                  </a:extLst>
                </a:gridCol>
                <a:gridCol w="900113">
                  <a:extLst>
                    <a:ext uri="{9D8B030D-6E8A-4147-A177-3AD203B41FA5}">
                      <a16:colId xmlns:a16="http://schemas.microsoft.com/office/drawing/2014/main" val="1514086955"/>
                    </a:ext>
                  </a:extLst>
                </a:gridCol>
                <a:gridCol w="791598">
                  <a:extLst>
                    <a:ext uri="{9D8B030D-6E8A-4147-A177-3AD203B41FA5}">
                      <a16:colId xmlns:a16="http://schemas.microsoft.com/office/drawing/2014/main" val="3973802520"/>
                    </a:ext>
                  </a:extLst>
                </a:gridCol>
                <a:gridCol w="1008627">
                  <a:extLst>
                    <a:ext uri="{9D8B030D-6E8A-4147-A177-3AD203B41FA5}">
                      <a16:colId xmlns:a16="http://schemas.microsoft.com/office/drawing/2014/main" val="3730586087"/>
                    </a:ext>
                  </a:extLst>
                </a:gridCol>
                <a:gridCol w="773571">
                  <a:extLst>
                    <a:ext uri="{9D8B030D-6E8A-4147-A177-3AD203B41FA5}">
                      <a16:colId xmlns:a16="http://schemas.microsoft.com/office/drawing/2014/main" val="3192477965"/>
                    </a:ext>
                  </a:extLst>
                </a:gridCol>
                <a:gridCol w="1026654">
                  <a:extLst>
                    <a:ext uri="{9D8B030D-6E8A-4147-A177-3AD203B41FA5}">
                      <a16:colId xmlns:a16="http://schemas.microsoft.com/office/drawing/2014/main" val="4015516411"/>
                    </a:ext>
                  </a:extLst>
                </a:gridCol>
                <a:gridCol w="701538">
                  <a:extLst>
                    <a:ext uri="{9D8B030D-6E8A-4147-A177-3AD203B41FA5}">
                      <a16:colId xmlns:a16="http://schemas.microsoft.com/office/drawing/2014/main" val="2456524576"/>
                    </a:ext>
                  </a:extLst>
                </a:gridCol>
                <a:gridCol w="1098687">
                  <a:extLst>
                    <a:ext uri="{9D8B030D-6E8A-4147-A177-3AD203B41FA5}">
                      <a16:colId xmlns:a16="http://schemas.microsoft.com/office/drawing/2014/main" val="3235026835"/>
                    </a:ext>
                  </a:extLst>
                </a:gridCol>
              </a:tblGrid>
              <a:tr h="2286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2021</a:t>
                      </a:r>
                      <a:endParaRPr lang="en-GB" sz="1100" dirty="0"/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2022</a:t>
                      </a:r>
                      <a:endParaRPr lang="en-GB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2023</a:t>
                      </a:r>
                      <a:endParaRPr lang="en-GB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2024</a:t>
                      </a:r>
                      <a:endParaRPr lang="en-GB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10123636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r"/>
                      <a:r>
                        <a:rPr lang="en-US" sz="1100" b="0" dirty="0">
                          <a:solidFill>
                            <a:schemeClr val="tx2"/>
                          </a:solidFill>
                        </a:rPr>
                        <a:t>HRMT54</a:t>
                      </a:r>
                      <a:endParaRPr lang="en-GB" sz="1100" b="0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>
                          <a:solidFill>
                            <a:schemeClr val="tx2"/>
                          </a:solidFill>
                        </a:rPr>
                        <a:t>EO-BPM</a:t>
                      </a:r>
                      <a:endParaRPr lang="en-GB" sz="1100" b="0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dirty="0">
                          <a:solidFill>
                            <a:schemeClr val="tx2"/>
                          </a:solidFill>
                        </a:rPr>
                        <a:t>HRMT58</a:t>
                      </a:r>
                      <a:endParaRPr lang="en-GB" sz="1100" b="0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>
                          <a:solidFill>
                            <a:schemeClr val="tx2"/>
                          </a:solidFill>
                        </a:rPr>
                        <a:t>ATLAS-</a:t>
                      </a:r>
                      <a:r>
                        <a:rPr lang="en-US" sz="1100" b="0" dirty="0" err="1">
                          <a:solidFill>
                            <a:schemeClr val="tx2"/>
                          </a:solidFill>
                        </a:rPr>
                        <a:t>ITk</a:t>
                      </a:r>
                      <a:endParaRPr lang="en-GB" sz="1100" b="0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dirty="0">
                          <a:solidFill>
                            <a:schemeClr val="tx2"/>
                          </a:solidFill>
                        </a:rPr>
                        <a:t>HRMT62</a:t>
                      </a:r>
                      <a:endParaRPr lang="en-GB" sz="1100" b="0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>
                          <a:solidFill>
                            <a:schemeClr val="tx2"/>
                          </a:solidFill>
                        </a:rPr>
                        <a:t>FIREBALL</a:t>
                      </a:r>
                      <a:endParaRPr lang="en-GB" sz="1100" b="0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100" b="0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>
                          <a:solidFill>
                            <a:schemeClr val="tx2"/>
                          </a:solidFill>
                        </a:rPr>
                        <a:t>DPA (KEK)</a:t>
                      </a:r>
                      <a:endParaRPr lang="en-GB" sz="1100" b="0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60915998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r"/>
                      <a:r>
                        <a:rPr lang="en-US" sz="1100" b="0" dirty="0">
                          <a:solidFill>
                            <a:schemeClr val="tx2"/>
                          </a:solidFill>
                        </a:rPr>
                        <a:t>HRMT53</a:t>
                      </a:r>
                      <a:endParaRPr lang="en-GB" sz="1100" b="0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>
                          <a:solidFill>
                            <a:schemeClr val="tx2"/>
                          </a:solidFill>
                        </a:rPr>
                        <a:t>CHEFT</a:t>
                      </a:r>
                      <a:endParaRPr lang="en-GB" sz="1100" b="0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dirty="0">
                          <a:solidFill>
                            <a:schemeClr val="tx2"/>
                          </a:solidFill>
                        </a:rPr>
                        <a:t>HRMT55</a:t>
                      </a:r>
                      <a:endParaRPr lang="en-GB" sz="1100" b="0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>
                          <a:solidFill>
                            <a:schemeClr val="tx2"/>
                          </a:solidFill>
                        </a:rPr>
                        <a:t>BLM3</a:t>
                      </a:r>
                      <a:endParaRPr lang="en-GB" sz="1100" b="0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dirty="0">
                          <a:solidFill>
                            <a:schemeClr val="tx2"/>
                          </a:solidFill>
                        </a:rPr>
                        <a:t>HRMT58</a:t>
                      </a:r>
                      <a:endParaRPr lang="en-GB" sz="1100" b="0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>
                          <a:solidFill>
                            <a:schemeClr val="tx2"/>
                          </a:solidFill>
                        </a:rPr>
                        <a:t>ATLAS-</a:t>
                      </a:r>
                      <a:r>
                        <a:rPr lang="en-US" sz="1100" b="0" dirty="0" err="1">
                          <a:solidFill>
                            <a:schemeClr val="tx2"/>
                          </a:solidFill>
                        </a:rPr>
                        <a:t>ITk</a:t>
                      </a:r>
                      <a:endParaRPr lang="en-GB" sz="1100" b="0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100" b="0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2"/>
                          </a:solidFill>
                        </a:rPr>
                        <a:t>HED-2 (CERN)</a:t>
                      </a:r>
                      <a:endParaRPr lang="en-GB" sz="11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64674843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r"/>
                      <a:r>
                        <a:rPr lang="en-US" sz="1100" b="0" dirty="0">
                          <a:solidFill>
                            <a:schemeClr val="tx2"/>
                          </a:solidFill>
                        </a:rPr>
                        <a:t>HRMT55</a:t>
                      </a:r>
                      <a:endParaRPr lang="en-GB" sz="1100" b="0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>
                          <a:solidFill>
                            <a:schemeClr val="tx2"/>
                          </a:solidFill>
                        </a:rPr>
                        <a:t>BLM3</a:t>
                      </a:r>
                      <a:endParaRPr lang="en-GB" sz="1100" b="0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dirty="0">
                          <a:solidFill>
                            <a:schemeClr val="tx2"/>
                          </a:solidFill>
                        </a:rPr>
                        <a:t>HRMT59</a:t>
                      </a:r>
                      <a:endParaRPr lang="en-GB" sz="1100" b="0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>
                          <a:solidFill>
                            <a:schemeClr val="tx2"/>
                          </a:solidFill>
                        </a:rPr>
                        <a:t>SMAUG</a:t>
                      </a:r>
                      <a:endParaRPr lang="en-GB" sz="1100" b="0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dirty="0">
                          <a:solidFill>
                            <a:schemeClr val="tx2"/>
                          </a:solidFill>
                        </a:rPr>
                        <a:t>--</a:t>
                      </a:r>
                      <a:endParaRPr lang="en-GB" sz="1100" b="0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>
                          <a:solidFill>
                            <a:schemeClr val="tx2"/>
                          </a:solidFill>
                        </a:rPr>
                        <a:t>SMAUG-2</a:t>
                      </a:r>
                      <a:endParaRPr lang="en-GB" sz="1100" b="0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100" b="0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2"/>
                          </a:solidFill>
                        </a:rPr>
                        <a:t>CRY3 (CERN)</a:t>
                      </a:r>
                      <a:endParaRPr lang="en-GB" sz="11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24374784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r"/>
                      <a:r>
                        <a:rPr lang="en-US" sz="1100" b="0" dirty="0">
                          <a:solidFill>
                            <a:schemeClr val="tx2"/>
                          </a:solidFill>
                        </a:rPr>
                        <a:t>HRMT57</a:t>
                      </a:r>
                      <a:endParaRPr lang="en-GB" sz="1100" b="0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>
                          <a:solidFill>
                            <a:schemeClr val="tx2"/>
                          </a:solidFill>
                        </a:rPr>
                        <a:t>MultiMat2</a:t>
                      </a:r>
                      <a:endParaRPr lang="en-GB" sz="1100" b="0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dirty="0">
                          <a:solidFill>
                            <a:schemeClr val="tx2"/>
                          </a:solidFill>
                        </a:rPr>
                        <a:t>HRMT60</a:t>
                      </a:r>
                      <a:endParaRPr lang="en-GB" sz="1100" b="0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>
                          <a:solidFill>
                            <a:schemeClr val="tx2"/>
                          </a:solidFill>
                        </a:rPr>
                        <a:t>RaDIATE2022</a:t>
                      </a:r>
                      <a:endParaRPr lang="en-GB" sz="1100" b="0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dirty="0">
                          <a:solidFill>
                            <a:schemeClr val="tx2"/>
                          </a:solidFill>
                        </a:rPr>
                        <a:t>HRMT26</a:t>
                      </a:r>
                      <a:endParaRPr lang="en-GB" sz="1100" b="0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>
                          <a:solidFill>
                            <a:schemeClr val="tx2"/>
                          </a:solidFill>
                        </a:rPr>
                        <a:t>TPSG4-2</a:t>
                      </a:r>
                      <a:endParaRPr lang="en-GB" sz="1100" b="0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100" b="0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GB" sz="1100" b="0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198871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r"/>
                      <a:r>
                        <a:rPr lang="en-US" sz="1100" b="0" dirty="0">
                          <a:solidFill>
                            <a:schemeClr val="tx2"/>
                          </a:solidFill>
                        </a:rPr>
                        <a:t>HRMT56</a:t>
                      </a:r>
                      <a:endParaRPr lang="en-GB" sz="1100" b="0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>
                          <a:solidFill>
                            <a:schemeClr val="tx2"/>
                          </a:solidFill>
                        </a:rPr>
                        <a:t>HED</a:t>
                      </a:r>
                      <a:endParaRPr lang="en-GB" sz="1100" b="0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dirty="0">
                          <a:solidFill>
                            <a:schemeClr val="tx2"/>
                          </a:solidFill>
                        </a:rPr>
                        <a:t>HRMT61</a:t>
                      </a:r>
                      <a:endParaRPr lang="en-GB" sz="1100" b="0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 err="1">
                          <a:solidFill>
                            <a:schemeClr val="tx2"/>
                          </a:solidFill>
                        </a:rPr>
                        <a:t>SCcoils</a:t>
                      </a:r>
                      <a:endParaRPr lang="en-GB" sz="1100" b="0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100" b="0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GB" sz="1100" b="0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100" b="0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GB" sz="1100" b="0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525283842"/>
                  </a:ext>
                </a:extLst>
              </a:tr>
            </a:tbl>
          </a:graphicData>
        </a:graphic>
      </p:graphicFrame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C0261BE1-947E-6C7D-A09E-10C2A5DD7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991" y="2862791"/>
            <a:ext cx="8532019" cy="1787790"/>
          </a:xfrm>
        </p:spPr>
        <p:txBody>
          <a:bodyPr/>
          <a:lstStyle/>
          <a:p>
            <a:r>
              <a:rPr lang="en-US" sz="1400" b="0" dirty="0"/>
              <a:t>An upgrade study group is already working towards proposing upgrades to the facility for LIU-type beams</a:t>
            </a:r>
          </a:p>
          <a:p>
            <a:r>
              <a:rPr lang="en-US" sz="1400" dirty="0"/>
              <a:t>Deliver LIU beam intensity with identical beam spot sizes</a:t>
            </a:r>
          </a:p>
          <a:p>
            <a:pPr lvl="1"/>
            <a:r>
              <a:rPr lang="en-US" sz="1400" dirty="0"/>
              <a:t>Up to 2.4×10</a:t>
            </a:r>
            <a:r>
              <a:rPr lang="en-US" sz="1400" baseline="30000" dirty="0"/>
              <a:t>11</a:t>
            </a:r>
            <a:r>
              <a:rPr lang="en-US" sz="1400" dirty="0"/>
              <a:t> protons per bunch</a:t>
            </a:r>
          </a:p>
          <a:p>
            <a:pPr lvl="1"/>
            <a:r>
              <a:rPr lang="en-US" sz="1400" dirty="0"/>
              <a:t>~Factor of 2 in beam density!</a:t>
            </a:r>
          </a:p>
          <a:p>
            <a:r>
              <a:rPr lang="en-US" sz="1400" dirty="0"/>
              <a:t>Experiments eagerly waiting for these kinds of beams</a:t>
            </a:r>
          </a:p>
          <a:p>
            <a:endParaRPr lang="en-GB" sz="1400" dirty="0"/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57A63755-C8B9-64FB-2383-0B7A7E89CDF5}"/>
              </a:ext>
            </a:extLst>
          </p:cNvPr>
          <p:cNvSpPr/>
          <p:nvPr/>
        </p:nvSpPr>
        <p:spPr>
          <a:xfrm>
            <a:off x="7596170" y="1675643"/>
            <a:ext cx="108012" cy="378042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5351944-4929-67C4-1EB9-054704E50B4F}"/>
              </a:ext>
            </a:extLst>
          </p:cNvPr>
          <p:cNvSpPr txBox="1"/>
          <p:nvPr/>
        </p:nvSpPr>
        <p:spPr>
          <a:xfrm>
            <a:off x="7793462" y="1656915"/>
            <a:ext cx="1235916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200" dirty="0"/>
              <a:t>≥1.6×10</a:t>
            </a:r>
            <a:r>
              <a:rPr lang="en-GB" sz="1200" baseline="30000" dirty="0"/>
              <a:t>11</a:t>
            </a:r>
          </a:p>
          <a:p>
            <a:pPr algn="l"/>
            <a:r>
              <a:rPr lang="en-GB" sz="1200" dirty="0"/>
              <a:t>protons per bunch</a:t>
            </a:r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5AF7D2B0-E069-024A-1D0A-EA097CEF9133}"/>
              </a:ext>
            </a:extLst>
          </p:cNvPr>
          <p:cNvSpPr/>
          <p:nvPr/>
        </p:nvSpPr>
        <p:spPr>
          <a:xfrm>
            <a:off x="5668769" y="800785"/>
            <a:ext cx="108012" cy="27003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6E57286-29DF-D9D2-2CE4-B055A96489A7}"/>
              </a:ext>
            </a:extLst>
          </p:cNvPr>
          <p:cNvSpPr txBox="1"/>
          <p:nvPr/>
        </p:nvSpPr>
        <p:spPr>
          <a:xfrm>
            <a:off x="4749360" y="286319"/>
            <a:ext cx="2856551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50" dirty="0">
                <a:solidFill>
                  <a:schemeClr val="tx2"/>
                </a:solidFill>
              </a:rPr>
              <a:t>Facility upgrade for LIU intensities at HiRadMat </a:t>
            </a:r>
          </a:p>
          <a:p>
            <a:r>
              <a:rPr lang="en-US" sz="1050" dirty="0">
                <a:solidFill>
                  <a:schemeClr val="tx2"/>
                </a:solidFill>
              </a:rPr>
              <a:t>(up to </a:t>
            </a:r>
            <a:r>
              <a:rPr lang="en-GB" sz="1350" dirty="0">
                <a:solidFill>
                  <a:schemeClr val="tx2"/>
                </a:solidFill>
              </a:rPr>
              <a:t>2.4×10</a:t>
            </a:r>
            <a:r>
              <a:rPr lang="en-GB" sz="1350" baseline="30000" dirty="0">
                <a:solidFill>
                  <a:schemeClr val="tx2"/>
                </a:solidFill>
              </a:rPr>
              <a:t>11</a:t>
            </a:r>
            <a:r>
              <a:rPr lang="en-GB" sz="1350" dirty="0">
                <a:solidFill>
                  <a:schemeClr val="tx2"/>
                </a:solidFill>
              </a:rPr>
              <a:t> protons per bunch)</a:t>
            </a:r>
            <a:endParaRPr lang="en-GB" sz="1050" dirty="0">
              <a:solidFill>
                <a:schemeClr val="tx2"/>
              </a:solidFill>
            </a:endParaRP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D79A108-DE4A-A936-49BC-C8A3178390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13423" y="4783932"/>
            <a:ext cx="473869" cy="273844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 kern="1200" dirty="0">
                <a:solidFill>
                  <a:srgbClr val="0033A0"/>
                </a:solidFill>
                <a:latin typeface="Arial"/>
                <a:ea typeface="+mn-ea"/>
              </a:rPr>
              <a:t>19</a:t>
            </a:r>
            <a:r>
              <a:rPr kumimoji="0" lang="de-DE" sz="75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/09/22</a:t>
            </a: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569016C-FC7B-C2D8-65AC-A9F061B42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94447" y="4787504"/>
            <a:ext cx="4929188" cy="273844"/>
          </a:xfrm>
        </p:spPr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C. A. Mussolini | </a:t>
            </a:r>
            <a:r>
              <a:rPr lang="en-GB" dirty="0"/>
              <a:t>Overview of </a:t>
            </a:r>
            <a:r>
              <a:rPr lang="en-GB" dirty="0" err="1"/>
              <a:t>HiRadMat</a:t>
            </a:r>
            <a:r>
              <a:rPr lang="en-GB" dirty="0"/>
              <a:t> and the </a:t>
            </a:r>
            <a:r>
              <a:rPr lang="en-GB" dirty="0" err="1"/>
              <a:t>Eurolabs</a:t>
            </a:r>
            <a:r>
              <a:rPr lang="en-GB" dirty="0"/>
              <a:t> Initiative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30A0DE-105D-CEA9-FBCE-839BE1C5F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435" y="4791076"/>
            <a:ext cx="313637" cy="270272"/>
          </a:xfrm>
          <a:prstGeom prst="rect">
            <a:avLst/>
          </a:prstGeom>
        </p:spPr>
      </p:pic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319F512E-5F04-8B5F-0FA4-324234D9E7B7}"/>
              </a:ext>
            </a:extLst>
          </p:cNvPr>
          <p:cNvSpPr txBox="1">
            <a:spLocks/>
          </p:cNvSpPr>
          <p:nvPr/>
        </p:nvSpPr>
        <p:spPr bwMode="auto">
          <a:xfrm>
            <a:off x="5954924" y="3756235"/>
            <a:ext cx="2658916" cy="1787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57175" indent="-257175" algn="l" rtl="0" fontAlgn="base">
              <a:lnSpc>
                <a:spcPct val="90000"/>
              </a:lnSpc>
              <a:spcBef>
                <a:spcPts val="135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575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1488" indent="-196454" algn="l" rtl="0" fontAlgn="base">
              <a:spcBef>
                <a:spcPts val="375"/>
              </a:spcBef>
              <a:spcAft>
                <a:spcPts val="225"/>
              </a:spcAft>
              <a:buFont typeface="Arial" panose="020B0604020202020204" pitchFamily="34" charset="0"/>
              <a:buChar char="•"/>
              <a:tabLst/>
              <a:defRPr sz="135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66750" indent="-195263" algn="l" rtl="0" fontAlgn="base">
              <a:spcBef>
                <a:spcPts val="375"/>
              </a:spcBef>
              <a:spcAft>
                <a:spcPts val="225"/>
              </a:spcAft>
              <a:buSzPct val="100000"/>
              <a:buFont typeface="Arial" panose="020B0604020202020204" pitchFamily="34" charset="0"/>
              <a:buChar char="•"/>
              <a:tabLst/>
              <a:defRPr sz="135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07256" indent="-202406" algn="l" rtl="0" fontAlgn="base">
              <a:spcBef>
                <a:spcPts val="375"/>
              </a:spcBef>
              <a:spcAft>
                <a:spcPts val="225"/>
              </a:spcAft>
              <a:buSzPct val="100000"/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charset="0"/>
              <a:buChar char="•"/>
              <a:defRPr sz="12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Tx/>
              <a:buNone/>
            </a:pPr>
            <a:r>
              <a:rPr lang="en-US" sz="1400" b="0" dirty="0"/>
              <a:t>More about the upgrades tomorrow in </a:t>
            </a:r>
            <a:r>
              <a:rPr lang="en-US" sz="1400" dirty="0"/>
              <a:t>N. </a:t>
            </a:r>
            <a:r>
              <a:rPr lang="en-US" sz="1400" dirty="0" err="1"/>
              <a:t>Solieri</a:t>
            </a:r>
            <a:r>
              <a:rPr lang="en-US" sz="1400" b="0" dirty="0" err="1"/>
              <a:t>’s</a:t>
            </a:r>
            <a:r>
              <a:rPr lang="en-US" sz="1400" b="0" dirty="0"/>
              <a:t> talk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986353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6CCCBE-B968-4A01-A0D5-C87F51D87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0802A-88D9-C44E-9A97-E8A11EF7A61A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1AFE8B4C-DCD2-4402-AC41-5B65BA09819B}"/>
              </a:ext>
            </a:extLst>
          </p:cNvPr>
          <p:cNvSpPr txBox="1">
            <a:spLocks/>
          </p:cNvSpPr>
          <p:nvPr/>
        </p:nvSpPr>
        <p:spPr>
          <a:xfrm>
            <a:off x="309563" y="719670"/>
            <a:ext cx="8532019" cy="3456384"/>
          </a:xfrm>
          <a:prstGeom prst="rect">
            <a:avLst/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 panose="020B0604020202020204" pitchFamily="34" charset="0"/>
              <a:defRPr sz="2100" b="1" kern="1200">
                <a:solidFill>
                  <a:srgbClr val="181818"/>
                </a:solidFill>
                <a:latin typeface="+mn-lt"/>
                <a:ea typeface="+mn-ea"/>
                <a:cs typeface="+mn-cs"/>
              </a:defRPr>
            </a:lvl1pPr>
            <a:lvl2pPr marL="323850" indent="-323850" algn="l" rtl="0" fontAlgn="base"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ern="1200">
                <a:solidFill>
                  <a:srgbClr val="181818"/>
                </a:solidFill>
                <a:latin typeface="+mn-lt"/>
                <a:ea typeface="+mn-ea"/>
                <a:cs typeface="+mn-cs"/>
              </a:defRPr>
            </a:lvl2pPr>
            <a:lvl3pPr marL="647700" indent="-323850" algn="l" rtl="0" fontAlgn="base"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700" kern="1200">
                <a:solidFill>
                  <a:srgbClr val="181818"/>
                </a:solidFill>
                <a:latin typeface="+mn-lt"/>
                <a:ea typeface="+mn-ea"/>
                <a:cs typeface="+mn-cs"/>
              </a:defRPr>
            </a:lvl3pPr>
            <a:lvl4pPr marL="971550" indent="-323850" algn="l" rtl="0" fontAlgn="base"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18181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1C446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endParaRPr lang="en-US" sz="825" dirty="0">
              <a:solidFill>
                <a:schemeClr val="tx1"/>
              </a:solidFill>
            </a:endParaRPr>
          </a:p>
          <a:p>
            <a:pPr algn="ctr" eaLnBrk="1" hangingPunct="1"/>
            <a:r>
              <a:rPr lang="en-US" sz="3000" dirty="0">
                <a:solidFill>
                  <a:schemeClr val="tx1"/>
                </a:solidFill>
              </a:rPr>
              <a:t>Highlights of some previous </a:t>
            </a:r>
            <a:r>
              <a:rPr lang="en-US" sz="3000" dirty="0" err="1">
                <a:solidFill>
                  <a:schemeClr val="tx1"/>
                </a:solidFill>
              </a:rPr>
              <a:t>HiRadMat</a:t>
            </a:r>
            <a:r>
              <a:rPr lang="en-US" sz="3000" dirty="0">
                <a:solidFill>
                  <a:schemeClr val="tx1"/>
                </a:solidFill>
              </a:rPr>
              <a:t> experiments</a:t>
            </a:r>
          </a:p>
          <a:p>
            <a:pPr algn="ctr" eaLnBrk="1" hangingPunct="1"/>
            <a:endParaRPr lang="en-US" sz="3000" dirty="0">
              <a:solidFill>
                <a:schemeClr val="tx1"/>
              </a:solidFill>
            </a:endParaRPr>
          </a:p>
          <a:p>
            <a:pPr algn="ctr" eaLnBrk="1" hangingPunct="1"/>
            <a:endParaRPr lang="en-US" b="0" dirty="0">
              <a:solidFill>
                <a:schemeClr val="tx2"/>
              </a:solidFill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D8041ABB-3F6C-4DB4-BBBD-9A589829E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613" y="4785122"/>
            <a:ext cx="1401366" cy="270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5F440F-2109-3286-64F9-71557281DE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93765" y="2709435"/>
            <a:ext cx="1941345" cy="14560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079078-4709-2884-83E1-7125ABDDBD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65" r="9096"/>
          <a:stretch/>
        </p:blipFill>
        <p:spPr>
          <a:xfrm>
            <a:off x="2315432" y="2644742"/>
            <a:ext cx="2447686" cy="167854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A6D404F-EFE2-4C42-EFB4-39B3B6DBD56F}"/>
              </a:ext>
            </a:extLst>
          </p:cNvPr>
          <p:cNvGrpSpPr/>
          <p:nvPr/>
        </p:nvGrpSpPr>
        <p:grpSpPr>
          <a:xfrm>
            <a:off x="5200418" y="2687179"/>
            <a:ext cx="3726330" cy="1636106"/>
            <a:chOff x="7662668" y="267748"/>
            <a:chExt cx="4443248" cy="177257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80C092B-687E-9E8E-1940-CC22F9D109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92" r="4768" b="9722"/>
            <a:stretch/>
          </p:blipFill>
          <p:spPr>
            <a:xfrm>
              <a:off x="7662668" y="267748"/>
              <a:ext cx="2179176" cy="1772572"/>
            </a:xfrm>
            <a:prstGeom prst="rect">
              <a:avLst/>
            </a:prstGeom>
          </p:spPr>
        </p:pic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DC13A653-6021-B5A5-EEE3-1877CF75CE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5" t="11949" r="33503" b="8650"/>
            <a:stretch/>
          </p:blipFill>
          <p:spPr bwMode="auto">
            <a:xfrm>
              <a:off x="9926740" y="277741"/>
              <a:ext cx="2179176" cy="1762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A6B6194B-457F-D035-468E-47DCF48EED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13423" y="4783932"/>
            <a:ext cx="473869" cy="273844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 kern="1200" dirty="0">
                <a:solidFill>
                  <a:srgbClr val="0033A0"/>
                </a:solidFill>
                <a:latin typeface="Arial"/>
                <a:ea typeface="+mn-ea"/>
              </a:rPr>
              <a:t>19</a:t>
            </a:r>
            <a:r>
              <a:rPr kumimoji="0" lang="de-DE" sz="75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/09/22</a:t>
            </a: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78A65D12-C465-5400-3A18-6D9E54E0E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94447" y="4787504"/>
            <a:ext cx="4929188" cy="273844"/>
          </a:xfrm>
        </p:spPr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C. A. Mussolini | </a:t>
            </a:r>
            <a:r>
              <a:rPr lang="en-GB" dirty="0"/>
              <a:t>Overview of </a:t>
            </a:r>
            <a:r>
              <a:rPr lang="en-GB" dirty="0" err="1"/>
              <a:t>HiRadMat</a:t>
            </a:r>
            <a:r>
              <a:rPr lang="en-GB" dirty="0"/>
              <a:t> and the </a:t>
            </a:r>
            <a:r>
              <a:rPr lang="en-GB" dirty="0" err="1"/>
              <a:t>Eurolabs</a:t>
            </a:r>
            <a:r>
              <a:rPr lang="en-GB" dirty="0"/>
              <a:t> Initiative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D8F7B1-A912-8BD6-14AB-FADD6DC732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9435" y="4791076"/>
            <a:ext cx="313637" cy="27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402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1">
            <a:extLst>
              <a:ext uri="{FF2B5EF4-FFF2-40B4-BE49-F238E27FC236}">
                <a16:creationId xmlns:a16="http://schemas.microsoft.com/office/drawing/2014/main" id="{7F405FEB-D29E-49D0-AAE9-95014DF71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992" y="1211618"/>
            <a:ext cx="4590045" cy="3438963"/>
          </a:xfrm>
        </p:spPr>
        <p:txBody>
          <a:bodyPr/>
          <a:lstStyle/>
          <a:p>
            <a:r>
              <a:rPr lang="en-US" dirty="0"/>
              <a:t>Validate and calibrate various beam loss monitors (BLMs) under real beam conditions</a:t>
            </a:r>
          </a:p>
          <a:p>
            <a:pPr lvl="1"/>
            <a:r>
              <a:rPr lang="en-US" dirty="0"/>
              <a:t>New series production of ionization chamber BLMs</a:t>
            </a:r>
          </a:p>
          <a:p>
            <a:pPr lvl="1"/>
            <a:r>
              <a:rPr lang="en-US" dirty="0"/>
              <a:t>R&amp;D on ‘little ionization chamber’ for injection regions of (HL-)LHC </a:t>
            </a:r>
          </a:p>
          <a:p>
            <a:r>
              <a:rPr lang="en-US" dirty="0"/>
              <a:t>Critical infrastructure for beam diagnostics at ESS, GSI and CERN</a:t>
            </a:r>
          </a:p>
          <a:p>
            <a:pPr lvl="1"/>
            <a:r>
              <a:rPr lang="en-US" dirty="0"/>
              <a:t>Close to 1000 BLMs in the LHC alone</a:t>
            </a:r>
          </a:p>
          <a:p>
            <a:pPr marL="275034" lvl="1" indent="0">
              <a:buNone/>
            </a:pPr>
            <a:r>
              <a:rPr lang="en-US" dirty="0"/>
              <a:t>“</a:t>
            </a:r>
            <a:r>
              <a:rPr lang="en-US" i="1" dirty="0"/>
              <a:t>After LS3, </a:t>
            </a:r>
            <a:r>
              <a:rPr lang="en-GB" i="1" dirty="0"/>
              <a:t>literally every 10 meters in the whole accelerator complex, from LINAC4 to LHC, there will be a bright yellow tube.</a:t>
            </a:r>
            <a:r>
              <a:rPr lang="en-GB" dirty="0"/>
              <a:t>”</a:t>
            </a:r>
          </a:p>
          <a:p>
            <a:r>
              <a:rPr lang="en-GB" dirty="0"/>
              <a:t>On-going measurement campaign in 2022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BBBED0D-7B2F-4605-A764-9458A89E07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00" r="6755"/>
          <a:stretch/>
        </p:blipFill>
        <p:spPr>
          <a:xfrm>
            <a:off x="6855265" y="40911"/>
            <a:ext cx="2215746" cy="153142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09369EB-AD8A-43A4-A8C8-B644BFF20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HRMT19 BLM2, HRMT55 BLM3</a:t>
            </a:r>
            <a:br>
              <a:rPr lang="en-US" dirty="0"/>
            </a:br>
            <a:r>
              <a:rPr lang="en-US" dirty="0"/>
              <a:t>ESS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9E695-B7F7-4A89-8F13-C271C78A9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9410E4-61B5-DD44-9DE0-B61071173AF9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BAFF6F-FDC7-499D-9AB2-8D48237163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7" r="25941" b="337"/>
          <a:stretch/>
        </p:blipFill>
        <p:spPr>
          <a:xfrm>
            <a:off x="5318770" y="2924479"/>
            <a:ext cx="1452253" cy="14706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2AF64D3-A525-4A10-8A24-31531603AB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2921" y="3147857"/>
            <a:ext cx="1898090" cy="1542891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99337D2-EEC4-484D-AFC0-9D3809C82550}"/>
              </a:ext>
            </a:extLst>
          </p:cNvPr>
          <p:cNvGrpSpPr>
            <a:grpSpLocks noChangeAspect="1"/>
          </p:cNvGrpSpPr>
          <p:nvPr/>
        </p:nvGrpSpPr>
        <p:grpSpPr>
          <a:xfrm>
            <a:off x="7016235" y="1534761"/>
            <a:ext cx="2109052" cy="1530730"/>
            <a:chOff x="7642456" y="896633"/>
            <a:chExt cx="4192166" cy="294953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E2E83AC-46B0-4006-9F78-8287C3FA1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42456" y="896633"/>
              <a:ext cx="4192166" cy="2949537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99816CF-4C32-4BB6-B32F-E63742D8484C}"/>
                </a:ext>
              </a:extLst>
            </p:cNvPr>
            <p:cNvSpPr/>
            <p:nvPr/>
          </p:nvSpPr>
          <p:spPr>
            <a:xfrm>
              <a:off x="7642456" y="3653452"/>
              <a:ext cx="1405872" cy="1927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F6B3699-37E9-47F1-B496-2C42A476B9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5076103" y="1080295"/>
            <a:ext cx="1941345" cy="145601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0A96482-8987-4013-839C-9EBFD61C33EA}"/>
              </a:ext>
            </a:extLst>
          </p:cNvPr>
          <p:cNvSpPr txBox="1"/>
          <p:nvPr/>
        </p:nvSpPr>
        <p:spPr>
          <a:xfrm>
            <a:off x="4419175" y="4445044"/>
            <a:ext cx="35621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600" dirty="0">
                <a:latin typeface="+mj-lt"/>
              </a:rPr>
              <a:t>V. Grishin et al. 2017 Proc. 6th Int. Beam. Instrumentation Conf. (IBIC’17) 454-57</a:t>
            </a:r>
          </a:p>
          <a:p>
            <a:r>
              <a:rPr lang="en-GB" sz="600" dirty="0">
                <a:latin typeface="+mj-lt"/>
              </a:rPr>
              <a:t>V. Grishin et al. 2018 Proc. 26th Russian Particle Accelerator Conf. (RuPAC’18) 44-48.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D6C4A74-8E41-45D3-B0C3-8A7A9A5706E4}"/>
              </a:ext>
            </a:extLst>
          </p:cNvPr>
          <p:cNvCxnSpPr>
            <a:cxnSpLocks/>
          </p:cNvCxnSpPr>
          <p:nvPr/>
        </p:nvCxnSpPr>
        <p:spPr>
          <a:xfrm flipH="1">
            <a:off x="7514736" y="148076"/>
            <a:ext cx="47434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12C876-8962-41EC-AE1B-AB1459B8A3A0}"/>
              </a:ext>
            </a:extLst>
          </p:cNvPr>
          <p:cNvCxnSpPr>
            <a:cxnSpLocks/>
          </p:cNvCxnSpPr>
          <p:nvPr/>
        </p:nvCxnSpPr>
        <p:spPr>
          <a:xfrm flipH="1">
            <a:off x="7514736" y="225782"/>
            <a:ext cx="19257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7710A3EC-90B4-44B5-95D3-0E6738F82522}"/>
              </a:ext>
            </a:extLst>
          </p:cNvPr>
          <p:cNvSpPr txBox="1"/>
          <p:nvPr/>
        </p:nvSpPr>
        <p:spPr>
          <a:xfrm>
            <a:off x="8007901" y="87305"/>
            <a:ext cx="763029" cy="12695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825" dirty="0"/>
              <a:t>2017 production</a:t>
            </a:r>
            <a:endParaRPr lang="en-GB" sz="825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C810F20-3E31-4008-BD06-459449D8DBA9}"/>
              </a:ext>
            </a:extLst>
          </p:cNvPr>
          <p:cNvSpPr txBox="1"/>
          <p:nvPr/>
        </p:nvSpPr>
        <p:spPr>
          <a:xfrm>
            <a:off x="7753435" y="162303"/>
            <a:ext cx="237244" cy="12695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825" dirty="0"/>
              <a:t>2008</a:t>
            </a:r>
            <a:endParaRPr lang="en-GB" sz="825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6BEE92E-BF2F-43A4-AAFC-2A68EACFA330}"/>
              </a:ext>
            </a:extLst>
          </p:cNvPr>
          <p:cNvSpPr txBox="1"/>
          <p:nvPr/>
        </p:nvSpPr>
        <p:spPr>
          <a:xfrm>
            <a:off x="7537430" y="1610021"/>
            <a:ext cx="1556276" cy="47546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sz="900" b="1" dirty="0">
                <a:solidFill>
                  <a:schemeClr val="tx2"/>
                </a:solidFill>
              </a:rPr>
              <a:t>- Ionization chamber</a:t>
            </a:r>
          </a:p>
          <a:p>
            <a:r>
              <a:rPr lang="en-US" sz="900" b="1" dirty="0">
                <a:solidFill>
                  <a:srgbClr val="FF0000"/>
                </a:solidFill>
              </a:rPr>
              <a:t>- Little ionization chamber</a:t>
            </a:r>
          </a:p>
          <a:p>
            <a:r>
              <a:rPr lang="en-GB" sz="900" b="1" dirty="0">
                <a:solidFill>
                  <a:srgbClr val="00B050"/>
                </a:solidFill>
              </a:rPr>
              <a:t>- Flat ionization chamber</a:t>
            </a:r>
          </a:p>
        </p:txBody>
      </p:sp>
      <p:pic>
        <p:nvPicPr>
          <p:cNvPr id="39" name="Picture 2">
            <a:extLst>
              <a:ext uri="{FF2B5EF4-FFF2-40B4-BE49-F238E27FC236}">
                <a16:creationId xmlns:a16="http://schemas.microsoft.com/office/drawing/2014/main" id="{A95927B4-DEE3-444A-8B93-9DDB1EDD2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9" t="16907" r="4285" b="17068"/>
          <a:stretch>
            <a:fillRect/>
          </a:stretch>
        </p:blipFill>
        <p:spPr bwMode="auto">
          <a:xfrm>
            <a:off x="709613" y="4785122"/>
            <a:ext cx="1401366" cy="270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8C5D0EB-4A46-CC99-77C1-B8D2BBFD0B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13423" y="4783932"/>
            <a:ext cx="473869" cy="273844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 kern="1200" dirty="0">
                <a:solidFill>
                  <a:srgbClr val="0033A0"/>
                </a:solidFill>
                <a:latin typeface="Arial"/>
                <a:ea typeface="+mn-ea"/>
              </a:rPr>
              <a:t>19</a:t>
            </a:r>
            <a:r>
              <a:rPr kumimoji="0" lang="de-DE" sz="75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/09/22</a:t>
            </a: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6DCE6CF-E607-6842-B34C-B14AC6A61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94447" y="4787504"/>
            <a:ext cx="4929188" cy="273844"/>
          </a:xfrm>
        </p:spPr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C. A. Mussolini | </a:t>
            </a:r>
            <a:r>
              <a:rPr lang="en-GB" dirty="0"/>
              <a:t>Overview of </a:t>
            </a:r>
            <a:r>
              <a:rPr lang="en-GB" dirty="0" err="1"/>
              <a:t>HiRadMat</a:t>
            </a:r>
            <a:r>
              <a:rPr lang="en-GB" dirty="0"/>
              <a:t> and the </a:t>
            </a:r>
            <a:r>
              <a:rPr lang="en-GB" dirty="0" err="1"/>
              <a:t>Eurolabs</a:t>
            </a:r>
            <a:r>
              <a:rPr lang="en-GB" dirty="0"/>
              <a:t> Initiative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514AD3-E968-3D48-0187-FAF0DCAB5D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49435" y="4791076"/>
            <a:ext cx="313637" cy="27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01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A27E69-2345-41F6-8849-77C9A542C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HRMT41/47 </a:t>
            </a:r>
            <a:r>
              <a:rPr lang="en-US" dirty="0" err="1"/>
              <a:t>ATLASPixRad</a:t>
            </a:r>
            <a:br>
              <a:rPr lang="en-US" dirty="0"/>
            </a:br>
            <a:r>
              <a:rPr lang="en-US" dirty="0"/>
              <a:t>ATLAS Collaboration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8A89DC-BBF3-4E74-BC53-809AC97E5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9410E4-61B5-DD44-9DE0-B61071173AF9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0238796-8256-408D-BEE3-A0355580E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176" y="19491"/>
            <a:ext cx="2153963" cy="1229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68F06E8-2603-4A19-84A3-7EFA382BA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681" y="1423401"/>
            <a:ext cx="2155458" cy="138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B82D976-0621-466D-BA4A-6641CD1053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151"/>
          <a:stretch/>
        </p:blipFill>
        <p:spPr>
          <a:xfrm>
            <a:off x="6833328" y="2993552"/>
            <a:ext cx="2255230" cy="1563487"/>
          </a:xfrm>
          <a:prstGeom prst="rect">
            <a:avLst/>
          </a:prstGeo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4E0CC859-4E23-4DD2-84A3-7E6B47DCC4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991" y="1194197"/>
            <a:ext cx="4929188" cy="345638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Direct irradiation of pixel and strip modules at </a:t>
            </a:r>
            <a:r>
              <a:rPr lang="en-US" dirty="0" err="1"/>
              <a:t>HiRadMat</a:t>
            </a:r>
            <a:endParaRPr lang="en-US" dirty="0"/>
          </a:p>
          <a:p>
            <a:pPr lvl="1"/>
            <a:r>
              <a:rPr lang="en-US" dirty="0"/>
              <a:t>Simulate beam loss conditions expected at HL-LHC</a:t>
            </a:r>
          </a:p>
          <a:p>
            <a:r>
              <a:rPr lang="en-US" dirty="0"/>
              <a:t>Investigate detector degradation and damage limit of new generation of pixel modules</a:t>
            </a:r>
          </a:p>
          <a:p>
            <a:pPr lvl="1"/>
            <a:r>
              <a:rPr lang="en-US" dirty="0"/>
              <a:t>Innermost layer (IBL) of the ATLAS Pixel detector</a:t>
            </a:r>
          </a:p>
          <a:p>
            <a:r>
              <a:rPr lang="en-US" dirty="0"/>
              <a:t>Experiment established a damage limit of 10</a:t>
            </a:r>
            <a:r>
              <a:rPr lang="en-US" baseline="30000" dirty="0"/>
              <a:t>13</a:t>
            </a:r>
            <a:r>
              <a:rPr lang="en-US" dirty="0"/>
              <a:t> MIPs/cm</a:t>
            </a:r>
            <a:r>
              <a:rPr lang="en-US" baseline="30000" dirty="0"/>
              <a:t>2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Old generation: 10</a:t>
            </a:r>
            <a:r>
              <a:rPr lang="en-US" baseline="30000" dirty="0"/>
              <a:t>10</a:t>
            </a:r>
            <a:r>
              <a:rPr lang="en-US" dirty="0"/>
              <a:t> MIPs/cm</a:t>
            </a:r>
            <a:r>
              <a:rPr lang="en-US" baseline="30000" dirty="0"/>
              <a:t>2</a:t>
            </a:r>
            <a:endParaRPr lang="en-US" dirty="0"/>
          </a:p>
          <a:p>
            <a:r>
              <a:rPr lang="en-US" dirty="0"/>
              <a:t>Punch trough protection (PTP) effective</a:t>
            </a:r>
          </a:p>
          <a:p>
            <a:pPr lvl="1"/>
            <a:r>
              <a:rPr lang="en-US" dirty="0"/>
              <a:t>99% survival vs. 40% strip survival, but damaged readout electronics</a:t>
            </a:r>
          </a:p>
          <a:p>
            <a:endParaRPr lang="en-US" dirty="0"/>
          </a:p>
          <a:p>
            <a:pPr lvl="1"/>
            <a:endParaRPr lang="en-GB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729056E-BF45-4F75-A404-0BA85BD3C1AD}"/>
              </a:ext>
            </a:extLst>
          </p:cNvPr>
          <p:cNvCxnSpPr>
            <a:cxnSpLocks/>
          </p:cNvCxnSpPr>
          <p:nvPr/>
        </p:nvCxnSpPr>
        <p:spPr>
          <a:xfrm flipV="1">
            <a:off x="8789673" y="178279"/>
            <a:ext cx="0" cy="4741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DB96C12-9656-4EDA-BBEE-F9DDF1E70DAF}"/>
              </a:ext>
            </a:extLst>
          </p:cNvPr>
          <p:cNvSpPr txBox="1"/>
          <p:nvPr/>
        </p:nvSpPr>
        <p:spPr>
          <a:xfrm>
            <a:off x="8435710" y="767797"/>
            <a:ext cx="657231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50" b="1" dirty="0"/>
              <a:t>Irradiation</a:t>
            </a:r>
            <a:endParaRPr lang="en-GB" sz="1050" b="1" dirty="0"/>
          </a:p>
        </p:txBody>
      </p:sp>
      <p:pic>
        <p:nvPicPr>
          <p:cNvPr id="24" name="Picture 3" descr="page4image3394850096">
            <a:extLst>
              <a:ext uri="{FF2B5EF4-FFF2-40B4-BE49-F238E27FC236}">
                <a16:creationId xmlns:a16="http://schemas.microsoft.com/office/drawing/2014/main" id="{2D77B108-9A4B-4335-A618-3F1D235DD6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6" r="16546" b="12208"/>
          <a:stretch/>
        </p:blipFill>
        <p:spPr bwMode="auto">
          <a:xfrm>
            <a:off x="5500090" y="1112719"/>
            <a:ext cx="1134127" cy="98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page4image3394850672">
            <a:extLst>
              <a:ext uri="{FF2B5EF4-FFF2-40B4-BE49-F238E27FC236}">
                <a16:creationId xmlns:a16="http://schemas.microsoft.com/office/drawing/2014/main" id="{C1A3C05B-5377-4FF3-8066-C03716A7D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638" y="1755701"/>
            <a:ext cx="180336" cy="180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249EB90-7E0D-4715-AF62-505F8A50CF57}"/>
              </a:ext>
            </a:extLst>
          </p:cNvPr>
          <p:cNvSpPr/>
          <p:nvPr/>
        </p:nvSpPr>
        <p:spPr>
          <a:xfrm>
            <a:off x="5680281" y="2223390"/>
            <a:ext cx="79701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Calibri" panose="020F0502020204030204" pitchFamily="34" charset="0"/>
              </a:rPr>
              <a:t>Beam spot </a:t>
            </a:r>
            <a:endParaRPr lang="en-US" sz="105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49D9124-D357-4018-A025-605C878000B6}"/>
              </a:ext>
            </a:extLst>
          </p:cNvPr>
          <p:cNvSpPr/>
          <p:nvPr/>
        </p:nvSpPr>
        <p:spPr>
          <a:xfrm>
            <a:off x="5586870" y="652380"/>
            <a:ext cx="72006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Calibri" panose="020F0502020204030204" pitchFamily="34" charset="0"/>
              </a:rPr>
              <a:t>Heat sink </a:t>
            </a:r>
            <a:endParaRPr lang="en-US" sz="1050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B6F053F-896F-4D63-9ADB-77D83B93D975}"/>
              </a:ext>
            </a:extLst>
          </p:cNvPr>
          <p:cNvCxnSpPr>
            <a:stCxn id="29" idx="2"/>
          </p:cNvCxnSpPr>
          <p:nvPr/>
        </p:nvCxnSpPr>
        <p:spPr>
          <a:xfrm>
            <a:off x="5946905" y="906296"/>
            <a:ext cx="54069" cy="4060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14465C3-53C5-4BB7-B378-3765F45F33B1}"/>
              </a:ext>
            </a:extLst>
          </p:cNvPr>
          <p:cNvCxnSpPr>
            <a:cxnSpLocks/>
            <a:stCxn id="28" idx="0"/>
            <a:endCxn id="26" idx="2"/>
          </p:cNvCxnSpPr>
          <p:nvPr/>
        </p:nvCxnSpPr>
        <p:spPr>
          <a:xfrm flipH="1" flipV="1">
            <a:off x="5910806" y="1936037"/>
            <a:ext cx="167982" cy="28735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4D81B136-0A97-4825-912A-378767889FE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165" r="9096"/>
          <a:stretch/>
        </p:blipFill>
        <p:spPr>
          <a:xfrm>
            <a:off x="5081237" y="2714711"/>
            <a:ext cx="1827449" cy="1253205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3FFC0B5-6C9F-4A26-BB99-58C05CFDAAFE}"/>
              </a:ext>
            </a:extLst>
          </p:cNvPr>
          <p:cNvSpPr txBox="1"/>
          <p:nvPr/>
        </p:nvSpPr>
        <p:spPr>
          <a:xfrm>
            <a:off x="4836378" y="97140"/>
            <a:ext cx="1840248" cy="369332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r"/>
            <a:r>
              <a:rPr lang="en-GB" sz="600" dirty="0">
                <a:solidFill>
                  <a:schemeClr val="tx2"/>
                </a:solidFill>
              </a:rPr>
              <a:t>C. </a:t>
            </a:r>
            <a:r>
              <a:rPr lang="en-GB" sz="600" dirty="0" err="1">
                <a:solidFill>
                  <a:schemeClr val="tx2"/>
                </a:solidFill>
              </a:rPr>
              <a:t>Bertella</a:t>
            </a:r>
            <a:r>
              <a:rPr lang="en-GB" sz="600" dirty="0">
                <a:solidFill>
                  <a:schemeClr val="tx2"/>
                </a:solidFill>
              </a:rPr>
              <a:t> et al. 2019 </a:t>
            </a:r>
            <a:r>
              <a:rPr lang="it-IT" sz="600" dirty="0">
                <a:solidFill>
                  <a:schemeClr val="tx2"/>
                </a:solidFill>
              </a:rPr>
              <a:t>IL NUOVO CIMENTO 42 C 205</a:t>
            </a:r>
          </a:p>
          <a:p>
            <a:pPr algn="r"/>
            <a:r>
              <a:rPr lang="en-GB" sz="600" dirty="0">
                <a:solidFill>
                  <a:schemeClr val="tx2"/>
                </a:solidFill>
              </a:rPr>
              <a:t>C. </a:t>
            </a:r>
            <a:r>
              <a:rPr lang="en-GB" sz="600" dirty="0" err="1">
                <a:solidFill>
                  <a:schemeClr val="tx2"/>
                </a:solidFill>
              </a:rPr>
              <a:t>Bertella</a:t>
            </a:r>
            <a:r>
              <a:rPr lang="en-GB" sz="600" dirty="0">
                <a:solidFill>
                  <a:schemeClr val="tx2"/>
                </a:solidFill>
              </a:rPr>
              <a:t> et al. 2019 JINST 14 C05024</a:t>
            </a:r>
          </a:p>
          <a:p>
            <a:pPr algn="r"/>
            <a:r>
              <a:rPr lang="en-GB" sz="600" dirty="0">
                <a:solidFill>
                  <a:schemeClr val="tx2"/>
                </a:solidFill>
              </a:rPr>
              <a:t>J. Fernandez-</a:t>
            </a:r>
            <a:r>
              <a:rPr lang="en-GB" sz="600" dirty="0" err="1">
                <a:solidFill>
                  <a:schemeClr val="tx2"/>
                </a:solidFill>
              </a:rPr>
              <a:t>Tejero</a:t>
            </a:r>
            <a:r>
              <a:rPr lang="en-GB" sz="600" dirty="0">
                <a:solidFill>
                  <a:schemeClr val="tx2"/>
                </a:solidFill>
              </a:rPr>
              <a:t> et al 2019 NIMA 958 162838</a:t>
            </a:r>
          </a:p>
          <a:p>
            <a:pPr algn="r"/>
            <a:r>
              <a:rPr lang="en-GB" sz="600" dirty="0">
                <a:solidFill>
                  <a:schemeClr val="tx2"/>
                </a:solidFill>
              </a:rPr>
              <a:t>C. </a:t>
            </a:r>
            <a:r>
              <a:rPr lang="en-GB" sz="600" dirty="0" err="1">
                <a:solidFill>
                  <a:schemeClr val="tx2"/>
                </a:solidFill>
              </a:rPr>
              <a:t>Bertella</a:t>
            </a:r>
            <a:r>
              <a:rPr lang="en-GB" sz="600" dirty="0">
                <a:solidFill>
                  <a:schemeClr val="tx2"/>
                </a:solidFill>
              </a:rPr>
              <a:t> et al. 2019 NIMA 924 236</a:t>
            </a:r>
          </a:p>
        </p:txBody>
      </p:sp>
      <p:pic>
        <p:nvPicPr>
          <p:cNvPr id="39" name="Picture 2">
            <a:extLst>
              <a:ext uri="{FF2B5EF4-FFF2-40B4-BE49-F238E27FC236}">
                <a16:creationId xmlns:a16="http://schemas.microsoft.com/office/drawing/2014/main" id="{737D58F0-4A2D-40A2-A1F2-67FC7BF56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9" t="16907" r="4285" b="17068"/>
          <a:stretch>
            <a:fillRect/>
          </a:stretch>
        </p:blipFill>
        <p:spPr bwMode="auto">
          <a:xfrm>
            <a:off x="709613" y="4785122"/>
            <a:ext cx="1401366" cy="270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5959AD5-75DA-B5BE-7938-CF82EC96E1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13423" y="4783932"/>
            <a:ext cx="473869" cy="273844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 kern="1200" dirty="0">
                <a:solidFill>
                  <a:srgbClr val="0033A0"/>
                </a:solidFill>
                <a:latin typeface="Arial"/>
                <a:ea typeface="+mn-ea"/>
              </a:rPr>
              <a:t>19</a:t>
            </a:r>
            <a:r>
              <a:rPr kumimoji="0" lang="de-DE" sz="75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/09/22</a:t>
            </a: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297D06B-3984-AED1-7870-A545DD7F8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94447" y="4787504"/>
            <a:ext cx="4929188" cy="273844"/>
          </a:xfrm>
        </p:spPr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C. A. Mussolini | </a:t>
            </a:r>
            <a:r>
              <a:rPr lang="en-GB" dirty="0"/>
              <a:t>Overview of </a:t>
            </a:r>
            <a:r>
              <a:rPr lang="en-GB" dirty="0" err="1"/>
              <a:t>HiRadMat</a:t>
            </a:r>
            <a:r>
              <a:rPr lang="en-GB" dirty="0"/>
              <a:t> and the </a:t>
            </a:r>
            <a:r>
              <a:rPr lang="en-GB" dirty="0" err="1"/>
              <a:t>Eurolabs</a:t>
            </a:r>
            <a:r>
              <a:rPr lang="en-GB" dirty="0"/>
              <a:t> Initiative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C972DD-DE1A-1881-D378-58B45F09A0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49435" y="4791076"/>
            <a:ext cx="313637" cy="27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2289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BFD3B96-C06C-4CB0-9111-9BB4C4F46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991" y="1194197"/>
            <a:ext cx="5038065" cy="3456384"/>
          </a:xfrm>
        </p:spPr>
        <p:txBody>
          <a:bodyPr/>
          <a:lstStyle/>
          <a:p>
            <a:r>
              <a:rPr lang="en-US" dirty="0"/>
              <a:t>Investigate dynamic response of novel materials for HL-LHC collimator upgrade</a:t>
            </a:r>
          </a:p>
          <a:p>
            <a:pPr lvl="1"/>
            <a:r>
              <a:rPr lang="en-US" dirty="0"/>
              <a:t>16 target stations with 18 different materials ranging from ultra light C foams to heavy W alloys</a:t>
            </a:r>
          </a:p>
          <a:p>
            <a:pPr lvl="1"/>
            <a:r>
              <a:rPr lang="en-US" dirty="0" err="1"/>
              <a:t>MoGr</a:t>
            </a:r>
            <a:r>
              <a:rPr lang="en-US" dirty="0"/>
              <a:t>, CFC and graphite coated with Mo, Cu, </a:t>
            </a:r>
            <a:r>
              <a:rPr lang="en-US" dirty="0" err="1"/>
              <a:t>TiN</a:t>
            </a:r>
            <a:endParaRPr lang="en-US" dirty="0"/>
          </a:p>
          <a:p>
            <a:pPr lvl="1"/>
            <a:r>
              <a:rPr lang="en-GB" dirty="0"/>
              <a:t>To derive &amp; extend constitutive models and material properties as input for numerical simulations</a:t>
            </a:r>
            <a:endParaRPr lang="en-US" dirty="0"/>
          </a:p>
          <a:p>
            <a:r>
              <a:rPr lang="en-US" dirty="0"/>
              <a:t>Conditions exceeding maximum energy deposition density of LHC injection error</a:t>
            </a:r>
          </a:p>
          <a:p>
            <a:r>
              <a:rPr lang="en-US" dirty="0"/>
              <a:t>Re-usable multi-purpose testbench</a:t>
            </a:r>
            <a:endParaRPr lang="en-GB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434B109-5B5F-4D2E-9323-0D963A92B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HRMT36 MultiMat </a:t>
            </a:r>
            <a:br>
              <a:rPr lang="it-IT" dirty="0"/>
            </a:br>
            <a:r>
              <a:rPr lang="it-IT" dirty="0"/>
              <a:t>U. Malta, Brevetti-Bizz SME Italy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C5ECA6-A6A6-4F26-A122-E02FE1840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9410E4-61B5-DD44-9DE0-B61071173AF9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F4B4EF9-3ED6-4F05-96A8-397857412912}"/>
              </a:ext>
            </a:extLst>
          </p:cNvPr>
          <p:cNvGrpSpPr/>
          <p:nvPr/>
        </p:nvGrpSpPr>
        <p:grpSpPr>
          <a:xfrm>
            <a:off x="5747001" y="104973"/>
            <a:ext cx="3332436" cy="1329429"/>
            <a:chOff x="7662668" y="267748"/>
            <a:chExt cx="4443248" cy="177257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1441C65-D2C1-4359-8A08-EA87F67F89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92" r="4768" b="9722"/>
            <a:stretch/>
          </p:blipFill>
          <p:spPr>
            <a:xfrm>
              <a:off x="7662668" y="267748"/>
              <a:ext cx="2179176" cy="1772572"/>
            </a:xfrm>
            <a:prstGeom prst="rect">
              <a:avLst/>
            </a:prstGeom>
          </p:spPr>
        </p:pic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652A5FF3-9D62-41EB-8E4E-2FAE2E97157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5" t="11949" r="33503" b="8650"/>
            <a:stretch/>
          </p:blipFill>
          <p:spPr bwMode="auto">
            <a:xfrm>
              <a:off x="9926740" y="277741"/>
              <a:ext cx="2179176" cy="1762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5A7C935-E072-4FB1-A960-C1354D9D2601}"/>
                </a:ext>
              </a:extLst>
            </p:cNvPr>
            <p:cNvSpPr txBox="1"/>
            <p:nvPr/>
          </p:nvSpPr>
          <p:spPr>
            <a:xfrm>
              <a:off x="7662668" y="1855655"/>
              <a:ext cx="2171535" cy="184665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900" b="1" dirty="0">
                  <a:solidFill>
                    <a:schemeClr val="tx2"/>
                  </a:solidFill>
                </a:rPr>
                <a:t>‘revolver barrel’ target station</a:t>
              </a:r>
              <a:endParaRPr lang="en-GB" sz="900" b="1" dirty="0">
                <a:solidFill>
                  <a:schemeClr val="tx2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9A7557A-700A-440E-8097-FE0C9F15CF3D}"/>
                </a:ext>
              </a:extLst>
            </p:cNvPr>
            <p:cNvSpPr txBox="1"/>
            <p:nvPr/>
          </p:nvSpPr>
          <p:spPr>
            <a:xfrm>
              <a:off x="9926740" y="1855655"/>
              <a:ext cx="1692771" cy="184665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900" b="1" dirty="0">
                  <a:solidFill>
                    <a:schemeClr val="tx2"/>
                  </a:solidFill>
                </a:rPr>
                <a:t>Experiment installation</a:t>
              </a:r>
              <a:endParaRPr lang="en-GB" sz="900" b="1" dirty="0">
                <a:solidFill>
                  <a:schemeClr val="tx2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E05C9A7-7F85-4C34-9423-511F7CFA915F}"/>
              </a:ext>
            </a:extLst>
          </p:cNvPr>
          <p:cNvSpPr txBox="1"/>
          <p:nvPr/>
        </p:nvSpPr>
        <p:spPr>
          <a:xfrm>
            <a:off x="413140" y="4396568"/>
            <a:ext cx="1915589" cy="18466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r"/>
            <a:r>
              <a:rPr lang="en-GB" sz="600" dirty="0">
                <a:solidFill>
                  <a:schemeClr val="tx2"/>
                </a:solidFill>
              </a:rPr>
              <a:t>F. Carra et al. 2017 Proceedings IPAC17 MOPAB005</a:t>
            </a:r>
          </a:p>
          <a:p>
            <a:pPr algn="r"/>
            <a:r>
              <a:rPr lang="en-GB" sz="600" dirty="0">
                <a:solidFill>
                  <a:schemeClr val="tx2"/>
                </a:solidFill>
              </a:rPr>
              <a:t>A Bertarelli et al. 2018 J. Phys.: Conf. Ser. 1067 082021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BF11562-F0E1-43BD-85CE-79BDD370657F}"/>
              </a:ext>
            </a:extLst>
          </p:cNvPr>
          <p:cNvGrpSpPr>
            <a:grpSpLocks noChangeAspect="1"/>
          </p:cNvGrpSpPr>
          <p:nvPr/>
        </p:nvGrpSpPr>
        <p:grpSpPr>
          <a:xfrm>
            <a:off x="5747001" y="1618903"/>
            <a:ext cx="3332436" cy="1514573"/>
            <a:chOff x="7679718" y="1931059"/>
            <a:chExt cx="4426197" cy="201168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299F8D1-25C5-464C-B371-A8272305EB2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679718" y="1931059"/>
              <a:ext cx="4426197" cy="2011680"/>
              <a:chOff x="8040216" y="4355202"/>
              <a:chExt cx="4050000" cy="1840701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393F7864-382E-49E4-90CA-CDF5211575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165" b="7481"/>
              <a:stretch/>
            </p:blipFill>
            <p:spPr>
              <a:xfrm>
                <a:off x="8040216" y="4940267"/>
                <a:ext cx="4050000" cy="636122"/>
              </a:xfrm>
              <a:prstGeom prst="rect">
                <a:avLst/>
              </a:prstGeom>
            </p:spPr>
          </p:pic>
          <p:pic>
            <p:nvPicPr>
              <p:cNvPr id="14" name="Content Placeholder 4">
                <a:extLst>
                  <a:ext uri="{FF2B5EF4-FFF2-40B4-BE49-F238E27FC236}">
                    <a16:creationId xmlns:a16="http://schemas.microsoft.com/office/drawing/2014/main" id="{9C778871-8FFA-4471-B24A-2F0B51959D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813" b="9745"/>
              <a:stretch/>
            </p:blipFill>
            <p:spPr>
              <a:xfrm>
                <a:off x="8040216" y="5575893"/>
                <a:ext cx="4050000" cy="620010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0B1D192E-7948-402F-BD4E-F09F306725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875" b="16759"/>
              <a:stretch/>
            </p:blipFill>
            <p:spPr>
              <a:xfrm>
                <a:off x="8040216" y="4355202"/>
                <a:ext cx="4050000" cy="585065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F2B28F2-2415-4D41-B1E6-AA5EB16FB3B6}"/>
                </a:ext>
              </a:extLst>
            </p:cNvPr>
            <p:cNvSpPr txBox="1"/>
            <p:nvPr/>
          </p:nvSpPr>
          <p:spPr>
            <a:xfrm>
              <a:off x="7772360" y="1980694"/>
              <a:ext cx="2322888" cy="15329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750" b="1" dirty="0">
                  <a:solidFill>
                    <a:schemeClr val="tx2"/>
                  </a:solidFill>
                </a:rPr>
                <a:t>W-Ni-Cu alloy, after 12 &amp; 24 b, 2.0 mm </a:t>
              </a:r>
              <a:endParaRPr lang="en-GB" sz="750" b="1" dirty="0">
                <a:solidFill>
                  <a:schemeClr val="tx2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3B1E4A6-F1E5-4199-8254-A804CA9003E0}"/>
                </a:ext>
              </a:extLst>
            </p:cNvPr>
            <p:cNvSpPr txBox="1"/>
            <p:nvPr/>
          </p:nvSpPr>
          <p:spPr>
            <a:xfrm>
              <a:off x="7772360" y="2616077"/>
              <a:ext cx="1773570" cy="15329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750" b="1" dirty="0" err="1">
                  <a:solidFill>
                    <a:schemeClr val="tx2"/>
                  </a:solidFill>
                </a:rPr>
                <a:t>SiC</a:t>
              </a:r>
              <a:r>
                <a:rPr lang="en-US" sz="750" b="1" dirty="0">
                  <a:solidFill>
                    <a:schemeClr val="tx2"/>
                  </a:solidFill>
                </a:rPr>
                <a:t> after 36 bunches, 0.5 mm</a:t>
              </a:r>
              <a:endParaRPr lang="en-GB" sz="750" b="1" dirty="0">
                <a:solidFill>
                  <a:schemeClr val="tx2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077C345-B07C-4277-9DA4-A9007117C4F9}"/>
                </a:ext>
              </a:extLst>
            </p:cNvPr>
            <p:cNvSpPr txBox="1"/>
            <p:nvPr/>
          </p:nvSpPr>
          <p:spPr>
            <a:xfrm>
              <a:off x="7772360" y="3306591"/>
              <a:ext cx="2322965" cy="306595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750" b="1" dirty="0" err="1">
                  <a:solidFill>
                    <a:schemeClr val="tx2"/>
                  </a:solidFill>
                </a:rPr>
                <a:t>Ti</a:t>
              </a:r>
              <a:r>
                <a:rPr lang="en-US" sz="750" b="1" dirty="0">
                  <a:solidFill>
                    <a:schemeClr val="tx2"/>
                  </a:solidFill>
                </a:rPr>
                <a:t>-Zr-Mo alloy, after 12 bunches, 2.0 mm</a:t>
              </a:r>
              <a:endParaRPr lang="en-GB" sz="750" b="1" dirty="0">
                <a:solidFill>
                  <a:schemeClr val="tx2"/>
                </a:solidFill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0DD88839-20F4-459B-8312-8D35373F480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505" t="87501" r="56628"/>
          <a:stretch/>
        </p:blipFill>
        <p:spPr>
          <a:xfrm>
            <a:off x="8553669" y="4185476"/>
            <a:ext cx="474448" cy="211093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309D0FDA-90F2-488F-806F-28EAD6440F1D}"/>
              </a:ext>
            </a:extLst>
          </p:cNvPr>
          <p:cNvGrpSpPr/>
          <p:nvPr/>
        </p:nvGrpSpPr>
        <p:grpSpPr>
          <a:xfrm>
            <a:off x="5108769" y="3186559"/>
            <a:ext cx="3953718" cy="1442899"/>
            <a:chOff x="6811692" y="4248745"/>
            <a:chExt cx="5271623" cy="192386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9B27114-A4FE-4F1A-947F-6530FAA70D1D}"/>
                </a:ext>
              </a:extLst>
            </p:cNvPr>
            <p:cNvSpPr txBox="1"/>
            <p:nvPr/>
          </p:nvSpPr>
          <p:spPr>
            <a:xfrm>
              <a:off x="7610209" y="4249846"/>
              <a:ext cx="213733" cy="153888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750" b="1" dirty="0" err="1">
                  <a:solidFill>
                    <a:schemeClr val="tx2"/>
                  </a:solidFill>
                </a:rPr>
                <a:t>SiC</a:t>
              </a:r>
              <a:endParaRPr lang="en-GB" sz="750" b="1" dirty="0">
                <a:solidFill>
                  <a:schemeClr val="tx2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DE8CB18-A77C-4A02-94D4-954827921D17}"/>
                </a:ext>
              </a:extLst>
            </p:cNvPr>
            <p:cNvSpPr txBox="1"/>
            <p:nvPr/>
          </p:nvSpPr>
          <p:spPr>
            <a:xfrm>
              <a:off x="9198674" y="4248745"/>
              <a:ext cx="844249" cy="153888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750" b="1" dirty="0" err="1">
                  <a:solidFill>
                    <a:schemeClr val="tx2"/>
                  </a:solidFill>
                </a:rPr>
                <a:t>Ti</a:t>
              </a:r>
              <a:r>
                <a:rPr lang="en-US" sz="750" b="1" dirty="0">
                  <a:solidFill>
                    <a:schemeClr val="tx2"/>
                  </a:solidFill>
                </a:rPr>
                <a:t>-Zr-Mo alloy</a:t>
              </a:r>
              <a:endParaRPr lang="en-GB" sz="750" b="1" dirty="0">
                <a:solidFill>
                  <a:schemeClr val="tx2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033682A-3625-4A0F-9CF3-A4BC86087662}"/>
                </a:ext>
              </a:extLst>
            </p:cNvPr>
            <p:cNvSpPr txBox="1"/>
            <p:nvPr/>
          </p:nvSpPr>
          <p:spPr>
            <a:xfrm>
              <a:off x="10377721" y="4249846"/>
              <a:ext cx="1705594" cy="153888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750" b="1" dirty="0">
                  <a:solidFill>
                    <a:schemeClr val="tx2"/>
                  </a:solidFill>
                </a:rPr>
                <a:t>Copper-diamond composite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4B2E779-E0A0-4C7D-9329-8AFD08869E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09" t="2917" r="4547" b="13280"/>
            <a:stretch/>
          </p:blipFill>
          <p:spPr>
            <a:xfrm>
              <a:off x="10232810" y="4423970"/>
              <a:ext cx="1836008" cy="174864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94DFFC8-9A06-4E75-8BA7-3B38633551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1219"/>
            <a:stretch/>
          </p:blipFill>
          <p:spPr>
            <a:xfrm>
              <a:off x="8490871" y="4423970"/>
              <a:ext cx="1880964" cy="172730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12D694F-6F24-4C61-B8E0-A615BEBDD5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813"/>
            <a:stretch/>
          </p:blipFill>
          <p:spPr>
            <a:xfrm>
              <a:off x="6811692" y="4423970"/>
              <a:ext cx="1821551" cy="1727375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12F5F640-7E74-4E7D-B5DC-46C6DF9F0C83}"/>
              </a:ext>
            </a:extLst>
          </p:cNvPr>
          <p:cNvSpPr txBox="1"/>
          <p:nvPr/>
        </p:nvSpPr>
        <p:spPr>
          <a:xfrm>
            <a:off x="2587632" y="4396569"/>
            <a:ext cx="2430152" cy="2769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r"/>
            <a:r>
              <a:rPr lang="en-GB" sz="600" dirty="0">
                <a:solidFill>
                  <a:schemeClr val="tx2"/>
                </a:solidFill>
              </a:rPr>
              <a:t>M. </a:t>
            </a:r>
            <a:r>
              <a:rPr lang="en-GB" sz="600" dirty="0" err="1">
                <a:solidFill>
                  <a:schemeClr val="tx2"/>
                </a:solidFill>
              </a:rPr>
              <a:t>Pasquali</a:t>
            </a:r>
            <a:r>
              <a:rPr lang="en-GB" sz="600" dirty="0">
                <a:solidFill>
                  <a:schemeClr val="tx2"/>
                </a:solidFill>
              </a:rPr>
              <a:t> et al. 2019 Journal of Dynamic </a:t>
            </a:r>
            <a:r>
              <a:rPr lang="en-GB" sz="600" dirty="0" err="1">
                <a:solidFill>
                  <a:schemeClr val="tx2"/>
                </a:solidFill>
              </a:rPr>
              <a:t>Behavior</a:t>
            </a:r>
            <a:r>
              <a:rPr lang="en-GB" sz="600" dirty="0">
                <a:solidFill>
                  <a:schemeClr val="tx2"/>
                </a:solidFill>
              </a:rPr>
              <a:t> of Materials 5 266</a:t>
            </a:r>
          </a:p>
          <a:p>
            <a:pPr algn="r"/>
            <a:r>
              <a:rPr lang="en-GB" sz="600" dirty="0">
                <a:solidFill>
                  <a:schemeClr val="tx2"/>
                </a:solidFill>
              </a:rPr>
              <a:t>M. </a:t>
            </a:r>
            <a:r>
              <a:rPr lang="en-GB" sz="600" dirty="0" err="1">
                <a:solidFill>
                  <a:schemeClr val="tx2"/>
                </a:solidFill>
              </a:rPr>
              <a:t>Portelli</a:t>
            </a:r>
            <a:r>
              <a:rPr lang="en-GB" sz="600" dirty="0">
                <a:solidFill>
                  <a:schemeClr val="tx2"/>
                </a:solidFill>
              </a:rPr>
              <a:t> et al. 2019 Mechanics of Materials 138 103169 </a:t>
            </a:r>
          </a:p>
          <a:p>
            <a:pPr algn="r"/>
            <a:r>
              <a:rPr lang="en-GB" sz="600" dirty="0">
                <a:solidFill>
                  <a:schemeClr val="tx2"/>
                </a:solidFill>
              </a:rPr>
              <a:t>M. </a:t>
            </a:r>
            <a:r>
              <a:rPr lang="en-GB" sz="600" dirty="0" err="1">
                <a:solidFill>
                  <a:schemeClr val="tx2"/>
                </a:solidFill>
              </a:rPr>
              <a:t>Portelli</a:t>
            </a:r>
            <a:r>
              <a:rPr lang="en-GB" sz="600" dirty="0">
                <a:solidFill>
                  <a:schemeClr val="tx2"/>
                </a:solidFill>
              </a:rPr>
              <a:t> et al. 2021 Shock and Vibration, vol. 2021, 8879400</a:t>
            </a:r>
          </a:p>
        </p:txBody>
      </p:sp>
      <p:pic>
        <p:nvPicPr>
          <p:cNvPr id="39" name="Picture 2">
            <a:extLst>
              <a:ext uri="{FF2B5EF4-FFF2-40B4-BE49-F238E27FC236}">
                <a16:creationId xmlns:a16="http://schemas.microsoft.com/office/drawing/2014/main" id="{632E2E49-1C17-4259-BDCF-EC4AACBC8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9" t="16907" r="4285" b="17068"/>
          <a:stretch>
            <a:fillRect/>
          </a:stretch>
        </p:blipFill>
        <p:spPr bwMode="auto">
          <a:xfrm>
            <a:off x="709613" y="4785122"/>
            <a:ext cx="1401366" cy="270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F16C3E4-6773-702A-0C26-0FD21477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13423" y="4783932"/>
            <a:ext cx="473869" cy="273844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 kern="1200" dirty="0">
                <a:solidFill>
                  <a:srgbClr val="0033A0"/>
                </a:solidFill>
                <a:latin typeface="Arial"/>
                <a:ea typeface="+mn-ea"/>
              </a:rPr>
              <a:t>19</a:t>
            </a:r>
            <a:r>
              <a:rPr kumimoji="0" lang="de-DE" sz="75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/09/22</a:t>
            </a: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E055AF57-AFDA-DAD9-9148-463C31ECF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94447" y="4787504"/>
            <a:ext cx="4929188" cy="273844"/>
          </a:xfrm>
        </p:spPr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C. A. Mussolini | </a:t>
            </a:r>
            <a:r>
              <a:rPr lang="en-GB" dirty="0"/>
              <a:t>Overview of </a:t>
            </a:r>
            <a:r>
              <a:rPr lang="en-GB" dirty="0" err="1"/>
              <a:t>HiRadMat</a:t>
            </a:r>
            <a:r>
              <a:rPr lang="en-GB" dirty="0"/>
              <a:t> and the </a:t>
            </a:r>
            <a:r>
              <a:rPr lang="en-GB" dirty="0" err="1"/>
              <a:t>Eurolabs</a:t>
            </a:r>
            <a:r>
              <a:rPr lang="en-GB" dirty="0"/>
              <a:t> Initiative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AEFD4B-82EF-355B-25EF-E52F4B36020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49435" y="4791076"/>
            <a:ext cx="313637" cy="27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79033"/>
      </p:ext>
    </p:extLst>
  </p:cSld>
  <p:clrMapOvr>
    <a:masterClrMapping/>
  </p:clrMapOvr>
</p:sld>
</file>

<file path=ppt/theme/theme1.xml><?xml version="1.0" encoding="utf-8"?>
<a:theme xmlns:a="http://schemas.openxmlformats.org/drawingml/2006/main" name="Antonio template">
  <a:themeElements>
    <a:clrScheme name="Custom 347">
      <a:dk1>
        <a:srgbClr val="677480"/>
      </a:dk1>
      <a:lt1>
        <a:srgbClr val="FFFFFF"/>
      </a:lt1>
      <a:dk2>
        <a:srgbClr val="2185C5"/>
      </a:dk2>
      <a:lt2>
        <a:srgbClr val="FFFFFF"/>
      </a:lt2>
      <a:accent1>
        <a:srgbClr val="2185C5"/>
      </a:accent1>
      <a:accent2>
        <a:srgbClr val="7ECEFD"/>
      </a:accent2>
      <a:accent3>
        <a:srgbClr val="F20253"/>
      </a:accent3>
      <a:accent4>
        <a:srgbClr val="FF9715"/>
      </a:accent4>
      <a:accent5>
        <a:srgbClr val="1C3AA9"/>
      </a:accent5>
      <a:accent6>
        <a:srgbClr val="97ABBC"/>
      </a:accent6>
      <a:hlink>
        <a:srgbClr val="2185C5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 [Auto-saved]" id="{EEBA5041-B23E-0E4A-B523-4EA9F2C9AF8B}" vid="{17FEE769-510F-514E-B0FB-92A796EE2732}"/>
    </a:ext>
  </a:extLst>
</a:theme>
</file>

<file path=ppt/theme/theme3.xml><?xml version="1.0" encoding="utf-8"?>
<a:theme xmlns:a="http://schemas.openxmlformats.org/drawingml/2006/main" name="1_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 [Auto-saved]" id="{EEBA5041-B23E-0E4A-B523-4EA9F2C9AF8B}" vid="{17FEE769-510F-514E-B0FB-92A796EE2732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56701</TotalTime>
  <Words>1341</Words>
  <Application>Microsoft Office PowerPoint</Application>
  <PresentationFormat>On-screen Show (16:9)</PresentationFormat>
  <Paragraphs>252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Wingdings</vt:lpstr>
      <vt:lpstr>Lato</vt:lpstr>
      <vt:lpstr>Raleway</vt:lpstr>
      <vt:lpstr>Arial</vt:lpstr>
      <vt:lpstr>Calibri</vt:lpstr>
      <vt:lpstr>Antonio template</vt:lpstr>
      <vt:lpstr>Office Theme</vt:lpstr>
      <vt:lpstr>1_Office Theme</vt:lpstr>
      <vt:lpstr>The HiRadMat Facility and the EURO-LABS Initiative</vt:lpstr>
      <vt:lpstr>The raison d’etre</vt:lpstr>
      <vt:lpstr>Why HiRadMat?</vt:lpstr>
      <vt:lpstr>HiRadMat Facility</vt:lpstr>
      <vt:lpstr>HiRadMat Experiments Since LS2 and beyond</vt:lpstr>
      <vt:lpstr>PowerPoint Presentation</vt:lpstr>
      <vt:lpstr>HRMT19 BLM2, HRMT55 BLM3 ESS</vt:lpstr>
      <vt:lpstr>HRMT41/47 ATLASPixRad ATLAS Collaboration</vt:lpstr>
      <vt:lpstr>HRMT36 MultiMat  U. Malta, Brevetti-Bizz SME Italy</vt:lpstr>
      <vt:lpstr>2021 Experiments</vt:lpstr>
      <vt:lpstr>2022 Experiments</vt:lpstr>
      <vt:lpstr>EURO-LABS Transnational Access at HiRadMat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PARTICLE PRODUCTION STUDIES</dc:title>
  <dc:creator>Carlo Alberto Mussolini</dc:creator>
  <cp:lastModifiedBy>Carlo Alberto Mussolini</cp:lastModifiedBy>
  <cp:revision>323</cp:revision>
  <dcterms:modified xsi:type="dcterms:W3CDTF">2022-09-20T11:59:30Z</dcterms:modified>
</cp:coreProperties>
</file>