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  <p:sldMasterId id="2147483700" r:id="rId5"/>
    <p:sldMasterId id="2147483719" r:id="rId6"/>
    <p:sldMasterId id="2147483732" r:id="rId7"/>
    <p:sldMasterId id="2147483741" r:id="rId8"/>
    <p:sldMasterId id="2147483747" r:id="rId9"/>
    <p:sldMasterId id="2147483751" r:id="rId10"/>
    <p:sldMasterId id="2147483767" r:id="rId11"/>
    <p:sldMasterId id="2147483770" r:id="rId12"/>
  </p:sldMasterIdLst>
  <p:notesMasterIdLst>
    <p:notesMasterId r:id="rId30"/>
  </p:notesMasterIdLst>
  <p:sldIdLst>
    <p:sldId id="257" r:id="rId13"/>
    <p:sldId id="403" r:id="rId14"/>
    <p:sldId id="360" r:id="rId15"/>
    <p:sldId id="359" r:id="rId16"/>
    <p:sldId id="399" r:id="rId17"/>
    <p:sldId id="371" r:id="rId18"/>
    <p:sldId id="405" r:id="rId19"/>
    <p:sldId id="406" r:id="rId20"/>
    <p:sldId id="402" r:id="rId21"/>
    <p:sldId id="397" r:id="rId22"/>
    <p:sldId id="395" r:id="rId23"/>
    <p:sldId id="272" r:id="rId24"/>
    <p:sldId id="377" r:id="rId25"/>
    <p:sldId id="381" r:id="rId26"/>
    <p:sldId id="378" r:id="rId27"/>
    <p:sldId id="384" r:id="rId28"/>
    <p:sldId id="3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DEE460-BAC5-4057-84C5-146A0B295AD3}">
          <p14:sldIdLst>
            <p14:sldId id="257"/>
            <p14:sldId id="403"/>
            <p14:sldId id="360"/>
            <p14:sldId id="359"/>
            <p14:sldId id="399"/>
            <p14:sldId id="371"/>
            <p14:sldId id="405"/>
            <p14:sldId id="406"/>
            <p14:sldId id="402"/>
            <p14:sldId id="397"/>
            <p14:sldId id="395"/>
          </p14:sldIdLst>
        </p14:section>
        <p14:section name="Untitled Section" id="{25A8F789-9CA1-46B1-B95A-EB7BD08EE49D}">
          <p14:sldIdLst>
            <p14:sldId id="272"/>
            <p14:sldId id="377"/>
            <p14:sldId id="381"/>
            <p14:sldId id="378"/>
            <p14:sldId id="384"/>
            <p14:sldId id="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B8BACC"/>
    <a:srgbClr val="00BED5"/>
    <a:srgbClr val="F08900"/>
    <a:srgbClr val="FF6900"/>
    <a:srgbClr val="1E5DF8"/>
    <a:srgbClr val="626262"/>
    <a:srgbClr val="FFFFFF"/>
    <a:srgbClr val="C13D33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22"/>
  </p:normalViewPr>
  <p:slideViewPr>
    <p:cSldViewPr snapToGrid="0" snapToObjects="1">
      <p:cViewPr>
        <p:scale>
          <a:sx n="75" d="100"/>
          <a:sy n="75" d="100"/>
        </p:scale>
        <p:origin x="152" y="60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49B89-5F1A-4F29-ABC5-071832C19A86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BB10F2D4-1969-427B-9627-55B700AAD46F}">
      <dgm:prSet phldrT="[Text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algn="l"/>
          <a:r>
            <a:rPr lang="en-US" sz="4800" dirty="0" smtClean="0"/>
            <a:t>   T2K</a:t>
          </a:r>
          <a:endParaRPr lang="en-US" sz="4800" dirty="0"/>
        </a:p>
      </dgm:t>
    </dgm:pt>
    <dgm:pt modelId="{A09DD431-A919-48C6-9662-742F7B7BD7B6}" type="parTrans" cxnId="{E5497EF0-7D93-4CC9-B391-1F40399EE4C1}">
      <dgm:prSet/>
      <dgm:spPr/>
      <dgm:t>
        <a:bodyPr/>
        <a:lstStyle/>
        <a:p>
          <a:endParaRPr lang="en-US"/>
        </a:p>
      </dgm:t>
    </dgm:pt>
    <dgm:pt modelId="{83E90AE0-2F22-4AFE-8CD3-97D7B5FFCD33}" type="sibTrans" cxnId="{E5497EF0-7D93-4CC9-B391-1F40399EE4C1}">
      <dgm:prSet/>
      <dgm:spPr/>
      <dgm:t>
        <a:bodyPr/>
        <a:lstStyle/>
        <a:p>
          <a:endParaRPr lang="en-US"/>
        </a:p>
      </dgm:t>
    </dgm:pt>
    <dgm:pt modelId="{C4EF56DD-68AF-40CC-B47E-2A406393FACA}">
      <dgm:prSet phldrT="[Text]" custT="1"/>
      <dgm:spPr/>
      <dgm:t>
        <a:bodyPr anchor="t"/>
        <a:lstStyle/>
        <a:p>
          <a:pPr algn="l"/>
          <a:r>
            <a:rPr lang="en-US" sz="4800" dirty="0" smtClean="0"/>
            <a:t>ISIS</a:t>
          </a:r>
          <a:r>
            <a:rPr lang="en-US" sz="6500" dirty="0" smtClean="0"/>
            <a:t> </a:t>
          </a:r>
          <a:endParaRPr lang="en-US" sz="6500" dirty="0"/>
        </a:p>
      </dgm:t>
    </dgm:pt>
    <dgm:pt modelId="{D8EE932E-5666-45EC-BB87-7ED83A6EBAFC}" type="parTrans" cxnId="{6047E004-1952-408B-BCC3-4E96096E60B2}">
      <dgm:prSet/>
      <dgm:spPr/>
      <dgm:t>
        <a:bodyPr/>
        <a:lstStyle/>
        <a:p>
          <a:endParaRPr lang="en-US"/>
        </a:p>
      </dgm:t>
    </dgm:pt>
    <dgm:pt modelId="{A0568EDF-D598-4953-8886-D812CDA16B2E}" type="sibTrans" cxnId="{6047E004-1952-408B-BCC3-4E96096E60B2}">
      <dgm:prSet/>
      <dgm:spPr/>
      <dgm:t>
        <a:bodyPr/>
        <a:lstStyle/>
        <a:p>
          <a:endParaRPr lang="en-US"/>
        </a:p>
      </dgm:t>
    </dgm:pt>
    <dgm:pt modelId="{05AA6587-A24A-43C7-A999-5690063F1236}">
      <dgm:prSet phldrT="[Text]" custT="1"/>
      <dgm:spPr/>
      <dgm:t>
        <a:bodyPr anchor="t"/>
        <a:lstStyle/>
        <a:p>
          <a:r>
            <a:rPr lang="en-US" sz="4800" dirty="0" smtClean="0"/>
            <a:t>LBNF</a:t>
          </a:r>
          <a:endParaRPr lang="en-US" sz="4800" dirty="0"/>
        </a:p>
      </dgm:t>
    </dgm:pt>
    <dgm:pt modelId="{C8C1AD01-D832-4AD7-9CE9-69E1F650744C}" type="parTrans" cxnId="{F21DE573-A934-424F-8E17-BD4632C2AD05}">
      <dgm:prSet/>
      <dgm:spPr/>
      <dgm:t>
        <a:bodyPr/>
        <a:lstStyle/>
        <a:p>
          <a:endParaRPr lang="en-US"/>
        </a:p>
      </dgm:t>
    </dgm:pt>
    <dgm:pt modelId="{D6F351BB-BE92-48E0-B2EB-53C7B038D08C}" type="sibTrans" cxnId="{F21DE573-A934-424F-8E17-BD4632C2AD05}">
      <dgm:prSet/>
      <dgm:spPr/>
      <dgm:t>
        <a:bodyPr/>
        <a:lstStyle/>
        <a:p>
          <a:endParaRPr lang="en-US"/>
        </a:p>
      </dgm:t>
    </dgm:pt>
    <dgm:pt modelId="{F928DAC1-EC9B-434E-8B68-DF331CC5C101}" type="pres">
      <dgm:prSet presAssocID="{BB149B89-5F1A-4F29-ABC5-071832C19A86}" presName="compositeShape" presStyleCnt="0">
        <dgm:presLayoutVars>
          <dgm:chMax val="7"/>
          <dgm:dir/>
          <dgm:resizeHandles val="exact"/>
        </dgm:presLayoutVars>
      </dgm:prSet>
      <dgm:spPr/>
    </dgm:pt>
    <dgm:pt modelId="{6CEF53A5-8B74-4825-B758-3F2E5D94A1E3}" type="pres">
      <dgm:prSet presAssocID="{BB10F2D4-1969-427B-9627-55B700AAD46F}" presName="circ1" presStyleLbl="vennNode1" presStyleIdx="0" presStyleCnt="3" custLinFactNeighborX="-25691" custLinFactNeighborY="27938"/>
      <dgm:spPr/>
      <dgm:t>
        <a:bodyPr/>
        <a:lstStyle/>
        <a:p>
          <a:endParaRPr lang="en-US"/>
        </a:p>
      </dgm:t>
    </dgm:pt>
    <dgm:pt modelId="{BE1C303D-2CC5-495A-97D1-999380741B7C}" type="pres">
      <dgm:prSet presAssocID="{BB10F2D4-1969-427B-9627-55B700AAD4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80AE0-0AFD-4CD8-A75E-E98789F3AD49}" type="pres">
      <dgm:prSet presAssocID="{C4EF56DD-68AF-40CC-B47E-2A406393FACA}" presName="circ2" presStyleLbl="vennNode1" presStyleIdx="1" presStyleCnt="3" custLinFactNeighborX="48362" custLinFactNeighborY="-17706"/>
      <dgm:spPr/>
      <dgm:t>
        <a:bodyPr/>
        <a:lstStyle/>
        <a:p>
          <a:endParaRPr lang="en-US"/>
        </a:p>
      </dgm:t>
    </dgm:pt>
    <dgm:pt modelId="{FF7AA5E1-EAB5-4AC0-B06D-7DC53B8152D7}" type="pres">
      <dgm:prSet presAssocID="{C4EF56DD-68AF-40CC-B47E-2A406393FAC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CD1C6-DE46-41CD-9382-87D7A0F12123}" type="pres">
      <dgm:prSet presAssocID="{05AA6587-A24A-43C7-A999-5690063F1236}" presName="circ3" presStyleLbl="vennNode1" presStyleIdx="2" presStyleCnt="3" custLinFactNeighborX="-49595" custLinFactNeighborY="-5179"/>
      <dgm:spPr/>
      <dgm:t>
        <a:bodyPr/>
        <a:lstStyle/>
        <a:p>
          <a:endParaRPr lang="en-US"/>
        </a:p>
      </dgm:t>
    </dgm:pt>
    <dgm:pt modelId="{76B74115-42AB-47EC-A6AF-5B35AC3A49ED}" type="pres">
      <dgm:prSet presAssocID="{05AA6587-A24A-43C7-A999-5690063F123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C6742-5640-4D1A-993A-607F84BF3406}" type="presOf" srcId="{C4EF56DD-68AF-40CC-B47E-2A406393FACA}" destId="{1B880AE0-0AFD-4CD8-A75E-E98789F3AD49}" srcOrd="0" destOrd="0" presId="urn:microsoft.com/office/officeart/2005/8/layout/venn1"/>
    <dgm:cxn modelId="{94F6C2F8-105F-4E2C-91C6-2C500524E6C1}" type="presOf" srcId="{05AA6587-A24A-43C7-A999-5690063F1236}" destId="{6A8CD1C6-DE46-41CD-9382-87D7A0F12123}" srcOrd="0" destOrd="0" presId="urn:microsoft.com/office/officeart/2005/8/layout/venn1"/>
    <dgm:cxn modelId="{6DE38F58-41A7-4641-AF9D-271C21B6A1AE}" type="presOf" srcId="{C4EF56DD-68AF-40CC-B47E-2A406393FACA}" destId="{FF7AA5E1-EAB5-4AC0-B06D-7DC53B8152D7}" srcOrd="1" destOrd="0" presId="urn:microsoft.com/office/officeart/2005/8/layout/venn1"/>
    <dgm:cxn modelId="{F21DE573-A934-424F-8E17-BD4632C2AD05}" srcId="{BB149B89-5F1A-4F29-ABC5-071832C19A86}" destId="{05AA6587-A24A-43C7-A999-5690063F1236}" srcOrd="2" destOrd="0" parTransId="{C8C1AD01-D832-4AD7-9CE9-69E1F650744C}" sibTransId="{D6F351BB-BE92-48E0-B2EB-53C7B038D08C}"/>
    <dgm:cxn modelId="{13943674-4169-4754-89B2-C483CDDD391C}" type="presOf" srcId="{BB149B89-5F1A-4F29-ABC5-071832C19A86}" destId="{F928DAC1-EC9B-434E-8B68-DF331CC5C101}" srcOrd="0" destOrd="0" presId="urn:microsoft.com/office/officeart/2005/8/layout/venn1"/>
    <dgm:cxn modelId="{DF3D6AF1-F9FC-4830-A981-77A0375C233C}" type="presOf" srcId="{BB10F2D4-1969-427B-9627-55B700AAD46F}" destId="{6CEF53A5-8B74-4825-B758-3F2E5D94A1E3}" srcOrd="0" destOrd="0" presId="urn:microsoft.com/office/officeart/2005/8/layout/venn1"/>
    <dgm:cxn modelId="{E5497EF0-7D93-4CC9-B391-1F40399EE4C1}" srcId="{BB149B89-5F1A-4F29-ABC5-071832C19A86}" destId="{BB10F2D4-1969-427B-9627-55B700AAD46F}" srcOrd="0" destOrd="0" parTransId="{A09DD431-A919-48C6-9662-742F7B7BD7B6}" sibTransId="{83E90AE0-2F22-4AFE-8CD3-97D7B5FFCD33}"/>
    <dgm:cxn modelId="{BDE801D2-6626-4119-91A4-82262F224D02}" type="presOf" srcId="{05AA6587-A24A-43C7-A999-5690063F1236}" destId="{76B74115-42AB-47EC-A6AF-5B35AC3A49ED}" srcOrd="1" destOrd="0" presId="urn:microsoft.com/office/officeart/2005/8/layout/venn1"/>
    <dgm:cxn modelId="{24E42738-F7A4-404B-A0F2-632DC83DCBFE}" type="presOf" srcId="{BB10F2D4-1969-427B-9627-55B700AAD46F}" destId="{BE1C303D-2CC5-495A-97D1-999380741B7C}" srcOrd="1" destOrd="0" presId="urn:microsoft.com/office/officeart/2005/8/layout/venn1"/>
    <dgm:cxn modelId="{6047E004-1952-408B-BCC3-4E96096E60B2}" srcId="{BB149B89-5F1A-4F29-ABC5-071832C19A86}" destId="{C4EF56DD-68AF-40CC-B47E-2A406393FACA}" srcOrd="1" destOrd="0" parTransId="{D8EE932E-5666-45EC-BB87-7ED83A6EBAFC}" sibTransId="{A0568EDF-D598-4953-8886-D812CDA16B2E}"/>
    <dgm:cxn modelId="{0B0A045E-7512-465A-B97C-6F8367497DEF}" type="presParOf" srcId="{F928DAC1-EC9B-434E-8B68-DF331CC5C101}" destId="{6CEF53A5-8B74-4825-B758-3F2E5D94A1E3}" srcOrd="0" destOrd="0" presId="urn:microsoft.com/office/officeart/2005/8/layout/venn1"/>
    <dgm:cxn modelId="{8BF23AAE-7331-4DFE-A06E-DD84C1552B48}" type="presParOf" srcId="{F928DAC1-EC9B-434E-8B68-DF331CC5C101}" destId="{BE1C303D-2CC5-495A-97D1-999380741B7C}" srcOrd="1" destOrd="0" presId="urn:microsoft.com/office/officeart/2005/8/layout/venn1"/>
    <dgm:cxn modelId="{2CCF42C6-6D98-42E0-B786-00A9055E2C48}" type="presParOf" srcId="{F928DAC1-EC9B-434E-8B68-DF331CC5C101}" destId="{1B880AE0-0AFD-4CD8-A75E-E98789F3AD49}" srcOrd="2" destOrd="0" presId="urn:microsoft.com/office/officeart/2005/8/layout/venn1"/>
    <dgm:cxn modelId="{B489D8E4-2160-4061-8357-102C8D3C547F}" type="presParOf" srcId="{F928DAC1-EC9B-434E-8B68-DF331CC5C101}" destId="{FF7AA5E1-EAB5-4AC0-B06D-7DC53B8152D7}" srcOrd="3" destOrd="0" presId="urn:microsoft.com/office/officeart/2005/8/layout/venn1"/>
    <dgm:cxn modelId="{0DE046C5-167E-4482-9503-FC6B1E50536F}" type="presParOf" srcId="{F928DAC1-EC9B-434E-8B68-DF331CC5C101}" destId="{6A8CD1C6-DE46-41CD-9382-87D7A0F12123}" srcOrd="4" destOrd="0" presId="urn:microsoft.com/office/officeart/2005/8/layout/venn1"/>
    <dgm:cxn modelId="{F7AB96E7-0277-41D2-99FA-D69FA3461023}" type="presParOf" srcId="{F928DAC1-EC9B-434E-8B68-DF331CC5C101}" destId="{76B74115-42AB-47EC-A6AF-5B35AC3A49E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F53A5-8B74-4825-B758-3F2E5D94A1E3}">
      <dsp:nvSpPr>
        <dsp:cNvPr id="0" name=""/>
        <dsp:cNvSpPr/>
      </dsp:nvSpPr>
      <dsp:spPr>
        <a:xfrm>
          <a:off x="2279100" y="919182"/>
          <a:ext cx="3061765" cy="3061765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  T2K</a:t>
          </a:r>
          <a:endParaRPr lang="en-US" sz="4800" kern="1200" dirty="0"/>
        </a:p>
      </dsp:txBody>
      <dsp:txXfrm>
        <a:off x="2687335" y="1454991"/>
        <a:ext cx="2245294" cy="1377794"/>
      </dsp:txXfrm>
    </dsp:sp>
    <dsp:sp modelId="{1B880AE0-0AFD-4CD8-A75E-E98789F3AD49}">
      <dsp:nvSpPr>
        <dsp:cNvPr id="0" name=""/>
        <dsp:cNvSpPr/>
      </dsp:nvSpPr>
      <dsp:spPr>
        <a:xfrm>
          <a:off x="5651216" y="1435273"/>
          <a:ext cx="3061765" cy="306176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ISIS</a:t>
          </a: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6587606" y="2226229"/>
        <a:ext cx="1837059" cy="1683970"/>
      </dsp:txXfrm>
    </dsp:sp>
    <dsp:sp modelId="{6A8CD1C6-DE46-41CD-9382-87D7A0F12123}">
      <dsp:nvSpPr>
        <dsp:cNvPr id="0" name=""/>
        <dsp:cNvSpPr/>
      </dsp:nvSpPr>
      <dsp:spPr>
        <a:xfrm>
          <a:off x="442429" y="1818821"/>
          <a:ext cx="3061765" cy="306176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LBNF</a:t>
          </a:r>
          <a:endParaRPr lang="en-US" sz="4800" kern="1200" dirty="0"/>
        </a:p>
      </dsp:txBody>
      <dsp:txXfrm>
        <a:off x="730745" y="2609777"/>
        <a:ext cx="1837059" cy="1683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0693-0529-43F2-8A55-0EC2F5864C69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F4AC-95C4-4027-BA47-F139A5E9D59E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B50C-C3FD-4A34-B63F-65A1EFDB3D3D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7C9E-8BA7-4DE0-9D1F-689BFF8AACA2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91CC-0233-47D9-B5D0-FB452AFFDB6C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7B35-8A74-4E4D-97A4-0ACD7BB28F1A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B155-BE95-48F3-BCD6-360EC42047C2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EE95-9E20-4938-8DD2-97D73ABC4C6A}" type="datetime1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7664-D92C-486F-B116-936525741B77}" type="datetime1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826C-B906-4BCB-8563-2041D8491275}" type="datetime1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17F2-2015-4781-A80A-6E56D7F86B9B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69216-649D-40FE-A193-2C061D61F1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6" y="6085989"/>
            <a:ext cx="2697195" cy="68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E6F0-A25B-475A-A371-1F9E705E339F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3142-02E8-434A-9DC0-1EC20C055AFB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59AB-D826-4CE2-8D3D-1B7E5E2FA4D7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D2D2-1319-478B-A508-5BB8E88BCD94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89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1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8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B200-0299-4B7D-B719-F97769D0A016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0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7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45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3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59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53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23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Gollwitzer | Target Complex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07.15.20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44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Gollwitzer | Target Complex Status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07.15.20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02E4-1005-453C-8079-BA1BB01C3630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Gollwitzer | Target Complex Status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07.15.20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21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Gollwitzer | Target Complex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07.15.20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12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Gollwitzer | Target Complex Status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07.15.20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08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Gollwitzer | Target Complex Status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07.15.20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63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Gollwitzer | Target Complex Status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07.15.20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53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636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5" y="1083449"/>
            <a:ext cx="11118797" cy="5093514"/>
          </a:xfrm>
        </p:spPr>
        <p:txBody>
          <a:bodyPr/>
          <a:lstStyle>
            <a:lvl1pPr marL="446088" indent="-446088">
              <a:defRPr/>
            </a:lvl1pPr>
            <a:lvl2pPr marL="806450" indent="-349250">
              <a:defRPr/>
            </a:lvl2pPr>
            <a:lvl3pPr marL="1076325" indent="-269875">
              <a:defRPr/>
            </a:lvl3pPr>
            <a:lvl4pPr marL="1344613" indent="-268288">
              <a:defRPr/>
            </a:lvl4pPr>
            <a:lvl5pPr marL="1612900" indent="-268288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6435" y="6504663"/>
            <a:ext cx="2743200" cy="353338"/>
          </a:xfrm>
          <a:prstGeom prst="rect">
            <a:avLst/>
          </a:prstGeom>
        </p:spPr>
        <p:txBody>
          <a:bodyPr/>
          <a:lstStyle>
            <a:lvl1pPr marL="1092200" indent="-285750">
              <a:defRPr/>
            </a:lvl1pPr>
            <a:lvl3pPr marL="806450" indent="0" algn="r">
              <a:buNone/>
              <a:defRPr lang="en-US" sz="1400" kern="120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 dirty="0" smtClean="0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‹#›</a:t>
            </a:fld>
            <a:r>
              <a:rPr dirty="0" smtClean="0"/>
              <a:t> 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6" y="6085989"/>
            <a:ext cx="2697195" cy="689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 txBox="1">
            <a:spLocks/>
          </p:cNvSpPr>
          <p:nvPr userDrawn="1"/>
        </p:nvSpPr>
        <p:spPr>
          <a:xfrm>
            <a:off x="3662081" y="6504663"/>
            <a:ext cx="4429205" cy="3022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09220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0" algn="r" defTabSz="914400" rtl="0" eaLnBrk="1" latinLnBrk="0" hangingPunct="1">
              <a:buNone/>
              <a:defRPr lang="en-US" sz="1600" kern="120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2" indent="0" algn="ctr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sz="1400" dirty="0" smtClean="0"/>
              <a:t>LBNF Target system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33653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10/05/2017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Chris Densham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11B-45E0-4089-8470-B950279DDE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8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Densham | Target Status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01.06.21</a:t>
            </a:r>
          </a:p>
        </p:txBody>
      </p:sp>
    </p:spTree>
    <p:extLst>
      <p:ext uri="{BB962C8B-B14F-4D97-AF65-F5344CB8AC3E}">
        <p14:creationId xmlns:p14="http://schemas.microsoft.com/office/powerpoint/2010/main" val="374963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D7E0-DE26-4CEC-856C-CA6AB4EB2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980F0-FA08-475E-B6D9-92C6AEAC3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F3F26-C900-4CDA-B093-7FA1471E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B305-3289-44A6-A87E-9309D5333F9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935F8-FB74-4D07-9F65-311E7395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BB51F-272F-4C45-90B7-FCDF542D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A30E-B41A-46C6-9C4F-11FED84B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25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FAAE-9C3C-49E9-8188-2604B18CE9DC}" type="datetime1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80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32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97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249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5" y="1083449"/>
            <a:ext cx="11118797" cy="5093514"/>
          </a:xfrm>
        </p:spPr>
        <p:txBody>
          <a:bodyPr/>
          <a:lstStyle>
            <a:lvl1pPr marL="446088" indent="-446088">
              <a:defRPr/>
            </a:lvl1pPr>
            <a:lvl2pPr marL="806450" indent="-349250">
              <a:defRPr/>
            </a:lvl2pPr>
            <a:lvl3pPr marL="1076325" indent="-269875">
              <a:defRPr/>
            </a:lvl3pPr>
            <a:lvl4pPr marL="1344613" indent="-268288">
              <a:defRPr/>
            </a:lvl4pPr>
            <a:lvl5pPr marL="1612900" indent="-268288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6435" y="6504663"/>
            <a:ext cx="2743200" cy="353338"/>
          </a:xfrm>
          <a:prstGeom prst="rect">
            <a:avLst/>
          </a:prstGeom>
        </p:spPr>
        <p:txBody>
          <a:bodyPr/>
          <a:lstStyle>
            <a:lvl1pPr marL="1092200" indent="-285750">
              <a:defRPr/>
            </a:lvl1pPr>
            <a:lvl3pPr marL="806450" indent="0" algn="r">
              <a:buNone/>
              <a:defRPr lang="en-US" sz="1400" kern="120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 dirty="0" smtClean="0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‹#›</a:t>
            </a:fld>
            <a:r>
              <a:rPr dirty="0" smtClean="0"/>
              <a:t> 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6" y="6085989"/>
            <a:ext cx="2697195" cy="689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 txBox="1">
            <a:spLocks/>
          </p:cNvSpPr>
          <p:nvPr userDrawn="1"/>
        </p:nvSpPr>
        <p:spPr>
          <a:xfrm>
            <a:off x="3662081" y="6299909"/>
            <a:ext cx="4429205" cy="4215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09220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0" algn="r" defTabSz="914400" rtl="0" eaLnBrk="1" latinLnBrk="0" hangingPunct="1">
              <a:buNone/>
              <a:defRPr lang="en-US" sz="1600" kern="120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2" indent="0" algn="ctr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sz="1400" dirty="0" smtClean="0"/>
              <a:t>LBNF Targetry Baffle</a:t>
            </a:r>
            <a:br>
              <a:rPr lang="en-US" sz="1400" dirty="0" smtClean="0"/>
            </a:br>
            <a:r>
              <a:rPr lang="en-US" sz="1400" dirty="0" smtClean="0"/>
              <a:t>Preliminary Design Review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10485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681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5" y="1083449"/>
            <a:ext cx="11118797" cy="5093514"/>
          </a:xfrm>
        </p:spPr>
        <p:txBody>
          <a:bodyPr/>
          <a:lstStyle>
            <a:lvl1pPr marL="446088" indent="-446088">
              <a:defRPr/>
            </a:lvl1pPr>
            <a:lvl2pPr marL="806450" indent="-349250">
              <a:defRPr/>
            </a:lvl2pPr>
            <a:lvl3pPr marL="1076325" indent="-269875">
              <a:defRPr/>
            </a:lvl3pPr>
            <a:lvl4pPr marL="1344613" indent="-268288">
              <a:defRPr/>
            </a:lvl4pPr>
            <a:lvl5pPr marL="1612900" indent="-268288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6435" y="6504663"/>
            <a:ext cx="2743200" cy="353338"/>
          </a:xfrm>
          <a:prstGeom prst="rect">
            <a:avLst/>
          </a:prstGeom>
        </p:spPr>
        <p:txBody>
          <a:bodyPr/>
          <a:lstStyle>
            <a:lvl1pPr marL="1092200" indent="-285750">
              <a:defRPr/>
            </a:lvl1pPr>
            <a:lvl3pPr marL="806450" indent="0" algn="r">
              <a:buNone/>
              <a:defRPr lang="en-US" sz="1400" kern="120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2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GB" dirty="0"/>
              <a:t>Slide </a:t>
            </a:r>
            <a:fld id="{7E569216-649D-40FE-A193-2C061D61F110}" type="slidenum">
              <a:rPr smtClean="0"/>
              <a:pPr lvl="2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</a:pPr>
              <a:t>‹#›</a:t>
            </a:fld>
            <a:r>
              <a:rPr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6" y="6085989"/>
            <a:ext cx="2697195" cy="68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89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66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5" y="1083449"/>
            <a:ext cx="11118797" cy="5093514"/>
          </a:xfrm>
        </p:spPr>
        <p:txBody>
          <a:bodyPr/>
          <a:lstStyle>
            <a:lvl1pPr marL="446088" indent="-446088">
              <a:defRPr/>
            </a:lvl1pPr>
            <a:lvl2pPr marL="806450" indent="-349250">
              <a:defRPr/>
            </a:lvl2pPr>
            <a:lvl3pPr marL="1076325" indent="-269875">
              <a:defRPr/>
            </a:lvl3pPr>
            <a:lvl4pPr marL="1344613" indent="-268288">
              <a:defRPr/>
            </a:lvl4pPr>
            <a:lvl5pPr marL="1612900" indent="-268288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6" y="6085989"/>
            <a:ext cx="2697195" cy="689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 txBox="1">
            <a:spLocks/>
          </p:cNvSpPr>
          <p:nvPr userDrawn="1"/>
        </p:nvSpPr>
        <p:spPr>
          <a:xfrm>
            <a:off x="9430327" y="6430743"/>
            <a:ext cx="2900450" cy="4215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109220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0" algn="r" defTabSz="914400" rtl="0" eaLnBrk="1" latinLnBrk="0" hangingPunct="1">
              <a:buNone/>
              <a:defRPr lang="en-US" sz="1600" kern="120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2" indent="0" algn="ctr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chemeClr val="accent2"/>
                </a:solidFill>
              </a:rPr>
              <a:t>c/o Peter Loveridge</a:t>
            </a:r>
            <a:endParaRPr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5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1D35-9EF2-412F-B32F-C1E5B50BC754}" type="datetime1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03B5-2990-4D86-BA67-BBFD358D6D16}" type="datetime1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3038-00F6-4D1F-AD6E-82B9FFE7F33F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B2D3-AACB-412B-BE14-CC968313137E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7705-492F-43CB-AB58-00C8A2210555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DACF-6A97-4A97-9CF1-EB2B23D8847E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4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07.15.20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Gollwitzer | Target Complex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69"/>
            <a:ext cx="12192000" cy="75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83449"/>
            <a:ext cx="10515600" cy="509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5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q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Ø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8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69"/>
            <a:ext cx="12192000" cy="75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83449"/>
            <a:ext cx="10515600" cy="509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5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q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Ø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69"/>
            <a:ext cx="12192000" cy="75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83449"/>
            <a:ext cx="10515600" cy="509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8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2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q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Ø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69"/>
            <a:ext cx="12192000" cy="75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83449"/>
            <a:ext cx="10515600" cy="509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6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q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Ø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262522" y="1516430"/>
            <a:ext cx="5403371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RaDIATE</a:t>
            </a:r>
            <a:endParaRPr lang="en-US" sz="4400" b="1" spc="-1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status</a:t>
            </a:r>
            <a:endParaRPr lang="en-US" sz="4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353962" y="3632393"/>
            <a:ext cx="51239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</a:t>
            </a:r>
            <a:r>
              <a:rPr lang="en-GB" sz="2400" b="1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Densham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600" i="1" spc="15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T2K-UK and LBNF-UK project teams and ISIS at </a:t>
            </a:r>
            <a:r>
              <a:rPr lang="en-GB" sz="1600" i="1" spc="15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Rutherford Appleton Laboratory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6" y="5880617"/>
            <a:ext cx="3500564" cy="89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3594" y="5961946"/>
            <a:ext cx="1324339" cy="660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1269" y="318409"/>
            <a:ext cx="3606770" cy="4499167"/>
          </a:xfrm>
          <a:prstGeom prst="rect">
            <a:avLst/>
          </a:prstGeom>
        </p:spPr>
      </p:pic>
      <p:pic>
        <p:nvPicPr>
          <p:cNvPr id="12" name="Picture 2" descr="Offre d&amp;#39;emploi – Teaching Fellow in Medieval History | RMBLF.b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24" y="5070687"/>
            <a:ext cx="1938813" cy="96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7" y="5224526"/>
            <a:ext cx="1682222" cy="508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7933" y="4241896"/>
            <a:ext cx="2010056" cy="828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0828" y="5859835"/>
            <a:ext cx="2699792" cy="1012422"/>
          </a:xfrm>
          <a:prstGeom prst="rect">
            <a:avLst/>
          </a:prstGeom>
        </p:spPr>
      </p:pic>
      <p:pic>
        <p:nvPicPr>
          <p:cNvPr id="16" name="Picture 2" descr="C:\Users\Dave Gong\Desktop\download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73995" y="5116712"/>
            <a:ext cx="845234" cy="845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843" y="0"/>
            <a:ext cx="616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Helium or nitrogen cooling?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14735" y="6213987"/>
            <a:ext cx="358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c/o Eric Harvey-Fishenden</a:t>
            </a:r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8" y="639076"/>
            <a:ext cx="5720534" cy="512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01094" y="639076"/>
          <a:ext cx="6100290" cy="1333500"/>
        </p:xfrm>
        <a:graphic>
          <a:graphicData uri="http://schemas.openxmlformats.org/drawingml/2006/table">
            <a:tbl>
              <a:tblPr firstRow="1" firstCol="1" bandRow="1"/>
              <a:tblGrid>
                <a:gridCol w="688030">
                  <a:extLst>
                    <a:ext uri="{9D8B030D-6E8A-4147-A177-3AD203B41FA5}">
                      <a16:colId xmlns:a16="http://schemas.microsoft.com/office/drawing/2014/main" val="880138867"/>
                    </a:ext>
                  </a:extLst>
                </a:gridCol>
                <a:gridCol w="774357">
                  <a:extLst>
                    <a:ext uri="{9D8B030D-6E8A-4147-A177-3AD203B41FA5}">
                      <a16:colId xmlns:a16="http://schemas.microsoft.com/office/drawing/2014/main" val="1143966395"/>
                    </a:ext>
                  </a:extLst>
                </a:gridCol>
                <a:gridCol w="659027">
                  <a:extLst>
                    <a:ext uri="{9D8B030D-6E8A-4147-A177-3AD203B41FA5}">
                      <a16:colId xmlns:a16="http://schemas.microsoft.com/office/drawing/2014/main" val="3796280276"/>
                    </a:ext>
                  </a:extLst>
                </a:gridCol>
                <a:gridCol w="691978">
                  <a:extLst>
                    <a:ext uri="{9D8B030D-6E8A-4147-A177-3AD203B41FA5}">
                      <a16:colId xmlns:a16="http://schemas.microsoft.com/office/drawing/2014/main" val="2558290854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254547873"/>
                    </a:ext>
                  </a:extLst>
                </a:gridCol>
                <a:gridCol w="897924">
                  <a:extLst>
                    <a:ext uri="{9D8B030D-6E8A-4147-A177-3AD203B41FA5}">
                      <a16:colId xmlns:a16="http://schemas.microsoft.com/office/drawing/2014/main" val="1113233427"/>
                    </a:ext>
                  </a:extLst>
                </a:gridCol>
                <a:gridCol w="947352">
                  <a:extLst>
                    <a:ext uri="{9D8B030D-6E8A-4147-A177-3AD203B41FA5}">
                      <a16:colId xmlns:a16="http://schemas.microsoft.com/office/drawing/2014/main" val="884682467"/>
                    </a:ext>
                  </a:extLst>
                </a:gridCol>
                <a:gridCol w="551935">
                  <a:extLst>
                    <a:ext uri="{9D8B030D-6E8A-4147-A177-3AD203B41FA5}">
                      <a16:colId xmlns:a16="http://schemas.microsoft.com/office/drawing/2014/main" val="429473146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Beam Current (uA)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Coolant gas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Flowrate (g/s)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Outlet Pressure (BarG)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Window Temperature (°C)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Sample Temperature (°C)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Graphite Temperature (°C)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dP (Bar)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544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Nitrogen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491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Nitrogen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763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Helium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2413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Helium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39569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1094" y="3498321"/>
            <a:ext cx="598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Helium cooling safest (lower activation)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srgbClr val="201D3E"/>
                </a:solidFill>
                <a:latin typeface="Calibri" panose="020F0502020204030204"/>
              </a:rPr>
              <a:t>Nitrogen cooling would reproduce LBNF target window environment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Compressor specification for either Nitrogen or Helium look quite demanding.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 smtClean="0">
                <a:solidFill>
                  <a:srgbClr val="201D3E"/>
                </a:solidFill>
                <a:latin typeface="Calibri" panose="020F0502020204030204"/>
              </a:rPr>
              <a:t>Carrying out study to test vibration of samples by gas flow (Richard Cowan)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srgbClr val="201D3E"/>
                </a:solidFill>
                <a:latin typeface="Calibri" panose="020F0502020204030204"/>
              </a:rPr>
              <a:t>May need to reduce beam current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2811" y="2360664"/>
            <a:ext cx="314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Aiming for 100-150°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 of typical beam window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1094" y="2222164"/>
            <a:ext cx="3146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Aluminium window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 be 100-120°C 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 to material strength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5DF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934832" y="1983255"/>
            <a:ext cx="378941" cy="377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2"/>
          </p:cNvCxnSpPr>
          <p:nvPr/>
        </p:nvCxnSpPr>
        <p:spPr>
          <a:xfrm flipV="1">
            <a:off x="8122508" y="1972576"/>
            <a:ext cx="928731" cy="448611"/>
          </a:xfrm>
          <a:prstGeom prst="straightConnector1">
            <a:avLst/>
          </a:prstGeom>
          <a:ln w="28575">
            <a:solidFill>
              <a:srgbClr val="1E5D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47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6231" y="2109576"/>
            <a:ext cx="11233404" cy="3760470"/>
            <a:chOff x="456231" y="2001288"/>
            <a:chExt cx="11233404" cy="37604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231" y="2001288"/>
              <a:ext cx="11233404" cy="3760470"/>
            </a:xfrm>
            <a:prstGeom prst="rect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3410" y="2303360"/>
              <a:ext cx="4086225" cy="7048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8919"/>
            <a:stretch/>
          </p:blipFill>
          <p:spPr>
            <a:xfrm>
              <a:off x="7603411" y="3770214"/>
              <a:ext cx="4086145" cy="20955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3921718" y="4410546"/>
              <a:ext cx="386163" cy="915040"/>
              <a:chOff x="8946474" y="752946"/>
              <a:chExt cx="386163" cy="915040"/>
            </a:xfrm>
          </p:grpSpPr>
          <p:sp>
            <p:nvSpPr>
              <p:cNvPr id="11" name="Bent Arrow 10"/>
              <p:cNvSpPr/>
              <p:nvPr/>
            </p:nvSpPr>
            <p:spPr>
              <a:xfrm rot="16200000" flipV="1">
                <a:off x="8682036" y="1017384"/>
                <a:ext cx="915040" cy="386163"/>
              </a:xfrm>
              <a:prstGeom prst="bentArrow">
                <a:avLst>
                  <a:gd name="adj1" fmla="val 42847"/>
                  <a:gd name="adj2" fmla="val 40313"/>
                  <a:gd name="adj3" fmla="val 50000"/>
                  <a:gd name="adj4" fmla="val 43750"/>
                </a:avLst>
              </a:pr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E2C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8744269" y="1079049"/>
                <a:ext cx="8667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GRAPHITE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929928" y="3374470"/>
              <a:ext cx="386163" cy="915040"/>
              <a:chOff x="10182227" y="617174"/>
              <a:chExt cx="386163" cy="915040"/>
            </a:xfrm>
          </p:grpSpPr>
          <p:sp>
            <p:nvSpPr>
              <p:cNvPr id="15" name="Bent Arrow 14"/>
              <p:cNvSpPr/>
              <p:nvPr/>
            </p:nvSpPr>
            <p:spPr>
              <a:xfrm rot="16200000" flipV="1">
                <a:off x="9917789" y="881612"/>
                <a:ext cx="915040" cy="386163"/>
              </a:xfrm>
              <a:prstGeom prst="bentArrow">
                <a:avLst>
                  <a:gd name="adj1" fmla="val 42847"/>
                  <a:gd name="adj2" fmla="val 40313"/>
                  <a:gd name="adj3" fmla="val 50000"/>
                  <a:gd name="adj4" fmla="val 43750"/>
                </a:avLst>
              </a:pr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2E2C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9980022" y="943277"/>
                <a:ext cx="8667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TITANIUM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17745" y="5255761"/>
              <a:ext cx="904875" cy="345381"/>
              <a:chOff x="10906125" y="845244"/>
              <a:chExt cx="904875" cy="345381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10982325" y="845244"/>
                <a:ext cx="828675" cy="345381"/>
              </a:xfrm>
              <a:prstGeom prst="rightArrow">
                <a:avLst>
                  <a:gd name="adj1" fmla="val 50000"/>
                  <a:gd name="adj2" fmla="val 58273"/>
                </a:avLst>
              </a:pr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906125" y="884304"/>
                <a:ext cx="8667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GRAPHITE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817745" y="4734488"/>
              <a:ext cx="904875" cy="345381"/>
              <a:chOff x="10930139" y="1413836"/>
              <a:chExt cx="904875" cy="345381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11006339" y="1413836"/>
                <a:ext cx="828675" cy="345381"/>
              </a:xfrm>
              <a:prstGeom prst="rightArrow">
                <a:avLst>
                  <a:gd name="adj1" fmla="val 50000"/>
                  <a:gd name="adj2" fmla="val 58273"/>
                </a:avLst>
              </a:pr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930139" y="1452896"/>
                <a:ext cx="8667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TITANIUM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RaDIATE</a:t>
            </a:r>
            <a:r>
              <a:rPr lang="en-GB" dirty="0" smtClean="0"/>
              <a:t>-UK Material Science Plan</a:t>
            </a:r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156930" y="953532"/>
            <a:ext cx="2910245" cy="1083448"/>
          </a:xfrm>
          <a:prstGeom prst="wedgeRoundRectCallout">
            <a:avLst>
              <a:gd name="adj1" fmla="val 48573"/>
              <a:gd name="adj2" fmla="val 170361"/>
              <a:gd name="adj3" fmla="val 16667"/>
            </a:avLst>
          </a:prstGeom>
          <a:solidFill>
            <a:schemeClr val="bg1">
              <a:alpha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Literature reviews and testing of </a:t>
            </a:r>
            <a:r>
              <a:rPr kumimoji="0" lang="en-GB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graphite and titanium samples feed into production target design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9252547" y="4280601"/>
            <a:ext cx="2730119" cy="1384118"/>
          </a:xfrm>
          <a:prstGeom prst="wedgeRoundRectCallout">
            <a:avLst>
              <a:gd name="adj1" fmla="val -155378"/>
              <a:gd name="adj2" fmla="val 50206"/>
              <a:gd name="adj3" fmla="val 16667"/>
            </a:avLst>
          </a:prstGeom>
          <a:solidFill>
            <a:schemeClr val="bg1">
              <a:alpha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from PIE of </a:t>
            </a:r>
            <a:r>
              <a:rPr kumimoji="0" lang="en-GB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“MC40” graphite and titanium samples feeds into report for future M&amp;O targets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6690" y="2419942"/>
            <a:ext cx="0" cy="3450104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294561" y="2866781"/>
            <a:ext cx="2093707" cy="775681"/>
          </a:xfrm>
          <a:prstGeom prst="wedgeRoundRectCallout">
            <a:avLst>
              <a:gd name="adj1" fmla="val -1038"/>
              <a:gd name="adj2" fmla="val 176613"/>
              <a:gd name="adj3" fmla="val 16667"/>
            </a:avLst>
          </a:prstGeom>
          <a:solidFill>
            <a:schemeClr val="bg1">
              <a:alpha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MC40 sample environment design </a:t>
            </a:r>
            <a:r>
              <a:rPr kumimoji="0" lang="en-GB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already started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(RAL)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8410" y="999564"/>
            <a:ext cx="6418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 following feedback from previous meeting (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Culham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May 10th) have proposed a partial decoupling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materials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subproject from the first operating target manufacture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2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538" y="2851150"/>
            <a:ext cx="6934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Thermal </a:t>
            </a:r>
            <a:r>
              <a:rPr lang="en-GB" dirty="0" smtClean="0"/>
              <a:t>Results (Graphite)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450" marR="0" lvl="2" indent="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2C61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7E569216-649D-40FE-A193-2C061D61F1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806450" marR="0" lvl="2" indent="0" algn="r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2E2C61"/>
                </a:buClr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486" y="1467389"/>
            <a:ext cx="11747356" cy="4731864"/>
            <a:chOff x="111486" y="-535602"/>
            <a:chExt cx="11747356" cy="47318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486" y="1093851"/>
              <a:ext cx="11747356" cy="26387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7535" y="2643687"/>
              <a:ext cx="4752975" cy="1552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3363" y="-535602"/>
              <a:ext cx="5919559" cy="212043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5158469" y="1742687"/>
              <a:ext cx="442231" cy="6705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96365" y="1264803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length = 1.5m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 power = 1.2MW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Inlet temperature = 35°C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Helium mass flowrate = 40g/s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Back-pressure at outlet = 4.5barA</a:t>
            </a:r>
          </a:p>
        </p:txBody>
      </p:sp>
    </p:spTree>
    <p:extLst>
      <p:ext uri="{BB962C8B-B14F-4D97-AF65-F5344CB8AC3E}">
        <p14:creationId xmlns:p14="http://schemas.microsoft.com/office/powerpoint/2010/main" val="4106681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0" y="251631"/>
            <a:ext cx="11853264" cy="2269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Fatigue Results – Graphite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450" marR="0" lvl="2" indent="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2C61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7E569216-649D-40FE-A193-2C061D61F1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806450" marR="0" lvl="2" indent="0" algn="r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2E2C61"/>
                </a:buClr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89" y="3134615"/>
            <a:ext cx="11835765" cy="2406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0576" y="1451596"/>
            <a:ext cx="5505980" cy="2492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0576" y="4380552"/>
            <a:ext cx="5824515" cy="248029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228882" y="2795592"/>
          <a:ext cx="2290381" cy="1584960"/>
        </p:xfrm>
        <a:graphic>
          <a:graphicData uri="http://schemas.openxmlformats.org/drawingml/2006/table">
            <a:tbl>
              <a:tblPr/>
              <a:tblGrid>
                <a:gridCol w="1419098">
                  <a:extLst>
                    <a:ext uri="{9D8B030D-6E8A-4147-A177-3AD203B41FA5}">
                      <a16:colId xmlns:a16="http://schemas.microsoft.com/office/drawing/2014/main" val="4272924787"/>
                    </a:ext>
                  </a:extLst>
                </a:gridCol>
                <a:gridCol w="871283">
                  <a:extLst>
                    <a:ext uri="{9D8B030D-6E8A-4147-A177-3AD203B41FA5}">
                      <a16:colId xmlns:a16="http://schemas.microsoft.com/office/drawing/2014/main" val="256009973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(MPa)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5875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Pulses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5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Trips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3680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Trips, 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Stress Conc.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3700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E0C553-C50C-4797-B503-1C1C50B5C8B6}"/>
              </a:ext>
            </a:extLst>
          </p:cNvPr>
          <p:cNvSpPr txBox="1"/>
          <p:nvPr/>
        </p:nvSpPr>
        <p:spPr>
          <a:xfrm>
            <a:off x="8692195" y="1063159"/>
            <a:ext cx="304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Goodman equivalent alternating stress results</a:t>
            </a:r>
          </a:p>
        </p:txBody>
      </p:sp>
    </p:spTree>
    <p:extLst>
      <p:ext uri="{BB962C8B-B14F-4D97-AF65-F5344CB8AC3E}">
        <p14:creationId xmlns:p14="http://schemas.microsoft.com/office/powerpoint/2010/main" val="2427909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Thermal </a:t>
            </a:r>
            <a:r>
              <a:rPr lang="en-GB" dirty="0" smtClean="0"/>
              <a:t>Results (titanium)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450" marR="0" lvl="2" indent="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2C61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7E569216-649D-40FE-A193-2C061D61F1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806450" marR="0" lvl="2" indent="0" algn="r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2E2C61"/>
                </a:buClr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109" y="1155638"/>
            <a:ext cx="11617377" cy="5153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95" y="1744340"/>
            <a:ext cx="4762500" cy="1514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365" y="4084203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length = 1.5m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 power = 1.2MW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Inlet temperature = 35°C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Helium mass flowrate = 40g/s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Back-pressure at outlet = 4.5barA</a:t>
            </a:r>
          </a:p>
        </p:txBody>
      </p:sp>
    </p:spTree>
    <p:extLst>
      <p:ext uri="{BB962C8B-B14F-4D97-AF65-F5344CB8AC3E}">
        <p14:creationId xmlns:p14="http://schemas.microsoft.com/office/powerpoint/2010/main" val="161167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64" y="298583"/>
            <a:ext cx="11725275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077" y="207469"/>
            <a:ext cx="9638922" cy="753035"/>
          </a:xfrm>
        </p:spPr>
        <p:txBody>
          <a:bodyPr/>
          <a:lstStyle/>
          <a:p>
            <a:r>
              <a:rPr lang="en-GB" dirty="0"/>
              <a:t>Fatigue Results – Titanium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450" marR="0" lvl="2" indent="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2C61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7E569216-649D-40FE-A193-2C061D61F1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806450" marR="0" lvl="2" indent="0" algn="r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2E2C61"/>
                </a:buClr>
                <a:buSzTx/>
                <a:buFontTx/>
                <a:buNone/>
                <a:tabLst/>
                <a:defRPr/>
              </a:pPr>
              <a:t>16</a:t>
            </a:fld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50" y="3364968"/>
            <a:ext cx="11620500" cy="321945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040221" y="3466761"/>
          <a:ext cx="2300097" cy="1005840"/>
        </p:xfrm>
        <a:graphic>
          <a:graphicData uri="http://schemas.openxmlformats.org/drawingml/2006/table">
            <a:tbl>
              <a:tblPr/>
              <a:tblGrid>
                <a:gridCol w="1428814">
                  <a:extLst>
                    <a:ext uri="{9D8B030D-6E8A-4147-A177-3AD203B41FA5}">
                      <a16:colId xmlns:a16="http://schemas.microsoft.com/office/drawing/2014/main" val="123272529"/>
                    </a:ext>
                  </a:extLst>
                </a:gridCol>
                <a:gridCol w="871283">
                  <a:extLst>
                    <a:ext uri="{9D8B030D-6E8A-4147-A177-3AD203B41FA5}">
                      <a16:colId xmlns:a16="http://schemas.microsoft.com/office/drawing/2014/main" val="264545988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(MPa)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4229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Titanium Pulses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3831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Titanium Trips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111.3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085263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80028" y="6134834"/>
            <a:ext cx="523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Ignoring stress concentrations, peak stresses in titanium occur at the upstream window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2988A-D5F0-495C-9A6E-A0FCD009EBFB}"/>
              </a:ext>
            </a:extLst>
          </p:cNvPr>
          <p:cNvSpPr txBox="1"/>
          <p:nvPr/>
        </p:nvSpPr>
        <p:spPr>
          <a:xfrm>
            <a:off x="8692195" y="1063159"/>
            <a:ext cx="304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Goodman equivalent alternating stress results</a:t>
            </a:r>
          </a:p>
        </p:txBody>
      </p:sp>
    </p:spTree>
    <p:extLst>
      <p:ext uri="{BB962C8B-B14F-4D97-AF65-F5344CB8AC3E}">
        <p14:creationId xmlns:p14="http://schemas.microsoft.com/office/powerpoint/2010/main" val="2540502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543" y="6055149"/>
            <a:ext cx="11746523" cy="712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22" y="3493394"/>
            <a:ext cx="4205647" cy="331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470"/>
            <a:ext cx="7242772" cy="559822"/>
          </a:xfrm>
        </p:spPr>
        <p:txBody>
          <a:bodyPr>
            <a:normAutofit fontScale="90000"/>
          </a:bodyPr>
          <a:lstStyle/>
          <a:p>
            <a:r>
              <a:rPr lang="en-GB" dirty="0"/>
              <a:t>Fatigue Results – Beam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450" marR="0" lvl="2" indent="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2C61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7E569216-649D-40FE-A193-2C061D61F1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806450" marR="0" lvl="2" indent="0" algn="r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2E2C61"/>
                </a:buClr>
                <a:buSzTx/>
                <a:buFontTx/>
                <a:buNone/>
                <a:tabLst/>
                <a:defRPr/>
              </a:pPr>
              <a:t>17</a:t>
            </a:fld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422" y="159107"/>
            <a:ext cx="4267887" cy="3334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09" y="3818291"/>
            <a:ext cx="3832207" cy="2863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09" y="867081"/>
            <a:ext cx="3849990" cy="2889715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89615" y="1961425"/>
          <a:ext cx="2290381" cy="3505200"/>
        </p:xfrm>
        <a:graphic>
          <a:graphicData uri="http://schemas.openxmlformats.org/drawingml/2006/table">
            <a:tbl>
              <a:tblPr/>
              <a:tblGrid>
                <a:gridCol w="1419098">
                  <a:extLst>
                    <a:ext uri="{9D8B030D-6E8A-4147-A177-3AD203B41FA5}">
                      <a16:colId xmlns:a16="http://schemas.microsoft.com/office/drawing/2014/main" val="1432800506"/>
                    </a:ext>
                  </a:extLst>
                </a:gridCol>
                <a:gridCol w="871283">
                  <a:extLst>
                    <a:ext uri="{9D8B030D-6E8A-4147-A177-3AD203B41FA5}">
                      <a16:colId xmlns:a16="http://schemas.microsoft.com/office/drawing/2014/main" val="123718419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(MPa)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3304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USWin Pulses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116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USWin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Trips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6561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USWin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Trips, 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Stress Conc.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8543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8519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(MPa)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6775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DSWin Pulses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1454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DSWin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Trips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5715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DSWin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Trips, 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Stress Conc.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30646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74AB869-E217-425E-ADDC-CA845B5124AC}"/>
              </a:ext>
            </a:extLst>
          </p:cNvPr>
          <p:cNvSpPr txBox="1"/>
          <p:nvPr/>
        </p:nvSpPr>
        <p:spPr>
          <a:xfrm>
            <a:off x="4743884" y="1078673"/>
            <a:ext cx="304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Goodman equivalent alternating stress results</a:t>
            </a:r>
          </a:p>
        </p:txBody>
      </p:sp>
    </p:spTree>
    <p:extLst>
      <p:ext uri="{BB962C8B-B14F-4D97-AF65-F5344CB8AC3E}">
        <p14:creationId xmlns:p14="http://schemas.microsoft.com/office/powerpoint/2010/main" val="320301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96305755"/>
              </p:ext>
            </p:extLst>
          </p:nvPr>
        </p:nvGraphicFramePr>
        <p:xfrm>
          <a:off x="1347331" y="-82975"/>
          <a:ext cx="9193162" cy="510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986274" y="5497864"/>
            <a:ext cx="2724609" cy="1238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/>
              <a:t>RaDIATE</a:t>
            </a:r>
            <a:endParaRPr lang="en-GB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6" y="6085989"/>
            <a:ext cx="2697195" cy="6895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130629" y="84667"/>
            <a:ext cx="1186663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Overlapping Interests in </a:t>
            </a:r>
            <a:r>
              <a:rPr kumimoji="0" lang="en-US" sz="32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RaDIATE</a:t>
            </a:r>
            <a:r>
              <a:rPr kumimoji="0" lang="en-US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STFC Projects and Facilities</a:t>
            </a:r>
            <a:endParaRPr kumimoji="0" lang="en-US" sz="32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667" y="1613355"/>
            <a:ext cx="1039198" cy="1011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34616" y="2619594"/>
            <a:ext cx="1242875" cy="9321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97E3F8-064F-4CCD-88D5-50CC0E90BAA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5118"/>
          <a:stretch/>
        </p:blipFill>
        <p:spPr>
          <a:xfrm>
            <a:off x="2351923" y="3348726"/>
            <a:ext cx="1462395" cy="948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7892" y="2932609"/>
            <a:ext cx="1460901" cy="8322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3730094">
            <a:off x="3702412" y="2679368"/>
            <a:ext cx="117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Titanium, Graphite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285725" y="3697535"/>
            <a:ext cx="134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Tungsten,</a:t>
            </a:r>
          </a:p>
          <a:p>
            <a:r>
              <a:rPr lang="en-GB" dirty="0" smtClean="0"/>
              <a:t>Beryllium</a:t>
            </a:r>
            <a:endParaRPr lang="en-GB" dirty="0"/>
          </a:p>
        </p:txBody>
      </p:sp>
      <p:sp>
        <p:nvSpPr>
          <p:cNvPr id="20" name="Left-Right Arrow 19"/>
          <p:cNvSpPr/>
          <p:nvPr/>
        </p:nvSpPr>
        <p:spPr>
          <a:xfrm rot="17755256">
            <a:off x="6660195" y="4053511"/>
            <a:ext cx="1839423" cy="1137473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Facilities, Techniques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3865651">
            <a:off x="4125578" y="3990964"/>
            <a:ext cx="1952291" cy="1154692"/>
          </a:xfrm>
          <a:prstGeom prst="leftRightArrow">
            <a:avLst/>
          </a:prstGeom>
          <a:solidFill>
            <a:srgbClr val="B8BACC"/>
          </a:solidFill>
          <a:ln>
            <a:solidFill>
              <a:srgbClr val="003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175050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34" y="1560668"/>
            <a:ext cx="6503626" cy="4506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Lifetime limits: Radiation Damage of T2K Titanium Windows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450" marR="0" lvl="2" indent="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2C61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7E569216-649D-40FE-A193-2C061D61F1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806450" marR="0" lvl="2" indent="0" algn="r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2E2C61"/>
                </a:buClr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610" y="6204155"/>
            <a:ext cx="6879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“Fatigue Performance of Proton Irradiated Ti6Al4V Alloy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Sujit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Bidhar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6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Collaboration Meeting, Dec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10,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865240"/>
            <a:ext cx="9488126" cy="561643"/>
          </a:xfrm>
        </p:spPr>
        <p:txBody>
          <a:bodyPr>
            <a:normAutofit/>
          </a:bodyPr>
          <a:lstStyle/>
          <a:p>
            <a:r>
              <a:rPr lang="en-GB" dirty="0" smtClean="0"/>
              <a:t>Sparse data on prototypic radiation damage of titanium to date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0371" y="1398382"/>
            <a:ext cx="3692004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 23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≈15% reduction in fatigue strength at 10^8 cycles after proton irradiation to 0.24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DPA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グループ化 2"/>
          <p:cNvGrpSpPr/>
          <p:nvPr/>
        </p:nvGrpSpPr>
        <p:grpSpPr>
          <a:xfrm>
            <a:off x="204561" y="1596676"/>
            <a:ext cx="2773887" cy="2661186"/>
            <a:chOff x="536028" y="946339"/>
            <a:chExt cx="2953406" cy="2833411"/>
          </a:xfrm>
        </p:grpSpPr>
        <p:pic>
          <p:nvPicPr>
            <p:cNvPr id="11" name="図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1" r="11082"/>
            <a:stretch/>
          </p:blipFill>
          <p:spPr>
            <a:xfrm>
              <a:off x="536028" y="946339"/>
              <a:ext cx="2953406" cy="2833411"/>
            </a:xfrm>
            <a:prstGeom prst="rect">
              <a:avLst/>
            </a:prstGeom>
          </p:spPr>
        </p:pic>
        <p:sp>
          <p:nvSpPr>
            <p:cNvPr id="12" name="正方形/長方形 52"/>
            <p:cNvSpPr/>
            <p:nvPr/>
          </p:nvSpPr>
          <p:spPr bwMode="auto">
            <a:xfrm>
              <a:off x="1971671" y="2456406"/>
              <a:ext cx="196686" cy="393234"/>
            </a:xfrm>
            <a:prstGeom prst="rect">
              <a:avLst/>
            </a:prstGeom>
            <a:noFill/>
            <a:ln w="28575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88234" y="1703297"/>
            <a:ext cx="227718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T2K beam window #1 (DS) after c.2e21 POT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19" y="2464341"/>
            <a:ext cx="2336215" cy="1752161"/>
          </a:xfrm>
          <a:prstGeom prst="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448" y="4437494"/>
            <a:ext cx="2599337" cy="16979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882" y="5307643"/>
            <a:ext cx="2525741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T2K beam window #2 (US) after c.1.6e21 POT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882" y="4513811"/>
            <a:ext cx="231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Grade 5 Ti-6Al-4V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0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24" y="596148"/>
            <a:ext cx="5658891" cy="3258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649" y="41341"/>
            <a:ext cx="7216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experience so far on T2K at 500 kW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image00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1564" y="3854442"/>
            <a:ext cx="3623790" cy="281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3814865" y="2496363"/>
            <a:ext cx="125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service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5257981" y="2057838"/>
            <a:ext cx="1655020" cy="64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Replaced before failure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810421" y="2197506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7B0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Replaced before failure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4462684" y="2233255"/>
            <a:ext cx="158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7B0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Replaced before failure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0886" y="373461"/>
            <a:ext cx="43056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long will a Ti-6Al-4V window/target last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currently has highest POT ~3 x 10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C.2 DPA – c.10x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BLIP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data so far(c.0.24 DPA)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7558" y="5521911"/>
            <a:ext cx="3792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DPA/year for LBNF at 1.2 MW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814" y="1655880"/>
            <a:ext cx="3168398" cy="20989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3679" y="1969376"/>
            <a:ext cx="1963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FLUKA estimate current target window @ 1.9DPA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Damage threshold = 40eV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58729" y="1038818"/>
            <a:ext cx="1060732" cy="9305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933" y="3987339"/>
            <a:ext cx="5411737" cy="144194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051865" y="5348089"/>
            <a:ext cx="274955" cy="2625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76974" y="748058"/>
            <a:ext cx="9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3.1x10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20765" y="1886741"/>
            <a:ext cx="96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1.6x10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59605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0D67-9BF1-4589-986F-B43B3429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LBNF: Beam </a:t>
            </a:r>
            <a:r>
              <a:rPr lang="en-GB" dirty="0"/>
              <a:t>Window </a:t>
            </a:r>
            <a:r>
              <a:rPr lang="en-GB" dirty="0" err="1" smtClean="0"/>
              <a:t>Ti</a:t>
            </a:r>
            <a:r>
              <a:rPr lang="en-GB" dirty="0" smtClean="0"/>
              <a:t> alloy/grade </a:t>
            </a:r>
            <a:r>
              <a:rPr lang="en-GB" dirty="0"/>
              <a:t>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24574-1480-4FFD-A26B-C3C8119A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Windows have higher temperature, radiation damage and fatigue than the container</a:t>
            </a:r>
          </a:p>
          <a:p>
            <a:r>
              <a:rPr lang="en-GB" dirty="0"/>
              <a:t>Available radiation damage data: up to </a:t>
            </a:r>
            <a:r>
              <a:rPr lang="en-GB" b="1" dirty="0"/>
              <a:t>0.24 </a:t>
            </a:r>
            <a:r>
              <a:rPr lang="en-GB" b="1" dirty="0" err="1"/>
              <a:t>dpa</a:t>
            </a:r>
            <a:r>
              <a:rPr lang="en-GB" dirty="0"/>
              <a:t>, mostly for grades 5 and 23</a:t>
            </a:r>
          </a:p>
          <a:p>
            <a:r>
              <a:rPr lang="en-GB" dirty="0"/>
              <a:t>Peak dose: </a:t>
            </a:r>
            <a:r>
              <a:rPr lang="en-GB" b="1" dirty="0">
                <a:solidFill>
                  <a:srgbClr val="00B050"/>
                </a:solidFill>
              </a:rPr>
              <a:t>0.14dpa/</a:t>
            </a:r>
            <a:r>
              <a:rPr lang="en-GB" b="1" dirty="0" err="1">
                <a:solidFill>
                  <a:srgbClr val="00B050"/>
                </a:solidFill>
              </a:rPr>
              <a:t>yr</a:t>
            </a:r>
            <a:r>
              <a:rPr lang="en-GB" b="1" dirty="0">
                <a:solidFill>
                  <a:srgbClr val="00B050"/>
                </a:solidFill>
              </a:rPr>
              <a:t> in container</a:t>
            </a:r>
            <a:r>
              <a:rPr lang="en-GB" dirty="0"/>
              <a:t>, </a:t>
            </a:r>
            <a:r>
              <a:rPr lang="en-GB" b="1" dirty="0">
                <a:solidFill>
                  <a:srgbClr val="FF0000"/>
                </a:solidFill>
              </a:rPr>
              <a:t>2.5 </a:t>
            </a:r>
            <a:r>
              <a:rPr lang="en-GB" b="1" dirty="0" err="1">
                <a:solidFill>
                  <a:srgbClr val="FF0000"/>
                </a:solidFill>
              </a:rPr>
              <a:t>dpa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dirty="0" err="1">
                <a:solidFill>
                  <a:srgbClr val="FF0000"/>
                </a:solidFill>
              </a:rPr>
              <a:t>yr</a:t>
            </a:r>
            <a:r>
              <a:rPr lang="en-GB" b="1" dirty="0">
                <a:solidFill>
                  <a:srgbClr val="FF0000"/>
                </a:solidFill>
              </a:rPr>
              <a:t> in upstream window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F6463-6C54-4F77-9D5E-8EC3366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06450" marR="0" lvl="2" indent="0" algn="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2C61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7E569216-649D-40FE-A193-2C061D61F1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806450" marR="0" lvl="2" indent="0" algn="r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2E2C61"/>
                </a:buClr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7E3F8-064F-4CCD-88D5-50CC0E90B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8"/>
          <a:stretch/>
        </p:blipFill>
        <p:spPr>
          <a:xfrm>
            <a:off x="6096000" y="3794047"/>
            <a:ext cx="4724400" cy="3063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59316-A0B2-4716-A2C9-2D95052530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112" y="2783980"/>
            <a:ext cx="3849269" cy="35568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540D32-E2F6-4945-AD5D-FC9D5D52C4EA}"/>
              </a:ext>
            </a:extLst>
          </p:cNvPr>
          <p:cNvSpPr txBox="1"/>
          <p:nvPr/>
        </p:nvSpPr>
        <p:spPr>
          <a:xfrm>
            <a:off x="216680" y="4171757"/>
            <a:ext cx="2012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Upstream Window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0.3mm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Dose = 2.5dpa/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115°C steady state, 150°C peak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ΔT = 70°C/pulse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BECFD-65C9-4742-8716-F8AFF8140EEB}"/>
              </a:ext>
            </a:extLst>
          </p:cNvPr>
          <p:cNvSpPr txBox="1"/>
          <p:nvPr/>
        </p:nvSpPr>
        <p:spPr>
          <a:xfrm>
            <a:off x="9647552" y="2806653"/>
            <a:ext cx="23456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Downstream Window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0.4mm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Dose = 0.7dpa/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150°C steady state, 175°C peak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ΔT = 55°C/pulse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0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130629" y="84667"/>
            <a:ext cx="1186663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STFC support and coordination of target</a:t>
            </a:r>
            <a:r>
              <a:rPr kumimoji="0" lang="en-US" sz="2800" b="1" i="0" u="none" strike="noStrike" kern="1200" cap="none" spc="-150" normalizeH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</a:t>
            </a:r>
            <a:r>
              <a:rPr kumimoji="0" lang="en-US" sz="2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window materials research</a:t>
            </a:r>
            <a:endParaRPr kumimoji="0" lang="en-US" sz="28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820986"/>
            <a:ext cx="44942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Contributions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RaDIATE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materials science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HyperK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-UK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Kick-started academic materials science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now supported by LBNF-UK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01D3E"/>
                </a:solidFill>
                <a:latin typeface="Calibri" panose="020F0502020204030204"/>
              </a:rPr>
              <a:t>Supports all outstanding HK-UK activities (</a:t>
            </a:r>
            <a:r>
              <a:rPr lang="en-US" sz="2000" dirty="0" err="1" smtClean="0">
                <a:solidFill>
                  <a:srgbClr val="201D3E"/>
                </a:solidFill>
                <a:latin typeface="Calibri" panose="020F0502020204030204"/>
              </a:rPr>
              <a:t>ie</a:t>
            </a:r>
            <a:r>
              <a:rPr lang="en-US" sz="2000" dirty="0" smtClean="0">
                <a:solidFill>
                  <a:srgbClr val="201D3E"/>
                </a:solidFill>
                <a:latin typeface="Calibri" panose="020F0502020204030204"/>
              </a:rPr>
              <a:t> BLIP irradiated samples)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01D3E"/>
                </a:solidFill>
                <a:latin typeface="Calibri" panose="020F0502020204030204"/>
              </a:rPr>
              <a:t>Coordinate activities with US-JP collaboration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629" y="95282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m.media-amazon.com/images/I/916tVCmk1yL._AC_SL1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333" y="539026"/>
            <a:ext cx="4416361" cy="62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590800" y="5757333"/>
            <a:ext cx="1883833" cy="821267"/>
          </a:xfrm>
          <a:prstGeom prst="wedgeRectCallout">
            <a:avLst>
              <a:gd name="adj1" fmla="val 160985"/>
              <a:gd name="adj2" fmla="val -3798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Bristol University (graphite research)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468126" y="4394200"/>
            <a:ext cx="2890588" cy="1267794"/>
          </a:xfrm>
          <a:prstGeom prst="wedgeRectCallout">
            <a:avLst>
              <a:gd name="adj1" fmla="val 143736"/>
              <a:gd name="adj2" fmla="val 5840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RAL (UK coordination)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ISIS (Bristol study of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graphite on ISIS/ENGIN-X instrument approved)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9541932" y="4394200"/>
            <a:ext cx="2535767" cy="1206500"/>
          </a:xfrm>
          <a:prstGeom prst="wedgeRectCallout">
            <a:avLst>
              <a:gd name="adj1" fmla="val -141742"/>
              <a:gd name="adj2" fmla="val 64528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Culham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(Materials Research Facility for all Post-Irradiation Examination)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9541932" y="2971800"/>
            <a:ext cx="2535767" cy="1049868"/>
          </a:xfrm>
          <a:prstGeom prst="wedgeRectCallout">
            <a:avLst>
              <a:gd name="adj1" fmla="val -142152"/>
              <a:gd name="adj2" fmla="val 205609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Oxford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PDRA (micromechanics) PhD 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titanium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our irradiated samples)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9486900" y="969753"/>
            <a:ext cx="2590799" cy="1375513"/>
          </a:xfrm>
          <a:prstGeom prst="wedgeRectCallout">
            <a:avLst>
              <a:gd name="adj1" fmla="val -144580"/>
              <a:gd name="adj2" fmla="val 254728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Birmingham University, PDRA  (MC40 cyclotron for sample irradiation,  c.30 MeV protons)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667" y="643943"/>
            <a:ext cx="8256850" cy="4952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24" y="47613"/>
            <a:ext cx="1210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Irradiation of titanium test samples at Birmingham MC40 cyclotron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896" y="1148982"/>
            <a:ext cx="3474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Optimum performance of cyclotron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dirty="0" smtClean="0">
                <a:solidFill>
                  <a:srgbClr val="201D3E"/>
                </a:solidFill>
                <a:latin typeface="Calibri" panose="020F0502020204030204"/>
              </a:rPr>
              <a:t>c.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28-30MeV, maximum beam current 30uA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449" y="3462073"/>
            <a:ext cx="3872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days irradiation: ~1DPA in titanium.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Damage is higher at Bragg peak but gas production is unrealistic (next slide)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38525" y="4867275"/>
            <a:ext cx="82709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36173" y="131826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 Damage threshold used = 30eV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6140" y="5947618"/>
            <a:ext cx="326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b="1">
                <a:solidFill>
                  <a:srgbClr val="201D3E"/>
                </a:solidFill>
              </a:rPr>
              <a:t>At 30MeV the range in titanium is approximately 3mm</a:t>
            </a:r>
            <a:endParaRPr lang="en-GB" b="1" dirty="0">
              <a:solidFill>
                <a:srgbClr val="201D3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854440" y="3985260"/>
            <a:ext cx="0" cy="1962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6" y="6085989"/>
            <a:ext cx="2697195" cy="6895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3291" y="6106338"/>
            <a:ext cx="358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c/o Mike Fitton</a:t>
            </a:r>
          </a:p>
        </p:txBody>
      </p:sp>
    </p:spTree>
    <p:extLst>
      <p:ext uri="{BB962C8B-B14F-4D97-AF65-F5344CB8AC3E}">
        <p14:creationId xmlns:p14="http://schemas.microsoft.com/office/powerpoint/2010/main" val="34592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25" y="0"/>
            <a:ext cx="115879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201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&amp; H production in titanium </a:t>
            </a:r>
            <a:r>
              <a:rPr lang="en-GB" sz="2400" b="1" dirty="0">
                <a:solidFill>
                  <a:srgbClr val="201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samples at Birmingham MC40 cyclotron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 / He production 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1985" y="321098"/>
            <a:ext cx="5623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Hydrogen production is slightly lower (~1/5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at 10’s MeV compared to T2K (30GeV) except at the Bragg peak where it is much higher (x45+!)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 the Bragg peak as H production is unrealistic. This could cause swelling, cracking,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Helium production is much lower (~1/30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with lower energy irradiation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Could implant He but range is limited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04" y="415498"/>
            <a:ext cx="6347460" cy="3807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2812020"/>
            <a:ext cx="6219824" cy="3730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" y="4315938"/>
            <a:ext cx="5162550" cy="213360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2092036" y="2549235"/>
            <a:ext cx="1136073" cy="357185"/>
          </a:xfrm>
          <a:prstGeom prst="wedgeRectCallout">
            <a:avLst>
              <a:gd name="adj1" fmla="val 25737"/>
              <a:gd name="adj2" fmla="val -113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30 MeV</a:t>
            </a:r>
            <a:endParaRPr lang="en-GB" dirty="0"/>
          </a:p>
        </p:txBody>
      </p:sp>
      <p:sp>
        <p:nvSpPr>
          <p:cNvPr id="9" name="Rectangular Callout 8"/>
          <p:cNvSpPr/>
          <p:nvPr/>
        </p:nvSpPr>
        <p:spPr>
          <a:xfrm>
            <a:off x="2189180" y="1650767"/>
            <a:ext cx="1136073" cy="357185"/>
          </a:xfrm>
          <a:prstGeom prst="wedgeRectCallout">
            <a:avLst>
              <a:gd name="adj1" fmla="val -20604"/>
              <a:gd name="adj2" fmla="val 11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30 GeV</a:t>
            </a:r>
            <a:endParaRPr lang="en-GB" dirty="0"/>
          </a:p>
        </p:txBody>
      </p:sp>
      <p:sp>
        <p:nvSpPr>
          <p:cNvPr id="10" name="Rectangular Callout 9"/>
          <p:cNvSpPr/>
          <p:nvPr/>
        </p:nvSpPr>
        <p:spPr>
          <a:xfrm>
            <a:off x="7537035" y="3864613"/>
            <a:ext cx="1496129" cy="357185"/>
          </a:xfrm>
          <a:prstGeom prst="wedgeRectCallout">
            <a:avLst>
              <a:gd name="adj1" fmla="val -23043"/>
              <a:gd name="adj2" fmla="val -155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30 GeV (T2K)</a:t>
            </a:r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6307537" y="5001397"/>
            <a:ext cx="1749574" cy="357185"/>
          </a:xfrm>
          <a:prstGeom prst="wedgeRectCallout">
            <a:avLst>
              <a:gd name="adj1" fmla="val -22117"/>
              <a:gd name="adj2" fmla="val 142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130  MeV (BLIP)</a:t>
            </a:r>
            <a:endParaRPr lang="en-GB" dirty="0"/>
          </a:p>
        </p:txBody>
      </p:sp>
      <p:sp>
        <p:nvSpPr>
          <p:cNvPr id="12" name="Rectangular Callout 11"/>
          <p:cNvSpPr/>
          <p:nvPr/>
        </p:nvSpPr>
        <p:spPr>
          <a:xfrm>
            <a:off x="8278090" y="5179990"/>
            <a:ext cx="2791691" cy="301545"/>
          </a:xfrm>
          <a:prstGeom prst="wedgeRectCallout">
            <a:avLst>
              <a:gd name="adj1" fmla="val -34217"/>
              <a:gd name="adj2" fmla="val 248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r>
              <a:rPr lang="en-GB" dirty="0" smtClean="0"/>
              <a:t>0 MeV (MC40 at </a:t>
            </a:r>
            <a:r>
              <a:rPr lang="en-GB" dirty="0" err="1" smtClean="0"/>
              <a:t>B’ham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98450" y="6380816"/>
            <a:ext cx="358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c/o Mike Fitton</a:t>
            </a:r>
          </a:p>
        </p:txBody>
      </p:sp>
    </p:spTree>
    <p:extLst>
      <p:ext uri="{BB962C8B-B14F-4D97-AF65-F5344CB8AC3E}">
        <p14:creationId xmlns:p14="http://schemas.microsoft.com/office/powerpoint/2010/main" val="16281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113" y="2853393"/>
            <a:ext cx="26572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Collimator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Eliminates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activation outside of the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369" y="1736496"/>
            <a:ext cx="4865477" cy="5066253"/>
          </a:xfrm>
          <a:prstGeom prst="rect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879114" y="3769494"/>
            <a:ext cx="345989" cy="10379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68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9113" y="4094205"/>
            <a:ext cx="345990" cy="39541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68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6116" y="3087329"/>
            <a:ext cx="4065991" cy="8075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0" y="207469"/>
            <a:ext cx="12192000" cy="75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Conceptual design of MC40 sample environment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99022" y="1468825"/>
            <a:ext cx="24929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 Dump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Graphite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dump to absorb Bragg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Opportunity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compare performance of different graphite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66283" y="1893094"/>
            <a:ext cx="2577806" cy="21610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99022" y="4346251"/>
            <a:ext cx="24929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sample </a:t>
            </a: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foils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Need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careful design to include active (nitrogen gas?)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cooling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908800" y="4607719"/>
            <a:ext cx="2735264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844089" y="5977467"/>
            <a:ext cx="2581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D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c/o Eric Harvey-Fishenden</a:t>
            </a:r>
          </a:p>
        </p:txBody>
      </p:sp>
    </p:spTree>
    <p:extLst>
      <p:ext uri="{BB962C8B-B14F-4D97-AF65-F5344CB8AC3E}">
        <p14:creationId xmlns:p14="http://schemas.microsoft.com/office/powerpoint/2010/main" val="2398154907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3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1947B08D5984288BC8B16A979FF50" ma:contentTypeVersion="4" ma:contentTypeDescription="Create a new document." ma:contentTypeScope="" ma:versionID="d503cd8271a72c702ca1961133ba175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759411a1d50091fc5acb248322c8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D3F8C-4209-47FF-A37A-E21247ADC2DB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D469DB-056B-4F91-8B3C-1199F36CC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9510</TotalTime>
  <Words>1010</Words>
  <Application>Microsoft Office PowerPoint</Application>
  <PresentationFormat>Widescreen</PresentationFormat>
  <Paragraphs>216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游ゴシック</vt:lpstr>
      <vt:lpstr>Arial</vt:lpstr>
      <vt:lpstr>Arial Regular</vt:lpstr>
      <vt:lpstr>Calibri</vt:lpstr>
      <vt:lpstr>Calibri Light</vt:lpstr>
      <vt:lpstr>Geneva</vt:lpstr>
      <vt:lpstr>Helvetica</vt:lpstr>
      <vt:lpstr>Lucida Grande</vt:lpstr>
      <vt:lpstr>Wingdings</vt:lpstr>
      <vt:lpstr>Font and logo master</vt:lpstr>
      <vt:lpstr>Font WITHOUT logo master</vt:lpstr>
      <vt:lpstr>1_Font and logo master</vt:lpstr>
      <vt:lpstr>LBNF Content-Footer Theme</vt:lpstr>
      <vt:lpstr>2_Font and logo master</vt:lpstr>
      <vt:lpstr>Office Theme</vt:lpstr>
      <vt:lpstr>3_Font and logo master</vt:lpstr>
      <vt:lpstr>4_Font and logo master</vt:lpstr>
      <vt:lpstr>5_Font and logo master</vt:lpstr>
      <vt:lpstr>PowerPoint Presentation</vt:lpstr>
      <vt:lpstr>PowerPoint Presentation</vt:lpstr>
      <vt:lpstr>Lifetime limits: Radiation Damage of T2K Titanium Windows</vt:lpstr>
      <vt:lpstr>PowerPoint Presentation</vt:lpstr>
      <vt:lpstr>LBNF: Beam Window Ti alloy/grade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RaDIATE-UK Material Science Plan</vt:lpstr>
      <vt:lpstr>PowerPoint Presentation</vt:lpstr>
      <vt:lpstr>Thermal Results (Graphite)</vt:lpstr>
      <vt:lpstr>Fatigue Results – Graphite</vt:lpstr>
      <vt:lpstr>Thermal Results (titanium)</vt:lpstr>
      <vt:lpstr>Fatigue Results – Titanium</vt:lpstr>
      <vt:lpstr>Fatigue Results – Beam Windows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Densham, Chris (STFC,RAL,TECH)</cp:lastModifiedBy>
  <cp:revision>342</cp:revision>
  <cp:lastPrinted>2019-10-02T08:27:37Z</cp:lastPrinted>
  <dcterms:created xsi:type="dcterms:W3CDTF">2019-09-17T08:04:08Z</dcterms:created>
  <dcterms:modified xsi:type="dcterms:W3CDTF">2022-09-22T15:05:15Z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0x010100F731947B08D5984288BC8B16A979FF50</vt:lpwstr>
  </property>
</Properties>
</file>