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82" r:id="rId2"/>
    <p:sldMasterId id="2147483786" r:id="rId3"/>
    <p:sldMasterId id="2147483790" r:id="rId4"/>
    <p:sldMasterId id="2147483794" r:id="rId5"/>
  </p:sldMasterIdLst>
  <p:notesMasterIdLst>
    <p:notesMasterId r:id="rId29"/>
  </p:notesMasterIdLst>
  <p:handoutMasterIdLst>
    <p:handoutMasterId r:id="rId30"/>
  </p:handoutMasterIdLst>
  <p:sldIdLst>
    <p:sldId id="275" r:id="rId6"/>
    <p:sldId id="361" r:id="rId7"/>
    <p:sldId id="362" r:id="rId8"/>
    <p:sldId id="281" r:id="rId9"/>
    <p:sldId id="279" r:id="rId10"/>
    <p:sldId id="359" r:id="rId11"/>
    <p:sldId id="360" r:id="rId12"/>
    <p:sldId id="352" r:id="rId13"/>
    <p:sldId id="348" r:id="rId14"/>
    <p:sldId id="326" r:id="rId15"/>
    <p:sldId id="330" r:id="rId16"/>
    <p:sldId id="331" r:id="rId17"/>
    <p:sldId id="333" r:id="rId18"/>
    <p:sldId id="334" r:id="rId19"/>
    <p:sldId id="335" r:id="rId20"/>
    <p:sldId id="336" r:id="rId21"/>
    <p:sldId id="292" r:id="rId22"/>
    <p:sldId id="353" r:id="rId23"/>
    <p:sldId id="354" r:id="rId24"/>
    <p:sldId id="355" r:id="rId25"/>
    <p:sldId id="356" r:id="rId26"/>
    <p:sldId id="357" r:id="rId27"/>
    <p:sldId id="288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2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D3356"/>
    <a:srgbClr val="E9D90D"/>
    <a:srgbClr val="33CC33"/>
    <a:srgbClr val="3864B3"/>
    <a:srgbClr val="CFC20B"/>
    <a:srgbClr val="C6E5EA"/>
    <a:srgbClr val="005CA9"/>
    <a:srgbClr val="2B9DB7"/>
    <a:srgbClr val="000D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6" autoAdjust="0"/>
    <p:restoredTop sz="93563" autoAdjust="0"/>
  </p:normalViewPr>
  <p:slideViewPr>
    <p:cSldViewPr snapToGrid="0" showGuides="1">
      <p:cViewPr varScale="1">
        <p:scale>
          <a:sx n="105" d="100"/>
          <a:sy n="105" d="100"/>
        </p:scale>
        <p:origin x="1950" y="114"/>
      </p:cViewPr>
      <p:guideLst>
        <p:guide orient="horz" pos="2160"/>
        <p:guide pos="2880"/>
        <p:guide orient="horz" pos="2244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49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22DE6-5795-4CAF-AF21-C9AEED1409FC}" type="datetimeFigureOut">
              <a:rPr lang="fr-FR" smtClean="0"/>
              <a:t>22/09/2022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7A915-26D8-4FD3-A6E8-D50BDFE275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5729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CF40C-9D12-472A-B5C4-49FAA5FC7B83}" type="datetimeFigureOut">
              <a:rPr lang="fr-FR" smtClean="0"/>
              <a:t>22/09/2022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34722-7727-44DE-BB3B-88AC943CBC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98422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34722-7727-44DE-BB3B-88AC943CBC4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085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366A25-5F5A-4A0A-80CA-390634D7D122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024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34722-7727-44DE-BB3B-88AC943CBC41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575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34722-7727-44DE-BB3B-88AC943CBC4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028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6F04D-B2D3-4554-B5B5-72B2167D19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546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1B5226-572E-40F8-8E38-C6B561757A04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7774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1B5226-572E-40F8-8E38-C6B561757A04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263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637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868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645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34722-7727-44DE-BB3B-88AC943CBC4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830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0D33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5"/>
          <p:cNvSpPr/>
          <p:nvPr userDrawn="1"/>
        </p:nvSpPr>
        <p:spPr bwMode="gray">
          <a:xfrm>
            <a:off x="67963" y="108726"/>
            <a:ext cx="9008075" cy="663256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sp>
      <p:sp>
        <p:nvSpPr>
          <p:cNvPr id="17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1294110" y="2066449"/>
            <a:ext cx="7577448" cy="1155017"/>
          </a:xfrm>
          <a:prstGeom prst="rect">
            <a:avLst/>
          </a:prstGeom>
          <a:noFill/>
          <a:ln w="63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0" baseline="0">
                <a:solidFill>
                  <a:srgbClr val="0D3356"/>
                </a:solidFill>
                <a:latin typeface="Kiona Bold" panose="00000800000000000000" pitchFamily="2" charset="0"/>
              </a:defRPr>
            </a:lvl1pPr>
          </a:lstStyle>
          <a:p>
            <a:r>
              <a:rPr lang="fr-FR" dirty="0" smtClean="0"/>
              <a:t>CLIQUEZ POUR AJOUTER UN TITRE</a:t>
            </a:r>
            <a:endParaRPr lang="fr-FR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0" y="6365256"/>
            <a:ext cx="9026237" cy="250453"/>
          </a:xfrm>
          <a:prstGeom prst="rect">
            <a:avLst/>
          </a:prstGeom>
          <a:gradFill flip="none" rotWithShape="1">
            <a:gsLst>
              <a:gs pos="34000">
                <a:srgbClr val="C6E5EA"/>
              </a:gs>
              <a:gs pos="20000">
                <a:schemeClr val="bg1"/>
              </a:gs>
              <a:gs pos="51000">
                <a:srgbClr val="63C2CE"/>
              </a:gs>
              <a:gs pos="72000">
                <a:srgbClr val="005CA9"/>
              </a:gs>
              <a:gs pos="89000">
                <a:srgbClr val="0D335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b="0" spc="225" dirty="0">
              <a:solidFill>
                <a:schemeClr val="bg1"/>
              </a:solidFill>
              <a:effectLst/>
              <a:latin typeface="Kiona" panose="00000500000000000000" pitchFamily="2" charset="0"/>
            </a:endParaRPr>
          </a:p>
        </p:txBody>
      </p:sp>
      <p:sp>
        <p:nvSpPr>
          <p:cNvPr id="37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028950" y="6364738"/>
            <a:ext cx="3086100" cy="2509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bg1"/>
                </a:solidFill>
                <a:latin typeface="Kiona" panose="00000500000000000000" pitchFamily="2" charset="0"/>
              </a:defRPr>
            </a:lvl1pPr>
          </a:lstStyle>
          <a:p>
            <a:r>
              <a:rPr lang="fr-FR" smtClean="0"/>
              <a:t>CIRIL – Visite HCERES</a:t>
            </a:r>
            <a:endParaRPr lang="fr-FR" dirty="0"/>
          </a:p>
        </p:txBody>
      </p:sp>
      <p:sp>
        <p:nvSpPr>
          <p:cNvPr id="38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628650" y="6364738"/>
            <a:ext cx="870636" cy="2509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bg1"/>
                </a:solidFill>
                <a:latin typeface="Kiona" panose="00000500000000000000" pitchFamily="2" charset="0"/>
              </a:defRPr>
            </a:lvl1pPr>
          </a:lstStyle>
          <a:p>
            <a:r>
              <a:rPr lang="fr-FR" smtClean="0"/>
              <a:t>Déc. 2015</a:t>
            </a:r>
            <a:endParaRPr lang="fr-FR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317914" y="108725"/>
            <a:ext cx="786678" cy="4242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5" name="ZoneTexte 4"/>
          <p:cNvSpPr txBox="1"/>
          <p:nvPr userDrawn="1"/>
        </p:nvSpPr>
        <p:spPr>
          <a:xfrm>
            <a:off x="6671540" y="6328699"/>
            <a:ext cx="22676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50" b="0" dirty="0" smtClean="0">
                <a:solidFill>
                  <a:srgbClr val="CFC20B"/>
                </a:solidFill>
                <a:latin typeface="Kiona Bold" panose="00000800000000000000" pitchFamily="2" charset="0"/>
              </a:rPr>
              <a:t>www.cimap-ensicaen.fr</a:t>
            </a:r>
            <a:endParaRPr lang="fr-FR" sz="1050" b="0" dirty="0">
              <a:solidFill>
                <a:srgbClr val="CFC20B"/>
              </a:solidFill>
              <a:latin typeface="Kiona Bold" panose="00000800000000000000" pitchFamily="2" charset="0"/>
            </a:endParaRPr>
          </a:p>
        </p:txBody>
      </p:sp>
      <p:grpSp>
        <p:nvGrpSpPr>
          <p:cNvPr id="2" name="Groupe 1"/>
          <p:cNvGrpSpPr/>
          <p:nvPr userDrawn="1"/>
        </p:nvGrpSpPr>
        <p:grpSpPr>
          <a:xfrm>
            <a:off x="193811" y="116707"/>
            <a:ext cx="910781" cy="4443415"/>
            <a:chOff x="258416" y="116706"/>
            <a:chExt cx="1043609" cy="4443415"/>
          </a:xfrm>
        </p:grpSpPr>
        <p:sp>
          <p:nvSpPr>
            <p:cNvPr id="3" name="Rectangle avec coins arrondis du même côté 2"/>
            <p:cNvSpPr/>
            <p:nvPr userDrawn="1"/>
          </p:nvSpPr>
          <p:spPr>
            <a:xfrm rot="10800000">
              <a:off x="258416" y="116706"/>
              <a:ext cx="1043609" cy="4443415"/>
            </a:xfrm>
            <a:prstGeom prst="round2SameRect">
              <a:avLst/>
            </a:prstGeom>
            <a:gradFill flip="none" rotWithShape="1">
              <a:gsLst>
                <a:gs pos="30000">
                  <a:schemeClr val="bg1">
                    <a:lumMod val="100000"/>
                  </a:schemeClr>
                </a:gs>
                <a:gs pos="89000">
                  <a:srgbClr val="C6E5EA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pic>
          <p:nvPicPr>
            <p:cNvPr id="43" name="Image 42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2684" y="1002408"/>
              <a:ext cx="711569" cy="613655"/>
            </a:xfrm>
            <a:prstGeom prst="rect">
              <a:avLst/>
            </a:prstGeom>
            <a:noFill/>
          </p:spPr>
        </p:pic>
      </p:grpSp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293955" y="3430096"/>
            <a:ext cx="7578196" cy="2583079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3864B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>
                <a:solidFill>
                  <a:srgbClr val="CFC20B"/>
                </a:solidFill>
              </a:defRPr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fr-FR" dirty="0" smtClean="0"/>
              <a:t>Cliquez pour ajouter un sous-titre</a:t>
            </a: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129" y="244065"/>
            <a:ext cx="1439435" cy="50557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07" y="1706154"/>
            <a:ext cx="728397" cy="844067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412" y="2568674"/>
            <a:ext cx="728746" cy="104529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890" y="296955"/>
            <a:ext cx="643829" cy="52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388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white"/>
                </a:solidFill>
              </a:rPr>
              <a:t>Déc. 2015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>
                <a:solidFill>
                  <a:prstClr val="white"/>
                </a:solidFill>
              </a:rPr>
              <a:t>CIRIL – Visite HCERES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C807C-62D9-439E-A72C-A83E98077815}" type="slidenum">
              <a:rPr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234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0D33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5"/>
          <p:cNvSpPr/>
          <p:nvPr userDrawn="1"/>
        </p:nvSpPr>
        <p:spPr bwMode="gray">
          <a:xfrm>
            <a:off x="67963" y="108726"/>
            <a:ext cx="9008075" cy="663256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sp>
      <p:sp>
        <p:nvSpPr>
          <p:cNvPr id="17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1294110" y="2066449"/>
            <a:ext cx="7577448" cy="1155017"/>
          </a:xfrm>
          <a:prstGeom prst="rect">
            <a:avLst/>
          </a:prstGeom>
          <a:noFill/>
          <a:ln w="63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0" baseline="0">
                <a:solidFill>
                  <a:srgbClr val="0D3356"/>
                </a:solidFill>
                <a:latin typeface="Kiona Bold" panose="00000800000000000000" pitchFamily="2" charset="0"/>
              </a:defRPr>
            </a:lvl1pPr>
          </a:lstStyle>
          <a:p>
            <a:r>
              <a:rPr lang="fr-FR" dirty="0" smtClean="0"/>
              <a:t>CLIQUEZ POUR AJOUTER UN TITRE</a:t>
            </a:r>
            <a:endParaRPr lang="fr-FR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0" y="6365256"/>
            <a:ext cx="9026237" cy="250453"/>
          </a:xfrm>
          <a:prstGeom prst="rect">
            <a:avLst/>
          </a:prstGeom>
          <a:gradFill flip="none" rotWithShape="1">
            <a:gsLst>
              <a:gs pos="34000">
                <a:srgbClr val="C6E5EA"/>
              </a:gs>
              <a:gs pos="20000">
                <a:schemeClr val="bg1"/>
              </a:gs>
              <a:gs pos="51000">
                <a:srgbClr val="63C2CE"/>
              </a:gs>
              <a:gs pos="72000">
                <a:srgbClr val="005CA9"/>
              </a:gs>
              <a:gs pos="89000">
                <a:srgbClr val="0D335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spc="225" dirty="0">
              <a:solidFill>
                <a:prstClr val="white"/>
              </a:solidFill>
              <a:latin typeface="Kiona" panose="00000500000000000000" pitchFamily="2" charset="0"/>
            </a:endParaRPr>
          </a:p>
        </p:txBody>
      </p:sp>
      <p:sp>
        <p:nvSpPr>
          <p:cNvPr id="37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028950" y="6364738"/>
            <a:ext cx="3086100" cy="2509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bg1"/>
                </a:solidFill>
                <a:latin typeface="Kiona" panose="00000500000000000000" pitchFamily="2" charset="0"/>
              </a:defRPr>
            </a:lvl1pPr>
          </a:lstStyle>
          <a:p>
            <a:r>
              <a:rPr lang="fr-FR" smtClean="0">
                <a:solidFill>
                  <a:prstClr val="white"/>
                </a:solidFill>
              </a:rPr>
              <a:t>CIRIL – Visite HCERES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8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628650" y="6364738"/>
            <a:ext cx="870636" cy="2509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bg1"/>
                </a:solidFill>
                <a:latin typeface="Kiona" panose="00000500000000000000" pitchFamily="2" charset="0"/>
              </a:defRPr>
            </a:lvl1pPr>
          </a:lstStyle>
          <a:p>
            <a:r>
              <a:rPr lang="fr-FR" smtClean="0">
                <a:solidFill>
                  <a:prstClr val="white"/>
                </a:solidFill>
              </a:rPr>
              <a:t>Déc. 2015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317914" y="108725"/>
            <a:ext cx="786678" cy="4242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5" name="ZoneTexte 4"/>
          <p:cNvSpPr txBox="1"/>
          <p:nvPr userDrawn="1"/>
        </p:nvSpPr>
        <p:spPr>
          <a:xfrm>
            <a:off x="6671540" y="6328699"/>
            <a:ext cx="22676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50" dirty="0" smtClean="0">
                <a:solidFill>
                  <a:srgbClr val="CFC20B"/>
                </a:solidFill>
                <a:latin typeface="Kiona Bold" panose="00000800000000000000" pitchFamily="2" charset="0"/>
              </a:rPr>
              <a:t>www.cimap-ensicaen.fr</a:t>
            </a:r>
            <a:endParaRPr lang="fr-FR" sz="1050" dirty="0">
              <a:solidFill>
                <a:srgbClr val="CFC20B"/>
              </a:solidFill>
              <a:latin typeface="Kiona Bold" panose="00000800000000000000" pitchFamily="2" charset="0"/>
            </a:endParaRPr>
          </a:p>
        </p:txBody>
      </p:sp>
      <p:grpSp>
        <p:nvGrpSpPr>
          <p:cNvPr id="2" name="Groupe 1"/>
          <p:cNvGrpSpPr/>
          <p:nvPr userDrawn="1"/>
        </p:nvGrpSpPr>
        <p:grpSpPr>
          <a:xfrm>
            <a:off x="193811" y="116707"/>
            <a:ext cx="910781" cy="4443415"/>
            <a:chOff x="258416" y="116706"/>
            <a:chExt cx="1043609" cy="4443415"/>
          </a:xfrm>
        </p:grpSpPr>
        <p:sp>
          <p:nvSpPr>
            <p:cNvPr id="3" name="Rectangle avec coins arrondis du même côté 2"/>
            <p:cNvSpPr/>
            <p:nvPr userDrawn="1"/>
          </p:nvSpPr>
          <p:spPr>
            <a:xfrm rot="10800000">
              <a:off x="258416" y="116706"/>
              <a:ext cx="1043609" cy="4443415"/>
            </a:xfrm>
            <a:prstGeom prst="round2SameRect">
              <a:avLst/>
            </a:prstGeom>
            <a:gradFill flip="none" rotWithShape="1">
              <a:gsLst>
                <a:gs pos="30000">
                  <a:schemeClr val="bg1">
                    <a:lumMod val="100000"/>
                  </a:schemeClr>
                </a:gs>
                <a:gs pos="89000">
                  <a:srgbClr val="C6E5EA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solidFill>
                  <a:prstClr val="white"/>
                </a:solidFill>
              </a:endParaRPr>
            </a:p>
          </p:txBody>
        </p:sp>
        <p:pic>
          <p:nvPicPr>
            <p:cNvPr id="43" name="Image 42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2684" y="1002408"/>
              <a:ext cx="711569" cy="613655"/>
            </a:xfrm>
            <a:prstGeom prst="rect">
              <a:avLst/>
            </a:prstGeom>
            <a:noFill/>
          </p:spPr>
        </p:pic>
      </p:grpSp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293955" y="3430096"/>
            <a:ext cx="7578196" cy="2583079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3864B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>
                <a:solidFill>
                  <a:srgbClr val="CFC20B"/>
                </a:solidFill>
              </a:defRPr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fr-FR" dirty="0" smtClean="0"/>
              <a:t>Cliquez pour ajouter un sous-titre</a:t>
            </a: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129" y="244065"/>
            <a:ext cx="1439435" cy="50557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07" y="1706154"/>
            <a:ext cx="728397" cy="844067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412" y="2568674"/>
            <a:ext cx="728746" cy="104529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890" y="296955"/>
            <a:ext cx="643829" cy="52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160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253764" y="1628503"/>
            <a:ext cx="8642042" cy="4484063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 baseline="0"/>
            </a:lvl1pPr>
            <a:lvl2pPr marL="628650" indent="-285750">
              <a:buFont typeface="Arial" panose="020B0604020202020204" pitchFamily="34" charset="0"/>
              <a:buChar char="•"/>
              <a:defRPr sz="1500"/>
            </a:lvl2pPr>
            <a:lvl3pPr marL="971550" indent="-285750">
              <a:buFont typeface="Arial" panose="020B0604020202020204" pitchFamily="34" charset="0"/>
              <a:buChar char="•"/>
              <a:defRPr sz="1350"/>
            </a:lvl3pPr>
            <a:lvl4pPr marL="1200150" indent="-171450">
              <a:buFont typeface="Arial" panose="020B0604020202020204" pitchFamily="34" charset="0"/>
              <a:buChar char="•"/>
              <a:defRPr sz="1200">
                <a:solidFill>
                  <a:srgbClr val="CFC20B"/>
                </a:solidFill>
              </a:defRPr>
            </a:lvl4pPr>
            <a:lvl5pPr marL="1543050" indent="-171450"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fr-FR" dirty="0" smtClean="0"/>
              <a:t>Cliquez pour ajouter du texte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Déc. 2015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CIRIL – Visite HCERES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0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74142" y="111809"/>
            <a:ext cx="9008075" cy="1155017"/>
          </a:xfrm>
          <a:prstGeom prst="flowChartDocument">
            <a:avLst/>
          </a:prstGeom>
          <a:solidFill>
            <a:srgbClr val="005CA9">
              <a:alpha val="30000"/>
            </a:srgbClr>
          </a:solidFill>
          <a:ln w="63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Kiona Bold" panose="00000800000000000000" pitchFamily="2" charset="0"/>
              </a:defRPr>
            </a:lvl1pPr>
          </a:lstStyle>
          <a:p>
            <a:r>
              <a:rPr lang="fr-FR" dirty="0" smtClean="0"/>
              <a:t>Cliquez pour ajouter UN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7818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white"/>
                </a:solidFill>
              </a:rPr>
              <a:t>Déc. 2015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>
                <a:solidFill>
                  <a:prstClr val="white"/>
                </a:solidFill>
              </a:rPr>
              <a:t>CIRIL – Visite HCERES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C807C-62D9-439E-A72C-A83E98077815}" type="slidenum">
              <a:rPr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234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0D33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5"/>
          <p:cNvSpPr/>
          <p:nvPr userDrawn="1"/>
        </p:nvSpPr>
        <p:spPr bwMode="gray">
          <a:xfrm>
            <a:off x="67963" y="108726"/>
            <a:ext cx="9008075" cy="663256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sp>
      <p:sp>
        <p:nvSpPr>
          <p:cNvPr id="17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1294110" y="2066449"/>
            <a:ext cx="7577448" cy="1155017"/>
          </a:xfrm>
          <a:prstGeom prst="rect">
            <a:avLst/>
          </a:prstGeom>
          <a:noFill/>
          <a:ln w="63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0" baseline="0">
                <a:solidFill>
                  <a:srgbClr val="0D3356"/>
                </a:solidFill>
                <a:latin typeface="Kiona Bold" panose="00000800000000000000" pitchFamily="2" charset="0"/>
              </a:defRPr>
            </a:lvl1pPr>
          </a:lstStyle>
          <a:p>
            <a:r>
              <a:rPr lang="fr-FR" dirty="0" smtClean="0"/>
              <a:t>CLIQUEZ POUR AJOUTER UN TITRE</a:t>
            </a:r>
            <a:endParaRPr lang="fr-FR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0" y="6365256"/>
            <a:ext cx="9026237" cy="250453"/>
          </a:xfrm>
          <a:prstGeom prst="rect">
            <a:avLst/>
          </a:prstGeom>
          <a:gradFill flip="none" rotWithShape="1">
            <a:gsLst>
              <a:gs pos="34000">
                <a:srgbClr val="C6E5EA"/>
              </a:gs>
              <a:gs pos="20000">
                <a:schemeClr val="bg1"/>
              </a:gs>
              <a:gs pos="51000">
                <a:srgbClr val="63C2CE"/>
              </a:gs>
              <a:gs pos="72000">
                <a:srgbClr val="005CA9"/>
              </a:gs>
              <a:gs pos="89000">
                <a:srgbClr val="0D335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spc="225" dirty="0">
              <a:solidFill>
                <a:prstClr val="white"/>
              </a:solidFill>
              <a:latin typeface="Kiona" panose="00000500000000000000" pitchFamily="2" charset="0"/>
            </a:endParaRPr>
          </a:p>
        </p:txBody>
      </p:sp>
      <p:sp>
        <p:nvSpPr>
          <p:cNvPr id="37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028950" y="6364738"/>
            <a:ext cx="3086100" cy="2509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bg1"/>
                </a:solidFill>
                <a:latin typeface="Kiona" panose="00000500000000000000" pitchFamily="2" charset="0"/>
              </a:defRPr>
            </a:lvl1pPr>
          </a:lstStyle>
          <a:p>
            <a:r>
              <a:rPr lang="fr-FR" smtClean="0">
                <a:solidFill>
                  <a:prstClr val="white"/>
                </a:solidFill>
              </a:rPr>
              <a:t>CIRIL – Visite HCERES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8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628650" y="6364738"/>
            <a:ext cx="870636" cy="2509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bg1"/>
                </a:solidFill>
                <a:latin typeface="Kiona" panose="00000500000000000000" pitchFamily="2" charset="0"/>
              </a:defRPr>
            </a:lvl1pPr>
          </a:lstStyle>
          <a:p>
            <a:r>
              <a:rPr lang="fr-FR" smtClean="0">
                <a:solidFill>
                  <a:prstClr val="white"/>
                </a:solidFill>
              </a:rPr>
              <a:t>Déc. 2015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317914" y="108725"/>
            <a:ext cx="786678" cy="4242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5" name="ZoneTexte 4"/>
          <p:cNvSpPr txBox="1"/>
          <p:nvPr userDrawn="1"/>
        </p:nvSpPr>
        <p:spPr>
          <a:xfrm>
            <a:off x="6671540" y="6328699"/>
            <a:ext cx="22676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50" dirty="0" smtClean="0">
                <a:solidFill>
                  <a:srgbClr val="CFC20B"/>
                </a:solidFill>
                <a:latin typeface="Kiona Bold" panose="00000800000000000000" pitchFamily="2" charset="0"/>
              </a:rPr>
              <a:t>www.cimap-ensicaen.fr</a:t>
            </a:r>
            <a:endParaRPr lang="fr-FR" sz="1050" dirty="0">
              <a:solidFill>
                <a:srgbClr val="CFC20B"/>
              </a:solidFill>
              <a:latin typeface="Kiona Bold" panose="00000800000000000000" pitchFamily="2" charset="0"/>
            </a:endParaRPr>
          </a:p>
        </p:txBody>
      </p:sp>
      <p:grpSp>
        <p:nvGrpSpPr>
          <p:cNvPr id="2" name="Groupe 1"/>
          <p:cNvGrpSpPr/>
          <p:nvPr userDrawn="1"/>
        </p:nvGrpSpPr>
        <p:grpSpPr>
          <a:xfrm>
            <a:off x="193811" y="116707"/>
            <a:ext cx="910781" cy="4443415"/>
            <a:chOff x="258416" y="116706"/>
            <a:chExt cx="1043609" cy="4443415"/>
          </a:xfrm>
        </p:grpSpPr>
        <p:sp>
          <p:nvSpPr>
            <p:cNvPr id="3" name="Rectangle avec coins arrondis du même côté 2"/>
            <p:cNvSpPr/>
            <p:nvPr userDrawn="1"/>
          </p:nvSpPr>
          <p:spPr>
            <a:xfrm rot="10800000">
              <a:off x="258416" y="116706"/>
              <a:ext cx="1043609" cy="4443415"/>
            </a:xfrm>
            <a:prstGeom prst="round2SameRect">
              <a:avLst/>
            </a:prstGeom>
            <a:gradFill flip="none" rotWithShape="1">
              <a:gsLst>
                <a:gs pos="30000">
                  <a:schemeClr val="bg1">
                    <a:lumMod val="100000"/>
                  </a:schemeClr>
                </a:gs>
                <a:gs pos="89000">
                  <a:srgbClr val="C6E5EA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solidFill>
                  <a:prstClr val="white"/>
                </a:solidFill>
              </a:endParaRPr>
            </a:p>
          </p:txBody>
        </p:sp>
        <p:pic>
          <p:nvPicPr>
            <p:cNvPr id="43" name="Image 42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2684" y="1002408"/>
              <a:ext cx="711569" cy="613655"/>
            </a:xfrm>
            <a:prstGeom prst="rect">
              <a:avLst/>
            </a:prstGeom>
            <a:noFill/>
          </p:spPr>
        </p:pic>
      </p:grpSp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293955" y="3430096"/>
            <a:ext cx="7578196" cy="2583079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3864B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>
                <a:solidFill>
                  <a:srgbClr val="CFC20B"/>
                </a:solidFill>
              </a:defRPr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fr-FR" dirty="0" smtClean="0"/>
              <a:t>Cliquez pour ajouter un sous-titre</a:t>
            </a: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129" y="244065"/>
            <a:ext cx="1439435" cy="50557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07" y="1706154"/>
            <a:ext cx="728397" cy="844067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412" y="2568674"/>
            <a:ext cx="728746" cy="104529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890" y="296955"/>
            <a:ext cx="643829" cy="52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160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253764" y="1628503"/>
            <a:ext cx="8642042" cy="4484063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 baseline="0"/>
            </a:lvl1pPr>
            <a:lvl2pPr marL="628650" indent="-285750">
              <a:buFont typeface="Arial" panose="020B0604020202020204" pitchFamily="34" charset="0"/>
              <a:buChar char="•"/>
              <a:defRPr sz="1500"/>
            </a:lvl2pPr>
            <a:lvl3pPr marL="971550" indent="-285750">
              <a:buFont typeface="Arial" panose="020B0604020202020204" pitchFamily="34" charset="0"/>
              <a:buChar char="•"/>
              <a:defRPr sz="1350"/>
            </a:lvl3pPr>
            <a:lvl4pPr marL="1200150" indent="-171450">
              <a:buFont typeface="Arial" panose="020B0604020202020204" pitchFamily="34" charset="0"/>
              <a:buChar char="•"/>
              <a:defRPr sz="1200">
                <a:solidFill>
                  <a:srgbClr val="CFC20B"/>
                </a:solidFill>
              </a:defRPr>
            </a:lvl4pPr>
            <a:lvl5pPr marL="1543050" indent="-171450"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fr-FR" dirty="0" smtClean="0"/>
              <a:t>Cliquez pour ajouter du texte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Déc. 2015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CIRIL – Visite HCERES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0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74142" y="111809"/>
            <a:ext cx="9008075" cy="1155017"/>
          </a:xfrm>
          <a:prstGeom prst="flowChartDocument">
            <a:avLst/>
          </a:prstGeom>
          <a:solidFill>
            <a:srgbClr val="005CA9">
              <a:alpha val="30000"/>
            </a:srgbClr>
          </a:solidFill>
          <a:ln w="63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Kiona Bold" panose="00000800000000000000" pitchFamily="2" charset="0"/>
              </a:defRPr>
            </a:lvl1pPr>
          </a:lstStyle>
          <a:p>
            <a:r>
              <a:rPr lang="fr-FR" dirty="0" smtClean="0"/>
              <a:t>Cliquez pour ajouter UN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7818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white"/>
                </a:solidFill>
              </a:rPr>
              <a:t>Déc. 2015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>
                <a:solidFill>
                  <a:prstClr val="white"/>
                </a:solidFill>
              </a:rPr>
              <a:t>CIRIL – Visite HCERES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C807C-62D9-439E-A72C-A83E98077815}" type="slidenum">
              <a:rPr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234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253764" y="1628503"/>
            <a:ext cx="8642042" cy="4484063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 baseline="0"/>
            </a:lvl1pPr>
            <a:lvl2pPr marL="628650" indent="-285750">
              <a:buFont typeface="Arial" panose="020B0604020202020204" pitchFamily="34" charset="0"/>
              <a:buChar char="•"/>
              <a:defRPr sz="1500"/>
            </a:lvl2pPr>
            <a:lvl3pPr marL="971550" indent="-285750">
              <a:buFont typeface="Arial" panose="020B0604020202020204" pitchFamily="34" charset="0"/>
              <a:buChar char="•"/>
              <a:defRPr sz="1350"/>
            </a:lvl3pPr>
            <a:lvl4pPr marL="1200150" indent="-171450">
              <a:buFont typeface="Arial" panose="020B0604020202020204" pitchFamily="34" charset="0"/>
              <a:buChar char="•"/>
              <a:defRPr sz="1200">
                <a:solidFill>
                  <a:srgbClr val="CFC20B"/>
                </a:solidFill>
              </a:defRPr>
            </a:lvl4pPr>
            <a:lvl5pPr marL="1543050" indent="-171450"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fr-FR" dirty="0" smtClean="0"/>
              <a:t>Cliquez pour ajouter du texte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Déc. 2015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CIRIL – Visite HCERES</a:t>
            </a:r>
            <a:endParaRPr lang="fr-FR" dirty="0"/>
          </a:p>
        </p:txBody>
      </p:sp>
      <p:sp>
        <p:nvSpPr>
          <p:cNvPr id="10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74142" y="111809"/>
            <a:ext cx="9008075" cy="1155017"/>
          </a:xfrm>
          <a:prstGeom prst="flowChartDocument">
            <a:avLst/>
          </a:prstGeom>
          <a:solidFill>
            <a:srgbClr val="005CA9">
              <a:alpha val="30000"/>
            </a:srgbClr>
          </a:solidFill>
          <a:ln w="63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Kiona Bold" panose="00000800000000000000" pitchFamily="2" charset="0"/>
              </a:defRPr>
            </a:lvl1pPr>
          </a:lstStyle>
          <a:p>
            <a:r>
              <a:rPr lang="fr-FR" dirty="0" smtClean="0"/>
              <a:t>Cliquez pour ajouter UN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6275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Déc. 2015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CIRIL – Visite HCERES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6455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Déc. 2015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CIRIL – Visite HCERES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87590-7C93-47C4-A771-4AA0E6ED292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50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0D33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5"/>
          <p:cNvSpPr/>
          <p:nvPr userDrawn="1"/>
        </p:nvSpPr>
        <p:spPr bwMode="gray">
          <a:xfrm>
            <a:off x="67963" y="108726"/>
            <a:ext cx="9008075" cy="663256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sp>
      <p:sp>
        <p:nvSpPr>
          <p:cNvPr id="17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1294110" y="2066449"/>
            <a:ext cx="7577448" cy="1155017"/>
          </a:xfrm>
          <a:prstGeom prst="rect">
            <a:avLst/>
          </a:prstGeom>
          <a:noFill/>
          <a:ln w="63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0" baseline="0">
                <a:solidFill>
                  <a:srgbClr val="0D3356"/>
                </a:solidFill>
                <a:latin typeface="Kiona Bold" panose="00000800000000000000" pitchFamily="2" charset="0"/>
              </a:defRPr>
            </a:lvl1pPr>
          </a:lstStyle>
          <a:p>
            <a:r>
              <a:rPr lang="fr-FR" dirty="0" smtClean="0"/>
              <a:t>CLIQUEZ POUR AJOUTER UN TITRE</a:t>
            </a:r>
            <a:endParaRPr lang="fr-FR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0" y="6365256"/>
            <a:ext cx="9026237" cy="250453"/>
          </a:xfrm>
          <a:prstGeom prst="rect">
            <a:avLst/>
          </a:prstGeom>
          <a:gradFill flip="none" rotWithShape="1">
            <a:gsLst>
              <a:gs pos="34000">
                <a:srgbClr val="C6E5EA"/>
              </a:gs>
              <a:gs pos="20000">
                <a:schemeClr val="bg1"/>
              </a:gs>
              <a:gs pos="51000">
                <a:srgbClr val="63C2CE"/>
              </a:gs>
              <a:gs pos="72000">
                <a:srgbClr val="005CA9"/>
              </a:gs>
              <a:gs pos="89000">
                <a:srgbClr val="0D335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spc="225" dirty="0">
              <a:solidFill>
                <a:prstClr val="white"/>
              </a:solidFill>
              <a:latin typeface="Kiona" panose="00000500000000000000" pitchFamily="2" charset="0"/>
            </a:endParaRPr>
          </a:p>
        </p:txBody>
      </p:sp>
      <p:sp>
        <p:nvSpPr>
          <p:cNvPr id="37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028950" y="6364738"/>
            <a:ext cx="3086100" cy="2509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bg1"/>
                </a:solidFill>
                <a:latin typeface="Kiona" panose="00000500000000000000" pitchFamily="2" charset="0"/>
              </a:defRPr>
            </a:lvl1pPr>
          </a:lstStyle>
          <a:p>
            <a:r>
              <a:rPr lang="fr-FR" smtClean="0">
                <a:solidFill>
                  <a:prstClr val="white"/>
                </a:solidFill>
              </a:rPr>
              <a:t>CIRIL – Visite HCERES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8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628650" y="6364738"/>
            <a:ext cx="870636" cy="2509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bg1"/>
                </a:solidFill>
                <a:latin typeface="Kiona" panose="00000500000000000000" pitchFamily="2" charset="0"/>
              </a:defRPr>
            </a:lvl1pPr>
          </a:lstStyle>
          <a:p>
            <a:r>
              <a:rPr lang="fr-FR" smtClean="0">
                <a:solidFill>
                  <a:prstClr val="white"/>
                </a:solidFill>
              </a:rPr>
              <a:t>Déc. 2015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317914" y="108725"/>
            <a:ext cx="786678" cy="4242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5" name="ZoneTexte 4"/>
          <p:cNvSpPr txBox="1"/>
          <p:nvPr userDrawn="1"/>
        </p:nvSpPr>
        <p:spPr>
          <a:xfrm>
            <a:off x="6671540" y="6328699"/>
            <a:ext cx="22676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50" dirty="0" smtClean="0">
                <a:solidFill>
                  <a:srgbClr val="CFC20B"/>
                </a:solidFill>
                <a:latin typeface="Kiona Bold" panose="00000800000000000000" pitchFamily="2" charset="0"/>
              </a:rPr>
              <a:t>www.cimap-ensicaen.fr</a:t>
            </a:r>
            <a:endParaRPr lang="fr-FR" sz="1050" dirty="0">
              <a:solidFill>
                <a:srgbClr val="CFC20B"/>
              </a:solidFill>
              <a:latin typeface="Kiona Bold" panose="00000800000000000000" pitchFamily="2" charset="0"/>
            </a:endParaRPr>
          </a:p>
        </p:txBody>
      </p:sp>
      <p:grpSp>
        <p:nvGrpSpPr>
          <p:cNvPr id="2" name="Groupe 1"/>
          <p:cNvGrpSpPr/>
          <p:nvPr userDrawn="1"/>
        </p:nvGrpSpPr>
        <p:grpSpPr>
          <a:xfrm>
            <a:off x="193811" y="116707"/>
            <a:ext cx="910781" cy="4443415"/>
            <a:chOff x="258416" y="116706"/>
            <a:chExt cx="1043609" cy="4443415"/>
          </a:xfrm>
        </p:grpSpPr>
        <p:sp>
          <p:nvSpPr>
            <p:cNvPr id="3" name="Rectangle avec coins arrondis du même côté 2"/>
            <p:cNvSpPr/>
            <p:nvPr userDrawn="1"/>
          </p:nvSpPr>
          <p:spPr>
            <a:xfrm rot="10800000">
              <a:off x="258416" y="116706"/>
              <a:ext cx="1043609" cy="4443415"/>
            </a:xfrm>
            <a:prstGeom prst="round2SameRect">
              <a:avLst/>
            </a:prstGeom>
            <a:gradFill flip="none" rotWithShape="1">
              <a:gsLst>
                <a:gs pos="30000">
                  <a:schemeClr val="bg1">
                    <a:lumMod val="100000"/>
                  </a:schemeClr>
                </a:gs>
                <a:gs pos="89000">
                  <a:srgbClr val="C6E5EA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solidFill>
                  <a:prstClr val="white"/>
                </a:solidFill>
              </a:endParaRPr>
            </a:p>
          </p:txBody>
        </p:sp>
        <p:pic>
          <p:nvPicPr>
            <p:cNvPr id="43" name="Image 42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2684" y="1002408"/>
              <a:ext cx="711569" cy="613655"/>
            </a:xfrm>
            <a:prstGeom prst="rect">
              <a:avLst/>
            </a:prstGeom>
            <a:noFill/>
          </p:spPr>
        </p:pic>
      </p:grpSp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293955" y="3430096"/>
            <a:ext cx="7578196" cy="2583079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3864B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>
                <a:solidFill>
                  <a:srgbClr val="CFC20B"/>
                </a:solidFill>
              </a:defRPr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fr-FR" dirty="0" smtClean="0"/>
              <a:t>Cliquez pour ajouter un sous-titre</a:t>
            </a: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129" y="244065"/>
            <a:ext cx="1439435" cy="50557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07" y="1706154"/>
            <a:ext cx="728397" cy="844067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412" y="2568674"/>
            <a:ext cx="728746" cy="104529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890" y="296955"/>
            <a:ext cx="643829" cy="52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160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253764" y="1628503"/>
            <a:ext cx="8642042" cy="4484063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 baseline="0"/>
            </a:lvl1pPr>
            <a:lvl2pPr marL="628650" indent="-285750">
              <a:buFont typeface="Arial" panose="020B0604020202020204" pitchFamily="34" charset="0"/>
              <a:buChar char="•"/>
              <a:defRPr sz="1500"/>
            </a:lvl2pPr>
            <a:lvl3pPr marL="971550" indent="-285750">
              <a:buFont typeface="Arial" panose="020B0604020202020204" pitchFamily="34" charset="0"/>
              <a:buChar char="•"/>
              <a:defRPr sz="1350"/>
            </a:lvl3pPr>
            <a:lvl4pPr marL="1200150" indent="-171450">
              <a:buFont typeface="Arial" panose="020B0604020202020204" pitchFamily="34" charset="0"/>
              <a:buChar char="•"/>
              <a:defRPr sz="1200">
                <a:solidFill>
                  <a:srgbClr val="CFC20B"/>
                </a:solidFill>
              </a:defRPr>
            </a:lvl4pPr>
            <a:lvl5pPr marL="1543050" indent="-171450"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fr-FR" dirty="0" smtClean="0"/>
              <a:t>Cliquez pour ajouter du texte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Déc. 2015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CIRIL – Visite HCERES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0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74142" y="111809"/>
            <a:ext cx="9008075" cy="1155017"/>
          </a:xfrm>
          <a:prstGeom prst="flowChartDocument">
            <a:avLst/>
          </a:prstGeom>
          <a:solidFill>
            <a:srgbClr val="005CA9">
              <a:alpha val="30000"/>
            </a:srgbClr>
          </a:solidFill>
          <a:ln w="63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Kiona Bold" panose="00000800000000000000" pitchFamily="2" charset="0"/>
              </a:defRPr>
            </a:lvl1pPr>
          </a:lstStyle>
          <a:p>
            <a:r>
              <a:rPr lang="fr-FR" dirty="0" smtClean="0"/>
              <a:t>Cliquez pour ajouter UN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7818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white"/>
                </a:solidFill>
              </a:rPr>
              <a:t>Déc. 2015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>
                <a:solidFill>
                  <a:prstClr val="white"/>
                </a:solidFill>
              </a:rPr>
              <a:t>CIRIL – Visite HCERES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C807C-62D9-439E-A72C-A83E98077815}" type="slidenum">
              <a:rPr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234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0D33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5"/>
          <p:cNvSpPr/>
          <p:nvPr userDrawn="1"/>
        </p:nvSpPr>
        <p:spPr bwMode="gray">
          <a:xfrm>
            <a:off x="67963" y="108726"/>
            <a:ext cx="9008075" cy="663256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sp>
      <p:sp>
        <p:nvSpPr>
          <p:cNvPr id="17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1294110" y="2066449"/>
            <a:ext cx="7577448" cy="1155017"/>
          </a:xfrm>
          <a:prstGeom prst="rect">
            <a:avLst/>
          </a:prstGeom>
          <a:noFill/>
          <a:ln w="63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0" baseline="0">
                <a:solidFill>
                  <a:srgbClr val="0D3356"/>
                </a:solidFill>
                <a:latin typeface="Kiona Bold" panose="00000800000000000000" pitchFamily="2" charset="0"/>
              </a:defRPr>
            </a:lvl1pPr>
          </a:lstStyle>
          <a:p>
            <a:r>
              <a:rPr lang="fr-FR" dirty="0" smtClean="0"/>
              <a:t>CLIQUEZ POUR AJOUTER UN TITRE</a:t>
            </a:r>
            <a:endParaRPr lang="fr-FR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0" y="6365256"/>
            <a:ext cx="9026237" cy="250453"/>
          </a:xfrm>
          <a:prstGeom prst="rect">
            <a:avLst/>
          </a:prstGeom>
          <a:gradFill flip="none" rotWithShape="1">
            <a:gsLst>
              <a:gs pos="34000">
                <a:srgbClr val="C6E5EA"/>
              </a:gs>
              <a:gs pos="20000">
                <a:schemeClr val="bg1"/>
              </a:gs>
              <a:gs pos="51000">
                <a:srgbClr val="63C2CE"/>
              </a:gs>
              <a:gs pos="72000">
                <a:srgbClr val="005CA9"/>
              </a:gs>
              <a:gs pos="89000">
                <a:srgbClr val="0D335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spc="225" dirty="0">
              <a:solidFill>
                <a:prstClr val="white"/>
              </a:solidFill>
              <a:latin typeface="Kiona" panose="00000500000000000000" pitchFamily="2" charset="0"/>
            </a:endParaRPr>
          </a:p>
        </p:txBody>
      </p:sp>
      <p:sp>
        <p:nvSpPr>
          <p:cNvPr id="37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028950" y="6364738"/>
            <a:ext cx="3086100" cy="2509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bg1"/>
                </a:solidFill>
                <a:latin typeface="Kiona" panose="00000500000000000000" pitchFamily="2" charset="0"/>
              </a:defRPr>
            </a:lvl1pPr>
          </a:lstStyle>
          <a:p>
            <a:r>
              <a:rPr lang="fr-FR" smtClean="0">
                <a:solidFill>
                  <a:prstClr val="white"/>
                </a:solidFill>
              </a:rPr>
              <a:t>CIRIL – Visite HCERES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8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628650" y="6364738"/>
            <a:ext cx="870636" cy="2509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bg1"/>
                </a:solidFill>
                <a:latin typeface="Kiona" panose="00000500000000000000" pitchFamily="2" charset="0"/>
              </a:defRPr>
            </a:lvl1pPr>
          </a:lstStyle>
          <a:p>
            <a:r>
              <a:rPr lang="fr-FR" smtClean="0">
                <a:solidFill>
                  <a:prstClr val="white"/>
                </a:solidFill>
              </a:rPr>
              <a:t>Déc. 2015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317914" y="108725"/>
            <a:ext cx="786678" cy="4242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5" name="ZoneTexte 4"/>
          <p:cNvSpPr txBox="1"/>
          <p:nvPr userDrawn="1"/>
        </p:nvSpPr>
        <p:spPr>
          <a:xfrm>
            <a:off x="6671540" y="6328699"/>
            <a:ext cx="22676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50" dirty="0" smtClean="0">
                <a:solidFill>
                  <a:srgbClr val="CFC20B"/>
                </a:solidFill>
                <a:latin typeface="Kiona Bold" panose="00000800000000000000" pitchFamily="2" charset="0"/>
              </a:rPr>
              <a:t>www.cimap-ensicaen.fr</a:t>
            </a:r>
            <a:endParaRPr lang="fr-FR" sz="1050" dirty="0">
              <a:solidFill>
                <a:srgbClr val="CFC20B"/>
              </a:solidFill>
              <a:latin typeface="Kiona Bold" panose="00000800000000000000" pitchFamily="2" charset="0"/>
            </a:endParaRPr>
          </a:p>
        </p:txBody>
      </p:sp>
      <p:grpSp>
        <p:nvGrpSpPr>
          <p:cNvPr id="2" name="Groupe 1"/>
          <p:cNvGrpSpPr/>
          <p:nvPr userDrawn="1"/>
        </p:nvGrpSpPr>
        <p:grpSpPr>
          <a:xfrm>
            <a:off x="193811" y="116707"/>
            <a:ext cx="910781" cy="4443415"/>
            <a:chOff x="258416" y="116706"/>
            <a:chExt cx="1043609" cy="4443415"/>
          </a:xfrm>
        </p:grpSpPr>
        <p:sp>
          <p:nvSpPr>
            <p:cNvPr id="3" name="Rectangle avec coins arrondis du même côté 2"/>
            <p:cNvSpPr/>
            <p:nvPr userDrawn="1"/>
          </p:nvSpPr>
          <p:spPr>
            <a:xfrm rot="10800000">
              <a:off x="258416" y="116706"/>
              <a:ext cx="1043609" cy="4443415"/>
            </a:xfrm>
            <a:prstGeom prst="round2SameRect">
              <a:avLst/>
            </a:prstGeom>
            <a:gradFill flip="none" rotWithShape="1">
              <a:gsLst>
                <a:gs pos="30000">
                  <a:schemeClr val="bg1">
                    <a:lumMod val="100000"/>
                  </a:schemeClr>
                </a:gs>
                <a:gs pos="89000">
                  <a:srgbClr val="C6E5EA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solidFill>
                  <a:prstClr val="white"/>
                </a:solidFill>
              </a:endParaRPr>
            </a:p>
          </p:txBody>
        </p:sp>
        <p:pic>
          <p:nvPicPr>
            <p:cNvPr id="43" name="Image 42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2684" y="1002408"/>
              <a:ext cx="711569" cy="613655"/>
            </a:xfrm>
            <a:prstGeom prst="rect">
              <a:avLst/>
            </a:prstGeom>
            <a:noFill/>
          </p:spPr>
        </p:pic>
      </p:grpSp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293955" y="3430096"/>
            <a:ext cx="7578196" cy="2583079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3864B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>
                <a:solidFill>
                  <a:srgbClr val="CFC20B"/>
                </a:solidFill>
              </a:defRPr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fr-FR" dirty="0" smtClean="0"/>
              <a:t>Cliquez pour ajouter un sous-titre</a:t>
            </a: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129" y="244065"/>
            <a:ext cx="1439435" cy="50557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07" y="1706154"/>
            <a:ext cx="728397" cy="844067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412" y="2568674"/>
            <a:ext cx="728746" cy="104529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890" y="296955"/>
            <a:ext cx="643829" cy="52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160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253764" y="1628503"/>
            <a:ext cx="8642042" cy="4484063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 baseline="0"/>
            </a:lvl1pPr>
            <a:lvl2pPr marL="628650" indent="-285750">
              <a:buFont typeface="Arial" panose="020B0604020202020204" pitchFamily="34" charset="0"/>
              <a:buChar char="•"/>
              <a:defRPr sz="1500"/>
            </a:lvl2pPr>
            <a:lvl3pPr marL="971550" indent="-285750">
              <a:buFont typeface="Arial" panose="020B0604020202020204" pitchFamily="34" charset="0"/>
              <a:buChar char="•"/>
              <a:defRPr sz="1350"/>
            </a:lvl3pPr>
            <a:lvl4pPr marL="1200150" indent="-171450">
              <a:buFont typeface="Arial" panose="020B0604020202020204" pitchFamily="34" charset="0"/>
              <a:buChar char="•"/>
              <a:defRPr sz="1200">
                <a:solidFill>
                  <a:srgbClr val="CFC20B"/>
                </a:solidFill>
              </a:defRPr>
            </a:lvl4pPr>
            <a:lvl5pPr marL="1543050" indent="-171450"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fr-FR" dirty="0" smtClean="0"/>
              <a:t>Cliquez pour ajouter du texte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Déc. 2015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CIRIL – Visite HCERES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0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74142" y="111809"/>
            <a:ext cx="9008075" cy="1155017"/>
          </a:xfrm>
          <a:prstGeom prst="flowChartDocument">
            <a:avLst/>
          </a:prstGeom>
          <a:solidFill>
            <a:srgbClr val="005CA9">
              <a:alpha val="30000"/>
            </a:srgbClr>
          </a:solidFill>
          <a:ln w="63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Kiona Bold" panose="00000800000000000000" pitchFamily="2" charset="0"/>
              </a:defRPr>
            </a:lvl1pPr>
          </a:lstStyle>
          <a:p>
            <a:r>
              <a:rPr lang="fr-FR" dirty="0" smtClean="0"/>
              <a:t>Cliquez pour ajouter UN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7818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3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74142" y="111809"/>
            <a:ext cx="9008075" cy="92105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97000">
                <a:srgbClr val="0D335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" name="Espace réservé du texte 2"/>
          <p:cNvSpPr>
            <a:spLocks noGrp="1"/>
          </p:cNvSpPr>
          <p:nvPr userDrawn="1">
            <p:ph type="body" idx="1"/>
          </p:nvPr>
        </p:nvSpPr>
        <p:spPr>
          <a:xfrm>
            <a:off x="253764" y="1628502"/>
            <a:ext cx="8642042" cy="4096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Freeform 5"/>
          <p:cNvSpPr/>
          <p:nvPr userDrawn="1"/>
        </p:nvSpPr>
        <p:spPr bwMode="gray">
          <a:xfrm>
            <a:off x="74142" y="848413"/>
            <a:ext cx="9008075" cy="5920033"/>
          </a:xfrm>
          <a:custGeom>
            <a:avLst/>
            <a:gdLst/>
            <a:ahLst/>
            <a:cxnLst/>
            <a:rect l="0" t="0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3" name="Rectangle 12"/>
          <p:cNvSpPr/>
          <p:nvPr userDrawn="1"/>
        </p:nvSpPr>
        <p:spPr>
          <a:xfrm>
            <a:off x="0" y="6365255"/>
            <a:ext cx="9082217" cy="260392"/>
          </a:xfrm>
          <a:prstGeom prst="rect">
            <a:avLst/>
          </a:prstGeom>
          <a:gradFill flip="none" rotWithShape="1">
            <a:gsLst>
              <a:gs pos="34000">
                <a:srgbClr val="C6E5EA"/>
              </a:gs>
              <a:gs pos="20000">
                <a:schemeClr val="bg1"/>
              </a:gs>
              <a:gs pos="51000">
                <a:srgbClr val="63C2CE"/>
              </a:gs>
              <a:gs pos="72000">
                <a:srgbClr val="005CA9"/>
              </a:gs>
              <a:gs pos="89000">
                <a:srgbClr val="0D335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b="1" spc="225" dirty="0">
              <a:solidFill>
                <a:schemeClr val="bg1"/>
              </a:solidFill>
              <a:effectLst/>
              <a:latin typeface="Kiona" panose="00000500000000000000" pitchFamily="2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7963" y="111809"/>
            <a:ext cx="9008075" cy="1155017"/>
          </a:xfrm>
          <a:prstGeom prst="flowChartDocument">
            <a:avLst/>
          </a:prstGeom>
          <a:solidFill>
            <a:srgbClr val="005CA9">
              <a:alpha val="30000"/>
            </a:srgbClr>
          </a:solidFill>
          <a:ln w="6350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028950" y="6374677"/>
            <a:ext cx="3086100" cy="2509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bg1"/>
                </a:solidFill>
                <a:latin typeface="Kiona" panose="00000500000000000000" pitchFamily="2" charset="0"/>
              </a:defRPr>
            </a:lvl1pPr>
          </a:lstStyle>
          <a:p>
            <a:r>
              <a:rPr lang="fr-FR" smtClean="0"/>
              <a:t>CIRIL – Visite HCERES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628650" y="6364738"/>
            <a:ext cx="977728" cy="2509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bg1"/>
                </a:solidFill>
                <a:latin typeface="Kiona" panose="00000500000000000000" pitchFamily="2" charset="0"/>
              </a:defRPr>
            </a:lvl1pPr>
          </a:lstStyle>
          <a:p>
            <a:r>
              <a:rPr lang="fr-FR" smtClean="0"/>
              <a:t>Déc. 2015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4408" y="6285470"/>
            <a:ext cx="871398" cy="31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1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15" r:id="rId3"/>
    <p:sldLayoutId id="2147483802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000" b="0" kern="1200">
          <a:solidFill>
            <a:schemeClr val="bg1"/>
          </a:solidFill>
          <a:latin typeface="Kiona Bold" panose="000008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0D3356"/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5CA9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63C2CE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3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74142" y="111809"/>
            <a:ext cx="9008075" cy="92105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97000">
                <a:srgbClr val="0D335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 userDrawn="1">
            <p:ph type="body" idx="1"/>
          </p:nvPr>
        </p:nvSpPr>
        <p:spPr>
          <a:xfrm>
            <a:off x="253764" y="1628502"/>
            <a:ext cx="8642042" cy="4096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Freeform 5"/>
          <p:cNvSpPr/>
          <p:nvPr userDrawn="1"/>
        </p:nvSpPr>
        <p:spPr bwMode="gray">
          <a:xfrm>
            <a:off x="74142" y="848413"/>
            <a:ext cx="9008075" cy="5920033"/>
          </a:xfrm>
          <a:custGeom>
            <a:avLst/>
            <a:gdLst/>
            <a:ahLst/>
            <a:cxnLst/>
            <a:rect l="0" t="0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3" name="Rectangle 12"/>
          <p:cNvSpPr/>
          <p:nvPr userDrawn="1"/>
        </p:nvSpPr>
        <p:spPr>
          <a:xfrm>
            <a:off x="0" y="6365255"/>
            <a:ext cx="9082217" cy="260392"/>
          </a:xfrm>
          <a:prstGeom prst="rect">
            <a:avLst/>
          </a:prstGeom>
          <a:gradFill flip="none" rotWithShape="1">
            <a:gsLst>
              <a:gs pos="34000">
                <a:srgbClr val="C6E5EA"/>
              </a:gs>
              <a:gs pos="20000">
                <a:schemeClr val="bg1"/>
              </a:gs>
              <a:gs pos="51000">
                <a:srgbClr val="63C2CE"/>
              </a:gs>
              <a:gs pos="72000">
                <a:srgbClr val="005CA9"/>
              </a:gs>
              <a:gs pos="89000">
                <a:srgbClr val="0D335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b="1" spc="225" dirty="0">
              <a:solidFill>
                <a:prstClr val="white"/>
              </a:solidFill>
              <a:latin typeface="Kiona" panose="00000500000000000000" pitchFamily="2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7963" y="111809"/>
            <a:ext cx="9008075" cy="1155017"/>
          </a:xfrm>
          <a:prstGeom prst="flowChartDocument">
            <a:avLst/>
          </a:prstGeom>
          <a:solidFill>
            <a:srgbClr val="005CA9">
              <a:alpha val="30000"/>
            </a:srgbClr>
          </a:solidFill>
          <a:ln w="6350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028950" y="6374677"/>
            <a:ext cx="3086100" cy="2509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bg1"/>
                </a:solidFill>
                <a:latin typeface="Kiona" panose="00000500000000000000" pitchFamily="2" charset="0"/>
              </a:defRPr>
            </a:lvl1pPr>
          </a:lstStyle>
          <a:p>
            <a:r>
              <a:rPr lang="fr-FR" smtClean="0">
                <a:solidFill>
                  <a:prstClr val="white"/>
                </a:solidFill>
              </a:rPr>
              <a:t>CIRIL – Visite HCERES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628650" y="6364738"/>
            <a:ext cx="977728" cy="2509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bg1"/>
                </a:solidFill>
                <a:latin typeface="Kiona" panose="00000500000000000000" pitchFamily="2" charset="0"/>
              </a:defRPr>
            </a:lvl1pPr>
          </a:lstStyle>
          <a:p>
            <a:r>
              <a:rPr lang="fr-FR" smtClean="0">
                <a:solidFill>
                  <a:prstClr val="white"/>
                </a:solidFill>
              </a:rPr>
              <a:t>Déc. 2015</a:t>
            </a:r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4408" y="6285470"/>
            <a:ext cx="871398" cy="31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000" b="0" kern="1200">
          <a:solidFill>
            <a:schemeClr val="bg1"/>
          </a:solidFill>
          <a:latin typeface="Kiona Bold" panose="000008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0D3356"/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5CA9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63C2CE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3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74142" y="111809"/>
            <a:ext cx="9008075" cy="92105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97000">
                <a:srgbClr val="0D335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 userDrawn="1">
            <p:ph type="body" idx="1"/>
          </p:nvPr>
        </p:nvSpPr>
        <p:spPr>
          <a:xfrm>
            <a:off x="253764" y="1628502"/>
            <a:ext cx="8642042" cy="4096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Freeform 5"/>
          <p:cNvSpPr/>
          <p:nvPr userDrawn="1"/>
        </p:nvSpPr>
        <p:spPr bwMode="gray">
          <a:xfrm>
            <a:off x="74142" y="848413"/>
            <a:ext cx="9008075" cy="5920033"/>
          </a:xfrm>
          <a:custGeom>
            <a:avLst/>
            <a:gdLst/>
            <a:ahLst/>
            <a:cxnLst/>
            <a:rect l="0" t="0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3" name="Rectangle 12"/>
          <p:cNvSpPr/>
          <p:nvPr userDrawn="1"/>
        </p:nvSpPr>
        <p:spPr>
          <a:xfrm>
            <a:off x="0" y="6365255"/>
            <a:ext cx="9082217" cy="260392"/>
          </a:xfrm>
          <a:prstGeom prst="rect">
            <a:avLst/>
          </a:prstGeom>
          <a:gradFill flip="none" rotWithShape="1">
            <a:gsLst>
              <a:gs pos="34000">
                <a:srgbClr val="C6E5EA"/>
              </a:gs>
              <a:gs pos="20000">
                <a:schemeClr val="bg1"/>
              </a:gs>
              <a:gs pos="51000">
                <a:srgbClr val="63C2CE"/>
              </a:gs>
              <a:gs pos="72000">
                <a:srgbClr val="005CA9"/>
              </a:gs>
              <a:gs pos="89000">
                <a:srgbClr val="0D335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b="1" spc="225" dirty="0">
              <a:solidFill>
                <a:prstClr val="white"/>
              </a:solidFill>
              <a:latin typeface="Kiona" panose="00000500000000000000" pitchFamily="2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7963" y="111809"/>
            <a:ext cx="9008075" cy="1155017"/>
          </a:xfrm>
          <a:prstGeom prst="flowChartDocument">
            <a:avLst/>
          </a:prstGeom>
          <a:solidFill>
            <a:srgbClr val="005CA9">
              <a:alpha val="30000"/>
            </a:srgbClr>
          </a:solidFill>
          <a:ln w="6350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028950" y="6374677"/>
            <a:ext cx="3086100" cy="2509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bg1"/>
                </a:solidFill>
                <a:latin typeface="Kiona" panose="00000500000000000000" pitchFamily="2" charset="0"/>
              </a:defRPr>
            </a:lvl1pPr>
          </a:lstStyle>
          <a:p>
            <a:r>
              <a:rPr lang="fr-FR" smtClean="0">
                <a:solidFill>
                  <a:prstClr val="white"/>
                </a:solidFill>
              </a:rPr>
              <a:t>CIRIL – Visite HCERES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628650" y="6364738"/>
            <a:ext cx="977728" cy="2509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bg1"/>
                </a:solidFill>
                <a:latin typeface="Kiona" panose="00000500000000000000" pitchFamily="2" charset="0"/>
              </a:defRPr>
            </a:lvl1pPr>
          </a:lstStyle>
          <a:p>
            <a:r>
              <a:rPr lang="fr-FR" smtClean="0">
                <a:solidFill>
                  <a:prstClr val="white"/>
                </a:solidFill>
              </a:rPr>
              <a:t>Déc. 2015</a:t>
            </a:r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4408" y="6285470"/>
            <a:ext cx="871398" cy="31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000" b="0" kern="1200">
          <a:solidFill>
            <a:schemeClr val="bg1"/>
          </a:solidFill>
          <a:latin typeface="Kiona Bold" panose="000008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0D3356"/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5CA9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63C2CE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3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74142" y="111809"/>
            <a:ext cx="9008075" cy="92105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97000">
                <a:srgbClr val="0D335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 userDrawn="1">
            <p:ph type="body" idx="1"/>
          </p:nvPr>
        </p:nvSpPr>
        <p:spPr>
          <a:xfrm>
            <a:off x="253764" y="1628502"/>
            <a:ext cx="8642042" cy="4096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Freeform 5"/>
          <p:cNvSpPr/>
          <p:nvPr userDrawn="1"/>
        </p:nvSpPr>
        <p:spPr bwMode="gray">
          <a:xfrm>
            <a:off x="74142" y="848413"/>
            <a:ext cx="9008075" cy="5920033"/>
          </a:xfrm>
          <a:custGeom>
            <a:avLst/>
            <a:gdLst/>
            <a:ahLst/>
            <a:cxnLst/>
            <a:rect l="0" t="0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3" name="Rectangle 12"/>
          <p:cNvSpPr/>
          <p:nvPr userDrawn="1"/>
        </p:nvSpPr>
        <p:spPr>
          <a:xfrm>
            <a:off x="0" y="6365255"/>
            <a:ext cx="9082217" cy="260392"/>
          </a:xfrm>
          <a:prstGeom prst="rect">
            <a:avLst/>
          </a:prstGeom>
          <a:gradFill flip="none" rotWithShape="1">
            <a:gsLst>
              <a:gs pos="34000">
                <a:srgbClr val="C6E5EA"/>
              </a:gs>
              <a:gs pos="20000">
                <a:schemeClr val="bg1"/>
              </a:gs>
              <a:gs pos="51000">
                <a:srgbClr val="63C2CE"/>
              </a:gs>
              <a:gs pos="72000">
                <a:srgbClr val="005CA9"/>
              </a:gs>
              <a:gs pos="89000">
                <a:srgbClr val="0D335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b="1" spc="225" dirty="0">
              <a:solidFill>
                <a:prstClr val="white"/>
              </a:solidFill>
              <a:latin typeface="Kiona" panose="00000500000000000000" pitchFamily="2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7963" y="111809"/>
            <a:ext cx="9008075" cy="1155017"/>
          </a:xfrm>
          <a:prstGeom prst="flowChartDocument">
            <a:avLst/>
          </a:prstGeom>
          <a:solidFill>
            <a:srgbClr val="005CA9">
              <a:alpha val="30000"/>
            </a:srgbClr>
          </a:solidFill>
          <a:ln w="6350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028950" y="6374677"/>
            <a:ext cx="3086100" cy="2509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bg1"/>
                </a:solidFill>
                <a:latin typeface="Kiona" panose="00000500000000000000" pitchFamily="2" charset="0"/>
              </a:defRPr>
            </a:lvl1pPr>
          </a:lstStyle>
          <a:p>
            <a:r>
              <a:rPr lang="fr-FR" smtClean="0">
                <a:solidFill>
                  <a:prstClr val="white"/>
                </a:solidFill>
              </a:rPr>
              <a:t>CIRIL – Visite HCERES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628650" y="6364738"/>
            <a:ext cx="977728" cy="2509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bg1"/>
                </a:solidFill>
                <a:latin typeface="Kiona" panose="00000500000000000000" pitchFamily="2" charset="0"/>
              </a:defRPr>
            </a:lvl1pPr>
          </a:lstStyle>
          <a:p>
            <a:r>
              <a:rPr lang="fr-FR" smtClean="0">
                <a:solidFill>
                  <a:prstClr val="white"/>
                </a:solidFill>
              </a:rPr>
              <a:t>Déc. 2015</a:t>
            </a:r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4408" y="6285470"/>
            <a:ext cx="871398" cy="31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000" b="0" kern="1200">
          <a:solidFill>
            <a:schemeClr val="bg1"/>
          </a:solidFill>
          <a:latin typeface="Kiona Bold" panose="000008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0D3356"/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5CA9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63C2CE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3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74142" y="111809"/>
            <a:ext cx="9008075" cy="92105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97000">
                <a:srgbClr val="0D335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 userDrawn="1">
            <p:ph type="body" idx="1"/>
          </p:nvPr>
        </p:nvSpPr>
        <p:spPr>
          <a:xfrm>
            <a:off x="253764" y="1628502"/>
            <a:ext cx="8642042" cy="4096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Freeform 5"/>
          <p:cNvSpPr/>
          <p:nvPr userDrawn="1"/>
        </p:nvSpPr>
        <p:spPr bwMode="gray">
          <a:xfrm>
            <a:off x="74142" y="848413"/>
            <a:ext cx="9008075" cy="5920033"/>
          </a:xfrm>
          <a:custGeom>
            <a:avLst/>
            <a:gdLst/>
            <a:ahLst/>
            <a:cxnLst/>
            <a:rect l="0" t="0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3" name="Rectangle 12"/>
          <p:cNvSpPr/>
          <p:nvPr userDrawn="1"/>
        </p:nvSpPr>
        <p:spPr>
          <a:xfrm>
            <a:off x="0" y="6365255"/>
            <a:ext cx="9082217" cy="260392"/>
          </a:xfrm>
          <a:prstGeom prst="rect">
            <a:avLst/>
          </a:prstGeom>
          <a:gradFill flip="none" rotWithShape="1">
            <a:gsLst>
              <a:gs pos="34000">
                <a:srgbClr val="C6E5EA"/>
              </a:gs>
              <a:gs pos="20000">
                <a:schemeClr val="bg1"/>
              </a:gs>
              <a:gs pos="51000">
                <a:srgbClr val="63C2CE"/>
              </a:gs>
              <a:gs pos="72000">
                <a:srgbClr val="005CA9"/>
              </a:gs>
              <a:gs pos="89000">
                <a:srgbClr val="0D335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b="1" spc="225" dirty="0">
              <a:solidFill>
                <a:prstClr val="white"/>
              </a:solidFill>
              <a:latin typeface="Kiona" panose="00000500000000000000" pitchFamily="2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7963" y="111809"/>
            <a:ext cx="9008075" cy="1155017"/>
          </a:xfrm>
          <a:prstGeom prst="flowChartDocument">
            <a:avLst/>
          </a:prstGeom>
          <a:solidFill>
            <a:srgbClr val="005CA9">
              <a:alpha val="30000"/>
            </a:srgbClr>
          </a:solidFill>
          <a:ln w="6350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028950" y="6374677"/>
            <a:ext cx="3086100" cy="2509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bg1"/>
                </a:solidFill>
                <a:latin typeface="Kiona" panose="00000500000000000000" pitchFamily="2" charset="0"/>
              </a:defRPr>
            </a:lvl1pPr>
          </a:lstStyle>
          <a:p>
            <a:r>
              <a:rPr lang="fr-FR" smtClean="0">
                <a:solidFill>
                  <a:prstClr val="white"/>
                </a:solidFill>
              </a:rPr>
              <a:t>CIRIL – Visite HCERES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628650" y="6364738"/>
            <a:ext cx="977728" cy="2509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bg1"/>
                </a:solidFill>
                <a:latin typeface="Kiona" panose="00000500000000000000" pitchFamily="2" charset="0"/>
              </a:defRPr>
            </a:lvl1pPr>
          </a:lstStyle>
          <a:p>
            <a:r>
              <a:rPr lang="fr-FR" smtClean="0">
                <a:solidFill>
                  <a:prstClr val="white"/>
                </a:solidFill>
              </a:rPr>
              <a:t>Déc. 2015</a:t>
            </a:r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4408" y="6285470"/>
            <a:ext cx="871398" cy="31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000" b="0" kern="1200">
          <a:solidFill>
            <a:schemeClr val="bg1"/>
          </a:solidFill>
          <a:latin typeface="Kiona Bold" panose="000008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0D3356"/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5CA9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63C2CE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tif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png"/><Relationship Id="rId4" Type="http://schemas.openxmlformats.org/officeDocument/2006/relationships/image" Target="../media/image23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294110" y="1622698"/>
            <a:ext cx="7577448" cy="115501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IRRADIATION and </a:t>
            </a:r>
            <a:r>
              <a:rPr lang="fr-FR" dirty="0" err="1" smtClean="0"/>
              <a:t>characterization</a:t>
            </a:r>
            <a:r>
              <a:rPr lang="fr-FR" dirty="0" smtClean="0"/>
              <a:t> for MATERIAL SCIENCE </a:t>
            </a:r>
            <a:br>
              <a:rPr lang="fr-FR" dirty="0" smtClean="0"/>
            </a:br>
            <a:r>
              <a:rPr lang="fr-FR" dirty="0" smtClean="0"/>
              <a:t>at CIRIL-GANIL FACILITY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1293955" y="2986345"/>
            <a:ext cx="7578196" cy="2583079"/>
          </a:xfrm>
        </p:spPr>
        <p:txBody>
          <a:bodyPr/>
          <a:lstStyle/>
          <a:p>
            <a:r>
              <a:rPr lang="en-US" dirty="0" smtClean="0"/>
              <a:t>Platform for welcoming interdisciplinary researches at GANIL, CIRIL</a:t>
            </a:r>
          </a:p>
          <a:p>
            <a:r>
              <a:rPr lang="en-US" dirty="0"/>
              <a:t> Research center on Ions, Materials and </a:t>
            </a:r>
            <a:r>
              <a:rPr lang="en-US" dirty="0" smtClean="0"/>
              <a:t>Photonic, CIMAP</a:t>
            </a:r>
            <a:endParaRPr lang="en-US" dirty="0"/>
          </a:p>
          <a:p>
            <a:endParaRPr lang="en-US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692275" y="3573463"/>
            <a:ext cx="7200900" cy="1295400"/>
          </a:xfrm>
          <a:prstGeom prst="rect">
            <a:avLst/>
          </a:prstGeom>
        </p:spPr>
        <p:txBody>
          <a:bodyPr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0D3356"/>
                </a:solidFill>
                <a:latin typeface="+mj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5CA9"/>
                </a:solidFill>
                <a:latin typeface="+mj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63C2CE"/>
                </a:solidFill>
                <a:latin typeface="+mj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en-US" sz="3000" dirty="0"/>
          </a:p>
        </p:txBody>
      </p:sp>
      <p:pic>
        <p:nvPicPr>
          <p:cNvPr id="8" name="Image 3" descr="CIRI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774" y="3848343"/>
            <a:ext cx="21605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5" descr="logoGANIL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2803" y="4920630"/>
            <a:ext cx="2263118" cy="49997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734983" y="4327884"/>
            <a:ext cx="415819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3864B3"/>
                </a:solidFill>
                <a:latin typeface="+mj-lt"/>
              </a:rPr>
              <a:t>Dr Clara </a:t>
            </a:r>
            <a:r>
              <a:rPr lang="fr-FR" b="1" dirty="0" smtClean="0">
                <a:solidFill>
                  <a:srgbClr val="3864B3"/>
                </a:solidFill>
                <a:latin typeface="+mj-lt"/>
              </a:rPr>
              <a:t>GRYGIEL</a:t>
            </a:r>
          </a:p>
          <a:p>
            <a:pPr marL="342900" marR="0" lvl="0" indent="-3429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b="1" dirty="0">
              <a:solidFill>
                <a:srgbClr val="3864B3"/>
              </a:solidFill>
              <a:latin typeface="+mj-lt"/>
            </a:endParaRPr>
          </a:p>
          <a:p>
            <a:pPr marL="342900" marR="0" lvl="0" indent="-3429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3864B3"/>
                </a:solidFill>
                <a:latin typeface="+mj-lt"/>
              </a:rPr>
              <a:t>IRRSUD beamline </a:t>
            </a:r>
            <a:r>
              <a:rPr lang="fr-FR" b="1" dirty="0" err="1">
                <a:solidFill>
                  <a:srgbClr val="3864B3"/>
                </a:solidFill>
                <a:latin typeface="+mj-lt"/>
              </a:rPr>
              <a:t>coordinator</a:t>
            </a:r>
            <a:endParaRPr lang="fr-FR" b="1" dirty="0">
              <a:solidFill>
                <a:srgbClr val="3864B3"/>
              </a:solidFill>
              <a:latin typeface="+mj-lt"/>
            </a:endParaRPr>
          </a:p>
          <a:p>
            <a:pPr marL="342900" marR="0" lvl="0" indent="-3429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 err="1" smtClean="0">
                <a:solidFill>
                  <a:srgbClr val="3864B3"/>
                </a:solidFill>
                <a:latin typeface="+mj-lt"/>
              </a:rPr>
              <a:t>Deputy</a:t>
            </a:r>
            <a:r>
              <a:rPr lang="fr-FR" b="1" dirty="0" smtClean="0">
                <a:solidFill>
                  <a:srgbClr val="3864B3"/>
                </a:solidFill>
                <a:latin typeface="+mj-lt"/>
              </a:rPr>
              <a:t> </a:t>
            </a:r>
            <a:r>
              <a:rPr lang="fr-FR" b="1" dirty="0" err="1" smtClean="0">
                <a:solidFill>
                  <a:srgbClr val="3864B3"/>
                </a:solidFill>
                <a:latin typeface="+mj-lt"/>
              </a:rPr>
              <a:t>director</a:t>
            </a:r>
            <a:r>
              <a:rPr lang="fr-FR" b="1" dirty="0" smtClean="0">
                <a:solidFill>
                  <a:srgbClr val="3864B3"/>
                </a:solidFill>
                <a:latin typeface="+mj-lt"/>
              </a:rPr>
              <a:t> of EMIR&amp;A network</a:t>
            </a:r>
          </a:p>
          <a:p>
            <a:pPr marL="342900" marR="0" lvl="0" indent="-3429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b="1" dirty="0">
              <a:solidFill>
                <a:srgbClr val="3864B3"/>
              </a:solidFill>
              <a:latin typeface="+mj-lt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3864B3"/>
                </a:solidFill>
                <a:latin typeface="+mj-lt"/>
              </a:rPr>
              <a:t>grygiel@ganil.fr</a:t>
            </a:r>
          </a:p>
        </p:txBody>
      </p:sp>
      <p:sp>
        <p:nvSpPr>
          <p:cNvPr id="2" name="Rectangle 1"/>
          <p:cNvSpPr/>
          <p:nvPr/>
        </p:nvSpPr>
        <p:spPr>
          <a:xfrm>
            <a:off x="7024744" y="202848"/>
            <a:ext cx="1979407" cy="1021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0652" y="5529028"/>
            <a:ext cx="2214096" cy="63055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575" y="3611818"/>
            <a:ext cx="1149323" cy="114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0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73344" y="6175022"/>
            <a:ext cx="8926046" cy="553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0975" y="110597"/>
            <a:ext cx="9008075" cy="1155017"/>
          </a:xfrm>
        </p:spPr>
        <p:txBody>
          <a:bodyPr/>
          <a:lstStyle/>
          <a:p>
            <a:r>
              <a:rPr lang="fr-FR" dirty="0" smtClean="0"/>
              <a:t>In-</a:t>
            </a:r>
            <a:r>
              <a:rPr lang="fr-FR" dirty="0" err="1" smtClean="0"/>
              <a:t>beam</a:t>
            </a:r>
            <a:r>
              <a:rPr lang="fr-FR" dirty="0" smtClean="0"/>
              <a:t> conditions</a:t>
            </a:r>
            <a:endParaRPr lang="fr-FR" dirty="0"/>
          </a:p>
        </p:txBody>
      </p:sp>
      <p:pic>
        <p:nvPicPr>
          <p:cNvPr id="65" name="Image 64" descr="Image1.tif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93662" y="1197733"/>
            <a:ext cx="1867778" cy="1653854"/>
          </a:xfrm>
          <a:prstGeom prst="rect">
            <a:avLst/>
          </a:prstGeom>
        </p:spPr>
      </p:pic>
      <p:grpSp>
        <p:nvGrpSpPr>
          <p:cNvPr id="66" name="Groupe 71"/>
          <p:cNvGrpSpPr/>
          <p:nvPr/>
        </p:nvGrpSpPr>
        <p:grpSpPr>
          <a:xfrm>
            <a:off x="1187623" y="3781795"/>
            <a:ext cx="1584177" cy="584775"/>
            <a:chOff x="179512" y="1412777"/>
            <a:chExt cx="2520281" cy="620440"/>
          </a:xfrm>
        </p:grpSpPr>
        <p:sp>
          <p:nvSpPr>
            <p:cNvPr id="67" name="Rectangle à coins arrondis 66"/>
            <p:cNvSpPr/>
            <p:nvPr/>
          </p:nvSpPr>
          <p:spPr>
            <a:xfrm>
              <a:off x="179512" y="1447910"/>
              <a:ext cx="2520280" cy="5760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solidFill>
                  <a:srgbClr val="002060"/>
                </a:solidFill>
              </a:endParaRPr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179514" y="1412777"/>
              <a:ext cx="2520279" cy="620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srgbClr val="002060"/>
                  </a:solidFill>
                  <a:latin typeface="Arial"/>
                  <a:cs typeface="Arial" pitchFamily="34" charset="0"/>
                </a:rPr>
                <a:t>Temperature</a:t>
              </a:r>
            </a:p>
            <a:p>
              <a:pPr algn="ctr"/>
              <a:r>
                <a:rPr lang="en-GB" sz="1600" b="1" dirty="0" smtClean="0">
                  <a:solidFill>
                    <a:srgbClr val="002060"/>
                  </a:solidFill>
                  <a:latin typeface="Arial"/>
                  <a:cs typeface="Arial" pitchFamily="34" charset="0"/>
                </a:rPr>
                <a:t>8 - 1300K</a:t>
              </a:r>
              <a:endParaRPr lang="en-GB" sz="1600" b="1" dirty="0">
                <a:solidFill>
                  <a:srgbClr val="002060"/>
                </a:solidFill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69" name="Groupe 74"/>
          <p:cNvGrpSpPr/>
          <p:nvPr/>
        </p:nvGrpSpPr>
        <p:grpSpPr>
          <a:xfrm>
            <a:off x="467544" y="1806724"/>
            <a:ext cx="5328592" cy="576064"/>
            <a:chOff x="-450558" y="1052737"/>
            <a:chExt cx="3528392" cy="576064"/>
          </a:xfrm>
        </p:grpSpPr>
        <p:sp>
          <p:nvSpPr>
            <p:cNvPr id="70" name="Rectangle à coins arrondis 69"/>
            <p:cNvSpPr/>
            <p:nvPr/>
          </p:nvSpPr>
          <p:spPr>
            <a:xfrm>
              <a:off x="-116791" y="1052737"/>
              <a:ext cx="2908539" cy="5760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rgbClr val="002060"/>
                </a:solidFill>
              </a:endParaRPr>
            </a:p>
          </p:txBody>
        </p:sp>
        <p:sp>
          <p:nvSpPr>
            <p:cNvPr id="71" name="ZoneTexte 70"/>
            <p:cNvSpPr txBox="1"/>
            <p:nvPr/>
          </p:nvSpPr>
          <p:spPr>
            <a:xfrm>
              <a:off x="-450558" y="1161620"/>
              <a:ext cx="3528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002060"/>
                  </a:solidFill>
                  <a:latin typeface="Arial"/>
                  <a:cs typeface="Arial" pitchFamily="34" charset="0"/>
                </a:rPr>
                <a:t>Energy:     </a:t>
              </a:r>
              <a:r>
                <a:rPr lang="en-GB" b="1" dirty="0" err="1" smtClean="0">
                  <a:solidFill>
                    <a:srgbClr val="002060"/>
                  </a:solidFill>
                  <a:latin typeface="Arial"/>
                  <a:cs typeface="Arial" pitchFamily="34" charset="0"/>
                </a:rPr>
                <a:t>keV</a:t>
              </a:r>
              <a:r>
                <a:rPr lang="en-GB" b="1" dirty="0" smtClean="0">
                  <a:solidFill>
                    <a:srgbClr val="002060"/>
                  </a:solidFill>
                  <a:latin typeface="Arial"/>
                  <a:cs typeface="Arial" pitchFamily="34" charset="0"/>
                </a:rPr>
                <a:t> up to 0.3 – 100 </a:t>
              </a:r>
              <a:r>
                <a:rPr lang="en-GB" b="1" dirty="0" err="1" smtClean="0">
                  <a:solidFill>
                    <a:srgbClr val="002060"/>
                  </a:solidFill>
                  <a:latin typeface="Arial"/>
                  <a:cs typeface="Arial" pitchFamily="34" charset="0"/>
                </a:rPr>
                <a:t>MeV</a:t>
              </a:r>
              <a:r>
                <a:rPr lang="en-GB" b="1" dirty="0" smtClean="0">
                  <a:solidFill>
                    <a:srgbClr val="002060"/>
                  </a:solidFill>
                  <a:latin typeface="Arial"/>
                  <a:cs typeface="Arial" pitchFamily="34" charset="0"/>
                </a:rPr>
                <a:t>/A</a:t>
              </a:r>
              <a:endParaRPr lang="en-GB" b="1" dirty="0">
                <a:solidFill>
                  <a:srgbClr val="002060"/>
                </a:solidFill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72" name="Groupe 77"/>
          <p:cNvGrpSpPr/>
          <p:nvPr/>
        </p:nvGrpSpPr>
        <p:grpSpPr>
          <a:xfrm>
            <a:off x="1187623" y="4501875"/>
            <a:ext cx="1584176" cy="584775"/>
            <a:chOff x="179512" y="1412777"/>
            <a:chExt cx="2520280" cy="709073"/>
          </a:xfrm>
        </p:grpSpPr>
        <p:sp>
          <p:nvSpPr>
            <p:cNvPr id="73" name="Rectangle à coins arrondis 72"/>
            <p:cNvSpPr/>
            <p:nvPr/>
          </p:nvSpPr>
          <p:spPr>
            <a:xfrm>
              <a:off x="179512" y="1447910"/>
              <a:ext cx="2520280" cy="5760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solidFill>
                  <a:srgbClr val="002060"/>
                </a:solidFill>
              </a:endParaRPr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179512" y="1412777"/>
              <a:ext cx="2520278" cy="709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srgbClr val="002060"/>
                  </a:solidFill>
                  <a:latin typeface="Arial"/>
                  <a:cs typeface="Arial" pitchFamily="34" charset="0"/>
                </a:rPr>
                <a:t>Incidence</a:t>
              </a:r>
            </a:p>
            <a:p>
              <a:pPr algn="ctr"/>
              <a:r>
                <a:rPr lang="en-GB" sz="1600" b="1" dirty="0" smtClean="0">
                  <a:solidFill>
                    <a:srgbClr val="002060"/>
                  </a:solidFill>
                  <a:latin typeface="Arial"/>
                  <a:cs typeface="Arial" pitchFamily="34" charset="0"/>
                </a:rPr>
                <a:t>90° - 0°</a:t>
              </a:r>
              <a:endParaRPr lang="en-GB" sz="1600" b="1" dirty="0">
                <a:solidFill>
                  <a:srgbClr val="002060"/>
                </a:solidFill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75" name="Groupe 80"/>
          <p:cNvGrpSpPr/>
          <p:nvPr/>
        </p:nvGrpSpPr>
        <p:grpSpPr>
          <a:xfrm>
            <a:off x="1115617" y="5246790"/>
            <a:ext cx="1728192" cy="631496"/>
            <a:chOff x="64957" y="1447911"/>
            <a:chExt cx="2749397" cy="893349"/>
          </a:xfrm>
        </p:grpSpPr>
        <p:sp>
          <p:nvSpPr>
            <p:cNvPr id="76" name="Rectangle à coins arrondis 75"/>
            <p:cNvSpPr/>
            <p:nvPr/>
          </p:nvSpPr>
          <p:spPr>
            <a:xfrm>
              <a:off x="179512" y="1447911"/>
              <a:ext cx="2520281" cy="89334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solidFill>
                  <a:srgbClr val="002060"/>
                </a:solidFill>
              </a:endParaRPr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64957" y="1507097"/>
              <a:ext cx="2749397" cy="827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srgbClr val="002060"/>
                  </a:solidFill>
                  <a:latin typeface="Arial"/>
                  <a:cs typeface="Arial" pitchFamily="34" charset="0"/>
                </a:rPr>
                <a:t>Gas partial pressure</a:t>
              </a:r>
              <a:endParaRPr lang="en-GB" sz="1600" b="1" dirty="0">
                <a:solidFill>
                  <a:srgbClr val="002060"/>
                </a:solidFill>
                <a:latin typeface="Arial"/>
                <a:cs typeface="Arial" pitchFamily="34" charset="0"/>
              </a:endParaRPr>
            </a:p>
          </p:txBody>
        </p:sp>
      </p:grpSp>
      <p:sp>
        <p:nvSpPr>
          <p:cNvPr id="78" name="ZoneTexte 77"/>
          <p:cNvSpPr txBox="1"/>
          <p:nvPr/>
        </p:nvSpPr>
        <p:spPr>
          <a:xfrm>
            <a:off x="3923927" y="2605096"/>
            <a:ext cx="4687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>
                <a:solidFill>
                  <a:srgbClr val="000000"/>
                </a:solidFill>
                <a:latin typeface="Arial"/>
              </a:rPr>
              <a:t>Online setups for material characterizations: </a:t>
            </a:r>
            <a:endParaRPr lang="en-GB" sz="1600" i="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9" name="Groupe 85"/>
          <p:cNvGrpSpPr/>
          <p:nvPr/>
        </p:nvGrpSpPr>
        <p:grpSpPr>
          <a:xfrm>
            <a:off x="3447031" y="3024542"/>
            <a:ext cx="4680520" cy="353676"/>
            <a:chOff x="3347864" y="2612239"/>
            <a:chExt cx="4680520" cy="353676"/>
          </a:xfrm>
        </p:grpSpPr>
        <p:grpSp>
          <p:nvGrpSpPr>
            <p:cNvPr id="80" name="Groupe 29"/>
            <p:cNvGrpSpPr/>
            <p:nvPr/>
          </p:nvGrpSpPr>
          <p:grpSpPr>
            <a:xfrm>
              <a:off x="3347864" y="2627361"/>
              <a:ext cx="2088232" cy="338554"/>
              <a:chOff x="179512" y="1412777"/>
              <a:chExt cx="2520280" cy="718406"/>
            </a:xfrm>
          </p:grpSpPr>
          <p:sp>
            <p:nvSpPr>
              <p:cNvPr id="82" name="Rectangle à coins arrondis 81"/>
              <p:cNvSpPr/>
              <p:nvPr/>
            </p:nvSpPr>
            <p:spPr>
              <a:xfrm>
                <a:off x="179512" y="1447910"/>
                <a:ext cx="2520280" cy="57606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solidFill>
                    <a:srgbClr val="002060"/>
                  </a:solidFill>
                </a:endParaRPr>
              </a:p>
            </p:txBody>
          </p:sp>
          <p:sp>
            <p:nvSpPr>
              <p:cNvPr id="83" name="ZoneTexte 82"/>
              <p:cNvSpPr txBox="1"/>
              <p:nvPr/>
            </p:nvSpPr>
            <p:spPr>
              <a:xfrm>
                <a:off x="179512" y="1412777"/>
                <a:ext cx="2520280" cy="718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smtClean="0">
                    <a:solidFill>
                      <a:srgbClr val="002060"/>
                    </a:solidFill>
                    <a:latin typeface="Arial"/>
                    <a:cs typeface="Arial" pitchFamily="34" charset="0"/>
                  </a:rPr>
                  <a:t>XRD</a:t>
                </a:r>
                <a:endParaRPr lang="en-GB" sz="1600" b="1">
                  <a:solidFill>
                    <a:srgbClr val="002060"/>
                  </a:solidFill>
                  <a:latin typeface="Arial"/>
                  <a:cs typeface="Arial" pitchFamily="34" charset="0"/>
                </a:endParaRPr>
              </a:p>
            </p:txBody>
          </p:sp>
        </p:grpSp>
        <p:sp>
          <p:nvSpPr>
            <p:cNvPr id="81" name="ZoneTexte 80"/>
            <p:cNvSpPr txBox="1"/>
            <p:nvPr/>
          </p:nvSpPr>
          <p:spPr>
            <a:xfrm>
              <a:off x="5436096" y="2612239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i="1" dirty="0" smtClean="0">
                  <a:solidFill>
                    <a:srgbClr val="002060"/>
                  </a:solidFill>
                  <a:latin typeface="Arial"/>
                </a:rPr>
                <a:t>ALIX</a:t>
              </a:r>
              <a:r>
                <a:rPr lang="en-GB" sz="1400" dirty="0" smtClean="0">
                  <a:solidFill>
                    <a:srgbClr val="002060"/>
                  </a:solidFill>
                  <a:latin typeface="Arial"/>
                </a:rPr>
                <a:t>  IRRSUD</a:t>
              </a:r>
            </a:p>
          </p:txBody>
        </p:sp>
      </p:grpSp>
      <p:grpSp>
        <p:nvGrpSpPr>
          <p:cNvPr id="85" name="Groupe 35"/>
          <p:cNvGrpSpPr/>
          <p:nvPr/>
        </p:nvGrpSpPr>
        <p:grpSpPr>
          <a:xfrm>
            <a:off x="3447031" y="4375226"/>
            <a:ext cx="2088232" cy="338554"/>
            <a:chOff x="179512" y="1412777"/>
            <a:chExt cx="2520280" cy="718406"/>
          </a:xfrm>
        </p:grpSpPr>
        <p:sp>
          <p:nvSpPr>
            <p:cNvPr id="87" name="Rectangle à coins arrondis 86"/>
            <p:cNvSpPr/>
            <p:nvPr/>
          </p:nvSpPr>
          <p:spPr>
            <a:xfrm>
              <a:off x="179512" y="1447910"/>
              <a:ext cx="2520280" cy="5760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solidFill>
                  <a:srgbClr val="002060"/>
                </a:solidFill>
              </a:endParaRPr>
            </a:p>
          </p:txBody>
        </p:sp>
        <p:sp>
          <p:nvSpPr>
            <p:cNvPr id="88" name="ZoneTexte 87"/>
            <p:cNvSpPr txBox="1"/>
            <p:nvPr/>
          </p:nvSpPr>
          <p:spPr>
            <a:xfrm>
              <a:off x="179512" y="1412777"/>
              <a:ext cx="2520279" cy="718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smtClean="0">
                  <a:solidFill>
                    <a:srgbClr val="002060"/>
                  </a:solidFill>
                  <a:latin typeface="Arial"/>
                  <a:cs typeface="Arial" pitchFamily="34" charset="0"/>
                </a:rPr>
                <a:t>Emission spectro</a:t>
              </a:r>
              <a:endParaRPr lang="en-GB" sz="1600" b="1">
                <a:solidFill>
                  <a:srgbClr val="002060"/>
                </a:solidFill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89" name="Groupe 95"/>
          <p:cNvGrpSpPr/>
          <p:nvPr/>
        </p:nvGrpSpPr>
        <p:grpSpPr>
          <a:xfrm>
            <a:off x="3447031" y="4773703"/>
            <a:ext cx="4104456" cy="523220"/>
            <a:chOff x="3347864" y="4293096"/>
            <a:chExt cx="4104456" cy="523220"/>
          </a:xfrm>
        </p:grpSpPr>
        <p:grpSp>
          <p:nvGrpSpPr>
            <p:cNvPr id="90" name="Groupe 38"/>
            <p:cNvGrpSpPr/>
            <p:nvPr/>
          </p:nvGrpSpPr>
          <p:grpSpPr>
            <a:xfrm>
              <a:off x="3347864" y="4400818"/>
              <a:ext cx="2088232" cy="338554"/>
              <a:chOff x="179512" y="1412777"/>
              <a:chExt cx="2520280" cy="718406"/>
            </a:xfrm>
          </p:grpSpPr>
          <p:sp>
            <p:nvSpPr>
              <p:cNvPr id="92" name="Rectangle à coins arrondis 91"/>
              <p:cNvSpPr/>
              <p:nvPr/>
            </p:nvSpPr>
            <p:spPr>
              <a:xfrm>
                <a:off x="179512" y="1447910"/>
                <a:ext cx="2520280" cy="57606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3" name="ZoneTexte 92"/>
              <p:cNvSpPr txBox="1"/>
              <p:nvPr/>
            </p:nvSpPr>
            <p:spPr>
              <a:xfrm>
                <a:off x="179512" y="1412777"/>
                <a:ext cx="2520279" cy="718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smtClean="0">
                    <a:solidFill>
                      <a:srgbClr val="002060"/>
                    </a:solidFill>
                    <a:latin typeface="Arial"/>
                    <a:cs typeface="Arial" pitchFamily="34" charset="0"/>
                  </a:rPr>
                  <a:t>Gas release</a:t>
                </a:r>
                <a:endParaRPr lang="en-GB" sz="1600" b="1">
                  <a:solidFill>
                    <a:srgbClr val="002060"/>
                  </a:solidFill>
                  <a:latin typeface="Arial"/>
                  <a:cs typeface="Arial" pitchFamily="34" charset="0"/>
                </a:endParaRPr>
              </a:p>
            </p:txBody>
          </p:sp>
        </p:grpSp>
        <p:sp>
          <p:nvSpPr>
            <p:cNvPr id="91" name="ZoneTexte 90"/>
            <p:cNvSpPr txBox="1"/>
            <p:nvPr/>
          </p:nvSpPr>
          <p:spPr>
            <a:xfrm>
              <a:off x="5436096" y="4293096"/>
              <a:ext cx="20162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rgbClr val="002060"/>
                  </a:solidFill>
                  <a:latin typeface="Arial"/>
                </a:rPr>
                <a:t>FTIR</a:t>
              </a:r>
            </a:p>
            <a:p>
              <a:r>
                <a:rPr lang="en-GB" sz="1400" dirty="0" smtClean="0">
                  <a:solidFill>
                    <a:srgbClr val="002060"/>
                  </a:solidFill>
                  <a:latin typeface="Arial"/>
                </a:rPr>
                <a:t>Mass spectroscopy</a:t>
              </a:r>
              <a:endParaRPr lang="en-GB" sz="1400" dirty="0">
                <a:solidFill>
                  <a:srgbClr val="002060"/>
                </a:solidFill>
                <a:latin typeface="Arial"/>
              </a:endParaRPr>
            </a:p>
          </p:txBody>
        </p:sp>
      </p:grpSp>
      <p:grpSp>
        <p:nvGrpSpPr>
          <p:cNvPr id="94" name="Groupe 100"/>
          <p:cNvGrpSpPr/>
          <p:nvPr/>
        </p:nvGrpSpPr>
        <p:grpSpPr>
          <a:xfrm>
            <a:off x="3447031" y="5387623"/>
            <a:ext cx="5976664" cy="523220"/>
            <a:chOff x="3347864" y="4941168"/>
            <a:chExt cx="5976664" cy="523220"/>
          </a:xfrm>
        </p:grpSpPr>
        <p:grpSp>
          <p:nvGrpSpPr>
            <p:cNvPr id="95" name="Groupe 41"/>
            <p:cNvGrpSpPr/>
            <p:nvPr/>
          </p:nvGrpSpPr>
          <p:grpSpPr>
            <a:xfrm>
              <a:off x="3347864" y="5048890"/>
              <a:ext cx="2088232" cy="338554"/>
              <a:chOff x="179512" y="1412777"/>
              <a:chExt cx="2520280" cy="718406"/>
            </a:xfrm>
          </p:grpSpPr>
          <p:sp>
            <p:nvSpPr>
              <p:cNvPr id="97" name="Rectangle à coins arrondis 96"/>
              <p:cNvSpPr/>
              <p:nvPr/>
            </p:nvSpPr>
            <p:spPr>
              <a:xfrm>
                <a:off x="179512" y="1447911"/>
                <a:ext cx="2520280" cy="57606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8" name="ZoneTexte 97"/>
              <p:cNvSpPr txBox="1"/>
              <p:nvPr/>
            </p:nvSpPr>
            <p:spPr>
              <a:xfrm>
                <a:off x="179512" y="1412777"/>
                <a:ext cx="2520279" cy="718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smtClean="0">
                    <a:solidFill>
                      <a:srgbClr val="002060"/>
                    </a:solidFill>
                    <a:latin typeface="Arial"/>
                    <a:cs typeface="Arial" pitchFamily="34" charset="0"/>
                  </a:rPr>
                  <a:t>Sputtering</a:t>
                </a:r>
                <a:endParaRPr lang="en-GB" sz="1600" b="1">
                  <a:solidFill>
                    <a:srgbClr val="002060"/>
                  </a:solidFill>
                  <a:latin typeface="Arial"/>
                  <a:cs typeface="Arial" pitchFamily="34" charset="0"/>
                </a:endParaRPr>
              </a:p>
            </p:txBody>
          </p:sp>
        </p:grpSp>
        <p:sp>
          <p:nvSpPr>
            <p:cNvPr id="96" name="ZoneTexte 95"/>
            <p:cNvSpPr txBox="1"/>
            <p:nvPr/>
          </p:nvSpPr>
          <p:spPr>
            <a:xfrm>
              <a:off x="5436096" y="4941168"/>
              <a:ext cx="3888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rgbClr val="002060"/>
                  </a:solidFill>
                  <a:latin typeface="Arial"/>
                </a:rPr>
                <a:t>TOF or catchers</a:t>
              </a:r>
            </a:p>
            <a:p>
              <a:r>
                <a:rPr lang="en-GB" sz="1400" i="1" dirty="0" smtClean="0">
                  <a:solidFill>
                    <a:srgbClr val="002060"/>
                  </a:solidFill>
                  <a:latin typeface="Arial"/>
                </a:rPr>
                <a:t>AODO</a:t>
              </a:r>
              <a:r>
                <a:rPr lang="en-GB" sz="1400" dirty="0" smtClean="0">
                  <a:solidFill>
                    <a:srgbClr val="002060"/>
                  </a:solidFill>
                  <a:latin typeface="Arial"/>
                </a:rPr>
                <a:t> (X-Y TOF SIMS in situ LEED Auger)</a:t>
              </a:r>
              <a:endParaRPr lang="en-GB" sz="1400" dirty="0">
                <a:solidFill>
                  <a:srgbClr val="002060"/>
                </a:solidFill>
                <a:latin typeface="Arial"/>
              </a:endParaRPr>
            </a:p>
          </p:txBody>
        </p:sp>
      </p:grpSp>
      <p:grpSp>
        <p:nvGrpSpPr>
          <p:cNvPr id="99" name="Groupe 105"/>
          <p:cNvGrpSpPr/>
          <p:nvPr/>
        </p:nvGrpSpPr>
        <p:grpSpPr>
          <a:xfrm>
            <a:off x="3447031" y="3545862"/>
            <a:ext cx="5256584" cy="738664"/>
            <a:chOff x="3347864" y="2996952"/>
            <a:chExt cx="5256584" cy="738664"/>
          </a:xfrm>
        </p:grpSpPr>
        <p:grpSp>
          <p:nvGrpSpPr>
            <p:cNvPr id="100" name="Groupe 59"/>
            <p:cNvGrpSpPr/>
            <p:nvPr/>
          </p:nvGrpSpPr>
          <p:grpSpPr>
            <a:xfrm>
              <a:off x="3347864" y="2996952"/>
              <a:ext cx="5256584" cy="738664"/>
              <a:chOff x="3347864" y="2996952"/>
              <a:chExt cx="5256584" cy="738664"/>
            </a:xfrm>
          </p:grpSpPr>
          <p:grpSp>
            <p:nvGrpSpPr>
              <p:cNvPr id="102" name="Groupe 32"/>
              <p:cNvGrpSpPr/>
              <p:nvPr/>
            </p:nvGrpSpPr>
            <p:grpSpPr>
              <a:xfrm>
                <a:off x="3347864" y="3212396"/>
                <a:ext cx="2088232" cy="338554"/>
                <a:chOff x="179512" y="1412777"/>
                <a:chExt cx="2520280" cy="718406"/>
              </a:xfrm>
            </p:grpSpPr>
            <p:sp>
              <p:nvSpPr>
                <p:cNvPr id="105" name="Rectangle à coins arrondis 104"/>
                <p:cNvSpPr/>
                <p:nvPr/>
              </p:nvSpPr>
              <p:spPr>
                <a:xfrm>
                  <a:off x="179512" y="1447910"/>
                  <a:ext cx="2520280" cy="576064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06" name="ZoneTexte 105"/>
                <p:cNvSpPr txBox="1"/>
                <p:nvPr/>
              </p:nvSpPr>
              <p:spPr>
                <a:xfrm>
                  <a:off x="179512" y="1412777"/>
                  <a:ext cx="2520279" cy="7184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b="1" dirty="0" smtClean="0">
                      <a:solidFill>
                        <a:srgbClr val="002060"/>
                      </a:solidFill>
                      <a:latin typeface="Arial"/>
                      <a:cs typeface="Arial" pitchFamily="34" charset="0"/>
                    </a:rPr>
                    <a:t>Absorption </a:t>
                  </a:r>
                  <a:r>
                    <a:rPr lang="en-GB" sz="1600" b="1" dirty="0" err="1" smtClean="0">
                      <a:solidFill>
                        <a:srgbClr val="002060"/>
                      </a:solidFill>
                      <a:latin typeface="Arial"/>
                      <a:cs typeface="Arial" pitchFamily="34" charset="0"/>
                    </a:rPr>
                    <a:t>spectro</a:t>
                  </a:r>
                  <a:endParaRPr lang="en-GB" sz="1600" b="1" dirty="0">
                    <a:solidFill>
                      <a:srgbClr val="002060"/>
                    </a:solidFill>
                    <a:latin typeface="Arial"/>
                    <a:cs typeface="Arial" pitchFamily="34" charset="0"/>
                  </a:endParaRPr>
                </a:p>
              </p:txBody>
            </p:sp>
          </p:grpSp>
          <p:sp>
            <p:nvSpPr>
              <p:cNvPr id="103" name="ZoneTexte 102"/>
              <p:cNvSpPr txBox="1"/>
              <p:nvPr/>
            </p:nvSpPr>
            <p:spPr>
              <a:xfrm>
                <a:off x="6588224" y="2996952"/>
                <a:ext cx="201622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i="1" dirty="0" smtClean="0">
                    <a:solidFill>
                      <a:srgbClr val="002060"/>
                    </a:solidFill>
                    <a:latin typeface="Arial"/>
                  </a:rPr>
                  <a:t>CASIMIR</a:t>
                </a:r>
                <a:r>
                  <a:rPr lang="en-GB" sz="1400" dirty="0" smtClean="0">
                    <a:solidFill>
                      <a:srgbClr val="002060"/>
                    </a:solidFill>
                    <a:latin typeface="Arial"/>
                  </a:rPr>
                  <a:t>  15-300K</a:t>
                </a:r>
              </a:p>
              <a:p>
                <a:r>
                  <a:rPr lang="en-GB" sz="1400" i="1" dirty="0" smtClean="0">
                    <a:solidFill>
                      <a:srgbClr val="002060"/>
                    </a:solidFill>
                    <a:latin typeface="Arial"/>
                  </a:rPr>
                  <a:t>CESIR </a:t>
                </a:r>
                <a:r>
                  <a:rPr lang="en-GB" sz="1400" dirty="0" smtClean="0">
                    <a:solidFill>
                      <a:srgbClr val="002060"/>
                    </a:solidFill>
                    <a:latin typeface="Arial"/>
                  </a:rPr>
                  <a:t> RT</a:t>
                </a:r>
              </a:p>
              <a:p>
                <a:r>
                  <a:rPr lang="en-GB" sz="1400" i="1" dirty="0" smtClean="0">
                    <a:solidFill>
                      <a:srgbClr val="002060"/>
                    </a:solidFill>
                    <a:latin typeface="Arial"/>
                  </a:rPr>
                  <a:t>DETAIL</a:t>
                </a:r>
                <a:r>
                  <a:rPr lang="en-GB" sz="1400" dirty="0" smtClean="0">
                    <a:solidFill>
                      <a:srgbClr val="002060"/>
                    </a:solidFill>
                    <a:latin typeface="Arial"/>
                  </a:rPr>
                  <a:t> up to 1400K</a:t>
                </a:r>
                <a:endParaRPr lang="en-GB" sz="1400" dirty="0">
                  <a:solidFill>
                    <a:srgbClr val="002060"/>
                  </a:solidFill>
                  <a:latin typeface="Arial"/>
                </a:endParaRPr>
              </a:p>
            </p:txBody>
          </p:sp>
          <p:sp>
            <p:nvSpPr>
              <p:cNvPr id="104" name="ZoneTexte 103"/>
              <p:cNvSpPr txBox="1"/>
              <p:nvPr/>
            </p:nvSpPr>
            <p:spPr>
              <a:xfrm>
                <a:off x="5436096" y="3104674"/>
                <a:ext cx="7920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>
                    <a:solidFill>
                      <a:srgbClr val="002060"/>
                    </a:solidFill>
                    <a:latin typeface="Arial"/>
                  </a:rPr>
                  <a:t>FTIR</a:t>
                </a:r>
              </a:p>
              <a:p>
                <a:r>
                  <a:rPr lang="en-GB" sz="1400" dirty="0" smtClean="0">
                    <a:solidFill>
                      <a:srgbClr val="002060"/>
                    </a:solidFill>
                    <a:latin typeface="Arial"/>
                  </a:rPr>
                  <a:t>UV-Vis</a:t>
                </a:r>
                <a:endParaRPr lang="en-GB" sz="1400" dirty="0">
                  <a:solidFill>
                    <a:srgbClr val="002060"/>
                  </a:solidFill>
                  <a:latin typeface="Arial"/>
                </a:endParaRPr>
              </a:p>
            </p:txBody>
          </p:sp>
        </p:grpSp>
        <p:sp>
          <p:nvSpPr>
            <p:cNvPr id="101" name="Double flèche horizontale 100"/>
            <p:cNvSpPr/>
            <p:nvPr/>
          </p:nvSpPr>
          <p:spPr>
            <a:xfrm>
              <a:off x="6174282" y="3258272"/>
              <a:ext cx="360040" cy="216024"/>
            </a:xfrm>
            <a:prstGeom prst="left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solidFill>
                  <a:srgbClr val="002060"/>
                </a:solidFill>
              </a:endParaRPr>
            </a:p>
          </p:txBody>
        </p:sp>
      </p:grpSp>
      <p:grpSp>
        <p:nvGrpSpPr>
          <p:cNvPr id="107" name="Groupe 113"/>
          <p:cNvGrpSpPr/>
          <p:nvPr/>
        </p:nvGrpSpPr>
        <p:grpSpPr>
          <a:xfrm>
            <a:off x="3350030" y="6001543"/>
            <a:ext cx="5893137" cy="338554"/>
            <a:chOff x="3250863" y="5589240"/>
            <a:chExt cx="5893137" cy="338554"/>
          </a:xfrm>
        </p:grpSpPr>
        <p:grpSp>
          <p:nvGrpSpPr>
            <p:cNvPr id="108" name="Groupe 44"/>
            <p:cNvGrpSpPr/>
            <p:nvPr/>
          </p:nvGrpSpPr>
          <p:grpSpPr>
            <a:xfrm>
              <a:off x="3250863" y="5589240"/>
              <a:ext cx="2210171" cy="338554"/>
              <a:chOff x="62442" y="1412777"/>
              <a:chExt cx="2667448" cy="718406"/>
            </a:xfrm>
          </p:grpSpPr>
          <p:sp>
            <p:nvSpPr>
              <p:cNvPr id="110" name="Rectangle à coins arrondis 45"/>
              <p:cNvSpPr/>
              <p:nvPr/>
            </p:nvSpPr>
            <p:spPr>
              <a:xfrm>
                <a:off x="179512" y="1447910"/>
                <a:ext cx="2520280" cy="57606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solidFill>
                    <a:srgbClr val="002060"/>
                  </a:solidFill>
                </a:endParaRPr>
              </a:p>
            </p:txBody>
          </p:sp>
          <p:sp>
            <p:nvSpPr>
              <p:cNvPr id="111" name="ZoneTexte 110"/>
              <p:cNvSpPr txBox="1"/>
              <p:nvPr/>
            </p:nvSpPr>
            <p:spPr>
              <a:xfrm>
                <a:off x="62442" y="1412777"/>
                <a:ext cx="2667448" cy="718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 smtClean="0">
                    <a:solidFill>
                      <a:srgbClr val="002060"/>
                    </a:solidFill>
                    <a:latin typeface="Arial"/>
                    <a:cs typeface="Arial" pitchFamily="34" charset="0"/>
                  </a:rPr>
                  <a:t>External user setups</a:t>
                </a:r>
                <a:endParaRPr lang="en-GB" sz="1600" b="1" dirty="0">
                  <a:solidFill>
                    <a:srgbClr val="002060"/>
                  </a:solidFill>
                  <a:latin typeface="Arial"/>
                  <a:cs typeface="Arial" pitchFamily="34" charset="0"/>
                </a:endParaRPr>
              </a:p>
            </p:txBody>
          </p:sp>
        </p:grpSp>
        <p:sp>
          <p:nvSpPr>
            <p:cNvPr id="109" name="ZoneTexte 108"/>
            <p:cNvSpPr txBox="1"/>
            <p:nvPr/>
          </p:nvSpPr>
          <p:spPr>
            <a:xfrm>
              <a:off x="5436096" y="5589240"/>
              <a:ext cx="37079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i="1" dirty="0" smtClean="0">
                  <a:solidFill>
                    <a:srgbClr val="002060"/>
                  </a:solidFill>
                  <a:latin typeface="Arial"/>
                </a:rPr>
                <a:t>ex: </a:t>
              </a:r>
              <a:r>
                <a:rPr lang="en-GB" sz="1400" i="1" dirty="0" err="1" smtClean="0">
                  <a:solidFill>
                    <a:srgbClr val="002060"/>
                  </a:solidFill>
                  <a:latin typeface="Arial"/>
                </a:rPr>
                <a:t>MiniMecaSiC</a:t>
              </a:r>
              <a:r>
                <a:rPr lang="en-GB" sz="1400" i="1" dirty="0" smtClean="0">
                  <a:solidFill>
                    <a:srgbClr val="002060"/>
                  </a:solidFill>
                  <a:latin typeface="Arial"/>
                </a:rPr>
                <a:t> </a:t>
              </a:r>
              <a:r>
                <a:rPr lang="en-GB" sz="1400" dirty="0" smtClean="0">
                  <a:solidFill>
                    <a:srgbClr val="002060"/>
                  </a:solidFill>
                  <a:latin typeface="Arial"/>
                </a:rPr>
                <a:t>(CEA-DEN)  or Raman (</a:t>
              </a:r>
              <a:r>
                <a:rPr lang="en-GB" sz="1400" dirty="0" err="1" smtClean="0">
                  <a:solidFill>
                    <a:srgbClr val="002060"/>
                  </a:solidFill>
                  <a:latin typeface="Arial"/>
                </a:rPr>
                <a:t>Orléans</a:t>
              </a:r>
              <a:r>
                <a:rPr lang="en-GB" sz="1400" dirty="0" smtClean="0">
                  <a:solidFill>
                    <a:srgbClr val="002060"/>
                  </a:solidFill>
                  <a:latin typeface="Arial"/>
                </a:rPr>
                <a:t>)</a:t>
              </a:r>
              <a:endParaRPr lang="en-GB" sz="1400" dirty="0">
                <a:solidFill>
                  <a:srgbClr val="002060"/>
                </a:solidFill>
                <a:latin typeface="Arial"/>
              </a:endParaRPr>
            </a:p>
          </p:txBody>
        </p:sp>
      </p:grpSp>
      <p:grpSp>
        <p:nvGrpSpPr>
          <p:cNvPr id="112" name="Groupe 118"/>
          <p:cNvGrpSpPr/>
          <p:nvPr/>
        </p:nvGrpSpPr>
        <p:grpSpPr>
          <a:xfrm>
            <a:off x="467544" y="1052736"/>
            <a:ext cx="5328592" cy="576064"/>
            <a:chOff x="-450558" y="1052737"/>
            <a:chExt cx="3528392" cy="576064"/>
          </a:xfrm>
        </p:grpSpPr>
        <p:sp>
          <p:nvSpPr>
            <p:cNvPr id="113" name="Rectangle à coins arrondis 112"/>
            <p:cNvSpPr/>
            <p:nvPr/>
          </p:nvSpPr>
          <p:spPr>
            <a:xfrm>
              <a:off x="-116791" y="1052737"/>
              <a:ext cx="2908539" cy="5760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rgbClr val="FFFFFF"/>
                </a:solidFill>
              </a:endParaRPr>
            </a:p>
          </p:txBody>
        </p:sp>
        <p:sp>
          <p:nvSpPr>
            <p:cNvPr id="114" name="ZoneTexte 113"/>
            <p:cNvSpPr txBox="1"/>
            <p:nvPr/>
          </p:nvSpPr>
          <p:spPr>
            <a:xfrm>
              <a:off x="-450558" y="1161620"/>
              <a:ext cx="35283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Ions:     C to U   </a:t>
              </a:r>
              <a:r>
                <a:rPr lang="en-GB" sz="1600" i="1" dirty="0" err="1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multicharged</a:t>
              </a:r>
              <a:r>
                <a:rPr lang="en-GB" sz="2000" b="1" dirty="0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  </a:t>
              </a:r>
              <a:endParaRPr lang="en-GB" sz="2000" b="1" dirty="0">
                <a:solidFill>
                  <a:srgbClr val="FF0000"/>
                </a:solidFill>
                <a:latin typeface="Arial"/>
                <a:cs typeface="Arial" pitchFamily="34" charset="0"/>
              </a:endParaRPr>
            </a:p>
          </p:txBody>
        </p:sp>
      </p:grpSp>
      <p:sp>
        <p:nvSpPr>
          <p:cNvPr id="115" name="Flèche vers le bas 114"/>
          <p:cNvSpPr/>
          <p:nvPr/>
        </p:nvSpPr>
        <p:spPr>
          <a:xfrm rot="2102956">
            <a:off x="2280620" y="2433764"/>
            <a:ext cx="432048" cy="432048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116" name="Flèche vers le bas 115"/>
          <p:cNvSpPr/>
          <p:nvPr/>
        </p:nvSpPr>
        <p:spPr>
          <a:xfrm rot="-2100000">
            <a:off x="3479049" y="2433719"/>
            <a:ext cx="432048" cy="432048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grpSp>
        <p:nvGrpSpPr>
          <p:cNvPr id="117" name="Groupe 71"/>
          <p:cNvGrpSpPr/>
          <p:nvPr/>
        </p:nvGrpSpPr>
        <p:grpSpPr>
          <a:xfrm>
            <a:off x="1200679" y="3115550"/>
            <a:ext cx="1584177" cy="584775"/>
            <a:chOff x="179512" y="1412778"/>
            <a:chExt cx="2520281" cy="620440"/>
          </a:xfrm>
        </p:grpSpPr>
        <p:sp>
          <p:nvSpPr>
            <p:cNvPr id="118" name="Rectangle à coins arrondis 117"/>
            <p:cNvSpPr/>
            <p:nvPr/>
          </p:nvSpPr>
          <p:spPr>
            <a:xfrm>
              <a:off x="179512" y="1447910"/>
              <a:ext cx="2520280" cy="5760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solidFill>
                  <a:srgbClr val="002060"/>
                </a:solidFill>
              </a:endParaRPr>
            </a:p>
          </p:txBody>
        </p:sp>
        <p:sp>
          <p:nvSpPr>
            <p:cNvPr id="119" name="ZoneTexte 118"/>
            <p:cNvSpPr txBox="1"/>
            <p:nvPr/>
          </p:nvSpPr>
          <p:spPr>
            <a:xfrm>
              <a:off x="179514" y="1412778"/>
              <a:ext cx="2520279" cy="620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srgbClr val="002060"/>
                  </a:solidFill>
                  <a:latin typeface="Arial"/>
                  <a:cs typeface="Arial" pitchFamily="34" charset="0"/>
                </a:rPr>
                <a:t>Beam scanning</a:t>
              </a:r>
              <a:endParaRPr lang="en-GB" sz="1600" b="1" dirty="0">
                <a:solidFill>
                  <a:srgbClr val="002060"/>
                </a:solidFill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120" name="Groupe 80"/>
          <p:cNvGrpSpPr/>
          <p:nvPr/>
        </p:nvGrpSpPr>
        <p:grpSpPr>
          <a:xfrm>
            <a:off x="0" y="5795311"/>
            <a:ext cx="1728192" cy="631496"/>
            <a:chOff x="-1728539" y="1269124"/>
            <a:chExt cx="2749397" cy="893349"/>
          </a:xfrm>
        </p:grpSpPr>
        <p:sp>
          <p:nvSpPr>
            <p:cNvPr id="121" name="Rectangle à coins arrondis 120"/>
            <p:cNvSpPr/>
            <p:nvPr/>
          </p:nvSpPr>
          <p:spPr>
            <a:xfrm>
              <a:off x="-1499423" y="1269124"/>
              <a:ext cx="2520281" cy="89334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solidFill>
                  <a:srgbClr val="002060"/>
                </a:solidFill>
              </a:endParaRPr>
            </a:p>
          </p:txBody>
        </p:sp>
        <p:sp>
          <p:nvSpPr>
            <p:cNvPr id="122" name="ZoneTexte 121"/>
            <p:cNvSpPr txBox="1"/>
            <p:nvPr/>
          </p:nvSpPr>
          <p:spPr>
            <a:xfrm>
              <a:off x="-1728539" y="1335218"/>
              <a:ext cx="2749397" cy="827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srgbClr val="002060"/>
                  </a:solidFill>
                  <a:latin typeface="Arial"/>
                  <a:cs typeface="Arial" pitchFamily="34" charset="0"/>
                </a:rPr>
                <a:t>+ Nuclear materials</a:t>
              </a:r>
              <a:endParaRPr lang="en-GB" sz="1600" b="1" dirty="0">
                <a:solidFill>
                  <a:srgbClr val="002060"/>
                </a:solidFill>
                <a:latin typeface="Arial"/>
                <a:cs typeface="Arial" pitchFamily="34" charset="0"/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8802240" y="6521063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C807C-62D9-439E-A72C-A83E98077815}" type="slidenum">
              <a:rPr lang="fr-FR" sz="1200">
                <a:solidFill>
                  <a:prstClr val="black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885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3344" y="6175022"/>
            <a:ext cx="8926046" cy="553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1150" y="120122"/>
            <a:ext cx="9008075" cy="1155017"/>
          </a:xfrm>
        </p:spPr>
        <p:txBody>
          <a:bodyPr/>
          <a:lstStyle/>
          <a:p>
            <a:r>
              <a:rPr lang="fr-FR" dirty="0" err="1"/>
              <a:t>Gas</a:t>
            </a:r>
            <a:r>
              <a:rPr lang="fr-FR" dirty="0"/>
              <a:t> </a:t>
            </a:r>
            <a:r>
              <a:rPr lang="fr-FR" dirty="0" smtClean="0"/>
              <a:t>release</a:t>
            </a:r>
            <a:endParaRPr lang="fr-FR" dirty="0"/>
          </a:p>
        </p:txBody>
      </p:sp>
      <p:pic>
        <p:nvPicPr>
          <p:cNvPr id="4" name="Picture 4" descr="P1010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5338" y="1378307"/>
            <a:ext cx="202565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DCP_09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1425" y="1386245"/>
            <a:ext cx="202565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44463" y="3863975"/>
            <a:ext cx="4325937" cy="163195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GRAL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FTIR absorption of the gas mixture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Small hydrocarbons (up to 3 Carbons)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i="1" dirty="0">
                <a:solidFill>
                  <a:srgbClr val="0066FF"/>
                </a:solidFill>
                <a:latin typeface="Calibri" pitchFamily="34" charset="0"/>
                <a:cs typeface="Arial" pitchFamily="34" charset="0"/>
              </a:rPr>
              <a:t>→Track creation at high stopping power in organic compounds</a:t>
            </a:r>
          </a:p>
        </p:txBody>
      </p:sp>
      <p:sp>
        <p:nvSpPr>
          <p:cNvPr id="8" name="ZoneTexte 50"/>
          <p:cNvSpPr txBox="1">
            <a:spLocks noChangeArrowheads="1"/>
          </p:cNvSpPr>
          <p:nvPr/>
        </p:nvSpPr>
        <p:spPr bwMode="auto">
          <a:xfrm>
            <a:off x="160338" y="6028916"/>
            <a:ext cx="25193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Picq</a:t>
            </a:r>
            <a:r>
              <a:rPr lang="en-GB" sz="12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et al, </a:t>
            </a:r>
            <a:r>
              <a:rPr lang="en-GB" sz="12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NIM B 151 - 76 (1999)</a:t>
            </a:r>
          </a:p>
        </p:txBody>
      </p:sp>
      <p:sp>
        <p:nvSpPr>
          <p:cNvPr id="9" name="ZoneTexte 50"/>
          <p:cNvSpPr txBox="1">
            <a:spLocks noChangeArrowheads="1"/>
          </p:cNvSpPr>
          <p:nvPr/>
        </p:nvSpPr>
        <p:spPr bwMode="auto">
          <a:xfrm>
            <a:off x="4868863" y="6028916"/>
            <a:ext cx="25193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Dely</a:t>
            </a:r>
            <a:r>
              <a:rPr lang="en-GB" sz="12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et al, </a:t>
            </a:r>
            <a:r>
              <a:rPr lang="en-GB" sz="12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NIM B 236 - 145 (2005)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792663" y="3865563"/>
            <a:ext cx="4249737" cy="1876425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CIGAL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mass spectrometry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H</a:t>
            </a:r>
            <a:r>
              <a:rPr lang="en-GB" sz="1600" baseline="-250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</a:t>
            </a:r>
            <a:r>
              <a:rPr lang="en-GB" sz="16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formation,  O</a:t>
            </a:r>
            <a:r>
              <a:rPr lang="en-GB" sz="1600" baseline="-250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</a:t>
            </a:r>
            <a:r>
              <a:rPr lang="en-GB" sz="16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consumption, CO, CO</a:t>
            </a:r>
            <a:r>
              <a:rPr lang="en-GB" sz="1600" baseline="-250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i="1">
                <a:solidFill>
                  <a:srgbClr val="0066FF"/>
                </a:solidFill>
                <a:latin typeface="Calibri" pitchFamily="34" charset="0"/>
                <a:cs typeface="Arial" pitchFamily="34" charset="0"/>
              </a:rPr>
              <a:t>→Gas production during nuclear waste storage of organic compounds contaminated with actinides as Pu (gloves, ...)</a:t>
            </a:r>
            <a:endParaRPr lang="en-GB" sz="1600">
              <a:solidFill>
                <a:srgbClr val="0066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02240" y="6521063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C807C-62D9-439E-A72C-A83E98077815}" type="slidenum">
              <a:rPr lang="fr-FR" sz="1200">
                <a:solidFill>
                  <a:prstClr val="black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721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3344" y="6175022"/>
            <a:ext cx="8926046" cy="553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80211"/>
            <a:ext cx="9008075" cy="1155017"/>
          </a:xfrm>
        </p:spPr>
        <p:txBody>
          <a:bodyPr/>
          <a:lstStyle/>
          <a:p>
            <a:r>
              <a:rPr lang="fr-FR" dirty="0"/>
              <a:t>Absorption </a:t>
            </a:r>
            <a:r>
              <a:rPr lang="fr-FR" dirty="0" err="1" smtClean="0"/>
              <a:t>spectroscopy</a:t>
            </a:r>
            <a:endParaRPr lang="fr-FR" dirty="0"/>
          </a:p>
        </p:txBody>
      </p:sp>
      <p:pic>
        <p:nvPicPr>
          <p:cNvPr id="4" name="Picture 3" descr="DCP_01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38" y="1874990"/>
            <a:ext cx="25908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57175" y="3813328"/>
            <a:ext cx="3611563" cy="2123658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CASIMIR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15 K - 300 K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i="1" dirty="0">
                <a:solidFill>
                  <a:srgbClr val="0066FF"/>
                </a:solidFill>
                <a:latin typeface="Calibri" pitchFamily="34" charset="0"/>
                <a:cs typeface="Arial" pitchFamily="34" charset="0"/>
              </a:rPr>
              <a:t>→</a:t>
            </a:r>
            <a:r>
              <a:rPr lang="fr-FR" sz="1600" i="1" dirty="0" err="1">
                <a:solidFill>
                  <a:srgbClr val="0066FF"/>
                </a:solidFill>
                <a:latin typeface="Calibri" pitchFamily="34" charset="0"/>
                <a:cs typeface="Arial" pitchFamily="34" charset="0"/>
              </a:rPr>
              <a:t>Nitrides</a:t>
            </a:r>
            <a:endParaRPr lang="fr-FR" sz="1600" i="1" dirty="0">
              <a:solidFill>
                <a:srgbClr val="0066FF"/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i="1" dirty="0" smtClean="0">
                <a:solidFill>
                  <a:srgbClr val="0066FF"/>
                </a:solidFill>
                <a:latin typeface="Calibri" pitchFamily="34" charset="0"/>
                <a:cs typeface="Arial" pitchFamily="34" charset="0"/>
              </a:rPr>
              <a:t>→ Polymers, fundamental </a:t>
            </a:r>
            <a:r>
              <a:rPr lang="en-GB" sz="1600" i="1" dirty="0" err="1" smtClean="0">
                <a:solidFill>
                  <a:srgbClr val="0066FF"/>
                </a:solidFill>
                <a:latin typeface="Calibri" pitchFamily="34" charset="0"/>
                <a:cs typeface="Arial" pitchFamily="34" charset="0"/>
              </a:rPr>
              <a:t>mechanims</a:t>
            </a:r>
            <a:endParaRPr lang="en-GB" sz="1600" i="1" dirty="0">
              <a:solidFill>
                <a:srgbClr val="0066FF"/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i="1" dirty="0">
                <a:solidFill>
                  <a:srgbClr val="0066FF"/>
                </a:solidFill>
                <a:latin typeface="Calibri" pitchFamily="34" charset="0"/>
                <a:cs typeface="Arial" pitchFamily="34" charset="0"/>
              </a:rPr>
              <a:t>→ </a:t>
            </a:r>
            <a:r>
              <a:rPr lang="en-US" sz="1600" i="1" dirty="0">
                <a:solidFill>
                  <a:srgbClr val="0066FF"/>
                </a:solidFill>
                <a:latin typeface="Calibri" pitchFamily="34" charset="0"/>
                <a:cs typeface="Arial" pitchFamily="34" charset="0"/>
              </a:rPr>
              <a:t>Effects in solids relevant to astrophysics and </a:t>
            </a:r>
            <a:r>
              <a:rPr lang="en-US" sz="1600" i="1" dirty="0" err="1">
                <a:solidFill>
                  <a:srgbClr val="0066FF"/>
                </a:solidFill>
                <a:latin typeface="Calibri" pitchFamily="34" charset="0"/>
                <a:cs typeface="Arial" pitchFamily="34" charset="0"/>
              </a:rPr>
              <a:t>astrochemistry</a:t>
            </a:r>
            <a:endParaRPr lang="fr-FR" sz="1600" i="1" dirty="0">
              <a:solidFill>
                <a:srgbClr val="0066FF"/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i="1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060700" y="3813328"/>
            <a:ext cx="25701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CESIR</a:t>
            </a:r>
            <a:r>
              <a:rPr lang="en-US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Room temperature</a:t>
            </a:r>
          </a:p>
        </p:txBody>
      </p:sp>
      <p:pic>
        <p:nvPicPr>
          <p:cNvPr id="7" name="Picture 14" descr="CES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4675" y="1868640"/>
            <a:ext cx="25908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5956300" y="4776788"/>
            <a:ext cx="25573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CHESOI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Special low volume chamber for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rare gas atmospheres (</a:t>
            </a:r>
            <a:r>
              <a:rPr lang="en-US" sz="1400" baseline="300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18</a:t>
            </a:r>
            <a:r>
              <a:rPr lang="en-US" sz="14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O</a:t>
            </a:r>
            <a:r>
              <a:rPr lang="en-US" sz="1400" baseline="-250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</a:t>
            </a:r>
            <a:r>
              <a:rPr lang="en-US" sz="14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)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0" y="1359053"/>
            <a:ext cx="9448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Vibrationnal spectroscopy: </a:t>
            </a:r>
            <a:r>
              <a:rPr lang="en-US" sz="1600" b="1" i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FTIR</a:t>
            </a:r>
            <a:r>
              <a:rPr lang="en-US" sz="1600" i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, 8000 - 400 cm</a:t>
            </a:r>
            <a:r>
              <a:rPr lang="en-US" sz="1600" i="1" baseline="300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-1</a:t>
            </a:r>
            <a:r>
              <a:rPr lang="en-US" sz="1600" i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Electronic spectroscopy: </a:t>
            </a:r>
            <a:r>
              <a:rPr lang="en-US" sz="1600" b="1" i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UV-vis</a:t>
            </a:r>
            <a:r>
              <a:rPr lang="en-US" sz="1600" i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200 – 900 nm </a:t>
            </a:r>
          </a:p>
        </p:txBody>
      </p:sp>
      <p:pic>
        <p:nvPicPr>
          <p:cNvPr id="11" name="Picture 19" descr="dita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7413" y="1873403"/>
            <a:ext cx="29146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5943600" y="3813328"/>
            <a:ext cx="3352800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DETAIL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High temperature &amp; FTIR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Up to 1100 °C</a:t>
            </a:r>
          </a:p>
        </p:txBody>
      </p:sp>
      <p:sp>
        <p:nvSpPr>
          <p:cNvPr id="13" name="ZoneTexte 50"/>
          <p:cNvSpPr txBox="1">
            <a:spLocks noChangeArrowheads="1"/>
          </p:cNvSpPr>
          <p:nvPr/>
        </p:nvSpPr>
        <p:spPr bwMode="auto">
          <a:xfrm>
            <a:off x="220663" y="5774541"/>
            <a:ext cx="37094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Sall</a:t>
            </a:r>
            <a:r>
              <a:rPr lang="fr-FR" sz="12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et al, </a:t>
            </a:r>
            <a:r>
              <a:rPr lang="fr-FR" sz="12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EPL 102- 26002 (2013)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Balanzat</a:t>
            </a:r>
            <a:r>
              <a:rPr lang="en-GB" sz="12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et al, </a:t>
            </a:r>
            <a:r>
              <a:rPr lang="en-GB" sz="12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NIM B 105 - 1 (1995)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Pilling et al, </a:t>
            </a:r>
            <a:r>
              <a:rPr lang="en-GB" sz="1200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Astronom</a:t>
            </a:r>
            <a:r>
              <a:rPr lang="en-GB" sz="12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&amp; </a:t>
            </a:r>
            <a:r>
              <a:rPr lang="en-GB" sz="1200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Astrophys</a:t>
            </a:r>
            <a:r>
              <a:rPr lang="en-GB" sz="12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509 – A87 (2010)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ZoneTexte 50"/>
          <p:cNvSpPr txBox="1">
            <a:spLocks noChangeArrowheads="1"/>
          </p:cNvSpPr>
          <p:nvPr/>
        </p:nvSpPr>
        <p:spPr bwMode="auto">
          <a:xfrm>
            <a:off x="3116262" y="5733351"/>
            <a:ext cx="2976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Melot</a:t>
            </a:r>
            <a:r>
              <a:rPr lang="en-GB" sz="12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et al, </a:t>
            </a:r>
            <a:r>
              <a:rPr lang="en-GB" sz="12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NIM B 208 - 345 (2003)</a:t>
            </a:r>
          </a:p>
        </p:txBody>
      </p:sp>
      <p:sp>
        <p:nvSpPr>
          <p:cNvPr id="8" name="Rectangle 7"/>
          <p:cNvSpPr/>
          <p:nvPr/>
        </p:nvSpPr>
        <p:spPr>
          <a:xfrm>
            <a:off x="8802240" y="6521063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C807C-62D9-439E-A72C-A83E98077815}" type="slidenum">
              <a:rPr lang="fr-FR" sz="1200">
                <a:solidFill>
                  <a:prstClr val="black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130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3344" y="6175022"/>
            <a:ext cx="8926046" cy="553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Structural </a:t>
            </a:r>
            <a:r>
              <a:rPr lang="fr-FR" dirty="0" smtClean="0"/>
              <a:t>- </a:t>
            </a:r>
            <a:r>
              <a:rPr lang="fr-FR" dirty="0"/>
              <a:t>microstructural </a:t>
            </a:r>
            <a:r>
              <a:rPr lang="fr-FR" dirty="0" smtClean="0"/>
              <a:t>analyses</a:t>
            </a:r>
            <a:endParaRPr lang="fr-FR" dirty="0"/>
          </a:p>
        </p:txBody>
      </p:sp>
      <p:pic>
        <p:nvPicPr>
          <p:cNvPr id="5" name="Image 1" descr="alix en lig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5257" y="2748793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9"/>
          <p:cNvSpPr txBox="1">
            <a:spLocks noChangeArrowheads="1"/>
          </p:cNvSpPr>
          <p:nvPr/>
        </p:nvSpPr>
        <p:spPr bwMode="auto">
          <a:xfrm>
            <a:off x="2805113" y="1634559"/>
            <a:ext cx="25166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X-ray powder diffraction</a:t>
            </a:r>
          </a:p>
        </p:txBody>
      </p:sp>
      <p:sp>
        <p:nvSpPr>
          <p:cNvPr id="8" name="ZoneTexte 10"/>
          <p:cNvSpPr txBox="1">
            <a:spLocks noChangeArrowheads="1"/>
          </p:cNvSpPr>
          <p:nvPr/>
        </p:nvSpPr>
        <p:spPr bwMode="auto">
          <a:xfrm>
            <a:off x="4520638" y="5856872"/>
            <a:ext cx="38385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 smtClean="0">
                <a:latin typeface="Calibri" pitchFamily="34" charset="0"/>
              </a:rPr>
              <a:t>CHEXPIR, on ME not anymore available</a:t>
            </a:r>
            <a:endParaRPr lang="en-US" i="1" dirty="0">
              <a:latin typeface="Calibri" pitchFamily="34" charset="0"/>
            </a:endParaRPr>
          </a:p>
        </p:txBody>
      </p:sp>
      <p:sp>
        <p:nvSpPr>
          <p:cNvPr id="9" name="ZoneTexte 50"/>
          <p:cNvSpPr txBox="1">
            <a:spLocks noChangeArrowheads="1"/>
          </p:cNvSpPr>
          <p:nvPr/>
        </p:nvSpPr>
        <p:spPr bwMode="auto">
          <a:xfrm>
            <a:off x="491706" y="5626039"/>
            <a:ext cx="27585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Grygiel</a:t>
            </a:r>
            <a:r>
              <a:rPr lang="fr-FR" sz="12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et al, </a:t>
            </a:r>
            <a:r>
              <a:rPr lang="fr-FR" sz="12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RSI 83-013902 (2012)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Sattonnay</a:t>
            </a:r>
            <a:r>
              <a:rPr lang="fr-FR" sz="12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et al, Acta Mat (2013</a:t>
            </a:r>
            <a:r>
              <a:rPr lang="fr-FR" sz="12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Grygiel</a:t>
            </a:r>
            <a:r>
              <a:rPr lang="es-ES" sz="12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et al, Acta </a:t>
            </a:r>
            <a:r>
              <a:rPr lang="es-ES" sz="12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Mat </a:t>
            </a:r>
            <a:r>
              <a:rPr lang="es-ES" sz="12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140, </a:t>
            </a:r>
            <a:r>
              <a:rPr lang="es-ES" sz="12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157 </a:t>
            </a:r>
            <a:r>
              <a:rPr lang="es-ES" sz="12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(2017)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10" name="Image 6" descr="P100058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376" y="1819225"/>
            <a:ext cx="1116012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8"/>
          <p:cNvSpPr txBox="1">
            <a:spLocks noChangeArrowheads="1"/>
          </p:cNvSpPr>
          <p:nvPr/>
        </p:nvSpPr>
        <p:spPr bwMode="auto">
          <a:xfrm>
            <a:off x="5222011" y="2349485"/>
            <a:ext cx="433387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0066FF"/>
                </a:solidFill>
                <a:latin typeface="Calibri" pitchFamily="34" charset="0"/>
              </a:rPr>
              <a:t> “ALIX” setup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0066FF"/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0066FF"/>
                </a:solidFill>
                <a:latin typeface="Calibri" pitchFamily="34" charset="0"/>
              </a:rPr>
              <a:t>Only on IRRSUD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 smtClean="0">
              <a:solidFill>
                <a:srgbClr val="0066FF"/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</a:rPr>
              <a:t>grazing incidence diffraction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</a:rPr>
              <a:t>simultaneous 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or 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</a:rPr>
              <a:t>sequential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i="1" dirty="0">
                <a:solidFill>
                  <a:srgbClr val="0066FF"/>
                </a:solidFill>
                <a:latin typeface="Calibri" pitchFamily="34" charset="0"/>
                <a:cs typeface="Arial" pitchFamily="34" charset="0"/>
              </a:rPr>
              <a:t>→ Phase transition &amp; structural modifications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i="1" dirty="0">
                <a:solidFill>
                  <a:srgbClr val="0066FF"/>
                </a:solidFill>
                <a:latin typeface="Calibri" pitchFamily="34" charset="0"/>
                <a:cs typeface="Arial" pitchFamily="34" charset="0"/>
              </a:rPr>
              <a:t>→ Kinetics </a:t>
            </a:r>
            <a:r>
              <a:rPr lang="en-GB" sz="1600" i="1" dirty="0" smtClean="0">
                <a:solidFill>
                  <a:srgbClr val="0066FF"/>
                </a:solidFill>
                <a:latin typeface="Calibri" pitchFamily="34" charset="0"/>
                <a:cs typeface="Arial" pitchFamily="34" charset="0"/>
              </a:rPr>
              <a:t>studies</a:t>
            </a:r>
            <a:endParaRPr lang="en-GB" sz="1600" i="1" dirty="0">
              <a:solidFill>
                <a:srgbClr val="0066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02240" y="6498451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C807C-62D9-439E-A72C-A83E98077815}" type="slidenum">
              <a:rPr lang="fr-FR" sz="1200">
                <a:solidFill>
                  <a:prstClr val="black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337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3344" y="6175022"/>
            <a:ext cx="8926046" cy="553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Sputtering</a:t>
            </a:r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5427663" y="1389063"/>
            <a:ext cx="0" cy="4775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192338" y="3708400"/>
            <a:ext cx="6791325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31"/>
          <p:cNvSpPr txBox="1">
            <a:spLocks noChangeArrowheads="1"/>
          </p:cNvSpPr>
          <p:nvPr/>
        </p:nvSpPr>
        <p:spPr bwMode="auto">
          <a:xfrm>
            <a:off x="3116263" y="1428955"/>
            <a:ext cx="1658937" cy="400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>
                <a:solidFill>
                  <a:srgbClr val="000000"/>
                </a:solidFill>
                <a:latin typeface="Calibri" pitchFamily="34" charset="0"/>
              </a:rPr>
              <a:t>High energy</a:t>
            </a:r>
          </a:p>
        </p:txBody>
      </p:sp>
      <p:sp>
        <p:nvSpPr>
          <p:cNvPr id="8" name="ZoneTexte 32"/>
          <p:cNvSpPr txBox="1">
            <a:spLocks noChangeArrowheads="1"/>
          </p:cNvSpPr>
          <p:nvPr/>
        </p:nvSpPr>
        <p:spPr bwMode="auto">
          <a:xfrm>
            <a:off x="5961063" y="1454355"/>
            <a:ext cx="1684337" cy="400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>
                <a:solidFill>
                  <a:srgbClr val="000000"/>
                </a:solidFill>
                <a:latin typeface="Calibri" pitchFamily="34" charset="0"/>
              </a:rPr>
              <a:t>Low energy</a:t>
            </a:r>
          </a:p>
        </p:txBody>
      </p:sp>
      <p:sp>
        <p:nvSpPr>
          <p:cNvPr id="9" name="ZoneTexte 33"/>
          <p:cNvSpPr txBox="1">
            <a:spLocks noChangeArrowheads="1"/>
          </p:cNvSpPr>
          <p:nvPr/>
        </p:nvSpPr>
        <p:spPr bwMode="auto">
          <a:xfrm>
            <a:off x="287338" y="2532063"/>
            <a:ext cx="1820862" cy="400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>
                <a:solidFill>
                  <a:srgbClr val="000000"/>
                </a:solidFill>
                <a:latin typeface="Calibri" pitchFamily="34" charset="0"/>
              </a:rPr>
              <a:t>Time of flight</a:t>
            </a:r>
          </a:p>
        </p:txBody>
      </p:sp>
      <p:sp>
        <p:nvSpPr>
          <p:cNvPr id="10" name="ZoneTexte 34"/>
          <p:cNvSpPr txBox="1">
            <a:spLocks noChangeArrowheads="1"/>
          </p:cNvSpPr>
          <p:nvPr/>
        </p:nvSpPr>
        <p:spPr bwMode="auto">
          <a:xfrm>
            <a:off x="279400" y="4462463"/>
            <a:ext cx="1176338" cy="400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>
                <a:solidFill>
                  <a:srgbClr val="000000"/>
                </a:solidFill>
                <a:latin typeface="Calibri" pitchFamily="34" charset="0"/>
              </a:rPr>
              <a:t>Catcher</a:t>
            </a:r>
          </a:p>
        </p:txBody>
      </p:sp>
      <p:pic>
        <p:nvPicPr>
          <p:cNvPr id="11" name="Picture 31" descr="double-ar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3463" y="4187825"/>
            <a:ext cx="1677987" cy="120015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7513" y="4162425"/>
            <a:ext cx="174625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7"/>
          <p:cNvSpPr txBox="1">
            <a:spLocks noChangeArrowheads="1"/>
          </p:cNvSpPr>
          <p:nvPr/>
        </p:nvSpPr>
        <p:spPr bwMode="auto">
          <a:xfrm>
            <a:off x="752475" y="4975225"/>
            <a:ext cx="8633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rgbClr val="000000"/>
                </a:solidFill>
                <a:latin typeface="Calibri" pitchFamily="34" charset="0"/>
              </a:rPr>
              <a:t>neutrals</a:t>
            </a:r>
          </a:p>
        </p:txBody>
      </p:sp>
      <p:sp>
        <p:nvSpPr>
          <p:cNvPr id="14" name="ZoneTexte 7"/>
          <p:cNvSpPr txBox="1">
            <a:spLocks noChangeArrowheads="1"/>
          </p:cNvSpPr>
          <p:nvPr/>
        </p:nvSpPr>
        <p:spPr bwMode="auto">
          <a:xfrm>
            <a:off x="600075" y="3070225"/>
            <a:ext cx="16051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rgbClr val="000000"/>
                </a:solidFill>
                <a:latin typeface="Calibri" pitchFamily="34" charset="0"/>
              </a:rPr>
              <a:t>charged particles</a:t>
            </a:r>
          </a:p>
        </p:txBody>
      </p:sp>
      <p:pic>
        <p:nvPicPr>
          <p:cNvPr id="15" name="Picture 3" descr="Z:\photos\Ens 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8950" y="4151313"/>
            <a:ext cx="1831975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Z:\photos\pulsar\P1010423.JPG"/>
          <p:cNvPicPr>
            <a:picLocks noChangeAspect="1" noChangeArrowheads="1"/>
          </p:cNvPicPr>
          <p:nvPr/>
        </p:nvPicPr>
        <p:blipFill>
          <a:blip r:embed="rId5" cstate="print"/>
          <a:srcRect l="32602" t="35437" r="6091" b="9280"/>
          <a:stretch>
            <a:fillRect/>
          </a:stretch>
        </p:blipFill>
        <p:spPr bwMode="auto">
          <a:xfrm>
            <a:off x="7272338" y="4195763"/>
            <a:ext cx="162401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e 47"/>
          <p:cNvGrpSpPr/>
          <p:nvPr/>
        </p:nvGrpSpPr>
        <p:grpSpPr>
          <a:xfrm>
            <a:off x="3361783" y="1955799"/>
            <a:ext cx="3640138" cy="1682221"/>
            <a:chOff x="3607326" y="1981200"/>
            <a:chExt cx="3640138" cy="1682221"/>
          </a:xfrm>
          <a:solidFill>
            <a:schemeClr val="accent1"/>
          </a:solidFill>
        </p:grpSpPr>
        <p:grpSp>
          <p:nvGrpSpPr>
            <p:cNvPr id="18" name="Group 10"/>
            <p:cNvGrpSpPr>
              <a:grpSpLocks/>
            </p:cNvGrpSpPr>
            <p:nvPr/>
          </p:nvGrpSpPr>
          <p:grpSpPr bwMode="auto">
            <a:xfrm>
              <a:off x="5991752" y="1981200"/>
              <a:ext cx="1255712" cy="1682221"/>
              <a:chOff x="601" y="559"/>
              <a:chExt cx="1853" cy="1834"/>
            </a:xfrm>
            <a:grpFill/>
          </p:grpSpPr>
          <p:pic>
            <p:nvPicPr>
              <p:cNvPr id="20" name="Picture 11" descr="ensemble_9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01" y="572"/>
                <a:ext cx="1853" cy="182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12" descr="HOPG-LEED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687" y="559"/>
                <a:ext cx="611" cy="61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07326" y="2005203"/>
              <a:ext cx="2404004" cy="15452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7007225" y="1912938"/>
            <a:ext cx="3100388" cy="70802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i="1">
                <a:solidFill>
                  <a:srgbClr val="0066FF"/>
                </a:solidFill>
                <a:latin typeface="Calibri" pitchFamily="34" charset="0"/>
                <a:cs typeface="Arial" pitchFamily="34" charset="0"/>
              </a:rPr>
              <a:t>AODO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>
                <a:solidFill>
                  <a:srgbClr val="0066FF"/>
                </a:solidFill>
                <a:latin typeface="Calibri" pitchFamily="34" charset="0"/>
                <a:cs typeface="Arial" pitchFamily="34" charset="0"/>
              </a:rPr>
              <a:t>(X-Y TOF SIMS)</a:t>
            </a: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7088188" y="2654300"/>
            <a:ext cx="18212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</a:rPr>
              <a:t>UHV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</a:rPr>
              <a:t>In-situ LEED - Auger</a:t>
            </a:r>
          </a:p>
        </p:txBody>
      </p:sp>
      <p:sp>
        <p:nvSpPr>
          <p:cNvPr id="24" name="ZoneTexte 50"/>
          <p:cNvSpPr txBox="1">
            <a:spLocks noChangeArrowheads="1"/>
          </p:cNvSpPr>
          <p:nvPr/>
        </p:nvSpPr>
        <p:spPr bwMode="auto">
          <a:xfrm>
            <a:off x="6794379" y="3316288"/>
            <a:ext cx="27804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Hijazi et al, </a:t>
            </a:r>
            <a:r>
              <a:rPr lang="en-GB" sz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NIM B 269 – 1003 (2011)</a:t>
            </a: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7077075" y="5610225"/>
            <a:ext cx="12505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rgbClr val="000000"/>
                </a:solidFill>
                <a:latin typeface="Calibri" pitchFamily="34" charset="0"/>
              </a:rPr>
              <a:t>In-situ Auger</a:t>
            </a:r>
          </a:p>
        </p:txBody>
      </p:sp>
      <p:sp>
        <p:nvSpPr>
          <p:cNvPr id="26" name="ZoneTexte 25"/>
          <p:cNvSpPr txBox="1">
            <a:spLocks noChangeArrowheads="1"/>
          </p:cNvSpPr>
          <p:nvPr/>
        </p:nvSpPr>
        <p:spPr bwMode="auto">
          <a:xfrm>
            <a:off x="5933954" y="5973763"/>
            <a:ext cx="27804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Salou</a:t>
            </a:r>
            <a:r>
              <a:rPr lang="en-GB" sz="12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et al, </a:t>
            </a:r>
            <a:r>
              <a:rPr lang="en-GB" sz="12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RSI 84-095115 (2013)</a:t>
            </a:r>
          </a:p>
        </p:txBody>
      </p:sp>
      <p:sp>
        <p:nvSpPr>
          <p:cNvPr id="27" name="ZoneTexte 27"/>
          <p:cNvSpPr txBox="1">
            <a:spLocks noChangeArrowheads="1"/>
          </p:cNvSpPr>
          <p:nvPr/>
        </p:nvSpPr>
        <p:spPr bwMode="auto">
          <a:xfrm>
            <a:off x="1531938" y="5613400"/>
            <a:ext cx="3759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rgbClr val="000000"/>
                </a:solidFill>
                <a:latin typeface="Calibri" pitchFamily="34" charset="0"/>
              </a:rPr>
              <a:t>Ex-situ analysis by RBS, ERDA, …</a:t>
            </a:r>
          </a:p>
        </p:txBody>
      </p:sp>
      <p:sp>
        <p:nvSpPr>
          <p:cNvPr id="28" name="ZoneTexte 50"/>
          <p:cNvSpPr txBox="1">
            <a:spLocks noChangeArrowheads="1"/>
          </p:cNvSpPr>
          <p:nvPr/>
        </p:nvSpPr>
        <p:spPr bwMode="auto">
          <a:xfrm>
            <a:off x="2509715" y="5975350"/>
            <a:ext cx="298547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Toulemonde</a:t>
            </a:r>
            <a:r>
              <a:rPr lang="en-GB" sz="12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et al, </a:t>
            </a:r>
            <a:r>
              <a:rPr lang="en-GB" sz="12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NIM B 212 – 346 (2013)</a:t>
            </a:r>
          </a:p>
        </p:txBody>
      </p:sp>
      <p:sp>
        <p:nvSpPr>
          <p:cNvPr id="4" name="Rectangle 3"/>
          <p:cNvSpPr/>
          <p:nvPr/>
        </p:nvSpPr>
        <p:spPr>
          <a:xfrm>
            <a:off x="8802240" y="6549638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C807C-62D9-439E-A72C-A83E98077815}" type="slidenum">
              <a:rPr lang="fr-FR" sz="1200">
                <a:solidFill>
                  <a:prstClr val="black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337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3344" y="6175022"/>
            <a:ext cx="8926046" cy="553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User’s</a:t>
            </a:r>
            <a:r>
              <a:rPr lang="fr-FR" dirty="0"/>
              <a:t> </a:t>
            </a:r>
            <a:r>
              <a:rPr lang="fr-FR" dirty="0" smtClean="0"/>
              <a:t>instrumentation</a:t>
            </a:r>
            <a:endParaRPr lang="fr-FR" dirty="0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524000" y="4806604"/>
            <a:ext cx="3597275" cy="40005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rgbClr val="0066FF"/>
                </a:solidFill>
                <a:latin typeface="Calibri" pitchFamily="34" charset="0"/>
                <a:cs typeface="Arial" pitchFamily="34" charset="0"/>
              </a:rPr>
              <a:t>In-situ traction on </a:t>
            </a:r>
            <a:r>
              <a:rPr lang="fr-FR" sz="2000" b="1" dirty="0" err="1">
                <a:solidFill>
                  <a:srgbClr val="0066FF"/>
                </a:solidFill>
                <a:latin typeface="Calibri" pitchFamily="34" charset="0"/>
                <a:cs typeface="Arial" pitchFamily="34" charset="0"/>
              </a:rPr>
              <a:t>SiC</a:t>
            </a:r>
            <a:r>
              <a:rPr lang="fr-FR" sz="2000" b="1" dirty="0">
                <a:solidFill>
                  <a:srgbClr val="0066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fr-FR" sz="2000" b="1" dirty="0" err="1">
                <a:solidFill>
                  <a:srgbClr val="0066FF"/>
                </a:solidFill>
                <a:latin typeface="Calibri" pitchFamily="34" charset="0"/>
                <a:cs typeface="Arial" pitchFamily="34" charset="0"/>
              </a:rPr>
              <a:t>fibers</a:t>
            </a:r>
            <a:endParaRPr lang="fr-FR" sz="2000" b="1" dirty="0">
              <a:solidFill>
                <a:srgbClr val="0066F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6" name="Image 4" descr="DSC06733.JPG"/>
          <p:cNvPicPr>
            <a:picLocks noChangeAspect="1"/>
          </p:cNvPicPr>
          <p:nvPr/>
        </p:nvPicPr>
        <p:blipFill>
          <a:blip r:embed="rId2" cstate="print"/>
          <a:srcRect b="35825"/>
          <a:stretch>
            <a:fillRect/>
          </a:stretch>
        </p:blipFill>
        <p:spPr bwMode="auto">
          <a:xfrm>
            <a:off x="5179779" y="4181575"/>
            <a:ext cx="2412004" cy="206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3838" y="3877942"/>
            <a:ext cx="37929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Collab</a:t>
            </a:r>
            <a:r>
              <a:rPr lang="fr-FR" sz="12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Prof M. </a:t>
            </a:r>
            <a:r>
              <a:rPr lang="fr-FR" sz="1200" dirty="0" err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Schleberger</a:t>
            </a:r>
            <a:r>
              <a:rPr lang="fr-FR" sz="12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, Uni. Duisburg-Essen, Germany</a:t>
            </a:r>
            <a:endParaRPr lang="fr-FR" sz="1200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76799" y="1837947"/>
            <a:ext cx="4894262" cy="1477328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rgbClr val="0066FF"/>
                </a:solidFill>
                <a:latin typeface="Calibri" pitchFamily="34" charset="0"/>
                <a:cs typeface="Arial" pitchFamily="34" charset="0"/>
              </a:rPr>
              <a:t>In-situ UHV AFM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1" dirty="0">
              <a:solidFill>
                <a:srgbClr val="0066FF"/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i="1" dirty="0" smtClean="0">
                <a:solidFill>
                  <a:srgbClr val="0066FF"/>
                </a:solidFill>
                <a:latin typeface="Calibri" pitchFamily="34" charset="0"/>
                <a:cs typeface="Arial" pitchFamily="34" charset="0"/>
              </a:rPr>
              <a:t>→ </a:t>
            </a:r>
            <a:r>
              <a:rPr lang="en-US" sz="1600" dirty="0">
                <a:solidFill>
                  <a:srgbClr val="0066FF"/>
                </a:solidFill>
                <a:latin typeface="Calibri" pitchFamily="34" charset="0"/>
                <a:cs typeface="Arial" pitchFamily="34" charset="0"/>
              </a:rPr>
              <a:t>Creation of multiple </a:t>
            </a:r>
            <a:r>
              <a:rPr lang="en-US" sz="1600" dirty="0" err="1">
                <a:solidFill>
                  <a:srgbClr val="0066FF"/>
                </a:solidFill>
                <a:latin typeface="Calibri" pitchFamily="34" charset="0"/>
                <a:cs typeface="Arial" pitchFamily="34" charset="0"/>
              </a:rPr>
              <a:t>nanodots</a:t>
            </a:r>
            <a:r>
              <a:rPr lang="en-US" sz="1600" dirty="0">
                <a:solidFill>
                  <a:srgbClr val="0066FF"/>
                </a:solidFill>
                <a:latin typeface="Calibri" pitchFamily="34" charset="0"/>
                <a:cs typeface="Arial" pitchFamily="34" charset="0"/>
              </a:rPr>
              <a:t> by </a:t>
            </a:r>
            <a:r>
              <a:rPr lang="fr-FR" sz="1600" dirty="0">
                <a:solidFill>
                  <a:srgbClr val="0066FF"/>
                </a:solidFill>
                <a:latin typeface="Calibri" pitchFamily="34" charset="0"/>
                <a:cs typeface="Arial" pitchFamily="34" charset="0"/>
              </a:rPr>
              <a:t>single </a:t>
            </a:r>
            <a:r>
              <a:rPr lang="fr-FR" sz="1600" dirty="0" smtClean="0">
                <a:solidFill>
                  <a:srgbClr val="0066FF"/>
                </a:solidFill>
                <a:latin typeface="Calibri" pitchFamily="34" charset="0"/>
                <a:cs typeface="Arial" pitchFamily="34" charset="0"/>
              </a:rPr>
              <a:t>ions, </a:t>
            </a:r>
            <a:r>
              <a:rPr lang="fr-FR" sz="1600" dirty="0" err="1" smtClean="0">
                <a:solidFill>
                  <a:srgbClr val="0066FF"/>
                </a:solidFill>
                <a:latin typeface="Calibri" pitchFamily="34" charset="0"/>
                <a:cs typeface="Arial" pitchFamily="34" charset="0"/>
              </a:rPr>
              <a:t>foldings</a:t>
            </a:r>
            <a:r>
              <a:rPr lang="fr-FR" sz="1600" dirty="0" smtClean="0">
                <a:solidFill>
                  <a:srgbClr val="0066FF"/>
                </a:solidFill>
                <a:latin typeface="Calibri" pitchFamily="34" charset="0"/>
                <a:cs typeface="Arial" pitchFamily="34" charset="0"/>
              </a:rPr>
              <a:t> on 2D</a:t>
            </a:r>
            <a:endParaRPr lang="fr-FR" sz="1600" dirty="0">
              <a:solidFill>
                <a:srgbClr val="0066FF"/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b="1" i="1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9" name="ZoneTexte 50"/>
          <p:cNvSpPr txBox="1">
            <a:spLocks noChangeArrowheads="1"/>
          </p:cNvSpPr>
          <p:nvPr/>
        </p:nvSpPr>
        <p:spPr bwMode="auto">
          <a:xfrm>
            <a:off x="2544763" y="5949950"/>
            <a:ext cx="25193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Jankowiak  et al, </a:t>
            </a:r>
            <a:r>
              <a:rPr lang="fr-FR" sz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NIM B (2013)</a:t>
            </a:r>
          </a:p>
        </p:txBody>
      </p:sp>
      <p:sp>
        <p:nvSpPr>
          <p:cNvPr id="10" name="ZoneTexte 50"/>
          <p:cNvSpPr txBox="1">
            <a:spLocks noChangeArrowheads="1"/>
          </p:cNvSpPr>
          <p:nvPr/>
        </p:nvSpPr>
        <p:spPr bwMode="auto">
          <a:xfrm>
            <a:off x="5580472" y="2918165"/>
            <a:ext cx="33813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12" name="Picture 2" descr="afm en lig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838" y="1489142"/>
            <a:ext cx="3690144" cy="235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ketten_1und2gr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0544" y="1489142"/>
            <a:ext cx="2462478" cy="79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ZoneTexte 13"/>
          <p:cNvSpPr txBox="1"/>
          <p:nvPr/>
        </p:nvSpPr>
        <p:spPr>
          <a:xfrm>
            <a:off x="4545013" y="3038276"/>
            <a:ext cx="45989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Akcoeltekin</a:t>
            </a:r>
            <a:r>
              <a:rPr lang="fr-FR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et al, </a:t>
            </a:r>
            <a:r>
              <a:rPr lang="fr-FR" sz="1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Nature </a:t>
            </a:r>
            <a:r>
              <a:rPr lang="fr-FR" sz="1000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Nanotech</a:t>
            </a:r>
            <a:r>
              <a:rPr lang="fr-FR" sz="1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2 - 290 (2007)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H </a:t>
            </a:r>
            <a:r>
              <a:rPr lang="en-GB" sz="1000" dirty="0" err="1">
                <a:solidFill>
                  <a:prstClr val="black"/>
                </a:solidFill>
                <a:latin typeface="Calibri" panose="020F0502020204030204" pitchFamily="34" charset="0"/>
              </a:rPr>
              <a:t>Lebius</a:t>
            </a:r>
            <a:r>
              <a:rPr lang="en-GB" sz="1000" dirty="0">
                <a:solidFill>
                  <a:prstClr val="black"/>
                </a:solidFill>
                <a:latin typeface="Calibri" panose="020F0502020204030204" pitchFamily="34" charset="0"/>
              </a:rPr>
              <a:t>, M </a:t>
            </a:r>
            <a:r>
              <a:rPr lang="en-GB" sz="1000" dirty="0" err="1">
                <a:solidFill>
                  <a:prstClr val="black"/>
                </a:solidFill>
                <a:latin typeface="Calibri" panose="020F0502020204030204" pitchFamily="34" charset="0"/>
              </a:rPr>
              <a:t>Schleberger</a:t>
            </a:r>
            <a:r>
              <a:rPr lang="en-GB" sz="10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fr-FR" sz="1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Nature </a:t>
            </a:r>
            <a:r>
              <a:rPr lang="fr-FR" sz="10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Nanotech</a:t>
            </a:r>
            <a:r>
              <a:rPr lang="fr-FR" sz="1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2, 290(2007), New J </a:t>
            </a:r>
            <a:r>
              <a:rPr lang="fr-FR" sz="10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Phys</a:t>
            </a:r>
            <a:r>
              <a:rPr lang="fr-FR" sz="1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10-053007(2008)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000" dirty="0" smtClean="0">
                <a:latin typeface="Calibri" panose="020F0502020204030204" pitchFamily="34" charset="0"/>
              </a:rPr>
              <a:t>E Gruber et al, J</a:t>
            </a:r>
            <a:r>
              <a:rPr lang="fr-FR" sz="1000" dirty="0">
                <a:latin typeface="Calibri" panose="020F0502020204030204" pitchFamily="34" charset="0"/>
              </a:rPr>
              <a:t>. Phys.: </a:t>
            </a:r>
            <a:r>
              <a:rPr lang="fr-FR" sz="1000" dirty="0" err="1">
                <a:latin typeface="Calibri" panose="020F0502020204030204" pitchFamily="34" charset="0"/>
              </a:rPr>
              <a:t>Condens</a:t>
            </a:r>
            <a:r>
              <a:rPr lang="fr-FR" sz="1000" dirty="0">
                <a:latin typeface="Calibri" panose="020F0502020204030204" pitchFamily="34" charset="0"/>
              </a:rPr>
              <a:t>. </a:t>
            </a:r>
            <a:r>
              <a:rPr lang="fr-FR" sz="1000" dirty="0" err="1">
                <a:latin typeface="Calibri" panose="020F0502020204030204" pitchFamily="34" charset="0"/>
              </a:rPr>
              <a:t>Matter</a:t>
            </a:r>
            <a:r>
              <a:rPr lang="fr-FR" sz="1000" dirty="0">
                <a:latin typeface="Calibri" panose="020F0502020204030204" pitchFamily="34" charset="0"/>
              </a:rPr>
              <a:t> </a:t>
            </a:r>
            <a:r>
              <a:rPr lang="en-US" sz="1000" dirty="0"/>
              <a:t>28, 405001 (2016); </a:t>
            </a:r>
            <a:r>
              <a:rPr lang="fr-FR" sz="1000" dirty="0"/>
              <a:t>30, 285001 (2018</a:t>
            </a:r>
            <a:r>
              <a:rPr lang="fr-FR" sz="1000" dirty="0" smtClean="0"/>
              <a:t>)</a:t>
            </a:r>
            <a:endParaRPr lang="fr-FR" sz="1000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93285" y="6511538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C807C-62D9-439E-A72C-A83E98077815}" type="slidenum">
              <a:rPr lang="fr-FR" sz="1200">
                <a:solidFill>
                  <a:prstClr val="black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337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3344" y="6175022"/>
            <a:ext cx="8926046" cy="553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82053" y="1757717"/>
            <a:ext cx="5796715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High Resolution X-Ray Diffraction</a:t>
            </a:r>
            <a:endParaRPr lang="en-US" dirty="0" smtClean="0">
              <a:solidFill>
                <a:srgbClr val="000000"/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</a:rPr>
              <a:t>D8 discover Bruker, Cu anode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</a:rPr>
              <a:t>	4-circles, in-plane geometry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Transmission/Scanning Electron Microscopy and FIB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</a:rPr>
              <a:t>ARM JEOL 200kV equipped with EELS (</a:t>
            </a:r>
            <a:r>
              <a:rPr lang="en-US" sz="1600" dirty="0" err="1" smtClean="0">
                <a:solidFill>
                  <a:srgbClr val="000000"/>
                </a:solidFill>
                <a:latin typeface="Calibri" pitchFamily="34" charset="0"/>
              </a:rPr>
              <a:t>Gatan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</a:rPr>
              <a:t>HELIOS NANOLAB 660 FIB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</a:rPr>
              <a:t>	PIPS II </a:t>
            </a:r>
            <a:r>
              <a:rPr lang="en-US" sz="1600" dirty="0" err="1" smtClean="0">
                <a:solidFill>
                  <a:srgbClr val="000000"/>
                </a:solidFill>
                <a:latin typeface="Calibri" pitchFamily="34" charset="0"/>
              </a:rPr>
              <a:t>Gatan</a:t>
            </a:r>
            <a:endParaRPr lang="en-US" sz="16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dirty="0" smtClean="0">
              <a:solidFill>
                <a:srgbClr val="0070C0"/>
              </a:solidFill>
              <a:latin typeface="Calibri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Raman spectroscopy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dirty="0" smtClean="0">
              <a:solidFill>
                <a:srgbClr val="0070C0"/>
              </a:solidFill>
              <a:latin typeface="Calibri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dirty="0">
              <a:solidFill>
                <a:srgbClr val="0070C0"/>
              </a:solidFill>
              <a:latin typeface="Calibri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Atom Force Microscopy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</a:rPr>
              <a:t>NX10 Parks Systems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alibri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- - and many others…</a:t>
            </a:r>
            <a:endParaRPr lang="fr-FR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281" y="4490614"/>
            <a:ext cx="2857437" cy="1960986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Post-Irradiation </a:t>
            </a:r>
            <a:r>
              <a:rPr lang="fr-FR" dirty="0" err="1" smtClean="0"/>
              <a:t>Experiment</a:t>
            </a:r>
            <a:r>
              <a:rPr lang="fr-FR" dirty="0" smtClean="0"/>
              <a:t> techniques</a:t>
            </a:r>
            <a:endParaRPr lang="fr-FR" dirty="0"/>
          </a:p>
        </p:txBody>
      </p:sp>
      <p:pic>
        <p:nvPicPr>
          <p:cNvPr id="6" name="Picture 3" descr="Helios NanoLab 600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3843" y="3272093"/>
            <a:ext cx="1266528" cy="126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t="16949" b="11017"/>
          <a:stretch>
            <a:fillRect/>
          </a:stretch>
        </p:blipFill>
        <p:spPr bwMode="auto">
          <a:xfrm>
            <a:off x="6385718" y="1460256"/>
            <a:ext cx="1977703" cy="126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www-crismat.ensicaen.fr/IMG/image/Microscopie/arm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4311" y="3070181"/>
            <a:ext cx="1428374" cy="167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770371" y="6540112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fld id="{D29C807C-62D9-439E-A72C-A83E98077815}" type="slidenum">
              <a:rPr lang="fr-FR" sz="1200">
                <a:solidFill>
                  <a:prstClr val="black"/>
                </a:solidFill>
              </a:rPr>
              <a:pPr lvl="0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fr-FR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82053" y="1357607"/>
            <a:ext cx="9152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114EFB"/>
                </a:solidFill>
                <a:latin typeface="Calibri" pitchFamily="34" charset="0"/>
              </a:rPr>
              <a:t>Structural Characterizations:</a:t>
            </a:r>
            <a:endParaRPr lang="en-US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82053" y="4730615"/>
            <a:ext cx="9152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114EFB"/>
                </a:solidFill>
                <a:latin typeface="Calibri" pitchFamily="34" charset="0"/>
              </a:rPr>
              <a:t>Surface Characterizations:</a:t>
            </a:r>
            <a:endParaRPr lang="en-US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37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3344" y="6175022"/>
            <a:ext cx="8926046" cy="553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itre 1"/>
          <p:cNvSpPr>
            <a:spLocks noGrp="1"/>
          </p:cNvSpPr>
          <p:nvPr>
            <p:ph type="title"/>
          </p:nvPr>
        </p:nvSpPr>
        <p:spPr>
          <a:xfrm>
            <a:off x="0" y="77335"/>
            <a:ext cx="9144000" cy="1392236"/>
          </a:xfrm>
        </p:spPr>
        <p:txBody>
          <a:bodyPr>
            <a:normAutofit/>
          </a:bodyPr>
          <a:lstStyle/>
          <a:p>
            <a:r>
              <a:rPr lang="en-US" dirty="0" smtClean="0"/>
              <a:t>CIMAP-GANIL FACILITY</a:t>
            </a:r>
            <a:endParaRPr lang="en-US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57200" y="2276840"/>
            <a:ext cx="8229600" cy="3694814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Access through call for proposals (</a:t>
            </a:r>
            <a:r>
              <a:rPr lang="en-US" sz="2000" b="1" dirty="0" err="1" smtClean="0"/>
              <a:t>iPAC</a:t>
            </a:r>
            <a:r>
              <a:rPr lang="en-US" sz="2000" b="1" dirty="0" smtClean="0"/>
              <a:t>, EMIR&amp;A</a:t>
            </a:r>
            <a:r>
              <a:rPr lang="en-US" sz="2000" dirty="0" smtClean="0"/>
              <a:t>, RADIATE)</a:t>
            </a:r>
          </a:p>
          <a:p>
            <a:pPr marL="342900" lvl="1" indent="3778250">
              <a:buNone/>
            </a:pPr>
            <a:endParaRPr lang="en-US" sz="1700" b="1" dirty="0">
              <a:solidFill>
                <a:srgbClr val="C00000"/>
              </a:solidFill>
            </a:endParaRPr>
          </a:p>
          <a:p>
            <a:r>
              <a:rPr lang="en-US" sz="2000" dirty="0" smtClean="0"/>
              <a:t>Accepted proposals: beamtime during 3 years in backlog</a:t>
            </a:r>
          </a:p>
          <a:p>
            <a:r>
              <a:rPr lang="en-US" sz="2000" dirty="0" smtClean="0"/>
              <a:t>2023: </a:t>
            </a:r>
            <a:r>
              <a:rPr lang="en-US" sz="2000" dirty="0"/>
              <a:t>4/5 months of </a:t>
            </a:r>
            <a:r>
              <a:rPr lang="en-US" sz="2000" dirty="0" smtClean="0"/>
              <a:t>beamtime (march -&gt; </a:t>
            </a:r>
            <a:r>
              <a:rPr lang="en-US" sz="2000" dirty="0" err="1" smtClean="0"/>
              <a:t>july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r>
              <a:rPr lang="en-US" sz="2000" dirty="0" smtClean="0"/>
              <a:t>Beamline renovation work: IRRSUD 2022, ME 2023, HE 2024</a:t>
            </a:r>
          </a:p>
          <a:p>
            <a:r>
              <a:rPr lang="en-US" sz="2000" dirty="0" smtClean="0"/>
              <a:t>Cyclotron renovation at GANIL (not yet scheduled)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Beamtime free for scientific collaborations</a:t>
            </a:r>
          </a:p>
          <a:p>
            <a:r>
              <a:rPr lang="en-US" sz="2000" dirty="0"/>
              <a:t>In-situ and Post-irradiation techniques are available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PIE: various costs depending on techniques (mainly for MEB/FIB/TEM)</a:t>
            </a:r>
          </a:p>
        </p:txBody>
      </p:sp>
      <p:sp>
        <p:nvSpPr>
          <p:cNvPr id="8" name="Rectangle 7"/>
          <p:cNvSpPr/>
          <p:nvPr/>
        </p:nvSpPr>
        <p:spPr>
          <a:xfrm>
            <a:off x="2886642" y="1572385"/>
            <a:ext cx="33167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sz="2000" b="1" dirty="0" smtClean="0">
                <a:solidFill>
                  <a:srgbClr val="390EA6"/>
                </a:solidFill>
                <a:latin typeface="Calibri" pitchFamily="34" charset="0"/>
              </a:rPr>
              <a:t>4 Beam lines/4 Energy ranges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8762710" y="6538183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C807C-62D9-439E-A72C-A83E98077815}" type="slidenum">
              <a:rPr lang="fr-FR" sz="1200">
                <a:solidFill>
                  <a:prstClr val="black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lang="fr-FR" sz="12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87" y="3616895"/>
            <a:ext cx="1007732" cy="56433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9645" y="2812050"/>
            <a:ext cx="1923450" cy="547779"/>
          </a:xfrm>
          <a:prstGeom prst="rect">
            <a:avLst/>
          </a:prstGeom>
        </p:spPr>
      </p:pic>
      <p:pic>
        <p:nvPicPr>
          <p:cNvPr id="12" name="Image 5" descr="logoGANIL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4600" y="1425185"/>
            <a:ext cx="1796378" cy="39685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13" name="Image 3" descr="CIRIL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69610" y="2118196"/>
            <a:ext cx="1357142" cy="42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536" y="2004546"/>
            <a:ext cx="693854" cy="69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2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3344" y="6175022"/>
            <a:ext cx="8926046" cy="553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138" y="1474999"/>
            <a:ext cx="6868484" cy="298174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65177" y="4831644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2060"/>
                </a:solidFill>
              </a:rPr>
              <a:t>Director</a:t>
            </a:r>
            <a:r>
              <a:rPr lang="fr-FR" b="1" dirty="0" smtClean="0">
                <a:solidFill>
                  <a:srgbClr val="002060"/>
                </a:solidFill>
              </a:rPr>
              <a:t>: Dr Nathalie MONCOFFRE</a:t>
            </a:r>
          </a:p>
          <a:p>
            <a:endParaRPr lang="fr-FR" dirty="0" smtClean="0">
              <a:solidFill>
                <a:srgbClr val="002060"/>
              </a:solidFill>
            </a:endParaRPr>
          </a:p>
          <a:p>
            <a:r>
              <a:rPr lang="fr-FR" dirty="0" err="1" smtClean="0">
                <a:solidFill>
                  <a:srgbClr val="002060"/>
                </a:solidFill>
              </a:rPr>
              <a:t>Deputy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directors</a:t>
            </a:r>
            <a:r>
              <a:rPr lang="fr-FR" dirty="0" smtClean="0">
                <a:solidFill>
                  <a:srgbClr val="002060"/>
                </a:solidFill>
              </a:rPr>
              <a:t>: 	Dr Marie-France BARTHE</a:t>
            </a:r>
          </a:p>
          <a:p>
            <a:r>
              <a:rPr lang="fr-FR" dirty="0" smtClean="0">
                <a:solidFill>
                  <a:srgbClr val="002060"/>
                </a:solidFill>
              </a:rPr>
              <a:t>		Dr Clara GRYGIEL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70225" y="6175022"/>
            <a:ext cx="1149597" cy="553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0" y="-142121"/>
            <a:ext cx="9144000" cy="1392236"/>
          </a:xfrm>
          <a:prstGeom prst="flowChartDocument">
            <a:avLst/>
          </a:prstGeom>
        </p:spPr>
        <p:txBody>
          <a:bodyPr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kern="1200">
                <a:solidFill>
                  <a:schemeClr val="bg1"/>
                </a:solidFill>
                <a:latin typeface="Kiona Bold" panose="00000800000000000000" pitchFamily="2" charset="0"/>
                <a:ea typeface="+mj-ea"/>
                <a:cs typeface="+mj-cs"/>
              </a:defRPr>
            </a:lvl1pPr>
          </a:lstStyle>
          <a:p>
            <a:endParaRPr lang="en-US" dirty="0" smtClean="0"/>
          </a:p>
          <a:p>
            <a:r>
              <a:rPr lang="en-US" dirty="0" smtClean="0"/>
              <a:t>IRRSUD and ME beamlines part of EMIR&amp;A</a:t>
            </a:r>
            <a:endParaRPr lang="en-US" dirty="0"/>
          </a:p>
        </p:txBody>
      </p:sp>
      <p:pic>
        <p:nvPicPr>
          <p:cNvPr id="9" name="Image 3" descr="CIRI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6640" y="5681721"/>
            <a:ext cx="1526680" cy="47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5" descr="logoGANIL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3130" y="5810843"/>
            <a:ext cx="1613510" cy="35645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8315" y="3493008"/>
            <a:ext cx="2915441" cy="8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7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3344" y="6175022"/>
            <a:ext cx="8926046" cy="553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5441" r="2001" b="3592"/>
          <a:stretch/>
        </p:blipFill>
        <p:spPr>
          <a:xfrm>
            <a:off x="6245352" y="4031891"/>
            <a:ext cx="2715768" cy="22317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70225" y="6175022"/>
            <a:ext cx="1149597" cy="553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-142121"/>
            <a:ext cx="9144000" cy="1392236"/>
          </a:xfrm>
          <a:prstGeom prst="flowChartDocument">
            <a:avLst/>
          </a:prstGeom>
        </p:spPr>
        <p:txBody>
          <a:bodyPr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kern="1200">
                <a:solidFill>
                  <a:schemeClr val="bg1"/>
                </a:solidFill>
                <a:latin typeface="Kiona Bold" panose="00000800000000000000" pitchFamily="2" charset="0"/>
                <a:ea typeface="+mj-ea"/>
                <a:cs typeface="+mj-cs"/>
              </a:defRPr>
            </a:lvl1pPr>
          </a:lstStyle>
          <a:p>
            <a:endParaRPr lang="en-US" dirty="0" smtClean="0"/>
          </a:p>
          <a:p>
            <a:r>
              <a:rPr lang="en-US" dirty="0" smtClean="0"/>
              <a:t>EMIR&amp;A network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352" y="4601652"/>
            <a:ext cx="1100253" cy="29771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42974" y="3889106"/>
            <a:ext cx="88010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3366FF"/>
                </a:solidFill>
              </a:rPr>
              <a:t>15 </a:t>
            </a:r>
            <a:r>
              <a:rPr lang="fr-FR" sz="1600" b="1" dirty="0" err="1" smtClean="0">
                <a:solidFill>
                  <a:srgbClr val="3366FF"/>
                </a:solidFill>
              </a:rPr>
              <a:t>accelerators</a:t>
            </a:r>
            <a:r>
              <a:rPr lang="fr-FR" sz="1600" b="1" dirty="0" smtClean="0">
                <a:solidFill>
                  <a:srgbClr val="3366FF"/>
                </a:solidFill>
              </a:rPr>
              <a:t>, 11 ion and </a:t>
            </a:r>
            <a:r>
              <a:rPr lang="fr-FR" sz="1600" b="1" dirty="0" err="1" smtClean="0">
                <a:solidFill>
                  <a:srgbClr val="3366FF"/>
                </a:solidFill>
              </a:rPr>
              <a:t>electron</a:t>
            </a:r>
            <a:r>
              <a:rPr lang="fr-FR" sz="1600" b="1" dirty="0" smtClean="0">
                <a:solidFill>
                  <a:srgbClr val="3366FF"/>
                </a:solidFill>
              </a:rPr>
              <a:t> irradiation </a:t>
            </a:r>
            <a:r>
              <a:rPr lang="fr-FR" sz="1600" b="1" dirty="0" err="1" smtClean="0">
                <a:solidFill>
                  <a:srgbClr val="3366FF"/>
                </a:solidFill>
              </a:rPr>
              <a:t>platforms</a:t>
            </a:r>
            <a:r>
              <a:rPr lang="fr-FR" sz="1600" b="1" dirty="0" smtClean="0">
                <a:solidFill>
                  <a:srgbClr val="3366FF"/>
                </a:solidFill>
              </a:rPr>
              <a:t> on 6 sites</a:t>
            </a:r>
          </a:p>
          <a:p>
            <a:endParaRPr lang="fr-FR" sz="1600" dirty="0" smtClean="0">
              <a:solidFill>
                <a:srgbClr val="3366FF"/>
              </a:solidFill>
            </a:endParaRPr>
          </a:p>
          <a:p>
            <a:r>
              <a:rPr lang="fr-FR" sz="1600" dirty="0" err="1" smtClean="0">
                <a:solidFill>
                  <a:srgbClr val="3366FF"/>
                </a:solidFill>
              </a:rPr>
              <a:t>From</a:t>
            </a:r>
            <a:r>
              <a:rPr lang="fr-FR" sz="1600" dirty="0" smtClean="0">
                <a:solidFill>
                  <a:srgbClr val="3366FF"/>
                </a:solidFill>
              </a:rPr>
              <a:t> </a:t>
            </a:r>
            <a:r>
              <a:rPr lang="fr-FR" sz="1600" dirty="0" err="1" smtClean="0">
                <a:solidFill>
                  <a:srgbClr val="3366FF"/>
                </a:solidFill>
              </a:rPr>
              <a:t>fundamental</a:t>
            </a:r>
            <a:r>
              <a:rPr lang="fr-FR" sz="1600" dirty="0" smtClean="0">
                <a:solidFill>
                  <a:srgbClr val="3366FF"/>
                </a:solidFill>
              </a:rPr>
              <a:t> </a:t>
            </a:r>
            <a:r>
              <a:rPr lang="fr-FR" sz="1600" dirty="0" err="1" smtClean="0">
                <a:solidFill>
                  <a:srgbClr val="3366FF"/>
                </a:solidFill>
              </a:rPr>
              <a:t>research</a:t>
            </a:r>
            <a:r>
              <a:rPr lang="fr-FR" sz="1600" dirty="0" smtClean="0">
                <a:solidFill>
                  <a:srgbClr val="3366FF"/>
                </a:solidFill>
              </a:rPr>
              <a:t> to Applications</a:t>
            </a:r>
          </a:p>
          <a:p>
            <a:endParaRPr lang="fr-FR" sz="1600" dirty="0">
              <a:solidFill>
                <a:srgbClr val="3366FF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rgbClr val="3366FF"/>
                </a:solidFill>
              </a:rPr>
              <a:t>Irradiation </a:t>
            </a:r>
            <a:r>
              <a:rPr lang="fr-FR" sz="1600" dirty="0" err="1" smtClean="0">
                <a:solidFill>
                  <a:srgbClr val="3366FF"/>
                </a:solidFill>
              </a:rPr>
              <a:t>effect</a:t>
            </a:r>
            <a:r>
              <a:rPr lang="fr-FR" sz="1600" dirty="0" smtClean="0">
                <a:solidFill>
                  <a:srgbClr val="3366FF"/>
                </a:solidFill>
              </a:rPr>
              <a:t> in </a:t>
            </a:r>
            <a:r>
              <a:rPr lang="fr-FR" sz="1600" dirty="0" err="1" smtClean="0">
                <a:solidFill>
                  <a:srgbClr val="3366FF"/>
                </a:solidFill>
              </a:rPr>
              <a:t>materials</a:t>
            </a:r>
            <a:r>
              <a:rPr lang="fr-FR" sz="1600" dirty="0" smtClean="0">
                <a:solidFill>
                  <a:srgbClr val="3366FF"/>
                </a:solidFill>
              </a:rPr>
              <a:t> and </a:t>
            </a:r>
            <a:r>
              <a:rPr lang="fr-FR" sz="1600" dirty="0" err="1" smtClean="0">
                <a:solidFill>
                  <a:srgbClr val="3366FF"/>
                </a:solidFill>
              </a:rPr>
              <a:t>molecules</a:t>
            </a:r>
            <a:r>
              <a:rPr lang="fr-FR" sz="1600" dirty="0" smtClean="0">
                <a:solidFill>
                  <a:srgbClr val="3366FF"/>
                </a:solidFill>
              </a:rPr>
              <a:t> (</a:t>
            </a:r>
            <a:r>
              <a:rPr lang="fr-FR" sz="1600" dirty="0" err="1" smtClean="0">
                <a:solidFill>
                  <a:srgbClr val="3366FF"/>
                </a:solidFill>
              </a:rPr>
              <a:t>including</a:t>
            </a:r>
            <a:r>
              <a:rPr lang="fr-FR" sz="1600" dirty="0" smtClean="0">
                <a:solidFill>
                  <a:srgbClr val="3366FF"/>
                </a:solidFill>
              </a:rPr>
              <a:t> </a:t>
            </a:r>
            <a:r>
              <a:rPr lang="fr-FR" sz="1600" dirty="0" err="1" smtClean="0">
                <a:solidFill>
                  <a:srgbClr val="3366FF"/>
                </a:solidFill>
              </a:rPr>
              <a:t>radiolysis</a:t>
            </a:r>
            <a:r>
              <a:rPr lang="fr-FR" sz="1600" dirty="0" smtClean="0">
                <a:solidFill>
                  <a:srgbClr val="3366FF"/>
                </a:solidFill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rgbClr val="3366FF"/>
                </a:solidFill>
              </a:rPr>
              <a:t>Ion </a:t>
            </a:r>
            <a:r>
              <a:rPr lang="fr-FR" sz="1600" dirty="0" err="1" smtClean="0">
                <a:solidFill>
                  <a:srgbClr val="3366FF"/>
                </a:solidFill>
              </a:rPr>
              <a:t>beam</a:t>
            </a:r>
            <a:r>
              <a:rPr lang="fr-FR" sz="1600" dirty="0" smtClean="0">
                <a:solidFill>
                  <a:srgbClr val="3366FF"/>
                </a:solidFill>
              </a:rPr>
              <a:t> </a:t>
            </a:r>
            <a:r>
              <a:rPr lang="fr-FR" sz="1600" dirty="0" err="1" smtClean="0">
                <a:solidFill>
                  <a:srgbClr val="3366FF"/>
                </a:solidFill>
              </a:rPr>
              <a:t>analysis</a:t>
            </a:r>
            <a:endParaRPr lang="fr-FR" sz="1600" dirty="0">
              <a:solidFill>
                <a:srgbClr val="3366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9183" y="1889797"/>
            <a:ext cx="88148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rgbClr val="002060"/>
                </a:solidFill>
              </a:rPr>
              <a:t>Research</a:t>
            </a:r>
            <a:r>
              <a:rPr lang="fr-FR" sz="1600" b="1" dirty="0" smtClean="0">
                <a:solidFill>
                  <a:srgbClr val="002060"/>
                </a:solidFill>
              </a:rPr>
              <a:t> </a:t>
            </a:r>
            <a:r>
              <a:rPr lang="fr-FR" sz="1600" b="1" dirty="0" err="1" smtClean="0">
                <a:solidFill>
                  <a:srgbClr val="002060"/>
                </a:solidFill>
              </a:rPr>
              <a:t>Federation</a:t>
            </a:r>
            <a:r>
              <a:rPr lang="fr-FR" sz="1600" b="1" dirty="0" smtClean="0">
                <a:solidFill>
                  <a:srgbClr val="002060"/>
                </a:solidFill>
              </a:rPr>
              <a:t> </a:t>
            </a:r>
            <a:r>
              <a:rPr lang="fr-FR" sz="1600" dirty="0" smtClean="0">
                <a:solidFill>
                  <a:srgbClr val="002060"/>
                </a:solidFill>
              </a:rPr>
              <a:t>(FR) of CNRS, </a:t>
            </a:r>
            <a:r>
              <a:rPr lang="fr-FR" sz="1600" dirty="0" err="1" smtClean="0">
                <a:solidFill>
                  <a:srgbClr val="002060"/>
                </a:solidFill>
              </a:rPr>
              <a:t>linked</a:t>
            </a:r>
            <a:r>
              <a:rPr lang="fr-FR" sz="1600" dirty="0" smtClean="0">
                <a:solidFill>
                  <a:srgbClr val="002060"/>
                </a:solidFill>
              </a:rPr>
              <a:t> </a:t>
            </a:r>
            <a:r>
              <a:rPr lang="fr-FR" sz="1600" dirty="0" err="1" smtClean="0">
                <a:solidFill>
                  <a:srgbClr val="002060"/>
                </a:solidFill>
              </a:rPr>
              <a:t>mainly</a:t>
            </a:r>
            <a:r>
              <a:rPr lang="fr-FR" sz="1600" dirty="0" smtClean="0">
                <a:solidFill>
                  <a:srgbClr val="002060"/>
                </a:solidFill>
              </a:rPr>
              <a:t> to 3 Institutes : </a:t>
            </a:r>
          </a:p>
          <a:p>
            <a:r>
              <a:rPr lang="fr-FR" sz="1600" dirty="0" smtClean="0">
                <a:solidFill>
                  <a:srgbClr val="002060"/>
                </a:solidFill>
              </a:rPr>
              <a:t>Institute of </a:t>
            </a:r>
            <a:r>
              <a:rPr lang="fr-FR" sz="1600" dirty="0" err="1" smtClean="0">
                <a:solidFill>
                  <a:srgbClr val="002060"/>
                </a:solidFill>
              </a:rPr>
              <a:t>Physics</a:t>
            </a:r>
            <a:r>
              <a:rPr lang="fr-FR" sz="1600" dirty="0" smtClean="0">
                <a:solidFill>
                  <a:srgbClr val="002060"/>
                </a:solidFill>
              </a:rPr>
              <a:t> (INP), </a:t>
            </a:r>
            <a:r>
              <a:rPr lang="fr-FR" sz="1600" dirty="0">
                <a:solidFill>
                  <a:srgbClr val="002060"/>
                </a:solidFill>
              </a:rPr>
              <a:t>Institute of </a:t>
            </a:r>
            <a:r>
              <a:rPr lang="fr-FR" sz="1600" dirty="0" err="1">
                <a:solidFill>
                  <a:srgbClr val="002060"/>
                </a:solidFill>
              </a:rPr>
              <a:t>Nuclear</a:t>
            </a:r>
            <a:r>
              <a:rPr lang="fr-FR" sz="1600" dirty="0">
                <a:solidFill>
                  <a:srgbClr val="002060"/>
                </a:solidFill>
              </a:rPr>
              <a:t> and </a:t>
            </a:r>
            <a:r>
              <a:rPr lang="fr-FR" sz="1600" dirty="0" err="1">
                <a:solidFill>
                  <a:srgbClr val="002060"/>
                </a:solidFill>
              </a:rPr>
              <a:t>Particle</a:t>
            </a:r>
            <a:r>
              <a:rPr lang="fr-FR" sz="1600" dirty="0">
                <a:solidFill>
                  <a:srgbClr val="002060"/>
                </a:solidFill>
              </a:rPr>
              <a:t> </a:t>
            </a:r>
            <a:r>
              <a:rPr lang="fr-FR" sz="1600" dirty="0" err="1">
                <a:solidFill>
                  <a:srgbClr val="002060"/>
                </a:solidFill>
              </a:rPr>
              <a:t>Physics</a:t>
            </a:r>
            <a:r>
              <a:rPr lang="fr-FR" sz="1600" dirty="0">
                <a:solidFill>
                  <a:srgbClr val="002060"/>
                </a:solidFill>
              </a:rPr>
              <a:t> (IN</a:t>
            </a:r>
            <a:r>
              <a:rPr lang="fr-FR" sz="1600" baseline="-25000" dirty="0">
                <a:solidFill>
                  <a:srgbClr val="002060"/>
                </a:solidFill>
              </a:rPr>
              <a:t>2</a:t>
            </a:r>
            <a:r>
              <a:rPr lang="fr-FR" sz="1600" dirty="0">
                <a:solidFill>
                  <a:srgbClr val="002060"/>
                </a:solidFill>
              </a:rPr>
              <a:t>P</a:t>
            </a:r>
            <a:r>
              <a:rPr lang="fr-FR" sz="1600" baseline="-25000" dirty="0">
                <a:solidFill>
                  <a:srgbClr val="002060"/>
                </a:solidFill>
              </a:rPr>
              <a:t>3</a:t>
            </a:r>
            <a:r>
              <a:rPr lang="fr-FR" sz="1600" dirty="0" smtClean="0">
                <a:solidFill>
                  <a:srgbClr val="002060"/>
                </a:solidFill>
              </a:rPr>
              <a:t>) and Institute of </a:t>
            </a:r>
            <a:r>
              <a:rPr lang="fr-FR" sz="1600" dirty="0" err="1" smtClean="0">
                <a:solidFill>
                  <a:srgbClr val="002060"/>
                </a:solidFill>
              </a:rPr>
              <a:t>Chemistry</a:t>
            </a:r>
            <a:r>
              <a:rPr lang="fr-FR" sz="1600" dirty="0" smtClean="0">
                <a:solidFill>
                  <a:srgbClr val="002060"/>
                </a:solidFill>
              </a:rPr>
              <a:t> (INC)</a:t>
            </a:r>
          </a:p>
          <a:p>
            <a:endParaRPr lang="fr-FR" sz="1600" dirty="0">
              <a:solidFill>
                <a:srgbClr val="002060"/>
              </a:solidFill>
            </a:endParaRPr>
          </a:p>
          <a:p>
            <a:r>
              <a:rPr lang="fr-FR" sz="1600" b="1" dirty="0" err="1" smtClean="0">
                <a:solidFill>
                  <a:srgbClr val="002060"/>
                </a:solidFill>
              </a:rPr>
              <a:t>Research</a:t>
            </a:r>
            <a:r>
              <a:rPr lang="fr-FR" sz="1600" b="1" dirty="0" smtClean="0">
                <a:solidFill>
                  <a:srgbClr val="002060"/>
                </a:solidFill>
              </a:rPr>
              <a:t> Infrastructure </a:t>
            </a:r>
            <a:r>
              <a:rPr lang="fr-FR" sz="1600" dirty="0" smtClean="0">
                <a:solidFill>
                  <a:srgbClr val="002060"/>
                </a:solidFill>
              </a:rPr>
              <a:t>on the MESRI National roadmap </a:t>
            </a:r>
            <a:endParaRPr lang="fr-FR" sz="1600" dirty="0">
              <a:solidFill>
                <a:srgbClr val="002060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380" y="2631328"/>
            <a:ext cx="950196" cy="67137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3" y="1114398"/>
            <a:ext cx="714756" cy="71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3344" y="6175022"/>
            <a:ext cx="8926046" cy="553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682" y="121023"/>
            <a:ext cx="9000000" cy="1492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6491" y="2115187"/>
            <a:ext cx="739987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fr-FR" sz="1600" b="1" i="0" u="sng" strike="noStrike" kern="1200" cap="none" spc="0" normalizeH="0" baseline="0" noProof="0" dirty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1983:</a:t>
            </a:r>
            <a:r>
              <a:rPr kumimoji="0" lang="en-GB" alt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</a:t>
            </a:r>
            <a:r>
              <a:rPr kumimoji="0" lang="en-GB" alt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First </a:t>
            </a:r>
            <a:r>
              <a:rPr kumimoji="0" lang="en-GB" alt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experiment</a:t>
            </a:r>
          </a:p>
          <a:p>
            <a:pPr marL="896938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alt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39 years of running</a:t>
            </a:r>
            <a:endParaRPr kumimoji="0" lang="en-GB" altLang="fr-FR" sz="1600" b="1" i="0" u="sng" strike="noStrike" kern="1200" cap="none" spc="0" normalizeH="0" baseline="0" noProof="0" dirty="0" smtClean="0">
              <a:ln>
                <a:noFill/>
              </a:ln>
              <a:solidFill>
                <a:srgbClr val="FC0128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fr-FR" sz="1600" b="1" i="0" u="sng" strike="noStrike" kern="1200" cap="none" spc="0" normalizeH="0" baseline="0" noProof="0" dirty="0" smtClean="0">
              <a:ln>
                <a:noFill/>
              </a:ln>
              <a:solidFill>
                <a:srgbClr val="FC0128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fr-FR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Users</a:t>
            </a:r>
            <a:r>
              <a:rPr kumimoji="0" lang="en-GB" alt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:</a:t>
            </a:r>
            <a:r>
              <a:rPr kumimoji="0" lang="en-GB" alt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	</a:t>
            </a:r>
            <a:r>
              <a:rPr kumimoji="0" lang="en-GB" alt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600 </a:t>
            </a:r>
            <a:r>
              <a:rPr kumimoji="0" lang="en-GB" alt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physicists 	  (50% foreigners)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fr-FR" sz="16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fr-FR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Beam:</a:t>
            </a:r>
            <a:r>
              <a:rPr kumimoji="0" lang="en-GB" alt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	</a:t>
            </a:r>
            <a:r>
              <a:rPr kumimoji="0" lang="en-GB" alt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about </a:t>
            </a:r>
            <a:r>
              <a:rPr kumimoji="0" lang="en-GB" alt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5500 </a:t>
            </a:r>
            <a:r>
              <a:rPr kumimoji="0" lang="en-GB" alt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hours per </a:t>
            </a:r>
            <a:r>
              <a:rPr kumimoji="0" lang="en-GB" alt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year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fr-F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	</a:t>
            </a:r>
            <a:r>
              <a:rPr kumimoji="0" lang="en-GB" alt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2000 </a:t>
            </a:r>
            <a:r>
              <a:rPr kumimoji="0" lang="en-GB" alt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hours </a:t>
            </a:r>
            <a:r>
              <a:rPr kumimoji="0" lang="en-GB" alt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per year as pilot # </a:t>
            </a:r>
            <a:r>
              <a:rPr kumimoji="0" lang="en-GB" alt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H</a:t>
            </a:r>
            <a:r>
              <a:rPr kumimoji="0" lang="en-GB" alt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igh Energy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	</a:t>
            </a:r>
            <a:r>
              <a:rPr kumimoji="0" lang="en-GB" alt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+  1000 hours </a:t>
            </a:r>
            <a:r>
              <a:rPr kumimoji="0" lang="en-GB" alt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in </a:t>
            </a:r>
            <a:r>
              <a:rPr kumimoji="0" lang="en-GB" alt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parallel: Medium Energy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	</a:t>
            </a:r>
            <a:r>
              <a:rPr kumimoji="0" lang="en-GB" alt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+  1500 </a:t>
            </a:r>
            <a:r>
              <a:rPr kumimoji="0" lang="en-GB" alt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hours in </a:t>
            </a:r>
            <a:r>
              <a:rPr kumimoji="0" lang="en-GB" alt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IRRSUD</a:t>
            </a:r>
            <a:endParaRPr kumimoji="0" lang="en-GB" altLang="fr-FR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	</a:t>
            </a:r>
            <a:r>
              <a:rPr kumimoji="0" lang="en-GB" alt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+  1000 </a:t>
            </a:r>
            <a:r>
              <a:rPr kumimoji="0" lang="en-GB" alt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hours in </a:t>
            </a:r>
            <a:r>
              <a:rPr kumimoji="0" lang="en-GB" alt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ARIBE</a:t>
            </a:r>
            <a:endParaRPr kumimoji="0" lang="en-GB" altLang="fr-FR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770" y="396748"/>
            <a:ext cx="1964749" cy="138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"/>
          <a:stretch/>
        </p:blipFill>
        <p:spPr bwMode="auto">
          <a:xfrm>
            <a:off x="618034" y="379724"/>
            <a:ext cx="2940193" cy="1379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9" r="7758"/>
          <a:stretch/>
        </p:blipFill>
        <p:spPr bwMode="auto">
          <a:xfrm>
            <a:off x="5499635" y="2052816"/>
            <a:ext cx="3021858" cy="275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590602" y="1544632"/>
            <a:ext cx="143936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GANIL campus    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509250" y="3885235"/>
            <a:ext cx="1173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SPIRAL2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989435" y="1789722"/>
            <a:ext cx="2009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GANIL + SPIRAL1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02240" y="6521063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C807C-62D9-439E-A72C-A83E98077815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Image 5" descr="logoGANIL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8650" y="939072"/>
            <a:ext cx="2263118" cy="49997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3629632" y="4667069"/>
            <a:ext cx="2581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Average</a:t>
            </a:r>
            <a:r>
              <a:rPr kumimoji="0" lang="fr-FR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numbers</a:t>
            </a: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261748" y="5368172"/>
            <a:ext cx="558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Run</a:t>
            </a:r>
            <a:r>
              <a:rPr kumimoji="0" 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</a:t>
            </a:r>
            <a:r>
              <a:rPr kumimoji="0" 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accelerator</a:t>
            </a:r>
            <a:r>
              <a:rPr kumimoji="0" 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facility</a:t>
            </a:r>
            <a:r>
              <a:rPr kumimoji="0" 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Nuclear</a:t>
            </a:r>
            <a:r>
              <a:rPr kumimoji="0" 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physics</a:t>
            </a:r>
            <a:r>
              <a:rPr kumimoji="0" 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</a:t>
            </a:r>
            <a:endParaRPr kumimoji="0" lang="fr-FR" sz="18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 5" descr="logoGANIL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9941" y="5340647"/>
            <a:ext cx="1796378" cy="39685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261748" y="5978287"/>
            <a:ext cx="624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Run interdisciplinary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physics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research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materials science, astrophysics, atomic physics and radiobiology)</a:t>
            </a:r>
          </a:p>
        </p:txBody>
      </p:sp>
      <p:pic>
        <p:nvPicPr>
          <p:cNvPr id="19" name="Image 3" descr="CIRIL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74951" y="6033658"/>
            <a:ext cx="1357142" cy="42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877" y="5920008"/>
            <a:ext cx="693854" cy="69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0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3344" y="6175022"/>
            <a:ext cx="8926046" cy="553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5921"/>
          <a:stretch/>
        </p:blipFill>
        <p:spPr>
          <a:xfrm>
            <a:off x="1419135" y="1508760"/>
            <a:ext cx="6744641" cy="48217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70225" y="6175022"/>
            <a:ext cx="1149597" cy="553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373368" y="1371600"/>
            <a:ext cx="2139696" cy="46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574832" y="6017824"/>
            <a:ext cx="2368768" cy="312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469662" y="3139750"/>
            <a:ext cx="2966217" cy="319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-142121"/>
            <a:ext cx="9144000" cy="1392236"/>
          </a:xfrm>
          <a:prstGeom prst="flowChartDocument">
            <a:avLst/>
          </a:prstGeom>
        </p:spPr>
        <p:txBody>
          <a:bodyPr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kern="1200">
                <a:solidFill>
                  <a:schemeClr val="bg1"/>
                </a:solidFill>
                <a:latin typeface="Kiona Bold" panose="00000800000000000000" pitchFamily="2" charset="0"/>
                <a:ea typeface="+mj-ea"/>
                <a:cs typeface="+mj-cs"/>
              </a:defRPr>
            </a:lvl1pPr>
          </a:lstStyle>
          <a:p>
            <a:endParaRPr lang="en-US" dirty="0" smtClean="0"/>
          </a:p>
          <a:p>
            <a:r>
              <a:rPr lang="en-US" dirty="0" smtClean="0"/>
              <a:t>EMIR&amp;A network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5441" r="1689" b="3592"/>
          <a:stretch/>
        </p:blipFill>
        <p:spPr>
          <a:xfrm>
            <a:off x="6245352" y="4031891"/>
            <a:ext cx="2724912" cy="223174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5352" y="4601652"/>
            <a:ext cx="1100253" cy="29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1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3344" y="6175022"/>
            <a:ext cx="8926046" cy="553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r="919"/>
          <a:stretch/>
        </p:blipFill>
        <p:spPr>
          <a:xfrm>
            <a:off x="937887" y="1378690"/>
            <a:ext cx="6861945" cy="490606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04711" y="6028267"/>
            <a:ext cx="3578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https://emira.in2p3.fr/</a:t>
            </a:r>
          </a:p>
        </p:txBody>
      </p:sp>
      <p:sp>
        <p:nvSpPr>
          <p:cNvPr id="4" name="Rectangle 3"/>
          <p:cNvSpPr/>
          <p:nvPr/>
        </p:nvSpPr>
        <p:spPr>
          <a:xfrm>
            <a:off x="7870225" y="6175022"/>
            <a:ext cx="1149597" cy="553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-142121"/>
            <a:ext cx="9144000" cy="1392236"/>
          </a:xfrm>
          <a:prstGeom prst="flowChartDocument">
            <a:avLst/>
          </a:prstGeom>
        </p:spPr>
        <p:txBody>
          <a:bodyPr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kern="1200">
                <a:solidFill>
                  <a:schemeClr val="bg1"/>
                </a:solidFill>
                <a:latin typeface="Kiona Bold" panose="00000800000000000000" pitchFamily="2" charset="0"/>
                <a:ea typeface="+mj-ea"/>
                <a:cs typeface="+mj-cs"/>
              </a:defRPr>
            </a:lvl1pPr>
          </a:lstStyle>
          <a:p>
            <a:endParaRPr lang="en-US" dirty="0" smtClean="0"/>
          </a:p>
          <a:p>
            <a:r>
              <a:rPr lang="en-US" dirty="0" smtClean="0"/>
              <a:t>EMIR&amp;A network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565" y="1470130"/>
            <a:ext cx="2162660" cy="6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2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763" y="1664430"/>
            <a:ext cx="6515462" cy="24229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70225" y="6175022"/>
            <a:ext cx="1149597" cy="553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-142121"/>
            <a:ext cx="9144000" cy="1392236"/>
          </a:xfrm>
          <a:prstGeom prst="flowChartDocument">
            <a:avLst/>
          </a:prstGeom>
        </p:spPr>
        <p:txBody>
          <a:bodyPr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kern="1200">
                <a:solidFill>
                  <a:schemeClr val="bg1"/>
                </a:solidFill>
                <a:latin typeface="Kiona Bold" panose="00000800000000000000" pitchFamily="2" charset="0"/>
                <a:ea typeface="+mj-ea"/>
                <a:cs typeface="+mj-cs"/>
              </a:defRPr>
            </a:lvl1pPr>
          </a:lstStyle>
          <a:p>
            <a:endParaRPr lang="en-US" dirty="0" smtClean="0"/>
          </a:p>
          <a:p>
            <a:r>
              <a:rPr lang="en-US" dirty="0" smtClean="0"/>
              <a:t>EMIR&amp;A network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670" y="4515290"/>
            <a:ext cx="2162660" cy="6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1207880" y="1891219"/>
            <a:ext cx="6976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 smtClean="0">
                <a:solidFill>
                  <a:srgbClr val="000066"/>
                </a:solidFill>
              </a:rPr>
              <a:t>Thank</a:t>
            </a:r>
            <a:r>
              <a:rPr lang="fr-FR" sz="3600" b="1" dirty="0" smtClean="0">
                <a:solidFill>
                  <a:srgbClr val="000066"/>
                </a:solidFill>
              </a:rPr>
              <a:t> </a:t>
            </a:r>
            <a:r>
              <a:rPr lang="fr-FR" sz="3600" b="1" dirty="0" err="1" smtClean="0">
                <a:solidFill>
                  <a:srgbClr val="000066"/>
                </a:solidFill>
              </a:rPr>
              <a:t>you</a:t>
            </a:r>
            <a:r>
              <a:rPr lang="fr-FR" sz="3600" b="1" dirty="0" smtClean="0">
                <a:solidFill>
                  <a:srgbClr val="000066"/>
                </a:solidFill>
              </a:rPr>
              <a:t> for </a:t>
            </a:r>
            <a:r>
              <a:rPr lang="fr-FR" sz="3600" b="1" dirty="0" err="1" smtClean="0">
                <a:solidFill>
                  <a:srgbClr val="000066"/>
                </a:solidFill>
              </a:rPr>
              <a:t>your</a:t>
            </a:r>
            <a:r>
              <a:rPr lang="fr-FR" sz="3600" b="1" dirty="0" smtClean="0">
                <a:solidFill>
                  <a:srgbClr val="000066"/>
                </a:solidFill>
              </a:rPr>
              <a:t> attention</a:t>
            </a:r>
            <a:endParaRPr lang="fr-FR" sz="3600" b="1" dirty="0">
              <a:solidFill>
                <a:srgbClr val="000066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50359" y="3559333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i="1" u="sng" dirty="0" smtClean="0">
                <a:solidFill>
                  <a:srgbClr val="114EFB"/>
                </a:solidFill>
                <a:latin typeface="Calibri" panose="020F0502020204030204" pitchFamily="34" charset="0"/>
              </a:rPr>
              <a:t>http://cimap.ensicaen.fr/</a:t>
            </a:r>
            <a:endParaRPr lang="fr-FR" i="1" u="sng" dirty="0">
              <a:solidFill>
                <a:srgbClr val="114EFB"/>
              </a:solidFill>
              <a:latin typeface="Calibri" panose="020F0502020204030204" pitchFamily="34" charset="0"/>
            </a:endParaRPr>
          </a:p>
        </p:txBody>
      </p:sp>
      <p:pic>
        <p:nvPicPr>
          <p:cNvPr id="25" name="Image 3" descr="CIRI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729" y="3362920"/>
            <a:ext cx="21605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age 5" descr="logoGANIL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2758" y="4435207"/>
            <a:ext cx="2263118" cy="49997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0607" y="5208197"/>
            <a:ext cx="2214096" cy="630552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550359" y="5338807"/>
            <a:ext cx="2319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i="1" u="sng" dirty="0">
                <a:solidFill>
                  <a:srgbClr val="114EFB"/>
                </a:solidFill>
                <a:latin typeface="Calibri" panose="020F0502020204030204" pitchFamily="34" charset="0"/>
              </a:rPr>
              <a:t>https://emira.in2p3.fr/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550359" y="4500526"/>
            <a:ext cx="323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u="sng" dirty="0">
                <a:solidFill>
                  <a:srgbClr val="114EFB"/>
                </a:solidFill>
                <a:latin typeface="Calibri" panose="020F0502020204030204" pitchFamily="34" charset="0"/>
              </a:rPr>
              <a:t>https://www.ganil-spiral2.eu</a:t>
            </a:r>
            <a:r>
              <a:rPr lang="fr-FR" dirty="0"/>
              <a:t>/</a:t>
            </a:r>
          </a:p>
        </p:txBody>
      </p:sp>
      <p:sp>
        <p:nvSpPr>
          <p:cNvPr id="4" name="Rectangle 3"/>
          <p:cNvSpPr/>
          <p:nvPr/>
        </p:nvSpPr>
        <p:spPr>
          <a:xfrm>
            <a:off x="7870225" y="6175022"/>
            <a:ext cx="1149597" cy="553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457" y="3068753"/>
            <a:ext cx="1350491" cy="135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0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Beamlines</a:t>
            </a:r>
            <a:r>
              <a:rPr lang="fr-FR" dirty="0" smtClean="0"/>
              <a:t> for </a:t>
            </a:r>
            <a:r>
              <a:rPr lang="fr-FR" dirty="0" err="1" smtClean="0"/>
              <a:t>Interdisciplinary</a:t>
            </a:r>
            <a:r>
              <a:rPr lang="fr-FR" dirty="0" smtClean="0"/>
              <a:t> </a:t>
            </a:r>
            <a:r>
              <a:rPr lang="fr-FR" dirty="0" err="1" smtClean="0"/>
              <a:t>Research</a:t>
            </a:r>
            <a:endParaRPr lang="fr-FR" dirty="0"/>
          </a:p>
        </p:txBody>
      </p:sp>
      <p:sp>
        <p:nvSpPr>
          <p:cNvPr id="28" name="ZoneTexte 27"/>
          <p:cNvSpPr txBox="1">
            <a:spLocks noChangeArrowheads="1"/>
          </p:cNvSpPr>
          <p:nvPr/>
        </p:nvSpPr>
        <p:spPr bwMode="auto">
          <a:xfrm>
            <a:off x="4726801" y="1548398"/>
            <a:ext cx="37730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CIRIL </a:t>
            </a:r>
            <a:r>
              <a:rPr kumimoji="0" lang="fr-FR" alt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platform</a:t>
            </a:r>
            <a:r>
              <a:rPr kumimoji="0" lang="fr-FR" alt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fr-FR" alt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90EA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(J. </a:t>
            </a:r>
            <a:r>
              <a:rPr kumimoji="0" lang="fr-FR" altLang="fr-FR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90EA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Rangama</a:t>
            </a:r>
            <a:r>
              <a:rPr kumimoji="0" lang="fr-FR" alt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90EA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F. </a:t>
            </a:r>
            <a:r>
              <a:rPr kumimoji="0" lang="fr-FR" altLang="fr-FR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90EA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Ropars</a:t>
            </a:r>
            <a:r>
              <a:rPr kumimoji="0" lang="fr-FR" alt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90EA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  <a:endParaRPr kumimoji="0" lang="fr-FR" altLang="fr-FR" sz="1400" b="1" i="0" u="none" strike="noStrike" kern="1200" cap="none" spc="0" normalizeH="0" baseline="0" noProof="0" dirty="0">
              <a:ln>
                <a:noFill/>
              </a:ln>
              <a:solidFill>
                <a:srgbClr val="390EA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75" y="1463040"/>
            <a:ext cx="7874433" cy="477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7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73344" y="6175022"/>
            <a:ext cx="8926046" cy="553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26"/>
          <p:cNvGrpSpPr>
            <a:grpSpLocks/>
          </p:cNvGrpSpPr>
          <p:nvPr/>
        </p:nvGrpSpPr>
        <p:grpSpPr bwMode="auto">
          <a:xfrm>
            <a:off x="173975" y="1455338"/>
            <a:ext cx="8071910" cy="4777338"/>
            <a:chOff x="3851900" y="1610613"/>
            <a:chExt cx="8072812" cy="4777487"/>
          </a:xfrm>
        </p:grpSpPr>
        <p:graphicFrame>
          <p:nvGraphicFramePr>
            <p:cNvPr id="8" name="Object 6"/>
            <p:cNvGraphicFramePr>
              <a:graphicFrameLocks noChangeAspect="1"/>
            </p:cNvGraphicFramePr>
            <p:nvPr/>
          </p:nvGraphicFramePr>
          <p:xfrm>
            <a:off x="3851900" y="2316163"/>
            <a:ext cx="4559300" cy="4071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3" name="CorelDRAW" r:id="rId4" imgW="7275576" imgH="6498336" progId="">
                    <p:embed/>
                  </p:oleObj>
                </mc:Choice>
                <mc:Fallback>
                  <p:oleObj name="CorelDRAW" r:id="rId4" imgW="7275576" imgH="6498336" progId="">
                    <p:embed/>
                    <p:pic>
                      <p:nvPicPr>
                        <p:cNvPr id="8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1900" y="2316163"/>
                          <a:ext cx="4559300" cy="40719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ZoneTexte 7"/>
            <p:cNvSpPr txBox="1">
              <a:spLocks noChangeAspect="1" noChangeArrowheads="1"/>
            </p:cNvSpPr>
            <p:nvPr/>
          </p:nvSpPr>
          <p:spPr bwMode="auto">
            <a:xfrm>
              <a:off x="4427980" y="3876675"/>
              <a:ext cx="126682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altLang="fr-FR" sz="2400" b="1" dirty="0">
                  <a:solidFill>
                    <a:srgbClr val="390EA6"/>
                  </a:solidFill>
                  <a:latin typeface="Calibri" pitchFamily="34" charset="0"/>
                </a:rPr>
                <a:t>IRRSUD</a:t>
              </a:r>
            </a:p>
          </p:txBody>
        </p:sp>
        <p:sp>
          <p:nvSpPr>
            <p:cNvPr id="10" name="ZoneTexte 8"/>
            <p:cNvSpPr txBox="1">
              <a:spLocks noChangeAspect="1" noChangeArrowheads="1"/>
            </p:cNvSpPr>
            <p:nvPr/>
          </p:nvSpPr>
          <p:spPr bwMode="auto">
            <a:xfrm>
              <a:off x="4572000" y="5227638"/>
              <a:ext cx="8620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altLang="fr-FR" sz="2400" b="1">
                  <a:solidFill>
                    <a:srgbClr val="390EA6"/>
                  </a:solidFill>
                  <a:latin typeface="Calibri" pitchFamily="34" charset="0"/>
                </a:rPr>
                <a:t>SME</a:t>
              </a:r>
            </a:p>
          </p:txBody>
        </p:sp>
        <p:sp>
          <p:nvSpPr>
            <p:cNvPr id="11" name="Oval 16"/>
            <p:cNvSpPr>
              <a:spLocks noChangeAspect="1" noChangeArrowheads="1"/>
            </p:cNvSpPr>
            <p:nvPr/>
          </p:nvSpPr>
          <p:spPr bwMode="auto">
            <a:xfrm>
              <a:off x="4319588" y="2847975"/>
              <a:ext cx="452437" cy="33972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2" name="Text Box 10"/>
            <p:cNvSpPr txBox="1">
              <a:spLocks noChangeAspect="1" noChangeArrowheads="1"/>
            </p:cNvSpPr>
            <p:nvPr/>
          </p:nvSpPr>
          <p:spPr bwMode="auto">
            <a:xfrm>
              <a:off x="4161498" y="4251258"/>
              <a:ext cx="1562275" cy="4619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fr-FR" sz="2400" b="1" dirty="0">
                  <a:solidFill>
                    <a:srgbClr val="390EA6"/>
                  </a:solidFill>
                  <a:latin typeface="+mn-lt"/>
                  <a:sym typeface="Symbol" pitchFamily="18" charset="2"/>
                </a:rPr>
                <a:t></a:t>
              </a:r>
              <a:r>
                <a:rPr lang="en-US" altLang="fr-FR" sz="2400" b="1" dirty="0">
                  <a:solidFill>
                    <a:srgbClr val="390EA6"/>
                  </a:solidFill>
                  <a:latin typeface="+mn-lt"/>
                </a:rPr>
                <a:t> 1 </a:t>
              </a:r>
              <a:r>
                <a:rPr lang="en-US" altLang="fr-FR" sz="2400" b="1" dirty="0" err="1">
                  <a:solidFill>
                    <a:srgbClr val="390EA6"/>
                  </a:solidFill>
                  <a:latin typeface="+mn-lt"/>
                </a:rPr>
                <a:t>MeV</a:t>
              </a:r>
              <a:r>
                <a:rPr lang="en-US" altLang="fr-FR" sz="2400" b="1" dirty="0">
                  <a:solidFill>
                    <a:srgbClr val="390EA6"/>
                  </a:solidFill>
                  <a:latin typeface="+mn-lt"/>
                </a:rPr>
                <a:t>/A</a:t>
              </a:r>
            </a:p>
          </p:txBody>
        </p:sp>
        <p:sp>
          <p:nvSpPr>
            <p:cNvPr id="13" name="Text Box 10"/>
            <p:cNvSpPr txBox="1">
              <a:spLocks noChangeAspect="1" noChangeArrowheads="1"/>
            </p:cNvSpPr>
            <p:nvPr/>
          </p:nvSpPr>
          <p:spPr bwMode="auto">
            <a:xfrm>
              <a:off x="4217066" y="5638777"/>
              <a:ext cx="1852820" cy="4619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fr-FR" sz="2400" b="1" dirty="0">
                  <a:solidFill>
                    <a:srgbClr val="390EA6"/>
                  </a:solidFill>
                  <a:latin typeface="+mn-lt"/>
                  <a:sym typeface="Symbol" pitchFamily="18" charset="2"/>
                </a:rPr>
                <a:t></a:t>
              </a:r>
              <a:r>
                <a:rPr lang="en-US" altLang="fr-FR" sz="2400" b="1" dirty="0">
                  <a:solidFill>
                    <a:srgbClr val="390EA6"/>
                  </a:solidFill>
                  <a:latin typeface="+mn-lt"/>
                </a:rPr>
                <a:t> 10 </a:t>
              </a:r>
              <a:r>
                <a:rPr lang="en-US" altLang="fr-FR" sz="2400" b="1" dirty="0" err="1">
                  <a:solidFill>
                    <a:srgbClr val="390EA6"/>
                  </a:solidFill>
                  <a:latin typeface="+mn-lt"/>
                </a:rPr>
                <a:t>MeV</a:t>
              </a:r>
              <a:r>
                <a:rPr lang="en-US" altLang="fr-FR" sz="2400" b="1" dirty="0">
                  <a:solidFill>
                    <a:srgbClr val="390EA6"/>
                  </a:solidFill>
                  <a:latin typeface="+mn-lt"/>
                </a:rPr>
                <a:t>/A</a:t>
              </a:r>
            </a:p>
          </p:txBody>
        </p:sp>
        <p:sp>
          <p:nvSpPr>
            <p:cNvPr id="14" name="Text Box 10"/>
            <p:cNvSpPr txBox="1">
              <a:spLocks noChangeAspect="1" noChangeArrowheads="1"/>
            </p:cNvSpPr>
            <p:nvPr/>
          </p:nvSpPr>
          <p:spPr bwMode="auto">
            <a:xfrm>
              <a:off x="7956470" y="5033067"/>
              <a:ext cx="2068724" cy="8310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fr-FR" sz="2400" b="1" dirty="0">
                  <a:solidFill>
                    <a:srgbClr val="390EA6"/>
                  </a:solidFill>
                  <a:latin typeface="+mn-lt"/>
                </a:rPr>
                <a:t>C </a:t>
              </a:r>
              <a:r>
                <a:rPr lang="en-US" altLang="fr-FR" sz="2400" b="1" dirty="0" smtClean="0">
                  <a:solidFill>
                    <a:srgbClr val="390EA6"/>
                  </a:solidFill>
                  <a:latin typeface="+mn-lt"/>
                </a:rPr>
                <a:t>@ </a:t>
              </a:r>
              <a:r>
                <a:rPr lang="en-US" altLang="fr-FR" sz="2400" b="1" dirty="0">
                  <a:solidFill>
                    <a:srgbClr val="390EA6"/>
                  </a:solidFill>
                  <a:latin typeface="+mn-lt"/>
                </a:rPr>
                <a:t>95 MeV/A</a:t>
              </a:r>
            </a:p>
            <a:p>
              <a:r>
                <a:rPr lang="en-US" altLang="fr-FR" sz="2400" b="1" dirty="0">
                  <a:solidFill>
                    <a:srgbClr val="390EA6"/>
                  </a:solidFill>
                  <a:latin typeface="+mn-lt"/>
                </a:rPr>
                <a:t>U </a:t>
              </a:r>
              <a:r>
                <a:rPr lang="en-US" altLang="fr-FR" sz="2400" b="1" dirty="0" smtClean="0">
                  <a:solidFill>
                    <a:srgbClr val="390EA6"/>
                  </a:solidFill>
                  <a:latin typeface="+mn-lt"/>
                </a:rPr>
                <a:t>@ 24 </a:t>
              </a:r>
              <a:r>
                <a:rPr lang="en-US" altLang="fr-FR" sz="2400" b="1" dirty="0">
                  <a:solidFill>
                    <a:srgbClr val="390EA6"/>
                  </a:solidFill>
                  <a:latin typeface="+mn-lt"/>
                </a:rPr>
                <a:t>MeV/A</a:t>
              </a:r>
            </a:p>
          </p:txBody>
        </p:sp>
        <p:sp>
          <p:nvSpPr>
            <p:cNvPr id="15" name="ZoneTexte 8"/>
            <p:cNvSpPr txBox="1">
              <a:spLocks noChangeAspect="1" noChangeArrowheads="1"/>
            </p:cNvSpPr>
            <p:nvPr/>
          </p:nvSpPr>
          <p:spPr bwMode="auto">
            <a:xfrm>
              <a:off x="6357938" y="3213100"/>
              <a:ext cx="862012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altLang="fr-FR" b="1">
                  <a:solidFill>
                    <a:srgbClr val="390EA6"/>
                  </a:solidFill>
                  <a:latin typeface="Calibri" pitchFamily="34" charset="0"/>
                </a:rPr>
                <a:t>D1</a:t>
              </a:r>
            </a:p>
          </p:txBody>
        </p:sp>
        <p:sp>
          <p:nvSpPr>
            <p:cNvPr id="16" name="Oval 22"/>
            <p:cNvSpPr>
              <a:spLocks noChangeAspect="1" noChangeArrowheads="1"/>
            </p:cNvSpPr>
            <p:nvPr/>
          </p:nvSpPr>
          <p:spPr bwMode="auto">
            <a:xfrm>
              <a:off x="6124575" y="3287713"/>
              <a:ext cx="855663" cy="784225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altLang="fr-FR"/>
            </a:p>
          </p:txBody>
        </p:sp>
        <p:cxnSp>
          <p:nvCxnSpPr>
            <p:cNvPr id="17" name="AutoShape 23"/>
            <p:cNvCxnSpPr>
              <a:cxnSpLocks noChangeAspect="1" noChangeShapeType="1"/>
            </p:cNvCxnSpPr>
            <p:nvPr/>
          </p:nvCxnSpPr>
          <p:spPr bwMode="auto">
            <a:xfrm rot="10800000">
              <a:off x="4319588" y="3017838"/>
              <a:ext cx="108392" cy="1089670"/>
            </a:xfrm>
            <a:prstGeom prst="curvedConnector3">
              <a:avLst>
                <a:gd name="adj1" fmla="val 310903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18" name="ZoneTexte 8"/>
            <p:cNvSpPr txBox="1">
              <a:spLocks noChangeAspect="1" noChangeArrowheads="1"/>
            </p:cNvSpPr>
            <p:nvPr/>
          </p:nvSpPr>
          <p:spPr bwMode="auto">
            <a:xfrm>
              <a:off x="8259452" y="4535140"/>
              <a:ext cx="20733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altLang="fr-FR" sz="2400" b="1" dirty="0" smtClean="0">
                  <a:solidFill>
                    <a:srgbClr val="390EA6"/>
                  </a:solidFill>
                  <a:latin typeface="Calibri" pitchFamily="34" charset="0"/>
                </a:rPr>
                <a:t>HE</a:t>
              </a:r>
              <a:endParaRPr lang="fr-FR" altLang="fr-FR" sz="2400" b="1" dirty="0">
                <a:solidFill>
                  <a:srgbClr val="390EA6"/>
                </a:solidFill>
                <a:latin typeface="Calibri" pitchFamily="34" charset="0"/>
              </a:endParaRPr>
            </a:p>
          </p:txBody>
        </p:sp>
        <p:sp>
          <p:nvSpPr>
            <p:cNvPr id="19" name="Text Box 25"/>
            <p:cNvSpPr txBox="1">
              <a:spLocks noChangeAspect="1" noChangeArrowheads="1"/>
            </p:cNvSpPr>
            <p:nvPr/>
          </p:nvSpPr>
          <p:spPr bwMode="auto">
            <a:xfrm>
              <a:off x="4506852" y="1610613"/>
              <a:ext cx="7417860" cy="5540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FR" altLang="fr-FR" sz="3000" b="1" dirty="0" smtClean="0">
                  <a:solidFill>
                    <a:srgbClr val="390EA6"/>
                  </a:solidFill>
                  <a:latin typeface="+mn-lt"/>
                </a:rPr>
                <a:t>Heavy ions at </a:t>
              </a:r>
              <a:r>
                <a:rPr lang="fr-FR" altLang="fr-FR" sz="3000" b="1" dirty="0" err="1" smtClean="0">
                  <a:solidFill>
                    <a:srgbClr val="390EA6"/>
                  </a:solidFill>
                  <a:latin typeface="+mn-lt"/>
                </a:rPr>
                <a:t>higher</a:t>
              </a:r>
              <a:r>
                <a:rPr lang="fr-FR" altLang="fr-FR" sz="3000" b="1" dirty="0" smtClean="0">
                  <a:solidFill>
                    <a:srgbClr val="390EA6"/>
                  </a:solidFill>
                  <a:latin typeface="+mn-lt"/>
                </a:rPr>
                <a:t> </a:t>
              </a:r>
              <a:r>
                <a:rPr lang="fr-FR" altLang="fr-FR" sz="3000" b="1" dirty="0" err="1" smtClean="0">
                  <a:solidFill>
                    <a:srgbClr val="390EA6"/>
                  </a:solidFill>
                  <a:latin typeface="+mn-lt"/>
                </a:rPr>
                <a:t>energies</a:t>
              </a:r>
              <a:r>
                <a:rPr lang="fr-FR" altLang="fr-FR" sz="3000" b="1" dirty="0" smtClean="0">
                  <a:solidFill>
                    <a:srgbClr val="390EA6"/>
                  </a:solidFill>
                  <a:latin typeface="+mn-lt"/>
                </a:rPr>
                <a:t> (</a:t>
              </a:r>
              <a:r>
                <a:rPr lang="fr-FR" altLang="fr-FR" sz="3000" b="1" dirty="0" err="1" smtClean="0">
                  <a:solidFill>
                    <a:srgbClr val="390EA6"/>
                  </a:solidFill>
                  <a:latin typeface="+mn-lt"/>
                </a:rPr>
                <a:t>from</a:t>
              </a:r>
              <a:r>
                <a:rPr lang="fr-FR" altLang="fr-FR" sz="3000" b="1" dirty="0" smtClean="0">
                  <a:solidFill>
                    <a:srgbClr val="390EA6"/>
                  </a:solidFill>
                  <a:latin typeface="+mn-lt"/>
                </a:rPr>
                <a:t> </a:t>
              </a:r>
              <a:r>
                <a:rPr lang="fr-FR" altLang="fr-FR" sz="3000" b="1" dirty="0">
                  <a:solidFill>
                    <a:srgbClr val="390EA6"/>
                  </a:solidFill>
                  <a:latin typeface="+mn-lt"/>
                </a:rPr>
                <a:t>C </a:t>
              </a:r>
              <a:r>
                <a:rPr lang="fr-FR" altLang="fr-FR" sz="3000" b="1" dirty="0" smtClean="0">
                  <a:solidFill>
                    <a:srgbClr val="390EA6"/>
                  </a:solidFill>
                  <a:latin typeface="+mn-lt"/>
                </a:rPr>
                <a:t>to </a:t>
              </a:r>
              <a:r>
                <a:rPr lang="fr-FR" altLang="fr-FR" sz="3000" b="1" dirty="0">
                  <a:solidFill>
                    <a:srgbClr val="390EA6"/>
                  </a:solidFill>
                  <a:latin typeface="+mn-lt"/>
                </a:rPr>
                <a:t>U)</a:t>
              </a:r>
            </a:p>
          </p:txBody>
        </p:sp>
        <p:cxnSp>
          <p:nvCxnSpPr>
            <p:cNvPr id="20" name="Connecteur droit avec flèche 19"/>
            <p:cNvCxnSpPr>
              <a:stCxn id="10" idx="3"/>
            </p:cNvCxnSpPr>
            <p:nvPr/>
          </p:nvCxnSpPr>
          <p:spPr>
            <a:xfrm flipV="1">
              <a:off x="5433227" y="4071866"/>
              <a:ext cx="924028" cy="138751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/>
            <p:cNvCxnSpPr/>
            <p:nvPr/>
          </p:nvCxnSpPr>
          <p:spPr>
            <a:xfrm flipH="1" flipV="1">
              <a:off x="7219365" y="4005189"/>
              <a:ext cx="1039928" cy="76043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itre 1"/>
          <p:cNvSpPr>
            <a:spLocks noGrp="1"/>
          </p:cNvSpPr>
          <p:nvPr>
            <p:ph type="title"/>
          </p:nvPr>
        </p:nvSpPr>
        <p:spPr>
          <a:xfrm>
            <a:off x="74142" y="111809"/>
            <a:ext cx="9008075" cy="1155017"/>
          </a:xfrm>
        </p:spPr>
        <p:txBody>
          <a:bodyPr/>
          <a:lstStyle/>
          <a:p>
            <a:r>
              <a:rPr lang="fr-FR" dirty="0" smtClean="0"/>
              <a:t>High </a:t>
            </a:r>
            <a:r>
              <a:rPr lang="fr-FR" dirty="0" err="1" smtClean="0"/>
              <a:t>energies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CYCLOTRONS</a:t>
            </a:r>
            <a:endParaRPr lang="fr-FR" dirty="0"/>
          </a:p>
        </p:txBody>
      </p:sp>
      <p:sp>
        <p:nvSpPr>
          <p:cNvPr id="22" name="ZoneTexte 13"/>
          <p:cNvSpPr txBox="1">
            <a:spLocks noChangeArrowheads="1"/>
          </p:cNvSpPr>
          <p:nvPr/>
        </p:nvSpPr>
        <p:spPr bwMode="auto">
          <a:xfrm>
            <a:off x="5312332" y="2563210"/>
            <a:ext cx="3779912" cy="175432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 smtClean="0">
                <a:latin typeface="Calibri" pitchFamily="34" charset="0"/>
                <a:cs typeface="Arial" pitchFamily="34" charset="0"/>
              </a:rPr>
              <a:t>flux </a:t>
            </a:r>
            <a:r>
              <a:rPr lang="en-GB" b="1" dirty="0">
                <a:latin typeface="Calibri" pitchFamily="34" charset="0"/>
                <a:cs typeface="Arial" pitchFamily="34" charset="0"/>
              </a:rPr>
              <a:t>up to 10</a:t>
            </a:r>
            <a:r>
              <a:rPr lang="en-GB" b="1" baseline="30000" dirty="0">
                <a:latin typeface="Calibri" pitchFamily="34" charset="0"/>
                <a:cs typeface="Arial" pitchFamily="34" charset="0"/>
              </a:rPr>
              <a:t>10</a:t>
            </a:r>
            <a:r>
              <a:rPr lang="en-GB" b="1" dirty="0">
                <a:latin typeface="Calibri" pitchFamily="34" charset="0"/>
                <a:cs typeface="Arial" pitchFamily="34" charset="0"/>
              </a:rPr>
              <a:t> </a:t>
            </a:r>
            <a:r>
              <a:rPr lang="en-GB" b="1" dirty="0" smtClean="0">
                <a:latin typeface="Calibri" pitchFamily="34" charset="0"/>
                <a:cs typeface="Arial" pitchFamily="34" charset="0"/>
              </a:rPr>
              <a:t>ions.cm</a:t>
            </a:r>
            <a:r>
              <a:rPr lang="en-GB" b="1" baseline="30000" dirty="0" smtClean="0">
                <a:latin typeface="Calibri" pitchFamily="34" charset="0"/>
                <a:cs typeface="Arial" pitchFamily="34" charset="0"/>
              </a:rPr>
              <a:t>-</a:t>
            </a:r>
            <a:r>
              <a:rPr lang="en-GB" b="1" dirty="0" smtClean="0">
                <a:latin typeface="Calibri" pitchFamily="34" charset="0"/>
                <a:cs typeface="Arial" pitchFamily="34" charset="0"/>
              </a:rPr>
              <a:t>².s</a:t>
            </a:r>
            <a:r>
              <a:rPr lang="en-GB" b="1" baseline="30000" dirty="0" smtClean="0">
                <a:latin typeface="Calibri" pitchFamily="34" charset="0"/>
                <a:cs typeface="Arial" pitchFamily="34" charset="0"/>
              </a:rPr>
              <a:t>-1</a:t>
            </a:r>
          </a:p>
          <a:p>
            <a:pPr>
              <a:lnSpc>
                <a:spcPct val="150000"/>
              </a:lnSpc>
            </a:pPr>
            <a:r>
              <a:rPr lang="fr-FR" b="1" dirty="0" err="1" smtClean="0">
                <a:latin typeface="Calibri" pitchFamily="34" charset="0"/>
              </a:rPr>
              <a:t>Rp</a:t>
            </a:r>
            <a:r>
              <a:rPr lang="fr-FR" b="1" dirty="0" smtClean="0">
                <a:latin typeface="Calibri" pitchFamily="34" charset="0"/>
              </a:rPr>
              <a:t> to </a:t>
            </a:r>
            <a:r>
              <a:rPr lang="fr-FR" b="1" dirty="0" err="1" smtClean="0">
                <a:latin typeface="Calibri" pitchFamily="34" charset="0"/>
              </a:rPr>
              <a:t>some</a:t>
            </a:r>
            <a:r>
              <a:rPr lang="fr-FR" b="1" dirty="0" smtClean="0">
                <a:latin typeface="Calibri" pitchFamily="34" charset="0"/>
              </a:rPr>
              <a:t> </a:t>
            </a:r>
            <a:r>
              <a:rPr lang="fr-FR" b="1" dirty="0" err="1" smtClean="0">
                <a:latin typeface="Calibri" pitchFamily="34" charset="0"/>
              </a:rPr>
              <a:t>hundred</a:t>
            </a:r>
            <a:r>
              <a:rPr lang="fr-FR" b="1" dirty="0" smtClean="0">
                <a:latin typeface="Calibri" pitchFamily="34" charset="0"/>
              </a:rPr>
              <a:t> microns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rgbClr val="0066FF"/>
                </a:solidFill>
                <a:latin typeface="Calibri" pitchFamily="34" charset="0"/>
                <a:cs typeface="Arial" pitchFamily="34" charset="0"/>
              </a:rPr>
              <a:t>Continuous </a:t>
            </a:r>
            <a:r>
              <a:rPr lang="en-GB" b="1" dirty="0">
                <a:solidFill>
                  <a:srgbClr val="0066FF"/>
                </a:solidFill>
                <a:latin typeface="Calibri" pitchFamily="34" charset="0"/>
                <a:cs typeface="Arial" pitchFamily="34" charset="0"/>
              </a:rPr>
              <a:t>measurement of flux</a:t>
            </a:r>
          </a:p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0066FF"/>
                </a:solidFill>
                <a:latin typeface="Calibri" pitchFamily="34" charset="0"/>
                <a:cs typeface="Arial" pitchFamily="34" charset="0"/>
              </a:rPr>
              <a:t>Beam sweeping </a:t>
            </a:r>
            <a:r>
              <a:rPr lang="en-GB" b="1" dirty="0">
                <a:latin typeface="Calibri" pitchFamily="34" charset="0"/>
                <a:cs typeface="Arial" pitchFamily="34" charset="0"/>
              </a:rPr>
              <a:t>up to 30cm²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802240" y="6521063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C807C-62D9-439E-A72C-A83E98077815}" type="slidenum">
              <a:rPr lang="fr-FR" sz="1200">
                <a:solidFill>
                  <a:prstClr val="black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915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73344" y="6175022"/>
            <a:ext cx="8926046" cy="553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51" descr="TE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5889" y="1909655"/>
            <a:ext cx="5764847" cy="306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066380" y="3191420"/>
            <a:ext cx="571500" cy="290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000">
                <a:latin typeface="Calibri" pitchFamily="34" charset="0"/>
              </a:rPr>
              <a:t>ARIBE</a:t>
            </a:r>
          </a:p>
        </p:txBody>
      </p:sp>
      <p:sp>
        <p:nvSpPr>
          <p:cNvPr id="42" name="Titre 1"/>
          <p:cNvSpPr>
            <a:spLocks noGrp="1"/>
          </p:cNvSpPr>
          <p:nvPr>
            <p:ph type="title"/>
          </p:nvPr>
        </p:nvSpPr>
        <p:spPr>
          <a:xfrm>
            <a:off x="32577" y="228191"/>
            <a:ext cx="9008075" cy="1155017"/>
          </a:xfrm>
        </p:spPr>
        <p:txBody>
          <a:bodyPr>
            <a:normAutofit fontScale="90000"/>
          </a:bodyPr>
          <a:lstStyle/>
          <a:p>
            <a:r>
              <a:rPr lang="fr-FR" sz="3100" dirty="0" err="1" smtClean="0"/>
              <a:t>Interdisciplinary</a:t>
            </a:r>
            <a:r>
              <a:rPr lang="fr-FR" sz="3100" dirty="0" smtClean="0"/>
              <a:t> </a:t>
            </a:r>
            <a:r>
              <a:rPr lang="fr-FR" sz="3100" dirty="0" err="1" smtClean="0"/>
              <a:t>physics</a:t>
            </a:r>
            <a:r>
              <a:rPr lang="fr-FR" sz="3100" dirty="0" smtClean="0"/>
              <a:t> at GANIL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/>
              <a:t/>
            </a:r>
            <a:br>
              <a:rPr lang="fr-FR" sz="2400" dirty="0"/>
            </a:br>
            <a:r>
              <a:rPr lang="fr-FR" sz="2400" i="1" dirty="0" err="1" smtClean="0"/>
              <a:t>Energy</a:t>
            </a:r>
            <a:r>
              <a:rPr lang="fr-FR" sz="2400" i="1" dirty="0" smtClean="0"/>
              <a:t> range</a:t>
            </a:r>
            <a:endParaRPr lang="fr-FR" sz="2400" i="1" dirty="0"/>
          </a:p>
        </p:txBody>
      </p:sp>
      <p:sp>
        <p:nvSpPr>
          <p:cNvPr id="45" name="ZoneTexte 35"/>
          <p:cNvSpPr txBox="1">
            <a:spLocks noChangeArrowheads="1"/>
          </p:cNvSpPr>
          <p:nvPr/>
        </p:nvSpPr>
        <p:spPr bwMode="auto">
          <a:xfrm>
            <a:off x="6588586" y="1235199"/>
            <a:ext cx="29114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Calibri" pitchFamily="34" charset="0"/>
              </a:rPr>
              <a:t>Swift </a:t>
            </a:r>
            <a:r>
              <a:rPr lang="fr-FR" sz="2000" b="1" dirty="0" err="1" smtClean="0">
                <a:solidFill>
                  <a:srgbClr val="FF0000"/>
                </a:solidFill>
                <a:latin typeface="Calibri" pitchFamily="34" charset="0"/>
              </a:rPr>
              <a:t>heavy</a:t>
            </a:r>
            <a:r>
              <a:rPr lang="fr-FR" sz="2000" b="1" dirty="0" smtClean="0">
                <a:solidFill>
                  <a:srgbClr val="FF0000"/>
                </a:solidFill>
                <a:latin typeface="Calibri" pitchFamily="34" charset="0"/>
              </a:rPr>
              <a:t> ions</a:t>
            </a:r>
            <a:endParaRPr lang="fr-FR" sz="2000" b="1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fr-FR" sz="2000" b="1" dirty="0" err="1" smtClean="0">
                <a:solidFill>
                  <a:srgbClr val="FF0000"/>
                </a:solidFill>
                <a:latin typeface="Calibri" pitchFamily="34" charset="0"/>
              </a:rPr>
              <a:t>Electronic</a:t>
            </a:r>
            <a:r>
              <a:rPr lang="fr-FR" sz="2000" b="1" dirty="0" smtClean="0">
                <a:solidFill>
                  <a:srgbClr val="FF0000"/>
                </a:solidFill>
                <a:latin typeface="Calibri" pitchFamily="34" charset="0"/>
              </a:rPr>
              <a:t> excitations</a:t>
            </a:r>
            <a:endParaRPr lang="fr-F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802240" y="6521063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C807C-62D9-439E-A72C-A83E98077815}" type="slidenum">
              <a:rPr lang="fr-FR" sz="1200">
                <a:solidFill>
                  <a:prstClr val="black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lang="fr-FR" dirty="0"/>
          </a:p>
        </p:txBody>
      </p:sp>
      <p:grpSp>
        <p:nvGrpSpPr>
          <p:cNvPr id="27" name="Groupe 26"/>
          <p:cNvGrpSpPr/>
          <p:nvPr/>
        </p:nvGrpSpPr>
        <p:grpSpPr>
          <a:xfrm>
            <a:off x="119350" y="1870543"/>
            <a:ext cx="3997540" cy="4494389"/>
            <a:chOff x="-82008" y="1961974"/>
            <a:chExt cx="3997540" cy="4494389"/>
          </a:xfrm>
        </p:grpSpPr>
        <p:sp>
          <p:nvSpPr>
            <p:cNvPr id="28" name="Text Box 9"/>
            <p:cNvSpPr txBox="1">
              <a:spLocks noChangeArrowheads="1"/>
            </p:cNvSpPr>
            <p:nvPr/>
          </p:nvSpPr>
          <p:spPr bwMode="auto">
            <a:xfrm>
              <a:off x="2957513" y="4737100"/>
              <a:ext cx="95801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 b="1" dirty="0">
                  <a:solidFill>
                    <a:srgbClr val="FF0000"/>
                  </a:solidFill>
                  <a:latin typeface="Calibri" pitchFamily="34" charset="0"/>
                </a:rPr>
                <a:t>surface</a:t>
              </a:r>
            </a:p>
          </p:txBody>
        </p:sp>
        <p:grpSp>
          <p:nvGrpSpPr>
            <p:cNvPr id="29" name="Groupe 28"/>
            <p:cNvGrpSpPr/>
            <p:nvPr/>
          </p:nvGrpSpPr>
          <p:grpSpPr>
            <a:xfrm>
              <a:off x="-82008" y="1961974"/>
              <a:ext cx="3776121" cy="4494389"/>
              <a:chOff x="-82008" y="1961974"/>
              <a:chExt cx="3776121" cy="4494389"/>
            </a:xfrm>
          </p:grpSpPr>
          <p:sp>
            <p:nvSpPr>
              <p:cNvPr id="30" name="ZoneTexte 35"/>
              <p:cNvSpPr txBox="1">
                <a:spLocks noChangeArrowheads="1"/>
              </p:cNvSpPr>
              <p:nvPr/>
            </p:nvSpPr>
            <p:spPr bwMode="auto">
              <a:xfrm>
                <a:off x="-82008" y="1961974"/>
                <a:ext cx="2911476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2000" b="1" dirty="0" err="1" smtClean="0">
                    <a:solidFill>
                      <a:srgbClr val="FF0000"/>
                    </a:solidFill>
                    <a:latin typeface="Calibri" pitchFamily="34" charset="0"/>
                  </a:rPr>
                  <a:t>Highly</a:t>
                </a:r>
                <a:r>
                  <a:rPr lang="fr-FR" sz="2000" b="1" dirty="0" smtClean="0">
                    <a:solidFill>
                      <a:srgbClr val="FF0000"/>
                    </a:solidFill>
                    <a:latin typeface="Calibri" pitchFamily="34" charset="0"/>
                  </a:rPr>
                  <a:t> </a:t>
                </a:r>
                <a:r>
                  <a:rPr lang="fr-FR" sz="2000" b="1" dirty="0" err="1" smtClean="0">
                    <a:solidFill>
                      <a:srgbClr val="FF0000"/>
                    </a:solidFill>
                    <a:latin typeface="Calibri" pitchFamily="34" charset="0"/>
                  </a:rPr>
                  <a:t>charged</a:t>
                </a:r>
                <a:r>
                  <a:rPr lang="fr-FR" sz="2000" b="1" dirty="0" smtClean="0">
                    <a:solidFill>
                      <a:srgbClr val="FF0000"/>
                    </a:solidFill>
                    <a:latin typeface="Calibri" pitchFamily="34" charset="0"/>
                  </a:rPr>
                  <a:t> ions</a:t>
                </a:r>
                <a:endParaRPr lang="fr-FR" sz="2000" b="1" dirty="0">
                  <a:solidFill>
                    <a:srgbClr val="FF0000"/>
                  </a:solidFill>
                  <a:latin typeface="Calibri" pitchFamily="34" charset="0"/>
                </a:endParaRPr>
              </a:p>
              <a:p>
                <a:r>
                  <a:rPr lang="fr-FR" sz="2000" b="1" dirty="0" err="1" smtClean="0">
                    <a:solidFill>
                      <a:srgbClr val="FF0000"/>
                    </a:solidFill>
                    <a:latin typeface="Calibri" pitchFamily="34" charset="0"/>
                  </a:rPr>
                  <a:t>Potential</a:t>
                </a:r>
                <a:r>
                  <a:rPr lang="fr-FR" sz="2000" b="1" dirty="0" smtClean="0">
                    <a:solidFill>
                      <a:srgbClr val="FF0000"/>
                    </a:solidFill>
                    <a:latin typeface="Calibri" pitchFamily="34" charset="0"/>
                  </a:rPr>
                  <a:t> </a:t>
                </a:r>
                <a:r>
                  <a:rPr lang="fr-FR" sz="2000" b="1" dirty="0" err="1" smtClean="0">
                    <a:solidFill>
                      <a:srgbClr val="FF0000"/>
                    </a:solidFill>
                    <a:latin typeface="Calibri" pitchFamily="34" charset="0"/>
                  </a:rPr>
                  <a:t>energy</a:t>
                </a:r>
                <a:endParaRPr lang="fr-FR" sz="2000" b="1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grpSp>
            <p:nvGrpSpPr>
              <p:cNvPr id="31" name="Groupe 39"/>
              <p:cNvGrpSpPr>
                <a:grpSpLocks/>
              </p:cNvGrpSpPr>
              <p:nvPr/>
            </p:nvGrpSpPr>
            <p:grpSpPr bwMode="auto">
              <a:xfrm>
                <a:off x="455613" y="3768725"/>
                <a:ext cx="3238500" cy="2687638"/>
                <a:chOff x="876300" y="3668713"/>
                <a:chExt cx="3238500" cy="2687637"/>
              </a:xfrm>
            </p:grpSpPr>
            <p:pic>
              <p:nvPicPr>
                <p:cNvPr id="32" name="Picture 29" descr="http://cimap.ensicaen.fr/IMG/jpg/icd_s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876300" y="3668713"/>
                  <a:ext cx="1535113" cy="9239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1" descr="http://cimap.ensicaen.fr/IMG/jpg/pahs.jp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106488" y="4906963"/>
                  <a:ext cx="1304925" cy="9604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3" descr="http://cimap.ensicaen.fr/IMG/jpg/resultats_peliicaen.jp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641600" y="5181600"/>
                  <a:ext cx="1473200" cy="10556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5" name="Ellipse 34"/>
                <p:cNvSpPr/>
                <p:nvPr/>
              </p:nvSpPr>
              <p:spPr>
                <a:xfrm>
                  <a:off x="919162" y="4714876"/>
                  <a:ext cx="1703388" cy="1152525"/>
                </a:xfrm>
                <a:prstGeom prst="ellipse">
                  <a:avLst/>
                </a:prstGeom>
                <a:noFill/>
                <a:ln w="158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 sz="2000"/>
                </a:p>
              </p:txBody>
            </p:sp>
            <p:sp>
              <p:nvSpPr>
                <p:cNvPr id="36" name="Ellipse 35"/>
                <p:cNvSpPr/>
                <p:nvPr/>
              </p:nvSpPr>
              <p:spPr>
                <a:xfrm>
                  <a:off x="900112" y="3668713"/>
                  <a:ext cx="1633538" cy="923925"/>
                </a:xfrm>
                <a:prstGeom prst="ellipse">
                  <a:avLst/>
                </a:prstGeom>
                <a:noFill/>
                <a:ln w="158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 sz="2000"/>
                </a:p>
              </p:txBody>
            </p:sp>
            <p:sp>
              <p:nvSpPr>
                <p:cNvPr id="37" name="Ellipse 36"/>
                <p:cNvSpPr/>
                <p:nvPr/>
              </p:nvSpPr>
              <p:spPr>
                <a:xfrm>
                  <a:off x="2641600" y="5203825"/>
                  <a:ext cx="1473200" cy="1152525"/>
                </a:xfrm>
                <a:prstGeom prst="ellipse">
                  <a:avLst/>
                </a:prstGeom>
                <a:noFill/>
                <a:ln w="158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 sz="2000"/>
                </a:p>
              </p:txBody>
            </p:sp>
            <p:cxnSp>
              <p:nvCxnSpPr>
                <p:cNvPr id="38" name="Connecteur droit avec flèche 37"/>
                <p:cNvCxnSpPr/>
                <p:nvPr/>
              </p:nvCxnSpPr>
              <p:spPr>
                <a:xfrm flipV="1">
                  <a:off x="2911475" y="4281488"/>
                  <a:ext cx="466725" cy="444500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necteur droit 38"/>
                <p:cNvCxnSpPr>
                  <a:stCxn id="36" idx="5"/>
                </p:cNvCxnSpPr>
                <p:nvPr/>
              </p:nvCxnSpPr>
              <p:spPr>
                <a:xfrm>
                  <a:off x="2293937" y="4457701"/>
                  <a:ext cx="617538" cy="268287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necteur droit 39"/>
                <p:cNvCxnSpPr/>
                <p:nvPr/>
              </p:nvCxnSpPr>
              <p:spPr>
                <a:xfrm flipV="1">
                  <a:off x="2533650" y="4725988"/>
                  <a:ext cx="377825" cy="28733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necteur droit 40"/>
                <p:cNvCxnSpPr>
                  <a:endCxn id="37" idx="0"/>
                </p:cNvCxnSpPr>
                <p:nvPr/>
              </p:nvCxnSpPr>
              <p:spPr>
                <a:xfrm>
                  <a:off x="2911475" y="4714876"/>
                  <a:ext cx="466725" cy="48895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6" name="Groupe 15"/>
          <p:cNvGrpSpPr/>
          <p:nvPr/>
        </p:nvGrpSpPr>
        <p:grpSpPr>
          <a:xfrm>
            <a:off x="4726311" y="3229619"/>
            <a:ext cx="3318013" cy="3016251"/>
            <a:chOff x="4543425" y="3321050"/>
            <a:chExt cx="3318013" cy="3348400"/>
          </a:xfrm>
        </p:grpSpPr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6731000" y="5478463"/>
              <a:ext cx="1130438" cy="755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 b="1">
                  <a:solidFill>
                    <a:srgbClr val="FF0000"/>
                  </a:solidFill>
                  <a:latin typeface="Calibri" pitchFamily="34" charset="0"/>
                </a:rPr>
                <a:t>1500 µm</a:t>
              </a:r>
            </a:p>
            <a:p>
              <a:r>
                <a:rPr lang="fr-FR" sz="2000" b="1">
                  <a:solidFill>
                    <a:srgbClr val="FF0000"/>
                  </a:solidFill>
                  <a:latin typeface="Calibri" pitchFamily="34" charset="0"/>
                </a:rPr>
                <a:t>10</a:t>
              </a:r>
              <a:r>
                <a:rPr lang="fr-FR" sz="2000" b="1" baseline="30000">
                  <a:solidFill>
                    <a:srgbClr val="FF0000"/>
                  </a:solidFill>
                  <a:latin typeface="Calibri" pitchFamily="34" charset="0"/>
                </a:rPr>
                <a:t>13</a:t>
              </a:r>
              <a:r>
                <a:rPr lang="fr-FR" sz="2000" b="1">
                  <a:solidFill>
                    <a:srgbClr val="FF0000"/>
                  </a:solidFill>
                  <a:latin typeface="Calibri" pitchFamily="34" charset="0"/>
                </a:rPr>
                <a:t> cm</a:t>
              </a:r>
              <a:r>
                <a:rPr lang="fr-FR" sz="2000" b="1" baseline="30000">
                  <a:solidFill>
                    <a:srgbClr val="FF0000"/>
                  </a:solidFill>
                  <a:latin typeface="Calibri" pitchFamily="34" charset="0"/>
                </a:rPr>
                <a:t>-2</a:t>
              </a:r>
            </a:p>
          </p:txBody>
        </p:sp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4543425" y="4804440"/>
              <a:ext cx="1612900" cy="755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 b="1" dirty="0">
                  <a:solidFill>
                    <a:srgbClr val="FF0000"/>
                  </a:solidFill>
                  <a:latin typeface="Calibri" pitchFamily="34" charset="0"/>
                </a:rPr>
                <a:t>5 µm</a:t>
              </a:r>
            </a:p>
            <a:p>
              <a:r>
                <a:rPr lang="fr-FR" sz="2000" b="1" dirty="0">
                  <a:solidFill>
                    <a:srgbClr val="FF0000"/>
                  </a:solidFill>
                  <a:latin typeface="Calibri" pitchFamily="34" charset="0"/>
                </a:rPr>
                <a:t>&gt; 10</a:t>
              </a:r>
              <a:r>
                <a:rPr lang="fr-FR" sz="2000" b="1" baseline="30000" dirty="0">
                  <a:solidFill>
                    <a:srgbClr val="FF0000"/>
                  </a:solidFill>
                  <a:latin typeface="Calibri" pitchFamily="34" charset="0"/>
                </a:rPr>
                <a:t>15</a:t>
              </a:r>
              <a:r>
                <a:rPr lang="fr-FR" sz="2000" b="1" dirty="0">
                  <a:solidFill>
                    <a:srgbClr val="FF0000"/>
                  </a:solidFill>
                  <a:latin typeface="Calibri" pitchFamily="34" charset="0"/>
                </a:rPr>
                <a:t> cm</a:t>
              </a:r>
              <a:r>
                <a:rPr lang="fr-FR" sz="2000" b="1" baseline="30000" dirty="0">
                  <a:solidFill>
                    <a:srgbClr val="FF0000"/>
                  </a:solidFill>
                  <a:latin typeface="Calibri" pitchFamily="34" charset="0"/>
                </a:rPr>
                <a:t>-2</a:t>
              </a:r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6019800" y="5199063"/>
              <a:ext cx="984565" cy="427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 b="1" dirty="0">
                  <a:solidFill>
                    <a:srgbClr val="FF0000"/>
                  </a:solidFill>
                  <a:latin typeface="Calibri" pitchFamily="34" charset="0"/>
                </a:rPr>
                <a:t>100 µm</a:t>
              </a:r>
            </a:p>
          </p:txBody>
        </p:sp>
        <p:grpSp>
          <p:nvGrpSpPr>
            <p:cNvPr id="20" name="Groupe 21"/>
            <p:cNvGrpSpPr/>
            <p:nvPr/>
          </p:nvGrpSpPr>
          <p:grpSpPr>
            <a:xfrm>
              <a:off x="4572000" y="5467183"/>
              <a:ext cx="1515533" cy="1202267"/>
              <a:chOff x="2370666" y="5376333"/>
              <a:chExt cx="1515533" cy="1202267"/>
            </a:xfrm>
            <a:noFill/>
          </p:grpSpPr>
          <p:pic>
            <p:nvPicPr>
              <p:cNvPr id="24" name="Image 23" descr="Image2.tif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8271" y="5451193"/>
                <a:ext cx="1066420" cy="1057643"/>
              </a:xfrm>
              <a:prstGeom prst="rect">
                <a:avLst/>
              </a:prstGeom>
              <a:grpFill/>
            </p:spPr>
          </p:pic>
          <p:sp>
            <p:nvSpPr>
              <p:cNvPr id="25" name="Ellipse 24"/>
              <p:cNvSpPr/>
              <p:nvPr/>
            </p:nvSpPr>
            <p:spPr>
              <a:xfrm>
                <a:off x="2370666" y="5376333"/>
                <a:ext cx="1515533" cy="1202267"/>
              </a:xfrm>
              <a:prstGeom prst="ellipse">
                <a:avLst/>
              </a:prstGeom>
              <a:grpFill/>
              <a:ln w="158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2000"/>
              </a:p>
            </p:txBody>
          </p:sp>
        </p:grpSp>
        <p:cxnSp>
          <p:nvCxnSpPr>
            <p:cNvPr id="21" name="Connecteur droit avec flèche 20"/>
            <p:cNvCxnSpPr/>
            <p:nvPr/>
          </p:nvCxnSpPr>
          <p:spPr>
            <a:xfrm flipV="1">
              <a:off x="5643563" y="3506788"/>
              <a:ext cx="431800" cy="174783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/>
            <p:cNvCxnSpPr/>
            <p:nvPr/>
          </p:nvCxnSpPr>
          <p:spPr>
            <a:xfrm flipH="1" flipV="1">
              <a:off x="5481638" y="3321050"/>
              <a:ext cx="474662" cy="6000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/>
            <p:nvPr/>
          </p:nvCxnSpPr>
          <p:spPr>
            <a:xfrm flipV="1">
              <a:off x="5948363" y="3887788"/>
              <a:ext cx="777875" cy="3333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142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157"/>
          <p:cNvSpPr/>
          <p:nvPr/>
        </p:nvSpPr>
        <p:spPr>
          <a:xfrm>
            <a:off x="82488" y="6175022"/>
            <a:ext cx="8926046" cy="553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Rectangle 160"/>
          <p:cNvSpPr/>
          <p:nvPr/>
        </p:nvSpPr>
        <p:spPr>
          <a:xfrm>
            <a:off x="82487" y="536468"/>
            <a:ext cx="9000000" cy="884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653136"/>
            <a:ext cx="2592288" cy="182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0" name="ZoneTexte 35"/>
          <p:cNvSpPr txBox="1">
            <a:spLocks noChangeArrowheads="1"/>
          </p:cNvSpPr>
          <p:nvPr/>
        </p:nvSpPr>
        <p:spPr bwMode="auto">
          <a:xfrm>
            <a:off x="93776" y="3789040"/>
            <a:ext cx="341987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2000" b="1" u="sng" dirty="0" smtClean="0">
                <a:solidFill>
                  <a:srgbClr val="00B050"/>
                </a:solidFill>
                <a:latin typeface="+mn-lt"/>
              </a:rPr>
              <a:t>Potential energy deposition E</a:t>
            </a:r>
            <a:r>
              <a:rPr lang="en-GB" sz="2000" b="1" u="sng" baseline="-25000" dirty="0" smtClean="0">
                <a:solidFill>
                  <a:srgbClr val="00B050"/>
                </a:solidFill>
                <a:latin typeface="+mn-lt"/>
              </a:rPr>
              <a:t>P</a:t>
            </a:r>
            <a:r>
              <a:rPr lang="en-GB" sz="2000" b="1" u="sng" dirty="0" smtClean="0">
                <a:solidFill>
                  <a:srgbClr val="00B050"/>
                </a:solidFill>
                <a:latin typeface="+mn-lt"/>
              </a:rPr>
              <a:t> </a:t>
            </a:r>
            <a:endParaRPr lang="en-GB" sz="2000" b="1" u="sng" baseline="-25000" dirty="0" smtClean="0">
              <a:solidFill>
                <a:srgbClr val="00B050"/>
              </a:solidFill>
              <a:latin typeface="+mn-lt"/>
            </a:endParaRPr>
          </a:p>
        </p:txBody>
      </p:sp>
      <p:grpSp>
        <p:nvGrpSpPr>
          <p:cNvPr id="2" name="Groupe 57"/>
          <p:cNvGrpSpPr/>
          <p:nvPr/>
        </p:nvGrpSpPr>
        <p:grpSpPr>
          <a:xfrm>
            <a:off x="4067944" y="1014779"/>
            <a:ext cx="4818310" cy="2629665"/>
            <a:chOff x="4139952" y="1014779"/>
            <a:chExt cx="4818310" cy="2629665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4139952" y="1340770"/>
              <a:ext cx="4408488" cy="2292357"/>
              <a:chOff x="263" y="1547"/>
              <a:chExt cx="2777" cy="1444"/>
            </a:xfrm>
          </p:grpSpPr>
          <p:graphicFrame>
            <p:nvGraphicFramePr>
              <p:cNvPr id="1027" name="Object 5"/>
              <p:cNvGraphicFramePr>
                <a:graphicFrameLocks noChangeAspect="1"/>
              </p:cNvGraphicFramePr>
              <p:nvPr/>
            </p:nvGraphicFramePr>
            <p:xfrm>
              <a:off x="263" y="1547"/>
              <a:ext cx="2777" cy="14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20" name="CorelDRAW" r:id="rId5" imgW="8199360" imgH="4263480" progId="">
                      <p:embed/>
                    </p:oleObj>
                  </mc:Choice>
                  <mc:Fallback>
                    <p:oleObj name="CorelDRAW" r:id="rId5" imgW="8199360" imgH="4263480" progId="">
                      <p:embed/>
                      <p:pic>
                        <p:nvPicPr>
                          <p:cNvPr id="1027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3" y="1547"/>
                            <a:ext cx="2777" cy="14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43" name="Text Box 14"/>
              <p:cNvSpPr txBox="1">
                <a:spLocks noChangeArrowheads="1"/>
              </p:cNvSpPr>
              <p:nvPr/>
            </p:nvSpPr>
            <p:spPr bwMode="auto">
              <a:xfrm>
                <a:off x="643" y="2061"/>
                <a:ext cx="398" cy="19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400" b="1" smtClean="0">
                    <a:latin typeface="+mn-lt"/>
                  </a:rPr>
                  <a:t>ARIBE</a:t>
                </a:r>
                <a:endParaRPr lang="en-GB" sz="1400" b="1">
                  <a:latin typeface="+mn-lt"/>
                </a:endParaRPr>
              </a:p>
            </p:txBody>
          </p:sp>
        </p:grpSp>
        <p:sp>
          <p:nvSpPr>
            <p:cNvPr id="35" name="ZoneTexte 34"/>
            <p:cNvSpPr txBox="1"/>
            <p:nvPr/>
          </p:nvSpPr>
          <p:spPr>
            <a:xfrm>
              <a:off x="7020272" y="3429000"/>
              <a:ext cx="187220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4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         energy  (MeV/A)</a:t>
              </a:r>
              <a:endParaRPr lang="en-GB"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6925266" y="1014779"/>
              <a:ext cx="88877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medium energy</a:t>
              </a:r>
              <a:endParaRPr lang="en-GB"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7806134" y="1291965"/>
              <a:ext cx="115212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high energy</a:t>
              </a:r>
              <a:endParaRPr lang="en-GB"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6149950" y="1291965"/>
              <a:ext cx="86409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IRRSUD</a:t>
              </a:r>
              <a:endParaRPr lang="en-GB"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</p:grpSp>
      <p:sp>
        <p:nvSpPr>
          <p:cNvPr id="57" name="ZoneTexte 54"/>
          <p:cNvSpPr txBox="1">
            <a:spLocks noChangeArrowheads="1"/>
          </p:cNvSpPr>
          <p:nvPr/>
        </p:nvSpPr>
        <p:spPr bwMode="auto">
          <a:xfrm>
            <a:off x="7452713" y="3702246"/>
            <a:ext cx="176429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100" smtClean="0">
                <a:solidFill>
                  <a:schemeClr val="bg1"/>
                </a:solidFill>
                <a:latin typeface="+mn-lt"/>
              </a:rPr>
              <a:t>Gd</a:t>
            </a:r>
            <a:r>
              <a:rPr lang="en-GB" sz="1100" baseline="-25000" smtClean="0">
                <a:solidFill>
                  <a:schemeClr val="bg1"/>
                </a:solidFill>
                <a:latin typeface="+mn-lt"/>
              </a:rPr>
              <a:t>2</a:t>
            </a:r>
            <a:r>
              <a:rPr lang="en-GB" sz="1100" smtClean="0">
                <a:solidFill>
                  <a:schemeClr val="bg1"/>
                </a:solidFill>
                <a:latin typeface="+mn-lt"/>
              </a:rPr>
              <a:t>Ti</a:t>
            </a:r>
            <a:r>
              <a:rPr lang="en-GB" sz="1100" baseline="-25000" smtClean="0">
                <a:solidFill>
                  <a:schemeClr val="bg1"/>
                </a:solidFill>
                <a:latin typeface="+mn-lt"/>
              </a:rPr>
              <a:t>2</a:t>
            </a:r>
            <a:r>
              <a:rPr lang="en-GB" sz="1100" smtClean="0">
                <a:solidFill>
                  <a:schemeClr val="bg1"/>
                </a:solidFill>
                <a:latin typeface="+mn-lt"/>
              </a:rPr>
              <a:t>O</a:t>
            </a:r>
            <a:r>
              <a:rPr lang="en-GB" sz="1100" baseline="-25000" smtClean="0">
                <a:solidFill>
                  <a:schemeClr val="bg1"/>
                </a:solidFill>
                <a:latin typeface="+mn-lt"/>
              </a:rPr>
              <a:t>7</a:t>
            </a:r>
            <a:r>
              <a:rPr lang="en-GB" sz="1100" smtClean="0">
                <a:solidFill>
                  <a:schemeClr val="bg1"/>
                </a:solidFill>
                <a:latin typeface="+mn-lt"/>
              </a:rPr>
              <a:t>  119MeV U</a:t>
            </a:r>
            <a:endParaRPr lang="en-GB" sz="110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52" name="Connecteur droit avec flèche 151"/>
          <p:cNvCxnSpPr/>
          <p:nvPr/>
        </p:nvCxnSpPr>
        <p:spPr>
          <a:xfrm flipV="1">
            <a:off x="3491880" y="2852936"/>
            <a:ext cx="1434431" cy="936104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 Box 7"/>
          <p:cNvSpPr txBox="1">
            <a:spLocks noChangeArrowheads="1"/>
          </p:cNvSpPr>
          <p:nvPr/>
        </p:nvSpPr>
        <p:spPr bwMode="auto">
          <a:xfrm>
            <a:off x="4139952" y="3284984"/>
            <a:ext cx="5132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 smtClean="0">
                <a:solidFill>
                  <a:srgbClr val="00B050"/>
                </a:solidFill>
                <a:sym typeface="Symbol"/>
              </a:rPr>
              <a:t> nm</a:t>
            </a:r>
            <a:endParaRPr lang="en-GB" sz="1200" b="1" smtClean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56" name="ZoneTexte 155"/>
          <p:cNvSpPr txBox="1"/>
          <p:nvPr/>
        </p:nvSpPr>
        <p:spPr>
          <a:xfrm>
            <a:off x="179512" y="4149080"/>
            <a:ext cx="3482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smtClean="0">
                <a:solidFill>
                  <a:srgbClr val="00CC99"/>
                </a:solidFill>
                <a:latin typeface="Calibri" pitchFamily="34" charset="0"/>
              </a:rPr>
              <a:t>Capture, decay, emission, sputtering</a:t>
            </a:r>
          </a:p>
        </p:txBody>
      </p:sp>
      <p:sp>
        <p:nvSpPr>
          <p:cNvPr id="157" name="ZoneTexte 156"/>
          <p:cNvSpPr txBox="1"/>
          <p:nvPr/>
        </p:nvSpPr>
        <p:spPr>
          <a:xfrm>
            <a:off x="179512" y="4437112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smtClean="0">
                <a:solidFill>
                  <a:srgbClr val="00B050"/>
                </a:solidFill>
                <a:latin typeface="Calibri" pitchFamily="34" charset="0"/>
              </a:rPr>
              <a:t>&gt;&gt; Nanostructure formation</a:t>
            </a:r>
            <a:endParaRPr lang="en-GB" sz="1400" b="1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62" name="Text Box 7"/>
          <p:cNvSpPr txBox="1">
            <a:spLocks noChangeArrowheads="1"/>
          </p:cNvSpPr>
          <p:nvPr/>
        </p:nvSpPr>
        <p:spPr bwMode="auto">
          <a:xfrm>
            <a:off x="2330874" y="4715282"/>
            <a:ext cx="13681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1200" smtClean="0">
                <a:ea typeface="ＭＳ Ｐゴシック" pitchFamily="34" charset="-128"/>
                <a:cs typeface="Arial" pitchFamily="34" charset="0"/>
              </a:rPr>
              <a:t>SrTiO</a:t>
            </a:r>
            <a:r>
              <a:rPr lang="en-GB" sz="1200" baseline="-25000" smtClean="0">
                <a:ea typeface="ＭＳ Ｐゴシック" pitchFamily="34" charset="-128"/>
                <a:cs typeface="Arial" pitchFamily="34" charset="0"/>
              </a:rPr>
              <a:t>3 </a:t>
            </a:r>
          </a:p>
          <a:p>
            <a:pPr eaLnBrk="0" hangingPunct="0">
              <a:spcBef>
                <a:spcPct val="0"/>
              </a:spcBef>
              <a:defRPr/>
            </a:pPr>
            <a:r>
              <a:rPr lang="en-GB" sz="1200" smtClean="0">
                <a:ea typeface="ＭＳ Ｐゴシック" pitchFamily="34" charset="-128"/>
                <a:cs typeface="Arial" pitchFamily="34" charset="0"/>
              </a:rPr>
              <a:t>Xe</a:t>
            </a:r>
            <a:r>
              <a:rPr lang="en-GB" sz="1200" baseline="30000" smtClean="0">
                <a:ea typeface="ＭＳ Ｐゴシック" pitchFamily="34" charset="-128"/>
                <a:cs typeface="Arial" pitchFamily="34" charset="0"/>
              </a:rPr>
              <a:t>31+ </a:t>
            </a:r>
            <a:r>
              <a:rPr lang="en-GB" sz="1200" smtClean="0">
                <a:ea typeface="ＭＳ Ｐゴシック" pitchFamily="34" charset="-128"/>
                <a:cs typeface="Arial" pitchFamily="34" charset="0"/>
              </a:rPr>
              <a:t>E = 110 keV</a:t>
            </a:r>
            <a:endParaRPr lang="en-GB" sz="1800" b="1">
              <a:solidFill>
                <a:srgbClr val="E5010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179512" y="3789040"/>
            <a:ext cx="3298565" cy="29523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Rectangle 2"/>
          <p:cNvSpPr>
            <a:spLocks noChangeArrowheads="1"/>
          </p:cNvSpPr>
          <p:nvPr/>
        </p:nvSpPr>
        <p:spPr bwMode="auto">
          <a:xfrm>
            <a:off x="81234" y="55907"/>
            <a:ext cx="9144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Kiona Bold" panose="00000800000000000000" pitchFamily="2" charset="0"/>
              </a:rPr>
              <a:t>GANIL facility </a:t>
            </a:r>
            <a:r>
              <a:rPr lang="en-GB" sz="2400" dirty="0" smtClean="0">
                <a:solidFill>
                  <a:schemeClr val="bg1"/>
                </a:solidFill>
                <a:latin typeface="Kiona Bold" panose="00000800000000000000" pitchFamily="2" charset="0"/>
              </a:rPr>
              <a:t>beamlines vs material modifications  </a:t>
            </a:r>
            <a:endParaRPr lang="en-GB" sz="2400" dirty="0">
              <a:solidFill>
                <a:schemeClr val="bg1"/>
              </a:solidFill>
              <a:latin typeface="Kiona Bold" panose="00000800000000000000" pitchFamily="2" charset="0"/>
            </a:endParaRPr>
          </a:p>
        </p:txBody>
      </p:sp>
      <p:sp>
        <p:nvSpPr>
          <p:cNvPr id="159" name="ZoneTexte 158"/>
          <p:cNvSpPr txBox="1"/>
          <p:nvPr/>
        </p:nvSpPr>
        <p:spPr>
          <a:xfrm rot="-5400000">
            <a:off x="3444156" y="2048284"/>
            <a:ext cx="1440160" cy="21602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1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LET (</a:t>
            </a:r>
            <a:r>
              <a:rPr lang="en-GB" sz="14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</a:t>
            </a:r>
            <a:r>
              <a:rPr lang="en-GB" sz="1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eV/µm)</a:t>
            </a:r>
            <a:endParaRPr lang="en-GB" sz="1400" b="1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3" name="Text Box 36"/>
          <p:cNvSpPr txBox="1">
            <a:spLocks noChangeArrowheads="1"/>
          </p:cNvSpPr>
          <p:nvPr/>
        </p:nvSpPr>
        <p:spPr bwMode="auto">
          <a:xfrm>
            <a:off x="224668" y="6370570"/>
            <a:ext cx="2808312" cy="30777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/>
            <a:r>
              <a:rPr lang="en-GB" sz="1000" dirty="0" smtClean="0">
                <a:solidFill>
                  <a:schemeClr val="tx1"/>
                </a:solidFill>
              </a:rPr>
              <a:t>El Said et al, NIMB 269-1234(2011)</a:t>
            </a:r>
          </a:p>
          <a:p>
            <a:pPr marL="342900" indent="-342900"/>
            <a:r>
              <a:rPr lang="en-GB" sz="1000" dirty="0" err="1" smtClean="0"/>
              <a:t>Aumayr</a:t>
            </a:r>
            <a:r>
              <a:rPr lang="en-GB" sz="1000" dirty="0" smtClean="0"/>
              <a:t> et al, JPCPM 23-393001(2011)</a:t>
            </a:r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97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160"/>
          <p:cNvSpPr/>
          <p:nvPr/>
        </p:nvSpPr>
        <p:spPr>
          <a:xfrm>
            <a:off x="82487" y="536468"/>
            <a:ext cx="9000000" cy="884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Rectangle 157"/>
          <p:cNvSpPr/>
          <p:nvPr/>
        </p:nvSpPr>
        <p:spPr>
          <a:xfrm>
            <a:off x="82488" y="6175022"/>
            <a:ext cx="8926046" cy="553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653136"/>
            <a:ext cx="2592288" cy="182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" name="Text Box 7"/>
          <p:cNvSpPr txBox="1">
            <a:spLocks noChangeArrowheads="1"/>
          </p:cNvSpPr>
          <p:nvPr/>
        </p:nvSpPr>
        <p:spPr bwMode="auto">
          <a:xfrm>
            <a:off x="7524328" y="2924944"/>
            <a:ext cx="7457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 smtClean="0">
                <a:solidFill>
                  <a:srgbClr val="002060"/>
                </a:solidFill>
                <a:latin typeface="+mn-lt"/>
              </a:rPr>
              <a:t>1500 µm</a:t>
            </a:r>
          </a:p>
        </p:txBody>
      </p:sp>
      <p:sp>
        <p:nvSpPr>
          <p:cNvPr id="1045" name="Text Box 8"/>
          <p:cNvSpPr txBox="1">
            <a:spLocks noChangeArrowheads="1"/>
          </p:cNvSpPr>
          <p:nvPr/>
        </p:nvSpPr>
        <p:spPr bwMode="auto">
          <a:xfrm>
            <a:off x="6444208" y="2492896"/>
            <a:ext cx="5100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 smtClean="0">
                <a:solidFill>
                  <a:srgbClr val="002060"/>
                </a:solidFill>
                <a:latin typeface="+mn-lt"/>
              </a:rPr>
              <a:t>5 µm</a:t>
            </a:r>
          </a:p>
        </p:txBody>
      </p:sp>
      <p:sp>
        <p:nvSpPr>
          <p:cNvPr id="1047" name="Text Box 10"/>
          <p:cNvSpPr txBox="1">
            <a:spLocks noChangeArrowheads="1"/>
          </p:cNvSpPr>
          <p:nvPr/>
        </p:nvSpPr>
        <p:spPr bwMode="auto">
          <a:xfrm>
            <a:off x="7236296" y="2636912"/>
            <a:ext cx="6671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 smtClean="0">
                <a:solidFill>
                  <a:srgbClr val="002060"/>
                </a:solidFill>
                <a:latin typeface="+mn-lt"/>
              </a:rPr>
              <a:t>100 µm</a:t>
            </a:r>
            <a:endParaRPr lang="en-GB" sz="1200" b="1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 flipH="1" flipV="1">
            <a:off x="6732240" y="2348880"/>
            <a:ext cx="474662" cy="600075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V="1">
            <a:off x="7198965" y="2915617"/>
            <a:ext cx="777875" cy="33338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0" name="ZoneTexte 35"/>
          <p:cNvSpPr txBox="1">
            <a:spLocks noChangeArrowheads="1"/>
          </p:cNvSpPr>
          <p:nvPr/>
        </p:nvSpPr>
        <p:spPr bwMode="auto">
          <a:xfrm>
            <a:off x="93776" y="3789040"/>
            <a:ext cx="341987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2000" b="1" u="sng" dirty="0" smtClean="0">
                <a:solidFill>
                  <a:srgbClr val="00B050"/>
                </a:solidFill>
                <a:latin typeface="+mn-lt"/>
              </a:rPr>
              <a:t>Potential energy deposition E</a:t>
            </a:r>
            <a:r>
              <a:rPr lang="en-GB" sz="2000" b="1" u="sng" baseline="-25000" dirty="0" smtClean="0">
                <a:solidFill>
                  <a:srgbClr val="00B050"/>
                </a:solidFill>
                <a:latin typeface="+mn-lt"/>
              </a:rPr>
              <a:t>P</a:t>
            </a:r>
            <a:r>
              <a:rPr lang="en-GB" sz="2000" b="1" u="sng" dirty="0" smtClean="0">
                <a:solidFill>
                  <a:srgbClr val="00B050"/>
                </a:solidFill>
                <a:latin typeface="+mn-lt"/>
              </a:rPr>
              <a:t> </a:t>
            </a:r>
            <a:endParaRPr lang="en-GB" sz="2000" b="1" u="sng" baseline="-25000" dirty="0" smtClean="0">
              <a:solidFill>
                <a:srgbClr val="00B050"/>
              </a:solidFill>
              <a:latin typeface="+mn-lt"/>
            </a:endParaRPr>
          </a:p>
        </p:txBody>
      </p:sp>
      <p:grpSp>
        <p:nvGrpSpPr>
          <p:cNvPr id="2" name="Groupe 57"/>
          <p:cNvGrpSpPr/>
          <p:nvPr/>
        </p:nvGrpSpPr>
        <p:grpSpPr>
          <a:xfrm>
            <a:off x="4067944" y="1014779"/>
            <a:ext cx="4818310" cy="2629665"/>
            <a:chOff x="4139952" y="1014779"/>
            <a:chExt cx="4818310" cy="2629665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4139952" y="1340768"/>
              <a:ext cx="4408488" cy="2292355"/>
              <a:chOff x="263" y="1547"/>
              <a:chExt cx="2777" cy="1444"/>
            </a:xfrm>
          </p:grpSpPr>
          <p:graphicFrame>
            <p:nvGraphicFramePr>
              <p:cNvPr id="1027" name="Object 5"/>
              <p:cNvGraphicFramePr>
                <a:graphicFrameLocks noChangeAspect="1"/>
              </p:cNvGraphicFramePr>
              <p:nvPr/>
            </p:nvGraphicFramePr>
            <p:xfrm>
              <a:off x="263" y="1547"/>
              <a:ext cx="2777" cy="14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44" name="CorelDRAW" r:id="rId5" imgW="8199360" imgH="4263480" progId="">
                      <p:embed/>
                    </p:oleObj>
                  </mc:Choice>
                  <mc:Fallback>
                    <p:oleObj name="CorelDRAW" r:id="rId5" imgW="8199360" imgH="4263480" progId="">
                      <p:embed/>
                      <p:pic>
                        <p:nvPicPr>
                          <p:cNvPr id="1027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3" y="1547"/>
                            <a:ext cx="2777" cy="14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43" name="Text Box 14"/>
              <p:cNvSpPr txBox="1">
                <a:spLocks noChangeArrowheads="1"/>
              </p:cNvSpPr>
              <p:nvPr/>
            </p:nvSpPr>
            <p:spPr bwMode="auto">
              <a:xfrm>
                <a:off x="643" y="2061"/>
                <a:ext cx="398" cy="19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400" b="1" smtClean="0">
                    <a:latin typeface="+mn-lt"/>
                  </a:rPr>
                  <a:t>ARIBE</a:t>
                </a:r>
                <a:endParaRPr lang="en-GB" sz="1400" b="1">
                  <a:latin typeface="+mn-lt"/>
                </a:endParaRPr>
              </a:p>
            </p:txBody>
          </p:sp>
        </p:grpSp>
        <p:sp>
          <p:nvSpPr>
            <p:cNvPr id="35" name="ZoneTexte 34"/>
            <p:cNvSpPr txBox="1"/>
            <p:nvPr/>
          </p:nvSpPr>
          <p:spPr>
            <a:xfrm>
              <a:off x="7020272" y="3429000"/>
              <a:ext cx="187220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4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         energy  (MeV/A)</a:t>
              </a:r>
              <a:endParaRPr lang="en-GB"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6925266" y="1014779"/>
              <a:ext cx="88877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medium energy</a:t>
              </a:r>
              <a:endParaRPr lang="en-GB"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7806134" y="1291965"/>
              <a:ext cx="115212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high energy</a:t>
              </a:r>
              <a:endParaRPr lang="en-GB"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6149950" y="1291965"/>
              <a:ext cx="86409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IRRSUD</a:t>
              </a:r>
              <a:endParaRPr lang="en-GB"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</p:grpSp>
      <p:sp>
        <p:nvSpPr>
          <p:cNvPr id="49" name="ZoneTexte 48"/>
          <p:cNvSpPr txBox="1"/>
          <p:nvPr/>
        </p:nvSpPr>
        <p:spPr>
          <a:xfrm>
            <a:off x="4211960" y="4293096"/>
            <a:ext cx="30915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Defect formation by radiolysis</a:t>
            </a:r>
          </a:p>
          <a:p>
            <a:endParaRPr lang="en-GB" sz="140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r>
              <a:rPr lang="en-GB" sz="140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Collective effect: atomic motions by intense electronic excitations  -&gt; extended defects</a:t>
            </a:r>
            <a:endParaRPr lang="en-GB" sz="140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4211960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smtClean="0">
                <a:solidFill>
                  <a:srgbClr val="002060"/>
                </a:solidFill>
                <a:latin typeface="Calibri" pitchFamily="34" charset="0"/>
              </a:rPr>
              <a:t>&gt;&gt; Track formation, disorder, phase transitions,  surface nanostructures</a:t>
            </a:r>
            <a:endParaRPr lang="en-GB" sz="14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1" name="Text Box 107"/>
          <p:cNvSpPr txBox="1">
            <a:spLocks noChangeArrowheads="1"/>
          </p:cNvSpPr>
          <p:nvPr/>
        </p:nvSpPr>
        <p:spPr bwMode="auto">
          <a:xfrm>
            <a:off x="4499992" y="3789040"/>
            <a:ext cx="27914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u="sng" dirty="0" smtClean="0">
                <a:solidFill>
                  <a:srgbClr val="002060"/>
                </a:solidFill>
                <a:latin typeface="Calibri" pitchFamily="34" charset="0"/>
              </a:rPr>
              <a:t>Electronic energy loss S</a:t>
            </a:r>
            <a:r>
              <a:rPr lang="en-GB" sz="2000" b="1" u="sng" baseline="-25000" dirty="0" smtClean="0">
                <a:solidFill>
                  <a:srgbClr val="002060"/>
                </a:solidFill>
                <a:latin typeface="Calibri" pitchFamily="34" charset="0"/>
              </a:rPr>
              <a:t>e</a:t>
            </a:r>
            <a:endParaRPr lang="en-GB" sz="2000" b="1" u="sng" baseline="-250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2" name="ZoneTexte 50"/>
          <p:cNvSpPr txBox="1">
            <a:spLocks noChangeArrowheads="1"/>
          </p:cNvSpPr>
          <p:nvPr/>
        </p:nvSpPr>
        <p:spPr bwMode="auto">
          <a:xfrm>
            <a:off x="5220072" y="6345756"/>
            <a:ext cx="252095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 dirty="0" err="1" smtClean="0">
                <a:latin typeface="Calibri" pitchFamily="34" charset="0"/>
              </a:rPr>
              <a:t>Sattonnay</a:t>
            </a:r>
            <a:r>
              <a:rPr lang="en-GB" sz="1000" dirty="0" smtClean="0">
                <a:latin typeface="Calibri" pitchFamily="34" charset="0"/>
              </a:rPr>
              <a:t> et al, </a:t>
            </a:r>
            <a:r>
              <a:rPr lang="en-GB" sz="1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Acta</a:t>
            </a:r>
            <a:r>
              <a:rPr lang="en-GB" sz="1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Mat 60-22 (2012)</a:t>
            </a:r>
          </a:p>
          <a:p>
            <a:endParaRPr lang="en-GB" sz="1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55" name="Picture 3" descr="Z:\sauvegarde\En cours\2012-08-22\TEM Isa\Gd2Ti2O7 irrsud U traitées\gd2Ti2O7 irrsud U transverse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63616" y="3764393"/>
            <a:ext cx="1365776" cy="136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ZoneTexte 54"/>
          <p:cNvSpPr txBox="1">
            <a:spLocks noChangeArrowheads="1"/>
          </p:cNvSpPr>
          <p:nvPr/>
        </p:nvSpPr>
        <p:spPr bwMode="auto">
          <a:xfrm>
            <a:off x="7452713" y="3702246"/>
            <a:ext cx="176429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100" smtClean="0">
                <a:solidFill>
                  <a:schemeClr val="bg1"/>
                </a:solidFill>
                <a:latin typeface="+mn-lt"/>
              </a:rPr>
              <a:t>Gd</a:t>
            </a:r>
            <a:r>
              <a:rPr lang="en-GB" sz="1100" baseline="-25000" smtClean="0">
                <a:solidFill>
                  <a:schemeClr val="bg1"/>
                </a:solidFill>
                <a:latin typeface="+mn-lt"/>
              </a:rPr>
              <a:t>2</a:t>
            </a:r>
            <a:r>
              <a:rPr lang="en-GB" sz="1100" smtClean="0">
                <a:solidFill>
                  <a:schemeClr val="bg1"/>
                </a:solidFill>
                <a:latin typeface="+mn-lt"/>
              </a:rPr>
              <a:t>Ti</a:t>
            </a:r>
            <a:r>
              <a:rPr lang="en-GB" sz="1100" baseline="-25000" smtClean="0">
                <a:solidFill>
                  <a:schemeClr val="bg1"/>
                </a:solidFill>
                <a:latin typeface="+mn-lt"/>
              </a:rPr>
              <a:t>2</a:t>
            </a:r>
            <a:r>
              <a:rPr lang="en-GB" sz="1100" smtClean="0">
                <a:solidFill>
                  <a:schemeClr val="bg1"/>
                </a:solidFill>
                <a:latin typeface="+mn-lt"/>
              </a:rPr>
              <a:t>O</a:t>
            </a:r>
            <a:r>
              <a:rPr lang="en-GB" sz="1100" baseline="-25000" smtClean="0">
                <a:solidFill>
                  <a:schemeClr val="bg1"/>
                </a:solidFill>
                <a:latin typeface="+mn-lt"/>
              </a:rPr>
              <a:t>7</a:t>
            </a:r>
            <a:r>
              <a:rPr lang="en-GB" sz="1100" smtClean="0">
                <a:solidFill>
                  <a:schemeClr val="bg1"/>
                </a:solidFill>
                <a:latin typeface="+mn-lt"/>
              </a:rPr>
              <a:t>  119MeV U</a:t>
            </a:r>
            <a:endParaRPr lang="en-GB" sz="110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 flipV="1">
            <a:off x="6948264" y="2534618"/>
            <a:ext cx="377701" cy="1182414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avec flèche 151"/>
          <p:cNvCxnSpPr/>
          <p:nvPr/>
        </p:nvCxnSpPr>
        <p:spPr>
          <a:xfrm flipV="1">
            <a:off x="3491880" y="2852936"/>
            <a:ext cx="1434431" cy="936104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 Box 7"/>
          <p:cNvSpPr txBox="1">
            <a:spLocks noChangeArrowheads="1"/>
          </p:cNvSpPr>
          <p:nvPr/>
        </p:nvSpPr>
        <p:spPr bwMode="auto">
          <a:xfrm>
            <a:off x="4139952" y="3284984"/>
            <a:ext cx="5132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 smtClean="0">
                <a:solidFill>
                  <a:srgbClr val="00B050"/>
                </a:solidFill>
                <a:sym typeface="Symbol"/>
              </a:rPr>
              <a:t> nm</a:t>
            </a:r>
            <a:endParaRPr lang="en-GB" sz="1200" b="1" smtClean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56" name="ZoneTexte 155"/>
          <p:cNvSpPr txBox="1"/>
          <p:nvPr/>
        </p:nvSpPr>
        <p:spPr>
          <a:xfrm>
            <a:off x="179512" y="4149080"/>
            <a:ext cx="3482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smtClean="0">
                <a:solidFill>
                  <a:srgbClr val="00CC99"/>
                </a:solidFill>
                <a:latin typeface="Calibri" pitchFamily="34" charset="0"/>
              </a:rPr>
              <a:t>Capture, decay, emission, sputtering</a:t>
            </a:r>
          </a:p>
        </p:txBody>
      </p:sp>
      <p:sp>
        <p:nvSpPr>
          <p:cNvPr id="157" name="ZoneTexte 156"/>
          <p:cNvSpPr txBox="1"/>
          <p:nvPr/>
        </p:nvSpPr>
        <p:spPr>
          <a:xfrm>
            <a:off x="179512" y="4437112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smtClean="0">
                <a:solidFill>
                  <a:srgbClr val="00B050"/>
                </a:solidFill>
                <a:latin typeface="Calibri" pitchFamily="34" charset="0"/>
              </a:rPr>
              <a:t>&gt;&gt; Nanostructure formation</a:t>
            </a:r>
            <a:endParaRPr lang="en-GB" sz="1400" b="1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62" name="Text Box 7"/>
          <p:cNvSpPr txBox="1">
            <a:spLocks noChangeArrowheads="1"/>
          </p:cNvSpPr>
          <p:nvPr/>
        </p:nvSpPr>
        <p:spPr bwMode="auto">
          <a:xfrm>
            <a:off x="2330874" y="4715282"/>
            <a:ext cx="13681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1200" smtClean="0">
                <a:ea typeface="ＭＳ Ｐゴシック" pitchFamily="34" charset="-128"/>
                <a:cs typeface="Arial" pitchFamily="34" charset="0"/>
              </a:rPr>
              <a:t>SrTiO</a:t>
            </a:r>
            <a:r>
              <a:rPr lang="en-GB" sz="1200" baseline="-25000" smtClean="0">
                <a:ea typeface="ＭＳ Ｐゴシック" pitchFamily="34" charset="-128"/>
                <a:cs typeface="Arial" pitchFamily="34" charset="0"/>
              </a:rPr>
              <a:t>3 </a:t>
            </a:r>
          </a:p>
          <a:p>
            <a:pPr eaLnBrk="0" hangingPunct="0">
              <a:spcBef>
                <a:spcPct val="0"/>
              </a:spcBef>
              <a:defRPr/>
            </a:pPr>
            <a:r>
              <a:rPr lang="en-GB" sz="1200" smtClean="0">
                <a:ea typeface="ＭＳ Ｐゴシック" pitchFamily="34" charset="-128"/>
                <a:cs typeface="Arial" pitchFamily="34" charset="0"/>
              </a:rPr>
              <a:t>Xe</a:t>
            </a:r>
            <a:r>
              <a:rPr lang="en-GB" sz="1200" baseline="30000" smtClean="0">
                <a:ea typeface="ＭＳ Ｐゴシック" pitchFamily="34" charset="-128"/>
                <a:cs typeface="Arial" pitchFamily="34" charset="0"/>
              </a:rPr>
              <a:t>31+ </a:t>
            </a:r>
            <a:r>
              <a:rPr lang="en-GB" sz="1200" smtClean="0">
                <a:ea typeface="ＭＳ Ｐゴシック" pitchFamily="34" charset="-128"/>
                <a:cs typeface="Arial" pitchFamily="34" charset="0"/>
              </a:rPr>
              <a:t>E = 110 keV</a:t>
            </a:r>
            <a:endParaRPr lang="en-GB" sz="1800" b="1">
              <a:solidFill>
                <a:srgbClr val="E5010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179512" y="3789040"/>
            <a:ext cx="3298565" cy="29523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Rectangle 2"/>
          <p:cNvSpPr>
            <a:spLocks noChangeArrowheads="1"/>
          </p:cNvSpPr>
          <p:nvPr/>
        </p:nvSpPr>
        <p:spPr bwMode="auto">
          <a:xfrm>
            <a:off x="81234" y="55907"/>
            <a:ext cx="9144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Kiona Bold" panose="00000800000000000000" pitchFamily="2" charset="0"/>
              </a:rPr>
              <a:t>GANIL facility </a:t>
            </a:r>
            <a:r>
              <a:rPr lang="en-GB" sz="2400" dirty="0" smtClean="0">
                <a:solidFill>
                  <a:schemeClr val="bg1"/>
                </a:solidFill>
                <a:latin typeface="Kiona Bold" panose="00000800000000000000" pitchFamily="2" charset="0"/>
              </a:rPr>
              <a:t>beamlines vs material modifications  </a:t>
            </a:r>
            <a:endParaRPr lang="en-GB" sz="2400" dirty="0">
              <a:solidFill>
                <a:schemeClr val="bg1"/>
              </a:solidFill>
              <a:latin typeface="Kiona Bold" panose="00000800000000000000" pitchFamily="2" charset="0"/>
            </a:endParaRPr>
          </a:p>
        </p:txBody>
      </p:sp>
      <p:sp>
        <p:nvSpPr>
          <p:cNvPr id="159" name="ZoneTexte 158"/>
          <p:cNvSpPr txBox="1"/>
          <p:nvPr/>
        </p:nvSpPr>
        <p:spPr>
          <a:xfrm rot="-5400000">
            <a:off x="3444156" y="2048284"/>
            <a:ext cx="1440160" cy="21602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1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LET (</a:t>
            </a:r>
            <a:r>
              <a:rPr lang="en-GB" sz="14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</a:t>
            </a:r>
            <a:r>
              <a:rPr lang="en-GB" sz="1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eV/µm)</a:t>
            </a:r>
            <a:endParaRPr lang="en-GB" sz="1400" b="1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3" name="Text Box 36"/>
          <p:cNvSpPr txBox="1">
            <a:spLocks noChangeArrowheads="1"/>
          </p:cNvSpPr>
          <p:nvPr/>
        </p:nvSpPr>
        <p:spPr bwMode="auto">
          <a:xfrm>
            <a:off x="224668" y="6370570"/>
            <a:ext cx="2808312" cy="30777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/>
            <a:r>
              <a:rPr lang="en-GB" sz="1000" dirty="0" smtClean="0">
                <a:solidFill>
                  <a:schemeClr val="tx1"/>
                </a:solidFill>
              </a:rPr>
              <a:t>El Said et al, NIMB 269-1234(2011)</a:t>
            </a:r>
          </a:p>
          <a:p>
            <a:pPr marL="342900" indent="-342900"/>
            <a:r>
              <a:rPr lang="en-GB" sz="1000" dirty="0" err="1" smtClean="0"/>
              <a:t>Aumayr</a:t>
            </a:r>
            <a:r>
              <a:rPr lang="en-GB" sz="1000" dirty="0" smtClean="0"/>
              <a:t> et al, JPCPM 23-393001(2011)</a:t>
            </a:r>
            <a:endParaRPr lang="en-GB" sz="1000" dirty="0">
              <a:solidFill>
                <a:schemeClr val="tx1"/>
              </a:solidFill>
            </a:endParaRPr>
          </a:p>
        </p:txBody>
      </p:sp>
      <p:pic>
        <p:nvPicPr>
          <p:cNvPr id="56" name="Picture 4" descr="Z:\sauvegarde\En cours\2012-08-22\TEM Isa\Gd2Ti2O7 irrsud U traitées\Gd2Ti2O7 500K.t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63705" y="5229200"/>
            <a:ext cx="136709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" name="Rectangle 169"/>
          <p:cNvSpPr/>
          <p:nvPr/>
        </p:nvSpPr>
        <p:spPr>
          <a:xfrm>
            <a:off x="4211960" y="3717032"/>
            <a:ext cx="4608512" cy="295232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24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157"/>
          <p:cNvSpPr/>
          <p:nvPr/>
        </p:nvSpPr>
        <p:spPr>
          <a:xfrm>
            <a:off x="82488" y="6175022"/>
            <a:ext cx="8926046" cy="553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Rectangle 160"/>
          <p:cNvSpPr/>
          <p:nvPr/>
        </p:nvSpPr>
        <p:spPr>
          <a:xfrm>
            <a:off x="82487" y="536468"/>
            <a:ext cx="9000000" cy="884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653136"/>
            <a:ext cx="2592288" cy="182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" name="Text Box 7"/>
          <p:cNvSpPr txBox="1">
            <a:spLocks noChangeArrowheads="1"/>
          </p:cNvSpPr>
          <p:nvPr/>
        </p:nvSpPr>
        <p:spPr bwMode="auto">
          <a:xfrm>
            <a:off x="7524328" y="2924944"/>
            <a:ext cx="7457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 smtClean="0">
                <a:solidFill>
                  <a:srgbClr val="002060"/>
                </a:solidFill>
                <a:latin typeface="+mn-lt"/>
              </a:rPr>
              <a:t>1500 µm</a:t>
            </a:r>
          </a:p>
        </p:txBody>
      </p:sp>
      <p:sp>
        <p:nvSpPr>
          <p:cNvPr id="1045" name="Text Box 8"/>
          <p:cNvSpPr txBox="1">
            <a:spLocks noChangeArrowheads="1"/>
          </p:cNvSpPr>
          <p:nvPr/>
        </p:nvSpPr>
        <p:spPr bwMode="auto">
          <a:xfrm>
            <a:off x="6444208" y="2492896"/>
            <a:ext cx="5100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 smtClean="0">
                <a:solidFill>
                  <a:srgbClr val="002060"/>
                </a:solidFill>
                <a:latin typeface="+mn-lt"/>
              </a:rPr>
              <a:t>5 µm</a:t>
            </a:r>
          </a:p>
        </p:txBody>
      </p:sp>
      <p:sp>
        <p:nvSpPr>
          <p:cNvPr id="1047" name="Text Box 10"/>
          <p:cNvSpPr txBox="1">
            <a:spLocks noChangeArrowheads="1"/>
          </p:cNvSpPr>
          <p:nvPr/>
        </p:nvSpPr>
        <p:spPr bwMode="auto">
          <a:xfrm>
            <a:off x="7236296" y="2636912"/>
            <a:ext cx="6671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 smtClean="0">
                <a:solidFill>
                  <a:srgbClr val="002060"/>
                </a:solidFill>
                <a:latin typeface="+mn-lt"/>
              </a:rPr>
              <a:t>100 µm</a:t>
            </a:r>
            <a:endParaRPr lang="en-GB" sz="1200" b="1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 flipH="1" flipV="1">
            <a:off x="6732240" y="2348880"/>
            <a:ext cx="474662" cy="600075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V="1">
            <a:off x="7198965" y="2915617"/>
            <a:ext cx="777875" cy="33338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0" name="ZoneTexte 35"/>
          <p:cNvSpPr txBox="1">
            <a:spLocks noChangeArrowheads="1"/>
          </p:cNvSpPr>
          <p:nvPr/>
        </p:nvSpPr>
        <p:spPr bwMode="auto">
          <a:xfrm>
            <a:off x="93776" y="3789040"/>
            <a:ext cx="341987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2000" b="1" u="sng" dirty="0" smtClean="0">
                <a:solidFill>
                  <a:srgbClr val="00B050"/>
                </a:solidFill>
                <a:latin typeface="+mn-lt"/>
              </a:rPr>
              <a:t>Potential energy deposition E</a:t>
            </a:r>
            <a:r>
              <a:rPr lang="en-GB" sz="2000" b="1" u="sng" baseline="-25000" dirty="0" smtClean="0">
                <a:solidFill>
                  <a:srgbClr val="00B050"/>
                </a:solidFill>
                <a:latin typeface="+mn-lt"/>
              </a:rPr>
              <a:t>P</a:t>
            </a:r>
            <a:r>
              <a:rPr lang="en-GB" sz="2000" b="1" u="sng" dirty="0" smtClean="0">
                <a:solidFill>
                  <a:srgbClr val="00B050"/>
                </a:solidFill>
                <a:latin typeface="+mn-lt"/>
              </a:rPr>
              <a:t> </a:t>
            </a:r>
            <a:endParaRPr lang="en-GB" sz="2000" b="1" u="sng" baseline="-25000" dirty="0" smtClean="0">
              <a:solidFill>
                <a:srgbClr val="00B050"/>
              </a:solidFill>
              <a:latin typeface="+mn-lt"/>
            </a:endParaRPr>
          </a:p>
        </p:txBody>
      </p:sp>
      <p:grpSp>
        <p:nvGrpSpPr>
          <p:cNvPr id="2" name="Groupe 57"/>
          <p:cNvGrpSpPr/>
          <p:nvPr/>
        </p:nvGrpSpPr>
        <p:grpSpPr>
          <a:xfrm>
            <a:off x="4067944" y="1014779"/>
            <a:ext cx="4818310" cy="2629665"/>
            <a:chOff x="4139952" y="1014779"/>
            <a:chExt cx="4818310" cy="2629665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4139952" y="1340768"/>
              <a:ext cx="4408488" cy="2292355"/>
              <a:chOff x="263" y="1547"/>
              <a:chExt cx="2777" cy="1444"/>
            </a:xfrm>
          </p:grpSpPr>
          <p:graphicFrame>
            <p:nvGraphicFramePr>
              <p:cNvPr id="1027" name="Object 5"/>
              <p:cNvGraphicFramePr>
                <a:graphicFrameLocks noChangeAspect="1"/>
              </p:cNvGraphicFramePr>
              <p:nvPr/>
            </p:nvGraphicFramePr>
            <p:xfrm>
              <a:off x="263" y="1547"/>
              <a:ext cx="2777" cy="14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08" name="CorelDRAW" r:id="rId5" imgW="8199360" imgH="4263480" progId="">
                      <p:embed/>
                    </p:oleObj>
                  </mc:Choice>
                  <mc:Fallback>
                    <p:oleObj name="CorelDRAW" r:id="rId5" imgW="8199360" imgH="4263480" progId="">
                      <p:embed/>
                      <p:pic>
                        <p:nvPicPr>
                          <p:cNvPr id="1027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3" y="1547"/>
                            <a:ext cx="2777" cy="14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43" name="Text Box 14"/>
              <p:cNvSpPr txBox="1">
                <a:spLocks noChangeArrowheads="1"/>
              </p:cNvSpPr>
              <p:nvPr/>
            </p:nvSpPr>
            <p:spPr bwMode="auto">
              <a:xfrm>
                <a:off x="643" y="2061"/>
                <a:ext cx="398" cy="19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400" b="1" smtClean="0">
                    <a:latin typeface="+mn-lt"/>
                  </a:rPr>
                  <a:t>ARIBE</a:t>
                </a:r>
                <a:endParaRPr lang="en-GB" sz="1400" b="1">
                  <a:latin typeface="+mn-lt"/>
                </a:endParaRPr>
              </a:p>
            </p:txBody>
          </p:sp>
        </p:grpSp>
        <p:sp>
          <p:nvSpPr>
            <p:cNvPr id="35" name="ZoneTexte 34"/>
            <p:cNvSpPr txBox="1"/>
            <p:nvPr/>
          </p:nvSpPr>
          <p:spPr>
            <a:xfrm>
              <a:off x="7020272" y="3429000"/>
              <a:ext cx="187220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4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         energy  (MeV/A)</a:t>
              </a:r>
              <a:endParaRPr lang="en-GB"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6925266" y="1014779"/>
              <a:ext cx="88877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medium energy</a:t>
              </a:r>
              <a:endParaRPr lang="en-GB"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7806134" y="1291965"/>
              <a:ext cx="115212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high energy</a:t>
              </a:r>
              <a:endParaRPr lang="en-GB"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6149950" y="1291965"/>
              <a:ext cx="86409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IRRSUD</a:t>
              </a:r>
              <a:endParaRPr lang="en-GB"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</p:grpSp>
      <p:sp>
        <p:nvSpPr>
          <p:cNvPr id="49" name="ZoneTexte 48"/>
          <p:cNvSpPr txBox="1"/>
          <p:nvPr/>
        </p:nvSpPr>
        <p:spPr>
          <a:xfrm>
            <a:off x="4211960" y="4293096"/>
            <a:ext cx="30915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Defect formation by radiolysis</a:t>
            </a:r>
          </a:p>
          <a:p>
            <a:endParaRPr lang="en-GB" sz="140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r>
              <a:rPr lang="en-GB" sz="140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Collective effect: atomic motions by intense electronic excitations  -&gt; extended defects</a:t>
            </a:r>
            <a:endParaRPr lang="en-GB" sz="140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4211960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smtClean="0">
                <a:solidFill>
                  <a:srgbClr val="002060"/>
                </a:solidFill>
                <a:latin typeface="Calibri" pitchFamily="34" charset="0"/>
              </a:rPr>
              <a:t>&gt;&gt; Track formation, disorder, phase transitions,  surface nanostructures</a:t>
            </a:r>
            <a:endParaRPr lang="en-GB" sz="14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1" name="Text Box 107"/>
          <p:cNvSpPr txBox="1">
            <a:spLocks noChangeArrowheads="1"/>
          </p:cNvSpPr>
          <p:nvPr/>
        </p:nvSpPr>
        <p:spPr bwMode="auto">
          <a:xfrm>
            <a:off x="4499992" y="3789040"/>
            <a:ext cx="27914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u="sng" dirty="0" smtClean="0">
                <a:solidFill>
                  <a:srgbClr val="002060"/>
                </a:solidFill>
                <a:latin typeface="Calibri" pitchFamily="34" charset="0"/>
              </a:rPr>
              <a:t>Electronic energy loss S</a:t>
            </a:r>
            <a:r>
              <a:rPr lang="en-GB" sz="2000" b="1" u="sng" baseline="-25000" dirty="0" smtClean="0">
                <a:solidFill>
                  <a:srgbClr val="002060"/>
                </a:solidFill>
                <a:latin typeface="Calibri" pitchFamily="34" charset="0"/>
              </a:rPr>
              <a:t>e</a:t>
            </a:r>
            <a:endParaRPr lang="en-GB" sz="2000" b="1" u="sng" baseline="-250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2" name="ZoneTexte 50"/>
          <p:cNvSpPr txBox="1">
            <a:spLocks noChangeArrowheads="1"/>
          </p:cNvSpPr>
          <p:nvPr/>
        </p:nvSpPr>
        <p:spPr bwMode="auto">
          <a:xfrm>
            <a:off x="5220072" y="6345756"/>
            <a:ext cx="252095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 dirty="0" err="1" smtClean="0">
                <a:latin typeface="Calibri" pitchFamily="34" charset="0"/>
              </a:rPr>
              <a:t>Sattonnay</a:t>
            </a:r>
            <a:r>
              <a:rPr lang="en-GB" sz="1000" dirty="0" smtClean="0">
                <a:latin typeface="Calibri" pitchFamily="34" charset="0"/>
              </a:rPr>
              <a:t> et al, </a:t>
            </a:r>
            <a:r>
              <a:rPr lang="en-GB" sz="1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Acta</a:t>
            </a:r>
            <a:r>
              <a:rPr lang="en-GB" sz="1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Mat 60-22 (2012)</a:t>
            </a:r>
          </a:p>
          <a:p>
            <a:endParaRPr lang="en-GB" sz="1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55" name="Picture 3" descr="Z:\sauvegarde\En cours\2012-08-22\TEM Isa\Gd2Ti2O7 irrsud U traitées\gd2Ti2O7 irrsud U transverse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63616" y="3764393"/>
            <a:ext cx="1365776" cy="136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ZoneTexte 54"/>
          <p:cNvSpPr txBox="1">
            <a:spLocks noChangeArrowheads="1"/>
          </p:cNvSpPr>
          <p:nvPr/>
        </p:nvSpPr>
        <p:spPr bwMode="auto">
          <a:xfrm>
            <a:off x="7452713" y="3702246"/>
            <a:ext cx="176429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100" smtClean="0">
                <a:solidFill>
                  <a:schemeClr val="bg1"/>
                </a:solidFill>
                <a:latin typeface="+mn-lt"/>
              </a:rPr>
              <a:t>Gd</a:t>
            </a:r>
            <a:r>
              <a:rPr lang="en-GB" sz="1100" baseline="-25000" smtClean="0">
                <a:solidFill>
                  <a:schemeClr val="bg1"/>
                </a:solidFill>
                <a:latin typeface="+mn-lt"/>
              </a:rPr>
              <a:t>2</a:t>
            </a:r>
            <a:r>
              <a:rPr lang="en-GB" sz="1100" smtClean="0">
                <a:solidFill>
                  <a:schemeClr val="bg1"/>
                </a:solidFill>
                <a:latin typeface="+mn-lt"/>
              </a:rPr>
              <a:t>Ti</a:t>
            </a:r>
            <a:r>
              <a:rPr lang="en-GB" sz="1100" baseline="-25000" smtClean="0">
                <a:solidFill>
                  <a:schemeClr val="bg1"/>
                </a:solidFill>
                <a:latin typeface="+mn-lt"/>
              </a:rPr>
              <a:t>2</a:t>
            </a:r>
            <a:r>
              <a:rPr lang="en-GB" sz="1100" smtClean="0">
                <a:solidFill>
                  <a:schemeClr val="bg1"/>
                </a:solidFill>
                <a:latin typeface="+mn-lt"/>
              </a:rPr>
              <a:t>O</a:t>
            </a:r>
            <a:r>
              <a:rPr lang="en-GB" sz="1100" baseline="-25000" smtClean="0">
                <a:solidFill>
                  <a:schemeClr val="bg1"/>
                </a:solidFill>
                <a:latin typeface="+mn-lt"/>
              </a:rPr>
              <a:t>7</a:t>
            </a:r>
            <a:r>
              <a:rPr lang="en-GB" sz="1100" smtClean="0">
                <a:solidFill>
                  <a:schemeClr val="bg1"/>
                </a:solidFill>
                <a:latin typeface="+mn-lt"/>
              </a:rPr>
              <a:t>  119MeV U</a:t>
            </a:r>
            <a:endParaRPr lang="en-GB" sz="110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 flipV="1">
            <a:off x="6948264" y="2534618"/>
            <a:ext cx="377701" cy="1182414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144218" y="1196752"/>
            <a:ext cx="1239158" cy="1000805"/>
            <a:chOff x="336" y="960"/>
            <a:chExt cx="2496" cy="1872"/>
          </a:xfrm>
        </p:grpSpPr>
        <p:sp>
          <p:nvSpPr>
            <p:cNvPr id="60" name="Line 3"/>
            <p:cNvSpPr>
              <a:spLocks noChangeShapeType="1"/>
            </p:cNvSpPr>
            <p:nvPr/>
          </p:nvSpPr>
          <p:spPr bwMode="auto">
            <a:xfrm>
              <a:off x="336" y="2160"/>
              <a:ext cx="3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Line 4"/>
            <p:cNvSpPr>
              <a:spLocks noChangeShapeType="1"/>
            </p:cNvSpPr>
            <p:nvPr/>
          </p:nvSpPr>
          <p:spPr bwMode="auto">
            <a:xfrm>
              <a:off x="720" y="2160"/>
              <a:ext cx="3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Line 5"/>
            <p:cNvSpPr>
              <a:spLocks noChangeShapeType="1"/>
            </p:cNvSpPr>
            <p:nvPr/>
          </p:nvSpPr>
          <p:spPr bwMode="auto">
            <a:xfrm flipV="1">
              <a:off x="1104" y="1488"/>
              <a:ext cx="864" cy="6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Line 6"/>
            <p:cNvSpPr>
              <a:spLocks noChangeShapeType="1"/>
            </p:cNvSpPr>
            <p:nvPr/>
          </p:nvSpPr>
          <p:spPr bwMode="auto">
            <a:xfrm>
              <a:off x="1104" y="2160"/>
              <a:ext cx="192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Line 7"/>
            <p:cNvSpPr>
              <a:spLocks noChangeShapeType="1"/>
            </p:cNvSpPr>
            <p:nvPr/>
          </p:nvSpPr>
          <p:spPr bwMode="auto">
            <a:xfrm>
              <a:off x="1296" y="2448"/>
              <a:ext cx="96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Line 8"/>
            <p:cNvSpPr>
              <a:spLocks noChangeShapeType="1"/>
            </p:cNvSpPr>
            <p:nvPr/>
          </p:nvSpPr>
          <p:spPr bwMode="auto">
            <a:xfrm>
              <a:off x="1392" y="2496"/>
              <a:ext cx="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Line 9"/>
            <p:cNvSpPr>
              <a:spLocks noChangeShapeType="1"/>
            </p:cNvSpPr>
            <p:nvPr/>
          </p:nvSpPr>
          <p:spPr bwMode="auto">
            <a:xfrm flipV="1">
              <a:off x="1440" y="2400"/>
              <a:ext cx="48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Line 10"/>
            <p:cNvSpPr>
              <a:spLocks noChangeShapeType="1"/>
            </p:cNvSpPr>
            <p:nvPr/>
          </p:nvSpPr>
          <p:spPr bwMode="auto">
            <a:xfrm>
              <a:off x="1440" y="2496"/>
              <a:ext cx="96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Line 11"/>
            <p:cNvSpPr>
              <a:spLocks noChangeShapeType="1"/>
            </p:cNvSpPr>
            <p:nvPr/>
          </p:nvSpPr>
          <p:spPr bwMode="auto">
            <a:xfrm>
              <a:off x="1392" y="2496"/>
              <a:ext cx="0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Line 12"/>
            <p:cNvSpPr>
              <a:spLocks noChangeShapeType="1"/>
            </p:cNvSpPr>
            <p:nvPr/>
          </p:nvSpPr>
          <p:spPr bwMode="auto">
            <a:xfrm>
              <a:off x="1392" y="2736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Line 13"/>
            <p:cNvSpPr>
              <a:spLocks noChangeShapeType="1"/>
            </p:cNvSpPr>
            <p:nvPr/>
          </p:nvSpPr>
          <p:spPr bwMode="auto">
            <a:xfrm flipH="1">
              <a:off x="1296" y="2736"/>
              <a:ext cx="96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Line 14"/>
            <p:cNvSpPr>
              <a:spLocks noChangeShapeType="1"/>
            </p:cNvSpPr>
            <p:nvPr/>
          </p:nvSpPr>
          <p:spPr bwMode="auto">
            <a:xfrm flipH="1">
              <a:off x="1152" y="2448"/>
              <a:ext cx="144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Line 15"/>
            <p:cNvSpPr>
              <a:spLocks noChangeShapeType="1"/>
            </p:cNvSpPr>
            <p:nvPr/>
          </p:nvSpPr>
          <p:spPr bwMode="auto">
            <a:xfrm flipH="1" flipV="1">
              <a:off x="1104" y="2496"/>
              <a:ext cx="48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Line 16"/>
            <p:cNvSpPr>
              <a:spLocks noChangeShapeType="1"/>
            </p:cNvSpPr>
            <p:nvPr/>
          </p:nvSpPr>
          <p:spPr bwMode="auto">
            <a:xfrm>
              <a:off x="1152" y="2544"/>
              <a:ext cx="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Line 17"/>
            <p:cNvSpPr>
              <a:spLocks noChangeShapeType="1"/>
            </p:cNvSpPr>
            <p:nvPr/>
          </p:nvSpPr>
          <p:spPr bwMode="auto">
            <a:xfrm flipH="1">
              <a:off x="1056" y="2736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Line 18"/>
            <p:cNvSpPr>
              <a:spLocks noChangeShapeType="1"/>
            </p:cNvSpPr>
            <p:nvPr/>
          </p:nvSpPr>
          <p:spPr bwMode="auto">
            <a:xfrm>
              <a:off x="1968" y="1488"/>
              <a:ext cx="432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Line 19"/>
            <p:cNvSpPr>
              <a:spLocks noChangeShapeType="1"/>
            </p:cNvSpPr>
            <p:nvPr/>
          </p:nvSpPr>
          <p:spPr bwMode="auto">
            <a:xfrm flipV="1">
              <a:off x="2400" y="1536"/>
              <a:ext cx="192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Line 20"/>
            <p:cNvSpPr>
              <a:spLocks noChangeShapeType="1"/>
            </p:cNvSpPr>
            <p:nvPr/>
          </p:nvSpPr>
          <p:spPr bwMode="auto">
            <a:xfrm>
              <a:off x="2400" y="1680"/>
              <a:ext cx="144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Line 21"/>
            <p:cNvSpPr>
              <a:spLocks noChangeShapeType="1"/>
            </p:cNvSpPr>
            <p:nvPr/>
          </p:nvSpPr>
          <p:spPr bwMode="auto">
            <a:xfrm flipV="1">
              <a:off x="2592" y="1440"/>
              <a:ext cx="48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Line 22"/>
            <p:cNvSpPr>
              <a:spLocks noChangeShapeType="1"/>
            </p:cNvSpPr>
            <p:nvPr/>
          </p:nvSpPr>
          <p:spPr bwMode="auto">
            <a:xfrm flipH="1" flipV="1">
              <a:off x="2544" y="1344"/>
              <a:ext cx="96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Line 23"/>
            <p:cNvSpPr>
              <a:spLocks noChangeShapeType="1"/>
            </p:cNvSpPr>
            <p:nvPr/>
          </p:nvSpPr>
          <p:spPr bwMode="auto">
            <a:xfrm flipV="1">
              <a:off x="2640" y="1392"/>
              <a:ext cx="96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Line 24"/>
            <p:cNvSpPr>
              <a:spLocks noChangeShapeType="1"/>
            </p:cNvSpPr>
            <p:nvPr/>
          </p:nvSpPr>
          <p:spPr bwMode="auto">
            <a:xfrm>
              <a:off x="2592" y="1536"/>
              <a:ext cx="144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Line 25"/>
            <p:cNvSpPr>
              <a:spLocks noChangeShapeType="1"/>
            </p:cNvSpPr>
            <p:nvPr/>
          </p:nvSpPr>
          <p:spPr bwMode="auto">
            <a:xfrm flipH="1">
              <a:off x="2496" y="1344"/>
              <a:ext cx="48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Line 26"/>
            <p:cNvSpPr>
              <a:spLocks noChangeShapeType="1"/>
            </p:cNvSpPr>
            <p:nvPr/>
          </p:nvSpPr>
          <p:spPr bwMode="auto">
            <a:xfrm flipV="1">
              <a:off x="2736" y="1344"/>
              <a:ext cx="0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Line 27"/>
            <p:cNvSpPr>
              <a:spLocks noChangeShapeType="1"/>
            </p:cNvSpPr>
            <p:nvPr/>
          </p:nvSpPr>
          <p:spPr bwMode="auto">
            <a:xfrm>
              <a:off x="2736" y="1392"/>
              <a:ext cx="96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Line 28"/>
            <p:cNvSpPr>
              <a:spLocks noChangeShapeType="1"/>
            </p:cNvSpPr>
            <p:nvPr/>
          </p:nvSpPr>
          <p:spPr bwMode="auto">
            <a:xfrm flipV="1">
              <a:off x="2544" y="1248"/>
              <a:ext cx="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Line 29"/>
            <p:cNvSpPr>
              <a:spLocks noChangeShapeType="1"/>
            </p:cNvSpPr>
            <p:nvPr/>
          </p:nvSpPr>
          <p:spPr bwMode="auto">
            <a:xfrm flipV="1">
              <a:off x="2544" y="1776"/>
              <a:ext cx="96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Line 30"/>
            <p:cNvSpPr>
              <a:spLocks noChangeShapeType="1"/>
            </p:cNvSpPr>
            <p:nvPr/>
          </p:nvSpPr>
          <p:spPr bwMode="auto">
            <a:xfrm>
              <a:off x="2544" y="1824"/>
              <a:ext cx="48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Line 31"/>
            <p:cNvSpPr>
              <a:spLocks noChangeShapeType="1"/>
            </p:cNvSpPr>
            <p:nvPr/>
          </p:nvSpPr>
          <p:spPr bwMode="auto">
            <a:xfrm flipV="1">
              <a:off x="1968" y="1152"/>
              <a:ext cx="192" cy="3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Line 32"/>
            <p:cNvSpPr>
              <a:spLocks noChangeShapeType="1"/>
            </p:cNvSpPr>
            <p:nvPr/>
          </p:nvSpPr>
          <p:spPr bwMode="auto">
            <a:xfrm flipV="1">
              <a:off x="2160" y="1056"/>
              <a:ext cx="24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Line 33"/>
            <p:cNvSpPr>
              <a:spLocks noChangeShapeType="1"/>
            </p:cNvSpPr>
            <p:nvPr/>
          </p:nvSpPr>
          <p:spPr bwMode="auto">
            <a:xfrm flipH="1" flipV="1">
              <a:off x="2064" y="1056"/>
              <a:ext cx="96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Line 34"/>
            <p:cNvSpPr>
              <a:spLocks noChangeShapeType="1"/>
            </p:cNvSpPr>
            <p:nvPr/>
          </p:nvSpPr>
          <p:spPr bwMode="auto">
            <a:xfrm>
              <a:off x="2400" y="1056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Line 35"/>
            <p:cNvSpPr>
              <a:spLocks noChangeShapeType="1"/>
            </p:cNvSpPr>
            <p:nvPr/>
          </p:nvSpPr>
          <p:spPr bwMode="auto">
            <a:xfrm flipH="1" flipV="1">
              <a:off x="2304" y="960"/>
              <a:ext cx="96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Line 36"/>
            <p:cNvSpPr>
              <a:spLocks noChangeShapeType="1"/>
            </p:cNvSpPr>
            <p:nvPr/>
          </p:nvSpPr>
          <p:spPr bwMode="auto">
            <a:xfrm flipH="1">
              <a:off x="2448" y="1968"/>
              <a:ext cx="144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Line 37"/>
            <p:cNvSpPr>
              <a:spLocks noChangeShapeType="1"/>
            </p:cNvSpPr>
            <p:nvPr/>
          </p:nvSpPr>
          <p:spPr bwMode="auto">
            <a:xfrm>
              <a:off x="2448" y="2160"/>
              <a:ext cx="48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Line 38"/>
            <p:cNvSpPr>
              <a:spLocks noChangeShapeType="1"/>
            </p:cNvSpPr>
            <p:nvPr/>
          </p:nvSpPr>
          <p:spPr bwMode="auto">
            <a:xfrm flipH="1">
              <a:off x="2352" y="2160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Line 39"/>
            <p:cNvSpPr>
              <a:spLocks noChangeShapeType="1"/>
            </p:cNvSpPr>
            <p:nvPr/>
          </p:nvSpPr>
          <p:spPr bwMode="auto">
            <a:xfrm flipH="1" flipV="1">
              <a:off x="1728" y="1248"/>
              <a:ext cx="240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Line 40"/>
            <p:cNvSpPr>
              <a:spLocks noChangeShapeType="1"/>
            </p:cNvSpPr>
            <p:nvPr/>
          </p:nvSpPr>
          <p:spPr bwMode="auto">
            <a:xfrm flipV="1">
              <a:off x="1728" y="1152"/>
              <a:ext cx="48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Line 41"/>
            <p:cNvSpPr>
              <a:spLocks noChangeShapeType="1"/>
            </p:cNvSpPr>
            <p:nvPr/>
          </p:nvSpPr>
          <p:spPr bwMode="auto">
            <a:xfrm flipH="1" flipV="1">
              <a:off x="1536" y="1200"/>
              <a:ext cx="192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Line 42"/>
            <p:cNvSpPr>
              <a:spLocks noChangeShapeType="1"/>
            </p:cNvSpPr>
            <p:nvPr/>
          </p:nvSpPr>
          <p:spPr bwMode="auto">
            <a:xfrm>
              <a:off x="1776" y="1152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Line 43"/>
            <p:cNvSpPr>
              <a:spLocks noChangeShapeType="1"/>
            </p:cNvSpPr>
            <p:nvPr/>
          </p:nvSpPr>
          <p:spPr bwMode="auto">
            <a:xfrm flipH="1" flipV="1">
              <a:off x="1680" y="1008"/>
              <a:ext cx="96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Line 44"/>
            <p:cNvSpPr>
              <a:spLocks noChangeShapeType="1"/>
            </p:cNvSpPr>
            <p:nvPr/>
          </p:nvSpPr>
          <p:spPr bwMode="auto">
            <a:xfrm flipH="1">
              <a:off x="1488" y="1200"/>
              <a:ext cx="48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Line 45"/>
            <p:cNvSpPr>
              <a:spLocks noChangeShapeType="1"/>
            </p:cNvSpPr>
            <p:nvPr/>
          </p:nvSpPr>
          <p:spPr bwMode="auto">
            <a:xfrm flipH="1" flipV="1">
              <a:off x="1488" y="1104"/>
              <a:ext cx="48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Oval 46"/>
            <p:cNvSpPr>
              <a:spLocks noChangeAspect="1" noChangeArrowheads="1"/>
            </p:cNvSpPr>
            <p:nvPr/>
          </p:nvSpPr>
          <p:spPr bwMode="auto">
            <a:xfrm>
              <a:off x="1104" y="2160"/>
              <a:ext cx="25" cy="25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Oval 47"/>
            <p:cNvSpPr>
              <a:spLocks noChangeAspect="1" noChangeArrowheads="1"/>
            </p:cNvSpPr>
            <p:nvPr/>
          </p:nvSpPr>
          <p:spPr bwMode="auto">
            <a:xfrm>
              <a:off x="1296" y="2448"/>
              <a:ext cx="25" cy="25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Oval 48"/>
            <p:cNvSpPr>
              <a:spLocks noChangeAspect="1" noChangeArrowheads="1"/>
            </p:cNvSpPr>
            <p:nvPr/>
          </p:nvSpPr>
          <p:spPr bwMode="auto">
            <a:xfrm>
              <a:off x="1392" y="2496"/>
              <a:ext cx="25" cy="25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Oval 49"/>
            <p:cNvSpPr>
              <a:spLocks noChangeAspect="1" noChangeArrowheads="1"/>
            </p:cNvSpPr>
            <p:nvPr/>
          </p:nvSpPr>
          <p:spPr bwMode="auto">
            <a:xfrm>
              <a:off x="1416" y="2496"/>
              <a:ext cx="25" cy="25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Oval 50"/>
            <p:cNvSpPr>
              <a:spLocks noChangeAspect="1" noChangeArrowheads="1"/>
            </p:cNvSpPr>
            <p:nvPr/>
          </p:nvSpPr>
          <p:spPr bwMode="auto">
            <a:xfrm>
              <a:off x="1488" y="2400"/>
              <a:ext cx="25" cy="25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Oval 51"/>
            <p:cNvSpPr>
              <a:spLocks noChangeAspect="1" noChangeArrowheads="1"/>
            </p:cNvSpPr>
            <p:nvPr/>
          </p:nvSpPr>
          <p:spPr bwMode="auto">
            <a:xfrm>
              <a:off x="1514" y="2568"/>
              <a:ext cx="25" cy="25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Oval 52"/>
            <p:cNvSpPr>
              <a:spLocks noChangeAspect="1" noChangeArrowheads="1"/>
            </p:cNvSpPr>
            <p:nvPr/>
          </p:nvSpPr>
          <p:spPr bwMode="auto">
            <a:xfrm>
              <a:off x="1392" y="2736"/>
              <a:ext cx="25" cy="25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Oval 53"/>
            <p:cNvSpPr>
              <a:spLocks noChangeAspect="1" noChangeArrowheads="1"/>
            </p:cNvSpPr>
            <p:nvPr/>
          </p:nvSpPr>
          <p:spPr bwMode="auto">
            <a:xfrm>
              <a:off x="1488" y="2736"/>
              <a:ext cx="25" cy="25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Oval 54"/>
            <p:cNvSpPr>
              <a:spLocks noChangeAspect="1" noChangeArrowheads="1"/>
            </p:cNvSpPr>
            <p:nvPr/>
          </p:nvSpPr>
          <p:spPr bwMode="auto">
            <a:xfrm>
              <a:off x="1104" y="2496"/>
              <a:ext cx="25" cy="25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Oval 55"/>
            <p:cNvSpPr>
              <a:spLocks noChangeAspect="1" noChangeArrowheads="1"/>
            </p:cNvSpPr>
            <p:nvPr/>
          </p:nvSpPr>
          <p:spPr bwMode="auto">
            <a:xfrm>
              <a:off x="1152" y="2544"/>
              <a:ext cx="25" cy="25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Oval 56"/>
            <p:cNvSpPr>
              <a:spLocks noChangeAspect="1" noChangeArrowheads="1"/>
            </p:cNvSpPr>
            <p:nvPr/>
          </p:nvSpPr>
          <p:spPr bwMode="auto">
            <a:xfrm>
              <a:off x="1152" y="2736"/>
              <a:ext cx="25" cy="25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Oval 57"/>
            <p:cNvSpPr>
              <a:spLocks noChangeAspect="1" noChangeArrowheads="1"/>
            </p:cNvSpPr>
            <p:nvPr/>
          </p:nvSpPr>
          <p:spPr bwMode="auto">
            <a:xfrm>
              <a:off x="1056" y="2736"/>
              <a:ext cx="25" cy="25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Oval 58"/>
            <p:cNvSpPr>
              <a:spLocks noChangeAspect="1" noChangeArrowheads="1"/>
            </p:cNvSpPr>
            <p:nvPr/>
          </p:nvSpPr>
          <p:spPr bwMode="auto">
            <a:xfrm>
              <a:off x="1296" y="2806"/>
              <a:ext cx="25" cy="25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Oval 59"/>
            <p:cNvSpPr>
              <a:spLocks noChangeAspect="1" noChangeArrowheads="1"/>
            </p:cNvSpPr>
            <p:nvPr/>
          </p:nvSpPr>
          <p:spPr bwMode="auto">
            <a:xfrm>
              <a:off x="720" y="2160"/>
              <a:ext cx="25" cy="25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Oval 60"/>
            <p:cNvSpPr>
              <a:spLocks noChangeAspect="1" noChangeArrowheads="1"/>
            </p:cNvSpPr>
            <p:nvPr/>
          </p:nvSpPr>
          <p:spPr bwMode="auto">
            <a:xfrm>
              <a:off x="1704" y="1248"/>
              <a:ext cx="25" cy="25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Oval 61"/>
            <p:cNvSpPr>
              <a:spLocks noChangeAspect="1" noChangeArrowheads="1"/>
            </p:cNvSpPr>
            <p:nvPr/>
          </p:nvSpPr>
          <p:spPr bwMode="auto">
            <a:xfrm>
              <a:off x="1488" y="1248"/>
              <a:ext cx="25" cy="25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Oval 62"/>
            <p:cNvSpPr>
              <a:spLocks noChangeAspect="1" noChangeArrowheads="1"/>
            </p:cNvSpPr>
            <p:nvPr/>
          </p:nvSpPr>
          <p:spPr bwMode="auto">
            <a:xfrm>
              <a:off x="2064" y="1056"/>
              <a:ext cx="25" cy="25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Oval 63"/>
            <p:cNvSpPr>
              <a:spLocks noChangeAspect="1" noChangeArrowheads="1"/>
            </p:cNvSpPr>
            <p:nvPr/>
          </p:nvSpPr>
          <p:spPr bwMode="auto">
            <a:xfrm>
              <a:off x="2160" y="1152"/>
              <a:ext cx="25" cy="25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Oval 64"/>
            <p:cNvSpPr>
              <a:spLocks noChangeAspect="1" noChangeArrowheads="1"/>
            </p:cNvSpPr>
            <p:nvPr/>
          </p:nvSpPr>
          <p:spPr bwMode="auto">
            <a:xfrm>
              <a:off x="1872" y="1152"/>
              <a:ext cx="25" cy="25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Oval 65"/>
            <p:cNvSpPr>
              <a:spLocks noChangeAspect="1" noChangeArrowheads="1"/>
            </p:cNvSpPr>
            <p:nvPr/>
          </p:nvSpPr>
          <p:spPr bwMode="auto">
            <a:xfrm>
              <a:off x="1680" y="1008"/>
              <a:ext cx="25" cy="25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Oval 66"/>
            <p:cNvSpPr>
              <a:spLocks noChangeAspect="1" noChangeArrowheads="1"/>
            </p:cNvSpPr>
            <p:nvPr/>
          </p:nvSpPr>
          <p:spPr bwMode="auto">
            <a:xfrm>
              <a:off x="1488" y="1104"/>
              <a:ext cx="25" cy="25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Oval 67"/>
            <p:cNvSpPr>
              <a:spLocks noChangeAspect="1" noChangeArrowheads="1"/>
            </p:cNvSpPr>
            <p:nvPr/>
          </p:nvSpPr>
          <p:spPr bwMode="auto">
            <a:xfrm>
              <a:off x="1532" y="1176"/>
              <a:ext cx="25" cy="25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Oval 68"/>
            <p:cNvSpPr>
              <a:spLocks noChangeAspect="1" noChangeArrowheads="1"/>
            </p:cNvSpPr>
            <p:nvPr/>
          </p:nvSpPr>
          <p:spPr bwMode="auto">
            <a:xfrm>
              <a:off x="1776" y="1152"/>
              <a:ext cx="25" cy="25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Oval 69"/>
            <p:cNvSpPr>
              <a:spLocks noChangeAspect="1" noChangeArrowheads="1"/>
            </p:cNvSpPr>
            <p:nvPr/>
          </p:nvSpPr>
          <p:spPr bwMode="auto">
            <a:xfrm>
              <a:off x="1965" y="1464"/>
              <a:ext cx="25" cy="25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Oval 70"/>
            <p:cNvSpPr>
              <a:spLocks noChangeAspect="1" noChangeArrowheads="1"/>
            </p:cNvSpPr>
            <p:nvPr/>
          </p:nvSpPr>
          <p:spPr bwMode="auto">
            <a:xfrm>
              <a:off x="2378" y="1056"/>
              <a:ext cx="25" cy="25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Oval 71"/>
            <p:cNvSpPr>
              <a:spLocks noChangeAspect="1" noChangeArrowheads="1"/>
            </p:cNvSpPr>
            <p:nvPr/>
          </p:nvSpPr>
          <p:spPr bwMode="auto">
            <a:xfrm>
              <a:off x="2304" y="960"/>
              <a:ext cx="25" cy="25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Oval 72"/>
            <p:cNvSpPr>
              <a:spLocks noChangeAspect="1" noChangeArrowheads="1"/>
            </p:cNvSpPr>
            <p:nvPr/>
          </p:nvSpPr>
          <p:spPr bwMode="auto">
            <a:xfrm>
              <a:off x="2544" y="1056"/>
              <a:ext cx="25" cy="25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Oval 73"/>
            <p:cNvSpPr>
              <a:spLocks noChangeAspect="1" noChangeArrowheads="1"/>
            </p:cNvSpPr>
            <p:nvPr/>
          </p:nvSpPr>
          <p:spPr bwMode="auto">
            <a:xfrm>
              <a:off x="2400" y="1680"/>
              <a:ext cx="25" cy="25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Oval 74"/>
            <p:cNvSpPr>
              <a:spLocks noChangeAspect="1" noChangeArrowheads="1"/>
            </p:cNvSpPr>
            <p:nvPr/>
          </p:nvSpPr>
          <p:spPr bwMode="auto">
            <a:xfrm>
              <a:off x="2566" y="1536"/>
              <a:ext cx="25" cy="25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Oval 75"/>
            <p:cNvSpPr>
              <a:spLocks noChangeAspect="1" noChangeArrowheads="1"/>
            </p:cNvSpPr>
            <p:nvPr/>
          </p:nvSpPr>
          <p:spPr bwMode="auto">
            <a:xfrm>
              <a:off x="2640" y="1440"/>
              <a:ext cx="25" cy="25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Oval 76"/>
            <p:cNvSpPr>
              <a:spLocks noChangeAspect="1" noChangeArrowheads="1"/>
            </p:cNvSpPr>
            <p:nvPr/>
          </p:nvSpPr>
          <p:spPr bwMode="auto">
            <a:xfrm>
              <a:off x="2544" y="1344"/>
              <a:ext cx="25" cy="25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" name="Oval 77"/>
            <p:cNvSpPr>
              <a:spLocks noChangeAspect="1" noChangeArrowheads="1"/>
            </p:cNvSpPr>
            <p:nvPr/>
          </p:nvSpPr>
          <p:spPr bwMode="auto">
            <a:xfrm>
              <a:off x="2736" y="1392"/>
              <a:ext cx="25" cy="25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" name="Oval 78"/>
            <p:cNvSpPr>
              <a:spLocks noChangeAspect="1" noChangeArrowheads="1"/>
            </p:cNvSpPr>
            <p:nvPr/>
          </p:nvSpPr>
          <p:spPr bwMode="auto">
            <a:xfrm>
              <a:off x="2544" y="1248"/>
              <a:ext cx="25" cy="25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Oval 79"/>
            <p:cNvSpPr>
              <a:spLocks noChangeAspect="1" noChangeArrowheads="1"/>
            </p:cNvSpPr>
            <p:nvPr/>
          </p:nvSpPr>
          <p:spPr bwMode="auto">
            <a:xfrm>
              <a:off x="2496" y="1392"/>
              <a:ext cx="25" cy="25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" name="Oval 80"/>
            <p:cNvSpPr>
              <a:spLocks noChangeAspect="1" noChangeArrowheads="1"/>
            </p:cNvSpPr>
            <p:nvPr/>
          </p:nvSpPr>
          <p:spPr bwMode="auto">
            <a:xfrm>
              <a:off x="2736" y="1344"/>
              <a:ext cx="25" cy="25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" name="Oval 81"/>
            <p:cNvSpPr>
              <a:spLocks noChangeAspect="1" noChangeArrowheads="1"/>
            </p:cNvSpPr>
            <p:nvPr/>
          </p:nvSpPr>
          <p:spPr bwMode="auto">
            <a:xfrm>
              <a:off x="2806" y="1439"/>
              <a:ext cx="25" cy="25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" name="Oval 82"/>
            <p:cNvSpPr>
              <a:spLocks noChangeAspect="1" noChangeArrowheads="1"/>
            </p:cNvSpPr>
            <p:nvPr/>
          </p:nvSpPr>
          <p:spPr bwMode="auto">
            <a:xfrm>
              <a:off x="2544" y="1824"/>
              <a:ext cx="25" cy="25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" name="Oval 83"/>
            <p:cNvSpPr>
              <a:spLocks noChangeAspect="1" noChangeArrowheads="1"/>
            </p:cNvSpPr>
            <p:nvPr/>
          </p:nvSpPr>
          <p:spPr bwMode="auto">
            <a:xfrm>
              <a:off x="2640" y="1776"/>
              <a:ext cx="25" cy="25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" name="Oval 84"/>
            <p:cNvSpPr>
              <a:spLocks noChangeAspect="1" noChangeArrowheads="1"/>
            </p:cNvSpPr>
            <p:nvPr/>
          </p:nvSpPr>
          <p:spPr bwMode="auto">
            <a:xfrm>
              <a:off x="2736" y="1632"/>
              <a:ext cx="25" cy="25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" name="Oval 85"/>
            <p:cNvSpPr>
              <a:spLocks noChangeAspect="1" noChangeArrowheads="1"/>
            </p:cNvSpPr>
            <p:nvPr/>
          </p:nvSpPr>
          <p:spPr bwMode="auto">
            <a:xfrm>
              <a:off x="2566" y="1968"/>
              <a:ext cx="25" cy="25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" name="Oval 86"/>
            <p:cNvSpPr>
              <a:spLocks noChangeAspect="1" noChangeArrowheads="1"/>
            </p:cNvSpPr>
            <p:nvPr/>
          </p:nvSpPr>
          <p:spPr bwMode="auto">
            <a:xfrm>
              <a:off x="2352" y="2160"/>
              <a:ext cx="25" cy="25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Oval 87"/>
            <p:cNvSpPr>
              <a:spLocks noChangeAspect="1" noChangeArrowheads="1"/>
            </p:cNvSpPr>
            <p:nvPr/>
          </p:nvSpPr>
          <p:spPr bwMode="auto">
            <a:xfrm>
              <a:off x="2448" y="2135"/>
              <a:ext cx="25" cy="25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" name="Oval 88"/>
            <p:cNvSpPr>
              <a:spLocks noChangeAspect="1" noChangeArrowheads="1"/>
            </p:cNvSpPr>
            <p:nvPr/>
          </p:nvSpPr>
          <p:spPr bwMode="auto">
            <a:xfrm>
              <a:off x="2496" y="2208"/>
              <a:ext cx="25" cy="25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6" name="Picture 92" descr="E:\SRMA\DDIN\PE16\DS3 63451b.T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8074" y="1124744"/>
            <a:ext cx="1078111" cy="1080646"/>
          </a:xfrm>
          <a:prstGeom prst="rect">
            <a:avLst/>
          </a:prstGeom>
          <a:noFill/>
        </p:spPr>
      </p:pic>
      <p:cxnSp>
        <p:nvCxnSpPr>
          <p:cNvPr id="150" name="Connecteur droit avec flèche 149"/>
          <p:cNvCxnSpPr/>
          <p:nvPr/>
        </p:nvCxnSpPr>
        <p:spPr>
          <a:xfrm>
            <a:off x="3707904" y="980728"/>
            <a:ext cx="2226519" cy="1008112"/>
          </a:xfrm>
          <a:prstGeom prst="straightConnector1">
            <a:avLst/>
          </a:prstGeom>
          <a:ln w="25400">
            <a:solidFill>
              <a:srgbClr val="D600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avec flèche 151"/>
          <p:cNvCxnSpPr/>
          <p:nvPr/>
        </p:nvCxnSpPr>
        <p:spPr>
          <a:xfrm flipV="1">
            <a:off x="3491880" y="2852936"/>
            <a:ext cx="1434431" cy="936104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 Box 7"/>
          <p:cNvSpPr txBox="1">
            <a:spLocks noChangeArrowheads="1"/>
          </p:cNvSpPr>
          <p:nvPr/>
        </p:nvSpPr>
        <p:spPr bwMode="auto">
          <a:xfrm>
            <a:off x="5004048" y="1340768"/>
            <a:ext cx="6623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 smtClean="0">
                <a:solidFill>
                  <a:srgbClr val="D60093"/>
                </a:solidFill>
              </a:rPr>
              <a:t>&lt;&lt;&lt;</a:t>
            </a:r>
            <a:r>
              <a:rPr lang="en-GB" sz="1200" b="1" smtClean="0">
                <a:solidFill>
                  <a:srgbClr val="D60093"/>
                </a:solidFill>
                <a:latin typeface="+mn-lt"/>
              </a:rPr>
              <a:t> µm</a:t>
            </a:r>
          </a:p>
        </p:txBody>
      </p:sp>
      <p:sp>
        <p:nvSpPr>
          <p:cNvPr id="155" name="Text Box 7"/>
          <p:cNvSpPr txBox="1">
            <a:spLocks noChangeArrowheads="1"/>
          </p:cNvSpPr>
          <p:nvPr/>
        </p:nvSpPr>
        <p:spPr bwMode="auto">
          <a:xfrm>
            <a:off x="4139952" y="3284984"/>
            <a:ext cx="5132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 smtClean="0">
                <a:solidFill>
                  <a:srgbClr val="00B050"/>
                </a:solidFill>
                <a:sym typeface="Symbol"/>
              </a:rPr>
              <a:t> nm</a:t>
            </a:r>
            <a:endParaRPr lang="en-GB" sz="1200" b="1" smtClean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56" name="ZoneTexte 155"/>
          <p:cNvSpPr txBox="1"/>
          <p:nvPr/>
        </p:nvSpPr>
        <p:spPr>
          <a:xfrm>
            <a:off x="179512" y="4149080"/>
            <a:ext cx="3482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smtClean="0">
                <a:solidFill>
                  <a:srgbClr val="00CC99"/>
                </a:solidFill>
                <a:latin typeface="Calibri" pitchFamily="34" charset="0"/>
              </a:rPr>
              <a:t>Capture, decay, emission, sputtering</a:t>
            </a:r>
          </a:p>
        </p:txBody>
      </p:sp>
      <p:sp>
        <p:nvSpPr>
          <p:cNvPr id="157" name="ZoneTexte 156"/>
          <p:cNvSpPr txBox="1"/>
          <p:nvPr/>
        </p:nvSpPr>
        <p:spPr>
          <a:xfrm>
            <a:off x="179512" y="4437112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smtClean="0">
                <a:solidFill>
                  <a:srgbClr val="00B050"/>
                </a:solidFill>
                <a:latin typeface="Calibri" pitchFamily="34" charset="0"/>
              </a:rPr>
              <a:t>&gt;&gt; Nanostructure formation</a:t>
            </a:r>
            <a:endParaRPr lang="en-GB" sz="1400" b="1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62" name="Text Box 7"/>
          <p:cNvSpPr txBox="1">
            <a:spLocks noChangeArrowheads="1"/>
          </p:cNvSpPr>
          <p:nvPr/>
        </p:nvSpPr>
        <p:spPr bwMode="auto">
          <a:xfrm>
            <a:off x="2330874" y="4715282"/>
            <a:ext cx="13681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1200" smtClean="0">
                <a:ea typeface="ＭＳ Ｐゴシック" pitchFamily="34" charset="-128"/>
                <a:cs typeface="Arial" pitchFamily="34" charset="0"/>
              </a:rPr>
              <a:t>SrTiO</a:t>
            </a:r>
            <a:r>
              <a:rPr lang="en-GB" sz="1200" baseline="-25000" smtClean="0">
                <a:ea typeface="ＭＳ Ｐゴシック" pitchFamily="34" charset="-128"/>
                <a:cs typeface="Arial" pitchFamily="34" charset="0"/>
              </a:rPr>
              <a:t>3 </a:t>
            </a:r>
          </a:p>
          <a:p>
            <a:pPr eaLnBrk="0" hangingPunct="0">
              <a:spcBef>
                <a:spcPct val="0"/>
              </a:spcBef>
              <a:defRPr/>
            </a:pPr>
            <a:r>
              <a:rPr lang="en-GB" sz="1200" smtClean="0">
                <a:ea typeface="ＭＳ Ｐゴシック" pitchFamily="34" charset="-128"/>
                <a:cs typeface="Arial" pitchFamily="34" charset="0"/>
              </a:rPr>
              <a:t>Xe</a:t>
            </a:r>
            <a:r>
              <a:rPr lang="en-GB" sz="1200" baseline="30000" smtClean="0">
                <a:ea typeface="ＭＳ Ｐゴシック" pitchFamily="34" charset="-128"/>
                <a:cs typeface="Arial" pitchFamily="34" charset="0"/>
              </a:rPr>
              <a:t>31+ </a:t>
            </a:r>
            <a:r>
              <a:rPr lang="en-GB" sz="1200" smtClean="0">
                <a:ea typeface="ＭＳ Ｐゴシック" pitchFamily="34" charset="-128"/>
                <a:cs typeface="Arial" pitchFamily="34" charset="0"/>
              </a:rPr>
              <a:t>E = 110 keV</a:t>
            </a:r>
            <a:endParaRPr lang="en-GB" sz="1800" b="1">
              <a:solidFill>
                <a:srgbClr val="E5010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pSp>
        <p:nvGrpSpPr>
          <p:cNvPr id="5" name="Groupe 164"/>
          <p:cNvGrpSpPr/>
          <p:nvPr/>
        </p:nvGrpSpPr>
        <p:grpSpPr>
          <a:xfrm>
            <a:off x="431048" y="620688"/>
            <a:ext cx="3482975" cy="2808312"/>
            <a:chOff x="53752" y="620688"/>
            <a:chExt cx="3482975" cy="2808312"/>
          </a:xfrm>
        </p:grpSpPr>
        <p:sp>
          <p:nvSpPr>
            <p:cNvPr id="147" name="ZoneTexte 146"/>
            <p:cNvSpPr txBox="1"/>
            <p:nvPr/>
          </p:nvSpPr>
          <p:spPr>
            <a:xfrm>
              <a:off x="53752" y="2276872"/>
              <a:ext cx="3482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smtClean="0">
                  <a:solidFill>
                    <a:srgbClr val="FF66CC"/>
                  </a:solidFill>
                  <a:latin typeface="Calibri" pitchFamily="34" charset="0"/>
                </a:rPr>
                <a:t>Frenkel pairs, Displacement cascades</a:t>
              </a:r>
            </a:p>
          </p:txBody>
        </p:sp>
        <p:sp>
          <p:nvSpPr>
            <p:cNvPr id="148" name="ZoneTexte 147"/>
            <p:cNvSpPr txBox="1"/>
            <p:nvPr/>
          </p:nvSpPr>
          <p:spPr>
            <a:xfrm>
              <a:off x="229319" y="2636912"/>
              <a:ext cx="31318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smtClean="0">
                  <a:solidFill>
                    <a:srgbClr val="D60093"/>
                  </a:solidFill>
                  <a:latin typeface="Calibri" pitchFamily="34" charset="0"/>
                </a:rPr>
                <a:t>&gt;&gt; Cavities, bubbles, dislocation loops, segregation, precipitation, amorphization, phase transitions</a:t>
              </a:r>
              <a:endParaRPr lang="en-GB" sz="1400" b="1">
                <a:solidFill>
                  <a:srgbClr val="D60093"/>
                </a:solidFill>
                <a:latin typeface="Calibri" pitchFamily="34" charset="0"/>
              </a:endParaRPr>
            </a:p>
          </p:txBody>
        </p:sp>
        <p:sp>
          <p:nvSpPr>
            <p:cNvPr id="149" name="Text Box 108"/>
            <p:cNvSpPr txBox="1">
              <a:spLocks noChangeArrowheads="1"/>
            </p:cNvSpPr>
            <p:nvPr/>
          </p:nvSpPr>
          <p:spPr bwMode="auto">
            <a:xfrm>
              <a:off x="638239" y="692696"/>
              <a:ext cx="2410340" cy="344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rIns="9144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GB" sz="2000" b="1" u="sng" dirty="0" smtClean="0">
                  <a:solidFill>
                    <a:srgbClr val="D60093"/>
                  </a:solidFill>
                  <a:latin typeface="Calibri" pitchFamily="34" charset="0"/>
                </a:rPr>
                <a:t>Nuclear energy loss </a:t>
              </a:r>
              <a:r>
                <a:rPr lang="en-GB" sz="2000" b="1" u="sng" dirty="0" err="1" smtClean="0">
                  <a:solidFill>
                    <a:srgbClr val="D60093"/>
                  </a:solidFill>
                  <a:latin typeface="Calibri" pitchFamily="34" charset="0"/>
                </a:rPr>
                <a:t>S</a:t>
              </a:r>
              <a:r>
                <a:rPr lang="en-GB" sz="2000" b="1" u="sng" baseline="-25000" dirty="0" err="1" smtClean="0">
                  <a:solidFill>
                    <a:srgbClr val="D60093"/>
                  </a:solidFill>
                  <a:latin typeface="Calibri" pitchFamily="34" charset="0"/>
                </a:rPr>
                <a:t>n</a:t>
              </a:r>
              <a:endParaRPr lang="en-GB" sz="2000" b="1" u="sng" baseline="-25000" dirty="0">
                <a:solidFill>
                  <a:srgbClr val="D60093"/>
                </a:solidFill>
                <a:latin typeface="Calibri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253969" y="620688"/>
              <a:ext cx="3082541" cy="2808312"/>
            </a:xfrm>
            <a:prstGeom prst="rect">
              <a:avLst/>
            </a:prstGeom>
            <a:noFill/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8" name="Rectangle 167"/>
          <p:cNvSpPr/>
          <p:nvPr/>
        </p:nvSpPr>
        <p:spPr>
          <a:xfrm>
            <a:off x="179512" y="3789040"/>
            <a:ext cx="3298565" cy="29523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Rectangle 2"/>
          <p:cNvSpPr>
            <a:spLocks noChangeArrowheads="1"/>
          </p:cNvSpPr>
          <p:nvPr/>
        </p:nvSpPr>
        <p:spPr bwMode="auto">
          <a:xfrm>
            <a:off x="81234" y="55907"/>
            <a:ext cx="9144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Kiona Bold" panose="00000800000000000000" pitchFamily="2" charset="0"/>
              </a:rPr>
              <a:t>GANIL facility </a:t>
            </a:r>
            <a:r>
              <a:rPr lang="en-GB" sz="2400" dirty="0" smtClean="0">
                <a:solidFill>
                  <a:schemeClr val="bg1"/>
                </a:solidFill>
                <a:latin typeface="Kiona Bold" panose="00000800000000000000" pitchFamily="2" charset="0"/>
              </a:rPr>
              <a:t>beamlines vs material modifications  </a:t>
            </a:r>
            <a:endParaRPr lang="en-GB" sz="2400" dirty="0">
              <a:solidFill>
                <a:schemeClr val="bg1"/>
              </a:solidFill>
              <a:latin typeface="Kiona Bold" panose="00000800000000000000" pitchFamily="2" charset="0"/>
            </a:endParaRPr>
          </a:p>
        </p:txBody>
      </p:sp>
      <p:sp>
        <p:nvSpPr>
          <p:cNvPr id="159" name="ZoneTexte 158"/>
          <p:cNvSpPr txBox="1"/>
          <p:nvPr/>
        </p:nvSpPr>
        <p:spPr>
          <a:xfrm rot="-5400000">
            <a:off x="3444156" y="2048284"/>
            <a:ext cx="1440160" cy="21602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1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LET (</a:t>
            </a:r>
            <a:r>
              <a:rPr lang="en-GB" sz="14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</a:t>
            </a:r>
            <a:r>
              <a:rPr lang="en-GB" sz="1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eV/µm)</a:t>
            </a:r>
            <a:endParaRPr lang="en-GB" sz="1400" b="1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3" name="Text Box 36"/>
          <p:cNvSpPr txBox="1">
            <a:spLocks noChangeArrowheads="1"/>
          </p:cNvSpPr>
          <p:nvPr/>
        </p:nvSpPr>
        <p:spPr bwMode="auto">
          <a:xfrm>
            <a:off x="224668" y="6370570"/>
            <a:ext cx="2808312" cy="30777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/>
            <a:r>
              <a:rPr lang="en-GB" sz="1000" dirty="0" smtClean="0">
                <a:solidFill>
                  <a:schemeClr val="tx1"/>
                </a:solidFill>
              </a:rPr>
              <a:t>El Said et al, NIMB 269-1234(2011)</a:t>
            </a:r>
          </a:p>
          <a:p>
            <a:pPr marL="342900" indent="-342900"/>
            <a:r>
              <a:rPr lang="en-GB" sz="1000" dirty="0" err="1" smtClean="0"/>
              <a:t>Aumayr</a:t>
            </a:r>
            <a:r>
              <a:rPr lang="en-GB" sz="1000" dirty="0" smtClean="0"/>
              <a:t> et al, JPCPM 23-393001(2011)</a:t>
            </a:r>
            <a:endParaRPr lang="en-GB" sz="1000" dirty="0">
              <a:solidFill>
                <a:schemeClr val="tx1"/>
              </a:solidFill>
            </a:endParaRPr>
          </a:p>
        </p:txBody>
      </p:sp>
      <p:pic>
        <p:nvPicPr>
          <p:cNvPr id="56" name="Picture 4" descr="Z:\sauvegarde\En cours\2012-08-22\TEM Isa\Gd2Ti2O7 irrsud U traitées\Gd2Ti2O7 500K.t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63705" y="5229200"/>
            <a:ext cx="136709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" name="Rectangle 169"/>
          <p:cNvSpPr/>
          <p:nvPr/>
        </p:nvSpPr>
        <p:spPr>
          <a:xfrm>
            <a:off x="4211960" y="3717032"/>
            <a:ext cx="4608512" cy="295232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0" name="Image 15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38385" y="705833"/>
            <a:ext cx="1311608" cy="37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8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3344" y="6211598"/>
            <a:ext cx="8975706" cy="553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0975" y="62972"/>
            <a:ext cx="9008075" cy="1155017"/>
          </a:xfrm>
        </p:spPr>
        <p:txBody>
          <a:bodyPr/>
          <a:lstStyle/>
          <a:p>
            <a:r>
              <a:rPr lang="fr-FR" dirty="0" smtClean="0"/>
              <a:t>IRRSUD :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numbers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8802240" y="6521063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C807C-62D9-439E-A72C-A83E98077815}" type="slidenum">
              <a:rPr lang="fr-FR" sz="1200">
                <a:solidFill>
                  <a:prstClr val="black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058504"/>
              </p:ext>
            </p:extLst>
          </p:nvPr>
        </p:nvGraphicFramePr>
        <p:xfrm>
          <a:off x="2984576" y="1933575"/>
          <a:ext cx="2486025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7969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Rp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10,4 µm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969">
                <a:tc>
                  <a:txBody>
                    <a:bodyPr/>
                    <a:lstStyle/>
                    <a:p>
                      <a:r>
                        <a:rPr lang="fr-FR" dirty="0" smtClean="0"/>
                        <a:t>Se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4,61 </a:t>
                      </a:r>
                      <a:r>
                        <a:rPr lang="fr-FR" dirty="0" err="1" smtClean="0"/>
                        <a:t>keV</a:t>
                      </a:r>
                      <a:r>
                        <a:rPr lang="fr-FR" dirty="0" smtClean="0"/>
                        <a:t>/nm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969">
                <a:tc>
                  <a:txBody>
                    <a:bodyPr/>
                    <a:lstStyle/>
                    <a:p>
                      <a:r>
                        <a:rPr lang="fr-FR" dirty="0" smtClean="0"/>
                        <a:t>Sn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0,0079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keV</a:t>
                      </a:r>
                      <a:r>
                        <a:rPr lang="fr-FR" baseline="0" dirty="0" smtClean="0"/>
                        <a:t>/nm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969">
                <a:tc>
                  <a:txBody>
                    <a:bodyPr/>
                    <a:lstStyle/>
                    <a:p>
                      <a:r>
                        <a:rPr lang="fr-FR" baseline="0" dirty="0" smtClean="0"/>
                        <a:t>ENSP surface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584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885825" y="1989237"/>
            <a:ext cx="14859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baseline="30000" dirty="0" smtClean="0">
                <a:solidFill>
                  <a:srgbClr val="3864B3"/>
                </a:solidFill>
              </a:rPr>
              <a:t>36</a:t>
            </a:r>
            <a:r>
              <a:rPr lang="fr-FR" b="1" dirty="0" smtClean="0">
                <a:solidFill>
                  <a:srgbClr val="3864B3"/>
                </a:solidFill>
              </a:rPr>
              <a:t>Ar</a:t>
            </a:r>
            <a:r>
              <a:rPr lang="fr-FR" b="1" baseline="30000" dirty="0" smtClean="0">
                <a:solidFill>
                  <a:srgbClr val="3864B3"/>
                </a:solidFill>
              </a:rPr>
              <a:t>10+ </a:t>
            </a:r>
          </a:p>
          <a:p>
            <a:r>
              <a:rPr lang="fr-FR" sz="1600" b="1" dirty="0" smtClean="0">
                <a:solidFill>
                  <a:srgbClr val="3864B3"/>
                </a:solidFill>
              </a:rPr>
              <a:t>0,98 MeV/A</a:t>
            </a:r>
          </a:p>
          <a:p>
            <a:r>
              <a:rPr lang="fr-FR" sz="1600" b="1" dirty="0" smtClean="0">
                <a:solidFill>
                  <a:srgbClr val="3864B3"/>
                </a:solidFill>
              </a:rPr>
              <a:t># 35 MeV</a:t>
            </a:r>
            <a:endParaRPr lang="fr-FR" sz="1600" b="1" dirty="0">
              <a:solidFill>
                <a:srgbClr val="3864B3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676650" y="1438275"/>
            <a:ext cx="1115219" cy="381000"/>
          </a:xfrm>
          <a:prstGeom prst="rect">
            <a:avLst/>
          </a:prstGeom>
          <a:noFill/>
          <a:ln>
            <a:solidFill>
              <a:srgbClr val="0D33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D3356"/>
                </a:solidFill>
              </a:rPr>
              <a:t>C 1,8g/cc</a:t>
            </a:r>
            <a:endParaRPr lang="fr-FR" dirty="0">
              <a:solidFill>
                <a:srgbClr val="0D3356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648053" y="1438275"/>
            <a:ext cx="1543844" cy="381000"/>
          </a:xfrm>
          <a:prstGeom prst="rect">
            <a:avLst/>
          </a:prstGeom>
          <a:noFill/>
          <a:ln>
            <a:solidFill>
              <a:srgbClr val="0D33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D3356"/>
                </a:solidFill>
              </a:rPr>
              <a:t>W 19,35g/cc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857866"/>
              </p:ext>
            </p:extLst>
          </p:nvPr>
        </p:nvGraphicFramePr>
        <p:xfrm>
          <a:off x="6115051" y="1933575"/>
          <a:ext cx="2486025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7969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Rp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4,2 µm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969">
                <a:tc>
                  <a:txBody>
                    <a:bodyPr/>
                    <a:lstStyle/>
                    <a:p>
                      <a:r>
                        <a:rPr lang="fr-FR" dirty="0" smtClean="0"/>
                        <a:t>Se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14,24 </a:t>
                      </a:r>
                      <a:r>
                        <a:rPr lang="fr-FR" dirty="0" err="1" smtClean="0"/>
                        <a:t>keV</a:t>
                      </a:r>
                      <a:r>
                        <a:rPr lang="fr-FR" dirty="0" smtClean="0"/>
                        <a:t>/nm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969">
                <a:tc>
                  <a:txBody>
                    <a:bodyPr/>
                    <a:lstStyle/>
                    <a:p>
                      <a:r>
                        <a:rPr lang="fr-FR" dirty="0" smtClean="0"/>
                        <a:t>Sn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0,0417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keV</a:t>
                      </a:r>
                      <a:r>
                        <a:rPr lang="fr-FR" baseline="0" dirty="0" smtClean="0"/>
                        <a:t>/nm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969">
                <a:tc>
                  <a:txBody>
                    <a:bodyPr/>
                    <a:lstStyle/>
                    <a:p>
                      <a:r>
                        <a:rPr lang="fr-FR" baseline="0" dirty="0" smtClean="0"/>
                        <a:t>ENSP surface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341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80975" y="3248024"/>
            <a:ext cx="3449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err="1" smtClean="0">
                <a:solidFill>
                  <a:srgbClr val="FF0000"/>
                </a:solidFill>
              </a:rPr>
              <a:t>average</a:t>
            </a:r>
            <a:r>
              <a:rPr lang="fr-FR" sz="1600" b="1" i="1" dirty="0" smtClean="0">
                <a:solidFill>
                  <a:srgbClr val="FF0000"/>
                </a:solidFill>
              </a:rPr>
              <a:t> flux, RT: 5</a:t>
            </a:r>
            <a:r>
              <a:rPr lang="fr-FR" sz="1600" b="1" i="1" baseline="30000" dirty="0" smtClean="0">
                <a:solidFill>
                  <a:srgbClr val="FF0000"/>
                </a:solidFill>
              </a:rPr>
              <a:t>e</a:t>
            </a:r>
            <a:r>
              <a:rPr lang="fr-FR" sz="1600" b="1" i="1" dirty="0" smtClean="0">
                <a:solidFill>
                  <a:srgbClr val="FF0000"/>
                </a:solidFill>
              </a:rPr>
              <a:t>9 ions/cm².s</a:t>
            </a:r>
          </a:p>
          <a:p>
            <a:r>
              <a:rPr lang="fr-FR" sz="1600" b="1" i="1" dirty="0" smtClean="0">
                <a:solidFill>
                  <a:srgbClr val="FF0000"/>
                </a:solidFill>
              </a:rPr>
              <a:t>In 24H : fluence 4,3</a:t>
            </a:r>
            <a:r>
              <a:rPr lang="fr-FR" sz="1600" b="1" i="1" baseline="30000" dirty="0" smtClean="0">
                <a:solidFill>
                  <a:srgbClr val="FF0000"/>
                </a:solidFill>
              </a:rPr>
              <a:t>e</a:t>
            </a:r>
            <a:r>
              <a:rPr lang="fr-FR" sz="1600" b="1" i="1" dirty="0" smtClean="0">
                <a:solidFill>
                  <a:srgbClr val="FF0000"/>
                </a:solidFill>
              </a:rPr>
              <a:t>14ions/cm²</a:t>
            </a:r>
            <a:endParaRPr lang="fr-FR" sz="1600" b="1" i="1" dirty="0">
              <a:solidFill>
                <a:srgbClr val="FF0000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1200150" y="2858512"/>
            <a:ext cx="0" cy="389512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3009900" y="3355745"/>
            <a:ext cx="230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at IRRSUD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028825" y="3725077"/>
            <a:ext cx="2943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FF0000"/>
                </a:solidFill>
              </a:rPr>
              <a:t>(</a:t>
            </a:r>
            <a:r>
              <a:rPr lang="fr-FR" sz="1400" i="1" dirty="0" err="1" smtClean="0">
                <a:solidFill>
                  <a:srgbClr val="FF0000"/>
                </a:solidFill>
              </a:rPr>
              <a:t>Rastered</a:t>
            </a:r>
            <a:r>
              <a:rPr lang="fr-FR" sz="1400" i="1" dirty="0" smtClean="0">
                <a:solidFill>
                  <a:srgbClr val="FF0000"/>
                </a:solidFill>
              </a:rPr>
              <a:t> </a:t>
            </a:r>
            <a:r>
              <a:rPr lang="fr-FR" sz="1400" i="1" dirty="0" err="1" smtClean="0">
                <a:solidFill>
                  <a:srgbClr val="FF0000"/>
                </a:solidFill>
              </a:rPr>
              <a:t>beam</a:t>
            </a:r>
            <a:r>
              <a:rPr lang="fr-FR" sz="1400" i="1" dirty="0" smtClean="0">
                <a:solidFill>
                  <a:srgbClr val="FF0000"/>
                </a:solidFill>
              </a:rPr>
              <a:t> on 25cm²)</a:t>
            </a:r>
            <a:endParaRPr lang="fr-FR" sz="1400" i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80975" y="1307939"/>
            <a:ext cx="158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SRIM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80975" y="4094409"/>
            <a:ext cx="3059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rgbClr val="FF0000"/>
                </a:solidFill>
              </a:rPr>
              <a:t>Max: 5e10-1e11ions/cm².s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4" t="8235"/>
          <a:stretch/>
        </p:blipFill>
        <p:spPr>
          <a:xfrm>
            <a:off x="2749405" y="4224708"/>
            <a:ext cx="2927985" cy="202487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" t="8474" r="1869"/>
          <a:stretch/>
        </p:blipFill>
        <p:spPr>
          <a:xfrm>
            <a:off x="5790613" y="4224708"/>
            <a:ext cx="2921316" cy="203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7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-type.pptx" id="{DED2BEB5-FC7C-485F-821B-0DE10C9DEA90}" vid="{1627ACDC-93FC-4C4F-8A71-499C2ADFE35B}"/>
    </a:ext>
  </a:extLst>
</a:theme>
</file>

<file path=ppt/theme/theme2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-type.pptx" id="{DED2BEB5-FC7C-485F-821B-0DE10C9DEA90}" vid="{1627ACDC-93FC-4C4F-8A71-499C2ADFE35B}"/>
    </a:ext>
  </a:extLst>
</a:theme>
</file>

<file path=ppt/theme/theme3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-type.pptx" id="{DED2BEB5-FC7C-485F-821B-0DE10C9DEA90}" vid="{1627ACDC-93FC-4C4F-8A71-499C2ADFE35B}"/>
    </a:ext>
  </a:extLst>
</a:theme>
</file>

<file path=ppt/theme/theme4.xml><?xml version="1.0" encoding="utf-8"?>
<a:theme xmlns:a="http://schemas.openxmlformats.org/drawingml/2006/main" name="4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-type.pptx" id="{DED2BEB5-FC7C-485F-821B-0DE10C9DEA90}" vid="{1627ACDC-93FC-4C4F-8A71-499C2ADFE35B}"/>
    </a:ext>
  </a:extLst>
</a:theme>
</file>

<file path=ppt/theme/theme5.xml><?xml version="1.0" encoding="utf-8"?>
<a:theme xmlns:a="http://schemas.openxmlformats.org/drawingml/2006/main" name="5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-type.pptx" id="{DED2BEB5-FC7C-485F-821B-0DE10C9DEA90}" vid="{1627ACDC-93FC-4C4F-8A71-499C2ADFE35B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11256</TotalTime>
  <Words>1408</Words>
  <Application>Microsoft Office PowerPoint</Application>
  <PresentationFormat>Affichage à l'écran (4:3)</PresentationFormat>
  <Paragraphs>337</Paragraphs>
  <Slides>23</Slides>
  <Notes>11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5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7" baseType="lpstr">
      <vt:lpstr>ＭＳ Ｐゴシック</vt:lpstr>
      <vt:lpstr>Arial</vt:lpstr>
      <vt:lpstr>Calibri</vt:lpstr>
      <vt:lpstr>Calibri Light</vt:lpstr>
      <vt:lpstr>Kiona</vt:lpstr>
      <vt:lpstr>Kiona Bold</vt:lpstr>
      <vt:lpstr>Symbol</vt:lpstr>
      <vt:lpstr>Wingdings</vt:lpstr>
      <vt:lpstr>Thème Office</vt:lpstr>
      <vt:lpstr>2_Thème Office</vt:lpstr>
      <vt:lpstr>3_Thème Office</vt:lpstr>
      <vt:lpstr>4_Thème Office</vt:lpstr>
      <vt:lpstr>5_Thème Office</vt:lpstr>
      <vt:lpstr>CorelDRAW</vt:lpstr>
      <vt:lpstr>IRRADIATION and characterization for MATERIAL SCIENCE  at CIRIL-GANIL FACILITY</vt:lpstr>
      <vt:lpstr>Présentation PowerPoint</vt:lpstr>
      <vt:lpstr>Beamlines for Interdisciplinary Research</vt:lpstr>
      <vt:lpstr>High energies with CYCLOTRONS</vt:lpstr>
      <vt:lpstr>Interdisciplinary physics at GANIL  Energy range</vt:lpstr>
      <vt:lpstr>Présentation PowerPoint</vt:lpstr>
      <vt:lpstr>Présentation PowerPoint</vt:lpstr>
      <vt:lpstr>Présentation PowerPoint</vt:lpstr>
      <vt:lpstr>IRRSUD : Some numbers</vt:lpstr>
      <vt:lpstr>In-beam conditions</vt:lpstr>
      <vt:lpstr>Gas release</vt:lpstr>
      <vt:lpstr>Absorption spectroscopy</vt:lpstr>
      <vt:lpstr>Structural - microstructural analyses</vt:lpstr>
      <vt:lpstr>Sputtering</vt:lpstr>
      <vt:lpstr>User’s instrumentation</vt:lpstr>
      <vt:lpstr>Post-Irradiation Experiment techniques</vt:lpstr>
      <vt:lpstr>CIMAP-GANIL FACILITY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Universite de Caen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grygiel clara</dc:creator>
  <cp:lastModifiedBy>Clara GRYGIEL</cp:lastModifiedBy>
  <cp:revision>436</cp:revision>
  <dcterms:created xsi:type="dcterms:W3CDTF">2021-03-10T12:40:44Z</dcterms:created>
  <dcterms:modified xsi:type="dcterms:W3CDTF">2022-09-22T13:51:36Z</dcterms:modified>
</cp:coreProperties>
</file>