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2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56.jpg" ContentType="image/jpg"/>
  <Override PartName="/ppt/media/image57.jpg" ContentType="image/jpg"/>
  <Override PartName="/ppt/media/image58.jpg" ContentType="image/jpg"/>
  <Override PartName="/ppt/media/image59.jpg" ContentType="image/jpg"/>
  <Override PartName="/ppt/media/image63.jpg" ContentType="image/jpg"/>
  <Override PartName="/ppt/media/image65.jpg" ContentType="image/jpg"/>
  <Override PartName="/ppt/media/image66.jpg" ContentType="image/jp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  <p:sldMasterId id="2147483719" r:id="rId2"/>
    <p:sldMasterId id="2147483781" r:id="rId3"/>
  </p:sldMasterIdLst>
  <p:notesMasterIdLst>
    <p:notesMasterId r:id="rId53"/>
  </p:notesMasterIdLst>
  <p:handoutMasterIdLst>
    <p:handoutMasterId r:id="rId54"/>
  </p:handoutMasterIdLst>
  <p:sldIdLst>
    <p:sldId id="415" r:id="rId4"/>
    <p:sldId id="1063" r:id="rId5"/>
    <p:sldId id="1477" r:id="rId6"/>
    <p:sldId id="1973" r:id="rId7"/>
    <p:sldId id="1974" r:id="rId8"/>
    <p:sldId id="1976" r:id="rId9"/>
    <p:sldId id="1975" r:id="rId10"/>
    <p:sldId id="1147" r:id="rId11"/>
    <p:sldId id="1513" r:id="rId12"/>
    <p:sldId id="2094" r:id="rId13"/>
    <p:sldId id="2104" r:id="rId14"/>
    <p:sldId id="2103" r:id="rId15"/>
    <p:sldId id="2102" r:id="rId16"/>
    <p:sldId id="1515" r:id="rId17"/>
    <p:sldId id="557" r:id="rId18"/>
    <p:sldId id="1184" r:id="rId19"/>
    <p:sldId id="1519" r:id="rId20"/>
    <p:sldId id="1332" r:id="rId21"/>
    <p:sldId id="1509" r:id="rId22"/>
    <p:sldId id="1518" r:id="rId23"/>
    <p:sldId id="2099" r:id="rId24"/>
    <p:sldId id="2101" r:id="rId25"/>
    <p:sldId id="2100" r:id="rId26"/>
    <p:sldId id="2096" r:id="rId27"/>
    <p:sldId id="1382" r:id="rId28"/>
    <p:sldId id="437" r:id="rId29"/>
    <p:sldId id="2097" r:id="rId30"/>
    <p:sldId id="2098" r:id="rId31"/>
    <p:sldId id="1516" r:id="rId32"/>
    <p:sldId id="1494" r:id="rId33"/>
    <p:sldId id="1062" r:id="rId34"/>
    <p:sldId id="513" r:id="rId35"/>
    <p:sldId id="1499" r:id="rId36"/>
    <p:sldId id="300" r:id="rId37"/>
    <p:sldId id="1497" r:id="rId38"/>
    <p:sldId id="375" r:id="rId39"/>
    <p:sldId id="1496" r:id="rId40"/>
    <p:sldId id="297" r:id="rId41"/>
    <p:sldId id="1495" r:id="rId42"/>
    <p:sldId id="1159" r:id="rId43"/>
    <p:sldId id="1498" r:id="rId44"/>
    <p:sldId id="1491" r:id="rId45"/>
    <p:sldId id="1521" r:id="rId46"/>
    <p:sldId id="1514" r:id="rId47"/>
    <p:sldId id="1503" r:id="rId48"/>
    <p:sldId id="1934" r:id="rId49"/>
    <p:sldId id="1505" r:id="rId50"/>
    <p:sldId id="1486" r:id="rId51"/>
    <p:sldId id="148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FF0000"/>
    <a:srgbClr val="C55A11"/>
    <a:srgbClr val="F8CBAD"/>
    <a:srgbClr val="4CFFFF"/>
    <a:srgbClr val="00A4FF"/>
    <a:srgbClr val="7F7F7F"/>
    <a:srgbClr val="ED7D31"/>
    <a:srgbClr val="00AAFF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261DC9-1A78-29B2-C6E4-1D3A9D4D13AC}" v="616" dt="2022-09-21T17:30:10.678"/>
    <p1510:client id="{F0A94112-708B-074E-BC8F-C30136EF5169}" v="285" dt="2022-09-22T12:46:32.0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3"/>
  </p:normalViewPr>
  <p:slideViewPr>
    <p:cSldViewPr snapToGrid="0">
      <p:cViewPr varScale="1">
        <p:scale>
          <a:sx n="103" d="100"/>
          <a:sy n="103" d="100"/>
        </p:scale>
        <p:origin x="80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microsoft.com/office/2016/11/relationships/changesInfo" Target="changesInfos/changesInfo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ran Boix Pamies" userId="S::fboixpamies@triumf.ca::9bbe1c2e-eced-4952-93e4-cbffcfc4ef69" providerId="AD" clId="Web-{17261DC9-1A78-29B2-C6E4-1D3A9D4D13AC}"/>
    <pc:docChg chg="addSld delSld modSld sldOrd addMainMaster modMainMaster">
      <pc:chgData name="Ferran Boix Pamies" userId="S::fboixpamies@triumf.ca::9bbe1c2e-eced-4952-93e4-cbffcfc4ef69" providerId="AD" clId="Web-{17261DC9-1A78-29B2-C6E4-1D3A9D4D13AC}" dt="2022-09-21T17:30:10.678" v="347" actId="1076"/>
      <pc:docMkLst>
        <pc:docMk/>
      </pc:docMkLst>
      <pc:sldChg chg="modSp add ord">
        <pc:chgData name="Ferran Boix Pamies" userId="S::fboixpamies@triumf.ca::9bbe1c2e-eced-4952-93e4-cbffcfc4ef69" providerId="AD" clId="Web-{17261DC9-1A78-29B2-C6E4-1D3A9D4D13AC}" dt="2022-09-21T16:23:06.341" v="85" actId="20577"/>
        <pc:sldMkLst>
          <pc:docMk/>
          <pc:sldMk cId="2937668407" sldId="2096"/>
        </pc:sldMkLst>
        <pc:spChg chg="mod">
          <ac:chgData name="Ferran Boix Pamies" userId="S::fboixpamies@triumf.ca::9bbe1c2e-eced-4952-93e4-cbffcfc4ef69" providerId="AD" clId="Web-{17261DC9-1A78-29B2-C6E4-1D3A9D4D13AC}" dt="2022-09-21T16:23:06.341" v="85" actId="20577"/>
          <ac:spMkLst>
            <pc:docMk/>
            <pc:sldMk cId="2937668407" sldId="2096"/>
            <ac:spMk id="15" creationId="{BAC5CB7B-5CE8-E3FA-CC13-B2745E8CA52E}"/>
          </ac:spMkLst>
        </pc:spChg>
      </pc:sldChg>
      <pc:sldChg chg="add">
        <pc:chgData name="Ferran Boix Pamies" userId="S::fboixpamies@triumf.ca::9bbe1c2e-eced-4952-93e4-cbffcfc4ef69" providerId="AD" clId="Web-{17261DC9-1A78-29B2-C6E4-1D3A9D4D13AC}" dt="2022-09-21T15:17:35.911" v="2"/>
        <pc:sldMkLst>
          <pc:docMk/>
          <pc:sldMk cId="3555620985" sldId="2097"/>
        </pc:sldMkLst>
      </pc:sldChg>
      <pc:sldChg chg="addSp delSp modSp new del">
        <pc:chgData name="Ferran Boix Pamies" userId="S::fboixpamies@triumf.ca::9bbe1c2e-eced-4952-93e4-cbffcfc4ef69" providerId="AD" clId="Web-{17261DC9-1A78-29B2-C6E4-1D3A9D4D13AC}" dt="2022-09-21T15:45:52.580" v="8"/>
        <pc:sldMkLst>
          <pc:docMk/>
          <pc:sldMk cId="2223247174" sldId="2098"/>
        </pc:sldMkLst>
        <pc:spChg chg="del">
          <ac:chgData name="Ferran Boix Pamies" userId="S::fboixpamies@triumf.ca::9bbe1c2e-eced-4952-93e4-cbffcfc4ef69" providerId="AD" clId="Web-{17261DC9-1A78-29B2-C6E4-1D3A9D4D13AC}" dt="2022-09-21T15:45:25.018" v="4"/>
          <ac:spMkLst>
            <pc:docMk/>
            <pc:sldMk cId="2223247174" sldId="2098"/>
            <ac:spMk id="3" creationId="{B1F24FD0-83FD-6388-06F0-ED56358EB648}"/>
          </ac:spMkLst>
        </pc:spChg>
        <pc:spChg chg="add mod">
          <ac:chgData name="Ferran Boix Pamies" userId="S::fboixpamies@triumf.ca::9bbe1c2e-eced-4952-93e4-cbffcfc4ef69" providerId="AD" clId="Web-{17261DC9-1A78-29B2-C6E4-1D3A9D4D13AC}" dt="2022-09-21T15:45:44.924" v="7"/>
          <ac:spMkLst>
            <pc:docMk/>
            <pc:sldMk cId="2223247174" sldId="2098"/>
            <ac:spMk id="6" creationId="{76556B47-A869-97E6-EDDE-D828FADAE041}"/>
          </ac:spMkLst>
        </pc:spChg>
        <pc:picChg chg="add del mod ord">
          <ac:chgData name="Ferran Boix Pamies" userId="S::fboixpamies@triumf.ca::9bbe1c2e-eced-4952-93e4-cbffcfc4ef69" providerId="AD" clId="Web-{17261DC9-1A78-29B2-C6E4-1D3A9D4D13AC}" dt="2022-09-21T15:45:44.924" v="7"/>
          <ac:picMkLst>
            <pc:docMk/>
            <pc:sldMk cId="2223247174" sldId="2098"/>
            <ac:picMk id="4" creationId="{66EA88D9-9632-DFE0-638C-148334237EBF}"/>
          </ac:picMkLst>
        </pc:picChg>
      </pc:sldChg>
      <pc:sldChg chg="addSp delSp modSp add">
        <pc:chgData name="Ferran Boix Pamies" userId="S::fboixpamies@triumf.ca::9bbe1c2e-eced-4952-93e4-cbffcfc4ef69" providerId="AD" clId="Web-{17261DC9-1A78-29B2-C6E4-1D3A9D4D13AC}" dt="2022-09-21T15:51:37.590" v="82" actId="1076"/>
        <pc:sldMkLst>
          <pc:docMk/>
          <pc:sldMk cId="3398688255" sldId="2098"/>
        </pc:sldMkLst>
        <pc:spChg chg="add mod">
          <ac:chgData name="Ferran Boix Pamies" userId="S::fboixpamies@triumf.ca::9bbe1c2e-eced-4952-93e4-cbffcfc4ef69" providerId="AD" clId="Web-{17261DC9-1A78-29B2-C6E4-1D3A9D4D13AC}" dt="2022-09-21T15:48:57.858" v="22" actId="1076"/>
          <ac:spMkLst>
            <pc:docMk/>
            <pc:sldMk cId="3398688255" sldId="2098"/>
            <ac:spMk id="3" creationId="{98312B22-24D7-4994-343F-1560B931951A}"/>
          </ac:spMkLst>
        </pc:spChg>
        <pc:spChg chg="add mod">
          <ac:chgData name="Ferran Boix Pamies" userId="S::fboixpamies@triumf.ca::9bbe1c2e-eced-4952-93e4-cbffcfc4ef69" providerId="AD" clId="Web-{17261DC9-1A78-29B2-C6E4-1D3A9D4D13AC}" dt="2022-09-21T15:49:13.093" v="36" actId="1076"/>
          <ac:spMkLst>
            <pc:docMk/>
            <pc:sldMk cId="3398688255" sldId="2098"/>
            <ac:spMk id="4" creationId="{BDD6AA09-A165-3620-2015-682C3377DCC4}"/>
          </ac:spMkLst>
        </pc:spChg>
        <pc:spChg chg="add del mod">
          <ac:chgData name="Ferran Boix Pamies" userId="S::fboixpamies@triumf.ca::9bbe1c2e-eced-4952-93e4-cbffcfc4ef69" providerId="AD" clId="Web-{17261DC9-1A78-29B2-C6E4-1D3A9D4D13AC}" dt="2022-09-21T15:49:38.967" v="46"/>
          <ac:spMkLst>
            <pc:docMk/>
            <pc:sldMk cId="3398688255" sldId="2098"/>
            <ac:spMk id="5" creationId="{5FC65BC9-1233-7600-D962-392579F7A285}"/>
          </ac:spMkLst>
        </pc:spChg>
        <pc:spChg chg="add mod">
          <ac:chgData name="Ferran Boix Pamies" userId="S::fboixpamies@triumf.ca::9bbe1c2e-eced-4952-93e4-cbffcfc4ef69" providerId="AD" clId="Web-{17261DC9-1A78-29B2-C6E4-1D3A9D4D13AC}" dt="2022-09-21T15:50:49.966" v="77" actId="1076"/>
          <ac:spMkLst>
            <pc:docMk/>
            <pc:sldMk cId="3398688255" sldId="2098"/>
            <ac:spMk id="7" creationId="{FF6DFF8C-4434-7AD0-5BE1-FB21100746CC}"/>
          </ac:spMkLst>
        </pc:spChg>
        <pc:spChg chg="mod">
          <ac:chgData name="Ferran Boix Pamies" userId="S::fboixpamies@triumf.ca::9bbe1c2e-eced-4952-93e4-cbffcfc4ef69" providerId="AD" clId="Web-{17261DC9-1A78-29B2-C6E4-1D3A9D4D13AC}" dt="2022-09-21T15:49:59.248" v="57" actId="1076"/>
          <ac:spMkLst>
            <pc:docMk/>
            <pc:sldMk cId="3398688255" sldId="2098"/>
            <ac:spMk id="13" creationId="{B069A68E-9828-FDCE-BB37-40C0DE200FD3}"/>
          </ac:spMkLst>
        </pc:spChg>
        <pc:picChg chg="add del mod">
          <ac:chgData name="Ferran Boix Pamies" userId="S::fboixpamies@triumf.ca::9bbe1c2e-eced-4952-93e4-cbffcfc4ef69" providerId="AD" clId="Web-{17261DC9-1A78-29B2-C6E4-1D3A9D4D13AC}" dt="2022-09-21T15:50:58.794" v="78"/>
          <ac:picMkLst>
            <pc:docMk/>
            <pc:sldMk cId="3398688255" sldId="2098"/>
            <ac:picMk id="6" creationId="{1A0A388D-D6E9-53D0-6874-E853A0E45099}"/>
          </ac:picMkLst>
        </pc:picChg>
        <pc:picChg chg="add mod">
          <ac:chgData name="Ferran Boix Pamies" userId="S::fboixpamies@triumf.ca::9bbe1c2e-eced-4952-93e4-cbffcfc4ef69" providerId="AD" clId="Web-{17261DC9-1A78-29B2-C6E4-1D3A9D4D13AC}" dt="2022-09-21T15:51:37.590" v="82" actId="1076"/>
          <ac:picMkLst>
            <pc:docMk/>
            <pc:sldMk cId="3398688255" sldId="2098"/>
            <ac:picMk id="8" creationId="{58631AC9-B9CB-C364-9319-823DBCEE25ED}"/>
          </ac:picMkLst>
        </pc:picChg>
      </pc:sldChg>
      <pc:sldChg chg="add del replId">
        <pc:chgData name="Ferran Boix Pamies" userId="S::fboixpamies@triumf.ca::9bbe1c2e-eced-4952-93e4-cbffcfc4ef69" providerId="AD" clId="Web-{17261DC9-1A78-29B2-C6E4-1D3A9D4D13AC}" dt="2022-09-21T15:51:23.575" v="80"/>
        <pc:sldMkLst>
          <pc:docMk/>
          <pc:sldMk cId="1395659486" sldId="2099"/>
        </pc:sldMkLst>
      </pc:sldChg>
      <pc:sldChg chg="addSp modSp add">
        <pc:chgData name="Ferran Boix Pamies" userId="S::fboixpamies@triumf.ca::9bbe1c2e-eced-4952-93e4-cbffcfc4ef69" providerId="AD" clId="Web-{17261DC9-1A78-29B2-C6E4-1D3A9D4D13AC}" dt="2022-09-21T16:59:04.682" v="141" actId="14100"/>
        <pc:sldMkLst>
          <pc:docMk/>
          <pc:sldMk cId="1978463984" sldId="2099"/>
        </pc:sldMkLst>
        <pc:spChg chg="add mod">
          <ac:chgData name="Ferran Boix Pamies" userId="S::fboixpamies@triumf.ca::9bbe1c2e-eced-4952-93e4-cbffcfc4ef69" providerId="AD" clId="Web-{17261DC9-1A78-29B2-C6E4-1D3A9D4D13AC}" dt="2022-09-21T16:32:07.102" v="135" actId="1076"/>
          <ac:spMkLst>
            <pc:docMk/>
            <pc:sldMk cId="1978463984" sldId="2099"/>
            <ac:spMk id="3" creationId="{63616C46-A598-176A-DBE8-C715A23482A2}"/>
          </ac:spMkLst>
        </pc:spChg>
        <pc:spChg chg="mod">
          <ac:chgData name="Ferran Boix Pamies" userId="S::fboixpamies@triumf.ca::9bbe1c2e-eced-4952-93e4-cbffcfc4ef69" providerId="AD" clId="Web-{17261DC9-1A78-29B2-C6E4-1D3A9D4D13AC}" dt="2022-09-21T16:59:04.682" v="141" actId="14100"/>
          <ac:spMkLst>
            <pc:docMk/>
            <pc:sldMk cId="1978463984" sldId="2099"/>
            <ac:spMk id="20" creationId="{29A6A75E-7C87-CA6B-1D76-36270F4A23F2}"/>
          </ac:spMkLst>
        </pc:spChg>
        <pc:spChg chg="mod">
          <ac:chgData name="Ferran Boix Pamies" userId="S::fboixpamies@triumf.ca::9bbe1c2e-eced-4952-93e4-cbffcfc4ef69" providerId="AD" clId="Web-{17261DC9-1A78-29B2-C6E4-1D3A9D4D13AC}" dt="2022-09-21T16:59:00.948" v="140" actId="14100"/>
          <ac:spMkLst>
            <pc:docMk/>
            <pc:sldMk cId="1978463984" sldId="2099"/>
            <ac:spMk id="21" creationId="{F0B15A33-2C67-B5B5-FEC2-77B2B0A87D71}"/>
          </ac:spMkLst>
        </pc:spChg>
      </pc:sldChg>
      <pc:sldChg chg="add del">
        <pc:chgData name="Ferran Boix Pamies" userId="S::fboixpamies@triumf.ca::9bbe1c2e-eced-4952-93e4-cbffcfc4ef69" providerId="AD" clId="Web-{17261DC9-1A78-29B2-C6E4-1D3A9D4D13AC}" dt="2022-09-21T16:32:11.336" v="137"/>
        <pc:sldMkLst>
          <pc:docMk/>
          <pc:sldMk cId="875029892" sldId="2100"/>
        </pc:sldMkLst>
      </pc:sldChg>
      <pc:sldChg chg="add ord">
        <pc:chgData name="Ferran Boix Pamies" userId="S::fboixpamies@triumf.ca::9bbe1c2e-eced-4952-93e4-cbffcfc4ef69" providerId="AD" clId="Web-{17261DC9-1A78-29B2-C6E4-1D3A9D4D13AC}" dt="2022-09-21T16:32:30.196" v="139"/>
        <pc:sldMkLst>
          <pc:docMk/>
          <pc:sldMk cId="1716903260" sldId="2100"/>
        </pc:sldMkLst>
      </pc:sldChg>
      <pc:sldChg chg="addSp modSp new">
        <pc:chgData name="Ferran Boix Pamies" userId="S::fboixpamies@triumf.ca::9bbe1c2e-eced-4952-93e4-cbffcfc4ef69" providerId="AD" clId="Web-{17261DC9-1A78-29B2-C6E4-1D3A9D4D13AC}" dt="2022-09-21T17:30:10.678" v="347" actId="1076"/>
        <pc:sldMkLst>
          <pc:docMk/>
          <pc:sldMk cId="3719912602" sldId="2101"/>
        </pc:sldMkLst>
        <pc:spChg chg="add mod">
          <ac:chgData name="Ferran Boix Pamies" userId="S::fboixpamies@triumf.ca::9bbe1c2e-eced-4952-93e4-cbffcfc4ef69" providerId="AD" clId="Web-{17261DC9-1A78-29B2-C6E4-1D3A9D4D13AC}" dt="2022-09-21T17:30:10.678" v="347" actId="1076"/>
          <ac:spMkLst>
            <pc:docMk/>
            <pc:sldMk cId="3719912602" sldId="2101"/>
            <ac:spMk id="5" creationId="{314DD5F4-B260-3F5E-F5A9-BAF9707C6DAC}"/>
          </ac:spMkLst>
        </pc:spChg>
        <pc:spChg chg="add mod">
          <ac:chgData name="Ferran Boix Pamies" userId="S::fboixpamies@triumf.ca::9bbe1c2e-eced-4952-93e4-cbffcfc4ef69" providerId="AD" clId="Web-{17261DC9-1A78-29B2-C6E4-1D3A9D4D13AC}" dt="2022-09-21T17:30:08.553" v="346" actId="1076"/>
          <ac:spMkLst>
            <pc:docMk/>
            <pc:sldMk cId="3719912602" sldId="2101"/>
            <ac:spMk id="8" creationId="{ADE71E27-C1CA-FB33-A419-13FCE711FDDE}"/>
          </ac:spMkLst>
        </pc:spChg>
        <pc:spChg chg="add mod">
          <ac:chgData name="Ferran Boix Pamies" userId="S::fboixpamies@triumf.ca::9bbe1c2e-eced-4952-93e4-cbffcfc4ef69" providerId="AD" clId="Web-{17261DC9-1A78-29B2-C6E4-1D3A9D4D13AC}" dt="2022-09-21T17:30:01.396" v="343" actId="1076"/>
          <ac:spMkLst>
            <pc:docMk/>
            <pc:sldMk cId="3719912602" sldId="2101"/>
            <ac:spMk id="9" creationId="{ADAC98BC-C777-6C19-537F-BC739FB9311E}"/>
          </ac:spMkLst>
        </pc:spChg>
        <pc:spChg chg="add mod">
          <ac:chgData name="Ferran Boix Pamies" userId="S::fboixpamies@triumf.ca::9bbe1c2e-eced-4952-93e4-cbffcfc4ef69" providerId="AD" clId="Web-{17261DC9-1A78-29B2-C6E4-1D3A9D4D13AC}" dt="2022-09-21T17:30:04.365" v="345" actId="1076"/>
          <ac:spMkLst>
            <pc:docMk/>
            <pc:sldMk cId="3719912602" sldId="2101"/>
            <ac:spMk id="10" creationId="{EBCFFBC9-0D8B-7975-F678-F22B9A5B913F}"/>
          </ac:spMkLst>
        </pc:spChg>
        <pc:graphicFrameChg chg="add mod modGraphic">
          <ac:chgData name="Ferran Boix Pamies" userId="S::fboixpamies@triumf.ca::9bbe1c2e-eced-4952-93e4-cbffcfc4ef69" providerId="AD" clId="Web-{17261DC9-1A78-29B2-C6E4-1D3A9D4D13AC}" dt="2022-09-21T17:29:21.850" v="297"/>
          <ac:graphicFrameMkLst>
            <pc:docMk/>
            <pc:sldMk cId="3719912602" sldId="2101"/>
            <ac:graphicFrameMk id="4" creationId="{F2EA6FD6-4F6D-F282-5E50-34C950C52D40}"/>
          </ac:graphicFrameMkLst>
        </pc:graphicFrameChg>
        <pc:graphicFrameChg chg="add mod modGraphic">
          <ac:chgData name="Ferran Boix Pamies" userId="S::fboixpamies@triumf.ca::9bbe1c2e-eced-4952-93e4-cbffcfc4ef69" providerId="AD" clId="Web-{17261DC9-1A78-29B2-C6E4-1D3A9D4D13AC}" dt="2022-09-21T17:29:38.897" v="322"/>
          <ac:graphicFrameMkLst>
            <pc:docMk/>
            <pc:sldMk cId="3719912602" sldId="2101"/>
            <ac:graphicFrameMk id="7" creationId="{624D98DB-65A3-E1D9-BB6A-8004B6A8B9CF}"/>
          </ac:graphicFrameMkLst>
        </pc:graphicFrameChg>
      </pc:sldChg>
      <pc:sldMasterChg chg="add addSldLayout">
        <pc:chgData name="Ferran Boix Pamies" userId="S::fboixpamies@triumf.ca::9bbe1c2e-eced-4952-93e4-cbffcfc4ef69" providerId="AD" clId="Web-{17261DC9-1A78-29B2-C6E4-1D3A9D4D13AC}" dt="2022-09-21T16:32:19.305" v="138"/>
        <pc:sldMasterMkLst>
          <pc:docMk/>
          <pc:sldMasterMk cId="1400559499" sldId="2147483648"/>
        </pc:sldMasterMkLst>
        <pc:sldLayoutChg chg="ad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1400559499" sldId="2147483648"/>
            <pc:sldLayoutMk cId="3662788147" sldId="2147483649"/>
          </pc:sldLayoutMkLst>
        </pc:sldLayoutChg>
        <pc:sldLayoutChg chg="ad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1400559499" sldId="2147483648"/>
            <pc:sldLayoutMk cId="221929430" sldId="2147483650"/>
          </pc:sldLayoutMkLst>
        </pc:sldLayoutChg>
        <pc:sldLayoutChg chg="ad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1400559499" sldId="2147483648"/>
            <pc:sldLayoutMk cId="821906994" sldId="2147483651"/>
          </pc:sldLayoutMkLst>
        </pc:sldLayoutChg>
        <pc:sldLayoutChg chg="ad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1400559499" sldId="2147483648"/>
            <pc:sldLayoutMk cId="3920496667" sldId="2147483652"/>
          </pc:sldLayoutMkLst>
        </pc:sldLayoutChg>
        <pc:sldLayoutChg chg="ad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1400559499" sldId="2147483648"/>
            <pc:sldLayoutMk cId="2342133720" sldId="2147483653"/>
          </pc:sldLayoutMkLst>
        </pc:sldLayoutChg>
        <pc:sldLayoutChg chg="ad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1400559499" sldId="2147483648"/>
            <pc:sldLayoutMk cId="2745524626" sldId="2147483654"/>
          </pc:sldLayoutMkLst>
        </pc:sldLayoutChg>
        <pc:sldLayoutChg chg="ad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1400559499" sldId="2147483648"/>
            <pc:sldLayoutMk cId="3000838134" sldId="2147483655"/>
          </pc:sldLayoutMkLst>
        </pc:sldLayoutChg>
        <pc:sldLayoutChg chg="ad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1400559499" sldId="2147483648"/>
            <pc:sldLayoutMk cId="2860463633" sldId="2147483656"/>
          </pc:sldLayoutMkLst>
        </pc:sldLayoutChg>
        <pc:sldLayoutChg chg="ad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1400559499" sldId="2147483648"/>
            <pc:sldLayoutMk cId="2148748607" sldId="2147483657"/>
          </pc:sldLayoutMkLst>
        </pc:sldLayoutChg>
        <pc:sldLayoutChg chg="ad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1400559499" sldId="2147483648"/>
            <pc:sldLayoutMk cId="2071301880" sldId="2147483658"/>
          </pc:sldLayoutMkLst>
        </pc:sldLayoutChg>
        <pc:sldLayoutChg chg="ad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1400559499" sldId="2147483648"/>
            <pc:sldLayoutMk cId="968509776" sldId="2147483659"/>
          </pc:sldLayoutMkLst>
        </pc:sldLayoutChg>
      </pc:sldMasterChg>
      <pc:sldMasterChg chg="modSldLayout">
        <pc:chgData name="Ferran Boix Pamies" userId="S::fboixpamies@triumf.ca::9bbe1c2e-eced-4952-93e4-cbffcfc4ef69" providerId="AD" clId="Web-{17261DC9-1A78-29B2-C6E4-1D3A9D4D13AC}" dt="2022-09-21T15:16:26.833" v="0"/>
        <pc:sldMasterMkLst>
          <pc:docMk/>
          <pc:sldMasterMk cId="3339089654" sldId="2147483665"/>
        </pc:sldMasterMkLst>
        <pc:sldLayoutChg chg="replId">
          <pc:chgData name="Ferran Boix Pamies" userId="S::fboixpamies@triumf.ca::9bbe1c2e-eced-4952-93e4-cbffcfc4ef69" providerId="AD" clId="Web-{17261DC9-1A78-29B2-C6E4-1D3A9D4D13AC}" dt="2022-09-21T15:16:26.833" v="0"/>
          <pc:sldLayoutMkLst>
            <pc:docMk/>
            <pc:sldMasterMk cId="3339089654" sldId="2147483665"/>
            <pc:sldLayoutMk cId="358692362" sldId="2147483775"/>
          </pc:sldLayoutMkLst>
        </pc:sldLayoutChg>
        <pc:sldLayoutChg chg="replId">
          <pc:chgData name="Ferran Boix Pamies" userId="S::fboixpamies@triumf.ca::9bbe1c2e-eced-4952-93e4-cbffcfc4ef69" providerId="AD" clId="Web-{17261DC9-1A78-29B2-C6E4-1D3A9D4D13AC}" dt="2022-09-21T15:16:26.833" v="0"/>
          <pc:sldLayoutMkLst>
            <pc:docMk/>
            <pc:sldMasterMk cId="3339089654" sldId="2147483665"/>
            <pc:sldLayoutMk cId="235573109" sldId="2147483776"/>
          </pc:sldLayoutMkLst>
        </pc:sldLayoutChg>
        <pc:sldLayoutChg chg="replId">
          <pc:chgData name="Ferran Boix Pamies" userId="S::fboixpamies@triumf.ca::9bbe1c2e-eced-4952-93e4-cbffcfc4ef69" providerId="AD" clId="Web-{17261DC9-1A78-29B2-C6E4-1D3A9D4D13AC}" dt="2022-09-21T15:16:26.833" v="0"/>
          <pc:sldLayoutMkLst>
            <pc:docMk/>
            <pc:sldMasterMk cId="3339089654" sldId="2147483665"/>
            <pc:sldLayoutMk cId="2076445231" sldId="2147483777"/>
          </pc:sldLayoutMkLst>
        </pc:sldLayoutChg>
        <pc:sldLayoutChg chg="replId">
          <pc:chgData name="Ferran Boix Pamies" userId="S::fboixpamies@triumf.ca::9bbe1c2e-eced-4952-93e4-cbffcfc4ef69" providerId="AD" clId="Web-{17261DC9-1A78-29B2-C6E4-1D3A9D4D13AC}" dt="2022-09-21T15:16:26.833" v="0"/>
          <pc:sldLayoutMkLst>
            <pc:docMk/>
            <pc:sldMasterMk cId="3339089654" sldId="2147483665"/>
            <pc:sldLayoutMk cId="1794183222" sldId="2147483778"/>
          </pc:sldLayoutMkLst>
        </pc:sldLayoutChg>
        <pc:sldLayoutChg chg="replId">
          <pc:chgData name="Ferran Boix Pamies" userId="S::fboixpamies@triumf.ca::9bbe1c2e-eced-4952-93e4-cbffcfc4ef69" providerId="AD" clId="Web-{17261DC9-1A78-29B2-C6E4-1D3A9D4D13AC}" dt="2022-09-21T15:16:26.833" v="0"/>
          <pc:sldLayoutMkLst>
            <pc:docMk/>
            <pc:sldMasterMk cId="3339089654" sldId="2147483665"/>
            <pc:sldLayoutMk cId="3739856659" sldId="2147483779"/>
          </pc:sldLayoutMkLst>
        </pc:sldLayoutChg>
        <pc:sldLayoutChg chg="replId">
          <pc:chgData name="Ferran Boix Pamies" userId="S::fboixpamies@triumf.ca::9bbe1c2e-eced-4952-93e4-cbffcfc4ef69" providerId="AD" clId="Web-{17261DC9-1A78-29B2-C6E4-1D3A9D4D13AC}" dt="2022-09-21T15:16:26.833" v="0"/>
          <pc:sldLayoutMkLst>
            <pc:docMk/>
            <pc:sldMasterMk cId="3339089654" sldId="2147483665"/>
            <pc:sldLayoutMk cId="3583387790" sldId="2147483780"/>
          </pc:sldLayoutMkLst>
        </pc:sldLayoutChg>
      </pc:sldMasterChg>
      <pc:sldMasterChg chg="add replId addSldLayout modSldLayout">
        <pc:chgData name="Ferran Boix Pamies" userId="S::fboixpamies@triumf.ca::9bbe1c2e-eced-4952-93e4-cbffcfc4ef69" providerId="AD" clId="Web-{17261DC9-1A78-29B2-C6E4-1D3A9D4D13AC}" dt="2022-09-21T16:32:19.305" v="138"/>
        <pc:sldMasterMkLst>
          <pc:docMk/>
          <pc:sldMasterMk cId="2293830066" sldId="2147483781"/>
        </pc:sldMasterMkLst>
        <pc:sldLayoutChg chg="add replI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2293830066" sldId="2147483781"/>
            <pc:sldLayoutMk cId="1279843792" sldId="2147483782"/>
          </pc:sldLayoutMkLst>
        </pc:sldLayoutChg>
        <pc:sldLayoutChg chg="add replI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2293830066" sldId="2147483781"/>
            <pc:sldLayoutMk cId="2569980834" sldId="2147483783"/>
          </pc:sldLayoutMkLst>
        </pc:sldLayoutChg>
        <pc:sldLayoutChg chg="add replI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2293830066" sldId="2147483781"/>
            <pc:sldLayoutMk cId="36199562" sldId="2147483784"/>
          </pc:sldLayoutMkLst>
        </pc:sldLayoutChg>
        <pc:sldLayoutChg chg="add replI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2293830066" sldId="2147483781"/>
            <pc:sldLayoutMk cId="268315613" sldId="2147483785"/>
          </pc:sldLayoutMkLst>
        </pc:sldLayoutChg>
        <pc:sldLayoutChg chg="add replI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2293830066" sldId="2147483781"/>
            <pc:sldLayoutMk cId="1159273559" sldId="2147483786"/>
          </pc:sldLayoutMkLst>
        </pc:sldLayoutChg>
        <pc:sldLayoutChg chg="add replI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2293830066" sldId="2147483781"/>
            <pc:sldLayoutMk cId="2796590800" sldId="2147483787"/>
          </pc:sldLayoutMkLst>
        </pc:sldLayoutChg>
        <pc:sldLayoutChg chg="add replI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2293830066" sldId="2147483781"/>
            <pc:sldLayoutMk cId="2085816446" sldId="2147483788"/>
          </pc:sldLayoutMkLst>
        </pc:sldLayoutChg>
        <pc:sldLayoutChg chg="add replI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2293830066" sldId="2147483781"/>
            <pc:sldLayoutMk cId="901650913" sldId="2147483789"/>
          </pc:sldLayoutMkLst>
        </pc:sldLayoutChg>
        <pc:sldLayoutChg chg="add replI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2293830066" sldId="2147483781"/>
            <pc:sldLayoutMk cId="1749644346" sldId="2147483790"/>
          </pc:sldLayoutMkLst>
        </pc:sldLayoutChg>
        <pc:sldLayoutChg chg="add replI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2293830066" sldId="2147483781"/>
            <pc:sldLayoutMk cId="1377001444" sldId="2147483791"/>
          </pc:sldLayoutMkLst>
        </pc:sldLayoutChg>
        <pc:sldLayoutChg chg="add replId">
          <pc:chgData name="Ferran Boix Pamies" userId="S::fboixpamies@triumf.ca::9bbe1c2e-eced-4952-93e4-cbffcfc4ef69" providerId="AD" clId="Web-{17261DC9-1A78-29B2-C6E4-1D3A9D4D13AC}" dt="2022-09-21T16:32:19.305" v="138"/>
          <pc:sldLayoutMkLst>
            <pc:docMk/>
            <pc:sldMasterMk cId="2293830066" sldId="2147483781"/>
            <pc:sldLayoutMk cId="1896564340" sldId="214748379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trwindata\users3\fboixpamies\PhD\Book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/trwinfs.triumf.ca\users3\fboixpamies\PhD\SPT_data\OoB%20data%202021%20parasitic%20irradiations%20sorted\dose%20per%20position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/trwinfs.triumf.ca\users3\fboixpamies\PhD\SPT_data\OoB%20data%202021%20parasitic%20irradiations%20sorted\dose%20per%20position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/trwinfs.triumf.ca\users3\fboixpamies\PhD\SPT_data\In%20beam%202021%20parasitic%20irradiations%20sorted\results%20ss%20and%20hea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/trwinfs.triumf.ca\users3\fboixpamies\PhD\SPT_data\In%20beam%202021%20parasitic%20irradiations%20sorted\results%20ss%20and%20he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60605989003765"/>
          <c:y val="3.7967283609843971E-2"/>
          <c:w val="0.7680882995245274"/>
          <c:h val="0.79708942286273254"/>
        </c:manualLayout>
      </c:layout>
      <c:scatterChart>
        <c:scatterStyle val="lineMarker"/>
        <c:varyColors val="0"/>
        <c:ser>
          <c:idx val="8"/>
          <c:order val="0"/>
          <c:tx>
            <c:strRef>
              <c:f>dpa!$AB$2</c:f>
              <c:strCache>
                <c:ptCount val="1"/>
                <c:pt idx="0">
                  <c:v>Be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dpa!$O$3:$O$13</c:f>
              <c:numCache>
                <c:formatCode>General</c:formatCode>
                <c:ptCount val="11"/>
                <c:pt idx="0">
                  <c:v>10.5</c:v>
                </c:pt>
                <c:pt idx="1">
                  <c:v>9.5</c:v>
                </c:pt>
                <c:pt idx="2">
                  <c:v>8.5</c:v>
                </c:pt>
                <c:pt idx="3">
                  <c:v>7.5</c:v>
                </c:pt>
                <c:pt idx="4">
                  <c:v>6.5</c:v>
                </c:pt>
                <c:pt idx="5">
                  <c:v>5.5</c:v>
                </c:pt>
                <c:pt idx="6">
                  <c:v>4.4999999999999902</c:v>
                </c:pt>
                <c:pt idx="7">
                  <c:v>3.4999999999999898</c:v>
                </c:pt>
                <c:pt idx="8">
                  <c:v>2.4999999999999902</c:v>
                </c:pt>
                <c:pt idx="9">
                  <c:v>1.49999999999999</c:v>
                </c:pt>
                <c:pt idx="10">
                  <c:v>0.5</c:v>
                </c:pt>
              </c:numCache>
            </c:numRef>
          </c:xVal>
          <c:yVal>
            <c:numRef>
              <c:f>dpa!$AM$3:$AM$13</c:f>
              <c:numCache>
                <c:formatCode>0.00</c:formatCode>
                <c:ptCount val="11"/>
                <c:pt idx="0">
                  <c:v>4.3588673434625613E-4</c:v>
                </c:pt>
                <c:pt idx="1">
                  <c:v>6.427019145601961E-4</c:v>
                </c:pt>
                <c:pt idx="2">
                  <c:v>8.7723049669550992E-4</c:v>
                </c:pt>
                <c:pt idx="3">
                  <c:v>1.8198481978605983E-3</c:v>
                </c:pt>
                <c:pt idx="4">
                  <c:v>4.1423081011105816E-3</c:v>
                </c:pt>
                <c:pt idx="5">
                  <c:v>7.7837705253117123E-3</c:v>
                </c:pt>
                <c:pt idx="6">
                  <c:v>1.0597495400967502E-2</c:v>
                </c:pt>
                <c:pt idx="7">
                  <c:v>1.6063353546365063E-2</c:v>
                </c:pt>
                <c:pt idx="8">
                  <c:v>2.3387073652653811E-2</c:v>
                </c:pt>
                <c:pt idx="9">
                  <c:v>2.8765513388294615E-2</c:v>
                </c:pt>
                <c:pt idx="10">
                  <c:v>3.2399999999999998E-2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6F8-4EE3-9CBB-F6FC113C5494}"/>
            </c:ext>
          </c:extLst>
        </c:ser>
        <c:ser>
          <c:idx val="5"/>
          <c:order val="1"/>
          <c:tx>
            <c:strRef>
              <c:f>dpa!$AJ$2</c:f>
              <c:strCache>
                <c:ptCount val="1"/>
                <c:pt idx="0">
                  <c:v>C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dpa!$O$3:$O$13</c:f>
              <c:numCache>
                <c:formatCode>General</c:formatCode>
                <c:ptCount val="11"/>
                <c:pt idx="0">
                  <c:v>10.5</c:v>
                </c:pt>
                <c:pt idx="1">
                  <c:v>9.5</c:v>
                </c:pt>
                <c:pt idx="2">
                  <c:v>8.5</c:v>
                </c:pt>
                <c:pt idx="3">
                  <c:v>7.5</c:v>
                </c:pt>
                <c:pt idx="4">
                  <c:v>6.5</c:v>
                </c:pt>
                <c:pt idx="5">
                  <c:v>5.5</c:v>
                </c:pt>
                <c:pt idx="6">
                  <c:v>4.4999999999999902</c:v>
                </c:pt>
                <c:pt idx="7">
                  <c:v>3.4999999999999898</c:v>
                </c:pt>
                <c:pt idx="8">
                  <c:v>2.4999999999999902</c:v>
                </c:pt>
                <c:pt idx="9">
                  <c:v>1.49999999999999</c:v>
                </c:pt>
                <c:pt idx="10">
                  <c:v>0.5</c:v>
                </c:pt>
              </c:numCache>
            </c:numRef>
          </c:xVal>
          <c:yVal>
            <c:numRef>
              <c:f>dpa!$AJ$3:$AJ$13</c:f>
              <c:numCache>
                <c:formatCode>0.00</c:formatCode>
                <c:ptCount val="11"/>
                <c:pt idx="0">
                  <c:v>1.0291770116508823E-3</c:v>
                </c:pt>
                <c:pt idx="1">
                  <c:v>1.5174906316004636E-3</c:v>
                </c:pt>
                <c:pt idx="2">
                  <c:v>2.0712386727532875E-3</c:v>
                </c:pt>
                <c:pt idx="3">
                  <c:v>4.2968638005041904E-3</c:v>
                </c:pt>
                <c:pt idx="4">
                  <c:v>9.7804496831777627E-3</c:v>
                </c:pt>
                <c:pt idx="5">
                  <c:v>1.8378347073652657E-2</c:v>
                </c:pt>
                <c:pt idx="6">
                  <c:v>2.5021864141173269E-2</c:v>
                </c:pt>
                <c:pt idx="7">
                  <c:v>3.7927362540028625E-2</c:v>
                </c:pt>
                <c:pt idx="8">
                  <c:v>5.5219479457654826E-2</c:v>
                </c:pt>
                <c:pt idx="9">
                  <c:v>6.7918573277917837E-2</c:v>
                </c:pt>
                <c:pt idx="10">
                  <c:v>7.6499999999999999E-2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6F8-4EE3-9CBB-F6FC113C5494}"/>
            </c:ext>
          </c:extLst>
        </c:ser>
        <c:ser>
          <c:idx val="2"/>
          <c:order val="2"/>
          <c:tx>
            <c:strRef>
              <c:f>dpa!$AG$2</c:f>
              <c:strCache>
                <c:ptCount val="1"/>
                <c:pt idx="0">
                  <c:v>Al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dpa!$O$3:$O$13</c:f>
              <c:numCache>
                <c:formatCode>General</c:formatCode>
                <c:ptCount val="11"/>
                <c:pt idx="0">
                  <c:v>10.5</c:v>
                </c:pt>
                <c:pt idx="1">
                  <c:v>9.5</c:v>
                </c:pt>
                <c:pt idx="2">
                  <c:v>8.5</c:v>
                </c:pt>
                <c:pt idx="3">
                  <c:v>7.5</c:v>
                </c:pt>
                <c:pt idx="4">
                  <c:v>6.5</c:v>
                </c:pt>
                <c:pt idx="5">
                  <c:v>5.5</c:v>
                </c:pt>
                <c:pt idx="6">
                  <c:v>4.4999999999999902</c:v>
                </c:pt>
                <c:pt idx="7">
                  <c:v>3.4999999999999898</c:v>
                </c:pt>
                <c:pt idx="8">
                  <c:v>2.4999999999999902</c:v>
                </c:pt>
                <c:pt idx="9">
                  <c:v>1.49999999999999</c:v>
                </c:pt>
                <c:pt idx="10">
                  <c:v>0.5</c:v>
                </c:pt>
              </c:numCache>
            </c:numRef>
          </c:xVal>
          <c:yVal>
            <c:numRef>
              <c:f>dpa!$AG$3:$AG$13</c:f>
              <c:numCache>
                <c:formatCode>0.00</c:formatCode>
                <c:ptCount val="11"/>
                <c:pt idx="0">
                  <c:v>4.8976717789739046E-3</c:v>
                </c:pt>
                <c:pt idx="1">
                  <c:v>7.2214701233222038E-3</c:v>
                </c:pt>
                <c:pt idx="2">
                  <c:v>9.8566593309259379E-3</c:v>
                </c:pt>
                <c:pt idx="3">
                  <c:v>2.0448016556516999E-2</c:v>
                </c:pt>
                <c:pt idx="4">
                  <c:v>4.6543434080534178E-2</c:v>
                </c:pt>
                <c:pt idx="5">
                  <c:v>8.7459310485794084E-2</c:v>
                </c:pt>
                <c:pt idx="6">
                  <c:v>0.11907463582475984</c:v>
                </c:pt>
                <c:pt idx="7">
                  <c:v>0.18048962526401852</c:v>
                </c:pt>
                <c:pt idx="8">
                  <c:v>0.26277975812495735</c:v>
                </c:pt>
                <c:pt idx="9">
                  <c:v>0.32321250459903245</c:v>
                </c:pt>
                <c:pt idx="10">
                  <c:v>0.36404999999999998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6F8-4EE3-9CBB-F6FC113C5494}"/>
            </c:ext>
          </c:extLst>
        </c:ser>
        <c:ser>
          <c:idx val="7"/>
          <c:order val="3"/>
          <c:tx>
            <c:strRef>
              <c:f>dpa!$AL$2</c:f>
              <c:strCache>
                <c:ptCount val="1"/>
                <c:pt idx="0">
                  <c:v>Ti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dpa!$O$3:$O$13</c:f>
              <c:numCache>
                <c:formatCode>General</c:formatCode>
                <c:ptCount val="11"/>
                <c:pt idx="0">
                  <c:v>10.5</c:v>
                </c:pt>
                <c:pt idx="1">
                  <c:v>9.5</c:v>
                </c:pt>
                <c:pt idx="2">
                  <c:v>8.5</c:v>
                </c:pt>
                <c:pt idx="3">
                  <c:v>7.5</c:v>
                </c:pt>
                <c:pt idx="4">
                  <c:v>6.5</c:v>
                </c:pt>
                <c:pt idx="5">
                  <c:v>5.5</c:v>
                </c:pt>
                <c:pt idx="6">
                  <c:v>4.4999999999999902</c:v>
                </c:pt>
                <c:pt idx="7">
                  <c:v>3.4999999999999898</c:v>
                </c:pt>
                <c:pt idx="8">
                  <c:v>2.4999999999999902</c:v>
                </c:pt>
                <c:pt idx="9">
                  <c:v>1.49999999999999</c:v>
                </c:pt>
                <c:pt idx="10">
                  <c:v>0.5</c:v>
                </c:pt>
              </c:numCache>
            </c:numRef>
          </c:xVal>
          <c:yVal>
            <c:numRef>
              <c:f>dpa!$AL$3:$AL$13</c:f>
              <c:numCache>
                <c:formatCode>0.00</c:formatCode>
                <c:ptCount val="11"/>
                <c:pt idx="0">
                  <c:v>7.5674780268447234E-3</c:v>
                </c:pt>
                <c:pt idx="1">
                  <c:v>1.1158019350003405E-2</c:v>
                </c:pt>
                <c:pt idx="2">
                  <c:v>1.5229696123185936E-2</c:v>
                </c:pt>
                <c:pt idx="3">
                  <c:v>3.159458676841316E-2</c:v>
                </c:pt>
                <c:pt idx="4">
                  <c:v>7.1915071199836478E-2</c:v>
                </c:pt>
                <c:pt idx="5">
                  <c:v>0.13513490495332833</c:v>
                </c:pt>
                <c:pt idx="6">
                  <c:v>0.18398429515568576</c:v>
                </c:pt>
                <c:pt idx="7">
                  <c:v>0.27887766573550449</c:v>
                </c:pt>
                <c:pt idx="8">
                  <c:v>0.40602558424746193</c:v>
                </c:pt>
                <c:pt idx="9">
                  <c:v>0.49940127410233698</c:v>
                </c:pt>
                <c:pt idx="10">
                  <c:v>0.5625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6F8-4EE3-9CBB-F6FC113C5494}"/>
            </c:ext>
          </c:extLst>
        </c:ser>
        <c:ser>
          <c:idx val="4"/>
          <c:order val="4"/>
          <c:tx>
            <c:strRef>
              <c:f>dpa!$AI$2</c:f>
              <c:strCache>
                <c:ptCount val="1"/>
                <c:pt idx="0">
                  <c:v>Cr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dpa!$O$3:$O$13</c:f>
              <c:numCache>
                <c:formatCode>General</c:formatCode>
                <c:ptCount val="11"/>
                <c:pt idx="0">
                  <c:v>10.5</c:v>
                </c:pt>
                <c:pt idx="1">
                  <c:v>9.5</c:v>
                </c:pt>
                <c:pt idx="2">
                  <c:v>8.5</c:v>
                </c:pt>
                <c:pt idx="3">
                  <c:v>7.5</c:v>
                </c:pt>
                <c:pt idx="4">
                  <c:v>6.5</c:v>
                </c:pt>
                <c:pt idx="5">
                  <c:v>5.5</c:v>
                </c:pt>
                <c:pt idx="6">
                  <c:v>4.4999999999999902</c:v>
                </c:pt>
                <c:pt idx="7">
                  <c:v>3.4999999999999898</c:v>
                </c:pt>
                <c:pt idx="8">
                  <c:v>2.4999999999999902</c:v>
                </c:pt>
                <c:pt idx="9">
                  <c:v>1.49999999999999</c:v>
                </c:pt>
                <c:pt idx="10">
                  <c:v>0.5</c:v>
                </c:pt>
              </c:numCache>
            </c:numRef>
          </c:xVal>
          <c:yVal>
            <c:numRef>
              <c:f>dpa!$AI$3:$AI$13</c:f>
              <c:numCache>
                <c:formatCode>0.00</c:formatCode>
                <c:ptCount val="11"/>
                <c:pt idx="0">
                  <c:v>8.6420599066566739E-3</c:v>
                </c:pt>
                <c:pt idx="1">
                  <c:v>1.274245809770389E-2</c:v>
                </c:pt>
                <c:pt idx="2">
                  <c:v>1.7392312972678341E-2</c:v>
                </c:pt>
                <c:pt idx="3">
                  <c:v>3.6081018089527836E-2</c:v>
                </c:pt>
                <c:pt idx="4">
                  <c:v>8.2127011310213271E-2</c:v>
                </c:pt>
                <c:pt idx="5">
                  <c:v>0.15432406145670097</c:v>
                </c:pt>
                <c:pt idx="6">
                  <c:v>0.21011006506779314</c:v>
                </c:pt>
                <c:pt idx="7">
                  <c:v>0.31847829426994617</c:v>
                </c:pt>
                <c:pt idx="8">
                  <c:v>0.46368121721060163</c:v>
                </c:pt>
                <c:pt idx="9">
                  <c:v>0.57031625502486882</c:v>
                </c:pt>
                <c:pt idx="10">
                  <c:v>0.64237500000000003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6F8-4EE3-9CBB-F6FC113C5494}"/>
            </c:ext>
          </c:extLst>
        </c:ser>
        <c:ser>
          <c:idx val="0"/>
          <c:order val="5"/>
          <c:tx>
            <c:strRef>
              <c:f>dpa!$O$2</c:f>
              <c:strCache>
                <c:ptCount val="1"/>
                <c:pt idx="0">
                  <c:v>Fe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dpa!$O$3:$O$13</c:f>
              <c:numCache>
                <c:formatCode>General</c:formatCode>
                <c:ptCount val="11"/>
                <c:pt idx="0">
                  <c:v>10.5</c:v>
                </c:pt>
                <c:pt idx="1">
                  <c:v>9.5</c:v>
                </c:pt>
                <c:pt idx="2">
                  <c:v>8.5</c:v>
                </c:pt>
                <c:pt idx="3">
                  <c:v>7.5</c:v>
                </c:pt>
                <c:pt idx="4">
                  <c:v>6.5</c:v>
                </c:pt>
                <c:pt idx="5">
                  <c:v>5.5</c:v>
                </c:pt>
                <c:pt idx="6">
                  <c:v>4.4999999999999902</c:v>
                </c:pt>
                <c:pt idx="7">
                  <c:v>3.4999999999999898</c:v>
                </c:pt>
                <c:pt idx="8">
                  <c:v>2.4999999999999902</c:v>
                </c:pt>
                <c:pt idx="9">
                  <c:v>1.49999999999999</c:v>
                </c:pt>
                <c:pt idx="10">
                  <c:v>0.5</c:v>
                </c:pt>
              </c:numCache>
            </c:numRef>
          </c:xVal>
          <c:yVal>
            <c:numRef>
              <c:f>dpa!$R$3:$R$13</c:f>
              <c:numCache>
                <c:formatCode>0.00E+00</c:formatCode>
                <c:ptCount val="11"/>
                <c:pt idx="0">
                  <c:v>1.11067875E-2</c:v>
                </c:pt>
                <c:pt idx="1">
                  <c:v>1.6376624999999999E-2</c:v>
                </c:pt>
                <c:pt idx="2">
                  <c:v>2.2352624999999997E-2</c:v>
                </c:pt>
                <c:pt idx="3">
                  <c:v>4.6371374999999992E-2</c:v>
                </c:pt>
                <c:pt idx="4">
                  <c:v>0.10554975</c:v>
                </c:pt>
                <c:pt idx="5">
                  <c:v>0.19833749999999997</c:v>
                </c:pt>
                <c:pt idx="6">
                  <c:v>0.27003375000000002</c:v>
                </c:pt>
                <c:pt idx="7">
                  <c:v>0.40930875</c:v>
                </c:pt>
                <c:pt idx="8">
                  <c:v>0.59592374999999997</c:v>
                </c:pt>
                <c:pt idx="9">
                  <c:v>0.73297125000000007</c:v>
                </c:pt>
                <c:pt idx="10">
                  <c:v>0.82558125000000016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6F8-4EE3-9CBB-F6FC113C5494}"/>
            </c:ext>
          </c:extLst>
        </c:ser>
        <c:ser>
          <c:idx val="9"/>
          <c:order val="6"/>
          <c:tx>
            <c:strRef>
              <c:f>dpa!$AN$2</c:f>
              <c:strCache>
                <c:ptCount val="1"/>
                <c:pt idx="0">
                  <c:v>W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dpa!$O$3:$O$13</c:f>
              <c:numCache>
                <c:formatCode>General</c:formatCode>
                <c:ptCount val="11"/>
                <c:pt idx="0">
                  <c:v>10.5</c:v>
                </c:pt>
                <c:pt idx="1">
                  <c:v>9.5</c:v>
                </c:pt>
                <c:pt idx="2">
                  <c:v>8.5</c:v>
                </c:pt>
                <c:pt idx="3">
                  <c:v>7.5</c:v>
                </c:pt>
                <c:pt idx="4">
                  <c:v>6.5</c:v>
                </c:pt>
                <c:pt idx="5">
                  <c:v>5.5</c:v>
                </c:pt>
                <c:pt idx="6">
                  <c:v>4.4999999999999902</c:v>
                </c:pt>
                <c:pt idx="7">
                  <c:v>3.4999999999999898</c:v>
                </c:pt>
                <c:pt idx="8">
                  <c:v>2.4999999999999902</c:v>
                </c:pt>
                <c:pt idx="9">
                  <c:v>1.49999999999999</c:v>
                </c:pt>
                <c:pt idx="10">
                  <c:v>0.5</c:v>
                </c:pt>
              </c:numCache>
            </c:numRef>
          </c:xVal>
          <c:yVal>
            <c:numRef>
              <c:f>dpa!$AN$3:$AN$13</c:f>
              <c:numCache>
                <c:formatCode>0.00</c:formatCode>
                <c:ptCount val="11"/>
                <c:pt idx="0">
                  <c:v>1.3712270184642637E-2</c:v>
                </c:pt>
                <c:pt idx="1">
                  <c:v>2.0218331062206173E-2</c:v>
                </c:pt>
                <c:pt idx="2">
                  <c:v>2.7596209375212916E-2</c:v>
                </c:pt>
                <c:pt idx="3">
                  <c:v>5.7249391224364642E-2</c:v>
                </c:pt>
                <c:pt idx="4">
                  <c:v>0.13031010901410373</c:v>
                </c:pt>
                <c:pt idx="5">
                  <c:v>0.24486444777543095</c:v>
                </c:pt>
                <c:pt idx="6">
                  <c:v>0.33337954282210264</c:v>
                </c:pt>
                <c:pt idx="7">
                  <c:v>0.50532633031273422</c:v>
                </c:pt>
                <c:pt idx="8">
                  <c:v>0.73571835865640112</c:v>
                </c:pt>
                <c:pt idx="9">
                  <c:v>0.90491510867343461</c:v>
                </c:pt>
                <c:pt idx="10">
                  <c:v>1.01925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66F8-4EE3-9CBB-F6FC113C5494}"/>
            </c:ext>
          </c:extLst>
        </c:ser>
        <c:ser>
          <c:idx val="10"/>
          <c:order val="7"/>
          <c:tx>
            <c:strRef>
              <c:f>dpa!$AO$2</c:f>
              <c:strCache>
                <c:ptCount val="1"/>
                <c:pt idx="0">
                  <c:v>Ta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dpa!$O$3:$O$13</c:f>
              <c:numCache>
                <c:formatCode>General</c:formatCode>
                <c:ptCount val="11"/>
                <c:pt idx="0">
                  <c:v>10.5</c:v>
                </c:pt>
                <c:pt idx="1">
                  <c:v>9.5</c:v>
                </c:pt>
                <c:pt idx="2">
                  <c:v>8.5</c:v>
                </c:pt>
                <c:pt idx="3">
                  <c:v>7.5</c:v>
                </c:pt>
                <c:pt idx="4">
                  <c:v>6.5</c:v>
                </c:pt>
                <c:pt idx="5">
                  <c:v>5.5</c:v>
                </c:pt>
                <c:pt idx="6">
                  <c:v>4.4999999999999902</c:v>
                </c:pt>
                <c:pt idx="7">
                  <c:v>3.4999999999999898</c:v>
                </c:pt>
                <c:pt idx="8">
                  <c:v>2.4999999999999902</c:v>
                </c:pt>
                <c:pt idx="9">
                  <c:v>1.49999999999999</c:v>
                </c:pt>
                <c:pt idx="10">
                  <c:v>0.5</c:v>
                </c:pt>
              </c:numCache>
            </c:numRef>
          </c:xVal>
          <c:yVal>
            <c:numRef>
              <c:f>dpa!$AO$3:$AO$13</c:f>
              <c:numCache>
                <c:formatCode>0.00</c:formatCode>
                <c:ptCount val="11"/>
                <c:pt idx="0">
                  <c:v>2.2551084519997277E-2</c:v>
                </c:pt>
                <c:pt idx="1">
                  <c:v>3.3250897663010148E-2</c:v>
                </c:pt>
                <c:pt idx="2">
                  <c:v>4.5384494447094095E-2</c:v>
                </c:pt>
                <c:pt idx="3">
                  <c:v>9.4151868569871233E-2</c:v>
                </c:pt>
                <c:pt idx="4">
                  <c:v>0.21430691217551273</c:v>
                </c:pt>
                <c:pt idx="5">
                  <c:v>0.40270201676091844</c:v>
                </c:pt>
                <c:pt idx="6">
                  <c:v>0.5482731995639436</c:v>
                </c:pt>
                <c:pt idx="7">
                  <c:v>0.83105544389180352</c:v>
                </c:pt>
                <c:pt idx="8">
                  <c:v>1.2099562410574369</c:v>
                </c:pt>
                <c:pt idx="9">
                  <c:v>1.4882157968249643</c:v>
                </c:pt>
                <c:pt idx="10">
                  <c:v>1.67625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66F8-4EE3-9CBB-F6FC113C54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4460280"/>
        <c:axId val="934461264"/>
      </c:scatterChart>
      <c:valAx>
        <c:axId val="934460280"/>
        <c:scaling>
          <c:orientation val="minMax"/>
          <c:max val="1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/>
                  <a:t>Distance to beam center (mm)</a:t>
                </a:r>
              </a:p>
            </c:rich>
          </c:tx>
          <c:layout>
            <c:manualLayout>
              <c:xMode val="edge"/>
              <c:yMode val="edge"/>
              <c:x val="0.32938675667713446"/>
              <c:y val="0.894389595105198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4461264"/>
        <c:crossesAt val="1.0000000000000003E-4"/>
        <c:crossBetween val="midCat"/>
        <c:majorUnit val="1"/>
      </c:valAx>
      <c:valAx>
        <c:axId val="93446126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400"/>
                  <a:t>DPA-FLUKA @ 50mAh</a:t>
                </a:r>
              </a:p>
            </c:rich>
          </c:tx>
          <c:layout>
            <c:manualLayout>
              <c:xMode val="edge"/>
              <c:yMode val="edge"/>
              <c:x val="4.0601866651623133E-4"/>
              <c:y val="0.150600436806449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0" sourceLinked="0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4460280"/>
        <c:crossesAt val="0"/>
        <c:crossBetween val="midCat"/>
      </c:valAx>
      <c:spPr>
        <a:noFill/>
        <a:ln w="19050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8655872445672241"/>
          <c:y val="5.183930421981385E-2"/>
          <c:w val="0.30323720571672763"/>
          <c:h val="0.304525385933639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x"/>
            <c:errBarType val="both"/>
            <c:errValType val="stdDev"/>
            <c:noEndCap val="0"/>
            <c:val val="1"/>
            <c:spPr>
              <a:noFill/>
              <a:ln w="9525" cap="flat" cmpd="sng" algn="ctr">
                <a:noFill/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Peek2!$AS$7:$AS$19</c:f>
                <c:numCache>
                  <c:formatCode>General</c:formatCode>
                  <c:ptCount val="13"/>
                  <c:pt idx="0">
                    <c:v>0.125455257362934</c:v>
                  </c:pt>
                  <c:pt idx="1">
                    <c:v>0.11074387387119893</c:v>
                  </c:pt>
                  <c:pt idx="2">
                    <c:v>0.10594216535449895</c:v>
                  </c:pt>
                  <c:pt idx="3">
                    <c:v>9.6244634136142926E-2</c:v>
                  </c:pt>
                  <c:pt idx="4">
                    <c:v>0.16742309757019785</c:v>
                  </c:pt>
                  <c:pt idx="5">
                    <c:v>0.15368819603339742</c:v>
                  </c:pt>
                  <c:pt idx="6">
                    <c:v>0.17098951312873154</c:v>
                  </c:pt>
                  <c:pt idx="7">
                    <c:v>9.7265315503523686E-2</c:v>
                  </c:pt>
                  <c:pt idx="8">
                    <c:v>7.0943442262128772E-2</c:v>
                  </c:pt>
                  <c:pt idx="9">
                    <c:v>9.8593723938189867E-2</c:v>
                  </c:pt>
                  <c:pt idx="10">
                    <c:v>3.731657004602644E-2</c:v>
                  </c:pt>
                  <c:pt idx="11">
                    <c:v>6.1267133113929929E-2</c:v>
                  </c:pt>
                  <c:pt idx="12">
                    <c:v>8.8291403885089492E-2</c:v>
                  </c:pt>
                </c:numCache>
              </c:numRef>
            </c:plus>
            <c:minus>
              <c:numRef>
                <c:f>Peek2!$AS$7:$AS$19</c:f>
                <c:numCache>
                  <c:formatCode>General</c:formatCode>
                  <c:ptCount val="13"/>
                  <c:pt idx="0">
                    <c:v>0.125455257362934</c:v>
                  </c:pt>
                  <c:pt idx="1">
                    <c:v>0.11074387387119893</c:v>
                  </c:pt>
                  <c:pt idx="2">
                    <c:v>0.10594216535449895</c:v>
                  </c:pt>
                  <c:pt idx="3">
                    <c:v>9.6244634136142926E-2</c:v>
                  </c:pt>
                  <c:pt idx="4">
                    <c:v>0.16742309757019785</c:v>
                  </c:pt>
                  <c:pt idx="5">
                    <c:v>0.15368819603339742</c:v>
                  </c:pt>
                  <c:pt idx="6">
                    <c:v>0.17098951312873154</c:v>
                  </c:pt>
                  <c:pt idx="7">
                    <c:v>9.7265315503523686E-2</c:v>
                  </c:pt>
                  <c:pt idx="8">
                    <c:v>7.0943442262128772E-2</c:v>
                  </c:pt>
                  <c:pt idx="9">
                    <c:v>9.8593723938189867E-2</c:v>
                  </c:pt>
                  <c:pt idx="10">
                    <c:v>3.731657004602644E-2</c:v>
                  </c:pt>
                  <c:pt idx="11">
                    <c:v>6.1267133113929929E-2</c:v>
                  </c:pt>
                  <c:pt idx="12">
                    <c:v>8.8291403885089492E-2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Peek2!$L$7:$L$19</c:f>
              <c:numCache>
                <c:formatCode>0.00</c:formatCode>
                <c:ptCount val="13"/>
                <c:pt idx="0">
                  <c:v>0.86</c:v>
                </c:pt>
                <c:pt idx="1">
                  <c:v>1.2</c:v>
                </c:pt>
                <c:pt idx="2">
                  <c:v>1.5999999999999999</c:v>
                </c:pt>
                <c:pt idx="3">
                  <c:v>4.5</c:v>
                </c:pt>
                <c:pt idx="4">
                  <c:v>3.6</c:v>
                </c:pt>
                <c:pt idx="5">
                  <c:v>7.0289313117020891</c:v>
                </c:pt>
                <c:pt idx="6">
                  <c:v>17.2</c:v>
                </c:pt>
                <c:pt idx="7">
                  <c:v>23.512319548509499</c:v>
                </c:pt>
                <c:pt idx="8">
                  <c:v>23.909364247355047</c:v>
                </c:pt>
                <c:pt idx="9">
                  <c:v>30.842203427983403</c:v>
                </c:pt>
                <c:pt idx="10">
                  <c:v>36.489504357333495</c:v>
                </c:pt>
                <c:pt idx="11">
                  <c:v>73.800488246454634</c:v>
                </c:pt>
                <c:pt idx="12" formatCode="General">
                  <c:v>0</c:v>
                </c:pt>
              </c:numCache>
            </c:numRef>
          </c:xVal>
          <c:yVal>
            <c:numRef>
              <c:f>Peek2!$V$7:$V$19</c:f>
              <c:numCache>
                <c:formatCode>General</c:formatCode>
                <c:ptCount val="13"/>
                <c:pt idx="0">
                  <c:v>2.1414833333333334</c:v>
                </c:pt>
                <c:pt idx="1">
                  <c:v>2.1647000000000003</c:v>
                </c:pt>
                <c:pt idx="2">
                  <c:v>2.0013666666666667</c:v>
                </c:pt>
                <c:pt idx="3">
                  <c:v>1.7669499999999998</c:v>
                </c:pt>
                <c:pt idx="4">
                  <c:v>1.8121999999999998</c:v>
                </c:pt>
                <c:pt idx="5">
                  <c:v>1.5834333333333337</c:v>
                </c:pt>
                <c:pt idx="6">
                  <c:v>1.5036499999999997</c:v>
                </c:pt>
                <c:pt idx="7">
                  <c:v>1.3283999999999998</c:v>
                </c:pt>
                <c:pt idx="8">
                  <c:v>1.5525833333333334</c:v>
                </c:pt>
                <c:pt idx="9">
                  <c:v>1.5655999999999999</c:v>
                </c:pt>
                <c:pt idx="10">
                  <c:v>1.3851500000000001</c:v>
                </c:pt>
                <c:pt idx="11">
                  <c:v>1.3783666666666667</c:v>
                </c:pt>
                <c:pt idx="12">
                  <c:v>2.0355166666666666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02A-4DD5-A641-B0159D092D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6650936"/>
        <c:axId val="806659136"/>
      </c:scatterChart>
      <c:valAx>
        <c:axId val="806650936"/>
        <c:scaling>
          <c:orientation val="minMax"/>
          <c:min val="-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Dose (MGy)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659136"/>
        <c:crossesAt val="-1"/>
        <c:crossBetween val="midCat"/>
        <c:majorUnit val="5"/>
        <c:minorUnit val="5"/>
      </c:valAx>
      <c:valAx>
        <c:axId val="806659136"/>
        <c:scaling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800"/>
                  <a:t>Punch</a:t>
                </a:r>
                <a:r>
                  <a:rPr lang="en-CA" sz="1800" baseline="0"/>
                  <a:t> displacement at fracture (mm)</a:t>
                </a:r>
                <a:endParaRPr lang="en-CA" sz="1800"/>
              </a:p>
            </c:rich>
          </c:tx>
          <c:layout>
            <c:manualLayout>
              <c:xMode val="edge"/>
              <c:yMode val="edge"/>
              <c:x val="2.0550105181111587E-2"/>
              <c:y val="3.314973950725234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650936"/>
        <c:crossesAt val="-5"/>
        <c:crossBetween val="midCat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794117073982949"/>
          <c:y val="9.0527500976160288E-2"/>
          <c:w val="0.7640302258971321"/>
          <c:h val="0.68985983407949414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x"/>
            <c:errBarType val="both"/>
            <c:errValType val="stdDev"/>
            <c:noEndCap val="0"/>
            <c:val val="1"/>
            <c:spPr>
              <a:noFill/>
              <a:ln w="9525" cap="flat" cmpd="sng" algn="ctr">
                <a:noFill/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Peek2!$BC$7:$BC$19</c:f>
                <c:numCache>
                  <c:formatCode>General</c:formatCode>
                  <c:ptCount val="13"/>
                  <c:pt idx="0">
                    <c:v>23.330432882771969</c:v>
                  </c:pt>
                  <c:pt idx="1">
                    <c:v>6.3355571212189261</c:v>
                  </c:pt>
                  <c:pt idx="2">
                    <c:v>7.7328354121189342</c:v>
                  </c:pt>
                  <c:pt idx="3">
                    <c:v>17.792056533034785</c:v>
                  </c:pt>
                  <c:pt idx="4">
                    <c:v>8.0344423503239746</c:v>
                  </c:pt>
                  <c:pt idx="5">
                    <c:v>71.949478044548513</c:v>
                  </c:pt>
                  <c:pt idx="6">
                    <c:v>44.36673821178109</c:v>
                  </c:pt>
                  <c:pt idx="7">
                    <c:v>25.708764032684357</c:v>
                  </c:pt>
                  <c:pt idx="8">
                    <c:v>8.3333495329203231</c:v>
                  </c:pt>
                  <c:pt idx="9">
                    <c:v>15.070033986943574</c:v>
                  </c:pt>
                  <c:pt idx="10">
                    <c:v>6.840040464314189</c:v>
                  </c:pt>
                  <c:pt idx="11">
                    <c:v>10.562391732509145</c:v>
                  </c:pt>
                  <c:pt idx="12">
                    <c:v>10.121419219444775</c:v>
                  </c:pt>
                </c:numCache>
              </c:numRef>
            </c:plus>
            <c:minus>
              <c:numRef>
                <c:f>Peek2!$BC$7:$BC$19</c:f>
                <c:numCache>
                  <c:formatCode>General</c:formatCode>
                  <c:ptCount val="13"/>
                  <c:pt idx="0">
                    <c:v>23.330432882771969</c:v>
                  </c:pt>
                  <c:pt idx="1">
                    <c:v>6.3355571212189261</c:v>
                  </c:pt>
                  <c:pt idx="2">
                    <c:v>7.7328354121189342</c:v>
                  </c:pt>
                  <c:pt idx="3">
                    <c:v>17.792056533034785</c:v>
                  </c:pt>
                  <c:pt idx="4">
                    <c:v>8.0344423503239746</c:v>
                  </c:pt>
                  <c:pt idx="5">
                    <c:v>71.949478044548513</c:v>
                  </c:pt>
                  <c:pt idx="6">
                    <c:v>44.36673821178109</c:v>
                  </c:pt>
                  <c:pt idx="7">
                    <c:v>25.708764032684357</c:v>
                  </c:pt>
                  <c:pt idx="8">
                    <c:v>8.3333495329203231</c:v>
                  </c:pt>
                  <c:pt idx="9">
                    <c:v>15.070033986943574</c:v>
                  </c:pt>
                  <c:pt idx="10">
                    <c:v>6.840040464314189</c:v>
                  </c:pt>
                  <c:pt idx="11">
                    <c:v>10.562391732509145</c:v>
                  </c:pt>
                  <c:pt idx="12">
                    <c:v>10.121419219444775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Peek2!$L$7:$L$19</c:f>
              <c:numCache>
                <c:formatCode>0.00</c:formatCode>
                <c:ptCount val="13"/>
                <c:pt idx="0">
                  <c:v>0.86</c:v>
                </c:pt>
                <c:pt idx="1">
                  <c:v>1.2</c:v>
                </c:pt>
                <c:pt idx="2">
                  <c:v>1.5999999999999999</c:v>
                </c:pt>
                <c:pt idx="3">
                  <c:v>4.5</c:v>
                </c:pt>
                <c:pt idx="4">
                  <c:v>3.6</c:v>
                </c:pt>
                <c:pt idx="5">
                  <c:v>7.0289313117020891</c:v>
                </c:pt>
                <c:pt idx="6">
                  <c:v>17.2</c:v>
                </c:pt>
                <c:pt idx="7">
                  <c:v>23.512319548509499</c:v>
                </c:pt>
                <c:pt idx="8">
                  <c:v>23.909364247355047</c:v>
                </c:pt>
                <c:pt idx="9">
                  <c:v>30.842203427983403</c:v>
                </c:pt>
                <c:pt idx="10">
                  <c:v>36.489504357333495</c:v>
                </c:pt>
                <c:pt idx="11">
                  <c:v>73.800488246454634</c:v>
                </c:pt>
                <c:pt idx="12" formatCode="General">
                  <c:v>0</c:v>
                </c:pt>
              </c:numCache>
            </c:numRef>
          </c:xVal>
          <c:yVal>
            <c:numRef>
              <c:f>Peek2!$AF$7:$AF$19</c:f>
              <c:numCache>
                <c:formatCode>General</c:formatCode>
                <c:ptCount val="13"/>
                <c:pt idx="0">
                  <c:v>243.11291955261333</c:v>
                </c:pt>
                <c:pt idx="1">
                  <c:v>247.66897002278702</c:v>
                </c:pt>
                <c:pt idx="2">
                  <c:v>247.4747802918545</c:v>
                </c:pt>
                <c:pt idx="3">
                  <c:v>233.17633053038017</c:v>
                </c:pt>
                <c:pt idx="4">
                  <c:v>246.94059246286224</c:v>
                </c:pt>
                <c:pt idx="5">
                  <c:v>338.84761000897669</c:v>
                </c:pt>
                <c:pt idx="6">
                  <c:v>299.64824763747413</c:v>
                </c:pt>
                <c:pt idx="7">
                  <c:v>319.25566384496767</c:v>
                </c:pt>
                <c:pt idx="8">
                  <c:v>279.39479809374126</c:v>
                </c:pt>
                <c:pt idx="9">
                  <c:v>261.59642163535932</c:v>
                </c:pt>
                <c:pt idx="10">
                  <c:v>206.31013793093919</c:v>
                </c:pt>
                <c:pt idx="11">
                  <c:v>218.3424802103988</c:v>
                </c:pt>
                <c:pt idx="12">
                  <c:v>260.34773904695675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C74-4A23-B6B3-24724FC917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6650936"/>
        <c:axId val="806659136"/>
      </c:scatterChart>
      <c:valAx>
        <c:axId val="806650936"/>
        <c:scaling>
          <c:orientation val="minMax"/>
          <c:min val="-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/>
                  <a:t>Dose (MGy)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659136"/>
        <c:crossesAt val="-1"/>
        <c:crossBetween val="midCat"/>
        <c:majorUnit val="5"/>
        <c:minorUnit val="5"/>
      </c:valAx>
      <c:valAx>
        <c:axId val="806659136"/>
        <c:scaling>
          <c:orientation val="minMax"/>
          <c:min val="1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800"/>
                  <a:t>SPT Yield (N/mm^2)</a:t>
                </a:r>
              </a:p>
            </c:rich>
          </c:tx>
          <c:layout>
            <c:manualLayout>
              <c:xMode val="edge"/>
              <c:yMode val="edge"/>
              <c:x val="1.3054714254044749E-2"/>
              <c:y val="0.166608386898411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06650936"/>
        <c:crossesAt val="-5"/>
        <c:crossBetween val="midCat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741878959558037"/>
          <c:y val="2.9697974574885547E-2"/>
          <c:w val="0.76830731254527918"/>
          <c:h val="0.75824234078646169"/>
        </c:manualLayout>
      </c:layout>
      <c:scatterChart>
        <c:scatterStyle val="lineMarker"/>
        <c:varyColors val="0"/>
        <c:ser>
          <c:idx val="4"/>
          <c:order val="4"/>
          <c:tx>
            <c:v>Cantor HEA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'cantor data'!$BA$22:$BA$27</c:f>
                <c:numCache>
                  <c:formatCode>General</c:formatCode>
                  <c:ptCount val="6"/>
                  <c:pt idx="0">
                    <c:v>3.0636313803026321E-2</c:v>
                  </c:pt>
                  <c:pt idx="1">
                    <c:v>2.9201451040267553E-2</c:v>
                  </c:pt>
                  <c:pt idx="2">
                    <c:v>3.4992738532444133E-2</c:v>
                  </c:pt>
                  <c:pt idx="3">
                    <c:v>1.974999999999999E-2</c:v>
                  </c:pt>
                  <c:pt idx="4">
                    <c:v>4.7203576265415513E-2</c:v>
                  </c:pt>
                  <c:pt idx="5">
                    <c:v>1.8554999999999988E-2</c:v>
                  </c:pt>
                </c:numCache>
              </c:numRef>
            </c:plus>
            <c:minus>
              <c:numRef>
                <c:f>'cantor data'!$BA$22:$BA$27</c:f>
                <c:numCache>
                  <c:formatCode>General</c:formatCode>
                  <c:ptCount val="6"/>
                  <c:pt idx="0">
                    <c:v>3.0636313803026321E-2</c:v>
                  </c:pt>
                  <c:pt idx="1">
                    <c:v>2.9201451040267553E-2</c:v>
                  </c:pt>
                  <c:pt idx="2">
                    <c:v>3.4992738532444133E-2</c:v>
                  </c:pt>
                  <c:pt idx="3">
                    <c:v>1.974999999999999E-2</c:v>
                  </c:pt>
                  <c:pt idx="4">
                    <c:v>4.7203576265415513E-2</c:v>
                  </c:pt>
                  <c:pt idx="5">
                    <c:v>1.8554999999999988E-2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'cantor data'!$AX$12:$AX$17</c:f>
              <c:numCache>
                <c:formatCode>General</c:formatCode>
                <c:ptCount val="6"/>
                <c:pt idx="0">
                  <c:v>0.2434782608695652</c:v>
                </c:pt>
                <c:pt idx="1">
                  <c:v>0.4760869565217391</c:v>
                </c:pt>
                <c:pt idx="2">
                  <c:v>0.91304347826086951</c:v>
                </c:pt>
                <c:pt idx="3">
                  <c:v>1.0499999999999998</c:v>
                </c:pt>
                <c:pt idx="4">
                  <c:v>1.5941304347826086</c:v>
                </c:pt>
                <c:pt idx="5">
                  <c:v>3.5195652173913041</c:v>
                </c:pt>
              </c:numCache>
            </c:numRef>
          </c:xVal>
          <c:yVal>
            <c:numRef>
              <c:f>'cantor data'!$BA$12:$BA$17</c:f>
              <c:numCache>
                <c:formatCode>General</c:formatCode>
                <c:ptCount val="6"/>
                <c:pt idx="0">
                  <c:v>0.68456374999999992</c:v>
                </c:pt>
                <c:pt idx="1">
                  <c:v>0.66747999999999996</c:v>
                </c:pt>
                <c:pt idx="2">
                  <c:v>0.65681999999999996</c:v>
                </c:pt>
                <c:pt idx="3">
                  <c:v>0.66386999999999996</c:v>
                </c:pt>
                <c:pt idx="4">
                  <c:v>0.61675142857142862</c:v>
                </c:pt>
                <c:pt idx="5">
                  <c:v>0.53170499999999998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346-6747-BE05-A4B503A071DA}"/>
            </c:ext>
          </c:extLst>
        </c:ser>
        <c:ser>
          <c:idx val="5"/>
          <c:order val="5"/>
          <c:tx>
            <c:v>SS316L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'SS data'!$AZ$19:$AZ$23</c:f>
                <c:numCache>
                  <c:formatCode>General</c:formatCode>
                  <c:ptCount val="5"/>
                  <c:pt idx="0">
                    <c:v>2.1083879357224566E-2</c:v>
                  </c:pt>
                  <c:pt idx="1">
                    <c:v>4.0228481066141304E-2</c:v>
                  </c:pt>
                  <c:pt idx="2">
                    <c:v>3.2817672068566971E-2</c:v>
                  </c:pt>
                  <c:pt idx="3">
                    <c:v>3.3469834903051145E-2</c:v>
                  </c:pt>
                  <c:pt idx="4">
                    <c:v>1.6990000000000005E-2</c:v>
                  </c:pt>
                </c:numCache>
              </c:numRef>
            </c:plus>
            <c:minus>
              <c:numRef>
                <c:f>'SS data'!$AZ$19:$AZ$23</c:f>
                <c:numCache>
                  <c:formatCode>General</c:formatCode>
                  <c:ptCount val="5"/>
                  <c:pt idx="0">
                    <c:v>2.1083879357224566E-2</c:v>
                  </c:pt>
                  <c:pt idx="1">
                    <c:v>4.0228481066141304E-2</c:v>
                  </c:pt>
                  <c:pt idx="2">
                    <c:v>3.2817672068566971E-2</c:v>
                  </c:pt>
                  <c:pt idx="3">
                    <c:v>3.3469834903051145E-2</c:v>
                  </c:pt>
                  <c:pt idx="4">
                    <c:v>1.6990000000000005E-2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'SS data'!$AW$10:$AW$14</c:f>
              <c:numCache>
                <c:formatCode>General</c:formatCode>
                <c:ptCount val="5"/>
                <c:pt idx="0">
                  <c:v>0.2434782608695652</c:v>
                </c:pt>
                <c:pt idx="1">
                  <c:v>0.4760869565217391</c:v>
                </c:pt>
                <c:pt idx="2">
                  <c:v>0.91304347826086951</c:v>
                </c:pt>
                <c:pt idx="3">
                  <c:v>1.593478260869565</c:v>
                </c:pt>
                <c:pt idx="4">
                  <c:v>3.5195652173913041</c:v>
                </c:pt>
              </c:numCache>
            </c:numRef>
          </c:xVal>
          <c:yVal>
            <c:numRef>
              <c:f>'SS data'!$AZ$10:$AZ$14</c:f>
              <c:numCache>
                <c:formatCode>General</c:formatCode>
                <c:ptCount val="5"/>
                <c:pt idx="0">
                  <c:v>0.60463749999999994</c:v>
                </c:pt>
                <c:pt idx="1">
                  <c:v>0.60324666666666671</c:v>
                </c:pt>
                <c:pt idx="2">
                  <c:v>0.62931000000000004</c:v>
                </c:pt>
                <c:pt idx="3">
                  <c:v>0.64361374999999998</c:v>
                </c:pt>
                <c:pt idx="4">
                  <c:v>0.62854999999999994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346-6747-BE05-A4B503A071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7943696"/>
        <c:axId val="777944024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spPr>
                  <a:ln w="19050" cap="rnd">
                    <a:solidFill>
                      <a:srgbClr val="FF0000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C00000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errBars>
                  <c:errDir val="x"/>
                  <c:errBarType val="both"/>
                  <c:errValType val="fixedVal"/>
                  <c:noEndCap val="0"/>
                  <c:val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'cantor data'!$BK$22:$BK$27</c15:sqref>
                          </c15:formulaRef>
                        </c:ext>
                      </c:extLst>
                      <c:numCache>
                        <c:formatCode>General</c:formatCode>
                        <c:ptCount val="6"/>
                        <c:pt idx="0">
                          <c:v>168.50020217695595</c:v>
                        </c:pt>
                        <c:pt idx="1">
                          <c:v>134.35430298891094</c:v>
                        </c:pt>
                        <c:pt idx="2">
                          <c:v>202.94588257505646</c:v>
                        </c:pt>
                        <c:pt idx="3">
                          <c:v>106.4079955769414</c:v>
                        </c:pt>
                        <c:pt idx="4">
                          <c:v>218.96874877231406</c:v>
                        </c:pt>
                        <c:pt idx="5">
                          <c:v>23.891257804443057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'cantor data'!$BK$22:$BK$27</c15:sqref>
                          </c15:formulaRef>
                        </c:ext>
                      </c:extLst>
                      <c:numCache>
                        <c:formatCode>General</c:formatCode>
                        <c:ptCount val="6"/>
                        <c:pt idx="0">
                          <c:v>168.50020217695595</c:v>
                        </c:pt>
                        <c:pt idx="1">
                          <c:v>134.35430298891094</c:v>
                        </c:pt>
                        <c:pt idx="2">
                          <c:v>202.94588257505646</c:v>
                        </c:pt>
                        <c:pt idx="3">
                          <c:v>106.4079955769414</c:v>
                        </c:pt>
                        <c:pt idx="4">
                          <c:v>218.96874877231406</c:v>
                        </c:pt>
                        <c:pt idx="5">
                          <c:v>23.891257804443057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>
                      <c:ext uri="{02D57815-91ED-43cb-92C2-25804820EDAC}">
                        <c15:formulaRef>
                          <c15:sqref>'cantor data'!$AX$12:$AX$17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0.2434782608695652</c:v>
                      </c:pt>
                      <c:pt idx="1">
                        <c:v>0.4760869565217391</c:v>
                      </c:pt>
                      <c:pt idx="2">
                        <c:v>0.91304347826086951</c:v>
                      </c:pt>
                      <c:pt idx="3">
                        <c:v>1.0499999999999998</c:v>
                      </c:pt>
                      <c:pt idx="4">
                        <c:v>1.5941304347826086</c:v>
                      </c:pt>
                      <c:pt idx="5">
                        <c:v>3.5195652173913041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'cantor data'!$BK$12:$BK$17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1674.8301651810348</c:v>
                      </c:pt>
                      <c:pt idx="1">
                        <c:v>1725.5229448848436</c:v>
                      </c:pt>
                      <c:pt idx="2">
                        <c:v>1560.3708657363109</c:v>
                      </c:pt>
                      <c:pt idx="3">
                        <c:v>1550.193780038654</c:v>
                      </c:pt>
                      <c:pt idx="4">
                        <c:v>1545.5118147357832</c:v>
                      </c:pt>
                      <c:pt idx="5">
                        <c:v>2210.0215665845717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3346-6747-BE05-A4B503A071DA}"/>
                  </c:ext>
                </c:extLst>
              </c15:ser>
            </c15:filteredScatterSeries>
            <c15:filteredScatterSeries>
              <c15:ser>
                <c:idx val="1"/>
                <c:order val="1"/>
                <c:spPr>
                  <a:ln w="19050" cap="rnd">
                    <a:solidFill>
                      <a:schemeClr val="tx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tx2"/>
                    </a:solidFill>
                    <a:ln w="9525">
                      <a:solidFill>
                        <a:schemeClr val="tx1"/>
                      </a:solidFill>
                    </a:ln>
                    <a:effectLst/>
                  </c:spPr>
                </c:marker>
                <c:errBars>
                  <c:errDir val="x"/>
                  <c:errBarType val="both"/>
                  <c:errValType val="fixedVal"/>
                  <c:noEndCap val="0"/>
                  <c:val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'SS data'!$BJ$19:$BJ$23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70.572458997282283</c:v>
                        </c:pt>
                        <c:pt idx="1">
                          <c:v>85.910030738876188</c:v>
                        </c:pt>
                        <c:pt idx="2">
                          <c:v>183.54848953092369</c:v>
                        </c:pt>
                        <c:pt idx="3">
                          <c:v>179.15414417318851</c:v>
                        </c:pt>
                        <c:pt idx="4">
                          <c:v>51.505855513303004</c:v>
                        </c:pt>
                      </c:numCache>
                    </c:numRef>
                  </c:plus>
                  <c:min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'SS data'!$BJ$19:$BJ$23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70.572458997282283</c:v>
                        </c:pt>
                        <c:pt idx="1">
                          <c:v>85.910030738876188</c:v>
                        </c:pt>
                        <c:pt idx="2">
                          <c:v>183.54848953092369</c:v>
                        </c:pt>
                        <c:pt idx="3">
                          <c:v>179.15414417318851</c:v>
                        </c:pt>
                        <c:pt idx="4">
                          <c:v>51.505855513303004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'SS data'!$AW$10:$AW$14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0.2434782608695652</c:v>
                      </c:pt>
                      <c:pt idx="1">
                        <c:v>0.4760869565217391</c:v>
                      </c:pt>
                      <c:pt idx="2">
                        <c:v>0.91304347826086951</c:v>
                      </c:pt>
                      <c:pt idx="3">
                        <c:v>1.593478260869565</c:v>
                      </c:pt>
                      <c:pt idx="4">
                        <c:v>3.5195652173913041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'SS data'!$BJ$10:$BJ$14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2166.6511444712542</c:v>
                      </c:pt>
                      <c:pt idx="1">
                        <c:v>2099.2282005324141</c:v>
                      </c:pt>
                      <c:pt idx="2">
                        <c:v>1757.3489930831861</c:v>
                      </c:pt>
                      <c:pt idx="3">
                        <c:v>1793.4336132510259</c:v>
                      </c:pt>
                      <c:pt idx="4">
                        <c:v>1719.5623404152007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3346-6747-BE05-A4B503A071DA}"/>
                  </c:ext>
                </c:extLst>
              </c15:ser>
            </c15:filteredScatterSeries>
            <c15:filteredScatterSeries>
              <c15:ser>
                <c:idx val="2"/>
                <c:order val="2"/>
                <c:spPr>
                  <a:ln w="19050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'cantor data'!$AX$12:$AX$17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0.2434782608695652</c:v>
                      </c:pt>
                      <c:pt idx="1">
                        <c:v>0.4760869565217391</c:v>
                      </c:pt>
                      <c:pt idx="2">
                        <c:v>0.91304347826086951</c:v>
                      </c:pt>
                      <c:pt idx="3">
                        <c:v>1.0499999999999998</c:v>
                      </c:pt>
                      <c:pt idx="4">
                        <c:v>1.5941304347826086</c:v>
                      </c:pt>
                      <c:pt idx="5">
                        <c:v>3.5195652173913041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'cantor data'!$BL$12:$BL$17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5069.3131334991558</c:v>
                      </c:pt>
                      <c:pt idx="1">
                        <c:v>4935.2586783319712</c:v>
                      </c:pt>
                      <c:pt idx="2">
                        <c:v>5385.9066777545549</c:v>
                      </c:pt>
                      <c:pt idx="3">
                        <c:v>4542.0868627503523</c:v>
                      </c:pt>
                      <c:pt idx="4">
                        <c:v>5529.7678661469918</c:v>
                      </c:pt>
                      <c:pt idx="5">
                        <c:v>5722.0989850271344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346-6747-BE05-A4B503A071DA}"/>
                  </c:ext>
                </c:extLst>
              </c15:ser>
            </c15:filteredScatterSeries>
            <c15:filteredScatterSeries>
              <c15:ser>
                <c:idx val="3"/>
                <c:order val="3"/>
                <c:spPr>
                  <a:ln w="19050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'SS data'!$AW$10:$AW$14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0.2434782608695652</c:v>
                      </c:pt>
                      <c:pt idx="1">
                        <c:v>0.4760869565217391</c:v>
                      </c:pt>
                      <c:pt idx="2">
                        <c:v>0.91304347826086951</c:v>
                      </c:pt>
                      <c:pt idx="3">
                        <c:v>1.593478260869565</c:v>
                      </c:pt>
                      <c:pt idx="4">
                        <c:v>3.5195652173913041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'SS data'!$BK$10:$BK$14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6326.5873314261571</c:v>
                      </c:pt>
                      <c:pt idx="1">
                        <c:v>6707.4719884796987</c:v>
                      </c:pt>
                      <c:pt idx="2">
                        <c:v>5782.3628819992164</c:v>
                      </c:pt>
                      <c:pt idx="3">
                        <c:v>6341.2653035091607</c:v>
                      </c:pt>
                      <c:pt idx="4">
                        <c:v>6158.8147806552333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3346-6747-BE05-A4B503A071DA}"/>
                  </c:ext>
                </c:extLst>
              </c15:ser>
            </c15:filteredScatterSeries>
          </c:ext>
        </c:extLst>
      </c:scatterChart>
      <c:valAx>
        <c:axId val="777943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/>
                  <a:t>DPA NRT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7944024"/>
        <c:crosses val="autoZero"/>
        <c:crossBetween val="midCat"/>
      </c:valAx>
      <c:valAx>
        <c:axId val="777944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/>
                  <a:t>Punch displacement at fracture (mm)</a:t>
                </a:r>
              </a:p>
            </c:rich>
          </c:tx>
          <c:layout>
            <c:manualLayout>
              <c:xMode val="edge"/>
              <c:yMode val="edge"/>
              <c:x val="1.9503546099290781E-2"/>
              <c:y val="0.118587352694273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7943696"/>
        <c:crosses val="autoZero"/>
        <c:crossBetween val="midCat"/>
      </c:valAx>
      <c:spPr>
        <a:noFill/>
        <a:ln w="19050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9826733325093615"/>
          <c:y val="0.62750591430264879"/>
          <c:w val="0.23766449723716337"/>
          <c:h val="0.10090003931694774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Cantor HEA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'cantor data'!$BK$22:$BK$27</c:f>
                <c:numCache>
                  <c:formatCode>General</c:formatCode>
                  <c:ptCount val="6"/>
                  <c:pt idx="0">
                    <c:v>168.50020217695595</c:v>
                  </c:pt>
                  <c:pt idx="1">
                    <c:v>134.35430298891094</c:v>
                  </c:pt>
                  <c:pt idx="2">
                    <c:v>202.94588257505646</c:v>
                  </c:pt>
                  <c:pt idx="3">
                    <c:v>106.4079955769414</c:v>
                  </c:pt>
                  <c:pt idx="4">
                    <c:v>218.96874877231406</c:v>
                  </c:pt>
                  <c:pt idx="5">
                    <c:v>23.891257804443057</c:v>
                  </c:pt>
                </c:numCache>
              </c:numRef>
            </c:plus>
            <c:minus>
              <c:numRef>
                <c:f>'cantor data'!$BK$22:$BK$27</c:f>
                <c:numCache>
                  <c:formatCode>General</c:formatCode>
                  <c:ptCount val="6"/>
                  <c:pt idx="0">
                    <c:v>168.50020217695595</c:v>
                  </c:pt>
                  <c:pt idx="1">
                    <c:v>134.35430298891094</c:v>
                  </c:pt>
                  <c:pt idx="2">
                    <c:v>202.94588257505646</c:v>
                  </c:pt>
                  <c:pt idx="3">
                    <c:v>106.4079955769414</c:v>
                  </c:pt>
                  <c:pt idx="4">
                    <c:v>218.96874877231406</c:v>
                  </c:pt>
                  <c:pt idx="5">
                    <c:v>23.891257804443057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'cantor data'!$AX$12:$AX$17</c:f>
              <c:numCache>
                <c:formatCode>General</c:formatCode>
                <c:ptCount val="6"/>
                <c:pt idx="0">
                  <c:v>0.2434782608695652</c:v>
                </c:pt>
                <c:pt idx="1">
                  <c:v>0.4760869565217391</c:v>
                </c:pt>
                <c:pt idx="2">
                  <c:v>0.91304347826086951</c:v>
                </c:pt>
                <c:pt idx="3">
                  <c:v>1.0499999999999998</c:v>
                </c:pt>
                <c:pt idx="4">
                  <c:v>1.5941304347826086</c:v>
                </c:pt>
                <c:pt idx="5">
                  <c:v>3.5195652173913041</c:v>
                </c:pt>
              </c:numCache>
            </c:numRef>
          </c:xVal>
          <c:yVal>
            <c:numRef>
              <c:f>'cantor data'!$BK$12:$BK$17</c:f>
              <c:numCache>
                <c:formatCode>General</c:formatCode>
                <c:ptCount val="6"/>
                <c:pt idx="0">
                  <c:v>1674.8301651810348</c:v>
                </c:pt>
                <c:pt idx="1">
                  <c:v>1725.5229448848436</c:v>
                </c:pt>
                <c:pt idx="2">
                  <c:v>1560.3708657363109</c:v>
                </c:pt>
                <c:pt idx="3">
                  <c:v>1550.193780038654</c:v>
                </c:pt>
                <c:pt idx="4">
                  <c:v>1545.5118147357832</c:v>
                </c:pt>
                <c:pt idx="5">
                  <c:v>2210.0215665845717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490-C947-A500-A4161D772B53}"/>
            </c:ext>
          </c:extLst>
        </c:ser>
        <c:ser>
          <c:idx val="1"/>
          <c:order val="1"/>
          <c:tx>
            <c:v>SS316L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'SS data'!$BJ$19:$BJ$23</c:f>
                <c:numCache>
                  <c:formatCode>General</c:formatCode>
                  <c:ptCount val="5"/>
                  <c:pt idx="0">
                    <c:v>70.572458997282283</c:v>
                  </c:pt>
                  <c:pt idx="1">
                    <c:v>85.910030738876188</c:v>
                  </c:pt>
                  <c:pt idx="2">
                    <c:v>183.54848953092369</c:v>
                  </c:pt>
                  <c:pt idx="3">
                    <c:v>179.15414417318851</c:v>
                  </c:pt>
                  <c:pt idx="4">
                    <c:v>51.505855513303004</c:v>
                  </c:pt>
                </c:numCache>
              </c:numRef>
            </c:plus>
            <c:minus>
              <c:numRef>
                <c:f>'SS data'!$BJ$19:$BJ$23</c:f>
                <c:numCache>
                  <c:formatCode>General</c:formatCode>
                  <c:ptCount val="5"/>
                  <c:pt idx="0">
                    <c:v>70.572458997282283</c:v>
                  </c:pt>
                  <c:pt idx="1">
                    <c:v>85.910030738876188</c:v>
                  </c:pt>
                  <c:pt idx="2">
                    <c:v>183.54848953092369</c:v>
                  </c:pt>
                  <c:pt idx="3">
                    <c:v>179.15414417318851</c:v>
                  </c:pt>
                  <c:pt idx="4">
                    <c:v>51.505855513303004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'SS data'!$AW$10:$AW$14</c:f>
              <c:numCache>
                <c:formatCode>General</c:formatCode>
                <c:ptCount val="5"/>
                <c:pt idx="0">
                  <c:v>0.2434782608695652</c:v>
                </c:pt>
                <c:pt idx="1">
                  <c:v>0.4760869565217391</c:v>
                </c:pt>
                <c:pt idx="2">
                  <c:v>0.91304347826086951</c:v>
                </c:pt>
                <c:pt idx="3">
                  <c:v>1.593478260869565</c:v>
                </c:pt>
                <c:pt idx="4">
                  <c:v>3.5195652173913041</c:v>
                </c:pt>
              </c:numCache>
            </c:numRef>
          </c:xVal>
          <c:yVal>
            <c:numRef>
              <c:f>'SS data'!$BJ$10:$BJ$14</c:f>
              <c:numCache>
                <c:formatCode>General</c:formatCode>
                <c:ptCount val="5"/>
                <c:pt idx="0">
                  <c:v>2166.6511444712542</c:v>
                </c:pt>
                <c:pt idx="1">
                  <c:v>2099.2282005324141</c:v>
                </c:pt>
                <c:pt idx="2">
                  <c:v>1757.3489930831861</c:v>
                </c:pt>
                <c:pt idx="3">
                  <c:v>1793.4336132510259</c:v>
                </c:pt>
                <c:pt idx="4">
                  <c:v>1719.5623404152007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490-C947-A500-A4161D772B53}"/>
            </c:ext>
          </c:extLst>
        </c:ser>
        <c:ser>
          <c:idx val="2"/>
          <c:order val="2"/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'cantor data'!$BL$22:$BL$27</c:f>
                <c:numCache>
                  <c:formatCode>General</c:formatCode>
                  <c:ptCount val="6"/>
                  <c:pt idx="0">
                    <c:v>273.04916759079094</c:v>
                  </c:pt>
                  <c:pt idx="1">
                    <c:v>316.9577105491922</c:v>
                  </c:pt>
                  <c:pt idx="2">
                    <c:v>349.87094696659364</c:v>
                  </c:pt>
                  <c:pt idx="3">
                    <c:v>30.995020299787939</c:v>
                  </c:pt>
                  <c:pt idx="4">
                    <c:v>396.00289549265688</c:v>
                  </c:pt>
                  <c:pt idx="5">
                    <c:v>117.76539974116804</c:v>
                  </c:pt>
                </c:numCache>
              </c:numRef>
            </c:plus>
            <c:minus>
              <c:numRef>
                <c:f>'cantor data'!$BL$22:$BL$27</c:f>
                <c:numCache>
                  <c:formatCode>General</c:formatCode>
                  <c:ptCount val="6"/>
                  <c:pt idx="0">
                    <c:v>273.04916759079094</c:v>
                  </c:pt>
                  <c:pt idx="1">
                    <c:v>316.9577105491922</c:v>
                  </c:pt>
                  <c:pt idx="2">
                    <c:v>349.87094696659364</c:v>
                  </c:pt>
                  <c:pt idx="3">
                    <c:v>30.995020299787939</c:v>
                  </c:pt>
                  <c:pt idx="4">
                    <c:v>396.00289549265688</c:v>
                  </c:pt>
                  <c:pt idx="5">
                    <c:v>117.76539974116804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'cantor data'!$AX$12:$AX$17</c:f>
              <c:numCache>
                <c:formatCode>General</c:formatCode>
                <c:ptCount val="6"/>
                <c:pt idx="0">
                  <c:v>0.2434782608695652</c:v>
                </c:pt>
                <c:pt idx="1">
                  <c:v>0.4760869565217391</c:v>
                </c:pt>
                <c:pt idx="2">
                  <c:v>0.91304347826086951</c:v>
                </c:pt>
                <c:pt idx="3">
                  <c:v>1.0499999999999998</c:v>
                </c:pt>
                <c:pt idx="4">
                  <c:v>1.5941304347826086</c:v>
                </c:pt>
                <c:pt idx="5">
                  <c:v>3.5195652173913041</c:v>
                </c:pt>
              </c:numCache>
            </c:numRef>
          </c:xVal>
          <c:yVal>
            <c:numRef>
              <c:f>'cantor data'!$BL$12:$BL$17</c:f>
              <c:numCache>
                <c:formatCode>General</c:formatCode>
                <c:ptCount val="6"/>
                <c:pt idx="0">
                  <c:v>5069.3131334991558</c:v>
                </c:pt>
                <c:pt idx="1">
                  <c:v>4935.2586783319712</c:v>
                </c:pt>
                <c:pt idx="2">
                  <c:v>5385.9066777545549</c:v>
                </c:pt>
                <c:pt idx="3">
                  <c:v>4542.0868627503523</c:v>
                </c:pt>
                <c:pt idx="4">
                  <c:v>5529.7678661469918</c:v>
                </c:pt>
                <c:pt idx="5">
                  <c:v>5722.0989850271344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490-C947-A500-A4161D772B53}"/>
            </c:ext>
          </c:extLst>
        </c:ser>
        <c:ser>
          <c:idx val="3"/>
          <c:order val="3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tx1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'SS data'!$BK$19:$BK$23</c:f>
                <c:numCache>
                  <c:formatCode>General</c:formatCode>
                  <c:ptCount val="5"/>
                  <c:pt idx="0">
                    <c:v>332.60537656437617</c:v>
                  </c:pt>
                  <c:pt idx="1">
                    <c:v>545.22116893700991</c:v>
                  </c:pt>
                  <c:pt idx="2">
                    <c:v>676.3638551928251</c:v>
                  </c:pt>
                  <c:pt idx="3">
                    <c:v>491.35250656772507</c:v>
                  </c:pt>
                  <c:pt idx="4">
                    <c:v>669.16504703051169</c:v>
                  </c:pt>
                </c:numCache>
              </c:numRef>
            </c:plus>
            <c:minus>
              <c:numRef>
                <c:f>'SS data'!$BK$19:$BK$23</c:f>
                <c:numCache>
                  <c:formatCode>General</c:formatCode>
                  <c:ptCount val="5"/>
                  <c:pt idx="0">
                    <c:v>332.60537656437617</c:v>
                  </c:pt>
                  <c:pt idx="1">
                    <c:v>545.22116893700991</c:v>
                  </c:pt>
                  <c:pt idx="2">
                    <c:v>676.3638551928251</c:v>
                  </c:pt>
                  <c:pt idx="3">
                    <c:v>491.35250656772507</c:v>
                  </c:pt>
                  <c:pt idx="4">
                    <c:v>669.16504703051169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'SS data'!$AW$10:$AW$14</c:f>
              <c:numCache>
                <c:formatCode>General</c:formatCode>
                <c:ptCount val="5"/>
                <c:pt idx="0">
                  <c:v>0.2434782608695652</c:v>
                </c:pt>
                <c:pt idx="1">
                  <c:v>0.4760869565217391</c:v>
                </c:pt>
                <c:pt idx="2">
                  <c:v>0.91304347826086951</c:v>
                </c:pt>
                <c:pt idx="3">
                  <c:v>1.593478260869565</c:v>
                </c:pt>
                <c:pt idx="4">
                  <c:v>3.5195652173913041</c:v>
                </c:pt>
              </c:numCache>
            </c:numRef>
          </c:xVal>
          <c:yVal>
            <c:numRef>
              <c:f>'SS data'!$BK$10:$BK$14</c:f>
              <c:numCache>
                <c:formatCode>General</c:formatCode>
                <c:ptCount val="5"/>
                <c:pt idx="0">
                  <c:v>6326.5873314261571</c:v>
                </c:pt>
                <c:pt idx="1">
                  <c:v>6707.4719884796987</c:v>
                </c:pt>
                <c:pt idx="2">
                  <c:v>5782.3628819992164</c:v>
                </c:pt>
                <c:pt idx="3">
                  <c:v>6341.2653035091607</c:v>
                </c:pt>
                <c:pt idx="4">
                  <c:v>6158.8147806552333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490-C947-A500-A4161D772B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7943696"/>
        <c:axId val="777944024"/>
      </c:scatterChart>
      <c:valAx>
        <c:axId val="777943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/>
                  <a:t>DPA-NRT</a:t>
                </a:r>
              </a:p>
            </c:rich>
          </c:tx>
          <c:overlay val="0"/>
          <c:spPr>
            <a:solidFill>
              <a:sysClr val="window" lastClr="FFFFFF"/>
            </a:solidFill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7944024"/>
        <c:crosses val="autoZero"/>
        <c:crossBetween val="midCat"/>
      </c:valAx>
      <c:valAx>
        <c:axId val="777944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CA" sz="1600"/>
                  <a:t>Load/thickness^2</a:t>
                </a:r>
                <a:r>
                  <a:rPr lang="en-CA" sz="1600" baseline="0"/>
                  <a:t> (N/mm^2)</a:t>
                </a:r>
                <a:endParaRPr lang="en-CA" sz="1600"/>
              </a:p>
            </c:rich>
          </c:tx>
          <c:layout>
            <c:manualLayout>
              <c:xMode val="edge"/>
              <c:yMode val="edge"/>
              <c:x val="1.3299139135044658E-2"/>
              <c:y val="0.117793460111985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7943696"/>
        <c:crosses val="autoZero"/>
        <c:crossBetween val="midCat"/>
      </c:valAx>
      <c:spPr>
        <a:noFill/>
        <a:ln w="19050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71468245104894979"/>
          <c:y val="0.67684434546893635"/>
          <c:w val="0.21597876535673061"/>
          <c:h val="0.1018588866195843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4748D8-0EA1-44D3-A581-7D96A119922B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D43B4E81-D9D2-488E-B84B-845F37A91C00}">
      <dgm:prSet phldrT="[Text]" custT="1"/>
      <dgm:spPr>
        <a:ln w="28575">
          <a:solidFill>
            <a:schemeClr val="accent6"/>
          </a:solidFill>
        </a:ln>
      </dgm:spPr>
      <dgm:t>
        <a:bodyPr/>
        <a:lstStyle/>
        <a:p>
          <a:r>
            <a:rPr lang="en-US" sz="1000"/>
            <a:t>2932µAh</a:t>
          </a:r>
        </a:p>
      </dgm:t>
    </dgm:pt>
    <dgm:pt modelId="{26B202FF-AF7E-413A-9D47-C453268DD8D4}" type="parTrans" cxnId="{4A96C1AC-F6BA-44B5-91B6-06BD5D1B8C9B}">
      <dgm:prSet/>
      <dgm:spPr/>
      <dgm:t>
        <a:bodyPr/>
        <a:lstStyle/>
        <a:p>
          <a:endParaRPr lang="en-CA"/>
        </a:p>
      </dgm:t>
    </dgm:pt>
    <dgm:pt modelId="{FF9D447E-56E7-41C1-B746-31884DB46E57}" type="sibTrans" cxnId="{4A96C1AC-F6BA-44B5-91B6-06BD5D1B8C9B}">
      <dgm:prSet/>
      <dgm:spPr/>
      <dgm:t>
        <a:bodyPr/>
        <a:lstStyle/>
        <a:p>
          <a:endParaRPr lang="en-CA"/>
        </a:p>
      </dgm:t>
    </dgm:pt>
    <dgm:pt modelId="{C545B7D5-13FF-4926-B258-AA33F087E1F8}">
      <dgm:prSet phldrT="[Text]"/>
      <dgm:spPr>
        <a:ln w="28575">
          <a:solidFill>
            <a:schemeClr val="accent6"/>
          </a:solidFill>
        </a:ln>
      </dgm:spPr>
      <dgm:t>
        <a:bodyPr/>
        <a:lstStyle/>
        <a:p>
          <a:r>
            <a:rPr lang="en-US"/>
            <a:t>6599µAh</a:t>
          </a:r>
          <a:endParaRPr lang="en-CA"/>
        </a:p>
      </dgm:t>
    </dgm:pt>
    <dgm:pt modelId="{736C6E68-B3EE-44CF-8D2B-B493F6E983C2}" type="parTrans" cxnId="{B50F87FE-6DEE-4139-99E0-B8013D66112C}">
      <dgm:prSet/>
      <dgm:spPr/>
      <dgm:t>
        <a:bodyPr/>
        <a:lstStyle/>
        <a:p>
          <a:endParaRPr lang="en-CA"/>
        </a:p>
      </dgm:t>
    </dgm:pt>
    <dgm:pt modelId="{F9FD887C-CED2-43D1-88A6-20B4E84B0064}" type="sibTrans" cxnId="{B50F87FE-6DEE-4139-99E0-B8013D66112C}">
      <dgm:prSet/>
      <dgm:spPr/>
      <dgm:t>
        <a:bodyPr/>
        <a:lstStyle/>
        <a:p>
          <a:endParaRPr lang="en-CA"/>
        </a:p>
      </dgm:t>
    </dgm:pt>
    <dgm:pt modelId="{2F61A482-2501-4088-9EFB-63E97A328F6E}">
      <dgm:prSet phldrT="[Text]" custT="1"/>
      <dgm:spPr>
        <a:ln w="28575">
          <a:solidFill>
            <a:schemeClr val="tx1"/>
          </a:solidFill>
        </a:ln>
      </dgm:spPr>
      <dgm:t>
        <a:bodyPr/>
        <a:lstStyle/>
        <a:p>
          <a:r>
            <a:rPr lang="en-US" sz="1000"/>
            <a:t>15969µAh</a:t>
          </a:r>
          <a:endParaRPr lang="en-CA" sz="1000"/>
        </a:p>
      </dgm:t>
    </dgm:pt>
    <dgm:pt modelId="{47E98376-ED50-45BA-8F3B-79C267D54152}" type="parTrans" cxnId="{2A505F48-49BA-4B28-B0D9-75F2C120F112}">
      <dgm:prSet/>
      <dgm:spPr/>
      <dgm:t>
        <a:bodyPr/>
        <a:lstStyle/>
        <a:p>
          <a:endParaRPr lang="en-CA"/>
        </a:p>
      </dgm:t>
    </dgm:pt>
    <dgm:pt modelId="{68469906-B9F6-4158-84DA-C4974976933D}" type="sibTrans" cxnId="{2A505F48-49BA-4B28-B0D9-75F2C120F112}">
      <dgm:prSet/>
      <dgm:spPr/>
      <dgm:t>
        <a:bodyPr/>
        <a:lstStyle/>
        <a:p>
          <a:endParaRPr lang="en-CA"/>
        </a:p>
      </dgm:t>
    </dgm:pt>
    <dgm:pt modelId="{3E84ADCC-99CA-4AA2-AAB0-FBB7ADB27987}">
      <dgm:prSet phldrT="[Text]"/>
      <dgm:spPr>
        <a:ln w="28575">
          <a:solidFill>
            <a:schemeClr val="accent6"/>
          </a:solidFill>
        </a:ln>
      </dgm:spPr>
      <dgm:t>
        <a:bodyPr/>
        <a:lstStyle/>
        <a:p>
          <a:r>
            <a:rPr lang="en-US"/>
            <a:t>5750µAh</a:t>
          </a:r>
          <a:endParaRPr lang="en-CA"/>
        </a:p>
      </dgm:t>
    </dgm:pt>
    <dgm:pt modelId="{98EFA1D6-2403-4EAA-BD18-B6CA0C748FB6}" type="parTrans" cxnId="{6C125FFF-BF81-41B5-97AF-1DF304E80D27}">
      <dgm:prSet/>
      <dgm:spPr/>
      <dgm:t>
        <a:bodyPr/>
        <a:lstStyle/>
        <a:p>
          <a:endParaRPr lang="en-CA"/>
        </a:p>
      </dgm:t>
    </dgm:pt>
    <dgm:pt modelId="{D4DC11C1-0265-42DE-B070-769DA1D38050}" type="sibTrans" cxnId="{6C125FFF-BF81-41B5-97AF-1DF304E80D27}">
      <dgm:prSet/>
      <dgm:spPr/>
      <dgm:t>
        <a:bodyPr/>
        <a:lstStyle/>
        <a:p>
          <a:endParaRPr lang="en-CA"/>
        </a:p>
      </dgm:t>
    </dgm:pt>
    <dgm:pt modelId="{460C4B03-152B-47F2-861B-4BC1D4689CBC}">
      <dgm:prSet phldrT="[Text]"/>
      <dgm:spPr>
        <a:ln w="28575">
          <a:solidFill>
            <a:schemeClr val="accent2"/>
          </a:solidFill>
        </a:ln>
      </dgm:spPr>
      <dgm:t>
        <a:bodyPr/>
        <a:lstStyle/>
        <a:p>
          <a:r>
            <a:rPr lang="en-US"/>
            <a:t>6003µAh</a:t>
          </a:r>
          <a:endParaRPr lang="en-CA"/>
        </a:p>
      </dgm:t>
    </dgm:pt>
    <dgm:pt modelId="{7D73B570-FF29-4456-A5C6-681C7ED610A5}" type="parTrans" cxnId="{6E24E5B4-CF1E-404C-8B64-64E8A4C8A4C8}">
      <dgm:prSet/>
      <dgm:spPr/>
      <dgm:t>
        <a:bodyPr/>
        <a:lstStyle/>
        <a:p>
          <a:endParaRPr lang="en-CA"/>
        </a:p>
      </dgm:t>
    </dgm:pt>
    <dgm:pt modelId="{B344525A-0E42-4B75-B4AD-5772A6449363}" type="sibTrans" cxnId="{6E24E5B4-CF1E-404C-8B64-64E8A4C8A4C8}">
      <dgm:prSet/>
      <dgm:spPr/>
      <dgm:t>
        <a:bodyPr/>
        <a:lstStyle/>
        <a:p>
          <a:endParaRPr lang="en-CA"/>
        </a:p>
      </dgm:t>
    </dgm:pt>
    <dgm:pt modelId="{C63BBAE9-976F-4600-8AFA-BBF736363622}">
      <dgm:prSet phldrT="[Text]"/>
      <dgm:spPr>
        <a:solidFill>
          <a:schemeClr val="bg1">
            <a:alpha val="90000"/>
          </a:schemeClr>
        </a:solidFill>
        <a:ln w="28575">
          <a:solidFill>
            <a:schemeClr val="accent1"/>
          </a:solidFill>
        </a:ln>
      </dgm:spPr>
      <dgm:t>
        <a:bodyPr/>
        <a:lstStyle/>
        <a:p>
          <a:r>
            <a:rPr lang="en-US"/>
            <a:t>15197µAh</a:t>
          </a:r>
          <a:endParaRPr lang="en-CA"/>
        </a:p>
      </dgm:t>
    </dgm:pt>
    <dgm:pt modelId="{72F22297-2E94-40C2-BF92-F6240414E8F7}" type="parTrans" cxnId="{0BAF0A8E-FCC9-4D82-9EF1-B5651EB1EBDC}">
      <dgm:prSet/>
      <dgm:spPr/>
      <dgm:t>
        <a:bodyPr/>
        <a:lstStyle/>
        <a:p>
          <a:endParaRPr lang="en-CA"/>
        </a:p>
      </dgm:t>
    </dgm:pt>
    <dgm:pt modelId="{EE4EAF51-5271-4D29-8DE7-480370C96F7D}" type="sibTrans" cxnId="{0BAF0A8E-FCC9-4D82-9EF1-B5651EB1EBDC}">
      <dgm:prSet/>
      <dgm:spPr/>
      <dgm:t>
        <a:bodyPr/>
        <a:lstStyle/>
        <a:p>
          <a:endParaRPr lang="en-CA"/>
        </a:p>
      </dgm:t>
    </dgm:pt>
    <dgm:pt modelId="{054B9C62-4773-44B8-A803-FCC53B0ADB4F}">
      <dgm:prSet phldrT="[Text]"/>
      <dgm:spPr>
        <a:ln w="28575">
          <a:solidFill>
            <a:schemeClr val="accent6"/>
          </a:solidFill>
        </a:ln>
      </dgm:spPr>
      <dgm:t>
        <a:bodyPr/>
        <a:lstStyle/>
        <a:p>
          <a:r>
            <a:rPr lang="en-US"/>
            <a:t>4710µAh</a:t>
          </a:r>
          <a:endParaRPr lang="en-CA"/>
        </a:p>
      </dgm:t>
    </dgm:pt>
    <dgm:pt modelId="{F5086C97-A325-4147-9760-049F5896C9DB}" type="parTrans" cxnId="{49C4DFD8-3EFB-42B9-8305-3B37AD63F02C}">
      <dgm:prSet/>
      <dgm:spPr/>
      <dgm:t>
        <a:bodyPr/>
        <a:lstStyle/>
        <a:p>
          <a:endParaRPr lang="en-CA"/>
        </a:p>
      </dgm:t>
    </dgm:pt>
    <dgm:pt modelId="{E4AE6877-8C0A-4B70-AF18-FA11EA86FB9E}" type="sibTrans" cxnId="{49C4DFD8-3EFB-42B9-8305-3B37AD63F02C}">
      <dgm:prSet/>
      <dgm:spPr/>
      <dgm:t>
        <a:bodyPr/>
        <a:lstStyle/>
        <a:p>
          <a:endParaRPr lang="en-CA"/>
        </a:p>
      </dgm:t>
    </dgm:pt>
    <dgm:pt modelId="{E1EDB5A3-38B0-4958-AB0E-0CBC47B11CC4}">
      <dgm:prSet phldrT="[Text]"/>
      <dgm:spPr>
        <a:ln w="28575">
          <a:solidFill>
            <a:schemeClr val="accent6"/>
          </a:solidFill>
        </a:ln>
      </dgm:spPr>
      <dgm:t>
        <a:bodyPr/>
        <a:lstStyle/>
        <a:p>
          <a:r>
            <a:rPr lang="en-US"/>
            <a:t>5769µAh</a:t>
          </a:r>
          <a:endParaRPr lang="en-CA"/>
        </a:p>
      </dgm:t>
    </dgm:pt>
    <dgm:pt modelId="{48A1B8A8-F8C1-47B7-BE9D-A905FBEF051A}" type="parTrans" cxnId="{40EA77A8-D994-4D6C-B619-C8C4F5240EE8}">
      <dgm:prSet/>
      <dgm:spPr/>
      <dgm:t>
        <a:bodyPr/>
        <a:lstStyle/>
        <a:p>
          <a:endParaRPr lang="en-CA"/>
        </a:p>
      </dgm:t>
    </dgm:pt>
    <dgm:pt modelId="{80F42C87-311A-405B-9C2E-B92FC9BDE83A}" type="sibTrans" cxnId="{40EA77A8-D994-4D6C-B619-C8C4F5240EE8}">
      <dgm:prSet/>
      <dgm:spPr/>
      <dgm:t>
        <a:bodyPr/>
        <a:lstStyle/>
        <a:p>
          <a:endParaRPr lang="en-CA"/>
        </a:p>
      </dgm:t>
    </dgm:pt>
    <dgm:pt modelId="{880F5A4E-F51E-4296-A9A0-117D34C5767F}">
      <dgm:prSet phldrT="[Text]"/>
      <dgm:spPr>
        <a:ln w="28575">
          <a:solidFill>
            <a:schemeClr val="tx1"/>
          </a:solidFill>
        </a:ln>
      </dgm:spPr>
      <dgm:t>
        <a:bodyPr/>
        <a:lstStyle/>
        <a:p>
          <a:r>
            <a:rPr lang="en-US"/>
            <a:t>13891µAh</a:t>
          </a:r>
          <a:endParaRPr lang="en-CA"/>
        </a:p>
      </dgm:t>
    </dgm:pt>
    <dgm:pt modelId="{E501366E-798E-4076-95E0-24B2A7B65F33}" type="parTrans" cxnId="{7E198111-A11D-4E7A-B717-57CD58ABD9CF}">
      <dgm:prSet/>
      <dgm:spPr/>
      <dgm:t>
        <a:bodyPr/>
        <a:lstStyle/>
        <a:p>
          <a:endParaRPr lang="en-CA"/>
        </a:p>
      </dgm:t>
    </dgm:pt>
    <dgm:pt modelId="{CB2081D7-3A40-4E9D-AFB6-CE26867DCB44}" type="sibTrans" cxnId="{7E198111-A11D-4E7A-B717-57CD58ABD9CF}">
      <dgm:prSet/>
      <dgm:spPr/>
      <dgm:t>
        <a:bodyPr/>
        <a:lstStyle/>
        <a:p>
          <a:endParaRPr lang="en-CA"/>
        </a:p>
      </dgm:t>
    </dgm:pt>
    <dgm:pt modelId="{92C3B534-2CD7-4CE7-8D63-D8CE98CB5B38}" type="pres">
      <dgm:prSet presAssocID="{C84748D8-0EA1-44D3-A581-7D96A119922B}" presName="Name0" presStyleCnt="0">
        <dgm:presLayoutVars>
          <dgm:dir/>
          <dgm:resizeHandles val="exact"/>
        </dgm:presLayoutVars>
      </dgm:prSet>
      <dgm:spPr/>
    </dgm:pt>
    <dgm:pt modelId="{271BCB24-9277-4C53-901A-C70FAE8B788E}" type="pres">
      <dgm:prSet presAssocID="{D43B4E81-D9D2-488E-B84B-845F37A91C00}" presName="composite" presStyleCnt="0"/>
      <dgm:spPr/>
    </dgm:pt>
    <dgm:pt modelId="{4C3F1566-56C5-4864-935A-CD086726F040}" type="pres">
      <dgm:prSet presAssocID="{D43B4E81-D9D2-488E-B84B-845F37A91C00}" presName="bgChev" presStyleLbl="node1" presStyleIdx="0" presStyleCnt="9"/>
      <dgm:spPr>
        <a:solidFill>
          <a:schemeClr val="accent3">
            <a:lumMod val="50000"/>
          </a:schemeClr>
        </a:solidFill>
        <a:ln w="12700">
          <a:noFill/>
        </a:ln>
      </dgm:spPr>
    </dgm:pt>
    <dgm:pt modelId="{44D35A82-D17E-4841-9579-49FB77D2711C}" type="pres">
      <dgm:prSet presAssocID="{D43B4E81-D9D2-488E-B84B-845F37A91C00}" presName="txNode" presStyleLbl="fgAcc1" presStyleIdx="0" presStyleCnt="9">
        <dgm:presLayoutVars>
          <dgm:bulletEnabled val="1"/>
        </dgm:presLayoutVars>
      </dgm:prSet>
      <dgm:spPr/>
    </dgm:pt>
    <dgm:pt modelId="{965D8103-E220-4096-B51F-2C998DD1249C}" type="pres">
      <dgm:prSet presAssocID="{FF9D447E-56E7-41C1-B746-31884DB46E57}" presName="compositeSpace" presStyleCnt="0"/>
      <dgm:spPr/>
    </dgm:pt>
    <dgm:pt modelId="{83149031-351D-4DA8-BED6-B707090F7DE6}" type="pres">
      <dgm:prSet presAssocID="{C545B7D5-13FF-4926-B258-AA33F087E1F8}" presName="composite" presStyleCnt="0"/>
      <dgm:spPr/>
    </dgm:pt>
    <dgm:pt modelId="{CFB2F79E-2B4B-48CA-82E0-9F5D7D10F286}" type="pres">
      <dgm:prSet presAssocID="{C545B7D5-13FF-4926-B258-AA33F087E1F8}" presName="bgChev" presStyleLbl="node1" presStyleIdx="1" presStyleCnt="9"/>
      <dgm:spPr>
        <a:solidFill>
          <a:schemeClr val="accent3">
            <a:lumMod val="40000"/>
            <a:lumOff val="60000"/>
          </a:schemeClr>
        </a:solidFill>
        <a:ln w="28575">
          <a:noFill/>
        </a:ln>
      </dgm:spPr>
    </dgm:pt>
    <dgm:pt modelId="{EF6F8183-48E5-4759-9A68-C90A5B66331E}" type="pres">
      <dgm:prSet presAssocID="{C545B7D5-13FF-4926-B258-AA33F087E1F8}" presName="txNode" presStyleLbl="fgAcc1" presStyleIdx="1" presStyleCnt="9">
        <dgm:presLayoutVars>
          <dgm:bulletEnabled val="1"/>
        </dgm:presLayoutVars>
      </dgm:prSet>
      <dgm:spPr/>
    </dgm:pt>
    <dgm:pt modelId="{6DE170FB-B5BB-454D-8816-A3DCF68CD6AE}" type="pres">
      <dgm:prSet presAssocID="{F9FD887C-CED2-43D1-88A6-20B4E84B0064}" presName="compositeSpace" presStyleCnt="0"/>
      <dgm:spPr/>
    </dgm:pt>
    <dgm:pt modelId="{18732D4E-8C23-4493-BA33-028E300B1608}" type="pres">
      <dgm:prSet presAssocID="{2F61A482-2501-4088-9EFB-63E97A328F6E}" presName="composite" presStyleCnt="0"/>
      <dgm:spPr/>
    </dgm:pt>
    <dgm:pt modelId="{313D852E-9874-4F80-9381-22EA13EF248C}" type="pres">
      <dgm:prSet presAssocID="{2F61A482-2501-4088-9EFB-63E97A328F6E}" presName="bgChev" presStyleLbl="node1" presStyleIdx="2" presStyleCnt="9" custLinFactNeighborX="720" custLinFactNeighborY="-1089"/>
      <dgm:spPr>
        <a:solidFill>
          <a:schemeClr val="accent3">
            <a:lumMod val="50000"/>
          </a:schemeClr>
        </a:solidFill>
        <a:ln w="12700">
          <a:noFill/>
        </a:ln>
      </dgm:spPr>
    </dgm:pt>
    <dgm:pt modelId="{DF929297-2FA3-4834-B2D0-67F4B7619FFC}" type="pres">
      <dgm:prSet presAssocID="{2F61A482-2501-4088-9EFB-63E97A328F6E}" presName="txNode" presStyleLbl="fgAcc1" presStyleIdx="2" presStyleCnt="9">
        <dgm:presLayoutVars>
          <dgm:bulletEnabled val="1"/>
        </dgm:presLayoutVars>
      </dgm:prSet>
      <dgm:spPr/>
    </dgm:pt>
    <dgm:pt modelId="{9A888111-7388-4F02-92EE-3FBFA014E207}" type="pres">
      <dgm:prSet presAssocID="{68469906-B9F6-4158-84DA-C4974976933D}" presName="compositeSpace" presStyleCnt="0"/>
      <dgm:spPr/>
    </dgm:pt>
    <dgm:pt modelId="{AC55215B-8D65-44FE-8BD5-7D8614EA322D}" type="pres">
      <dgm:prSet presAssocID="{3E84ADCC-99CA-4AA2-AAB0-FBB7ADB27987}" presName="composite" presStyleCnt="0"/>
      <dgm:spPr/>
    </dgm:pt>
    <dgm:pt modelId="{25E9E861-5937-4C3A-AAD3-CE5E6C269EF2}" type="pres">
      <dgm:prSet presAssocID="{3E84ADCC-99CA-4AA2-AAB0-FBB7ADB27987}" presName="bgChev" presStyleLbl="node1" presStyleIdx="3" presStyleCnt="9"/>
      <dgm:spPr>
        <a:solidFill>
          <a:schemeClr val="accent3">
            <a:lumMod val="40000"/>
            <a:lumOff val="60000"/>
          </a:schemeClr>
        </a:solidFill>
        <a:ln w="28575">
          <a:noFill/>
        </a:ln>
      </dgm:spPr>
    </dgm:pt>
    <dgm:pt modelId="{C62BA455-6E19-4C5C-B02D-B76B48CF2060}" type="pres">
      <dgm:prSet presAssocID="{3E84ADCC-99CA-4AA2-AAB0-FBB7ADB27987}" presName="txNode" presStyleLbl="fgAcc1" presStyleIdx="3" presStyleCnt="9">
        <dgm:presLayoutVars>
          <dgm:bulletEnabled val="1"/>
        </dgm:presLayoutVars>
      </dgm:prSet>
      <dgm:spPr/>
    </dgm:pt>
    <dgm:pt modelId="{17DCB666-838A-4E91-9E7A-FDCB244F2A04}" type="pres">
      <dgm:prSet presAssocID="{D4DC11C1-0265-42DE-B070-769DA1D38050}" presName="compositeSpace" presStyleCnt="0"/>
      <dgm:spPr/>
    </dgm:pt>
    <dgm:pt modelId="{9F609CDF-4BF4-4053-B2BE-3C55DA3555CE}" type="pres">
      <dgm:prSet presAssocID="{460C4B03-152B-47F2-861B-4BC1D4689CBC}" presName="composite" presStyleCnt="0"/>
      <dgm:spPr/>
    </dgm:pt>
    <dgm:pt modelId="{F4549BA0-5005-4B30-8ACC-17D2AEC102AD}" type="pres">
      <dgm:prSet presAssocID="{460C4B03-152B-47F2-861B-4BC1D4689CBC}" presName="bgChev" presStyleLbl="node1" presStyleIdx="4" presStyleCnt="9" custLinFactNeighborX="1321" custLinFactNeighborY="-1089"/>
      <dgm:spPr>
        <a:solidFill>
          <a:schemeClr val="accent3">
            <a:lumMod val="50000"/>
          </a:schemeClr>
        </a:solidFill>
        <a:ln w="12700">
          <a:noFill/>
        </a:ln>
      </dgm:spPr>
    </dgm:pt>
    <dgm:pt modelId="{BC363C2B-31A3-4356-A266-E95CB4EB12ED}" type="pres">
      <dgm:prSet presAssocID="{460C4B03-152B-47F2-861B-4BC1D4689CBC}" presName="txNode" presStyleLbl="fgAcc1" presStyleIdx="4" presStyleCnt="9">
        <dgm:presLayoutVars>
          <dgm:bulletEnabled val="1"/>
        </dgm:presLayoutVars>
      </dgm:prSet>
      <dgm:spPr/>
    </dgm:pt>
    <dgm:pt modelId="{E5F0493C-4DD2-4B20-8A0E-DB9CAC6DFB6F}" type="pres">
      <dgm:prSet presAssocID="{B344525A-0E42-4B75-B4AD-5772A6449363}" presName="compositeSpace" presStyleCnt="0"/>
      <dgm:spPr/>
    </dgm:pt>
    <dgm:pt modelId="{3761F0CA-3A0C-47FB-9666-5ED4A4C2F504}" type="pres">
      <dgm:prSet presAssocID="{C63BBAE9-976F-4600-8AFA-BBF736363622}" presName="composite" presStyleCnt="0"/>
      <dgm:spPr/>
    </dgm:pt>
    <dgm:pt modelId="{B8777AEA-0D13-41E0-8EBB-4BE818D8836A}" type="pres">
      <dgm:prSet presAssocID="{C63BBAE9-976F-4600-8AFA-BBF736363622}" presName="bgChev" presStyleLbl="node1" presStyleIdx="5" presStyleCnt="9"/>
      <dgm:spPr>
        <a:solidFill>
          <a:schemeClr val="accent3">
            <a:lumMod val="40000"/>
            <a:lumOff val="60000"/>
          </a:schemeClr>
        </a:solidFill>
        <a:ln w="28575">
          <a:noFill/>
        </a:ln>
      </dgm:spPr>
    </dgm:pt>
    <dgm:pt modelId="{A48DC9D0-BA1E-4780-9537-5BC4BF959DB3}" type="pres">
      <dgm:prSet presAssocID="{C63BBAE9-976F-4600-8AFA-BBF736363622}" presName="txNode" presStyleLbl="fgAcc1" presStyleIdx="5" presStyleCnt="9">
        <dgm:presLayoutVars>
          <dgm:bulletEnabled val="1"/>
        </dgm:presLayoutVars>
      </dgm:prSet>
      <dgm:spPr/>
    </dgm:pt>
    <dgm:pt modelId="{169D89B6-B67D-41A4-893F-F25582275211}" type="pres">
      <dgm:prSet presAssocID="{EE4EAF51-5271-4D29-8DE7-480370C96F7D}" presName="compositeSpace" presStyleCnt="0"/>
      <dgm:spPr/>
    </dgm:pt>
    <dgm:pt modelId="{04F3F857-D4A1-48FA-9E2C-7C5591EC1172}" type="pres">
      <dgm:prSet presAssocID="{054B9C62-4773-44B8-A803-FCC53B0ADB4F}" presName="composite" presStyleCnt="0"/>
      <dgm:spPr/>
    </dgm:pt>
    <dgm:pt modelId="{987E597D-593B-459C-A92A-4FE42D0C2DC5}" type="pres">
      <dgm:prSet presAssocID="{054B9C62-4773-44B8-A803-FCC53B0ADB4F}" presName="bgChev" presStyleLbl="node1" presStyleIdx="6" presStyleCnt="9" custLinFactNeighborX="2406" custLinFactNeighborY="-1089"/>
      <dgm:spPr>
        <a:solidFill>
          <a:schemeClr val="accent3">
            <a:lumMod val="50000"/>
          </a:schemeClr>
        </a:solidFill>
        <a:ln w="12700">
          <a:noFill/>
        </a:ln>
      </dgm:spPr>
    </dgm:pt>
    <dgm:pt modelId="{C1314F2F-B891-4C84-9879-3723858ABE8C}" type="pres">
      <dgm:prSet presAssocID="{054B9C62-4773-44B8-A803-FCC53B0ADB4F}" presName="txNode" presStyleLbl="fgAcc1" presStyleIdx="6" presStyleCnt="9">
        <dgm:presLayoutVars>
          <dgm:bulletEnabled val="1"/>
        </dgm:presLayoutVars>
      </dgm:prSet>
      <dgm:spPr/>
    </dgm:pt>
    <dgm:pt modelId="{1C876CDF-A896-4960-8D25-D40B5C8907B1}" type="pres">
      <dgm:prSet presAssocID="{E4AE6877-8C0A-4B70-AF18-FA11EA86FB9E}" presName="compositeSpace" presStyleCnt="0"/>
      <dgm:spPr/>
    </dgm:pt>
    <dgm:pt modelId="{A24273AF-2961-4C26-B174-09D1E510EDC4}" type="pres">
      <dgm:prSet presAssocID="{E1EDB5A3-38B0-4958-AB0E-0CBC47B11CC4}" presName="composite" presStyleCnt="0"/>
      <dgm:spPr/>
    </dgm:pt>
    <dgm:pt modelId="{9BAFAA9B-F940-4D6E-AD90-E31179B0C99D}" type="pres">
      <dgm:prSet presAssocID="{E1EDB5A3-38B0-4958-AB0E-0CBC47B11CC4}" presName="bgChev" presStyleLbl="node1" presStyleIdx="7" presStyleCnt="9"/>
      <dgm:spPr>
        <a:solidFill>
          <a:schemeClr val="accent3">
            <a:lumMod val="40000"/>
            <a:lumOff val="60000"/>
          </a:schemeClr>
        </a:solidFill>
        <a:ln w="28575">
          <a:noFill/>
        </a:ln>
      </dgm:spPr>
    </dgm:pt>
    <dgm:pt modelId="{3513D82D-C971-45AD-A357-0C8F85D645E1}" type="pres">
      <dgm:prSet presAssocID="{E1EDB5A3-38B0-4958-AB0E-0CBC47B11CC4}" presName="txNode" presStyleLbl="fgAcc1" presStyleIdx="7" presStyleCnt="9">
        <dgm:presLayoutVars>
          <dgm:bulletEnabled val="1"/>
        </dgm:presLayoutVars>
      </dgm:prSet>
      <dgm:spPr/>
    </dgm:pt>
    <dgm:pt modelId="{A4F45B51-D426-4F59-B139-7009F6A3F780}" type="pres">
      <dgm:prSet presAssocID="{80F42C87-311A-405B-9C2E-B92FC9BDE83A}" presName="compositeSpace" presStyleCnt="0"/>
      <dgm:spPr/>
    </dgm:pt>
    <dgm:pt modelId="{CD87F4C7-C731-49B1-AC4D-A243DA55A995}" type="pres">
      <dgm:prSet presAssocID="{880F5A4E-F51E-4296-A9A0-117D34C5767F}" presName="composite" presStyleCnt="0"/>
      <dgm:spPr/>
    </dgm:pt>
    <dgm:pt modelId="{13A7D082-8DE4-4FD9-ACF1-F1BE2C50E1C3}" type="pres">
      <dgm:prSet presAssocID="{880F5A4E-F51E-4296-A9A0-117D34C5767F}" presName="bgChev" presStyleLbl="node1" presStyleIdx="8" presStyleCnt="9"/>
      <dgm:spPr>
        <a:solidFill>
          <a:schemeClr val="accent3">
            <a:lumMod val="50000"/>
          </a:schemeClr>
        </a:solidFill>
        <a:ln w="12700">
          <a:noFill/>
        </a:ln>
      </dgm:spPr>
    </dgm:pt>
    <dgm:pt modelId="{B6AF9F33-4F6E-45C6-8E5E-74CD812AAC74}" type="pres">
      <dgm:prSet presAssocID="{880F5A4E-F51E-4296-A9A0-117D34C5767F}" presName="txNode" presStyleLbl="fgAcc1" presStyleIdx="8" presStyleCnt="9">
        <dgm:presLayoutVars>
          <dgm:bulletEnabled val="1"/>
        </dgm:presLayoutVars>
      </dgm:prSet>
      <dgm:spPr/>
    </dgm:pt>
  </dgm:ptLst>
  <dgm:cxnLst>
    <dgm:cxn modelId="{14F34C00-41E7-472D-A337-EA462EA86AC0}" type="presOf" srcId="{054B9C62-4773-44B8-A803-FCC53B0ADB4F}" destId="{C1314F2F-B891-4C84-9879-3723858ABE8C}" srcOrd="0" destOrd="0" presId="urn:microsoft.com/office/officeart/2005/8/layout/chevronAccent+Icon"/>
    <dgm:cxn modelId="{7E198111-A11D-4E7A-B717-57CD58ABD9CF}" srcId="{C84748D8-0EA1-44D3-A581-7D96A119922B}" destId="{880F5A4E-F51E-4296-A9A0-117D34C5767F}" srcOrd="8" destOrd="0" parTransId="{E501366E-798E-4076-95E0-24B2A7B65F33}" sibTransId="{CB2081D7-3A40-4E9D-AFB6-CE26867DCB44}"/>
    <dgm:cxn modelId="{7C116022-ED42-40F4-9D07-4B59074A6DBF}" type="presOf" srcId="{2F61A482-2501-4088-9EFB-63E97A328F6E}" destId="{DF929297-2FA3-4834-B2D0-67F4B7619FFC}" srcOrd="0" destOrd="0" presId="urn:microsoft.com/office/officeart/2005/8/layout/chevronAccent+Icon"/>
    <dgm:cxn modelId="{87F56B26-43E2-4373-9A14-4623857F5DCB}" type="presOf" srcId="{E1EDB5A3-38B0-4958-AB0E-0CBC47B11CC4}" destId="{3513D82D-C971-45AD-A357-0C8F85D645E1}" srcOrd="0" destOrd="0" presId="urn:microsoft.com/office/officeart/2005/8/layout/chevronAccent+Icon"/>
    <dgm:cxn modelId="{2A505F48-49BA-4B28-B0D9-75F2C120F112}" srcId="{C84748D8-0EA1-44D3-A581-7D96A119922B}" destId="{2F61A482-2501-4088-9EFB-63E97A328F6E}" srcOrd="2" destOrd="0" parTransId="{47E98376-ED50-45BA-8F3B-79C267D54152}" sibTransId="{68469906-B9F6-4158-84DA-C4974976933D}"/>
    <dgm:cxn modelId="{4A7FF456-29F3-4478-8529-22E0AA25F854}" type="presOf" srcId="{D43B4E81-D9D2-488E-B84B-845F37A91C00}" destId="{44D35A82-D17E-4841-9579-49FB77D2711C}" srcOrd="0" destOrd="0" presId="urn:microsoft.com/office/officeart/2005/8/layout/chevronAccent+Icon"/>
    <dgm:cxn modelId="{1C51D463-8F34-4939-AA9C-5732A9B3919C}" type="presOf" srcId="{460C4B03-152B-47F2-861B-4BC1D4689CBC}" destId="{BC363C2B-31A3-4356-A266-E95CB4EB12ED}" srcOrd="0" destOrd="0" presId="urn:microsoft.com/office/officeart/2005/8/layout/chevronAccent+Icon"/>
    <dgm:cxn modelId="{9DCF6168-9AA2-47CA-A1C7-B132CA42F5AD}" type="presOf" srcId="{C84748D8-0EA1-44D3-A581-7D96A119922B}" destId="{92C3B534-2CD7-4CE7-8D63-D8CE98CB5B38}" srcOrd="0" destOrd="0" presId="urn:microsoft.com/office/officeart/2005/8/layout/chevronAccent+Icon"/>
    <dgm:cxn modelId="{48E9A36C-2947-49BE-AC40-F89CFAA7B28E}" type="presOf" srcId="{C63BBAE9-976F-4600-8AFA-BBF736363622}" destId="{A48DC9D0-BA1E-4780-9537-5BC4BF959DB3}" srcOrd="0" destOrd="0" presId="urn:microsoft.com/office/officeart/2005/8/layout/chevronAccent+Icon"/>
    <dgm:cxn modelId="{0BAF0A8E-FCC9-4D82-9EF1-B5651EB1EBDC}" srcId="{C84748D8-0EA1-44D3-A581-7D96A119922B}" destId="{C63BBAE9-976F-4600-8AFA-BBF736363622}" srcOrd="5" destOrd="0" parTransId="{72F22297-2E94-40C2-BF92-F6240414E8F7}" sibTransId="{EE4EAF51-5271-4D29-8DE7-480370C96F7D}"/>
    <dgm:cxn modelId="{6FF82396-A34E-42DC-A0F2-8873B54CF07B}" type="presOf" srcId="{880F5A4E-F51E-4296-A9A0-117D34C5767F}" destId="{B6AF9F33-4F6E-45C6-8E5E-74CD812AAC74}" srcOrd="0" destOrd="0" presId="urn:microsoft.com/office/officeart/2005/8/layout/chevronAccent+Icon"/>
    <dgm:cxn modelId="{40EA77A8-D994-4D6C-B619-C8C4F5240EE8}" srcId="{C84748D8-0EA1-44D3-A581-7D96A119922B}" destId="{E1EDB5A3-38B0-4958-AB0E-0CBC47B11CC4}" srcOrd="7" destOrd="0" parTransId="{48A1B8A8-F8C1-47B7-BE9D-A905FBEF051A}" sibTransId="{80F42C87-311A-405B-9C2E-B92FC9BDE83A}"/>
    <dgm:cxn modelId="{FC0B2FAA-30BE-4323-BC61-6718A84B1981}" type="presOf" srcId="{3E84ADCC-99CA-4AA2-AAB0-FBB7ADB27987}" destId="{C62BA455-6E19-4C5C-B02D-B76B48CF2060}" srcOrd="0" destOrd="0" presId="urn:microsoft.com/office/officeart/2005/8/layout/chevronAccent+Icon"/>
    <dgm:cxn modelId="{4A96C1AC-F6BA-44B5-91B6-06BD5D1B8C9B}" srcId="{C84748D8-0EA1-44D3-A581-7D96A119922B}" destId="{D43B4E81-D9D2-488E-B84B-845F37A91C00}" srcOrd="0" destOrd="0" parTransId="{26B202FF-AF7E-413A-9D47-C453268DD8D4}" sibTransId="{FF9D447E-56E7-41C1-B746-31884DB46E57}"/>
    <dgm:cxn modelId="{6E24E5B4-CF1E-404C-8B64-64E8A4C8A4C8}" srcId="{C84748D8-0EA1-44D3-A581-7D96A119922B}" destId="{460C4B03-152B-47F2-861B-4BC1D4689CBC}" srcOrd="4" destOrd="0" parTransId="{7D73B570-FF29-4456-A5C6-681C7ED610A5}" sibTransId="{B344525A-0E42-4B75-B4AD-5772A6449363}"/>
    <dgm:cxn modelId="{026962BD-3962-4302-8EB2-897C3D9A8B5C}" type="presOf" srcId="{C545B7D5-13FF-4926-B258-AA33F087E1F8}" destId="{EF6F8183-48E5-4759-9A68-C90A5B66331E}" srcOrd="0" destOrd="0" presId="urn:microsoft.com/office/officeart/2005/8/layout/chevronAccent+Icon"/>
    <dgm:cxn modelId="{49C4DFD8-3EFB-42B9-8305-3B37AD63F02C}" srcId="{C84748D8-0EA1-44D3-A581-7D96A119922B}" destId="{054B9C62-4773-44B8-A803-FCC53B0ADB4F}" srcOrd="6" destOrd="0" parTransId="{F5086C97-A325-4147-9760-049F5896C9DB}" sibTransId="{E4AE6877-8C0A-4B70-AF18-FA11EA86FB9E}"/>
    <dgm:cxn modelId="{B50F87FE-6DEE-4139-99E0-B8013D66112C}" srcId="{C84748D8-0EA1-44D3-A581-7D96A119922B}" destId="{C545B7D5-13FF-4926-B258-AA33F087E1F8}" srcOrd="1" destOrd="0" parTransId="{736C6E68-B3EE-44CF-8D2B-B493F6E983C2}" sibTransId="{F9FD887C-CED2-43D1-88A6-20B4E84B0064}"/>
    <dgm:cxn modelId="{6C125FFF-BF81-41B5-97AF-1DF304E80D27}" srcId="{C84748D8-0EA1-44D3-A581-7D96A119922B}" destId="{3E84ADCC-99CA-4AA2-AAB0-FBB7ADB27987}" srcOrd="3" destOrd="0" parTransId="{98EFA1D6-2403-4EAA-BD18-B6CA0C748FB6}" sibTransId="{D4DC11C1-0265-42DE-B070-769DA1D38050}"/>
    <dgm:cxn modelId="{773956CC-D833-4E86-B3E5-5961C8854A74}" type="presParOf" srcId="{92C3B534-2CD7-4CE7-8D63-D8CE98CB5B38}" destId="{271BCB24-9277-4C53-901A-C70FAE8B788E}" srcOrd="0" destOrd="0" presId="urn:microsoft.com/office/officeart/2005/8/layout/chevronAccent+Icon"/>
    <dgm:cxn modelId="{8A92EFC0-E8D6-4830-84A2-1F3FC133347C}" type="presParOf" srcId="{271BCB24-9277-4C53-901A-C70FAE8B788E}" destId="{4C3F1566-56C5-4864-935A-CD086726F040}" srcOrd="0" destOrd="0" presId="urn:microsoft.com/office/officeart/2005/8/layout/chevronAccent+Icon"/>
    <dgm:cxn modelId="{5949685C-2F91-4BB3-9B98-756D5792DA1F}" type="presParOf" srcId="{271BCB24-9277-4C53-901A-C70FAE8B788E}" destId="{44D35A82-D17E-4841-9579-49FB77D2711C}" srcOrd="1" destOrd="0" presId="urn:microsoft.com/office/officeart/2005/8/layout/chevronAccent+Icon"/>
    <dgm:cxn modelId="{1E362FD3-30F6-4711-81B7-4D32440DA83F}" type="presParOf" srcId="{92C3B534-2CD7-4CE7-8D63-D8CE98CB5B38}" destId="{965D8103-E220-4096-B51F-2C998DD1249C}" srcOrd="1" destOrd="0" presId="urn:microsoft.com/office/officeart/2005/8/layout/chevronAccent+Icon"/>
    <dgm:cxn modelId="{16DEC4AE-869E-4486-9FB7-4BB806403B2C}" type="presParOf" srcId="{92C3B534-2CD7-4CE7-8D63-D8CE98CB5B38}" destId="{83149031-351D-4DA8-BED6-B707090F7DE6}" srcOrd="2" destOrd="0" presId="urn:microsoft.com/office/officeart/2005/8/layout/chevronAccent+Icon"/>
    <dgm:cxn modelId="{7B3C8951-6694-4A48-9196-3B5775DEF1F9}" type="presParOf" srcId="{83149031-351D-4DA8-BED6-B707090F7DE6}" destId="{CFB2F79E-2B4B-48CA-82E0-9F5D7D10F286}" srcOrd="0" destOrd="0" presId="urn:microsoft.com/office/officeart/2005/8/layout/chevronAccent+Icon"/>
    <dgm:cxn modelId="{ADD0355F-B709-438C-9E72-17A2D5EFC932}" type="presParOf" srcId="{83149031-351D-4DA8-BED6-B707090F7DE6}" destId="{EF6F8183-48E5-4759-9A68-C90A5B66331E}" srcOrd="1" destOrd="0" presId="urn:microsoft.com/office/officeart/2005/8/layout/chevronAccent+Icon"/>
    <dgm:cxn modelId="{B176AA78-6629-4299-A89A-E7F13E205574}" type="presParOf" srcId="{92C3B534-2CD7-4CE7-8D63-D8CE98CB5B38}" destId="{6DE170FB-B5BB-454D-8816-A3DCF68CD6AE}" srcOrd="3" destOrd="0" presId="urn:microsoft.com/office/officeart/2005/8/layout/chevronAccent+Icon"/>
    <dgm:cxn modelId="{32A165ED-D6AB-40CF-B8B7-0D4019DC024D}" type="presParOf" srcId="{92C3B534-2CD7-4CE7-8D63-D8CE98CB5B38}" destId="{18732D4E-8C23-4493-BA33-028E300B1608}" srcOrd="4" destOrd="0" presId="urn:microsoft.com/office/officeart/2005/8/layout/chevronAccent+Icon"/>
    <dgm:cxn modelId="{7862A60A-A662-4397-8C9C-ACD03396298C}" type="presParOf" srcId="{18732D4E-8C23-4493-BA33-028E300B1608}" destId="{313D852E-9874-4F80-9381-22EA13EF248C}" srcOrd="0" destOrd="0" presId="urn:microsoft.com/office/officeart/2005/8/layout/chevronAccent+Icon"/>
    <dgm:cxn modelId="{DAC57B40-00F6-4938-BCFA-90CA89619575}" type="presParOf" srcId="{18732D4E-8C23-4493-BA33-028E300B1608}" destId="{DF929297-2FA3-4834-B2D0-67F4B7619FFC}" srcOrd="1" destOrd="0" presId="urn:microsoft.com/office/officeart/2005/8/layout/chevronAccent+Icon"/>
    <dgm:cxn modelId="{2940D4B9-81A3-4FC5-8C4F-B1B539FB1855}" type="presParOf" srcId="{92C3B534-2CD7-4CE7-8D63-D8CE98CB5B38}" destId="{9A888111-7388-4F02-92EE-3FBFA014E207}" srcOrd="5" destOrd="0" presId="urn:microsoft.com/office/officeart/2005/8/layout/chevronAccent+Icon"/>
    <dgm:cxn modelId="{C0D16553-D2CE-45FC-B8A9-4B1586BB2C65}" type="presParOf" srcId="{92C3B534-2CD7-4CE7-8D63-D8CE98CB5B38}" destId="{AC55215B-8D65-44FE-8BD5-7D8614EA322D}" srcOrd="6" destOrd="0" presId="urn:microsoft.com/office/officeart/2005/8/layout/chevronAccent+Icon"/>
    <dgm:cxn modelId="{561CD0C5-EE8F-4436-8316-7B37FB73941C}" type="presParOf" srcId="{AC55215B-8D65-44FE-8BD5-7D8614EA322D}" destId="{25E9E861-5937-4C3A-AAD3-CE5E6C269EF2}" srcOrd="0" destOrd="0" presId="urn:microsoft.com/office/officeart/2005/8/layout/chevronAccent+Icon"/>
    <dgm:cxn modelId="{9881C817-DB0B-41C7-94C0-120306DBBC54}" type="presParOf" srcId="{AC55215B-8D65-44FE-8BD5-7D8614EA322D}" destId="{C62BA455-6E19-4C5C-B02D-B76B48CF2060}" srcOrd="1" destOrd="0" presId="urn:microsoft.com/office/officeart/2005/8/layout/chevronAccent+Icon"/>
    <dgm:cxn modelId="{A71BEF6E-F35D-469D-B844-2E5920393950}" type="presParOf" srcId="{92C3B534-2CD7-4CE7-8D63-D8CE98CB5B38}" destId="{17DCB666-838A-4E91-9E7A-FDCB244F2A04}" srcOrd="7" destOrd="0" presId="urn:microsoft.com/office/officeart/2005/8/layout/chevronAccent+Icon"/>
    <dgm:cxn modelId="{BCCB51B5-16BD-490A-A90C-8740A49BDB98}" type="presParOf" srcId="{92C3B534-2CD7-4CE7-8D63-D8CE98CB5B38}" destId="{9F609CDF-4BF4-4053-B2BE-3C55DA3555CE}" srcOrd="8" destOrd="0" presId="urn:microsoft.com/office/officeart/2005/8/layout/chevronAccent+Icon"/>
    <dgm:cxn modelId="{8E9F43EE-8DB0-41B8-8DCE-35C069E0ABEC}" type="presParOf" srcId="{9F609CDF-4BF4-4053-B2BE-3C55DA3555CE}" destId="{F4549BA0-5005-4B30-8ACC-17D2AEC102AD}" srcOrd="0" destOrd="0" presId="urn:microsoft.com/office/officeart/2005/8/layout/chevronAccent+Icon"/>
    <dgm:cxn modelId="{66F6E8F8-0B10-4230-AD69-BAB1C4D96823}" type="presParOf" srcId="{9F609CDF-4BF4-4053-B2BE-3C55DA3555CE}" destId="{BC363C2B-31A3-4356-A266-E95CB4EB12ED}" srcOrd="1" destOrd="0" presId="urn:microsoft.com/office/officeart/2005/8/layout/chevronAccent+Icon"/>
    <dgm:cxn modelId="{CE53DCCE-1FD5-4C0F-8F05-3314EDBF05B2}" type="presParOf" srcId="{92C3B534-2CD7-4CE7-8D63-D8CE98CB5B38}" destId="{E5F0493C-4DD2-4B20-8A0E-DB9CAC6DFB6F}" srcOrd="9" destOrd="0" presId="urn:microsoft.com/office/officeart/2005/8/layout/chevronAccent+Icon"/>
    <dgm:cxn modelId="{B9FB0F2C-18F6-468F-8A6D-59FA45AFAB57}" type="presParOf" srcId="{92C3B534-2CD7-4CE7-8D63-D8CE98CB5B38}" destId="{3761F0CA-3A0C-47FB-9666-5ED4A4C2F504}" srcOrd="10" destOrd="0" presId="urn:microsoft.com/office/officeart/2005/8/layout/chevronAccent+Icon"/>
    <dgm:cxn modelId="{3A6712F3-AF21-4F97-BE74-C11D35EFB136}" type="presParOf" srcId="{3761F0CA-3A0C-47FB-9666-5ED4A4C2F504}" destId="{B8777AEA-0D13-41E0-8EBB-4BE818D8836A}" srcOrd="0" destOrd="0" presId="urn:microsoft.com/office/officeart/2005/8/layout/chevronAccent+Icon"/>
    <dgm:cxn modelId="{22F02E18-B68D-45F6-B16E-37CC44F4081D}" type="presParOf" srcId="{3761F0CA-3A0C-47FB-9666-5ED4A4C2F504}" destId="{A48DC9D0-BA1E-4780-9537-5BC4BF959DB3}" srcOrd="1" destOrd="0" presId="urn:microsoft.com/office/officeart/2005/8/layout/chevronAccent+Icon"/>
    <dgm:cxn modelId="{D9229ABE-C26E-4E74-863E-7EFBC77EA1DA}" type="presParOf" srcId="{92C3B534-2CD7-4CE7-8D63-D8CE98CB5B38}" destId="{169D89B6-B67D-41A4-893F-F25582275211}" srcOrd="11" destOrd="0" presId="urn:microsoft.com/office/officeart/2005/8/layout/chevronAccent+Icon"/>
    <dgm:cxn modelId="{7391D02C-9E1E-41C8-83D8-BF693403CEE7}" type="presParOf" srcId="{92C3B534-2CD7-4CE7-8D63-D8CE98CB5B38}" destId="{04F3F857-D4A1-48FA-9E2C-7C5591EC1172}" srcOrd="12" destOrd="0" presId="urn:microsoft.com/office/officeart/2005/8/layout/chevronAccent+Icon"/>
    <dgm:cxn modelId="{4141DB22-4A5B-4865-BBE6-2A40E85276A5}" type="presParOf" srcId="{04F3F857-D4A1-48FA-9E2C-7C5591EC1172}" destId="{987E597D-593B-459C-A92A-4FE42D0C2DC5}" srcOrd="0" destOrd="0" presId="urn:microsoft.com/office/officeart/2005/8/layout/chevronAccent+Icon"/>
    <dgm:cxn modelId="{F92CC550-CF37-4D54-92C4-691B1FD4992E}" type="presParOf" srcId="{04F3F857-D4A1-48FA-9E2C-7C5591EC1172}" destId="{C1314F2F-B891-4C84-9879-3723858ABE8C}" srcOrd="1" destOrd="0" presId="urn:microsoft.com/office/officeart/2005/8/layout/chevronAccent+Icon"/>
    <dgm:cxn modelId="{B96BE489-6E5E-4AAD-BACF-005A27CE01F0}" type="presParOf" srcId="{92C3B534-2CD7-4CE7-8D63-D8CE98CB5B38}" destId="{1C876CDF-A896-4960-8D25-D40B5C8907B1}" srcOrd="13" destOrd="0" presId="urn:microsoft.com/office/officeart/2005/8/layout/chevronAccent+Icon"/>
    <dgm:cxn modelId="{E160B827-1F9A-4BA1-B3B3-4E850D7A6DDB}" type="presParOf" srcId="{92C3B534-2CD7-4CE7-8D63-D8CE98CB5B38}" destId="{A24273AF-2961-4C26-B174-09D1E510EDC4}" srcOrd="14" destOrd="0" presId="urn:microsoft.com/office/officeart/2005/8/layout/chevronAccent+Icon"/>
    <dgm:cxn modelId="{3579C770-79BE-4221-BE3C-948D8C70646E}" type="presParOf" srcId="{A24273AF-2961-4C26-B174-09D1E510EDC4}" destId="{9BAFAA9B-F940-4D6E-AD90-E31179B0C99D}" srcOrd="0" destOrd="0" presId="urn:microsoft.com/office/officeart/2005/8/layout/chevronAccent+Icon"/>
    <dgm:cxn modelId="{DF6DC6F8-70EB-4D94-8844-E8A78D5392CB}" type="presParOf" srcId="{A24273AF-2961-4C26-B174-09D1E510EDC4}" destId="{3513D82D-C971-45AD-A357-0C8F85D645E1}" srcOrd="1" destOrd="0" presId="urn:microsoft.com/office/officeart/2005/8/layout/chevronAccent+Icon"/>
    <dgm:cxn modelId="{9DE0EBA4-58E6-4AB3-931E-947B3922919E}" type="presParOf" srcId="{92C3B534-2CD7-4CE7-8D63-D8CE98CB5B38}" destId="{A4F45B51-D426-4F59-B139-7009F6A3F780}" srcOrd="15" destOrd="0" presId="urn:microsoft.com/office/officeart/2005/8/layout/chevronAccent+Icon"/>
    <dgm:cxn modelId="{5064D9DD-4D85-4E34-B8E3-4497ABFB9935}" type="presParOf" srcId="{92C3B534-2CD7-4CE7-8D63-D8CE98CB5B38}" destId="{CD87F4C7-C731-49B1-AC4D-A243DA55A995}" srcOrd="16" destOrd="0" presId="urn:microsoft.com/office/officeart/2005/8/layout/chevronAccent+Icon"/>
    <dgm:cxn modelId="{74E82D00-C75E-41C4-898D-AA9490ADD1BE}" type="presParOf" srcId="{CD87F4C7-C731-49B1-AC4D-A243DA55A995}" destId="{13A7D082-8DE4-4FD9-ACF1-F1BE2C50E1C3}" srcOrd="0" destOrd="0" presId="urn:microsoft.com/office/officeart/2005/8/layout/chevronAccent+Icon"/>
    <dgm:cxn modelId="{2E2C65E4-C9D2-4F70-AF4A-9DE4ACD7CEF1}" type="presParOf" srcId="{CD87F4C7-C731-49B1-AC4D-A243DA55A995}" destId="{B6AF9F33-4F6E-45C6-8E5E-74CD812AAC74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F1566-56C5-4864-935A-CD086726F040}">
      <dsp:nvSpPr>
        <dsp:cNvPr id="0" name=""/>
        <dsp:cNvSpPr/>
      </dsp:nvSpPr>
      <dsp:spPr>
        <a:xfrm>
          <a:off x="605" y="1175058"/>
          <a:ext cx="889525" cy="343356"/>
        </a:xfrm>
        <a:prstGeom prst="chevron">
          <a:avLst>
            <a:gd name="adj" fmla="val 40000"/>
          </a:avLst>
        </a:prstGeom>
        <a:solidFill>
          <a:schemeClr val="accent3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D35A82-D17E-4841-9579-49FB77D2711C}">
      <dsp:nvSpPr>
        <dsp:cNvPr id="0" name=""/>
        <dsp:cNvSpPr/>
      </dsp:nvSpPr>
      <dsp:spPr>
        <a:xfrm>
          <a:off x="237812" y="1260897"/>
          <a:ext cx="751155" cy="343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2932µAh</a:t>
          </a:r>
        </a:p>
      </dsp:txBody>
      <dsp:txXfrm>
        <a:off x="247869" y="1270954"/>
        <a:ext cx="731041" cy="323242"/>
      </dsp:txXfrm>
    </dsp:sp>
    <dsp:sp modelId="{CFB2F79E-2B4B-48CA-82E0-9F5D7D10F286}">
      <dsp:nvSpPr>
        <dsp:cNvPr id="0" name=""/>
        <dsp:cNvSpPr/>
      </dsp:nvSpPr>
      <dsp:spPr>
        <a:xfrm>
          <a:off x="1016641" y="1175058"/>
          <a:ext cx="889525" cy="343356"/>
        </a:xfrm>
        <a:prstGeom prst="chevron">
          <a:avLst>
            <a:gd name="adj" fmla="val 40000"/>
          </a:avLst>
        </a:prstGeom>
        <a:solidFill>
          <a:schemeClr val="accent3">
            <a:lumMod val="40000"/>
            <a:lumOff val="60000"/>
          </a:schemeClr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6F8183-48E5-4759-9A68-C90A5B66331E}">
      <dsp:nvSpPr>
        <dsp:cNvPr id="0" name=""/>
        <dsp:cNvSpPr/>
      </dsp:nvSpPr>
      <dsp:spPr>
        <a:xfrm>
          <a:off x="1253848" y="1260897"/>
          <a:ext cx="751155" cy="343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6599µAh</a:t>
          </a:r>
          <a:endParaRPr lang="en-CA" sz="1000" kern="1200"/>
        </a:p>
      </dsp:txBody>
      <dsp:txXfrm>
        <a:off x="1263905" y="1270954"/>
        <a:ext cx="731041" cy="323242"/>
      </dsp:txXfrm>
    </dsp:sp>
    <dsp:sp modelId="{313D852E-9874-4F80-9381-22EA13EF248C}">
      <dsp:nvSpPr>
        <dsp:cNvPr id="0" name=""/>
        <dsp:cNvSpPr/>
      </dsp:nvSpPr>
      <dsp:spPr>
        <a:xfrm>
          <a:off x="2039082" y="1171319"/>
          <a:ext cx="889525" cy="343356"/>
        </a:xfrm>
        <a:prstGeom prst="chevron">
          <a:avLst>
            <a:gd name="adj" fmla="val 40000"/>
          </a:avLst>
        </a:prstGeom>
        <a:solidFill>
          <a:schemeClr val="accent3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929297-2FA3-4834-B2D0-67F4B7619FFC}">
      <dsp:nvSpPr>
        <dsp:cNvPr id="0" name=""/>
        <dsp:cNvSpPr/>
      </dsp:nvSpPr>
      <dsp:spPr>
        <a:xfrm>
          <a:off x="2269884" y="1260897"/>
          <a:ext cx="751155" cy="343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15969µAh</a:t>
          </a:r>
          <a:endParaRPr lang="en-CA" sz="1000" kern="1200"/>
        </a:p>
      </dsp:txBody>
      <dsp:txXfrm>
        <a:off x="2279941" y="1270954"/>
        <a:ext cx="731041" cy="323242"/>
      </dsp:txXfrm>
    </dsp:sp>
    <dsp:sp modelId="{25E9E861-5937-4C3A-AAD3-CE5E6C269EF2}">
      <dsp:nvSpPr>
        <dsp:cNvPr id="0" name=""/>
        <dsp:cNvSpPr/>
      </dsp:nvSpPr>
      <dsp:spPr>
        <a:xfrm>
          <a:off x="3048713" y="1175058"/>
          <a:ext cx="889525" cy="343356"/>
        </a:xfrm>
        <a:prstGeom prst="chevron">
          <a:avLst>
            <a:gd name="adj" fmla="val 40000"/>
          </a:avLst>
        </a:prstGeom>
        <a:solidFill>
          <a:schemeClr val="accent3">
            <a:lumMod val="40000"/>
            <a:lumOff val="60000"/>
          </a:schemeClr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2BA455-6E19-4C5C-B02D-B76B48CF2060}">
      <dsp:nvSpPr>
        <dsp:cNvPr id="0" name=""/>
        <dsp:cNvSpPr/>
      </dsp:nvSpPr>
      <dsp:spPr>
        <a:xfrm>
          <a:off x="3285920" y="1260897"/>
          <a:ext cx="751155" cy="343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5750µAh</a:t>
          </a:r>
          <a:endParaRPr lang="en-CA" sz="1000" kern="1200"/>
        </a:p>
      </dsp:txBody>
      <dsp:txXfrm>
        <a:off x="3295977" y="1270954"/>
        <a:ext cx="731041" cy="323242"/>
      </dsp:txXfrm>
    </dsp:sp>
    <dsp:sp modelId="{F4549BA0-5005-4B30-8ACC-17D2AEC102AD}">
      <dsp:nvSpPr>
        <dsp:cNvPr id="0" name=""/>
        <dsp:cNvSpPr/>
      </dsp:nvSpPr>
      <dsp:spPr>
        <a:xfrm>
          <a:off x="4076500" y="1171319"/>
          <a:ext cx="889525" cy="343356"/>
        </a:xfrm>
        <a:prstGeom prst="chevron">
          <a:avLst>
            <a:gd name="adj" fmla="val 40000"/>
          </a:avLst>
        </a:prstGeom>
        <a:solidFill>
          <a:schemeClr val="accent3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63C2B-31A3-4356-A266-E95CB4EB12ED}">
      <dsp:nvSpPr>
        <dsp:cNvPr id="0" name=""/>
        <dsp:cNvSpPr/>
      </dsp:nvSpPr>
      <dsp:spPr>
        <a:xfrm>
          <a:off x="4301956" y="1260897"/>
          <a:ext cx="751155" cy="343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6003µAh</a:t>
          </a:r>
          <a:endParaRPr lang="en-CA" sz="1000" kern="1200"/>
        </a:p>
      </dsp:txBody>
      <dsp:txXfrm>
        <a:off x="4312013" y="1270954"/>
        <a:ext cx="731041" cy="323242"/>
      </dsp:txXfrm>
    </dsp:sp>
    <dsp:sp modelId="{B8777AEA-0D13-41E0-8EBB-4BE818D8836A}">
      <dsp:nvSpPr>
        <dsp:cNvPr id="0" name=""/>
        <dsp:cNvSpPr/>
      </dsp:nvSpPr>
      <dsp:spPr>
        <a:xfrm>
          <a:off x="5080785" y="1175058"/>
          <a:ext cx="889525" cy="343356"/>
        </a:xfrm>
        <a:prstGeom prst="chevron">
          <a:avLst>
            <a:gd name="adj" fmla="val 40000"/>
          </a:avLst>
        </a:prstGeom>
        <a:solidFill>
          <a:schemeClr val="accent3">
            <a:lumMod val="40000"/>
            <a:lumOff val="60000"/>
          </a:schemeClr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DC9D0-BA1E-4780-9537-5BC4BF959DB3}">
      <dsp:nvSpPr>
        <dsp:cNvPr id="0" name=""/>
        <dsp:cNvSpPr/>
      </dsp:nvSpPr>
      <dsp:spPr>
        <a:xfrm>
          <a:off x="5317992" y="1260897"/>
          <a:ext cx="751155" cy="343356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8575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15197µAh</a:t>
          </a:r>
          <a:endParaRPr lang="en-CA" sz="1000" kern="1200"/>
        </a:p>
      </dsp:txBody>
      <dsp:txXfrm>
        <a:off x="5328049" y="1270954"/>
        <a:ext cx="731041" cy="323242"/>
      </dsp:txXfrm>
    </dsp:sp>
    <dsp:sp modelId="{987E597D-593B-459C-A92A-4FE42D0C2DC5}">
      <dsp:nvSpPr>
        <dsp:cNvPr id="0" name=""/>
        <dsp:cNvSpPr/>
      </dsp:nvSpPr>
      <dsp:spPr>
        <a:xfrm>
          <a:off x="6118223" y="1171319"/>
          <a:ext cx="889525" cy="343356"/>
        </a:xfrm>
        <a:prstGeom prst="chevron">
          <a:avLst>
            <a:gd name="adj" fmla="val 40000"/>
          </a:avLst>
        </a:prstGeom>
        <a:solidFill>
          <a:schemeClr val="accent3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14F2F-B891-4C84-9879-3723858ABE8C}">
      <dsp:nvSpPr>
        <dsp:cNvPr id="0" name=""/>
        <dsp:cNvSpPr/>
      </dsp:nvSpPr>
      <dsp:spPr>
        <a:xfrm>
          <a:off x="6334028" y="1260897"/>
          <a:ext cx="751155" cy="343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4710µAh</a:t>
          </a:r>
          <a:endParaRPr lang="en-CA" sz="1000" kern="1200"/>
        </a:p>
      </dsp:txBody>
      <dsp:txXfrm>
        <a:off x="6344085" y="1270954"/>
        <a:ext cx="731041" cy="323242"/>
      </dsp:txXfrm>
    </dsp:sp>
    <dsp:sp modelId="{9BAFAA9B-F940-4D6E-AD90-E31179B0C99D}">
      <dsp:nvSpPr>
        <dsp:cNvPr id="0" name=""/>
        <dsp:cNvSpPr/>
      </dsp:nvSpPr>
      <dsp:spPr>
        <a:xfrm>
          <a:off x="7112857" y="1175058"/>
          <a:ext cx="889525" cy="343356"/>
        </a:xfrm>
        <a:prstGeom prst="chevron">
          <a:avLst>
            <a:gd name="adj" fmla="val 40000"/>
          </a:avLst>
        </a:prstGeom>
        <a:solidFill>
          <a:schemeClr val="accent3">
            <a:lumMod val="40000"/>
            <a:lumOff val="60000"/>
          </a:schemeClr>
        </a:solidFill>
        <a:ln w="28575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13D82D-C971-45AD-A357-0C8F85D645E1}">
      <dsp:nvSpPr>
        <dsp:cNvPr id="0" name=""/>
        <dsp:cNvSpPr/>
      </dsp:nvSpPr>
      <dsp:spPr>
        <a:xfrm>
          <a:off x="7350064" y="1260897"/>
          <a:ext cx="751155" cy="343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5769µAh</a:t>
          </a:r>
          <a:endParaRPr lang="en-CA" sz="1000" kern="1200"/>
        </a:p>
      </dsp:txBody>
      <dsp:txXfrm>
        <a:off x="7360121" y="1270954"/>
        <a:ext cx="731041" cy="323242"/>
      </dsp:txXfrm>
    </dsp:sp>
    <dsp:sp modelId="{13A7D082-8DE4-4FD9-ACF1-F1BE2C50E1C3}">
      <dsp:nvSpPr>
        <dsp:cNvPr id="0" name=""/>
        <dsp:cNvSpPr/>
      </dsp:nvSpPr>
      <dsp:spPr>
        <a:xfrm>
          <a:off x="8128893" y="1175058"/>
          <a:ext cx="889525" cy="343356"/>
        </a:xfrm>
        <a:prstGeom prst="chevron">
          <a:avLst>
            <a:gd name="adj" fmla="val 40000"/>
          </a:avLst>
        </a:prstGeom>
        <a:solidFill>
          <a:schemeClr val="accent3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F9F33-4F6E-45C6-8E5E-74CD812AAC74}">
      <dsp:nvSpPr>
        <dsp:cNvPr id="0" name=""/>
        <dsp:cNvSpPr/>
      </dsp:nvSpPr>
      <dsp:spPr>
        <a:xfrm>
          <a:off x="8366100" y="1260897"/>
          <a:ext cx="751155" cy="343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13891µAh</a:t>
          </a:r>
          <a:endParaRPr lang="en-CA" sz="1000" kern="1200"/>
        </a:p>
      </dsp:txBody>
      <dsp:txXfrm>
        <a:off x="8376157" y="1270954"/>
        <a:ext cx="731041" cy="323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A28B2-28B8-364D-9670-4B162B54CA37}" type="datetimeFigureOut">
              <a:rPr lang="en-US" smtClean="0"/>
              <a:t>9/20/22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15AF5-5D84-804C-BA78-8F8C31435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20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487CE-4BC8-F744-A3DE-180CA8258505}" type="datetimeFigureOut">
              <a:rPr lang="en-US" smtClean="0"/>
              <a:t>9/20/22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476310-DAD6-EE4F-ABB6-4124C82A7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FA6A82-C43D-0E45-8BBC-3BA89641B4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951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76310-DAD6-EE4F-ABB6-4124C82A74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343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FA6A82-C43D-0E45-8BBC-3BA89641B4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998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FA6A82-C43D-0E45-8BBC-3BA89641B4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081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FA6A82-C43D-0E45-8BBC-3BA89641B4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141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EE7DC6F-2EDA-8346-A131-E117A28456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Comment: 21 member universities. McMaster just joined on April 12</a:t>
            </a:r>
            <a:r>
              <a:rPr lang="en-US" baseline="30000"/>
              <a:t>th</a:t>
            </a:r>
            <a:r>
              <a:rPr lang="en-US"/>
              <a:t>, 2019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26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 "/>
              <a:cs typeface="Myriad Pro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6473">
              <a:defRPr/>
            </a:pPr>
            <a:fld id="{1AFA6A82-C43D-0E45-8BBC-3BA89641B414}" type="slidenum">
              <a:rPr lang="en-US">
                <a:solidFill>
                  <a:prstClr val="black"/>
                </a:solidFill>
                <a:latin typeface="Calibri"/>
              </a:rPr>
              <a:pPr defTabSz="466473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8261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17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476310-DAD6-EE4F-ABB6-4124C82A74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862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39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40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36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195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ear&#10;&#10;Description automatically generated">
            <a:extLst>
              <a:ext uri="{FF2B5EF4-FFF2-40B4-BE49-F238E27FC236}">
                <a16:creationId xmlns:a16="http://schemas.microsoft.com/office/drawing/2014/main" id="{77F8839C-4027-C04C-B442-F6A171D7C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6" t="5601" r="4812" b="5483"/>
          <a:stretch/>
        </p:blipFill>
        <p:spPr>
          <a:xfrm>
            <a:off x="5872424" y="-16387"/>
            <a:ext cx="5528470" cy="689987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521194-A063-9742-88A9-482AF749C944}"/>
              </a:ext>
            </a:extLst>
          </p:cNvPr>
          <p:cNvCxnSpPr>
            <a:cxnSpLocks/>
          </p:cNvCxnSpPr>
          <p:nvPr userDrawn="1"/>
        </p:nvCxnSpPr>
        <p:spPr>
          <a:xfrm>
            <a:off x="5863249" y="-16387"/>
            <a:ext cx="0" cy="689187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F13D94-6FA2-E44F-A3C5-3086716640FD}"/>
              </a:ext>
            </a:extLst>
          </p:cNvPr>
          <p:cNvCxnSpPr>
            <a:cxnSpLocks/>
          </p:cNvCxnSpPr>
          <p:nvPr userDrawn="1"/>
        </p:nvCxnSpPr>
        <p:spPr>
          <a:xfrm>
            <a:off x="11412279" y="-16387"/>
            <a:ext cx="0" cy="689187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718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75887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682664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274610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6447980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040A9E-E90D-004A-8EEF-93BB9AA3EBB4}"/>
              </a:ext>
            </a:extLst>
          </p:cNvPr>
          <p:cNvSpPr txBox="1">
            <a:spLocks/>
          </p:cNvSpPr>
          <p:nvPr userDrawn="1"/>
        </p:nvSpPr>
        <p:spPr>
          <a:xfrm>
            <a:off x="10717075" y="6319112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rgbClr val="00B0F0"/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rgbClr val="00B0F0"/>
              </a:solidFill>
              <a:latin typeface="Arial" panose="020B0604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C6DD1F-C10F-5E47-AF3C-60DA1CA82E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81168A-62FC-4847-BE89-1A750EA539A6}"/>
              </a:ext>
            </a:extLst>
          </p:cNvPr>
          <p:cNvSpPr txBox="1"/>
          <p:nvPr userDrawn="1"/>
        </p:nvSpPr>
        <p:spPr>
          <a:xfrm rot="16200000">
            <a:off x="10098876" y="4772151"/>
            <a:ext cx="351472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73FF5717-45D9-C24C-88AA-A906FF7D8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806" y="204095"/>
            <a:ext cx="9577143" cy="350306"/>
          </a:xfrm>
          <a:prstGeom prst="rect">
            <a:avLst/>
          </a:prstGeom>
        </p:spPr>
        <p:txBody>
          <a:bodyPr/>
          <a:lstStyle>
            <a:lvl1pPr algn="r">
              <a:defRPr sz="25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B60CDAE-8415-FA44-A764-5ABB30704927}"/>
              </a:ext>
            </a:extLst>
          </p:cNvPr>
          <p:cNvSpPr txBox="1">
            <a:spLocks/>
          </p:cNvSpPr>
          <p:nvPr userDrawn="1"/>
        </p:nvSpPr>
        <p:spPr>
          <a:xfrm>
            <a:off x="10717075" y="6319112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rgbClr val="00B0F0"/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rgbClr val="00B0F0"/>
              </a:solidFill>
              <a:latin typeface="Arial" panose="020B0604020202020204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6D0E14F-417D-584C-B3E5-00EE89E3A755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305077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000">
                <a:solidFill>
                  <a:srgbClr val="00B0F0"/>
                </a:solidFill>
                <a:latin typeface="+mn-lt"/>
              </a:rPr>
              <a:t>2021-06-07</a:t>
            </a:r>
            <a:endParaRPr lang="en-US" sz="100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4B3711D-E07A-CF47-8E7E-0ED13301EC51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1010206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00">
                <a:solidFill>
                  <a:srgbClr val="00B0F0"/>
                </a:solidFill>
                <a:latin typeface="+mn-lt"/>
              </a:rPr>
              <a:t>Alexander Gottberg – CAP Congress 2021</a:t>
            </a:r>
          </a:p>
        </p:txBody>
      </p:sp>
    </p:spTree>
    <p:extLst>
      <p:ext uri="{BB962C8B-B14F-4D97-AF65-F5344CB8AC3E}">
        <p14:creationId xmlns:p14="http://schemas.microsoft.com/office/powerpoint/2010/main" val="405293558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0717075" y="6319112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rgbClr val="00B0F0"/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rgbClr val="00B0F0"/>
              </a:solidFill>
              <a:latin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 rot="16200000">
            <a:off x="10098876" y="4772151"/>
            <a:ext cx="351472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85CDA8CD-846D-2448-9087-569224AF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806" y="204095"/>
            <a:ext cx="9577143" cy="350306"/>
          </a:xfrm>
          <a:prstGeom prst="rect">
            <a:avLst/>
          </a:prstGeom>
        </p:spPr>
        <p:txBody>
          <a:bodyPr/>
          <a:lstStyle>
            <a:lvl1pPr algn="r">
              <a:defRPr sz="25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A6727-D538-CE44-81AA-66AC0F7D48D5}"/>
              </a:ext>
            </a:extLst>
          </p:cNvPr>
          <p:cNvSpPr txBox="1">
            <a:spLocks/>
          </p:cNvSpPr>
          <p:nvPr userDrawn="1"/>
        </p:nvSpPr>
        <p:spPr>
          <a:xfrm>
            <a:off x="10717075" y="6319112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rgbClr val="00B0F0"/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rgbClr val="00B0F0"/>
              </a:solidFill>
              <a:latin typeface="Arial" panose="020B0604020202020204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C6423E4-B3C2-F04A-AE49-5F3B39431987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305077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000">
                <a:solidFill>
                  <a:srgbClr val="00B0F0"/>
                </a:solidFill>
                <a:latin typeface="Arial" panose="020B0604020202020204"/>
              </a:rPr>
              <a:t>2022-06-20</a:t>
            </a:r>
            <a:endParaRPr lang="en-US" sz="1000">
              <a:solidFill>
                <a:srgbClr val="00B0F0"/>
              </a:solidFill>
              <a:latin typeface="Arial" panose="020B0604020202020204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1F19A68-DDAB-BA4C-B4C1-8ABF6C3876E6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1010206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00">
                <a:solidFill>
                  <a:srgbClr val="00B0F0"/>
                </a:solidFill>
                <a:latin typeface="+mn-lt"/>
              </a:rPr>
              <a:t>Boix Pamies, Gottberg – TRIUMF Irradiation and PIE Capabilities</a:t>
            </a:r>
          </a:p>
        </p:txBody>
      </p:sp>
    </p:spTree>
    <p:extLst>
      <p:ext uri="{BB962C8B-B14F-4D97-AF65-F5344CB8AC3E}">
        <p14:creationId xmlns:p14="http://schemas.microsoft.com/office/powerpoint/2010/main" val="35887350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7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8" y="0"/>
            <a:ext cx="788892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6" y="4772151"/>
            <a:ext cx="351472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6" y="2032778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4" y="4114800"/>
            <a:ext cx="3938834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1" b="0">
                <a:solidFill>
                  <a:schemeClr val="tx1"/>
                </a:solidFill>
              </a:defRPr>
            </a:lvl1pPr>
            <a:lvl2pPr marL="457206" indent="0" algn="ctr">
              <a:buNone/>
              <a:defRPr sz="1801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815953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7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8" y="0"/>
            <a:ext cx="788892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8" y="979689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6" y="4772151"/>
            <a:ext cx="351472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6" y="2032778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4" y="4114800"/>
            <a:ext cx="3938834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1" b="0">
                <a:solidFill>
                  <a:schemeClr val="tx1"/>
                </a:solidFill>
              </a:defRPr>
            </a:lvl1pPr>
            <a:lvl2pPr marL="457206" indent="0" algn="ctr">
              <a:buNone/>
              <a:defRPr sz="1801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4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2022-09-21</a:t>
            </a:fld>
            <a:endParaRPr lang="en-US" sz="80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823690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4201A7A-A92D-4384-A58C-DBF341254C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726" y="2032778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1DAB7C-59B1-4A93-BEA2-50AB5307C0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878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7248B57-11FC-6646-B9D1-74C651C1A2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726" y="2032778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75FC09-A43B-1C41-A551-005CBDD745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869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1B3F0B-CD78-C04B-9E8F-E83F2FED5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0A10B8-18E2-5143-9B15-B07287FA7DC2}"/>
              </a:ext>
            </a:extLst>
          </p:cNvPr>
          <p:cNvSpPr txBox="1"/>
          <p:nvPr userDrawn="1"/>
        </p:nvSpPr>
        <p:spPr>
          <a:xfrm rot="16200000">
            <a:off x="10098876" y="4772151"/>
            <a:ext cx="351472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1F1F9CB9-5C92-114F-B6D8-55335510F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806" y="204095"/>
            <a:ext cx="9577143" cy="350306"/>
          </a:xfrm>
          <a:prstGeom prst="rect">
            <a:avLst/>
          </a:prstGeom>
        </p:spPr>
        <p:txBody>
          <a:bodyPr/>
          <a:lstStyle>
            <a:lvl1pPr algn="r">
              <a:defRPr sz="25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8B7F60E-DEB6-E24C-A7FA-94FC86DC06A5}"/>
              </a:ext>
            </a:extLst>
          </p:cNvPr>
          <p:cNvSpPr txBox="1">
            <a:spLocks/>
          </p:cNvSpPr>
          <p:nvPr userDrawn="1"/>
        </p:nvSpPr>
        <p:spPr>
          <a:xfrm>
            <a:off x="10717075" y="6319112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rgbClr val="00B0F0"/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rgbClr val="00B0F0"/>
              </a:solidFill>
              <a:latin typeface="Arial" panose="020B0604020202020204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9D8068F-BD26-ED47-A658-3DFA616FECC5}"/>
              </a:ext>
            </a:extLst>
          </p:cNvPr>
          <p:cNvSpPr txBox="1">
            <a:spLocks/>
          </p:cNvSpPr>
          <p:nvPr userDrawn="1"/>
        </p:nvSpPr>
        <p:spPr>
          <a:xfrm>
            <a:off x="10717075" y="6319112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rgbClr val="00B0F0"/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rgbClr val="00B0F0"/>
              </a:solidFill>
              <a:latin typeface="Arial" panose="020B0604020202020204"/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2C20506-3931-2D48-A94F-89707059E5B7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305077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000">
                <a:solidFill>
                  <a:srgbClr val="00B0F0"/>
                </a:solidFill>
                <a:latin typeface="+mn-lt"/>
              </a:rPr>
              <a:t>2022-06-20</a:t>
            </a:r>
            <a:endParaRPr lang="en-US" sz="100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6FF9553B-A843-B14C-9D47-C5B9DE022EDF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1010206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00">
                <a:solidFill>
                  <a:srgbClr val="00B0F0"/>
                </a:solidFill>
                <a:latin typeface="+mn-lt"/>
              </a:rPr>
              <a:t>Ferran Boix Pamies– Material Irradiation and PIE Capabilities at TRIUMF</a:t>
            </a:r>
          </a:p>
        </p:txBody>
      </p:sp>
    </p:spTree>
    <p:extLst>
      <p:ext uri="{BB962C8B-B14F-4D97-AF65-F5344CB8AC3E}">
        <p14:creationId xmlns:p14="http://schemas.microsoft.com/office/powerpoint/2010/main" val="3447597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923436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60657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Bold 24-Cyan Blue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5760" y="6311898"/>
            <a:ext cx="398039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16">
            <a:extLst>
              <a:ext uri="{FF2B5EF4-FFF2-40B4-BE49-F238E27FC236}">
                <a16:creationId xmlns:a16="http://schemas.microsoft.com/office/drawing/2014/main" id="{4F50C3FB-677A-4824-83C3-D879A44A57F1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22325" y="1316183"/>
            <a:ext cx="4578882" cy="2937765"/>
          </a:xfrm>
          <a:prstGeom prst="rect">
            <a:avLst/>
          </a:prstGeom>
        </p:spPr>
        <p:txBody>
          <a:bodyPr/>
          <a:lstStyle>
            <a:lvl1pPr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889460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A9F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A9FF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56990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DF4FD-598E-D0B1-64A4-049706F21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609C74-0270-F364-362F-C2B9C54981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0129E-B652-DC67-0552-5178F197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90FB-3FD7-42DA-986B-A8B3A939A2E4}" type="datetimeFigureOut">
              <a:rPr lang="en-CA" smtClean="0"/>
              <a:t>2022-09-21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FC382-8465-1658-94EB-A46CE9DC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F2CEE-C0D1-5C75-7B08-A3A3FD8C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292D-485C-44BA-9C47-9021BABF3BF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98437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010F-D631-4C18-4A3B-2BEB2DC77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89E92-5EFC-1032-79C2-DCB204FE26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21EA5-630B-721F-3A16-0753D574A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90FB-3FD7-42DA-986B-A8B3A939A2E4}" type="datetimeFigureOut">
              <a:rPr lang="en-CA" smtClean="0"/>
              <a:t>2022-09-21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A9C88-518E-CE2B-FED3-0A2076DCD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2DBDC-489C-FB6B-7B02-D6BF88671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292D-485C-44BA-9C47-9021BABF3BF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99808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0E2A7-DFBC-0798-9D1E-E1790B65F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CECE6D-B910-FEBB-98C9-83F4F7E33A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EE901-FC89-0578-5362-A4BA38B4A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90FB-3FD7-42DA-986B-A8B3A939A2E4}" type="datetimeFigureOut">
              <a:rPr lang="en-CA" smtClean="0"/>
              <a:t>2022-09-21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7312A-DA77-169E-C7B8-C2840D3F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1A46B-7539-45C1-7938-8216BF9BC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292D-485C-44BA-9C47-9021BABF3BF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995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EB3CD-A3D8-0D56-6AB6-9295E216C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EDF80-D2B6-F594-D1EE-7E0A228363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A89A1E-21B9-5B41-FD7F-5B0DA57D3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B02AC-634A-AE84-F372-E3E46758D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90FB-3FD7-42DA-986B-A8B3A939A2E4}" type="datetimeFigureOut">
              <a:rPr lang="en-CA" smtClean="0"/>
              <a:t>2022-09-21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0D6158-AA56-8C72-E8AA-0CC43E56E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30921-C9BC-A05E-683D-1D8061BDA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292D-485C-44BA-9C47-9021BABF3BF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3156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ABC6-AA6C-E0F5-69B2-615D12A41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25037-0452-448A-E15D-54E60776D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87759-5617-93F8-4600-9466CA044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81AD41-56BF-FE28-2219-D8A856F432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C8754-2A64-3A5E-7814-4C0CC0AB1B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9B6175-224D-D059-BF0F-01FFCB63F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90FB-3FD7-42DA-986B-A8B3A939A2E4}" type="datetimeFigureOut">
              <a:rPr lang="en-CA" smtClean="0"/>
              <a:t>2022-09-21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D3251C-64D3-6B31-4C4E-845FC03B3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DC7C11-6272-E556-1951-B77F7496E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292D-485C-44BA-9C47-9021BABF3BF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92735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E67BC-22EC-69AB-2B15-47E2A3866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B7957C-A5EC-0A3A-3D28-C0A3AB4B5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90FB-3FD7-42DA-986B-A8B3A939A2E4}" type="datetimeFigureOut">
              <a:rPr lang="en-CA" smtClean="0"/>
              <a:t>2022-09-21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8516D-D3DE-FB79-774F-6D953CDD4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330BC-596C-C63E-CDC4-5653D79BA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292D-485C-44BA-9C47-9021BABF3BF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659080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ABD9B1-96A4-A0FE-E793-36717E4D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90FB-3FD7-42DA-986B-A8B3A939A2E4}" type="datetimeFigureOut">
              <a:rPr lang="en-CA" smtClean="0"/>
              <a:t>2022-09-21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373C6-2916-D293-9D74-65C7C0C3B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E062C-932B-1549-EBBD-DD9AA8B55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292D-485C-44BA-9C47-9021BABF3BF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58164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D432F-313A-573F-348D-38E9C046C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9D045-FCB9-81C6-5432-5A3D8E022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FB77-FCF8-6A7A-D28C-2F192E3F2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147276-85FB-5C71-8850-0CFB22EDC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90FB-3FD7-42DA-986B-A8B3A939A2E4}" type="datetimeFigureOut">
              <a:rPr lang="en-CA" smtClean="0"/>
              <a:t>2022-09-21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6B721C-9AA9-3C72-CE97-5CF2707FE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B379B5-7E15-AEDB-BAD5-37883EEA4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292D-485C-44BA-9C47-9021BABF3BF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1650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9344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20D10-ACCB-76D0-B05D-C30D48A1B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4CCFFA-DF9D-9BE8-39E9-3C60029770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0F40E1-10BE-615D-768D-43BA1C127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BC6BD-E937-21D0-7259-DE846554E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90FB-3FD7-42DA-986B-A8B3A939A2E4}" type="datetimeFigureOut">
              <a:rPr lang="en-CA" smtClean="0"/>
              <a:t>2022-09-21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7BD8B-F5C5-C9AF-20E5-698AEE15A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6C62C-0D25-D4EC-9FDE-8ECD3162E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292D-485C-44BA-9C47-9021BABF3BF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96443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59333-536F-7C17-4C94-DEF30E1C5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D5F86-03FE-0257-E419-B7C0EAFF63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63A9E-505E-4E64-1723-5552C1A49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90FB-3FD7-42DA-986B-A8B3A939A2E4}" type="datetimeFigureOut">
              <a:rPr lang="en-CA" smtClean="0"/>
              <a:t>2022-09-21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86A4F-1237-8CF6-2207-4220817A5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20681-7EF6-926E-5452-BE83173C7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292D-485C-44BA-9C47-9021BABF3BF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70014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BB93DA-CBEE-A1D0-C225-4C3A9ACDAE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B63175-40D5-40A1-BCD8-0B4866CC25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7203F-EDBC-DA0E-A42B-CE6B627E9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90FB-3FD7-42DA-986B-A8B3A939A2E4}" type="datetimeFigureOut">
              <a:rPr lang="en-CA" smtClean="0"/>
              <a:t>2022-09-21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3EC89-1C9E-0A7C-B06E-615937657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9D5C1-7B58-9417-133E-FA318C293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1292D-485C-44BA-9C47-9021BABF3BF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65643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0717075" y="6319112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rgbClr val="00B0F0"/>
                </a:solidFill>
                <a:latin typeface="Arial" panose="020B0604020202020204"/>
              </a:rPr>
              <a:pPr/>
              <a:t>‹#›</a:t>
            </a:fld>
            <a:endParaRPr lang="en-US" sz="1001" dirty="0">
              <a:solidFill>
                <a:srgbClr val="00B0F0"/>
              </a:solidFill>
              <a:latin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85CDA8CD-846D-2448-9087-569224AF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900" y="188595"/>
            <a:ext cx="7772400" cy="350306"/>
          </a:xfrm>
          <a:prstGeom prst="rect">
            <a:avLst/>
          </a:prstGeom>
        </p:spPr>
        <p:txBody>
          <a:bodyPr/>
          <a:lstStyle>
            <a:lvl1pPr algn="ctr">
              <a:defRPr sz="25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A6727-D538-CE44-81AA-66AC0F7D48D5}"/>
              </a:ext>
            </a:extLst>
          </p:cNvPr>
          <p:cNvSpPr txBox="1">
            <a:spLocks/>
          </p:cNvSpPr>
          <p:nvPr userDrawn="1"/>
        </p:nvSpPr>
        <p:spPr>
          <a:xfrm>
            <a:off x="10717075" y="6319112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rgbClr val="00B0F0"/>
                </a:solidFill>
                <a:latin typeface="Arial" panose="020B0604020202020204"/>
              </a:rPr>
              <a:pPr/>
              <a:t>‹#›</a:t>
            </a:fld>
            <a:endParaRPr lang="en-US" sz="1001" dirty="0">
              <a:solidFill>
                <a:srgbClr val="00B0F0"/>
              </a:solidFill>
              <a:latin typeface="Arial" panose="020B0604020202020204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C6423E4-B3C2-F04A-AE49-5F3B39431987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305077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000" dirty="0">
                <a:solidFill>
                  <a:srgbClr val="00B0F0"/>
                </a:solidFill>
                <a:latin typeface="Arial" panose="020B0604020202020204"/>
              </a:rPr>
              <a:t>2021-21-04</a:t>
            </a:r>
            <a:endParaRPr lang="en-US" sz="1000" dirty="0">
              <a:solidFill>
                <a:srgbClr val="00B0F0"/>
              </a:solidFill>
              <a:latin typeface="Arial" panose="020B0604020202020204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1F19A68-DDAB-BA4C-B4C1-8ABF6C3876E6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1010206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00" dirty="0">
                <a:solidFill>
                  <a:srgbClr val="00B0F0"/>
                </a:solidFill>
                <a:latin typeface="+mn-lt"/>
              </a:rPr>
              <a:t>PhD progress meeting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ED969E0-667B-49C1-90D7-F6FD2A680E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95" y="117242"/>
            <a:ext cx="1818686" cy="70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256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84165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20522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7D855C-170C-BB4A-9B1C-1D8C341B8FBC}"/>
              </a:ext>
            </a:extLst>
          </p:cNvPr>
          <p:cNvSpPr/>
          <p:nvPr userDrawn="1"/>
        </p:nvSpPr>
        <p:spPr>
          <a:xfrm rot="19904750">
            <a:off x="223638" y="2771830"/>
            <a:ext cx="789831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>
                <a:ln w="0"/>
                <a:solidFill>
                  <a:schemeClr val="bg1">
                    <a:lumMod val="95000"/>
                  </a:schemeClr>
                </a:solidFill>
                <a:effectLst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11484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81174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02862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EE4FBF-6EB2-C841-8868-27AEE1838974}"/>
              </a:ext>
            </a:extLst>
          </p:cNvPr>
          <p:cNvSpPr/>
          <p:nvPr userDrawn="1"/>
        </p:nvSpPr>
        <p:spPr>
          <a:xfrm rot="19904750">
            <a:off x="223638" y="2771830"/>
            <a:ext cx="789831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>
                <a:ln w="0"/>
                <a:solidFill>
                  <a:schemeClr val="bg1">
                    <a:lumMod val="95000"/>
                  </a:schemeClr>
                </a:solidFill>
                <a:effectLst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718497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1967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7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3CBD06-A329-2140-944F-002E255A1BBE}"/>
              </a:ext>
            </a:extLst>
          </p:cNvPr>
          <p:cNvCxnSpPr>
            <a:cxnSpLocks/>
          </p:cNvCxnSpPr>
          <p:nvPr userDrawn="1"/>
        </p:nvCxnSpPr>
        <p:spPr>
          <a:xfrm>
            <a:off x="11411497" y="-16387"/>
            <a:ext cx="0" cy="688969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D60114-88E3-AD44-9FB1-7BF8C87346AE}"/>
              </a:ext>
            </a:extLst>
          </p:cNvPr>
          <p:cNvCxnSpPr>
            <a:cxnSpLocks/>
          </p:cNvCxnSpPr>
          <p:nvPr userDrawn="1"/>
        </p:nvCxnSpPr>
        <p:spPr>
          <a:xfrm>
            <a:off x="5865462" y="-16387"/>
            <a:ext cx="0" cy="688969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7843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07808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60564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25988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742928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36109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779540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26242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38572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22500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17593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2022-09-20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50831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475402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38333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1581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962668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8C730E-EC75-40FD-B1DE-A0E1365DC312}"/>
              </a:ext>
            </a:extLst>
          </p:cNvPr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C52BF2-1D93-4487-8E33-84F4078B9DAA}"/>
              </a:ext>
            </a:extLst>
          </p:cNvPr>
          <p:cNvSpPr txBox="1"/>
          <p:nvPr userDrawn="1"/>
        </p:nvSpPr>
        <p:spPr>
          <a:xfrm rot="16200000">
            <a:off x="6178312" y="4771509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BE4DAE-FB4C-4911-A589-2AA875CFCB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660D275-F5A2-4AFC-ADC4-37AD9D5E3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280D395-38E0-406C-901B-E36F5C2643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5401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14457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42560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1802049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415414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00613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2022-09-20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344540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9724658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365987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289255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31003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3956565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040A9E-E90D-004A-8EEF-93BB9AA3EBB4}"/>
              </a:ext>
            </a:extLst>
          </p:cNvPr>
          <p:cNvSpPr txBox="1">
            <a:spLocks/>
          </p:cNvSpPr>
          <p:nvPr userDrawn="1"/>
        </p:nvSpPr>
        <p:spPr>
          <a:xfrm>
            <a:off x="10717075" y="6319112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rgbClr val="00B0F0"/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rgbClr val="00B0F0"/>
              </a:solidFill>
              <a:latin typeface="Arial" panose="020B0604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C6DD1F-C10F-5E47-AF3C-60DA1CA82E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81168A-62FC-4847-BE89-1A750EA539A6}"/>
              </a:ext>
            </a:extLst>
          </p:cNvPr>
          <p:cNvSpPr txBox="1"/>
          <p:nvPr userDrawn="1"/>
        </p:nvSpPr>
        <p:spPr>
          <a:xfrm rot="16200000">
            <a:off x="10098876" y="4772151"/>
            <a:ext cx="351472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73FF5717-45D9-C24C-88AA-A906FF7D8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806" y="204095"/>
            <a:ext cx="9577143" cy="350306"/>
          </a:xfrm>
          <a:prstGeom prst="rect">
            <a:avLst/>
          </a:prstGeom>
        </p:spPr>
        <p:txBody>
          <a:bodyPr/>
          <a:lstStyle>
            <a:lvl1pPr algn="r">
              <a:defRPr sz="25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B60CDAE-8415-FA44-A764-5ABB30704927}"/>
              </a:ext>
            </a:extLst>
          </p:cNvPr>
          <p:cNvSpPr txBox="1">
            <a:spLocks/>
          </p:cNvSpPr>
          <p:nvPr userDrawn="1"/>
        </p:nvSpPr>
        <p:spPr>
          <a:xfrm>
            <a:off x="10717075" y="6319112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rgbClr val="00B0F0"/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rgbClr val="00B0F0"/>
              </a:solidFill>
              <a:latin typeface="Arial" panose="020B0604020202020204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6D0E14F-417D-584C-B3E5-00EE89E3A755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305077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000" dirty="0">
                <a:solidFill>
                  <a:srgbClr val="00B0F0"/>
                </a:solidFill>
                <a:latin typeface="+mn-lt"/>
              </a:rPr>
              <a:t>2022-09-22</a:t>
            </a:r>
            <a:endParaRPr lang="en-US" sz="10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4B3711D-E07A-CF47-8E7E-0ED13301EC51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1010206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00" dirty="0">
                <a:solidFill>
                  <a:srgbClr val="00B0F0"/>
                </a:solidFill>
                <a:latin typeface="+mn-lt"/>
              </a:rPr>
              <a:t>Alexander Gottberg – TRIUMF Capabilities</a:t>
            </a:r>
          </a:p>
        </p:txBody>
      </p:sp>
    </p:spTree>
    <p:extLst>
      <p:ext uri="{BB962C8B-B14F-4D97-AF65-F5344CB8AC3E}">
        <p14:creationId xmlns:p14="http://schemas.microsoft.com/office/powerpoint/2010/main" val="22860668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7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8" y="0"/>
            <a:ext cx="788892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6" y="4772151"/>
            <a:ext cx="351472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6" y="2032778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4" y="4114800"/>
            <a:ext cx="3938834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1" b="0">
                <a:solidFill>
                  <a:schemeClr val="tx1"/>
                </a:solidFill>
              </a:defRPr>
            </a:lvl1pPr>
            <a:lvl2pPr marL="457206" indent="0" algn="ctr">
              <a:buNone/>
              <a:defRPr sz="1801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116100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7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8" y="0"/>
            <a:ext cx="788892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8" y="979689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6" y="4772151"/>
            <a:ext cx="351472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6" y="2032778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4" y="4114800"/>
            <a:ext cx="3938834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1" b="0">
                <a:solidFill>
                  <a:schemeClr val="tx1"/>
                </a:solidFill>
              </a:defRPr>
            </a:lvl1pPr>
            <a:lvl2pPr marL="457206" indent="0" algn="ctr">
              <a:buNone/>
              <a:defRPr sz="1801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4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2022-09-20</a:t>
            </a:fld>
            <a:endParaRPr lang="en-US" sz="80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890117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1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4201A7A-A92D-4384-A58C-DBF341254C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726" y="2032778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1DAB7C-59B1-4A93-BEA2-50AB5307C0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572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7248B57-11FC-6646-B9D1-74C651C1A2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2726" y="2032778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75FC09-A43B-1C41-A551-005CBDD745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84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2022-09-20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515210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1B3F0B-CD78-C04B-9E8F-E83F2FED5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0A10B8-18E2-5143-9B15-B07287FA7DC2}"/>
              </a:ext>
            </a:extLst>
          </p:cNvPr>
          <p:cNvSpPr txBox="1"/>
          <p:nvPr userDrawn="1"/>
        </p:nvSpPr>
        <p:spPr>
          <a:xfrm rot="16200000">
            <a:off x="10098876" y="4772151"/>
            <a:ext cx="351472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1F1F9CB9-5C92-114F-B6D8-55335510F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806" y="204095"/>
            <a:ext cx="9577143" cy="350306"/>
          </a:xfrm>
          <a:prstGeom prst="rect">
            <a:avLst/>
          </a:prstGeom>
        </p:spPr>
        <p:txBody>
          <a:bodyPr/>
          <a:lstStyle>
            <a:lvl1pPr algn="r">
              <a:defRPr sz="25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8B7F60E-DEB6-E24C-A7FA-94FC86DC06A5}"/>
              </a:ext>
            </a:extLst>
          </p:cNvPr>
          <p:cNvSpPr txBox="1">
            <a:spLocks/>
          </p:cNvSpPr>
          <p:nvPr userDrawn="1"/>
        </p:nvSpPr>
        <p:spPr>
          <a:xfrm>
            <a:off x="10717075" y="6319112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rgbClr val="00B0F0"/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rgbClr val="00B0F0"/>
              </a:solidFill>
              <a:latin typeface="Arial" panose="020B0604020202020204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9D8068F-BD26-ED47-A658-3DFA616FECC5}"/>
              </a:ext>
            </a:extLst>
          </p:cNvPr>
          <p:cNvSpPr txBox="1">
            <a:spLocks/>
          </p:cNvSpPr>
          <p:nvPr userDrawn="1"/>
        </p:nvSpPr>
        <p:spPr>
          <a:xfrm>
            <a:off x="10717075" y="6319112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rgbClr val="00B0F0"/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rgbClr val="00B0F0"/>
              </a:solidFill>
              <a:latin typeface="Arial" panose="020B0604020202020204"/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2C20506-3931-2D48-A94F-89707059E5B7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305077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000" dirty="0">
                <a:solidFill>
                  <a:srgbClr val="00B0F0"/>
                </a:solidFill>
                <a:latin typeface="+mn-lt"/>
              </a:rPr>
              <a:t>2021-06-17</a:t>
            </a:r>
            <a:endParaRPr lang="en-US" sz="10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6FF9553B-A843-B14C-9D47-C5B9DE022EDF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1010206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00" dirty="0">
                <a:solidFill>
                  <a:srgbClr val="00B0F0"/>
                </a:solidFill>
                <a:latin typeface="+mn-lt"/>
              </a:rPr>
              <a:t>Alexander Gottberg – Material Irradiation and PIE Capabilities at TRIUMF</a:t>
            </a:r>
          </a:p>
        </p:txBody>
      </p:sp>
    </p:spTree>
    <p:extLst>
      <p:ext uri="{BB962C8B-B14F-4D97-AF65-F5344CB8AC3E}">
        <p14:creationId xmlns:p14="http://schemas.microsoft.com/office/powerpoint/2010/main" val="15054787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8E902-ADCA-455A-ADA8-458F2BD8F5B2}" type="datetimeFigureOut">
              <a:rPr lang="en-CA" smtClean="0"/>
              <a:t>2022-09-20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1DE15-18D3-4E2F-9E4A-A34F7A85E12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03306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250001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7621398-23D7-42CB-8845-E1D92A447AC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0130" y="971847"/>
            <a:ext cx="10450005" cy="1455595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48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Presentation Title—Arial Bold 40-Cyan Blue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229260F-EA91-4104-97C5-235E8A16644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9045" y="2831930"/>
            <a:ext cx="4251252" cy="210072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Presenter’s Name</a:t>
            </a:r>
          </a:p>
          <a:p>
            <a:pPr lvl="0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90CC86-5CAB-485A-9479-B495ED403D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2245147" cy="403910"/>
          </a:xfrm>
          <a:prstGeom prst="rect">
            <a:avLst/>
          </a:prstGeom>
        </p:spPr>
      </p:pic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7527357-2187-4D31-A17E-F7368AA9CE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087937" y="6442823"/>
            <a:ext cx="3894389" cy="34189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000" b="0" i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Conference Name and Session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832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5760" y="6311898"/>
            <a:ext cx="398039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16">
            <a:extLst>
              <a:ext uri="{FF2B5EF4-FFF2-40B4-BE49-F238E27FC236}">
                <a16:creationId xmlns:a16="http://schemas.microsoft.com/office/drawing/2014/main" id="{4F50C3FB-677A-4824-83C3-D879A44A57F1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244924" y="837751"/>
            <a:ext cx="3254019" cy="4613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16">
            <a:extLst>
              <a:ext uri="{FF2B5EF4-FFF2-40B4-BE49-F238E27FC236}">
                <a16:creationId xmlns:a16="http://schemas.microsoft.com/office/drawing/2014/main" id="{4F50C3FB-677A-4824-83C3-D879A44A57F1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4522653" y="2128165"/>
            <a:ext cx="3254019" cy="28113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2000"/>
            </a:lvl2pPr>
            <a:lvl3pPr>
              <a:defRPr sz="1800"/>
            </a:lvl3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8566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3302966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Information Source-Arial Italic 9-Cyan Blue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316183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Bulleted List-Arial Bold 20-Cyan Blue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6"/>
          </p:nvPr>
        </p:nvSpPr>
        <p:spPr>
          <a:xfrm>
            <a:off x="822325" y="1316183"/>
            <a:ext cx="5075238" cy="5045027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214976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Bold 24-Cyan Blue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235573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04105" y="648096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822325" y="6469063"/>
            <a:ext cx="2795518" cy="3889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 b="0" i="1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Information Source-Arial Italic 9-Cyan Blue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6"/>
          </p:nvPr>
        </p:nvSpPr>
        <p:spPr>
          <a:xfrm>
            <a:off x="836214" y="1590784"/>
            <a:ext cx="2387539" cy="2421892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8" name="Content Placeholder 16"/>
          <p:cNvSpPr>
            <a:spLocks noGrp="1"/>
          </p:cNvSpPr>
          <p:nvPr>
            <p:ph sz="quarter" idx="32"/>
          </p:nvPr>
        </p:nvSpPr>
        <p:spPr>
          <a:xfrm>
            <a:off x="9123108" y="1590784"/>
            <a:ext cx="2387539" cy="4652855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0" name="Content Placeholder 16"/>
          <p:cNvSpPr>
            <a:spLocks noGrp="1"/>
          </p:cNvSpPr>
          <p:nvPr>
            <p:ph sz="quarter" idx="34"/>
          </p:nvPr>
        </p:nvSpPr>
        <p:spPr>
          <a:xfrm>
            <a:off x="6346062" y="3730001"/>
            <a:ext cx="2387539" cy="2513638"/>
          </a:xfrm>
          <a:prstGeom prst="rect">
            <a:avLst/>
          </a:prstGeom>
        </p:spPr>
        <p:txBody>
          <a:bodyPr/>
          <a:lstStyle>
            <a:lvl1pPr>
              <a:defRPr sz="20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38" hasCustomPrompt="1"/>
          </p:nvPr>
        </p:nvSpPr>
        <p:spPr>
          <a:xfrm>
            <a:off x="3598511" y="1590783"/>
            <a:ext cx="2387539" cy="91631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FontTx/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Section Title—Arial Bold 20-Cyan Blue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598511" y="2732526"/>
            <a:ext cx="2387539" cy="351111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  <a:p>
            <a:pPr lvl="0"/>
            <a:r>
              <a:rPr lang="en-US"/>
              <a:t>Type can get bigger, but no smaller.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836212" y="4234195"/>
            <a:ext cx="2387539" cy="200944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6346060" y="1561078"/>
            <a:ext cx="2387539" cy="189345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Bold 24-Cyan Blue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20764452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0717075" y="6319112"/>
            <a:ext cx="636727" cy="322851"/>
          </a:xfrm>
          <a:prstGeom prst="rect">
            <a:avLst/>
          </a:prstGeom>
        </p:spPr>
        <p:txBody>
          <a:bodyPr vert="horz" lIns="91440" tIns="45721" rIns="45721" bIns="45721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z="1001" smtClean="0">
                <a:solidFill>
                  <a:srgbClr val="00B0F0"/>
                </a:solidFill>
                <a:latin typeface="Arial" panose="020B0604020202020204"/>
              </a:rPr>
              <a:pPr/>
              <a:t>‹#›</a:t>
            </a:fld>
            <a:endParaRPr lang="en-US" sz="1001">
              <a:solidFill>
                <a:srgbClr val="00B0F0"/>
              </a:solidFill>
              <a:latin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 rot="16200000">
            <a:off x="10098876" y="4772151"/>
            <a:ext cx="351472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1"/>
              </a:lnSpc>
            </a:pPr>
            <a:r>
              <a:rPr lang="en-US" sz="1801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61744" y="6380072"/>
            <a:ext cx="1305077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000">
                <a:solidFill>
                  <a:srgbClr val="00B0F0"/>
                </a:solidFill>
                <a:latin typeface="Arial" panose="020B0604020202020204"/>
              </a:rPr>
              <a:t>2020-12-10</a:t>
            </a:r>
            <a:endParaRPr lang="en-US" sz="1000">
              <a:solidFill>
                <a:srgbClr val="00B0F0"/>
              </a:solidFill>
              <a:latin typeface="Arial" panose="020B0604020202020204"/>
            </a:endParaRP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0360211F-7642-4113-992B-E304E29A6E57}"/>
              </a:ext>
            </a:extLst>
          </p:cNvPr>
          <p:cNvSpPr txBox="1">
            <a:spLocks/>
          </p:cNvSpPr>
          <p:nvPr userDrawn="1"/>
        </p:nvSpPr>
        <p:spPr>
          <a:xfrm>
            <a:off x="661744" y="6380072"/>
            <a:ext cx="11010206" cy="226468"/>
          </a:xfrm>
          <a:prstGeom prst="rect">
            <a:avLst/>
          </a:prstGeom>
        </p:spPr>
        <p:txBody>
          <a:bodyPr vert="horz" lIns="91440" tIns="18288" rIns="91440" bIns="45721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000">
                <a:solidFill>
                  <a:srgbClr val="00B0F0"/>
                </a:solidFill>
                <a:latin typeface="+mn-lt"/>
              </a:rPr>
              <a:t>TRIUMF – A Short Overview</a:t>
            </a: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85CDA8CD-846D-2448-9087-569224AF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806" y="204095"/>
            <a:ext cx="9577143" cy="350306"/>
          </a:xfrm>
          <a:prstGeom prst="rect">
            <a:avLst/>
          </a:prstGeom>
        </p:spPr>
        <p:txBody>
          <a:bodyPr/>
          <a:lstStyle>
            <a:lvl1pPr algn="r">
              <a:defRPr sz="24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33877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11285883" y="1668453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rgbClr val="0096FF"/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rgbClr val="0096FF"/>
              </a:solidFill>
              <a:latin typeface="Arial" panose="020B0604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094807" y="698270"/>
            <a:ext cx="9258993" cy="67610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79035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ear&#10;&#10;Description automatically generated">
            <a:extLst>
              <a:ext uri="{FF2B5EF4-FFF2-40B4-BE49-F238E27FC236}">
                <a16:creationId xmlns:a16="http://schemas.microsoft.com/office/drawing/2014/main" id="{77F8839C-4027-C04C-B442-F6A171D7C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6" t="5601" r="4812" b="5483"/>
          <a:stretch/>
        </p:blipFill>
        <p:spPr>
          <a:xfrm>
            <a:off x="5872424" y="-16387"/>
            <a:ext cx="5528470" cy="689987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C521194-A063-9742-88A9-482AF749C944}"/>
              </a:ext>
            </a:extLst>
          </p:cNvPr>
          <p:cNvCxnSpPr>
            <a:cxnSpLocks/>
          </p:cNvCxnSpPr>
          <p:nvPr userDrawn="1"/>
        </p:nvCxnSpPr>
        <p:spPr>
          <a:xfrm>
            <a:off x="5863249" y="-16387"/>
            <a:ext cx="0" cy="689187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8F13D94-6FA2-E44F-A3C5-3086716640FD}"/>
              </a:ext>
            </a:extLst>
          </p:cNvPr>
          <p:cNvCxnSpPr>
            <a:cxnSpLocks/>
          </p:cNvCxnSpPr>
          <p:nvPr userDrawn="1"/>
        </p:nvCxnSpPr>
        <p:spPr>
          <a:xfrm>
            <a:off x="11412279" y="-16387"/>
            <a:ext cx="0" cy="6891871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051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2022-09-20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132335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7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3CBD06-A329-2140-944F-002E255A1BBE}"/>
              </a:ext>
            </a:extLst>
          </p:cNvPr>
          <p:cNvCxnSpPr>
            <a:cxnSpLocks/>
          </p:cNvCxnSpPr>
          <p:nvPr userDrawn="1"/>
        </p:nvCxnSpPr>
        <p:spPr>
          <a:xfrm>
            <a:off x="11411497" y="-16387"/>
            <a:ext cx="0" cy="688969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D60114-88E3-AD44-9FB1-7BF8C87346AE}"/>
              </a:ext>
            </a:extLst>
          </p:cNvPr>
          <p:cNvCxnSpPr>
            <a:cxnSpLocks/>
          </p:cNvCxnSpPr>
          <p:nvPr userDrawn="1"/>
        </p:nvCxnSpPr>
        <p:spPr>
          <a:xfrm>
            <a:off x="5865462" y="-16387"/>
            <a:ext cx="0" cy="688969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8602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2022-09-21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32066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2022-09-21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054723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2022-09-21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697957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2022-09-21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908532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0024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98841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20983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72220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755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45894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2398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14999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665503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7D855C-170C-BB4A-9B1C-1D8C341B8FBC}"/>
              </a:ext>
            </a:extLst>
          </p:cNvPr>
          <p:cNvSpPr/>
          <p:nvPr userDrawn="1"/>
        </p:nvSpPr>
        <p:spPr>
          <a:xfrm rot="19904750">
            <a:off x="223638" y="2771830"/>
            <a:ext cx="789831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>
                <a:ln w="0"/>
                <a:solidFill>
                  <a:schemeClr val="bg1">
                    <a:lumMod val="95000"/>
                  </a:schemeClr>
                </a:solidFill>
                <a:effectLst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9279937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77774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387214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EE4FBF-6EB2-C841-8868-27AEE1838974}"/>
              </a:ext>
            </a:extLst>
          </p:cNvPr>
          <p:cNvSpPr/>
          <p:nvPr userDrawn="1"/>
        </p:nvSpPr>
        <p:spPr>
          <a:xfrm rot="19904750">
            <a:off x="223638" y="2771830"/>
            <a:ext cx="789831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>
                <a:ln w="0"/>
                <a:solidFill>
                  <a:schemeClr val="bg1">
                    <a:lumMod val="95000"/>
                  </a:schemeClr>
                </a:solidFill>
                <a:effectLst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552282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170426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06515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32551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64829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2619609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976411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0375682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991699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5950891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895583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8188821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137329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860752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2491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14854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865617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033607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8C730E-EC75-40FD-B1DE-A0E1365DC312}"/>
              </a:ext>
            </a:extLst>
          </p:cNvPr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C52BF2-1D93-4487-8E33-84F4078B9DAA}"/>
              </a:ext>
            </a:extLst>
          </p:cNvPr>
          <p:cNvSpPr txBox="1"/>
          <p:nvPr userDrawn="1"/>
        </p:nvSpPr>
        <p:spPr>
          <a:xfrm rot="16200000">
            <a:off x="6178312" y="4771509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BE4DAE-FB4C-4911-A589-2AA875CFCB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Thank you</a:t>
            </a:r>
            <a:br>
              <a:rPr lang="en-US"/>
            </a:br>
            <a:r>
              <a:rPr lang="en-US">
                <a:solidFill>
                  <a:srgbClr val="00B0F0"/>
                </a:solidFill>
              </a:rPr>
              <a:t>Merci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660D275-F5A2-4AFC-ADC4-37AD9D5E3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Social Handles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280D395-38E0-406C-901B-E36F5C2643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6256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943020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678156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658413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929303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4920837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7662685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65792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Relationship Id="rId54" Type="http://schemas.openxmlformats.org/officeDocument/2006/relationships/theme" Target="../theme/theme2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08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  <p:sldLayoutId id="2147483695" r:id="rId30"/>
    <p:sldLayoutId id="2147483696" r:id="rId31"/>
    <p:sldLayoutId id="2147483697" r:id="rId32"/>
    <p:sldLayoutId id="2147483698" r:id="rId33"/>
    <p:sldLayoutId id="2147483699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0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73" r:id="rId51"/>
    <p:sldLayoutId id="2147483774" r:id="rId52"/>
    <p:sldLayoutId id="2147483778" r:id="rId53"/>
    <p:sldLayoutId id="2147483779" r:id="rId54"/>
    <p:sldLayoutId id="2147483776" r:id="rId55"/>
    <p:sldLayoutId id="2147483777" r:id="rId56"/>
    <p:sldLayoutId id="2147483780" r:id="rId57"/>
    <p:sldLayoutId id="2147483660" r:id="rId5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81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  <p:sldLayoutId id="2147483744" r:id="rId25"/>
    <p:sldLayoutId id="2147483745" r:id="rId26"/>
    <p:sldLayoutId id="2147483746" r:id="rId27"/>
    <p:sldLayoutId id="2147483747" r:id="rId28"/>
    <p:sldLayoutId id="2147483748" r:id="rId29"/>
    <p:sldLayoutId id="2147483749" r:id="rId30"/>
    <p:sldLayoutId id="2147483750" r:id="rId31"/>
    <p:sldLayoutId id="2147483751" r:id="rId32"/>
    <p:sldLayoutId id="2147483752" r:id="rId33"/>
    <p:sldLayoutId id="2147483753" r:id="rId34"/>
    <p:sldLayoutId id="2147483754" r:id="rId35"/>
    <p:sldLayoutId id="2147483755" r:id="rId36"/>
    <p:sldLayoutId id="2147483756" r:id="rId37"/>
    <p:sldLayoutId id="2147483757" r:id="rId38"/>
    <p:sldLayoutId id="2147483758" r:id="rId39"/>
    <p:sldLayoutId id="2147483759" r:id="rId40"/>
    <p:sldLayoutId id="2147483760" r:id="rId41"/>
    <p:sldLayoutId id="2147483761" r:id="rId42"/>
    <p:sldLayoutId id="2147483762" r:id="rId43"/>
    <p:sldLayoutId id="2147483763" r:id="rId44"/>
    <p:sldLayoutId id="2147483764" r:id="rId45"/>
    <p:sldLayoutId id="2147483765" r:id="rId46"/>
    <p:sldLayoutId id="2147483766" r:id="rId47"/>
    <p:sldLayoutId id="2147483767" r:id="rId48"/>
    <p:sldLayoutId id="2147483768" r:id="rId49"/>
    <p:sldLayoutId id="2147483769" r:id="rId50"/>
    <p:sldLayoutId id="2147483770" r:id="rId51"/>
    <p:sldLayoutId id="2147483771" r:id="rId52"/>
    <p:sldLayoutId id="2147483772" r:id="rId5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F74CD0-9CF3-B8CA-E3F4-EE61A9842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D67AF6-7115-6664-69C8-1AA63A407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89BD7-63CE-B4BC-EC88-2CA850FD23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090FB-3FD7-42DA-986B-A8B3A939A2E4}" type="datetimeFigureOut">
              <a:rPr lang="en-CA" smtClean="0"/>
              <a:t>2022-09-21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86C25-4DC4-C0C7-E354-4AEE887BA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998F6-D32D-EED1-17A7-288798CD0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1292D-485C-44BA-9C47-9021BABF3BF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383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10" Type="http://schemas.openxmlformats.org/officeDocument/2006/relationships/image" Target="../media/image64.emf"/><Relationship Id="rId4" Type="http://schemas.openxmlformats.org/officeDocument/2006/relationships/image" Target="../media/image58.jpg"/><Relationship Id="rId9" Type="http://schemas.openxmlformats.org/officeDocument/2006/relationships/image" Target="../media/image6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8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9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86.png"/><Relationship Id="rId7" Type="http://schemas.openxmlformats.org/officeDocument/2006/relationships/chart" Target="../charts/chart2.xml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jpeg"/><Relationship Id="rId3" Type="http://schemas.openxmlformats.org/officeDocument/2006/relationships/image" Target="../media/image105.png"/><Relationship Id="rId7" Type="http://schemas.openxmlformats.org/officeDocument/2006/relationships/image" Target="../media/image109.tiff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8.png"/><Relationship Id="rId11" Type="http://schemas.openxmlformats.org/officeDocument/2006/relationships/image" Target="../media/image113.jpeg"/><Relationship Id="rId5" Type="http://schemas.openxmlformats.org/officeDocument/2006/relationships/image" Target="../media/image107.png"/><Relationship Id="rId10" Type="http://schemas.openxmlformats.org/officeDocument/2006/relationships/image" Target="../media/image112.jpeg"/><Relationship Id="rId4" Type="http://schemas.openxmlformats.org/officeDocument/2006/relationships/image" Target="../media/image106.png"/><Relationship Id="rId9" Type="http://schemas.openxmlformats.org/officeDocument/2006/relationships/image" Target="../media/image11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1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tif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25.emf"/><Relationship Id="rId4" Type="http://schemas.openxmlformats.org/officeDocument/2006/relationships/image" Target="../media/image12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2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31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38.png"/><Relationship Id="rId4" Type="http://schemas.openxmlformats.org/officeDocument/2006/relationships/image" Target="../media/image137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tiff"/><Relationship Id="rId2" Type="http://schemas.openxmlformats.org/officeDocument/2006/relationships/image" Target="../media/image139.tiff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5.jpeg"/><Relationship Id="rId5" Type="http://schemas.openxmlformats.org/officeDocument/2006/relationships/image" Target="../media/image47.tiff"/><Relationship Id="rId4" Type="http://schemas.openxmlformats.org/officeDocument/2006/relationships/image" Target="../media/image1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tiff"/><Relationship Id="rId7" Type="http://schemas.openxmlformats.org/officeDocument/2006/relationships/image" Target="../media/image15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54.tiff"/><Relationship Id="rId5" Type="http://schemas.openxmlformats.org/officeDocument/2006/relationships/image" Target="../media/image153.tiff"/><Relationship Id="rId4" Type="http://schemas.openxmlformats.org/officeDocument/2006/relationships/image" Target="../media/image152.tiff"/><Relationship Id="rId9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tiff"/><Relationship Id="rId2" Type="http://schemas.openxmlformats.org/officeDocument/2006/relationships/image" Target="../media/image157.tiff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5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3.jpeg"/><Relationship Id="rId4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5.jpeg"/><Relationship Id="rId4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29C3D66A-A305-7FE8-2C48-38131F782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122" y="1677476"/>
            <a:ext cx="5203684" cy="1751524"/>
          </a:xfrm>
        </p:spPr>
        <p:txBody>
          <a:bodyPr>
            <a:noAutofit/>
          </a:bodyPr>
          <a:lstStyle/>
          <a:p>
            <a:r>
              <a:rPr lang="en-CA" sz="2800" dirty="0"/>
              <a:t>TRIUMF Material Irradiation and PIE – </a:t>
            </a:r>
            <a:br>
              <a:rPr lang="en-CA" sz="2800" dirty="0"/>
            </a:br>
            <a:r>
              <a:rPr lang="en-CA" sz="2800" dirty="0"/>
              <a:t>Capabilities and Status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8025E5C-A7EE-3CDB-89A9-EE1D2014D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122" y="4326735"/>
            <a:ext cx="5203684" cy="14479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Alexander Gottberg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Department Head, Targets and Ion Sources, TRIUMF</a:t>
            </a:r>
            <a:b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Adjunct Professor, University of Victoria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ARIEL Program Leader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September 22, 2022</a:t>
            </a:r>
          </a:p>
        </p:txBody>
      </p:sp>
    </p:spTree>
    <p:extLst>
      <p:ext uri="{BB962C8B-B14F-4D97-AF65-F5344CB8AC3E}">
        <p14:creationId xmlns:p14="http://schemas.microsoft.com/office/powerpoint/2010/main" val="1836544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D00D8-FEF0-F74E-9F1B-12456CC83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Irradiation Conditions at TRIUMF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F384EDE-E461-2D4B-A852-0C3900F35E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464461"/>
              </p:ext>
            </p:extLst>
          </p:nvPr>
        </p:nvGraphicFramePr>
        <p:xfrm>
          <a:off x="170435" y="756920"/>
          <a:ext cx="11851129" cy="560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4519">
                  <a:extLst>
                    <a:ext uri="{9D8B030D-6E8A-4147-A177-3AD203B41FA5}">
                      <a16:colId xmlns:a16="http://schemas.microsoft.com/office/drawing/2014/main" val="2500969449"/>
                    </a:ext>
                  </a:extLst>
                </a:gridCol>
                <a:gridCol w="1296370">
                  <a:extLst>
                    <a:ext uri="{9D8B030D-6E8A-4147-A177-3AD203B41FA5}">
                      <a16:colId xmlns:a16="http://schemas.microsoft.com/office/drawing/2014/main" val="2179177936"/>
                    </a:ext>
                  </a:extLst>
                </a:gridCol>
                <a:gridCol w="1251446">
                  <a:extLst>
                    <a:ext uri="{9D8B030D-6E8A-4147-A177-3AD203B41FA5}">
                      <a16:colId xmlns:a16="http://schemas.microsoft.com/office/drawing/2014/main" val="2112624113"/>
                    </a:ext>
                  </a:extLst>
                </a:gridCol>
                <a:gridCol w="1296370">
                  <a:extLst>
                    <a:ext uri="{9D8B030D-6E8A-4147-A177-3AD203B41FA5}">
                      <a16:colId xmlns:a16="http://schemas.microsoft.com/office/drawing/2014/main" val="1749402586"/>
                    </a:ext>
                  </a:extLst>
                </a:gridCol>
                <a:gridCol w="1087610">
                  <a:extLst>
                    <a:ext uri="{9D8B030D-6E8A-4147-A177-3AD203B41FA5}">
                      <a16:colId xmlns:a16="http://schemas.microsoft.com/office/drawing/2014/main" val="3391117590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1125948148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10607627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3718568261"/>
                    </a:ext>
                  </a:extLst>
                </a:gridCol>
                <a:gridCol w="1404364">
                  <a:extLst>
                    <a:ext uri="{9D8B030D-6E8A-4147-A177-3AD203B41FA5}">
                      <a16:colId xmlns:a16="http://schemas.microsoft.com/office/drawing/2014/main" val="2893390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 ISAC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 ARIEL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3. IPF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4. PIF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5. NBF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6. NIF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7. 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8. TR13-30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9916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Particle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Hydrogen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Neutrons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Electrons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Protons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1292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Energy [MeV]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 – 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Terrestrial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0.3 - 30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13-30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513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5-100 µA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5-100 µA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70 µA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0.1 - 10 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200 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 nA - 10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1-1000 µA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9133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Time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100 ms - CW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 µs - CW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9126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Beam size [mm]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 FWHM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 FWHM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 FWHM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10 - 70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 x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1 - 12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 x 7.5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765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Flux [/cm</a:t>
                      </a:r>
                      <a:r>
                        <a:rPr lang="en-US" baseline="30000"/>
                        <a:t>2</a:t>
                      </a:r>
                      <a:r>
                        <a:rPr lang="en-US"/>
                        <a:t>/s]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13</a:t>
                      </a:r>
                      <a:r>
                        <a:rPr lang="en-US" dirty="0"/>
                        <a:t> - 10</a:t>
                      </a:r>
                      <a:r>
                        <a:rPr lang="en-US" baseline="30000" dirty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</a:t>
                      </a:r>
                      <a:r>
                        <a:rPr lang="en-US" baseline="30000"/>
                        <a:t>13</a:t>
                      </a:r>
                      <a:r>
                        <a:rPr lang="en-US"/>
                        <a:t> - 10</a:t>
                      </a:r>
                      <a:r>
                        <a:rPr lang="en-US" baseline="30000"/>
                        <a:t>15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3·10</a:t>
                      </a:r>
                      <a:r>
                        <a:rPr lang="en-US" baseline="30000"/>
                        <a:t>14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10</a:t>
                      </a:r>
                      <a:r>
                        <a:rPr lang="en-US" baseline="30000"/>
                        <a:t>5</a:t>
                      </a:r>
                      <a:r>
                        <a:rPr lang="en-US"/>
                        <a:t> - 10</a:t>
                      </a:r>
                      <a:r>
                        <a:rPr lang="en-US" baseline="30000"/>
                        <a:t>11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6·10</a:t>
                      </a:r>
                      <a:r>
                        <a:rPr lang="en-US" baseline="30000"/>
                        <a:t>9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2·10</a:t>
                      </a:r>
                      <a:r>
                        <a:rPr lang="en-US" baseline="30000"/>
                        <a:t>6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</a:t>
                      </a:r>
                      <a:r>
                        <a:rPr lang="en-US" baseline="30000"/>
                        <a:t>13</a:t>
                      </a:r>
                      <a:r>
                        <a:rPr lang="en-US"/>
                        <a:t> - 10</a:t>
                      </a:r>
                      <a:r>
                        <a:rPr lang="en-US" baseline="30000"/>
                        <a:t>19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10</a:t>
                      </a:r>
                      <a:r>
                        <a:rPr lang="en-US" baseline="30000"/>
                        <a:t>13</a:t>
                      </a:r>
                      <a:r>
                        <a:rPr lang="en-US"/>
                        <a:t> - 10</a:t>
                      </a:r>
                      <a:r>
                        <a:rPr lang="en-US" baseline="30000"/>
                        <a:t>15</a:t>
                      </a:r>
                      <a:endParaRPr lang="en-US"/>
                    </a:p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843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Dose rate if out of beam position [kGy/h]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1 - 10</a:t>
                      </a:r>
                      <a:r>
                        <a:rPr lang="en-US" baseline="30000"/>
                        <a:t>6 </a:t>
                      </a:r>
                      <a:r>
                        <a:rPr lang="en-US"/>
                        <a:t>mixed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1 - 10</a:t>
                      </a:r>
                      <a:r>
                        <a:rPr lang="en-US" baseline="30000"/>
                        <a:t>6 </a:t>
                      </a:r>
                      <a:r>
                        <a:rPr lang="en-US"/>
                        <a:t>mixed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1,000</a:t>
                      </a:r>
                      <a:br>
                        <a:rPr lang="en-US"/>
                      </a:br>
                      <a:r>
                        <a:rPr lang="en-US"/>
                        <a:t>mixed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1-10</a:t>
                      </a:r>
                      <a:br>
                        <a:rPr lang="en-US"/>
                      </a:br>
                      <a:r>
                        <a:rPr lang="en-US"/>
                        <a:t>neutrons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</a:t>
                      </a:r>
                      <a:br>
                        <a:rPr lang="en-US"/>
                      </a:br>
                      <a:r>
                        <a:rPr lang="en-US"/>
                        <a:t>neutrons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 </a:t>
                      </a:r>
                      <a:br>
                        <a:rPr lang="en-US"/>
                      </a:br>
                      <a:r>
                        <a:rPr lang="en-US"/>
                        <a:t>neutrons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10,000</a:t>
                      </a:r>
                      <a:br>
                        <a:rPr lang="en-US"/>
                      </a:br>
                      <a:r>
                        <a:rPr lang="en-US"/>
                        <a:t>gammas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469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Availability [h\y]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 x 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 x 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3456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6434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Available integrated [particles\y]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~3·10</a:t>
                      </a:r>
                      <a:r>
                        <a:rPr lang="en-US" baseline="3000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~3·10</a:t>
                      </a:r>
                      <a:r>
                        <a:rPr lang="en-US" baseline="3000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~1·10</a:t>
                      </a:r>
                      <a:r>
                        <a:rPr lang="en-US" baseline="30000"/>
                        <a:t>22</a:t>
                      </a:r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~3·10</a:t>
                      </a:r>
                      <a:r>
                        <a:rPr lang="en-US" baseline="3000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2·10</a:t>
                      </a:r>
                      <a:r>
                        <a:rPr lang="en-US" baseline="30000"/>
                        <a:t>19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10</a:t>
                      </a:r>
                      <a:r>
                        <a:rPr lang="en-US" baseline="30000"/>
                        <a:t>16</a:t>
                      </a:r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</a:t>
                      </a:r>
                      <a:r>
                        <a:rPr lang="en-US" baseline="30000"/>
                        <a:t>23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22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46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1131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Material Irradiation Locations</a:t>
            </a:r>
            <a:endParaRPr lang="en-CA" sz="2400" b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A974608F-F74A-3C46-92B0-BEEA9621B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7"/>
          <a:stretch/>
        </p:blipFill>
        <p:spPr bwMode="auto">
          <a:xfrm>
            <a:off x="100370" y="432522"/>
            <a:ext cx="6644641" cy="574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AE8550-8A3C-E740-9AF3-096512E725F4}"/>
              </a:ext>
            </a:extLst>
          </p:cNvPr>
          <p:cNvSpPr/>
          <p:nvPr/>
        </p:nvSpPr>
        <p:spPr>
          <a:xfrm>
            <a:off x="5527783" y="6011947"/>
            <a:ext cx="1313858" cy="330285"/>
          </a:xfrm>
          <a:prstGeom prst="rect">
            <a:avLst/>
          </a:prstGeom>
          <a:noFill/>
          <a:ln w="254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IAMI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		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01B9B7BD-CD5F-614E-B75B-C14C69829A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21" t="29088" r="14222" b="68271"/>
          <a:stretch/>
        </p:blipFill>
        <p:spPr bwMode="auto">
          <a:xfrm>
            <a:off x="5937267" y="6057257"/>
            <a:ext cx="807744" cy="1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A6090B-0A23-5C48-96AA-42A3019A3D78}"/>
              </a:ext>
            </a:extLst>
          </p:cNvPr>
          <p:cNvSpPr/>
          <p:nvPr/>
        </p:nvSpPr>
        <p:spPr>
          <a:xfrm>
            <a:off x="6166535" y="6148563"/>
            <a:ext cx="37382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hape 108">
            <a:extLst>
              <a:ext uri="{FF2B5EF4-FFF2-40B4-BE49-F238E27FC236}">
                <a16:creationId xmlns:a16="http://schemas.microsoft.com/office/drawing/2014/main" id="{2645E9B3-1C9D-3D43-B97E-9D7786CC7D73}"/>
              </a:ext>
            </a:extLst>
          </p:cNvPr>
          <p:cNvSpPr/>
          <p:nvPr/>
        </p:nvSpPr>
        <p:spPr>
          <a:xfrm>
            <a:off x="7070909" y="754661"/>
            <a:ext cx="4854137" cy="6907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7730" tIns="67730" rIns="67730" bIns="6773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ISAC, 480 MeV protons, ≤100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ARIEL, 480 MeV protons, ≤100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CTS, 300 keV – 35 MeV electrons,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≤10 mA, µs – s pulses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NBF, 450-480 MeV protons, ~3 nA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PIF, 5-500 MeV, ≤ 10 nA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IPF, 430 MeV protons, ~70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NIF, near-terr. neutrons, 3·10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n/cm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Isotope production cyclotrons, 30MeV-300uA up to 100mAh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AE5ADA71-AF6C-D946-AAE4-AD305C6D15C8}"/>
              </a:ext>
            </a:extLst>
          </p:cNvPr>
          <p:cNvSpPr/>
          <p:nvPr/>
        </p:nvSpPr>
        <p:spPr>
          <a:xfrm>
            <a:off x="886536" y="4208594"/>
            <a:ext cx="474133" cy="4741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3DF704-344F-074F-A701-6F1838A5DE0A}"/>
              </a:ext>
            </a:extLst>
          </p:cNvPr>
          <p:cNvSpPr/>
          <p:nvPr/>
        </p:nvSpPr>
        <p:spPr>
          <a:xfrm>
            <a:off x="626533" y="782828"/>
            <a:ext cx="1468272" cy="111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31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502544" y="22860"/>
            <a:ext cx="5178012" cy="4124172"/>
            <a:chOff x="6015042" y="1143087"/>
            <a:chExt cx="5502475" cy="4382600"/>
          </a:xfrm>
        </p:grpSpPr>
        <p:grpSp>
          <p:nvGrpSpPr>
            <p:cNvPr id="17" name="Group 16"/>
            <p:cNvGrpSpPr/>
            <p:nvPr/>
          </p:nvGrpSpPr>
          <p:grpSpPr>
            <a:xfrm>
              <a:off x="6015042" y="1143087"/>
              <a:ext cx="4550260" cy="4382600"/>
              <a:chOff x="1235397" y="1499678"/>
              <a:chExt cx="4550260" cy="438260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r="28328"/>
              <a:stretch/>
            </p:blipFill>
            <p:spPr>
              <a:xfrm>
                <a:off x="1235397" y="1499678"/>
                <a:ext cx="4550260" cy="4382600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2600467" y="3250966"/>
                <a:ext cx="702328" cy="3854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734647" y="2040731"/>
                <a:ext cx="2215971" cy="1210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486998" y="2040731"/>
                <a:ext cx="884852" cy="2860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929424" y="1563624"/>
                <a:ext cx="1413976" cy="6743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821473" y="2548430"/>
              <a:ext cx="2794516" cy="157191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930934" y="3989678"/>
              <a:ext cx="406768" cy="6849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7337701" y="1937130"/>
              <a:ext cx="2156010" cy="20422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189811" y="4633588"/>
              <a:ext cx="381487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2563125">
              <a:off x="11054849" y="3931362"/>
              <a:ext cx="462668" cy="348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yriad Pro Light"/>
                  <a:ea typeface="+mn-ea"/>
                  <a:cs typeface="Myriad Pro" pitchFamily="34" charset="0"/>
                </a:rPr>
                <a:t>e</a:t>
              </a:r>
              <a:r>
                <a:rPr kumimoji="0" lang="en-US" sz="1600" b="0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yriad Pro Light"/>
                  <a:ea typeface="+mn-ea"/>
                  <a:cs typeface="Myriad Pro" pitchFamily="34" charset="0"/>
                </a:rPr>
                <a:t>-</a:t>
              </a:r>
              <a:endPara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 Light"/>
                <a:ea typeface="+mn-ea"/>
                <a:cs typeface="Myriad Pro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10218731" y="3395082"/>
              <a:ext cx="1063844" cy="90471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0"/>
              <a:t>ARIEL e-γ Converter Test Stand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01688"/>
            <a:ext cx="6367463" cy="4900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>
                <a:solidFill>
                  <a:schemeClr val="bg2">
                    <a:lumMod val="25000"/>
                  </a:schemeClr>
                </a:solidFill>
              </a:rPr>
              <a:t>Development motivations</a:t>
            </a:r>
          </a:p>
          <a:p>
            <a:pPr lvl="1"/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Thermal stresses (100 kW beam, thermal cycles)</a:t>
            </a:r>
          </a:p>
          <a:p>
            <a:pPr lvl="1"/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Radiation damage / radiochemistry</a:t>
            </a:r>
          </a:p>
          <a:p>
            <a:pPr lvl="1"/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Irradiations of up to 3 weeks</a:t>
            </a:r>
          </a:p>
          <a:p>
            <a:pPr marL="0" indent="0">
              <a:buNone/>
            </a:pPr>
            <a:r>
              <a:rPr lang="en-US" sz="1800" b="1">
                <a:solidFill>
                  <a:schemeClr val="bg2">
                    <a:lumMod val="25000"/>
                  </a:schemeClr>
                </a:solidFill>
              </a:rPr>
              <a:t>Experimental setup:</a:t>
            </a:r>
          </a:p>
          <a:p>
            <a:pPr marL="742950" lvl="1" indent="-285750">
              <a:lnSpc>
                <a:spcPct val="110000"/>
              </a:lnSpc>
            </a:pPr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Water-cooled sample holder</a:t>
            </a:r>
          </a:p>
          <a:p>
            <a:pPr marL="742950" lvl="1" indent="-285750">
              <a:lnSpc>
                <a:spcPct val="110000"/>
              </a:lnSpc>
            </a:pPr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Power deposition density of up to several MW/cm</a:t>
            </a:r>
            <a:r>
              <a:rPr lang="en-US" sz="1800" baseline="30000">
                <a:solidFill>
                  <a:schemeClr val="bg2">
                    <a:lumMod val="25000"/>
                  </a:schemeClr>
                </a:solidFill>
              </a:rPr>
              <a:t>3</a:t>
            </a:r>
          </a:p>
          <a:p>
            <a:pPr marL="742950" lvl="1" indent="-285750">
              <a:lnSpc>
                <a:spcPct val="110000"/>
              </a:lnSpc>
            </a:pPr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300 keV beam to avoid activation (30 MeV possible)</a:t>
            </a:r>
          </a:p>
          <a:p>
            <a:pPr marL="0" indent="0">
              <a:buNone/>
            </a:pPr>
            <a:endParaRPr lang="en-US" sz="1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80E0572-2BD8-2F47-98E1-A65C5FCF99A0}"/>
              </a:ext>
            </a:extLst>
          </p:cNvPr>
          <p:cNvSpPr txBox="1">
            <a:spLocks/>
          </p:cNvSpPr>
          <p:nvPr/>
        </p:nvSpPr>
        <p:spPr>
          <a:xfrm>
            <a:off x="6312012" y="4585084"/>
            <a:ext cx="5564187" cy="1313649"/>
          </a:xfrm>
        </p:spPr>
        <p:txBody>
          <a:bodyPr>
            <a:normAutofit/>
          </a:bodyPr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300 keV to 30 MeV, </a:t>
            </a: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 to 10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22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electrons/day, 0.1 – 12 mm FWHM</a:t>
            </a: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variable thermal shocks studies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1C6FC-A942-7E48-8F6D-C95CDC662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970" y="3700483"/>
            <a:ext cx="3215382" cy="235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43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Material Irradiation Locations</a:t>
            </a:r>
            <a:endParaRPr lang="en-CA" sz="2400" b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A974608F-F74A-3C46-92B0-BEEA9621B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7"/>
          <a:stretch/>
        </p:blipFill>
        <p:spPr bwMode="auto">
          <a:xfrm>
            <a:off x="100370" y="432522"/>
            <a:ext cx="6644641" cy="574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AE8550-8A3C-E740-9AF3-096512E725F4}"/>
              </a:ext>
            </a:extLst>
          </p:cNvPr>
          <p:cNvSpPr/>
          <p:nvPr/>
        </p:nvSpPr>
        <p:spPr>
          <a:xfrm>
            <a:off x="5527783" y="6011947"/>
            <a:ext cx="1313858" cy="330285"/>
          </a:xfrm>
          <a:prstGeom prst="rect">
            <a:avLst/>
          </a:prstGeom>
          <a:noFill/>
          <a:ln w="254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IAMI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		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01B9B7BD-CD5F-614E-B75B-C14C69829A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21" t="29088" r="14222" b="68271"/>
          <a:stretch/>
        </p:blipFill>
        <p:spPr bwMode="auto">
          <a:xfrm>
            <a:off x="5937267" y="6057257"/>
            <a:ext cx="807744" cy="1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A6090B-0A23-5C48-96AA-42A3019A3D78}"/>
              </a:ext>
            </a:extLst>
          </p:cNvPr>
          <p:cNvSpPr/>
          <p:nvPr/>
        </p:nvSpPr>
        <p:spPr>
          <a:xfrm>
            <a:off x="6166535" y="6148563"/>
            <a:ext cx="37382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hape 108">
            <a:extLst>
              <a:ext uri="{FF2B5EF4-FFF2-40B4-BE49-F238E27FC236}">
                <a16:creationId xmlns:a16="http://schemas.microsoft.com/office/drawing/2014/main" id="{2645E9B3-1C9D-3D43-B97E-9D7786CC7D73}"/>
              </a:ext>
            </a:extLst>
          </p:cNvPr>
          <p:cNvSpPr/>
          <p:nvPr/>
        </p:nvSpPr>
        <p:spPr>
          <a:xfrm>
            <a:off x="7070909" y="754661"/>
            <a:ext cx="4854137" cy="6907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ISAC, 480 MeV protons, ≤100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ARIEL, 480 MeV protons, ≤100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CTS, 300 keV – 35 MeV electrons,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≤10 mA, µs – s pulses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NBF, 450-480 MeV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protons, ~3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PIF, 5-500 MeV, ≤ 10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IPF, 430 MeV protons, ~70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NIF, near-terr. neutrons, 3·10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n/cm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Isotope production cyclotrons, 30MeV-300uA up to 100mAh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3DF704-344F-074F-A701-6F1838A5DE0A}"/>
              </a:ext>
            </a:extLst>
          </p:cNvPr>
          <p:cNvSpPr/>
          <p:nvPr/>
        </p:nvSpPr>
        <p:spPr>
          <a:xfrm>
            <a:off x="626533" y="782828"/>
            <a:ext cx="1468272" cy="111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ED9E2BF7-15A2-3098-9B6C-DCC7EDE86440}"/>
              </a:ext>
            </a:extLst>
          </p:cNvPr>
          <p:cNvSpPr/>
          <p:nvPr/>
        </p:nvSpPr>
        <p:spPr>
          <a:xfrm>
            <a:off x="3203109" y="2617670"/>
            <a:ext cx="474133" cy="4741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97238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F77C-60F4-4483-8910-B4AE4BB54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ISAC targets</a:t>
            </a:r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2BCAA1-59A9-4485-BB7C-409E295A6221}"/>
              </a:ext>
            </a:extLst>
          </p:cNvPr>
          <p:cNvSpPr txBox="1"/>
          <p:nvPr/>
        </p:nvSpPr>
        <p:spPr>
          <a:xfrm>
            <a:off x="2948963" y="2526771"/>
            <a:ext cx="1617175" cy="553992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Water-cooled heat shields</a:t>
            </a: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Seravek" charset="0"/>
              <a:cs typeface="Seravek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180B9-AE87-427B-B0F7-21FCF117C437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3184" t="8988" r="3720" b="-471"/>
          <a:stretch/>
        </p:blipFill>
        <p:spPr>
          <a:xfrm>
            <a:off x="303440" y="1480280"/>
            <a:ext cx="3556466" cy="289997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C37651E-4A21-4B4A-8C38-B71615636A21}"/>
              </a:ext>
            </a:extLst>
          </p:cNvPr>
          <p:cNvCxnSpPr>
            <a:cxnSpLocks/>
          </p:cNvCxnSpPr>
          <p:nvPr/>
        </p:nvCxnSpPr>
        <p:spPr>
          <a:xfrm flipV="1">
            <a:off x="2538973" y="2593485"/>
            <a:ext cx="215269" cy="30091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005F9AD-05BB-40A1-8FBE-A48682BB5E6A}"/>
              </a:ext>
            </a:extLst>
          </p:cNvPr>
          <p:cNvSpPr txBox="1"/>
          <p:nvPr/>
        </p:nvSpPr>
        <p:spPr>
          <a:xfrm>
            <a:off x="2565170" y="1453798"/>
            <a:ext cx="2965452" cy="553992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target container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~2000 °C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(Ø 20 mm, 60 cm</a:t>
            </a:r>
            <a:r>
              <a:rPr kumimoji="0" lang="en-CA" sz="1400" b="0" i="0" u="none" strike="noStrike" kern="1200" cap="none" spc="0" normalizeH="0" baseline="3000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3</a:t>
            </a:r>
            <a:r>
              <a:rPr kumimoji="0" lang="en-CA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E71C48-CC13-47CC-B9EC-2D83BA6E89A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2207130" y="1730794"/>
            <a:ext cx="358040" cy="919264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83D5D3E-B59D-40A3-B28B-A1C4B3E6E098}"/>
              </a:ext>
            </a:extLst>
          </p:cNvPr>
          <p:cNvSpPr txBox="1"/>
          <p:nvPr/>
        </p:nvSpPr>
        <p:spPr>
          <a:xfrm>
            <a:off x="45720" y="3383771"/>
            <a:ext cx="3159000" cy="553992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500 MeV protons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7 mm FWHM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7CB6E14-2FA8-4FE6-AF9B-326F8E4C1F0F}"/>
              </a:ext>
            </a:extLst>
          </p:cNvPr>
          <p:cNvCxnSpPr>
            <a:cxnSpLocks/>
          </p:cNvCxnSpPr>
          <p:nvPr/>
        </p:nvCxnSpPr>
        <p:spPr>
          <a:xfrm flipH="1">
            <a:off x="1468979" y="1406001"/>
            <a:ext cx="57244" cy="373383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E207CC-6EC8-4FA9-A299-1255E993D8B1}"/>
              </a:ext>
            </a:extLst>
          </p:cNvPr>
          <p:cNvCxnSpPr>
            <a:cxnSpLocks/>
          </p:cNvCxnSpPr>
          <p:nvPr/>
        </p:nvCxnSpPr>
        <p:spPr>
          <a:xfrm>
            <a:off x="1698073" y="1406001"/>
            <a:ext cx="235415" cy="512036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C3BC7D0-5A2D-483F-A2D8-BDD23B8D9C86}"/>
              </a:ext>
            </a:extLst>
          </p:cNvPr>
          <p:cNvSpPr txBox="1"/>
          <p:nvPr/>
        </p:nvSpPr>
        <p:spPr>
          <a:xfrm>
            <a:off x="321222" y="1035451"/>
            <a:ext cx="2965452" cy="553992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Target ion source service connections</a:t>
            </a: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Seravek" charset="0"/>
              <a:cs typeface="Seravek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6AE8C52-5028-4C47-81DA-5E85CD1A9D79}"/>
              </a:ext>
            </a:extLst>
          </p:cNvPr>
          <p:cNvCxnSpPr>
            <a:cxnSpLocks/>
          </p:cNvCxnSpPr>
          <p:nvPr/>
        </p:nvCxnSpPr>
        <p:spPr>
          <a:xfrm flipH="1">
            <a:off x="3757550" y="3019857"/>
            <a:ext cx="284096" cy="462777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F6C3F7-41A1-4D21-852A-E52E9D3BE871}"/>
              </a:ext>
            </a:extLst>
          </p:cNvPr>
          <p:cNvCxnSpPr>
            <a:cxnSpLocks/>
          </p:cNvCxnSpPr>
          <p:nvPr/>
        </p:nvCxnSpPr>
        <p:spPr>
          <a:xfrm flipH="1">
            <a:off x="2948963" y="2798060"/>
            <a:ext cx="389440" cy="0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BB82877-6432-4A72-8E8A-12AFE306F918}"/>
              </a:ext>
            </a:extLst>
          </p:cNvPr>
          <p:cNvCxnSpPr>
            <a:cxnSpLocks/>
          </p:cNvCxnSpPr>
          <p:nvPr/>
        </p:nvCxnSpPr>
        <p:spPr>
          <a:xfrm flipV="1">
            <a:off x="2898220" y="2410087"/>
            <a:ext cx="1194565" cy="161346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3D8861-61DC-41E0-B937-A2192B7DF5C4}"/>
              </a:ext>
            </a:extLst>
          </p:cNvPr>
          <p:cNvCxnSpPr>
            <a:cxnSpLocks/>
            <a:stCxn id="4" idx="1"/>
          </p:cNvCxnSpPr>
          <p:nvPr/>
        </p:nvCxnSpPr>
        <p:spPr>
          <a:xfrm flipV="1">
            <a:off x="303440" y="2827129"/>
            <a:ext cx="803345" cy="103136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629630-CC7A-462A-A62C-10094B0371F2}"/>
              </a:ext>
            </a:extLst>
          </p:cNvPr>
          <p:cNvGrpSpPr/>
          <p:nvPr/>
        </p:nvGrpSpPr>
        <p:grpSpPr>
          <a:xfrm>
            <a:off x="331610" y="4263795"/>
            <a:ext cx="11505029" cy="2779313"/>
            <a:chOff x="457514" y="2679378"/>
            <a:chExt cx="11505029" cy="277931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B5E738D-E9CD-4BC4-948B-10C2FD224C14}"/>
                </a:ext>
              </a:extLst>
            </p:cNvPr>
            <p:cNvGrpSpPr/>
            <p:nvPr/>
          </p:nvGrpSpPr>
          <p:grpSpPr>
            <a:xfrm>
              <a:off x="457514" y="2679378"/>
              <a:ext cx="9310874" cy="2779313"/>
              <a:chOff x="592861" y="4176052"/>
              <a:chExt cx="9848094" cy="2779313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CB6769F-1F14-4C59-93BB-0665974B18DD}"/>
                  </a:ext>
                </a:extLst>
              </p:cNvPr>
              <p:cNvGrpSpPr/>
              <p:nvPr/>
            </p:nvGrpSpPr>
            <p:grpSpPr>
              <a:xfrm>
                <a:off x="592861" y="4176052"/>
                <a:ext cx="9848094" cy="2779313"/>
                <a:chOff x="814400" y="3874592"/>
                <a:chExt cx="10550286" cy="2779313"/>
              </a:xfrm>
            </p:grpSpPr>
            <p:graphicFrame>
              <p:nvGraphicFramePr>
                <p:cNvPr id="27" name="Diagram 26">
                  <a:extLst>
                    <a:ext uri="{FF2B5EF4-FFF2-40B4-BE49-F238E27FC236}">
                      <a16:creationId xmlns:a16="http://schemas.microsoft.com/office/drawing/2014/main" id="{489B73D8-060B-4C04-BC60-F9B007B5DCEA}"/>
                    </a:ext>
                  </a:extLst>
                </p:cNvPr>
                <p:cNvGraphicFramePr/>
                <p:nvPr/>
              </p:nvGraphicFramePr>
              <p:xfrm>
                <a:off x="1033106" y="3874592"/>
                <a:ext cx="10331580" cy="2779313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3" r:lo="rId4" r:qs="rId5" r:cs="rId6"/>
                </a:graphicData>
              </a:graphic>
            </p:graphicFrame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19AFAFA-224F-45A6-9739-D12CF08C8FE5}"/>
                    </a:ext>
                  </a:extLst>
                </p:cNvPr>
                <p:cNvSpPr txBox="1"/>
                <p:nvPr/>
              </p:nvSpPr>
              <p:spPr>
                <a:xfrm>
                  <a:off x="2298928" y="4674027"/>
                  <a:ext cx="7837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0AD47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UCx</a:t>
                  </a:r>
                  <a:endParaRPr kumimoji="0" lang="en-C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0009B94-BE6A-4306-B5E5-52EC821B33B7}"/>
                    </a:ext>
                  </a:extLst>
                </p:cNvPr>
                <p:cNvSpPr txBox="1"/>
                <p:nvPr/>
              </p:nvSpPr>
              <p:spPr>
                <a:xfrm>
                  <a:off x="814400" y="4674027"/>
                  <a:ext cx="137590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0AD47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Ucx-P2N</a:t>
                  </a:r>
                  <a:endParaRPr kumimoji="0" lang="en-C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D19B48A-A6E8-459C-8E9E-D8C0DA3F14F3}"/>
                    </a:ext>
                  </a:extLst>
                </p:cNvPr>
                <p:cNvSpPr txBox="1"/>
                <p:nvPr/>
              </p:nvSpPr>
              <p:spPr>
                <a:xfrm>
                  <a:off x="4582042" y="4599340"/>
                  <a:ext cx="7837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0AD47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UCx</a:t>
                  </a:r>
                  <a:endParaRPr kumimoji="0" lang="en-C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5401264-4808-4FF5-B6A6-15049C2317FF}"/>
                    </a:ext>
                  </a:extLst>
                </p:cNvPr>
                <p:cNvSpPr txBox="1"/>
                <p:nvPr/>
              </p:nvSpPr>
              <p:spPr>
                <a:xfrm>
                  <a:off x="3453704" y="4675190"/>
                  <a:ext cx="7837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Ta</a:t>
                  </a:r>
                  <a:endParaRPr kumimoji="0" lang="en-C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EB86917-0E56-49C3-B6E1-5A5D5A6DE755}"/>
                    </a:ext>
                  </a:extLst>
                </p:cNvPr>
                <p:cNvSpPr txBox="1"/>
                <p:nvPr/>
              </p:nvSpPr>
              <p:spPr>
                <a:xfrm>
                  <a:off x="10288019" y="4637835"/>
                  <a:ext cx="7837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Ta</a:t>
                  </a:r>
                  <a:endParaRPr kumimoji="0" lang="en-C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86BB0E4-767A-4D59-962E-4DF41A8376A7}"/>
                    </a:ext>
                  </a:extLst>
                </p:cNvPr>
                <p:cNvSpPr txBox="1"/>
                <p:nvPr/>
              </p:nvSpPr>
              <p:spPr>
                <a:xfrm>
                  <a:off x="5807010" y="4637835"/>
                  <a:ext cx="78377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D7D31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SiC</a:t>
                  </a:r>
                  <a:endParaRPr kumimoji="0" lang="en-CA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ED7D31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7961F6D-456E-49E2-9B25-B22ED0767B1A}"/>
                  </a:ext>
                </a:extLst>
              </p:cNvPr>
              <p:cNvSpPr txBox="1"/>
              <p:nvPr/>
            </p:nvSpPr>
            <p:spPr>
              <a:xfrm>
                <a:off x="7374741" y="4953248"/>
                <a:ext cx="7316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UCx</a:t>
                </a: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963B3D1-19A2-4C9A-8018-8E098BD0E906}"/>
                  </a:ext>
                </a:extLst>
              </p:cNvPr>
              <p:cNvSpPr txBox="1"/>
              <p:nvPr/>
            </p:nvSpPr>
            <p:spPr>
              <a:xfrm>
                <a:off x="8295670" y="4939295"/>
                <a:ext cx="7316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UCx</a:t>
                </a: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96EC8F2-1AD9-43DE-9BBB-C282C8209B9A}"/>
                  </a:ext>
                </a:extLst>
              </p:cNvPr>
              <p:cNvSpPr txBox="1"/>
              <p:nvPr/>
            </p:nvSpPr>
            <p:spPr>
              <a:xfrm>
                <a:off x="6315264" y="4966771"/>
                <a:ext cx="7316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</a:t>
                </a:r>
                <a:endParaRPr kumimoji="0" lang="en-CA" sz="1800" b="0" i="0" u="none" strike="noStrike" kern="1200" cap="none" spc="0" normalizeH="0" baseline="0" noProof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Arrow: Chevron 18">
              <a:extLst>
                <a:ext uri="{FF2B5EF4-FFF2-40B4-BE49-F238E27FC236}">
                  <a16:creationId xmlns:a16="http://schemas.microsoft.com/office/drawing/2014/main" id="{43E9A6D1-CE37-45F1-9ED7-0A35ED13000D}"/>
                </a:ext>
              </a:extLst>
            </p:cNvPr>
            <p:cNvSpPr/>
            <p:nvPr/>
          </p:nvSpPr>
          <p:spPr>
            <a:xfrm>
              <a:off x="9859259" y="4036823"/>
              <a:ext cx="804838" cy="350306"/>
            </a:xfrm>
            <a:prstGeom prst="chevron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B2461C6A-71D2-478D-A1F1-90D168BF5336}"/>
                </a:ext>
              </a:extLst>
            </p:cNvPr>
            <p:cNvSpPr/>
            <p:nvPr/>
          </p:nvSpPr>
          <p:spPr>
            <a:xfrm>
              <a:off x="9860534" y="3525512"/>
              <a:ext cx="999585" cy="350306"/>
            </a:xfrm>
            <a:prstGeom prst="chevron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5331E8E-6E58-4EAA-AA45-13B7F5D1781E}"/>
                </a:ext>
              </a:extLst>
            </p:cNvPr>
            <p:cNvSpPr/>
            <p:nvPr/>
          </p:nvSpPr>
          <p:spPr>
            <a:xfrm>
              <a:off x="10616651" y="4035953"/>
              <a:ext cx="112242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33315µAh</a:t>
              </a:r>
              <a:endPara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C90F444-659E-4FDD-89ED-D2C940EC3867}"/>
                </a:ext>
              </a:extLst>
            </p:cNvPr>
            <p:cNvSpPr/>
            <p:nvPr/>
          </p:nvSpPr>
          <p:spPr>
            <a:xfrm>
              <a:off x="10840120" y="3508329"/>
              <a:ext cx="112242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40573µAh</a:t>
              </a:r>
              <a:endPara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8CA74E2-BA75-463D-9056-DAD7D603B211}"/>
              </a:ext>
            </a:extLst>
          </p:cNvPr>
          <p:cNvSpPr txBox="1"/>
          <p:nvPr/>
        </p:nvSpPr>
        <p:spPr>
          <a:xfrm>
            <a:off x="280393" y="4495789"/>
            <a:ext cx="2183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2021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0FF10E6-A7AB-4891-876B-90EFB0C98484}"/>
              </a:ext>
            </a:extLst>
          </p:cNvPr>
          <p:cNvCxnSpPr/>
          <p:nvPr/>
        </p:nvCxnSpPr>
        <p:spPr>
          <a:xfrm>
            <a:off x="335440" y="4895286"/>
            <a:ext cx="914427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F4B934B-3DB1-40C3-93B4-DBBBEC9A8AD9}"/>
              </a:ext>
            </a:extLst>
          </p:cNvPr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89" b="4279"/>
          <a:stretch/>
        </p:blipFill>
        <p:spPr>
          <a:xfrm>
            <a:off x="5530622" y="1662019"/>
            <a:ext cx="5682217" cy="288766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5BA004F-4ABA-4FF7-9F48-20308BD44F4B}"/>
              </a:ext>
            </a:extLst>
          </p:cNvPr>
          <p:cNvSpPr txBox="1"/>
          <p:nvPr/>
        </p:nvSpPr>
        <p:spPr>
          <a:xfrm>
            <a:off x="5616104" y="727675"/>
            <a:ext cx="6942132" cy="861768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Target exchange in hot cell every 2-5 weeks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9 – 12 targets per year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PIE on every target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80911FA-FBC7-4D90-942E-0E54D9EB3892}"/>
              </a:ext>
            </a:extLst>
          </p:cNvPr>
          <p:cNvSpPr/>
          <p:nvPr/>
        </p:nvSpPr>
        <p:spPr>
          <a:xfrm>
            <a:off x="9931746" y="5620370"/>
            <a:ext cx="5036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ITE</a:t>
            </a:r>
            <a:endParaRPr kumimoji="0" lang="en-C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A0DC43F-A619-4CD2-A586-E0A139C2746F}"/>
              </a:ext>
            </a:extLst>
          </p:cNvPr>
          <p:cNvSpPr/>
          <p:nvPr/>
        </p:nvSpPr>
        <p:spPr>
          <a:xfrm>
            <a:off x="9929375" y="5101968"/>
            <a:ext cx="5613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ITW</a:t>
            </a:r>
            <a:endParaRPr kumimoji="0" lang="en-C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369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>
                <a:ea typeface="Seravek" charset="0"/>
                <a:cs typeface="Seravek" charset="0"/>
              </a:rPr>
              <a:t>Selected ISAC Target Materials</a:t>
            </a:r>
            <a:endParaRPr lang="en-CA" sz="2400">
              <a:ea typeface="Seravek" charset="0"/>
              <a:cs typeface="Seravek" charset="0"/>
            </a:endParaRPr>
          </a:p>
        </p:txBody>
      </p:sp>
      <p:sp>
        <p:nvSpPr>
          <p:cNvPr id="61" name="object 165">
            <a:extLst>
              <a:ext uri="{FF2B5EF4-FFF2-40B4-BE49-F238E27FC236}">
                <a16:creationId xmlns:a16="http://schemas.microsoft.com/office/drawing/2014/main" id="{6B58EC78-DA5C-F742-9FEC-AD59D5A15CF0}"/>
              </a:ext>
            </a:extLst>
          </p:cNvPr>
          <p:cNvSpPr/>
          <p:nvPr/>
        </p:nvSpPr>
        <p:spPr>
          <a:xfrm>
            <a:off x="6082948" y="612749"/>
            <a:ext cx="1297423" cy="10429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solidFill>
              <a:srgbClr val="00AA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2" name="object 166">
            <a:extLst>
              <a:ext uri="{FF2B5EF4-FFF2-40B4-BE49-F238E27FC236}">
                <a16:creationId xmlns:a16="http://schemas.microsoft.com/office/drawing/2014/main" id="{CA3B633D-2809-3B41-BC2C-F8AA957FD6F7}"/>
              </a:ext>
            </a:extLst>
          </p:cNvPr>
          <p:cNvSpPr/>
          <p:nvPr/>
        </p:nvSpPr>
        <p:spPr>
          <a:xfrm>
            <a:off x="6077130" y="4136695"/>
            <a:ext cx="1315251" cy="10700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solidFill>
              <a:srgbClr val="00AA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object 167">
            <a:extLst>
              <a:ext uri="{FF2B5EF4-FFF2-40B4-BE49-F238E27FC236}">
                <a16:creationId xmlns:a16="http://schemas.microsoft.com/office/drawing/2014/main" id="{15A97F52-B319-3645-8B92-38180B556C5E}"/>
              </a:ext>
            </a:extLst>
          </p:cNvPr>
          <p:cNvSpPr/>
          <p:nvPr/>
        </p:nvSpPr>
        <p:spPr>
          <a:xfrm>
            <a:off x="6077130" y="1732055"/>
            <a:ext cx="1315245" cy="10764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solidFill>
              <a:srgbClr val="00AA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object 172">
            <a:extLst>
              <a:ext uri="{FF2B5EF4-FFF2-40B4-BE49-F238E27FC236}">
                <a16:creationId xmlns:a16="http://schemas.microsoft.com/office/drawing/2014/main" id="{F02920B1-68F3-3A43-B5D6-E6F98A4BA8A6}"/>
              </a:ext>
            </a:extLst>
          </p:cNvPr>
          <p:cNvSpPr/>
          <p:nvPr/>
        </p:nvSpPr>
        <p:spPr>
          <a:xfrm>
            <a:off x="1498969" y="2034095"/>
            <a:ext cx="3064356" cy="30358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solidFill>
              <a:srgbClr val="00AA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0" name="object 215">
            <a:extLst>
              <a:ext uri="{FF2B5EF4-FFF2-40B4-BE49-F238E27FC236}">
                <a16:creationId xmlns:a16="http://schemas.microsoft.com/office/drawing/2014/main" id="{8618DF6A-9EFC-BE47-A9D3-EC321BDA67EE}"/>
              </a:ext>
            </a:extLst>
          </p:cNvPr>
          <p:cNvSpPr/>
          <p:nvPr/>
        </p:nvSpPr>
        <p:spPr>
          <a:xfrm>
            <a:off x="1040374" y="3642657"/>
            <a:ext cx="751205" cy="0"/>
          </a:xfrm>
          <a:custGeom>
            <a:avLst/>
            <a:gdLst/>
            <a:ahLst/>
            <a:cxnLst/>
            <a:rect l="l" t="t" r="r" b="b"/>
            <a:pathLst>
              <a:path w="751205">
                <a:moveTo>
                  <a:pt x="0" y="0"/>
                </a:moveTo>
                <a:lnTo>
                  <a:pt x="751129" y="0"/>
                </a:lnTo>
              </a:path>
            </a:pathLst>
          </a:custGeom>
          <a:ln w="38100">
            <a:solidFill>
              <a:srgbClr val="ED1C24"/>
            </a:solidFill>
            <a:headEnd type="none" w="med" len="med"/>
            <a:tailEnd type="arrow" w="med" len="med"/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2" name="object 217">
            <a:extLst>
              <a:ext uri="{FF2B5EF4-FFF2-40B4-BE49-F238E27FC236}">
                <a16:creationId xmlns:a16="http://schemas.microsoft.com/office/drawing/2014/main" id="{5C86E125-2BAC-5A4C-AFD5-5997863DCD29}"/>
              </a:ext>
            </a:extLst>
          </p:cNvPr>
          <p:cNvSpPr/>
          <p:nvPr/>
        </p:nvSpPr>
        <p:spPr>
          <a:xfrm>
            <a:off x="2986502" y="2419517"/>
            <a:ext cx="170224" cy="3095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" name="object 218">
            <a:extLst>
              <a:ext uri="{FF2B5EF4-FFF2-40B4-BE49-F238E27FC236}">
                <a16:creationId xmlns:a16="http://schemas.microsoft.com/office/drawing/2014/main" id="{B3D6AE25-361A-DF41-B286-071DBB4E7633}"/>
              </a:ext>
            </a:extLst>
          </p:cNvPr>
          <p:cNvSpPr/>
          <p:nvPr/>
        </p:nvSpPr>
        <p:spPr>
          <a:xfrm>
            <a:off x="3293944" y="2356518"/>
            <a:ext cx="170224" cy="3095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4" name="object 219">
            <a:extLst>
              <a:ext uri="{FF2B5EF4-FFF2-40B4-BE49-F238E27FC236}">
                <a16:creationId xmlns:a16="http://schemas.microsoft.com/office/drawing/2014/main" id="{06F7B138-BA53-0441-94F0-FCEDC3915431}"/>
              </a:ext>
            </a:extLst>
          </p:cNvPr>
          <p:cNvSpPr/>
          <p:nvPr/>
        </p:nvSpPr>
        <p:spPr>
          <a:xfrm>
            <a:off x="2661354" y="2356518"/>
            <a:ext cx="170224" cy="30954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3" name="object 228">
            <a:extLst>
              <a:ext uri="{FF2B5EF4-FFF2-40B4-BE49-F238E27FC236}">
                <a16:creationId xmlns:a16="http://schemas.microsoft.com/office/drawing/2014/main" id="{BFCAE57E-A254-2E4B-86D8-698DFCB2F5E1}"/>
              </a:ext>
            </a:extLst>
          </p:cNvPr>
          <p:cNvSpPr txBox="1"/>
          <p:nvPr/>
        </p:nvSpPr>
        <p:spPr>
          <a:xfrm>
            <a:off x="389633" y="852588"/>
            <a:ext cx="4300900" cy="7427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5080" lvl="0" indent="0" defTabSz="457200" rtl="0" eaLnBrk="1" fontAlgn="auto" latinLnBrk="0" hangingPunct="1">
              <a:lnSpc>
                <a:spcPct val="1006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Axial proton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irradiation,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used with 500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MeV,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 to  100 </a:t>
            </a:r>
            <a:r>
              <a:rPr kumimoji="0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μA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proton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driver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beams.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Target exchanged every 3-5 weeks.</a:t>
            </a:r>
            <a:endParaRPr kumimoji="0" lang="en-CA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4" name="object 229">
            <a:extLst>
              <a:ext uri="{FF2B5EF4-FFF2-40B4-BE49-F238E27FC236}">
                <a16:creationId xmlns:a16="http://schemas.microsoft.com/office/drawing/2014/main" id="{41AE65CC-9AB5-D14B-9323-ED178EFE31CF}"/>
              </a:ext>
            </a:extLst>
          </p:cNvPr>
          <p:cNvSpPr/>
          <p:nvPr/>
        </p:nvSpPr>
        <p:spPr>
          <a:xfrm>
            <a:off x="6077130" y="2884882"/>
            <a:ext cx="1315245" cy="11754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 w="19050">
            <a:solidFill>
              <a:srgbClr val="00AA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7" name="object 232">
            <a:extLst>
              <a:ext uri="{FF2B5EF4-FFF2-40B4-BE49-F238E27FC236}">
                <a16:creationId xmlns:a16="http://schemas.microsoft.com/office/drawing/2014/main" id="{456C5D14-6600-9547-BFD3-7BA66984223A}"/>
              </a:ext>
            </a:extLst>
          </p:cNvPr>
          <p:cNvSpPr txBox="1"/>
          <p:nvPr/>
        </p:nvSpPr>
        <p:spPr>
          <a:xfrm>
            <a:off x="3207521" y="3890705"/>
            <a:ext cx="929118" cy="9908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55 mm</a:t>
            </a:r>
            <a:r>
              <a:rPr kumimoji="0" sz="1600" b="1" i="0" u="none" strike="noStrike" kern="1200" cap="none" spc="-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</a:p>
          <a:p>
            <a:pPr marL="0" marR="5080" lvl="0" indent="0" algn="l" defTabSz="4572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55 mm  tantalum  fins</a:t>
            </a:r>
          </a:p>
        </p:txBody>
      </p:sp>
      <p:sp>
        <p:nvSpPr>
          <p:cNvPr id="88" name="object 241">
            <a:extLst>
              <a:ext uri="{FF2B5EF4-FFF2-40B4-BE49-F238E27FC236}">
                <a16:creationId xmlns:a16="http://schemas.microsoft.com/office/drawing/2014/main" id="{BC9C09C5-3033-D64D-860E-5FAD853E5430}"/>
              </a:ext>
            </a:extLst>
          </p:cNvPr>
          <p:cNvSpPr txBox="1"/>
          <p:nvPr/>
        </p:nvSpPr>
        <p:spPr>
          <a:xfrm>
            <a:off x="7567580" y="916234"/>
            <a:ext cx="4062745" cy="49404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5080" lvl="0" indent="0" algn="l" defTabSz="457200" rtl="0" eaLnBrk="1" fontAlgn="auto" latinLnBrk="0" hangingPunct="1">
              <a:lnSpc>
                <a:spcPct val="1006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2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2000</a:t>
            </a:r>
            <a:r>
              <a:rPr kumimoji="0" lang="en-US" sz="1600" b="0" i="0" u="none" strike="noStrike" kern="1200" cap="none" spc="-2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600" b="0" i="0" u="none" strike="noStrike" kern="1200" cap="none" spc="-2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Tantalum </a:t>
            </a:r>
            <a:r>
              <a:rPr kumimoji="0" lang="en-US" sz="1600" b="0" i="0" u="none" strike="noStrike" kern="1200" cap="none" spc="-2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niobium foil discs packed 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within</a:t>
            </a:r>
            <a:r>
              <a:rPr kumimoji="0" sz="1600" b="0" i="0" u="none" strike="noStrike" kern="1200" cap="none" spc="-18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tantalum target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container.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9" name="object 242">
            <a:extLst>
              <a:ext uri="{FF2B5EF4-FFF2-40B4-BE49-F238E27FC236}">
                <a16:creationId xmlns:a16="http://schemas.microsoft.com/office/drawing/2014/main" id="{A7564832-6174-9E4C-BB3E-0BD07996E063}"/>
              </a:ext>
            </a:extLst>
          </p:cNvPr>
          <p:cNvSpPr txBox="1"/>
          <p:nvPr/>
        </p:nvSpPr>
        <p:spPr>
          <a:xfrm>
            <a:off x="7567580" y="1921057"/>
            <a:ext cx="4180446" cy="74738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5080" lvl="0" indent="0" algn="just" defTabSz="457200" rtl="0" eaLnBrk="1" fontAlgn="auto" latinLnBrk="0" hangingPunct="1">
              <a:lnSpc>
                <a:spcPct val="989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2008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Discs of </a:t>
            </a:r>
            <a:r>
              <a:rPr kumimoji="0" sz="16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SiC</a:t>
            </a:r>
            <a:r>
              <a:rPr kumimoji="0" sz="1600" b="0" i="0" u="none" strike="noStrike" kern="1200" cap="none" spc="0" normalizeH="0" baseline="-2500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sz="1600" b="0" i="0" u="none" strike="noStrike" kern="1200" cap="none" spc="-15" normalizeH="0" baseline="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TiC</a:t>
            </a:r>
            <a:r>
              <a:rPr kumimoji="0" sz="1600" b="0" i="0" u="none" strike="noStrike" kern="1200" cap="none" spc="-10" normalizeH="0" baseline="-2500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1600" b="0" i="0" u="none" strike="noStrike" kern="1200" cap="none" spc="-1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16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ZrC</a:t>
            </a:r>
            <a:r>
              <a:rPr kumimoji="0" sz="1600" b="0" i="0" u="none" strike="noStrike" kern="1200" cap="none" spc="0" normalizeH="0" baseline="-2500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cast onto </a:t>
            </a:r>
            <a:r>
              <a:rPr kumimoji="0" sz="1600" b="0" i="0" u="none" strike="noStrike" kern="1200" cap="none" spc="-7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exfoliated  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graphite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foils and packed 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within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tantalum target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container.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0" name="object 243">
            <a:extLst>
              <a:ext uri="{FF2B5EF4-FFF2-40B4-BE49-F238E27FC236}">
                <a16:creationId xmlns:a16="http://schemas.microsoft.com/office/drawing/2014/main" id="{EAFDC189-F7E8-DB43-B230-AE1F81FEC1FF}"/>
              </a:ext>
            </a:extLst>
          </p:cNvPr>
          <p:cNvSpPr txBox="1"/>
          <p:nvPr/>
        </p:nvSpPr>
        <p:spPr>
          <a:xfrm>
            <a:off x="7567580" y="3151986"/>
            <a:ext cx="4190025" cy="645047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0" marR="5080" lvl="0" indent="-635" algn="l" defTabSz="457200" rtl="0" eaLnBrk="1" fontAlgn="auto" latinLnBrk="0" hangingPunct="1">
              <a:lnSpc>
                <a:spcPts val="1600"/>
              </a:lnSpc>
              <a:spcBef>
                <a:spcPts val="22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2013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Discs of UC</a:t>
            </a:r>
            <a:r>
              <a:rPr kumimoji="0" sz="1600" b="0" i="0" u="none" strike="noStrike" kern="1200" cap="none" spc="0" normalizeH="0" baseline="-2500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cast onto </a:t>
            </a:r>
            <a:r>
              <a:rPr kumimoji="0" sz="1600" b="0" i="0" u="none" strike="noStrike" kern="1200" cap="none" spc="-7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exfoliated graphite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foils and packed 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within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tantalum target</a:t>
            </a:r>
            <a:r>
              <a:rPr kumimoji="0" sz="1600" b="0" i="0" u="none" strike="noStrike" kern="1200" cap="none" spc="25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container.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1" name="object 244">
            <a:extLst>
              <a:ext uri="{FF2B5EF4-FFF2-40B4-BE49-F238E27FC236}">
                <a16:creationId xmlns:a16="http://schemas.microsoft.com/office/drawing/2014/main" id="{9327F12C-8D22-CA4F-90CB-98BE27F42C8E}"/>
              </a:ext>
            </a:extLst>
          </p:cNvPr>
          <p:cNvSpPr txBox="1"/>
          <p:nvPr/>
        </p:nvSpPr>
        <p:spPr>
          <a:xfrm>
            <a:off x="7567580" y="4326965"/>
            <a:ext cx="3937538" cy="7427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5080" lvl="0" indent="0" algn="l" defTabSz="457200" rtl="0" eaLnBrk="1" fontAlgn="auto" latinLnBrk="0" hangingPunct="1">
              <a:lnSpc>
                <a:spcPct val="1006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Discs of </a:t>
            </a:r>
            <a:r>
              <a:rPr kumimoji="0" sz="1600" b="0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NiO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cast onto niobium foils and packed 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within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tantalum target 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container.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2" name="object 255">
            <a:extLst>
              <a:ext uri="{FF2B5EF4-FFF2-40B4-BE49-F238E27FC236}">
                <a16:creationId xmlns:a16="http://schemas.microsoft.com/office/drawing/2014/main" id="{EAE5E868-BDFF-DB44-A807-F5D07A002CC1}"/>
              </a:ext>
            </a:extLst>
          </p:cNvPr>
          <p:cNvSpPr txBox="1"/>
          <p:nvPr/>
        </p:nvSpPr>
        <p:spPr>
          <a:xfrm>
            <a:off x="322136" y="4492267"/>
            <a:ext cx="1067913" cy="409599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0" marR="5080" lvl="0" indent="0" algn="l" defTabSz="457200" rtl="0" eaLnBrk="1" fontAlgn="auto" latinLnBrk="0" hangingPunct="1">
              <a:lnSpc>
                <a:spcPts val="141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3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Target  </a:t>
            </a:r>
            <a:r>
              <a:rPr kumimoji="0" sz="1600" b="1" i="0" u="none" strike="noStrike" kern="1200" cap="none" spc="-5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heating (I)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44" name="object 3821">
            <a:extLst>
              <a:ext uri="{FF2B5EF4-FFF2-40B4-BE49-F238E27FC236}">
                <a16:creationId xmlns:a16="http://schemas.microsoft.com/office/drawing/2014/main" id="{047C6775-14E6-E240-B2D0-06A37545739B}"/>
              </a:ext>
            </a:extLst>
          </p:cNvPr>
          <p:cNvSpPr txBox="1"/>
          <p:nvPr/>
        </p:nvSpPr>
        <p:spPr>
          <a:xfrm>
            <a:off x="3530862" y="2297726"/>
            <a:ext cx="1396312" cy="99084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/>
                <a:ea typeface="+mn-ea"/>
                <a:cs typeface="Arial"/>
              </a:rPr>
              <a:t>⌀ </a:t>
            </a: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/>
                <a:ea typeface="+mn-ea"/>
                <a:cs typeface="Arial"/>
              </a:rPr>
              <a:t>20 mm</a:t>
            </a:r>
          </a:p>
          <a:p>
            <a:pPr marL="0" marR="184150" lvl="0" indent="0" algn="l" defTabSz="4572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/>
                <a:ea typeface="+mn-ea"/>
                <a:cs typeface="Arial"/>
              </a:rPr>
              <a:t>cylindrical  tantalum  container</a:t>
            </a:r>
          </a:p>
        </p:txBody>
      </p:sp>
      <p:sp>
        <p:nvSpPr>
          <p:cNvPr id="447" name="object 3824">
            <a:extLst>
              <a:ext uri="{FF2B5EF4-FFF2-40B4-BE49-F238E27FC236}">
                <a16:creationId xmlns:a16="http://schemas.microsoft.com/office/drawing/2014/main" id="{B0183B64-F7BB-3A4D-B03E-A692EBC7C0C4}"/>
              </a:ext>
            </a:extLst>
          </p:cNvPr>
          <p:cNvSpPr txBox="1"/>
          <p:nvPr/>
        </p:nvSpPr>
        <p:spPr>
          <a:xfrm>
            <a:off x="389633" y="2205179"/>
            <a:ext cx="1229239" cy="407804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" marR="132715" lvl="0" indent="0" algn="l" defTabSz="457200" rtl="0" eaLnBrk="1" fontAlgn="auto" latinLnBrk="0" hangingPunct="1">
              <a:lnSpc>
                <a:spcPts val="141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F7941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Ion  source  </a:t>
            </a:r>
            <a:r>
              <a:rPr kumimoji="0" sz="1600" b="1" i="0" u="none" strike="noStrike" kern="1200" cap="none" spc="-5" normalizeH="0" baseline="0" noProof="0">
                <a:ln>
                  <a:noFill/>
                </a:ln>
                <a:solidFill>
                  <a:srgbClr val="F7941D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heating (I)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1" name="object 3824">
            <a:extLst>
              <a:ext uri="{FF2B5EF4-FFF2-40B4-BE49-F238E27FC236}">
                <a16:creationId xmlns:a16="http://schemas.microsoft.com/office/drawing/2014/main" id="{81A4AA0F-2DF9-9246-B81D-80A15DD01DDC}"/>
              </a:ext>
            </a:extLst>
          </p:cNvPr>
          <p:cNvSpPr txBox="1"/>
          <p:nvPr/>
        </p:nvSpPr>
        <p:spPr>
          <a:xfrm>
            <a:off x="416943" y="3176588"/>
            <a:ext cx="1054716" cy="420628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" marR="132715" lvl="0" indent="0" algn="l" defTabSz="457200" rtl="0" eaLnBrk="1" fontAlgn="auto" latinLnBrk="0" hangingPunct="1">
              <a:lnSpc>
                <a:spcPts val="141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500 </a:t>
            </a: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MeV</a:t>
            </a:r>
          </a:p>
          <a:p>
            <a:pPr marL="0" marR="0" lvl="0" indent="0" algn="l" defTabSz="4572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50 kW </a:t>
            </a:r>
            <a:r>
              <a:rPr kumimoji="0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6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</a:t>
            </a:r>
          </a:p>
        </p:txBody>
      </p:sp>
      <p:sp>
        <p:nvSpPr>
          <p:cNvPr id="40" name="object 228">
            <a:extLst>
              <a:ext uri="{FF2B5EF4-FFF2-40B4-BE49-F238E27FC236}">
                <a16:creationId xmlns:a16="http://schemas.microsoft.com/office/drawing/2014/main" id="{F0EC1634-1141-9C4B-861F-E9C7E7665398}"/>
              </a:ext>
            </a:extLst>
          </p:cNvPr>
          <p:cNvSpPr txBox="1"/>
          <p:nvPr/>
        </p:nvSpPr>
        <p:spPr>
          <a:xfrm>
            <a:off x="416943" y="5350096"/>
            <a:ext cx="4851743" cy="7427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5080" lvl="0" indent="0" algn="l" defTabSz="457200" rtl="0" eaLnBrk="1" fontAlgn="auto" latinLnBrk="0" hangingPunct="1">
              <a:lnSpc>
                <a:spcPct val="1006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Porous materials for optimized release of short-lived radioisotopes on backing foils for high conductive heat transfer into tantalum container</a:t>
            </a:r>
            <a:endParaRPr kumimoji="0" lang="en-CA" sz="16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1" name="object 3824">
            <a:extLst>
              <a:ext uri="{FF2B5EF4-FFF2-40B4-BE49-F238E27FC236}">
                <a16:creationId xmlns:a16="http://schemas.microsoft.com/office/drawing/2014/main" id="{DD1BB80A-F35A-BC49-BCC1-4D7C1E522289}"/>
              </a:ext>
            </a:extLst>
          </p:cNvPr>
          <p:cNvSpPr txBox="1"/>
          <p:nvPr/>
        </p:nvSpPr>
        <p:spPr>
          <a:xfrm>
            <a:off x="1483476" y="1754982"/>
            <a:ext cx="3223990" cy="230063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" marR="132715" lvl="0" indent="0" algn="l" defTabSz="457200" rtl="0" eaLnBrk="1" fontAlgn="auto" latinLnBrk="0" hangingPunct="1">
              <a:lnSpc>
                <a:spcPts val="141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High-power (50 kW) target design</a:t>
            </a:r>
            <a:endParaRPr kumimoji="0" sz="1600" b="0" i="0" u="none" strike="noStrike" kern="1200" cap="none" spc="0" normalizeH="0" baseline="3000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3" name="object 215">
            <a:extLst>
              <a:ext uri="{FF2B5EF4-FFF2-40B4-BE49-F238E27FC236}">
                <a16:creationId xmlns:a16="http://schemas.microsoft.com/office/drawing/2014/main" id="{C15BF04F-5813-054A-9533-477582DE6532}"/>
              </a:ext>
            </a:extLst>
          </p:cNvPr>
          <p:cNvSpPr/>
          <p:nvPr/>
        </p:nvSpPr>
        <p:spPr>
          <a:xfrm rot="16200000">
            <a:off x="1632905" y="4597436"/>
            <a:ext cx="522517" cy="45719"/>
          </a:xfrm>
          <a:custGeom>
            <a:avLst/>
            <a:gdLst/>
            <a:ahLst/>
            <a:cxnLst/>
            <a:rect l="l" t="t" r="r" b="b"/>
            <a:pathLst>
              <a:path w="751205">
                <a:moveTo>
                  <a:pt x="0" y="0"/>
                </a:moveTo>
                <a:lnTo>
                  <a:pt x="751129" y="0"/>
                </a:lnTo>
              </a:path>
            </a:pathLst>
          </a:custGeom>
          <a:ln w="38100">
            <a:solidFill>
              <a:srgbClr val="92D050"/>
            </a:solidFill>
            <a:headEnd type="none" w="med" len="med"/>
            <a:tailEnd type="arrow" w="med" len="med"/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object 215">
            <a:extLst>
              <a:ext uri="{FF2B5EF4-FFF2-40B4-BE49-F238E27FC236}">
                <a16:creationId xmlns:a16="http://schemas.microsoft.com/office/drawing/2014/main" id="{B13A6DC1-AF1E-B64E-80B8-C99851C36339}"/>
              </a:ext>
            </a:extLst>
          </p:cNvPr>
          <p:cNvSpPr/>
          <p:nvPr/>
        </p:nvSpPr>
        <p:spPr>
          <a:xfrm rot="16200000">
            <a:off x="4031282" y="4597436"/>
            <a:ext cx="522517" cy="45719"/>
          </a:xfrm>
          <a:custGeom>
            <a:avLst/>
            <a:gdLst/>
            <a:ahLst/>
            <a:cxnLst/>
            <a:rect l="l" t="t" r="r" b="b"/>
            <a:pathLst>
              <a:path w="751205">
                <a:moveTo>
                  <a:pt x="0" y="0"/>
                </a:moveTo>
                <a:lnTo>
                  <a:pt x="751129" y="0"/>
                </a:lnTo>
              </a:path>
            </a:pathLst>
          </a:custGeom>
          <a:ln w="38100">
            <a:solidFill>
              <a:srgbClr val="92D050"/>
            </a:solidFill>
            <a:headEnd type="arrow" w="med" len="med"/>
            <a:tailEnd type="none" w="med" len="med"/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3B8A4D4-66DF-E049-992B-0DAB70E9221A}"/>
              </a:ext>
            </a:extLst>
          </p:cNvPr>
          <p:cNvPicPr/>
          <p:nvPr/>
        </p:nvPicPr>
        <p:blipFill rotWithShape="1">
          <a:blip r:embed="rId10"/>
          <a:srcRect l="62855"/>
          <a:stretch/>
        </p:blipFill>
        <p:spPr>
          <a:xfrm>
            <a:off x="6096000" y="5283123"/>
            <a:ext cx="1284371" cy="1076483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27" name="object 244">
            <a:extLst>
              <a:ext uri="{FF2B5EF4-FFF2-40B4-BE49-F238E27FC236}">
                <a16:creationId xmlns:a16="http://schemas.microsoft.com/office/drawing/2014/main" id="{382E478D-C45F-5A4C-85FE-E17CF3AC9E47}"/>
              </a:ext>
            </a:extLst>
          </p:cNvPr>
          <p:cNvSpPr txBox="1"/>
          <p:nvPr/>
        </p:nvSpPr>
        <p:spPr>
          <a:xfrm>
            <a:off x="7567580" y="5480724"/>
            <a:ext cx="3937538" cy="7427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5080" lvl="0" indent="0" algn="l" defTabSz="457200" rtl="0" eaLnBrk="1" fontAlgn="auto" latinLnBrk="0" hangingPunct="1">
              <a:lnSpc>
                <a:spcPct val="1006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Discs of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electro-spun SiC nanoparticles co-spun with carbon fibers </a:t>
            </a: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and packed </a:t>
            </a:r>
            <a:r>
              <a:rPr kumimoji="0" lang="en-CA" sz="1600" b="0" i="0" u="none" strike="noStrike" kern="1200" cap="none" spc="-5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within </a:t>
            </a: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the tantalum </a:t>
            </a:r>
            <a:r>
              <a:rPr kumimoji="0" lang="en-CA" sz="1600" b="0" i="0" u="none" strike="noStrike" kern="1200" cap="none" spc="-5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container.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8652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D7E07-3348-0042-9CA9-04579B036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Post-Irradiation Examination and Sample Extraction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5CC36DC-1B4C-544F-90F2-BD38D0DA553C}"/>
              </a:ext>
            </a:extLst>
          </p:cNvPr>
          <p:cNvSpPr txBox="1"/>
          <p:nvPr/>
        </p:nvSpPr>
        <p:spPr>
          <a:xfrm>
            <a:off x="395988" y="937530"/>
            <a:ext cx="244411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5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Available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400" b="1" i="0" u="none" strike="noStrike" kern="1200" cap="none" spc="15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ISAC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radiation</a:t>
            </a:r>
            <a:r>
              <a:rPr kumimoji="0" sz="1400" b="1" i="0" u="none" strike="noStrike" kern="1200" cap="none" spc="-7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laboratories: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72DF1C3C-F968-E346-9F57-A363D7E2A783}"/>
              </a:ext>
            </a:extLst>
          </p:cNvPr>
          <p:cNvSpPr txBox="1"/>
          <p:nvPr/>
        </p:nvSpPr>
        <p:spPr>
          <a:xfrm>
            <a:off x="329313" y="1512205"/>
            <a:ext cx="4126229" cy="15337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0" lvl="0" indent="-28702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400" b="0" i="0" u="none" strike="noStrike" kern="1200" cap="none" spc="-6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XRF,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SEM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TEM</a:t>
            </a:r>
          </a:p>
          <a:p>
            <a:pPr marL="299085" marR="0" lvl="0" indent="-28702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9085" marR="0" lvl="0" indent="-2870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Optical</a:t>
            </a:r>
            <a:r>
              <a:rPr kumimoji="0" sz="1400" b="0" i="0" u="none" strike="noStrike" kern="1200" cap="none" spc="-45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5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microscopy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9085" marR="0" lvl="0" indent="-2870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Pycnometer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9085" marR="0" lvl="0" indent="-2870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2000ºC furnaces, diffusion</a:t>
            </a:r>
            <a:r>
              <a:rPr kumimoji="0" sz="1400" b="0" i="0" u="none" strike="noStrike" kern="1200" cap="none" spc="-16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studies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9085" marR="0" lvl="0" indent="-2870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400" b="0" i="0" u="none" strike="noStrike" kern="1200" cap="none" spc="-15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Emissivity,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heat conductivity</a:t>
            </a:r>
            <a:r>
              <a:rPr kumimoji="0" sz="1400" b="0" i="0" u="none" strike="noStrike" kern="1200" cap="none" spc="-11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5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meas.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9085" marR="0" lvl="0" indent="-287020" algn="l" defTabSz="4572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400" b="0" i="0" u="none" strike="noStrike" kern="1200" cap="none" spc="-35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Type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and B </a:t>
            </a:r>
            <a:r>
              <a:rPr kumimoji="0" sz="1400" b="0" i="0" u="none" strike="noStrike" kern="1200" cap="none" spc="5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packaging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400" b="0" i="0" u="none" strike="noStrike" kern="1200" cap="none" spc="-31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400" b="0" i="0" u="none" strike="noStrike" kern="1200" cap="none" spc="-31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shipping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2AAC8BA3-79B6-034A-A645-B856F0BB35A1}"/>
              </a:ext>
            </a:extLst>
          </p:cNvPr>
          <p:cNvSpPr txBox="1"/>
          <p:nvPr/>
        </p:nvSpPr>
        <p:spPr>
          <a:xfrm>
            <a:off x="3865299" y="907517"/>
            <a:ext cx="279429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15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Available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</a:t>
            </a:r>
            <a:r>
              <a:rPr kumimoji="0" sz="1400" b="1" i="0" u="none" strike="noStrike" kern="1200" cap="none" spc="-5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vicinity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</a:t>
            </a:r>
            <a:r>
              <a:rPr kumimoji="0" sz="1400" b="1" i="0" u="none" strike="noStrike" kern="1200" cap="none" spc="-1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activated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samples (&lt; 100</a:t>
            </a:r>
            <a:r>
              <a:rPr kumimoji="0" sz="1400" b="1" i="0" u="none" strike="noStrike" kern="1200" cap="none" spc="-10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µ</a:t>
            </a:r>
            <a:r>
              <a:rPr kumimoji="0" sz="1400" b="1" i="0" u="none" strike="noStrike" kern="1200" cap="none" spc="0" normalizeH="0" baseline="0" noProof="0" err="1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Sv</a:t>
            </a: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/h):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8876C18C-7EB4-4F4D-B216-32711B315422}"/>
              </a:ext>
            </a:extLst>
          </p:cNvPr>
          <p:cNvSpPr txBox="1"/>
          <p:nvPr/>
        </p:nvSpPr>
        <p:spPr>
          <a:xfrm>
            <a:off x="3865298" y="1482192"/>
            <a:ext cx="3331327" cy="10900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0" lvl="0" indent="-287020" algn="l" defTabSz="4572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400" b="0" i="0" u="none" strike="noStrike" kern="1200" cap="none" spc="-15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TEM, 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SEM,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FIB,</a:t>
            </a:r>
            <a:r>
              <a:rPr kumimoji="0" sz="1400" b="0" i="0" u="none" strike="noStrike" kern="1200" cap="none" spc="-3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9085" marR="0" lvl="0" indent="-2870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400" b="0" i="0" u="none" strike="noStrike" kern="1200" cap="none" spc="-15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XRD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9085" marR="0" lvl="0" indent="-28702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400" b="0" i="0" u="none" strike="noStrike" kern="1200" cap="none" spc="-25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Tensile,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impact strength,</a:t>
            </a:r>
            <a:r>
              <a:rPr kumimoji="0" sz="1400" b="0" i="0" u="none" strike="noStrike" kern="1200" cap="none" spc="-16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hardness,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corrosion</a:t>
            </a:r>
            <a:r>
              <a:rPr kumimoji="0" sz="1400" b="0" i="0" u="none" strike="noStrike" kern="1200" cap="none" spc="-10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testing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9085" marR="0" lvl="0" indent="-287020" algn="l" defTabSz="4572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99085" algn="l"/>
                <a:tab pos="299720" algn="l"/>
              </a:tabLst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…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25">
            <a:extLst>
              <a:ext uri="{FF2B5EF4-FFF2-40B4-BE49-F238E27FC236}">
                <a16:creationId xmlns:a16="http://schemas.microsoft.com/office/drawing/2014/main" id="{BC43099F-120E-9E4D-8759-EA557A1FD607}"/>
              </a:ext>
            </a:extLst>
          </p:cNvPr>
          <p:cNvSpPr/>
          <p:nvPr/>
        </p:nvSpPr>
        <p:spPr>
          <a:xfrm>
            <a:off x="329313" y="3296822"/>
            <a:ext cx="3454646" cy="2746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object 27">
            <a:extLst>
              <a:ext uri="{FF2B5EF4-FFF2-40B4-BE49-F238E27FC236}">
                <a16:creationId xmlns:a16="http://schemas.microsoft.com/office/drawing/2014/main" id="{0EEAD93C-A92A-0942-AF50-A842A0F83AA7}"/>
              </a:ext>
            </a:extLst>
          </p:cNvPr>
          <p:cNvSpPr/>
          <p:nvPr/>
        </p:nvSpPr>
        <p:spPr>
          <a:xfrm>
            <a:off x="3865298" y="3296822"/>
            <a:ext cx="3217672" cy="27533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BB5412-A5AD-624A-ADB4-BBCAB6D64F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742" t="25709" r="9955" b="16796"/>
          <a:stretch/>
        </p:blipFill>
        <p:spPr>
          <a:xfrm>
            <a:off x="7369790" y="835569"/>
            <a:ext cx="4357646" cy="2792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69B194-7F63-644B-844A-59D6BD0F14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97" t="28097" r="70100" b="8114"/>
          <a:stretch/>
        </p:blipFill>
        <p:spPr>
          <a:xfrm>
            <a:off x="7369790" y="4375229"/>
            <a:ext cx="1852958" cy="16749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A29C1D-E443-5549-86A7-B82B65882B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91" t="9744" r="62974" b="21399"/>
          <a:stretch/>
        </p:blipFill>
        <p:spPr>
          <a:xfrm>
            <a:off x="9438808" y="4375229"/>
            <a:ext cx="2288628" cy="167495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32036D6-7B76-8547-B288-238F38E103CC}"/>
              </a:ext>
            </a:extLst>
          </p:cNvPr>
          <p:cNvCxnSpPr>
            <a:cxnSpLocks/>
          </p:cNvCxnSpPr>
          <p:nvPr/>
        </p:nvCxnSpPr>
        <p:spPr>
          <a:xfrm>
            <a:off x="8806108" y="4153274"/>
            <a:ext cx="0" cy="8032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6526F81-C3CB-884C-B45F-86DA4FD0DA12}"/>
              </a:ext>
            </a:extLst>
          </p:cNvPr>
          <p:cNvSpPr txBox="1"/>
          <p:nvPr/>
        </p:nvSpPr>
        <p:spPr>
          <a:xfrm>
            <a:off x="7502611" y="3765911"/>
            <a:ext cx="32176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UCx sample after irradiation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E066D3E-F497-8F4C-A1D2-E593D3294097}"/>
              </a:ext>
            </a:extLst>
          </p:cNvPr>
          <p:cNvSpPr txBox="1">
            <a:spLocks/>
          </p:cNvSpPr>
          <p:nvPr/>
        </p:nvSpPr>
        <p:spPr>
          <a:xfrm>
            <a:off x="7404402" y="887736"/>
            <a:ext cx="2504234" cy="59709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charset="0"/>
              </a:rPr>
              <a:t>extraction tools for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t>irradiated materials 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75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E7EEC6EA-B641-4BBF-BE63-5D3E8A80A421}"/>
              </a:ext>
            </a:extLst>
          </p:cNvPr>
          <p:cNvGraphicFramePr>
            <a:graphicFrameLocks/>
          </p:cNvGraphicFramePr>
          <p:nvPr/>
        </p:nvGraphicFramePr>
        <p:xfrm>
          <a:off x="5311999" y="3294178"/>
          <a:ext cx="5637119" cy="3102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FDA33F9-3B84-4DA1-904E-DC4E9046A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Parasitic irradiations at ISAC</a:t>
            </a:r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7B0DD8-82D4-4531-A79C-9BA49AE2A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298" y="733457"/>
            <a:ext cx="7141402" cy="23661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F6257F-A917-466C-A12A-AFB242959CBF}"/>
              </a:ext>
            </a:extLst>
          </p:cNvPr>
          <p:cNvGrpSpPr/>
          <p:nvPr/>
        </p:nvGrpSpPr>
        <p:grpSpPr>
          <a:xfrm>
            <a:off x="444954" y="3563822"/>
            <a:ext cx="3299703" cy="2126952"/>
            <a:chOff x="7123611" y="1219512"/>
            <a:chExt cx="4521530" cy="30425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A6A14F-B49F-4778-807C-5306BE7F1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35019" y="1219512"/>
              <a:ext cx="4210122" cy="283345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7D16ADB-0D33-431E-928D-58AF8794F2B2}"/>
                </a:ext>
              </a:extLst>
            </p:cNvPr>
            <p:cNvSpPr txBox="1"/>
            <p:nvPr/>
          </p:nvSpPr>
          <p:spPr>
            <a:xfrm>
              <a:off x="7123611" y="3892731"/>
              <a:ext cx="11495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9FD3949-5524-4B9A-A619-1A9CD8DBB6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935"/>
          <a:stretch/>
        </p:blipFill>
        <p:spPr>
          <a:xfrm>
            <a:off x="10690753" y="1135003"/>
            <a:ext cx="502312" cy="17322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8462C1-BDDD-49D6-9E4A-6D6ACB87AA1F}"/>
              </a:ext>
            </a:extLst>
          </p:cNvPr>
          <p:cNvSpPr txBox="1"/>
          <p:nvPr/>
        </p:nvSpPr>
        <p:spPr>
          <a:xfrm>
            <a:off x="10595211" y="815214"/>
            <a:ext cx="9461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79797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Gy/h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950DE4-5CE9-4D40-BF81-8C778BD07EFB}"/>
              </a:ext>
            </a:extLst>
          </p:cNvPr>
          <p:cNvSpPr/>
          <p:nvPr/>
        </p:nvSpPr>
        <p:spPr>
          <a:xfrm>
            <a:off x="672212" y="5485473"/>
            <a:ext cx="74276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Prog. Nucl. Sci. Technol.</a:t>
            </a:r>
            <a:r>
              <a:rPr kumimoji="0" lang="en-CA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2, 769–775 (2011)</a:t>
            </a:r>
            <a:endParaRPr kumimoji="0" lang="en-CA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C955A1-A6F4-437C-9166-85B12A88AA16}"/>
                  </a:ext>
                </a:extLst>
              </p:cNvPr>
              <p:cNvSpPr txBox="1"/>
              <p:nvPr/>
            </p:nvSpPr>
            <p:spPr>
              <a:xfrm>
                <a:off x="339947" y="5762141"/>
                <a:ext cx="40082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CA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sz="1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𝒕𝒉</m:t>
                        </m:r>
                      </m:sub>
                    </m:sSub>
                    <m:r>
                      <a:rPr kumimoji="0" lang="en-US" sz="1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𝐟</m:t>
                    </m:r>
                  </m:oMath>
                </a14:m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rom </a:t>
                </a:r>
                <a:r>
                  <a:rPr kumimoji="0" lang="en-CA" sz="1400" b="1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Nucl. Energy Technol.</a:t>
                </a:r>
                <a:r>
                  <a:rPr kumimoji="0" lang="en-CA" sz="1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3, 169–175 (2017)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DC955A1-A6F4-437C-9166-85B12A88A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47" y="5762141"/>
                <a:ext cx="4008202" cy="523220"/>
              </a:xfrm>
              <a:prstGeom prst="rect">
                <a:avLst/>
              </a:prstGeom>
              <a:blipFill>
                <a:blip r:embed="rId6"/>
                <a:stretch>
                  <a:fillRect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C147C48-BDB3-4197-A615-EB7249999B34}"/>
              </a:ext>
            </a:extLst>
          </p:cNvPr>
          <p:cNvSpPr txBox="1"/>
          <p:nvPr/>
        </p:nvSpPr>
        <p:spPr>
          <a:xfrm>
            <a:off x="10510985" y="3563534"/>
            <a:ext cx="1533094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Helium ~10appm/mAh (residual nuclei in FLUKA)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~100appm/DPA-FLUKA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24E4D2-2B3A-4196-A635-70E6FBD10597}"/>
              </a:ext>
            </a:extLst>
          </p:cNvPr>
          <p:cNvSpPr txBox="1"/>
          <p:nvPr/>
        </p:nvSpPr>
        <p:spPr>
          <a:xfrm>
            <a:off x="192249" y="3194202"/>
            <a:ext cx="6762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DPA-FLUKA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D679AC-EDC5-4891-9BCB-A4657696FFD4}"/>
              </a:ext>
            </a:extLst>
          </p:cNvPr>
          <p:cNvSpPr/>
          <p:nvPr/>
        </p:nvSpPr>
        <p:spPr>
          <a:xfrm>
            <a:off x="192249" y="3194202"/>
            <a:ext cx="4155900" cy="2968473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F1BB34F-A7FB-4708-90C4-E3B9BFC1AA64}"/>
              </a:ext>
            </a:extLst>
          </p:cNvPr>
          <p:cNvSpPr txBox="1"/>
          <p:nvPr/>
        </p:nvSpPr>
        <p:spPr>
          <a:xfrm>
            <a:off x="339947" y="1309903"/>
            <a:ext cx="2620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Analysis of parasitic irradiations by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MonteCarlo simulations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463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F278E27-17E2-479E-B75B-60EF07428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981" y="2513958"/>
            <a:ext cx="2690764" cy="38087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901126-E0AA-453D-8EE9-49C136DB5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Hot Cell Based Small Punch Test</a:t>
            </a:r>
            <a:endParaRPr lang="en-CA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468167-F57C-42C0-8673-CD581455AB5C}"/>
              </a:ext>
            </a:extLst>
          </p:cNvPr>
          <p:cNvSpPr txBox="1">
            <a:spLocks/>
          </p:cNvSpPr>
          <p:nvPr/>
        </p:nvSpPr>
        <p:spPr>
          <a:xfrm>
            <a:off x="419531" y="889029"/>
            <a:ext cx="5373776" cy="23018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Small punch test stand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Mechanical actuator, load cell and LVDT acquired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Sample holder assembled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DE21DD5-EE37-438A-A2D8-14CD4364B6D0}"/>
              </a:ext>
            </a:extLst>
          </p:cNvPr>
          <p:cNvGrpSpPr/>
          <p:nvPr/>
        </p:nvGrpSpPr>
        <p:grpSpPr>
          <a:xfrm>
            <a:off x="0" y="2843936"/>
            <a:ext cx="2734153" cy="2820895"/>
            <a:chOff x="9912207" y="2691922"/>
            <a:chExt cx="2734153" cy="282089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3C91275-44D3-4E38-A01E-FAF1FCBF63A4}"/>
                </a:ext>
              </a:extLst>
            </p:cNvPr>
            <p:cNvSpPr txBox="1"/>
            <p:nvPr/>
          </p:nvSpPr>
          <p:spPr>
            <a:xfrm>
              <a:off x="10252429" y="5143485"/>
              <a:ext cx="1249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LVDT</a:t>
              </a: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E14304-B074-4E6C-AA25-6AEA6B826AB0}"/>
                </a:ext>
              </a:extLst>
            </p:cNvPr>
            <p:cNvSpPr txBox="1"/>
            <p:nvPr/>
          </p:nvSpPr>
          <p:spPr>
            <a:xfrm>
              <a:off x="10331648" y="4475957"/>
              <a:ext cx="1249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Sample</a:t>
              </a: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18D3D0-3D9A-42A1-901A-20459F0AE3D4}"/>
                </a:ext>
              </a:extLst>
            </p:cNvPr>
            <p:cNvSpPr txBox="1"/>
            <p:nvPr/>
          </p:nvSpPr>
          <p:spPr>
            <a:xfrm>
              <a:off x="9912207" y="3226523"/>
              <a:ext cx="18502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Punch guide</a:t>
              </a: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3FE1C3-ABCF-4614-9ED3-1AA98C77C616}"/>
                </a:ext>
              </a:extLst>
            </p:cNvPr>
            <p:cNvSpPr txBox="1"/>
            <p:nvPr/>
          </p:nvSpPr>
          <p:spPr>
            <a:xfrm>
              <a:off x="10156810" y="2691922"/>
              <a:ext cx="1249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Punch</a:t>
              </a: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A506BF-34E4-4CDD-97D5-DE66B606579C}"/>
                </a:ext>
              </a:extLst>
            </p:cNvPr>
            <p:cNvSpPr txBox="1"/>
            <p:nvPr/>
          </p:nvSpPr>
          <p:spPr>
            <a:xfrm>
              <a:off x="9978882" y="3872854"/>
              <a:ext cx="2003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Clamping spring</a:t>
              </a:r>
              <a:endPara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C36AAE3-3D92-4F3D-907F-E44A7D4E319F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11502109" y="5328151"/>
              <a:ext cx="1019948" cy="1846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3E43636-3646-464E-8C28-8B24549B3371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11581328" y="4660623"/>
              <a:ext cx="1025506" cy="857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708077D-36D5-4BC4-AE1A-05228DF39A3A}"/>
                </a:ext>
              </a:extLst>
            </p:cNvPr>
            <p:cNvCxnSpPr>
              <a:cxnSpLocks/>
              <a:stCxn id="35" idx="1"/>
            </p:cNvCxnSpPr>
            <p:nvPr/>
          </p:nvCxnSpPr>
          <p:spPr>
            <a:xfrm>
              <a:off x="11968188" y="4266323"/>
              <a:ext cx="553869" cy="223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F4FCFEA-F73A-4C20-A139-51C4ED943234}"/>
                </a:ext>
              </a:extLst>
            </p:cNvPr>
            <p:cNvCxnSpPr>
              <a:cxnSpLocks/>
            </p:cNvCxnSpPr>
            <p:nvPr/>
          </p:nvCxnSpPr>
          <p:spPr>
            <a:xfrm>
              <a:off x="11627100" y="3419861"/>
              <a:ext cx="894957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5123CAB-A08E-412A-93B8-9D9444C695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83362" y="2819246"/>
              <a:ext cx="1162998" cy="156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0006000-1528-4FC0-A8DF-0DB949F7E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553" y="3213268"/>
            <a:ext cx="1784783" cy="30446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89AA34-CA6B-437E-A2BC-8993F5B22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745" y="3190871"/>
            <a:ext cx="1706778" cy="30489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0823D2A-BD0A-4164-8B50-5874CBF15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168" y="3213268"/>
            <a:ext cx="1706778" cy="30446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182A906-F816-4398-BC42-9EB1AB05E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5659" y="745435"/>
            <a:ext cx="3200783" cy="2241462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1A3A0C8-6D9F-4C25-B36C-DE0972794A0D}"/>
              </a:ext>
            </a:extLst>
          </p:cNvPr>
          <p:cNvSpPr txBox="1"/>
          <p:nvPr/>
        </p:nvSpPr>
        <p:spPr>
          <a:xfrm>
            <a:off x="5185203" y="723038"/>
            <a:ext cx="18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800H samples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5518BEDE-09D1-210C-DF41-95F3D9DE3E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697" y="616063"/>
            <a:ext cx="3743303" cy="259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98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43D25-32B5-6482-83AB-5663B7DF4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Parasitic irradiations at ISAC 2021-2022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185BDD-72BB-4296-B7FB-F46A3D045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25" y="981852"/>
            <a:ext cx="10540591" cy="50276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84AEB5-9C92-4B14-8624-7DDB7921608A}"/>
              </a:ext>
            </a:extLst>
          </p:cNvPr>
          <p:cNvSpPr txBox="1"/>
          <p:nvPr/>
        </p:nvSpPr>
        <p:spPr>
          <a:xfrm>
            <a:off x="883710" y="1490373"/>
            <a:ext cx="28405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0.1-1 DPA-FLUKA/year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835BE0-CF1E-44A4-AF43-7656C783E63C}"/>
              </a:ext>
            </a:extLst>
          </p:cNvPr>
          <p:cNvSpPr txBox="1"/>
          <p:nvPr/>
        </p:nvSpPr>
        <p:spPr>
          <a:xfrm>
            <a:off x="8883323" y="6009498"/>
            <a:ext cx="3019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/>
            <a:r>
              <a:rPr lang="en-US" sz="1400" dirty="0"/>
              <a:t>6x10</a:t>
            </a:r>
            <a:r>
              <a:rPr lang="en-US" sz="1400" baseline="30000" dirty="0"/>
              <a:t>14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480MeV protons/s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9C53D6-F501-4E42-80B0-0BB6744DB6F7}"/>
              </a:ext>
            </a:extLst>
          </p:cNvPr>
          <p:cNvSpPr txBox="1"/>
          <p:nvPr/>
        </p:nvSpPr>
        <p:spPr>
          <a:xfrm>
            <a:off x="883710" y="5802803"/>
            <a:ext cx="301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100-400 ºC depending on sample material</a:t>
            </a:r>
            <a:endParaRPr kumimoji="0" lang="en-CA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FC4705-3A0C-44FA-84EC-E95540510B3A}"/>
              </a:ext>
            </a:extLst>
          </p:cNvPr>
          <p:cNvSpPr txBox="1"/>
          <p:nvPr/>
        </p:nvSpPr>
        <p:spPr>
          <a:xfrm>
            <a:off x="3766202" y="5876147"/>
            <a:ext cx="3019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Close to room temperature</a:t>
            </a: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035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4D02A81-2424-8A40-9279-80EF195165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05" b="65321"/>
          <a:stretch/>
        </p:blipFill>
        <p:spPr>
          <a:xfrm>
            <a:off x="-183474" y="-77717"/>
            <a:ext cx="12585520" cy="7075415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2F6471AD-E565-A546-8D59-FB169E1972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54" t="11497" r="6383" b="11108"/>
          <a:stretch/>
        </p:blipFill>
        <p:spPr>
          <a:xfrm>
            <a:off x="3450848" y="478745"/>
            <a:ext cx="7691287" cy="65189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1DC76D-2035-684A-B96C-ACB6C5681A91}"/>
              </a:ext>
            </a:extLst>
          </p:cNvPr>
          <p:cNvSpPr txBox="1"/>
          <p:nvPr/>
        </p:nvSpPr>
        <p:spPr>
          <a:xfrm rot="16200000">
            <a:off x="10098876" y="4772151"/>
            <a:ext cx="351472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5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 marL="0" marR="0" lvl="0" indent="0" algn="l" defTabSz="457200" rtl="0" eaLnBrk="1" fontAlgn="auto" latinLnBrk="0" hangingPunct="1">
              <a:lnSpc>
                <a:spcPts val="15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125990" y="204095"/>
            <a:ext cx="12797939" cy="46811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400" b="0" dirty="0">
                <a:solidFill>
                  <a:schemeClr val="bg1"/>
                </a:solidFill>
              </a:rPr>
              <a:t>Canada’s Particle Accelerator Centre is Governed by its 21 Member Universities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6177F4CC-E91A-DC4C-84DD-01931FC8E4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4132"/>
                    </a14:imgEffect>
                    <a14:imgEffect>
                      <a14:saturation sat="4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</a:extLst>
          </a:blip>
          <a:srcRect l="6359" r="81187" b="39160"/>
          <a:stretch/>
        </p:blipFill>
        <p:spPr>
          <a:xfrm>
            <a:off x="8629778" y="1087998"/>
            <a:ext cx="788022" cy="468114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0DF6842-BFD8-8847-A38D-47F3BE2BC3C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0471" y="1842085"/>
            <a:ext cx="468114" cy="46811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C4A30D3-B946-D44F-9A8A-C9B02C449204}"/>
              </a:ext>
            </a:extLst>
          </p:cNvPr>
          <p:cNvSpPr txBox="1"/>
          <p:nvPr/>
        </p:nvSpPr>
        <p:spPr>
          <a:xfrm>
            <a:off x="9148355" y="1054323"/>
            <a:ext cx="251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400 staff, 200 students &amp; post-doctoral researchers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CF3116-6933-9148-BE02-CC2765FE89FC}"/>
              </a:ext>
            </a:extLst>
          </p:cNvPr>
          <p:cNvSpPr txBox="1"/>
          <p:nvPr/>
        </p:nvSpPr>
        <p:spPr>
          <a:xfrm>
            <a:off x="9148355" y="1814532"/>
            <a:ext cx="251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1100 scientific visitors from 39 countries per year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A297B989-0099-8947-A49E-A8E3D254F9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26798" r="70386"/>
          <a:stretch/>
        </p:blipFill>
        <p:spPr>
          <a:xfrm>
            <a:off x="-572406" y="1811552"/>
            <a:ext cx="3711568" cy="5160747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04EB9319-3AAC-BB48-B136-4B99B1B03D73}"/>
              </a:ext>
            </a:extLst>
          </p:cNvPr>
          <p:cNvSpPr txBox="1">
            <a:spLocks/>
          </p:cNvSpPr>
          <p:nvPr/>
        </p:nvSpPr>
        <p:spPr>
          <a:xfrm>
            <a:off x="669074" y="1253290"/>
            <a:ext cx="3597758" cy="523220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kern="1200">
                <a:solidFill>
                  <a:srgbClr val="00B0F0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Member Universities</a:t>
            </a:r>
          </a:p>
        </p:txBody>
      </p:sp>
    </p:spTree>
    <p:extLst>
      <p:ext uri="{BB962C8B-B14F-4D97-AF65-F5344CB8AC3E}">
        <p14:creationId xmlns:p14="http://schemas.microsoft.com/office/powerpoint/2010/main" val="3930133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47D06-CE7F-4AD9-BD6E-E21251C78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 of Beam Samples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6A5F6-D775-47F5-B849-A5BD6EEA8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02"/>
          <a:stretch/>
        </p:blipFill>
        <p:spPr bwMode="auto">
          <a:xfrm>
            <a:off x="9318738" y="1525343"/>
            <a:ext cx="2766984" cy="152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94951AC-E83F-4D9C-8773-4B75655D4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9"/>
          <a:stretch/>
        </p:blipFill>
        <p:spPr bwMode="auto">
          <a:xfrm>
            <a:off x="243267" y="1314161"/>
            <a:ext cx="1819641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CC456BB-526D-47DC-BF4F-CE0795219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4" b="60330"/>
          <a:stretch/>
        </p:blipFill>
        <p:spPr bwMode="auto">
          <a:xfrm>
            <a:off x="6621442" y="1525342"/>
            <a:ext cx="2766984" cy="152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60EF72-CDD1-4FEF-B3B4-41CA9A5D45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843"/>
          <a:stretch/>
        </p:blipFill>
        <p:spPr>
          <a:xfrm>
            <a:off x="2739848" y="1247107"/>
            <a:ext cx="1984770" cy="1799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D6C82F-D7D1-4E75-80E2-D3005AC4CB14}"/>
              </a:ext>
            </a:extLst>
          </p:cNvPr>
          <p:cNvSpPr txBox="1"/>
          <p:nvPr/>
        </p:nvSpPr>
        <p:spPr>
          <a:xfrm>
            <a:off x="306727" y="976752"/>
            <a:ext cx="172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irrad</a:t>
            </a:r>
            <a:r>
              <a:rPr lang="en-US" dirty="0" err="1">
                <a:solidFill>
                  <a:srgbClr val="000000"/>
                </a:solidFill>
                <a:latin typeface="Arial" panose="020B0604020202020204"/>
              </a:rPr>
              <a:t>iated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9972F2-4719-48C6-8CDE-375C26F17B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617"/>
          <a:stretch/>
        </p:blipFill>
        <p:spPr>
          <a:xfrm>
            <a:off x="4778523" y="1247107"/>
            <a:ext cx="1819641" cy="17999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862F31-79B7-4D32-8FEA-4C2012296FEA}"/>
              </a:ext>
            </a:extLst>
          </p:cNvPr>
          <p:cNvSpPr txBox="1"/>
          <p:nvPr/>
        </p:nvSpPr>
        <p:spPr>
          <a:xfrm>
            <a:off x="7452555" y="987615"/>
            <a:ext cx="1191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7.3MGy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C91DC0-F7B0-44D5-A2DD-ECE0FAE17FDB}"/>
              </a:ext>
            </a:extLst>
          </p:cNvPr>
          <p:cNvSpPr txBox="1"/>
          <p:nvPr/>
        </p:nvSpPr>
        <p:spPr>
          <a:xfrm>
            <a:off x="10048252" y="987615"/>
            <a:ext cx="1191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45.2MGy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BF84BD-8FA6-4093-B577-29576276FB3F}"/>
              </a:ext>
            </a:extLst>
          </p:cNvPr>
          <p:cNvSpPr txBox="1"/>
          <p:nvPr/>
        </p:nvSpPr>
        <p:spPr>
          <a:xfrm>
            <a:off x="393139" y="4742367"/>
            <a:ext cx="4801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 seals tested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Remote handling issues during testing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Target operation related issues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 design in 2022 to reduce RH issues.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229F025-A51D-4795-9224-A39771D122A5}"/>
              </a:ext>
            </a:extLst>
          </p:cNvPr>
          <p:cNvSpPr txBox="1"/>
          <p:nvPr/>
        </p:nvSpPr>
        <p:spPr>
          <a:xfrm>
            <a:off x="169882" y="607420"/>
            <a:ext cx="592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Radiation resistance of spring energized PEEK seals</a:t>
            </a: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5C2023-CBD6-496C-B02E-E9DD74D833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726" t="25253" r="46559" b="39330"/>
          <a:stretch/>
        </p:blipFill>
        <p:spPr>
          <a:xfrm>
            <a:off x="393139" y="3242998"/>
            <a:ext cx="1874342" cy="12811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C279D15-3495-F25E-CFD9-3CAED25972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8191" y="3827421"/>
            <a:ext cx="5742301" cy="248833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BBC0CC7-75CF-43CB-3DE3-AD969E26D973}"/>
              </a:ext>
            </a:extLst>
          </p:cNvPr>
          <p:cNvSpPr txBox="1"/>
          <p:nvPr/>
        </p:nvSpPr>
        <p:spPr>
          <a:xfrm>
            <a:off x="6934851" y="3522323"/>
            <a:ext cx="2949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  <a:latin typeface="Calibri" panose="020F0502020204030204"/>
              </a:rPr>
              <a:t>Leak rate of irradiated seals</a:t>
            </a:r>
            <a:endParaRPr lang="en-CA" u="sng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74080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E090BFA-6D66-01F1-042A-2AAD74F45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070" y="108446"/>
            <a:ext cx="5949581" cy="3682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B16327-6134-22F7-E393-8120564B6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2568575" algn="l"/>
              </a:tabLst>
            </a:pPr>
            <a:r>
              <a:rPr lang="en-US" dirty="0"/>
              <a:t>PEEK</a:t>
            </a:r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414DDF-4BBD-2DAE-50CA-F4ECE431BB39}"/>
              </a:ext>
            </a:extLst>
          </p:cNvPr>
          <p:cNvSpPr txBox="1"/>
          <p:nvPr/>
        </p:nvSpPr>
        <p:spPr>
          <a:xfrm>
            <a:off x="8908097" y="199994"/>
            <a:ext cx="65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73.8</a:t>
            </a:r>
            <a:endParaRPr lang="en-CA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48434E-6BED-D228-E9A3-DAD6568960F3}"/>
              </a:ext>
            </a:extLst>
          </p:cNvPr>
          <p:cNvSpPr txBox="1"/>
          <p:nvPr/>
        </p:nvSpPr>
        <p:spPr>
          <a:xfrm>
            <a:off x="5295188" y="199994"/>
            <a:ext cx="1374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0</a:t>
            </a:r>
            <a:endParaRPr lang="en-CA" dirty="0">
              <a:solidFill>
                <a:srgbClr val="92D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7CF17B-8BF4-22A7-7337-0883FC3A0104}"/>
              </a:ext>
            </a:extLst>
          </p:cNvPr>
          <p:cNvSpPr txBox="1"/>
          <p:nvPr/>
        </p:nvSpPr>
        <p:spPr>
          <a:xfrm>
            <a:off x="6412380" y="199994"/>
            <a:ext cx="554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3.6</a:t>
            </a:r>
            <a:endParaRPr lang="en-CA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AE6497-51BC-79CB-DA34-6B24628A6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35" y="126558"/>
            <a:ext cx="3398677" cy="1048228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C4D7E8-BC3D-B71C-EA16-DA2B7FAAD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60" y="3228697"/>
            <a:ext cx="3439378" cy="78522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BB5FE3-9C5E-638B-BA73-B6AD79593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736" y="1297761"/>
            <a:ext cx="3398677" cy="84170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BB20A8-9B9A-0A54-F45E-BE06359CD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735" y="2237912"/>
            <a:ext cx="3419028" cy="929150"/>
          </a:xfrm>
          <a:prstGeom prst="rect">
            <a:avLst/>
          </a:prstGeom>
          <a:ln w="28575">
            <a:solidFill>
              <a:srgbClr val="CF01C5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731799C-ECA6-BFA5-08BF-E91EA5603C98}"/>
              </a:ext>
            </a:extLst>
          </p:cNvPr>
          <p:cNvSpPr txBox="1"/>
          <p:nvPr/>
        </p:nvSpPr>
        <p:spPr>
          <a:xfrm>
            <a:off x="6984960" y="199994"/>
            <a:ext cx="651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01C5"/>
                </a:solidFill>
              </a:rPr>
              <a:t>17.2</a:t>
            </a:r>
            <a:endParaRPr lang="en-CA">
              <a:solidFill>
                <a:srgbClr val="CF01C5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3423A4-EAC6-AEB5-B858-C4BB21A470B7}"/>
              </a:ext>
            </a:extLst>
          </p:cNvPr>
          <p:cNvSpPr txBox="1"/>
          <p:nvPr/>
        </p:nvSpPr>
        <p:spPr>
          <a:xfrm>
            <a:off x="5737952" y="199994"/>
            <a:ext cx="712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0.86</a:t>
            </a:r>
            <a:endParaRPr lang="en-C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A6A75E-7C87-CA6B-1D76-36270F4A23F2}"/>
              </a:ext>
            </a:extLst>
          </p:cNvPr>
          <p:cNvSpPr txBox="1"/>
          <p:nvPr/>
        </p:nvSpPr>
        <p:spPr>
          <a:xfrm>
            <a:off x="7520709" y="199994"/>
            <a:ext cx="824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23.91</a:t>
            </a:r>
            <a:endParaRPr lang="en-C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B15A33-2C67-B5B5-FEC2-77B2B0A87D71}"/>
              </a:ext>
            </a:extLst>
          </p:cNvPr>
          <p:cNvSpPr txBox="1"/>
          <p:nvPr/>
        </p:nvSpPr>
        <p:spPr>
          <a:xfrm>
            <a:off x="8228535" y="199994"/>
            <a:ext cx="84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36.49</a:t>
            </a:r>
            <a:endParaRPr lang="en-C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2DEAB9-D487-042E-30D3-6D5E104C6FE3}"/>
              </a:ext>
            </a:extLst>
          </p:cNvPr>
          <p:cNvSpPr txBox="1"/>
          <p:nvPr/>
        </p:nvSpPr>
        <p:spPr>
          <a:xfrm>
            <a:off x="9489644" y="199994"/>
            <a:ext cx="858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MGy</a:t>
            </a:r>
            <a:r>
              <a:rPr lang="en-US" dirty="0"/>
              <a:t>)</a:t>
            </a:r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0CE9D9-29E8-E844-CC2A-0F2033493D24}"/>
              </a:ext>
            </a:extLst>
          </p:cNvPr>
          <p:cNvSpPr/>
          <p:nvPr/>
        </p:nvSpPr>
        <p:spPr>
          <a:xfrm>
            <a:off x="143560" y="4037043"/>
            <a:ext cx="9875932" cy="2865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66CBD74-22CE-CBE4-E2F0-960FCE5ED837}"/>
              </a:ext>
            </a:extLst>
          </p:cNvPr>
          <p:cNvSpPr txBox="1"/>
          <p:nvPr/>
        </p:nvSpPr>
        <p:spPr>
          <a:xfrm rot="16200000">
            <a:off x="3038604" y="1585466"/>
            <a:ext cx="307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Load/thickness^2 (N/mm^2)</a:t>
            </a:r>
            <a:endParaRPr lang="en-CA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6FF507-F4A6-2582-9EB3-B8D09B5598AE}"/>
              </a:ext>
            </a:extLst>
          </p:cNvPr>
          <p:cNvSpPr txBox="1"/>
          <p:nvPr/>
        </p:nvSpPr>
        <p:spPr>
          <a:xfrm>
            <a:off x="5890442" y="3531562"/>
            <a:ext cx="307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Displacement (mm)</a:t>
            </a:r>
            <a:endParaRPr lang="en-CA" dirty="0"/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339CC5CC-D9CE-1678-CAF4-A217ACCF20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1166234"/>
              </p:ext>
            </p:extLst>
          </p:nvPr>
        </p:nvGraphicFramePr>
        <p:xfrm>
          <a:off x="52880" y="4037043"/>
          <a:ext cx="5083137" cy="29265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FB2D014A-F35B-4369-9615-085329E3ED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9871108"/>
              </p:ext>
            </p:extLst>
          </p:nvPr>
        </p:nvGraphicFramePr>
        <p:xfrm>
          <a:off x="5244804" y="3910782"/>
          <a:ext cx="4516392" cy="2991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3616C46-A598-176A-DBE8-C715A23482A2}"/>
              </a:ext>
            </a:extLst>
          </p:cNvPr>
          <p:cNvSpPr txBox="1"/>
          <p:nvPr/>
        </p:nvSpPr>
        <p:spPr>
          <a:xfrm>
            <a:off x="9855146" y="4704998"/>
            <a:ext cx="193601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Molecular weight measurements to come</a:t>
            </a:r>
          </a:p>
        </p:txBody>
      </p:sp>
    </p:spTree>
    <p:extLst>
      <p:ext uri="{BB962C8B-B14F-4D97-AF65-F5344CB8AC3E}">
        <p14:creationId xmlns:p14="http://schemas.microsoft.com/office/powerpoint/2010/main" val="1978463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B85B1-D93A-C282-8D7C-1809F1F70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 &amp; 2022 parasitic irradiation campaign at ISAC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2EA6FD6-4F6D-F282-5E50-34C950C52D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3544"/>
              </p:ext>
            </p:extLst>
          </p:nvPr>
        </p:nvGraphicFramePr>
        <p:xfrm>
          <a:off x="1043132" y="751263"/>
          <a:ext cx="8404283" cy="2775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0493">
                  <a:extLst>
                    <a:ext uri="{9D8B030D-6E8A-4147-A177-3AD203B41FA5}">
                      <a16:colId xmlns:a16="http://schemas.microsoft.com/office/drawing/2014/main" val="1558992168"/>
                    </a:ext>
                  </a:extLst>
                </a:gridCol>
                <a:gridCol w="2948338">
                  <a:extLst>
                    <a:ext uri="{9D8B030D-6E8A-4147-A177-3AD203B41FA5}">
                      <a16:colId xmlns:a16="http://schemas.microsoft.com/office/drawing/2014/main" val="2268586531"/>
                    </a:ext>
                  </a:extLst>
                </a:gridCol>
                <a:gridCol w="1762924">
                  <a:extLst>
                    <a:ext uri="{9D8B030D-6E8A-4147-A177-3AD203B41FA5}">
                      <a16:colId xmlns:a16="http://schemas.microsoft.com/office/drawing/2014/main" val="1359429771"/>
                    </a:ext>
                  </a:extLst>
                </a:gridCol>
                <a:gridCol w="1732528">
                  <a:extLst>
                    <a:ext uri="{9D8B030D-6E8A-4147-A177-3AD203B41FA5}">
                      <a16:colId xmlns:a16="http://schemas.microsoft.com/office/drawing/2014/main" val="257318600"/>
                    </a:ext>
                  </a:extLst>
                </a:gridCol>
              </a:tblGrid>
              <a:tr h="451974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Parasitic target #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Sample materials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Irrad. (</a:t>
                      </a:r>
                      <a:r>
                        <a:rPr lang="el-GR">
                          <a:effectLst/>
                        </a:rPr>
                        <a:t>μ</a:t>
                      </a:r>
                      <a:r>
                        <a:rPr lang="en-US">
                          <a:effectLst/>
                        </a:rPr>
                        <a:t>Ah)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DPA-NRT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40942353"/>
                  </a:ext>
                </a:extLst>
              </a:tr>
              <a:tr h="22598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#1-P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Al6061-AlSi10Mg(AM)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2934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[0.01-0.025]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2783234"/>
                  </a:ext>
                </a:extLst>
              </a:tr>
              <a:tr h="225987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#2-P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Al6061-AlSi10Mg(AM)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33315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[0.12-0.62]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305190"/>
                  </a:ext>
                </a:extLst>
              </a:tr>
              <a:tr h="451974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#3-P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CrMnFeCoNi (Cantor) - SS316L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40573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[0.91-3.52]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45651755"/>
                  </a:ext>
                </a:extLst>
              </a:tr>
              <a:tr h="451974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#4-P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CrMnFeCoNi (Cantor) - SS316L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11772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[0.24-1.05]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88850722"/>
                  </a:ext>
                </a:extLst>
              </a:tr>
              <a:tr h="677962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#5-P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CrFeCoNiCu - CrMnFeNi (Co-less Cantor)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13891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[0.32-0.90]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9917075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14DD5F4-B260-3F5E-F5A9-BAF9707C6DAC}"/>
              </a:ext>
            </a:extLst>
          </p:cNvPr>
          <p:cNvSpPr txBox="1"/>
          <p:nvPr/>
        </p:nvSpPr>
        <p:spPr>
          <a:xfrm>
            <a:off x="201756" y="822613"/>
            <a:ext cx="13049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cs typeface="Arial"/>
              </a:rPr>
              <a:t>2021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24D98DB-65A3-E1D9-BB6A-8004B6A8B9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150945"/>
              </p:ext>
            </p:extLst>
          </p:nvPr>
        </p:nvGraphicFramePr>
        <p:xfrm>
          <a:off x="1043132" y="3683924"/>
          <a:ext cx="8404283" cy="2705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6811">
                  <a:extLst>
                    <a:ext uri="{9D8B030D-6E8A-4147-A177-3AD203B41FA5}">
                      <a16:colId xmlns:a16="http://schemas.microsoft.com/office/drawing/2014/main" val="1642375526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1062396869"/>
                    </a:ext>
                  </a:extLst>
                </a:gridCol>
                <a:gridCol w="1770743">
                  <a:extLst>
                    <a:ext uri="{9D8B030D-6E8A-4147-A177-3AD203B41FA5}">
                      <a16:colId xmlns:a16="http://schemas.microsoft.com/office/drawing/2014/main" val="1958801787"/>
                    </a:ext>
                  </a:extLst>
                </a:gridCol>
                <a:gridCol w="1740329">
                  <a:extLst>
                    <a:ext uri="{9D8B030D-6E8A-4147-A177-3AD203B41FA5}">
                      <a16:colId xmlns:a16="http://schemas.microsoft.com/office/drawing/2014/main" val="3795113049"/>
                    </a:ext>
                  </a:extLst>
                </a:gridCol>
              </a:tblGrid>
              <a:tr h="601147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Parasitic target #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Sample materials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solidFill>
                            <a:srgbClr val="FF0000"/>
                          </a:solidFill>
                          <a:effectLst/>
                        </a:rPr>
                        <a:t>Estimated Irrad. (</a:t>
                      </a:r>
                      <a:r>
                        <a:rPr lang="el-GR">
                          <a:solidFill>
                            <a:srgbClr val="FF0000"/>
                          </a:solidFill>
                          <a:effectLst/>
                        </a:rPr>
                        <a:t>μ</a:t>
                      </a:r>
                      <a:r>
                        <a:rPr lang="en-US">
                          <a:solidFill>
                            <a:srgbClr val="FF0000"/>
                          </a:solidFill>
                          <a:effectLst/>
                        </a:rPr>
                        <a:t>Ah)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  <a:effectLst/>
                        </a:rPr>
                        <a:t>Estimated DPA-NRT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3274136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#6-P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CuCrZr</a:t>
                      </a:r>
                      <a:endParaRPr lang="en-US" err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solidFill>
                            <a:srgbClr val="FF0000"/>
                          </a:solidFill>
                          <a:effectLst/>
                        </a:rPr>
                        <a:t>21613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[0.48-1.87]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37239902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#7-P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SS310, 800H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solidFill>
                            <a:srgbClr val="FF0000"/>
                          </a:solidFill>
                          <a:effectLst/>
                        </a:rPr>
                        <a:t>24290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[0.54-2.1]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2906785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#8-P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cold sprayed Cu alloy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solidFill>
                            <a:srgbClr val="FF0000"/>
                          </a:solidFill>
                          <a:effectLst/>
                        </a:rPr>
                        <a:t>24290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[0.54-2.1]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27545915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#9-P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Al alloy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solidFill>
                            <a:srgbClr val="FF0000"/>
                          </a:solidFill>
                          <a:effectLst/>
                        </a:rPr>
                        <a:t>3000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[0.01-0.055]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97474384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#10-P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Cantor, SS316L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solidFill>
                            <a:srgbClr val="FF0000"/>
                          </a:solidFill>
                          <a:effectLst/>
                        </a:rPr>
                        <a:t>43058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[0.96-3.73]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1416462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#11-P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Al6061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solidFill>
                            <a:srgbClr val="FF0000"/>
                          </a:solidFill>
                          <a:effectLst/>
                        </a:rPr>
                        <a:t>43058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[0.15-0.8]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2118231"/>
                  </a:ext>
                </a:extLst>
              </a:tr>
              <a:tr h="300573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#12-P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Cantor, SS316L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solidFill>
                            <a:srgbClr val="FF0000"/>
                          </a:solidFill>
                          <a:effectLst/>
                        </a:rPr>
                        <a:t>8308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[0.19-0.72]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946711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DE71E27-C1CA-FB33-A419-13FCE711FDDE}"/>
              </a:ext>
            </a:extLst>
          </p:cNvPr>
          <p:cNvSpPr txBox="1"/>
          <p:nvPr/>
        </p:nvSpPr>
        <p:spPr>
          <a:xfrm>
            <a:off x="201756" y="3706090"/>
            <a:ext cx="130492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cs typeface="Arial"/>
              </a:rPr>
              <a:t>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912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een, grass, lush&#10;&#10;Description automatically generated">
            <a:extLst>
              <a:ext uri="{FF2B5EF4-FFF2-40B4-BE49-F238E27FC236}">
                <a16:creationId xmlns:a16="http://schemas.microsoft.com/office/drawing/2014/main" id="{2A7D0535-AFCB-4D09-ABBB-6E7C61A4A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54" y="1334549"/>
            <a:ext cx="2385864" cy="2094461"/>
          </a:xfrm>
          <a:prstGeom prst="rect">
            <a:avLst/>
          </a:prstGeom>
        </p:spPr>
      </p:pic>
      <p:pic>
        <p:nvPicPr>
          <p:cNvPr id="11" name="Picture 10" descr="A picture containing grass, green, plant&#10;&#10;Description automatically generated">
            <a:extLst>
              <a:ext uri="{FF2B5EF4-FFF2-40B4-BE49-F238E27FC236}">
                <a16:creationId xmlns:a16="http://schemas.microsoft.com/office/drawing/2014/main" id="{F771C77F-8111-4F23-B567-0163FC058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91" y="3429020"/>
            <a:ext cx="2385865" cy="2094462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5F27580D-9A37-43E7-8CC6-0A7100AC5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56" y="3429020"/>
            <a:ext cx="2385866" cy="2094462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932CA53B-6042-480B-9566-A9FACBB2B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84" y="1334539"/>
            <a:ext cx="2385864" cy="2094461"/>
          </a:xfrm>
          <a:prstGeom prst="rect">
            <a:avLst/>
          </a:prstGeom>
        </p:spPr>
      </p:pic>
      <p:pic>
        <p:nvPicPr>
          <p:cNvPr id="17" name="Picture 16" descr="Background pattern&#10;&#10;Description automatically generated">
            <a:extLst>
              <a:ext uri="{FF2B5EF4-FFF2-40B4-BE49-F238E27FC236}">
                <a16:creationId xmlns:a16="http://schemas.microsoft.com/office/drawing/2014/main" id="{6175B4DA-A5E7-47E0-9C44-17B725AC1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122" y="3429020"/>
            <a:ext cx="2378599" cy="2088083"/>
          </a:xfrm>
          <a:prstGeom prst="rect">
            <a:avLst/>
          </a:prstGeom>
        </p:spPr>
      </p:pic>
      <p:pic>
        <p:nvPicPr>
          <p:cNvPr id="21" name="Picture 20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E2270F68-95FB-4A11-88BF-64AD31B54D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91" y="1334558"/>
            <a:ext cx="2385865" cy="20944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32FB31-8DFC-CB4B-3F99-1405374063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3996" y="2561792"/>
            <a:ext cx="3891181" cy="2495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021E28-1180-B39C-2BF6-26CE8405F7B6}"/>
              </a:ext>
            </a:extLst>
          </p:cNvPr>
          <p:cNvSpPr txBox="1"/>
          <p:nvPr/>
        </p:nvSpPr>
        <p:spPr>
          <a:xfrm rot="16200000">
            <a:off x="8595361" y="1903391"/>
            <a:ext cx="103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(111)</a:t>
            </a:r>
            <a:endParaRPr lang="en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806C54-8230-30DF-AED4-6C548C380878}"/>
              </a:ext>
            </a:extLst>
          </p:cNvPr>
          <p:cNvSpPr txBox="1"/>
          <p:nvPr/>
        </p:nvSpPr>
        <p:spPr>
          <a:xfrm rot="16200000">
            <a:off x="8913993" y="3930437"/>
            <a:ext cx="103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(200)</a:t>
            </a:r>
            <a:endParaRPr lang="en-C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CC8844-F7B0-C97D-E649-F11F7A8EE5CD}"/>
              </a:ext>
            </a:extLst>
          </p:cNvPr>
          <p:cNvSpPr txBox="1"/>
          <p:nvPr/>
        </p:nvSpPr>
        <p:spPr>
          <a:xfrm rot="16200000">
            <a:off x="9923082" y="4056110"/>
            <a:ext cx="103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(220)</a:t>
            </a:r>
            <a:endParaRPr lang="en-CA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771012-A77B-6A6F-F9CD-E069C3532C12}"/>
              </a:ext>
            </a:extLst>
          </p:cNvPr>
          <p:cNvSpPr txBox="1"/>
          <p:nvPr/>
        </p:nvSpPr>
        <p:spPr>
          <a:xfrm rot="16200000">
            <a:off x="10608826" y="3930437"/>
            <a:ext cx="103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(311)</a:t>
            </a:r>
            <a:endParaRPr lang="en-C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413A16-83A0-1850-432C-E640091B3E15}"/>
              </a:ext>
            </a:extLst>
          </p:cNvPr>
          <p:cNvSpPr txBox="1"/>
          <p:nvPr/>
        </p:nvSpPr>
        <p:spPr>
          <a:xfrm rot="16200000">
            <a:off x="10877430" y="4056110"/>
            <a:ext cx="103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(222)</a:t>
            </a:r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BF8EB-12F3-7F72-4CD9-A39D01C8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Cantor HEA</a:t>
            </a:r>
          </a:p>
        </p:txBody>
      </p:sp>
    </p:spTree>
    <p:extLst>
      <p:ext uri="{BB962C8B-B14F-4D97-AF65-F5344CB8AC3E}">
        <p14:creationId xmlns:p14="http://schemas.microsoft.com/office/powerpoint/2010/main" val="1716903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27B6E16B-D46C-6B5F-47D1-14EC67F1B9E0}"/>
              </a:ext>
            </a:extLst>
          </p:cNvPr>
          <p:cNvSpPr/>
          <p:nvPr/>
        </p:nvSpPr>
        <p:spPr>
          <a:xfrm>
            <a:off x="135486" y="119203"/>
            <a:ext cx="5960514" cy="2865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9F7612C-7FEE-3ABD-9BF7-6D1ECBF59E07}"/>
              </a:ext>
            </a:extLst>
          </p:cNvPr>
          <p:cNvSpPr/>
          <p:nvPr/>
        </p:nvSpPr>
        <p:spPr>
          <a:xfrm>
            <a:off x="135486" y="3974101"/>
            <a:ext cx="10972800" cy="2865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F9F07D7-5A97-855B-FCB2-649A67D8B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Cantor HEA and SS316 Pilot irradiation 2021: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0DFAAD-D4D1-092D-5A8D-B8ED9A2E20FE}"/>
              </a:ext>
            </a:extLst>
          </p:cNvPr>
          <p:cNvGrpSpPr/>
          <p:nvPr/>
        </p:nvGrpSpPr>
        <p:grpSpPr>
          <a:xfrm>
            <a:off x="383866" y="417648"/>
            <a:ext cx="5372025" cy="3213963"/>
            <a:chOff x="838200" y="604379"/>
            <a:chExt cx="9675102" cy="6161920"/>
          </a:xfrm>
          <a:solidFill>
            <a:schemeClr val="bg1"/>
          </a:solidFill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CB4CAA9-AECE-CB8B-9491-E3E192D2B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604379"/>
              <a:ext cx="9675102" cy="6161920"/>
            </a:xfrm>
            <a:prstGeom prst="rect">
              <a:avLst/>
            </a:prstGeom>
            <a:noFill/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6EF567B-4C11-E8B5-BDB3-B44C9B074275}"/>
                </a:ext>
              </a:extLst>
            </p:cNvPr>
            <p:cNvSpPr/>
            <p:nvPr/>
          </p:nvSpPr>
          <p:spPr>
            <a:xfrm rot="1198408">
              <a:off x="4597167" y="2046914"/>
              <a:ext cx="83890" cy="125835"/>
            </a:xfrm>
            <a:prstGeom prst="rect">
              <a:avLst/>
            </a:prstGeom>
            <a:grp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CA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0F166764-B35C-8F15-FEA0-BB70FC78AF64}"/>
              </a:ext>
            </a:extLst>
          </p:cNvPr>
          <p:cNvSpPr txBox="1">
            <a:spLocks/>
          </p:cNvSpPr>
          <p:nvPr/>
        </p:nvSpPr>
        <p:spPr>
          <a:xfrm>
            <a:off x="7108106" y="708230"/>
            <a:ext cx="438814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DPA-NRT simulated with FLUKA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temperature effects accounted (from simulation up to 400ºC), online measurements soon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~50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He/DPA-NRT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from 2 parasitic targets (11,772 µAh (35 days in beam, 2.5 months total time) and 40,573 µAh (79 days in beam, 5 months total time)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B67619-3AFE-45E7-2F9F-9085270BDEC1}"/>
              </a:ext>
            </a:extLst>
          </p:cNvPr>
          <p:cNvSpPr txBox="1"/>
          <p:nvPr/>
        </p:nvSpPr>
        <p:spPr>
          <a:xfrm rot="16200000">
            <a:off x="-893499" y="1657743"/>
            <a:ext cx="302929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>
              <a:defRPr sz="16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CA" sz="1800"/>
              <a:t>Load/thickness^2</a:t>
            </a:r>
            <a:r>
              <a:rPr lang="en-CA" sz="1800" baseline="0"/>
              <a:t> (N/mm^2)</a:t>
            </a:r>
            <a:endParaRPr lang="en-CA" sz="1800"/>
          </a:p>
        </p:txBody>
      </p:sp>
      <p:graphicFrame>
        <p:nvGraphicFramePr>
          <p:cNvPr id="52" name="Chart 51">
            <a:extLst>
              <a:ext uri="{FF2B5EF4-FFF2-40B4-BE49-F238E27FC236}">
                <a16:creationId xmlns:a16="http://schemas.microsoft.com/office/drawing/2014/main" id="{771CE745-8ED8-9B9F-03F5-063F307534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269944"/>
              </p:ext>
            </p:extLst>
          </p:nvPr>
        </p:nvGraphicFramePr>
        <p:xfrm>
          <a:off x="5955382" y="3682589"/>
          <a:ext cx="5202443" cy="3266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97DB53D-99C6-F2DE-EBF3-5A685D552997}"/>
              </a:ext>
            </a:extLst>
          </p:cNvPr>
          <p:cNvCxnSpPr/>
          <p:nvPr/>
        </p:nvCxnSpPr>
        <p:spPr>
          <a:xfrm>
            <a:off x="5461105" y="1629013"/>
            <a:ext cx="620785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CFE5615-693B-0883-569F-4FC65F9EF65D}"/>
              </a:ext>
            </a:extLst>
          </p:cNvPr>
          <p:cNvCxnSpPr/>
          <p:nvPr/>
        </p:nvCxnSpPr>
        <p:spPr>
          <a:xfrm>
            <a:off x="5461105" y="2442459"/>
            <a:ext cx="62078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2F0A3EB-BDF7-30C5-086F-BF6D49E95A8C}"/>
              </a:ext>
            </a:extLst>
          </p:cNvPr>
          <p:cNvSpPr txBox="1"/>
          <p:nvPr/>
        </p:nvSpPr>
        <p:spPr>
          <a:xfrm>
            <a:off x="5329328" y="1338787"/>
            <a:ext cx="15051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SS316L</a:t>
            </a:r>
            <a:endParaRPr lang="en-CA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1163BCC-A595-AA55-EE7B-F32942AFE53E}"/>
              </a:ext>
            </a:extLst>
          </p:cNvPr>
          <p:cNvSpPr txBox="1"/>
          <p:nvPr/>
        </p:nvSpPr>
        <p:spPr>
          <a:xfrm>
            <a:off x="5329328" y="2152232"/>
            <a:ext cx="15051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Cantor HEA</a:t>
            </a:r>
            <a:endParaRPr lang="en-CA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B1D6AAB-6199-0499-8F38-DAF98C149A13}"/>
              </a:ext>
            </a:extLst>
          </p:cNvPr>
          <p:cNvSpPr txBox="1"/>
          <p:nvPr/>
        </p:nvSpPr>
        <p:spPr>
          <a:xfrm>
            <a:off x="3947605" y="5205090"/>
            <a:ext cx="150512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SPT Yield</a:t>
            </a:r>
            <a:endParaRPr lang="en-CA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DDBF7C3-CE5C-CB8F-DD20-1203512541FE}"/>
              </a:ext>
            </a:extLst>
          </p:cNvPr>
          <p:cNvSpPr txBox="1"/>
          <p:nvPr/>
        </p:nvSpPr>
        <p:spPr>
          <a:xfrm>
            <a:off x="3947605" y="3772330"/>
            <a:ext cx="1505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Max load</a:t>
            </a:r>
            <a:endParaRPr lang="en-CA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2CE23BD-2CFB-96CB-52BC-65AD879F27BC}"/>
              </a:ext>
            </a:extLst>
          </p:cNvPr>
          <p:cNvSpPr txBox="1"/>
          <p:nvPr/>
        </p:nvSpPr>
        <p:spPr>
          <a:xfrm>
            <a:off x="264338" y="3427490"/>
            <a:ext cx="609460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 sz="16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CA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Displacement (mm)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E1C793E-9849-B3A5-3390-62516CDC7666}"/>
              </a:ext>
            </a:extLst>
          </p:cNvPr>
          <p:cNvSpPr txBox="1"/>
          <p:nvPr/>
        </p:nvSpPr>
        <p:spPr>
          <a:xfrm>
            <a:off x="1455498" y="611322"/>
            <a:ext cx="6034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0.24</a:t>
            </a:r>
            <a:endParaRPr lang="en-CA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9680165-7D03-5E2F-CFEA-359855B0AF69}"/>
              </a:ext>
            </a:extLst>
          </p:cNvPr>
          <p:cNvSpPr txBox="1"/>
          <p:nvPr/>
        </p:nvSpPr>
        <p:spPr>
          <a:xfrm>
            <a:off x="2150294" y="611322"/>
            <a:ext cx="6034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0.47</a:t>
            </a:r>
            <a:endParaRPr lang="en-CA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1979FB0-8F8D-A962-4B63-946FA708323C}"/>
              </a:ext>
            </a:extLst>
          </p:cNvPr>
          <p:cNvSpPr txBox="1"/>
          <p:nvPr/>
        </p:nvSpPr>
        <p:spPr>
          <a:xfrm>
            <a:off x="2778514" y="611322"/>
            <a:ext cx="6034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0.91</a:t>
            </a:r>
            <a:endParaRPr lang="en-CA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1DF9452-124C-1657-9120-E036552B59A4}"/>
              </a:ext>
            </a:extLst>
          </p:cNvPr>
          <p:cNvSpPr txBox="1"/>
          <p:nvPr/>
        </p:nvSpPr>
        <p:spPr>
          <a:xfrm>
            <a:off x="3423257" y="593552"/>
            <a:ext cx="6034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1.05</a:t>
            </a:r>
            <a:endParaRPr lang="en-CA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EB7D8339-440A-68E1-A7AA-89DE810734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2145936"/>
              </p:ext>
            </p:extLst>
          </p:nvPr>
        </p:nvGraphicFramePr>
        <p:xfrm>
          <a:off x="250287" y="3604769"/>
          <a:ext cx="5202442" cy="3402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639B7A0D-69F2-811A-B305-8181443EC1A4}"/>
              </a:ext>
            </a:extLst>
          </p:cNvPr>
          <p:cNvSpPr txBox="1"/>
          <p:nvPr/>
        </p:nvSpPr>
        <p:spPr>
          <a:xfrm>
            <a:off x="4051477" y="606818"/>
            <a:ext cx="6034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1.59</a:t>
            </a:r>
            <a:endParaRPr lang="en-CA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F6A93A3-92A1-C5FE-3DE7-2E941A2B8366}"/>
              </a:ext>
            </a:extLst>
          </p:cNvPr>
          <p:cNvSpPr txBox="1"/>
          <p:nvPr/>
        </p:nvSpPr>
        <p:spPr>
          <a:xfrm>
            <a:off x="4659215" y="606818"/>
            <a:ext cx="6034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3.52</a:t>
            </a:r>
            <a:endParaRPr lang="en-CA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CE57C7A-AB36-C708-D248-E57C73FEEEDC}"/>
              </a:ext>
            </a:extLst>
          </p:cNvPr>
          <p:cNvSpPr txBox="1"/>
          <p:nvPr/>
        </p:nvSpPr>
        <p:spPr>
          <a:xfrm>
            <a:off x="5375782" y="606818"/>
            <a:ext cx="1096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DPA-NRT</a:t>
            </a:r>
            <a:endParaRPr lang="en-CA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37668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1299D-EF97-C5FE-82E0-FBA189840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Online temperature measurements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CBAA1C-7E2C-6CF6-3CD4-E6BB55304D96}"/>
              </a:ext>
            </a:extLst>
          </p:cNvPr>
          <p:cNvSpPr txBox="1"/>
          <p:nvPr/>
        </p:nvSpPr>
        <p:spPr>
          <a:xfrm>
            <a:off x="321973" y="952922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Calibri" panose="020F0502020204030204"/>
              </a:rPr>
              <a:t>Previous attempt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8DF484-D884-EA60-0CF5-F92814B56041}"/>
              </a:ext>
            </a:extLst>
          </p:cNvPr>
          <p:cNvSpPr txBox="1"/>
          <p:nvPr/>
        </p:nvSpPr>
        <p:spPr>
          <a:xfrm>
            <a:off x="195345" y="3394580"/>
            <a:ext cx="4767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Calibri" panose="020F0502020204030204"/>
              </a:rPr>
              <a:t>Ideas to experimentally obtain irradiation temperatures, to be implemented Oct-Dec.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8A3930-30E9-31F4-96CF-14D5663565EE}"/>
              </a:ext>
            </a:extLst>
          </p:cNvPr>
          <p:cNvSpPr txBox="1"/>
          <p:nvPr/>
        </p:nvSpPr>
        <p:spPr>
          <a:xfrm>
            <a:off x="1388678" y="4040911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Calibri" panose="020F0502020204030204"/>
              </a:rPr>
              <a:t>Simple design</a:t>
            </a:r>
          </a:p>
        </p:txBody>
      </p:sp>
      <p:pic>
        <p:nvPicPr>
          <p:cNvPr id="28" name="Picture 27" descr="A picture containing ground, wooden&#10;&#10;Description automatically generated">
            <a:extLst>
              <a:ext uri="{FF2B5EF4-FFF2-40B4-BE49-F238E27FC236}">
                <a16:creationId xmlns:a16="http://schemas.microsoft.com/office/drawing/2014/main" id="{9D2551B5-FC79-8659-1027-1EAC17C51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05" y="4479132"/>
            <a:ext cx="2308319" cy="1731239"/>
          </a:xfrm>
          <a:prstGeom prst="rect">
            <a:avLst/>
          </a:prstGeom>
        </p:spPr>
      </p:pic>
      <p:pic>
        <p:nvPicPr>
          <p:cNvPr id="29" name="Picture 28" descr="Chart, histogram&#10;&#10;Description automatically generated">
            <a:extLst>
              <a:ext uri="{FF2B5EF4-FFF2-40B4-BE49-F238E27FC236}">
                <a16:creationId xmlns:a16="http://schemas.microsoft.com/office/drawing/2014/main" id="{93F8EC01-A77C-9CEE-D00C-1D8FD5E89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968" y="802318"/>
            <a:ext cx="4876800" cy="25374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0AC53D7-2F87-C0EE-C291-0F88B55F65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035"/>
          <a:stretch/>
        </p:blipFill>
        <p:spPr>
          <a:xfrm>
            <a:off x="9707032" y="4225577"/>
            <a:ext cx="2107765" cy="19152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50B7F2-1354-E5BC-D12F-ADFED7C8B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9540" y="4225577"/>
            <a:ext cx="2814972" cy="20393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501789-757B-6BFD-F195-82AC27FF5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7382" y="4430374"/>
            <a:ext cx="2047105" cy="172709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97758F0-55BD-971B-7643-00629259A801}"/>
              </a:ext>
            </a:extLst>
          </p:cNvPr>
          <p:cNvSpPr txBox="1"/>
          <p:nvPr/>
        </p:nvSpPr>
        <p:spPr>
          <a:xfrm>
            <a:off x="4163927" y="3952294"/>
            <a:ext cx="2795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Calibri" panose="020F0502020204030204"/>
              </a:rPr>
              <a:t>Welded to dummy sample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FDF2FA-9236-F9DC-966B-0E3C549C79A1}"/>
              </a:ext>
            </a:extLst>
          </p:cNvPr>
          <p:cNvSpPr txBox="1"/>
          <p:nvPr/>
        </p:nvSpPr>
        <p:spPr>
          <a:xfrm>
            <a:off x="8651580" y="3719604"/>
            <a:ext cx="2279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>
                <a:solidFill>
                  <a:prstClr val="black"/>
                </a:solidFill>
                <a:latin typeface="Calibri" panose="020F0502020204030204"/>
              </a:rPr>
              <a:t>RTD measurement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4E96CB7-1BD0-D39E-CAE4-A386641DB3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6129" y="870520"/>
            <a:ext cx="2110903" cy="245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35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941DE6-0D4A-4DE6-8268-F4D9A1C414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458" y="5862086"/>
            <a:ext cx="411480" cy="411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63766-7BFA-42FB-A22F-C984BD5344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1295" y="5865134"/>
            <a:ext cx="408432" cy="408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88614D-8C50-4899-B3A2-9BDA426786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084" y="5862086"/>
            <a:ext cx="411480" cy="411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38066F-91B5-485D-8CEF-B4095EAE60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921" y="5862086"/>
            <a:ext cx="411480" cy="4114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A2864B0-D5B5-417A-8193-A0C41DCD4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504" y="3663876"/>
            <a:ext cx="3938833" cy="1581961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5685E4F-2B78-4039-86FD-1FBC7180D3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2749" y="5407576"/>
            <a:ext cx="3938587" cy="304113"/>
          </a:xfrm>
        </p:spPr>
        <p:txBody>
          <a:bodyPr/>
          <a:lstStyle/>
          <a:p>
            <a:r>
              <a:rPr lang="en-US"/>
              <a:t>Follow us </a:t>
            </a:r>
            <a:r>
              <a:rPr lang="en-US" b="1"/>
              <a:t>@TRIUMFLab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0B84371-D8FC-4CC2-8AE2-A624A7315C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504" y="5032956"/>
            <a:ext cx="3938587" cy="374620"/>
          </a:xfrm>
        </p:spPr>
        <p:txBody>
          <a:bodyPr/>
          <a:lstStyle/>
          <a:p>
            <a:r>
              <a:rPr lang="en-US"/>
              <a:t>www.triumf.ca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CB6A12-A45D-384D-BB39-9E1F641CA6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282" y="210064"/>
            <a:ext cx="7854696" cy="300424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6D85BF-2AD8-DB4F-BDF0-DCCF95C912EC}"/>
              </a:ext>
            </a:extLst>
          </p:cNvPr>
          <p:cNvCxnSpPr>
            <a:cxnSpLocks/>
          </p:cNvCxnSpPr>
          <p:nvPr/>
        </p:nvCxnSpPr>
        <p:spPr>
          <a:xfrm>
            <a:off x="8218311" y="0"/>
            <a:ext cx="0" cy="68580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Natural Sciences and Engineering Research Council - Wikipedia">
            <a:extLst>
              <a:ext uri="{FF2B5EF4-FFF2-40B4-BE49-F238E27FC236}">
                <a16:creationId xmlns:a16="http://schemas.microsoft.com/office/drawing/2014/main" id="{4C05B764-A1C4-1DE7-73A1-40664D6A7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532" y="4182020"/>
            <a:ext cx="2031462" cy="87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anada Foundation For Innovation's Master Logo - Fondation Canadienne Pour  L Innovation PNG Image | Transparent PNG Free Download on SeekPNG">
            <a:extLst>
              <a:ext uri="{FF2B5EF4-FFF2-40B4-BE49-F238E27FC236}">
                <a16:creationId xmlns:a16="http://schemas.microsoft.com/office/drawing/2014/main" id="{24857DDD-F7D6-7E15-BDD9-FD3561801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69" y="5573473"/>
            <a:ext cx="1895917" cy="53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Logo: NRC-CNRC | NOIRLab">
            <a:extLst>
              <a:ext uri="{FF2B5EF4-FFF2-40B4-BE49-F238E27FC236}">
                <a16:creationId xmlns:a16="http://schemas.microsoft.com/office/drawing/2014/main" id="{EA3F8501-FBF0-2A59-2B82-41EA68FCC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070" y="6084234"/>
            <a:ext cx="2198394" cy="69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McGill researchers receive over $5M to explore new directions in research -  McGill Reporter">
            <a:extLst>
              <a:ext uri="{FF2B5EF4-FFF2-40B4-BE49-F238E27FC236}">
                <a16:creationId xmlns:a16="http://schemas.microsoft.com/office/drawing/2014/main" id="{D845CA80-C89E-9968-4046-CB848938E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432" y="3348209"/>
            <a:ext cx="2182439" cy="87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University of Victoria - Crunchbase School Profile &amp; Alumni">
            <a:extLst>
              <a:ext uri="{FF2B5EF4-FFF2-40B4-BE49-F238E27FC236}">
                <a16:creationId xmlns:a16="http://schemas.microsoft.com/office/drawing/2014/main" id="{9A61872D-E8A8-0E4C-D851-18AC0B949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82" y="3663876"/>
            <a:ext cx="1186800" cy="118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CIHR's visual identity - CIHR">
            <a:extLst>
              <a:ext uri="{FF2B5EF4-FFF2-40B4-BE49-F238E27FC236}">
                <a16:creationId xmlns:a16="http://schemas.microsoft.com/office/drawing/2014/main" id="{6FA9996E-92B0-A8C7-97A4-38EFA63DD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459" y="5028935"/>
            <a:ext cx="1993367" cy="49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460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AF805-EF41-D439-933E-28A42669E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 alloy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5F7A5-2569-03C4-24FD-C29F11C8D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454" y="1433115"/>
            <a:ext cx="5366657" cy="14579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Soon:</a:t>
            </a:r>
          </a:p>
          <a:p>
            <a:r>
              <a:rPr lang="en-US" sz="2000" dirty="0"/>
              <a:t>ISAC Al6061 beam windows, exchanged every ~7years -&gt; ~0.5Ah -&gt; 6DPA-NRT max in center</a:t>
            </a:r>
            <a:endParaRPr lang="en-CA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1FD44-0DB0-A556-6087-541E3BBAB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027" y="1145344"/>
            <a:ext cx="2623535" cy="174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20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54A34-5C51-61A0-EE00-4B836CC70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C8370-06CD-8B4A-F613-543949EF3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599" y="2730634"/>
            <a:ext cx="4361213" cy="327091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9ED7FC-06E6-3B42-9E6F-6CBA40E85B43}"/>
              </a:ext>
            </a:extLst>
          </p:cNvPr>
          <p:cNvCxnSpPr>
            <a:cxnSpLocks/>
          </p:cNvCxnSpPr>
          <p:nvPr/>
        </p:nvCxnSpPr>
        <p:spPr>
          <a:xfrm>
            <a:off x="3114653" y="5506484"/>
            <a:ext cx="16293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069A68E-9828-FDCE-BB37-40C0DE200FD3}"/>
              </a:ext>
            </a:extLst>
          </p:cNvPr>
          <p:cNvSpPr txBox="1"/>
          <p:nvPr/>
        </p:nvSpPr>
        <p:spPr>
          <a:xfrm>
            <a:off x="3246403" y="5299671"/>
            <a:ext cx="163180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solidFill>
                  <a:schemeClr val="accent1"/>
                </a:solidFill>
              </a:rPr>
              <a:t>thickness/10</a:t>
            </a:r>
            <a:endParaRPr lang="en-CA" sz="1400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F0E629-EDE7-211E-75CE-4BEF26B35AB9}"/>
              </a:ext>
            </a:extLst>
          </p:cNvPr>
          <p:cNvSpPr txBox="1"/>
          <p:nvPr/>
        </p:nvSpPr>
        <p:spPr>
          <a:xfrm>
            <a:off x="3277590" y="4762005"/>
            <a:ext cx="736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Yield</a:t>
            </a:r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964DD5-8D4C-5758-782C-CAC0E603EFC9}"/>
              </a:ext>
            </a:extLst>
          </p:cNvPr>
          <p:cNvSpPr txBox="1"/>
          <p:nvPr/>
        </p:nvSpPr>
        <p:spPr>
          <a:xfrm>
            <a:off x="4613560" y="2832080"/>
            <a:ext cx="119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Max load</a:t>
            </a:r>
            <a:endParaRPr lang="en-C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AC63E9-32AE-D1B1-F8F1-CC4884147D12}"/>
              </a:ext>
            </a:extLst>
          </p:cNvPr>
          <p:cNvSpPr txBox="1"/>
          <p:nvPr/>
        </p:nvSpPr>
        <p:spPr>
          <a:xfrm>
            <a:off x="5513117" y="4308325"/>
            <a:ext cx="2063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Max displacement</a:t>
            </a:r>
            <a:endParaRPr lang="en-C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B96538-94BC-E170-A5A0-DC9F33779488}"/>
              </a:ext>
            </a:extLst>
          </p:cNvPr>
          <p:cNvSpPr txBox="1"/>
          <p:nvPr/>
        </p:nvSpPr>
        <p:spPr>
          <a:xfrm>
            <a:off x="3063833" y="2647414"/>
            <a:ext cx="1888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Initial slope</a:t>
            </a:r>
            <a:endParaRPr lang="en-CA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312B22-24D7-4994-343F-1560B931951A}"/>
              </a:ext>
            </a:extLst>
          </p:cNvPr>
          <p:cNvSpPr txBox="1"/>
          <p:nvPr/>
        </p:nvSpPr>
        <p:spPr>
          <a:xfrm rot="16200000">
            <a:off x="2052889" y="3979902"/>
            <a:ext cx="119941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cs typeface="Calibri"/>
              </a:rPr>
              <a:t>Load (N)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6AA09-A165-3620-2015-682C3377DCC4}"/>
              </a:ext>
            </a:extLst>
          </p:cNvPr>
          <p:cNvSpPr txBox="1"/>
          <p:nvPr/>
        </p:nvSpPr>
        <p:spPr>
          <a:xfrm>
            <a:off x="3764201" y="5710685"/>
            <a:ext cx="264624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cs typeface="Calibri"/>
              </a:rPr>
              <a:t>Displacement (mm)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6DFF8C-4434-7AD0-5BE1-FB21100746CC}"/>
              </a:ext>
            </a:extLst>
          </p:cNvPr>
          <p:cNvSpPr txBox="1"/>
          <p:nvPr/>
        </p:nvSpPr>
        <p:spPr>
          <a:xfrm>
            <a:off x="8462141" y="5503902"/>
            <a:ext cx="264624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cs typeface="Calibri"/>
              </a:rPr>
              <a:t>(from literature)</a:t>
            </a:r>
            <a:endParaRPr lang="en-US"/>
          </a:p>
        </p:txBody>
      </p:sp>
      <p:pic>
        <p:nvPicPr>
          <p:cNvPr id="8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58631AC9-B9CB-C364-9319-823DBCEE2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264" y="3561212"/>
            <a:ext cx="2743200" cy="184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88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A7011-DA29-4487-8799-B1E456047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2021 &amp; 2022 parasitic irradiation campaign at ISAC</a:t>
            </a: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483AB3-7CE1-470B-9EF4-126516A13238}"/>
              </a:ext>
            </a:extLst>
          </p:cNvPr>
          <p:cNvSpPr txBox="1"/>
          <p:nvPr/>
        </p:nvSpPr>
        <p:spPr>
          <a:xfrm>
            <a:off x="522398" y="948331"/>
            <a:ext cx="3711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2021 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49E8BC-3C13-4ED8-AC3E-503ECB74197F}"/>
              </a:ext>
            </a:extLst>
          </p:cNvPr>
          <p:cNvSpPr txBox="1"/>
          <p:nvPr/>
        </p:nvSpPr>
        <p:spPr>
          <a:xfrm>
            <a:off x="537495" y="3492725"/>
            <a:ext cx="435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CNL collaboration -&gt; 800H and SS310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Ariel beam window -&gt; CuCrZr, Cu AM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6BF0B9-42DE-4BB2-893F-E58D773DE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190" y="3815890"/>
            <a:ext cx="2707629" cy="23129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7BC743-BD7E-4676-A16E-2E78B018BFF4}"/>
              </a:ext>
            </a:extLst>
          </p:cNvPr>
          <p:cNvSpPr txBox="1"/>
          <p:nvPr/>
        </p:nvSpPr>
        <p:spPr>
          <a:xfrm>
            <a:off x="9467147" y="3537406"/>
            <a:ext cx="1356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Upstream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D2A838-779E-42F1-B8DF-FD93AB551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585" y="3842568"/>
            <a:ext cx="2723020" cy="2190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6F21BA-5428-4A5B-B199-073A5435A62D}"/>
              </a:ext>
            </a:extLst>
          </p:cNvPr>
          <p:cNvSpPr txBox="1"/>
          <p:nvPr/>
        </p:nvSpPr>
        <p:spPr>
          <a:xfrm>
            <a:off x="5829300" y="3244334"/>
            <a:ext cx="5842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FWHM=7mm, DPA-FLUKA on Cu(Eth=40eV) @10mAh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F95512-268A-4F57-9BA2-5524BCBBC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95" y="1388218"/>
            <a:ext cx="10583752" cy="121937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427DF5-66DB-4663-8932-8ACBCECA179C}"/>
              </a:ext>
            </a:extLst>
          </p:cNvPr>
          <p:cNvCxnSpPr>
            <a:cxnSpLocks/>
          </p:cNvCxnSpPr>
          <p:nvPr/>
        </p:nvCxnSpPr>
        <p:spPr>
          <a:xfrm>
            <a:off x="522398" y="1317099"/>
            <a:ext cx="1077425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2DD92FE-109F-4E1F-BF33-FE5011816915}"/>
              </a:ext>
            </a:extLst>
          </p:cNvPr>
          <p:cNvSpPr txBox="1"/>
          <p:nvPr/>
        </p:nvSpPr>
        <p:spPr>
          <a:xfrm>
            <a:off x="537495" y="3059668"/>
            <a:ext cx="3711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2022 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1D8819-A1A6-4520-AC42-603D61562CDD}"/>
              </a:ext>
            </a:extLst>
          </p:cNvPr>
          <p:cNvSpPr txBox="1"/>
          <p:nvPr/>
        </p:nvSpPr>
        <p:spPr>
          <a:xfrm>
            <a:off x="702181" y="4337604"/>
            <a:ext cx="5393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Developments ongoing: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Thermocouples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Upstream irradiations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Temperature control (TC + heating elements)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B0C5B3-13D2-4DB8-A549-3CEA9A3C7C9A}"/>
              </a:ext>
            </a:extLst>
          </p:cNvPr>
          <p:cNvSpPr txBox="1"/>
          <p:nvPr/>
        </p:nvSpPr>
        <p:spPr>
          <a:xfrm>
            <a:off x="6461882" y="3537406"/>
            <a:ext cx="1564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Downstream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683E68-236C-4C0E-82F6-C934484C6C24}"/>
              </a:ext>
            </a:extLst>
          </p:cNvPr>
          <p:cNvSpPr txBox="1"/>
          <p:nvPr/>
        </p:nvSpPr>
        <p:spPr>
          <a:xfrm>
            <a:off x="3095624" y="2607588"/>
            <a:ext cx="324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Total of 170 SPT samples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237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E74A3A-5085-402F-A5F8-66985D9D43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24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94733" y="5180918"/>
            <a:ext cx="3022600" cy="14484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"/>
              <a:ea typeface="+mj-ea"/>
              <a:cs typeface="Myriad Pro Ligh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CB4E9B-3BBA-41A4-9ABE-C08DEBE525A0}"/>
              </a:ext>
            </a:extLst>
          </p:cNvPr>
          <p:cNvSpPr txBox="1">
            <a:spLocks/>
          </p:cNvSpPr>
          <p:nvPr/>
        </p:nvSpPr>
        <p:spPr>
          <a:xfrm>
            <a:off x="194733" y="3663666"/>
            <a:ext cx="3022600" cy="873333"/>
          </a:xfrm>
          <a:prstGeom prst="rect">
            <a:avLst/>
          </a:prstGeom>
          <a:solidFill>
            <a:srgbClr val="F9F9F9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TRIUMF Users come from over</a:t>
            </a:r>
            <a:r>
              <a:rPr lang="en-US" sz="2400" b="1">
                <a:solidFill>
                  <a:srgbClr val="00B0F0"/>
                </a:solidFill>
                <a:latin typeface="Arial" charset="0"/>
                <a:cs typeface="Arial" charset="0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40 countries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ED7D61B-4F92-928D-1916-C3D4A816D05E}"/>
              </a:ext>
            </a:extLst>
          </p:cNvPr>
          <p:cNvSpPr txBox="1">
            <a:spLocks/>
          </p:cNvSpPr>
          <p:nvPr/>
        </p:nvSpPr>
        <p:spPr>
          <a:xfrm>
            <a:off x="871886" y="6226318"/>
            <a:ext cx="10829047" cy="60462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" marR="0" lvl="0" indent="0" algn="ctr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In 2019, TRIUMF hosted &gt;</a:t>
            </a:r>
            <a:r>
              <a:rPr lang="en-US" sz="1600" b="1">
                <a:solidFill>
                  <a:srgbClr val="000000"/>
                </a:solidFill>
                <a:latin typeface="Arial"/>
              </a:rPr>
              <a:t>1000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Scientific Visitors &amp; Users</a:t>
            </a:r>
            <a:endParaRPr lang="en-US" sz="1600" b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0BEB30-07C5-D240-9434-F6051A91F51E}"/>
              </a:ext>
            </a:extLst>
          </p:cNvPr>
          <p:cNvSpPr txBox="1"/>
          <p:nvPr/>
        </p:nvSpPr>
        <p:spPr>
          <a:xfrm>
            <a:off x="290549" y="421506"/>
            <a:ext cx="8024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Reach</a:t>
            </a:r>
          </a:p>
        </p:txBody>
      </p:sp>
    </p:spTree>
    <p:extLst>
      <p:ext uri="{BB962C8B-B14F-4D97-AF65-F5344CB8AC3E}">
        <p14:creationId xmlns:p14="http://schemas.microsoft.com/office/powerpoint/2010/main" val="3283399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Material Irradiation Locations</a:t>
            </a:r>
            <a:endParaRPr lang="en-CA" sz="2400" b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A974608F-F74A-3C46-92B0-BEEA9621B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7"/>
          <a:stretch/>
        </p:blipFill>
        <p:spPr bwMode="auto">
          <a:xfrm>
            <a:off x="117856" y="358772"/>
            <a:ext cx="6644641" cy="574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AE8550-8A3C-E740-9AF3-096512E725F4}"/>
              </a:ext>
            </a:extLst>
          </p:cNvPr>
          <p:cNvSpPr/>
          <p:nvPr/>
        </p:nvSpPr>
        <p:spPr>
          <a:xfrm>
            <a:off x="4802083" y="6011947"/>
            <a:ext cx="1313858" cy="330285"/>
          </a:xfrm>
          <a:prstGeom prst="rect">
            <a:avLst/>
          </a:prstGeom>
          <a:noFill/>
          <a:ln w="254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IAMI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		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01B9B7BD-CD5F-614E-B75B-C14C69829A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21" t="29088" r="14222" b="68271"/>
          <a:stretch/>
        </p:blipFill>
        <p:spPr bwMode="auto">
          <a:xfrm>
            <a:off x="5211567" y="6057257"/>
            <a:ext cx="807744" cy="1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A6090B-0A23-5C48-96AA-42A3019A3D78}"/>
              </a:ext>
            </a:extLst>
          </p:cNvPr>
          <p:cNvSpPr/>
          <p:nvPr/>
        </p:nvSpPr>
        <p:spPr>
          <a:xfrm>
            <a:off x="5440835" y="6148563"/>
            <a:ext cx="37382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480262EB-719A-2B4E-9AC6-523DC294DD4D}"/>
              </a:ext>
            </a:extLst>
          </p:cNvPr>
          <p:cNvSpPr/>
          <p:nvPr/>
        </p:nvSpPr>
        <p:spPr>
          <a:xfrm>
            <a:off x="1606172" y="2497807"/>
            <a:ext cx="474133" cy="4741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3DF704-344F-074F-A701-6F1838A5DE0A}"/>
              </a:ext>
            </a:extLst>
          </p:cNvPr>
          <p:cNvSpPr/>
          <p:nvPr/>
        </p:nvSpPr>
        <p:spPr>
          <a:xfrm>
            <a:off x="612033" y="728133"/>
            <a:ext cx="1468272" cy="111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hape 108">
            <a:extLst>
              <a:ext uri="{FF2B5EF4-FFF2-40B4-BE49-F238E27FC236}">
                <a16:creationId xmlns:a16="http://schemas.microsoft.com/office/drawing/2014/main" id="{93F8EC60-4E1D-4F54-91E0-DC9D181B496C}"/>
              </a:ext>
            </a:extLst>
          </p:cNvPr>
          <p:cNvSpPr/>
          <p:nvPr/>
        </p:nvSpPr>
        <p:spPr>
          <a:xfrm>
            <a:off x="7070909" y="754661"/>
            <a:ext cx="4854137" cy="6907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ISAC, 480 MeV protons, ≤100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ARIEL, 480 MeV protons, ≤100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CTS, 300 keV – 35 MeV electrons,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≤10 mA, µs – s pulses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NBF, 450-480 MeV protons, ~3 nA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PIF, 5-500 MeV, ≤ 10 nA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IPF, 430 MeV protons, ~70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NIF, near-terr. neutrons, 3·10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n/cm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Isotope production cyclotrons, 30MeV-300uA up to 100mAh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844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44A82-317B-0B4A-99DC-8C944E3B2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/>
              <a:t>Use of the ARIEL Proton Waste Beam: ARIEL Parasitic Target (2025)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6E93173-AD2C-C94B-A1F2-DC4CC34B074E}"/>
              </a:ext>
            </a:extLst>
          </p:cNvPr>
          <p:cNvSpPr/>
          <p:nvPr/>
        </p:nvSpPr>
        <p:spPr>
          <a:xfrm>
            <a:off x="0" y="693445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At ARIEL: &lt;70 MeV stopped in target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8C3AF8-82E7-454D-A76B-19EC505D49D8}"/>
              </a:ext>
            </a:extLst>
          </p:cNvPr>
          <p:cNvSpPr/>
          <p:nvPr/>
        </p:nvSpPr>
        <p:spPr>
          <a:xfrm>
            <a:off x="624869" y="3495901"/>
            <a:ext cx="4291911" cy="549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A5973D0-6682-6942-82E9-1962BB61FBD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r="1688"/>
          <a:stretch/>
        </p:blipFill>
        <p:spPr bwMode="auto">
          <a:xfrm>
            <a:off x="643691" y="877825"/>
            <a:ext cx="4254266" cy="25787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B9EF7F-94C2-B945-B2E4-4E35324AE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349" y="3336396"/>
            <a:ext cx="5913190" cy="30468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0D8EF8-8012-6F40-92BF-9127033A92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829"/>
          <a:stretch/>
        </p:blipFill>
        <p:spPr>
          <a:xfrm>
            <a:off x="4943526" y="1097070"/>
            <a:ext cx="4695206" cy="2318642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66344C0-165F-B74A-82C7-6671D2EE27CF}"/>
              </a:ext>
            </a:extLst>
          </p:cNvPr>
          <p:cNvSpPr txBox="1">
            <a:spLocks/>
          </p:cNvSpPr>
          <p:nvPr/>
        </p:nvSpPr>
        <p:spPr>
          <a:xfrm>
            <a:off x="207290" y="3669941"/>
            <a:ext cx="4898110" cy="2523642"/>
          </a:xfrm>
          <a:prstGeom prst="rect">
            <a:avLst/>
          </a:prstGeom>
        </p:spPr>
        <p:txBody>
          <a:bodyPr/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4" marR="0" lvl="0" indent="-228604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Pneumatic transfer between 100 µA, 420 MeV proton waste beam and inert gas hot cell</a:t>
            </a:r>
          </a:p>
          <a:p>
            <a:pPr marL="228604" marR="0" lvl="0" indent="-228604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protons per cm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per week</a:t>
            </a:r>
          </a:p>
          <a:p>
            <a:pPr marL="228604" marR="0" lvl="0" indent="-228604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Routinely available </a:t>
            </a:r>
          </a:p>
          <a:p>
            <a:pPr marL="228604" marR="0" lvl="0" indent="-228604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Additional position for long-term studies in tunable kGy/h – GGy/h dose rates</a:t>
            </a:r>
          </a:p>
          <a:p>
            <a:pPr marL="228604" marR="0" lvl="0" indent="-228604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Parasitic irradiation setup in electron station</a:t>
            </a:r>
          </a:p>
          <a:p>
            <a:pPr marL="228604" marR="0" lvl="0" indent="-228604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CD8173-4C66-BA48-B3A1-82CECA79F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153" y="1286832"/>
            <a:ext cx="1145999" cy="425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64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TRIUMF-ISAC</a:t>
            </a:r>
            <a:endParaRPr lang="en-CA" b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5AA9A9-7958-374C-80D8-DA50B6F3E5B6}"/>
              </a:ext>
            </a:extLst>
          </p:cNvPr>
          <p:cNvSpPr txBox="1"/>
          <p:nvPr/>
        </p:nvSpPr>
        <p:spPr>
          <a:xfrm>
            <a:off x="6962147" y="964072"/>
            <a:ext cx="6942132" cy="861768"/>
          </a:xfrm>
          <a:prstGeom prst="rect">
            <a:avLst/>
          </a:prstGeom>
          <a:noFill/>
        </p:spPr>
        <p:txBody>
          <a:bodyPr wrap="square" lIns="121914" tIns="60957" rIns="121914" bIns="60957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Modular target station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2 symmetric stations operated consecutively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30-100mAh/year/station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CCE578-41D2-4C1E-A77E-05FBBAD2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750723"/>
            <a:ext cx="3974491" cy="3468320"/>
          </a:xfrm>
          <a:prstGeom prst="rect">
            <a:avLst/>
          </a:prstGeom>
        </p:spPr>
      </p:pic>
      <p:pic>
        <p:nvPicPr>
          <p:cNvPr id="41" name="Picture 3">
            <a:extLst>
              <a:ext uri="{FF2B5EF4-FFF2-40B4-BE49-F238E27FC236}">
                <a16:creationId xmlns:a16="http://schemas.microsoft.com/office/drawing/2014/main" id="{C815F12C-D761-4F71-8211-44AA01B09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641" y="1579619"/>
            <a:ext cx="2675421" cy="354713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1EBDD-01C3-4992-8A89-6CFE139FD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147" y="1935811"/>
            <a:ext cx="4791934" cy="298637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B9C0446-7FF7-4AB8-BC17-38FCF01D94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84" t="91597" r="37370" b="-539"/>
          <a:stretch/>
        </p:blipFill>
        <p:spPr>
          <a:xfrm>
            <a:off x="1707469" y="5199336"/>
            <a:ext cx="387337" cy="31014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FB5622-D8FE-48D9-9DFE-B2178A537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151" b="89144"/>
          <a:stretch/>
        </p:blipFill>
        <p:spPr>
          <a:xfrm>
            <a:off x="2159000" y="4842516"/>
            <a:ext cx="431191" cy="376527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A0DBCCE-27C8-433D-ADF2-DCCCDA01DE8E}"/>
              </a:ext>
            </a:extLst>
          </p:cNvPr>
          <p:cNvCxnSpPr>
            <a:cxnSpLocks/>
          </p:cNvCxnSpPr>
          <p:nvPr/>
        </p:nvCxnSpPr>
        <p:spPr>
          <a:xfrm flipV="1">
            <a:off x="2386990" y="5030779"/>
            <a:ext cx="0" cy="1079499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6AA94C7-400F-4B09-BEB7-F45310CFC05D}"/>
              </a:ext>
            </a:extLst>
          </p:cNvPr>
          <p:cNvCxnSpPr>
            <a:cxnSpLocks/>
          </p:cNvCxnSpPr>
          <p:nvPr/>
        </p:nvCxnSpPr>
        <p:spPr>
          <a:xfrm flipH="1" flipV="1">
            <a:off x="2044395" y="4552075"/>
            <a:ext cx="330200" cy="478704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4D5429C-8117-46A1-875F-43D7A3DFC495}"/>
              </a:ext>
            </a:extLst>
          </p:cNvPr>
          <p:cNvCxnSpPr>
            <a:cxnSpLocks/>
          </p:cNvCxnSpPr>
          <p:nvPr/>
        </p:nvCxnSpPr>
        <p:spPr>
          <a:xfrm flipV="1">
            <a:off x="2399386" y="4552075"/>
            <a:ext cx="330201" cy="478704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D5B867A6-5E95-4985-B56B-A95214399A32}"/>
              </a:ext>
            </a:extLst>
          </p:cNvPr>
          <p:cNvSpPr txBox="1"/>
          <p:nvPr/>
        </p:nvSpPr>
        <p:spPr>
          <a:xfrm>
            <a:off x="1470693" y="5509484"/>
            <a:ext cx="13026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480 MeV ≤100 µA</a:t>
            </a:r>
            <a:endParaRPr kumimoji="0" lang="en-CA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592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Material Irradiation Locations</a:t>
            </a:r>
            <a:endParaRPr lang="en-CA" sz="2400" b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A974608F-F74A-3C46-92B0-BEEA9621B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7"/>
          <a:stretch/>
        </p:blipFill>
        <p:spPr bwMode="auto">
          <a:xfrm>
            <a:off x="100370" y="432522"/>
            <a:ext cx="6644641" cy="574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AE8550-8A3C-E740-9AF3-096512E725F4}"/>
              </a:ext>
            </a:extLst>
          </p:cNvPr>
          <p:cNvSpPr/>
          <p:nvPr/>
        </p:nvSpPr>
        <p:spPr>
          <a:xfrm>
            <a:off x="5527783" y="6011947"/>
            <a:ext cx="1313858" cy="330285"/>
          </a:xfrm>
          <a:prstGeom prst="rect">
            <a:avLst/>
          </a:prstGeom>
          <a:noFill/>
          <a:ln w="254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IAMI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		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01B9B7BD-CD5F-614E-B75B-C14C69829A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21" t="29088" r="14222" b="68271"/>
          <a:stretch/>
        </p:blipFill>
        <p:spPr bwMode="auto">
          <a:xfrm>
            <a:off x="5937267" y="6057257"/>
            <a:ext cx="807744" cy="1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A6090B-0A23-5C48-96AA-42A3019A3D78}"/>
              </a:ext>
            </a:extLst>
          </p:cNvPr>
          <p:cNvSpPr/>
          <p:nvPr/>
        </p:nvSpPr>
        <p:spPr>
          <a:xfrm>
            <a:off x="6166535" y="6148563"/>
            <a:ext cx="37382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hape 108">
            <a:extLst>
              <a:ext uri="{FF2B5EF4-FFF2-40B4-BE49-F238E27FC236}">
                <a16:creationId xmlns:a16="http://schemas.microsoft.com/office/drawing/2014/main" id="{2645E9B3-1C9D-3D43-B97E-9D7786CC7D73}"/>
              </a:ext>
            </a:extLst>
          </p:cNvPr>
          <p:cNvSpPr/>
          <p:nvPr/>
        </p:nvSpPr>
        <p:spPr>
          <a:xfrm>
            <a:off x="7070909" y="754661"/>
            <a:ext cx="4854137" cy="6907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ISAC, 480 MeV protons, ≤100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ARIEL, 480 MeV protons, ≤100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CTS, 300 keV – 35 MeV electrons,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≤10 mA, µs – s pulses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NBF, 450-480 MeV protons, ~3 nA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PIF, 5-500 MeV, ≤ 10 nA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IPF, 430 MeV protons, ~70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NIF, near-terr. neutrons, 3·10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n/cm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Isotope production cyclotrons, 30MeV-300uA up to 100mAh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AE5ADA71-AF6C-D946-AAE4-AD305C6D15C8}"/>
              </a:ext>
            </a:extLst>
          </p:cNvPr>
          <p:cNvSpPr/>
          <p:nvPr/>
        </p:nvSpPr>
        <p:spPr>
          <a:xfrm>
            <a:off x="886536" y="4208594"/>
            <a:ext cx="474133" cy="4741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3DF704-344F-074F-A701-6F1838A5DE0A}"/>
              </a:ext>
            </a:extLst>
          </p:cNvPr>
          <p:cNvSpPr/>
          <p:nvPr/>
        </p:nvSpPr>
        <p:spPr>
          <a:xfrm>
            <a:off x="626533" y="782828"/>
            <a:ext cx="1468272" cy="111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701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502544" y="22860"/>
            <a:ext cx="5178012" cy="4124172"/>
            <a:chOff x="6015042" y="1143087"/>
            <a:chExt cx="5502475" cy="4382600"/>
          </a:xfrm>
        </p:grpSpPr>
        <p:grpSp>
          <p:nvGrpSpPr>
            <p:cNvPr id="17" name="Group 16"/>
            <p:cNvGrpSpPr/>
            <p:nvPr/>
          </p:nvGrpSpPr>
          <p:grpSpPr>
            <a:xfrm>
              <a:off x="6015042" y="1143087"/>
              <a:ext cx="4550260" cy="4382600"/>
              <a:chOff x="1235397" y="1499678"/>
              <a:chExt cx="4550260" cy="438260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r="28328"/>
              <a:stretch/>
            </p:blipFill>
            <p:spPr>
              <a:xfrm>
                <a:off x="1235397" y="1499678"/>
                <a:ext cx="4550260" cy="4382600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2600467" y="3250966"/>
                <a:ext cx="702328" cy="3854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734647" y="2040731"/>
                <a:ext cx="2215971" cy="12102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486998" y="2040731"/>
                <a:ext cx="884852" cy="2860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929424" y="1563624"/>
                <a:ext cx="1413976" cy="6743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821473" y="2548430"/>
              <a:ext cx="2794516" cy="157191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930934" y="3989678"/>
              <a:ext cx="406768" cy="68493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7337701" y="1937130"/>
              <a:ext cx="2156010" cy="204227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189811" y="4633588"/>
              <a:ext cx="381487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 rot="2563125">
              <a:off x="11054849" y="3931362"/>
              <a:ext cx="462668" cy="348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yriad Pro Light"/>
                  <a:ea typeface="+mn-ea"/>
                  <a:cs typeface="Myriad Pro" pitchFamily="34" charset="0"/>
                </a:rPr>
                <a:t>e</a:t>
              </a:r>
              <a:r>
                <a:rPr kumimoji="0" lang="en-US" sz="1600" b="0" i="0" u="none" strike="noStrike" kern="1200" cap="none" spc="0" normalizeH="0" baseline="3000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Myriad Pro Light"/>
                  <a:ea typeface="+mn-ea"/>
                  <a:cs typeface="Myriad Pro" pitchFamily="34" charset="0"/>
                </a:rPr>
                <a:t>-</a:t>
              </a:r>
              <a:endParaRPr kumimoji="0" lang="en-US" sz="1200" b="0" i="0" u="none" strike="noStrike" kern="1200" cap="none" spc="0" normalizeH="0" baseline="3000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yriad Pro Light"/>
                <a:ea typeface="+mn-ea"/>
                <a:cs typeface="Myriad Pro" pitchFamily="34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10218731" y="3395082"/>
              <a:ext cx="1063844" cy="90471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0"/>
              <a:t>ARIEL e-γ Converter Test Stand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01688"/>
            <a:ext cx="6367463" cy="4900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>
                <a:solidFill>
                  <a:schemeClr val="bg2">
                    <a:lumMod val="25000"/>
                  </a:schemeClr>
                </a:solidFill>
              </a:rPr>
              <a:t>Development motivations</a:t>
            </a:r>
          </a:p>
          <a:p>
            <a:pPr lvl="1"/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Thermal stresses (100 kW beam, thermal cycles)</a:t>
            </a:r>
          </a:p>
          <a:p>
            <a:pPr lvl="1"/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Radiation damage / radiochemistry</a:t>
            </a:r>
          </a:p>
          <a:p>
            <a:pPr lvl="1"/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Irradiations of up to 3 weeks</a:t>
            </a:r>
          </a:p>
          <a:p>
            <a:pPr marL="0" indent="0">
              <a:buNone/>
            </a:pPr>
            <a:r>
              <a:rPr lang="en-US" sz="1800" b="1">
                <a:solidFill>
                  <a:schemeClr val="bg2">
                    <a:lumMod val="25000"/>
                  </a:schemeClr>
                </a:solidFill>
              </a:rPr>
              <a:t>Experimental setup:</a:t>
            </a:r>
          </a:p>
          <a:p>
            <a:pPr marL="742950" lvl="1" indent="-285750">
              <a:lnSpc>
                <a:spcPct val="110000"/>
              </a:lnSpc>
            </a:pPr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Water-cooled sample holder</a:t>
            </a:r>
          </a:p>
          <a:p>
            <a:pPr marL="742950" lvl="1" indent="-285750">
              <a:lnSpc>
                <a:spcPct val="110000"/>
              </a:lnSpc>
            </a:pPr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Power deposition density of up to several MW/cm</a:t>
            </a:r>
            <a:r>
              <a:rPr lang="en-US" sz="1800" baseline="30000">
                <a:solidFill>
                  <a:schemeClr val="bg2">
                    <a:lumMod val="25000"/>
                  </a:schemeClr>
                </a:solidFill>
              </a:rPr>
              <a:t>3</a:t>
            </a:r>
          </a:p>
          <a:p>
            <a:pPr marL="742950" lvl="1" indent="-285750">
              <a:lnSpc>
                <a:spcPct val="110000"/>
              </a:lnSpc>
            </a:pPr>
            <a:r>
              <a:rPr lang="en-US" sz="1800">
                <a:solidFill>
                  <a:schemeClr val="bg2">
                    <a:lumMod val="25000"/>
                  </a:schemeClr>
                </a:solidFill>
              </a:rPr>
              <a:t>300 keV beam to avoid activation (30 MeV possible)</a:t>
            </a:r>
          </a:p>
          <a:p>
            <a:pPr marL="0" indent="0">
              <a:buNone/>
            </a:pPr>
            <a:endParaRPr lang="en-US" sz="18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80E0572-2BD8-2F47-98E1-A65C5FCF99A0}"/>
              </a:ext>
            </a:extLst>
          </p:cNvPr>
          <p:cNvSpPr txBox="1">
            <a:spLocks/>
          </p:cNvSpPr>
          <p:nvPr/>
        </p:nvSpPr>
        <p:spPr>
          <a:xfrm>
            <a:off x="6312012" y="4585084"/>
            <a:ext cx="5564187" cy="1313649"/>
          </a:xfrm>
        </p:spPr>
        <p:txBody>
          <a:bodyPr>
            <a:normAutofit/>
          </a:bodyPr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300 keV to 30 MeV, </a:t>
            </a: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 to 10</a:t>
            </a:r>
            <a:r>
              <a:rPr kumimoji="0" lang="en-US" sz="1800" b="1" i="0" u="none" strike="noStrike" kern="1200" cap="none" spc="0" normalizeH="0" baseline="3000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22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electrons/day, 0.1 – 12 mm FWHM</a:t>
            </a:r>
          </a:p>
          <a:p>
            <a:pPr marL="0" marR="0" lvl="0" indent="0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variable thermal shocks studies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01C6FC-A942-7E48-8F6D-C95CDC662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970" y="3700483"/>
            <a:ext cx="3215382" cy="235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84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Material Irradiation Locations</a:t>
            </a:r>
            <a:endParaRPr lang="en-CA" sz="2400" b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A974608F-F74A-3C46-92B0-BEEA9621B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7"/>
          <a:stretch/>
        </p:blipFill>
        <p:spPr bwMode="auto">
          <a:xfrm>
            <a:off x="117856" y="358772"/>
            <a:ext cx="6644641" cy="574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AE8550-8A3C-E740-9AF3-096512E725F4}"/>
              </a:ext>
            </a:extLst>
          </p:cNvPr>
          <p:cNvSpPr/>
          <p:nvPr/>
        </p:nvSpPr>
        <p:spPr>
          <a:xfrm>
            <a:off x="4802083" y="6011947"/>
            <a:ext cx="1313858" cy="330285"/>
          </a:xfrm>
          <a:prstGeom prst="rect">
            <a:avLst/>
          </a:prstGeom>
          <a:noFill/>
          <a:ln w="254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IAMI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		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01B9B7BD-CD5F-614E-B75B-C14C69829A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21" t="29088" r="14222" b="68271"/>
          <a:stretch/>
        </p:blipFill>
        <p:spPr bwMode="auto">
          <a:xfrm>
            <a:off x="5211567" y="6057257"/>
            <a:ext cx="807744" cy="1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A6090B-0A23-5C48-96AA-42A3019A3D78}"/>
              </a:ext>
            </a:extLst>
          </p:cNvPr>
          <p:cNvSpPr/>
          <p:nvPr/>
        </p:nvSpPr>
        <p:spPr>
          <a:xfrm>
            <a:off x="5440835" y="6148563"/>
            <a:ext cx="37382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3DF704-344F-074F-A701-6F1838A5DE0A}"/>
              </a:ext>
            </a:extLst>
          </p:cNvPr>
          <p:cNvSpPr/>
          <p:nvPr/>
        </p:nvSpPr>
        <p:spPr>
          <a:xfrm>
            <a:off x="612033" y="728133"/>
            <a:ext cx="1468272" cy="111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47F6A2AD-6914-8F4F-8C32-5F32C937BE03}"/>
              </a:ext>
            </a:extLst>
          </p:cNvPr>
          <p:cNvSpPr/>
          <p:nvPr/>
        </p:nvSpPr>
        <p:spPr>
          <a:xfrm>
            <a:off x="2146222" y="4642790"/>
            <a:ext cx="474133" cy="4741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15" name="Shape 108">
            <a:extLst>
              <a:ext uri="{FF2B5EF4-FFF2-40B4-BE49-F238E27FC236}">
                <a16:creationId xmlns:a16="http://schemas.microsoft.com/office/drawing/2014/main" id="{5341116C-480A-4FDF-8F1D-97BB3295B34C}"/>
              </a:ext>
            </a:extLst>
          </p:cNvPr>
          <p:cNvSpPr/>
          <p:nvPr/>
        </p:nvSpPr>
        <p:spPr>
          <a:xfrm>
            <a:off x="7070909" y="754661"/>
            <a:ext cx="4854137" cy="6907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ISAC, 480 MeV protons, ≤100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ARIEL, 480 MeV protons, ≤100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CTS, 300 keV – 35 MeV electrons,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≤10 mA, µs – s pulses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NBF, 450-480 MeV protons, ~3 nA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PIF, 5-500 MeV, ≤ 10 nA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IPF, 430 MeV protons, ~70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NIF, near-terr. neutrons, 3·10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n/cm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Isotope production cyclotrons, 30MeV-300uA up to 100mAh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662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4DC70A-3802-A244-A6FF-B918C11C8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NBIF – Neutral beam irradiation facility</a:t>
            </a:r>
            <a:br>
              <a:rPr lang="en-US"/>
            </a:b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A26B2C-180A-EC43-8AAB-B809918E06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1190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90513-E58D-2644-ACDB-E89B1349FCE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50241193-FA72-E14A-B2EA-4E9A837AF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103243"/>
            <a:ext cx="6267716" cy="503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CBB8361B-1D61-2144-934C-019BB2B37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43" y="576351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CCCFE900-306E-B649-BA1A-911E537FC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1" y="1103243"/>
            <a:ext cx="2899825" cy="218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726839C-B142-AD4F-B875-BF75B776E4C6}"/>
              </a:ext>
            </a:extLst>
          </p:cNvPr>
          <p:cNvSpPr/>
          <p:nvPr/>
        </p:nvSpPr>
        <p:spPr>
          <a:xfrm>
            <a:off x="6883377" y="1063268"/>
            <a:ext cx="47885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H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-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beam at 450 - 500 MeV EM stripped in highest magnetic field and emerges as a fan of Hº beam ~ 2 cm x 100 cm ~ 1 nA/cm</a:t>
            </a:r>
            <a:r>
              <a:rPr kumimoji="0" lang="en-CA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10</a:t>
            </a:r>
            <a:r>
              <a:rPr kumimoji="0" lang="en-CA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17</a:t>
            </a: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p/cm</a:t>
            </a:r>
            <a:r>
              <a:rPr kumimoji="0" lang="en-CA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</a:t>
            </a: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per year, 4 GGy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30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F17EDC6-11E1-7F4C-90D7-DAE014D293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891" y="2330334"/>
            <a:ext cx="4626452" cy="37458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5B1CE00-7CEA-F749-A4D7-83AC701220EF}"/>
              </a:ext>
            </a:extLst>
          </p:cNvPr>
          <p:cNvSpPr/>
          <p:nvPr/>
        </p:nvSpPr>
        <p:spPr>
          <a:xfrm>
            <a:off x="6984975" y="5578844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Coil samples to 500 MGy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073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Material Irradiation Locations</a:t>
            </a:r>
            <a:endParaRPr lang="en-CA" sz="2400" b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A974608F-F74A-3C46-92B0-BEEA9621B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7"/>
          <a:stretch/>
        </p:blipFill>
        <p:spPr bwMode="auto">
          <a:xfrm>
            <a:off x="117856" y="358772"/>
            <a:ext cx="6644641" cy="574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AE8550-8A3C-E740-9AF3-096512E725F4}"/>
              </a:ext>
            </a:extLst>
          </p:cNvPr>
          <p:cNvSpPr/>
          <p:nvPr/>
        </p:nvSpPr>
        <p:spPr>
          <a:xfrm>
            <a:off x="4802083" y="6011947"/>
            <a:ext cx="1313858" cy="330285"/>
          </a:xfrm>
          <a:prstGeom prst="rect">
            <a:avLst/>
          </a:prstGeom>
          <a:noFill/>
          <a:ln w="254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IAMI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		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01B9B7BD-CD5F-614E-B75B-C14C69829A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21" t="29088" r="14222" b="68271"/>
          <a:stretch/>
        </p:blipFill>
        <p:spPr bwMode="auto">
          <a:xfrm>
            <a:off x="5211567" y="6057257"/>
            <a:ext cx="807744" cy="1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A6090B-0A23-5C48-96AA-42A3019A3D78}"/>
              </a:ext>
            </a:extLst>
          </p:cNvPr>
          <p:cNvSpPr/>
          <p:nvPr/>
        </p:nvSpPr>
        <p:spPr>
          <a:xfrm>
            <a:off x="5440835" y="6148563"/>
            <a:ext cx="37382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3DF704-344F-074F-A701-6F1838A5DE0A}"/>
              </a:ext>
            </a:extLst>
          </p:cNvPr>
          <p:cNvSpPr/>
          <p:nvPr/>
        </p:nvSpPr>
        <p:spPr>
          <a:xfrm>
            <a:off x="612033" y="728133"/>
            <a:ext cx="1468272" cy="111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EE61489C-0CB9-8B4D-AD61-D2D2C2805BA4}"/>
              </a:ext>
            </a:extLst>
          </p:cNvPr>
          <p:cNvSpPr/>
          <p:nvPr/>
        </p:nvSpPr>
        <p:spPr>
          <a:xfrm>
            <a:off x="3301047" y="4266870"/>
            <a:ext cx="474133" cy="4741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</a:p>
        </p:txBody>
      </p:sp>
      <p:sp>
        <p:nvSpPr>
          <p:cNvPr id="13" name="Shape 108">
            <a:extLst>
              <a:ext uri="{FF2B5EF4-FFF2-40B4-BE49-F238E27FC236}">
                <a16:creationId xmlns:a16="http://schemas.microsoft.com/office/drawing/2014/main" id="{6DF83167-8C3E-4955-9914-A3942C80617A}"/>
              </a:ext>
            </a:extLst>
          </p:cNvPr>
          <p:cNvSpPr/>
          <p:nvPr/>
        </p:nvSpPr>
        <p:spPr>
          <a:xfrm>
            <a:off x="7070909" y="754661"/>
            <a:ext cx="4854137" cy="6907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ISAC, 480 MeV protons, ≤100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ARIEL, 480 MeV protons, ≤100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CTS, 300 keV – 35 MeV electrons,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≤10 mA, µs – s pulses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NBF, 450-480 MeV protons, ~3 nA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PIF, 5-500 MeV, ≤ 10 nA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IPF, 430 MeV protons, ~70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NIF, near-terr. neutrons, 3·10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n/cm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Isotope production cyclotrons, 30MeV-300uA up to 100mAh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343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552094-9A27-B94C-A7E6-6BD7FE0A6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PIF Test Area</a:t>
            </a:r>
            <a:br>
              <a:rPr lang="en-US"/>
            </a:b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5189B9-EFF3-8745-800D-E1802482F2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1190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890513-E58D-2644-ACDB-E89B1349FCE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/>
              <a:ea typeface="+mn-ea"/>
              <a:cs typeface="Arial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9EAFA-38F5-0849-9BDC-478DF7FDF8F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4682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958E4-B883-3A43-B886-6E34D2C9DE1B}" type="datetime1">
              <a:rPr kumimoji="0" lang="en-CA" sz="900" b="0" i="1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2022-09-21</a:t>
            </a:fld>
            <a:endParaRPr kumimoji="0" lang="en-US" sz="900" b="0" i="1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470A23-7F16-D84E-8428-3AA2053B4364}"/>
              </a:ext>
            </a:extLst>
          </p:cNvPr>
          <p:cNvSpPr txBox="1"/>
          <p:nvPr/>
        </p:nvSpPr>
        <p:spPr>
          <a:xfrm>
            <a:off x="315118" y="683975"/>
            <a:ext cx="5922819" cy="2223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 proton beamlines, BL2C and BL1B: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 MeV to 500 MeV, 0.1 nA – 10 nA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Mostly for electronics testing and radiotherapy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Large, uniform beam (easily up to 7 cm x 7cm)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Low flux (~ 10</a:t>
            </a:r>
            <a:r>
              <a:rPr kumimoji="0" lang="en-CA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</a:t>
            </a: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p/cm</a:t>
            </a:r>
            <a:r>
              <a:rPr kumimoji="0" lang="en-CA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/s), low maximum fluence </a:t>
            </a:r>
            <a:b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(&lt;&lt; 10</a:t>
            </a:r>
            <a:r>
              <a:rPr kumimoji="0" lang="en-CA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13</a:t>
            </a: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p/cm</a:t>
            </a:r>
            <a:r>
              <a:rPr kumimoji="0" lang="en-CA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Neutron converters for large area neutron beam</a:t>
            </a:r>
          </a:p>
        </p:txBody>
      </p:sp>
      <p:pic>
        <p:nvPicPr>
          <p:cNvPr id="10" name="Picture 5" descr="PIF_test_area">
            <a:extLst>
              <a:ext uri="{FF2B5EF4-FFF2-40B4-BE49-F238E27FC236}">
                <a16:creationId xmlns:a16="http://schemas.microsoft.com/office/drawing/2014/main" id="{1FC6AFE7-9D33-AD4F-8972-0D84D2B55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937" y="712853"/>
            <a:ext cx="5434012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BL2C Proton Test_crop">
            <a:extLst>
              <a:ext uri="{FF2B5EF4-FFF2-40B4-BE49-F238E27FC236}">
                <a16:creationId xmlns:a16="http://schemas.microsoft.com/office/drawing/2014/main" id="{DBDF59B8-D122-1242-BB79-B7343957D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67" y="3037235"/>
            <a:ext cx="3900421" cy="313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Diagram&#10;&#10;Description automatically generated">
            <a:extLst>
              <a:ext uri="{FF2B5EF4-FFF2-40B4-BE49-F238E27FC236}">
                <a16:creationId xmlns:a16="http://schemas.microsoft.com/office/drawing/2014/main" id="{F805CA4A-7901-0727-92DB-68EA7A06A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352" y="945845"/>
            <a:ext cx="5682342" cy="479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920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0"/>
              <a:t>Possible Irradiation Locations</a:t>
            </a:r>
            <a:endParaRPr lang="en-CA" sz="2400" b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A974608F-F74A-3C46-92B0-BEEA9621B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7"/>
          <a:stretch/>
        </p:blipFill>
        <p:spPr bwMode="auto">
          <a:xfrm>
            <a:off x="117856" y="358772"/>
            <a:ext cx="6644641" cy="574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AE8550-8A3C-E740-9AF3-096512E725F4}"/>
              </a:ext>
            </a:extLst>
          </p:cNvPr>
          <p:cNvSpPr/>
          <p:nvPr/>
        </p:nvSpPr>
        <p:spPr>
          <a:xfrm>
            <a:off x="4802083" y="6011947"/>
            <a:ext cx="1313858" cy="330285"/>
          </a:xfrm>
          <a:prstGeom prst="rect">
            <a:avLst/>
          </a:prstGeom>
          <a:noFill/>
          <a:ln w="254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IAMI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		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01B9B7BD-CD5F-614E-B75B-C14C69829A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21" t="29088" r="14222" b="68271"/>
          <a:stretch/>
        </p:blipFill>
        <p:spPr bwMode="auto">
          <a:xfrm>
            <a:off x="5211567" y="6057257"/>
            <a:ext cx="807744" cy="1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A6090B-0A23-5C48-96AA-42A3019A3D78}"/>
              </a:ext>
            </a:extLst>
          </p:cNvPr>
          <p:cNvSpPr/>
          <p:nvPr/>
        </p:nvSpPr>
        <p:spPr>
          <a:xfrm>
            <a:off x="5440835" y="6148563"/>
            <a:ext cx="37382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2C30B7F7-6B8C-4B40-8B74-32F273030FA5}"/>
              </a:ext>
            </a:extLst>
          </p:cNvPr>
          <p:cNvSpPr/>
          <p:nvPr/>
        </p:nvSpPr>
        <p:spPr>
          <a:xfrm>
            <a:off x="4280236" y="4741004"/>
            <a:ext cx="474133" cy="4741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3DF704-344F-074F-A701-6F1838A5DE0A}"/>
              </a:ext>
            </a:extLst>
          </p:cNvPr>
          <p:cNvSpPr/>
          <p:nvPr/>
        </p:nvSpPr>
        <p:spPr>
          <a:xfrm>
            <a:off x="612033" y="728133"/>
            <a:ext cx="1468272" cy="111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Shape 108">
            <a:extLst>
              <a:ext uri="{FF2B5EF4-FFF2-40B4-BE49-F238E27FC236}">
                <a16:creationId xmlns:a16="http://schemas.microsoft.com/office/drawing/2014/main" id="{0CBC0155-7586-4CA5-92CC-6379BCCE6E1C}"/>
              </a:ext>
            </a:extLst>
          </p:cNvPr>
          <p:cNvSpPr/>
          <p:nvPr/>
        </p:nvSpPr>
        <p:spPr>
          <a:xfrm>
            <a:off x="7070909" y="754661"/>
            <a:ext cx="4854137" cy="6907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ISAC, 480 MeV protons, ≤100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ARIEL, 480 MeV protons, ≤100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CTS, 300 keV – 35 MeV electrons,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≤10 mA, µs – s pulses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NBF, 450-480 MeV protons, ~3 nA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PIF, 5-500 MeV, ≤ 10 nA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IPF, 430 MeV protons, ~70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NIF, near-terr. neutrons, 3·10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n/cm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Isotope production cyclotrons, 30MeV-300uA up to 100mAh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665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0"/>
              <a:t>Primary and Secondary Particle Accelerators at TRIUMF</a:t>
            </a:r>
            <a:endParaRPr lang="en-CA" sz="2400" b="0"/>
          </a:p>
        </p:txBody>
      </p:sp>
      <p:sp>
        <p:nvSpPr>
          <p:cNvPr id="13" name="Shape 108"/>
          <p:cNvSpPr/>
          <p:nvPr/>
        </p:nvSpPr>
        <p:spPr>
          <a:xfrm>
            <a:off x="7294503" y="819017"/>
            <a:ext cx="4932367" cy="3830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0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TRIUMF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accelerators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Seravek" charset="0"/>
              <a:cs typeface="Seravek" charset="0"/>
            </a:endParaRPr>
          </a:p>
          <a:p>
            <a:pPr marL="142875" marR="0" lvl="0" indent="-142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5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2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0 MeV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, 200 kW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c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yclotron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Seravek" charset="0"/>
              <a:cs typeface="Seravek" charset="0"/>
            </a:endParaRPr>
          </a:p>
          <a:p>
            <a:pPr marL="142875" marR="0" lvl="0" indent="-142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50 MeV, 100 kW electron linac </a:t>
            </a:r>
          </a:p>
          <a:p>
            <a:pPr marL="142875" marR="0" lvl="0" indent="-142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Cyclotrons: TR30-1, TR30-2, TR14, TR24, CP42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Seravek" charset="0"/>
              <a:cs typeface="Arial"/>
            </a:endParaRPr>
          </a:p>
          <a:p>
            <a:pPr marL="142875" marR="0" lvl="0" indent="-142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Heavy ion accelerators, up to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 16 MeV/u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Seravek" charset="0"/>
              <a:cs typeface="Arial"/>
            </a:endParaRPr>
          </a:p>
        </p:txBody>
      </p:sp>
      <p:sp>
        <p:nvSpPr>
          <p:cNvPr id="40" name="Shape 108">
            <a:extLst>
              <a:ext uri="{FF2B5EF4-FFF2-40B4-BE49-F238E27FC236}">
                <a16:creationId xmlns:a16="http://schemas.microsoft.com/office/drawing/2014/main" id="{BB5F8A31-C804-5C41-A312-D72AC8F70DDD}"/>
              </a:ext>
            </a:extLst>
          </p:cNvPr>
          <p:cNvSpPr/>
          <p:nvPr/>
        </p:nvSpPr>
        <p:spPr>
          <a:xfrm>
            <a:off x="7294845" y="3751604"/>
            <a:ext cx="4921928" cy="3830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520 MeV H</a:t>
            </a:r>
            <a:r>
              <a:rPr kumimoji="0" lang="en-US" sz="2000" b="1" i="0" u="none" strike="noStrike" kern="1200" cap="none" spc="0" normalizeH="0" baseline="3000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-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cyclotron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5500 hours per year: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34315" marR="0" lvl="0" indent="-2343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ISOL RIB (50 kW protons)</a:t>
            </a:r>
            <a:endParaRPr kumimoji="0" lang="de-CH" sz="2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Seravek" charset="0"/>
              <a:cs typeface="Arial"/>
            </a:endParaRPr>
          </a:p>
          <a:p>
            <a:pPr marL="234315" marR="0" lvl="0" indent="-2343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pPr>
            <a:r>
              <a:rPr kumimoji="0" lang="el-GR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π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 and µ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 (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60 kW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)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Seravek" charset="0"/>
              <a:cs typeface="Arial"/>
            </a:endParaRPr>
          </a:p>
          <a:p>
            <a:pPr marL="234315" marR="0" lvl="0" indent="-2343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M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ed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ical i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sotope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s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 (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50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kW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)</a:t>
            </a:r>
            <a:endParaRPr kumimoji="0" lang="de-CH" sz="2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Seravek" charset="0"/>
              <a:cs typeface="Arial"/>
            </a:endParaRPr>
          </a:p>
          <a:p>
            <a:pPr marL="234315" marR="0" lvl="0" indent="-2343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Ultra-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cold neutron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s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 (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2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0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kW</a:t>
            </a: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)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Seravek" charset="0"/>
              <a:cs typeface="Arial"/>
            </a:endParaRPr>
          </a:p>
          <a:p>
            <a:pPr marL="234315" marR="0" lvl="0" indent="-2343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Proton therapy studies (50 W)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Seravek" charset="0"/>
              <a:cs typeface="Arial"/>
            </a:endParaRPr>
          </a:p>
        </p:txBody>
      </p:sp>
      <p:pic>
        <p:nvPicPr>
          <p:cNvPr id="15" name="Picture 14" descr="tank4M.jpg">
            <a:extLst>
              <a:ext uri="{FF2B5EF4-FFF2-40B4-BE49-F238E27FC236}">
                <a16:creationId xmlns:a16="http://schemas.microsoft.com/office/drawing/2014/main" id="{1998277E-B71B-7948-977F-3CDE350E68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702" y="681207"/>
            <a:ext cx="4577816" cy="302517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61602F-133D-0B45-BD1A-FB445F25BF5A}"/>
              </a:ext>
            </a:extLst>
          </p:cNvPr>
          <p:cNvSpPr/>
          <p:nvPr/>
        </p:nvSpPr>
        <p:spPr>
          <a:xfrm>
            <a:off x="718369" y="693181"/>
            <a:ext cx="1468272" cy="111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D7C872-2B1C-4A40-954A-B476B78EC1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3556" y="358772"/>
            <a:ext cx="6644641" cy="574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2B589A8-078D-A845-9FD0-8490BDEC03FB}"/>
              </a:ext>
            </a:extLst>
          </p:cNvPr>
          <p:cNvSpPr/>
          <p:nvPr/>
        </p:nvSpPr>
        <p:spPr>
          <a:xfrm>
            <a:off x="5527783" y="6011947"/>
            <a:ext cx="1313858" cy="330285"/>
          </a:xfrm>
          <a:prstGeom prst="rect">
            <a:avLst/>
          </a:prstGeom>
          <a:noFill/>
          <a:ln w="254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IAMI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		</a:t>
            </a: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A5C1AA5D-61C1-A746-91B7-EE5D1EA0A4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7267" y="6057257"/>
            <a:ext cx="807744" cy="1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582A7A5-D647-AF43-8F4D-9BF62C879E8B}"/>
              </a:ext>
            </a:extLst>
          </p:cNvPr>
          <p:cNvSpPr/>
          <p:nvPr/>
        </p:nvSpPr>
        <p:spPr>
          <a:xfrm>
            <a:off x="6166535" y="6148563"/>
            <a:ext cx="37382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2D91F2-1787-BC4E-81B3-0DDDD310CCB2}"/>
              </a:ext>
            </a:extLst>
          </p:cNvPr>
          <p:cNvSpPr/>
          <p:nvPr/>
        </p:nvSpPr>
        <p:spPr>
          <a:xfrm>
            <a:off x="1400910" y="767190"/>
            <a:ext cx="1468272" cy="111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4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6109A1-F556-2D46-9F18-8E8F880E0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 2: IPF (Isotope Production Facility)</a:t>
            </a:r>
            <a:r>
              <a:rPr lang="en-US" b="0"/>
              <a:t> Targets</a:t>
            </a:r>
            <a:br>
              <a:rPr lang="en-US" b="0"/>
            </a:br>
            <a:endParaRPr lang="en-US" b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4353753" y="1263298"/>
            <a:ext cx="2058282" cy="0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7345731" y="1263298"/>
            <a:ext cx="2058282" cy="0"/>
          </a:xfrm>
          <a:prstGeom prst="straightConnector1">
            <a:avLst/>
          </a:prstGeom>
          <a:ln w="7620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1300531" y="1263298"/>
            <a:ext cx="2058282" cy="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412911" y="826740"/>
            <a:ext cx="914400" cy="914400"/>
          </a:xfrm>
          <a:prstGeom prst="rect">
            <a:avLst/>
          </a:prstGeom>
          <a:solidFill>
            <a:srgbClr val="4472C4">
              <a:alpha val="69804"/>
            </a:srgbClr>
          </a:solidFill>
          <a:ln w="19050">
            <a:solidFill>
              <a:srgbClr val="00A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412035" y="826740"/>
            <a:ext cx="914400" cy="914400"/>
          </a:xfrm>
          <a:prstGeom prst="rect">
            <a:avLst/>
          </a:prstGeom>
          <a:solidFill>
            <a:srgbClr val="4472C4">
              <a:alpha val="69804"/>
            </a:srgbClr>
          </a:solidFill>
          <a:ln w="19050">
            <a:solidFill>
              <a:srgbClr val="00A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T2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9434635" y="826740"/>
            <a:ext cx="914400" cy="914400"/>
          </a:xfrm>
          <a:prstGeom prst="rect">
            <a:avLst/>
          </a:prstGeom>
          <a:ln w="19050">
            <a:solidFill>
              <a:srgbClr val="00A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IPF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E311AD9-8ADF-421D-9838-0BB937DF7B3C}"/>
              </a:ext>
            </a:extLst>
          </p:cNvPr>
          <p:cNvSpPr txBox="1"/>
          <p:nvPr/>
        </p:nvSpPr>
        <p:spPr>
          <a:xfrm>
            <a:off x="1328187" y="801340"/>
            <a:ext cx="152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100 µA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E311AD9-8ADF-421D-9838-0BB937DF7B3C}"/>
              </a:ext>
            </a:extLst>
          </p:cNvPr>
          <p:cNvSpPr txBox="1"/>
          <p:nvPr/>
        </p:nvSpPr>
        <p:spPr>
          <a:xfrm>
            <a:off x="7666253" y="765791"/>
            <a:ext cx="1528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 70 µA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FD5C204-4228-A249-ABC7-77AFB1B93D8A}"/>
              </a:ext>
            </a:extLst>
          </p:cNvPr>
          <p:cNvSpPr txBox="1">
            <a:spLocks/>
          </p:cNvSpPr>
          <p:nvPr/>
        </p:nvSpPr>
        <p:spPr>
          <a:xfrm>
            <a:off x="6497183" y="1901547"/>
            <a:ext cx="5346936" cy="3548433"/>
          </a:xfrm>
          <a:prstGeom prst="rect">
            <a:avLst/>
          </a:prstGeom>
        </p:spPr>
        <p:txBody>
          <a:bodyPr/>
          <a:lstStyle>
            <a:lvl1pPr marL="228604" indent="-228604" algn="l" defTabSz="914411" rtl="0" eaLnBrk="1" latinLnBrk="0" hangingPunct="1">
              <a:lnSpc>
                <a:spcPct val="90000"/>
              </a:lnSpc>
              <a:spcBef>
                <a:spcPts val="1001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4" marR="0" lvl="0" indent="-228604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399FF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 430 MeV, 70 µA, 12 mm FWHM</a:t>
            </a:r>
          </a:p>
          <a:p>
            <a:pPr marL="228604" marR="0" lvl="0" indent="-228604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399FF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Parasitic irradiations</a:t>
            </a:r>
          </a:p>
          <a:p>
            <a:pPr marL="228604" marR="0" lvl="0" indent="-228604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399FF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Station available for R&amp;D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4" marR="0" lvl="0" indent="-228604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399FF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Irradiation of up to 6 samples simultaneously  </a:t>
            </a:r>
          </a:p>
          <a:p>
            <a:pPr marL="228604" marR="0" lvl="0" indent="-228604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399FF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Samples inside a water-cooled container</a:t>
            </a:r>
          </a:p>
          <a:p>
            <a:pPr marL="228604" marR="0" lvl="0" indent="-228604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399FF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Thermocouple reading at the sample holder</a:t>
            </a:r>
          </a:p>
          <a:p>
            <a:pPr marL="228604" marR="0" lvl="0" indent="-228604" algn="l" defTabSz="914411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3399FF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Has been used for radioisotope release studies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EA35ECC-637B-B94C-BF05-69B1214E2093}"/>
              </a:ext>
            </a:extLst>
          </p:cNvPr>
          <p:cNvSpPr/>
          <p:nvPr/>
        </p:nvSpPr>
        <p:spPr>
          <a:xfrm>
            <a:off x="3425990" y="2005604"/>
            <a:ext cx="24765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Arial" charset="0"/>
                <a:cs typeface="Arial" charset="0"/>
              </a:rPr>
              <a:t>Target containers in target station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31FA831-4CE6-F141-ABAA-BF0B65416E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98801" y="2006289"/>
            <a:ext cx="2947079" cy="4261797"/>
          </a:xfrm>
          <a:prstGeom prst="rect">
            <a:avLst/>
          </a:prstGeom>
          <a:ln w="19050">
            <a:solidFill>
              <a:srgbClr val="00AAFF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0479848-570E-8D46-AA21-7BDE19E79BE3}"/>
              </a:ext>
            </a:extLst>
          </p:cNvPr>
          <p:cNvSpPr/>
          <p:nvPr/>
        </p:nvSpPr>
        <p:spPr>
          <a:xfrm>
            <a:off x="347881" y="1685627"/>
            <a:ext cx="182661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Hot cell view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7F29E8-EB73-0041-BFDD-77DEA01D5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274" y="4538093"/>
            <a:ext cx="1937598" cy="18237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E71A69-346C-C64E-8ADA-7B8EAB398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8487" y="2692087"/>
            <a:ext cx="2392784" cy="3299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04CB0C-89FF-4048-993B-2D9C39D74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781" y="4509174"/>
            <a:ext cx="2054449" cy="182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235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Material Irradiation Locations</a:t>
            </a:r>
            <a:endParaRPr lang="en-CA" sz="2400" b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A974608F-F74A-3C46-92B0-BEEA9621B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7"/>
          <a:stretch/>
        </p:blipFill>
        <p:spPr bwMode="auto">
          <a:xfrm>
            <a:off x="117856" y="358772"/>
            <a:ext cx="6644641" cy="574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AE8550-8A3C-E740-9AF3-096512E725F4}"/>
              </a:ext>
            </a:extLst>
          </p:cNvPr>
          <p:cNvSpPr/>
          <p:nvPr/>
        </p:nvSpPr>
        <p:spPr>
          <a:xfrm>
            <a:off x="4802083" y="6011947"/>
            <a:ext cx="1313858" cy="330285"/>
          </a:xfrm>
          <a:prstGeom prst="rect">
            <a:avLst/>
          </a:prstGeom>
          <a:noFill/>
          <a:ln w="254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IAMI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		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01B9B7BD-CD5F-614E-B75B-C14C69829A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21" t="29088" r="14222" b="68271"/>
          <a:stretch/>
        </p:blipFill>
        <p:spPr bwMode="auto">
          <a:xfrm>
            <a:off x="5211567" y="6057257"/>
            <a:ext cx="807744" cy="1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A6090B-0A23-5C48-96AA-42A3019A3D78}"/>
              </a:ext>
            </a:extLst>
          </p:cNvPr>
          <p:cNvSpPr/>
          <p:nvPr/>
        </p:nvSpPr>
        <p:spPr>
          <a:xfrm>
            <a:off x="5440835" y="6148563"/>
            <a:ext cx="37382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3DF704-344F-074F-A701-6F1838A5DE0A}"/>
              </a:ext>
            </a:extLst>
          </p:cNvPr>
          <p:cNvSpPr/>
          <p:nvPr/>
        </p:nvSpPr>
        <p:spPr>
          <a:xfrm>
            <a:off x="612033" y="728133"/>
            <a:ext cx="1468272" cy="111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2D1EE691-1089-2943-9BC9-6C4A7438CB32}"/>
              </a:ext>
            </a:extLst>
          </p:cNvPr>
          <p:cNvSpPr/>
          <p:nvPr/>
        </p:nvSpPr>
        <p:spPr>
          <a:xfrm>
            <a:off x="4896167" y="4757608"/>
            <a:ext cx="474133" cy="4741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</a:t>
            </a:r>
          </a:p>
        </p:txBody>
      </p:sp>
      <p:sp>
        <p:nvSpPr>
          <p:cNvPr id="15" name="Shape 108">
            <a:extLst>
              <a:ext uri="{FF2B5EF4-FFF2-40B4-BE49-F238E27FC236}">
                <a16:creationId xmlns:a16="http://schemas.microsoft.com/office/drawing/2014/main" id="{E27C3A6C-4D9B-4332-9DD2-B4597C03BDFC}"/>
              </a:ext>
            </a:extLst>
          </p:cNvPr>
          <p:cNvSpPr/>
          <p:nvPr/>
        </p:nvSpPr>
        <p:spPr>
          <a:xfrm>
            <a:off x="6686671" y="754661"/>
            <a:ext cx="4854137" cy="6907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ISAC, 480 MeV protons, ≤100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ARIEL, 480 MeV protons, ≤100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CTS, 300 keV – 35 MeV electrons,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≤10 mA, µs – s pulses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NBF, 450-480 MeV protons, ~3 nA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PIF, 5-500 MeV, ≤ 10 nA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IPF, 430 MeV protons, ~70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NIF, near-terr. neutrons, 3·10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n/cm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Isotope production cyclotrons, 30MeV-300uA up to 100mAh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7678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8DE38-1577-1B48-A8F8-9007CEBAE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Neutron Beam Test Area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8B9DF6-E10A-D24E-96B9-F01038A29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459" y="1223891"/>
            <a:ext cx="5501221" cy="4103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9F4D0B-41DC-9341-89E9-3997B0EEC8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44" r="9817"/>
          <a:stretch/>
        </p:blipFill>
        <p:spPr>
          <a:xfrm>
            <a:off x="376248" y="902354"/>
            <a:ext cx="5507327" cy="430189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18D2FC-6B0B-5B4D-90D5-9F8A68C9E5B5}"/>
              </a:ext>
            </a:extLst>
          </p:cNvPr>
          <p:cNvSpPr/>
          <p:nvPr/>
        </p:nvSpPr>
        <p:spPr>
          <a:xfrm>
            <a:off x="376248" y="5395659"/>
            <a:ext cx="63979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2·10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neutrons /cm</a:t>
            </a:r>
            <a:r>
              <a:rPr kumimoji="0" lang="en-US" sz="24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/s 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(ISS mission rate simulated in 1 h irradiation) </a:t>
            </a:r>
          </a:p>
        </p:txBody>
      </p:sp>
    </p:spTree>
    <p:extLst>
      <p:ext uri="{BB962C8B-B14F-4D97-AF65-F5344CB8AC3E}">
        <p14:creationId xmlns:p14="http://schemas.microsoft.com/office/powerpoint/2010/main" val="15686051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0"/>
              <a:t>Material Irradiation Locations</a:t>
            </a:r>
            <a:endParaRPr lang="en-CA" sz="2400" b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A974608F-F74A-3C46-92B0-BEEA9621B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7"/>
          <a:stretch/>
        </p:blipFill>
        <p:spPr bwMode="auto">
          <a:xfrm>
            <a:off x="117856" y="358772"/>
            <a:ext cx="6644641" cy="574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AE8550-8A3C-E740-9AF3-096512E725F4}"/>
              </a:ext>
            </a:extLst>
          </p:cNvPr>
          <p:cNvSpPr/>
          <p:nvPr/>
        </p:nvSpPr>
        <p:spPr>
          <a:xfrm>
            <a:off x="4802083" y="6011947"/>
            <a:ext cx="1313858" cy="330285"/>
          </a:xfrm>
          <a:prstGeom prst="rect">
            <a:avLst/>
          </a:prstGeom>
          <a:noFill/>
          <a:ln w="254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IAMI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		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01B9B7BD-CD5F-614E-B75B-C14C69829A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21" t="29088" r="14222" b="68271"/>
          <a:stretch/>
        </p:blipFill>
        <p:spPr bwMode="auto">
          <a:xfrm>
            <a:off x="5211567" y="6057257"/>
            <a:ext cx="807744" cy="1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A6090B-0A23-5C48-96AA-42A3019A3D78}"/>
              </a:ext>
            </a:extLst>
          </p:cNvPr>
          <p:cNvSpPr/>
          <p:nvPr/>
        </p:nvSpPr>
        <p:spPr>
          <a:xfrm>
            <a:off x="5440835" y="6148563"/>
            <a:ext cx="37382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3DF704-344F-074F-A701-6F1838A5DE0A}"/>
              </a:ext>
            </a:extLst>
          </p:cNvPr>
          <p:cNvSpPr/>
          <p:nvPr/>
        </p:nvSpPr>
        <p:spPr>
          <a:xfrm>
            <a:off x="612033" y="728133"/>
            <a:ext cx="1468272" cy="111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5-Point Star 15">
            <a:extLst>
              <a:ext uri="{FF2B5EF4-FFF2-40B4-BE49-F238E27FC236}">
                <a16:creationId xmlns:a16="http://schemas.microsoft.com/office/drawing/2014/main" id="{037E6F67-8853-E6AB-122B-745C2B2C2B8D}"/>
              </a:ext>
            </a:extLst>
          </p:cNvPr>
          <p:cNvSpPr/>
          <p:nvPr/>
        </p:nvSpPr>
        <p:spPr>
          <a:xfrm>
            <a:off x="4890153" y="2602590"/>
            <a:ext cx="474133" cy="4741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8</a:t>
            </a:r>
          </a:p>
        </p:txBody>
      </p:sp>
      <p:sp>
        <p:nvSpPr>
          <p:cNvPr id="20" name="Shape 108">
            <a:extLst>
              <a:ext uri="{FF2B5EF4-FFF2-40B4-BE49-F238E27FC236}">
                <a16:creationId xmlns:a16="http://schemas.microsoft.com/office/drawing/2014/main" id="{E7911807-A4E2-421C-84DD-42D8AA1D2BA6}"/>
              </a:ext>
            </a:extLst>
          </p:cNvPr>
          <p:cNvSpPr/>
          <p:nvPr/>
        </p:nvSpPr>
        <p:spPr>
          <a:xfrm>
            <a:off x="6686671" y="728133"/>
            <a:ext cx="4854137" cy="6907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ISAC, 480 MeV protons, ≤100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ARIEL, 480 MeV protons, ≤100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CTS, 300 keV – 35 MeV electrons,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≤10 mA, µs – s pulses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NBF, 450-480 MeV protons, ~3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PIF, 5-500 MeV, ≤ 10 </a:t>
            </a: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IPF, 430 MeV protons, ~70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NIF, near-terr. neutrons, 3·10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n/cm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Isotope production cyclotrons, 15-30MeV, 300uA up to 100mAh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609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E6640-E61E-47DA-B30A-0558E2635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Isotope production cyclotrons</a:t>
            </a:r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BBB6F1-F421-42E7-8800-5C8184EA9EB6}"/>
              </a:ext>
            </a:extLst>
          </p:cNvPr>
          <p:cNvSpPr txBox="1"/>
          <p:nvPr/>
        </p:nvSpPr>
        <p:spPr>
          <a:xfrm>
            <a:off x="378556" y="1145791"/>
            <a:ext cx="31266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15-30 MeV cyclotron for commercial production of radio-isotopes.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300uA up to 100mAh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Opportunistically it can support research activities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Strict control of radionuclide inventories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5DE204-369E-4BEB-BB76-9701CBB1A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510" y="700277"/>
            <a:ext cx="6023509" cy="32865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B2763B-01C8-4607-A600-28A2AA9267F2}"/>
              </a:ext>
            </a:extLst>
          </p:cNvPr>
          <p:cNvSpPr txBox="1"/>
          <p:nvPr/>
        </p:nvSpPr>
        <p:spPr>
          <a:xfrm>
            <a:off x="4886325" y="961125"/>
            <a:ext cx="103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TR-30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DACE00-462C-4A1A-8148-5DC048ECE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827" y="4628687"/>
            <a:ext cx="3919895" cy="12482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ECB7FF-12AA-48F0-8283-0F4BB7C097F6}"/>
              </a:ext>
            </a:extLst>
          </p:cNvPr>
          <p:cNvSpPr txBox="1"/>
          <p:nvPr/>
        </p:nvSpPr>
        <p:spPr>
          <a:xfrm>
            <a:off x="378556" y="457819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Rigid system: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Beam at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°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for normal operation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Electroplated targets</a:t>
            </a:r>
          </a:p>
        </p:txBody>
      </p:sp>
    </p:spTree>
    <p:extLst>
      <p:ext uri="{BB962C8B-B14F-4D97-AF65-F5344CB8AC3E}">
        <p14:creationId xmlns:p14="http://schemas.microsoft.com/office/powerpoint/2010/main" val="3820802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6B5E891-64D1-D94A-8E85-160C3792A779}"/>
              </a:ext>
            </a:extLst>
          </p:cNvPr>
          <p:cNvSpPr txBox="1">
            <a:spLocks/>
          </p:cNvSpPr>
          <p:nvPr/>
        </p:nvSpPr>
        <p:spPr>
          <a:xfrm>
            <a:off x="296562" y="3035395"/>
            <a:ext cx="11689491" cy="17331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B0F0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Handling and PIE capabilities</a:t>
            </a:r>
            <a:endParaRPr kumimoji="0" lang="en-CA" sz="2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5FAB91-079D-1249-847C-587999B1DB14}"/>
              </a:ext>
            </a:extLst>
          </p:cNvPr>
          <p:cNvSpPr/>
          <p:nvPr/>
        </p:nvSpPr>
        <p:spPr>
          <a:xfrm>
            <a:off x="435429" y="6052457"/>
            <a:ext cx="11132457" cy="8055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FB0B84-0C2C-D115-65F7-FC3AF385D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760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380CF9-C860-47C1-B834-D39CA20ABD54}"/>
              </a:ext>
            </a:extLst>
          </p:cNvPr>
          <p:cNvSpPr/>
          <p:nvPr/>
        </p:nvSpPr>
        <p:spPr>
          <a:xfrm>
            <a:off x="109961" y="1000273"/>
            <a:ext cx="6755073" cy="19389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lvl="0" indent="-342900" defTabSz="4572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4546A">
                    <a:lumMod val="75000"/>
                  </a:srgbClr>
                </a:solidFill>
              </a:rPr>
              <a:t>TRIUMF is internationally recognized for its leading role in remote handling, hot cell design, operation and isotope processing. We are eager to co-develop and share expertise.</a:t>
            </a:r>
          </a:p>
          <a:p>
            <a:pPr marL="342900" lvl="0" indent="-342900" defTabSz="457200">
              <a:buFont typeface="Arial" panose="020B0604020202020204" pitchFamily="34" charset="0"/>
              <a:buChar char="•"/>
            </a:pPr>
            <a:endParaRPr lang="en-US" sz="2000">
              <a:solidFill>
                <a:srgbClr val="44546A">
                  <a:lumMod val="75000"/>
                </a:srgbClr>
              </a:solidFill>
            </a:endParaRPr>
          </a:p>
          <a:p>
            <a:pPr marL="342900" lvl="0" indent="-342900" defTabSz="4572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44546A">
                    <a:lumMod val="75000"/>
                  </a:srgbClr>
                </a:solidFill>
              </a:rPr>
              <a:t>ARIEL hot cell facility currently being commissioned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7D6E7C-0E49-464D-87CA-C633E1A6D5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527" y="3529657"/>
            <a:ext cx="3354223" cy="3124247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34D84A1-4AB1-D04E-826D-7F0BC68EEFD4}"/>
              </a:ext>
            </a:extLst>
          </p:cNvPr>
          <p:cNvSpPr txBox="1">
            <a:spLocks/>
          </p:cNvSpPr>
          <p:nvPr/>
        </p:nvSpPr>
        <p:spPr>
          <a:xfrm>
            <a:off x="2094806" y="204095"/>
            <a:ext cx="9577143" cy="3503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009FD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r"/>
            <a:r>
              <a:rPr lang="en-CA" b="0"/>
              <a:t>ARIEL Hot Cell Facility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778EFA-5A19-334E-A1BB-57C055FB3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950" y="3529657"/>
            <a:ext cx="5105062" cy="3124247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CDFB7A-22E6-4E4A-B268-33FF4FC26A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194"/>
          <a:stretch/>
        </p:blipFill>
        <p:spPr>
          <a:xfrm>
            <a:off x="7619241" y="597643"/>
            <a:ext cx="4363509" cy="2827561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pic>
        <p:nvPicPr>
          <p:cNvPr id="3" name="Picture 2" descr="A picture containing table, sitting, orange, bowl&#10;&#10;Description automatically generated">
            <a:extLst>
              <a:ext uri="{FF2B5EF4-FFF2-40B4-BE49-F238E27FC236}">
                <a16:creationId xmlns:a16="http://schemas.microsoft.com/office/drawing/2014/main" id="{A6BC3626-1DE3-7E4C-A9DA-F665760716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0" y="3529657"/>
            <a:ext cx="2343186" cy="3124248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633095-0B9C-3AE6-A6CE-CE6E234C8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00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3679F-5B3D-4A2D-84FC-C8C88C029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CA" sz="2400"/>
              <a:t>Material Development for High-Power Accelerator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DD0E0-EE3A-4C7F-9504-A41C4C6C64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4222750"/>
            <a:ext cx="3036888" cy="22542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1800" b="1"/>
              <a:t>High thermo-mechanical loads from high power driver beams </a:t>
            </a:r>
          </a:p>
          <a:p>
            <a:pPr marL="0" indent="0" algn="ctr">
              <a:buNone/>
            </a:pPr>
            <a:r>
              <a:rPr lang="en-CA" b="1"/>
              <a:t>+</a:t>
            </a:r>
          </a:p>
          <a:p>
            <a:pPr marL="0" indent="0" algn="ctr">
              <a:buNone/>
            </a:pPr>
            <a:r>
              <a:rPr lang="en-CA" sz="1800" b="1"/>
              <a:t>Material aging due to radiation induced defects</a:t>
            </a:r>
          </a:p>
        </p:txBody>
      </p:sp>
      <p:sp>
        <p:nvSpPr>
          <p:cNvPr id="45" name="TextBox 7">
            <a:extLst>
              <a:ext uri="{FF2B5EF4-FFF2-40B4-BE49-F238E27FC236}">
                <a16:creationId xmlns:a16="http://schemas.microsoft.com/office/drawing/2014/main" id="{F4F448A4-011E-411F-BD27-782766E1BA33}"/>
              </a:ext>
            </a:extLst>
          </p:cNvPr>
          <p:cNvSpPr txBox="1"/>
          <p:nvPr/>
        </p:nvSpPr>
        <p:spPr>
          <a:xfrm>
            <a:off x="152055" y="919716"/>
            <a:ext cx="3972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Materials development for ARIEL</a:t>
            </a:r>
          </a:p>
        </p:txBody>
      </p:sp>
      <p:sp>
        <p:nvSpPr>
          <p:cNvPr id="48" name="TextBox 7">
            <a:extLst>
              <a:ext uri="{FF2B5EF4-FFF2-40B4-BE49-F238E27FC236}">
                <a16:creationId xmlns:a16="http://schemas.microsoft.com/office/drawing/2014/main" id="{2C1EE970-B830-4A94-B78E-0F391E6F05A8}"/>
              </a:ext>
            </a:extLst>
          </p:cNvPr>
          <p:cNvSpPr txBox="1"/>
          <p:nvPr/>
        </p:nvSpPr>
        <p:spPr>
          <a:xfrm>
            <a:off x="7256696" y="1422586"/>
            <a:ext cx="4817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Complex in-beam geometries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DE535BA-087A-4B87-BEAA-534C3A791EDC}"/>
              </a:ext>
            </a:extLst>
          </p:cNvPr>
          <p:cNvCxnSpPr/>
          <p:nvPr/>
        </p:nvCxnSpPr>
        <p:spPr>
          <a:xfrm>
            <a:off x="276861" y="1285833"/>
            <a:ext cx="1139508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DC7D6560-BDE4-476B-BB70-AE23F37598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9"/>
          <a:stretch/>
        </p:blipFill>
        <p:spPr>
          <a:xfrm>
            <a:off x="520250" y="1985056"/>
            <a:ext cx="2731695" cy="2010314"/>
          </a:xfrm>
          <a:prstGeom prst="rect">
            <a:avLst/>
          </a:prstGeom>
        </p:spPr>
      </p:pic>
      <p:sp>
        <p:nvSpPr>
          <p:cNvPr id="31" name="TextBox 7">
            <a:extLst>
              <a:ext uri="{FF2B5EF4-FFF2-40B4-BE49-F238E27FC236}">
                <a16:creationId xmlns:a16="http://schemas.microsoft.com/office/drawing/2014/main" id="{65C45B2B-121D-4E2B-8228-FF50CC0BBD1A}"/>
              </a:ext>
            </a:extLst>
          </p:cNvPr>
          <p:cNvSpPr txBox="1"/>
          <p:nvPr/>
        </p:nvSpPr>
        <p:spPr>
          <a:xfrm>
            <a:off x="69779" y="1290740"/>
            <a:ext cx="358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Target station dose rates </a:t>
            </a:r>
            <a:b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(damage in insulators and seals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~1MGy-500MGy </a:t>
            </a: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A49697-89C1-4C7D-A584-54D3052382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988" y="1910452"/>
            <a:ext cx="2649656" cy="17898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78A3B3-1344-4E56-BA9A-AFA8770D0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5675" y="1905789"/>
            <a:ext cx="2846325" cy="1799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AFD978-DD1D-4DE0-B37A-8D1D91011FEE}"/>
              </a:ext>
            </a:extLst>
          </p:cNvPr>
          <p:cNvSpPr txBox="1"/>
          <p:nvPr/>
        </p:nvSpPr>
        <p:spPr>
          <a:xfrm>
            <a:off x="3750636" y="1299476"/>
            <a:ext cx="3100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CuCrZr ARIEL beam window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allowing higher power operation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~10DPA-FLUKA/year range</a:t>
            </a:r>
            <a:endParaRPr kumimoji="0" lang="en-CA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23CF41-A1D9-41A9-9337-F834D8C669D7}"/>
              </a:ext>
            </a:extLst>
          </p:cNvPr>
          <p:cNvSpPr txBox="1"/>
          <p:nvPr/>
        </p:nvSpPr>
        <p:spPr>
          <a:xfrm>
            <a:off x="3627026" y="4196717"/>
            <a:ext cx="49379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Research on radiation resistant materials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Polymeric materials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HEA alloys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 manufacturing techniques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Understanding differences between low energy ion, high energy proton and neutron irradiations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F242B5-8FA8-4F8C-AD05-920287569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5926" y="2055148"/>
            <a:ext cx="967308" cy="18701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B9F4DC-48A0-46E8-A3F6-139C6DD25D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9959" y="2071741"/>
            <a:ext cx="1534859" cy="187012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23115EA-6325-4C91-BF28-43F60A329FB5}"/>
              </a:ext>
            </a:extLst>
          </p:cNvPr>
          <p:cNvSpPr txBox="1"/>
          <p:nvPr/>
        </p:nvSpPr>
        <p:spPr>
          <a:xfrm>
            <a:off x="8445590" y="4196717"/>
            <a:ext cx="33311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Experimental data from parasitic irradiations: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Save beam time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 power beam conditions</a:t>
            </a:r>
          </a:p>
        </p:txBody>
      </p:sp>
    </p:spTree>
    <p:extLst>
      <p:ext uri="{BB962C8B-B14F-4D97-AF65-F5344CB8AC3E}">
        <p14:creationId xmlns:p14="http://schemas.microsoft.com/office/powerpoint/2010/main" val="20443088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C81129-AA96-DA4A-9DE2-D4283CE4D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941" y="465483"/>
            <a:ext cx="4279900" cy="299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A5215E-C676-BF41-9C9F-339EAF75A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Target Damage Learning Experience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182E9-2BC8-174C-96BC-CD58F6AC2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64" y="3756906"/>
            <a:ext cx="2047391" cy="25241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172478-57D7-344A-995F-8735A520D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955" y="3766489"/>
            <a:ext cx="1800709" cy="2514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44364E-B93D-0346-90E5-EBD69C0331B0}"/>
              </a:ext>
            </a:extLst>
          </p:cNvPr>
          <p:cNvSpPr/>
          <p:nvPr/>
        </p:nvSpPr>
        <p:spPr>
          <a:xfrm>
            <a:off x="4694058" y="4552305"/>
            <a:ext cx="28038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Irradiation damage - misaligned target and protect monitor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9EDA1D-3037-B048-9D4D-D6E75EF9F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64" y="673275"/>
            <a:ext cx="3848100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E0FB8-9756-0B46-8A0F-BFD1828EAC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0227" y="3825890"/>
            <a:ext cx="1646637" cy="23761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2E3749-7D0B-104A-87EC-F8EBEA1C4053}"/>
              </a:ext>
            </a:extLst>
          </p:cNvPr>
          <p:cNvSpPr/>
          <p:nvPr/>
        </p:nvSpPr>
        <p:spPr>
          <a:xfrm>
            <a:off x="9081915" y="4270221"/>
            <a:ext cx="25295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After installation of target protection by 4 segment halo monitor.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 targets lifetime: 10</a:t>
            </a:r>
            <a:r>
              <a:rPr kumimoji="0" lang="en-CA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24</a:t>
            </a: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p/cm</a:t>
            </a:r>
            <a:r>
              <a:rPr kumimoji="0" lang="en-CA" sz="1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800 mA-h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59210C-E61F-DA42-9072-DC3898B3FEA8}"/>
              </a:ext>
            </a:extLst>
          </p:cNvPr>
          <p:cNvSpPr/>
          <p:nvPr/>
        </p:nvSpPr>
        <p:spPr>
          <a:xfrm>
            <a:off x="4694058" y="2866527"/>
            <a:ext cx="2413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positions for targets Be, C, Cu, </a:t>
            </a:r>
          </a:p>
        </p:txBody>
      </p:sp>
      <p:pic>
        <p:nvPicPr>
          <p:cNvPr id="12" name="Picture 2" descr="image001">
            <a:extLst>
              <a:ext uri="{FF2B5EF4-FFF2-40B4-BE49-F238E27FC236}">
                <a16:creationId xmlns:a16="http://schemas.microsoft.com/office/drawing/2014/main" id="{EE8AD7DC-FB7A-534E-B7FC-227F7D42E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058" y="673276"/>
            <a:ext cx="2735271" cy="17499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38C124-BBD8-5042-BFD3-3A3975C3231F}"/>
              </a:ext>
            </a:extLst>
          </p:cNvPr>
          <p:cNvSpPr/>
          <p:nvPr/>
        </p:nvSpPr>
        <p:spPr>
          <a:xfrm>
            <a:off x="5731396" y="2050842"/>
            <a:ext cx="2303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 muon target</a:t>
            </a:r>
          </a:p>
        </p:txBody>
      </p:sp>
    </p:spTree>
    <p:extLst>
      <p:ext uri="{BB962C8B-B14F-4D97-AF65-F5344CB8AC3E}">
        <p14:creationId xmlns:p14="http://schemas.microsoft.com/office/powerpoint/2010/main" val="21087565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139BC-3181-C94B-99BA-659962C8F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Radiation Damage Issues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E47DC6-62AA-204D-A063-AA8BF963A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340" y="757912"/>
            <a:ext cx="2184400" cy="3187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8EDA80-7060-4644-8203-526182B7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139" y="4125054"/>
            <a:ext cx="2527949" cy="21295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B76982D-88B3-0547-A18F-A33F52953E13}"/>
              </a:ext>
            </a:extLst>
          </p:cNvPr>
          <p:cNvSpPr/>
          <p:nvPr/>
        </p:nvSpPr>
        <p:spPr>
          <a:xfrm>
            <a:off x="9159089" y="4866649"/>
            <a:ext cx="2512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300-350 ºC for 1 mm proton beam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D3F8D2-B5EB-B247-9221-D8C217433A92}"/>
              </a:ext>
            </a:extLst>
          </p:cNvPr>
          <p:cNvSpPr/>
          <p:nvPr/>
        </p:nvSpPr>
        <p:spPr>
          <a:xfrm>
            <a:off x="9256071" y="1635267"/>
            <a:ext cx="20876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Pyrolytic graphite vacuum brazed to TiCuSi foil and soldered to copper saddle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2E1209-74EB-5441-B925-4591BE532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40" y="1941595"/>
            <a:ext cx="6350000" cy="749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3E3C91-741F-6C4B-9232-CF5B416FDA27}"/>
              </a:ext>
            </a:extLst>
          </p:cNvPr>
          <p:cNvSpPr/>
          <p:nvPr/>
        </p:nvSpPr>
        <p:spPr>
          <a:xfrm>
            <a:off x="2519569" y="1465424"/>
            <a:ext cx="1873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Proc. 2005 PAC</a:t>
            </a: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B7A086-8588-4C41-8BEF-30115CE529C5}"/>
              </a:ext>
            </a:extLst>
          </p:cNvPr>
          <p:cNvSpPr/>
          <p:nvPr/>
        </p:nvSpPr>
        <p:spPr>
          <a:xfrm>
            <a:off x="267791" y="3272048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Radiation-cooled thin graphite targets 2 mm at 100 </a:t>
            </a: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μ</a:t>
            </a: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lasted for many weeks but eroded at 120 </a:t>
            </a: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μ</a:t>
            </a: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and small beam size.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Failure of 1 cm water-cooled graphite target after 1-2 weeks at 120 </a:t>
            </a:r>
            <a:r>
              <a:rPr kumimoji="0" lang="el-G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μ</a:t>
            </a: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– thermal + radiation </a:t>
            </a: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damage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797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>
            <a:extLst>
              <a:ext uri="{FF2B5EF4-FFF2-40B4-BE49-F238E27FC236}">
                <a16:creationId xmlns:a16="http://schemas.microsoft.com/office/drawing/2014/main" id="{255666AD-2322-B64F-B4FF-3BE12B6537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3556" y="358772"/>
            <a:ext cx="6644641" cy="574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GB" sz="2400" b="0"/>
              <a:t>TRIUMF’s Proton, Neutron, Pion, Muon Programs</a:t>
            </a:r>
            <a:endParaRPr lang="en-CA" sz="2400" b="0"/>
          </a:p>
        </p:txBody>
      </p:sp>
      <p:sp>
        <p:nvSpPr>
          <p:cNvPr id="14" name="Shape 109"/>
          <p:cNvSpPr/>
          <p:nvPr/>
        </p:nvSpPr>
        <p:spPr>
          <a:xfrm>
            <a:off x="7329265" y="3833186"/>
            <a:ext cx="4342684" cy="2584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Beamline 1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2400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Nine secondary channels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 sz="2400"/>
            </a:pPr>
            <a:r>
              <a:rPr lang="en-US" sz="2000">
                <a:solidFill>
                  <a:schemeClr val="bg2">
                    <a:lumMod val="25000"/>
                  </a:schemeClr>
                </a:solidFill>
                <a:ea typeface="Seravek" charset="0"/>
                <a:cs typeface="Seravek" charset="0"/>
              </a:rPr>
              <a:t>UCN (Ultra Cold Neutrons) for </a:t>
            </a:r>
            <a:r>
              <a:rPr lang="en-US" sz="2000" err="1">
                <a:solidFill>
                  <a:schemeClr val="bg2">
                    <a:lumMod val="25000"/>
                  </a:schemeClr>
                </a:solidFill>
                <a:ea typeface="Seravek" charset="0"/>
                <a:cs typeface="Seravek" charset="0"/>
              </a:rPr>
              <a:t>nEDM</a:t>
            </a:r>
            <a:r>
              <a:rPr lang="en-US" sz="2000">
                <a:solidFill>
                  <a:schemeClr val="bg2">
                    <a:lumMod val="25000"/>
                  </a:schemeClr>
                </a:solidFill>
                <a:ea typeface="Seravek" charset="0"/>
                <a:cs typeface="Seravek" charset="0"/>
              </a:rPr>
              <a:t> measurement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 sz="2400"/>
            </a:pPr>
            <a:r>
              <a:rPr kumimoji="0" lang="en-US" sz="2000" b="0" i="0" u="none" strike="noStrike" kern="1200" cap="none" spc="0" normalizeH="0" baseline="0" noProof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Pions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, muons for material and fundamental science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 sz="2400"/>
            </a:pPr>
            <a:r>
              <a:rPr lang="en-US" sz="2000">
                <a:solidFill>
                  <a:schemeClr val="bg2">
                    <a:lumMod val="25000"/>
                  </a:schemeClr>
                </a:solidFill>
                <a:latin typeface="Arial" panose="020B0604020202020204"/>
                <a:ea typeface="Seravek" charset="0"/>
                <a:cs typeface="Seravek" charset="0"/>
              </a:rPr>
              <a:t>Neutrons for electronics irradiations services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Seravek" charset="0"/>
              <a:cs typeface="Seravek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2400"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Arial" panose="020B0604020202020204"/>
              <a:ea typeface="Seravek" charset="0"/>
              <a:cs typeface="Seravek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8C25AFE-030A-8143-9875-F5FE6076025D}"/>
              </a:ext>
            </a:extLst>
          </p:cNvPr>
          <p:cNvSpPr/>
          <p:nvPr/>
        </p:nvSpPr>
        <p:spPr>
          <a:xfrm>
            <a:off x="5527783" y="6011947"/>
            <a:ext cx="1313858" cy="330285"/>
          </a:xfrm>
          <a:prstGeom prst="rect">
            <a:avLst/>
          </a:prstGeom>
          <a:noFill/>
          <a:ln w="254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IAMI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		</a:t>
            </a:r>
          </a:p>
        </p:txBody>
      </p:sp>
      <p:pic>
        <p:nvPicPr>
          <p:cNvPr id="69" name="Picture 13">
            <a:extLst>
              <a:ext uri="{FF2B5EF4-FFF2-40B4-BE49-F238E27FC236}">
                <a16:creationId xmlns:a16="http://schemas.microsoft.com/office/drawing/2014/main" id="{D3CBF593-2888-5742-81D6-770EDD68EB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7267" y="6057257"/>
            <a:ext cx="807744" cy="1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0920CCB-FA69-4F48-A6E3-D8E6DC1DFEA7}"/>
              </a:ext>
            </a:extLst>
          </p:cNvPr>
          <p:cNvSpPr/>
          <p:nvPr/>
        </p:nvSpPr>
        <p:spPr>
          <a:xfrm>
            <a:off x="6166535" y="6148563"/>
            <a:ext cx="37382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Shape 109">
            <a:extLst>
              <a:ext uri="{FF2B5EF4-FFF2-40B4-BE49-F238E27FC236}">
                <a16:creationId xmlns:a16="http://schemas.microsoft.com/office/drawing/2014/main" id="{9AF2E3A5-E8DE-5040-A62F-9DB9B2A0469B}"/>
              </a:ext>
            </a:extLst>
          </p:cNvPr>
          <p:cNvSpPr/>
          <p:nvPr/>
        </p:nvSpPr>
        <p:spPr>
          <a:xfrm>
            <a:off x="4208750" y="5752689"/>
            <a:ext cx="831409" cy="383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M15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Seravek" charset="0"/>
              <a:cs typeface="Seravek" charset="0"/>
            </a:endParaRPr>
          </a:p>
        </p:txBody>
      </p:sp>
      <p:sp>
        <p:nvSpPr>
          <p:cNvPr id="35" name="Shape 109">
            <a:extLst>
              <a:ext uri="{FF2B5EF4-FFF2-40B4-BE49-F238E27FC236}">
                <a16:creationId xmlns:a16="http://schemas.microsoft.com/office/drawing/2014/main" id="{B6F90A13-EB7D-264D-98B8-9D3BF029E66D}"/>
              </a:ext>
            </a:extLst>
          </p:cNvPr>
          <p:cNvSpPr/>
          <p:nvPr/>
        </p:nvSpPr>
        <p:spPr>
          <a:xfrm>
            <a:off x="4451865" y="4443917"/>
            <a:ext cx="831409" cy="383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M11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Seravek" charset="0"/>
              <a:cs typeface="Seravek" charset="0"/>
            </a:endParaRPr>
          </a:p>
        </p:txBody>
      </p:sp>
      <p:sp>
        <p:nvSpPr>
          <p:cNvPr id="36" name="Shape 109">
            <a:extLst>
              <a:ext uri="{FF2B5EF4-FFF2-40B4-BE49-F238E27FC236}">
                <a16:creationId xmlns:a16="http://schemas.microsoft.com/office/drawing/2014/main" id="{227EE5C5-36F7-E842-AB3D-5549C0B0C64F}"/>
              </a:ext>
            </a:extLst>
          </p:cNvPr>
          <p:cNvSpPr/>
          <p:nvPr/>
        </p:nvSpPr>
        <p:spPr>
          <a:xfrm>
            <a:off x="4934711" y="4563364"/>
            <a:ext cx="831409" cy="383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M9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Seravek" charset="0"/>
              <a:cs typeface="Seravek" charset="0"/>
            </a:endParaRPr>
          </a:p>
        </p:txBody>
      </p:sp>
      <p:sp>
        <p:nvSpPr>
          <p:cNvPr id="38" name="Shape 109">
            <a:extLst>
              <a:ext uri="{FF2B5EF4-FFF2-40B4-BE49-F238E27FC236}">
                <a16:creationId xmlns:a16="http://schemas.microsoft.com/office/drawing/2014/main" id="{83E8A524-E8F0-184D-AFD8-9395774C3933}"/>
              </a:ext>
            </a:extLst>
          </p:cNvPr>
          <p:cNvSpPr/>
          <p:nvPr/>
        </p:nvSpPr>
        <p:spPr>
          <a:xfrm>
            <a:off x="5324346" y="4332231"/>
            <a:ext cx="831409" cy="383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M20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Seravek" charset="0"/>
              <a:cs typeface="Seravek" charset="0"/>
            </a:endParaRPr>
          </a:p>
        </p:txBody>
      </p:sp>
      <p:sp>
        <p:nvSpPr>
          <p:cNvPr id="41" name="Shape 109">
            <a:extLst>
              <a:ext uri="{FF2B5EF4-FFF2-40B4-BE49-F238E27FC236}">
                <a16:creationId xmlns:a16="http://schemas.microsoft.com/office/drawing/2014/main" id="{DA0D9912-A622-C045-8803-484FDE7BE896}"/>
              </a:ext>
            </a:extLst>
          </p:cNvPr>
          <p:cNvSpPr/>
          <p:nvPr/>
        </p:nvSpPr>
        <p:spPr>
          <a:xfrm>
            <a:off x="3888844" y="4606542"/>
            <a:ext cx="831409" cy="383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UCN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Seravek" charset="0"/>
              <a:cs typeface="Seravek" charset="0"/>
            </a:endParaRPr>
          </a:p>
        </p:txBody>
      </p:sp>
      <p:sp>
        <p:nvSpPr>
          <p:cNvPr id="19" name="Shape 109">
            <a:extLst>
              <a:ext uri="{FF2B5EF4-FFF2-40B4-BE49-F238E27FC236}">
                <a16:creationId xmlns:a16="http://schemas.microsoft.com/office/drawing/2014/main" id="{DCF93B2C-C82E-7E4A-B210-348909E1EA13}"/>
              </a:ext>
            </a:extLst>
          </p:cNvPr>
          <p:cNvSpPr/>
          <p:nvPr/>
        </p:nvSpPr>
        <p:spPr>
          <a:xfrm>
            <a:off x="2884786" y="4019537"/>
            <a:ext cx="1119925" cy="383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Cyclotron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Seravek" charset="0"/>
              <a:cs typeface="Seravek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C4EBB9-B237-DC4C-81C0-B53EF494A883}"/>
              </a:ext>
            </a:extLst>
          </p:cNvPr>
          <p:cNvCxnSpPr>
            <a:cxnSpLocks/>
          </p:cNvCxnSpPr>
          <p:nvPr/>
        </p:nvCxnSpPr>
        <p:spPr>
          <a:xfrm>
            <a:off x="4418511" y="4386659"/>
            <a:ext cx="145443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579D7C6-B554-8743-ACD4-B100CE3CDD4E}"/>
              </a:ext>
            </a:extLst>
          </p:cNvPr>
          <p:cNvCxnSpPr>
            <a:cxnSpLocks/>
          </p:cNvCxnSpPr>
          <p:nvPr/>
        </p:nvCxnSpPr>
        <p:spPr>
          <a:xfrm>
            <a:off x="5846465" y="4375093"/>
            <a:ext cx="0" cy="80333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43CCBB-F5E8-BF48-8A4D-244A3B7F5BA8}"/>
              </a:ext>
            </a:extLst>
          </p:cNvPr>
          <p:cNvCxnSpPr>
            <a:cxnSpLocks/>
          </p:cNvCxnSpPr>
          <p:nvPr/>
        </p:nvCxnSpPr>
        <p:spPr>
          <a:xfrm>
            <a:off x="4676705" y="5152170"/>
            <a:ext cx="119605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02F230F-028D-4343-8294-39B1F4DCBE0E}"/>
              </a:ext>
            </a:extLst>
          </p:cNvPr>
          <p:cNvCxnSpPr>
            <a:cxnSpLocks/>
          </p:cNvCxnSpPr>
          <p:nvPr/>
        </p:nvCxnSpPr>
        <p:spPr>
          <a:xfrm>
            <a:off x="4681789" y="5123331"/>
            <a:ext cx="0" cy="69644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8C0F9FC-966D-334B-A86C-14CA2A002933}"/>
              </a:ext>
            </a:extLst>
          </p:cNvPr>
          <p:cNvCxnSpPr>
            <a:cxnSpLocks/>
          </p:cNvCxnSpPr>
          <p:nvPr/>
        </p:nvCxnSpPr>
        <p:spPr>
          <a:xfrm>
            <a:off x="4261001" y="5792803"/>
            <a:ext cx="44990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17CB819-D128-264D-B4EA-843C1A47EDD6}"/>
              </a:ext>
            </a:extLst>
          </p:cNvPr>
          <p:cNvCxnSpPr>
            <a:cxnSpLocks/>
          </p:cNvCxnSpPr>
          <p:nvPr/>
        </p:nvCxnSpPr>
        <p:spPr>
          <a:xfrm>
            <a:off x="4275299" y="5238169"/>
            <a:ext cx="0" cy="58160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A17CA06-5614-D247-AD65-273B05036421}"/>
              </a:ext>
            </a:extLst>
          </p:cNvPr>
          <p:cNvCxnSpPr>
            <a:cxnSpLocks/>
          </p:cNvCxnSpPr>
          <p:nvPr/>
        </p:nvCxnSpPr>
        <p:spPr>
          <a:xfrm>
            <a:off x="4449436" y="4375093"/>
            <a:ext cx="0" cy="53327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FE79BF4-601E-B14D-9AAB-772F872D858B}"/>
              </a:ext>
            </a:extLst>
          </p:cNvPr>
          <p:cNvCxnSpPr>
            <a:cxnSpLocks/>
          </p:cNvCxnSpPr>
          <p:nvPr/>
        </p:nvCxnSpPr>
        <p:spPr>
          <a:xfrm>
            <a:off x="3800475" y="4932320"/>
            <a:ext cx="67835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46BA569-3BA9-2B4C-8A0E-3F3AA6A97165}"/>
              </a:ext>
            </a:extLst>
          </p:cNvPr>
          <p:cNvCxnSpPr>
            <a:cxnSpLocks/>
          </p:cNvCxnSpPr>
          <p:nvPr/>
        </p:nvCxnSpPr>
        <p:spPr>
          <a:xfrm>
            <a:off x="3069771" y="5238169"/>
            <a:ext cx="123477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4F20489-DCE4-C747-AD32-64E4AE4129D2}"/>
              </a:ext>
            </a:extLst>
          </p:cNvPr>
          <p:cNvCxnSpPr>
            <a:cxnSpLocks/>
          </p:cNvCxnSpPr>
          <p:nvPr/>
        </p:nvCxnSpPr>
        <p:spPr>
          <a:xfrm>
            <a:off x="3099999" y="4375093"/>
            <a:ext cx="0" cy="8872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91FE306-0237-B844-B88A-E0ACABCB6A3A}"/>
              </a:ext>
            </a:extLst>
          </p:cNvPr>
          <p:cNvCxnSpPr>
            <a:cxnSpLocks/>
          </p:cNvCxnSpPr>
          <p:nvPr/>
        </p:nvCxnSpPr>
        <p:spPr>
          <a:xfrm>
            <a:off x="3830449" y="4375093"/>
            <a:ext cx="0" cy="57127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FE47C70-39B5-2644-9663-8DC8438B98A8}"/>
              </a:ext>
            </a:extLst>
          </p:cNvPr>
          <p:cNvCxnSpPr>
            <a:cxnSpLocks/>
          </p:cNvCxnSpPr>
          <p:nvPr/>
        </p:nvCxnSpPr>
        <p:spPr>
          <a:xfrm>
            <a:off x="3069771" y="4375093"/>
            <a:ext cx="78467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1E553975-6543-F244-B0C8-E78A1DE1B8CF}"/>
              </a:ext>
            </a:extLst>
          </p:cNvPr>
          <p:cNvSpPr/>
          <p:nvPr/>
        </p:nvSpPr>
        <p:spPr>
          <a:xfrm>
            <a:off x="1419572" y="701873"/>
            <a:ext cx="1468272" cy="111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hape 109">
            <a:extLst>
              <a:ext uri="{FF2B5EF4-FFF2-40B4-BE49-F238E27FC236}">
                <a16:creationId xmlns:a16="http://schemas.microsoft.com/office/drawing/2014/main" id="{95E09D23-EA97-6644-BA47-3A4B373DCC32}"/>
              </a:ext>
            </a:extLst>
          </p:cNvPr>
          <p:cNvSpPr/>
          <p:nvPr/>
        </p:nvSpPr>
        <p:spPr>
          <a:xfrm>
            <a:off x="5413411" y="4760261"/>
            <a:ext cx="831409" cy="383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Seravek" charset="0"/>
                <a:cs typeface="Seravek" charset="0"/>
              </a:rPr>
              <a:t>NIF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Seravek" charset="0"/>
              <a:cs typeface="Seravek" charset="0"/>
            </a:endParaRPr>
          </a:p>
        </p:txBody>
      </p:sp>
      <p:pic>
        <p:nvPicPr>
          <p:cNvPr id="31" name="Picture 30" descr="tank4M.jpg">
            <a:extLst>
              <a:ext uri="{FF2B5EF4-FFF2-40B4-BE49-F238E27FC236}">
                <a16:creationId xmlns:a16="http://schemas.microsoft.com/office/drawing/2014/main" id="{EBA3FEBA-B855-E15C-9253-D5A74D8D3A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702" y="681207"/>
            <a:ext cx="4577816" cy="302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915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13">
            <a:extLst>
              <a:ext uri="{FF2B5EF4-FFF2-40B4-BE49-F238E27FC236}">
                <a16:creationId xmlns:a16="http://schemas.microsoft.com/office/drawing/2014/main" id="{595E3B76-92B9-1040-BBB7-1A339F28B2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3556" y="358772"/>
            <a:ext cx="6644641" cy="574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4EBF8E9-D1F4-F14B-B9AA-860EC300F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1710" y="2005555"/>
            <a:ext cx="683421" cy="281501"/>
          </a:xfrm>
          <a:prstGeom prst="rect">
            <a:avLst/>
          </a:prstGeom>
        </p:spPr>
      </p:pic>
      <p:sp>
        <p:nvSpPr>
          <p:cNvPr id="14" name="Shape 109"/>
          <p:cNvSpPr/>
          <p:nvPr/>
        </p:nvSpPr>
        <p:spPr>
          <a:xfrm>
            <a:off x="7410270" y="1297465"/>
            <a:ext cx="4519300" cy="4568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spAutoFit/>
          </a:bodyPr>
          <a:lstStyle/>
          <a:p>
            <a:pPr>
              <a:defRPr sz="2400"/>
            </a:pPr>
            <a:r>
              <a:rPr lang="en-US" sz="1600" b="1">
                <a:solidFill>
                  <a:schemeClr val="bg2">
                    <a:lumMod val="25000"/>
                  </a:schemeClr>
                </a:solidFill>
              </a:rPr>
              <a:t>Five H</a:t>
            </a:r>
            <a:r>
              <a:rPr lang="en-US" sz="1600" b="1" baseline="30000">
                <a:solidFill>
                  <a:schemeClr val="bg2">
                    <a:lumMod val="25000"/>
                  </a:schemeClr>
                </a:solidFill>
              </a:rPr>
              <a:t>-</a:t>
            </a:r>
            <a:r>
              <a:rPr lang="en-US" sz="1600" b="1">
                <a:solidFill>
                  <a:schemeClr val="bg2">
                    <a:lumMod val="25000"/>
                  </a:schemeClr>
                </a:solidFill>
              </a:rPr>
              <a:t> medical cyclotrons</a:t>
            </a:r>
          </a:p>
          <a:p>
            <a:pPr marL="285750" indent="-285750">
              <a:buFont typeface="Arial" panose="020B0604020202020204" pitchFamily="34" charset="0"/>
              <a:buChar char="•"/>
              <a:defRPr sz="2400"/>
            </a:pPr>
            <a:r>
              <a:rPr lang="en-US" sz="1600">
                <a:solidFill>
                  <a:schemeClr val="bg2">
                    <a:lumMod val="25000"/>
                  </a:schemeClr>
                </a:solidFill>
              </a:rPr>
              <a:t>TR30-1, TR30-2, CP42, 250 µA – 1 mA</a:t>
            </a:r>
            <a:br>
              <a:rPr lang="en-US" sz="160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1600">
                <a:solidFill>
                  <a:schemeClr val="bg2">
                    <a:lumMod val="25000"/>
                  </a:schemeClr>
                </a:solidFill>
              </a:rPr>
              <a:t>(solid, liquid and gas targets)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2400"/>
            </a:pPr>
            <a:r>
              <a:rPr lang="en-US" sz="1600">
                <a:solidFill>
                  <a:schemeClr val="bg2">
                    <a:lumMod val="25000"/>
                  </a:schemeClr>
                </a:solidFill>
              </a:rPr>
              <a:t>Operated by ATG for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2400"/>
            </a:pPr>
            <a:r>
              <a:rPr lang="en-US" sz="1600">
                <a:solidFill>
                  <a:schemeClr val="bg2">
                    <a:lumMod val="25000"/>
                  </a:schemeClr>
                </a:solidFill>
              </a:rPr>
              <a:t>2M doses annually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2400"/>
            </a:pPr>
            <a:r>
              <a:rPr lang="en-GB" altLang="de-DE" sz="1600" baseline="30000">
                <a:solidFill>
                  <a:schemeClr val="bg2">
                    <a:lumMod val="25000"/>
                  </a:schemeClr>
                </a:solidFill>
                <a:cs typeface="Arial"/>
              </a:rPr>
              <a:t>103</a:t>
            </a:r>
            <a:r>
              <a:rPr lang="en-GB" altLang="de-DE" sz="1600">
                <a:solidFill>
                  <a:schemeClr val="bg2">
                    <a:lumMod val="25000"/>
                  </a:schemeClr>
                </a:solidFill>
                <a:cs typeface="Arial"/>
              </a:rPr>
              <a:t>Pd, </a:t>
            </a:r>
            <a:r>
              <a:rPr lang="en-GB" altLang="de-DE" sz="1600" baseline="30000">
                <a:solidFill>
                  <a:schemeClr val="bg2">
                    <a:lumMod val="25000"/>
                  </a:schemeClr>
                </a:solidFill>
                <a:cs typeface="Arial"/>
              </a:rPr>
              <a:t>111</a:t>
            </a:r>
            <a:r>
              <a:rPr lang="en-GB" altLang="de-DE" sz="1600">
                <a:solidFill>
                  <a:schemeClr val="bg2">
                    <a:lumMod val="25000"/>
                  </a:schemeClr>
                </a:solidFill>
                <a:cs typeface="Arial"/>
              </a:rPr>
              <a:t>In, </a:t>
            </a:r>
            <a:r>
              <a:rPr lang="en-GB" altLang="de-DE" sz="1600" baseline="30000">
                <a:solidFill>
                  <a:schemeClr val="bg2">
                    <a:lumMod val="25000"/>
                  </a:schemeClr>
                </a:solidFill>
                <a:cs typeface="Arial"/>
              </a:rPr>
              <a:t>123</a:t>
            </a:r>
            <a:r>
              <a:rPr lang="en-GB" altLang="de-DE" sz="1600">
                <a:solidFill>
                  <a:schemeClr val="bg2">
                    <a:lumMod val="25000"/>
                  </a:schemeClr>
                </a:solidFill>
                <a:cs typeface="Arial"/>
              </a:rPr>
              <a:t>I, others…</a:t>
            </a:r>
            <a:endParaRPr lang="en-US" sz="160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400"/>
            </a:pPr>
            <a:r>
              <a:rPr lang="en-US" sz="1600">
                <a:solidFill>
                  <a:schemeClr val="bg2">
                    <a:lumMod val="25000"/>
                  </a:schemeClr>
                </a:solidFill>
              </a:rPr>
              <a:t>TR13, &lt;100 µA </a:t>
            </a:r>
            <a:r>
              <a:rPr lang="en-CA" sz="1600">
                <a:solidFill>
                  <a:schemeClr val="bg2">
                    <a:lumMod val="25000"/>
                  </a:schemeClr>
                </a:solidFill>
              </a:rPr>
              <a:t>(solid, liquid and gas targets)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2400"/>
            </a:pPr>
            <a:r>
              <a:rPr lang="en-CA" sz="1600" baseline="30000">
                <a:solidFill>
                  <a:schemeClr val="bg2">
                    <a:lumMod val="25000"/>
                  </a:schemeClr>
                </a:solidFill>
              </a:rPr>
              <a:t>11</a:t>
            </a:r>
            <a:r>
              <a:rPr lang="en-CA" sz="1600">
                <a:solidFill>
                  <a:schemeClr val="bg2">
                    <a:lumMod val="25000"/>
                  </a:schemeClr>
                </a:solidFill>
              </a:rPr>
              <a:t>C, </a:t>
            </a:r>
            <a:r>
              <a:rPr lang="en-CA" sz="1600" baseline="30000">
                <a:solidFill>
                  <a:schemeClr val="bg2">
                    <a:lumMod val="25000"/>
                  </a:schemeClr>
                </a:solidFill>
              </a:rPr>
              <a:t>18</a:t>
            </a:r>
            <a:r>
              <a:rPr lang="en-CA" sz="1600">
                <a:solidFill>
                  <a:schemeClr val="bg2">
                    <a:lumMod val="25000"/>
                  </a:schemeClr>
                </a:solidFill>
              </a:rPr>
              <a:t>F, </a:t>
            </a:r>
            <a:r>
              <a:rPr lang="en-CA" sz="1600" baseline="30000">
                <a:solidFill>
                  <a:schemeClr val="bg2">
                    <a:lumMod val="25000"/>
                  </a:schemeClr>
                </a:solidFill>
              </a:rPr>
              <a:t>64</a:t>
            </a:r>
            <a:r>
              <a:rPr lang="en-CA" sz="1600">
                <a:solidFill>
                  <a:schemeClr val="bg2">
                    <a:lumMod val="25000"/>
                  </a:schemeClr>
                </a:solidFill>
              </a:rPr>
              <a:t>Cu, </a:t>
            </a:r>
            <a:r>
              <a:rPr lang="en-CA" sz="1600" baseline="30000">
                <a:solidFill>
                  <a:schemeClr val="bg2">
                    <a:lumMod val="25000"/>
                  </a:schemeClr>
                </a:solidFill>
              </a:rPr>
              <a:t>68</a:t>
            </a:r>
            <a:r>
              <a:rPr lang="en-CA" sz="1600">
                <a:solidFill>
                  <a:schemeClr val="bg2">
                    <a:lumMod val="25000"/>
                  </a:schemeClr>
                </a:solidFill>
              </a:rPr>
              <a:t>Ga, others…</a:t>
            </a:r>
          </a:p>
          <a:p>
            <a:pPr marL="285750" indent="-285750">
              <a:buFont typeface="Arial" panose="020B0604020202020204" pitchFamily="34" charset="0"/>
              <a:buChar char="•"/>
              <a:defRPr sz="2400"/>
            </a:pPr>
            <a:r>
              <a:rPr lang="en-US" sz="1600">
                <a:solidFill>
                  <a:schemeClr val="bg2">
                    <a:lumMod val="25000"/>
                  </a:schemeClr>
                </a:solidFill>
              </a:rPr>
              <a:t>TR24, 1 mA (gas, solid, liquid targets)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 sz="2400"/>
            </a:pPr>
            <a:r>
              <a:rPr lang="en-US" sz="1600">
                <a:solidFill>
                  <a:schemeClr val="bg2">
                    <a:lumMod val="25000"/>
                  </a:schemeClr>
                </a:solidFill>
              </a:rPr>
              <a:t>Future for IAMI</a:t>
            </a:r>
          </a:p>
          <a:p>
            <a:pPr marL="600075" lvl="1" indent="-142875">
              <a:buFont typeface="Arial" panose="020B0604020202020204" pitchFamily="34" charset="0"/>
              <a:buChar char="•"/>
              <a:defRPr sz="2400"/>
            </a:pPr>
            <a:endParaRPr lang="en-US" sz="1600">
              <a:solidFill>
                <a:schemeClr val="bg2">
                  <a:lumMod val="25000"/>
                </a:schemeClr>
              </a:solidFill>
            </a:endParaRPr>
          </a:p>
          <a:p>
            <a:pPr>
              <a:defRPr sz="2400"/>
            </a:pPr>
            <a:r>
              <a:rPr lang="en-US" sz="1600" b="1">
                <a:solidFill>
                  <a:schemeClr val="bg2">
                    <a:lumMod val="25000"/>
                  </a:schemeClr>
                </a:solidFill>
              </a:rPr>
              <a:t>Protons from 90-500 MeV, 300 µA cyclotron</a:t>
            </a:r>
          </a:p>
          <a:p>
            <a:pPr marL="285750" indent="-285750">
              <a:buFont typeface="Arial" panose="020B0604020202020204" pitchFamily="34" charset="0"/>
              <a:buChar char="•"/>
              <a:defRPr sz="2400"/>
            </a:pPr>
            <a:r>
              <a:rPr lang="en-US" sz="1600" baseline="30000">
                <a:solidFill>
                  <a:schemeClr val="bg2">
                    <a:lumMod val="25000"/>
                  </a:schemeClr>
                </a:solidFill>
              </a:rPr>
              <a:t>82</a:t>
            </a:r>
            <a:r>
              <a:rPr lang="en-US" sz="1600">
                <a:solidFill>
                  <a:schemeClr val="bg2">
                    <a:lumMod val="25000"/>
                  </a:schemeClr>
                </a:solidFill>
              </a:rPr>
              <a:t>Sr / </a:t>
            </a:r>
            <a:r>
              <a:rPr lang="en-US" sz="1600" baseline="30000">
                <a:solidFill>
                  <a:schemeClr val="bg2">
                    <a:lumMod val="25000"/>
                  </a:schemeClr>
                </a:solidFill>
              </a:rPr>
              <a:t>82</a:t>
            </a:r>
            <a:r>
              <a:rPr lang="en-US" sz="1600">
                <a:solidFill>
                  <a:schemeClr val="bg2">
                    <a:lumMod val="25000"/>
                  </a:schemeClr>
                </a:solidFill>
              </a:rPr>
              <a:t>Rb production</a:t>
            </a:r>
          </a:p>
          <a:p>
            <a:pPr marL="285750" indent="-285750">
              <a:buFont typeface="Arial" panose="020B0604020202020204" pitchFamily="34" charset="0"/>
              <a:buChar char="•"/>
              <a:defRPr sz="2400"/>
            </a:pPr>
            <a:r>
              <a:rPr lang="en-GB" altLang="de-DE" sz="1600" baseline="3000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212</a:t>
            </a:r>
            <a:r>
              <a:rPr lang="en-GB" altLang="de-DE" sz="160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Pb, </a:t>
            </a:r>
            <a:r>
              <a:rPr lang="en-GB" altLang="de-DE" sz="1600" baseline="3000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213</a:t>
            </a:r>
            <a:r>
              <a:rPr lang="en-GB" altLang="de-DE" sz="1600">
                <a:solidFill>
                  <a:schemeClr val="bg2">
                    <a:lumMod val="25000"/>
                  </a:schemeClr>
                </a:solidFill>
                <a:sym typeface="Symbol" pitchFamily="18" charset="2"/>
              </a:rPr>
              <a:t>Bi, </a:t>
            </a:r>
            <a:r>
              <a:rPr lang="en-US" sz="1600" baseline="30000">
                <a:solidFill>
                  <a:schemeClr val="bg2">
                    <a:lumMod val="25000"/>
                  </a:schemeClr>
                </a:solidFill>
              </a:rPr>
              <a:t>225</a:t>
            </a:r>
            <a:r>
              <a:rPr lang="en-US" sz="1600">
                <a:solidFill>
                  <a:schemeClr val="bg2">
                    <a:lumMod val="25000"/>
                  </a:schemeClr>
                </a:solidFill>
              </a:rPr>
              <a:t>Ac production</a:t>
            </a:r>
          </a:p>
          <a:p>
            <a:pPr marL="285750" indent="-285750">
              <a:buFont typeface="Arial" panose="020B0604020202020204" pitchFamily="34" charset="0"/>
              <a:buChar char="•"/>
              <a:defRPr sz="2400"/>
            </a:pPr>
            <a:r>
              <a:rPr lang="en-US" sz="1600">
                <a:solidFill>
                  <a:schemeClr val="bg2">
                    <a:lumMod val="25000"/>
                  </a:schemeClr>
                </a:solidFill>
              </a:rPr>
              <a:t>Exotic medical isotope R&amp;D, fission and spallation with optional isotope separation</a:t>
            </a:r>
          </a:p>
          <a:p>
            <a:pPr marL="285750" indent="-285750">
              <a:buFont typeface="Arial" panose="020B0604020202020204" pitchFamily="34" charset="0"/>
              <a:buChar char="•"/>
              <a:defRPr sz="2400"/>
            </a:pPr>
            <a:endParaRPr lang="en-US" sz="160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 sz="2400"/>
            </a:pPr>
            <a:endParaRPr lang="en-US" sz="16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/>
              <a:t>TRIUMF’s Medical Isotope Factory</a:t>
            </a:r>
            <a:endParaRPr lang="en-CA" b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A810673-70E5-D944-B931-E3465B16C70F}"/>
              </a:ext>
            </a:extLst>
          </p:cNvPr>
          <p:cNvCxnSpPr>
            <a:cxnSpLocks/>
          </p:cNvCxnSpPr>
          <p:nvPr/>
        </p:nvCxnSpPr>
        <p:spPr>
          <a:xfrm>
            <a:off x="5667480" y="1979026"/>
            <a:ext cx="87987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6AA98D3-A98B-0741-B65A-87129C5A9261}"/>
              </a:ext>
            </a:extLst>
          </p:cNvPr>
          <p:cNvCxnSpPr>
            <a:cxnSpLocks/>
          </p:cNvCxnSpPr>
          <p:nvPr/>
        </p:nvCxnSpPr>
        <p:spPr>
          <a:xfrm>
            <a:off x="5940605" y="2962899"/>
            <a:ext cx="0" cy="194755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3DFA7E-51CC-524C-ADA0-4B283B213416}"/>
              </a:ext>
            </a:extLst>
          </p:cNvPr>
          <p:cNvCxnSpPr>
            <a:cxnSpLocks/>
          </p:cNvCxnSpPr>
          <p:nvPr/>
        </p:nvCxnSpPr>
        <p:spPr>
          <a:xfrm>
            <a:off x="5667480" y="2991336"/>
            <a:ext cx="27312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BD051FE-0C39-5441-848E-D20627810311}"/>
              </a:ext>
            </a:extLst>
          </p:cNvPr>
          <p:cNvCxnSpPr>
            <a:cxnSpLocks/>
          </p:cNvCxnSpPr>
          <p:nvPr/>
        </p:nvCxnSpPr>
        <p:spPr>
          <a:xfrm>
            <a:off x="5679355" y="1967151"/>
            <a:ext cx="0" cy="104793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25A68EE-AEF7-7A4D-8D38-B34D035D9FC3}"/>
              </a:ext>
            </a:extLst>
          </p:cNvPr>
          <p:cNvCxnSpPr>
            <a:cxnSpLocks/>
          </p:cNvCxnSpPr>
          <p:nvPr/>
        </p:nvCxnSpPr>
        <p:spPr>
          <a:xfrm>
            <a:off x="5928730" y="4882210"/>
            <a:ext cx="64237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9B3FCA2-477D-7240-95FB-F88A24B9E6CE}"/>
              </a:ext>
            </a:extLst>
          </p:cNvPr>
          <p:cNvCxnSpPr>
            <a:cxnSpLocks/>
          </p:cNvCxnSpPr>
          <p:nvPr/>
        </p:nvCxnSpPr>
        <p:spPr>
          <a:xfrm>
            <a:off x="6523606" y="1979026"/>
            <a:ext cx="23752" cy="29031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53CA578-EB53-134F-BC4B-5EC0697AAA8A}"/>
              </a:ext>
            </a:extLst>
          </p:cNvPr>
          <p:cNvSpPr/>
          <p:nvPr/>
        </p:nvSpPr>
        <p:spPr>
          <a:xfrm>
            <a:off x="4004931" y="4447315"/>
            <a:ext cx="510638" cy="51063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4F48EEE-082F-C743-AE27-DBF828B5B922}"/>
              </a:ext>
            </a:extLst>
          </p:cNvPr>
          <p:cNvSpPr/>
          <p:nvPr/>
        </p:nvSpPr>
        <p:spPr>
          <a:xfrm>
            <a:off x="3749612" y="4689141"/>
            <a:ext cx="495061" cy="26881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2DEF16C-CBAE-5948-A16B-6D5AFB88058E}"/>
              </a:ext>
            </a:extLst>
          </p:cNvPr>
          <p:cNvSpPr/>
          <p:nvPr/>
        </p:nvSpPr>
        <p:spPr>
          <a:xfrm>
            <a:off x="2910422" y="2705418"/>
            <a:ext cx="61356" cy="22185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9A3EF18-D88A-0642-892A-9138E4E986E9}"/>
              </a:ext>
            </a:extLst>
          </p:cNvPr>
          <p:cNvSpPr/>
          <p:nvPr/>
        </p:nvSpPr>
        <p:spPr>
          <a:xfrm>
            <a:off x="2910422" y="2981242"/>
            <a:ext cx="227610" cy="4571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86F933C-E85D-D141-B6CC-68F8EF073F10}"/>
              </a:ext>
            </a:extLst>
          </p:cNvPr>
          <p:cNvSpPr/>
          <p:nvPr/>
        </p:nvSpPr>
        <p:spPr>
          <a:xfrm rot="5400000">
            <a:off x="2999585" y="3095047"/>
            <a:ext cx="227610" cy="4571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70D1AA9B-9CA5-814D-93DD-17FEABA8AE94}"/>
              </a:ext>
            </a:extLst>
          </p:cNvPr>
          <p:cNvSpPr/>
          <p:nvPr/>
        </p:nvSpPr>
        <p:spPr>
          <a:xfrm rot="5400000">
            <a:off x="2968331" y="3200609"/>
            <a:ext cx="113121" cy="22894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FB60A2E-4E3E-B644-B69A-2C352F7306EC}"/>
              </a:ext>
            </a:extLst>
          </p:cNvPr>
          <p:cNvSpPr/>
          <p:nvPr/>
        </p:nvSpPr>
        <p:spPr>
          <a:xfrm rot="5400000">
            <a:off x="3501885" y="2797724"/>
            <a:ext cx="164896" cy="20214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D393CFB-1CFF-D74A-97AA-E761392D245D}"/>
              </a:ext>
            </a:extLst>
          </p:cNvPr>
          <p:cNvSpPr/>
          <p:nvPr/>
        </p:nvSpPr>
        <p:spPr>
          <a:xfrm rot="5400000">
            <a:off x="5248390" y="3434467"/>
            <a:ext cx="743165" cy="5937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3AF465-90F4-204D-897B-8F0A69A38752}"/>
              </a:ext>
            </a:extLst>
          </p:cNvPr>
          <p:cNvCxnSpPr>
            <a:cxnSpLocks/>
          </p:cNvCxnSpPr>
          <p:nvPr/>
        </p:nvCxnSpPr>
        <p:spPr>
          <a:xfrm flipH="1">
            <a:off x="1891123" y="3820628"/>
            <a:ext cx="3776358" cy="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1B7A030-2D62-EF4F-9203-438E183CF02D}"/>
              </a:ext>
            </a:extLst>
          </p:cNvPr>
          <p:cNvCxnSpPr>
            <a:cxnSpLocks/>
          </p:cNvCxnSpPr>
          <p:nvPr/>
        </p:nvCxnSpPr>
        <p:spPr>
          <a:xfrm>
            <a:off x="1202355" y="3401119"/>
            <a:ext cx="688767" cy="439387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94E4275-33E0-A141-953F-E873BB029D07}"/>
              </a:ext>
            </a:extLst>
          </p:cNvPr>
          <p:cNvCxnSpPr>
            <a:cxnSpLocks/>
          </p:cNvCxnSpPr>
          <p:nvPr/>
        </p:nvCxnSpPr>
        <p:spPr>
          <a:xfrm flipH="1">
            <a:off x="1181152" y="622293"/>
            <a:ext cx="21203" cy="2766951"/>
          </a:xfrm>
          <a:prstGeom prst="line">
            <a:avLst/>
          </a:prstGeom>
          <a:ln w="57150">
            <a:solidFill>
              <a:srgbClr val="002060"/>
            </a:solidFill>
            <a:prstDash val="sys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AF477D1D-A1FE-4B4D-A6EA-128F2BC0B801}"/>
              </a:ext>
            </a:extLst>
          </p:cNvPr>
          <p:cNvSpPr/>
          <p:nvPr/>
        </p:nvSpPr>
        <p:spPr>
          <a:xfrm>
            <a:off x="5449177" y="5948908"/>
            <a:ext cx="1464631" cy="46288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B7FAB5-CAC3-FB42-8B4C-7F1E4855CEF4}"/>
              </a:ext>
            </a:extLst>
          </p:cNvPr>
          <p:cNvSpPr/>
          <p:nvPr/>
        </p:nvSpPr>
        <p:spPr>
          <a:xfrm rot="5400000">
            <a:off x="3024514" y="2483287"/>
            <a:ext cx="134163" cy="16446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hape 109">
            <a:extLst>
              <a:ext uri="{FF2B5EF4-FFF2-40B4-BE49-F238E27FC236}">
                <a16:creationId xmlns:a16="http://schemas.microsoft.com/office/drawing/2014/main" id="{DD45570E-F643-934E-8E91-C6AE17EA3999}"/>
              </a:ext>
            </a:extLst>
          </p:cNvPr>
          <p:cNvSpPr/>
          <p:nvPr/>
        </p:nvSpPr>
        <p:spPr>
          <a:xfrm>
            <a:off x="4044412" y="6007300"/>
            <a:ext cx="1493863" cy="383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spAutoFit/>
          </a:bodyPr>
          <a:lstStyle/>
          <a:p>
            <a:pPr>
              <a:defRPr sz="2400"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ea typeface="Seravek" charset="0"/>
                <a:cs typeface="Seravek" charset="0"/>
              </a:rPr>
              <a:t>Coming 2023</a:t>
            </a:r>
            <a:endParaRPr sz="1600" dirty="0">
              <a:solidFill>
                <a:schemeClr val="tx2">
                  <a:lumMod val="75000"/>
                </a:schemeClr>
              </a:solidFill>
              <a:latin typeface="+mj-lt"/>
              <a:ea typeface="Seravek" charset="0"/>
              <a:cs typeface="Seravek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843563-AD03-4448-95EE-B79DCB4CF31B}"/>
              </a:ext>
            </a:extLst>
          </p:cNvPr>
          <p:cNvSpPr/>
          <p:nvPr/>
        </p:nvSpPr>
        <p:spPr>
          <a:xfrm>
            <a:off x="1400910" y="767190"/>
            <a:ext cx="1468272" cy="111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0A1A83-2343-9C49-BC81-E2CF746387DE}"/>
              </a:ext>
            </a:extLst>
          </p:cNvPr>
          <p:cNvSpPr/>
          <p:nvPr/>
        </p:nvSpPr>
        <p:spPr>
          <a:xfrm>
            <a:off x="1271376" y="901117"/>
            <a:ext cx="12025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002060"/>
                </a:solidFill>
                <a:ea typeface="Seravek" charset="0"/>
                <a:cs typeface="Seravek" charset="0"/>
              </a:rPr>
              <a:t>UBC </a:t>
            </a:r>
            <a:br>
              <a:rPr lang="en-US" sz="1200">
                <a:solidFill>
                  <a:srgbClr val="002060"/>
                </a:solidFill>
                <a:ea typeface="Seravek" charset="0"/>
                <a:cs typeface="Seravek" charset="0"/>
              </a:rPr>
            </a:br>
            <a:r>
              <a:rPr lang="en-US" sz="1200">
                <a:solidFill>
                  <a:srgbClr val="002060"/>
                </a:solidFill>
                <a:ea typeface="Seravek" charset="0"/>
                <a:cs typeface="Seravek" charset="0"/>
              </a:rPr>
              <a:t>hospital (3 km)</a:t>
            </a:r>
            <a:endParaRPr lang="en-US" sz="1200">
              <a:solidFill>
                <a:srgbClr val="002060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FF36AC5-8A6B-4944-AAAC-701753DDDCF4}"/>
              </a:ext>
            </a:extLst>
          </p:cNvPr>
          <p:cNvCxnSpPr>
            <a:cxnSpLocks/>
          </p:cNvCxnSpPr>
          <p:nvPr/>
        </p:nvCxnSpPr>
        <p:spPr>
          <a:xfrm>
            <a:off x="399462" y="1266703"/>
            <a:ext cx="695216" cy="8101"/>
          </a:xfrm>
          <a:prstGeom prst="line">
            <a:avLst/>
          </a:prstGeom>
          <a:ln w="57150">
            <a:solidFill>
              <a:srgbClr val="002060"/>
            </a:solidFill>
            <a:prstDash val="sys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94D90DE-59D6-4149-83C0-E913558B0A61}"/>
              </a:ext>
            </a:extLst>
          </p:cNvPr>
          <p:cNvCxnSpPr>
            <a:cxnSpLocks/>
          </p:cNvCxnSpPr>
          <p:nvPr/>
        </p:nvCxnSpPr>
        <p:spPr>
          <a:xfrm>
            <a:off x="1099924" y="3463577"/>
            <a:ext cx="738315" cy="454379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5F6D1D8-0D70-014B-9252-8C127C5AF921}"/>
              </a:ext>
            </a:extLst>
          </p:cNvPr>
          <p:cNvCxnSpPr>
            <a:cxnSpLocks/>
          </p:cNvCxnSpPr>
          <p:nvPr/>
        </p:nvCxnSpPr>
        <p:spPr>
          <a:xfrm flipH="1">
            <a:off x="1891123" y="3898078"/>
            <a:ext cx="3776358" cy="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98968BC-98BA-AB48-8551-2AE3F2602E44}"/>
              </a:ext>
            </a:extLst>
          </p:cNvPr>
          <p:cNvCxnSpPr>
            <a:cxnSpLocks/>
          </p:cNvCxnSpPr>
          <p:nvPr/>
        </p:nvCxnSpPr>
        <p:spPr>
          <a:xfrm flipV="1">
            <a:off x="1086074" y="1258013"/>
            <a:ext cx="13850" cy="21600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13FDAE0A-051A-7E4B-B90E-A90FC2AA813A}"/>
              </a:ext>
            </a:extLst>
          </p:cNvPr>
          <p:cNvSpPr/>
          <p:nvPr/>
        </p:nvSpPr>
        <p:spPr>
          <a:xfrm>
            <a:off x="23747" y="1442666"/>
            <a:ext cx="10817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>
                <a:solidFill>
                  <a:srgbClr val="002060"/>
                </a:solidFill>
                <a:ea typeface="Seravek" charset="0"/>
                <a:cs typeface="Seravek" charset="0"/>
              </a:rPr>
              <a:t>UBC Centre for Brain Health </a:t>
            </a:r>
            <a:br>
              <a:rPr lang="en-US" sz="1200">
                <a:solidFill>
                  <a:srgbClr val="002060"/>
                </a:solidFill>
                <a:ea typeface="Seravek" charset="0"/>
                <a:cs typeface="Seravek" charset="0"/>
              </a:rPr>
            </a:br>
            <a:r>
              <a:rPr lang="en-US" sz="1200">
                <a:solidFill>
                  <a:srgbClr val="002060"/>
                </a:solidFill>
                <a:ea typeface="Seravek" charset="0"/>
                <a:cs typeface="Seravek" charset="0"/>
              </a:rPr>
              <a:t>(3 km)</a:t>
            </a:r>
            <a:endParaRPr lang="en-US" sz="1200">
              <a:solidFill>
                <a:srgbClr val="002060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3A7CBC9-A4B2-4149-BB48-BEE1C6B72DE6}"/>
              </a:ext>
            </a:extLst>
          </p:cNvPr>
          <p:cNvCxnSpPr>
            <a:cxnSpLocks/>
          </p:cNvCxnSpPr>
          <p:nvPr/>
        </p:nvCxnSpPr>
        <p:spPr>
          <a:xfrm flipH="1">
            <a:off x="1311481" y="4050152"/>
            <a:ext cx="4356000" cy="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21D9CBB-5A14-FA49-BD60-15C3B321DA9B}"/>
              </a:ext>
            </a:extLst>
          </p:cNvPr>
          <p:cNvCxnSpPr>
            <a:cxnSpLocks/>
          </p:cNvCxnSpPr>
          <p:nvPr/>
        </p:nvCxnSpPr>
        <p:spPr>
          <a:xfrm flipH="1">
            <a:off x="1086074" y="4013654"/>
            <a:ext cx="222957" cy="469501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16FE18E-9D89-1043-BFED-CB1D2DB71A4F}"/>
              </a:ext>
            </a:extLst>
          </p:cNvPr>
          <p:cNvCxnSpPr>
            <a:cxnSpLocks/>
          </p:cNvCxnSpPr>
          <p:nvPr/>
        </p:nvCxnSpPr>
        <p:spPr>
          <a:xfrm rot="5400000" flipH="1">
            <a:off x="665203" y="4923145"/>
            <a:ext cx="864000" cy="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D6FE4EC-70DF-6742-92A2-FBCB7385F98F}"/>
              </a:ext>
            </a:extLst>
          </p:cNvPr>
          <p:cNvCxnSpPr>
            <a:cxnSpLocks/>
          </p:cNvCxnSpPr>
          <p:nvPr/>
        </p:nvCxnSpPr>
        <p:spPr>
          <a:xfrm flipV="1">
            <a:off x="425966" y="5380419"/>
            <a:ext cx="658968" cy="934997"/>
          </a:xfrm>
          <a:prstGeom prst="line">
            <a:avLst/>
          </a:prstGeom>
          <a:ln w="57150">
            <a:solidFill>
              <a:srgbClr val="002060"/>
            </a:solidFill>
            <a:prstDash val="sysDot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298B3477-AAD7-7243-88F5-9C6B5EB0A5A2}"/>
              </a:ext>
            </a:extLst>
          </p:cNvPr>
          <p:cNvSpPr/>
          <p:nvPr/>
        </p:nvSpPr>
        <p:spPr>
          <a:xfrm>
            <a:off x="762621" y="5769727"/>
            <a:ext cx="20092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002060"/>
                </a:solidFill>
                <a:ea typeface="Seravek" charset="0"/>
                <a:cs typeface="Seravek" charset="0"/>
              </a:rPr>
              <a:t>UBC Centre for Comparative Medicine (500 m)</a:t>
            </a:r>
            <a:endParaRPr lang="en-US" sz="1200">
              <a:solidFill>
                <a:srgbClr val="002060"/>
              </a:solidFill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E0ACD05-F00C-6442-9B31-40657E43C780}"/>
              </a:ext>
            </a:extLst>
          </p:cNvPr>
          <p:cNvCxnSpPr>
            <a:cxnSpLocks/>
          </p:cNvCxnSpPr>
          <p:nvPr/>
        </p:nvCxnSpPr>
        <p:spPr>
          <a:xfrm flipH="1">
            <a:off x="440923" y="3973898"/>
            <a:ext cx="5226558" cy="0"/>
          </a:xfrm>
          <a:prstGeom prst="line">
            <a:avLst/>
          </a:prstGeom>
          <a:ln w="57150">
            <a:solidFill>
              <a:srgbClr val="002060"/>
            </a:solidFill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5DBB7C92-2D2B-E245-A267-7BB944C99AC5}"/>
              </a:ext>
            </a:extLst>
          </p:cNvPr>
          <p:cNvSpPr/>
          <p:nvPr/>
        </p:nvSpPr>
        <p:spPr>
          <a:xfrm>
            <a:off x="-104204" y="4135898"/>
            <a:ext cx="11481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>
                <a:solidFill>
                  <a:srgbClr val="002060"/>
                </a:solidFill>
                <a:ea typeface="Seravek" charset="0"/>
                <a:cs typeface="Seravek" charset="0"/>
              </a:rPr>
              <a:t>International shipment of 2M patient doses of isotopes and generators</a:t>
            </a:r>
            <a:endParaRPr lang="en-US" sz="1200">
              <a:solidFill>
                <a:srgbClr val="002060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ACF3540-A89E-2B49-A6BB-B90370D83A6D}"/>
              </a:ext>
            </a:extLst>
          </p:cNvPr>
          <p:cNvSpPr/>
          <p:nvPr/>
        </p:nvSpPr>
        <p:spPr>
          <a:xfrm>
            <a:off x="5415581" y="4884936"/>
            <a:ext cx="373209" cy="26452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926175F-20AE-3840-BF05-D8D539A24BBE}"/>
              </a:ext>
            </a:extLst>
          </p:cNvPr>
          <p:cNvSpPr/>
          <p:nvPr/>
        </p:nvSpPr>
        <p:spPr>
          <a:xfrm>
            <a:off x="5527783" y="6011947"/>
            <a:ext cx="1313858" cy="330285"/>
          </a:xfrm>
          <a:prstGeom prst="rect">
            <a:avLst/>
          </a:prstGeom>
          <a:noFill/>
          <a:ln w="254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IAMI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		</a:t>
            </a:r>
          </a:p>
        </p:txBody>
      </p:sp>
      <p:pic>
        <p:nvPicPr>
          <p:cNvPr id="61" name="Picture 13">
            <a:extLst>
              <a:ext uri="{FF2B5EF4-FFF2-40B4-BE49-F238E27FC236}">
                <a16:creationId xmlns:a16="http://schemas.microsoft.com/office/drawing/2014/main" id="{B67477BD-93FF-AC46-B482-7C238D7956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7267" y="6057257"/>
            <a:ext cx="807744" cy="1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B2DB6A03-4A0F-FB4A-8D6A-9EBBBEA333E3}"/>
              </a:ext>
            </a:extLst>
          </p:cNvPr>
          <p:cNvSpPr/>
          <p:nvPr/>
        </p:nvSpPr>
        <p:spPr>
          <a:xfrm>
            <a:off x="6166535" y="6148563"/>
            <a:ext cx="37382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512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9801EC6-391C-9244-9911-2B2460E6B0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3556" y="358772"/>
            <a:ext cx="6644641" cy="574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9B824A-3ABA-4CD3-AA9B-395BD93EA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0" dirty="0"/>
              <a:t>Radioisotopes for Science</a:t>
            </a:r>
            <a:endParaRPr lang="en-CA" b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31A689-8F14-ED4E-B6D8-483A354999FC}"/>
              </a:ext>
            </a:extLst>
          </p:cNvPr>
          <p:cNvSpPr txBox="1"/>
          <p:nvPr/>
        </p:nvSpPr>
        <p:spPr>
          <a:xfrm>
            <a:off x="7105242" y="1845601"/>
            <a:ext cx="4711288" cy="33239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Only purpose build multi-user radioisotope beam facility world-wide</a:t>
            </a:r>
            <a:endParaRPr lang="en-US" sz="10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Two independent high-power drivers: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50 kW, 500 MeV protons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100 kW, 30 MeV from superconducting e-linac to AETE</a:t>
            </a:r>
            <a:endParaRPr lang="en-US" sz="10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Four target stations for &gt;9000 h/y to existing nuclear physics experiments</a:t>
            </a:r>
            <a:endParaRPr lang="en-US" sz="10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Symbiotic medical isotope production target system</a:t>
            </a:r>
            <a:endParaRPr lang="en-US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5E2ED53-7ABA-034F-B2CF-7F9C9E2C1981}"/>
              </a:ext>
            </a:extLst>
          </p:cNvPr>
          <p:cNvGrpSpPr/>
          <p:nvPr/>
        </p:nvGrpSpPr>
        <p:grpSpPr>
          <a:xfrm>
            <a:off x="2084666" y="2049943"/>
            <a:ext cx="1933165" cy="3220035"/>
            <a:chOff x="3873991" y="2299903"/>
            <a:chExt cx="1933165" cy="3220035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6145D38-B985-4C47-8CCB-32B50257D0B0}"/>
                </a:ext>
              </a:extLst>
            </p:cNvPr>
            <p:cNvCxnSpPr>
              <a:cxnSpLocks/>
            </p:cNvCxnSpPr>
            <p:nvPr/>
          </p:nvCxnSpPr>
          <p:spPr>
            <a:xfrm>
              <a:off x="4641802" y="2450258"/>
              <a:ext cx="432769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C539B12-F092-084D-A0EB-91906DC41CA6}"/>
                </a:ext>
              </a:extLst>
            </p:cNvPr>
            <p:cNvCxnSpPr>
              <a:cxnSpLocks/>
            </p:cNvCxnSpPr>
            <p:nvPr/>
          </p:nvCxnSpPr>
          <p:spPr>
            <a:xfrm>
              <a:off x="4421816" y="2324616"/>
              <a:ext cx="219986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5FDA227-B7AF-BA49-BA8C-FB48DFD38881}"/>
                </a:ext>
              </a:extLst>
            </p:cNvPr>
            <p:cNvCxnSpPr>
              <a:cxnSpLocks/>
            </p:cNvCxnSpPr>
            <p:nvPr/>
          </p:nvCxnSpPr>
          <p:spPr>
            <a:xfrm>
              <a:off x="4655763" y="2299903"/>
              <a:ext cx="0" cy="15035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45ED8F4A-A214-D448-90F1-D9E452A259EC}"/>
                </a:ext>
              </a:extLst>
            </p:cNvPr>
            <p:cNvCxnSpPr>
              <a:cxnSpLocks/>
            </p:cNvCxnSpPr>
            <p:nvPr/>
          </p:nvCxnSpPr>
          <p:spPr>
            <a:xfrm>
              <a:off x="4421817" y="2299903"/>
              <a:ext cx="0" cy="150355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95EA80C-A422-4C46-8D49-4868F8158CBC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94" y="2450258"/>
              <a:ext cx="198822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AAB11C4-12AE-AE4B-ACB1-64C4DF6027C4}"/>
                </a:ext>
              </a:extLst>
            </p:cNvPr>
            <p:cNvCxnSpPr>
              <a:cxnSpLocks/>
            </p:cNvCxnSpPr>
            <p:nvPr/>
          </p:nvCxnSpPr>
          <p:spPr>
            <a:xfrm>
              <a:off x="4222994" y="2436298"/>
              <a:ext cx="0" cy="37051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7CCA4037-83A3-4248-AC93-BD7EBF16A5AB}"/>
                </a:ext>
              </a:extLst>
            </p:cNvPr>
            <p:cNvCxnSpPr>
              <a:cxnSpLocks/>
            </p:cNvCxnSpPr>
            <p:nvPr/>
          </p:nvCxnSpPr>
          <p:spPr>
            <a:xfrm>
              <a:off x="4202054" y="2828603"/>
              <a:ext cx="300145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382B51EC-35F7-EA48-9EDE-E803FB99CAA5}"/>
                </a:ext>
              </a:extLst>
            </p:cNvPr>
            <p:cNvCxnSpPr>
              <a:cxnSpLocks/>
            </p:cNvCxnSpPr>
            <p:nvPr/>
          </p:nvCxnSpPr>
          <p:spPr>
            <a:xfrm>
              <a:off x="4502199" y="2806808"/>
              <a:ext cx="0" cy="37051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C0E98AA-C01C-BD47-AF10-3E6C5B9EF6C3}"/>
                </a:ext>
              </a:extLst>
            </p:cNvPr>
            <p:cNvCxnSpPr>
              <a:cxnSpLocks/>
            </p:cNvCxnSpPr>
            <p:nvPr/>
          </p:nvCxnSpPr>
          <p:spPr>
            <a:xfrm>
              <a:off x="4202054" y="3192919"/>
              <a:ext cx="300145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3CCB845-5D31-3F4A-828F-605ED02859EB}"/>
                </a:ext>
              </a:extLst>
            </p:cNvPr>
            <p:cNvCxnSpPr>
              <a:cxnSpLocks/>
            </p:cNvCxnSpPr>
            <p:nvPr/>
          </p:nvCxnSpPr>
          <p:spPr>
            <a:xfrm>
              <a:off x="4188096" y="3178959"/>
              <a:ext cx="0" cy="1288339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CDEA455-11AC-7B44-BE8C-743AD2B67DA0}"/>
                </a:ext>
              </a:extLst>
            </p:cNvPr>
            <p:cNvCxnSpPr>
              <a:cxnSpLocks/>
            </p:cNvCxnSpPr>
            <p:nvPr/>
          </p:nvCxnSpPr>
          <p:spPr>
            <a:xfrm>
              <a:off x="3894925" y="4453338"/>
              <a:ext cx="0" cy="1051304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E0B9737-68AA-2B42-9F99-2AD187533442}"/>
                </a:ext>
              </a:extLst>
            </p:cNvPr>
            <p:cNvCxnSpPr>
              <a:cxnSpLocks/>
            </p:cNvCxnSpPr>
            <p:nvPr/>
          </p:nvCxnSpPr>
          <p:spPr>
            <a:xfrm>
              <a:off x="3873991" y="4467298"/>
              <a:ext cx="349003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5FE23FA9-BA49-7748-AE5A-EABA89316250}"/>
                </a:ext>
              </a:extLst>
            </p:cNvPr>
            <p:cNvCxnSpPr>
              <a:cxnSpLocks/>
            </p:cNvCxnSpPr>
            <p:nvPr/>
          </p:nvCxnSpPr>
          <p:spPr>
            <a:xfrm>
              <a:off x="3908889" y="5490682"/>
              <a:ext cx="187169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420FF3C-9FA6-B341-9454-67E49EDB4AC9}"/>
                </a:ext>
              </a:extLst>
            </p:cNvPr>
            <p:cNvCxnSpPr>
              <a:cxnSpLocks/>
            </p:cNvCxnSpPr>
            <p:nvPr/>
          </p:nvCxnSpPr>
          <p:spPr>
            <a:xfrm>
              <a:off x="5807156" y="3481015"/>
              <a:ext cx="0" cy="2038923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56A0E53A-7CFA-604F-AFA8-DB63DBDE0179}"/>
              </a:ext>
            </a:extLst>
          </p:cNvPr>
          <p:cNvSpPr/>
          <p:nvPr/>
        </p:nvSpPr>
        <p:spPr>
          <a:xfrm>
            <a:off x="1400910" y="767190"/>
            <a:ext cx="1468272" cy="111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2E3BDC9-A22F-DC46-A3D4-7EC2ED299A7D}"/>
              </a:ext>
            </a:extLst>
          </p:cNvPr>
          <p:cNvCxnSpPr>
            <a:cxnSpLocks/>
          </p:cNvCxnSpPr>
          <p:nvPr/>
        </p:nvCxnSpPr>
        <p:spPr>
          <a:xfrm>
            <a:off x="3278777" y="653992"/>
            <a:ext cx="255028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AB3E480-5775-3847-AD89-01386447D198}"/>
              </a:ext>
            </a:extLst>
          </p:cNvPr>
          <p:cNvCxnSpPr>
            <a:cxnSpLocks/>
          </p:cNvCxnSpPr>
          <p:nvPr/>
        </p:nvCxnSpPr>
        <p:spPr>
          <a:xfrm>
            <a:off x="3278777" y="644493"/>
            <a:ext cx="0" cy="155580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87C4327-0C45-5A40-8D55-21423EC81BCB}"/>
              </a:ext>
            </a:extLst>
          </p:cNvPr>
          <p:cNvCxnSpPr>
            <a:cxnSpLocks/>
          </p:cNvCxnSpPr>
          <p:nvPr/>
        </p:nvCxnSpPr>
        <p:spPr>
          <a:xfrm>
            <a:off x="5805308" y="653992"/>
            <a:ext cx="10070" cy="123079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EF3AC67-4959-254D-9762-D63BCEB24618}"/>
              </a:ext>
            </a:extLst>
          </p:cNvPr>
          <p:cNvCxnSpPr>
            <a:cxnSpLocks/>
          </p:cNvCxnSpPr>
          <p:nvPr/>
        </p:nvCxnSpPr>
        <p:spPr>
          <a:xfrm>
            <a:off x="4968462" y="1845601"/>
            <a:ext cx="8605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151A17B-1AE7-4647-B08B-4EDE0FF933AB}"/>
              </a:ext>
            </a:extLst>
          </p:cNvPr>
          <p:cNvCxnSpPr>
            <a:cxnSpLocks/>
          </p:cNvCxnSpPr>
          <p:nvPr/>
        </p:nvCxnSpPr>
        <p:spPr>
          <a:xfrm>
            <a:off x="4964955" y="1810781"/>
            <a:ext cx="11922" cy="145713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10D5398-882A-F74D-AA1E-4CFF2B8D79AC}"/>
              </a:ext>
            </a:extLst>
          </p:cNvPr>
          <p:cNvCxnSpPr>
            <a:cxnSpLocks/>
          </p:cNvCxnSpPr>
          <p:nvPr/>
        </p:nvCxnSpPr>
        <p:spPr>
          <a:xfrm>
            <a:off x="4017831" y="3231055"/>
            <a:ext cx="95904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9832B811-BFCE-A269-A596-EA9B47DD45A6}"/>
              </a:ext>
            </a:extLst>
          </p:cNvPr>
          <p:cNvSpPr/>
          <p:nvPr/>
        </p:nvSpPr>
        <p:spPr>
          <a:xfrm>
            <a:off x="5527783" y="6011947"/>
            <a:ext cx="1313858" cy="330285"/>
          </a:xfrm>
          <a:prstGeom prst="rect">
            <a:avLst/>
          </a:prstGeom>
          <a:noFill/>
          <a:ln w="254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IAMI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		</a:t>
            </a:r>
          </a:p>
        </p:txBody>
      </p:sp>
      <p:pic>
        <p:nvPicPr>
          <p:cNvPr id="33" name="Picture 13">
            <a:extLst>
              <a:ext uri="{FF2B5EF4-FFF2-40B4-BE49-F238E27FC236}">
                <a16:creationId xmlns:a16="http://schemas.microsoft.com/office/drawing/2014/main" id="{F9DD72F9-F2C9-CA53-D785-1EF45DFA9A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7267" y="6057257"/>
            <a:ext cx="807744" cy="1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2A1F15A-A4B4-ED1C-537D-A4B4D95E0840}"/>
              </a:ext>
            </a:extLst>
          </p:cNvPr>
          <p:cNvSpPr/>
          <p:nvPr/>
        </p:nvSpPr>
        <p:spPr>
          <a:xfrm>
            <a:off x="6166535" y="6148563"/>
            <a:ext cx="37382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223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BE5B3-D26E-D84E-BBE5-6AD93291A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TRIUMF Remote Handling</a:t>
            </a:r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11379B12-9FB1-DD4E-9E91-5A251A5233BE}"/>
              </a:ext>
            </a:extLst>
          </p:cNvPr>
          <p:cNvSpPr txBox="1">
            <a:spLocks/>
          </p:cNvSpPr>
          <p:nvPr/>
        </p:nvSpPr>
        <p:spPr>
          <a:xfrm>
            <a:off x="4022393" y="2891879"/>
            <a:ext cx="3946890" cy="438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002060"/>
                </a:solidFill>
                <a:latin typeface="+mj-lt"/>
                <a:ea typeface="+mn-ea"/>
                <a:cs typeface="Myriad Pro" pitchFamily="34" charset="0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060"/>
                </a:solidFill>
                <a:latin typeface="+mj-lt"/>
                <a:ea typeface="+mn-ea"/>
                <a:cs typeface="Myriad Pro" pitchFamily="34" charset="0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060"/>
                </a:solidFill>
                <a:latin typeface="+mj-lt"/>
                <a:ea typeface="+mn-ea"/>
                <a:cs typeface="Myriad Pro" pitchFamily="34" charset="0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060"/>
                </a:solidFill>
                <a:latin typeface="+mj-lt"/>
                <a:ea typeface="+mn-ea"/>
                <a:cs typeface="Myriad Pro" pitchFamily="34" charset="0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060"/>
                </a:solidFill>
                <a:latin typeface="+mj-lt"/>
                <a:ea typeface="+mn-ea"/>
                <a:cs typeface="Myriad Pro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</a:rPr>
              <a:t>TRIUMF RH specialists assisting in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</a:rPr>
              <a:t>T2K target repair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2AF4C5E3-EA96-C74A-930F-8A2803890CE2}"/>
              </a:ext>
            </a:extLst>
          </p:cNvPr>
          <p:cNvSpPr txBox="1">
            <a:spLocks/>
          </p:cNvSpPr>
          <p:nvPr/>
        </p:nvSpPr>
        <p:spPr>
          <a:xfrm>
            <a:off x="214180" y="3111292"/>
            <a:ext cx="4613203" cy="438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002060"/>
                </a:solidFill>
                <a:latin typeface="+mj-lt"/>
                <a:ea typeface="+mn-ea"/>
                <a:cs typeface="Myriad Pro" pitchFamily="34" charset="0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060"/>
                </a:solidFill>
                <a:latin typeface="+mj-lt"/>
                <a:ea typeface="+mn-ea"/>
                <a:cs typeface="Myriad Pro" pitchFamily="34" charset="0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060"/>
                </a:solidFill>
                <a:latin typeface="+mj-lt"/>
                <a:ea typeface="+mn-ea"/>
                <a:cs typeface="Myriad Pro" pitchFamily="34" charset="0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060"/>
                </a:solidFill>
                <a:latin typeface="+mj-lt"/>
                <a:ea typeface="+mn-ea"/>
                <a:cs typeface="Myriad Pro" pitchFamily="34" charset="0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060"/>
                </a:solidFill>
                <a:latin typeface="+mj-lt"/>
                <a:ea typeface="+mn-ea"/>
                <a:cs typeface="Myriad Pro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</a:rPr>
              <a:t>RH robotics development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+mn-e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F7D560-EDEC-964A-8831-CA862285D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94"/>
          <a:stretch/>
        </p:blipFill>
        <p:spPr>
          <a:xfrm>
            <a:off x="4104184" y="3470470"/>
            <a:ext cx="3949095" cy="2559020"/>
          </a:xfrm>
          <a:prstGeom prst="rect">
            <a:avLst/>
          </a:prstGeom>
          <a:ln w="19050">
            <a:solidFill>
              <a:srgbClr val="00AAFF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3C6D16-88DF-EA4A-9283-36C7618CD7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6" r="16167" b="19338"/>
          <a:stretch/>
        </p:blipFill>
        <p:spPr>
          <a:xfrm>
            <a:off x="234937" y="3470470"/>
            <a:ext cx="3731162" cy="2559020"/>
          </a:xfrm>
          <a:prstGeom prst="rect">
            <a:avLst/>
          </a:prstGeom>
          <a:ln w="19050">
            <a:solidFill>
              <a:srgbClr val="00AAFF"/>
            </a:solidFill>
          </a:ln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006D660-E842-6941-9A6D-4EB3A531A0A8}"/>
              </a:ext>
            </a:extLst>
          </p:cNvPr>
          <p:cNvSpPr txBox="1">
            <a:spLocks/>
          </p:cNvSpPr>
          <p:nvPr/>
        </p:nvSpPr>
        <p:spPr>
          <a:xfrm>
            <a:off x="276663" y="853495"/>
            <a:ext cx="7608211" cy="2311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002060"/>
                </a:solidFill>
                <a:latin typeface="+mj-lt"/>
                <a:ea typeface="+mn-ea"/>
                <a:cs typeface="Myriad Pro" pitchFamily="34" charset="0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060"/>
                </a:solidFill>
                <a:latin typeface="+mj-lt"/>
                <a:ea typeface="+mn-ea"/>
                <a:cs typeface="Myriad Pro" pitchFamily="34" charset="0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060"/>
                </a:solidFill>
                <a:latin typeface="+mj-lt"/>
                <a:ea typeface="+mn-ea"/>
                <a:cs typeface="Myriad Pro" pitchFamily="34" charset="0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060"/>
                </a:solidFill>
                <a:latin typeface="+mj-lt"/>
                <a:ea typeface="+mn-ea"/>
                <a:cs typeface="Myriad Pro" pitchFamily="34" charset="0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060"/>
                </a:solidFill>
                <a:latin typeface="+mj-lt"/>
                <a:ea typeface="+mn-ea"/>
                <a:cs typeface="Myriad Pro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dirty="0">
                <a:solidFill>
                  <a:srgbClr val="E7E6E6">
                    <a:lumMod val="25000"/>
                  </a:srgbClr>
                </a:solidFill>
                <a:latin typeface="Arial" panose="020B0604020202020204"/>
              </a:rPr>
              <a:t>H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</a:rPr>
              <a:t>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</a:rPr>
              <a:t> cell design, operation and development of systems for operation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</a:rPr>
              <a:t>kGy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</a:rPr>
              <a:t>PGy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</a:rPr>
              <a:t> dose fields.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panose="020B0604020202020204"/>
              <a:ea typeface="+mn-ea"/>
            </a:endParaRPr>
          </a:p>
          <a:p>
            <a:pPr marL="320675" marR="0" lvl="1" indent="-1682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</a:rPr>
              <a:t>Mechatronics and robotics development</a:t>
            </a:r>
          </a:p>
          <a:p>
            <a:pPr marL="320675" marR="0" lvl="1" indent="-1682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</a:rPr>
              <a:t>Dedicated training programs on prototypes and hot cells</a:t>
            </a:r>
          </a:p>
          <a:p>
            <a:pPr marL="320675" marR="0" lvl="1" indent="-1682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</a:rPr>
              <a:t>International collaborations </a:t>
            </a:r>
          </a:p>
          <a:p>
            <a:pPr marL="320675" marR="0" lvl="1" indent="-1682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</a:rPr>
              <a:t>Daily shipments of radioactive materials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B153F843-9FC7-4640-8A26-C725664DA3F8}"/>
              </a:ext>
            </a:extLst>
          </p:cNvPr>
          <p:cNvSpPr txBox="1">
            <a:spLocks/>
          </p:cNvSpPr>
          <p:nvPr/>
        </p:nvSpPr>
        <p:spPr>
          <a:xfrm>
            <a:off x="8393960" y="797212"/>
            <a:ext cx="3463707" cy="648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rgbClr val="002060"/>
                </a:solidFill>
                <a:latin typeface="+mj-lt"/>
                <a:ea typeface="+mn-ea"/>
                <a:cs typeface="Myriad Pro" pitchFamily="34" charset="0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060"/>
                </a:solidFill>
                <a:latin typeface="+mj-lt"/>
                <a:ea typeface="+mn-ea"/>
                <a:cs typeface="Myriad Pro" pitchFamily="34" charset="0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060"/>
                </a:solidFill>
                <a:latin typeface="+mj-lt"/>
                <a:ea typeface="+mn-ea"/>
                <a:cs typeface="Myriad Pro" pitchFamily="34" charset="0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060"/>
                </a:solidFill>
                <a:latin typeface="+mj-lt"/>
                <a:ea typeface="+mn-ea"/>
                <a:cs typeface="Myriad Pro" pitchFamily="34" charset="0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002060"/>
                </a:solidFill>
                <a:latin typeface="+mj-lt"/>
                <a:ea typeface="+mn-ea"/>
                <a:cs typeface="Myriad Pro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</a:rPr>
              <a:t>ARIEL Hot Cell Commissioning</a:t>
            </a:r>
          </a:p>
        </p:txBody>
      </p:sp>
      <p:pic>
        <p:nvPicPr>
          <p:cNvPr id="7" name="Picture 6" descr="A person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712E05D3-9469-D890-29F3-149F2006AC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56" b="682"/>
          <a:stretch/>
        </p:blipFill>
        <p:spPr>
          <a:xfrm>
            <a:off x="8174277" y="1192502"/>
            <a:ext cx="3603219" cy="4836988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1657013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b="0"/>
              <a:t>Material Irradiation Locations</a:t>
            </a:r>
            <a:endParaRPr lang="en-CA" sz="2400" b="0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A974608F-F74A-3C46-92B0-BEEA9621B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7"/>
          <a:stretch/>
        </p:blipFill>
        <p:spPr bwMode="auto">
          <a:xfrm>
            <a:off x="117856" y="358772"/>
            <a:ext cx="6644641" cy="5744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AE8550-8A3C-E740-9AF3-096512E725F4}"/>
              </a:ext>
            </a:extLst>
          </p:cNvPr>
          <p:cNvSpPr/>
          <p:nvPr/>
        </p:nvSpPr>
        <p:spPr>
          <a:xfrm>
            <a:off x="4802083" y="6011947"/>
            <a:ext cx="1313858" cy="330285"/>
          </a:xfrm>
          <a:prstGeom prst="rect">
            <a:avLst/>
          </a:prstGeom>
          <a:noFill/>
          <a:ln w="254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IAMI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		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01B9B7BD-CD5F-614E-B75B-C14C69829A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621" t="29088" r="14222" b="68271"/>
          <a:stretch/>
        </p:blipFill>
        <p:spPr bwMode="auto">
          <a:xfrm>
            <a:off x="5211567" y="6057257"/>
            <a:ext cx="807744" cy="1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A6090B-0A23-5C48-96AA-42A3019A3D78}"/>
              </a:ext>
            </a:extLst>
          </p:cNvPr>
          <p:cNvSpPr/>
          <p:nvPr/>
        </p:nvSpPr>
        <p:spPr>
          <a:xfrm>
            <a:off x="5440835" y="6148563"/>
            <a:ext cx="37382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TR24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FC2B3D9C-00D0-DA48-B5D6-99288D0A194C}"/>
              </a:ext>
            </a:extLst>
          </p:cNvPr>
          <p:cNvSpPr/>
          <p:nvPr/>
        </p:nvSpPr>
        <p:spPr>
          <a:xfrm>
            <a:off x="3203109" y="2617670"/>
            <a:ext cx="474133" cy="4741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2C30B7F7-6B8C-4B40-8B74-32F273030FA5}"/>
              </a:ext>
            </a:extLst>
          </p:cNvPr>
          <p:cNvSpPr/>
          <p:nvPr/>
        </p:nvSpPr>
        <p:spPr>
          <a:xfrm>
            <a:off x="4280236" y="4741004"/>
            <a:ext cx="474133" cy="4741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AE5ADA71-AF6C-D946-AAE4-AD305C6D15C8}"/>
              </a:ext>
            </a:extLst>
          </p:cNvPr>
          <p:cNvSpPr/>
          <p:nvPr/>
        </p:nvSpPr>
        <p:spPr>
          <a:xfrm>
            <a:off x="1132039" y="4266871"/>
            <a:ext cx="474133" cy="4741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480262EB-719A-2B4E-9AC6-523DC294DD4D}"/>
              </a:ext>
            </a:extLst>
          </p:cNvPr>
          <p:cNvSpPr/>
          <p:nvPr/>
        </p:nvSpPr>
        <p:spPr>
          <a:xfrm>
            <a:off x="1606172" y="2497807"/>
            <a:ext cx="474133" cy="4741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3DF704-344F-074F-A701-6F1838A5DE0A}"/>
              </a:ext>
            </a:extLst>
          </p:cNvPr>
          <p:cNvSpPr/>
          <p:nvPr/>
        </p:nvSpPr>
        <p:spPr>
          <a:xfrm>
            <a:off x="612033" y="728133"/>
            <a:ext cx="1468272" cy="111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2D1EE691-1089-2943-9BC9-6C4A7438CB32}"/>
              </a:ext>
            </a:extLst>
          </p:cNvPr>
          <p:cNvSpPr/>
          <p:nvPr/>
        </p:nvSpPr>
        <p:spPr>
          <a:xfrm>
            <a:off x="4896167" y="4757608"/>
            <a:ext cx="474133" cy="4741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</a:t>
            </a:r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EE61489C-0CB9-8B4D-AD61-D2D2C2805BA4}"/>
              </a:ext>
            </a:extLst>
          </p:cNvPr>
          <p:cNvSpPr/>
          <p:nvPr/>
        </p:nvSpPr>
        <p:spPr>
          <a:xfrm>
            <a:off x="3301047" y="4266870"/>
            <a:ext cx="474133" cy="4741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</a:t>
            </a:r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47F6A2AD-6914-8F4F-8C32-5F32C937BE03}"/>
              </a:ext>
            </a:extLst>
          </p:cNvPr>
          <p:cNvSpPr/>
          <p:nvPr/>
        </p:nvSpPr>
        <p:spPr>
          <a:xfrm>
            <a:off x="2146222" y="4642790"/>
            <a:ext cx="474133" cy="4741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sp>
        <p:nvSpPr>
          <p:cNvPr id="5" name="5-Point Star 15">
            <a:extLst>
              <a:ext uri="{FF2B5EF4-FFF2-40B4-BE49-F238E27FC236}">
                <a16:creationId xmlns:a16="http://schemas.microsoft.com/office/drawing/2014/main" id="{037E6F67-8853-E6AB-122B-745C2B2C2B8D}"/>
              </a:ext>
            </a:extLst>
          </p:cNvPr>
          <p:cNvSpPr/>
          <p:nvPr/>
        </p:nvSpPr>
        <p:spPr>
          <a:xfrm>
            <a:off x="4989168" y="3893372"/>
            <a:ext cx="474133" cy="47413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8</a:t>
            </a:r>
          </a:p>
        </p:txBody>
      </p:sp>
      <p:sp>
        <p:nvSpPr>
          <p:cNvPr id="20" name="Shape 108">
            <a:extLst>
              <a:ext uri="{FF2B5EF4-FFF2-40B4-BE49-F238E27FC236}">
                <a16:creationId xmlns:a16="http://schemas.microsoft.com/office/drawing/2014/main" id="{776E37AA-1B3B-40DB-8E13-5EFB27901226}"/>
              </a:ext>
            </a:extLst>
          </p:cNvPr>
          <p:cNvSpPr/>
          <p:nvPr/>
        </p:nvSpPr>
        <p:spPr>
          <a:xfrm>
            <a:off x="7070909" y="754661"/>
            <a:ext cx="4854137" cy="5368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7730" tIns="67730" rIns="67730" bIns="67730" anchor="t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ISAC, 480 MeV protons, ≤100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ARIEL, 480 MeV protons, ≤100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CTS, 300 keV – 35 MeV electrons,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≤10 mA, µs – s pulses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NBF, 450-480 MeV protons, ~3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PIF, 5-500 MeV, ≤ 10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IPF, 430 MeV protons, ~70 µA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NIF, near-terr. neutrons, 3·10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n/cm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2400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342900" lvl="0" indent="-342900" defTabSz="457200">
              <a:buFont typeface="+mj-lt"/>
              <a:buAutoNum type="arabicPeriod"/>
              <a:defRPr sz="2400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Isotope production cyclotrons, </a:t>
            </a:r>
            <a:br>
              <a:rPr lang="en-US" sz="2000" dirty="0">
                <a:solidFill>
                  <a:srgbClr val="000000"/>
                </a:solidFill>
                <a:latin typeface="Arial" panose="020B0604020202020204"/>
                <a:cs typeface="Arial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13-30 MeV, 1-1000 µA</a:t>
            </a:r>
          </a:p>
        </p:txBody>
      </p:sp>
    </p:spTree>
    <p:extLst>
      <p:ext uri="{BB962C8B-B14F-4D97-AF65-F5344CB8AC3E}">
        <p14:creationId xmlns:p14="http://schemas.microsoft.com/office/powerpoint/2010/main" val="298977699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1_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Template_Luca_TRIUMF</Template>
  <TotalTime>3157</TotalTime>
  <Words>3369</Words>
  <Application>Microsoft Macintosh PowerPoint</Application>
  <PresentationFormat>Widescreen</PresentationFormat>
  <Paragraphs>775</Paragraphs>
  <Slides>49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Arial</vt:lpstr>
      <vt:lpstr>Arial </vt:lpstr>
      <vt:lpstr>Arial Black</vt:lpstr>
      <vt:lpstr>Calibri</vt:lpstr>
      <vt:lpstr>Calibri Light</vt:lpstr>
      <vt:lpstr>Cambria Math</vt:lpstr>
      <vt:lpstr>Helvetica</vt:lpstr>
      <vt:lpstr>Myriad Pro Light</vt:lpstr>
      <vt:lpstr>Wingdings</vt:lpstr>
      <vt:lpstr>Custom Design</vt:lpstr>
      <vt:lpstr>1_Custom Design</vt:lpstr>
      <vt:lpstr>Office Theme</vt:lpstr>
      <vt:lpstr>TRIUMF Material Irradiation and PIE –  Capabilities and Status</vt:lpstr>
      <vt:lpstr>Canada’s Particle Accelerator Centre is Governed by its 21 Member Universities</vt:lpstr>
      <vt:lpstr>PowerPoint Presentation</vt:lpstr>
      <vt:lpstr>Primary and Secondary Particle Accelerators at TRIUMF</vt:lpstr>
      <vt:lpstr>TRIUMF’s Proton, Neutron, Pion, Muon Programs</vt:lpstr>
      <vt:lpstr>TRIUMF’s Medical Isotope Factory</vt:lpstr>
      <vt:lpstr>Radioisotopes for Science</vt:lpstr>
      <vt:lpstr>TRIUMF Remote Handling</vt:lpstr>
      <vt:lpstr>Material Irradiation Locations</vt:lpstr>
      <vt:lpstr>Overview of Irradiation Conditions at TRIUMF</vt:lpstr>
      <vt:lpstr>Material Irradiation Locations</vt:lpstr>
      <vt:lpstr>ARIEL e-γ Converter Test Stand</vt:lpstr>
      <vt:lpstr>Material Irradiation Locations</vt:lpstr>
      <vt:lpstr>ISAC targets</vt:lpstr>
      <vt:lpstr>Selected ISAC Target Materials</vt:lpstr>
      <vt:lpstr>Post-Irradiation Examination and Sample Extraction</vt:lpstr>
      <vt:lpstr>Parasitic irradiations at ISAC</vt:lpstr>
      <vt:lpstr>Hot Cell Based Small Punch Test</vt:lpstr>
      <vt:lpstr>Parasitic irradiations at ISAC 2021-2022</vt:lpstr>
      <vt:lpstr>Out of Beam Samples</vt:lpstr>
      <vt:lpstr>PEEK</vt:lpstr>
      <vt:lpstr>2021 &amp; 2022 parasitic irradiation campaign at ISAC</vt:lpstr>
      <vt:lpstr>Cantor HEA</vt:lpstr>
      <vt:lpstr>Cantor HEA and SS316 Pilot irradiation 2021:</vt:lpstr>
      <vt:lpstr>Online temperature measurements</vt:lpstr>
      <vt:lpstr>Thank you Merci</vt:lpstr>
      <vt:lpstr>Al alloy</vt:lpstr>
      <vt:lpstr>PowerPoint Presentation</vt:lpstr>
      <vt:lpstr>2021 &amp; 2022 parasitic irradiation campaign at ISAC</vt:lpstr>
      <vt:lpstr>Material Irradiation Locations</vt:lpstr>
      <vt:lpstr>Use of the ARIEL Proton Waste Beam: ARIEL Parasitic Target (2025)</vt:lpstr>
      <vt:lpstr>TRIUMF-ISAC</vt:lpstr>
      <vt:lpstr>Material Irradiation Locations</vt:lpstr>
      <vt:lpstr>ARIEL e-γ Converter Test Stand</vt:lpstr>
      <vt:lpstr>Material Irradiation Locations</vt:lpstr>
      <vt:lpstr>NBIF – Neutral beam irradiation facility </vt:lpstr>
      <vt:lpstr>Material Irradiation Locations</vt:lpstr>
      <vt:lpstr>PIF Test Area </vt:lpstr>
      <vt:lpstr>Possible Irradiation Locations</vt:lpstr>
      <vt:lpstr>Phase 2: IPF (Isotope Production Facility) Targets </vt:lpstr>
      <vt:lpstr>Material Irradiation Locations</vt:lpstr>
      <vt:lpstr>Neutron Beam Test Area</vt:lpstr>
      <vt:lpstr>Material Irradiation Locations</vt:lpstr>
      <vt:lpstr>Isotope production cyclotrons</vt:lpstr>
      <vt:lpstr>PowerPoint Presentation</vt:lpstr>
      <vt:lpstr>PowerPoint Presentation</vt:lpstr>
      <vt:lpstr>Material Development for High-Power Accelerator Applications</vt:lpstr>
      <vt:lpstr>Examples Target Damage Learning Experience</vt:lpstr>
      <vt:lpstr>Radiation Damage Issues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Luca Egoriti</dc:creator>
  <cp:lastModifiedBy>Alexander Gottberg</cp:lastModifiedBy>
  <cp:revision>2</cp:revision>
  <dcterms:created xsi:type="dcterms:W3CDTF">2022-07-21T20:28:46Z</dcterms:created>
  <dcterms:modified xsi:type="dcterms:W3CDTF">2022-09-22T12:46:38Z</dcterms:modified>
</cp:coreProperties>
</file>