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8"/>
  </p:notesMasterIdLst>
  <p:sldIdLst>
    <p:sldId id="257" r:id="rId5"/>
    <p:sldId id="272" r:id="rId6"/>
    <p:sldId id="282" r:id="rId7"/>
    <p:sldId id="271" r:id="rId8"/>
    <p:sldId id="280" r:id="rId9"/>
    <p:sldId id="274" r:id="rId10"/>
    <p:sldId id="283" r:id="rId11"/>
    <p:sldId id="275" r:id="rId12"/>
    <p:sldId id="284" r:id="rId13"/>
    <p:sldId id="285" r:id="rId14"/>
    <p:sldId id="260" r:id="rId15"/>
    <p:sldId id="279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vey-Fishenden, Eric (STFC,RAL,TECH)" initials="HE(" lastIdx="1" clrIdx="0">
    <p:extLst>
      <p:ext uri="{19B8F6BF-5375-455C-9EA6-DF929625EA0E}">
        <p15:presenceInfo xmlns:p15="http://schemas.microsoft.com/office/powerpoint/2012/main" userId="S-1-5-21-2030781433-144010450-1310660803-612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DF8"/>
    <a:srgbClr val="003088"/>
    <a:srgbClr val="F08900"/>
    <a:srgbClr val="FF6900"/>
    <a:srgbClr val="626262"/>
    <a:srgbClr val="FFFFFF"/>
    <a:srgbClr val="00BED5"/>
    <a:srgbClr val="C13D33"/>
    <a:srgbClr val="E94D36"/>
    <a:srgbClr val="BE2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6"/>
    <p:restoredTop sz="94523"/>
  </p:normalViewPr>
  <p:slideViewPr>
    <p:cSldViewPr snapToGrid="0" snapToObjects="1">
      <p:cViewPr varScale="1">
        <p:scale>
          <a:sx n="76" d="100"/>
          <a:sy n="76" d="100"/>
        </p:scale>
        <p:origin x="496" y="52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59" d="100"/>
          <a:sy n="59" d="100"/>
        </p:scale>
        <p:origin x="252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E9A4A-3203-D544-A0F2-9B4A7A1B021E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3BA1D-A00F-DB41-84DA-BE26C485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66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9043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6A098-08E6-4561-92A6-AF15F38EFFA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782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80" r:id="rId3"/>
    <p:sldLayoutId id="2147483682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659423" y="2160730"/>
            <a:ext cx="516061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J-PARC Main Ring Abort Dump Upgrade Plans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30823" y="4609731"/>
            <a:ext cx="7510019" cy="206277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/>
              <a:t>Chris Densham, Mike Fitton,</a:t>
            </a:r>
            <a:r>
              <a:rPr lang="en-GB" dirty="0"/>
              <a:t> Eric </a:t>
            </a:r>
            <a:r>
              <a:rPr lang="en-GB" dirty="0" smtClean="0"/>
              <a:t>Harvey-Fishenden</a:t>
            </a:r>
            <a:br>
              <a:rPr lang="en-GB" dirty="0" smtClean="0"/>
            </a:br>
            <a:r>
              <a:rPr lang="en-GB" dirty="0" smtClean="0"/>
              <a:t>RAL High Power Targets Group </a:t>
            </a:r>
          </a:p>
          <a:p>
            <a:pPr marL="0" indent="0">
              <a:buNone/>
            </a:pPr>
            <a:r>
              <a:rPr lang="en-GB" dirty="0" smtClean="0"/>
              <a:t>in collaboration with </a:t>
            </a:r>
          </a:p>
          <a:p>
            <a:pPr marL="0" indent="0">
              <a:buNone/>
            </a:pPr>
            <a:r>
              <a:rPr lang="en-GB" dirty="0"/>
              <a:t>Masashi </a:t>
            </a:r>
            <a:r>
              <a:rPr lang="en-GB" dirty="0" err="1"/>
              <a:t>Shirakata</a:t>
            </a:r>
            <a:r>
              <a:rPr lang="en-GB" dirty="0"/>
              <a:t>, </a:t>
            </a:r>
            <a:r>
              <a:rPr lang="en-GB" dirty="0" err="1"/>
              <a:t>Kotomi</a:t>
            </a:r>
            <a:r>
              <a:rPr lang="en-GB" dirty="0"/>
              <a:t> </a:t>
            </a:r>
            <a:r>
              <a:rPr lang="en-GB" dirty="0" err="1"/>
              <a:t>Kadowaki</a:t>
            </a:r>
            <a:r>
              <a:rPr lang="en-GB" dirty="0"/>
              <a:t>, Susumu Igarashi</a:t>
            </a:r>
            <a:r>
              <a:rPr lang="en-GB" dirty="0" smtClean="0"/>
              <a:t>, </a:t>
            </a:r>
            <a:r>
              <a:rPr lang="en-GB" dirty="0"/>
              <a:t>Yoichi Sato </a:t>
            </a:r>
            <a:r>
              <a:rPr lang="en-GB" dirty="0" smtClean="0"/>
              <a:t>and Megan Friend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1269" y="546577"/>
            <a:ext cx="3450759" cy="430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0952F-8639-144F-AE17-7853E1AB9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96" y="1483844"/>
            <a:ext cx="11008002" cy="23500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88D1AB-1367-0F4E-A0FA-97DA36861D76}"/>
              </a:ext>
            </a:extLst>
          </p:cNvPr>
          <p:cNvSpPr txBox="1"/>
          <p:nvPr/>
        </p:nvSpPr>
        <p:spPr>
          <a:xfrm>
            <a:off x="777812" y="765376"/>
            <a:ext cx="946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Copper (0.5m)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975F42-6959-5140-B47A-3CA2E0021883}"/>
              </a:ext>
            </a:extLst>
          </p:cNvPr>
          <p:cNvSpPr txBox="1"/>
          <p:nvPr/>
        </p:nvSpPr>
        <p:spPr>
          <a:xfrm>
            <a:off x="2021075" y="765376"/>
            <a:ext cx="106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Graphite (1m)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A8BF09-7348-A945-8CB7-2809E730DD53}"/>
              </a:ext>
            </a:extLst>
          </p:cNvPr>
          <p:cNvSpPr txBox="1"/>
          <p:nvPr/>
        </p:nvSpPr>
        <p:spPr>
          <a:xfrm>
            <a:off x="3384654" y="755278"/>
            <a:ext cx="106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Graphite (1m)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15FC90-2193-F84E-9DA7-3AF604DCCA1B}"/>
              </a:ext>
            </a:extLst>
          </p:cNvPr>
          <p:cNvSpPr txBox="1"/>
          <p:nvPr/>
        </p:nvSpPr>
        <p:spPr>
          <a:xfrm>
            <a:off x="5446065" y="752905"/>
            <a:ext cx="208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Cast Steel Shield/Flow Guide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7389D4-E917-3841-8157-F714A3A7DBDA}"/>
              </a:ext>
            </a:extLst>
          </p:cNvPr>
          <p:cNvSpPr txBox="1"/>
          <p:nvPr/>
        </p:nvSpPr>
        <p:spPr>
          <a:xfrm>
            <a:off x="10671781" y="752905"/>
            <a:ext cx="106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Window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D3015C-8C87-584B-B6FD-4FC0BFCF30A0}"/>
              </a:ext>
            </a:extLst>
          </p:cNvPr>
          <p:cNvSpPr txBox="1"/>
          <p:nvPr/>
        </p:nvSpPr>
        <p:spPr>
          <a:xfrm>
            <a:off x="11352351" y="3756157"/>
            <a:ext cx="106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Vacuum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A1FE08-ECC6-2246-9997-441084C8FC09}"/>
              </a:ext>
            </a:extLst>
          </p:cNvPr>
          <p:cNvSpPr txBox="1"/>
          <p:nvPr/>
        </p:nvSpPr>
        <p:spPr>
          <a:xfrm>
            <a:off x="10749539" y="4054116"/>
            <a:ext cx="455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</a:t>
            </a:r>
          </a:p>
          <a:p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866B58F-3703-9744-9E98-8FEBB7D91509}"/>
              </a:ext>
            </a:extLst>
          </p:cNvPr>
          <p:cNvCxnSpPr>
            <a:cxnSpLocks/>
          </p:cNvCxnSpPr>
          <p:nvPr/>
        </p:nvCxnSpPr>
        <p:spPr>
          <a:xfrm flipH="1">
            <a:off x="9342740" y="4126597"/>
            <a:ext cx="186244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7E55D2-7899-ED4B-B116-3A3950C32725}"/>
              </a:ext>
            </a:extLst>
          </p:cNvPr>
          <p:cNvCxnSpPr>
            <a:cxnSpLocks/>
          </p:cNvCxnSpPr>
          <p:nvPr/>
        </p:nvCxnSpPr>
        <p:spPr>
          <a:xfrm>
            <a:off x="11548867" y="4134522"/>
            <a:ext cx="5855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FDFD9AC-8F48-054C-BE51-A23E1DF9FBE7}"/>
              </a:ext>
            </a:extLst>
          </p:cNvPr>
          <p:cNvSpPr txBox="1"/>
          <p:nvPr/>
        </p:nvSpPr>
        <p:spPr>
          <a:xfrm>
            <a:off x="8690581" y="765375"/>
            <a:ext cx="142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Inlet/Outlet Manifolds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4260D5-9092-0649-AAF1-74F56F80851C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1251054" y="1411707"/>
            <a:ext cx="1" cy="7704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A1BCCF3-67E7-1544-8972-07F1093B2A5B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554476" y="1411707"/>
            <a:ext cx="0" cy="7704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EB3D0ED-8E5C-8A49-BF4B-98047C2DEB64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3918055" y="1401609"/>
            <a:ext cx="0" cy="7805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49BD0F2-72E8-AA4A-AF40-E0159E30BB2A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488803" y="1399236"/>
            <a:ext cx="0" cy="7828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985D35F-CEEB-694E-BBA3-7AF81060B69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402450" y="1411706"/>
            <a:ext cx="0" cy="10184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43E8117-C7EF-364F-B59B-0BA2168EFB34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11205181" y="1399236"/>
            <a:ext cx="1" cy="10309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7A22DD8-115D-9D47-83D8-B50923D0E66C}"/>
              </a:ext>
            </a:extLst>
          </p:cNvPr>
          <p:cNvSpPr txBox="1"/>
          <p:nvPr/>
        </p:nvSpPr>
        <p:spPr>
          <a:xfrm>
            <a:off x="218161" y="3835951"/>
            <a:ext cx="9055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Thermal simulations show Air (or Nitrogen) cooling is possible:</a:t>
            </a:r>
            <a:endParaRPr lang="en-US" dirty="0"/>
          </a:p>
          <a:p>
            <a:r>
              <a:rPr lang="en-US" dirty="0"/>
              <a:t>Lower </a:t>
            </a:r>
            <a:r>
              <a:rPr lang="en-US" dirty="0" smtClean="0"/>
              <a:t>activation and less tritium production than water cooling </a:t>
            </a:r>
            <a:endParaRPr lang="en-US" dirty="0"/>
          </a:p>
          <a:p>
            <a:r>
              <a:rPr lang="en-US" dirty="0"/>
              <a:t>Simpler Design – tolerant to </a:t>
            </a:r>
            <a:r>
              <a:rPr lang="en-US" dirty="0" smtClean="0"/>
              <a:t>leaks, </a:t>
            </a:r>
            <a:r>
              <a:rPr lang="en-US" dirty="0"/>
              <a:t>etc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Can install the main part in one piece (existing dump is radioactive!)</a:t>
            </a:r>
          </a:p>
          <a:p>
            <a:r>
              <a:rPr lang="en-US" dirty="0" smtClean="0"/>
              <a:t>Centre of gravity is reasonable -&gt; Dump insert supported by tube in concrete</a:t>
            </a:r>
          </a:p>
          <a:p>
            <a:r>
              <a:rPr lang="en-GB" dirty="0"/>
              <a:t>Total dump insert mass = 6907kg</a:t>
            </a:r>
          </a:p>
          <a:p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CE11FEB-4BC2-0346-9EBF-5E52494588AE}"/>
              </a:ext>
            </a:extLst>
          </p:cNvPr>
          <p:cNvSpPr txBox="1">
            <a:spLocks/>
          </p:cNvSpPr>
          <p:nvPr/>
        </p:nvSpPr>
        <p:spPr>
          <a:xfrm>
            <a:off x="836751" y="21371"/>
            <a:ext cx="10515600" cy="645238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Proposed JPARC main ring abort dump insert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920970" y="2409313"/>
            <a:ext cx="811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Ø0.5m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930593" y="2256825"/>
            <a:ext cx="0" cy="67430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33535" y="3438291"/>
            <a:ext cx="811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4.5m</a:t>
            </a:r>
            <a:endParaRPr lang="en-GB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77812" y="3398176"/>
            <a:ext cx="7425662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477282" y="2931133"/>
            <a:ext cx="0" cy="35527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77812" y="3009997"/>
            <a:ext cx="0" cy="27641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488803" y="2899137"/>
            <a:ext cx="1042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120mm</a:t>
            </a:r>
            <a:endParaRPr lang="en-GB" dirty="0"/>
          </a:p>
        </p:txBody>
      </p:sp>
      <p:sp>
        <p:nvSpPr>
          <p:cNvPr id="42" name="TextBox 41"/>
          <p:cNvSpPr txBox="1"/>
          <p:nvPr/>
        </p:nvSpPr>
        <p:spPr>
          <a:xfrm>
            <a:off x="0" y="2963537"/>
            <a:ext cx="89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75mm</a:t>
            </a:r>
            <a:endParaRPr lang="en-GB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49BD0F2-72E8-AA4A-AF40-E0159E30BB2A}"/>
              </a:ext>
            </a:extLst>
          </p:cNvPr>
          <p:cNvCxnSpPr>
            <a:cxnSpLocks/>
          </p:cNvCxnSpPr>
          <p:nvPr/>
        </p:nvCxnSpPr>
        <p:spPr>
          <a:xfrm>
            <a:off x="11352351" y="3438291"/>
            <a:ext cx="0" cy="974683"/>
          </a:xfrm>
          <a:prstGeom prst="straightConnector1">
            <a:avLst/>
          </a:prstGeom>
          <a:ln w="3810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ight Arrow 17"/>
          <p:cNvSpPr/>
          <p:nvPr/>
        </p:nvSpPr>
        <p:spPr>
          <a:xfrm rot="10800000">
            <a:off x="5741637" y="2533173"/>
            <a:ext cx="5996944" cy="2362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6219510" y="2295857"/>
            <a:ext cx="2302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92D050"/>
                </a:solidFill>
              </a:rPr>
              <a:t>Proton beam</a:t>
            </a:r>
            <a:endParaRPr lang="en-GB" dirty="0">
              <a:solidFill>
                <a:srgbClr val="92D05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372101" y="3268470"/>
            <a:ext cx="1998457" cy="2077253"/>
          </a:xfrm>
          <a:prstGeom prst="straightConnector1">
            <a:avLst/>
          </a:prstGeom>
          <a:ln w="28575">
            <a:solidFill>
              <a:srgbClr val="1E5D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7382078" y="3268470"/>
            <a:ext cx="73801" cy="2077253"/>
          </a:xfrm>
          <a:prstGeom prst="straightConnector1">
            <a:avLst/>
          </a:prstGeom>
          <a:ln w="28575">
            <a:solidFill>
              <a:srgbClr val="1E5D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891" y="4451640"/>
            <a:ext cx="4468871" cy="229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11FEB-4BC2-0346-9EBF-5E52494588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86968"/>
            <a:ext cx="0" cy="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6CE11FEB-4BC2-0346-9EBF-5E52494588AE}"/>
              </a:ext>
            </a:extLst>
          </p:cNvPr>
          <p:cNvSpPr txBox="1">
            <a:spLocks/>
          </p:cNvSpPr>
          <p:nvPr/>
        </p:nvSpPr>
        <p:spPr>
          <a:xfrm>
            <a:off x="410816" y="135287"/>
            <a:ext cx="10515600" cy="132556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Flow Path</a:t>
            </a: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572" y="3254030"/>
            <a:ext cx="6305593" cy="30173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35" y="3263886"/>
            <a:ext cx="4524718" cy="2477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35" y="798068"/>
            <a:ext cx="11010330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0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69ECA03-718A-4D46-80F0-929A9EC45339}"/>
              </a:ext>
            </a:extLst>
          </p:cNvPr>
          <p:cNvSpPr txBox="1">
            <a:spLocks/>
          </p:cNvSpPr>
          <p:nvPr/>
        </p:nvSpPr>
        <p:spPr>
          <a:xfrm>
            <a:off x="324192" y="3573999"/>
            <a:ext cx="5865512" cy="2011792"/>
          </a:xfr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Steady state, 50kW beam power</a:t>
            </a:r>
          </a:p>
          <a:p>
            <a:r>
              <a:rPr lang="en-US" sz="2000" dirty="0" smtClean="0"/>
              <a:t>Approx. 120 shots per hour (@3.2E14ppp)</a:t>
            </a:r>
          </a:p>
          <a:p>
            <a:r>
              <a:rPr lang="en-US" sz="2000" dirty="0" smtClean="0"/>
              <a:t>Exhaust air at 70</a:t>
            </a:r>
            <a:r>
              <a:rPr lang="en-GB" sz="2000" dirty="0" smtClean="0"/>
              <a:t>°C</a:t>
            </a:r>
          </a:p>
          <a:p>
            <a:r>
              <a:rPr lang="en-GB" sz="2000" dirty="0" smtClean="0"/>
              <a:t>Core temperatures are acceptable for this configuration </a:t>
            </a:r>
          </a:p>
          <a:p>
            <a:r>
              <a:rPr lang="en-GB" sz="2000" dirty="0" smtClean="0"/>
              <a:t>Some finning of copper blocks required</a:t>
            </a:r>
          </a:p>
          <a:p>
            <a:r>
              <a:rPr lang="en-GB" sz="2000" dirty="0" smtClean="0"/>
              <a:t>Pressure </a:t>
            </a:r>
            <a:r>
              <a:rPr lang="en-GB" sz="2000" dirty="0"/>
              <a:t>drop is small – can use high flow rate blower</a:t>
            </a:r>
          </a:p>
          <a:p>
            <a:endParaRPr lang="en-GB" sz="2000" dirty="0" smtClean="0"/>
          </a:p>
          <a:p>
            <a:endParaRPr lang="en-U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CE11FEB-4BC2-0346-9EBF-5E52494588AE}"/>
              </a:ext>
            </a:extLst>
          </p:cNvPr>
          <p:cNvSpPr txBox="1">
            <a:spLocks/>
          </p:cNvSpPr>
          <p:nvPr/>
        </p:nvSpPr>
        <p:spPr>
          <a:xfrm>
            <a:off x="410816" y="135287"/>
            <a:ext cx="10515600" cy="132556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Thermal Analysis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A1F01-8249-6B45-960B-D66B36D61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314" y="798068"/>
            <a:ext cx="5406209" cy="4678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867216-A1AF-A543-8625-2C08D1739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08" y="798068"/>
            <a:ext cx="5124108" cy="263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64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69ECA03-718A-4D46-80F0-929A9EC45339}"/>
              </a:ext>
            </a:extLst>
          </p:cNvPr>
          <p:cNvSpPr txBox="1">
            <a:spLocks/>
          </p:cNvSpPr>
          <p:nvPr/>
        </p:nvSpPr>
        <p:spPr>
          <a:xfrm>
            <a:off x="262646" y="883551"/>
            <a:ext cx="8931688" cy="479579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/>
              <a:t>We plan </a:t>
            </a:r>
            <a:r>
              <a:rPr lang="en-GB" dirty="0" smtClean="0"/>
              <a:t>to take this proposal </a:t>
            </a:r>
            <a:r>
              <a:rPr lang="en-GB" dirty="0" smtClean="0"/>
              <a:t>forwards – collaboration between KEK and RAL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Outstanding issues:</a:t>
            </a:r>
          </a:p>
          <a:p>
            <a:pPr>
              <a:buFontTx/>
              <a:buChar char="-"/>
            </a:pPr>
            <a:r>
              <a:rPr lang="en-GB" dirty="0" smtClean="0"/>
              <a:t>Sign off </a:t>
            </a:r>
            <a:r>
              <a:rPr lang="en-GB" dirty="0" smtClean="0"/>
              <a:t>of </a:t>
            </a:r>
            <a:r>
              <a:rPr lang="en-GB" dirty="0" smtClean="0"/>
              <a:t>radiation safety calculations</a:t>
            </a:r>
          </a:p>
          <a:p>
            <a:pPr lvl="1">
              <a:buFontTx/>
              <a:buChar char="-"/>
            </a:pPr>
            <a:r>
              <a:rPr lang="en-GB" sz="2000" dirty="0" smtClean="0"/>
              <a:t>Back scattered neutrons</a:t>
            </a:r>
          </a:p>
          <a:p>
            <a:pPr lvl="1">
              <a:buFontTx/>
              <a:buChar char="-"/>
            </a:pPr>
            <a:r>
              <a:rPr lang="en-GB" sz="2000" dirty="0" smtClean="0"/>
              <a:t>Activation of beam window</a:t>
            </a:r>
          </a:p>
          <a:p>
            <a:pPr lvl="1">
              <a:buFontTx/>
              <a:buChar char="-"/>
            </a:pPr>
            <a:r>
              <a:rPr lang="en-GB" sz="2000" dirty="0" smtClean="0"/>
              <a:t>Tritium/N0x production in air circuit</a:t>
            </a:r>
          </a:p>
          <a:p>
            <a:pPr>
              <a:buFontTx/>
              <a:buChar char="-"/>
            </a:pPr>
            <a:r>
              <a:rPr lang="en-GB" dirty="0" smtClean="0"/>
              <a:t>Air cooling circuit design</a:t>
            </a:r>
          </a:p>
          <a:p>
            <a:pPr marL="0" indent="0">
              <a:buNone/>
            </a:pPr>
            <a:r>
              <a:rPr lang="en-GB" dirty="0" smtClean="0"/>
              <a:t>- Cost/performance optimisation vs budget</a:t>
            </a:r>
            <a:endParaRPr lang="en-GB" dirty="0" smtClean="0"/>
          </a:p>
          <a:p>
            <a:endParaRPr lang="en-GB" dirty="0"/>
          </a:p>
          <a:p>
            <a:endParaRPr lang="en-GB" sz="2000" dirty="0" smtClean="0"/>
          </a:p>
          <a:p>
            <a:endParaRPr lang="en-US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CE11FEB-4BC2-0346-9EBF-5E52494588AE}"/>
              </a:ext>
            </a:extLst>
          </p:cNvPr>
          <p:cNvSpPr txBox="1">
            <a:spLocks/>
          </p:cNvSpPr>
          <p:nvPr/>
        </p:nvSpPr>
        <p:spPr>
          <a:xfrm>
            <a:off x="410816" y="135287"/>
            <a:ext cx="10515600" cy="132556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1E5DF8"/>
                </a:solidFill>
              </a:rPr>
              <a:t>Future work</a:t>
            </a:r>
            <a:endParaRPr lang="en-US" b="1" dirty="0">
              <a:solidFill>
                <a:srgbClr val="1E5D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14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11FEB-4BC2-0346-9EBF-5E52494588AE}"/>
              </a:ext>
            </a:extLst>
          </p:cNvPr>
          <p:cNvSpPr txBox="1">
            <a:spLocks/>
          </p:cNvSpPr>
          <p:nvPr/>
        </p:nvSpPr>
        <p:spPr>
          <a:xfrm>
            <a:off x="2883877" y="30417"/>
            <a:ext cx="7605345" cy="75149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J-PARC Main ring &amp; Abort dump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446" t="23795" r="52267" b="29472"/>
          <a:stretch/>
        </p:blipFill>
        <p:spPr>
          <a:xfrm>
            <a:off x="6067166" y="865000"/>
            <a:ext cx="5771648" cy="4181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261" t="21332" r="46699" b="37216"/>
          <a:stretch/>
        </p:blipFill>
        <p:spPr>
          <a:xfrm>
            <a:off x="143811" y="781916"/>
            <a:ext cx="5676522" cy="4264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2954" y="5139121"/>
            <a:ext cx="10348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Abort dump is a device to safely absorb the beam energy without damaging the accelerator or experiments.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dirty="0" smtClean="0"/>
              <a:t>Its main purpose it to allow accelerator tuning studies when increasing beam power.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GB" dirty="0" smtClean="0"/>
              <a:t>It is also used as a Main Ring beam protection device during operation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lvl="3"/>
            <a:r>
              <a:rPr lang="en-GB" dirty="0" smtClean="0"/>
              <a:t>JPARC beam is 3.2x1014protons per pulse @ 30GeV 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b="1" dirty="0" smtClean="0">
                <a:sym typeface="Wingdings" panose="05000000000000000000" pitchFamily="2" charset="2"/>
              </a:rPr>
              <a:t>1.4MJ per pulse</a:t>
            </a:r>
            <a:r>
              <a:rPr lang="en-GB" b="1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63336" y="4718308"/>
            <a:ext cx="3418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Main ring circumference = 1.56km </a:t>
            </a:r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066722" y="2554357"/>
            <a:ext cx="3528391" cy="9939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75945" y="2536854"/>
            <a:ext cx="1703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Approx. 510m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39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CE11FEB-4BC2-0346-9EBF-5E52494588AE}"/>
              </a:ext>
            </a:extLst>
          </p:cNvPr>
          <p:cNvSpPr txBox="1">
            <a:spLocks/>
          </p:cNvSpPr>
          <p:nvPr/>
        </p:nvSpPr>
        <p:spPr>
          <a:xfrm>
            <a:off x="838200" y="92563"/>
            <a:ext cx="10515600" cy="751499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problem, why an upgrade is required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2223" y="816900"/>
            <a:ext cx="842479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Current main ring abort dump is limited to 7.5kW heat load (has no active cooling)</a:t>
            </a:r>
          </a:p>
          <a:p>
            <a:r>
              <a:rPr lang="en-GB" dirty="0" smtClean="0"/>
              <a:t>This limits its usage to ~18 shots per hour which make beam tuning very time consuming</a:t>
            </a:r>
          </a:p>
          <a:p>
            <a:r>
              <a:rPr lang="en-GB" dirty="0" smtClean="0"/>
              <a:t>Can be a limitation on continuous high power operation</a:t>
            </a:r>
          </a:p>
          <a:p>
            <a:r>
              <a:rPr lang="en-GB" dirty="0" smtClean="0"/>
              <a:t>As beam power is increases, more tuning and accelerator studies are required </a:t>
            </a:r>
          </a:p>
          <a:p>
            <a:r>
              <a:rPr lang="en-GB" dirty="0"/>
              <a:t>b</a:t>
            </a:r>
            <a:r>
              <a:rPr lang="en-GB" dirty="0" smtClean="0"/>
              <a:t>ut fewer shots are permitted</a:t>
            </a:r>
          </a:p>
          <a:p>
            <a:r>
              <a:rPr lang="en-GB" sz="2800" dirty="0" smtClean="0"/>
              <a:t>What are we trying to achieve?</a:t>
            </a:r>
          </a:p>
          <a:p>
            <a:r>
              <a:rPr lang="en-GB" sz="2000" dirty="0" smtClean="0"/>
              <a:t>The desired upgrade should: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Allow 3-4 times more shots per hour to enable effective beam tuning </a:t>
            </a:r>
            <a:r>
              <a:rPr lang="en-GB" smtClean="0"/>
              <a:t>and </a:t>
            </a:r>
            <a:r>
              <a:rPr lang="en-GB" smtClean="0"/>
              <a:t>reliable continuous </a:t>
            </a:r>
            <a:r>
              <a:rPr lang="en-GB" dirty="0" smtClean="0"/>
              <a:t>operation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Be installed inside the existing beam dump stainless steel pipe (already radioactive)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Minimise backscattered neutrons and radiation in the tunnel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Minimise isotope production in coolant (</a:t>
            </a:r>
            <a:r>
              <a:rPr lang="en-GB" dirty="0" err="1" smtClean="0"/>
              <a:t>e.g</a:t>
            </a:r>
            <a:r>
              <a:rPr lang="en-GB" dirty="0" smtClean="0"/>
              <a:t> Tritium production)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017" y="854182"/>
            <a:ext cx="3416265" cy="239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002" t="30966" r="23621" b="38921"/>
          <a:stretch/>
        </p:blipFill>
        <p:spPr>
          <a:xfrm>
            <a:off x="4027834" y="4433187"/>
            <a:ext cx="7900726" cy="20333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32275" y="3171478"/>
            <a:ext cx="3005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FX </a:t>
            </a:r>
            <a:r>
              <a:rPr lang="en-GB" b="1" dirty="0"/>
              <a:t>abort dump</a:t>
            </a:r>
            <a:endParaRPr lang="en-GB" dirty="0"/>
          </a:p>
          <a:p>
            <a:r>
              <a:rPr lang="en-US" dirty="0"/>
              <a:t>Iron block of 3.3 x 3.3 x 6 m in the concrete wall</a:t>
            </a:r>
            <a:endParaRPr lang="en-GB" dirty="0"/>
          </a:p>
        </p:txBody>
      </p:sp>
      <p:sp>
        <p:nvSpPr>
          <p:cNvPr id="9" name="Right Arrow 8"/>
          <p:cNvSpPr/>
          <p:nvPr/>
        </p:nvSpPr>
        <p:spPr>
          <a:xfrm rot="3690836">
            <a:off x="9669206" y="4744624"/>
            <a:ext cx="1802153" cy="229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0345" t="32934" r="29015" b="25865"/>
          <a:stretch/>
        </p:blipFill>
        <p:spPr>
          <a:xfrm>
            <a:off x="279699" y="4433187"/>
            <a:ext cx="3657600" cy="200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11FEB-4BC2-0346-9EBF-5E52494588AE}"/>
              </a:ext>
            </a:extLst>
          </p:cNvPr>
          <p:cNvSpPr txBox="1">
            <a:spLocks/>
          </p:cNvSpPr>
          <p:nvPr/>
        </p:nvSpPr>
        <p:spPr>
          <a:xfrm>
            <a:off x="477077" y="0"/>
            <a:ext cx="11489635" cy="53475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FLUKA Monte Carlo studies – Current beam dump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8281" y="753762"/>
            <a:ext cx="10354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code FLUKA has been run </a:t>
            </a:r>
            <a:r>
              <a:rPr lang="en-GB" dirty="0" smtClean="0"/>
              <a:t>on </a:t>
            </a:r>
            <a:r>
              <a:rPr lang="en-GB" dirty="0" smtClean="0"/>
              <a:t>the STFC SCARF cluster to study: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the effectiveness of our dump insert designs 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the heat loads in the materials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the effect on backscattered neutrons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032" y="1505261"/>
            <a:ext cx="8821677" cy="53649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t="11667" b="11458"/>
          <a:stretch/>
        </p:blipFill>
        <p:spPr>
          <a:xfrm>
            <a:off x="18276" y="2080537"/>
            <a:ext cx="3532756" cy="22207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276" y="4427745"/>
            <a:ext cx="4036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Current dump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Nearly all energy deposited in steel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22°C per pulse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18 shot </a:t>
            </a:r>
            <a:r>
              <a:rPr lang="en-GB" dirty="0"/>
              <a:t>limit (~</a:t>
            </a:r>
            <a:r>
              <a:rPr lang="en-GB" dirty="0" smtClean="0"/>
              <a:t>450°C and YS)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196052" y="4778477"/>
            <a:ext cx="110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Steel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39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507" y="-25400"/>
            <a:ext cx="3289301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508" y="2081945"/>
            <a:ext cx="32893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" t="12300" b="11440"/>
          <a:stretch>
            <a:fillRect/>
          </a:stretch>
        </p:blipFill>
        <p:spPr bwMode="auto">
          <a:xfrm>
            <a:off x="8644183" y="2292106"/>
            <a:ext cx="3310534" cy="205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1604" b="11111"/>
          <a:stretch>
            <a:fillRect/>
          </a:stretch>
        </p:blipFill>
        <p:spPr bwMode="auto">
          <a:xfrm>
            <a:off x="8644183" y="96838"/>
            <a:ext cx="3310534" cy="2093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12292" b="11874"/>
          <a:stretch>
            <a:fillRect/>
          </a:stretch>
        </p:blipFill>
        <p:spPr bwMode="auto">
          <a:xfrm>
            <a:off x="8644183" y="4297484"/>
            <a:ext cx="3310534" cy="20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38" y="4073590"/>
            <a:ext cx="33226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33446" y="1023421"/>
            <a:ext cx="1848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Current Design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833446" y="3127331"/>
            <a:ext cx="1543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4m Graphite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833446" y="4858112"/>
            <a:ext cx="1772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1.5m Graphite 0.5m Copper</a:t>
            </a:r>
          </a:p>
          <a:p>
            <a:r>
              <a:rPr lang="en-GB" dirty="0" smtClean="0"/>
              <a:t>0.5m Aluminium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CE11FEB-4BC2-0346-9EBF-5E52494588AE}"/>
              </a:ext>
            </a:extLst>
          </p:cNvPr>
          <p:cNvSpPr txBox="1">
            <a:spLocks/>
          </p:cNvSpPr>
          <p:nvPr/>
        </p:nvSpPr>
        <p:spPr>
          <a:xfrm>
            <a:off x="425513" y="0"/>
            <a:ext cx="11588435" cy="53475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FLUKA Studies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8281" y="753762"/>
            <a:ext cx="355328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Many configurations were studied to find an optimum design:</a:t>
            </a:r>
          </a:p>
          <a:p>
            <a:endParaRPr lang="en-GB" sz="2000" dirty="0"/>
          </a:p>
          <a:p>
            <a:endParaRPr lang="en-GB" sz="2000" dirty="0" smtClean="0"/>
          </a:p>
          <a:p>
            <a:r>
              <a:rPr lang="en-GB" sz="2000" dirty="0" smtClean="0"/>
              <a:t>Optimum design has to:</a:t>
            </a:r>
          </a:p>
          <a:p>
            <a:pPr marL="285750" indent="-285750">
              <a:buFontTx/>
              <a:buChar char="-"/>
            </a:pPr>
            <a:r>
              <a:rPr lang="en-GB" sz="2000" dirty="0" smtClean="0"/>
              <a:t>Absorb maximal proportion of beam energy</a:t>
            </a:r>
          </a:p>
          <a:p>
            <a:pPr marL="285750" indent="-285750">
              <a:buFontTx/>
              <a:buChar char="-"/>
            </a:pPr>
            <a:r>
              <a:rPr lang="en-GB" sz="2000" dirty="0" smtClean="0"/>
              <a:t>Be mechanically feasible within temperature and stress limits of proposed materials</a:t>
            </a:r>
          </a:p>
          <a:p>
            <a:pPr marL="285750" indent="-285750">
              <a:buFontTx/>
              <a:buChar char="-"/>
            </a:pPr>
            <a:r>
              <a:rPr lang="en-GB" sz="2000" dirty="0" smtClean="0"/>
              <a:t>Minimise backscattered neutrons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103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125305" y="562425"/>
            <a:ext cx="112987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 smtClean="0">
                <a:latin typeface="Arial" panose="020B0604020202020204" pitchFamily="34" charset="0"/>
              </a:rPr>
              <a:t>FLUKA has been used to reduce </a:t>
            </a:r>
            <a:r>
              <a:rPr lang="en-GB" altLang="en-US" sz="1800" dirty="0">
                <a:latin typeface="Arial" panose="020B0604020202020204" pitchFamily="34" charset="0"/>
              </a:rPr>
              <a:t>the amount of heat deposited in the fixed steel and </a:t>
            </a:r>
            <a:r>
              <a:rPr lang="en-GB" altLang="en-US" sz="1800" dirty="0" smtClean="0">
                <a:latin typeface="Arial" panose="020B0604020202020204" pitchFamily="34" charset="0"/>
              </a:rPr>
              <a:t>concrete of </a:t>
            </a:r>
            <a:r>
              <a:rPr lang="en-GB" altLang="en-US" sz="1800" dirty="0">
                <a:latin typeface="Arial" panose="020B0604020202020204" pitchFamily="34" charset="0"/>
              </a:rPr>
              <a:t>the </a:t>
            </a:r>
            <a:r>
              <a:rPr lang="en-GB" altLang="en-US" sz="1800" dirty="0" smtClean="0">
                <a:latin typeface="Arial" panose="020B0604020202020204" pitchFamily="34" charset="0"/>
              </a:rPr>
              <a:t>dump as well as reduce the backscattered neutrons. Below is one of the highest performance configurations.</a:t>
            </a:r>
          </a:p>
        </p:txBody>
      </p:sp>
      <p:pic>
        <p:nvPicPr>
          <p:cNvPr id="1024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39149" r="1175" b="29001"/>
          <a:stretch>
            <a:fillRect/>
          </a:stretch>
        </p:blipFill>
        <p:spPr bwMode="auto">
          <a:xfrm>
            <a:off x="1722152" y="1743393"/>
            <a:ext cx="806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8"/>
          <p:cNvSpPr txBox="1">
            <a:spLocks noChangeArrowheads="1"/>
          </p:cNvSpPr>
          <p:nvPr/>
        </p:nvSpPr>
        <p:spPr bwMode="auto">
          <a:xfrm>
            <a:off x="6995861" y="3462552"/>
            <a:ext cx="48668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 smtClean="0">
                <a:latin typeface="Arial" panose="020B0604020202020204" pitchFamily="34" charset="0"/>
              </a:rPr>
              <a:t>High density material at </a:t>
            </a:r>
            <a:r>
              <a:rPr lang="en-GB" altLang="en-US" sz="1800" dirty="0">
                <a:latin typeface="Arial" panose="020B0604020202020204" pitchFamily="34" charset="0"/>
              </a:rPr>
              <a:t>end of </a:t>
            </a:r>
            <a:r>
              <a:rPr lang="en-GB" altLang="en-US" sz="1800" dirty="0" smtClean="0">
                <a:latin typeface="Arial" panose="020B0604020202020204" pitchFamily="34" charset="0"/>
              </a:rPr>
              <a:t>dump </a:t>
            </a:r>
            <a:r>
              <a:rPr lang="en-GB" altLang="en-US" sz="1800" dirty="0">
                <a:latin typeface="Arial" panose="020B0604020202020204" pitchFamily="34" charset="0"/>
              </a:rPr>
              <a:t>core </a:t>
            </a:r>
            <a:r>
              <a:rPr lang="en-GB" altLang="en-US" sz="1800" dirty="0" smtClean="0">
                <a:latin typeface="Arial" panose="020B0604020202020204" pitchFamily="34" charset="0"/>
              </a:rPr>
              <a:t>stops majority of remaining beam (Cu then W)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073308" y="2681732"/>
            <a:ext cx="1090431" cy="865313"/>
          </a:xfrm>
          <a:prstGeom prst="straightConnector1">
            <a:avLst/>
          </a:prstGeom>
          <a:ln w="19050">
            <a:solidFill>
              <a:srgbClr val="00308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726614" y="1602497"/>
            <a:ext cx="1288897" cy="55765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8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t="16402" b="12582"/>
          <a:stretch>
            <a:fillRect/>
          </a:stretch>
        </p:blipFill>
        <p:spPr bwMode="auto">
          <a:xfrm>
            <a:off x="6995860" y="4176221"/>
            <a:ext cx="501808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extBox 19"/>
          <p:cNvSpPr txBox="1">
            <a:spLocks noChangeArrowheads="1"/>
          </p:cNvSpPr>
          <p:nvPr/>
        </p:nvSpPr>
        <p:spPr bwMode="auto">
          <a:xfrm>
            <a:off x="345326" y="3457893"/>
            <a:ext cx="2847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>
                <a:latin typeface="Arial" panose="020B0604020202020204" pitchFamily="34" charset="0"/>
              </a:rPr>
              <a:t>Iron ring to shield cooling channel gaps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982851" y="2952305"/>
            <a:ext cx="1092208" cy="617065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6CE11FEB-4BC2-0346-9EBF-5E52494588AE}"/>
              </a:ext>
            </a:extLst>
          </p:cNvPr>
          <p:cNvSpPr txBox="1">
            <a:spLocks/>
          </p:cNvSpPr>
          <p:nvPr/>
        </p:nvSpPr>
        <p:spPr>
          <a:xfrm>
            <a:off x="425513" y="0"/>
            <a:ext cx="11588435" cy="53475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FLUKA Monte Carlo studies – Dump insert design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45326" y="4276740"/>
            <a:ext cx="6785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Highest performing option isn’t always the most viable: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Tungsten and Bronze would have significant cost impacts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Similar performance can be obtained with similar density grading using more conventional materials (Steel/Graphite/Copper)</a:t>
            </a:r>
          </a:p>
        </p:txBody>
      </p:sp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6453555" y="1278180"/>
            <a:ext cx="56299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 smtClean="0">
                <a:latin typeface="Arial" panose="020B0604020202020204" pitchFamily="34" charset="0"/>
              </a:rPr>
              <a:t>Thick tube (bronze) reduces heat in surrounding steel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30" name="TextBox 8"/>
          <p:cNvSpPr txBox="1">
            <a:spLocks noChangeArrowheads="1"/>
          </p:cNvSpPr>
          <p:nvPr/>
        </p:nvSpPr>
        <p:spPr bwMode="auto">
          <a:xfrm>
            <a:off x="3522650" y="3656207"/>
            <a:ext cx="30589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 smtClean="0">
                <a:latin typeface="Arial" panose="020B0604020202020204" pitchFamily="34" charset="0"/>
              </a:rPr>
              <a:t>Graphite absorbs energy and “blows up” beam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4881467" y="2572295"/>
            <a:ext cx="1821299" cy="10841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7940557" y="5111729"/>
            <a:ext cx="1302695" cy="5481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9247002" y="5111728"/>
            <a:ext cx="380141" cy="548146"/>
          </a:xfrm>
          <a:prstGeom prst="ellipse">
            <a:avLst/>
          </a:prstGeom>
          <a:noFill/>
          <a:ln w="28575">
            <a:solidFill>
              <a:srgbClr val="003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8073308" y="4925659"/>
            <a:ext cx="1424311" cy="1524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8073308" y="5727212"/>
            <a:ext cx="1424311" cy="1524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2664069" y="5576396"/>
            <a:ext cx="446649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i="1" dirty="0" smtClean="0"/>
              <a:t>New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91% of energy absorbed by new dump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/>
              <a:t>7</a:t>
            </a:r>
            <a:r>
              <a:rPr lang="en-GB" i="1" dirty="0" smtClean="0"/>
              <a:t>°C per pulse in copper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138 shot limit (7.6x improvement)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23742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51" grpId="0"/>
      <p:bldP spid="29" grpId="0"/>
      <p:bldP spid="30" grpId="0"/>
      <p:bldP spid="32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125305" y="747091"/>
            <a:ext cx="112987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 smtClean="0">
                <a:latin typeface="Arial" panose="020B0604020202020204" pitchFamily="34" charset="0"/>
              </a:rPr>
              <a:t>Below is one example of many designs studied</a:t>
            </a:r>
          </a:p>
        </p:txBody>
      </p:sp>
      <p:pic>
        <p:nvPicPr>
          <p:cNvPr id="1024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39149" r="1175" b="29001"/>
          <a:stretch>
            <a:fillRect/>
          </a:stretch>
        </p:blipFill>
        <p:spPr bwMode="auto">
          <a:xfrm>
            <a:off x="1722152" y="1743393"/>
            <a:ext cx="806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8"/>
          <p:cNvSpPr txBox="1">
            <a:spLocks noChangeArrowheads="1"/>
          </p:cNvSpPr>
          <p:nvPr/>
        </p:nvSpPr>
        <p:spPr bwMode="auto">
          <a:xfrm>
            <a:off x="7325679" y="3462552"/>
            <a:ext cx="4537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 smtClean="0">
                <a:latin typeface="Arial" panose="020B0604020202020204" pitchFamily="34" charset="0"/>
              </a:rPr>
              <a:t>High density material at </a:t>
            </a:r>
            <a:r>
              <a:rPr lang="en-GB" altLang="en-US" sz="1800" dirty="0">
                <a:latin typeface="Arial" panose="020B0604020202020204" pitchFamily="34" charset="0"/>
              </a:rPr>
              <a:t>end of </a:t>
            </a:r>
            <a:r>
              <a:rPr lang="en-GB" altLang="en-US" sz="1800" dirty="0" smtClean="0">
                <a:latin typeface="Arial" panose="020B0604020202020204" pitchFamily="34" charset="0"/>
              </a:rPr>
              <a:t>dump </a:t>
            </a:r>
            <a:r>
              <a:rPr lang="en-GB" altLang="en-US" sz="1800" dirty="0">
                <a:latin typeface="Arial" panose="020B0604020202020204" pitchFamily="34" charset="0"/>
              </a:rPr>
              <a:t>core </a:t>
            </a:r>
            <a:r>
              <a:rPr lang="en-GB" altLang="en-US" sz="1800" dirty="0" smtClean="0">
                <a:latin typeface="Arial" panose="020B0604020202020204" pitchFamily="34" charset="0"/>
              </a:rPr>
              <a:t>stops majority of remaining beam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073308" y="2681732"/>
            <a:ext cx="1090431" cy="865313"/>
          </a:xfrm>
          <a:prstGeom prst="straightConnector1">
            <a:avLst/>
          </a:prstGeom>
          <a:ln w="19050">
            <a:solidFill>
              <a:srgbClr val="00308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9" idx="2"/>
          </p:cNvCxnSpPr>
          <p:nvPr/>
        </p:nvCxnSpPr>
        <p:spPr>
          <a:xfrm flipH="1">
            <a:off x="8073308" y="1647512"/>
            <a:ext cx="1550662" cy="51263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8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t="16402" b="12582"/>
          <a:stretch>
            <a:fillRect/>
          </a:stretch>
        </p:blipFill>
        <p:spPr bwMode="auto">
          <a:xfrm>
            <a:off x="6995860" y="4176221"/>
            <a:ext cx="501808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extBox 19"/>
          <p:cNvSpPr txBox="1">
            <a:spLocks noChangeArrowheads="1"/>
          </p:cNvSpPr>
          <p:nvPr/>
        </p:nvSpPr>
        <p:spPr bwMode="auto">
          <a:xfrm>
            <a:off x="345326" y="3457893"/>
            <a:ext cx="2847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>
                <a:latin typeface="Arial" panose="020B0604020202020204" pitchFamily="34" charset="0"/>
              </a:rPr>
              <a:t>Iron ring to shield cooling channel gaps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982851" y="2952305"/>
            <a:ext cx="1092208" cy="617065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6CE11FEB-4BC2-0346-9EBF-5E52494588AE}"/>
              </a:ext>
            </a:extLst>
          </p:cNvPr>
          <p:cNvSpPr txBox="1">
            <a:spLocks/>
          </p:cNvSpPr>
          <p:nvPr/>
        </p:nvSpPr>
        <p:spPr>
          <a:xfrm>
            <a:off x="425513" y="0"/>
            <a:ext cx="11588435" cy="53475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FLUKA Monte Carlo studies – Dump insert design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45326" y="4389375"/>
            <a:ext cx="4967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New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91% of energy absorbed by new dump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7</a:t>
            </a:r>
            <a:r>
              <a:rPr lang="en-GB" dirty="0" smtClean="0"/>
              <a:t>°C per pulse in copper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138 shot per hour limit (7.6x improvement)</a:t>
            </a:r>
            <a:endParaRPr lang="en-GB" b="1" dirty="0"/>
          </a:p>
        </p:txBody>
      </p:sp>
      <p:sp>
        <p:nvSpPr>
          <p:cNvPr id="29" name="TextBox 8"/>
          <p:cNvSpPr txBox="1">
            <a:spLocks noChangeArrowheads="1"/>
          </p:cNvSpPr>
          <p:nvPr/>
        </p:nvSpPr>
        <p:spPr bwMode="auto">
          <a:xfrm>
            <a:off x="7164417" y="1278180"/>
            <a:ext cx="4919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 smtClean="0">
                <a:latin typeface="Arial" panose="020B0604020202020204" pitchFamily="34" charset="0"/>
              </a:rPr>
              <a:t>Thick tube reduces heat in surrounding steel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sp>
        <p:nvSpPr>
          <p:cNvPr id="30" name="TextBox 8"/>
          <p:cNvSpPr txBox="1">
            <a:spLocks noChangeArrowheads="1"/>
          </p:cNvSpPr>
          <p:nvPr/>
        </p:nvSpPr>
        <p:spPr bwMode="auto">
          <a:xfrm>
            <a:off x="3522650" y="3656207"/>
            <a:ext cx="30589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dirty="0" smtClean="0">
                <a:latin typeface="Arial" panose="020B0604020202020204" pitchFamily="34" charset="0"/>
              </a:rPr>
              <a:t>Graphite absorbs energy and “blows up” beam</a:t>
            </a:r>
            <a:endParaRPr lang="en-GB" altLang="en-US" sz="1800" dirty="0">
              <a:latin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>
            <a:stCxn id="30" idx="0"/>
          </p:cNvCxnSpPr>
          <p:nvPr/>
        </p:nvCxnSpPr>
        <p:spPr>
          <a:xfrm flipV="1">
            <a:off x="5052140" y="2572295"/>
            <a:ext cx="1650626" cy="10839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7940557" y="5111729"/>
            <a:ext cx="1302695" cy="5481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9247002" y="5111728"/>
            <a:ext cx="380141" cy="548146"/>
          </a:xfrm>
          <a:prstGeom prst="ellipse">
            <a:avLst/>
          </a:prstGeom>
          <a:noFill/>
          <a:ln w="28575">
            <a:solidFill>
              <a:srgbClr val="003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8073308" y="4925659"/>
            <a:ext cx="1424311" cy="1524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8073308" y="5727212"/>
            <a:ext cx="1424311" cy="1524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9" name="Straight Arrow Connector 18"/>
          <p:cNvCxnSpPr>
            <a:stCxn id="30" idx="2"/>
            <a:endCxn id="32" idx="2"/>
          </p:cNvCxnSpPr>
          <p:nvPr/>
        </p:nvCxnSpPr>
        <p:spPr>
          <a:xfrm>
            <a:off x="5052140" y="4302538"/>
            <a:ext cx="2888417" cy="10832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940557" y="4104006"/>
            <a:ext cx="1375582" cy="1091938"/>
          </a:xfrm>
          <a:prstGeom prst="straightConnector1">
            <a:avLst/>
          </a:prstGeom>
          <a:ln w="19050">
            <a:solidFill>
              <a:srgbClr val="00308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9" idx="2"/>
            <a:endCxn id="34" idx="7"/>
          </p:cNvCxnSpPr>
          <p:nvPr/>
        </p:nvCxnSpPr>
        <p:spPr>
          <a:xfrm flipH="1">
            <a:off x="9289033" y="1647512"/>
            <a:ext cx="334937" cy="330046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ight Arrow 36"/>
          <p:cNvSpPr/>
          <p:nvPr/>
        </p:nvSpPr>
        <p:spPr>
          <a:xfrm>
            <a:off x="1753408" y="2461271"/>
            <a:ext cx="1873461" cy="200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722152" y="2207042"/>
            <a:ext cx="143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Proton beam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78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51" grpId="0"/>
      <p:bldP spid="29" grpId="0"/>
      <p:bldP spid="30" grpId="0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799133"/>
            <a:ext cx="80645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995863" y="3559796"/>
            <a:ext cx="468312" cy="33496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924425" y="1554783"/>
            <a:ext cx="539750" cy="215900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5" name="TextBox 10"/>
          <p:cNvSpPr txBox="1">
            <a:spLocks noChangeArrowheads="1"/>
          </p:cNvSpPr>
          <p:nvPr/>
        </p:nvSpPr>
        <p:spPr bwMode="auto">
          <a:xfrm>
            <a:off x="5392739" y="1586533"/>
            <a:ext cx="2663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anose="020B0604020202020204" pitchFamily="34" charset="0"/>
              </a:rPr>
              <a:t>Current dump at 1.3MW</a:t>
            </a:r>
          </a:p>
        </p:txBody>
      </p:sp>
      <p:sp>
        <p:nvSpPr>
          <p:cNvPr id="15366" name="TextBox 12"/>
          <p:cNvSpPr txBox="1">
            <a:spLocks noChangeArrowheads="1"/>
          </p:cNvSpPr>
          <p:nvPr/>
        </p:nvSpPr>
        <p:spPr bwMode="auto">
          <a:xfrm>
            <a:off x="5387975" y="3275633"/>
            <a:ext cx="2668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anose="020B0604020202020204" pitchFamily="34" charset="0"/>
              </a:rPr>
              <a:t>Current dump at 500kW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118100" y="4326559"/>
            <a:ext cx="922338" cy="550863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Box 15"/>
          <p:cNvSpPr txBox="1">
            <a:spLocks noChangeArrowheads="1"/>
          </p:cNvSpPr>
          <p:nvPr/>
        </p:nvSpPr>
        <p:spPr bwMode="auto">
          <a:xfrm>
            <a:off x="6037263" y="4142408"/>
            <a:ext cx="3422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anose="020B0604020202020204" pitchFamily="34" charset="0"/>
              </a:rPr>
              <a:t>Dump with insert at 1.3MW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CE11FEB-4BC2-0346-9EBF-5E52494588AE}"/>
              </a:ext>
            </a:extLst>
          </p:cNvPr>
          <p:cNvSpPr txBox="1">
            <a:spLocks/>
          </p:cNvSpPr>
          <p:nvPr/>
        </p:nvSpPr>
        <p:spPr>
          <a:xfrm>
            <a:off x="450574" y="0"/>
            <a:ext cx="10515600" cy="53475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FLUKA Monte Carlo studies – Backscattered Neutrons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0324" y="1586533"/>
            <a:ext cx="29705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New design reduces the backscattered neutron count to 1/5 of the current dump</a:t>
            </a:r>
          </a:p>
          <a:p>
            <a:endParaRPr lang="en-GB" dirty="0"/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6300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122" y="1220788"/>
            <a:ext cx="467995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647" y="3776663"/>
            <a:ext cx="4679950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947" y="3776663"/>
            <a:ext cx="4679950" cy="26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34" y="1220788"/>
            <a:ext cx="467995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8"/>
          <p:cNvSpPr txBox="1">
            <a:spLocks noChangeArrowheads="1"/>
          </p:cNvSpPr>
          <p:nvPr/>
        </p:nvSpPr>
        <p:spPr bwMode="auto">
          <a:xfrm>
            <a:off x="2877747" y="717551"/>
            <a:ext cx="2447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anose="020B0604020202020204" pitchFamily="34" charset="0"/>
              </a:rPr>
              <a:t>Current dump</a:t>
            </a:r>
          </a:p>
        </p:txBody>
      </p:sp>
      <p:sp>
        <p:nvSpPr>
          <p:cNvPr id="46" name="TextBox 9"/>
          <p:cNvSpPr txBox="1">
            <a:spLocks noChangeArrowheads="1"/>
          </p:cNvSpPr>
          <p:nvPr/>
        </p:nvSpPr>
        <p:spPr bwMode="auto">
          <a:xfrm>
            <a:off x="7197334" y="717551"/>
            <a:ext cx="2449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anose="020B0604020202020204" pitchFamily="34" charset="0"/>
              </a:rPr>
              <a:t>With dump insert</a:t>
            </a:r>
          </a:p>
        </p:txBody>
      </p:sp>
      <p:sp>
        <p:nvSpPr>
          <p:cNvPr id="47" name="TextBox 10"/>
          <p:cNvSpPr txBox="1">
            <a:spLocks noChangeArrowheads="1"/>
          </p:cNvSpPr>
          <p:nvPr/>
        </p:nvSpPr>
        <p:spPr bwMode="auto">
          <a:xfrm>
            <a:off x="2280847" y="1225551"/>
            <a:ext cx="100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anose="020B0604020202020204" pitchFamily="34" charset="0"/>
              </a:rPr>
              <a:t>1 hour</a:t>
            </a:r>
          </a:p>
        </p:txBody>
      </p:sp>
      <p:sp>
        <p:nvSpPr>
          <p:cNvPr id="48" name="TextBox 11"/>
          <p:cNvSpPr txBox="1">
            <a:spLocks noChangeArrowheads="1"/>
          </p:cNvSpPr>
          <p:nvPr/>
        </p:nvSpPr>
        <p:spPr bwMode="auto">
          <a:xfrm>
            <a:off x="6622659" y="1249363"/>
            <a:ext cx="100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anose="020B0604020202020204" pitchFamily="34" charset="0"/>
              </a:rPr>
              <a:t>1 hour</a:t>
            </a:r>
          </a:p>
        </p:txBody>
      </p:sp>
      <p:sp>
        <p:nvSpPr>
          <p:cNvPr id="49" name="TextBox 12"/>
          <p:cNvSpPr txBox="1">
            <a:spLocks noChangeArrowheads="1"/>
          </p:cNvSpPr>
          <p:nvPr/>
        </p:nvSpPr>
        <p:spPr bwMode="auto">
          <a:xfrm>
            <a:off x="2263384" y="3790951"/>
            <a:ext cx="1008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anose="020B0604020202020204" pitchFamily="34" charset="0"/>
              </a:rPr>
              <a:t>1 day</a:t>
            </a:r>
          </a:p>
        </p:txBody>
      </p:sp>
      <p:sp>
        <p:nvSpPr>
          <p:cNvPr id="50" name="TextBox 13"/>
          <p:cNvSpPr txBox="1">
            <a:spLocks noChangeArrowheads="1"/>
          </p:cNvSpPr>
          <p:nvPr/>
        </p:nvSpPr>
        <p:spPr bwMode="auto">
          <a:xfrm>
            <a:off x="6721084" y="3776663"/>
            <a:ext cx="1008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anose="020B0604020202020204" pitchFamily="34" charset="0"/>
              </a:rPr>
              <a:t>1 day</a:t>
            </a:r>
          </a:p>
        </p:txBody>
      </p:sp>
      <p:sp>
        <p:nvSpPr>
          <p:cNvPr id="51" name="TextBox 15"/>
          <p:cNvSpPr txBox="1">
            <a:spLocks noChangeArrowheads="1"/>
          </p:cNvSpPr>
          <p:nvPr/>
        </p:nvSpPr>
        <p:spPr bwMode="auto">
          <a:xfrm>
            <a:off x="4393809" y="1227138"/>
            <a:ext cx="1214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anose="020B0604020202020204" pitchFamily="34" charset="0"/>
              </a:rPr>
              <a:t>25mSv/hr</a:t>
            </a:r>
          </a:p>
        </p:txBody>
      </p:sp>
      <p:sp>
        <p:nvSpPr>
          <p:cNvPr id="52" name="TextBox 16"/>
          <p:cNvSpPr txBox="1">
            <a:spLocks noChangeArrowheads="1"/>
          </p:cNvSpPr>
          <p:nvPr/>
        </p:nvSpPr>
        <p:spPr bwMode="auto">
          <a:xfrm>
            <a:off x="4368409" y="3773488"/>
            <a:ext cx="1228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anose="020B0604020202020204" pitchFamily="34" charset="0"/>
              </a:rPr>
              <a:t>2.7mSv/hr</a:t>
            </a:r>
          </a:p>
        </p:txBody>
      </p:sp>
      <p:sp>
        <p:nvSpPr>
          <p:cNvPr id="53" name="TextBox 15"/>
          <p:cNvSpPr txBox="1">
            <a:spLocks noChangeArrowheads="1"/>
          </p:cNvSpPr>
          <p:nvPr/>
        </p:nvSpPr>
        <p:spPr bwMode="auto">
          <a:xfrm>
            <a:off x="8841984" y="1254126"/>
            <a:ext cx="1262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anose="020B0604020202020204" pitchFamily="34" charset="0"/>
              </a:rPr>
              <a:t>3.5mSv/hr</a:t>
            </a:r>
          </a:p>
        </p:txBody>
      </p:sp>
      <p:sp>
        <p:nvSpPr>
          <p:cNvPr id="54" name="TextBox 16"/>
          <p:cNvSpPr txBox="1">
            <a:spLocks noChangeArrowheads="1"/>
          </p:cNvSpPr>
          <p:nvPr/>
        </p:nvSpPr>
        <p:spPr bwMode="auto">
          <a:xfrm>
            <a:off x="8886434" y="3781426"/>
            <a:ext cx="1263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Lucida Sans" panose="020B0602030504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anose="020B0602030504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anose="020B0602030504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anose="020B0602030504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>
                <a:latin typeface="Arial" panose="020B0604020202020204" pitchFamily="34" charset="0"/>
              </a:rPr>
              <a:t>0.6mSv/hr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049072" y="2016126"/>
            <a:ext cx="900112" cy="106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6482959" y="2014538"/>
            <a:ext cx="925513" cy="107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7" name="Rectangle 56"/>
          <p:cNvSpPr/>
          <p:nvPr/>
        </p:nvSpPr>
        <p:spPr>
          <a:xfrm>
            <a:off x="6494072" y="4570413"/>
            <a:ext cx="919162" cy="103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8" name="Rectangle 57"/>
          <p:cNvSpPr/>
          <p:nvPr/>
        </p:nvSpPr>
        <p:spPr>
          <a:xfrm>
            <a:off x="2044309" y="4570413"/>
            <a:ext cx="904875" cy="103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59" name="Straight Arrow Connector 58"/>
          <p:cNvCxnSpPr>
            <a:stCxn id="51" idx="1"/>
          </p:cNvCxnSpPr>
          <p:nvPr/>
        </p:nvCxnSpPr>
        <p:spPr>
          <a:xfrm flipH="1">
            <a:off x="2949184" y="1412876"/>
            <a:ext cx="1444625" cy="601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3" idx="1"/>
          </p:cNvCxnSpPr>
          <p:nvPr/>
        </p:nvCxnSpPr>
        <p:spPr>
          <a:xfrm flipH="1">
            <a:off x="7408472" y="1439863"/>
            <a:ext cx="1433512" cy="5746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2" idx="1"/>
          </p:cNvCxnSpPr>
          <p:nvPr/>
        </p:nvCxnSpPr>
        <p:spPr>
          <a:xfrm flipH="1">
            <a:off x="2966647" y="3957638"/>
            <a:ext cx="1401762" cy="6127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4" idx="1"/>
          </p:cNvCxnSpPr>
          <p:nvPr/>
        </p:nvCxnSpPr>
        <p:spPr>
          <a:xfrm flipH="1">
            <a:off x="7406884" y="3965576"/>
            <a:ext cx="1479550" cy="6048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6236897" y="717551"/>
            <a:ext cx="54769" cy="5986979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itle 1">
            <a:extLst>
              <a:ext uri="{FF2B5EF4-FFF2-40B4-BE49-F238E27FC236}">
                <a16:creationId xmlns:a16="http://schemas.microsoft.com/office/drawing/2014/main" id="{6CE11FEB-4BC2-0346-9EBF-5E52494588AE}"/>
              </a:ext>
            </a:extLst>
          </p:cNvPr>
          <p:cNvSpPr txBox="1">
            <a:spLocks/>
          </p:cNvSpPr>
          <p:nvPr/>
        </p:nvSpPr>
        <p:spPr>
          <a:xfrm>
            <a:off x="619193" y="-71202"/>
            <a:ext cx="11232231" cy="534753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Equivalent dose rates after 12hr beam at 1.3MW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666548" y="6368000"/>
            <a:ext cx="5271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Significant reduction in dose rate in main ring tunnel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-65112" y="717551"/>
            <a:ext cx="2118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Location 2m from beam pipe in tunnel</a:t>
            </a:r>
            <a:endParaRPr lang="en-GB" dirty="0"/>
          </a:p>
        </p:txBody>
      </p:sp>
      <p:cxnSp>
        <p:nvCxnSpPr>
          <p:cNvPr id="88" name="Straight Arrow Connector 87"/>
          <p:cNvCxnSpPr>
            <a:stCxn id="23" idx="2"/>
          </p:cNvCxnSpPr>
          <p:nvPr/>
        </p:nvCxnSpPr>
        <p:spPr>
          <a:xfrm>
            <a:off x="994361" y="1363882"/>
            <a:ext cx="1235655" cy="6855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1502515" y="6442632"/>
            <a:ext cx="4657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ISIS exposure limit (whole body) = 1mSv/year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630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F5C11365946941B808484A73FCEE25" ma:contentTypeVersion="11" ma:contentTypeDescription="Create a new document." ma:contentTypeScope="" ma:versionID="7b1c9459fca7c861ae65dcd7671bdfd8">
  <xsd:schema xmlns:xsd="http://www.w3.org/2001/XMLSchema" xmlns:xs="http://www.w3.org/2001/XMLSchema" xmlns:p="http://schemas.microsoft.com/office/2006/metadata/properties" xmlns:ns3="79be1a81-3c91-4544-a7c3-dfadcb606fc4" xmlns:ns4="bd0db5be-4849-4ce0-83a6-b98ebee432a4" targetNamespace="http://schemas.microsoft.com/office/2006/metadata/properties" ma:root="true" ma:fieldsID="70f472ece2ed3fdc9da81272173c44d9" ns3:_="" ns4:_="">
    <xsd:import namespace="79be1a81-3c91-4544-a7c3-dfadcb606fc4"/>
    <xsd:import namespace="bd0db5be-4849-4ce0-83a6-b98ebee432a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be1a81-3c91-4544-a7c3-dfadcb606f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0db5be-4849-4ce0-83a6-b98ebee432a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D05C4F-1A81-4649-8707-41E18549D1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FD2895-CB2E-4CFC-8470-42AD98F1F3D6}">
  <ds:schemaRefs>
    <ds:schemaRef ds:uri="http://schemas.openxmlformats.org/package/2006/metadata/core-properties"/>
    <ds:schemaRef ds:uri="bd0db5be-4849-4ce0-83a6-b98ebee432a4"/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79be1a81-3c91-4544-a7c3-dfadcb606fc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63986D7-59BA-40C6-9726-CA20BA2D2C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be1a81-3c91-4544-a7c3-dfadcb606fc4"/>
    <ds:schemaRef ds:uri="bd0db5be-4849-4ce0-83a6-b98ebee432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35419</TotalTime>
  <Words>891</Words>
  <Application>Microsoft Office PowerPoint</Application>
  <PresentationFormat>Widescreen</PresentationFormat>
  <Paragraphs>137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Densham, Chris (STFC,RAL,TECH)</cp:lastModifiedBy>
  <cp:revision>289</cp:revision>
  <cp:lastPrinted>2019-10-02T08:27:37Z</cp:lastPrinted>
  <dcterms:created xsi:type="dcterms:W3CDTF">2019-09-17T08:04:08Z</dcterms:created>
  <dcterms:modified xsi:type="dcterms:W3CDTF">2022-09-21T13:18:39Z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0x0101006AF5C11365946941B808484A73FCEE25</vt:lpwstr>
  </property>
</Properties>
</file>