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81"/>
  </p:notesMasterIdLst>
  <p:handoutMasterIdLst>
    <p:handoutMasterId r:id="rId82"/>
  </p:handoutMasterIdLst>
  <p:sldIdLst>
    <p:sldId id="294" r:id="rId2"/>
    <p:sldId id="401" r:id="rId3"/>
    <p:sldId id="324" r:id="rId4"/>
    <p:sldId id="379" r:id="rId5"/>
    <p:sldId id="383" r:id="rId6"/>
    <p:sldId id="402" r:id="rId7"/>
    <p:sldId id="409" r:id="rId8"/>
    <p:sldId id="403" r:id="rId9"/>
    <p:sldId id="404" r:id="rId10"/>
    <p:sldId id="405" r:id="rId11"/>
    <p:sldId id="378" r:id="rId12"/>
    <p:sldId id="382" r:id="rId13"/>
    <p:sldId id="380" r:id="rId14"/>
    <p:sldId id="381" r:id="rId15"/>
    <p:sldId id="388" r:id="rId16"/>
    <p:sldId id="389" r:id="rId17"/>
    <p:sldId id="390" r:id="rId18"/>
    <p:sldId id="394" r:id="rId19"/>
    <p:sldId id="395" r:id="rId20"/>
    <p:sldId id="342" r:id="rId21"/>
    <p:sldId id="384" r:id="rId22"/>
    <p:sldId id="377" r:id="rId23"/>
    <p:sldId id="299" r:id="rId24"/>
    <p:sldId id="284" r:id="rId25"/>
    <p:sldId id="316" r:id="rId26"/>
    <p:sldId id="386" r:id="rId27"/>
    <p:sldId id="387" r:id="rId28"/>
    <p:sldId id="410" r:id="rId29"/>
    <p:sldId id="411" r:id="rId30"/>
    <p:sldId id="419" r:id="rId31"/>
    <p:sldId id="426" r:id="rId32"/>
    <p:sldId id="427" r:id="rId33"/>
    <p:sldId id="423" r:id="rId34"/>
    <p:sldId id="424" r:id="rId35"/>
    <p:sldId id="425" r:id="rId36"/>
    <p:sldId id="428" r:id="rId37"/>
    <p:sldId id="429" r:id="rId38"/>
    <p:sldId id="421" r:id="rId39"/>
    <p:sldId id="418" r:id="rId40"/>
    <p:sldId id="420" r:id="rId41"/>
    <p:sldId id="279" r:id="rId42"/>
    <p:sldId id="280" r:id="rId43"/>
    <p:sldId id="281" r:id="rId44"/>
    <p:sldId id="282" r:id="rId45"/>
    <p:sldId id="283" r:id="rId46"/>
    <p:sldId id="407" r:id="rId47"/>
    <p:sldId id="285" r:id="rId48"/>
    <p:sldId id="286" r:id="rId49"/>
    <p:sldId id="408" r:id="rId50"/>
    <p:sldId id="293" r:id="rId51"/>
    <p:sldId id="406" r:id="rId52"/>
    <p:sldId id="392" r:id="rId53"/>
    <p:sldId id="393" r:id="rId54"/>
    <p:sldId id="397" r:id="rId55"/>
    <p:sldId id="398" r:id="rId56"/>
    <p:sldId id="399" r:id="rId57"/>
    <p:sldId id="396" r:id="rId58"/>
    <p:sldId id="372" r:id="rId59"/>
    <p:sldId id="325" r:id="rId60"/>
    <p:sldId id="340" r:id="rId61"/>
    <p:sldId id="422" r:id="rId62"/>
    <p:sldId id="314" r:id="rId63"/>
    <p:sldId id="295" r:id="rId64"/>
    <p:sldId id="312" r:id="rId65"/>
    <p:sldId id="400" r:id="rId66"/>
    <p:sldId id="356" r:id="rId67"/>
    <p:sldId id="302" r:id="rId68"/>
    <p:sldId id="303" r:id="rId69"/>
    <p:sldId id="305" r:id="rId70"/>
    <p:sldId id="306" r:id="rId71"/>
    <p:sldId id="357" r:id="rId72"/>
    <p:sldId id="307" r:id="rId73"/>
    <p:sldId id="358" r:id="rId74"/>
    <p:sldId id="308" r:id="rId75"/>
    <p:sldId id="317" r:id="rId76"/>
    <p:sldId id="318" r:id="rId77"/>
    <p:sldId id="323" r:id="rId78"/>
    <p:sldId id="319" r:id="rId79"/>
    <p:sldId id="359" r:id="rId8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Introduction" id="{5367EBEF-AC7C-486C-8302-D48BE8D54BE0}">
          <p14:sldIdLst>
            <p14:sldId id="294"/>
            <p14:sldId id="401"/>
          </p14:sldIdLst>
        </p14:section>
        <p14:section name="Overview of Systems" id="{DB5DC9BE-7000-4C54-9E6A-C7BD29A5FDF1}">
          <p14:sldIdLst>
            <p14:sldId id="324"/>
          </p14:sldIdLst>
        </p14:section>
        <p14:section name="Primary Beam Window" id="{0B5522A5-E9E0-4B37-B5F1-405EFB211A3D}">
          <p14:sldIdLst>
            <p14:sldId id="379"/>
            <p14:sldId id="383"/>
            <p14:sldId id="402"/>
            <p14:sldId id="409"/>
            <p14:sldId id="403"/>
            <p14:sldId id="404"/>
            <p14:sldId id="405"/>
          </p14:sldIdLst>
        </p14:section>
        <p14:section name="DSDP Window" id="{ED0B9172-8C4C-42F0-A4C4-BC33692475DE}">
          <p14:sldIdLst>
            <p14:sldId id="378"/>
            <p14:sldId id="382"/>
            <p14:sldId id="380"/>
            <p14:sldId id="381"/>
            <p14:sldId id="388"/>
            <p14:sldId id="389"/>
            <p14:sldId id="390"/>
            <p14:sldId id="394"/>
            <p14:sldId id="395"/>
          </p14:sldIdLst>
        </p14:section>
        <p14:section name="USDP Window" id="{8C2396CD-A6E4-43E7-A70F-B9DAEFB6E90C}">
          <p14:sldIdLst>
            <p14:sldId id="342"/>
            <p14:sldId id="384"/>
            <p14:sldId id="377"/>
            <p14:sldId id="299"/>
            <p14:sldId id="284"/>
            <p14:sldId id="316"/>
            <p14:sldId id="386"/>
            <p14:sldId id="387"/>
          </p14:sldIdLst>
        </p14:section>
        <p14:section name="Upstream Decay Window Remote Handling" id="{9266D410-13E2-4972-BB4C-115DB3119655}">
          <p14:sldIdLst>
            <p14:sldId id="410"/>
            <p14:sldId id="411"/>
            <p14:sldId id="419"/>
            <p14:sldId id="426"/>
            <p14:sldId id="427"/>
            <p14:sldId id="423"/>
            <p14:sldId id="424"/>
            <p14:sldId id="425"/>
            <p14:sldId id="428"/>
            <p14:sldId id="429"/>
            <p14:sldId id="421"/>
            <p14:sldId id="418"/>
          </p14:sldIdLst>
        </p14:section>
        <p14:section name="Conclusion" id="{C5C1CC94-AB07-4E19-A754-1B37F53CEE16}">
          <p14:sldIdLst>
            <p14:sldId id="420"/>
          </p14:sldIdLst>
        </p14:section>
        <p14:section name="Extra Slides" id="{6195631E-A097-4D0F-8A05-6A38F6ABA2B8}">
          <p14:sldIdLst>
            <p14:sldId id="279"/>
            <p14:sldId id="280"/>
            <p14:sldId id="281"/>
            <p14:sldId id="282"/>
            <p14:sldId id="283"/>
            <p14:sldId id="407"/>
            <p14:sldId id="285"/>
            <p14:sldId id="286"/>
            <p14:sldId id="408"/>
            <p14:sldId id="293"/>
            <p14:sldId id="406"/>
            <p14:sldId id="392"/>
            <p14:sldId id="393"/>
            <p14:sldId id="397"/>
            <p14:sldId id="398"/>
            <p14:sldId id="399"/>
            <p14:sldId id="396"/>
            <p14:sldId id="372"/>
            <p14:sldId id="325"/>
            <p14:sldId id="340"/>
            <p14:sldId id="422"/>
            <p14:sldId id="314"/>
            <p14:sldId id="295"/>
            <p14:sldId id="312"/>
            <p14:sldId id="400"/>
            <p14:sldId id="356"/>
            <p14:sldId id="302"/>
            <p14:sldId id="303"/>
            <p14:sldId id="305"/>
            <p14:sldId id="306"/>
            <p14:sldId id="357"/>
            <p14:sldId id="307"/>
            <p14:sldId id="358"/>
            <p14:sldId id="308"/>
            <p14:sldId id="317"/>
            <p14:sldId id="318"/>
            <p14:sldId id="323"/>
            <p14:sldId id="319"/>
            <p14:sldId id="359"/>
          </p14:sldIdLst>
        </p14:section>
      </p14:sectionLst>
    </p:ex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97" autoAdjust="0"/>
    <p:restoredTop sz="91696" autoAdjust="0"/>
  </p:normalViewPr>
  <p:slideViewPr>
    <p:cSldViewPr snapToGrid="0" snapToObjects="1" showGuides="1">
      <p:cViewPr>
        <p:scale>
          <a:sx n="10" d="100"/>
          <a:sy n="10" d="100"/>
        </p:scale>
        <p:origin x="3490" y="1543"/>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9/8/2022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9/8/2022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25</a:t>
            </a:fld>
            <a:endParaRPr lang="en-US"/>
          </a:p>
        </p:txBody>
      </p:sp>
    </p:spTree>
    <p:extLst>
      <p:ext uri="{BB962C8B-B14F-4D97-AF65-F5344CB8AC3E}">
        <p14:creationId xmlns:p14="http://schemas.microsoft.com/office/powerpoint/2010/main" val="3503065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9/8/2022</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99EE7B-C01A-E94A-AA76-2F04CF97FC05}" type="datetime1">
              <a:rPr lang="en-US" smtClean="0"/>
              <a:t>9/8/2022</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09EA2773-F02A-CC43-B1C5-479A1F34EDA7}" type="datetime1">
              <a:rPr lang="en-US" smtClean="0"/>
              <a:t>9/8/2022</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dirty="0"/>
              <a:t>Presenter | Presentation Title or Meeting Title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EA58B7-095F-6844-8E3C-8A1DDD22BF89}" type="datetime1">
              <a:rPr lang="en-US" smtClean="0"/>
              <a:t>9/8/2022</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3C7E1B65-1920-CF40-87B8-818D6517E0EA}" type="datetime1">
              <a:rPr lang="en-US" smtClean="0"/>
              <a:t>9/8/2022</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9/8/2022</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r>
              <a:rPr lang="en-US" altLang="en-US"/>
              <a:t>12/15/2020</a:t>
            </a:r>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Dave Pushka | LBNF Primary Beam Window and Cartridge Design Review</a:t>
            </a:r>
            <a:endParaRPr lang="en-US" b="1" dirty="0"/>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4104118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EF4938-6162-EE4E-9ED3-73016E21644A}" type="datetime1">
              <a:rPr lang="en-US" smtClean="0"/>
              <a:t>9/8/2022</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ad.fnal.gov/cgi-bin/admin/haForm.pl?haID=1590" TargetMode="External"/><Relationship Id="rId1" Type="http://schemas.openxmlformats.org/officeDocument/2006/relationships/slideLayout" Target="../slideLayouts/slideLayout8.xml"/><Relationship Id="rId5" Type="http://schemas.openxmlformats.org/officeDocument/2006/relationships/image" Target="../media/image56.jpg"/><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NBI 2022</a:t>
            </a:r>
          </a:p>
          <a:p>
            <a:r>
              <a:rPr lang="en-US" dirty="0"/>
              <a:t>Quinn Peterson	- Technical Manager</a:t>
            </a:r>
          </a:p>
          <a:p>
            <a:r>
              <a:rPr lang="en-US" dirty="0"/>
              <a:t>Accelerator Division, Target Systems Department</a:t>
            </a:r>
          </a:p>
          <a:p>
            <a:endParaRPr lang="en-US" dirty="0"/>
          </a:p>
        </p:txBody>
      </p:sp>
      <p:sp>
        <p:nvSpPr>
          <p:cNvPr id="3" name="Text Placeholder 2"/>
          <p:cNvSpPr>
            <a:spLocks noGrp="1"/>
          </p:cNvSpPr>
          <p:nvPr>
            <p:ph type="body" sz="quarter" idx="11"/>
          </p:nvPr>
        </p:nvSpPr>
        <p:spPr/>
        <p:txBody>
          <a:bodyPr>
            <a:noAutofit/>
          </a:bodyPr>
          <a:lstStyle/>
          <a:p>
            <a:r>
              <a:rPr lang="en-US" sz="2800" dirty="0"/>
              <a:t>LBNF Beam Windows and Window Remote Handling</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Cartridge Eccentrics Allow Transverse Positioning</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pic>
        <p:nvPicPr>
          <p:cNvPr id="8" name="Picture 7">
            <a:extLst>
              <a:ext uri="{FF2B5EF4-FFF2-40B4-BE49-F238E27FC236}">
                <a16:creationId xmlns:a16="http://schemas.microsoft.com/office/drawing/2014/main" id="{9AFAD565-72AA-CFDF-DA52-D1D3FE263BA0}"/>
              </a:ext>
            </a:extLst>
          </p:cNvPr>
          <p:cNvPicPr>
            <a:picLocks noChangeAspect="1"/>
          </p:cNvPicPr>
          <p:nvPr/>
        </p:nvPicPr>
        <p:blipFill>
          <a:blip r:embed="rId2"/>
          <a:stretch>
            <a:fillRect/>
          </a:stretch>
        </p:blipFill>
        <p:spPr>
          <a:xfrm>
            <a:off x="452438" y="1116185"/>
            <a:ext cx="2561190" cy="2415275"/>
          </a:xfrm>
          <a:prstGeom prst="rect">
            <a:avLst/>
          </a:prstGeom>
        </p:spPr>
      </p:pic>
      <p:pic>
        <p:nvPicPr>
          <p:cNvPr id="9" name="Picture 8">
            <a:extLst>
              <a:ext uri="{FF2B5EF4-FFF2-40B4-BE49-F238E27FC236}">
                <a16:creationId xmlns:a16="http://schemas.microsoft.com/office/drawing/2014/main" id="{47CF4083-4F39-43BD-0041-E89CC7981B49}"/>
              </a:ext>
            </a:extLst>
          </p:cNvPr>
          <p:cNvPicPr>
            <a:picLocks noChangeAspect="1"/>
          </p:cNvPicPr>
          <p:nvPr/>
        </p:nvPicPr>
        <p:blipFill>
          <a:blip r:embed="rId3"/>
          <a:stretch>
            <a:fillRect/>
          </a:stretch>
        </p:blipFill>
        <p:spPr>
          <a:xfrm>
            <a:off x="3198186" y="1116185"/>
            <a:ext cx="2589322" cy="2449986"/>
          </a:xfrm>
          <a:prstGeom prst="rect">
            <a:avLst/>
          </a:prstGeom>
        </p:spPr>
      </p:pic>
      <p:pic>
        <p:nvPicPr>
          <p:cNvPr id="11" name="Picture 10">
            <a:extLst>
              <a:ext uri="{FF2B5EF4-FFF2-40B4-BE49-F238E27FC236}">
                <a16:creationId xmlns:a16="http://schemas.microsoft.com/office/drawing/2014/main" id="{CEDC2191-9394-02A7-A574-6CAF8B9F4A48}"/>
              </a:ext>
            </a:extLst>
          </p:cNvPr>
          <p:cNvPicPr>
            <a:picLocks noChangeAspect="1"/>
          </p:cNvPicPr>
          <p:nvPr/>
        </p:nvPicPr>
        <p:blipFill>
          <a:blip r:embed="rId4"/>
          <a:stretch>
            <a:fillRect/>
          </a:stretch>
        </p:blipFill>
        <p:spPr>
          <a:xfrm>
            <a:off x="5945815" y="1121238"/>
            <a:ext cx="2489513" cy="2477389"/>
          </a:xfrm>
          <a:prstGeom prst="rect">
            <a:avLst/>
          </a:prstGeom>
        </p:spPr>
      </p:pic>
      <p:pic>
        <p:nvPicPr>
          <p:cNvPr id="12" name="Picture 11">
            <a:extLst>
              <a:ext uri="{FF2B5EF4-FFF2-40B4-BE49-F238E27FC236}">
                <a16:creationId xmlns:a16="http://schemas.microsoft.com/office/drawing/2014/main" id="{12B7F598-B067-6F4F-D92F-4ECCB6BE606A}"/>
              </a:ext>
            </a:extLst>
          </p:cNvPr>
          <p:cNvPicPr>
            <a:picLocks noChangeAspect="1"/>
          </p:cNvPicPr>
          <p:nvPr/>
        </p:nvPicPr>
        <p:blipFill>
          <a:blip r:embed="rId5"/>
          <a:stretch>
            <a:fillRect/>
          </a:stretch>
        </p:blipFill>
        <p:spPr>
          <a:xfrm>
            <a:off x="452437" y="3630251"/>
            <a:ext cx="2561190" cy="2548777"/>
          </a:xfrm>
          <a:prstGeom prst="rect">
            <a:avLst/>
          </a:prstGeom>
        </p:spPr>
      </p:pic>
      <p:pic>
        <p:nvPicPr>
          <p:cNvPr id="14" name="Picture 13">
            <a:extLst>
              <a:ext uri="{FF2B5EF4-FFF2-40B4-BE49-F238E27FC236}">
                <a16:creationId xmlns:a16="http://schemas.microsoft.com/office/drawing/2014/main" id="{7639AF82-7342-D0BE-6B15-17837EC08FE4}"/>
              </a:ext>
            </a:extLst>
          </p:cNvPr>
          <p:cNvPicPr>
            <a:picLocks noChangeAspect="1"/>
          </p:cNvPicPr>
          <p:nvPr/>
        </p:nvPicPr>
        <p:blipFill>
          <a:blip r:embed="rId6"/>
          <a:stretch>
            <a:fillRect/>
          </a:stretch>
        </p:blipFill>
        <p:spPr>
          <a:xfrm>
            <a:off x="3185060" y="3614211"/>
            <a:ext cx="2589322" cy="2564817"/>
          </a:xfrm>
          <a:prstGeom prst="rect">
            <a:avLst/>
          </a:prstGeom>
        </p:spPr>
      </p:pic>
      <p:pic>
        <p:nvPicPr>
          <p:cNvPr id="15" name="Picture 14">
            <a:extLst>
              <a:ext uri="{FF2B5EF4-FFF2-40B4-BE49-F238E27FC236}">
                <a16:creationId xmlns:a16="http://schemas.microsoft.com/office/drawing/2014/main" id="{F77D3575-5BA1-707F-9704-B04226BC688D}"/>
              </a:ext>
            </a:extLst>
          </p:cNvPr>
          <p:cNvPicPr>
            <a:picLocks noChangeAspect="1"/>
          </p:cNvPicPr>
          <p:nvPr/>
        </p:nvPicPr>
        <p:blipFill>
          <a:blip r:embed="rId7"/>
          <a:stretch>
            <a:fillRect/>
          </a:stretch>
        </p:blipFill>
        <p:spPr>
          <a:xfrm>
            <a:off x="5914035" y="3658228"/>
            <a:ext cx="2521293" cy="2533337"/>
          </a:xfrm>
          <a:prstGeom prst="rect">
            <a:avLst/>
          </a:prstGeom>
        </p:spPr>
      </p:pic>
    </p:spTree>
    <p:extLst>
      <p:ext uri="{BB962C8B-B14F-4D97-AF65-F5344CB8AC3E}">
        <p14:creationId xmlns:p14="http://schemas.microsoft.com/office/powerpoint/2010/main" val="158312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9E1FF9-2863-4C79-8469-7B3636BCC615}"/>
              </a:ext>
            </a:extLst>
          </p:cNvPr>
          <p:cNvSpPr>
            <a:spLocks noGrp="1"/>
          </p:cNvSpPr>
          <p:nvPr>
            <p:ph type="title"/>
          </p:nvPr>
        </p:nvSpPr>
        <p:spPr>
          <a:xfrm>
            <a:off x="228600" y="1409645"/>
            <a:ext cx="8686800" cy="657506"/>
          </a:xfrm>
        </p:spPr>
        <p:txBody>
          <a:bodyPr/>
          <a:lstStyle/>
          <a:p>
            <a:pPr algn="ctr"/>
            <a:r>
              <a:rPr lang="en-US" sz="4800" dirty="0"/>
              <a:t>DSDP Window</a:t>
            </a:r>
          </a:p>
        </p:txBody>
      </p:sp>
      <p:sp>
        <p:nvSpPr>
          <p:cNvPr id="5" name="Footer Placeholder 4">
            <a:extLst>
              <a:ext uri="{FF2B5EF4-FFF2-40B4-BE49-F238E27FC236}">
                <a16:creationId xmlns:a16="http://schemas.microsoft.com/office/drawing/2014/main" id="{E47C0246-FABD-49D2-BF27-0D6DDA7B1ED8}"/>
              </a:ext>
            </a:extLst>
          </p:cNvPr>
          <p:cNvSpPr>
            <a:spLocks noGrp="1"/>
          </p:cNvSpPr>
          <p:nvPr>
            <p:ph type="ftr" sz="quarter" idx="3"/>
          </p:nvPr>
        </p:nvSpPr>
        <p:spPr>
          <a:xfrm>
            <a:off x="1530602" y="6504213"/>
            <a:ext cx="64777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73DBDEA3-68D0-4ADD-B48A-34F86D9752A9}"/>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7" name="Date Placeholder 3">
            <a:extLst>
              <a:ext uri="{FF2B5EF4-FFF2-40B4-BE49-F238E27FC236}">
                <a16:creationId xmlns:a16="http://schemas.microsoft.com/office/drawing/2014/main" id="{D17D404A-FA91-444A-897A-8478BAEBEC99}"/>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pic>
        <p:nvPicPr>
          <p:cNvPr id="2" name="Picture 1">
            <a:extLst>
              <a:ext uri="{FF2B5EF4-FFF2-40B4-BE49-F238E27FC236}">
                <a16:creationId xmlns:a16="http://schemas.microsoft.com/office/drawing/2014/main" id="{AC50676D-C1F3-4ABD-D336-1B16924A9A4E}"/>
              </a:ext>
            </a:extLst>
          </p:cNvPr>
          <p:cNvPicPr>
            <a:picLocks noChangeAspect="1"/>
          </p:cNvPicPr>
          <p:nvPr/>
        </p:nvPicPr>
        <p:blipFill>
          <a:blip r:embed="rId2"/>
          <a:stretch>
            <a:fillRect/>
          </a:stretch>
        </p:blipFill>
        <p:spPr>
          <a:xfrm>
            <a:off x="3146163" y="2467411"/>
            <a:ext cx="2851673" cy="2980944"/>
          </a:xfrm>
          <a:prstGeom prst="rect">
            <a:avLst/>
          </a:prstGeom>
        </p:spPr>
      </p:pic>
    </p:spTree>
    <p:extLst>
      <p:ext uri="{BB962C8B-B14F-4D97-AF65-F5344CB8AC3E}">
        <p14:creationId xmlns:p14="http://schemas.microsoft.com/office/powerpoint/2010/main" val="3807398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2F300-121F-47E4-BEA2-5DD55C602A72}"/>
              </a:ext>
            </a:extLst>
          </p:cNvPr>
          <p:cNvSpPr>
            <a:spLocks noGrp="1"/>
          </p:cNvSpPr>
          <p:nvPr>
            <p:ph type="title"/>
          </p:nvPr>
        </p:nvSpPr>
        <p:spPr>
          <a:xfrm>
            <a:off x="222250" y="110914"/>
            <a:ext cx="9029700" cy="427877"/>
          </a:xfrm>
        </p:spPr>
        <p:txBody>
          <a:bodyPr/>
          <a:lstStyle/>
          <a:p>
            <a:r>
              <a:rPr lang="en-US" sz="1600" dirty="0"/>
              <a:t>Semi-Left Section View of Decay Region Structure and LBNF-30 Absorber Complex</a:t>
            </a:r>
          </a:p>
        </p:txBody>
      </p:sp>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pic>
        <p:nvPicPr>
          <p:cNvPr id="8" name="Picture 7">
            <a:extLst>
              <a:ext uri="{FF2B5EF4-FFF2-40B4-BE49-F238E27FC236}">
                <a16:creationId xmlns:a16="http://schemas.microsoft.com/office/drawing/2014/main" id="{D15CDCAC-759D-AD6E-242E-8BD1367ADFBE}"/>
              </a:ext>
            </a:extLst>
          </p:cNvPr>
          <p:cNvPicPr>
            <a:picLocks noChangeAspect="1"/>
          </p:cNvPicPr>
          <p:nvPr/>
        </p:nvPicPr>
        <p:blipFill>
          <a:blip r:embed="rId2"/>
          <a:stretch>
            <a:fillRect/>
          </a:stretch>
        </p:blipFill>
        <p:spPr>
          <a:xfrm>
            <a:off x="0" y="1721118"/>
            <a:ext cx="9144000" cy="3415764"/>
          </a:xfrm>
          <a:prstGeom prst="rect">
            <a:avLst/>
          </a:prstGeom>
        </p:spPr>
      </p:pic>
    </p:spTree>
    <p:extLst>
      <p:ext uri="{BB962C8B-B14F-4D97-AF65-F5344CB8AC3E}">
        <p14:creationId xmlns:p14="http://schemas.microsoft.com/office/powerpoint/2010/main" val="2723751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2F300-121F-47E4-BEA2-5DD55C602A72}"/>
              </a:ext>
            </a:extLst>
          </p:cNvPr>
          <p:cNvSpPr>
            <a:spLocks noGrp="1"/>
          </p:cNvSpPr>
          <p:nvPr>
            <p:ph type="title"/>
          </p:nvPr>
        </p:nvSpPr>
        <p:spPr/>
        <p:txBody>
          <a:bodyPr/>
          <a:lstStyle/>
          <a:p>
            <a:r>
              <a:rPr lang="en-US" sz="2400" dirty="0"/>
              <a:t>Left Section View of LBNF-30 Absorber Complex</a:t>
            </a:r>
          </a:p>
        </p:txBody>
      </p:sp>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39" name="Picture 38">
            <a:extLst>
              <a:ext uri="{FF2B5EF4-FFF2-40B4-BE49-F238E27FC236}">
                <a16:creationId xmlns:a16="http://schemas.microsoft.com/office/drawing/2014/main" id="{ABA79B46-2F10-9B9B-C8FE-115D0B3EE537}"/>
              </a:ext>
            </a:extLst>
          </p:cNvPr>
          <p:cNvPicPr>
            <a:picLocks noChangeAspect="1"/>
          </p:cNvPicPr>
          <p:nvPr/>
        </p:nvPicPr>
        <p:blipFill rotWithShape="1">
          <a:blip r:embed="rId2"/>
          <a:srcRect b="255"/>
          <a:stretch/>
        </p:blipFill>
        <p:spPr>
          <a:xfrm>
            <a:off x="206785" y="1771062"/>
            <a:ext cx="8909434" cy="4092608"/>
          </a:xfrm>
          <a:prstGeom prst="rect">
            <a:avLst/>
          </a:prstGeom>
        </p:spPr>
      </p:pic>
    </p:spTree>
    <p:extLst>
      <p:ext uri="{BB962C8B-B14F-4D97-AF65-F5344CB8AC3E}">
        <p14:creationId xmlns:p14="http://schemas.microsoft.com/office/powerpoint/2010/main" val="3662020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2F300-121F-47E4-BEA2-5DD55C602A72}"/>
              </a:ext>
            </a:extLst>
          </p:cNvPr>
          <p:cNvSpPr>
            <a:spLocks noGrp="1"/>
          </p:cNvSpPr>
          <p:nvPr>
            <p:ph type="title"/>
          </p:nvPr>
        </p:nvSpPr>
        <p:spPr/>
        <p:txBody>
          <a:bodyPr/>
          <a:lstStyle/>
          <a:p>
            <a:r>
              <a:rPr lang="en-US" sz="2400" dirty="0"/>
              <a:t>Left Section View of LBNF-30 Absorber Complex</a:t>
            </a:r>
          </a:p>
        </p:txBody>
      </p:sp>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7" name="Picture 6">
            <a:extLst>
              <a:ext uri="{FF2B5EF4-FFF2-40B4-BE49-F238E27FC236}">
                <a16:creationId xmlns:a16="http://schemas.microsoft.com/office/drawing/2014/main" id="{675AEE4D-B6B1-0C9E-ED0A-CF0ADD746823}"/>
              </a:ext>
            </a:extLst>
          </p:cNvPr>
          <p:cNvPicPr>
            <a:picLocks noChangeAspect="1"/>
          </p:cNvPicPr>
          <p:nvPr/>
        </p:nvPicPr>
        <p:blipFill>
          <a:blip r:embed="rId2"/>
          <a:stretch>
            <a:fillRect/>
          </a:stretch>
        </p:blipFill>
        <p:spPr>
          <a:xfrm>
            <a:off x="0" y="1253532"/>
            <a:ext cx="9144000" cy="4350936"/>
          </a:xfrm>
          <a:prstGeom prst="rect">
            <a:avLst/>
          </a:prstGeom>
        </p:spPr>
      </p:pic>
    </p:spTree>
    <p:extLst>
      <p:ext uri="{BB962C8B-B14F-4D97-AF65-F5344CB8AC3E}">
        <p14:creationId xmlns:p14="http://schemas.microsoft.com/office/powerpoint/2010/main" val="3190767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E708590-8540-1419-57A2-493AB15BC6F0}"/>
              </a:ext>
            </a:extLst>
          </p:cNvPr>
          <p:cNvPicPr>
            <a:picLocks noChangeAspect="1"/>
          </p:cNvPicPr>
          <p:nvPr/>
        </p:nvPicPr>
        <p:blipFill>
          <a:blip r:embed="rId2"/>
          <a:stretch>
            <a:fillRect/>
          </a:stretch>
        </p:blipFill>
        <p:spPr>
          <a:xfrm>
            <a:off x="4852987" y="2008359"/>
            <a:ext cx="4443413" cy="2565915"/>
          </a:xfrm>
          <a:prstGeom prst="rect">
            <a:avLst/>
          </a:prstGeom>
        </p:spPr>
      </p:pic>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DSDP Window Design Overview</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10" name="Content Placeholder 5">
            <a:extLst>
              <a:ext uri="{FF2B5EF4-FFF2-40B4-BE49-F238E27FC236}">
                <a16:creationId xmlns:a16="http://schemas.microsoft.com/office/drawing/2014/main" id="{1BC514AF-911C-4066-9A33-AB00C69C20BA}"/>
              </a:ext>
            </a:extLst>
          </p:cNvPr>
          <p:cNvSpPr txBox="1">
            <a:spLocks/>
          </p:cNvSpPr>
          <p:nvPr/>
        </p:nvSpPr>
        <p:spPr>
          <a:xfrm>
            <a:off x="228601" y="971550"/>
            <a:ext cx="5445468"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As this “Window” design is a weldment on the downstream end of the Decay Pipe, this assembly is considered a part of the pressure vessel and characteristics are controlled by AECOM.</a:t>
            </a:r>
          </a:p>
          <a:p>
            <a:endParaRPr lang="en-US" sz="1800" dirty="0"/>
          </a:p>
          <a:p>
            <a:r>
              <a:rPr lang="en-US" sz="1800" dirty="0"/>
              <a:t>Material: S304L Stainless Steel</a:t>
            </a:r>
          </a:p>
          <a:p>
            <a:r>
              <a:rPr lang="en-US" sz="1800" dirty="0"/>
              <a:t>Thickness: Varies among sections</a:t>
            </a:r>
          </a:p>
          <a:p>
            <a:r>
              <a:rPr lang="en-US" sz="1800" dirty="0"/>
              <a:t>Diameter Decay Pipe Connection: 4019.53 mm (13’ – 2.25”)</a:t>
            </a:r>
          </a:p>
          <a:p>
            <a:r>
              <a:rPr lang="en-US" sz="1800" dirty="0"/>
              <a:t>Outer Section Diameter: 2743.2 mm (9’)</a:t>
            </a:r>
          </a:p>
          <a:p>
            <a:r>
              <a:rPr lang="en-US" sz="1800" dirty="0"/>
              <a:t>Inner Section Diameter: 1828.8 mm (6’)</a:t>
            </a:r>
          </a:p>
          <a:p>
            <a:endParaRPr lang="en-US" sz="1800" dirty="0"/>
          </a:p>
          <a:p>
            <a:endParaRPr lang="en-US" sz="1800" dirty="0"/>
          </a:p>
          <a:p>
            <a:endParaRPr lang="en-US" sz="1800" dirty="0"/>
          </a:p>
          <a:p>
            <a:endParaRPr lang="en-US" sz="1600" dirty="0"/>
          </a:p>
          <a:p>
            <a:pPr lvl="1"/>
            <a:endParaRPr lang="en-US" sz="1800"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spTree>
    <p:extLst>
      <p:ext uri="{BB962C8B-B14F-4D97-AF65-F5344CB8AC3E}">
        <p14:creationId xmlns:p14="http://schemas.microsoft.com/office/powerpoint/2010/main" val="2451434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Decay Pipe Downstream Window Analysis Under 2.5 MW</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10" name="Content Placeholder 5">
            <a:extLst>
              <a:ext uri="{FF2B5EF4-FFF2-40B4-BE49-F238E27FC236}">
                <a16:creationId xmlns:a16="http://schemas.microsoft.com/office/drawing/2014/main" id="{1BC514AF-911C-4066-9A33-AB00C69C20BA}"/>
              </a:ext>
            </a:extLst>
          </p:cNvPr>
          <p:cNvSpPr txBox="1">
            <a:spLocks/>
          </p:cNvSpPr>
          <p:nvPr/>
        </p:nvSpPr>
        <p:spPr>
          <a:xfrm>
            <a:off x="228601" y="971550"/>
            <a:ext cx="5084063"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Analysis was conducted to determine the DSDP Window thermal and structural performance for nominal operating and accident condition under 2.4 MW beam power with a 1.5 m Target.</a:t>
            </a:r>
          </a:p>
          <a:p>
            <a:pPr lvl="1"/>
            <a:r>
              <a:rPr lang="en-US" sz="1600" dirty="0"/>
              <a:t>120 GeV proton beam</a:t>
            </a:r>
          </a:p>
          <a:p>
            <a:pPr lvl="1"/>
            <a:r>
              <a:rPr lang="en-US" sz="1600" dirty="0"/>
              <a:t>1.2 second spill cycle</a:t>
            </a:r>
          </a:p>
          <a:p>
            <a:pPr lvl="1"/>
            <a:r>
              <a:rPr lang="en-US" sz="1600" dirty="0"/>
              <a:t>1.5e14 protons/spill</a:t>
            </a:r>
          </a:p>
          <a:p>
            <a:endParaRPr lang="en-US" sz="2000"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pic>
        <p:nvPicPr>
          <p:cNvPr id="8" name="Picture 7">
            <a:extLst>
              <a:ext uri="{FF2B5EF4-FFF2-40B4-BE49-F238E27FC236}">
                <a16:creationId xmlns:a16="http://schemas.microsoft.com/office/drawing/2014/main" id="{8347818D-6CD1-A2A3-C7E6-DE322892ED81}"/>
              </a:ext>
            </a:extLst>
          </p:cNvPr>
          <p:cNvPicPr>
            <a:picLocks noChangeAspect="1"/>
          </p:cNvPicPr>
          <p:nvPr/>
        </p:nvPicPr>
        <p:blipFill>
          <a:blip r:embed="rId2"/>
          <a:stretch>
            <a:fillRect/>
          </a:stretch>
        </p:blipFill>
        <p:spPr>
          <a:xfrm>
            <a:off x="5212652" y="994695"/>
            <a:ext cx="3792087" cy="2189797"/>
          </a:xfrm>
          <a:prstGeom prst="rect">
            <a:avLst/>
          </a:prstGeom>
        </p:spPr>
      </p:pic>
      <p:pic>
        <p:nvPicPr>
          <p:cNvPr id="11" name="Picture 10">
            <a:extLst>
              <a:ext uri="{FF2B5EF4-FFF2-40B4-BE49-F238E27FC236}">
                <a16:creationId xmlns:a16="http://schemas.microsoft.com/office/drawing/2014/main" id="{6F3EDA97-4121-EA4B-9DF8-66AFF30D34C8}"/>
              </a:ext>
            </a:extLst>
          </p:cNvPr>
          <p:cNvPicPr>
            <a:picLocks noChangeAspect="1"/>
          </p:cNvPicPr>
          <p:nvPr/>
        </p:nvPicPr>
        <p:blipFill>
          <a:blip r:embed="rId3"/>
          <a:stretch>
            <a:fillRect/>
          </a:stretch>
        </p:blipFill>
        <p:spPr>
          <a:xfrm>
            <a:off x="5507733" y="3324195"/>
            <a:ext cx="3192209" cy="2352614"/>
          </a:xfrm>
          <a:prstGeom prst="rect">
            <a:avLst/>
          </a:prstGeom>
        </p:spPr>
      </p:pic>
    </p:spTree>
    <p:extLst>
      <p:ext uri="{BB962C8B-B14F-4D97-AF65-F5344CB8AC3E}">
        <p14:creationId xmlns:p14="http://schemas.microsoft.com/office/powerpoint/2010/main" val="4204382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2CF143-12D0-2660-CC42-56DA46696A11}"/>
              </a:ext>
            </a:extLst>
          </p:cNvPr>
          <p:cNvPicPr>
            <a:picLocks noChangeAspect="1"/>
          </p:cNvPicPr>
          <p:nvPr/>
        </p:nvPicPr>
        <p:blipFill rotWithShape="1">
          <a:blip r:embed="rId2"/>
          <a:srcRect l="10436" b="20699"/>
          <a:stretch/>
        </p:blipFill>
        <p:spPr>
          <a:xfrm>
            <a:off x="4777687" y="3823321"/>
            <a:ext cx="4245300" cy="1847492"/>
          </a:xfrm>
          <a:prstGeom prst="rect">
            <a:avLst/>
          </a:prstGeom>
        </p:spPr>
      </p:pic>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Decay Pipe Downstream Window Analysis Under 2.5 MW</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10" name="Content Placeholder 5">
            <a:extLst>
              <a:ext uri="{FF2B5EF4-FFF2-40B4-BE49-F238E27FC236}">
                <a16:creationId xmlns:a16="http://schemas.microsoft.com/office/drawing/2014/main" id="{1BC514AF-911C-4066-9A33-AB00C69C20BA}"/>
              </a:ext>
            </a:extLst>
          </p:cNvPr>
          <p:cNvSpPr txBox="1">
            <a:spLocks/>
          </p:cNvSpPr>
          <p:nvPr/>
        </p:nvSpPr>
        <p:spPr>
          <a:xfrm>
            <a:off x="228601" y="971550"/>
            <a:ext cx="5300280"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Thermal Results:</a:t>
            </a:r>
          </a:p>
          <a:p>
            <a:pPr lvl="1"/>
            <a:r>
              <a:rPr lang="en-US" sz="1600" dirty="0"/>
              <a:t>Maximum Temperature (</a:t>
            </a:r>
            <a:r>
              <a:rPr lang="en-US" sz="1600" dirty="0" err="1"/>
              <a:t>Tmax</a:t>
            </a:r>
            <a:r>
              <a:rPr lang="en-US" sz="1600" dirty="0"/>
              <a:t>): ~107 C (224.6 F)</a:t>
            </a:r>
          </a:p>
          <a:p>
            <a:pPr lvl="1"/>
            <a:r>
              <a:rPr lang="en-US" sz="1600" dirty="0" err="1"/>
              <a:t>Tmax</a:t>
            </a:r>
            <a:r>
              <a:rPr lang="en-US" sz="1600" dirty="0"/>
              <a:t> after 2 accident pulses: 155 C (311 F)</a:t>
            </a:r>
          </a:p>
          <a:p>
            <a:pPr lvl="1"/>
            <a:r>
              <a:rPr lang="en-US" sz="1600" dirty="0" err="1"/>
              <a:t>Tmax</a:t>
            </a:r>
            <a:r>
              <a:rPr lang="en-US" sz="1600" dirty="0"/>
              <a:t> after 5 accident pulses: 214 C (417.2 F)</a:t>
            </a:r>
          </a:p>
          <a:p>
            <a:pPr lvl="1"/>
            <a:r>
              <a:rPr lang="en-US" sz="1600" dirty="0"/>
              <a:t>Temp. change due to pulses: ~23 C/pulse (73.4 F)</a:t>
            </a:r>
          </a:p>
          <a:p>
            <a:pPr lvl="2"/>
            <a:r>
              <a:rPr lang="en-US" sz="1400" dirty="0"/>
              <a:t>Consistent with theoretical calculations</a:t>
            </a:r>
          </a:p>
          <a:p>
            <a:pPr lvl="1"/>
            <a:r>
              <a:rPr lang="en-US" sz="1600" dirty="0"/>
              <a:t>Off Axis (72 cm) </a:t>
            </a:r>
            <a:r>
              <a:rPr lang="en-US" sz="1600" dirty="0" err="1"/>
              <a:t>Tmax</a:t>
            </a:r>
            <a:r>
              <a:rPr lang="en-US" sz="1600" dirty="0"/>
              <a:t> after 2 and 5 accident </a:t>
            </a:r>
            <a:r>
              <a:rPr lang="en-US" sz="1600" dirty="0" err="1"/>
              <a:t>pusles</a:t>
            </a:r>
            <a:r>
              <a:rPr lang="en-US" sz="1600" dirty="0"/>
              <a:t>:</a:t>
            </a:r>
          </a:p>
          <a:p>
            <a:pPr lvl="2"/>
            <a:r>
              <a:rPr lang="en-US" sz="1400" dirty="0" err="1"/>
              <a:t>Tmax</a:t>
            </a:r>
            <a:r>
              <a:rPr lang="en-US" sz="1400" dirty="0"/>
              <a:t> 2 pulses: 158 C (316.4 F)</a:t>
            </a:r>
          </a:p>
          <a:p>
            <a:pPr lvl="2"/>
            <a:r>
              <a:rPr lang="en-US" sz="1400" dirty="0" err="1"/>
              <a:t>Tmax</a:t>
            </a:r>
            <a:r>
              <a:rPr lang="en-US" sz="1400" dirty="0"/>
              <a:t> 5 pulses: 198 C (388.4 F)</a:t>
            </a:r>
          </a:p>
          <a:p>
            <a:pPr lvl="1"/>
            <a:r>
              <a:rPr lang="en-US" sz="1600" dirty="0"/>
              <a:t>Additional case study where window is initially cool everywhere is also included</a:t>
            </a:r>
          </a:p>
          <a:p>
            <a:pPr lvl="1"/>
            <a:endParaRPr lang="en-US" sz="1600" dirty="0"/>
          </a:p>
          <a:p>
            <a:endParaRPr lang="en-US" sz="2000"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pic>
        <p:nvPicPr>
          <p:cNvPr id="9" name="Picture 8">
            <a:extLst>
              <a:ext uri="{FF2B5EF4-FFF2-40B4-BE49-F238E27FC236}">
                <a16:creationId xmlns:a16="http://schemas.microsoft.com/office/drawing/2014/main" id="{772831F7-3FB8-96D6-4A85-6E6D03F85A66}"/>
              </a:ext>
            </a:extLst>
          </p:cNvPr>
          <p:cNvPicPr>
            <a:picLocks noChangeAspect="1"/>
          </p:cNvPicPr>
          <p:nvPr/>
        </p:nvPicPr>
        <p:blipFill>
          <a:blip r:embed="rId3"/>
          <a:stretch>
            <a:fillRect/>
          </a:stretch>
        </p:blipFill>
        <p:spPr>
          <a:xfrm>
            <a:off x="5528881" y="1226870"/>
            <a:ext cx="3386519" cy="2202130"/>
          </a:xfrm>
          <a:prstGeom prst="rect">
            <a:avLst/>
          </a:prstGeom>
        </p:spPr>
      </p:pic>
    </p:spTree>
    <p:extLst>
      <p:ext uri="{BB962C8B-B14F-4D97-AF65-F5344CB8AC3E}">
        <p14:creationId xmlns:p14="http://schemas.microsoft.com/office/powerpoint/2010/main" val="1286621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Decay Pipe Downstream Window Analysis Under 2.5 MW</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10" name="Content Placeholder 5">
            <a:extLst>
              <a:ext uri="{FF2B5EF4-FFF2-40B4-BE49-F238E27FC236}">
                <a16:creationId xmlns:a16="http://schemas.microsoft.com/office/drawing/2014/main" id="{1BC514AF-911C-4066-9A33-AB00C69C20BA}"/>
              </a:ext>
            </a:extLst>
          </p:cNvPr>
          <p:cNvSpPr txBox="1">
            <a:spLocks/>
          </p:cNvSpPr>
          <p:nvPr/>
        </p:nvSpPr>
        <p:spPr>
          <a:xfrm>
            <a:off x="228601" y="971550"/>
            <a:ext cx="5431536"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Structural Requirements:</a:t>
            </a:r>
          </a:p>
          <a:p>
            <a:pPr lvl="1"/>
            <a:r>
              <a:rPr lang="en-US" sz="1600" dirty="0"/>
              <a:t>Min. tensile ultimate strength: 70 </a:t>
            </a:r>
            <a:r>
              <a:rPr lang="en-US" sz="1600" dirty="0" err="1"/>
              <a:t>ksi</a:t>
            </a:r>
            <a:r>
              <a:rPr lang="en-US" sz="1600" dirty="0"/>
              <a:t> </a:t>
            </a:r>
          </a:p>
          <a:p>
            <a:pPr lvl="1"/>
            <a:r>
              <a:rPr lang="en-US" sz="1600" dirty="0"/>
              <a:t>Min. tensile yield strength: 25 </a:t>
            </a:r>
            <a:r>
              <a:rPr lang="en-US" sz="1600" dirty="0" err="1"/>
              <a:t>ksi</a:t>
            </a:r>
            <a:endParaRPr lang="en-US" sz="1600" dirty="0"/>
          </a:p>
          <a:p>
            <a:pPr lvl="1"/>
            <a:r>
              <a:rPr lang="en-US" sz="1600" dirty="0"/>
              <a:t>ASME VIII, </a:t>
            </a:r>
            <a:r>
              <a:rPr lang="en-US" sz="1600" dirty="0" err="1"/>
              <a:t>Div</a:t>
            </a:r>
            <a:r>
              <a:rPr lang="en-US" sz="1600" dirty="0"/>
              <a:t> II, Part 5 Max Stress: 16.7 </a:t>
            </a:r>
            <a:r>
              <a:rPr lang="en-US" sz="1600" dirty="0" err="1"/>
              <a:t>ksi</a:t>
            </a:r>
            <a:endParaRPr lang="en-US" sz="1600" dirty="0"/>
          </a:p>
          <a:p>
            <a:pPr lvl="1"/>
            <a:r>
              <a:rPr lang="en-US" sz="1600" dirty="0"/>
              <a:t>Maximum use temperature: 348 C (1200 F)</a:t>
            </a:r>
          </a:p>
          <a:p>
            <a:pPr lvl="1"/>
            <a:r>
              <a:rPr lang="en-US" sz="1600" dirty="0"/>
              <a:t>Method:</a:t>
            </a:r>
          </a:p>
          <a:p>
            <a:pPr lvl="2"/>
            <a:r>
              <a:rPr lang="en-US" sz="1400" dirty="0"/>
              <a:t>1</a:t>
            </a:r>
            <a:r>
              <a:rPr lang="en-US" sz="1400" baseline="30000" dirty="0"/>
              <a:t>st</a:t>
            </a:r>
            <a:r>
              <a:rPr lang="en-US" sz="1400" dirty="0"/>
              <a:t> Load Step: 5 psi internal pressure only</a:t>
            </a:r>
          </a:p>
          <a:p>
            <a:pPr lvl="2"/>
            <a:r>
              <a:rPr lang="en-US" sz="1400" dirty="0"/>
              <a:t>2</a:t>
            </a:r>
            <a:r>
              <a:rPr lang="en-US" sz="1400" baseline="30000" dirty="0"/>
              <a:t>nd</a:t>
            </a:r>
            <a:r>
              <a:rPr lang="en-US" sz="1400" dirty="0"/>
              <a:t> Load Step: 5 psi + thermal load</a:t>
            </a:r>
          </a:p>
          <a:p>
            <a:pPr lvl="2"/>
            <a:r>
              <a:rPr lang="en-US" sz="1400" dirty="0"/>
              <a:t>3</a:t>
            </a:r>
            <a:r>
              <a:rPr lang="en-US" sz="1400" baseline="30000" dirty="0"/>
              <a:t>rd</a:t>
            </a:r>
            <a:r>
              <a:rPr lang="en-US" sz="1400" dirty="0"/>
              <a:t> Load Step: 5 psi + thermal load + gravity</a:t>
            </a:r>
          </a:p>
          <a:p>
            <a:pPr lvl="1"/>
            <a:endParaRPr lang="en-US" sz="1600" dirty="0"/>
          </a:p>
          <a:p>
            <a:pPr lvl="1"/>
            <a:endParaRPr lang="en-US" sz="1600" dirty="0"/>
          </a:p>
          <a:p>
            <a:endParaRPr lang="en-US" sz="2000"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pic>
        <p:nvPicPr>
          <p:cNvPr id="2" name="Picture 1">
            <a:extLst>
              <a:ext uri="{FF2B5EF4-FFF2-40B4-BE49-F238E27FC236}">
                <a16:creationId xmlns:a16="http://schemas.microsoft.com/office/drawing/2014/main" id="{71FDB7E1-CF46-5C5B-218B-1DA6C406ABC8}"/>
              </a:ext>
            </a:extLst>
          </p:cNvPr>
          <p:cNvPicPr>
            <a:picLocks noChangeAspect="1"/>
          </p:cNvPicPr>
          <p:nvPr/>
        </p:nvPicPr>
        <p:blipFill>
          <a:blip r:embed="rId2"/>
          <a:stretch>
            <a:fillRect/>
          </a:stretch>
        </p:blipFill>
        <p:spPr>
          <a:xfrm>
            <a:off x="5751477" y="1874888"/>
            <a:ext cx="2851673" cy="2980944"/>
          </a:xfrm>
          <a:prstGeom prst="rect">
            <a:avLst/>
          </a:prstGeom>
        </p:spPr>
      </p:pic>
    </p:spTree>
    <p:extLst>
      <p:ext uri="{BB962C8B-B14F-4D97-AF65-F5344CB8AC3E}">
        <p14:creationId xmlns:p14="http://schemas.microsoft.com/office/powerpoint/2010/main" val="1668506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Decay Pipe Downstream Window Analysis Under 2.5 MW</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10" name="Content Placeholder 5">
            <a:extLst>
              <a:ext uri="{FF2B5EF4-FFF2-40B4-BE49-F238E27FC236}">
                <a16:creationId xmlns:a16="http://schemas.microsoft.com/office/drawing/2014/main" id="{1BC514AF-911C-4066-9A33-AB00C69C20BA}"/>
              </a:ext>
            </a:extLst>
          </p:cNvPr>
          <p:cNvSpPr txBox="1">
            <a:spLocks/>
          </p:cNvSpPr>
          <p:nvPr/>
        </p:nvSpPr>
        <p:spPr>
          <a:xfrm>
            <a:off x="228601" y="971550"/>
            <a:ext cx="5431536"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Structural Results:</a:t>
            </a:r>
          </a:p>
          <a:p>
            <a:pPr lvl="1"/>
            <a:r>
              <a:rPr lang="en-US" sz="1600" dirty="0"/>
              <a:t>For normal operating case (</a:t>
            </a:r>
            <a:r>
              <a:rPr lang="en-US" sz="1600" dirty="0" err="1"/>
              <a:t>Tmax</a:t>
            </a:r>
            <a:r>
              <a:rPr lang="en-US" sz="1600" dirty="0"/>
              <a:t> = 107 C): ~4.3 </a:t>
            </a:r>
            <a:r>
              <a:rPr lang="en-US" sz="1600" dirty="0" err="1"/>
              <a:t>ksi</a:t>
            </a:r>
            <a:endParaRPr lang="en-US" sz="1600" dirty="0"/>
          </a:p>
          <a:p>
            <a:pPr lvl="2"/>
            <a:r>
              <a:rPr lang="en-US" sz="1400" dirty="0"/>
              <a:t>Well below allowable of 16.7 </a:t>
            </a:r>
            <a:r>
              <a:rPr lang="en-US" sz="1400" dirty="0" err="1"/>
              <a:t>ksi</a:t>
            </a:r>
            <a:endParaRPr lang="en-US" sz="1400" dirty="0"/>
          </a:p>
          <a:p>
            <a:pPr lvl="2"/>
            <a:r>
              <a:rPr lang="en-US" sz="1400" dirty="0"/>
              <a:t>Deflection is ~0.1” (2.54 mm)</a:t>
            </a:r>
          </a:p>
          <a:p>
            <a:pPr lvl="1"/>
            <a:r>
              <a:rPr lang="en-US" sz="1600" dirty="0"/>
              <a:t>After 2 accident pulses:</a:t>
            </a:r>
          </a:p>
          <a:p>
            <a:pPr lvl="2"/>
            <a:r>
              <a:rPr lang="en-US" sz="1400" dirty="0"/>
              <a:t>On Axis: 13.5 </a:t>
            </a:r>
            <a:r>
              <a:rPr lang="en-US" sz="1400" dirty="0" err="1"/>
              <a:t>ksi</a:t>
            </a:r>
            <a:endParaRPr lang="en-US" sz="1400" dirty="0"/>
          </a:p>
          <a:p>
            <a:pPr lvl="2"/>
            <a:r>
              <a:rPr lang="en-US" sz="1400" dirty="0"/>
              <a:t>Off Axis: 10.1 </a:t>
            </a:r>
            <a:r>
              <a:rPr lang="en-US" sz="1400" dirty="0" err="1"/>
              <a:t>ksi</a:t>
            </a:r>
            <a:endParaRPr lang="en-US" sz="1400" dirty="0"/>
          </a:p>
          <a:p>
            <a:pPr lvl="1"/>
            <a:r>
              <a:rPr lang="en-US" sz="1600" dirty="0"/>
              <a:t>After 5 accident pulses:</a:t>
            </a:r>
          </a:p>
          <a:p>
            <a:pPr lvl="2"/>
            <a:r>
              <a:rPr lang="en-US" sz="1400" dirty="0"/>
              <a:t>On Axis: 28.2 </a:t>
            </a:r>
            <a:r>
              <a:rPr lang="en-US" sz="1400" dirty="0" err="1"/>
              <a:t>ksi</a:t>
            </a:r>
            <a:r>
              <a:rPr lang="en-US" sz="1400" dirty="0"/>
              <a:t> </a:t>
            </a:r>
          </a:p>
          <a:p>
            <a:pPr lvl="2"/>
            <a:r>
              <a:rPr lang="en-US" sz="1400" dirty="0"/>
              <a:t>Off Axis: 25.2 </a:t>
            </a:r>
            <a:r>
              <a:rPr lang="en-US" sz="1400" dirty="0" err="1"/>
              <a:t>ksi</a:t>
            </a:r>
            <a:endParaRPr lang="en-US" sz="1400" dirty="0"/>
          </a:p>
          <a:p>
            <a:pPr lvl="2"/>
            <a:r>
              <a:rPr lang="en-US" sz="1400" dirty="0"/>
              <a:t>Per ASME VIII, DIV 2, part 5, allowable is 49.5 </a:t>
            </a:r>
            <a:r>
              <a:rPr lang="en-US" sz="1400" dirty="0" err="1"/>
              <a:t>ksi</a:t>
            </a:r>
            <a:endParaRPr lang="en-US" sz="1400" dirty="0"/>
          </a:p>
          <a:p>
            <a:pPr lvl="1"/>
            <a:r>
              <a:rPr lang="en-US" sz="1600" dirty="0"/>
              <a:t>Stress around weld joint area is ~2.2 </a:t>
            </a:r>
            <a:r>
              <a:rPr lang="en-US" sz="1600" dirty="0" err="1"/>
              <a:t>ksi</a:t>
            </a:r>
            <a:r>
              <a:rPr lang="en-US" sz="1600" dirty="0"/>
              <a:t> regardless of normal or accident cases</a:t>
            </a:r>
          </a:p>
          <a:p>
            <a:pPr lvl="1"/>
            <a:r>
              <a:rPr lang="en-US" sz="1600" dirty="0"/>
              <a:t>Even after severe accident cases, the window remains functional</a:t>
            </a:r>
          </a:p>
          <a:p>
            <a:pPr lvl="1"/>
            <a:r>
              <a:rPr lang="en-US" sz="1600" dirty="0"/>
              <a:t>Analysis present in Dune </a:t>
            </a:r>
            <a:r>
              <a:rPr lang="en-US" sz="1600" dirty="0" err="1"/>
              <a:t>docDB</a:t>
            </a:r>
            <a:r>
              <a:rPr lang="en-US" sz="1600" dirty="0"/>
              <a:t> 26309</a:t>
            </a:r>
          </a:p>
          <a:p>
            <a:pPr lvl="1"/>
            <a:endParaRPr lang="en-US" sz="1600" dirty="0"/>
          </a:p>
          <a:p>
            <a:endParaRPr lang="en-US" sz="2000"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pic>
        <p:nvPicPr>
          <p:cNvPr id="4" name="Picture 3">
            <a:extLst>
              <a:ext uri="{FF2B5EF4-FFF2-40B4-BE49-F238E27FC236}">
                <a16:creationId xmlns:a16="http://schemas.microsoft.com/office/drawing/2014/main" id="{EDD6F31E-7382-143D-16AE-F563F0AAAB43}"/>
              </a:ext>
            </a:extLst>
          </p:cNvPr>
          <p:cNvPicPr>
            <a:picLocks noChangeAspect="1"/>
          </p:cNvPicPr>
          <p:nvPr/>
        </p:nvPicPr>
        <p:blipFill>
          <a:blip r:embed="rId2"/>
          <a:stretch>
            <a:fillRect/>
          </a:stretch>
        </p:blipFill>
        <p:spPr>
          <a:xfrm>
            <a:off x="5748337" y="1654492"/>
            <a:ext cx="2995035" cy="3237548"/>
          </a:xfrm>
          <a:prstGeom prst="rect">
            <a:avLst/>
          </a:prstGeom>
        </p:spPr>
      </p:pic>
    </p:spTree>
    <p:extLst>
      <p:ext uri="{BB962C8B-B14F-4D97-AF65-F5344CB8AC3E}">
        <p14:creationId xmlns:p14="http://schemas.microsoft.com/office/powerpoint/2010/main" val="2939974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2F300-121F-47E4-BEA2-5DD55C602A72}"/>
              </a:ext>
            </a:extLst>
          </p:cNvPr>
          <p:cNvSpPr>
            <a:spLocks noGrp="1"/>
          </p:cNvSpPr>
          <p:nvPr>
            <p:ph type="title"/>
          </p:nvPr>
        </p:nvSpPr>
        <p:spPr/>
        <p:txBody>
          <a:bodyPr/>
          <a:lstStyle/>
          <a:p>
            <a:r>
              <a:rPr lang="en-US" sz="2400" dirty="0"/>
              <a:t>Contents of Talk</a:t>
            </a:r>
          </a:p>
        </p:txBody>
      </p:sp>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defRPr/>
              </a:pPr>
              <a:t>9/21/2022</a:t>
            </a:fld>
            <a:endParaRPr lang="en-US" dirty="0"/>
          </a:p>
          <a:p>
            <a:pPr>
              <a:defRPr/>
            </a:pPr>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8" name="Content Placeholder 7">
            <a:extLst>
              <a:ext uri="{FF2B5EF4-FFF2-40B4-BE49-F238E27FC236}">
                <a16:creationId xmlns:a16="http://schemas.microsoft.com/office/drawing/2014/main" id="{F6395025-B164-4418-847E-8B8BB821C359}"/>
              </a:ext>
            </a:extLst>
          </p:cNvPr>
          <p:cNvSpPr>
            <a:spLocks noGrp="1"/>
          </p:cNvSpPr>
          <p:nvPr>
            <p:ph idx="1"/>
          </p:nvPr>
        </p:nvSpPr>
        <p:spPr>
          <a:xfrm>
            <a:off x="228600" y="971550"/>
            <a:ext cx="8672513" cy="4236291"/>
          </a:xfrm>
        </p:spPr>
        <p:txBody>
          <a:bodyPr/>
          <a:lstStyle/>
          <a:p>
            <a:r>
              <a:rPr lang="en-US" sz="2000" dirty="0"/>
              <a:t>Primary Beam Window and Cartridge Assembly</a:t>
            </a:r>
          </a:p>
          <a:p>
            <a:r>
              <a:rPr lang="en-US" sz="2000" dirty="0"/>
              <a:t>Downstream Decay Pipe Window (DSDP Window)</a:t>
            </a:r>
          </a:p>
          <a:p>
            <a:r>
              <a:rPr lang="en-US" sz="2000" dirty="0"/>
              <a:t>Upstream Decay Pipe Window (USDP Window)</a:t>
            </a:r>
          </a:p>
          <a:p>
            <a:r>
              <a:rPr lang="en-US" sz="2000" dirty="0"/>
              <a:t>USDP Window Remote Handling System</a:t>
            </a:r>
          </a:p>
          <a:p>
            <a:endParaRPr lang="en-US" sz="1800" dirty="0"/>
          </a:p>
        </p:txBody>
      </p:sp>
    </p:spTree>
    <p:extLst>
      <p:ext uri="{BB962C8B-B14F-4D97-AF65-F5344CB8AC3E}">
        <p14:creationId xmlns:p14="http://schemas.microsoft.com/office/powerpoint/2010/main" val="341325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9E1FF9-2863-4C79-8469-7B3636BCC615}"/>
              </a:ext>
            </a:extLst>
          </p:cNvPr>
          <p:cNvSpPr>
            <a:spLocks noGrp="1"/>
          </p:cNvSpPr>
          <p:nvPr>
            <p:ph type="title"/>
          </p:nvPr>
        </p:nvSpPr>
        <p:spPr>
          <a:xfrm>
            <a:off x="228600" y="1240087"/>
            <a:ext cx="8686800" cy="657506"/>
          </a:xfrm>
        </p:spPr>
        <p:txBody>
          <a:bodyPr/>
          <a:lstStyle/>
          <a:p>
            <a:pPr algn="ctr"/>
            <a:r>
              <a:rPr lang="en-US" sz="4800" dirty="0"/>
              <a:t>USDP Window</a:t>
            </a:r>
          </a:p>
        </p:txBody>
      </p:sp>
      <p:sp>
        <p:nvSpPr>
          <p:cNvPr id="5" name="Footer Placeholder 4">
            <a:extLst>
              <a:ext uri="{FF2B5EF4-FFF2-40B4-BE49-F238E27FC236}">
                <a16:creationId xmlns:a16="http://schemas.microsoft.com/office/drawing/2014/main" id="{E47C0246-FABD-49D2-BF27-0D6DDA7B1ED8}"/>
              </a:ext>
            </a:extLst>
          </p:cNvPr>
          <p:cNvSpPr>
            <a:spLocks noGrp="1"/>
          </p:cNvSpPr>
          <p:nvPr>
            <p:ph type="ftr" sz="quarter" idx="3"/>
          </p:nvPr>
        </p:nvSpPr>
        <p:spPr>
          <a:xfrm>
            <a:off x="1530602" y="6504213"/>
            <a:ext cx="64777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73DBDEA3-68D0-4ADD-B48A-34F86D9752A9}"/>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7" name="Date Placeholder 3">
            <a:extLst>
              <a:ext uri="{FF2B5EF4-FFF2-40B4-BE49-F238E27FC236}">
                <a16:creationId xmlns:a16="http://schemas.microsoft.com/office/drawing/2014/main" id="{D17D404A-FA91-444A-897A-8478BAEBEC99}"/>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pic>
        <p:nvPicPr>
          <p:cNvPr id="2" name="Picture 1">
            <a:extLst>
              <a:ext uri="{FF2B5EF4-FFF2-40B4-BE49-F238E27FC236}">
                <a16:creationId xmlns:a16="http://schemas.microsoft.com/office/drawing/2014/main" id="{949F47D9-CF61-75FC-1D14-10B23BD8273E}"/>
              </a:ext>
            </a:extLst>
          </p:cNvPr>
          <p:cNvPicPr>
            <a:picLocks noChangeAspect="1"/>
          </p:cNvPicPr>
          <p:nvPr/>
        </p:nvPicPr>
        <p:blipFill>
          <a:blip r:embed="rId2"/>
          <a:stretch>
            <a:fillRect/>
          </a:stretch>
        </p:blipFill>
        <p:spPr>
          <a:xfrm>
            <a:off x="2906647" y="2263624"/>
            <a:ext cx="3157974" cy="3354289"/>
          </a:xfrm>
          <a:prstGeom prst="rect">
            <a:avLst/>
          </a:prstGeom>
        </p:spPr>
      </p:pic>
    </p:spTree>
    <p:extLst>
      <p:ext uri="{BB962C8B-B14F-4D97-AF65-F5344CB8AC3E}">
        <p14:creationId xmlns:p14="http://schemas.microsoft.com/office/powerpoint/2010/main" val="3759718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2F300-121F-47E4-BEA2-5DD55C602A72}"/>
              </a:ext>
            </a:extLst>
          </p:cNvPr>
          <p:cNvSpPr>
            <a:spLocks noGrp="1"/>
          </p:cNvSpPr>
          <p:nvPr>
            <p:ph type="title"/>
          </p:nvPr>
        </p:nvSpPr>
        <p:spPr>
          <a:xfrm>
            <a:off x="222250" y="110914"/>
            <a:ext cx="9029700" cy="427877"/>
          </a:xfrm>
        </p:spPr>
        <p:txBody>
          <a:bodyPr/>
          <a:lstStyle/>
          <a:p>
            <a:r>
              <a:rPr lang="en-US" sz="1600" dirty="0"/>
              <a:t>Semi-Left Section View of Decay Region Structure and LBNF-30 Absorber Complex</a:t>
            </a:r>
          </a:p>
        </p:txBody>
      </p:sp>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pic>
        <p:nvPicPr>
          <p:cNvPr id="8" name="Picture 7">
            <a:extLst>
              <a:ext uri="{FF2B5EF4-FFF2-40B4-BE49-F238E27FC236}">
                <a16:creationId xmlns:a16="http://schemas.microsoft.com/office/drawing/2014/main" id="{D15CDCAC-759D-AD6E-242E-8BD1367ADFBE}"/>
              </a:ext>
            </a:extLst>
          </p:cNvPr>
          <p:cNvPicPr>
            <a:picLocks noChangeAspect="1"/>
          </p:cNvPicPr>
          <p:nvPr/>
        </p:nvPicPr>
        <p:blipFill>
          <a:blip r:embed="rId2"/>
          <a:stretch>
            <a:fillRect/>
          </a:stretch>
        </p:blipFill>
        <p:spPr>
          <a:xfrm>
            <a:off x="0" y="1721118"/>
            <a:ext cx="9144000" cy="3415764"/>
          </a:xfrm>
          <a:prstGeom prst="rect">
            <a:avLst/>
          </a:prstGeom>
        </p:spPr>
      </p:pic>
    </p:spTree>
    <p:extLst>
      <p:ext uri="{BB962C8B-B14F-4D97-AF65-F5344CB8AC3E}">
        <p14:creationId xmlns:p14="http://schemas.microsoft.com/office/powerpoint/2010/main" val="505443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2F300-121F-47E4-BEA2-5DD55C602A72}"/>
              </a:ext>
            </a:extLst>
          </p:cNvPr>
          <p:cNvSpPr>
            <a:spLocks noGrp="1"/>
          </p:cNvSpPr>
          <p:nvPr>
            <p:ph type="title"/>
          </p:nvPr>
        </p:nvSpPr>
        <p:spPr>
          <a:xfrm>
            <a:off x="222250" y="251752"/>
            <a:ext cx="8686800" cy="427877"/>
          </a:xfrm>
        </p:spPr>
        <p:txBody>
          <a:bodyPr/>
          <a:lstStyle/>
          <a:p>
            <a:r>
              <a:rPr lang="en-US" sz="2400" dirty="0"/>
              <a:t>USDP Window System/Interface Overview</a:t>
            </a:r>
          </a:p>
        </p:txBody>
      </p:sp>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a:p>
            <a:pPr>
              <a:defRPr/>
            </a:pPr>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16" name="Picture 15">
            <a:extLst>
              <a:ext uri="{FF2B5EF4-FFF2-40B4-BE49-F238E27FC236}">
                <a16:creationId xmlns:a16="http://schemas.microsoft.com/office/drawing/2014/main" id="{AAF4C081-27ED-4B74-9FE1-1D7D708E28EF}"/>
              </a:ext>
            </a:extLst>
          </p:cNvPr>
          <p:cNvPicPr>
            <a:picLocks noChangeAspect="1"/>
          </p:cNvPicPr>
          <p:nvPr/>
        </p:nvPicPr>
        <p:blipFill>
          <a:blip r:embed="rId2"/>
          <a:stretch>
            <a:fillRect/>
          </a:stretch>
        </p:blipFill>
        <p:spPr>
          <a:xfrm>
            <a:off x="1607574" y="1102089"/>
            <a:ext cx="5928852" cy="4040683"/>
          </a:xfrm>
          <a:prstGeom prst="rect">
            <a:avLst/>
          </a:prstGeom>
        </p:spPr>
      </p:pic>
      <p:cxnSp>
        <p:nvCxnSpPr>
          <p:cNvPr id="18" name="Straight Arrow Connector 17">
            <a:extLst>
              <a:ext uri="{FF2B5EF4-FFF2-40B4-BE49-F238E27FC236}">
                <a16:creationId xmlns:a16="http://schemas.microsoft.com/office/drawing/2014/main" id="{1D09F3FB-FC44-4D22-9605-8114B584F899}"/>
              </a:ext>
            </a:extLst>
          </p:cNvPr>
          <p:cNvCxnSpPr/>
          <p:nvPr/>
        </p:nvCxnSpPr>
        <p:spPr>
          <a:xfrm>
            <a:off x="1253613" y="2566219"/>
            <a:ext cx="2875935" cy="5562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0" name="Straight Arrow Connector 19">
            <a:extLst>
              <a:ext uri="{FF2B5EF4-FFF2-40B4-BE49-F238E27FC236}">
                <a16:creationId xmlns:a16="http://schemas.microsoft.com/office/drawing/2014/main" id="{53241C9D-4600-4620-B372-B25DC4B401E2}"/>
              </a:ext>
            </a:extLst>
          </p:cNvPr>
          <p:cNvCxnSpPr>
            <a:cxnSpLocks/>
          </p:cNvCxnSpPr>
          <p:nvPr/>
        </p:nvCxnSpPr>
        <p:spPr>
          <a:xfrm flipH="1" flipV="1">
            <a:off x="4787924" y="3908323"/>
            <a:ext cx="2923729" cy="78517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2" name="Straight Arrow Connector 21">
            <a:extLst>
              <a:ext uri="{FF2B5EF4-FFF2-40B4-BE49-F238E27FC236}">
                <a16:creationId xmlns:a16="http://schemas.microsoft.com/office/drawing/2014/main" id="{4049762C-8B70-4492-9BCB-6F62317122D2}"/>
              </a:ext>
            </a:extLst>
          </p:cNvPr>
          <p:cNvCxnSpPr/>
          <p:nvPr/>
        </p:nvCxnSpPr>
        <p:spPr>
          <a:xfrm flipH="1">
            <a:off x="4925961" y="3038168"/>
            <a:ext cx="2898058" cy="56043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3" name="TextBox 22">
            <a:extLst>
              <a:ext uri="{FF2B5EF4-FFF2-40B4-BE49-F238E27FC236}">
                <a16:creationId xmlns:a16="http://schemas.microsoft.com/office/drawing/2014/main" id="{EC77CAA0-6B97-404C-BC98-1F7A97CCDFEF}"/>
              </a:ext>
            </a:extLst>
          </p:cNvPr>
          <p:cNvSpPr txBox="1"/>
          <p:nvPr/>
        </p:nvSpPr>
        <p:spPr>
          <a:xfrm>
            <a:off x="7449083" y="4437172"/>
            <a:ext cx="1694917" cy="646331"/>
          </a:xfrm>
          <a:prstGeom prst="rect">
            <a:avLst/>
          </a:prstGeom>
          <a:noFill/>
        </p:spPr>
        <p:txBody>
          <a:bodyPr wrap="square" rtlCol="0">
            <a:spAutoFit/>
          </a:bodyPr>
          <a:lstStyle/>
          <a:p>
            <a:pPr algn="ctr"/>
            <a:r>
              <a:rPr lang="en-US" sz="1800" dirty="0"/>
              <a:t>Remote Handling Chute</a:t>
            </a:r>
          </a:p>
        </p:txBody>
      </p:sp>
      <p:sp>
        <p:nvSpPr>
          <p:cNvPr id="24" name="TextBox 23">
            <a:extLst>
              <a:ext uri="{FF2B5EF4-FFF2-40B4-BE49-F238E27FC236}">
                <a16:creationId xmlns:a16="http://schemas.microsoft.com/office/drawing/2014/main" id="{5CA2C4E2-3625-42F1-8E23-4E4D03E36A19}"/>
              </a:ext>
            </a:extLst>
          </p:cNvPr>
          <p:cNvSpPr txBox="1"/>
          <p:nvPr/>
        </p:nvSpPr>
        <p:spPr>
          <a:xfrm>
            <a:off x="7650726" y="2672056"/>
            <a:ext cx="1364226" cy="646331"/>
          </a:xfrm>
          <a:prstGeom prst="rect">
            <a:avLst/>
          </a:prstGeom>
          <a:noFill/>
        </p:spPr>
        <p:txBody>
          <a:bodyPr wrap="square" rtlCol="0">
            <a:spAutoFit/>
          </a:bodyPr>
          <a:lstStyle/>
          <a:p>
            <a:pPr algn="ctr"/>
            <a:r>
              <a:rPr lang="en-US" sz="1800" dirty="0"/>
              <a:t>USDP Window</a:t>
            </a:r>
          </a:p>
        </p:txBody>
      </p:sp>
      <p:sp>
        <p:nvSpPr>
          <p:cNvPr id="25" name="TextBox 24">
            <a:extLst>
              <a:ext uri="{FF2B5EF4-FFF2-40B4-BE49-F238E27FC236}">
                <a16:creationId xmlns:a16="http://schemas.microsoft.com/office/drawing/2014/main" id="{4D216509-427C-4B03-A752-F954704102AC}"/>
              </a:ext>
            </a:extLst>
          </p:cNvPr>
          <p:cNvSpPr txBox="1"/>
          <p:nvPr/>
        </p:nvSpPr>
        <p:spPr>
          <a:xfrm>
            <a:off x="54714" y="2302724"/>
            <a:ext cx="1364226" cy="646331"/>
          </a:xfrm>
          <a:prstGeom prst="rect">
            <a:avLst/>
          </a:prstGeom>
          <a:noFill/>
        </p:spPr>
        <p:txBody>
          <a:bodyPr wrap="square" rtlCol="0">
            <a:spAutoFit/>
          </a:bodyPr>
          <a:lstStyle/>
          <a:p>
            <a:pPr algn="ctr"/>
            <a:r>
              <a:rPr lang="en-US" sz="1800" dirty="0"/>
              <a:t>T Block Shielding</a:t>
            </a:r>
          </a:p>
        </p:txBody>
      </p:sp>
    </p:spTree>
    <p:extLst>
      <p:ext uri="{BB962C8B-B14F-4D97-AF65-F5344CB8AC3E}">
        <p14:creationId xmlns:p14="http://schemas.microsoft.com/office/powerpoint/2010/main" val="3348470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USDP Window Design Overview</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10" name="Content Placeholder 5">
            <a:extLst>
              <a:ext uri="{FF2B5EF4-FFF2-40B4-BE49-F238E27FC236}">
                <a16:creationId xmlns:a16="http://schemas.microsoft.com/office/drawing/2014/main" id="{1BC514AF-911C-4066-9A33-AB00C69C20BA}"/>
              </a:ext>
            </a:extLst>
          </p:cNvPr>
          <p:cNvSpPr txBox="1">
            <a:spLocks/>
          </p:cNvSpPr>
          <p:nvPr/>
        </p:nvSpPr>
        <p:spPr>
          <a:xfrm>
            <a:off x="228601" y="971550"/>
            <a:ext cx="5445468"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Total Internal pressure against window.</a:t>
            </a:r>
          </a:p>
          <a:p>
            <a:pPr lvl="1"/>
            <a:r>
              <a:rPr lang="en-US" sz="1600" dirty="0"/>
              <a:t>Ranges from 3 to 5 </a:t>
            </a:r>
            <a:r>
              <a:rPr lang="en-US" sz="1600" dirty="0" err="1"/>
              <a:t>psig</a:t>
            </a:r>
            <a:endParaRPr lang="en-US" sz="1600" dirty="0"/>
          </a:p>
          <a:p>
            <a:r>
              <a:rPr lang="en-US" sz="2000" dirty="0"/>
              <a:t>Bolt hole pattern diameter</a:t>
            </a:r>
          </a:p>
          <a:p>
            <a:pPr lvl="1"/>
            <a:r>
              <a:rPr lang="en-US" sz="1600" dirty="0"/>
              <a:t>70 in (1.78 m)</a:t>
            </a:r>
          </a:p>
          <a:p>
            <a:r>
              <a:rPr lang="en-US" sz="1800" dirty="0"/>
              <a:t>Bolts screw into stainless tapped holes in Decay Pipe snout and Mating Flange.</a:t>
            </a:r>
          </a:p>
          <a:p>
            <a:r>
              <a:rPr lang="en-US" sz="1800" dirty="0"/>
              <a:t>Aluminum Window Diameter:</a:t>
            </a:r>
          </a:p>
          <a:p>
            <a:pPr lvl="1"/>
            <a:r>
              <a:rPr lang="en-US" sz="1600" dirty="0"/>
              <a:t>1.5 m (~4.9 ft)</a:t>
            </a:r>
          </a:p>
          <a:p>
            <a:r>
              <a:rPr lang="en-US" sz="1800" dirty="0"/>
              <a:t>Aluminum Window Thickness:</a:t>
            </a:r>
          </a:p>
          <a:p>
            <a:pPr lvl="1"/>
            <a:r>
              <a:rPr lang="en-US" sz="1600" dirty="0"/>
              <a:t>1.5 mm (~0.06 in)</a:t>
            </a:r>
          </a:p>
          <a:p>
            <a:r>
              <a:rPr lang="en-US" sz="1800" dirty="0"/>
              <a:t>Outer Flange Diameter:</a:t>
            </a:r>
          </a:p>
          <a:p>
            <a:pPr lvl="1"/>
            <a:r>
              <a:rPr lang="en-US" sz="1600" dirty="0"/>
              <a:t>1.8 m (~5.9 ft)</a:t>
            </a:r>
          </a:p>
          <a:p>
            <a:r>
              <a:rPr lang="en-US" sz="1800" dirty="0"/>
              <a:t>Outer Flange Thickness:</a:t>
            </a:r>
          </a:p>
          <a:p>
            <a:pPr lvl="1"/>
            <a:r>
              <a:rPr lang="en-US" sz="1600" dirty="0"/>
              <a:t>75.8 mm (~3 in)</a:t>
            </a:r>
          </a:p>
          <a:p>
            <a:r>
              <a:rPr lang="en-US" sz="1800" dirty="0"/>
              <a:t>Window Weight:</a:t>
            </a:r>
          </a:p>
          <a:p>
            <a:pPr lvl="1"/>
            <a:r>
              <a:rPr lang="en-US" sz="1600" dirty="0"/>
              <a:t>81.2 kg (179 </a:t>
            </a:r>
            <a:r>
              <a:rPr lang="en-US" sz="1600" dirty="0" err="1"/>
              <a:t>lbs</a:t>
            </a:r>
            <a:r>
              <a:rPr lang="en-US" sz="1600" dirty="0"/>
              <a:t>)</a:t>
            </a:r>
          </a:p>
          <a:p>
            <a:pPr lvl="1"/>
            <a:endParaRPr lang="en-US" sz="1800"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pic>
        <p:nvPicPr>
          <p:cNvPr id="9" name="Picture 8">
            <a:extLst>
              <a:ext uri="{FF2B5EF4-FFF2-40B4-BE49-F238E27FC236}">
                <a16:creationId xmlns:a16="http://schemas.microsoft.com/office/drawing/2014/main" id="{610A5C8D-D336-BAD2-66B9-3A7638152C7B}"/>
              </a:ext>
            </a:extLst>
          </p:cNvPr>
          <p:cNvPicPr>
            <a:picLocks noChangeAspect="1"/>
          </p:cNvPicPr>
          <p:nvPr/>
        </p:nvPicPr>
        <p:blipFill>
          <a:blip r:embed="rId2"/>
          <a:stretch>
            <a:fillRect/>
          </a:stretch>
        </p:blipFill>
        <p:spPr>
          <a:xfrm>
            <a:off x="5674069" y="1489896"/>
            <a:ext cx="3157974" cy="3354289"/>
          </a:xfrm>
          <a:prstGeom prst="rect">
            <a:avLst/>
          </a:prstGeom>
        </p:spPr>
      </p:pic>
      <p:sp>
        <p:nvSpPr>
          <p:cNvPr id="11" name="TextBox 10">
            <a:extLst>
              <a:ext uri="{FF2B5EF4-FFF2-40B4-BE49-F238E27FC236}">
                <a16:creationId xmlns:a16="http://schemas.microsoft.com/office/drawing/2014/main" id="{E1BBB6D1-87F4-1AEA-8188-1E32AF715490}"/>
              </a:ext>
            </a:extLst>
          </p:cNvPr>
          <p:cNvSpPr txBox="1"/>
          <p:nvPr/>
        </p:nvSpPr>
        <p:spPr>
          <a:xfrm>
            <a:off x="5428451" y="5055875"/>
            <a:ext cx="1694917" cy="307777"/>
          </a:xfrm>
          <a:prstGeom prst="rect">
            <a:avLst/>
          </a:prstGeom>
          <a:noFill/>
        </p:spPr>
        <p:txBody>
          <a:bodyPr wrap="square" rtlCol="0">
            <a:spAutoFit/>
          </a:bodyPr>
          <a:lstStyle/>
          <a:p>
            <a:pPr algn="ctr"/>
            <a:r>
              <a:rPr lang="en-US" sz="1400" dirty="0"/>
              <a:t>Outer Flange</a:t>
            </a:r>
          </a:p>
        </p:txBody>
      </p:sp>
      <p:cxnSp>
        <p:nvCxnSpPr>
          <p:cNvPr id="12" name="Straight Arrow Connector 11">
            <a:extLst>
              <a:ext uri="{FF2B5EF4-FFF2-40B4-BE49-F238E27FC236}">
                <a16:creationId xmlns:a16="http://schemas.microsoft.com/office/drawing/2014/main" id="{A01ADB30-F4CB-C3BF-B154-F4A8C75712BC}"/>
              </a:ext>
            </a:extLst>
          </p:cNvPr>
          <p:cNvCxnSpPr>
            <a:cxnSpLocks/>
            <a:stCxn id="11" idx="0"/>
          </p:cNvCxnSpPr>
          <p:nvPr/>
        </p:nvCxnSpPr>
        <p:spPr>
          <a:xfrm flipV="1">
            <a:off x="6275910" y="4252280"/>
            <a:ext cx="156862" cy="80359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6" name="TextBox 15">
            <a:extLst>
              <a:ext uri="{FF2B5EF4-FFF2-40B4-BE49-F238E27FC236}">
                <a16:creationId xmlns:a16="http://schemas.microsoft.com/office/drawing/2014/main" id="{C3D8FC81-30BA-CA0B-38F0-1A27607FD156}"/>
              </a:ext>
            </a:extLst>
          </p:cNvPr>
          <p:cNvSpPr txBox="1"/>
          <p:nvPr/>
        </p:nvSpPr>
        <p:spPr>
          <a:xfrm>
            <a:off x="7177314" y="5054386"/>
            <a:ext cx="1694917" cy="307777"/>
          </a:xfrm>
          <a:prstGeom prst="rect">
            <a:avLst/>
          </a:prstGeom>
          <a:noFill/>
        </p:spPr>
        <p:txBody>
          <a:bodyPr wrap="square" rtlCol="0">
            <a:spAutoFit/>
          </a:bodyPr>
          <a:lstStyle/>
          <a:p>
            <a:pPr algn="ctr"/>
            <a:r>
              <a:rPr lang="en-US" sz="1400" dirty="0"/>
              <a:t>Aluminum Window</a:t>
            </a:r>
          </a:p>
        </p:txBody>
      </p:sp>
      <p:cxnSp>
        <p:nvCxnSpPr>
          <p:cNvPr id="17" name="Straight Arrow Connector 16">
            <a:extLst>
              <a:ext uri="{FF2B5EF4-FFF2-40B4-BE49-F238E27FC236}">
                <a16:creationId xmlns:a16="http://schemas.microsoft.com/office/drawing/2014/main" id="{76F6B711-A527-F5F2-E551-FBF27B5FCF64}"/>
              </a:ext>
            </a:extLst>
          </p:cNvPr>
          <p:cNvCxnSpPr>
            <a:cxnSpLocks/>
            <a:stCxn id="16" idx="0"/>
          </p:cNvCxnSpPr>
          <p:nvPr/>
        </p:nvCxnSpPr>
        <p:spPr>
          <a:xfrm flipH="1" flipV="1">
            <a:off x="7500638" y="3791883"/>
            <a:ext cx="524135" cy="126250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337255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971549"/>
            <a:ext cx="4940558" cy="5289291"/>
          </a:xfrm>
        </p:spPr>
        <p:txBody>
          <a:bodyPr/>
          <a:lstStyle/>
          <a:p>
            <a:pPr marL="0" indent="0">
              <a:buNone/>
            </a:pPr>
            <a:r>
              <a:rPr lang="en-US" sz="1800" dirty="0"/>
              <a:t>Aluminum Ring Seal:</a:t>
            </a:r>
          </a:p>
          <a:p>
            <a:r>
              <a:rPr lang="en-US" sz="1800" dirty="0"/>
              <a:t>1542 </a:t>
            </a:r>
            <a:r>
              <a:rPr lang="en-US" sz="1800" dirty="0" err="1"/>
              <a:t>lbs</a:t>
            </a:r>
            <a:r>
              <a:rPr lang="en-US" sz="1800" dirty="0"/>
              <a:t>/in Compression Force</a:t>
            </a:r>
          </a:p>
          <a:p>
            <a:pPr lvl="1"/>
            <a:r>
              <a:rPr lang="en-US" sz="1600" dirty="0"/>
              <a:t>27.5 kg/mm</a:t>
            </a:r>
          </a:p>
          <a:p>
            <a:r>
              <a:rPr lang="en-US" sz="1800" dirty="0"/>
              <a:t>5 psi differential across seal</a:t>
            </a:r>
          </a:p>
          <a:p>
            <a:r>
              <a:rPr lang="en-US" sz="1800" dirty="0"/>
              <a:t>Total circumference = 222.61 in (5.65 m)</a:t>
            </a:r>
          </a:p>
          <a:p>
            <a:r>
              <a:rPr lang="en-US" sz="1800" dirty="0"/>
              <a:t>Total Seal Compression</a:t>
            </a:r>
          </a:p>
          <a:p>
            <a:pPr lvl="1"/>
            <a:r>
              <a:rPr lang="en-US" sz="1800" dirty="0"/>
              <a:t>343269.64 </a:t>
            </a:r>
            <a:r>
              <a:rPr lang="en-US" sz="1800" dirty="0" err="1"/>
              <a:t>lbs</a:t>
            </a:r>
            <a:r>
              <a:rPr lang="en-US" sz="1800" dirty="0"/>
              <a:t> (155704 kg)</a:t>
            </a:r>
          </a:p>
          <a:p>
            <a:pPr lvl="1"/>
            <a:r>
              <a:rPr lang="en-US" sz="1800" dirty="0"/>
              <a:t>w/ 80 bolts = 4290.87 </a:t>
            </a:r>
            <a:r>
              <a:rPr lang="en-US" sz="1800" dirty="0" err="1"/>
              <a:t>lbs</a:t>
            </a:r>
            <a:r>
              <a:rPr lang="en-US" sz="1800" dirty="0"/>
              <a:t>/bolt </a:t>
            </a:r>
          </a:p>
          <a:p>
            <a:r>
              <a:rPr lang="en-US" sz="1800" dirty="0"/>
              <a:t>Held into place with tabs installed onto window flange</a:t>
            </a:r>
          </a:p>
          <a:p>
            <a:pPr marL="0" indent="0">
              <a:buNone/>
            </a:pPr>
            <a:r>
              <a:rPr lang="en-US" dirty="0"/>
              <a:t> </a:t>
            </a:r>
          </a:p>
        </p:txBody>
      </p:sp>
      <p:sp>
        <p:nvSpPr>
          <p:cNvPr id="7" name="Footer Placeholder 6"/>
          <p:cNvSpPr>
            <a:spLocks noGrp="1"/>
          </p:cNvSpPr>
          <p:nvPr>
            <p:ph type="ftr" sz="quarter" idx="3"/>
          </p:nvPr>
        </p:nvSpPr>
        <p:spPr>
          <a:xfrm>
            <a:off x="1530602" y="6504213"/>
            <a:ext cx="6530748" cy="242873"/>
          </a:xfrm>
        </p:spPr>
        <p:txBody>
          <a:bodyPr/>
          <a:lstStyle/>
          <a:p>
            <a:pPr>
              <a:defRPr/>
            </a:pPr>
            <a:r>
              <a:rPr lang="en-US" dirty="0"/>
              <a:t>Quinn Peterson | LBNF Beam Windows and Remote Handling</a:t>
            </a:r>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
        <p:nvSpPr>
          <p:cNvPr id="10" name="Title 9"/>
          <p:cNvSpPr>
            <a:spLocks noGrp="1"/>
          </p:cNvSpPr>
          <p:nvPr>
            <p:ph type="title"/>
          </p:nvPr>
        </p:nvSpPr>
        <p:spPr/>
        <p:txBody>
          <a:bodyPr/>
          <a:lstStyle/>
          <a:p>
            <a:r>
              <a:rPr lang="en-US" sz="2400" dirty="0"/>
              <a:t>The Seal – </a:t>
            </a:r>
            <a:r>
              <a:rPr lang="en-US" sz="2400" dirty="0" err="1"/>
              <a:t>Helicoflex</a:t>
            </a:r>
            <a:r>
              <a:rPr lang="en-US" sz="2400" dirty="0"/>
              <a:t> Seal</a:t>
            </a:r>
          </a:p>
        </p:txBody>
      </p:sp>
      <p:pic>
        <p:nvPicPr>
          <p:cNvPr id="17" name="Picture 16">
            <a:extLst>
              <a:ext uri="{FF2B5EF4-FFF2-40B4-BE49-F238E27FC236}">
                <a16:creationId xmlns:a16="http://schemas.microsoft.com/office/drawing/2014/main" id="{DF9420B0-D50E-4964-9ACB-0AF2E78231FC}"/>
              </a:ext>
            </a:extLst>
          </p:cNvPr>
          <p:cNvPicPr>
            <a:picLocks noChangeAspect="1"/>
          </p:cNvPicPr>
          <p:nvPr/>
        </p:nvPicPr>
        <p:blipFill>
          <a:blip r:embed="rId2"/>
          <a:stretch>
            <a:fillRect/>
          </a:stretch>
        </p:blipFill>
        <p:spPr>
          <a:xfrm>
            <a:off x="5922135" y="10963"/>
            <a:ext cx="2952906" cy="1940036"/>
          </a:xfrm>
          <a:prstGeom prst="rect">
            <a:avLst/>
          </a:prstGeom>
        </p:spPr>
      </p:pic>
      <p:pic>
        <p:nvPicPr>
          <p:cNvPr id="19" name="Picture 18">
            <a:extLst>
              <a:ext uri="{FF2B5EF4-FFF2-40B4-BE49-F238E27FC236}">
                <a16:creationId xmlns:a16="http://schemas.microsoft.com/office/drawing/2014/main" id="{2A28AF73-25E9-4B0F-A1C7-0363775F534F}"/>
              </a:ext>
            </a:extLst>
          </p:cNvPr>
          <p:cNvPicPr>
            <a:picLocks noChangeAspect="1"/>
          </p:cNvPicPr>
          <p:nvPr/>
        </p:nvPicPr>
        <p:blipFill rotWithShape="1">
          <a:blip r:embed="rId3"/>
          <a:srcRect r="36897"/>
          <a:stretch/>
        </p:blipFill>
        <p:spPr>
          <a:xfrm>
            <a:off x="5784734" y="1755762"/>
            <a:ext cx="3231163" cy="1661845"/>
          </a:xfrm>
          <a:prstGeom prst="rect">
            <a:avLst/>
          </a:prstGeom>
        </p:spPr>
      </p:pic>
      <p:sp>
        <p:nvSpPr>
          <p:cNvPr id="22" name="Rectangle 21">
            <a:extLst>
              <a:ext uri="{FF2B5EF4-FFF2-40B4-BE49-F238E27FC236}">
                <a16:creationId xmlns:a16="http://schemas.microsoft.com/office/drawing/2014/main" id="{1343E328-6239-4975-83F8-9F166FA52F54}"/>
              </a:ext>
            </a:extLst>
          </p:cNvPr>
          <p:cNvSpPr/>
          <p:nvPr/>
        </p:nvSpPr>
        <p:spPr>
          <a:xfrm>
            <a:off x="6239349" y="3185292"/>
            <a:ext cx="2776548" cy="13898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5BCE931-DF78-4A57-BF07-5A9887170F1B}"/>
              </a:ext>
            </a:extLst>
          </p:cNvPr>
          <p:cNvPicPr>
            <a:picLocks noChangeAspect="1"/>
          </p:cNvPicPr>
          <p:nvPr/>
        </p:nvPicPr>
        <p:blipFill rotWithShape="1">
          <a:blip r:embed="rId4"/>
          <a:srcRect l="5219" t="4770" r="7946" b="10544"/>
          <a:stretch/>
        </p:blipFill>
        <p:spPr>
          <a:xfrm>
            <a:off x="6254473" y="3511474"/>
            <a:ext cx="2225351" cy="1483567"/>
          </a:xfrm>
          <a:prstGeom prst="rect">
            <a:avLst/>
          </a:prstGeom>
        </p:spPr>
      </p:pic>
      <p:pic>
        <p:nvPicPr>
          <p:cNvPr id="26" name="Picture 25">
            <a:extLst>
              <a:ext uri="{FF2B5EF4-FFF2-40B4-BE49-F238E27FC236}">
                <a16:creationId xmlns:a16="http://schemas.microsoft.com/office/drawing/2014/main" id="{29CC2EB2-7CE4-4D3F-8EC6-C6A513970745}"/>
              </a:ext>
            </a:extLst>
          </p:cNvPr>
          <p:cNvPicPr>
            <a:picLocks noChangeAspect="1"/>
          </p:cNvPicPr>
          <p:nvPr/>
        </p:nvPicPr>
        <p:blipFill>
          <a:blip r:embed="rId5"/>
          <a:stretch>
            <a:fillRect/>
          </a:stretch>
        </p:blipFill>
        <p:spPr>
          <a:xfrm>
            <a:off x="5942022" y="5037605"/>
            <a:ext cx="2850252" cy="1112454"/>
          </a:xfrm>
          <a:prstGeom prst="rect">
            <a:avLst/>
          </a:prstGeom>
        </p:spPr>
      </p:pic>
      <p:cxnSp>
        <p:nvCxnSpPr>
          <p:cNvPr id="4" name="Straight Arrow Connector 3">
            <a:extLst>
              <a:ext uri="{FF2B5EF4-FFF2-40B4-BE49-F238E27FC236}">
                <a16:creationId xmlns:a16="http://schemas.microsoft.com/office/drawing/2014/main" id="{F24C715C-CB22-4D5F-86C4-567FCA61B18B}"/>
              </a:ext>
            </a:extLst>
          </p:cNvPr>
          <p:cNvCxnSpPr>
            <a:cxnSpLocks/>
          </p:cNvCxnSpPr>
          <p:nvPr/>
        </p:nvCxnSpPr>
        <p:spPr>
          <a:xfrm>
            <a:off x="4418534" y="3574473"/>
            <a:ext cx="1366200" cy="183266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5" name="Date Placeholder 3">
            <a:extLst>
              <a:ext uri="{FF2B5EF4-FFF2-40B4-BE49-F238E27FC236}">
                <a16:creationId xmlns:a16="http://schemas.microsoft.com/office/drawing/2014/main" id="{CDB8FEE6-017C-4C4A-80C5-A8318B66C7DB}"/>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a:p>
            <a:pPr>
              <a:defRPr/>
            </a:pPr>
            <a:endParaRPr lang="en-US" dirty="0"/>
          </a:p>
        </p:txBody>
      </p:sp>
    </p:spTree>
    <p:extLst>
      <p:ext uri="{BB962C8B-B14F-4D97-AF65-F5344CB8AC3E}">
        <p14:creationId xmlns:p14="http://schemas.microsoft.com/office/powerpoint/2010/main" val="231970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EB4270-01F6-4C14-91F6-7AA8588A6957}"/>
              </a:ext>
            </a:extLst>
          </p:cNvPr>
          <p:cNvSpPr>
            <a:spLocks noGrp="1"/>
          </p:cNvSpPr>
          <p:nvPr>
            <p:ph idx="1"/>
          </p:nvPr>
        </p:nvSpPr>
        <p:spPr>
          <a:xfrm>
            <a:off x="228601" y="971550"/>
            <a:ext cx="4343400" cy="5059363"/>
          </a:xfrm>
        </p:spPr>
        <p:txBody>
          <a:bodyPr/>
          <a:lstStyle/>
          <a:p>
            <a:r>
              <a:rPr lang="en-US" sz="1800" dirty="0"/>
              <a:t>Inspired by Mu2e window</a:t>
            </a:r>
          </a:p>
          <a:p>
            <a:r>
              <a:rPr lang="en-US" sz="1800" dirty="0"/>
              <a:t>Allows for bolts to remain seated within the window</a:t>
            </a:r>
          </a:p>
          <a:p>
            <a:r>
              <a:rPr lang="en-US" sz="1800" dirty="0"/>
              <a:t>Material Information:</a:t>
            </a:r>
          </a:p>
          <a:p>
            <a:pPr lvl="1"/>
            <a:r>
              <a:rPr lang="en-US" sz="1600" dirty="0"/>
              <a:t>Grade 5 Titanium</a:t>
            </a:r>
          </a:p>
          <a:p>
            <a:pPr lvl="1"/>
            <a:r>
              <a:rPr lang="en-US" sz="1600" dirty="0"/>
              <a:t>Material is radiation hard</a:t>
            </a:r>
          </a:p>
          <a:p>
            <a:pPr lvl="1"/>
            <a:r>
              <a:rPr lang="en-US" sz="1600" dirty="0"/>
              <a:t>Higher strength than stainless</a:t>
            </a:r>
          </a:p>
          <a:p>
            <a:pPr lvl="1"/>
            <a:r>
              <a:rPr lang="en-US" sz="1600" dirty="0"/>
              <a:t>Corrosion Resistance</a:t>
            </a:r>
          </a:p>
          <a:p>
            <a:pPr lvl="1"/>
            <a:r>
              <a:rPr lang="en-US" sz="1600" dirty="0"/>
              <a:t>Stainless Steel creates galling issues and is weaker</a:t>
            </a:r>
          </a:p>
          <a:p>
            <a:pPr lvl="1"/>
            <a:endParaRPr lang="en-US" sz="1800" dirty="0"/>
          </a:p>
        </p:txBody>
      </p:sp>
      <p:sp>
        <p:nvSpPr>
          <p:cNvPr id="3" name="Title 2">
            <a:extLst>
              <a:ext uri="{FF2B5EF4-FFF2-40B4-BE49-F238E27FC236}">
                <a16:creationId xmlns:a16="http://schemas.microsoft.com/office/drawing/2014/main" id="{74C481D7-0212-4826-9558-F4FD39577922}"/>
              </a:ext>
            </a:extLst>
          </p:cNvPr>
          <p:cNvSpPr>
            <a:spLocks noGrp="1"/>
          </p:cNvSpPr>
          <p:nvPr>
            <p:ph type="title"/>
          </p:nvPr>
        </p:nvSpPr>
        <p:spPr/>
        <p:txBody>
          <a:bodyPr/>
          <a:lstStyle/>
          <a:p>
            <a:r>
              <a:rPr lang="en-US" sz="2400" dirty="0"/>
              <a:t>Capture Bolts</a:t>
            </a:r>
          </a:p>
        </p:txBody>
      </p:sp>
      <p:sp>
        <p:nvSpPr>
          <p:cNvPr id="5" name="Footer Placeholder 4">
            <a:extLst>
              <a:ext uri="{FF2B5EF4-FFF2-40B4-BE49-F238E27FC236}">
                <a16:creationId xmlns:a16="http://schemas.microsoft.com/office/drawing/2014/main" id="{35CA869E-5179-49FE-838C-C588FA5768C5}"/>
              </a:ext>
            </a:extLst>
          </p:cNvPr>
          <p:cNvSpPr>
            <a:spLocks noGrp="1"/>
          </p:cNvSpPr>
          <p:nvPr>
            <p:ph type="ftr" sz="quarter" idx="3"/>
          </p:nvPr>
        </p:nvSpPr>
        <p:spPr>
          <a:xfrm>
            <a:off x="1530602" y="6504213"/>
            <a:ext cx="6574639"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17C899D5-0563-4515-9C09-1EB3A1A2DE90}"/>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10" name="Date Placeholder 3">
            <a:extLst>
              <a:ext uri="{FF2B5EF4-FFF2-40B4-BE49-F238E27FC236}">
                <a16:creationId xmlns:a16="http://schemas.microsoft.com/office/drawing/2014/main" id="{7478ED9B-E9E9-4117-8E9B-A398435745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a:p>
            <a:pPr>
              <a:defRPr/>
            </a:pPr>
            <a:endParaRPr lang="en-US" dirty="0"/>
          </a:p>
        </p:txBody>
      </p:sp>
      <p:pic>
        <p:nvPicPr>
          <p:cNvPr id="7" name="Picture 6">
            <a:extLst>
              <a:ext uri="{FF2B5EF4-FFF2-40B4-BE49-F238E27FC236}">
                <a16:creationId xmlns:a16="http://schemas.microsoft.com/office/drawing/2014/main" id="{93836D8E-3BEC-4A59-C9EA-01B79BB9FD37}"/>
              </a:ext>
            </a:extLst>
          </p:cNvPr>
          <p:cNvPicPr>
            <a:picLocks noChangeAspect="1"/>
          </p:cNvPicPr>
          <p:nvPr/>
        </p:nvPicPr>
        <p:blipFill>
          <a:blip r:embed="rId3"/>
          <a:stretch>
            <a:fillRect/>
          </a:stretch>
        </p:blipFill>
        <p:spPr>
          <a:xfrm>
            <a:off x="5459472" y="3633621"/>
            <a:ext cx="2209975" cy="2084577"/>
          </a:xfrm>
          <a:prstGeom prst="rect">
            <a:avLst/>
          </a:prstGeom>
        </p:spPr>
      </p:pic>
      <p:pic>
        <p:nvPicPr>
          <p:cNvPr id="12" name="Picture 11">
            <a:extLst>
              <a:ext uri="{FF2B5EF4-FFF2-40B4-BE49-F238E27FC236}">
                <a16:creationId xmlns:a16="http://schemas.microsoft.com/office/drawing/2014/main" id="{1A3BCFAF-B735-9A77-8F4F-64D2B35018B2}"/>
              </a:ext>
            </a:extLst>
          </p:cNvPr>
          <p:cNvPicPr>
            <a:picLocks noChangeAspect="1"/>
          </p:cNvPicPr>
          <p:nvPr/>
        </p:nvPicPr>
        <p:blipFill>
          <a:blip r:embed="rId4"/>
          <a:stretch>
            <a:fillRect/>
          </a:stretch>
        </p:blipFill>
        <p:spPr>
          <a:xfrm>
            <a:off x="5251908" y="383664"/>
            <a:ext cx="2625105" cy="2928638"/>
          </a:xfrm>
          <a:prstGeom prst="rect">
            <a:avLst/>
          </a:prstGeom>
        </p:spPr>
      </p:pic>
      <p:sp>
        <p:nvSpPr>
          <p:cNvPr id="13" name="Rectangle 12">
            <a:extLst>
              <a:ext uri="{FF2B5EF4-FFF2-40B4-BE49-F238E27FC236}">
                <a16:creationId xmlns:a16="http://schemas.microsoft.com/office/drawing/2014/main" id="{EB2BD230-71D0-62D1-17A5-D7A0B245D523}"/>
              </a:ext>
            </a:extLst>
          </p:cNvPr>
          <p:cNvSpPr/>
          <p:nvPr/>
        </p:nvSpPr>
        <p:spPr>
          <a:xfrm>
            <a:off x="6439166" y="465690"/>
            <a:ext cx="454003" cy="39755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CF5A2F60-A7F5-BB1C-FEA8-29369A9632F8}"/>
              </a:ext>
            </a:extLst>
          </p:cNvPr>
          <p:cNvCxnSpPr>
            <a:stCxn id="13" idx="2"/>
            <a:endCxn id="7" idx="0"/>
          </p:cNvCxnSpPr>
          <p:nvPr/>
        </p:nvCxnSpPr>
        <p:spPr>
          <a:xfrm flipH="1">
            <a:off x="6564460" y="863245"/>
            <a:ext cx="101708" cy="277037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741834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9A8B4F8-034C-268C-6CC7-DCA8E530464D}"/>
              </a:ext>
            </a:extLst>
          </p:cNvPr>
          <p:cNvPicPr>
            <a:picLocks noChangeAspect="1"/>
          </p:cNvPicPr>
          <p:nvPr/>
        </p:nvPicPr>
        <p:blipFill>
          <a:blip r:embed="rId2"/>
          <a:stretch>
            <a:fillRect/>
          </a:stretch>
        </p:blipFill>
        <p:spPr>
          <a:xfrm>
            <a:off x="5674069" y="1299051"/>
            <a:ext cx="3218688" cy="3910222"/>
          </a:xfrm>
          <a:prstGeom prst="rect">
            <a:avLst/>
          </a:prstGeom>
        </p:spPr>
      </p:pic>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Water Line Cooling</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10" name="Content Placeholder 5">
            <a:extLst>
              <a:ext uri="{FF2B5EF4-FFF2-40B4-BE49-F238E27FC236}">
                <a16:creationId xmlns:a16="http://schemas.microsoft.com/office/drawing/2014/main" id="{1BC514AF-911C-4066-9A33-AB00C69C20BA}"/>
              </a:ext>
            </a:extLst>
          </p:cNvPr>
          <p:cNvSpPr txBox="1">
            <a:spLocks/>
          </p:cNvSpPr>
          <p:nvPr/>
        </p:nvSpPr>
        <p:spPr>
          <a:xfrm>
            <a:off x="228601" y="971550"/>
            <a:ext cx="5445468"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Thermal Analysis from prior to 2017:</a:t>
            </a:r>
          </a:p>
          <a:p>
            <a:pPr lvl="1"/>
            <a:r>
              <a:rPr lang="en-US" sz="1600" dirty="0"/>
              <a:t>Need for additional cooling to decay pipe snout and flange assembly</a:t>
            </a:r>
          </a:p>
          <a:p>
            <a:r>
              <a:rPr lang="en-US" sz="1800" dirty="0"/>
              <a:t>Design currently is developed to place cooling lines in the flange of the window. </a:t>
            </a:r>
          </a:p>
          <a:p>
            <a:pPr lvl="1"/>
            <a:r>
              <a:rPr lang="en-US" sz="1600" dirty="0"/>
              <a:t>This would require the ability for remote connection and disconnection.</a:t>
            </a:r>
          </a:p>
          <a:p>
            <a:r>
              <a:rPr lang="en-US" sz="1800" dirty="0"/>
              <a:t>Excess water will be present in lines which could possibly lead to contamination during window removal.</a:t>
            </a:r>
          </a:p>
          <a:p>
            <a:r>
              <a:rPr lang="en-US" sz="1800" dirty="0"/>
              <a:t>Investigating feasibility of water cooling on flange itself.</a:t>
            </a:r>
            <a:endParaRPr lang="en-US" sz="1600" dirty="0"/>
          </a:p>
          <a:p>
            <a:pPr lvl="1"/>
            <a:endParaRPr lang="en-US" sz="1400" dirty="0"/>
          </a:p>
          <a:p>
            <a:pPr lvl="1"/>
            <a:endParaRPr lang="en-US" sz="1800"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sp>
        <p:nvSpPr>
          <p:cNvPr id="11" name="TextBox 10">
            <a:extLst>
              <a:ext uri="{FF2B5EF4-FFF2-40B4-BE49-F238E27FC236}">
                <a16:creationId xmlns:a16="http://schemas.microsoft.com/office/drawing/2014/main" id="{E1BBB6D1-87F4-1AEA-8188-1E32AF715490}"/>
              </a:ext>
            </a:extLst>
          </p:cNvPr>
          <p:cNvSpPr txBox="1"/>
          <p:nvPr/>
        </p:nvSpPr>
        <p:spPr>
          <a:xfrm>
            <a:off x="5502923" y="1243240"/>
            <a:ext cx="1694917" cy="307777"/>
          </a:xfrm>
          <a:prstGeom prst="rect">
            <a:avLst/>
          </a:prstGeom>
          <a:noFill/>
        </p:spPr>
        <p:txBody>
          <a:bodyPr wrap="square" rtlCol="0">
            <a:spAutoFit/>
          </a:bodyPr>
          <a:lstStyle/>
          <a:p>
            <a:pPr algn="ctr"/>
            <a:r>
              <a:rPr lang="en-US" sz="1400" dirty="0"/>
              <a:t>Intake</a:t>
            </a:r>
          </a:p>
        </p:txBody>
      </p:sp>
      <p:cxnSp>
        <p:nvCxnSpPr>
          <p:cNvPr id="12" name="Straight Arrow Connector 11">
            <a:extLst>
              <a:ext uri="{FF2B5EF4-FFF2-40B4-BE49-F238E27FC236}">
                <a16:creationId xmlns:a16="http://schemas.microsoft.com/office/drawing/2014/main" id="{A01ADB30-F4CB-C3BF-B154-F4A8C75712BC}"/>
              </a:ext>
            </a:extLst>
          </p:cNvPr>
          <p:cNvCxnSpPr>
            <a:cxnSpLocks/>
          </p:cNvCxnSpPr>
          <p:nvPr/>
        </p:nvCxnSpPr>
        <p:spPr>
          <a:xfrm flipV="1">
            <a:off x="6506713" y="1397129"/>
            <a:ext cx="458806" cy="25159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6" name="TextBox 15">
            <a:extLst>
              <a:ext uri="{FF2B5EF4-FFF2-40B4-BE49-F238E27FC236}">
                <a16:creationId xmlns:a16="http://schemas.microsoft.com/office/drawing/2014/main" id="{C3D8FC81-30BA-CA0B-38F0-1A27607FD156}"/>
              </a:ext>
            </a:extLst>
          </p:cNvPr>
          <p:cNvSpPr txBox="1"/>
          <p:nvPr/>
        </p:nvSpPr>
        <p:spPr>
          <a:xfrm>
            <a:off x="7614162" y="1243240"/>
            <a:ext cx="1694917" cy="307777"/>
          </a:xfrm>
          <a:prstGeom prst="rect">
            <a:avLst/>
          </a:prstGeom>
          <a:noFill/>
        </p:spPr>
        <p:txBody>
          <a:bodyPr wrap="square" rtlCol="0">
            <a:spAutoFit/>
          </a:bodyPr>
          <a:lstStyle/>
          <a:p>
            <a:pPr algn="ctr"/>
            <a:r>
              <a:rPr lang="en-US" sz="1400" dirty="0"/>
              <a:t>Return</a:t>
            </a:r>
          </a:p>
        </p:txBody>
      </p:sp>
      <p:cxnSp>
        <p:nvCxnSpPr>
          <p:cNvPr id="17" name="Straight Arrow Connector 16">
            <a:extLst>
              <a:ext uri="{FF2B5EF4-FFF2-40B4-BE49-F238E27FC236}">
                <a16:creationId xmlns:a16="http://schemas.microsoft.com/office/drawing/2014/main" id="{76F6B711-A527-F5F2-E551-FBF27B5FCF64}"/>
              </a:ext>
            </a:extLst>
          </p:cNvPr>
          <p:cNvCxnSpPr>
            <a:cxnSpLocks/>
          </p:cNvCxnSpPr>
          <p:nvPr/>
        </p:nvCxnSpPr>
        <p:spPr>
          <a:xfrm>
            <a:off x="7798163" y="1397129"/>
            <a:ext cx="498378" cy="24573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798486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a:xfrm>
            <a:off x="205956" y="301829"/>
            <a:ext cx="8938043" cy="427877"/>
          </a:xfrm>
        </p:spPr>
        <p:txBody>
          <a:bodyPr/>
          <a:lstStyle/>
          <a:p>
            <a:r>
              <a:rPr lang="en-US" sz="2400" dirty="0"/>
              <a:t>Thermal Analysis of LBNF Snout for Optimized Configuration</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10" name="Content Placeholder 5">
            <a:extLst>
              <a:ext uri="{FF2B5EF4-FFF2-40B4-BE49-F238E27FC236}">
                <a16:creationId xmlns:a16="http://schemas.microsoft.com/office/drawing/2014/main" id="{1BC514AF-911C-4066-9A33-AB00C69C20BA}"/>
              </a:ext>
            </a:extLst>
          </p:cNvPr>
          <p:cNvSpPr txBox="1">
            <a:spLocks/>
          </p:cNvSpPr>
          <p:nvPr/>
        </p:nvSpPr>
        <p:spPr>
          <a:xfrm>
            <a:off x="228601" y="971550"/>
            <a:ext cx="4818887"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Thermal Analysis Results:</a:t>
            </a:r>
          </a:p>
          <a:p>
            <a:pPr lvl="1"/>
            <a:r>
              <a:rPr lang="en-US" sz="1600" dirty="0"/>
              <a:t>Total Heating (Half Model): 5205 W</a:t>
            </a:r>
          </a:p>
          <a:p>
            <a:pPr lvl="1"/>
            <a:r>
              <a:rPr lang="en-US" sz="1600" dirty="0"/>
              <a:t>Total Heating (Full): 10410 W</a:t>
            </a:r>
          </a:p>
          <a:p>
            <a:pPr lvl="1"/>
            <a:r>
              <a:rPr lang="en-US" sz="1600" dirty="0"/>
              <a:t>Maximum Temperature: 64 C (147.2 F)</a:t>
            </a:r>
          </a:p>
          <a:p>
            <a:pPr lvl="1"/>
            <a:endParaRPr lang="en-US" sz="1600" dirty="0"/>
          </a:p>
          <a:p>
            <a:pPr lvl="1"/>
            <a:endParaRPr lang="en-US" sz="1400" dirty="0"/>
          </a:p>
          <a:p>
            <a:r>
              <a:rPr lang="en-US" sz="1800" dirty="0"/>
              <a:t>Due to changes in geometry since 2016, this analysis will be reconducted to provide a more accurate representation</a:t>
            </a:r>
          </a:p>
          <a:p>
            <a:pPr lvl="1"/>
            <a:r>
              <a:rPr lang="en-US" sz="1600" dirty="0"/>
              <a:t>Thickness of Mating Flange has increased</a:t>
            </a:r>
          </a:p>
          <a:p>
            <a:pPr lvl="1"/>
            <a:r>
              <a:rPr lang="en-US" sz="1600" dirty="0"/>
              <a:t>Additional analysis will be similar to DSDP thermal and structural analysis</a:t>
            </a:r>
          </a:p>
          <a:p>
            <a:pPr lvl="1"/>
            <a:r>
              <a:rPr lang="en-US" sz="1600" dirty="0"/>
              <a:t>Will most likely result in changes to size of water lines and flow rate</a:t>
            </a:r>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defRPr/>
              </a:pPr>
              <a:t>9/9/2022</a:t>
            </a:fld>
            <a:endParaRPr lang="en-US" dirty="0"/>
          </a:p>
        </p:txBody>
      </p:sp>
      <p:pic>
        <p:nvPicPr>
          <p:cNvPr id="4" name="Picture 3">
            <a:extLst>
              <a:ext uri="{FF2B5EF4-FFF2-40B4-BE49-F238E27FC236}">
                <a16:creationId xmlns:a16="http://schemas.microsoft.com/office/drawing/2014/main" id="{0C8C9FC1-9567-6F03-5110-A2A558C330B2}"/>
              </a:ext>
            </a:extLst>
          </p:cNvPr>
          <p:cNvPicPr>
            <a:picLocks noChangeAspect="1"/>
          </p:cNvPicPr>
          <p:nvPr/>
        </p:nvPicPr>
        <p:blipFill>
          <a:blip r:embed="rId2"/>
          <a:stretch>
            <a:fillRect/>
          </a:stretch>
        </p:blipFill>
        <p:spPr>
          <a:xfrm>
            <a:off x="5151690" y="1203006"/>
            <a:ext cx="3763709" cy="2085911"/>
          </a:xfrm>
          <a:prstGeom prst="rect">
            <a:avLst/>
          </a:prstGeom>
        </p:spPr>
      </p:pic>
      <p:pic>
        <p:nvPicPr>
          <p:cNvPr id="8" name="Picture 7">
            <a:extLst>
              <a:ext uri="{FF2B5EF4-FFF2-40B4-BE49-F238E27FC236}">
                <a16:creationId xmlns:a16="http://schemas.microsoft.com/office/drawing/2014/main" id="{C3188D0B-D096-1F28-D184-6C2842BA6CC7}"/>
              </a:ext>
            </a:extLst>
          </p:cNvPr>
          <p:cNvPicPr>
            <a:picLocks noChangeAspect="1"/>
          </p:cNvPicPr>
          <p:nvPr/>
        </p:nvPicPr>
        <p:blipFill>
          <a:blip r:embed="rId3"/>
          <a:stretch>
            <a:fillRect/>
          </a:stretch>
        </p:blipFill>
        <p:spPr>
          <a:xfrm>
            <a:off x="5325106" y="3654742"/>
            <a:ext cx="3416875" cy="1890555"/>
          </a:xfrm>
          <a:prstGeom prst="rect">
            <a:avLst/>
          </a:prstGeom>
        </p:spPr>
      </p:pic>
    </p:spTree>
    <p:extLst>
      <p:ext uri="{BB962C8B-B14F-4D97-AF65-F5344CB8AC3E}">
        <p14:creationId xmlns:p14="http://schemas.microsoft.com/office/powerpoint/2010/main" val="3932421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9E1FF9-2863-4C79-8469-7B3636BCC615}"/>
              </a:ext>
            </a:extLst>
          </p:cNvPr>
          <p:cNvSpPr>
            <a:spLocks noGrp="1"/>
          </p:cNvSpPr>
          <p:nvPr>
            <p:ph type="title"/>
          </p:nvPr>
        </p:nvSpPr>
        <p:spPr>
          <a:xfrm>
            <a:off x="228600" y="1240087"/>
            <a:ext cx="8686800" cy="657506"/>
          </a:xfrm>
        </p:spPr>
        <p:txBody>
          <a:bodyPr/>
          <a:lstStyle/>
          <a:p>
            <a:pPr algn="ctr"/>
            <a:r>
              <a:rPr lang="en-US" sz="3600" dirty="0"/>
              <a:t>USDP Window Remote Handling System</a:t>
            </a:r>
          </a:p>
        </p:txBody>
      </p:sp>
      <p:sp>
        <p:nvSpPr>
          <p:cNvPr id="5" name="Footer Placeholder 4">
            <a:extLst>
              <a:ext uri="{FF2B5EF4-FFF2-40B4-BE49-F238E27FC236}">
                <a16:creationId xmlns:a16="http://schemas.microsoft.com/office/drawing/2014/main" id="{E47C0246-FABD-49D2-BF27-0D6DDA7B1ED8}"/>
              </a:ext>
            </a:extLst>
          </p:cNvPr>
          <p:cNvSpPr>
            <a:spLocks noGrp="1"/>
          </p:cNvSpPr>
          <p:nvPr>
            <p:ph type="ftr" sz="quarter" idx="3"/>
          </p:nvPr>
        </p:nvSpPr>
        <p:spPr>
          <a:xfrm>
            <a:off x="1530602" y="6504213"/>
            <a:ext cx="64777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73DBDEA3-68D0-4ADD-B48A-34F86D9752A9}"/>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7" name="Date Placeholder 3">
            <a:extLst>
              <a:ext uri="{FF2B5EF4-FFF2-40B4-BE49-F238E27FC236}">
                <a16:creationId xmlns:a16="http://schemas.microsoft.com/office/drawing/2014/main" id="{D17D404A-FA91-444A-897A-8478BAEBEC99}"/>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pic>
        <p:nvPicPr>
          <p:cNvPr id="8" name="Picture 7" descr="A picture containing text, indoor&#10;&#10;Description automatically generated">
            <a:extLst>
              <a:ext uri="{FF2B5EF4-FFF2-40B4-BE49-F238E27FC236}">
                <a16:creationId xmlns:a16="http://schemas.microsoft.com/office/drawing/2014/main" id="{339F43FE-2F2D-5C6C-B7A6-D7E9B6DE08CC}"/>
              </a:ext>
            </a:extLst>
          </p:cNvPr>
          <p:cNvPicPr>
            <a:picLocks noChangeAspect="1"/>
          </p:cNvPicPr>
          <p:nvPr/>
        </p:nvPicPr>
        <p:blipFill rotWithShape="1">
          <a:blip r:embed="rId2"/>
          <a:srcRect l="15581" r="2754"/>
          <a:stretch/>
        </p:blipFill>
        <p:spPr>
          <a:xfrm rot="5400000">
            <a:off x="944566" y="2589299"/>
            <a:ext cx="3184295" cy="2924405"/>
          </a:xfrm>
          <a:prstGeom prst="rect">
            <a:avLst/>
          </a:prstGeom>
        </p:spPr>
      </p:pic>
      <p:pic>
        <p:nvPicPr>
          <p:cNvPr id="9" name="Picture 8">
            <a:extLst>
              <a:ext uri="{FF2B5EF4-FFF2-40B4-BE49-F238E27FC236}">
                <a16:creationId xmlns:a16="http://schemas.microsoft.com/office/drawing/2014/main" id="{F56F006C-8EAF-963A-19FC-CF8FC8C9A5ED}"/>
              </a:ext>
            </a:extLst>
          </p:cNvPr>
          <p:cNvPicPr>
            <a:picLocks noChangeAspect="1"/>
          </p:cNvPicPr>
          <p:nvPr/>
        </p:nvPicPr>
        <p:blipFill>
          <a:blip r:embed="rId3"/>
          <a:stretch>
            <a:fillRect/>
          </a:stretch>
        </p:blipFill>
        <p:spPr>
          <a:xfrm>
            <a:off x="5145085" y="2840442"/>
            <a:ext cx="2890949" cy="2322472"/>
          </a:xfrm>
          <a:prstGeom prst="rect">
            <a:avLst/>
          </a:prstGeom>
        </p:spPr>
      </p:pic>
    </p:spTree>
    <p:extLst>
      <p:ext uri="{BB962C8B-B14F-4D97-AF65-F5344CB8AC3E}">
        <p14:creationId xmlns:p14="http://schemas.microsoft.com/office/powerpoint/2010/main" val="652998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defRPr/>
              </a:pPr>
              <a:t>9/21/2022</a:t>
            </a:fld>
            <a:endParaRPr lang="en-US" dirty="0"/>
          </a:p>
        </p:txBody>
      </p:sp>
      <p:sp>
        <p:nvSpPr>
          <p:cNvPr id="12" name="Title 2">
            <a:extLst>
              <a:ext uri="{FF2B5EF4-FFF2-40B4-BE49-F238E27FC236}">
                <a16:creationId xmlns:a16="http://schemas.microsoft.com/office/drawing/2014/main" id="{AA8C4D19-CD39-0DDE-5B01-66A32C27353A}"/>
              </a:ext>
            </a:extLst>
          </p:cNvPr>
          <p:cNvSpPr>
            <a:spLocks noGrp="1"/>
          </p:cNvSpPr>
          <p:nvPr>
            <p:ph type="title"/>
          </p:nvPr>
        </p:nvSpPr>
        <p:spPr>
          <a:xfrm>
            <a:off x="228600" y="251752"/>
            <a:ext cx="8686800" cy="427877"/>
          </a:xfrm>
        </p:spPr>
        <p:txBody>
          <a:bodyPr/>
          <a:lstStyle/>
          <a:p>
            <a:r>
              <a:rPr lang="en-US" dirty="0"/>
              <a:t>USDP Window Remote Handling System</a:t>
            </a:r>
          </a:p>
        </p:txBody>
      </p:sp>
      <p:sp>
        <p:nvSpPr>
          <p:cNvPr id="14" name="Content Placeholder 5">
            <a:extLst>
              <a:ext uri="{FF2B5EF4-FFF2-40B4-BE49-F238E27FC236}">
                <a16:creationId xmlns:a16="http://schemas.microsoft.com/office/drawing/2014/main" id="{159D5226-D48C-262E-75A2-2E1A39E17698}"/>
              </a:ext>
            </a:extLst>
          </p:cNvPr>
          <p:cNvSpPr>
            <a:spLocks noGrp="1"/>
          </p:cNvSpPr>
          <p:nvPr>
            <p:ph idx="1"/>
          </p:nvPr>
        </p:nvSpPr>
        <p:spPr>
          <a:xfrm>
            <a:off x="228600" y="971550"/>
            <a:ext cx="8672513" cy="5059363"/>
          </a:xfrm>
        </p:spPr>
        <p:txBody>
          <a:bodyPr/>
          <a:lstStyle/>
          <a:p>
            <a:pPr marL="0" indent="0">
              <a:buNone/>
            </a:pPr>
            <a:r>
              <a:rPr lang="en-US" u="sng" dirty="0"/>
              <a:t>Objective:</a:t>
            </a:r>
            <a:r>
              <a:rPr lang="en-US" dirty="0"/>
              <a:t> Design mechanism that is capable of accessing the Decay Pipe Window and remotely removing and replacing it in the event of seal leakage. Chamber is highly radioactive after beam on activity, so no human contact is allowable.</a:t>
            </a:r>
          </a:p>
          <a:p>
            <a:pPr marL="0" indent="0">
              <a:buNone/>
            </a:pPr>
            <a:endParaRPr lang="en-US" dirty="0"/>
          </a:p>
          <a:p>
            <a:pPr marL="0" indent="0">
              <a:buNone/>
            </a:pPr>
            <a:r>
              <a:rPr lang="en-US" u="sng" dirty="0"/>
              <a:t>Parameters:</a:t>
            </a:r>
          </a:p>
          <a:p>
            <a:r>
              <a:rPr lang="en-US" dirty="0"/>
              <a:t>Must maintain pressurized helium in decay pipe</a:t>
            </a:r>
          </a:p>
          <a:p>
            <a:r>
              <a:rPr lang="en-US" dirty="0"/>
              <a:t>Be able to reach optimal seal compression on window</a:t>
            </a:r>
          </a:p>
          <a:p>
            <a:r>
              <a:rPr lang="en-US" dirty="0"/>
              <a:t>Fit within tight space of shaft leading into target chase</a:t>
            </a:r>
          </a:p>
          <a:p>
            <a:r>
              <a:rPr lang="en-US" dirty="0"/>
              <a:t>Components survive 100 hours of radiation exposure</a:t>
            </a:r>
          </a:p>
          <a:p>
            <a:r>
              <a:rPr lang="en-US" dirty="0"/>
              <a:t>Must be remotely operable</a:t>
            </a:r>
          </a:p>
          <a:p>
            <a:pPr marL="0" indent="0">
              <a:buNone/>
            </a:pPr>
            <a:endParaRPr lang="en-US" dirty="0"/>
          </a:p>
        </p:txBody>
      </p:sp>
    </p:spTree>
    <p:extLst>
      <p:ext uri="{BB962C8B-B14F-4D97-AF65-F5344CB8AC3E}">
        <p14:creationId xmlns:p14="http://schemas.microsoft.com/office/powerpoint/2010/main" val="3337229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2F300-121F-47E4-BEA2-5DD55C602A72}"/>
              </a:ext>
            </a:extLst>
          </p:cNvPr>
          <p:cNvSpPr>
            <a:spLocks noGrp="1"/>
          </p:cNvSpPr>
          <p:nvPr>
            <p:ph type="title"/>
          </p:nvPr>
        </p:nvSpPr>
        <p:spPr/>
        <p:txBody>
          <a:bodyPr/>
          <a:lstStyle/>
          <a:p>
            <a:r>
              <a:rPr lang="en-US" sz="2400" dirty="0"/>
              <a:t>Beam Windows Locations Overview</a:t>
            </a:r>
          </a:p>
        </p:txBody>
      </p:sp>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a:p>
            <a:pPr>
              <a:defRPr/>
            </a:pPr>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8" name="Content Placeholder 7">
            <a:extLst>
              <a:ext uri="{FF2B5EF4-FFF2-40B4-BE49-F238E27FC236}">
                <a16:creationId xmlns:a16="http://schemas.microsoft.com/office/drawing/2014/main" id="{F6395025-B164-4418-847E-8B8BB821C359}"/>
              </a:ext>
            </a:extLst>
          </p:cNvPr>
          <p:cNvSpPr>
            <a:spLocks noGrp="1"/>
          </p:cNvSpPr>
          <p:nvPr>
            <p:ph idx="1"/>
          </p:nvPr>
        </p:nvSpPr>
        <p:spPr>
          <a:xfrm>
            <a:off x="228600" y="971550"/>
            <a:ext cx="8672513" cy="1501045"/>
          </a:xfrm>
        </p:spPr>
        <p:txBody>
          <a:bodyPr/>
          <a:lstStyle/>
          <a:p>
            <a:r>
              <a:rPr lang="en-US" sz="2000" dirty="0"/>
              <a:t>3 Windows make up the Beam Windows for the LBNF experiment:</a:t>
            </a:r>
          </a:p>
          <a:p>
            <a:pPr lvl="1"/>
            <a:r>
              <a:rPr lang="en-US" sz="1800" dirty="0"/>
              <a:t>Primary Beam Window</a:t>
            </a:r>
          </a:p>
          <a:p>
            <a:pPr lvl="1"/>
            <a:r>
              <a:rPr lang="en-US" sz="1800" dirty="0"/>
              <a:t>Upstream Decay Pipe Window (USDP Window)</a:t>
            </a:r>
          </a:p>
          <a:p>
            <a:pPr lvl="1"/>
            <a:r>
              <a:rPr lang="en-US" sz="1800" dirty="0"/>
              <a:t>Downstream Decay Pipe Window (DSDP Window)</a:t>
            </a:r>
          </a:p>
        </p:txBody>
      </p:sp>
      <p:pic>
        <p:nvPicPr>
          <p:cNvPr id="9" name="Content Placeholder 6" descr="image001">
            <a:extLst>
              <a:ext uri="{FF2B5EF4-FFF2-40B4-BE49-F238E27FC236}">
                <a16:creationId xmlns:a16="http://schemas.microsoft.com/office/drawing/2014/main" id="{D79CC643-D6D3-46EB-BB36-1B1A61E51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195" y="2764516"/>
            <a:ext cx="6051017" cy="237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C2285306-BF27-4030-9FC2-5F3CA8BD3181}"/>
              </a:ext>
            </a:extLst>
          </p:cNvPr>
          <p:cNvCxnSpPr>
            <a:cxnSpLocks/>
          </p:cNvCxnSpPr>
          <p:nvPr/>
        </p:nvCxnSpPr>
        <p:spPr>
          <a:xfrm flipH="1" flipV="1">
            <a:off x="5272548" y="3795757"/>
            <a:ext cx="819028" cy="16210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 Placeholder 9">
            <a:extLst>
              <a:ext uri="{FF2B5EF4-FFF2-40B4-BE49-F238E27FC236}">
                <a16:creationId xmlns:a16="http://schemas.microsoft.com/office/drawing/2014/main" id="{F82BD573-603C-4953-8778-06E3B19F97B7}"/>
              </a:ext>
            </a:extLst>
          </p:cNvPr>
          <p:cNvSpPr>
            <a:spLocks noGrp="1"/>
          </p:cNvSpPr>
          <p:nvPr/>
        </p:nvSpPr>
        <p:spPr>
          <a:xfrm>
            <a:off x="6155728" y="5372494"/>
            <a:ext cx="2240128" cy="298613"/>
          </a:xfrm>
          <a:prstGeom prst="rect">
            <a:avLst/>
          </a:prstGeom>
        </p:spPr>
        <p:txBody>
          <a:bodyPr lIns="0" tIns="0" rIns="0" bIns="0" anchor="t" anchorCtr="0"/>
          <a:lstStyle>
            <a:lvl1pPr marL="0" indent="0" algn="l" defTabSz="457200" rtl="0" fontAlgn="base">
              <a:spcBef>
                <a:spcPct val="20000"/>
              </a:spcBef>
              <a:spcAft>
                <a:spcPct val="0"/>
              </a:spcAft>
              <a:buFont typeface="Arial" charset="0"/>
              <a:buNone/>
              <a:defRPr sz="1600" b="0" i="0" kern="1200" baseline="0">
                <a:solidFill>
                  <a:srgbClr val="00B5E2"/>
                </a:solidFill>
                <a:latin typeface="Helvetica"/>
                <a:ea typeface="Geneva" charset="0"/>
                <a:cs typeface="Geneva" charset="0"/>
              </a:defRPr>
            </a:lvl1pPr>
            <a:lvl2pPr marL="457200" indent="0" algn="l" defTabSz="457200" rtl="0" fontAlgn="base">
              <a:spcBef>
                <a:spcPct val="20000"/>
              </a:spcBef>
              <a:spcAft>
                <a:spcPct val="0"/>
              </a:spcAft>
              <a:buFont typeface="Arial" charset="0"/>
              <a:buNone/>
              <a:defRPr sz="2000" b="1" kern="1200">
                <a:solidFill>
                  <a:schemeClr val="tx1"/>
                </a:solidFill>
                <a:latin typeface="+mn-lt"/>
                <a:ea typeface="Geneva" charset="0"/>
                <a:cs typeface="+mn-cs"/>
              </a:defRPr>
            </a:lvl2pPr>
            <a:lvl3pPr marL="914400" indent="0" algn="l" defTabSz="457200" rtl="0" fontAlgn="base">
              <a:spcBef>
                <a:spcPct val="20000"/>
              </a:spcBef>
              <a:spcAft>
                <a:spcPct val="0"/>
              </a:spcAft>
              <a:buFont typeface="Arial" charset="0"/>
              <a:buNone/>
              <a:defRPr sz="1800" b="1" kern="1200">
                <a:solidFill>
                  <a:schemeClr val="tx1"/>
                </a:solidFill>
                <a:latin typeface="+mn-lt"/>
                <a:ea typeface="Geneva" charset="0"/>
                <a:cs typeface="+mn-cs"/>
              </a:defRPr>
            </a:lvl3pPr>
            <a:lvl4pPr marL="1371600" indent="0" algn="l" defTabSz="457200" rtl="0" fontAlgn="base">
              <a:spcBef>
                <a:spcPct val="20000"/>
              </a:spcBef>
              <a:spcAft>
                <a:spcPct val="0"/>
              </a:spcAft>
              <a:buFont typeface="Arial" charset="0"/>
              <a:buNone/>
              <a:defRPr sz="1600" b="1" kern="1200">
                <a:solidFill>
                  <a:schemeClr val="tx1"/>
                </a:solidFill>
                <a:latin typeface="+mn-lt"/>
                <a:ea typeface="Geneva" charset="0"/>
                <a:cs typeface="+mn-cs"/>
              </a:defRPr>
            </a:lvl4pPr>
            <a:lvl5pPr marL="1828800" indent="0" algn="l" defTabSz="457200" rtl="0" fontAlgn="base">
              <a:spcBef>
                <a:spcPct val="20000"/>
              </a:spcBef>
              <a:spcAft>
                <a:spcPct val="0"/>
              </a:spcAft>
              <a:buFont typeface="Arial" charset="0"/>
              <a:buNone/>
              <a:defRPr sz="1600" b="1" kern="1200">
                <a:solidFill>
                  <a:schemeClr val="tx1"/>
                </a:solidFill>
                <a:latin typeface="+mn-lt"/>
                <a:ea typeface="Geneva" charset="0"/>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dirty="0">
                <a:solidFill>
                  <a:schemeClr val="tx1"/>
                </a:solidFill>
              </a:rPr>
              <a:t>Primary Beam Window</a:t>
            </a:r>
          </a:p>
        </p:txBody>
      </p:sp>
      <p:cxnSp>
        <p:nvCxnSpPr>
          <p:cNvPr id="14" name="Straight Arrow Connector 13">
            <a:extLst>
              <a:ext uri="{FF2B5EF4-FFF2-40B4-BE49-F238E27FC236}">
                <a16:creationId xmlns:a16="http://schemas.microsoft.com/office/drawing/2014/main" id="{BAB9280F-58B2-45A7-8AC3-E17221FC3FB9}"/>
              </a:ext>
            </a:extLst>
          </p:cNvPr>
          <p:cNvCxnSpPr>
            <a:cxnSpLocks/>
          </p:cNvCxnSpPr>
          <p:nvPr/>
        </p:nvCxnSpPr>
        <p:spPr>
          <a:xfrm flipH="1" flipV="1">
            <a:off x="5080819" y="3869499"/>
            <a:ext cx="495504" cy="17948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F94F6C8-328F-417C-8D0A-6F6D1632EBDB}"/>
              </a:ext>
            </a:extLst>
          </p:cNvPr>
          <p:cNvCxnSpPr>
            <a:cxnSpLocks/>
          </p:cNvCxnSpPr>
          <p:nvPr/>
        </p:nvCxnSpPr>
        <p:spPr>
          <a:xfrm>
            <a:off x="5576321" y="5671107"/>
            <a:ext cx="515254" cy="921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 name="Straight Arrow Connector 1">
            <a:extLst>
              <a:ext uri="{FF2B5EF4-FFF2-40B4-BE49-F238E27FC236}">
                <a16:creationId xmlns:a16="http://schemas.microsoft.com/office/drawing/2014/main" id="{30737C85-B03E-57F7-94B5-7A38A2411D8E}"/>
              </a:ext>
            </a:extLst>
          </p:cNvPr>
          <p:cNvCxnSpPr>
            <a:cxnSpLocks/>
          </p:cNvCxnSpPr>
          <p:nvPr/>
        </p:nvCxnSpPr>
        <p:spPr>
          <a:xfrm flipV="1">
            <a:off x="3043737" y="4236415"/>
            <a:ext cx="718107" cy="11914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17D6333-5162-0EF0-CFF0-626AB5ED8505}"/>
              </a:ext>
            </a:extLst>
          </p:cNvPr>
          <p:cNvSpPr txBox="1"/>
          <p:nvPr/>
        </p:nvSpPr>
        <p:spPr>
          <a:xfrm>
            <a:off x="876034" y="5372494"/>
            <a:ext cx="2442663" cy="584775"/>
          </a:xfrm>
          <a:prstGeom prst="rect">
            <a:avLst/>
          </a:prstGeom>
          <a:noFill/>
        </p:spPr>
        <p:txBody>
          <a:bodyPr wrap="square" rtlCol="0">
            <a:spAutoFit/>
          </a:bodyPr>
          <a:lstStyle/>
          <a:p>
            <a:r>
              <a:rPr lang="en-US" sz="1600" dirty="0">
                <a:solidFill>
                  <a:schemeClr val="tx1"/>
                </a:solidFill>
              </a:rPr>
              <a:t>Downstream Decay Pipe Window (DSDP Window)</a:t>
            </a:r>
          </a:p>
        </p:txBody>
      </p:sp>
      <p:sp>
        <p:nvSpPr>
          <p:cNvPr id="19" name="Text Placeholder 9">
            <a:extLst>
              <a:ext uri="{FF2B5EF4-FFF2-40B4-BE49-F238E27FC236}">
                <a16:creationId xmlns:a16="http://schemas.microsoft.com/office/drawing/2014/main" id="{D14F94D6-8916-DC7B-E661-E04A076089DB}"/>
              </a:ext>
            </a:extLst>
          </p:cNvPr>
          <p:cNvSpPr>
            <a:spLocks noGrp="1"/>
          </p:cNvSpPr>
          <p:nvPr/>
        </p:nvSpPr>
        <p:spPr>
          <a:xfrm>
            <a:off x="6141174" y="5689408"/>
            <a:ext cx="2774225" cy="298613"/>
          </a:xfrm>
          <a:prstGeom prst="rect">
            <a:avLst/>
          </a:prstGeom>
        </p:spPr>
        <p:txBody>
          <a:bodyPr lIns="0" tIns="0" rIns="0" bIns="0" anchor="t" anchorCtr="0"/>
          <a:lstStyle>
            <a:lvl1pPr marL="0" indent="0" algn="l" defTabSz="457200" rtl="0" fontAlgn="base">
              <a:spcBef>
                <a:spcPct val="20000"/>
              </a:spcBef>
              <a:spcAft>
                <a:spcPct val="0"/>
              </a:spcAft>
              <a:buFont typeface="Arial" charset="0"/>
              <a:buNone/>
              <a:defRPr sz="1600" b="0" i="0" kern="1200" baseline="0">
                <a:solidFill>
                  <a:srgbClr val="00B5E2"/>
                </a:solidFill>
                <a:latin typeface="Helvetica"/>
                <a:ea typeface="Geneva" charset="0"/>
                <a:cs typeface="Geneva" charset="0"/>
              </a:defRPr>
            </a:lvl1pPr>
            <a:lvl2pPr marL="457200" indent="0" algn="l" defTabSz="457200" rtl="0" fontAlgn="base">
              <a:spcBef>
                <a:spcPct val="20000"/>
              </a:spcBef>
              <a:spcAft>
                <a:spcPct val="0"/>
              </a:spcAft>
              <a:buFont typeface="Arial" charset="0"/>
              <a:buNone/>
              <a:defRPr sz="2000" b="1" kern="1200">
                <a:solidFill>
                  <a:schemeClr val="tx1"/>
                </a:solidFill>
                <a:latin typeface="+mn-lt"/>
                <a:ea typeface="Geneva" charset="0"/>
                <a:cs typeface="+mn-cs"/>
              </a:defRPr>
            </a:lvl2pPr>
            <a:lvl3pPr marL="914400" indent="0" algn="l" defTabSz="457200" rtl="0" fontAlgn="base">
              <a:spcBef>
                <a:spcPct val="20000"/>
              </a:spcBef>
              <a:spcAft>
                <a:spcPct val="0"/>
              </a:spcAft>
              <a:buFont typeface="Arial" charset="0"/>
              <a:buNone/>
              <a:defRPr sz="1800" b="1" kern="1200">
                <a:solidFill>
                  <a:schemeClr val="tx1"/>
                </a:solidFill>
                <a:latin typeface="+mn-lt"/>
                <a:ea typeface="Geneva" charset="0"/>
                <a:cs typeface="+mn-cs"/>
              </a:defRPr>
            </a:lvl3pPr>
            <a:lvl4pPr marL="1371600" indent="0" algn="l" defTabSz="457200" rtl="0" fontAlgn="base">
              <a:spcBef>
                <a:spcPct val="20000"/>
              </a:spcBef>
              <a:spcAft>
                <a:spcPct val="0"/>
              </a:spcAft>
              <a:buFont typeface="Arial" charset="0"/>
              <a:buNone/>
              <a:defRPr sz="1600" b="1" kern="1200">
                <a:solidFill>
                  <a:schemeClr val="tx1"/>
                </a:solidFill>
                <a:latin typeface="+mn-lt"/>
                <a:ea typeface="Geneva" charset="0"/>
                <a:cs typeface="+mn-cs"/>
              </a:defRPr>
            </a:lvl4pPr>
            <a:lvl5pPr marL="1828800" indent="0" algn="l" defTabSz="457200" rtl="0" fontAlgn="base">
              <a:spcBef>
                <a:spcPct val="20000"/>
              </a:spcBef>
              <a:spcAft>
                <a:spcPct val="0"/>
              </a:spcAft>
              <a:buFont typeface="Arial" charset="0"/>
              <a:buNone/>
              <a:defRPr sz="1600" b="1" kern="1200">
                <a:solidFill>
                  <a:schemeClr val="tx1"/>
                </a:solidFill>
                <a:latin typeface="+mn-lt"/>
                <a:ea typeface="Geneva" charset="0"/>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dirty="0">
                <a:solidFill>
                  <a:schemeClr val="tx1"/>
                </a:solidFill>
              </a:rPr>
              <a:t>Upstream Decay Pipe Window (USDP Window)</a:t>
            </a:r>
          </a:p>
        </p:txBody>
      </p:sp>
    </p:spTree>
    <p:extLst>
      <p:ext uri="{BB962C8B-B14F-4D97-AF65-F5344CB8AC3E}">
        <p14:creationId xmlns:p14="http://schemas.microsoft.com/office/powerpoint/2010/main" val="493730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2F300-121F-47E4-BEA2-5DD55C602A72}"/>
              </a:ext>
            </a:extLst>
          </p:cNvPr>
          <p:cNvSpPr>
            <a:spLocks noGrp="1"/>
          </p:cNvSpPr>
          <p:nvPr>
            <p:ph type="title"/>
          </p:nvPr>
        </p:nvSpPr>
        <p:spPr>
          <a:xfrm>
            <a:off x="222250" y="251752"/>
            <a:ext cx="8686800" cy="427877"/>
          </a:xfrm>
        </p:spPr>
        <p:txBody>
          <a:bodyPr/>
          <a:lstStyle/>
          <a:p>
            <a:r>
              <a:rPr lang="en-US" sz="2400" dirty="0"/>
              <a:t>USDP Window System/Interface Overview</a:t>
            </a:r>
          </a:p>
        </p:txBody>
      </p:sp>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a:p>
            <a:pPr>
              <a:defRPr/>
            </a:pPr>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pic>
        <p:nvPicPr>
          <p:cNvPr id="16" name="Picture 15">
            <a:extLst>
              <a:ext uri="{FF2B5EF4-FFF2-40B4-BE49-F238E27FC236}">
                <a16:creationId xmlns:a16="http://schemas.microsoft.com/office/drawing/2014/main" id="{AAF4C081-27ED-4B74-9FE1-1D7D708E28EF}"/>
              </a:ext>
            </a:extLst>
          </p:cNvPr>
          <p:cNvPicPr>
            <a:picLocks noChangeAspect="1"/>
          </p:cNvPicPr>
          <p:nvPr/>
        </p:nvPicPr>
        <p:blipFill>
          <a:blip r:embed="rId2"/>
          <a:stretch>
            <a:fillRect/>
          </a:stretch>
        </p:blipFill>
        <p:spPr>
          <a:xfrm>
            <a:off x="1607574" y="1102089"/>
            <a:ext cx="5928852" cy="4040683"/>
          </a:xfrm>
          <a:prstGeom prst="rect">
            <a:avLst/>
          </a:prstGeom>
        </p:spPr>
      </p:pic>
      <p:cxnSp>
        <p:nvCxnSpPr>
          <p:cNvPr id="18" name="Straight Arrow Connector 17">
            <a:extLst>
              <a:ext uri="{FF2B5EF4-FFF2-40B4-BE49-F238E27FC236}">
                <a16:creationId xmlns:a16="http://schemas.microsoft.com/office/drawing/2014/main" id="{1D09F3FB-FC44-4D22-9605-8114B584F899}"/>
              </a:ext>
            </a:extLst>
          </p:cNvPr>
          <p:cNvCxnSpPr/>
          <p:nvPr/>
        </p:nvCxnSpPr>
        <p:spPr>
          <a:xfrm>
            <a:off x="1253613" y="2566219"/>
            <a:ext cx="2875935" cy="5562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0" name="Straight Arrow Connector 19">
            <a:extLst>
              <a:ext uri="{FF2B5EF4-FFF2-40B4-BE49-F238E27FC236}">
                <a16:creationId xmlns:a16="http://schemas.microsoft.com/office/drawing/2014/main" id="{53241C9D-4600-4620-B372-B25DC4B401E2}"/>
              </a:ext>
            </a:extLst>
          </p:cNvPr>
          <p:cNvCxnSpPr>
            <a:cxnSpLocks/>
          </p:cNvCxnSpPr>
          <p:nvPr/>
        </p:nvCxnSpPr>
        <p:spPr>
          <a:xfrm flipH="1" flipV="1">
            <a:off x="4787924" y="3908323"/>
            <a:ext cx="2923729" cy="78517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2" name="Straight Arrow Connector 21">
            <a:extLst>
              <a:ext uri="{FF2B5EF4-FFF2-40B4-BE49-F238E27FC236}">
                <a16:creationId xmlns:a16="http://schemas.microsoft.com/office/drawing/2014/main" id="{4049762C-8B70-4492-9BCB-6F62317122D2}"/>
              </a:ext>
            </a:extLst>
          </p:cNvPr>
          <p:cNvCxnSpPr/>
          <p:nvPr/>
        </p:nvCxnSpPr>
        <p:spPr>
          <a:xfrm flipH="1">
            <a:off x="4925961" y="3038168"/>
            <a:ext cx="2898058" cy="56043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3" name="TextBox 22">
            <a:extLst>
              <a:ext uri="{FF2B5EF4-FFF2-40B4-BE49-F238E27FC236}">
                <a16:creationId xmlns:a16="http://schemas.microsoft.com/office/drawing/2014/main" id="{EC77CAA0-6B97-404C-BC98-1F7A97CCDFEF}"/>
              </a:ext>
            </a:extLst>
          </p:cNvPr>
          <p:cNvSpPr txBox="1"/>
          <p:nvPr/>
        </p:nvSpPr>
        <p:spPr>
          <a:xfrm>
            <a:off x="7449083" y="4437172"/>
            <a:ext cx="1694917" cy="646331"/>
          </a:xfrm>
          <a:prstGeom prst="rect">
            <a:avLst/>
          </a:prstGeom>
          <a:noFill/>
        </p:spPr>
        <p:txBody>
          <a:bodyPr wrap="square" rtlCol="0">
            <a:spAutoFit/>
          </a:bodyPr>
          <a:lstStyle/>
          <a:p>
            <a:pPr algn="ctr"/>
            <a:r>
              <a:rPr lang="en-US" sz="1800" dirty="0"/>
              <a:t>Remote Handling Chute</a:t>
            </a:r>
          </a:p>
        </p:txBody>
      </p:sp>
      <p:sp>
        <p:nvSpPr>
          <p:cNvPr id="24" name="TextBox 23">
            <a:extLst>
              <a:ext uri="{FF2B5EF4-FFF2-40B4-BE49-F238E27FC236}">
                <a16:creationId xmlns:a16="http://schemas.microsoft.com/office/drawing/2014/main" id="{5CA2C4E2-3625-42F1-8E23-4E4D03E36A19}"/>
              </a:ext>
            </a:extLst>
          </p:cNvPr>
          <p:cNvSpPr txBox="1"/>
          <p:nvPr/>
        </p:nvSpPr>
        <p:spPr>
          <a:xfrm>
            <a:off x="7650726" y="2672056"/>
            <a:ext cx="1364226" cy="646331"/>
          </a:xfrm>
          <a:prstGeom prst="rect">
            <a:avLst/>
          </a:prstGeom>
          <a:noFill/>
        </p:spPr>
        <p:txBody>
          <a:bodyPr wrap="square" rtlCol="0">
            <a:spAutoFit/>
          </a:bodyPr>
          <a:lstStyle/>
          <a:p>
            <a:pPr algn="ctr"/>
            <a:r>
              <a:rPr lang="en-US" sz="1800" dirty="0"/>
              <a:t>USDP Window</a:t>
            </a:r>
          </a:p>
        </p:txBody>
      </p:sp>
      <p:sp>
        <p:nvSpPr>
          <p:cNvPr id="25" name="TextBox 24">
            <a:extLst>
              <a:ext uri="{FF2B5EF4-FFF2-40B4-BE49-F238E27FC236}">
                <a16:creationId xmlns:a16="http://schemas.microsoft.com/office/drawing/2014/main" id="{4D216509-427C-4B03-A752-F954704102AC}"/>
              </a:ext>
            </a:extLst>
          </p:cNvPr>
          <p:cNvSpPr txBox="1"/>
          <p:nvPr/>
        </p:nvSpPr>
        <p:spPr>
          <a:xfrm>
            <a:off x="54714" y="2302724"/>
            <a:ext cx="1364226" cy="646331"/>
          </a:xfrm>
          <a:prstGeom prst="rect">
            <a:avLst/>
          </a:prstGeom>
          <a:noFill/>
        </p:spPr>
        <p:txBody>
          <a:bodyPr wrap="square" rtlCol="0">
            <a:spAutoFit/>
          </a:bodyPr>
          <a:lstStyle/>
          <a:p>
            <a:pPr algn="ctr"/>
            <a:r>
              <a:rPr lang="en-US" sz="1800" dirty="0"/>
              <a:t>T Block Shielding</a:t>
            </a:r>
          </a:p>
        </p:txBody>
      </p:sp>
      <p:sp>
        <p:nvSpPr>
          <p:cNvPr id="2" name="Content Placeholder 1">
            <a:extLst>
              <a:ext uri="{FF2B5EF4-FFF2-40B4-BE49-F238E27FC236}">
                <a16:creationId xmlns:a16="http://schemas.microsoft.com/office/drawing/2014/main" id="{CEEF615C-8999-C87E-45A0-3511E6018DE8}"/>
              </a:ext>
            </a:extLst>
          </p:cNvPr>
          <p:cNvSpPr txBox="1">
            <a:spLocks/>
          </p:cNvSpPr>
          <p:nvPr/>
        </p:nvSpPr>
        <p:spPr>
          <a:xfrm>
            <a:off x="811755" y="5433150"/>
            <a:ext cx="7595418" cy="1786400"/>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a:t>Limited space to operate and transport window.</a:t>
            </a:r>
          </a:p>
          <a:p>
            <a:pPr lvl="1"/>
            <a:r>
              <a:rPr lang="en-US" sz="1800" dirty="0"/>
              <a:t>2480mm x 880mm (8.1 ft x 2.9 ft)</a:t>
            </a:r>
          </a:p>
        </p:txBody>
      </p:sp>
    </p:spTree>
    <p:extLst>
      <p:ext uri="{BB962C8B-B14F-4D97-AF65-F5344CB8AC3E}">
        <p14:creationId xmlns:p14="http://schemas.microsoft.com/office/powerpoint/2010/main" val="643008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a:p>
            <a:pPr>
              <a:defRPr/>
            </a:pPr>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
        <p:nvSpPr>
          <p:cNvPr id="8" name="Content Placeholder 5">
            <a:extLst>
              <a:ext uri="{FF2B5EF4-FFF2-40B4-BE49-F238E27FC236}">
                <a16:creationId xmlns:a16="http://schemas.microsoft.com/office/drawing/2014/main" id="{AC1071E5-CAE0-77FB-11BD-4BAAD977E744}"/>
              </a:ext>
            </a:extLst>
          </p:cNvPr>
          <p:cNvSpPr>
            <a:spLocks noGrp="1"/>
          </p:cNvSpPr>
          <p:nvPr>
            <p:ph idx="1"/>
          </p:nvPr>
        </p:nvSpPr>
        <p:spPr>
          <a:xfrm>
            <a:off x="228600" y="971550"/>
            <a:ext cx="4933335" cy="5059363"/>
          </a:xfrm>
        </p:spPr>
        <p:txBody>
          <a:bodyPr/>
          <a:lstStyle/>
          <a:p>
            <a:r>
              <a:rPr lang="en-US" sz="2000" dirty="0"/>
              <a:t>Designed to contain pressure of the Decay Pipe.</a:t>
            </a:r>
          </a:p>
          <a:p>
            <a:pPr lvl="1"/>
            <a:r>
              <a:rPr lang="en-US" sz="1800" dirty="0"/>
              <a:t>5psi internal pressure</a:t>
            </a:r>
          </a:p>
          <a:p>
            <a:r>
              <a:rPr lang="en-US" sz="2000" dirty="0"/>
              <a:t>Remote Handling Mechanism will ride within </a:t>
            </a:r>
          </a:p>
          <a:p>
            <a:r>
              <a:rPr lang="en-US" sz="2000" dirty="0"/>
              <a:t>Must be vacuum tight to allow for purging of atmosphere within and introduction of a Helium environment.</a:t>
            </a:r>
          </a:p>
          <a:p>
            <a:r>
              <a:rPr lang="en-US" sz="2000" dirty="0"/>
              <a:t>Disposal required for irradiated window</a:t>
            </a:r>
          </a:p>
          <a:p>
            <a:pPr lvl="1"/>
            <a:r>
              <a:rPr lang="en-US" sz="1600" dirty="0"/>
              <a:t>Vessel separated into two chambers with the “Upper Chute” acting as disposal cask</a:t>
            </a:r>
          </a:p>
          <a:p>
            <a:pPr lvl="1"/>
            <a:r>
              <a:rPr lang="en-US" sz="1600" dirty="0"/>
              <a:t>The “Lower Chute” will then function as the interface point to USDP Snout </a:t>
            </a:r>
          </a:p>
          <a:p>
            <a:endParaRPr lang="en-US" sz="2000" dirty="0"/>
          </a:p>
          <a:p>
            <a:endParaRPr lang="en-US" sz="2000" dirty="0"/>
          </a:p>
          <a:p>
            <a:endParaRPr lang="en-US" sz="2000" dirty="0"/>
          </a:p>
        </p:txBody>
      </p:sp>
      <p:sp>
        <p:nvSpPr>
          <p:cNvPr id="9" name="Title 6">
            <a:extLst>
              <a:ext uri="{FF2B5EF4-FFF2-40B4-BE49-F238E27FC236}">
                <a16:creationId xmlns:a16="http://schemas.microsoft.com/office/drawing/2014/main" id="{6280EB9C-6A13-2EE2-DD97-4EA46E610FFA}"/>
              </a:ext>
            </a:extLst>
          </p:cNvPr>
          <p:cNvSpPr>
            <a:spLocks noGrp="1"/>
          </p:cNvSpPr>
          <p:nvPr>
            <p:ph type="title"/>
          </p:nvPr>
        </p:nvSpPr>
        <p:spPr>
          <a:xfrm>
            <a:off x="228600" y="251752"/>
            <a:ext cx="8686800" cy="427877"/>
          </a:xfrm>
        </p:spPr>
        <p:txBody>
          <a:bodyPr/>
          <a:lstStyle/>
          <a:p>
            <a:r>
              <a:rPr lang="en-US" dirty="0"/>
              <a:t>Pressure Vessel – The Chute</a:t>
            </a:r>
          </a:p>
        </p:txBody>
      </p:sp>
      <p:pic>
        <p:nvPicPr>
          <p:cNvPr id="2" name="Picture 1">
            <a:extLst>
              <a:ext uri="{FF2B5EF4-FFF2-40B4-BE49-F238E27FC236}">
                <a16:creationId xmlns:a16="http://schemas.microsoft.com/office/drawing/2014/main" id="{1BBACFDC-A6F1-8B25-2FC4-4E5305F21BEF}"/>
              </a:ext>
            </a:extLst>
          </p:cNvPr>
          <p:cNvPicPr>
            <a:picLocks noChangeAspect="1"/>
          </p:cNvPicPr>
          <p:nvPr/>
        </p:nvPicPr>
        <p:blipFill>
          <a:blip r:embed="rId2"/>
          <a:stretch>
            <a:fillRect/>
          </a:stretch>
        </p:blipFill>
        <p:spPr>
          <a:xfrm>
            <a:off x="6092103" y="110914"/>
            <a:ext cx="1953142" cy="1794470"/>
          </a:xfrm>
          <a:prstGeom prst="rect">
            <a:avLst/>
          </a:prstGeom>
        </p:spPr>
      </p:pic>
      <p:pic>
        <p:nvPicPr>
          <p:cNvPr id="3" name="Picture 2">
            <a:extLst>
              <a:ext uri="{FF2B5EF4-FFF2-40B4-BE49-F238E27FC236}">
                <a16:creationId xmlns:a16="http://schemas.microsoft.com/office/drawing/2014/main" id="{10F1270F-9550-EC4B-C54A-BFE573DAA7E7}"/>
              </a:ext>
            </a:extLst>
          </p:cNvPr>
          <p:cNvPicPr>
            <a:picLocks noChangeAspect="1"/>
          </p:cNvPicPr>
          <p:nvPr/>
        </p:nvPicPr>
        <p:blipFill>
          <a:blip r:embed="rId3"/>
          <a:stretch>
            <a:fillRect/>
          </a:stretch>
        </p:blipFill>
        <p:spPr>
          <a:xfrm>
            <a:off x="5977889" y="2011731"/>
            <a:ext cx="1983843" cy="3947946"/>
          </a:xfrm>
          <a:prstGeom prst="rect">
            <a:avLst/>
          </a:prstGeom>
        </p:spPr>
      </p:pic>
    </p:spTree>
    <p:extLst>
      <p:ext uri="{BB962C8B-B14F-4D97-AF65-F5344CB8AC3E}">
        <p14:creationId xmlns:p14="http://schemas.microsoft.com/office/powerpoint/2010/main" val="1614944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a:p>
            <a:pPr>
              <a:defRPr/>
            </a:pPr>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9" name="Title 8">
            <a:extLst>
              <a:ext uri="{FF2B5EF4-FFF2-40B4-BE49-F238E27FC236}">
                <a16:creationId xmlns:a16="http://schemas.microsoft.com/office/drawing/2014/main" id="{17BCEB2C-E85B-4DFA-83CE-E74D025A22F9}"/>
              </a:ext>
            </a:extLst>
          </p:cNvPr>
          <p:cNvSpPr>
            <a:spLocks noGrp="1"/>
          </p:cNvSpPr>
          <p:nvPr>
            <p:ph type="title"/>
          </p:nvPr>
        </p:nvSpPr>
        <p:spPr>
          <a:xfrm>
            <a:off x="228600" y="251752"/>
            <a:ext cx="8686800" cy="427877"/>
          </a:xfrm>
        </p:spPr>
        <p:txBody>
          <a:bodyPr/>
          <a:lstStyle/>
          <a:p>
            <a:r>
              <a:rPr lang="en-US" dirty="0"/>
              <a:t>Radiation Analysis</a:t>
            </a:r>
          </a:p>
        </p:txBody>
      </p:sp>
      <p:pic>
        <p:nvPicPr>
          <p:cNvPr id="10" name="Picture 6" descr="Image result for atoms">
            <a:extLst>
              <a:ext uri="{FF2B5EF4-FFF2-40B4-BE49-F238E27FC236}">
                <a16:creationId xmlns:a16="http://schemas.microsoft.com/office/drawing/2014/main" id="{B659C780-D6EA-AFF4-B297-A309AA6B75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01"/>
          <a:stretch/>
        </p:blipFill>
        <p:spPr bwMode="auto">
          <a:xfrm>
            <a:off x="4496414" y="1725560"/>
            <a:ext cx="4286250" cy="3281517"/>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
            <a:extLst>
              <a:ext uri="{FF2B5EF4-FFF2-40B4-BE49-F238E27FC236}">
                <a16:creationId xmlns:a16="http://schemas.microsoft.com/office/drawing/2014/main" id="{20E9F0BC-D5F9-D1B3-50A5-902D7E7FA9F6}"/>
              </a:ext>
            </a:extLst>
          </p:cNvPr>
          <p:cNvSpPr txBox="1">
            <a:spLocks/>
          </p:cNvSpPr>
          <p:nvPr/>
        </p:nvSpPr>
        <p:spPr>
          <a:xfrm>
            <a:off x="228601" y="971549"/>
            <a:ext cx="4940558" cy="532661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a:t>Changeout Procedure Time:</a:t>
            </a:r>
          </a:p>
          <a:p>
            <a:pPr lvl="1"/>
            <a:r>
              <a:rPr lang="en-US" sz="2000" dirty="0"/>
              <a:t>50hrs to 100hrs</a:t>
            </a:r>
          </a:p>
          <a:p>
            <a:r>
              <a:rPr lang="en-US" sz="2000" dirty="0"/>
              <a:t>Dosage within target hall:</a:t>
            </a:r>
          </a:p>
          <a:p>
            <a:pPr lvl="1"/>
            <a:r>
              <a:rPr lang="en-US" sz="2000" dirty="0"/>
              <a:t>500mSv/</a:t>
            </a:r>
            <a:r>
              <a:rPr lang="en-US" sz="2000" dirty="0" err="1"/>
              <a:t>hr</a:t>
            </a:r>
            <a:r>
              <a:rPr lang="en-US" sz="2000" dirty="0"/>
              <a:t> to 6000mSv/</a:t>
            </a:r>
            <a:r>
              <a:rPr lang="en-US" sz="2000" dirty="0" err="1"/>
              <a:t>hr</a:t>
            </a:r>
            <a:endParaRPr lang="en-US" sz="2000" dirty="0"/>
          </a:p>
          <a:p>
            <a:r>
              <a:rPr lang="en-US" sz="2000" dirty="0"/>
              <a:t>Total dosage over procedure:</a:t>
            </a:r>
          </a:p>
          <a:p>
            <a:pPr lvl="1"/>
            <a:r>
              <a:rPr lang="en-US" sz="2000" dirty="0"/>
              <a:t>At 50 hours: 25Sv to 300Sv</a:t>
            </a:r>
          </a:p>
          <a:p>
            <a:pPr lvl="1"/>
            <a:r>
              <a:rPr lang="en-US" sz="2000" dirty="0"/>
              <a:t>At 100 hours: 50Sv to 600Sv</a:t>
            </a:r>
          </a:p>
          <a:p>
            <a:pPr lvl="1"/>
            <a:r>
              <a:rPr lang="en-US" sz="2000" dirty="0"/>
              <a:t>1 </a:t>
            </a:r>
            <a:r>
              <a:rPr lang="en-US" sz="2000" dirty="0" err="1"/>
              <a:t>Sv</a:t>
            </a:r>
            <a:r>
              <a:rPr lang="en-US" sz="2000" dirty="0"/>
              <a:t> = 100 Rad</a:t>
            </a:r>
          </a:p>
          <a:p>
            <a:r>
              <a:rPr lang="en-US" sz="2000" dirty="0"/>
              <a:t>References for Material Radiation Hardness:</a:t>
            </a:r>
          </a:p>
          <a:p>
            <a:pPr lvl="1"/>
            <a:r>
              <a:rPr lang="en-US" sz="2000" dirty="0"/>
              <a:t>CERN: Compilation of Radiation Damage Data</a:t>
            </a:r>
          </a:p>
        </p:txBody>
      </p:sp>
    </p:spTree>
    <p:extLst>
      <p:ext uri="{BB962C8B-B14F-4D97-AF65-F5344CB8AC3E}">
        <p14:creationId xmlns:p14="http://schemas.microsoft.com/office/powerpoint/2010/main" val="529630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145E6D5-2EA3-742E-0053-81442FE4F455}"/>
              </a:ext>
            </a:extLst>
          </p:cNvPr>
          <p:cNvPicPr>
            <a:picLocks noChangeAspect="1"/>
          </p:cNvPicPr>
          <p:nvPr/>
        </p:nvPicPr>
        <p:blipFill>
          <a:blip r:embed="rId2"/>
          <a:stretch>
            <a:fillRect/>
          </a:stretch>
        </p:blipFill>
        <p:spPr>
          <a:xfrm>
            <a:off x="5203520" y="1653399"/>
            <a:ext cx="3630246" cy="3382151"/>
          </a:xfrm>
          <a:prstGeom prst="rect">
            <a:avLst/>
          </a:prstGeom>
        </p:spPr>
      </p:pic>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a:p>
            <a:pPr>
              <a:defRPr/>
            </a:pPr>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
        <p:nvSpPr>
          <p:cNvPr id="8" name="Content Placeholder 5">
            <a:extLst>
              <a:ext uri="{FF2B5EF4-FFF2-40B4-BE49-F238E27FC236}">
                <a16:creationId xmlns:a16="http://schemas.microsoft.com/office/drawing/2014/main" id="{AC1071E5-CAE0-77FB-11BD-4BAAD977E744}"/>
              </a:ext>
            </a:extLst>
          </p:cNvPr>
          <p:cNvSpPr>
            <a:spLocks noGrp="1"/>
          </p:cNvSpPr>
          <p:nvPr>
            <p:ph idx="1"/>
          </p:nvPr>
        </p:nvSpPr>
        <p:spPr>
          <a:xfrm>
            <a:off x="228600" y="971550"/>
            <a:ext cx="4933335" cy="5059363"/>
          </a:xfrm>
        </p:spPr>
        <p:txBody>
          <a:bodyPr/>
          <a:lstStyle/>
          <a:p>
            <a:r>
              <a:rPr lang="en-US" sz="2000" dirty="0"/>
              <a:t>Mechanism will:</a:t>
            </a:r>
            <a:endParaRPr lang="en-US" sz="2000" strike="sngStrike" dirty="0"/>
          </a:p>
          <a:p>
            <a:pPr lvl="1"/>
            <a:r>
              <a:rPr lang="en-US" sz="1800" dirty="0"/>
              <a:t>secure the chute to a mating flange and </a:t>
            </a:r>
          </a:p>
          <a:p>
            <a:pPr lvl="1"/>
            <a:r>
              <a:rPr lang="en-US" sz="1800" dirty="0"/>
              <a:t>conduct the changeout procedure within a pressurized helium environment.</a:t>
            </a:r>
          </a:p>
          <a:p>
            <a:r>
              <a:rPr lang="en-US" sz="2000" dirty="0"/>
              <a:t>Mechanism will be operated remotely from a safe area to ensure operator radiation dose is minimized.</a:t>
            </a:r>
          </a:p>
        </p:txBody>
      </p:sp>
      <p:sp>
        <p:nvSpPr>
          <p:cNvPr id="9" name="Title 6">
            <a:extLst>
              <a:ext uri="{FF2B5EF4-FFF2-40B4-BE49-F238E27FC236}">
                <a16:creationId xmlns:a16="http://schemas.microsoft.com/office/drawing/2014/main" id="{6280EB9C-6A13-2EE2-DD97-4EA46E610FFA}"/>
              </a:ext>
            </a:extLst>
          </p:cNvPr>
          <p:cNvSpPr>
            <a:spLocks noGrp="1"/>
          </p:cNvSpPr>
          <p:nvPr>
            <p:ph type="title"/>
          </p:nvPr>
        </p:nvSpPr>
        <p:spPr>
          <a:xfrm>
            <a:off x="228600" y="251752"/>
            <a:ext cx="8686800" cy="427877"/>
          </a:xfrm>
        </p:spPr>
        <p:txBody>
          <a:bodyPr/>
          <a:lstStyle/>
          <a:p>
            <a:r>
              <a:rPr lang="en-US" dirty="0"/>
              <a:t>Remote Handling Design Overview</a:t>
            </a:r>
          </a:p>
        </p:txBody>
      </p:sp>
    </p:spTree>
    <p:extLst>
      <p:ext uri="{BB962C8B-B14F-4D97-AF65-F5344CB8AC3E}">
        <p14:creationId xmlns:p14="http://schemas.microsoft.com/office/powerpoint/2010/main" val="1037035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145E6D5-2EA3-742E-0053-81442FE4F455}"/>
              </a:ext>
            </a:extLst>
          </p:cNvPr>
          <p:cNvPicPr>
            <a:picLocks noChangeAspect="1"/>
          </p:cNvPicPr>
          <p:nvPr/>
        </p:nvPicPr>
        <p:blipFill>
          <a:blip r:embed="rId2"/>
          <a:stretch>
            <a:fillRect/>
          </a:stretch>
        </p:blipFill>
        <p:spPr>
          <a:xfrm>
            <a:off x="5520944" y="684504"/>
            <a:ext cx="3166772" cy="2950351"/>
          </a:xfrm>
          <a:prstGeom prst="rect">
            <a:avLst/>
          </a:prstGeom>
        </p:spPr>
      </p:pic>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a:p>
            <a:pPr>
              <a:defRPr/>
            </a:pPr>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
        <p:nvSpPr>
          <p:cNvPr id="9" name="Title 6">
            <a:extLst>
              <a:ext uri="{FF2B5EF4-FFF2-40B4-BE49-F238E27FC236}">
                <a16:creationId xmlns:a16="http://schemas.microsoft.com/office/drawing/2014/main" id="{6280EB9C-6A13-2EE2-DD97-4EA46E610FFA}"/>
              </a:ext>
            </a:extLst>
          </p:cNvPr>
          <p:cNvSpPr>
            <a:spLocks noGrp="1"/>
          </p:cNvSpPr>
          <p:nvPr>
            <p:ph type="title"/>
          </p:nvPr>
        </p:nvSpPr>
        <p:spPr>
          <a:xfrm>
            <a:off x="228600" y="251752"/>
            <a:ext cx="8686800" cy="427877"/>
          </a:xfrm>
        </p:spPr>
        <p:txBody>
          <a:bodyPr/>
          <a:lstStyle/>
          <a:p>
            <a:r>
              <a:rPr lang="en-US" dirty="0"/>
              <a:t>Remote Handling Design Overview</a:t>
            </a:r>
          </a:p>
        </p:txBody>
      </p:sp>
      <p:sp>
        <p:nvSpPr>
          <p:cNvPr id="7" name="Content Placeholder 1">
            <a:extLst>
              <a:ext uri="{FF2B5EF4-FFF2-40B4-BE49-F238E27FC236}">
                <a16:creationId xmlns:a16="http://schemas.microsoft.com/office/drawing/2014/main" id="{A8758464-25A9-299E-3DA9-647329BF6DAD}"/>
              </a:ext>
            </a:extLst>
          </p:cNvPr>
          <p:cNvSpPr txBox="1">
            <a:spLocks/>
          </p:cNvSpPr>
          <p:nvPr/>
        </p:nvSpPr>
        <p:spPr>
          <a:xfrm>
            <a:off x="228601" y="971549"/>
            <a:ext cx="4940558" cy="532661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a:t>The frame of the mechanism will be 80/20 to enable ease of mounting of all components.</a:t>
            </a:r>
          </a:p>
          <a:p>
            <a:r>
              <a:rPr lang="en-US" sz="2000" dirty="0"/>
              <a:t>Disk will rotate on 4 high capacity bearings to position components.</a:t>
            </a:r>
          </a:p>
          <a:p>
            <a:r>
              <a:rPr lang="en-US" sz="2000" dirty="0"/>
              <a:t>Linear actuators mounted on disk will change the radial position of the bolting gearboxes.</a:t>
            </a:r>
          </a:p>
          <a:p>
            <a:r>
              <a:rPr lang="en-US" sz="2000" dirty="0"/>
              <a:t>4 Linear actuators positioned at the 4 corners of the mechanism will control the position along the target chase</a:t>
            </a:r>
          </a:p>
          <a:p>
            <a:r>
              <a:rPr lang="en-US" sz="2000" dirty="0"/>
              <a:t>Magnetic Grippers will attach to the window for transport</a:t>
            </a:r>
            <a:endParaRPr lang="en-US" sz="2000" strike="sngStrike" dirty="0"/>
          </a:p>
        </p:txBody>
      </p:sp>
      <p:pic>
        <p:nvPicPr>
          <p:cNvPr id="12" name="Picture 11">
            <a:extLst>
              <a:ext uri="{FF2B5EF4-FFF2-40B4-BE49-F238E27FC236}">
                <a16:creationId xmlns:a16="http://schemas.microsoft.com/office/drawing/2014/main" id="{A04A4929-7320-2724-2F73-037000A6D338}"/>
              </a:ext>
            </a:extLst>
          </p:cNvPr>
          <p:cNvPicPr>
            <a:picLocks noChangeAspect="1"/>
          </p:cNvPicPr>
          <p:nvPr/>
        </p:nvPicPr>
        <p:blipFill>
          <a:blip r:embed="rId3"/>
          <a:stretch>
            <a:fillRect/>
          </a:stretch>
        </p:blipFill>
        <p:spPr>
          <a:xfrm>
            <a:off x="5520944" y="3721101"/>
            <a:ext cx="3066791" cy="2316324"/>
          </a:xfrm>
          <a:prstGeom prst="rect">
            <a:avLst/>
          </a:prstGeom>
        </p:spPr>
      </p:pic>
    </p:spTree>
    <p:extLst>
      <p:ext uri="{BB962C8B-B14F-4D97-AF65-F5344CB8AC3E}">
        <p14:creationId xmlns:p14="http://schemas.microsoft.com/office/powerpoint/2010/main" val="954539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a:p>
            <a:pPr>
              <a:defRPr/>
            </a:pPr>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
        <p:nvSpPr>
          <p:cNvPr id="9" name="Title 6">
            <a:extLst>
              <a:ext uri="{FF2B5EF4-FFF2-40B4-BE49-F238E27FC236}">
                <a16:creationId xmlns:a16="http://schemas.microsoft.com/office/drawing/2014/main" id="{6280EB9C-6A13-2EE2-DD97-4EA46E610FFA}"/>
              </a:ext>
            </a:extLst>
          </p:cNvPr>
          <p:cNvSpPr>
            <a:spLocks noGrp="1"/>
          </p:cNvSpPr>
          <p:nvPr>
            <p:ph type="title"/>
          </p:nvPr>
        </p:nvSpPr>
        <p:spPr>
          <a:xfrm>
            <a:off x="228600" y="251752"/>
            <a:ext cx="8686800" cy="427877"/>
          </a:xfrm>
        </p:spPr>
        <p:txBody>
          <a:bodyPr/>
          <a:lstStyle/>
          <a:p>
            <a:r>
              <a:rPr lang="en-US" dirty="0"/>
              <a:t>Bolting Mechanism Design Overview</a:t>
            </a:r>
          </a:p>
        </p:txBody>
      </p:sp>
      <p:pic>
        <p:nvPicPr>
          <p:cNvPr id="2" name="Picture 1">
            <a:extLst>
              <a:ext uri="{FF2B5EF4-FFF2-40B4-BE49-F238E27FC236}">
                <a16:creationId xmlns:a16="http://schemas.microsoft.com/office/drawing/2014/main" id="{AC134E48-C807-7E81-9375-E6CD196BD9F6}"/>
              </a:ext>
            </a:extLst>
          </p:cNvPr>
          <p:cNvPicPr>
            <a:picLocks noChangeAspect="1"/>
          </p:cNvPicPr>
          <p:nvPr/>
        </p:nvPicPr>
        <p:blipFill>
          <a:blip r:embed="rId2"/>
          <a:stretch>
            <a:fillRect/>
          </a:stretch>
        </p:blipFill>
        <p:spPr>
          <a:xfrm>
            <a:off x="736827" y="2049571"/>
            <a:ext cx="7475002" cy="3084700"/>
          </a:xfrm>
          <a:prstGeom prst="rect">
            <a:avLst/>
          </a:prstGeom>
        </p:spPr>
      </p:pic>
    </p:spTree>
    <p:extLst>
      <p:ext uri="{BB962C8B-B14F-4D97-AF65-F5344CB8AC3E}">
        <p14:creationId xmlns:p14="http://schemas.microsoft.com/office/powerpoint/2010/main" val="3878210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a:p>
            <a:pPr>
              <a:defRPr/>
            </a:pPr>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9" name="Title 6">
            <a:extLst>
              <a:ext uri="{FF2B5EF4-FFF2-40B4-BE49-F238E27FC236}">
                <a16:creationId xmlns:a16="http://schemas.microsoft.com/office/drawing/2014/main" id="{6280EB9C-6A13-2EE2-DD97-4EA46E610FFA}"/>
              </a:ext>
            </a:extLst>
          </p:cNvPr>
          <p:cNvSpPr>
            <a:spLocks noGrp="1"/>
          </p:cNvSpPr>
          <p:nvPr>
            <p:ph type="title"/>
          </p:nvPr>
        </p:nvSpPr>
        <p:spPr>
          <a:xfrm>
            <a:off x="228600" y="251752"/>
            <a:ext cx="8686800" cy="427877"/>
          </a:xfrm>
        </p:spPr>
        <p:txBody>
          <a:bodyPr/>
          <a:lstStyle/>
          <a:p>
            <a:r>
              <a:rPr lang="en-US" dirty="0"/>
              <a:t>Remote Handling Vertical Motion</a:t>
            </a:r>
          </a:p>
        </p:txBody>
      </p:sp>
      <p:pic>
        <p:nvPicPr>
          <p:cNvPr id="11" name="Picture 10">
            <a:extLst>
              <a:ext uri="{FF2B5EF4-FFF2-40B4-BE49-F238E27FC236}">
                <a16:creationId xmlns:a16="http://schemas.microsoft.com/office/drawing/2014/main" id="{D3FD9B20-ACDA-FF5B-EEEB-30E635CB7F45}"/>
              </a:ext>
            </a:extLst>
          </p:cNvPr>
          <p:cNvPicPr>
            <a:picLocks noChangeAspect="1"/>
          </p:cNvPicPr>
          <p:nvPr/>
        </p:nvPicPr>
        <p:blipFill>
          <a:blip r:embed="rId2"/>
          <a:stretch>
            <a:fillRect/>
          </a:stretch>
        </p:blipFill>
        <p:spPr>
          <a:xfrm>
            <a:off x="5232845" y="1301750"/>
            <a:ext cx="3098355" cy="4111547"/>
          </a:xfrm>
          <a:prstGeom prst="rect">
            <a:avLst/>
          </a:prstGeom>
        </p:spPr>
      </p:pic>
      <p:sp>
        <p:nvSpPr>
          <p:cNvPr id="12" name="Content Placeholder 1">
            <a:extLst>
              <a:ext uri="{FF2B5EF4-FFF2-40B4-BE49-F238E27FC236}">
                <a16:creationId xmlns:a16="http://schemas.microsoft.com/office/drawing/2014/main" id="{24774EA9-20AD-8151-91AB-5E0C84CFBF75}"/>
              </a:ext>
            </a:extLst>
          </p:cNvPr>
          <p:cNvSpPr txBox="1">
            <a:spLocks/>
          </p:cNvSpPr>
          <p:nvPr/>
        </p:nvSpPr>
        <p:spPr>
          <a:xfrm>
            <a:off x="228601" y="971549"/>
            <a:ext cx="4940558" cy="532661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a:t>Initial vertical motion design consisted of a ball screw in tension spanning the length of the Lower Chute and carriage rails</a:t>
            </a:r>
          </a:p>
          <a:p>
            <a:r>
              <a:rPr lang="en-US" sz="2000" dirty="0"/>
              <a:t>Problem arises due to the need for upper and lower chute to be </a:t>
            </a:r>
            <a:r>
              <a:rPr lang="en-US" sz="2000" dirty="0" err="1"/>
              <a:t>seperable</a:t>
            </a:r>
            <a:endParaRPr lang="en-US" sz="2000" dirty="0"/>
          </a:p>
          <a:p>
            <a:r>
              <a:rPr lang="en-US" sz="2000" dirty="0"/>
              <a:t>Redesign being considered and researched:</a:t>
            </a:r>
          </a:p>
          <a:p>
            <a:pPr lvl="1"/>
            <a:r>
              <a:rPr lang="en-US" sz="1800" dirty="0"/>
              <a:t>Rack and Pinion system</a:t>
            </a:r>
          </a:p>
          <a:p>
            <a:pPr lvl="1"/>
            <a:r>
              <a:rPr lang="en-US" sz="1800" dirty="0"/>
              <a:t>Allows for separation at the interface between Upper and Lower Chute</a:t>
            </a:r>
          </a:p>
          <a:p>
            <a:pPr lvl="1"/>
            <a:endParaRPr lang="en-US" sz="1800" dirty="0"/>
          </a:p>
        </p:txBody>
      </p:sp>
    </p:spTree>
    <p:extLst>
      <p:ext uri="{BB962C8B-B14F-4D97-AF65-F5344CB8AC3E}">
        <p14:creationId xmlns:p14="http://schemas.microsoft.com/office/powerpoint/2010/main" val="3263833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a:p>
            <a:pPr>
              <a:defRPr/>
            </a:pPr>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
        <p:nvSpPr>
          <p:cNvPr id="9" name="Title 6">
            <a:extLst>
              <a:ext uri="{FF2B5EF4-FFF2-40B4-BE49-F238E27FC236}">
                <a16:creationId xmlns:a16="http://schemas.microsoft.com/office/drawing/2014/main" id="{6280EB9C-6A13-2EE2-DD97-4EA46E610FFA}"/>
              </a:ext>
            </a:extLst>
          </p:cNvPr>
          <p:cNvSpPr>
            <a:spLocks noGrp="1"/>
          </p:cNvSpPr>
          <p:nvPr>
            <p:ph type="title"/>
          </p:nvPr>
        </p:nvSpPr>
        <p:spPr>
          <a:xfrm>
            <a:off x="228600" y="251752"/>
            <a:ext cx="8686800" cy="427877"/>
          </a:xfrm>
        </p:spPr>
        <p:txBody>
          <a:bodyPr/>
          <a:lstStyle/>
          <a:p>
            <a:r>
              <a:rPr lang="en-US" sz="2400" dirty="0"/>
              <a:t>Prototyping and Controls of Remote Handling Mechanism</a:t>
            </a:r>
          </a:p>
        </p:txBody>
      </p:sp>
      <p:sp>
        <p:nvSpPr>
          <p:cNvPr id="12" name="Content Placeholder 1">
            <a:extLst>
              <a:ext uri="{FF2B5EF4-FFF2-40B4-BE49-F238E27FC236}">
                <a16:creationId xmlns:a16="http://schemas.microsoft.com/office/drawing/2014/main" id="{24774EA9-20AD-8151-91AB-5E0C84CFBF75}"/>
              </a:ext>
            </a:extLst>
          </p:cNvPr>
          <p:cNvSpPr txBox="1">
            <a:spLocks/>
          </p:cNvSpPr>
          <p:nvPr/>
        </p:nvSpPr>
        <p:spPr>
          <a:xfrm>
            <a:off x="228601" y="971549"/>
            <a:ext cx="4940558" cy="532661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a:t>Prototyping of “The Donut” is underway at Fermilab’s MI-8 facility</a:t>
            </a:r>
          </a:p>
          <a:p>
            <a:r>
              <a:rPr lang="en-US" sz="2000" dirty="0"/>
              <a:t>Productivity Suite PLC systems used for controls of stepper motors</a:t>
            </a:r>
          </a:p>
          <a:p>
            <a:r>
              <a:rPr lang="en-US" sz="2000" dirty="0"/>
              <a:t>Prototype Testing Goals:</a:t>
            </a:r>
          </a:p>
          <a:p>
            <a:pPr lvl="1"/>
            <a:r>
              <a:rPr lang="en-US" sz="1400" dirty="0"/>
              <a:t>Motion along beamline</a:t>
            </a:r>
          </a:p>
          <a:p>
            <a:pPr lvl="1"/>
            <a:r>
              <a:rPr lang="en-US" sz="1400" dirty="0"/>
              <a:t>Rotation of component disk</a:t>
            </a:r>
          </a:p>
          <a:p>
            <a:pPr lvl="1"/>
            <a:r>
              <a:rPr lang="en-US" sz="1400" dirty="0"/>
              <a:t>Adjustment of bolting diameter</a:t>
            </a:r>
          </a:p>
          <a:p>
            <a:pPr lvl="1"/>
            <a:r>
              <a:rPr lang="en-US" sz="1400" dirty="0"/>
              <a:t>Interfacing with bolt pattern test fabrication to simulate bolting procedure</a:t>
            </a:r>
            <a:endParaRPr lang="en-US" sz="1200" dirty="0"/>
          </a:p>
          <a:p>
            <a:pPr lvl="1"/>
            <a:endParaRPr lang="en-US" sz="1800" dirty="0"/>
          </a:p>
        </p:txBody>
      </p:sp>
      <p:pic>
        <p:nvPicPr>
          <p:cNvPr id="3" name="Picture 2" descr="A picture containing text, indoor&#10;&#10;Description automatically generated">
            <a:extLst>
              <a:ext uri="{FF2B5EF4-FFF2-40B4-BE49-F238E27FC236}">
                <a16:creationId xmlns:a16="http://schemas.microsoft.com/office/drawing/2014/main" id="{00CF0434-8397-25D2-9343-375D83738013}"/>
              </a:ext>
            </a:extLst>
          </p:cNvPr>
          <p:cNvPicPr>
            <a:picLocks noChangeAspect="1"/>
          </p:cNvPicPr>
          <p:nvPr/>
        </p:nvPicPr>
        <p:blipFill rotWithShape="1">
          <a:blip r:embed="rId2"/>
          <a:srcRect l="15581" r="2754"/>
          <a:stretch/>
        </p:blipFill>
        <p:spPr>
          <a:xfrm rot="5400000">
            <a:off x="5754824" y="985556"/>
            <a:ext cx="2447440" cy="2247689"/>
          </a:xfrm>
          <a:prstGeom prst="rect">
            <a:avLst/>
          </a:prstGeom>
        </p:spPr>
      </p:pic>
      <p:pic>
        <p:nvPicPr>
          <p:cNvPr id="7" name="Picture 6" descr="A picture containing computer, rack, stack&#10;&#10;Description automatically generated">
            <a:extLst>
              <a:ext uri="{FF2B5EF4-FFF2-40B4-BE49-F238E27FC236}">
                <a16:creationId xmlns:a16="http://schemas.microsoft.com/office/drawing/2014/main" id="{D960AF89-A435-234D-242B-B013E55BC5E0}"/>
              </a:ext>
            </a:extLst>
          </p:cNvPr>
          <p:cNvPicPr>
            <a:picLocks noChangeAspect="1"/>
          </p:cNvPicPr>
          <p:nvPr/>
        </p:nvPicPr>
        <p:blipFill>
          <a:blip r:embed="rId3"/>
          <a:stretch>
            <a:fillRect/>
          </a:stretch>
        </p:blipFill>
        <p:spPr>
          <a:xfrm rot="5400000">
            <a:off x="5615310" y="3776134"/>
            <a:ext cx="2777068" cy="2082801"/>
          </a:xfrm>
          <a:prstGeom prst="rect">
            <a:avLst/>
          </a:prstGeom>
        </p:spPr>
      </p:pic>
    </p:spTree>
    <p:extLst>
      <p:ext uri="{BB962C8B-B14F-4D97-AF65-F5344CB8AC3E}">
        <p14:creationId xmlns:p14="http://schemas.microsoft.com/office/powerpoint/2010/main" val="369794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9E1516C2-901D-4E79-996F-592F964A3069}"/>
              </a:ext>
            </a:extLst>
          </p:cNvPr>
          <p:cNvSpPr>
            <a:spLocks noGrp="1"/>
          </p:cNvSpPr>
          <p:nvPr>
            <p:ph type="dt" sz="half" idx="2"/>
          </p:nvPr>
        </p:nvSpPr>
        <p:spPr/>
        <p:txBody>
          <a:bodyPr/>
          <a:lstStyle/>
          <a:p>
            <a:pPr>
              <a:defRPr/>
            </a:pPr>
            <a:fld id="{B099EE7B-C01A-E94A-AA76-2F04CF97FC05}" type="datetime1">
              <a:rPr lang="en-US" smtClean="0"/>
              <a:t>9/21/2022</a:t>
            </a:fld>
            <a:endParaRPr lang="en-US" dirty="0"/>
          </a:p>
        </p:txBody>
      </p:sp>
      <p:sp>
        <p:nvSpPr>
          <p:cNvPr id="7" name="Footer Placeholder 6">
            <a:extLst>
              <a:ext uri="{FF2B5EF4-FFF2-40B4-BE49-F238E27FC236}">
                <a16:creationId xmlns:a16="http://schemas.microsoft.com/office/drawing/2014/main" id="{B154D5CE-DD1A-4903-A73D-069FACF7D6AE}"/>
              </a:ext>
            </a:extLst>
          </p:cNvPr>
          <p:cNvSpPr>
            <a:spLocks noGrp="1"/>
          </p:cNvSpPr>
          <p:nvPr>
            <p:ph type="ftr" sz="quarter" idx="3"/>
          </p:nvPr>
        </p:nvSpPr>
        <p:spPr>
          <a:xfrm>
            <a:off x="1530601" y="6504213"/>
            <a:ext cx="6486857" cy="242873"/>
          </a:xfrm>
        </p:spPr>
        <p:txBody>
          <a:bodyPr/>
          <a:lstStyle/>
          <a:p>
            <a:pPr>
              <a:defRPr/>
            </a:pPr>
            <a:r>
              <a:rPr lang="en-US" dirty="0"/>
              <a:t>Quinn Peterson | LBNF Decay Pipe Window Exchange Mechanism Design Overview</a:t>
            </a:r>
          </a:p>
        </p:txBody>
      </p:sp>
      <p:sp>
        <p:nvSpPr>
          <p:cNvPr id="8" name="Slide Number Placeholder 7">
            <a:extLst>
              <a:ext uri="{FF2B5EF4-FFF2-40B4-BE49-F238E27FC236}">
                <a16:creationId xmlns:a16="http://schemas.microsoft.com/office/drawing/2014/main" id="{85725945-8107-464E-9D9E-FD91D7E717C2}"/>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
        <p:nvSpPr>
          <p:cNvPr id="9" name="Title 8">
            <a:extLst>
              <a:ext uri="{FF2B5EF4-FFF2-40B4-BE49-F238E27FC236}">
                <a16:creationId xmlns:a16="http://schemas.microsoft.com/office/drawing/2014/main" id="{CA1F38B8-486C-413C-93FC-9987689F4198}"/>
              </a:ext>
            </a:extLst>
          </p:cNvPr>
          <p:cNvSpPr>
            <a:spLocks noGrp="1"/>
          </p:cNvSpPr>
          <p:nvPr>
            <p:ph type="title"/>
          </p:nvPr>
        </p:nvSpPr>
        <p:spPr/>
        <p:txBody>
          <a:bodyPr/>
          <a:lstStyle/>
          <a:p>
            <a:r>
              <a:rPr lang="en-US" dirty="0"/>
              <a:t>Testing Fixture</a:t>
            </a:r>
          </a:p>
        </p:txBody>
      </p:sp>
      <p:sp>
        <p:nvSpPr>
          <p:cNvPr id="13" name="Content Placeholder 1">
            <a:extLst>
              <a:ext uri="{FF2B5EF4-FFF2-40B4-BE49-F238E27FC236}">
                <a16:creationId xmlns:a16="http://schemas.microsoft.com/office/drawing/2014/main" id="{BA3F4D35-EC9B-41A1-A478-1F2E768B274C}"/>
              </a:ext>
            </a:extLst>
          </p:cNvPr>
          <p:cNvSpPr txBox="1">
            <a:spLocks/>
          </p:cNvSpPr>
          <p:nvPr/>
        </p:nvSpPr>
        <p:spPr>
          <a:xfrm>
            <a:off x="222251" y="1377362"/>
            <a:ext cx="4349750" cy="512685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1800" dirty="0"/>
              <a:t>Testing Fixture design completed at the end of January</a:t>
            </a:r>
          </a:p>
          <a:p>
            <a:r>
              <a:rPr lang="en-US" sz="1800" dirty="0"/>
              <a:t>Fixture will attach to the front of the Test Stand and bolt directly onto 8020 frame.</a:t>
            </a:r>
          </a:p>
        </p:txBody>
      </p:sp>
      <p:pic>
        <p:nvPicPr>
          <p:cNvPr id="5" name="Picture 4">
            <a:extLst>
              <a:ext uri="{FF2B5EF4-FFF2-40B4-BE49-F238E27FC236}">
                <a16:creationId xmlns:a16="http://schemas.microsoft.com/office/drawing/2014/main" id="{10A18D2E-E063-4E35-BE5D-1A2B05B472C6}"/>
              </a:ext>
            </a:extLst>
          </p:cNvPr>
          <p:cNvPicPr>
            <a:picLocks noChangeAspect="1"/>
          </p:cNvPicPr>
          <p:nvPr/>
        </p:nvPicPr>
        <p:blipFill>
          <a:blip r:embed="rId2"/>
          <a:stretch>
            <a:fillRect/>
          </a:stretch>
        </p:blipFill>
        <p:spPr>
          <a:xfrm>
            <a:off x="4689446" y="292911"/>
            <a:ext cx="4454554" cy="3136089"/>
          </a:xfrm>
          <a:prstGeom prst="rect">
            <a:avLst/>
          </a:prstGeom>
        </p:spPr>
      </p:pic>
      <p:pic>
        <p:nvPicPr>
          <p:cNvPr id="11" name="Picture 10">
            <a:extLst>
              <a:ext uri="{FF2B5EF4-FFF2-40B4-BE49-F238E27FC236}">
                <a16:creationId xmlns:a16="http://schemas.microsoft.com/office/drawing/2014/main" id="{2D88046B-F9F6-4B4A-944C-11494A10748A}"/>
              </a:ext>
            </a:extLst>
          </p:cNvPr>
          <p:cNvPicPr>
            <a:picLocks noChangeAspect="1"/>
          </p:cNvPicPr>
          <p:nvPr/>
        </p:nvPicPr>
        <p:blipFill>
          <a:blip r:embed="rId3"/>
          <a:stretch>
            <a:fillRect/>
          </a:stretch>
        </p:blipFill>
        <p:spPr>
          <a:xfrm>
            <a:off x="5471248" y="3754842"/>
            <a:ext cx="2890949" cy="2322472"/>
          </a:xfrm>
          <a:prstGeom prst="rect">
            <a:avLst/>
          </a:prstGeom>
        </p:spPr>
      </p:pic>
    </p:spTree>
    <p:extLst>
      <p:ext uri="{BB962C8B-B14F-4D97-AF65-F5344CB8AC3E}">
        <p14:creationId xmlns:p14="http://schemas.microsoft.com/office/powerpoint/2010/main" val="2631034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9E1516C2-901D-4E79-996F-592F964A3069}"/>
              </a:ext>
            </a:extLst>
          </p:cNvPr>
          <p:cNvSpPr>
            <a:spLocks noGrp="1"/>
          </p:cNvSpPr>
          <p:nvPr>
            <p:ph type="dt" sz="half" idx="2"/>
          </p:nvPr>
        </p:nvSpPr>
        <p:spPr/>
        <p:txBody>
          <a:bodyPr/>
          <a:lstStyle/>
          <a:p>
            <a:pPr>
              <a:defRPr/>
            </a:pPr>
            <a:fld id="{B099EE7B-C01A-E94A-AA76-2F04CF97FC05}" type="datetime1">
              <a:rPr lang="en-US" smtClean="0"/>
              <a:t>9/21/2022</a:t>
            </a:fld>
            <a:endParaRPr lang="en-US" dirty="0"/>
          </a:p>
        </p:txBody>
      </p:sp>
      <p:sp>
        <p:nvSpPr>
          <p:cNvPr id="7" name="Footer Placeholder 6">
            <a:extLst>
              <a:ext uri="{FF2B5EF4-FFF2-40B4-BE49-F238E27FC236}">
                <a16:creationId xmlns:a16="http://schemas.microsoft.com/office/drawing/2014/main" id="{B154D5CE-DD1A-4903-A73D-069FACF7D6AE}"/>
              </a:ext>
            </a:extLst>
          </p:cNvPr>
          <p:cNvSpPr>
            <a:spLocks noGrp="1"/>
          </p:cNvSpPr>
          <p:nvPr>
            <p:ph type="ftr" sz="quarter" idx="3"/>
          </p:nvPr>
        </p:nvSpPr>
        <p:spPr>
          <a:xfrm>
            <a:off x="1530601" y="6504213"/>
            <a:ext cx="6486857" cy="242873"/>
          </a:xfrm>
        </p:spPr>
        <p:txBody>
          <a:bodyPr/>
          <a:lstStyle/>
          <a:p>
            <a:pPr>
              <a:defRPr/>
            </a:pPr>
            <a:r>
              <a:rPr lang="en-US" dirty="0"/>
              <a:t>Quinn Peterson | LBNF Beam Windows and Remote Handling</a:t>
            </a:r>
          </a:p>
        </p:txBody>
      </p:sp>
      <p:sp>
        <p:nvSpPr>
          <p:cNvPr id="8" name="Slide Number Placeholder 7">
            <a:extLst>
              <a:ext uri="{FF2B5EF4-FFF2-40B4-BE49-F238E27FC236}">
                <a16:creationId xmlns:a16="http://schemas.microsoft.com/office/drawing/2014/main" id="{85725945-8107-464E-9D9E-FD91D7E717C2}"/>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
        <p:nvSpPr>
          <p:cNvPr id="9" name="Title 8">
            <a:extLst>
              <a:ext uri="{FF2B5EF4-FFF2-40B4-BE49-F238E27FC236}">
                <a16:creationId xmlns:a16="http://schemas.microsoft.com/office/drawing/2014/main" id="{CA1F38B8-486C-413C-93FC-9987689F4198}"/>
              </a:ext>
            </a:extLst>
          </p:cNvPr>
          <p:cNvSpPr>
            <a:spLocks noGrp="1"/>
          </p:cNvSpPr>
          <p:nvPr>
            <p:ph type="title"/>
          </p:nvPr>
        </p:nvSpPr>
        <p:spPr/>
        <p:txBody>
          <a:bodyPr/>
          <a:lstStyle/>
          <a:p>
            <a:r>
              <a:rPr lang="en-US" dirty="0"/>
              <a:t>Prototype Testing: Disk Rotation</a:t>
            </a:r>
          </a:p>
        </p:txBody>
      </p:sp>
      <p:sp>
        <p:nvSpPr>
          <p:cNvPr id="13" name="Content Placeholder 1">
            <a:extLst>
              <a:ext uri="{FF2B5EF4-FFF2-40B4-BE49-F238E27FC236}">
                <a16:creationId xmlns:a16="http://schemas.microsoft.com/office/drawing/2014/main" id="{BA3F4D35-EC9B-41A1-A478-1F2E768B274C}"/>
              </a:ext>
            </a:extLst>
          </p:cNvPr>
          <p:cNvSpPr txBox="1">
            <a:spLocks/>
          </p:cNvSpPr>
          <p:nvPr/>
        </p:nvSpPr>
        <p:spPr>
          <a:xfrm>
            <a:off x="356407" y="1325461"/>
            <a:ext cx="4215593" cy="3699545"/>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1800" dirty="0"/>
              <a:t>Discovered a warp in the disk causing the distance between pinion and ring gear to drift by a half inch throughout complete rotation</a:t>
            </a:r>
          </a:p>
          <a:p>
            <a:r>
              <a:rPr lang="en-US" sz="1800" dirty="0"/>
              <a:t>Warp causing disk to not spin as freely on bearings causing motor to not be able to compensate for additional torque required</a:t>
            </a:r>
          </a:p>
          <a:p>
            <a:r>
              <a:rPr lang="en-US" sz="1800" dirty="0"/>
              <a:t>When manually turning pinion, ring gear and pinion were able to turn the disk without the plastic breaking</a:t>
            </a:r>
          </a:p>
          <a:p>
            <a:pPr marL="0" indent="0">
              <a:buNone/>
            </a:pPr>
            <a:endParaRPr lang="en-US" sz="2000" dirty="0"/>
          </a:p>
        </p:txBody>
      </p:sp>
      <p:pic>
        <p:nvPicPr>
          <p:cNvPr id="16" name="Picture 15" descr="A close-up of a machine&#10;&#10;Description automatically generated with low confidence">
            <a:extLst>
              <a:ext uri="{FF2B5EF4-FFF2-40B4-BE49-F238E27FC236}">
                <a16:creationId xmlns:a16="http://schemas.microsoft.com/office/drawing/2014/main" id="{FF694F15-003A-4B21-92A8-CB391B29A588}"/>
              </a:ext>
            </a:extLst>
          </p:cNvPr>
          <p:cNvPicPr>
            <a:picLocks noChangeAspect="1"/>
          </p:cNvPicPr>
          <p:nvPr/>
        </p:nvPicPr>
        <p:blipFill>
          <a:blip r:embed="rId2"/>
          <a:stretch>
            <a:fillRect/>
          </a:stretch>
        </p:blipFill>
        <p:spPr>
          <a:xfrm rot="5400000">
            <a:off x="4657671" y="1605977"/>
            <a:ext cx="4184683" cy="3138512"/>
          </a:xfrm>
          <a:prstGeom prst="rect">
            <a:avLst/>
          </a:prstGeom>
        </p:spPr>
      </p:pic>
    </p:spTree>
    <p:extLst>
      <p:ext uri="{BB962C8B-B14F-4D97-AF65-F5344CB8AC3E}">
        <p14:creationId xmlns:p14="http://schemas.microsoft.com/office/powerpoint/2010/main" val="3652053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FB4F2E-29C1-3741-D721-C619636C5BBB}"/>
              </a:ext>
            </a:extLst>
          </p:cNvPr>
          <p:cNvPicPr>
            <a:picLocks noChangeAspect="1"/>
          </p:cNvPicPr>
          <p:nvPr/>
        </p:nvPicPr>
        <p:blipFill>
          <a:blip r:embed="rId2"/>
          <a:stretch>
            <a:fillRect/>
          </a:stretch>
        </p:blipFill>
        <p:spPr>
          <a:xfrm>
            <a:off x="54501" y="2400345"/>
            <a:ext cx="8998665" cy="3116232"/>
          </a:xfrm>
          <a:prstGeom prst="rect">
            <a:avLst/>
          </a:prstGeom>
        </p:spPr>
      </p:pic>
      <p:sp>
        <p:nvSpPr>
          <p:cNvPr id="3" name="Title 2">
            <a:extLst>
              <a:ext uri="{FF2B5EF4-FFF2-40B4-BE49-F238E27FC236}">
                <a16:creationId xmlns:a16="http://schemas.microsoft.com/office/drawing/2014/main" id="{309E1FF9-2863-4C79-8469-7B3636BCC615}"/>
              </a:ext>
            </a:extLst>
          </p:cNvPr>
          <p:cNvSpPr>
            <a:spLocks noGrp="1"/>
          </p:cNvSpPr>
          <p:nvPr>
            <p:ph type="title"/>
          </p:nvPr>
        </p:nvSpPr>
        <p:spPr>
          <a:xfrm>
            <a:off x="228600" y="1695576"/>
            <a:ext cx="8686800" cy="783357"/>
          </a:xfrm>
        </p:spPr>
        <p:txBody>
          <a:bodyPr/>
          <a:lstStyle/>
          <a:p>
            <a:pPr algn="ctr"/>
            <a:r>
              <a:rPr lang="en-US" sz="4800" dirty="0"/>
              <a:t>Primary Beam Window</a:t>
            </a:r>
          </a:p>
        </p:txBody>
      </p:sp>
      <p:sp>
        <p:nvSpPr>
          <p:cNvPr id="5" name="Footer Placeholder 4">
            <a:extLst>
              <a:ext uri="{FF2B5EF4-FFF2-40B4-BE49-F238E27FC236}">
                <a16:creationId xmlns:a16="http://schemas.microsoft.com/office/drawing/2014/main" id="{E47C0246-FABD-49D2-BF27-0D6DDA7B1ED8}"/>
              </a:ext>
            </a:extLst>
          </p:cNvPr>
          <p:cNvSpPr>
            <a:spLocks noGrp="1"/>
          </p:cNvSpPr>
          <p:nvPr>
            <p:ph type="ftr" sz="quarter" idx="3"/>
          </p:nvPr>
        </p:nvSpPr>
        <p:spPr>
          <a:xfrm>
            <a:off x="1530602" y="6504213"/>
            <a:ext cx="64777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73DBDEA3-68D0-4ADD-B48A-34F86D9752A9}"/>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7" name="Date Placeholder 3">
            <a:extLst>
              <a:ext uri="{FF2B5EF4-FFF2-40B4-BE49-F238E27FC236}">
                <a16:creationId xmlns:a16="http://schemas.microsoft.com/office/drawing/2014/main" id="{D17D404A-FA91-444A-897A-8478BAEBEC99}"/>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spTree>
    <p:extLst>
      <p:ext uri="{BB962C8B-B14F-4D97-AF65-F5344CB8AC3E}">
        <p14:creationId xmlns:p14="http://schemas.microsoft.com/office/powerpoint/2010/main" val="2483806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2F300-121F-47E4-BEA2-5DD55C602A72}"/>
              </a:ext>
            </a:extLst>
          </p:cNvPr>
          <p:cNvSpPr>
            <a:spLocks noGrp="1"/>
          </p:cNvSpPr>
          <p:nvPr>
            <p:ph type="title"/>
          </p:nvPr>
        </p:nvSpPr>
        <p:spPr/>
        <p:txBody>
          <a:bodyPr/>
          <a:lstStyle/>
          <a:p>
            <a:r>
              <a:rPr lang="en-US" sz="2400" dirty="0"/>
              <a:t>Conclusion</a:t>
            </a:r>
          </a:p>
        </p:txBody>
      </p:sp>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defRPr/>
              </a:pPr>
              <a:t>9/21/2022</a:t>
            </a:fld>
            <a:endParaRPr lang="en-US" dirty="0"/>
          </a:p>
          <a:p>
            <a:pPr>
              <a:defRPr/>
            </a:pPr>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sp>
        <p:nvSpPr>
          <p:cNvPr id="8" name="Content Placeholder 7">
            <a:extLst>
              <a:ext uri="{FF2B5EF4-FFF2-40B4-BE49-F238E27FC236}">
                <a16:creationId xmlns:a16="http://schemas.microsoft.com/office/drawing/2014/main" id="{F6395025-B164-4418-847E-8B8BB821C359}"/>
              </a:ext>
            </a:extLst>
          </p:cNvPr>
          <p:cNvSpPr>
            <a:spLocks noGrp="1"/>
          </p:cNvSpPr>
          <p:nvPr>
            <p:ph idx="1"/>
          </p:nvPr>
        </p:nvSpPr>
        <p:spPr>
          <a:xfrm>
            <a:off x="228600" y="971550"/>
            <a:ext cx="8672513" cy="4236291"/>
          </a:xfrm>
        </p:spPr>
        <p:txBody>
          <a:bodyPr/>
          <a:lstStyle/>
          <a:p>
            <a:r>
              <a:rPr lang="en-US" sz="2000" dirty="0"/>
              <a:t>Primary Beam Window and Cartridge Assembly has been developed and undergone final design. Prototyped assembly currently being developed.</a:t>
            </a:r>
          </a:p>
          <a:p>
            <a:r>
              <a:rPr lang="en-US" sz="2000" dirty="0"/>
              <a:t>Downstream Decay Pipe Window (DSDP Window) geometries confirmed by AECOM and analysis indicates no deficiencies </a:t>
            </a:r>
          </a:p>
          <a:p>
            <a:r>
              <a:rPr lang="en-US" sz="2000" dirty="0"/>
              <a:t>Upstream Decay Pipe Window (USDP Window) design continuing to be developed with </a:t>
            </a:r>
          </a:p>
          <a:p>
            <a:r>
              <a:rPr lang="en-US" sz="2000" dirty="0"/>
              <a:t>USDP Window Remote Handling System design and component research continuing. Problems discovered during prototyping being investigated.</a:t>
            </a:r>
          </a:p>
          <a:p>
            <a:endParaRPr lang="en-US" sz="1800" dirty="0"/>
          </a:p>
        </p:txBody>
      </p:sp>
    </p:spTree>
    <p:extLst>
      <p:ext uri="{BB962C8B-B14F-4D97-AF65-F5344CB8AC3E}">
        <p14:creationId xmlns:p14="http://schemas.microsoft.com/office/powerpoint/2010/main" val="3577778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AC2E-A5CA-46B6-AF60-1F2634F025A7}"/>
              </a:ext>
            </a:extLst>
          </p:cNvPr>
          <p:cNvSpPr>
            <a:spLocks noGrp="1"/>
          </p:cNvSpPr>
          <p:nvPr>
            <p:ph type="title"/>
          </p:nvPr>
        </p:nvSpPr>
        <p:spPr/>
        <p:txBody>
          <a:bodyPr/>
          <a:lstStyle/>
          <a:p>
            <a:r>
              <a:rPr lang="en-US" dirty="0"/>
              <a:t>Q2a: Does the window meet the FESHM safety requirements? </a:t>
            </a:r>
          </a:p>
        </p:txBody>
      </p:sp>
      <p:sp>
        <p:nvSpPr>
          <p:cNvPr id="3" name="Content Placeholder 2">
            <a:extLst>
              <a:ext uri="{FF2B5EF4-FFF2-40B4-BE49-F238E27FC236}">
                <a16:creationId xmlns:a16="http://schemas.microsoft.com/office/drawing/2014/main" id="{7D854026-A3A3-469C-9D19-FDEF2D3AD508}"/>
              </a:ext>
            </a:extLst>
          </p:cNvPr>
          <p:cNvSpPr>
            <a:spLocks noGrp="1"/>
          </p:cNvSpPr>
          <p:nvPr>
            <p:ph idx="1"/>
          </p:nvPr>
        </p:nvSpPr>
        <p:spPr>
          <a:xfrm>
            <a:off x="228600" y="931890"/>
            <a:ext cx="4034481" cy="5394769"/>
          </a:xfrm>
        </p:spPr>
        <p:txBody>
          <a:bodyPr/>
          <a:lstStyle/>
          <a:p>
            <a:r>
              <a:rPr lang="en-US" sz="2000" dirty="0"/>
              <a:t>FESHM 5033.1 applies to thin vacuum windows</a:t>
            </a:r>
          </a:p>
          <a:p>
            <a:r>
              <a:rPr lang="en-US" sz="2000" dirty="0"/>
              <a:t>Key Engineering Note Calculation shown at right:</a:t>
            </a:r>
          </a:p>
          <a:p>
            <a:pPr lvl="1"/>
            <a:r>
              <a:rPr lang="en-US" sz="1800" dirty="0"/>
              <a:t>EN04530 in Teamcenter has these calculations as required by 5033.1</a:t>
            </a:r>
          </a:p>
          <a:p>
            <a:r>
              <a:rPr lang="en-US" sz="2000" dirty="0"/>
              <a:t>Note Uniform pressure includes additional pressure from N2 in target chase.</a:t>
            </a:r>
          </a:p>
          <a:p>
            <a:r>
              <a:rPr lang="en-US" sz="2000" dirty="0"/>
              <a:t>5033.1 Required Thermal analysis performed and documented in DUNE docdb 20503</a:t>
            </a:r>
          </a:p>
          <a:p>
            <a:r>
              <a:rPr lang="en-US" sz="2000" dirty="0"/>
              <a:t>This meets FESHM 5033.1</a:t>
            </a:r>
          </a:p>
        </p:txBody>
      </p:sp>
      <p:sp>
        <p:nvSpPr>
          <p:cNvPr id="4" name="Date Placeholder 3">
            <a:extLst>
              <a:ext uri="{FF2B5EF4-FFF2-40B4-BE49-F238E27FC236}">
                <a16:creationId xmlns:a16="http://schemas.microsoft.com/office/drawing/2014/main" id="{9BE17819-D949-45E4-BBD9-1F79B63D090A}"/>
              </a:ext>
            </a:extLst>
          </p:cNvPr>
          <p:cNvSpPr>
            <a:spLocks noGrp="1"/>
          </p:cNvSpPr>
          <p:nvPr>
            <p:ph type="dt" sz="half" idx="10"/>
          </p:nvPr>
        </p:nvSpPr>
        <p:spPr/>
        <p:txBody>
          <a:bodyPr/>
          <a:lstStyle/>
          <a:p>
            <a:r>
              <a:rPr lang="en-US" altLang="en-US"/>
              <a:t>12/15/2020</a:t>
            </a:r>
          </a:p>
        </p:txBody>
      </p:sp>
      <p:sp>
        <p:nvSpPr>
          <p:cNvPr id="5" name="Footer Placeholder 4">
            <a:extLst>
              <a:ext uri="{FF2B5EF4-FFF2-40B4-BE49-F238E27FC236}">
                <a16:creationId xmlns:a16="http://schemas.microsoft.com/office/drawing/2014/main" id="{D442D639-32E6-4FD0-9286-8FAAE4968B07}"/>
              </a:ext>
            </a:extLst>
          </p:cNvPr>
          <p:cNvSpPr>
            <a:spLocks noGrp="1"/>
          </p:cNvSpPr>
          <p:nvPr>
            <p:ph type="ftr" sz="quarter" idx="11"/>
          </p:nvPr>
        </p:nvSpPr>
        <p:spPr/>
        <p:txBody>
          <a:bodyPr/>
          <a:lstStyle/>
          <a:p>
            <a:pPr>
              <a:defRPr/>
            </a:pPr>
            <a:r>
              <a:rPr lang="en-US"/>
              <a:t>Dave Pushka | LBNF Primary Beam Window and Cartridge Design Review</a:t>
            </a:r>
            <a:endParaRPr lang="en-US" b="1" dirty="0"/>
          </a:p>
        </p:txBody>
      </p:sp>
      <p:sp>
        <p:nvSpPr>
          <p:cNvPr id="6" name="Slide Number Placeholder 5">
            <a:extLst>
              <a:ext uri="{FF2B5EF4-FFF2-40B4-BE49-F238E27FC236}">
                <a16:creationId xmlns:a16="http://schemas.microsoft.com/office/drawing/2014/main" id="{09A24C07-548E-4876-AA09-22CB58EB671C}"/>
              </a:ext>
            </a:extLst>
          </p:cNvPr>
          <p:cNvSpPr>
            <a:spLocks noGrp="1"/>
          </p:cNvSpPr>
          <p:nvPr>
            <p:ph type="sldNum" sz="quarter" idx="12"/>
          </p:nvPr>
        </p:nvSpPr>
        <p:spPr/>
        <p:txBody>
          <a:bodyPr/>
          <a:lstStyle/>
          <a:p>
            <a:fld id="{52E9C158-AEF1-41A2-A6CE-6F0BAB305EFD}" type="slidenum">
              <a:rPr lang="en-US" altLang="en-US" smtClean="0"/>
              <a:pPr/>
              <a:t>41</a:t>
            </a:fld>
            <a:endParaRPr lang="en-US" altLang="en-US"/>
          </a:p>
        </p:txBody>
      </p:sp>
      <p:pic>
        <p:nvPicPr>
          <p:cNvPr id="7" name="Picture 6">
            <a:extLst>
              <a:ext uri="{FF2B5EF4-FFF2-40B4-BE49-F238E27FC236}">
                <a16:creationId xmlns:a16="http://schemas.microsoft.com/office/drawing/2014/main" id="{910C5E4E-F767-4041-B816-FC9DE778DE79}"/>
              </a:ext>
            </a:extLst>
          </p:cNvPr>
          <p:cNvPicPr>
            <a:picLocks noChangeAspect="1"/>
          </p:cNvPicPr>
          <p:nvPr/>
        </p:nvPicPr>
        <p:blipFill>
          <a:blip r:embed="rId2"/>
          <a:stretch>
            <a:fillRect/>
          </a:stretch>
        </p:blipFill>
        <p:spPr>
          <a:xfrm>
            <a:off x="4263081" y="931890"/>
            <a:ext cx="4419600" cy="5210175"/>
          </a:xfrm>
          <a:prstGeom prst="rect">
            <a:avLst/>
          </a:prstGeom>
        </p:spPr>
      </p:pic>
    </p:spTree>
    <p:extLst>
      <p:ext uri="{BB962C8B-B14F-4D97-AF65-F5344CB8AC3E}">
        <p14:creationId xmlns:p14="http://schemas.microsoft.com/office/powerpoint/2010/main" val="2888839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AC2E-A5CA-46B6-AF60-1F2634F025A7}"/>
              </a:ext>
            </a:extLst>
          </p:cNvPr>
          <p:cNvSpPr>
            <a:spLocks noGrp="1"/>
          </p:cNvSpPr>
          <p:nvPr>
            <p:ph type="title"/>
          </p:nvPr>
        </p:nvSpPr>
        <p:spPr/>
        <p:txBody>
          <a:bodyPr/>
          <a:lstStyle/>
          <a:p>
            <a:r>
              <a:rPr lang="en-US" dirty="0"/>
              <a:t>Q2b: Have all ESH and Quality issues been identified and planned for?</a:t>
            </a:r>
          </a:p>
        </p:txBody>
      </p:sp>
      <p:sp>
        <p:nvSpPr>
          <p:cNvPr id="3" name="Content Placeholder 2">
            <a:extLst>
              <a:ext uri="{FF2B5EF4-FFF2-40B4-BE49-F238E27FC236}">
                <a16:creationId xmlns:a16="http://schemas.microsoft.com/office/drawing/2014/main" id="{7D854026-A3A3-469C-9D19-FDEF2D3AD508}"/>
              </a:ext>
            </a:extLst>
          </p:cNvPr>
          <p:cNvSpPr>
            <a:spLocks noGrp="1"/>
          </p:cNvSpPr>
          <p:nvPr>
            <p:ph idx="1"/>
          </p:nvPr>
        </p:nvSpPr>
        <p:spPr>
          <a:xfrm>
            <a:off x="228601" y="862860"/>
            <a:ext cx="4343400" cy="4987867"/>
          </a:xfrm>
        </p:spPr>
        <p:txBody>
          <a:bodyPr/>
          <a:lstStyle/>
          <a:p>
            <a:r>
              <a:rPr lang="en-US" sz="2000" dirty="0"/>
              <a:t>Building Primary beam vacuum windows is well established.</a:t>
            </a:r>
          </a:p>
          <a:p>
            <a:pPr lvl="1"/>
            <a:r>
              <a:rPr lang="en-US" sz="2000" dirty="0"/>
              <a:t>Window data base includes approximately 76 windows</a:t>
            </a:r>
          </a:p>
          <a:p>
            <a:pPr lvl="1"/>
            <a:r>
              <a:rPr lang="en-US" sz="2000" dirty="0"/>
              <a:t>All existing drawings studied as part of this design effort.</a:t>
            </a:r>
          </a:p>
          <a:p>
            <a:r>
              <a:rPr lang="en-US" sz="2000" dirty="0"/>
              <a:t>LBNF window process based on NuMI / NOvA / ANU windows.</a:t>
            </a:r>
          </a:p>
          <a:p>
            <a:r>
              <a:rPr lang="en-US" sz="2000" dirty="0"/>
              <a:t>QA plan includes CT scans of a completed window</a:t>
            </a:r>
          </a:p>
          <a:p>
            <a:pPr lvl="1"/>
            <a:r>
              <a:rPr lang="en-US" sz="1800" dirty="0"/>
              <a:t>This has become a standard practice.</a:t>
            </a:r>
          </a:p>
          <a:p>
            <a:pPr lvl="1"/>
            <a:r>
              <a:rPr lang="en-US" sz="1800" dirty="0"/>
              <a:t>Included in cost and schedule</a:t>
            </a:r>
          </a:p>
          <a:p>
            <a:pPr marL="457200" lvl="1" indent="0">
              <a:buNone/>
            </a:pPr>
            <a:endParaRPr lang="en-US" dirty="0"/>
          </a:p>
        </p:txBody>
      </p:sp>
      <p:sp>
        <p:nvSpPr>
          <p:cNvPr id="4" name="Date Placeholder 3">
            <a:extLst>
              <a:ext uri="{FF2B5EF4-FFF2-40B4-BE49-F238E27FC236}">
                <a16:creationId xmlns:a16="http://schemas.microsoft.com/office/drawing/2014/main" id="{9BE17819-D949-45E4-BBD9-1F79B63D090A}"/>
              </a:ext>
            </a:extLst>
          </p:cNvPr>
          <p:cNvSpPr>
            <a:spLocks noGrp="1"/>
          </p:cNvSpPr>
          <p:nvPr>
            <p:ph type="dt" sz="half" idx="10"/>
          </p:nvPr>
        </p:nvSpPr>
        <p:spPr/>
        <p:txBody>
          <a:bodyPr/>
          <a:lstStyle/>
          <a:p>
            <a:r>
              <a:rPr lang="en-US" altLang="en-US"/>
              <a:t>12/15/2020</a:t>
            </a:r>
          </a:p>
        </p:txBody>
      </p:sp>
      <p:sp>
        <p:nvSpPr>
          <p:cNvPr id="5" name="Footer Placeholder 4">
            <a:extLst>
              <a:ext uri="{FF2B5EF4-FFF2-40B4-BE49-F238E27FC236}">
                <a16:creationId xmlns:a16="http://schemas.microsoft.com/office/drawing/2014/main" id="{D442D639-32E6-4FD0-9286-8FAAE4968B07}"/>
              </a:ext>
            </a:extLst>
          </p:cNvPr>
          <p:cNvSpPr>
            <a:spLocks noGrp="1"/>
          </p:cNvSpPr>
          <p:nvPr>
            <p:ph type="ftr" sz="quarter" idx="11"/>
          </p:nvPr>
        </p:nvSpPr>
        <p:spPr/>
        <p:txBody>
          <a:bodyPr/>
          <a:lstStyle/>
          <a:p>
            <a:pPr>
              <a:defRPr/>
            </a:pPr>
            <a:r>
              <a:rPr lang="en-US"/>
              <a:t>Dave Pushka | LBNF Primary Beam Window and Cartridge Design Review</a:t>
            </a:r>
            <a:endParaRPr lang="en-US" b="1" dirty="0"/>
          </a:p>
        </p:txBody>
      </p:sp>
      <p:sp>
        <p:nvSpPr>
          <p:cNvPr id="6" name="Slide Number Placeholder 5">
            <a:extLst>
              <a:ext uri="{FF2B5EF4-FFF2-40B4-BE49-F238E27FC236}">
                <a16:creationId xmlns:a16="http://schemas.microsoft.com/office/drawing/2014/main" id="{09A24C07-548E-4876-AA09-22CB58EB671C}"/>
              </a:ext>
            </a:extLst>
          </p:cNvPr>
          <p:cNvSpPr>
            <a:spLocks noGrp="1"/>
          </p:cNvSpPr>
          <p:nvPr>
            <p:ph type="sldNum" sz="quarter" idx="12"/>
          </p:nvPr>
        </p:nvSpPr>
        <p:spPr/>
        <p:txBody>
          <a:bodyPr/>
          <a:lstStyle/>
          <a:p>
            <a:fld id="{52E9C158-AEF1-41A2-A6CE-6F0BAB305EFD}" type="slidenum">
              <a:rPr lang="en-US" altLang="en-US" smtClean="0"/>
              <a:pPr/>
              <a:t>42</a:t>
            </a:fld>
            <a:endParaRPr lang="en-US" altLang="en-US"/>
          </a:p>
        </p:txBody>
      </p:sp>
      <p:pic>
        <p:nvPicPr>
          <p:cNvPr id="7" name="Picture 6">
            <a:extLst>
              <a:ext uri="{FF2B5EF4-FFF2-40B4-BE49-F238E27FC236}">
                <a16:creationId xmlns:a16="http://schemas.microsoft.com/office/drawing/2014/main" id="{F5C785A8-9903-45D2-AB90-068134DD0F44}"/>
              </a:ext>
            </a:extLst>
          </p:cNvPr>
          <p:cNvPicPr>
            <a:picLocks noChangeAspect="1"/>
          </p:cNvPicPr>
          <p:nvPr/>
        </p:nvPicPr>
        <p:blipFill>
          <a:blip r:embed="rId2"/>
          <a:stretch>
            <a:fillRect/>
          </a:stretch>
        </p:blipFill>
        <p:spPr>
          <a:xfrm>
            <a:off x="4793128" y="931243"/>
            <a:ext cx="4126880" cy="3468009"/>
          </a:xfrm>
          <a:prstGeom prst="rect">
            <a:avLst/>
          </a:prstGeom>
        </p:spPr>
      </p:pic>
      <p:sp>
        <p:nvSpPr>
          <p:cNvPr id="8" name="TextBox 7">
            <a:extLst>
              <a:ext uri="{FF2B5EF4-FFF2-40B4-BE49-F238E27FC236}">
                <a16:creationId xmlns:a16="http://schemas.microsoft.com/office/drawing/2014/main" id="{11DBEAEB-F35C-4858-8766-843B01F18AD8}"/>
              </a:ext>
            </a:extLst>
          </p:cNvPr>
          <p:cNvSpPr txBox="1"/>
          <p:nvPr/>
        </p:nvSpPr>
        <p:spPr>
          <a:xfrm>
            <a:off x="4793128" y="4481419"/>
            <a:ext cx="4122271" cy="1938992"/>
          </a:xfrm>
          <a:prstGeom prst="rect">
            <a:avLst/>
          </a:prstGeom>
          <a:noFill/>
        </p:spPr>
        <p:txBody>
          <a:bodyPr wrap="square" rtlCol="0">
            <a:spAutoFit/>
          </a:bodyPr>
          <a:lstStyle/>
          <a:p>
            <a:r>
              <a:rPr lang="en-US" sz="2000" dirty="0"/>
              <a:t>CT scan results for a titanium vacuum window brazed to a stainless steel conflat made by Omley Industries showing defects in the braze.  Window size similar to the LBNF window.</a:t>
            </a:r>
          </a:p>
        </p:txBody>
      </p:sp>
    </p:spTree>
    <p:extLst>
      <p:ext uri="{BB962C8B-B14F-4D97-AF65-F5344CB8AC3E}">
        <p14:creationId xmlns:p14="http://schemas.microsoft.com/office/powerpoint/2010/main" val="1010421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AC2E-A5CA-46B6-AF60-1F2634F025A7}"/>
              </a:ext>
            </a:extLst>
          </p:cNvPr>
          <p:cNvSpPr>
            <a:spLocks noGrp="1"/>
          </p:cNvSpPr>
          <p:nvPr>
            <p:ph type="title"/>
          </p:nvPr>
        </p:nvSpPr>
        <p:spPr/>
        <p:txBody>
          <a:bodyPr/>
          <a:lstStyle/>
          <a:p>
            <a:r>
              <a:rPr lang="en-US" dirty="0"/>
              <a:t>Q3: Does the window meet the beam aperture requirements for both normal operations and beam scans? </a:t>
            </a:r>
          </a:p>
        </p:txBody>
      </p:sp>
      <p:sp>
        <p:nvSpPr>
          <p:cNvPr id="3" name="Content Placeholder 2">
            <a:extLst>
              <a:ext uri="{FF2B5EF4-FFF2-40B4-BE49-F238E27FC236}">
                <a16:creationId xmlns:a16="http://schemas.microsoft.com/office/drawing/2014/main" id="{7D854026-A3A3-469C-9D19-FDEF2D3AD508}"/>
              </a:ext>
            </a:extLst>
          </p:cNvPr>
          <p:cNvSpPr>
            <a:spLocks noGrp="1"/>
          </p:cNvSpPr>
          <p:nvPr>
            <p:ph idx="1"/>
          </p:nvPr>
        </p:nvSpPr>
        <p:spPr/>
        <p:txBody>
          <a:bodyPr/>
          <a:lstStyle/>
          <a:p>
            <a:r>
              <a:rPr lang="en-US" dirty="0"/>
              <a:t>Yes.</a:t>
            </a:r>
          </a:p>
          <a:p>
            <a:r>
              <a:rPr lang="en-US" dirty="0"/>
              <a:t>Beam Scanning requirements are why this window is physically larger than the NuMI / ANU window.</a:t>
            </a:r>
          </a:p>
          <a:p>
            <a:r>
              <a:rPr lang="en-US" dirty="0"/>
              <a:t>In addition, provisions for a beryllium catcher screen were added to the beam pipe following the discussion in September</a:t>
            </a:r>
          </a:p>
          <a:p>
            <a:pPr lvl="1"/>
            <a:r>
              <a:rPr lang="en-US" dirty="0"/>
              <a:t>Item 5 in assembly F10136776</a:t>
            </a:r>
          </a:p>
          <a:p>
            <a:pPr lvl="1"/>
            <a:r>
              <a:rPr lang="en-US" dirty="0"/>
              <a:t>Not explicitly required by FESHM or other source.</a:t>
            </a:r>
          </a:p>
          <a:p>
            <a:endParaRPr lang="en-US" dirty="0"/>
          </a:p>
        </p:txBody>
      </p:sp>
      <p:sp>
        <p:nvSpPr>
          <p:cNvPr id="4" name="Date Placeholder 3">
            <a:extLst>
              <a:ext uri="{FF2B5EF4-FFF2-40B4-BE49-F238E27FC236}">
                <a16:creationId xmlns:a16="http://schemas.microsoft.com/office/drawing/2014/main" id="{9BE17819-D949-45E4-BBD9-1F79B63D090A}"/>
              </a:ext>
            </a:extLst>
          </p:cNvPr>
          <p:cNvSpPr>
            <a:spLocks noGrp="1"/>
          </p:cNvSpPr>
          <p:nvPr>
            <p:ph type="dt" sz="half" idx="10"/>
          </p:nvPr>
        </p:nvSpPr>
        <p:spPr/>
        <p:txBody>
          <a:bodyPr/>
          <a:lstStyle/>
          <a:p>
            <a:r>
              <a:rPr lang="en-US" altLang="en-US"/>
              <a:t>12/15/2020</a:t>
            </a:r>
          </a:p>
        </p:txBody>
      </p:sp>
      <p:sp>
        <p:nvSpPr>
          <p:cNvPr id="5" name="Footer Placeholder 4">
            <a:extLst>
              <a:ext uri="{FF2B5EF4-FFF2-40B4-BE49-F238E27FC236}">
                <a16:creationId xmlns:a16="http://schemas.microsoft.com/office/drawing/2014/main" id="{D442D639-32E6-4FD0-9286-8FAAE4968B07}"/>
              </a:ext>
            </a:extLst>
          </p:cNvPr>
          <p:cNvSpPr>
            <a:spLocks noGrp="1"/>
          </p:cNvSpPr>
          <p:nvPr>
            <p:ph type="ftr" sz="quarter" idx="11"/>
          </p:nvPr>
        </p:nvSpPr>
        <p:spPr/>
        <p:txBody>
          <a:bodyPr/>
          <a:lstStyle/>
          <a:p>
            <a:pPr>
              <a:defRPr/>
            </a:pPr>
            <a:r>
              <a:rPr lang="en-US"/>
              <a:t>Dave Pushka | LBNF Primary Beam Window and Cartridge Design Review</a:t>
            </a:r>
            <a:endParaRPr lang="en-US" b="1" dirty="0"/>
          </a:p>
        </p:txBody>
      </p:sp>
      <p:sp>
        <p:nvSpPr>
          <p:cNvPr id="6" name="Slide Number Placeholder 5">
            <a:extLst>
              <a:ext uri="{FF2B5EF4-FFF2-40B4-BE49-F238E27FC236}">
                <a16:creationId xmlns:a16="http://schemas.microsoft.com/office/drawing/2014/main" id="{09A24C07-548E-4876-AA09-22CB58EB671C}"/>
              </a:ext>
            </a:extLst>
          </p:cNvPr>
          <p:cNvSpPr>
            <a:spLocks noGrp="1"/>
          </p:cNvSpPr>
          <p:nvPr>
            <p:ph type="sldNum" sz="quarter" idx="12"/>
          </p:nvPr>
        </p:nvSpPr>
        <p:spPr/>
        <p:txBody>
          <a:bodyPr/>
          <a:lstStyle/>
          <a:p>
            <a:fld id="{52E9C158-AEF1-41A2-A6CE-6F0BAB305EFD}" type="slidenum">
              <a:rPr lang="en-US" altLang="en-US" smtClean="0"/>
              <a:pPr/>
              <a:t>43</a:t>
            </a:fld>
            <a:endParaRPr lang="en-US" altLang="en-US"/>
          </a:p>
        </p:txBody>
      </p:sp>
    </p:spTree>
    <p:extLst>
      <p:ext uri="{BB962C8B-B14F-4D97-AF65-F5344CB8AC3E}">
        <p14:creationId xmlns:p14="http://schemas.microsoft.com/office/powerpoint/2010/main" val="2496436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AC2E-A5CA-46B6-AF60-1F2634F025A7}"/>
              </a:ext>
            </a:extLst>
          </p:cNvPr>
          <p:cNvSpPr>
            <a:spLocks noGrp="1"/>
          </p:cNvSpPr>
          <p:nvPr>
            <p:ph type="title"/>
          </p:nvPr>
        </p:nvSpPr>
        <p:spPr/>
        <p:txBody>
          <a:bodyPr/>
          <a:lstStyle/>
          <a:p>
            <a:pPr lvl="0"/>
            <a:r>
              <a:rPr lang="en-GB" dirty="0"/>
              <a:t>Q4:Does a viable plan exist for replacing the window in accordance with ALARA principles? </a:t>
            </a:r>
            <a:endParaRPr lang="en-US" dirty="0"/>
          </a:p>
        </p:txBody>
      </p:sp>
      <p:sp>
        <p:nvSpPr>
          <p:cNvPr id="3" name="Content Placeholder 2">
            <a:extLst>
              <a:ext uri="{FF2B5EF4-FFF2-40B4-BE49-F238E27FC236}">
                <a16:creationId xmlns:a16="http://schemas.microsoft.com/office/drawing/2014/main" id="{7D854026-A3A3-469C-9D19-FDEF2D3AD508}"/>
              </a:ext>
            </a:extLst>
          </p:cNvPr>
          <p:cNvSpPr>
            <a:spLocks noGrp="1"/>
          </p:cNvSpPr>
          <p:nvPr>
            <p:ph idx="1"/>
          </p:nvPr>
        </p:nvSpPr>
        <p:spPr/>
        <p:txBody>
          <a:bodyPr/>
          <a:lstStyle/>
          <a:p>
            <a:r>
              <a:rPr lang="en-US" dirty="0"/>
              <a:t>LBNF window will be replaced using a plan very similar to that used in MI-65.</a:t>
            </a:r>
          </a:p>
          <a:p>
            <a:r>
              <a:rPr lang="en-US" dirty="0"/>
              <a:t>Beam pipe and window are extracted into the primary beam enclosure and into a shielding cask, allowing worker to be in a relatively benign environment.</a:t>
            </a:r>
          </a:p>
          <a:p>
            <a:r>
              <a:rPr lang="en-US" dirty="0"/>
              <a:t>Design of the cask and cask transport equipment occurs later in the project and are not included in this design review.</a:t>
            </a:r>
          </a:p>
          <a:p>
            <a:r>
              <a:rPr lang="en-US" dirty="0"/>
              <a:t>LBNF cartridge installation will be similar to the sleeve installation performed at NuMI circa 2003-2004.</a:t>
            </a:r>
          </a:p>
          <a:p>
            <a:r>
              <a:rPr lang="en-US" dirty="0"/>
              <a:t>Installing the cartridge and primary beam window occurs in approximately 4 to 5 years (2025) and the procedure for these tasks are not included in this design review.</a:t>
            </a:r>
          </a:p>
        </p:txBody>
      </p:sp>
      <p:sp>
        <p:nvSpPr>
          <p:cNvPr id="4" name="Date Placeholder 3">
            <a:extLst>
              <a:ext uri="{FF2B5EF4-FFF2-40B4-BE49-F238E27FC236}">
                <a16:creationId xmlns:a16="http://schemas.microsoft.com/office/drawing/2014/main" id="{9BE17819-D949-45E4-BBD9-1F79B63D090A}"/>
              </a:ext>
            </a:extLst>
          </p:cNvPr>
          <p:cNvSpPr>
            <a:spLocks noGrp="1"/>
          </p:cNvSpPr>
          <p:nvPr>
            <p:ph type="dt" sz="half" idx="10"/>
          </p:nvPr>
        </p:nvSpPr>
        <p:spPr/>
        <p:txBody>
          <a:bodyPr/>
          <a:lstStyle/>
          <a:p>
            <a:r>
              <a:rPr lang="en-US" altLang="en-US"/>
              <a:t>12/15/2020</a:t>
            </a:r>
          </a:p>
        </p:txBody>
      </p:sp>
      <p:sp>
        <p:nvSpPr>
          <p:cNvPr id="5" name="Footer Placeholder 4">
            <a:extLst>
              <a:ext uri="{FF2B5EF4-FFF2-40B4-BE49-F238E27FC236}">
                <a16:creationId xmlns:a16="http://schemas.microsoft.com/office/drawing/2014/main" id="{D442D639-32E6-4FD0-9286-8FAAE4968B07}"/>
              </a:ext>
            </a:extLst>
          </p:cNvPr>
          <p:cNvSpPr>
            <a:spLocks noGrp="1"/>
          </p:cNvSpPr>
          <p:nvPr>
            <p:ph type="ftr" sz="quarter" idx="11"/>
          </p:nvPr>
        </p:nvSpPr>
        <p:spPr/>
        <p:txBody>
          <a:bodyPr/>
          <a:lstStyle/>
          <a:p>
            <a:pPr>
              <a:defRPr/>
            </a:pPr>
            <a:r>
              <a:rPr lang="en-US"/>
              <a:t>Dave Pushka | LBNF Primary Beam Window and Cartridge Design Review</a:t>
            </a:r>
            <a:endParaRPr lang="en-US" b="1" dirty="0"/>
          </a:p>
        </p:txBody>
      </p:sp>
      <p:sp>
        <p:nvSpPr>
          <p:cNvPr id="6" name="Slide Number Placeholder 5">
            <a:extLst>
              <a:ext uri="{FF2B5EF4-FFF2-40B4-BE49-F238E27FC236}">
                <a16:creationId xmlns:a16="http://schemas.microsoft.com/office/drawing/2014/main" id="{09A24C07-548E-4876-AA09-22CB58EB671C}"/>
              </a:ext>
            </a:extLst>
          </p:cNvPr>
          <p:cNvSpPr>
            <a:spLocks noGrp="1"/>
          </p:cNvSpPr>
          <p:nvPr>
            <p:ph type="sldNum" sz="quarter" idx="12"/>
          </p:nvPr>
        </p:nvSpPr>
        <p:spPr/>
        <p:txBody>
          <a:bodyPr/>
          <a:lstStyle/>
          <a:p>
            <a:fld id="{52E9C158-AEF1-41A2-A6CE-6F0BAB305EFD}" type="slidenum">
              <a:rPr lang="en-US" altLang="en-US" smtClean="0"/>
              <a:pPr/>
              <a:t>44</a:t>
            </a:fld>
            <a:endParaRPr lang="en-US" altLang="en-US"/>
          </a:p>
        </p:txBody>
      </p:sp>
    </p:spTree>
    <p:extLst>
      <p:ext uri="{BB962C8B-B14F-4D97-AF65-F5344CB8AC3E}">
        <p14:creationId xmlns:p14="http://schemas.microsoft.com/office/powerpoint/2010/main" val="204561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AC2E-A5CA-46B6-AF60-1F2634F025A7}"/>
              </a:ext>
            </a:extLst>
          </p:cNvPr>
          <p:cNvSpPr>
            <a:spLocks noGrp="1"/>
          </p:cNvSpPr>
          <p:nvPr>
            <p:ph type="title"/>
          </p:nvPr>
        </p:nvSpPr>
        <p:spPr/>
        <p:txBody>
          <a:bodyPr/>
          <a:lstStyle/>
          <a:p>
            <a:r>
              <a:rPr lang="en-GB" dirty="0"/>
              <a:t>Q5: </a:t>
            </a:r>
            <a:r>
              <a:rPr lang="en-US" dirty="0"/>
              <a:t>Are the interfaces identified and documented appropriately?</a:t>
            </a:r>
            <a:r>
              <a:rPr lang="en-GB" dirty="0"/>
              <a:t>?</a:t>
            </a:r>
            <a:endParaRPr lang="en-US" dirty="0"/>
          </a:p>
        </p:txBody>
      </p:sp>
      <p:sp>
        <p:nvSpPr>
          <p:cNvPr id="3" name="Content Placeholder 2">
            <a:extLst>
              <a:ext uri="{FF2B5EF4-FFF2-40B4-BE49-F238E27FC236}">
                <a16:creationId xmlns:a16="http://schemas.microsoft.com/office/drawing/2014/main" id="{7D854026-A3A3-469C-9D19-FDEF2D3AD508}"/>
              </a:ext>
            </a:extLst>
          </p:cNvPr>
          <p:cNvSpPr>
            <a:spLocks noGrp="1"/>
          </p:cNvSpPr>
          <p:nvPr>
            <p:ph idx="1"/>
          </p:nvPr>
        </p:nvSpPr>
        <p:spPr>
          <a:xfrm>
            <a:off x="228601" y="1043046"/>
            <a:ext cx="4114800" cy="4987867"/>
          </a:xfrm>
        </p:spPr>
        <p:txBody>
          <a:bodyPr/>
          <a:lstStyle/>
          <a:p>
            <a:r>
              <a:rPr lang="en-US" dirty="0"/>
              <a:t>Interfaces to CF and primary beam identified.</a:t>
            </a:r>
          </a:p>
          <a:p>
            <a:r>
              <a:rPr lang="en-US" dirty="0"/>
              <a:t>F10128502 is the assembly model file.</a:t>
            </a:r>
          </a:p>
          <a:p>
            <a:r>
              <a:rPr lang="en-US" dirty="0"/>
              <a:t>Image on the right show the interfaces between the primary beam window assembly and the primary beam elements.</a:t>
            </a:r>
          </a:p>
          <a:p>
            <a:r>
              <a:rPr lang="en-US" dirty="0"/>
              <a:t>Flange at end of F10047628 is the agreed to interface point.</a:t>
            </a:r>
          </a:p>
          <a:p>
            <a:endParaRPr lang="en-US" dirty="0"/>
          </a:p>
        </p:txBody>
      </p:sp>
      <p:sp>
        <p:nvSpPr>
          <p:cNvPr id="4" name="Date Placeholder 3">
            <a:extLst>
              <a:ext uri="{FF2B5EF4-FFF2-40B4-BE49-F238E27FC236}">
                <a16:creationId xmlns:a16="http://schemas.microsoft.com/office/drawing/2014/main" id="{9BE17819-D949-45E4-BBD9-1F79B63D090A}"/>
              </a:ext>
            </a:extLst>
          </p:cNvPr>
          <p:cNvSpPr>
            <a:spLocks noGrp="1"/>
          </p:cNvSpPr>
          <p:nvPr>
            <p:ph type="dt" sz="half" idx="10"/>
          </p:nvPr>
        </p:nvSpPr>
        <p:spPr/>
        <p:txBody>
          <a:bodyPr/>
          <a:lstStyle/>
          <a:p>
            <a:r>
              <a:rPr lang="en-US" altLang="en-US"/>
              <a:t>12/15/2020</a:t>
            </a:r>
          </a:p>
        </p:txBody>
      </p:sp>
      <p:sp>
        <p:nvSpPr>
          <p:cNvPr id="5" name="Footer Placeholder 4">
            <a:extLst>
              <a:ext uri="{FF2B5EF4-FFF2-40B4-BE49-F238E27FC236}">
                <a16:creationId xmlns:a16="http://schemas.microsoft.com/office/drawing/2014/main" id="{D442D639-32E6-4FD0-9286-8FAAE4968B07}"/>
              </a:ext>
            </a:extLst>
          </p:cNvPr>
          <p:cNvSpPr>
            <a:spLocks noGrp="1"/>
          </p:cNvSpPr>
          <p:nvPr>
            <p:ph type="ftr" sz="quarter" idx="11"/>
          </p:nvPr>
        </p:nvSpPr>
        <p:spPr/>
        <p:txBody>
          <a:bodyPr/>
          <a:lstStyle/>
          <a:p>
            <a:pPr>
              <a:defRPr/>
            </a:pPr>
            <a:r>
              <a:rPr lang="en-US"/>
              <a:t>Dave Pushka | LBNF Primary Beam Window and Cartridge Design Review</a:t>
            </a:r>
            <a:endParaRPr lang="en-US" b="1" dirty="0"/>
          </a:p>
        </p:txBody>
      </p:sp>
      <p:sp>
        <p:nvSpPr>
          <p:cNvPr id="6" name="Slide Number Placeholder 5">
            <a:extLst>
              <a:ext uri="{FF2B5EF4-FFF2-40B4-BE49-F238E27FC236}">
                <a16:creationId xmlns:a16="http://schemas.microsoft.com/office/drawing/2014/main" id="{09A24C07-548E-4876-AA09-22CB58EB671C}"/>
              </a:ext>
            </a:extLst>
          </p:cNvPr>
          <p:cNvSpPr>
            <a:spLocks noGrp="1"/>
          </p:cNvSpPr>
          <p:nvPr>
            <p:ph type="sldNum" sz="quarter" idx="12"/>
          </p:nvPr>
        </p:nvSpPr>
        <p:spPr/>
        <p:txBody>
          <a:bodyPr/>
          <a:lstStyle/>
          <a:p>
            <a:fld id="{52E9C158-AEF1-41A2-A6CE-6F0BAB305EFD}" type="slidenum">
              <a:rPr lang="en-US" altLang="en-US" smtClean="0"/>
              <a:pPr/>
              <a:t>45</a:t>
            </a:fld>
            <a:endParaRPr lang="en-US" altLang="en-US"/>
          </a:p>
        </p:txBody>
      </p:sp>
      <p:pic>
        <p:nvPicPr>
          <p:cNvPr id="7" name="Picture 6">
            <a:extLst>
              <a:ext uri="{FF2B5EF4-FFF2-40B4-BE49-F238E27FC236}">
                <a16:creationId xmlns:a16="http://schemas.microsoft.com/office/drawing/2014/main" id="{1F0BFD7F-F8E8-49B9-88E4-5FADCA409F9F}"/>
              </a:ext>
            </a:extLst>
          </p:cNvPr>
          <p:cNvPicPr>
            <a:picLocks noChangeAspect="1"/>
          </p:cNvPicPr>
          <p:nvPr/>
        </p:nvPicPr>
        <p:blipFill>
          <a:blip r:embed="rId2"/>
          <a:stretch>
            <a:fillRect/>
          </a:stretch>
        </p:blipFill>
        <p:spPr>
          <a:xfrm>
            <a:off x="4466064" y="1043046"/>
            <a:ext cx="4572000" cy="2971340"/>
          </a:xfrm>
          <a:prstGeom prst="rect">
            <a:avLst/>
          </a:prstGeom>
        </p:spPr>
      </p:pic>
      <p:pic>
        <p:nvPicPr>
          <p:cNvPr id="1026" name="Picture 1" descr="image001">
            <a:extLst>
              <a:ext uri="{FF2B5EF4-FFF2-40B4-BE49-F238E27FC236}">
                <a16:creationId xmlns:a16="http://schemas.microsoft.com/office/drawing/2014/main" id="{46BA3AF1-ACF8-4FE2-8F3A-065B633D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850" y="4014386"/>
            <a:ext cx="3443175" cy="226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201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AC2E-A5CA-46B6-AF60-1F2634F025A7}"/>
              </a:ext>
            </a:extLst>
          </p:cNvPr>
          <p:cNvSpPr>
            <a:spLocks noGrp="1"/>
          </p:cNvSpPr>
          <p:nvPr>
            <p:ph type="title"/>
          </p:nvPr>
        </p:nvSpPr>
        <p:spPr/>
        <p:txBody>
          <a:bodyPr/>
          <a:lstStyle/>
          <a:p>
            <a:r>
              <a:rPr lang="en-GB" dirty="0"/>
              <a:t>Q6a: Is the final cost and schedule reasonable? </a:t>
            </a:r>
            <a:br>
              <a:rPr lang="en-GB" dirty="0"/>
            </a:br>
            <a:r>
              <a:rPr lang="en-GB" dirty="0"/>
              <a:t>Q6b: Are procurements well planned? </a:t>
            </a:r>
            <a:endParaRPr lang="en-US" dirty="0"/>
          </a:p>
        </p:txBody>
      </p:sp>
      <p:sp>
        <p:nvSpPr>
          <p:cNvPr id="4" name="Date Placeholder 3">
            <a:extLst>
              <a:ext uri="{FF2B5EF4-FFF2-40B4-BE49-F238E27FC236}">
                <a16:creationId xmlns:a16="http://schemas.microsoft.com/office/drawing/2014/main" id="{9BE17819-D949-45E4-BBD9-1F79B63D090A}"/>
              </a:ext>
            </a:extLst>
          </p:cNvPr>
          <p:cNvSpPr>
            <a:spLocks noGrp="1"/>
          </p:cNvSpPr>
          <p:nvPr>
            <p:ph type="dt" sz="half" idx="10"/>
          </p:nvPr>
        </p:nvSpPr>
        <p:spPr/>
        <p:txBody>
          <a:bodyPr/>
          <a:lstStyle/>
          <a:p>
            <a:r>
              <a:rPr lang="en-US" altLang="en-US"/>
              <a:t>12/15/2020</a:t>
            </a:r>
          </a:p>
        </p:txBody>
      </p:sp>
      <p:sp>
        <p:nvSpPr>
          <p:cNvPr id="5" name="Footer Placeholder 4">
            <a:extLst>
              <a:ext uri="{FF2B5EF4-FFF2-40B4-BE49-F238E27FC236}">
                <a16:creationId xmlns:a16="http://schemas.microsoft.com/office/drawing/2014/main" id="{D442D639-32E6-4FD0-9286-8FAAE4968B07}"/>
              </a:ext>
            </a:extLst>
          </p:cNvPr>
          <p:cNvSpPr>
            <a:spLocks noGrp="1"/>
          </p:cNvSpPr>
          <p:nvPr>
            <p:ph type="ftr" sz="quarter" idx="11"/>
          </p:nvPr>
        </p:nvSpPr>
        <p:spPr/>
        <p:txBody>
          <a:bodyPr/>
          <a:lstStyle/>
          <a:p>
            <a:pPr>
              <a:defRPr/>
            </a:pPr>
            <a:r>
              <a:rPr lang="en-US"/>
              <a:t>Dave Pushka | LBNF Primary Beam Window and Cartridge Design Review</a:t>
            </a:r>
            <a:endParaRPr lang="en-US" b="1" dirty="0"/>
          </a:p>
        </p:txBody>
      </p:sp>
      <p:sp>
        <p:nvSpPr>
          <p:cNvPr id="6" name="Slide Number Placeholder 5">
            <a:extLst>
              <a:ext uri="{FF2B5EF4-FFF2-40B4-BE49-F238E27FC236}">
                <a16:creationId xmlns:a16="http://schemas.microsoft.com/office/drawing/2014/main" id="{09A24C07-548E-4876-AA09-22CB58EB671C}"/>
              </a:ext>
            </a:extLst>
          </p:cNvPr>
          <p:cNvSpPr>
            <a:spLocks noGrp="1"/>
          </p:cNvSpPr>
          <p:nvPr>
            <p:ph type="sldNum" sz="quarter" idx="12"/>
          </p:nvPr>
        </p:nvSpPr>
        <p:spPr/>
        <p:txBody>
          <a:bodyPr/>
          <a:lstStyle/>
          <a:p>
            <a:fld id="{52E9C158-AEF1-41A2-A6CE-6F0BAB305EFD}" type="slidenum">
              <a:rPr lang="en-US" altLang="en-US" smtClean="0"/>
              <a:pPr/>
              <a:t>46</a:t>
            </a:fld>
            <a:endParaRPr lang="en-US" altLang="en-US"/>
          </a:p>
        </p:txBody>
      </p:sp>
      <p:sp>
        <p:nvSpPr>
          <p:cNvPr id="8" name="Content Placeholder 7">
            <a:extLst>
              <a:ext uri="{FF2B5EF4-FFF2-40B4-BE49-F238E27FC236}">
                <a16:creationId xmlns:a16="http://schemas.microsoft.com/office/drawing/2014/main" id="{C0A1991A-B480-4985-B88C-BB7529BFC0A6}"/>
              </a:ext>
            </a:extLst>
          </p:cNvPr>
          <p:cNvSpPr>
            <a:spLocks noGrp="1"/>
          </p:cNvSpPr>
          <p:nvPr>
            <p:ph idx="1"/>
          </p:nvPr>
        </p:nvSpPr>
        <p:spPr>
          <a:xfrm>
            <a:off x="228600" y="987497"/>
            <a:ext cx="8672513" cy="966432"/>
          </a:xfrm>
        </p:spPr>
        <p:txBody>
          <a:bodyPr/>
          <a:lstStyle/>
          <a:p>
            <a:r>
              <a:rPr lang="en-US" sz="2000" dirty="0"/>
              <a:t>Excerpt from Schedule shown below and PDF in docdb 20825.</a:t>
            </a:r>
          </a:p>
          <a:p>
            <a:r>
              <a:rPr lang="en-US" sz="2000" dirty="0"/>
              <a:t>Note ample float.</a:t>
            </a:r>
          </a:p>
        </p:txBody>
      </p:sp>
      <p:pic>
        <p:nvPicPr>
          <p:cNvPr id="9" name="Picture 8">
            <a:extLst>
              <a:ext uri="{FF2B5EF4-FFF2-40B4-BE49-F238E27FC236}">
                <a16:creationId xmlns:a16="http://schemas.microsoft.com/office/drawing/2014/main" id="{6D91818F-84BB-4282-BD8B-554323DDFFB9}"/>
              </a:ext>
            </a:extLst>
          </p:cNvPr>
          <p:cNvPicPr>
            <a:picLocks noChangeAspect="1"/>
          </p:cNvPicPr>
          <p:nvPr/>
        </p:nvPicPr>
        <p:blipFill>
          <a:blip r:embed="rId2"/>
          <a:stretch>
            <a:fillRect/>
          </a:stretch>
        </p:blipFill>
        <p:spPr>
          <a:xfrm>
            <a:off x="0" y="1775857"/>
            <a:ext cx="9144000" cy="3642388"/>
          </a:xfrm>
          <a:prstGeom prst="rect">
            <a:avLst/>
          </a:prstGeom>
        </p:spPr>
      </p:pic>
    </p:spTree>
    <p:extLst>
      <p:ext uri="{BB962C8B-B14F-4D97-AF65-F5344CB8AC3E}">
        <p14:creationId xmlns:p14="http://schemas.microsoft.com/office/powerpoint/2010/main" val="643400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AC2E-A5CA-46B6-AF60-1F2634F025A7}"/>
              </a:ext>
            </a:extLst>
          </p:cNvPr>
          <p:cNvSpPr>
            <a:spLocks noGrp="1"/>
          </p:cNvSpPr>
          <p:nvPr>
            <p:ph type="title"/>
          </p:nvPr>
        </p:nvSpPr>
        <p:spPr/>
        <p:txBody>
          <a:bodyPr/>
          <a:lstStyle/>
          <a:p>
            <a:r>
              <a:rPr lang="en-GB" dirty="0"/>
              <a:t>Q7a: Is the installation thought out and planned for? </a:t>
            </a:r>
            <a:br>
              <a:rPr lang="en-GB" dirty="0"/>
            </a:br>
            <a:r>
              <a:rPr lang="en-GB" dirty="0"/>
              <a:t>Q7b: Potential problems identified? </a:t>
            </a:r>
            <a:endParaRPr lang="en-US" dirty="0"/>
          </a:p>
        </p:txBody>
      </p:sp>
      <p:sp>
        <p:nvSpPr>
          <p:cNvPr id="3" name="Content Placeholder 2">
            <a:extLst>
              <a:ext uri="{FF2B5EF4-FFF2-40B4-BE49-F238E27FC236}">
                <a16:creationId xmlns:a16="http://schemas.microsoft.com/office/drawing/2014/main" id="{7D854026-A3A3-469C-9D19-FDEF2D3AD508}"/>
              </a:ext>
            </a:extLst>
          </p:cNvPr>
          <p:cNvSpPr>
            <a:spLocks noGrp="1"/>
          </p:cNvSpPr>
          <p:nvPr>
            <p:ph idx="1"/>
          </p:nvPr>
        </p:nvSpPr>
        <p:spPr>
          <a:xfrm>
            <a:off x="228601" y="1043046"/>
            <a:ext cx="4927600" cy="5240796"/>
          </a:xfrm>
        </p:spPr>
        <p:txBody>
          <a:bodyPr/>
          <a:lstStyle/>
          <a:p>
            <a:r>
              <a:rPr lang="en-US" sz="2000" dirty="0"/>
              <a:t>Yes, the installation has been thought out and planned for</a:t>
            </a:r>
          </a:p>
          <a:p>
            <a:pPr lvl="1"/>
            <a:r>
              <a:rPr lang="en-US" sz="1800" dirty="0"/>
              <a:t>The plan mirrors plans previously successfully used in MI-65</a:t>
            </a:r>
          </a:p>
          <a:p>
            <a:pPr lvl="1"/>
            <a:r>
              <a:rPr lang="en-US" sz="1800" dirty="0"/>
              <a:t>Generous provisions provided for cartridge installation grouting will accommodate greater than expected CF placement errors.</a:t>
            </a:r>
          </a:p>
          <a:p>
            <a:r>
              <a:rPr lang="en-US" sz="2000" dirty="0"/>
              <a:t>IMPACT tool use will be required prior to performing this work many, many months from now.  </a:t>
            </a:r>
          </a:p>
          <a:p>
            <a:pPr lvl="1"/>
            <a:r>
              <a:rPr lang="en-US" sz="1800" dirty="0"/>
              <a:t>Potential problems are considered again using this tool.</a:t>
            </a:r>
          </a:p>
          <a:p>
            <a:pPr lvl="1"/>
            <a:r>
              <a:rPr lang="en-US" sz="1800" dirty="0"/>
              <a:t>HA for NuMI window change at </a:t>
            </a:r>
            <a:r>
              <a:rPr lang="en-US" sz="1800" dirty="0">
                <a:hlinkClick r:id="rId2"/>
              </a:rPr>
              <a:t>https://ad.fnal.gov/cgi-bin/admin/haForm.pl?haID=1590</a:t>
            </a:r>
            <a:r>
              <a:rPr lang="en-US" sz="1800" dirty="0"/>
              <a:t> is a starting point.</a:t>
            </a:r>
          </a:p>
          <a:p>
            <a:endParaRPr lang="en-US" dirty="0"/>
          </a:p>
        </p:txBody>
      </p:sp>
      <p:sp>
        <p:nvSpPr>
          <p:cNvPr id="4" name="Date Placeholder 3">
            <a:extLst>
              <a:ext uri="{FF2B5EF4-FFF2-40B4-BE49-F238E27FC236}">
                <a16:creationId xmlns:a16="http://schemas.microsoft.com/office/drawing/2014/main" id="{9BE17819-D949-45E4-BBD9-1F79B63D090A}"/>
              </a:ext>
            </a:extLst>
          </p:cNvPr>
          <p:cNvSpPr>
            <a:spLocks noGrp="1"/>
          </p:cNvSpPr>
          <p:nvPr>
            <p:ph type="dt" sz="half" idx="10"/>
          </p:nvPr>
        </p:nvSpPr>
        <p:spPr/>
        <p:txBody>
          <a:bodyPr/>
          <a:lstStyle/>
          <a:p>
            <a:r>
              <a:rPr lang="en-US" altLang="en-US"/>
              <a:t>12/15/2020</a:t>
            </a:r>
          </a:p>
        </p:txBody>
      </p:sp>
      <p:sp>
        <p:nvSpPr>
          <p:cNvPr id="5" name="Footer Placeholder 4">
            <a:extLst>
              <a:ext uri="{FF2B5EF4-FFF2-40B4-BE49-F238E27FC236}">
                <a16:creationId xmlns:a16="http://schemas.microsoft.com/office/drawing/2014/main" id="{D442D639-32E6-4FD0-9286-8FAAE4968B07}"/>
              </a:ext>
            </a:extLst>
          </p:cNvPr>
          <p:cNvSpPr>
            <a:spLocks noGrp="1"/>
          </p:cNvSpPr>
          <p:nvPr>
            <p:ph type="ftr" sz="quarter" idx="11"/>
          </p:nvPr>
        </p:nvSpPr>
        <p:spPr/>
        <p:txBody>
          <a:bodyPr/>
          <a:lstStyle/>
          <a:p>
            <a:pPr>
              <a:defRPr/>
            </a:pPr>
            <a:r>
              <a:rPr lang="en-US"/>
              <a:t>Dave Pushka | LBNF Primary Beam Window and Cartridge Design Review</a:t>
            </a:r>
            <a:endParaRPr lang="en-US" b="1" dirty="0"/>
          </a:p>
        </p:txBody>
      </p:sp>
      <p:sp>
        <p:nvSpPr>
          <p:cNvPr id="6" name="Slide Number Placeholder 5">
            <a:extLst>
              <a:ext uri="{FF2B5EF4-FFF2-40B4-BE49-F238E27FC236}">
                <a16:creationId xmlns:a16="http://schemas.microsoft.com/office/drawing/2014/main" id="{09A24C07-548E-4876-AA09-22CB58EB671C}"/>
              </a:ext>
            </a:extLst>
          </p:cNvPr>
          <p:cNvSpPr>
            <a:spLocks noGrp="1"/>
          </p:cNvSpPr>
          <p:nvPr>
            <p:ph type="sldNum" sz="quarter" idx="12"/>
          </p:nvPr>
        </p:nvSpPr>
        <p:spPr/>
        <p:txBody>
          <a:bodyPr/>
          <a:lstStyle/>
          <a:p>
            <a:fld id="{52E9C158-AEF1-41A2-A6CE-6F0BAB305EFD}" type="slidenum">
              <a:rPr lang="en-US" altLang="en-US" smtClean="0"/>
              <a:pPr/>
              <a:t>47</a:t>
            </a:fld>
            <a:endParaRPr lang="en-US" altLang="en-US"/>
          </a:p>
        </p:txBody>
      </p:sp>
      <p:pic>
        <p:nvPicPr>
          <p:cNvPr id="8" name="Picture 7">
            <a:extLst>
              <a:ext uri="{FF2B5EF4-FFF2-40B4-BE49-F238E27FC236}">
                <a16:creationId xmlns:a16="http://schemas.microsoft.com/office/drawing/2014/main" id="{B1A0CBD4-7ECA-456F-BEB4-AADA40DB7D94}"/>
              </a:ext>
            </a:extLst>
          </p:cNvPr>
          <p:cNvPicPr>
            <a:picLocks noChangeAspect="1"/>
          </p:cNvPicPr>
          <p:nvPr/>
        </p:nvPicPr>
        <p:blipFill>
          <a:blip r:embed="rId3"/>
          <a:stretch>
            <a:fillRect/>
          </a:stretch>
        </p:blipFill>
        <p:spPr>
          <a:xfrm>
            <a:off x="5218313" y="3841588"/>
            <a:ext cx="3447221" cy="2295171"/>
          </a:xfrm>
          <a:prstGeom prst="rect">
            <a:avLst/>
          </a:prstGeom>
        </p:spPr>
      </p:pic>
      <p:pic>
        <p:nvPicPr>
          <p:cNvPr id="1026" name="Picture 2" descr="4d781dd9-4e74-4c8c-83a5-94acbafa0e42@namprd09">
            <a:extLst>
              <a:ext uri="{FF2B5EF4-FFF2-40B4-BE49-F238E27FC236}">
                <a16:creationId xmlns:a16="http://schemas.microsoft.com/office/drawing/2014/main" id="{E33A2D6A-4D74-4D8D-8FEA-DD5550087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929620" y="1635113"/>
            <a:ext cx="2501035" cy="189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5A3C93E-71AA-4FD0-9670-6018F63C8847}"/>
              </a:ext>
            </a:extLst>
          </p:cNvPr>
          <p:cNvPicPr>
            <a:picLocks noChangeAspect="1"/>
          </p:cNvPicPr>
          <p:nvPr/>
        </p:nvPicPr>
        <p:blipFill>
          <a:blip r:embed="rId5"/>
          <a:stretch>
            <a:fillRect/>
          </a:stretch>
        </p:blipFill>
        <p:spPr>
          <a:xfrm>
            <a:off x="6500759" y="1329601"/>
            <a:ext cx="2582234" cy="1936676"/>
          </a:xfrm>
          <a:prstGeom prst="rect">
            <a:avLst/>
          </a:prstGeom>
        </p:spPr>
      </p:pic>
    </p:spTree>
    <p:extLst>
      <p:ext uri="{BB962C8B-B14F-4D97-AF65-F5344CB8AC3E}">
        <p14:creationId xmlns:p14="http://schemas.microsoft.com/office/powerpoint/2010/main" val="751127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AC2E-A5CA-46B6-AF60-1F2634F025A7}"/>
              </a:ext>
            </a:extLst>
          </p:cNvPr>
          <p:cNvSpPr>
            <a:spLocks noGrp="1"/>
          </p:cNvSpPr>
          <p:nvPr>
            <p:ph type="title"/>
          </p:nvPr>
        </p:nvSpPr>
        <p:spPr/>
        <p:txBody>
          <a:bodyPr/>
          <a:lstStyle/>
          <a:p>
            <a:r>
              <a:rPr lang="en-US" sz="1800" dirty="0"/>
              <a:t>Q8: Are the documents (requirements, specifications, schematics, engineering notes, procedures, and drawings) at the appropriate level for a final design?</a:t>
            </a:r>
          </a:p>
        </p:txBody>
      </p:sp>
      <p:sp>
        <p:nvSpPr>
          <p:cNvPr id="3" name="Content Placeholder 2">
            <a:extLst>
              <a:ext uri="{FF2B5EF4-FFF2-40B4-BE49-F238E27FC236}">
                <a16:creationId xmlns:a16="http://schemas.microsoft.com/office/drawing/2014/main" id="{7D854026-A3A3-469C-9D19-FDEF2D3AD508}"/>
              </a:ext>
            </a:extLst>
          </p:cNvPr>
          <p:cNvSpPr>
            <a:spLocks noGrp="1"/>
          </p:cNvSpPr>
          <p:nvPr>
            <p:ph idx="1"/>
          </p:nvPr>
        </p:nvSpPr>
        <p:spPr>
          <a:xfrm>
            <a:off x="228600" y="872242"/>
            <a:ext cx="8686800" cy="1480665"/>
          </a:xfrm>
        </p:spPr>
        <p:txBody>
          <a:bodyPr/>
          <a:lstStyle/>
          <a:p>
            <a:r>
              <a:rPr lang="en-US" dirty="0"/>
              <a:t>Drawing are released in TC</a:t>
            </a:r>
          </a:p>
          <a:p>
            <a:r>
              <a:rPr lang="en-US" dirty="0"/>
              <a:t>Stand Alone Specifications are not needed (key specification are embedded in the drawings &amp; QA plan.)</a:t>
            </a:r>
          </a:p>
        </p:txBody>
      </p:sp>
      <p:sp>
        <p:nvSpPr>
          <p:cNvPr id="4" name="Date Placeholder 3">
            <a:extLst>
              <a:ext uri="{FF2B5EF4-FFF2-40B4-BE49-F238E27FC236}">
                <a16:creationId xmlns:a16="http://schemas.microsoft.com/office/drawing/2014/main" id="{9BE17819-D949-45E4-BBD9-1F79B63D090A}"/>
              </a:ext>
            </a:extLst>
          </p:cNvPr>
          <p:cNvSpPr>
            <a:spLocks noGrp="1"/>
          </p:cNvSpPr>
          <p:nvPr>
            <p:ph type="dt" sz="half" idx="10"/>
          </p:nvPr>
        </p:nvSpPr>
        <p:spPr/>
        <p:txBody>
          <a:bodyPr/>
          <a:lstStyle/>
          <a:p>
            <a:r>
              <a:rPr lang="en-US" altLang="en-US"/>
              <a:t>12/15/2020</a:t>
            </a:r>
          </a:p>
        </p:txBody>
      </p:sp>
      <p:sp>
        <p:nvSpPr>
          <p:cNvPr id="5" name="Footer Placeholder 4">
            <a:extLst>
              <a:ext uri="{FF2B5EF4-FFF2-40B4-BE49-F238E27FC236}">
                <a16:creationId xmlns:a16="http://schemas.microsoft.com/office/drawing/2014/main" id="{D442D639-32E6-4FD0-9286-8FAAE4968B07}"/>
              </a:ext>
            </a:extLst>
          </p:cNvPr>
          <p:cNvSpPr>
            <a:spLocks noGrp="1"/>
          </p:cNvSpPr>
          <p:nvPr>
            <p:ph type="ftr" sz="quarter" idx="11"/>
          </p:nvPr>
        </p:nvSpPr>
        <p:spPr/>
        <p:txBody>
          <a:bodyPr/>
          <a:lstStyle/>
          <a:p>
            <a:pPr>
              <a:defRPr/>
            </a:pPr>
            <a:r>
              <a:rPr lang="en-US"/>
              <a:t>Dave Pushka | LBNF Primary Beam Window and Cartridge Design Review</a:t>
            </a:r>
            <a:endParaRPr lang="en-US" b="1" dirty="0"/>
          </a:p>
        </p:txBody>
      </p:sp>
      <p:sp>
        <p:nvSpPr>
          <p:cNvPr id="6" name="Slide Number Placeholder 5">
            <a:extLst>
              <a:ext uri="{FF2B5EF4-FFF2-40B4-BE49-F238E27FC236}">
                <a16:creationId xmlns:a16="http://schemas.microsoft.com/office/drawing/2014/main" id="{09A24C07-548E-4876-AA09-22CB58EB671C}"/>
              </a:ext>
            </a:extLst>
          </p:cNvPr>
          <p:cNvSpPr>
            <a:spLocks noGrp="1"/>
          </p:cNvSpPr>
          <p:nvPr>
            <p:ph type="sldNum" sz="quarter" idx="12"/>
          </p:nvPr>
        </p:nvSpPr>
        <p:spPr/>
        <p:txBody>
          <a:bodyPr/>
          <a:lstStyle/>
          <a:p>
            <a:fld id="{52E9C158-AEF1-41A2-A6CE-6F0BAB305EFD}" type="slidenum">
              <a:rPr lang="en-US" altLang="en-US" smtClean="0"/>
              <a:pPr/>
              <a:t>48</a:t>
            </a:fld>
            <a:endParaRPr lang="en-US" altLang="en-US"/>
          </a:p>
        </p:txBody>
      </p:sp>
      <p:pic>
        <p:nvPicPr>
          <p:cNvPr id="9" name="Picture 8">
            <a:extLst>
              <a:ext uri="{FF2B5EF4-FFF2-40B4-BE49-F238E27FC236}">
                <a16:creationId xmlns:a16="http://schemas.microsoft.com/office/drawing/2014/main" id="{52B97941-CE1A-4410-BEFB-C3D8E26C6C6C}"/>
              </a:ext>
            </a:extLst>
          </p:cNvPr>
          <p:cNvPicPr>
            <a:picLocks noChangeAspect="1"/>
          </p:cNvPicPr>
          <p:nvPr/>
        </p:nvPicPr>
        <p:blipFill>
          <a:blip r:embed="rId2"/>
          <a:stretch>
            <a:fillRect/>
          </a:stretch>
        </p:blipFill>
        <p:spPr>
          <a:xfrm>
            <a:off x="1147184" y="2461619"/>
            <a:ext cx="6515100" cy="3829050"/>
          </a:xfrm>
          <a:prstGeom prst="rect">
            <a:avLst/>
          </a:prstGeom>
        </p:spPr>
      </p:pic>
    </p:spTree>
    <p:extLst>
      <p:ext uri="{BB962C8B-B14F-4D97-AF65-F5344CB8AC3E}">
        <p14:creationId xmlns:p14="http://schemas.microsoft.com/office/powerpoint/2010/main" val="2637238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72595-8213-42CE-8AF7-A60C64FB3F11}"/>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C20ACA2D-97A8-4256-951E-6F7A1CF9E771}"/>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The end</a:t>
            </a:r>
          </a:p>
          <a:p>
            <a:pPr marL="0" indent="0">
              <a:buNone/>
            </a:pPr>
            <a:endParaRPr lang="en-US" dirty="0"/>
          </a:p>
        </p:txBody>
      </p:sp>
      <p:sp>
        <p:nvSpPr>
          <p:cNvPr id="4" name="Date Placeholder 3">
            <a:extLst>
              <a:ext uri="{FF2B5EF4-FFF2-40B4-BE49-F238E27FC236}">
                <a16:creationId xmlns:a16="http://schemas.microsoft.com/office/drawing/2014/main" id="{E39D3919-192A-4233-983F-575473809093}"/>
              </a:ext>
            </a:extLst>
          </p:cNvPr>
          <p:cNvSpPr>
            <a:spLocks noGrp="1"/>
          </p:cNvSpPr>
          <p:nvPr>
            <p:ph type="dt" sz="half" idx="10"/>
          </p:nvPr>
        </p:nvSpPr>
        <p:spPr/>
        <p:txBody>
          <a:bodyPr/>
          <a:lstStyle/>
          <a:p>
            <a:r>
              <a:rPr lang="en-US" altLang="en-US"/>
              <a:t>12/15/2020</a:t>
            </a:r>
          </a:p>
        </p:txBody>
      </p:sp>
      <p:sp>
        <p:nvSpPr>
          <p:cNvPr id="5" name="Footer Placeholder 4">
            <a:extLst>
              <a:ext uri="{FF2B5EF4-FFF2-40B4-BE49-F238E27FC236}">
                <a16:creationId xmlns:a16="http://schemas.microsoft.com/office/drawing/2014/main" id="{18C2A9B6-C757-4FDB-989C-90E61D5982D9}"/>
              </a:ext>
            </a:extLst>
          </p:cNvPr>
          <p:cNvSpPr>
            <a:spLocks noGrp="1"/>
          </p:cNvSpPr>
          <p:nvPr>
            <p:ph type="ftr" sz="quarter" idx="11"/>
          </p:nvPr>
        </p:nvSpPr>
        <p:spPr/>
        <p:txBody>
          <a:bodyPr/>
          <a:lstStyle/>
          <a:p>
            <a:pPr>
              <a:defRPr/>
            </a:pPr>
            <a:r>
              <a:rPr lang="en-US"/>
              <a:t>Dave Pushka | LBNF Primary Beam Window and Cartridge Design Review</a:t>
            </a:r>
            <a:endParaRPr lang="en-US" b="1" dirty="0"/>
          </a:p>
        </p:txBody>
      </p:sp>
      <p:sp>
        <p:nvSpPr>
          <p:cNvPr id="6" name="Slide Number Placeholder 5">
            <a:extLst>
              <a:ext uri="{FF2B5EF4-FFF2-40B4-BE49-F238E27FC236}">
                <a16:creationId xmlns:a16="http://schemas.microsoft.com/office/drawing/2014/main" id="{CF5311AD-36B6-4957-A589-36B615E98B29}"/>
              </a:ext>
            </a:extLst>
          </p:cNvPr>
          <p:cNvSpPr>
            <a:spLocks noGrp="1"/>
          </p:cNvSpPr>
          <p:nvPr>
            <p:ph type="sldNum" sz="quarter" idx="12"/>
          </p:nvPr>
        </p:nvSpPr>
        <p:spPr/>
        <p:txBody>
          <a:bodyPr/>
          <a:lstStyle/>
          <a:p>
            <a:fld id="{52E9C158-AEF1-41A2-A6CE-6F0BAB305EFD}" type="slidenum">
              <a:rPr lang="en-US" altLang="en-US" smtClean="0"/>
              <a:pPr/>
              <a:t>49</a:t>
            </a:fld>
            <a:endParaRPr lang="en-US" altLang="en-US"/>
          </a:p>
        </p:txBody>
      </p:sp>
    </p:spTree>
    <p:extLst>
      <p:ext uri="{BB962C8B-B14F-4D97-AF65-F5344CB8AC3E}">
        <p14:creationId xmlns:p14="http://schemas.microsoft.com/office/powerpoint/2010/main" val="1174472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2F300-121F-47E4-BEA2-5DD55C602A72}"/>
              </a:ext>
            </a:extLst>
          </p:cNvPr>
          <p:cNvSpPr>
            <a:spLocks noGrp="1"/>
          </p:cNvSpPr>
          <p:nvPr>
            <p:ph type="title"/>
          </p:nvPr>
        </p:nvSpPr>
        <p:spPr>
          <a:xfrm>
            <a:off x="222250" y="110914"/>
            <a:ext cx="9029700" cy="427877"/>
          </a:xfrm>
        </p:spPr>
        <p:txBody>
          <a:bodyPr/>
          <a:lstStyle/>
          <a:p>
            <a:r>
              <a:rPr lang="en-US" sz="1600" dirty="0"/>
              <a:t>Semi-Left Section View of Decay Region Structure and LBNF-30 Absorber Complex</a:t>
            </a:r>
          </a:p>
        </p:txBody>
      </p:sp>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t>9/21/2022</a:t>
            </a:fld>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10" name="Picture 9">
            <a:extLst>
              <a:ext uri="{FF2B5EF4-FFF2-40B4-BE49-F238E27FC236}">
                <a16:creationId xmlns:a16="http://schemas.microsoft.com/office/drawing/2014/main" id="{52F3EC3C-E12E-F94C-2558-77580E448250}"/>
              </a:ext>
            </a:extLst>
          </p:cNvPr>
          <p:cNvPicPr>
            <a:picLocks noChangeAspect="1"/>
          </p:cNvPicPr>
          <p:nvPr/>
        </p:nvPicPr>
        <p:blipFill>
          <a:blip r:embed="rId2"/>
          <a:stretch>
            <a:fillRect/>
          </a:stretch>
        </p:blipFill>
        <p:spPr>
          <a:xfrm>
            <a:off x="0" y="876007"/>
            <a:ext cx="9144000" cy="5105985"/>
          </a:xfrm>
          <a:prstGeom prst="rect">
            <a:avLst/>
          </a:prstGeom>
        </p:spPr>
      </p:pic>
      <p:sp>
        <p:nvSpPr>
          <p:cNvPr id="11" name="Rectangle 10">
            <a:extLst>
              <a:ext uri="{FF2B5EF4-FFF2-40B4-BE49-F238E27FC236}">
                <a16:creationId xmlns:a16="http://schemas.microsoft.com/office/drawing/2014/main" id="{94977390-2A6A-F5F9-BC81-A8D56088E8FF}"/>
              </a:ext>
            </a:extLst>
          </p:cNvPr>
          <p:cNvSpPr/>
          <p:nvPr/>
        </p:nvSpPr>
        <p:spPr>
          <a:xfrm>
            <a:off x="8350262" y="5202282"/>
            <a:ext cx="711442" cy="77971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269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AF932-92F1-4136-A0E5-4DD911F65DB2}"/>
              </a:ext>
            </a:extLst>
          </p:cNvPr>
          <p:cNvSpPr>
            <a:spLocks noGrp="1"/>
          </p:cNvSpPr>
          <p:nvPr>
            <p:ph type="title"/>
          </p:nvPr>
        </p:nvSpPr>
        <p:spPr/>
        <p:txBody>
          <a:bodyPr/>
          <a:lstStyle/>
          <a:p>
            <a:r>
              <a:rPr lang="en-US" dirty="0"/>
              <a:t>Back-up material on a Beryllium Catcher:</a:t>
            </a:r>
          </a:p>
        </p:txBody>
      </p:sp>
      <p:sp>
        <p:nvSpPr>
          <p:cNvPr id="3" name="Content Placeholder 2">
            <a:extLst>
              <a:ext uri="{FF2B5EF4-FFF2-40B4-BE49-F238E27FC236}">
                <a16:creationId xmlns:a16="http://schemas.microsoft.com/office/drawing/2014/main" id="{72264005-1FD5-4F82-9FAB-252F05259DA7}"/>
              </a:ext>
            </a:extLst>
          </p:cNvPr>
          <p:cNvSpPr>
            <a:spLocks noGrp="1"/>
          </p:cNvSpPr>
          <p:nvPr>
            <p:ph idx="1"/>
          </p:nvPr>
        </p:nvSpPr>
        <p:spPr>
          <a:xfrm>
            <a:off x="235743" y="935066"/>
            <a:ext cx="8672513" cy="5295613"/>
          </a:xfrm>
        </p:spPr>
        <p:txBody>
          <a:bodyPr/>
          <a:lstStyle/>
          <a:p>
            <a:r>
              <a:rPr lang="en-US" sz="1800" dirty="0"/>
              <a:t>A “beryllium catcher” is a second window, located on the beam line side of a primary beam exit window, designed to limit the propagation of beryllium chards into the beamline in the event of a failure of a beryllium window.</a:t>
            </a:r>
          </a:p>
          <a:p>
            <a:r>
              <a:rPr lang="en-US" sz="1800" dirty="0"/>
              <a:t>There is no requirement for a beryllium catcher in FESHM.</a:t>
            </a:r>
          </a:p>
          <a:p>
            <a:r>
              <a:rPr lang="en-US" sz="1800" dirty="0"/>
              <a:t>One was installed in NuMI because it was thought to be a good idea.</a:t>
            </a:r>
          </a:p>
          <a:p>
            <a:pPr lvl="1"/>
            <a:r>
              <a:rPr lang="en-US" sz="1600" dirty="0"/>
              <a:t>A beryllium primary beam exit window failed in the MI abort when someone poked at it with a tool.</a:t>
            </a:r>
          </a:p>
          <a:p>
            <a:pPr lvl="1"/>
            <a:r>
              <a:rPr lang="en-US" sz="1600" dirty="0"/>
              <a:t>Very thin beryllium windows in a vacuum vessel in MTA were exposed to high differential (well above the design) when the vessel was pressurized causing a titanium window to fail.  This is a very different situation from a primary beam exit window.</a:t>
            </a:r>
          </a:p>
          <a:p>
            <a:r>
              <a:rPr lang="en-US" sz="1800" dirty="0"/>
              <a:t>A catcher window sees beam heating, but has little effective cooling (it is in a vacuum).</a:t>
            </a:r>
          </a:p>
          <a:p>
            <a:r>
              <a:rPr lang="en-US" sz="1800" dirty="0"/>
              <a:t>The NuMI catcher has openings around the perimeter to allow the downstream vacuum to be evacuated.</a:t>
            </a:r>
          </a:p>
          <a:p>
            <a:r>
              <a:rPr lang="en-US" sz="1800" dirty="0"/>
              <a:t>The LBNF design includes provision for a screen to serve as a catcher, while allowing more effective conductance for evacuation.</a:t>
            </a:r>
          </a:p>
          <a:p>
            <a:r>
              <a:rPr lang="en-US" sz="1800" dirty="0"/>
              <a:t>The laboratory requirements for a catcher need to be better defined and the pros and cons associated with a catcher need to be investigated and documented.</a:t>
            </a:r>
          </a:p>
        </p:txBody>
      </p:sp>
      <p:sp>
        <p:nvSpPr>
          <p:cNvPr id="4" name="Date Placeholder 3">
            <a:extLst>
              <a:ext uri="{FF2B5EF4-FFF2-40B4-BE49-F238E27FC236}">
                <a16:creationId xmlns:a16="http://schemas.microsoft.com/office/drawing/2014/main" id="{B48E96D3-70DE-4CE1-BC70-F580F5E76E97}"/>
              </a:ext>
            </a:extLst>
          </p:cNvPr>
          <p:cNvSpPr>
            <a:spLocks noGrp="1"/>
          </p:cNvSpPr>
          <p:nvPr>
            <p:ph type="dt" sz="half" idx="10"/>
          </p:nvPr>
        </p:nvSpPr>
        <p:spPr/>
        <p:txBody>
          <a:bodyPr/>
          <a:lstStyle/>
          <a:p>
            <a:r>
              <a:rPr lang="en-US" altLang="en-US"/>
              <a:t>12/15/2020</a:t>
            </a:r>
          </a:p>
        </p:txBody>
      </p:sp>
      <p:sp>
        <p:nvSpPr>
          <p:cNvPr id="5" name="Footer Placeholder 4">
            <a:extLst>
              <a:ext uri="{FF2B5EF4-FFF2-40B4-BE49-F238E27FC236}">
                <a16:creationId xmlns:a16="http://schemas.microsoft.com/office/drawing/2014/main" id="{7F6475DA-B953-457A-84BD-87EBB47E3724}"/>
              </a:ext>
            </a:extLst>
          </p:cNvPr>
          <p:cNvSpPr>
            <a:spLocks noGrp="1"/>
          </p:cNvSpPr>
          <p:nvPr>
            <p:ph type="ftr" sz="quarter" idx="11"/>
          </p:nvPr>
        </p:nvSpPr>
        <p:spPr/>
        <p:txBody>
          <a:bodyPr/>
          <a:lstStyle/>
          <a:p>
            <a:pPr>
              <a:defRPr/>
            </a:pPr>
            <a:r>
              <a:rPr lang="en-US"/>
              <a:t>Dave Pushka | LBNF Primary Beam Window and Cartridge Design Review</a:t>
            </a:r>
            <a:endParaRPr lang="en-US" b="1" dirty="0"/>
          </a:p>
        </p:txBody>
      </p:sp>
      <p:sp>
        <p:nvSpPr>
          <p:cNvPr id="6" name="Slide Number Placeholder 5">
            <a:extLst>
              <a:ext uri="{FF2B5EF4-FFF2-40B4-BE49-F238E27FC236}">
                <a16:creationId xmlns:a16="http://schemas.microsoft.com/office/drawing/2014/main" id="{8B308500-96F1-4E18-AEBF-43880ECC237D}"/>
              </a:ext>
            </a:extLst>
          </p:cNvPr>
          <p:cNvSpPr>
            <a:spLocks noGrp="1"/>
          </p:cNvSpPr>
          <p:nvPr>
            <p:ph type="sldNum" sz="quarter" idx="12"/>
          </p:nvPr>
        </p:nvSpPr>
        <p:spPr/>
        <p:txBody>
          <a:bodyPr/>
          <a:lstStyle/>
          <a:p>
            <a:fld id="{52E9C158-AEF1-41A2-A6CE-6F0BAB305EFD}" type="slidenum">
              <a:rPr lang="en-US" altLang="en-US" smtClean="0"/>
              <a:pPr/>
              <a:t>50</a:t>
            </a:fld>
            <a:endParaRPr lang="en-US" altLang="en-US"/>
          </a:p>
        </p:txBody>
      </p:sp>
    </p:spTree>
    <p:extLst>
      <p:ext uri="{BB962C8B-B14F-4D97-AF65-F5344CB8AC3E}">
        <p14:creationId xmlns:p14="http://schemas.microsoft.com/office/powerpoint/2010/main" val="869789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Decay Pipe Downstream Window Analysis Under 2.5 MW</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defRPr/>
              </a:pPr>
              <a:t>9/21/2022</a:t>
            </a:fld>
            <a:endParaRPr lang="en-US" dirty="0"/>
          </a:p>
        </p:txBody>
      </p:sp>
      <p:pic>
        <p:nvPicPr>
          <p:cNvPr id="7" name="Picture 6">
            <a:extLst>
              <a:ext uri="{FF2B5EF4-FFF2-40B4-BE49-F238E27FC236}">
                <a16:creationId xmlns:a16="http://schemas.microsoft.com/office/drawing/2014/main" id="{E08FAAA1-41CB-A64F-DFB7-5BBED94A07F5}"/>
              </a:ext>
            </a:extLst>
          </p:cNvPr>
          <p:cNvPicPr>
            <a:picLocks noChangeAspect="1"/>
          </p:cNvPicPr>
          <p:nvPr/>
        </p:nvPicPr>
        <p:blipFill>
          <a:blip r:embed="rId2"/>
          <a:stretch>
            <a:fillRect/>
          </a:stretch>
        </p:blipFill>
        <p:spPr>
          <a:xfrm>
            <a:off x="736827" y="1785270"/>
            <a:ext cx="7393939" cy="3287459"/>
          </a:xfrm>
          <a:prstGeom prst="rect">
            <a:avLst/>
          </a:prstGeom>
        </p:spPr>
      </p:pic>
    </p:spTree>
    <p:extLst>
      <p:ext uri="{BB962C8B-B14F-4D97-AF65-F5344CB8AC3E}">
        <p14:creationId xmlns:p14="http://schemas.microsoft.com/office/powerpoint/2010/main" val="105677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Decay Pipe Downstream Window Analysis Under 2.5 MW</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defRPr/>
              </a:pPr>
              <a:t>9/17/2022</a:t>
            </a:fld>
            <a:endParaRPr lang="en-US" dirty="0"/>
          </a:p>
        </p:txBody>
      </p:sp>
      <p:pic>
        <p:nvPicPr>
          <p:cNvPr id="9" name="Picture 8">
            <a:extLst>
              <a:ext uri="{FF2B5EF4-FFF2-40B4-BE49-F238E27FC236}">
                <a16:creationId xmlns:a16="http://schemas.microsoft.com/office/drawing/2014/main" id="{9668A9C9-D518-D7C4-34CD-6C0A9B419E01}"/>
              </a:ext>
            </a:extLst>
          </p:cNvPr>
          <p:cNvPicPr>
            <a:picLocks noChangeAspect="1"/>
          </p:cNvPicPr>
          <p:nvPr/>
        </p:nvPicPr>
        <p:blipFill>
          <a:blip r:embed="rId2"/>
          <a:stretch>
            <a:fillRect/>
          </a:stretch>
        </p:blipFill>
        <p:spPr>
          <a:xfrm>
            <a:off x="2296572" y="789813"/>
            <a:ext cx="4550855" cy="5461025"/>
          </a:xfrm>
          <a:prstGeom prst="rect">
            <a:avLst/>
          </a:prstGeom>
        </p:spPr>
      </p:pic>
    </p:spTree>
    <p:extLst>
      <p:ext uri="{BB962C8B-B14F-4D97-AF65-F5344CB8AC3E}">
        <p14:creationId xmlns:p14="http://schemas.microsoft.com/office/powerpoint/2010/main" val="1039155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Decay Pipe Downstream Window Analysis Under 2.5 MW</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53</a:t>
            </a:fld>
            <a:endParaRPr lang="en-US"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defRPr/>
              </a:pPr>
              <a:t>9/17/2022</a:t>
            </a:fld>
            <a:endParaRPr lang="en-US" dirty="0"/>
          </a:p>
        </p:txBody>
      </p:sp>
      <p:pic>
        <p:nvPicPr>
          <p:cNvPr id="4" name="Picture 3">
            <a:extLst>
              <a:ext uri="{FF2B5EF4-FFF2-40B4-BE49-F238E27FC236}">
                <a16:creationId xmlns:a16="http://schemas.microsoft.com/office/drawing/2014/main" id="{0A65904C-F0D6-1BF2-5984-3BA51DA53DFD}"/>
              </a:ext>
            </a:extLst>
          </p:cNvPr>
          <p:cNvPicPr>
            <a:picLocks noChangeAspect="1"/>
          </p:cNvPicPr>
          <p:nvPr/>
        </p:nvPicPr>
        <p:blipFill>
          <a:blip r:embed="rId2"/>
          <a:stretch>
            <a:fillRect/>
          </a:stretch>
        </p:blipFill>
        <p:spPr>
          <a:xfrm>
            <a:off x="2396450" y="868237"/>
            <a:ext cx="4452406" cy="5457788"/>
          </a:xfrm>
          <a:prstGeom prst="rect">
            <a:avLst/>
          </a:prstGeom>
        </p:spPr>
      </p:pic>
    </p:spTree>
    <p:extLst>
      <p:ext uri="{BB962C8B-B14F-4D97-AF65-F5344CB8AC3E}">
        <p14:creationId xmlns:p14="http://schemas.microsoft.com/office/powerpoint/2010/main" val="262869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Decay Pipe Downstream Window Analysis Under 2.5 MW</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defRPr/>
              </a:pPr>
              <a:t>9/17/2022</a:t>
            </a:fld>
            <a:endParaRPr lang="en-US" dirty="0"/>
          </a:p>
        </p:txBody>
      </p:sp>
      <p:pic>
        <p:nvPicPr>
          <p:cNvPr id="7" name="Picture 6">
            <a:extLst>
              <a:ext uri="{FF2B5EF4-FFF2-40B4-BE49-F238E27FC236}">
                <a16:creationId xmlns:a16="http://schemas.microsoft.com/office/drawing/2014/main" id="{11DB4B98-74E1-50E3-AAF6-9125414C0DEE}"/>
              </a:ext>
            </a:extLst>
          </p:cNvPr>
          <p:cNvPicPr>
            <a:picLocks noChangeAspect="1"/>
          </p:cNvPicPr>
          <p:nvPr/>
        </p:nvPicPr>
        <p:blipFill>
          <a:blip r:embed="rId2"/>
          <a:stretch>
            <a:fillRect/>
          </a:stretch>
        </p:blipFill>
        <p:spPr>
          <a:xfrm>
            <a:off x="2000250" y="738187"/>
            <a:ext cx="5143500" cy="5381625"/>
          </a:xfrm>
          <a:prstGeom prst="rect">
            <a:avLst/>
          </a:prstGeom>
        </p:spPr>
      </p:pic>
    </p:spTree>
    <p:extLst>
      <p:ext uri="{BB962C8B-B14F-4D97-AF65-F5344CB8AC3E}">
        <p14:creationId xmlns:p14="http://schemas.microsoft.com/office/powerpoint/2010/main" val="1154836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Decay Pipe Downstream Window Analysis Under 2.5 MW</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55</a:t>
            </a:fld>
            <a:endParaRPr lang="en-US"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defRPr/>
              </a:pPr>
              <a:t>9/17/2022</a:t>
            </a:fld>
            <a:endParaRPr lang="en-US" dirty="0"/>
          </a:p>
        </p:txBody>
      </p:sp>
      <p:pic>
        <p:nvPicPr>
          <p:cNvPr id="9" name="Picture 8">
            <a:extLst>
              <a:ext uri="{FF2B5EF4-FFF2-40B4-BE49-F238E27FC236}">
                <a16:creationId xmlns:a16="http://schemas.microsoft.com/office/drawing/2014/main" id="{4FCB0E66-E8CD-9878-670C-F88F20B62419}"/>
              </a:ext>
            </a:extLst>
          </p:cNvPr>
          <p:cNvPicPr>
            <a:picLocks noChangeAspect="1"/>
          </p:cNvPicPr>
          <p:nvPr/>
        </p:nvPicPr>
        <p:blipFill>
          <a:blip r:embed="rId2"/>
          <a:stretch>
            <a:fillRect/>
          </a:stretch>
        </p:blipFill>
        <p:spPr>
          <a:xfrm>
            <a:off x="1150048" y="864702"/>
            <a:ext cx="6843903" cy="5128596"/>
          </a:xfrm>
          <a:prstGeom prst="rect">
            <a:avLst/>
          </a:prstGeom>
        </p:spPr>
      </p:pic>
    </p:spTree>
    <p:extLst>
      <p:ext uri="{BB962C8B-B14F-4D97-AF65-F5344CB8AC3E}">
        <p14:creationId xmlns:p14="http://schemas.microsoft.com/office/powerpoint/2010/main" val="2178339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Decay Pipe Downstream Window Analysis Under 2.5 MW</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56</a:t>
            </a:fld>
            <a:endParaRPr lang="en-US"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defRPr/>
              </a:pPr>
              <a:t>9/17/2022</a:t>
            </a:fld>
            <a:endParaRPr lang="en-US" dirty="0"/>
          </a:p>
        </p:txBody>
      </p:sp>
      <p:pic>
        <p:nvPicPr>
          <p:cNvPr id="4" name="Picture 3">
            <a:extLst>
              <a:ext uri="{FF2B5EF4-FFF2-40B4-BE49-F238E27FC236}">
                <a16:creationId xmlns:a16="http://schemas.microsoft.com/office/drawing/2014/main" id="{7941FB87-99EF-6D91-DFCC-DB444B9161F5}"/>
              </a:ext>
            </a:extLst>
          </p:cNvPr>
          <p:cNvPicPr>
            <a:picLocks noChangeAspect="1"/>
          </p:cNvPicPr>
          <p:nvPr/>
        </p:nvPicPr>
        <p:blipFill>
          <a:blip r:embed="rId2"/>
          <a:stretch>
            <a:fillRect/>
          </a:stretch>
        </p:blipFill>
        <p:spPr>
          <a:xfrm>
            <a:off x="1381125" y="638175"/>
            <a:ext cx="6381750" cy="5581650"/>
          </a:xfrm>
          <a:prstGeom prst="rect">
            <a:avLst/>
          </a:prstGeom>
        </p:spPr>
      </p:pic>
    </p:spTree>
    <p:extLst>
      <p:ext uri="{BB962C8B-B14F-4D97-AF65-F5344CB8AC3E}">
        <p14:creationId xmlns:p14="http://schemas.microsoft.com/office/powerpoint/2010/main" val="3057409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Decay Pipe Downstream Window Analysis Under 2.5 MW</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57</a:t>
            </a:fld>
            <a:endParaRPr lang="en-US"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defRPr/>
              </a:pPr>
              <a:t>9/17/2022</a:t>
            </a:fld>
            <a:endParaRPr lang="en-US" dirty="0"/>
          </a:p>
        </p:txBody>
      </p:sp>
      <p:pic>
        <p:nvPicPr>
          <p:cNvPr id="4" name="Picture 3">
            <a:extLst>
              <a:ext uri="{FF2B5EF4-FFF2-40B4-BE49-F238E27FC236}">
                <a16:creationId xmlns:a16="http://schemas.microsoft.com/office/drawing/2014/main" id="{2C67F3A1-5B96-DAC3-4505-B6F5E94E1544}"/>
              </a:ext>
            </a:extLst>
          </p:cNvPr>
          <p:cNvPicPr>
            <a:picLocks noChangeAspect="1"/>
          </p:cNvPicPr>
          <p:nvPr/>
        </p:nvPicPr>
        <p:blipFill>
          <a:blip r:embed="rId2"/>
          <a:stretch>
            <a:fillRect/>
          </a:stretch>
        </p:blipFill>
        <p:spPr>
          <a:xfrm>
            <a:off x="894968" y="1153477"/>
            <a:ext cx="7252335" cy="4063610"/>
          </a:xfrm>
          <a:prstGeom prst="rect">
            <a:avLst/>
          </a:prstGeom>
        </p:spPr>
      </p:pic>
    </p:spTree>
    <p:extLst>
      <p:ext uri="{BB962C8B-B14F-4D97-AF65-F5344CB8AC3E}">
        <p14:creationId xmlns:p14="http://schemas.microsoft.com/office/powerpoint/2010/main" val="3418932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154D5CE-DD1A-4903-A73D-069FACF7D6AE}"/>
              </a:ext>
            </a:extLst>
          </p:cNvPr>
          <p:cNvSpPr>
            <a:spLocks noGrp="1"/>
          </p:cNvSpPr>
          <p:nvPr>
            <p:ph type="ftr" sz="quarter" idx="3"/>
          </p:nvPr>
        </p:nvSpPr>
        <p:spPr>
          <a:xfrm>
            <a:off x="1530601" y="6504213"/>
            <a:ext cx="6486857" cy="242873"/>
          </a:xfrm>
        </p:spPr>
        <p:txBody>
          <a:bodyPr/>
          <a:lstStyle/>
          <a:p>
            <a:pPr>
              <a:defRPr/>
            </a:pPr>
            <a:r>
              <a:rPr lang="en-US" dirty="0"/>
              <a:t>Quinn Peterson | Design Analysis and Review for the Decay Pipe Window Replacement System</a:t>
            </a:r>
          </a:p>
        </p:txBody>
      </p:sp>
      <p:sp>
        <p:nvSpPr>
          <p:cNvPr id="8" name="Slide Number Placeholder 7">
            <a:extLst>
              <a:ext uri="{FF2B5EF4-FFF2-40B4-BE49-F238E27FC236}">
                <a16:creationId xmlns:a16="http://schemas.microsoft.com/office/drawing/2014/main" id="{85725945-8107-464E-9D9E-FD91D7E717C2}"/>
              </a:ext>
            </a:extLst>
          </p:cNvPr>
          <p:cNvSpPr>
            <a:spLocks noGrp="1"/>
          </p:cNvSpPr>
          <p:nvPr>
            <p:ph type="sldNum" sz="quarter" idx="4"/>
          </p:nvPr>
        </p:nvSpPr>
        <p:spPr/>
        <p:txBody>
          <a:bodyPr/>
          <a:lstStyle/>
          <a:p>
            <a:pPr>
              <a:defRPr/>
            </a:pPr>
            <a:fld id="{148C009B-CB69-E04A-B9B3-34B26D69E9CF}" type="slidenum">
              <a:rPr lang="en-US" smtClean="0"/>
              <a:pPr>
                <a:defRPr/>
              </a:pPr>
              <a:t>58</a:t>
            </a:fld>
            <a:endParaRPr lang="en-US" dirty="0"/>
          </a:p>
        </p:txBody>
      </p:sp>
      <p:sp>
        <p:nvSpPr>
          <p:cNvPr id="9" name="Title 8">
            <a:extLst>
              <a:ext uri="{FF2B5EF4-FFF2-40B4-BE49-F238E27FC236}">
                <a16:creationId xmlns:a16="http://schemas.microsoft.com/office/drawing/2014/main" id="{CA1F38B8-486C-413C-93FC-9987689F4198}"/>
              </a:ext>
            </a:extLst>
          </p:cNvPr>
          <p:cNvSpPr>
            <a:spLocks noGrp="1"/>
          </p:cNvSpPr>
          <p:nvPr>
            <p:ph type="title"/>
          </p:nvPr>
        </p:nvSpPr>
        <p:spPr/>
        <p:txBody>
          <a:bodyPr/>
          <a:lstStyle/>
          <a:p>
            <a:r>
              <a:rPr lang="en-US" dirty="0"/>
              <a:t>High Capacity Bearings</a:t>
            </a:r>
          </a:p>
        </p:txBody>
      </p:sp>
      <p:sp>
        <p:nvSpPr>
          <p:cNvPr id="13" name="Content Placeholder 1">
            <a:extLst>
              <a:ext uri="{FF2B5EF4-FFF2-40B4-BE49-F238E27FC236}">
                <a16:creationId xmlns:a16="http://schemas.microsoft.com/office/drawing/2014/main" id="{BA3F4D35-EC9B-41A1-A478-1F2E768B274C}"/>
              </a:ext>
            </a:extLst>
          </p:cNvPr>
          <p:cNvSpPr txBox="1">
            <a:spLocks/>
          </p:cNvSpPr>
          <p:nvPr/>
        </p:nvSpPr>
        <p:spPr>
          <a:xfrm>
            <a:off x="228601" y="971549"/>
            <a:ext cx="4940558" cy="532661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err="1"/>
              <a:t>Hepco</a:t>
            </a:r>
            <a:r>
              <a:rPr lang="en-US" sz="2000" dirty="0"/>
              <a:t> Motion Bearing:</a:t>
            </a:r>
          </a:p>
          <a:p>
            <a:pPr lvl="1"/>
            <a:r>
              <a:rPr lang="en-US" sz="2000" dirty="0"/>
              <a:t>28 mm Diameter</a:t>
            </a:r>
          </a:p>
          <a:p>
            <a:pPr lvl="1"/>
            <a:r>
              <a:rPr lang="en-US" sz="2000" dirty="0"/>
              <a:t>Max Load 8000 N</a:t>
            </a:r>
          </a:p>
          <a:p>
            <a:r>
              <a:rPr lang="en-US" sz="2200" dirty="0"/>
              <a:t>Weight of Disk, Components, and Window:</a:t>
            </a:r>
          </a:p>
          <a:p>
            <a:pPr lvl="1"/>
            <a:r>
              <a:rPr lang="en-US" sz="2000" dirty="0"/>
              <a:t>400 kg or 3922.66 N</a:t>
            </a:r>
          </a:p>
        </p:txBody>
      </p:sp>
      <p:pic>
        <p:nvPicPr>
          <p:cNvPr id="11" name="Picture 10">
            <a:extLst>
              <a:ext uri="{FF2B5EF4-FFF2-40B4-BE49-F238E27FC236}">
                <a16:creationId xmlns:a16="http://schemas.microsoft.com/office/drawing/2014/main" id="{676C4670-F99F-4AC4-B6F1-F8D76A73F635}"/>
              </a:ext>
            </a:extLst>
          </p:cNvPr>
          <p:cNvPicPr>
            <a:picLocks noChangeAspect="1"/>
          </p:cNvPicPr>
          <p:nvPr/>
        </p:nvPicPr>
        <p:blipFill>
          <a:blip r:embed="rId2"/>
          <a:stretch>
            <a:fillRect/>
          </a:stretch>
        </p:blipFill>
        <p:spPr>
          <a:xfrm>
            <a:off x="5456159" y="869231"/>
            <a:ext cx="2625213" cy="2548865"/>
          </a:xfrm>
          <a:prstGeom prst="rect">
            <a:avLst/>
          </a:prstGeom>
        </p:spPr>
      </p:pic>
      <p:sp>
        <p:nvSpPr>
          <p:cNvPr id="10" name="Rectangle 9">
            <a:extLst>
              <a:ext uri="{FF2B5EF4-FFF2-40B4-BE49-F238E27FC236}">
                <a16:creationId xmlns:a16="http://schemas.microsoft.com/office/drawing/2014/main" id="{C1997AE5-07FB-44C5-86D0-AC828138A738}"/>
              </a:ext>
            </a:extLst>
          </p:cNvPr>
          <p:cNvSpPr/>
          <p:nvPr/>
        </p:nvSpPr>
        <p:spPr>
          <a:xfrm>
            <a:off x="7212815" y="2881048"/>
            <a:ext cx="503155" cy="324466"/>
          </a:xfrm>
          <a:prstGeom prst="rect">
            <a:avLst/>
          </a:prstGeom>
          <a:noFill/>
          <a:ln w="12700">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499DDFF-28B2-4D32-B994-215582D4FACE}"/>
              </a:ext>
            </a:extLst>
          </p:cNvPr>
          <p:cNvPicPr>
            <a:picLocks noChangeAspect="1"/>
          </p:cNvPicPr>
          <p:nvPr/>
        </p:nvPicPr>
        <p:blipFill rotWithShape="1">
          <a:blip r:embed="rId3"/>
          <a:srcRect l="14839" t="20976" r="16130" b="5988"/>
          <a:stretch/>
        </p:blipFill>
        <p:spPr>
          <a:xfrm>
            <a:off x="6012048" y="3907581"/>
            <a:ext cx="1717926" cy="1309750"/>
          </a:xfrm>
          <a:prstGeom prst="rect">
            <a:avLst/>
          </a:prstGeom>
        </p:spPr>
      </p:pic>
      <p:cxnSp>
        <p:nvCxnSpPr>
          <p:cNvPr id="12" name="Straight Arrow Connector 11">
            <a:extLst>
              <a:ext uri="{FF2B5EF4-FFF2-40B4-BE49-F238E27FC236}">
                <a16:creationId xmlns:a16="http://schemas.microsoft.com/office/drawing/2014/main" id="{F3CD1928-12FB-4000-B9ED-8616181B20AF}"/>
              </a:ext>
            </a:extLst>
          </p:cNvPr>
          <p:cNvCxnSpPr>
            <a:cxnSpLocks/>
            <a:stCxn id="10" idx="2"/>
            <a:endCxn id="4" idx="0"/>
          </p:cNvCxnSpPr>
          <p:nvPr/>
        </p:nvCxnSpPr>
        <p:spPr>
          <a:xfrm flipH="1">
            <a:off x="6871011" y="3205514"/>
            <a:ext cx="593382" cy="702067"/>
          </a:xfrm>
          <a:prstGeom prst="straightConnector1">
            <a:avLst/>
          </a:prstGeom>
          <a:ln>
            <a:solidFill>
              <a:srgbClr val="FF0000"/>
            </a:solidFill>
            <a:tailEnd type="triangle"/>
          </a:ln>
        </p:spPr>
        <p:style>
          <a:lnRef idx="2">
            <a:schemeClr val="accent4"/>
          </a:lnRef>
          <a:fillRef idx="0">
            <a:schemeClr val="accent4"/>
          </a:fillRef>
          <a:effectRef idx="1">
            <a:schemeClr val="accent4"/>
          </a:effectRef>
          <a:fontRef idx="minor">
            <a:schemeClr val="tx1"/>
          </a:fontRef>
        </p:style>
      </p:cxnSp>
      <p:pic>
        <p:nvPicPr>
          <p:cNvPr id="2" name="Picture 1">
            <a:extLst>
              <a:ext uri="{FF2B5EF4-FFF2-40B4-BE49-F238E27FC236}">
                <a16:creationId xmlns:a16="http://schemas.microsoft.com/office/drawing/2014/main" id="{4D851F79-7BFE-4917-A245-49A29E29BFEA}"/>
              </a:ext>
            </a:extLst>
          </p:cNvPr>
          <p:cNvPicPr>
            <a:picLocks noChangeAspect="1"/>
          </p:cNvPicPr>
          <p:nvPr/>
        </p:nvPicPr>
        <p:blipFill rotWithShape="1">
          <a:blip r:embed="rId4"/>
          <a:srcRect t="4849"/>
          <a:stretch/>
        </p:blipFill>
        <p:spPr>
          <a:xfrm>
            <a:off x="1243960" y="3136165"/>
            <a:ext cx="2822459" cy="2724607"/>
          </a:xfrm>
          <a:prstGeom prst="rect">
            <a:avLst/>
          </a:prstGeom>
        </p:spPr>
      </p:pic>
      <p:sp>
        <p:nvSpPr>
          <p:cNvPr id="20" name="Date Placeholder 3">
            <a:extLst>
              <a:ext uri="{FF2B5EF4-FFF2-40B4-BE49-F238E27FC236}">
                <a16:creationId xmlns:a16="http://schemas.microsoft.com/office/drawing/2014/main" id="{C010D684-D159-4AD5-881F-1CBC67C52054}"/>
              </a:ext>
            </a:extLst>
          </p:cNvPr>
          <p:cNvSpPr>
            <a:spLocks noGrp="1"/>
          </p:cNvSpPr>
          <p:nvPr>
            <p:ph type="dt" sz="half" idx="2"/>
          </p:nvPr>
        </p:nvSpPr>
        <p:spPr>
          <a:xfrm>
            <a:off x="736600" y="6503988"/>
            <a:ext cx="676275" cy="241300"/>
          </a:xfrm>
        </p:spPr>
        <p:txBody>
          <a:bodyPr/>
          <a:lstStyle/>
          <a:p>
            <a:pPr>
              <a:defRPr/>
            </a:pPr>
            <a:r>
              <a:rPr lang="en-US" dirty="0"/>
              <a:t>3/16/2020</a:t>
            </a:r>
          </a:p>
        </p:txBody>
      </p:sp>
    </p:spTree>
    <p:extLst>
      <p:ext uri="{BB962C8B-B14F-4D97-AF65-F5344CB8AC3E}">
        <p14:creationId xmlns:p14="http://schemas.microsoft.com/office/powerpoint/2010/main" val="1093881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830BA3C-9240-4F45-9865-484353A08530}"/>
              </a:ext>
            </a:extLst>
          </p:cNvPr>
          <p:cNvSpPr>
            <a:spLocks noGrp="1"/>
          </p:cNvSpPr>
          <p:nvPr>
            <p:ph type="ftr" sz="quarter" idx="3"/>
          </p:nvPr>
        </p:nvSpPr>
        <p:spPr>
          <a:xfrm>
            <a:off x="1530602" y="6504213"/>
            <a:ext cx="6463024" cy="242873"/>
          </a:xfrm>
        </p:spPr>
        <p:txBody>
          <a:bodyPr/>
          <a:lstStyle/>
          <a:p>
            <a:pPr>
              <a:defRPr/>
            </a:pPr>
            <a:r>
              <a:rPr lang="en-US" dirty="0"/>
              <a:t>Quinn Peterson | Design Analysis and Review for the Decay Pipe Window Replacement System</a:t>
            </a:r>
          </a:p>
        </p:txBody>
      </p:sp>
      <p:sp>
        <p:nvSpPr>
          <p:cNvPr id="8" name="Slide Number Placeholder 7">
            <a:extLst>
              <a:ext uri="{FF2B5EF4-FFF2-40B4-BE49-F238E27FC236}">
                <a16:creationId xmlns:a16="http://schemas.microsoft.com/office/drawing/2014/main" id="{55FDEA4F-C6B6-4C46-962E-74A37AD01021}"/>
              </a:ext>
            </a:extLst>
          </p:cNvPr>
          <p:cNvSpPr>
            <a:spLocks noGrp="1"/>
          </p:cNvSpPr>
          <p:nvPr>
            <p:ph type="sldNum" sz="quarter" idx="4"/>
          </p:nvPr>
        </p:nvSpPr>
        <p:spPr/>
        <p:txBody>
          <a:bodyPr/>
          <a:lstStyle/>
          <a:p>
            <a:pPr>
              <a:defRPr/>
            </a:pPr>
            <a:fld id="{148C009B-CB69-E04A-B9B3-34B26D69E9CF}" type="slidenum">
              <a:rPr lang="en-US" smtClean="0"/>
              <a:pPr>
                <a:defRPr/>
              </a:pPr>
              <a:t>59</a:t>
            </a:fld>
            <a:endParaRPr lang="en-US" dirty="0"/>
          </a:p>
        </p:txBody>
      </p:sp>
      <p:sp>
        <p:nvSpPr>
          <p:cNvPr id="9" name="Title 8">
            <a:extLst>
              <a:ext uri="{FF2B5EF4-FFF2-40B4-BE49-F238E27FC236}">
                <a16:creationId xmlns:a16="http://schemas.microsoft.com/office/drawing/2014/main" id="{0ACC5AFA-8E43-4892-B8F9-54966D3482F3}"/>
              </a:ext>
            </a:extLst>
          </p:cNvPr>
          <p:cNvSpPr>
            <a:spLocks noGrp="1"/>
          </p:cNvSpPr>
          <p:nvPr>
            <p:ph type="title"/>
          </p:nvPr>
        </p:nvSpPr>
        <p:spPr/>
        <p:txBody>
          <a:bodyPr/>
          <a:lstStyle/>
          <a:p>
            <a:r>
              <a:rPr lang="en-US" dirty="0"/>
              <a:t>EMH 114-B Magnetic Gripper</a:t>
            </a:r>
          </a:p>
        </p:txBody>
      </p:sp>
      <p:pic>
        <p:nvPicPr>
          <p:cNvPr id="11" name="Picture 10">
            <a:extLst>
              <a:ext uri="{FF2B5EF4-FFF2-40B4-BE49-F238E27FC236}">
                <a16:creationId xmlns:a16="http://schemas.microsoft.com/office/drawing/2014/main" id="{97DDDF7A-ECEB-4EE0-9A8A-9CC52D352D83}"/>
              </a:ext>
            </a:extLst>
          </p:cNvPr>
          <p:cNvPicPr>
            <a:picLocks noChangeAspect="1"/>
          </p:cNvPicPr>
          <p:nvPr/>
        </p:nvPicPr>
        <p:blipFill rotWithShape="1">
          <a:blip r:embed="rId2"/>
          <a:srcRect l="11751" t="14166" r="6038" b="11828"/>
          <a:stretch/>
        </p:blipFill>
        <p:spPr>
          <a:xfrm>
            <a:off x="5628312" y="1344515"/>
            <a:ext cx="2962623" cy="2172052"/>
          </a:xfrm>
          <a:prstGeom prst="rect">
            <a:avLst/>
          </a:prstGeom>
        </p:spPr>
      </p:pic>
      <p:pic>
        <p:nvPicPr>
          <p:cNvPr id="2050" name="Picture 2" descr="https://schunk.com/fileadmin/_processed_/csm_IM0025565_f6c6a46fe2.jpg">
            <a:extLst>
              <a:ext uri="{FF2B5EF4-FFF2-40B4-BE49-F238E27FC236}">
                <a16:creationId xmlns:a16="http://schemas.microsoft.com/office/drawing/2014/main" id="{7A77C95C-A60C-49A9-90E8-981C4BC70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947" y="4108219"/>
            <a:ext cx="2848457" cy="18271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chunk.com/fileadmin/_processed_/csm_IM0025564_04f8c73110.jpg">
            <a:extLst>
              <a:ext uri="{FF2B5EF4-FFF2-40B4-BE49-F238E27FC236}">
                <a16:creationId xmlns:a16="http://schemas.microsoft.com/office/drawing/2014/main" id="{D225E724-746D-4359-B924-C77CDB256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541" y="4103211"/>
            <a:ext cx="2848457" cy="1813908"/>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a:extLst>
              <a:ext uri="{FF2B5EF4-FFF2-40B4-BE49-F238E27FC236}">
                <a16:creationId xmlns:a16="http://schemas.microsoft.com/office/drawing/2014/main" id="{A9206301-8CC9-4B21-8771-C537B7686A7D}"/>
              </a:ext>
            </a:extLst>
          </p:cNvPr>
          <p:cNvSpPr>
            <a:spLocks noGrp="1"/>
          </p:cNvSpPr>
          <p:nvPr>
            <p:ph sz="half" idx="13"/>
          </p:nvPr>
        </p:nvSpPr>
        <p:spPr>
          <a:xfrm>
            <a:off x="228600" y="971549"/>
            <a:ext cx="4874341" cy="5278422"/>
          </a:xfrm>
        </p:spPr>
        <p:txBody>
          <a:bodyPr/>
          <a:lstStyle/>
          <a:p>
            <a:r>
              <a:rPr lang="en-US" sz="2000" dirty="0"/>
              <a:t>Max Vertical Payload:</a:t>
            </a:r>
          </a:p>
          <a:p>
            <a:pPr lvl="1"/>
            <a:r>
              <a:rPr lang="en-US" sz="2000" dirty="0"/>
              <a:t>70lbs</a:t>
            </a:r>
          </a:p>
          <a:p>
            <a:r>
              <a:rPr lang="en-US" sz="2000" dirty="0"/>
              <a:t>Allows for handling of the window during changeout procedure.</a:t>
            </a:r>
          </a:p>
          <a:p>
            <a:r>
              <a:rPr lang="en-US" sz="2000" dirty="0"/>
              <a:t>Will magnetize to tabs attached to the sides of the window.</a:t>
            </a:r>
          </a:p>
          <a:p>
            <a:r>
              <a:rPr lang="en-US" sz="2000" dirty="0"/>
              <a:t>In the plots below, “s” is the distance of the magnet to the material, and “T” is the thickness of the material.</a:t>
            </a:r>
          </a:p>
        </p:txBody>
      </p:sp>
      <p:sp>
        <p:nvSpPr>
          <p:cNvPr id="10" name="Date Placeholder 3">
            <a:extLst>
              <a:ext uri="{FF2B5EF4-FFF2-40B4-BE49-F238E27FC236}">
                <a16:creationId xmlns:a16="http://schemas.microsoft.com/office/drawing/2014/main" id="{9D000E47-C430-4E40-BFF8-8DEBC6A4208E}"/>
              </a:ext>
            </a:extLst>
          </p:cNvPr>
          <p:cNvSpPr>
            <a:spLocks noGrp="1"/>
          </p:cNvSpPr>
          <p:nvPr>
            <p:ph type="dt" sz="half" idx="2"/>
          </p:nvPr>
        </p:nvSpPr>
        <p:spPr>
          <a:xfrm>
            <a:off x="736600" y="6503988"/>
            <a:ext cx="676275" cy="241300"/>
          </a:xfrm>
        </p:spPr>
        <p:txBody>
          <a:bodyPr/>
          <a:lstStyle/>
          <a:p>
            <a:pPr>
              <a:defRPr/>
            </a:pPr>
            <a:r>
              <a:rPr lang="en-US" dirty="0"/>
              <a:t>3/16/2020</a:t>
            </a:r>
          </a:p>
        </p:txBody>
      </p:sp>
    </p:spTree>
    <p:extLst>
      <p:ext uri="{BB962C8B-B14F-4D97-AF65-F5344CB8AC3E}">
        <p14:creationId xmlns:p14="http://schemas.microsoft.com/office/powerpoint/2010/main" val="964651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2F300-121F-47E4-BEA2-5DD55C602A72}"/>
              </a:ext>
            </a:extLst>
          </p:cNvPr>
          <p:cNvSpPr>
            <a:spLocks noGrp="1"/>
          </p:cNvSpPr>
          <p:nvPr>
            <p:ph type="title"/>
          </p:nvPr>
        </p:nvSpPr>
        <p:spPr>
          <a:xfrm>
            <a:off x="273074" y="280472"/>
            <a:ext cx="9029700" cy="427877"/>
          </a:xfrm>
        </p:spPr>
        <p:txBody>
          <a:bodyPr/>
          <a:lstStyle/>
          <a:p>
            <a:r>
              <a:rPr lang="en-US" dirty="0"/>
              <a:t>Primary Beam Window</a:t>
            </a:r>
          </a:p>
        </p:txBody>
      </p:sp>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defRPr/>
              </a:pPr>
              <a:t>9/21/2022</a:t>
            </a:fld>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2" name="Picture 1">
            <a:extLst>
              <a:ext uri="{FF2B5EF4-FFF2-40B4-BE49-F238E27FC236}">
                <a16:creationId xmlns:a16="http://schemas.microsoft.com/office/drawing/2014/main" id="{F4F20F5F-B7B6-1836-AD03-E01B10CF022E}"/>
              </a:ext>
            </a:extLst>
          </p:cNvPr>
          <p:cNvPicPr>
            <a:picLocks noChangeAspect="1"/>
          </p:cNvPicPr>
          <p:nvPr/>
        </p:nvPicPr>
        <p:blipFill>
          <a:blip r:embed="rId2"/>
          <a:stretch>
            <a:fillRect/>
          </a:stretch>
        </p:blipFill>
        <p:spPr>
          <a:xfrm>
            <a:off x="4209256" y="932210"/>
            <a:ext cx="3100388" cy="4857750"/>
          </a:xfrm>
          <a:prstGeom prst="rect">
            <a:avLst/>
          </a:prstGeom>
        </p:spPr>
      </p:pic>
      <p:sp>
        <p:nvSpPr>
          <p:cNvPr id="7" name="Content Placeholder 5">
            <a:extLst>
              <a:ext uri="{FF2B5EF4-FFF2-40B4-BE49-F238E27FC236}">
                <a16:creationId xmlns:a16="http://schemas.microsoft.com/office/drawing/2014/main" id="{6944C6FD-EB80-2C95-6E1A-4872945E17C7}"/>
              </a:ext>
            </a:extLst>
          </p:cNvPr>
          <p:cNvSpPr txBox="1">
            <a:spLocks/>
          </p:cNvSpPr>
          <p:nvPr/>
        </p:nvSpPr>
        <p:spPr>
          <a:xfrm>
            <a:off x="355600" y="932210"/>
            <a:ext cx="3834607" cy="5242959"/>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50" dirty="0"/>
              <a:t>Vacuum on the left hand side</a:t>
            </a:r>
          </a:p>
          <a:p>
            <a:r>
              <a:rPr lang="en-US" sz="1350" dirty="0"/>
              <a:t>3 psig on the right hand side</a:t>
            </a:r>
          </a:p>
          <a:p>
            <a:r>
              <a:rPr lang="en-US" sz="1350" dirty="0"/>
              <a:t>Housing is 304 stainless steel</a:t>
            </a:r>
          </a:p>
          <a:p>
            <a:r>
              <a:rPr lang="en-US" sz="1350" dirty="0"/>
              <a:t>Membrane is beryllium</a:t>
            </a:r>
          </a:p>
          <a:p>
            <a:r>
              <a:rPr lang="en-US" sz="1350" dirty="0"/>
              <a:t>Fixed restraint</a:t>
            </a:r>
          </a:p>
          <a:p>
            <a:r>
              <a:rPr lang="en-US" sz="1350" dirty="0"/>
              <a:t>Location for </a:t>
            </a:r>
            <a:br>
              <a:rPr lang="en-US" sz="1350" dirty="0"/>
            </a:br>
            <a:r>
              <a:rPr lang="en-US" sz="1350" dirty="0"/>
              <a:t>cooling tubing</a:t>
            </a:r>
          </a:p>
          <a:p>
            <a:pPr marL="0" indent="0">
              <a:buNone/>
            </a:pPr>
            <a:endParaRPr lang="en-US" sz="1350" dirty="0"/>
          </a:p>
          <a:p>
            <a:r>
              <a:rPr lang="en-US" sz="1350" dirty="0"/>
              <a:t>Membrane inner diameter = 63.5 mm (~2.5 inches), outer diameter = 74.93 mm (2.95 inches)</a:t>
            </a:r>
          </a:p>
          <a:p>
            <a:r>
              <a:rPr lang="en-US" sz="1350" dirty="0"/>
              <a:t>Hole thru housing is 63.5 mm (2.5 inches) in diameter</a:t>
            </a:r>
          </a:p>
          <a:p>
            <a:r>
              <a:rPr lang="en-US" sz="1350" dirty="0"/>
              <a:t>Membrane thickness = 0.024 inches</a:t>
            </a:r>
          </a:p>
          <a:p>
            <a:pPr marL="0" indent="0">
              <a:buNone/>
            </a:pPr>
            <a:r>
              <a:rPr lang="en-US" sz="1350" dirty="0"/>
              <a:t>	(0.61 mm) Per FESHM 5033.1</a:t>
            </a:r>
          </a:p>
          <a:p>
            <a:r>
              <a:rPr lang="en-US" sz="1350" dirty="0"/>
              <a:t>Designed for 18.7 psi delta P</a:t>
            </a:r>
            <a:br>
              <a:rPr lang="en-US" sz="1350" dirty="0"/>
            </a:br>
            <a:r>
              <a:rPr lang="en-US" sz="1350" dirty="0"/>
              <a:t>Target Chase is pressurized at 4 psig max)</a:t>
            </a:r>
          </a:p>
          <a:p>
            <a:endParaRPr lang="en-US" sz="1350" dirty="0"/>
          </a:p>
        </p:txBody>
      </p:sp>
      <p:cxnSp>
        <p:nvCxnSpPr>
          <p:cNvPr id="8" name="Straight Arrow Connector 7">
            <a:extLst>
              <a:ext uri="{FF2B5EF4-FFF2-40B4-BE49-F238E27FC236}">
                <a16:creationId xmlns:a16="http://schemas.microsoft.com/office/drawing/2014/main" id="{6C7497AE-477B-AC84-485C-D109250ED52B}"/>
              </a:ext>
            </a:extLst>
          </p:cNvPr>
          <p:cNvCxnSpPr>
            <a:cxnSpLocks/>
          </p:cNvCxnSpPr>
          <p:nvPr/>
        </p:nvCxnSpPr>
        <p:spPr>
          <a:xfrm>
            <a:off x="3003550" y="1591294"/>
            <a:ext cx="1797050" cy="436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FEC14F8-B6B1-7131-EF2D-E680FAC07FE3}"/>
              </a:ext>
            </a:extLst>
          </p:cNvPr>
          <p:cNvCxnSpPr>
            <a:cxnSpLocks/>
          </p:cNvCxnSpPr>
          <p:nvPr/>
        </p:nvCxnSpPr>
        <p:spPr>
          <a:xfrm>
            <a:off x="2446317" y="1806575"/>
            <a:ext cx="3751284" cy="989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6EF4373-E4D8-BC2C-A7AC-425C44DE4BA0}"/>
              </a:ext>
            </a:extLst>
          </p:cNvPr>
          <p:cNvCxnSpPr>
            <a:cxnSpLocks/>
          </p:cNvCxnSpPr>
          <p:nvPr/>
        </p:nvCxnSpPr>
        <p:spPr>
          <a:xfrm>
            <a:off x="3003550" y="1068040"/>
            <a:ext cx="1797050" cy="2232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AA7ED70-8BBA-A3FE-02F6-D8EBEAA7D3EC}"/>
              </a:ext>
            </a:extLst>
          </p:cNvPr>
          <p:cNvCxnSpPr>
            <a:cxnSpLocks/>
          </p:cNvCxnSpPr>
          <p:nvPr/>
        </p:nvCxnSpPr>
        <p:spPr>
          <a:xfrm>
            <a:off x="1834356" y="2027586"/>
            <a:ext cx="2966244" cy="2889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FFF6D82-3D97-4899-E91F-F98F2D3CF8E1}"/>
              </a:ext>
            </a:extLst>
          </p:cNvPr>
          <p:cNvCxnSpPr>
            <a:cxnSpLocks/>
          </p:cNvCxnSpPr>
          <p:nvPr/>
        </p:nvCxnSpPr>
        <p:spPr>
          <a:xfrm>
            <a:off x="1834356" y="2465735"/>
            <a:ext cx="3226197" cy="2729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253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9E1516C2-901D-4E79-996F-592F964A3069}"/>
              </a:ext>
            </a:extLst>
          </p:cNvPr>
          <p:cNvSpPr>
            <a:spLocks noGrp="1"/>
          </p:cNvSpPr>
          <p:nvPr>
            <p:ph type="dt" sz="half" idx="2"/>
          </p:nvPr>
        </p:nvSpPr>
        <p:spPr/>
        <p:txBody>
          <a:bodyPr/>
          <a:lstStyle/>
          <a:p>
            <a:pPr>
              <a:defRPr/>
            </a:pPr>
            <a:fld id="{B099EE7B-C01A-E94A-AA76-2F04CF97FC05}" type="datetime1">
              <a:rPr lang="en-US" smtClean="0"/>
              <a:t>9/21/2022</a:t>
            </a:fld>
            <a:endParaRPr lang="en-US" dirty="0"/>
          </a:p>
        </p:txBody>
      </p:sp>
      <p:sp>
        <p:nvSpPr>
          <p:cNvPr id="7" name="Footer Placeholder 6">
            <a:extLst>
              <a:ext uri="{FF2B5EF4-FFF2-40B4-BE49-F238E27FC236}">
                <a16:creationId xmlns:a16="http://schemas.microsoft.com/office/drawing/2014/main" id="{B154D5CE-DD1A-4903-A73D-069FACF7D6AE}"/>
              </a:ext>
            </a:extLst>
          </p:cNvPr>
          <p:cNvSpPr>
            <a:spLocks noGrp="1"/>
          </p:cNvSpPr>
          <p:nvPr>
            <p:ph type="ftr" sz="quarter" idx="3"/>
          </p:nvPr>
        </p:nvSpPr>
        <p:spPr>
          <a:xfrm>
            <a:off x="1530601" y="6504213"/>
            <a:ext cx="6486857" cy="242873"/>
          </a:xfrm>
        </p:spPr>
        <p:txBody>
          <a:bodyPr/>
          <a:lstStyle/>
          <a:p>
            <a:pPr>
              <a:defRPr/>
            </a:pPr>
            <a:r>
              <a:rPr lang="en-US" dirty="0"/>
              <a:t>Quinn Peterson | LBNF Decay Pipe Window Exchange Mechanism Design Overview</a:t>
            </a:r>
          </a:p>
        </p:txBody>
      </p:sp>
      <p:sp>
        <p:nvSpPr>
          <p:cNvPr id="8" name="Slide Number Placeholder 7">
            <a:extLst>
              <a:ext uri="{FF2B5EF4-FFF2-40B4-BE49-F238E27FC236}">
                <a16:creationId xmlns:a16="http://schemas.microsoft.com/office/drawing/2014/main" id="{85725945-8107-464E-9D9E-FD91D7E717C2}"/>
              </a:ext>
            </a:extLst>
          </p:cNvPr>
          <p:cNvSpPr>
            <a:spLocks noGrp="1"/>
          </p:cNvSpPr>
          <p:nvPr>
            <p:ph type="sldNum" sz="quarter" idx="4"/>
          </p:nvPr>
        </p:nvSpPr>
        <p:spPr/>
        <p:txBody>
          <a:bodyPr/>
          <a:lstStyle/>
          <a:p>
            <a:pPr>
              <a:defRPr/>
            </a:pPr>
            <a:fld id="{148C009B-CB69-E04A-B9B3-34B26D69E9CF}" type="slidenum">
              <a:rPr lang="en-US" smtClean="0"/>
              <a:pPr>
                <a:defRPr/>
              </a:pPr>
              <a:t>60</a:t>
            </a:fld>
            <a:endParaRPr lang="en-US" dirty="0"/>
          </a:p>
        </p:txBody>
      </p:sp>
      <p:sp>
        <p:nvSpPr>
          <p:cNvPr id="9" name="Title 8">
            <a:extLst>
              <a:ext uri="{FF2B5EF4-FFF2-40B4-BE49-F238E27FC236}">
                <a16:creationId xmlns:a16="http://schemas.microsoft.com/office/drawing/2014/main" id="{CA1F38B8-486C-413C-93FC-9987689F4198}"/>
              </a:ext>
            </a:extLst>
          </p:cNvPr>
          <p:cNvSpPr>
            <a:spLocks noGrp="1"/>
          </p:cNvSpPr>
          <p:nvPr>
            <p:ph type="title"/>
          </p:nvPr>
        </p:nvSpPr>
        <p:spPr/>
        <p:txBody>
          <a:bodyPr/>
          <a:lstStyle/>
          <a:p>
            <a:r>
              <a:rPr lang="en-US" dirty="0"/>
              <a:t>Ring Gearing Prototyping</a:t>
            </a:r>
          </a:p>
        </p:txBody>
      </p:sp>
      <p:sp>
        <p:nvSpPr>
          <p:cNvPr id="13" name="Content Placeholder 1">
            <a:extLst>
              <a:ext uri="{FF2B5EF4-FFF2-40B4-BE49-F238E27FC236}">
                <a16:creationId xmlns:a16="http://schemas.microsoft.com/office/drawing/2014/main" id="{BA3F4D35-EC9B-41A1-A478-1F2E768B274C}"/>
              </a:ext>
            </a:extLst>
          </p:cNvPr>
          <p:cNvSpPr txBox="1">
            <a:spLocks/>
          </p:cNvSpPr>
          <p:nvPr/>
        </p:nvSpPr>
        <p:spPr>
          <a:xfrm>
            <a:off x="356407" y="1325461"/>
            <a:ext cx="4019121" cy="3699545"/>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1800" dirty="0"/>
              <a:t>Gear Parameters:</a:t>
            </a:r>
          </a:p>
          <a:p>
            <a:pPr lvl="1"/>
            <a:r>
              <a:rPr lang="en-US" sz="1600" dirty="0"/>
              <a:t>OD: 1700mm</a:t>
            </a:r>
          </a:p>
          <a:p>
            <a:pPr lvl="1"/>
            <a:r>
              <a:rPr lang="en-US" sz="1600" dirty="0"/>
              <a:t>ID: 1550mm</a:t>
            </a:r>
          </a:p>
          <a:p>
            <a:pPr lvl="1"/>
            <a:r>
              <a:rPr lang="en-US" sz="1600" dirty="0"/>
              <a:t>Number of Teeth: 400</a:t>
            </a:r>
          </a:p>
          <a:p>
            <a:pPr lvl="1"/>
            <a:r>
              <a:rPr lang="en-US" sz="1600" dirty="0"/>
              <a:t>Pitch Diameter: 66.6</a:t>
            </a:r>
          </a:p>
          <a:p>
            <a:pPr lvl="1"/>
            <a:r>
              <a:rPr lang="en-US" sz="1600" dirty="0"/>
              <a:t>Diametral Pitch: 6</a:t>
            </a:r>
          </a:p>
          <a:p>
            <a:pPr lvl="1"/>
            <a:r>
              <a:rPr lang="en-US" sz="1600" dirty="0"/>
              <a:t>Pressure Angle: 20 Degrees</a:t>
            </a:r>
          </a:p>
          <a:p>
            <a:r>
              <a:rPr lang="en-US" sz="1800" dirty="0"/>
              <a:t>4 Pieces</a:t>
            </a:r>
          </a:p>
          <a:p>
            <a:r>
              <a:rPr lang="en-US" sz="1800" dirty="0"/>
              <a:t>Total Print Time: 72 Hours</a:t>
            </a:r>
          </a:p>
          <a:p>
            <a:r>
              <a:rPr lang="en-US" sz="1800" dirty="0"/>
              <a:t>Pieces will be pinned together by dowels</a:t>
            </a:r>
          </a:p>
          <a:p>
            <a:endParaRPr lang="en-US" sz="1800" dirty="0"/>
          </a:p>
          <a:p>
            <a:endParaRPr lang="en-US" sz="1800" dirty="0"/>
          </a:p>
          <a:p>
            <a:pPr marL="0" indent="0">
              <a:buNone/>
            </a:pPr>
            <a:endParaRPr lang="en-US" sz="1800" dirty="0"/>
          </a:p>
          <a:p>
            <a:pPr marL="0" indent="0">
              <a:buNone/>
            </a:pPr>
            <a:endParaRPr lang="en-US" sz="1800" dirty="0"/>
          </a:p>
          <a:p>
            <a:endParaRPr lang="en-US" sz="1800" dirty="0"/>
          </a:p>
          <a:p>
            <a:endParaRPr lang="en-US" sz="2000" dirty="0"/>
          </a:p>
        </p:txBody>
      </p:sp>
      <p:pic>
        <p:nvPicPr>
          <p:cNvPr id="3" name="Picture 2">
            <a:extLst>
              <a:ext uri="{FF2B5EF4-FFF2-40B4-BE49-F238E27FC236}">
                <a16:creationId xmlns:a16="http://schemas.microsoft.com/office/drawing/2014/main" id="{4AE673C0-7363-410C-B86C-8FAF6BC164CD}"/>
              </a:ext>
            </a:extLst>
          </p:cNvPr>
          <p:cNvPicPr>
            <a:picLocks noChangeAspect="1"/>
          </p:cNvPicPr>
          <p:nvPr/>
        </p:nvPicPr>
        <p:blipFill>
          <a:blip r:embed="rId2"/>
          <a:stretch>
            <a:fillRect/>
          </a:stretch>
        </p:blipFill>
        <p:spPr>
          <a:xfrm>
            <a:off x="4375528" y="1258348"/>
            <a:ext cx="4073692" cy="3951215"/>
          </a:xfrm>
          <a:prstGeom prst="rect">
            <a:avLst/>
          </a:prstGeom>
        </p:spPr>
      </p:pic>
    </p:spTree>
    <p:extLst>
      <p:ext uri="{BB962C8B-B14F-4D97-AF65-F5344CB8AC3E}">
        <p14:creationId xmlns:p14="http://schemas.microsoft.com/office/powerpoint/2010/main" val="14515916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9E1516C2-901D-4E79-996F-592F964A3069}"/>
              </a:ext>
            </a:extLst>
          </p:cNvPr>
          <p:cNvSpPr>
            <a:spLocks noGrp="1"/>
          </p:cNvSpPr>
          <p:nvPr>
            <p:ph type="dt" sz="half" idx="2"/>
          </p:nvPr>
        </p:nvSpPr>
        <p:spPr/>
        <p:txBody>
          <a:bodyPr/>
          <a:lstStyle/>
          <a:p>
            <a:pPr>
              <a:defRPr/>
            </a:pPr>
            <a:fld id="{B099EE7B-C01A-E94A-AA76-2F04CF97FC05}" type="datetime1">
              <a:rPr lang="en-US" smtClean="0"/>
              <a:t>9/21/2022</a:t>
            </a:fld>
            <a:endParaRPr lang="en-US" dirty="0"/>
          </a:p>
        </p:txBody>
      </p:sp>
      <p:sp>
        <p:nvSpPr>
          <p:cNvPr id="7" name="Footer Placeholder 6">
            <a:extLst>
              <a:ext uri="{FF2B5EF4-FFF2-40B4-BE49-F238E27FC236}">
                <a16:creationId xmlns:a16="http://schemas.microsoft.com/office/drawing/2014/main" id="{B154D5CE-DD1A-4903-A73D-069FACF7D6AE}"/>
              </a:ext>
            </a:extLst>
          </p:cNvPr>
          <p:cNvSpPr>
            <a:spLocks noGrp="1"/>
          </p:cNvSpPr>
          <p:nvPr>
            <p:ph type="ftr" sz="quarter" idx="3"/>
          </p:nvPr>
        </p:nvSpPr>
        <p:spPr>
          <a:xfrm>
            <a:off x="1530601" y="6504213"/>
            <a:ext cx="6486857" cy="242873"/>
          </a:xfrm>
        </p:spPr>
        <p:txBody>
          <a:bodyPr/>
          <a:lstStyle/>
          <a:p>
            <a:pPr>
              <a:defRPr/>
            </a:pPr>
            <a:r>
              <a:rPr lang="en-US" dirty="0"/>
              <a:t>Quinn Peterson | LBNF Decay Pipe Window Exchange Mechanism Design Overview</a:t>
            </a:r>
          </a:p>
        </p:txBody>
      </p:sp>
      <p:sp>
        <p:nvSpPr>
          <p:cNvPr id="8" name="Slide Number Placeholder 7">
            <a:extLst>
              <a:ext uri="{FF2B5EF4-FFF2-40B4-BE49-F238E27FC236}">
                <a16:creationId xmlns:a16="http://schemas.microsoft.com/office/drawing/2014/main" id="{85725945-8107-464E-9D9E-FD91D7E717C2}"/>
              </a:ext>
            </a:extLst>
          </p:cNvPr>
          <p:cNvSpPr>
            <a:spLocks noGrp="1"/>
          </p:cNvSpPr>
          <p:nvPr>
            <p:ph type="sldNum" sz="quarter" idx="4"/>
          </p:nvPr>
        </p:nvSpPr>
        <p:spPr/>
        <p:txBody>
          <a:bodyPr/>
          <a:lstStyle/>
          <a:p>
            <a:pPr>
              <a:defRPr/>
            </a:pPr>
            <a:fld id="{148C009B-CB69-E04A-B9B3-34B26D69E9CF}" type="slidenum">
              <a:rPr lang="en-US" smtClean="0"/>
              <a:pPr>
                <a:defRPr/>
              </a:pPr>
              <a:t>61</a:t>
            </a:fld>
            <a:endParaRPr lang="en-US" dirty="0"/>
          </a:p>
        </p:txBody>
      </p:sp>
      <p:sp>
        <p:nvSpPr>
          <p:cNvPr id="9" name="Title 8">
            <a:extLst>
              <a:ext uri="{FF2B5EF4-FFF2-40B4-BE49-F238E27FC236}">
                <a16:creationId xmlns:a16="http://schemas.microsoft.com/office/drawing/2014/main" id="{CA1F38B8-486C-413C-93FC-9987689F4198}"/>
              </a:ext>
            </a:extLst>
          </p:cNvPr>
          <p:cNvSpPr>
            <a:spLocks noGrp="1"/>
          </p:cNvSpPr>
          <p:nvPr>
            <p:ph type="title"/>
          </p:nvPr>
        </p:nvSpPr>
        <p:spPr/>
        <p:txBody>
          <a:bodyPr/>
          <a:lstStyle/>
          <a:p>
            <a:r>
              <a:rPr lang="en-US" dirty="0"/>
              <a:t>Pinion Prototyping</a:t>
            </a:r>
          </a:p>
        </p:txBody>
      </p:sp>
      <p:sp>
        <p:nvSpPr>
          <p:cNvPr id="13" name="Content Placeholder 1">
            <a:extLst>
              <a:ext uri="{FF2B5EF4-FFF2-40B4-BE49-F238E27FC236}">
                <a16:creationId xmlns:a16="http://schemas.microsoft.com/office/drawing/2014/main" id="{BA3F4D35-EC9B-41A1-A478-1F2E768B274C}"/>
              </a:ext>
            </a:extLst>
          </p:cNvPr>
          <p:cNvSpPr txBox="1">
            <a:spLocks/>
          </p:cNvSpPr>
          <p:nvPr/>
        </p:nvSpPr>
        <p:spPr>
          <a:xfrm>
            <a:off x="356407" y="1325461"/>
            <a:ext cx="4019121" cy="3699545"/>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1800" dirty="0"/>
              <a:t>Gear Parameters:</a:t>
            </a:r>
          </a:p>
          <a:p>
            <a:pPr lvl="1"/>
            <a:r>
              <a:rPr lang="en-US" sz="1600" dirty="0"/>
              <a:t>OD: 68mm</a:t>
            </a:r>
          </a:p>
          <a:p>
            <a:pPr lvl="1"/>
            <a:r>
              <a:rPr lang="en-US" sz="1600" dirty="0"/>
              <a:t>Number of Teeth: 30</a:t>
            </a:r>
          </a:p>
          <a:p>
            <a:pPr lvl="1"/>
            <a:r>
              <a:rPr lang="en-US" sz="1600" dirty="0"/>
              <a:t>Pitch Diameter: 5</a:t>
            </a:r>
          </a:p>
          <a:p>
            <a:pPr lvl="1"/>
            <a:r>
              <a:rPr lang="en-US" sz="1600" dirty="0"/>
              <a:t>Diametral Pitch: 6</a:t>
            </a:r>
          </a:p>
          <a:p>
            <a:pPr lvl="1"/>
            <a:r>
              <a:rPr lang="en-US" sz="1600" dirty="0"/>
              <a:t>Pressure Angle: 20 Degrees</a:t>
            </a:r>
          </a:p>
          <a:p>
            <a:r>
              <a:rPr lang="en-US" sz="1800" dirty="0"/>
              <a:t>1 Piece</a:t>
            </a:r>
          </a:p>
          <a:p>
            <a:r>
              <a:rPr lang="en-US" sz="1800" dirty="0"/>
              <a:t>Total Print Time: 24 Hours</a:t>
            </a:r>
          </a:p>
          <a:p>
            <a:endParaRPr lang="en-US" sz="1800" dirty="0"/>
          </a:p>
          <a:p>
            <a:endParaRPr lang="en-US" sz="1800" dirty="0"/>
          </a:p>
          <a:p>
            <a:pPr marL="0" indent="0">
              <a:buNone/>
            </a:pPr>
            <a:endParaRPr lang="en-US" sz="1800" dirty="0"/>
          </a:p>
          <a:p>
            <a:pPr marL="0" indent="0">
              <a:buNone/>
            </a:pPr>
            <a:endParaRPr lang="en-US" sz="1800" dirty="0"/>
          </a:p>
          <a:p>
            <a:endParaRPr lang="en-US" sz="1800" dirty="0"/>
          </a:p>
          <a:p>
            <a:endParaRPr lang="en-US" sz="2000" dirty="0"/>
          </a:p>
        </p:txBody>
      </p:sp>
      <p:pic>
        <p:nvPicPr>
          <p:cNvPr id="4" name="Picture 3">
            <a:extLst>
              <a:ext uri="{FF2B5EF4-FFF2-40B4-BE49-F238E27FC236}">
                <a16:creationId xmlns:a16="http://schemas.microsoft.com/office/drawing/2014/main" id="{876E83C0-6B96-40BD-9246-236E2454433B}"/>
              </a:ext>
            </a:extLst>
          </p:cNvPr>
          <p:cNvPicPr>
            <a:picLocks noChangeAspect="1"/>
          </p:cNvPicPr>
          <p:nvPr/>
        </p:nvPicPr>
        <p:blipFill>
          <a:blip r:embed="rId2"/>
          <a:stretch>
            <a:fillRect/>
          </a:stretch>
        </p:blipFill>
        <p:spPr>
          <a:xfrm>
            <a:off x="4435739" y="1019262"/>
            <a:ext cx="4412081" cy="4311941"/>
          </a:xfrm>
          <a:prstGeom prst="rect">
            <a:avLst/>
          </a:prstGeom>
        </p:spPr>
      </p:pic>
    </p:spTree>
    <p:extLst>
      <p:ext uri="{BB962C8B-B14F-4D97-AF65-F5344CB8AC3E}">
        <p14:creationId xmlns:p14="http://schemas.microsoft.com/office/powerpoint/2010/main" val="3218333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C4C7B0FF-7D4E-4ADC-961B-47F1209382DB}"/>
              </a:ext>
            </a:extLst>
          </p:cNvPr>
          <p:cNvSpPr>
            <a:spLocks noGrp="1"/>
          </p:cNvSpPr>
          <p:nvPr>
            <p:ph type="ftr" sz="quarter" idx="3"/>
          </p:nvPr>
        </p:nvSpPr>
        <p:spPr>
          <a:xfrm>
            <a:off x="1530602" y="6504213"/>
            <a:ext cx="6494172" cy="242873"/>
          </a:xfrm>
        </p:spPr>
        <p:txBody>
          <a:bodyPr/>
          <a:lstStyle/>
          <a:p>
            <a:pPr>
              <a:defRPr/>
            </a:pPr>
            <a:r>
              <a:rPr lang="en-US" dirty="0"/>
              <a:t>Quinn Peterson | Design Analysis and Review for the Decay Pipe Window Replacement System</a:t>
            </a:r>
          </a:p>
        </p:txBody>
      </p:sp>
      <p:sp>
        <p:nvSpPr>
          <p:cNvPr id="8" name="Slide Number Placeholder 7">
            <a:extLst>
              <a:ext uri="{FF2B5EF4-FFF2-40B4-BE49-F238E27FC236}">
                <a16:creationId xmlns:a16="http://schemas.microsoft.com/office/drawing/2014/main" id="{2F0CBE8B-D946-4D88-8ABC-3EC15DC52B89}"/>
              </a:ext>
            </a:extLst>
          </p:cNvPr>
          <p:cNvSpPr>
            <a:spLocks noGrp="1"/>
          </p:cNvSpPr>
          <p:nvPr>
            <p:ph type="sldNum" sz="quarter" idx="4"/>
          </p:nvPr>
        </p:nvSpPr>
        <p:spPr/>
        <p:txBody>
          <a:bodyPr/>
          <a:lstStyle/>
          <a:p>
            <a:pPr>
              <a:defRPr/>
            </a:pPr>
            <a:fld id="{148C009B-CB69-E04A-B9B3-34B26D69E9CF}" type="slidenum">
              <a:rPr lang="en-US" smtClean="0"/>
              <a:pPr>
                <a:defRPr/>
              </a:pPr>
              <a:t>62</a:t>
            </a:fld>
            <a:endParaRPr lang="en-US" dirty="0"/>
          </a:p>
        </p:txBody>
      </p:sp>
      <p:sp>
        <p:nvSpPr>
          <p:cNvPr id="9" name="Title 8">
            <a:extLst>
              <a:ext uri="{FF2B5EF4-FFF2-40B4-BE49-F238E27FC236}">
                <a16:creationId xmlns:a16="http://schemas.microsoft.com/office/drawing/2014/main" id="{865EFC24-A3D0-496F-B03C-DC65ABCC2E76}"/>
              </a:ext>
            </a:extLst>
          </p:cNvPr>
          <p:cNvSpPr>
            <a:spLocks noGrp="1"/>
          </p:cNvSpPr>
          <p:nvPr>
            <p:ph type="title"/>
          </p:nvPr>
        </p:nvSpPr>
        <p:spPr>
          <a:xfrm>
            <a:off x="529263" y="2579976"/>
            <a:ext cx="8085474" cy="847879"/>
          </a:xfrm>
        </p:spPr>
        <p:txBody>
          <a:bodyPr/>
          <a:lstStyle/>
          <a:p>
            <a:pPr algn="ctr"/>
            <a:r>
              <a:rPr lang="en-US" sz="4800" dirty="0"/>
              <a:t>Window Change Phases</a:t>
            </a:r>
          </a:p>
        </p:txBody>
      </p:sp>
      <p:sp>
        <p:nvSpPr>
          <p:cNvPr id="10" name="Date Placeholder 3">
            <a:extLst>
              <a:ext uri="{FF2B5EF4-FFF2-40B4-BE49-F238E27FC236}">
                <a16:creationId xmlns:a16="http://schemas.microsoft.com/office/drawing/2014/main" id="{B3524F8E-CE4A-4BA8-A116-875ABAE974DB}"/>
              </a:ext>
            </a:extLst>
          </p:cNvPr>
          <p:cNvSpPr>
            <a:spLocks noGrp="1"/>
          </p:cNvSpPr>
          <p:nvPr>
            <p:ph type="dt" sz="half" idx="2"/>
          </p:nvPr>
        </p:nvSpPr>
        <p:spPr>
          <a:xfrm>
            <a:off x="736600" y="6503988"/>
            <a:ext cx="676275" cy="241300"/>
          </a:xfrm>
        </p:spPr>
        <p:txBody>
          <a:bodyPr/>
          <a:lstStyle/>
          <a:p>
            <a:pPr>
              <a:defRPr/>
            </a:pPr>
            <a:r>
              <a:rPr lang="en-US" dirty="0"/>
              <a:t>3/16/2020</a:t>
            </a:r>
          </a:p>
        </p:txBody>
      </p:sp>
    </p:spTree>
    <p:extLst>
      <p:ext uri="{BB962C8B-B14F-4D97-AF65-F5344CB8AC3E}">
        <p14:creationId xmlns:p14="http://schemas.microsoft.com/office/powerpoint/2010/main" val="654570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During beam on, T block shielding is installed over the beamline and the chute is stored elsewhere</a:t>
            </a:r>
          </a:p>
          <a:p>
            <a:r>
              <a:rPr lang="en-US" dirty="0"/>
              <a:t>The chute and window storage box will be held in storage area until a changeout procedure is necessary.</a:t>
            </a:r>
          </a:p>
          <a:p>
            <a:endParaRPr lang="en-US" dirty="0"/>
          </a:p>
        </p:txBody>
      </p:sp>
      <p:sp>
        <p:nvSpPr>
          <p:cNvPr id="5" name="Footer Placeholder 4"/>
          <p:cNvSpPr>
            <a:spLocks noGrp="1"/>
          </p:cNvSpPr>
          <p:nvPr>
            <p:ph type="ftr" sz="quarter" idx="17"/>
          </p:nvPr>
        </p:nvSpPr>
        <p:spPr>
          <a:xfrm>
            <a:off x="1530601" y="6504213"/>
            <a:ext cx="6530749"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63</a:t>
            </a:fld>
            <a:endParaRPr lang="en-US" dirty="0"/>
          </a:p>
        </p:txBody>
      </p:sp>
      <p:sp>
        <p:nvSpPr>
          <p:cNvPr id="7" name="Title 6"/>
          <p:cNvSpPr>
            <a:spLocks noGrp="1"/>
          </p:cNvSpPr>
          <p:nvPr>
            <p:ph type="title"/>
          </p:nvPr>
        </p:nvSpPr>
        <p:spPr/>
        <p:txBody>
          <a:bodyPr/>
          <a:lstStyle/>
          <a:p>
            <a:r>
              <a:rPr lang="en-US" dirty="0"/>
              <a:t>Window Change Phase 0 (Beam On)</a:t>
            </a:r>
          </a:p>
        </p:txBody>
      </p:sp>
      <p:pic>
        <p:nvPicPr>
          <p:cNvPr id="2" name="Picture 1">
            <a:extLst>
              <a:ext uri="{FF2B5EF4-FFF2-40B4-BE49-F238E27FC236}">
                <a16:creationId xmlns:a16="http://schemas.microsoft.com/office/drawing/2014/main" id="{05979476-B07F-4545-B704-9E0F8AC8785C}"/>
              </a:ext>
            </a:extLst>
          </p:cNvPr>
          <p:cNvPicPr>
            <a:picLocks noChangeAspect="1"/>
          </p:cNvPicPr>
          <p:nvPr/>
        </p:nvPicPr>
        <p:blipFill rotWithShape="1">
          <a:blip r:embed="rId2"/>
          <a:srcRect l="4119" t="1513" r="2245"/>
          <a:stretch/>
        </p:blipFill>
        <p:spPr>
          <a:xfrm>
            <a:off x="5271796" y="1566248"/>
            <a:ext cx="2963598" cy="3104018"/>
          </a:xfrm>
          <a:prstGeom prst="rect">
            <a:avLst/>
          </a:prstGeom>
        </p:spPr>
      </p:pic>
      <p:sp>
        <p:nvSpPr>
          <p:cNvPr id="8" name="Date Placeholder 3">
            <a:extLst>
              <a:ext uri="{FF2B5EF4-FFF2-40B4-BE49-F238E27FC236}">
                <a16:creationId xmlns:a16="http://schemas.microsoft.com/office/drawing/2014/main" id="{EF652964-8D63-44DE-96C3-E76D1693B096}"/>
              </a:ext>
            </a:extLst>
          </p:cNvPr>
          <p:cNvSpPr>
            <a:spLocks noGrp="1"/>
          </p:cNvSpPr>
          <p:nvPr>
            <p:ph type="dt" sz="half" idx="16"/>
          </p:nvPr>
        </p:nvSpPr>
        <p:spPr>
          <a:xfrm>
            <a:off x="736600" y="6503988"/>
            <a:ext cx="676275" cy="241300"/>
          </a:xfrm>
        </p:spPr>
        <p:txBody>
          <a:bodyPr/>
          <a:lstStyle/>
          <a:p>
            <a:pPr>
              <a:defRPr/>
            </a:pPr>
            <a:r>
              <a:rPr lang="en-US" dirty="0"/>
              <a:t>3/16/2020</a:t>
            </a:r>
          </a:p>
        </p:txBody>
      </p:sp>
    </p:spTree>
    <p:extLst>
      <p:ext uri="{BB962C8B-B14F-4D97-AF65-F5344CB8AC3E}">
        <p14:creationId xmlns:p14="http://schemas.microsoft.com/office/powerpoint/2010/main" val="1053288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In the event of unacceptably high helium leakage, this mechanism will be used to replace the window.</a:t>
            </a:r>
          </a:p>
          <a:p>
            <a:r>
              <a:rPr lang="en-US" dirty="0"/>
              <a:t>A cooldown period of 7 days or more is held before procedure begins.</a:t>
            </a:r>
          </a:p>
          <a:p>
            <a:r>
              <a:rPr lang="en-US" dirty="0"/>
              <a:t>Shielding is removed over the upstream decay pipe window and the chute is lowered into the target chase.</a:t>
            </a:r>
          </a:p>
          <a:p>
            <a:endParaRPr lang="en-US" dirty="0"/>
          </a:p>
        </p:txBody>
      </p:sp>
      <p:sp>
        <p:nvSpPr>
          <p:cNvPr id="5" name="Footer Placeholder 4"/>
          <p:cNvSpPr>
            <a:spLocks noGrp="1"/>
          </p:cNvSpPr>
          <p:nvPr>
            <p:ph type="ftr" sz="quarter" idx="17"/>
          </p:nvPr>
        </p:nvSpPr>
        <p:spPr>
          <a:xfrm>
            <a:off x="1530601" y="6504213"/>
            <a:ext cx="6523434"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64</a:t>
            </a:fld>
            <a:endParaRPr lang="en-US" dirty="0"/>
          </a:p>
        </p:txBody>
      </p:sp>
      <p:sp>
        <p:nvSpPr>
          <p:cNvPr id="7" name="Title 6"/>
          <p:cNvSpPr>
            <a:spLocks noGrp="1"/>
          </p:cNvSpPr>
          <p:nvPr>
            <p:ph type="title"/>
          </p:nvPr>
        </p:nvSpPr>
        <p:spPr/>
        <p:txBody>
          <a:bodyPr/>
          <a:lstStyle/>
          <a:p>
            <a:r>
              <a:rPr lang="en-US" dirty="0"/>
              <a:t>Window Change Phase 1</a:t>
            </a:r>
          </a:p>
        </p:txBody>
      </p:sp>
      <p:pic>
        <p:nvPicPr>
          <p:cNvPr id="8" name="Picture 7">
            <a:extLst>
              <a:ext uri="{FF2B5EF4-FFF2-40B4-BE49-F238E27FC236}">
                <a16:creationId xmlns:a16="http://schemas.microsoft.com/office/drawing/2014/main" id="{3D8D9502-A1BE-458A-BE80-EBB988D96C1D}"/>
              </a:ext>
            </a:extLst>
          </p:cNvPr>
          <p:cNvPicPr>
            <a:picLocks noChangeAspect="1"/>
          </p:cNvPicPr>
          <p:nvPr/>
        </p:nvPicPr>
        <p:blipFill>
          <a:blip r:embed="rId2"/>
          <a:stretch>
            <a:fillRect/>
          </a:stretch>
        </p:blipFill>
        <p:spPr>
          <a:xfrm>
            <a:off x="5727605" y="781665"/>
            <a:ext cx="2326430" cy="4778477"/>
          </a:xfrm>
          <a:prstGeom prst="rect">
            <a:avLst/>
          </a:prstGeom>
        </p:spPr>
      </p:pic>
      <p:sp>
        <p:nvSpPr>
          <p:cNvPr id="9" name="Date Placeholder 3">
            <a:extLst>
              <a:ext uri="{FF2B5EF4-FFF2-40B4-BE49-F238E27FC236}">
                <a16:creationId xmlns:a16="http://schemas.microsoft.com/office/drawing/2014/main" id="{1CB4D758-7212-4291-B0AA-3740275EE6E6}"/>
              </a:ext>
            </a:extLst>
          </p:cNvPr>
          <p:cNvSpPr>
            <a:spLocks noGrp="1"/>
          </p:cNvSpPr>
          <p:nvPr>
            <p:ph type="dt" sz="half" idx="16"/>
          </p:nvPr>
        </p:nvSpPr>
        <p:spPr>
          <a:xfrm>
            <a:off x="736600" y="6503988"/>
            <a:ext cx="676275" cy="241300"/>
          </a:xfrm>
        </p:spPr>
        <p:txBody>
          <a:bodyPr/>
          <a:lstStyle/>
          <a:p>
            <a:pPr>
              <a:defRPr/>
            </a:pPr>
            <a:r>
              <a:rPr lang="en-US" dirty="0"/>
              <a:t>3/16/2020</a:t>
            </a:r>
          </a:p>
        </p:txBody>
      </p:sp>
    </p:spTree>
    <p:extLst>
      <p:ext uri="{BB962C8B-B14F-4D97-AF65-F5344CB8AC3E}">
        <p14:creationId xmlns:p14="http://schemas.microsoft.com/office/powerpoint/2010/main" val="3593455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Once the chute is in place, the window storage box will be placed over the chute to seal the interior.</a:t>
            </a:r>
          </a:p>
          <a:p>
            <a:pPr marL="0" indent="0">
              <a:buNone/>
            </a:pPr>
            <a:endParaRPr lang="en-US" dirty="0"/>
          </a:p>
          <a:p>
            <a:endParaRPr lang="en-US" dirty="0"/>
          </a:p>
        </p:txBody>
      </p:sp>
      <p:sp>
        <p:nvSpPr>
          <p:cNvPr id="5" name="Footer Placeholder 4"/>
          <p:cNvSpPr>
            <a:spLocks noGrp="1"/>
          </p:cNvSpPr>
          <p:nvPr>
            <p:ph type="ftr" sz="quarter" idx="17"/>
          </p:nvPr>
        </p:nvSpPr>
        <p:spPr>
          <a:xfrm>
            <a:off x="1530601" y="6504213"/>
            <a:ext cx="6494173"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65</a:t>
            </a:fld>
            <a:endParaRPr lang="en-US" dirty="0"/>
          </a:p>
        </p:txBody>
      </p:sp>
      <p:sp>
        <p:nvSpPr>
          <p:cNvPr id="7" name="Title 6"/>
          <p:cNvSpPr>
            <a:spLocks noGrp="1"/>
          </p:cNvSpPr>
          <p:nvPr>
            <p:ph type="title"/>
          </p:nvPr>
        </p:nvSpPr>
        <p:spPr/>
        <p:txBody>
          <a:bodyPr/>
          <a:lstStyle/>
          <a:p>
            <a:r>
              <a:rPr lang="en-US" dirty="0"/>
              <a:t>Window Change Phase 2</a:t>
            </a:r>
          </a:p>
        </p:txBody>
      </p:sp>
      <p:sp>
        <p:nvSpPr>
          <p:cNvPr id="9" name="Date Placeholder 3">
            <a:extLst>
              <a:ext uri="{FF2B5EF4-FFF2-40B4-BE49-F238E27FC236}">
                <a16:creationId xmlns:a16="http://schemas.microsoft.com/office/drawing/2014/main" id="{6E3D0C8D-7126-4066-B1CC-C78481288481}"/>
              </a:ext>
            </a:extLst>
          </p:cNvPr>
          <p:cNvSpPr>
            <a:spLocks noGrp="1"/>
          </p:cNvSpPr>
          <p:nvPr>
            <p:ph type="dt" sz="half" idx="16"/>
          </p:nvPr>
        </p:nvSpPr>
        <p:spPr>
          <a:xfrm>
            <a:off x="736600" y="6503988"/>
            <a:ext cx="676275" cy="241300"/>
          </a:xfrm>
        </p:spPr>
        <p:txBody>
          <a:bodyPr/>
          <a:lstStyle/>
          <a:p>
            <a:pPr>
              <a:defRPr/>
            </a:pPr>
            <a:r>
              <a:rPr lang="en-US" dirty="0"/>
              <a:t>3/16/2020</a:t>
            </a:r>
          </a:p>
        </p:txBody>
      </p:sp>
      <p:pic>
        <p:nvPicPr>
          <p:cNvPr id="10" name="Picture 9">
            <a:extLst>
              <a:ext uri="{FF2B5EF4-FFF2-40B4-BE49-F238E27FC236}">
                <a16:creationId xmlns:a16="http://schemas.microsoft.com/office/drawing/2014/main" id="{4F84686C-0985-4D26-B369-EDDA738BD3FA}"/>
              </a:ext>
            </a:extLst>
          </p:cNvPr>
          <p:cNvPicPr>
            <a:picLocks noChangeAspect="1"/>
          </p:cNvPicPr>
          <p:nvPr/>
        </p:nvPicPr>
        <p:blipFill>
          <a:blip r:embed="rId2"/>
          <a:stretch>
            <a:fillRect/>
          </a:stretch>
        </p:blipFill>
        <p:spPr>
          <a:xfrm>
            <a:off x="5893678" y="467964"/>
            <a:ext cx="2131096" cy="5361039"/>
          </a:xfrm>
          <a:prstGeom prst="rect">
            <a:avLst/>
          </a:prstGeom>
        </p:spPr>
      </p:pic>
    </p:spTree>
    <p:extLst>
      <p:ext uri="{BB962C8B-B14F-4D97-AF65-F5344CB8AC3E}">
        <p14:creationId xmlns:p14="http://schemas.microsoft.com/office/powerpoint/2010/main" val="16194234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The bolting mechanism will then move to the window and fasten the chute to the decay pipe mating flange.</a:t>
            </a:r>
          </a:p>
          <a:p>
            <a:endParaRPr lang="en-US" dirty="0"/>
          </a:p>
          <a:p>
            <a:endParaRPr lang="en-US" dirty="0"/>
          </a:p>
        </p:txBody>
      </p:sp>
      <p:sp>
        <p:nvSpPr>
          <p:cNvPr id="5" name="Footer Placeholder 4"/>
          <p:cNvSpPr>
            <a:spLocks noGrp="1"/>
          </p:cNvSpPr>
          <p:nvPr>
            <p:ph type="ftr" sz="quarter" idx="17"/>
          </p:nvPr>
        </p:nvSpPr>
        <p:spPr>
          <a:xfrm>
            <a:off x="1530601" y="6504213"/>
            <a:ext cx="6494173"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66</a:t>
            </a:fld>
            <a:endParaRPr lang="en-US" dirty="0"/>
          </a:p>
        </p:txBody>
      </p:sp>
      <p:sp>
        <p:nvSpPr>
          <p:cNvPr id="7" name="Title 6"/>
          <p:cNvSpPr>
            <a:spLocks noGrp="1"/>
          </p:cNvSpPr>
          <p:nvPr>
            <p:ph type="title"/>
          </p:nvPr>
        </p:nvSpPr>
        <p:spPr/>
        <p:txBody>
          <a:bodyPr/>
          <a:lstStyle/>
          <a:p>
            <a:r>
              <a:rPr lang="en-US" dirty="0"/>
              <a:t>Window Change Phase 3</a:t>
            </a:r>
          </a:p>
        </p:txBody>
      </p:sp>
      <p:sp>
        <p:nvSpPr>
          <p:cNvPr id="9" name="Date Placeholder 3">
            <a:extLst>
              <a:ext uri="{FF2B5EF4-FFF2-40B4-BE49-F238E27FC236}">
                <a16:creationId xmlns:a16="http://schemas.microsoft.com/office/drawing/2014/main" id="{1D207FA1-FE3D-4067-8B8E-8377CC9A86A4}"/>
              </a:ext>
            </a:extLst>
          </p:cNvPr>
          <p:cNvSpPr>
            <a:spLocks noGrp="1"/>
          </p:cNvSpPr>
          <p:nvPr>
            <p:ph type="dt" sz="half" idx="16"/>
          </p:nvPr>
        </p:nvSpPr>
        <p:spPr>
          <a:xfrm>
            <a:off x="736600" y="6503988"/>
            <a:ext cx="676275" cy="241300"/>
          </a:xfrm>
        </p:spPr>
        <p:txBody>
          <a:bodyPr/>
          <a:lstStyle/>
          <a:p>
            <a:pPr>
              <a:defRPr/>
            </a:pPr>
            <a:r>
              <a:rPr lang="en-US" dirty="0"/>
              <a:t>3/16/2020</a:t>
            </a:r>
          </a:p>
        </p:txBody>
      </p:sp>
      <p:pic>
        <p:nvPicPr>
          <p:cNvPr id="10" name="Picture 9">
            <a:extLst>
              <a:ext uri="{FF2B5EF4-FFF2-40B4-BE49-F238E27FC236}">
                <a16:creationId xmlns:a16="http://schemas.microsoft.com/office/drawing/2014/main" id="{7FD1EF80-5471-4B92-B150-DF107B4C2C96}"/>
              </a:ext>
            </a:extLst>
          </p:cNvPr>
          <p:cNvPicPr>
            <a:picLocks noChangeAspect="1"/>
          </p:cNvPicPr>
          <p:nvPr/>
        </p:nvPicPr>
        <p:blipFill>
          <a:blip r:embed="rId2"/>
          <a:stretch>
            <a:fillRect/>
          </a:stretch>
        </p:blipFill>
        <p:spPr>
          <a:xfrm>
            <a:off x="5861398" y="467964"/>
            <a:ext cx="2163376" cy="5670755"/>
          </a:xfrm>
          <a:prstGeom prst="rect">
            <a:avLst/>
          </a:prstGeom>
        </p:spPr>
      </p:pic>
      <p:cxnSp>
        <p:nvCxnSpPr>
          <p:cNvPr id="11" name="Straight Arrow Connector 10">
            <a:extLst>
              <a:ext uri="{FF2B5EF4-FFF2-40B4-BE49-F238E27FC236}">
                <a16:creationId xmlns:a16="http://schemas.microsoft.com/office/drawing/2014/main" id="{73A54C77-ABE2-4587-B4C4-6B9D5B8D0313}"/>
              </a:ext>
            </a:extLst>
          </p:cNvPr>
          <p:cNvCxnSpPr>
            <a:cxnSpLocks/>
          </p:cNvCxnSpPr>
          <p:nvPr/>
        </p:nvCxnSpPr>
        <p:spPr>
          <a:xfrm>
            <a:off x="6943086" y="2234381"/>
            <a:ext cx="0" cy="210164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5963680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After the chute is secured, the chamber will then be pressurized to match the internal pressure of the decay pipe.</a:t>
            </a:r>
          </a:p>
          <a:p>
            <a:endParaRPr lang="en-US" dirty="0"/>
          </a:p>
        </p:txBody>
      </p:sp>
      <p:sp>
        <p:nvSpPr>
          <p:cNvPr id="5" name="Footer Placeholder 4"/>
          <p:cNvSpPr>
            <a:spLocks noGrp="1"/>
          </p:cNvSpPr>
          <p:nvPr>
            <p:ph type="ftr" sz="quarter" idx="17"/>
          </p:nvPr>
        </p:nvSpPr>
        <p:spPr>
          <a:xfrm>
            <a:off x="1530601" y="6504213"/>
            <a:ext cx="6459678"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67</a:t>
            </a:fld>
            <a:endParaRPr lang="en-US" dirty="0"/>
          </a:p>
        </p:txBody>
      </p:sp>
      <p:sp>
        <p:nvSpPr>
          <p:cNvPr id="7" name="Title 6"/>
          <p:cNvSpPr>
            <a:spLocks noGrp="1"/>
          </p:cNvSpPr>
          <p:nvPr>
            <p:ph type="title"/>
          </p:nvPr>
        </p:nvSpPr>
        <p:spPr/>
        <p:txBody>
          <a:bodyPr/>
          <a:lstStyle/>
          <a:p>
            <a:r>
              <a:rPr lang="en-US" dirty="0"/>
              <a:t>Window Change Phase 4</a:t>
            </a:r>
          </a:p>
        </p:txBody>
      </p:sp>
      <p:sp>
        <p:nvSpPr>
          <p:cNvPr id="10" name="Date Placeholder 3">
            <a:extLst>
              <a:ext uri="{FF2B5EF4-FFF2-40B4-BE49-F238E27FC236}">
                <a16:creationId xmlns:a16="http://schemas.microsoft.com/office/drawing/2014/main" id="{5C626ECA-EF42-4F87-8CBF-A6CB7C16D3A2}"/>
              </a:ext>
            </a:extLst>
          </p:cNvPr>
          <p:cNvSpPr>
            <a:spLocks noGrp="1"/>
          </p:cNvSpPr>
          <p:nvPr>
            <p:ph type="dt" sz="half" idx="16"/>
          </p:nvPr>
        </p:nvSpPr>
        <p:spPr>
          <a:xfrm>
            <a:off x="736600" y="6503988"/>
            <a:ext cx="676275" cy="241300"/>
          </a:xfrm>
        </p:spPr>
        <p:txBody>
          <a:bodyPr/>
          <a:lstStyle/>
          <a:p>
            <a:pPr>
              <a:defRPr/>
            </a:pPr>
            <a:r>
              <a:rPr lang="en-US" dirty="0"/>
              <a:t>3/16/2020</a:t>
            </a:r>
          </a:p>
        </p:txBody>
      </p:sp>
      <p:pic>
        <p:nvPicPr>
          <p:cNvPr id="11" name="Picture 10">
            <a:extLst>
              <a:ext uri="{FF2B5EF4-FFF2-40B4-BE49-F238E27FC236}">
                <a16:creationId xmlns:a16="http://schemas.microsoft.com/office/drawing/2014/main" id="{AFAD41B8-2F8E-43BE-A39A-48AEFFA2E5DE}"/>
              </a:ext>
            </a:extLst>
          </p:cNvPr>
          <p:cNvPicPr>
            <a:picLocks noChangeAspect="1"/>
          </p:cNvPicPr>
          <p:nvPr/>
        </p:nvPicPr>
        <p:blipFill>
          <a:blip r:embed="rId2"/>
          <a:stretch>
            <a:fillRect/>
          </a:stretch>
        </p:blipFill>
        <p:spPr>
          <a:xfrm>
            <a:off x="5861398" y="467964"/>
            <a:ext cx="2163376" cy="5670755"/>
          </a:xfrm>
          <a:prstGeom prst="rect">
            <a:avLst/>
          </a:prstGeom>
        </p:spPr>
      </p:pic>
    </p:spTree>
    <p:extLst>
      <p:ext uri="{BB962C8B-B14F-4D97-AF65-F5344CB8AC3E}">
        <p14:creationId xmlns:p14="http://schemas.microsoft.com/office/powerpoint/2010/main" val="1409139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Once the chute has been pressurized, the window can then be removed.</a:t>
            </a:r>
          </a:p>
          <a:p>
            <a:r>
              <a:rPr lang="en-US" dirty="0"/>
              <a:t>The bolting gearboxes are then repositioned to access the bolt pattern of the window.</a:t>
            </a:r>
          </a:p>
        </p:txBody>
      </p:sp>
      <p:sp>
        <p:nvSpPr>
          <p:cNvPr id="5" name="Footer Placeholder 4"/>
          <p:cNvSpPr>
            <a:spLocks noGrp="1"/>
          </p:cNvSpPr>
          <p:nvPr>
            <p:ph type="ftr" sz="quarter" idx="17"/>
          </p:nvPr>
        </p:nvSpPr>
        <p:spPr>
          <a:xfrm>
            <a:off x="1530601" y="6504213"/>
            <a:ext cx="6505295"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68</a:t>
            </a:fld>
            <a:endParaRPr lang="en-US" dirty="0"/>
          </a:p>
        </p:txBody>
      </p:sp>
      <p:sp>
        <p:nvSpPr>
          <p:cNvPr id="7" name="Title 6"/>
          <p:cNvSpPr>
            <a:spLocks noGrp="1"/>
          </p:cNvSpPr>
          <p:nvPr>
            <p:ph type="title"/>
          </p:nvPr>
        </p:nvSpPr>
        <p:spPr/>
        <p:txBody>
          <a:bodyPr/>
          <a:lstStyle/>
          <a:p>
            <a:r>
              <a:rPr lang="en-US" dirty="0"/>
              <a:t>Window Change Phase 5</a:t>
            </a:r>
          </a:p>
        </p:txBody>
      </p:sp>
      <p:pic>
        <p:nvPicPr>
          <p:cNvPr id="12" name="Picture 11">
            <a:extLst>
              <a:ext uri="{FF2B5EF4-FFF2-40B4-BE49-F238E27FC236}">
                <a16:creationId xmlns:a16="http://schemas.microsoft.com/office/drawing/2014/main" id="{0292B0C6-7A61-4991-B1DF-5C3321F050EB}"/>
              </a:ext>
            </a:extLst>
          </p:cNvPr>
          <p:cNvPicPr>
            <a:picLocks noChangeAspect="1"/>
          </p:cNvPicPr>
          <p:nvPr/>
        </p:nvPicPr>
        <p:blipFill>
          <a:blip r:embed="rId2"/>
          <a:stretch>
            <a:fillRect/>
          </a:stretch>
        </p:blipFill>
        <p:spPr>
          <a:xfrm>
            <a:off x="5007604" y="1618635"/>
            <a:ext cx="3455761" cy="3355258"/>
          </a:xfrm>
          <a:prstGeom prst="rect">
            <a:avLst/>
          </a:prstGeom>
        </p:spPr>
      </p:pic>
      <p:cxnSp>
        <p:nvCxnSpPr>
          <p:cNvPr id="10" name="Straight Arrow Connector 9">
            <a:extLst>
              <a:ext uri="{FF2B5EF4-FFF2-40B4-BE49-F238E27FC236}">
                <a16:creationId xmlns:a16="http://schemas.microsoft.com/office/drawing/2014/main" id="{384F27B1-610F-4937-BA9A-22E96E9F364B}"/>
              </a:ext>
            </a:extLst>
          </p:cNvPr>
          <p:cNvCxnSpPr>
            <a:cxnSpLocks/>
          </p:cNvCxnSpPr>
          <p:nvPr/>
        </p:nvCxnSpPr>
        <p:spPr>
          <a:xfrm>
            <a:off x="5585952" y="2977243"/>
            <a:ext cx="420329" cy="7567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1" name="Straight Arrow Connector 10">
            <a:extLst>
              <a:ext uri="{FF2B5EF4-FFF2-40B4-BE49-F238E27FC236}">
                <a16:creationId xmlns:a16="http://schemas.microsoft.com/office/drawing/2014/main" id="{397CE5E6-DD6F-4B08-A722-0418CEB014B2}"/>
              </a:ext>
            </a:extLst>
          </p:cNvPr>
          <p:cNvCxnSpPr>
            <a:cxnSpLocks/>
          </p:cNvCxnSpPr>
          <p:nvPr/>
        </p:nvCxnSpPr>
        <p:spPr>
          <a:xfrm flipH="1" flipV="1">
            <a:off x="7516761" y="3428999"/>
            <a:ext cx="417872" cy="6052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3" name="Date Placeholder 3">
            <a:extLst>
              <a:ext uri="{FF2B5EF4-FFF2-40B4-BE49-F238E27FC236}">
                <a16:creationId xmlns:a16="http://schemas.microsoft.com/office/drawing/2014/main" id="{79536AA5-2B83-45E2-999D-1D82200FD7E3}"/>
              </a:ext>
            </a:extLst>
          </p:cNvPr>
          <p:cNvSpPr>
            <a:spLocks noGrp="1"/>
          </p:cNvSpPr>
          <p:nvPr>
            <p:ph type="dt" sz="half" idx="16"/>
          </p:nvPr>
        </p:nvSpPr>
        <p:spPr>
          <a:xfrm>
            <a:off x="736600" y="6503988"/>
            <a:ext cx="676275" cy="241300"/>
          </a:xfrm>
        </p:spPr>
        <p:txBody>
          <a:bodyPr/>
          <a:lstStyle/>
          <a:p>
            <a:pPr>
              <a:defRPr/>
            </a:pPr>
            <a:r>
              <a:rPr lang="en-US" dirty="0"/>
              <a:t>3/16/2020</a:t>
            </a:r>
          </a:p>
        </p:txBody>
      </p:sp>
    </p:spTree>
    <p:extLst>
      <p:ext uri="{BB962C8B-B14F-4D97-AF65-F5344CB8AC3E}">
        <p14:creationId xmlns:p14="http://schemas.microsoft.com/office/powerpoint/2010/main" val="1591704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Once the bolting gearboxes are in the correct position, the window is then unbolted from its housing.</a:t>
            </a:r>
          </a:p>
          <a:p>
            <a:r>
              <a:rPr lang="en-US" dirty="0"/>
              <a:t>Each gearbox will unbolt 40 bolts around the window before operation is complete.</a:t>
            </a:r>
          </a:p>
        </p:txBody>
      </p:sp>
      <p:sp>
        <p:nvSpPr>
          <p:cNvPr id="5" name="Footer Placeholder 4"/>
          <p:cNvSpPr>
            <a:spLocks noGrp="1"/>
          </p:cNvSpPr>
          <p:nvPr>
            <p:ph type="ftr" sz="quarter" idx="17"/>
          </p:nvPr>
        </p:nvSpPr>
        <p:spPr>
          <a:xfrm>
            <a:off x="1530601" y="6504213"/>
            <a:ext cx="6655108"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69</a:t>
            </a:fld>
            <a:endParaRPr lang="en-US" dirty="0"/>
          </a:p>
        </p:txBody>
      </p:sp>
      <p:sp>
        <p:nvSpPr>
          <p:cNvPr id="7" name="Title 6"/>
          <p:cNvSpPr>
            <a:spLocks noGrp="1"/>
          </p:cNvSpPr>
          <p:nvPr>
            <p:ph type="title"/>
          </p:nvPr>
        </p:nvSpPr>
        <p:spPr/>
        <p:txBody>
          <a:bodyPr/>
          <a:lstStyle/>
          <a:p>
            <a:r>
              <a:rPr lang="en-US" sz="2400" dirty="0"/>
              <a:t>Window Change Phase 6</a:t>
            </a:r>
          </a:p>
        </p:txBody>
      </p:sp>
      <p:pic>
        <p:nvPicPr>
          <p:cNvPr id="13" name="Picture 12">
            <a:extLst>
              <a:ext uri="{FF2B5EF4-FFF2-40B4-BE49-F238E27FC236}">
                <a16:creationId xmlns:a16="http://schemas.microsoft.com/office/drawing/2014/main" id="{AA143133-6337-49C6-8969-DF87F2BD863E}"/>
              </a:ext>
            </a:extLst>
          </p:cNvPr>
          <p:cNvPicPr>
            <a:picLocks noChangeAspect="1"/>
          </p:cNvPicPr>
          <p:nvPr/>
        </p:nvPicPr>
        <p:blipFill>
          <a:blip r:embed="rId2"/>
          <a:stretch>
            <a:fillRect/>
          </a:stretch>
        </p:blipFill>
        <p:spPr>
          <a:xfrm>
            <a:off x="5796116" y="3757931"/>
            <a:ext cx="2407275" cy="2337264"/>
          </a:xfrm>
          <a:prstGeom prst="rect">
            <a:avLst/>
          </a:prstGeom>
        </p:spPr>
      </p:pic>
      <p:sp>
        <p:nvSpPr>
          <p:cNvPr id="29" name="Arrow: Circular 28">
            <a:extLst>
              <a:ext uri="{FF2B5EF4-FFF2-40B4-BE49-F238E27FC236}">
                <a16:creationId xmlns:a16="http://schemas.microsoft.com/office/drawing/2014/main" id="{85EC6F04-72C1-4A92-B3B8-FDF59B82011B}"/>
              </a:ext>
            </a:extLst>
          </p:cNvPr>
          <p:cNvSpPr/>
          <p:nvPr/>
        </p:nvSpPr>
        <p:spPr>
          <a:xfrm>
            <a:off x="6583296" y="4298490"/>
            <a:ext cx="761401" cy="797718"/>
          </a:xfrm>
          <a:prstGeom prst="circular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30" name="Arrow: Circular 29">
            <a:extLst>
              <a:ext uri="{FF2B5EF4-FFF2-40B4-BE49-F238E27FC236}">
                <a16:creationId xmlns:a16="http://schemas.microsoft.com/office/drawing/2014/main" id="{A97AA18E-51E8-4925-8BA8-09DCD0A1A978}"/>
              </a:ext>
            </a:extLst>
          </p:cNvPr>
          <p:cNvSpPr/>
          <p:nvPr/>
        </p:nvSpPr>
        <p:spPr>
          <a:xfrm rot="10800000">
            <a:off x="6583294" y="4820113"/>
            <a:ext cx="761401" cy="812519"/>
          </a:xfrm>
          <a:prstGeom prst="circular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21B3CD2B-EC54-4BBE-900F-A10660865BBB}"/>
              </a:ext>
            </a:extLst>
          </p:cNvPr>
          <p:cNvSpPr>
            <a:spLocks noGrp="1"/>
          </p:cNvSpPr>
          <p:nvPr>
            <p:ph type="dt" sz="half" idx="16"/>
          </p:nvPr>
        </p:nvSpPr>
        <p:spPr>
          <a:xfrm>
            <a:off x="736600" y="6503988"/>
            <a:ext cx="676275" cy="241300"/>
          </a:xfrm>
        </p:spPr>
        <p:txBody>
          <a:bodyPr/>
          <a:lstStyle/>
          <a:p>
            <a:pPr>
              <a:defRPr/>
            </a:pPr>
            <a:r>
              <a:rPr lang="en-US" dirty="0"/>
              <a:t>3/16/2020</a:t>
            </a:r>
          </a:p>
        </p:txBody>
      </p:sp>
      <p:pic>
        <p:nvPicPr>
          <p:cNvPr id="15" name="Picture 14">
            <a:extLst>
              <a:ext uri="{FF2B5EF4-FFF2-40B4-BE49-F238E27FC236}">
                <a16:creationId xmlns:a16="http://schemas.microsoft.com/office/drawing/2014/main" id="{D70FB887-BF5D-4A61-BF25-C250C29D3842}"/>
              </a:ext>
            </a:extLst>
          </p:cNvPr>
          <p:cNvPicPr>
            <a:picLocks noChangeAspect="1"/>
          </p:cNvPicPr>
          <p:nvPr/>
        </p:nvPicPr>
        <p:blipFill>
          <a:blip r:embed="rId3"/>
          <a:stretch>
            <a:fillRect/>
          </a:stretch>
        </p:blipFill>
        <p:spPr>
          <a:xfrm>
            <a:off x="6340719" y="263567"/>
            <a:ext cx="1298945" cy="3404864"/>
          </a:xfrm>
          <a:prstGeom prst="rect">
            <a:avLst/>
          </a:prstGeom>
        </p:spPr>
      </p:pic>
    </p:spTree>
    <p:extLst>
      <p:ext uri="{BB962C8B-B14F-4D97-AF65-F5344CB8AC3E}">
        <p14:creationId xmlns:p14="http://schemas.microsoft.com/office/powerpoint/2010/main" val="2468687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2F300-121F-47E4-BEA2-5DD55C602A72}"/>
              </a:ext>
            </a:extLst>
          </p:cNvPr>
          <p:cNvSpPr>
            <a:spLocks noGrp="1"/>
          </p:cNvSpPr>
          <p:nvPr>
            <p:ph type="title"/>
          </p:nvPr>
        </p:nvSpPr>
        <p:spPr>
          <a:xfrm>
            <a:off x="273074" y="389473"/>
            <a:ext cx="9029700" cy="427877"/>
          </a:xfrm>
        </p:spPr>
        <p:txBody>
          <a:bodyPr/>
          <a:lstStyle/>
          <a:p>
            <a:r>
              <a:rPr lang="en-US" sz="2400" dirty="0"/>
              <a:t>Primary Beam Window Interface to Primary Beam Elements</a:t>
            </a:r>
          </a:p>
        </p:txBody>
      </p:sp>
      <p:sp>
        <p:nvSpPr>
          <p:cNvPr id="4" name="Date Placeholder 3">
            <a:extLst>
              <a:ext uri="{FF2B5EF4-FFF2-40B4-BE49-F238E27FC236}">
                <a16:creationId xmlns:a16="http://schemas.microsoft.com/office/drawing/2014/main" id="{114D8C32-BA05-4CA2-B66C-A5CA3B7E8654}"/>
              </a:ext>
            </a:extLst>
          </p:cNvPr>
          <p:cNvSpPr>
            <a:spLocks noGrp="1"/>
          </p:cNvSpPr>
          <p:nvPr>
            <p:ph type="dt" sz="half" idx="2"/>
          </p:nvPr>
        </p:nvSpPr>
        <p:spPr/>
        <p:txBody>
          <a:bodyPr/>
          <a:lstStyle/>
          <a:p>
            <a:pPr>
              <a:defRPr/>
            </a:pPr>
            <a:fld id="{57ADAB69-348E-2C41-AF41-E98D046040A4}" type="datetime1">
              <a:rPr lang="en-US" smtClean="0"/>
              <a:pPr>
                <a:defRPr/>
              </a:pPr>
              <a:t>9/21/2022</a:t>
            </a:fld>
            <a:endParaRPr lang="en-US" dirty="0"/>
          </a:p>
        </p:txBody>
      </p:sp>
      <p:sp>
        <p:nvSpPr>
          <p:cNvPr id="5" name="Footer Placeholder 4">
            <a:extLst>
              <a:ext uri="{FF2B5EF4-FFF2-40B4-BE49-F238E27FC236}">
                <a16:creationId xmlns:a16="http://schemas.microsoft.com/office/drawing/2014/main" id="{49C12CF4-82FA-4931-962E-909FD98CF226}"/>
              </a:ext>
            </a:extLst>
          </p:cNvPr>
          <p:cNvSpPr>
            <a:spLocks noGrp="1"/>
          </p:cNvSpPr>
          <p:nvPr>
            <p:ph type="ftr" sz="quarter" idx="3"/>
          </p:nvPr>
        </p:nvSpPr>
        <p:spPr>
          <a:xfrm>
            <a:off x="1530603" y="6504213"/>
            <a:ext cx="6514642" cy="242873"/>
          </a:xfrm>
        </p:spPr>
        <p:txBody>
          <a:bodyPr/>
          <a:lstStyle/>
          <a:p>
            <a:pPr>
              <a:defRPr/>
            </a:pPr>
            <a:r>
              <a:rPr lang="en-US" dirty="0"/>
              <a:t>Quinn Peterson | LBNF Beam Windows and Remote Handling</a:t>
            </a:r>
          </a:p>
          <a:p>
            <a:pPr>
              <a:defRPr/>
            </a:pPr>
            <a:endParaRPr lang="en-US" b="1" dirty="0"/>
          </a:p>
        </p:txBody>
      </p:sp>
      <p:sp>
        <p:nvSpPr>
          <p:cNvPr id="6" name="Slide Number Placeholder 5">
            <a:extLst>
              <a:ext uri="{FF2B5EF4-FFF2-40B4-BE49-F238E27FC236}">
                <a16:creationId xmlns:a16="http://schemas.microsoft.com/office/drawing/2014/main" id="{4BE8C3FB-985C-442F-AF6D-CB2BDEDBDFDA}"/>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31" name="Picture 30">
            <a:extLst>
              <a:ext uri="{FF2B5EF4-FFF2-40B4-BE49-F238E27FC236}">
                <a16:creationId xmlns:a16="http://schemas.microsoft.com/office/drawing/2014/main" id="{8AE2E1F6-2FC6-577E-C252-D7F9FCEFE550}"/>
              </a:ext>
            </a:extLst>
          </p:cNvPr>
          <p:cNvPicPr>
            <a:picLocks noChangeAspect="1"/>
          </p:cNvPicPr>
          <p:nvPr/>
        </p:nvPicPr>
        <p:blipFill>
          <a:blip r:embed="rId2"/>
          <a:stretch>
            <a:fillRect/>
          </a:stretch>
        </p:blipFill>
        <p:spPr>
          <a:xfrm>
            <a:off x="1412195" y="1273158"/>
            <a:ext cx="6882260" cy="4472777"/>
          </a:xfrm>
          <a:prstGeom prst="rect">
            <a:avLst/>
          </a:prstGeom>
        </p:spPr>
      </p:pic>
    </p:spTree>
    <p:extLst>
      <p:ext uri="{BB962C8B-B14F-4D97-AF65-F5344CB8AC3E}">
        <p14:creationId xmlns:p14="http://schemas.microsoft.com/office/powerpoint/2010/main" val="22065572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Once all bolts have been removed, the window will be retrieved with the magnetic gripping system.</a:t>
            </a:r>
          </a:p>
        </p:txBody>
      </p:sp>
      <p:sp>
        <p:nvSpPr>
          <p:cNvPr id="5" name="Footer Placeholder 4"/>
          <p:cNvSpPr>
            <a:spLocks noGrp="1"/>
          </p:cNvSpPr>
          <p:nvPr>
            <p:ph type="ftr" sz="quarter" idx="17"/>
          </p:nvPr>
        </p:nvSpPr>
        <p:spPr>
          <a:xfrm>
            <a:off x="1530601" y="6504213"/>
            <a:ext cx="6581956"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70</a:t>
            </a:fld>
            <a:endParaRPr lang="en-US" dirty="0"/>
          </a:p>
        </p:txBody>
      </p:sp>
      <p:sp>
        <p:nvSpPr>
          <p:cNvPr id="7" name="Title 6"/>
          <p:cNvSpPr>
            <a:spLocks noGrp="1"/>
          </p:cNvSpPr>
          <p:nvPr>
            <p:ph type="title"/>
          </p:nvPr>
        </p:nvSpPr>
        <p:spPr/>
        <p:txBody>
          <a:bodyPr/>
          <a:lstStyle/>
          <a:p>
            <a:r>
              <a:rPr lang="en-US" dirty="0"/>
              <a:t>Window Change Phase 7</a:t>
            </a:r>
          </a:p>
        </p:txBody>
      </p:sp>
      <p:sp>
        <p:nvSpPr>
          <p:cNvPr id="9" name="Date Placeholder 3">
            <a:extLst>
              <a:ext uri="{FF2B5EF4-FFF2-40B4-BE49-F238E27FC236}">
                <a16:creationId xmlns:a16="http://schemas.microsoft.com/office/drawing/2014/main" id="{221B8D84-28B9-4A8D-9D58-24914122B307}"/>
              </a:ext>
            </a:extLst>
          </p:cNvPr>
          <p:cNvSpPr>
            <a:spLocks noGrp="1"/>
          </p:cNvSpPr>
          <p:nvPr>
            <p:ph type="dt" sz="half" idx="16"/>
          </p:nvPr>
        </p:nvSpPr>
        <p:spPr>
          <a:xfrm>
            <a:off x="736600" y="6503988"/>
            <a:ext cx="676275" cy="241300"/>
          </a:xfrm>
        </p:spPr>
        <p:txBody>
          <a:bodyPr/>
          <a:lstStyle/>
          <a:p>
            <a:pPr>
              <a:defRPr/>
            </a:pPr>
            <a:r>
              <a:rPr lang="en-US" dirty="0"/>
              <a:t>3/16/2020</a:t>
            </a:r>
          </a:p>
        </p:txBody>
      </p:sp>
      <p:pic>
        <p:nvPicPr>
          <p:cNvPr id="10" name="Picture 9">
            <a:extLst>
              <a:ext uri="{FF2B5EF4-FFF2-40B4-BE49-F238E27FC236}">
                <a16:creationId xmlns:a16="http://schemas.microsoft.com/office/drawing/2014/main" id="{B3926A69-BF5A-424A-9A87-A8A40310C84D}"/>
              </a:ext>
            </a:extLst>
          </p:cNvPr>
          <p:cNvPicPr>
            <a:picLocks noChangeAspect="1"/>
          </p:cNvPicPr>
          <p:nvPr/>
        </p:nvPicPr>
        <p:blipFill>
          <a:blip r:embed="rId2"/>
          <a:stretch>
            <a:fillRect/>
          </a:stretch>
        </p:blipFill>
        <p:spPr>
          <a:xfrm>
            <a:off x="5861398" y="467964"/>
            <a:ext cx="2163376" cy="5670755"/>
          </a:xfrm>
          <a:prstGeom prst="rect">
            <a:avLst/>
          </a:prstGeom>
        </p:spPr>
      </p:pic>
    </p:spTree>
    <p:extLst>
      <p:ext uri="{BB962C8B-B14F-4D97-AF65-F5344CB8AC3E}">
        <p14:creationId xmlns:p14="http://schemas.microsoft.com/office/powerpoint/2010/main" val="10416667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Once the window is obtained, the mechanism will then raise to the top of the chute.</a:t>
            </a:r>
          </a:p>
        </p:txBody>
      </p:sp>
      <p:sp>
        <p:nvSpPr>
          <p:cNvPr id="5" name="Footer Placeholder 4"/>
          <p:cNvSpPr>
            <a:spLocks noGrp="1"/>
          </p:cNvSpPr>
          <p:nvPr>
            <p:ph type="ftr" sz="quarter" idx="17"/>
          </p:nvPr>
        </p:nvSpPr>
        <p:spPr>
          <a:xfrm>
            <a:off x="1530601" y="6504213"/>
            <a:ext cx="6581956"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71</a:t>
            </a:fld>
            <a:endParaRPr lang="en-US" dirty="0"/>
          </a:p>
        </p:txBody>
      </p:sp>
      <p:sp>
        <p:nvSpPr>
          <p:cNvPr id="7" name="Title 6"/>
          <p:cNvSpPr>
            <a:spLocks noGrp="1"/>
          </p:cNvSpPr>
          <p:nvPr>
            <p:ph type="title"/>
          </p:nvPr>
        </p:nvSpPr>
        <p:spPr/>
        <p:txBody>
          <a:bodyPr/>
          <a:lstStyle/>
          <a:p>
            <a:r>
              <a:rPr lang="en-US" dirty="0"/>
              <a:t>Window Change Phase 8</a:t>
            </a:r>
          </a:p>
        </p:txBody>
      </p:sp>
      <p:sp>
        <p:nvSpPr>
          <p:cNvPr id="9" name="Date Placeholder 3">
            <a:extLst>
              <a:ext uri="{FF2B5EF4-FFF2-40B4-BE49-F238E27FC236}">
                <a16:creationId xmlns:a16="http://schemas.microsoft.com/office/drawing/2014/main" id="{2AD72F72-2DD7-4264-8A64-91CA8103183C}"/>
              </a:ext>
            </a:extLst>
          </p:cNvPr>
          <p:cNvSpPr>
            <a:spLocks noGrp="1"/>
          </p:cNvSpPr>
          <p:nvPr>
            <p:ph type="dt" sz="half" idx="16"/>
          </p:nvPr>
        </p:nvSpPr>
        <p:spPr>
          <a:xfrm>
            <a:off x="736600" y="6503988"/>
            <a:ext cx="676275" cy="241300"/>
          </a:xfrm>
        </p:spPr>
        <p:txBody>
          <a:bodyPr/>
          <a:lstStyle/>
          <a:p>
            <a:pPr>
              <a:defRPr/>
            </a:pPr>
            <a:r>
              <a:rPr lang="en-US" dirty="0"/>
              <a:t>3/16/2020</a:t>
            </a:r>
          </a:p>
        </p:txBody>
      </p:sp>
      <p:pic>
        <p:nvPicPr>
          <p:cNvPr id="10" name="Picture 9">
            <a:extLst>
              <a:ext uri="{FF2B5EF4-FFF2-40B4-BE49-F238E27FC236}">
                <a16:creationId xmlns:a16="http://schemas.microsoft.com/office/drawing/2014/main" id="{DD8508D1-A342-407A-93B4-408359AA9024}"/>
              </a:ext>
            </a:extLst>
          </p:cNvPr>
          <p:cNvPicPr>
            <a:picLocks noChangeAspect="1"/>
          </p:cNvPicPr>
          <p:nvPr/>
        </p:nvPicPr>
        <p:blipFill>
          <a:blip r:embed="rId2"/>
          <a:stretch>
            <a:fillRect/>
          </a:stretch>
        </p:blipFill>
        <p:spPr>
          <a:xfrm>
            <a:off x="5893678" y="467964"/>
            <a:ext cx="2131096" cy="5361039"/>
          </a:xfrm>
          <a:prstGeom prst="rect">
            <a:avLst/>
          </a:prstGeom>
        </p:spPr>
      </p:pic>
      <p:cxnSp>
        <p:nvCxnSpPr>
          <p:cNvPr id="11" name="Straight Arrow Connector 10">
            <a:extLst>
              <a:ext uri="{FF2B5EF4-FFF2-40B4-BE49-F238E27FC236}">
                <a16:creationId xmlns:a16="http://schemas.microsoft.com/office/drawing/2014/main" id="{6A8E67F6-8EF5-4954-8697-CB8C3EEE2F93}"/>
              </a:ext>
            </a:extLst>
          </p:cNvPr>
          <p:cNvCxnSpPr>
            <a:cxnSpLocks/>
          </p:cNvCxnSpPr>
          <p:nvPr/>
        </p:nvCxnSpPr>
        <p:spPr>
          <a:xfrm flipV="1">
            <a:off x="6987332" y="3325761"/>
            <a:ext cx="0" cy="140847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6180445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The window storage box will then lower its cradle so that the bolting mechanism can deposit the damaged window.</a:t>
            </a:r>
          </a:p>
          <a:p>
            <a:r>
              <a:rPr lang="en-US" dirty="0"/>
              <a:t>The storage box will then raise the damaged window into itself to await removal.</a:t>
            </a:r>
          </a:p>
          <a:p>
            <a:pPr marL="0" indent="0">
              <a:buNone/>
            </a:pPr>
            <a:endParaRPr lang="en-US" dirty="0"/>
          </a:p>
        </p:txBody>
      </p:sp>
      <p:sp>
        <p:nvSpPr>
          <p:cNvPr id="5" name="Footer Placeholder 4"/>
          <p:cNvSpPr>
            <a:spLocks noGrp="1"/>
          </p:cNvSpPr>
          <p:nvPr>
            <p:ph type="ftr" sz="quarter" idx="17"/>
          </p:nvPr>
        </p:nvSpPr>
        <p:spPr>
          <a:xfrm>
            <a:off x="1530601" y="6504213"/>
            <a:ext cx="6486858"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72</a:t>
            </a:fld>
            <a:endParaRPr lang="en-US" dirty="0"/>
          </a:p>
        </p:txBody>
      </p:sp>
      <p:sp>
        <p:nvSpPr>
          <p:cNvPr id="7" name="Title 6"/>
          <p:cNvSpPr>
            <a:spLocks noGrp="1"/>
          </p:cNvSpPr>
          <p:nvPr>
            <p:ph type="title"/>
          </p:nvPr>
        </p:nvSpPr>
        <p:spPr/>
        <p:txBody>
          <a:bodyPr/>
          <a:lstStyle/>
          <a:p>
            <a:r>
              <a:rPr lang="en-US" dirty="0"/>
              <a:t>Window Change Phase 9</a:t>
            </a:r>
          </a:p>
        </p:txBody>
      </p:sp>
      <p:sp>
        <p:nvSpPr>
          <p:cNvPr id="10" name="Date Placeholder 3">
            <a:extLst>
              <a:ext uri="{FF2B5EF4-FFF2-40B4-BE49-F238E27FC236}">
                <a16:creationId xmlns:a16="http://schemas.microsoft.com/office/drawing/2014/main" id="{270F81EA-D0C5-4D24-A556-1F0D08E23C11}"/>
              </a:ext>
            </a:extLst>
          </p:cNvPr>
          <p:cNvSpPr>
            <a:spLocks noGrp="1"/>
          </p:cNvSpPr>
          <p:nvPr>
            <p:ph type="dt" sz="half" idx="16"/>
          </p:nvPr>
        </p:nvSpPr>
        <p:spPr>
          <a:xfrm>
            <a:off x="736600" y="6503988"/>
            <a:ext cx="676275" cy="241300"/>
          </a:xfrm>
        </p:spPr>
        <p:txBody>
          <a:bodyPr/>
          <a:lstStyle/>
          <a:p>
            <a:pPr>
              <a:defRPr/>
            </a:pPr>
            <a:r>
              <a:rPr lang="en-US" dirty="0"/>
              <a:t>3/16/2020</a:t>
            </a:r>
          </a:p>
        </p:txBody>
      </p:sp>
      <p:pic>
        <p:nvPicPr>
          <p:cNvPr id="2" name="Picture 1">
            <a:extLst>
              <a:ext uri="{FF2B5EF4-FFF2-40B4-BE49-F238E27FC236}">
                <a16:creationId xmlns:a16="http://schemas.microsoft.com/office/drawing/2014/main" id="{C83909DD-3E35-414D-9620-D5C1540E2583}"/>
              </a:ext>
            </a:extLst>
          </p:cNvPr>
          <p:cNvPicPr>
            <a:picLocks noChangeAspect="1"/>
          </p:cNvPicPr>
          <p:nvPr/>
        </p:nvPicPr>
        <p:blipFill>
          <a:blip r:embed="rId2"/>
          <a:stretch>
            <a:fillRect/>
          </a:stretch>
        </p:blipFill>
        <p:spPr>
          <a:xfrm>
            <a:off x="5881695" y="402318"/>
            <a:ext cx="2135764" cy="5538019"/>
          </a:xfrm>
          <a:prstGeom prst="rect">
            <a:avLst/>
          </a:prstGeom>
        </p:spPr>
      </p:pic>
    </p:spTree>
    <p:extLst>
      <p:ext uri="{BB962C8B-B14F-4D97-AF65-F5344CB8AC3E}">
        <p14:creationId xmlns:p14="http://schemas.microsoft.com/office/powerpoint/2010/main" val="24038881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Now that the damaged window has been stored, the bolting mechanism will move to retrieve the replacement window stored within the chute.</a:t>
            </a:r>
          </a:p>
          <a:p>
            <a:r>
              <a:rPr lang="en-US" dirty="0"/>
              <a:t>Once the mechanism is in place, the magnetic grippers will activate to retrieve the new window.</a:t>
            </a:r>
          </a:p>
          <a:p>
            <a:pPr marL="0" indent="0">
              <a:buNone/>
            </a:pPr>
            <a:endParaRPr lang="en-US" dirty="0"/>
          </a:p>
        </p:txBody>
      </p:sp>
      <p:sp>
        <p:nvSpPr>
          <p:cNvPr id="5" name="Footer Placeholder 4"/>
          <p:cNvSpPr>
            <a:spLocks noGrp="1"/>
          </p:cNvSpPr>
          <p:nvPr>
            <p:ph type="ftr" sz="quarter" idx="17"/>
          </p:nvPr>
        </p:nvSpPr>
        <p:spPr>
          <a:xfrm>
            <a:off x="1530601" y="6504213"/>
            <a:ext cx="6486858"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73</a:t>
            </a:fld>
            <a:endParaRPr lang="en-US" dirty="0"/>
          </a:p>
        </p:txBody>
      </p:sp>
      <p:sp>
        <p:nvSpPr>
          <p:cNvPr id="7" name="Title 6"/>
          <p:cNvSpPr>
            <a:spLocks noGrp="1"/>
          </p:cNvSpPr>
          <p:nvPr>
            <p:ph type="title"/>
          </p:nvPr>
        </p:nvSpPr>
        <p:spPr/>
        <p:txBody>
          <a:bodyPr/>
          <a:lstStyle/>
          <a:p>
            <a:r>
              <a:rPr lang="en-US" dirty="0"/>
              <a:t>Window Change Phase 10</a:t>
            </a:r>
          </a:p>
        </p:txBody>
      </p:sp>
      <p:sp>
        <p:nvSpPr>
          <p:cNvPr id="10" name="Date Placeholder 3">
            <a:extLst>
              <a:ext uri="{FF2B5EF4-FFF2-40B4-BE49-F238E27FC236}">
                <a16:creationId xmlns:a16="http://schemas.microsoft.com/office/drawing/2014/main" id="{564B8DD9-F6BB-4CF5-BE87-332CC55539AE}"/>
              </a:ext>
            </a:extLst>
          </p:cNvPr>
          <p:cNvSpPr>
            <a:spLocks noGrp="1"/>
          </p:cNvSpPr>
          <p:nvPr>
            <p:ph type="dt" sz="half" idx="16"/>
          </p:nvPr>
        </p:nvSpPr>
        <p:spPr>
          <a:xfrm>
            <a:off x="736600" y="6503988"/>
            <a:ext cx="676275" cy="241300"/>
          </a:xfrm>
        </p:spPr>
        <p:txBody>
          <a:bodyPr/>
          <a:lstStyle/>
          <a:p>
            <a:pPr>
              <a:defRPr/>
            </a:pPr>
            <a:r>
              <a:rPr lang="en-US" dirty="0"/>
              <a:t>3/16/2020</a:t>
            </a:r>
          </a:p>
        </p:txBody>
      </p:sp>
      <p:pic>
        <p:nvPicPr>
          <p:cNvPr id="2" name="Picture 1">
            <a:extLst>
              <a:ext uri="{FF2B5EF4-FFF2-40B4-BE49-F238E27FC236}">
                <a16:creationId xmlns:a16="http://schemas.microsoft.com/office/drawing/2014/main" id="{107575E7-77DD-482C-818C-942B8950778C}"/>
              </a:ext>
            </a:extLst>
          </p:cNvPr>
          <p:cNvPicPr>
            <a:picLocks noChangeAspect="1"/>
          </p:cNvPicPr>
          <p:nvPr/>
        </p:nvPicPr>
        <p:blipFill>
          <a:blip r:embed="rId2"/>
          <a:stretch>
            <a:fillRect/>
          </a:stretch>
        </p:blipFill>
        <p:spPr>
          <a:xfrm>
            <a:off x="6106194" y="409692"/>
            <a:ext cx="2116524" cy="5530645"/>
          </a:xfrm>
          <a:prstGeom prst="rect">
            <a:avLst/>
          </a:prstGeom>
        </p:spPr>
      </p:pic>
      <p:cxnSp>
        <p:nvCxnSpPr>
          <p:cNvPr id="11" name="Straight Arrow Connector 10">
            <a:extLst>
              <a:ext uri="{FF2B5EF4-FFF2-40B4-BE49-F238E27FC236}">
                <a16:creationId xmlns:a16="http://schemas.microsoft.com/office/drawing/2014/main" id="{7C36A78D-A75F-4011-B9AA-42C1397AD446}"/>
              </a:ext>
            </a:extLst>
          </p:cNvPr>
          <p:cNvCxnSpPr>
            <a:cxnSpLocks/>
          </p:cNvCxnSpPr>
          <p:nvPr/>
        </p:nvCxnSpPr>
        <p:spPr>
          <a:xfrm>
            <a:off x="7134815" y="2145891"/>
            <a:ext cx="0" cy="100289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8543370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The new window will then be lowered into the chute and placed into the window housing.</a:t>
            </a:r>
          </a:p>
          <a:p>
            <a:r>
              <a:rPr lang="en-US" dirty="0"/>
              <a:t>The tabs on the side of the window will be used to position the window with the housing to insure the bolt patterns align.</a:t>
            </a:r>
          </a:p>
        </p:txBody>
      </p:sp>
      <p:sp>
        <p:nvSpPr>
          <p:cNvPr id="5" name="Footer Placeholder 4"/>
          <p:cNvSpPr>
            <a:spLocks noGrp="1"/>
          </p:cNvSpPr>
          <p:nvPr>
            <p:ph type="ftr" sz="quarter" idx="17"/>
          </p:nvPr>
        </p:nvSpPr>
        <p:spPr>
          <a:xfrm>
            <a:off x="1530601" y="6504213"/>
            <a:ext cx="6530749"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74</a:t>
            </a:fld>
            <a:endParaRPr lang="en-US" dirty="0"/>
          </a:p>
        </p:txBody>
      </p:sp>
      <p:sp>
        <p:nvSpPr>
          <p:cNvPr id="7" name="Title 6"/>
          <p:cNvSpPr>
            <a:spLocks noGrp="1"/>
          </p:cNvSpPr>
          <p:nvPr>
            <p:ph type="title"/>
          </p:nvPr>
        </p:nvSpPr>
        <p:spPr/>
        <p:txBody>
          <a:bodyPr/>
          <a:lstStyle/>
          <a:p>
            <a:r>
              <a:rPr lang="en-US" dirty="0"/>
              <a:t>Window Change Phase 11</a:t>
            </a:r>
          </a:p>
        </p:txBody>
      </p:sp>
      <p:pic>
        <p:nvPicPr>
          <p:cNvPr id="10" name="Picture 9">
            <a:extLst>
              <a:ext uri="{FF2B5EF4-FFF2-40B4-BE49-F238E27FC236}">
                <a16:creationId xmlns:a16="http://schemas.microsoft.com/office/drawing/2014/main" id="{902B082E-0533-4AED-81A5-DF3B29E52C2C}"/>
              </a:ext>
            </a:extLst>
          </p:cNvPr>
          <p:cNvPicPr>
            <a:picLocks noChangeAspect="1"/>
          </p:cNvPicPr>
          <p:nvPr/>
        </p:nvPicPr>
        <p:blipFill rotWithShape="1">
          <a:blip r:embed="rId2"/>
          <a:srcRect l="3145" r="8057"/>
          <a:stretch/>
        </p:blipFill>
        <p:spPr>
          <a:xfrm>
            <a:off x="5414014" y="3570685"/>
            <a:ext cx="3084607" cy="2369652"/>
          </a:xfrm>
          <a:prstGeom prst="rect">
            <a:avLst/>
          </a:prstGeom>
        </p:spPr>
      </p:pic>
      <p:sp>
        <p:nvSpPr>
          <p:cNvPr id="12" name="Date Placeholder 3">
            <a:extLst>
              <a:ext uri="{FF2B5EF4-FFF2-40B4-BE49-F238E27FC236}">
                <a16:creationId xmlns:a16="http://schemas.microsoft.com/office/drawing/2014/main" id="{19FA8BAA-ADF1-4345-B907-CB7A611D06E7}"/>
              </a:ext>
            </a:extLst>
          </p:cNvPr>
          <p:cNvSpPr>
            <a:spLocks noGrp="1"/>
          </p:cNvSpPr>
          <p:nvPr>
            <p:ph type="dt" sz="half" idx="16"/>
          </p:nvPr>
        </p:nvSpPr>
        <p:spPr>
          <a:xfrm>
            <a:off x="736600" y="6503988"/>
            <a:ext cx="676275" cy="241300"/>
          </a:xfrm>
        </p:spPr>
        <p:txBody>
          <a:bodyPr/>
          <a:lstStyle/>
          <a:p>
            <a:pPr>
              <a:defRPr/>
            </a:pPr>
            <a:r>
              <a:rPr lang="en-US" dirty="0"/>
              <a:t>3/16/2020</a:t>
            </a:r>
          </a:p>
        </p:txBody>
      </p:sp>
      <p:pic>
        <p:nvPicPr>
          <p:cNvPr id="13" name="Picture 12">
            <a:extLst>
              <a:ext uri="{FF2B5EF4-FFF2-40B4-BE49-F238E27FC236}">
                <a16:creationId xmlns:a16="http://schemas.microsoft.com/office/drawing/2014/main" id="{DE821950-1264-49E4-A3C1-A59B202730A7}"/>
              </a:ext>
            </a:extLst>
          </p:cNvPr>
          <p:cNvPicPr>
            <a:picLocks noChangeAspect="1"/>
          </p:cNvPicPr>
          <p:nvPr/>
        </p:nvPicPr>
        <p:blipFill>
          <a:blip r:embed="rId3"/>
          <a:stretch>
            <a:fillRect/>
          </a:stretch>
        </p:blipFill>
        <p:spPr>
          <a:xfrm>
            <a:off x="6364477" y="326278"/>
            <a:ext cx="1183679" cy="3102721"/>
          </a:xfrm>
          <a:prstGeom prst="rect">
            <a:avLst/>
          </a:prstGeom>
        </p:spPr>
      </p:pic>
      <p:cxnSp>
        <p:nvCxnSpPr>
          <p:cNvPr id="14" name="Straight Arrow Connector 13">
            <a:extLst>
              <a:ext uri="{FF2B5EF4-FFF2-40B4-BE49-F238E27FC236}">
                <a16:creationId xmlns:a16="http://schemas.microsoft.com/office/drawing/2014/main" id="{FBCA8C05-DA1D-4D3C-8B0A-F5C19C71CACE}"/>
              </a:ext>
            </a:extLst>
          </p:cNvPr>
          <p:cNvCxnSpPr>
            <a:cxnSpLocks/>
          </p:cNvCxnSpPr>
          <p:nvPr/>
        </p:nvCxnSpPr>
        <p:spPr>
          <a:xfrm>
            <a:off x="6943086" y="1877638"/>
            <a:ext cx="0" cy="59730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1852462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Now that the window is seated within the housing, the mechanism will proceed with the bolting procedure.</a:t>
            </a:r>
          </a:p>
          <a:p>
            <a:pPr marL="0" indent="0">
              <a:buNone/>
            </a:pPr>
            <a:endParaRPr lang="en-US" dirty="0"/>
          </a:p>
        </p:txBody>
      </p:sp>
      <p:sp>
        <p:nvSpPr>
          <p:cNvPr id="5" name="Footer Placeholder 4"/>
          <p:cNvSpPr>
            <a:spLocks noGrp="1"/>
          </p:cNvSpPr>
          <p:nvPr>
            <p:ph type="ftr" sz="quarter" idx="17"/>
          </p:nvPr>
        </p:nvSpPr>
        <p:spPr>
          <a:xfrm>
            <a:off x="1530601" y="6504213"/>
            <a:ext cx="6464913"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75</a:t>
            </a:fld>
            <a:endParaRPr lang="en-US" dirty="0"/>
          </a:p>
        </p:txBody>
      </p:sp>
      <p:sp>
        <p:nvSpPr>
          <p:cNvPr id="7" name="Title 6"/>
          <p:cNvSpPr>
            <a:spLocks noGrp="1"/>
          </p:cNvSpPr>
          <p:nvPr>
            <p:ph type="title"/>
          </p:nvPr>
        </p:nvSpPr>
        <p:spPr/>
        <p:txBody>
          <a:bodyPr/>
          <a:lstStyle/>
          <a:p>
            <a:r>
              <a:rPr lang="en-US" dirty="0"/>
              <a:t>Window Change Phase 12</a:t>
            </a:r>
          </a:p>
        </p:txBody>
      </p:sp>
      <p:pic>
        <p:nvPicPr>
          <p:cNvPr id="14" name="Picture 13">
            <a:extLst>
              <a:ext uri="{FF2B5EF4-FFF2-40B4-BE49-F238E27FC236}">
                <a16:creationId xmlns:a16="http://schemas.microsoft.com/office/drawing/2014/main" id="{97C7870D-28F5-4C6B-AB43-04CE0D0B142C}"/>
              </a:ext>
            </a:extLst>
          </p:cNvPr>
          <p:cNvPicPr>
            <a:picLocks noChangeAspect="1"/>
          </p:cNvPicPr>
          <p:nvPr/>
        </p:nvPicPr>
        <p:blipFill>
          <a:blip r:embed="rId2"/>
          <a:stretch>
            <a:fillRect/>
          </a:stretch>
        </p:blipFill>
        <p:spPr>
          <a:xfrm>
            <a:off x="5796116" y="3757931"/>
            <a:ext cx="2407275" cy="2337264"/>
          </a:xfrm>
          <a:prstGeom prst="rect">
            <a:avLst/>
          </a:prstGeom>
        </p:spPr>
      </p:pic>
      <p:sp>
        <p:nvSpPr>
          <p:cNvPr id="16" name="Arrow: Circular 15">
            <a:extLst>
              <a:ext uri="{FF2B5EF4-FFF2-40B4-BE49-F238E27FC236}">
                <a16:creationId xmlns:a16="http://schemas.microsoft.com/office/drawing/2014/main" id="{D25B2CA7-DFA4-4F5C-B7CF-4B86CAF3F358}"/>
              </a:ext>
            </a:extLst>
          </p:cNvPr>
          <p:cNvSpPr/>
          <p:nvPr/>
        </p:nvSpPr>
        <p:spPr>
          <a:xfrm>
            <a:off x="6583296" y="4298490"/>
            <a:ext cx="761401" cy="797718"/>
          </a:xfrm>
          <a:prstGeom prst="circular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7" name="Arrow: Circular 16">
            <a:extLst>
              <a:ext uri="{FF2B5EF4-FFF2-40B4-BE49-F238E27FC236}">
                <a16:creationId xmlns:a16="http://schemas.microsoft.com/office/drawing/2014/main" id="{96118B64-40A8-4A0A-AB24-BC2184AC85A2}"/>
              </a:ext>
            </a:extLst>
          </p:cNvPr>
          <p:cNvSpPr/>
          <p:nvPr/>
        </p:nvSpPr>
        <p:spPr>
          <a:xfrm rot="10800000">
            <a:off x="6583294" y="4820113"/>
            <a:ext cx="761401" cy="812519"/>
          </a:xfrm>
          <a:prstGeom prst="circular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8" name="Date Placeholder 3">
            <a:extLst>
              <a:ext uri="{FF2B5EF4-FFF2-40B4-BE49-F238E27FC236}">
                <a16:creationId xmlns:a16="http://schemas.microsoft.com/office/drawing/2014/main" id="{6853AEBD-E90C-442A-A95D-CCF3DF5DDC93}"/>
              </a:ext>
            </a:extLst>
          </p:cNvPr>
          <p:cNvSpPr>
            <a:spLocks noGrp="1"/>
          </p:cNvSpPr>
          <p:nvPr>
            <p:ph type="dt" sz="half" idx="16"/>
          </p:nvPr>
        </p:nvSpPr>
        <p:spPr>
          <a:xfrm>
            <a:off x="736600" y="6503988"/>
            <a:ext cx="676275" cy="241300"/>
          </a:xfrm>
        </p:spPr>
        <p:txBody>
          <a:bodyPr/>
          <a:lstStyle/>
          <a:p>
            <a:pPr>
              <a:defRPr/>
            </a:pPr>
            <a:r>
              <a:rPr lang="en-US" dirty="0"/>
              <a:t>3/16/2020</a:t>
            </a:r>
          </a:p>
        </p:txBody>
      </p:sp>
      <p:pic>
        <p:nvPicPr>
          <p:cNvPr id="19" name="Picture 18">
            <a:extLst>
              <a:ext uri="{FF2B5EF4-FFF2-40B4-BE49-F238E27FC236}">
                <a16:creationId xmlns:a16="http://schemas.microsoft.com/office/drawing/2014/main" id="{2381F2A8-189C-4421-A891-637B96F5FD48}"/>
              </a:ext>
            </a:extLst>
          </p:cNvPr>
          <p:cNvPicPr>
            <a:picLocks noChangeAspect="1"/>
          </p:cNvPicPr>
          <p:nvPr/>
        </p:nvPicPr>
        <p:blipFill>
          <a:blip r:embed="rId3"/>
          <a:stretch>
            <a:fillRect/>
          </a:stretch>
        </p:blipFill>
        <p:spPr>
          <a:xfrm>
            <a:off x="6364477" y="326278"/>
            <a:ext cx="1183679" cy="3102721"/>
          </a:xfrm>
          <a:prstGeom prst="rect">
            <a:avLst/>
          </a:prstGeom>
        </p:spPr>
      </p:pic>
    </p:spTree>
    <p:extLst>
      <p:ext uri="{BB962C8B-B14F-4D97-AF65-F5344CB8AC3E}">
        <p14:creationId xmlns:p14="http://schemas.microsoft.com/office/powerpoint/2010/main" val="17918142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sz="2200" dirty="0"/>
              <a:t>With the new window secured to the decay pipe, air will be reintroduced into the chute to purge the helium within the chamber. </a:t>
            </a:r>
          </a:p>
          <a:p>
            <a:r>
              <a:rPr lang="en-US" sz="2200" dirty="0"/>
              <a:t>Before the chute is detached, a sniffer test will be conducted to check the new seal around the window.</a:t>
            </a:r>
          </a:p>
          <a:p>
            <a:r>
              <a:rPr lang="en-US" sz="2200" dirty="0"/>
              <a:t>With the chamber depressurized, the chute can then be detached from the decay pipe and the window storage box removed.</a:t>
            </a:r>
          </a:p>
          <a:p>
            <a:endParaRPr lang="en-US" dirty="0"/>
          </a:p>
          <a:p>
            <a:pPr marL="0" indent="0">
              <a:buNone/>
            </a:pPr>
            <a:endParaRPr lang="en-US" dirty="0"/>
          </a:p>
        </p:txBody>
      </p:sp>
      <p:sp>
        <p:nvSpPr>
          <p:cNvPr id="5" name="Footer Placeholder 4"/>
          <p:cNvSpPr>
            <a:spLocks noGrp="1"/>
          </p:cNvSpPr>
          <p:nvPr>
            <p:ph type="ftr" sz="quarter" idx="17"/>
          </p:nvPr>
        </p:nvSpPr>
        <p:spPr>
          <a:xfrm>
            <a:off x="1530601" y="6504213"/>
            <a:ext cx="6589271"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76</a:t>
            </a:fld>
            <a:endParaRPr lang="en-US" dirty="0"/>
          </a:p>
        </p:txBody>
      </p:sp>
      <p:sp>
        <p:nvSpPr>
          <p:cNvPr id="7" name="Title 6"/>
          <p:cNvSpPr>
            <a:spLocks noGrp="1"/>
          </p:cNvSpPr>
          <p:nvPr>
            <p:ph type="title"/>
          </p:nvPr>
        </p:nvSpPr>
        <p:spPr/>
        <p:txBody>
          <a:bodyPr/>
          <a:lstStyle/>
          <a:p>
            <a:r>
              <a:rPr lang="en-US" dirty="0"/>
              <a:t>Window Change Phase 13</a:t>
            </a:r>
          </a:p>
        </p:txBody>
      </p:sp>
      <p:sp>
        <p:nvSpPr>
          <p:cNvPr id="14" name="Date Placeholder 3">
            <a:extLst>
              <a:ext uri="{FF2B5EF4-FFF2-40B4-BE49-F238E27FC236}">
                <a16:creationId xmlns:a16="http://schemas.microsoft.com/office/drawing/2014/main" id="{0F44E4BF-5760-4A78-8D1E-E88F255F2FF2}"/>
              </a:ext>
            </a:extLst>
          </p:cNvPr>
          <p:cNvSpPr>
            <a:spLocks noGrp="1"/>
          </p:cNvSpPr>
          <p:nvPr>
            <p:ph type="dt" sz="half" idx="16"/>
          </p:nvPr>
        </p:nvSpPr>
        <p:spPr>
          <a:xfrm>
            <a:off x="736600" y="6503988"/>
            <a:ext cx="676275" cy="241300"/>
          </a:xfrm>
        </p:spPr>
        <p:txBody>
          <a:bodyPr/>
          <a:lstStyle/>
          <a:p>
            <a:pPr>
              <a:defRPr/>
            </a:pPr>
            <a:r>
              <a:rPr lang="en-US" dirty="0"/>
              <a:t>3/16/2020</a:t>
            </a:r>
          </a:p>
        </p:txBody>
      </p:sp>
      <p:pic>
        <p:nvPicPr>
          <p:cNvPr id="15" name="Picture 14">
            <a:extLst>
              <a:ext uri="{FF2B5EF4-FFF2-40B4-BE49-F238E27FC236}">
                <a16:creationId xmlns:a16="http://schemas.microsoft.com/office/drawing/2014/main" id="{F460AEF9-C03E-49F4-BEBF-7AFE70008727}"/>
              </a:ext>
            </a:extLst>
          </p:cNvPr>
          <p:cNvPicPr>
            <a:picLocks noChangeAspect="1"/>
          </p:cNvPicPr>
          <p:nvPr/>
        </p:nvPicPr>
        <p:blipFill>
          <a:blip r:embed="rId2"/>
          <a:stretch>
            <a:fillRect/>
          </a:stretch>
        </p:blipFill>
        <p:spPr>
          <a:xfrm>
            <a:off x="5861398" y="467964"/>
            <a:ext cx="2163376" cy="5670755"/>
          </a:xfrm>
          <a:prstGeom prst="rect">
            <a:avLst/>
          </a:prstGeom>
        </p:spPr>
      </p:pic>
    </p:spTree>
    <p:extLst>
      <p:ext uri="{BB962C8B-B14F-4D97-AF65-F5344CB8AC3E}">
        <p14:creationId xmlns:p14="http://schemas.microsoft.com/office/powerpoint/2010/main" val="8725993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The window storage box will be removed first and brought and put into storage to await removal of the damaged window.</a:t>
            </a:r>
          </a:p>
          <a:p>
            <a:pPr marL="0" indent="0">
              <a:buNone/>
            </a:pPr>
            <a:endParaRPr lang="en-US" dirty="0"/>
          </a:p>
          <a:p>
            <a:pPr marL="0" indent="0">
              <a:buNone/>
            </a:pPr>
            <a:endParaRPr lang="en-US" dirty="0"/>
          </a:p>
        </p:txBody>
      </p:sp>
      <p:sp>
        <p:nvSpPr>
          <p:cNvPr id="5" name="Footer Placeholder 4"/>
          <p:cNvSpPr>
            <a:spLocks noGrp="1"/>
          </p:cNvSpPr>
          <p:nvPr>
            <p:ph type="ftr" sz="quarter" idx="17"/>
          </p:nvPr>
        </p:nvSpPr>
        <p:spPr>
          <a:xfrm>
            <a:off x="1530601" y="6504213"/>
            <a:ext cx="6552500"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77</a:t>
            </a:fld>
            <a:endParaRPr lang="en-US" dirty="0"/>
          </a:p>
        </p:txBody>
      </p:sp>
      <p:sp>
        <p:nvSpPr>
          <p:cNvPr id="7" name="Title 6"/>
          <p:cNvSpPr>
            <a:spLocks noGrp="1"/>
          </p:cNvSpPr>
          <p:nvPr>
            <p:ph type="title"/>
          </p:nvPr>
        </p:nvSpPr>
        <p:spPr/>
        <p:txBody>
          <a:bodyPr/>
          <a:lstStyle/>
          <a:p>
            <a:r>
              <a:rPr lang="en-US" dirty="0"/>
              <a:t>Window Change Phase 14</a:t>
            </a:r>
          </a:p>
        </p:txBody>
      </p:sp>
      <p:sp>
        <p:nvSpPr>
          <p:cNvPr id="10" name="Date Placeholder 3">
            <a:extLst>
              <a:ext uri="{FF2B5EF4-FFF2-40B4-BE49-F238E27FC236}">
                <a16:creationId xmlns:a16="http://schemas.microsoft.com/office/drawing/2014/main" id="{D2927328-9002-44D2-8E3C-CCEE86EEBBAB}"/>
              </a:ext>
            </a:extLst>
          </p:cNvPr>
          <p:cNvSpPr>
            <a:spLocks noGrp="1"/>
          </p:cNvSpPr>
          <p:nvPr>
            <p:ph type="dt" sz="half" idx="16"/>
          </p:nvPr>
        </p:nvSpPr>
        <p:spPr>
          <a:xfrm>
            <a:off x="736600" y="6503988"/>
            <a:ext cx="676275" cy="241300"/>
          </a:xfrm>
        </p:spPr>
        <p:txBody>
          <a:bodyPr/>
          <a:lstStyle/>
          <a:p>
            <a:pPr>
              <a:defRPr/>
            </a:pPr>
            <a:r>
              <a:rPr lang="en-US" dirty="0"/>
              <a:t>3/16/2020</a:t>
            </a:r>
          </a:p>
        </p:txBody>
      </p:sp>
      <p:pic>
        <p:nvPicPr>
          <p:cNvPr id="2" name="Picture 1">
            <a:extLst>
              <a:ext uri="{FF2B5EF4-FFF2-40B4-BE49-F238E27FC236}">
                <a16:creationId xmlns:a16="http://schemas.microsoft.com/office/drawing/2014/main" id="{83414345-3A08-45AF-974C-42543045E0CA}"/>
              </a:ext>
            </a:extLst>
          </p:cNvPr>
          <p:cNvPicPr>
            <a:picLocks noChangeAspect="1"/>
          </p:cNvPicPr>
          <p:nvPr/>
        </p:nvPicPr>
        <p:blipFill>
          <a:blip r:embed="rId2"/>
          <a:stretch>
            <a:fillRect/>
          </a:stretch>
        </p:blipFill>
        <p:spPr>
          <a:xfrm>
            <a:off x="5857071" y="1061883"/>
            <a:ext cx="2226030" cy="4734232"/>
          </a:xfrm>
          <a:prstGeom prst="rect">
            <a:avLst/>
          </a:prstGeom>
        </p:spPr>
      </p:pic>
    </p:spTree>
    <p:extLst>
      <p:ext uri="{BB962C8B-B14F-4D97-AF65-F5344CB8AC3E}">
        <p14:creationId xmlns:p14="http://schemas.microsoft.com/office/powerpoint/2010/main" val="30883103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To detach the chute from the decay pipe, the mechanism will adjust its bolting gearboxes to reach the bolt pattern of the chute.</a:t>
            </a:r>
          </a:p>
          <a:p>
            <a:r>
              <a:rPr lang="en-US" dirty="0"/>
              <a:t>After aligning with the chute bolt pattern, the mechanism will proceed with unbolting.</a:t>
            </a:r>
          </a:p>
          <a:p>
            <a:endParaRPr lang="en-US" dirty="0"/>
          </a:p>
          <a:p>
            <a:endParaRPr lang="en-US" dirty="0"/>
          </a:p>
          <a:p>
            <a:pPr marL="0" indent="0">
              <a:buNone/>
            </a:pPr>
            <a:endParaRPr lang="en-US" dirty="0"/>
          </a:p>
        </p:txBody>
      </p:sp>
      <p:sp>
        <p:nvSpPr>
          <p:cNvPr id="5" name="Footer Placeholder 4"/>
          <p:cNvSpPr>
            <a:spLocks noGrp="1"/>
          </p:cNvSpPr>
          <p:nvPr>
            <p:ph type="ftr" sz="quarter" idx="17"/>
          </p:nvPr>
        </p:nvSpPr>
        <p:spPr>
          <a:xfrm>
            <a:off x="1530601" y="6504213"/>
            <a:ext cx="6552500"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78</a:t>
            </a:fld>
            <a:endParaRPr lang="en-US" dirty="0"/>
          </a:p>
        </p:txBody>
      </p:sp>
      <p:sp>
        <p:nvSpPr>
          <p:cNvPr id="7" name="Title 6"/>
          <p:cNvSpPr>
            <a:spLocks noGrp="1"/>
          </p:cNvSpPr>
          <p:nvPr>
            <p:ph type="title"/>
          </p:nvPr>
        </p:nvSpPr>
        <p:spPr/>
        <p:txBody>
          <a:bodyPr/>
          <a:lstStyle/>
          <a:p>
            <a:r>
              <a:rPr lang="en-US" dirty="0"/>
              <a:t>Window Change Phase 15</a:t>
            </a:r>
          </a:p>
        </p:txBody>
      </p:sp>
      <p:pic>
        <p:nvPicPr>
          <p:cNvPr id="10" name="Picture 9">
            <a:extLst>
              <a:ext uri="{FF2B5EF4-FFF2-40B4-BE49-F238E27FC236}">
                <a16:creationId xmlns:a16="http://schemas.microsoft.com/office/drawing/2014/main" id="{7D2426C1-93ED-43E1-BAA5-ECCD9FC204C4}"/>
              </a:ext>
            </a:extLst>
          </p:cNvPr>
          <p:cNvPicPr>
            <a:picLocks noChangeAspect="1"/>
          </p:cNvPicPr>
          <p:nvPr/>
        </p:nvPicPr>
        <p:blipFill>
          <a:blip r:embed="rId2"/>
          <a:stretch>
            <a:fillRect/>
          </a:stretch>
        </p:blipFill>
        <p:spPr>
          <a:xfrm>
            <a:off x="5007604" y="1618635"/>
            <a:ext cx="3455761" cy="3355258"/>
          </a:xfrm>
          <a:prstGeom prst="rect">
            <a:avLst/>
          </a:prstGeom>
        </p:spPr>
      </p:pic>
      <p:cxnSp>
        <p:nvCxnSpPr>
          <p:cNvPr id="11" name="Straight Arrow Connector 10">
            <a:extLst>
              <a:ext uri="{FF2B5EF4-FFF2-40B4-BE49-F238E27FC236}">
                <a16:creationId xmlns:a16="http://schemas.microsoft.com/office/drawing/2014/main" id="{282718B2-136A-4747-9644-32D28D03517B}"/>
              </a:ext>
            </a:extLst>
          </p:cNvPr>
          <p:cNvCxnSpPr>
            <a:cxnSpLocks/>
          </p:cNvCxnSpPr>
          <p:nvPr/>
        </p:nvCxnSpPr>
        <p:spPr>
          <a:xfrm flipH="1" flipV="1">
            <a:off x="5585952" y="2933963"/>
            <a:ext cx="431391" cy="8655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2" name="Straight Arrow Connector 11">
            <a:extLst>
              <a:ext uri="{FF2B5EF4-FFF2-40B4-BE49-F238E27FC236}">
                <a16:creationId xmlns:a16="http://schemas.microsoft.com/office/drawing/2014/main" id="{9584C81B-FA84-4E26-B93C-C85F63E3BEA7}"/>
              </a:ext>
            </a:extLst>
          </p:cNvPr>
          <p:cNvCxnSpPr>
            <a:cxnSpLocks/>
          </p:cNvCxnSpPr>
          <p:nvPr/>
        </p:nvCxnSpPr>
        <p:spPr>
          <a:xfrm>
            <a:off x="7516761" y="3356784"/>
            <a:ext cx="381000" cy="7221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6" name="Date Placeholder 3">
            <a:extLst>
              <a:ext uri="{FF2B5EF4-FFF2-40B4-BE49-F238E27FC236}">
                <a16:creationId xmlns:a16="http://schemas.microsoft.com/office/drawing/2014/main" id="{18F7B2A1-EE95-48A3-908F-1FE8B9461B87}"/>
              </a:ext>
            </a:extLst>
          </p:cNvPr>
          <p:cNvSpPr>
            <a:spLocks noGrp="1"/>
          </p:cNvSpPr>
          <p:nvPr>
            <p:ph type="dt" sz="half" idx="16"/>
          </p:nvPr>
        </p:nvSpPr>
        <p:spPr>
          <a:xfrm>
            <a:off x="736600" y="6503988"/>
            <a:ext cx="676275" cy="241300"/>
          </a:xfrm>
        </p:spPr>
        <p:txBody>
          <a:bodyPr/>
          <a:lstStyle/>
          <a:p>
            <a:pPr>
              <a:defRPr/>
            </a:pPr>
            <a:r>
              <a:rPr lang="en-US" dirty="0"/>
              <a:t>3/16/2020</a:t>
            </a:r>
          </a:p>
        </p:txBody>
      </p:sp>
    </p:spTree>
    <p:extLst>
      <p:ext uri="{BB962C8B-B14F-4D97-AF65-F5344CB8AC3E}">
        <p14:creationId xmlns:p14="http://schemas.microsoft.com/office/powerpoint/2010/main" val="34236929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7662"/>
            <a:ext cx="4142581" cy="5022675"/>
          </a:xfrm>
        </p:spPr>
        <p:txBody>
          <a:bodyPr/>
          <a:lstStyle/>
          <a:p>
            <a:r>
              <a:rPr lang="en-US" dirty="0"/>
              <a:t>Now that the chute is detached, the mechanism will rise and the chute will be retrieved and shielding put back into place.</a:t>
            </a:r>
          </a:p>
          <a:p>
            <a:endParaRPr lang="en-US" dirty="0"/>
          </a:p>
          <a:p>
            <a:pPr marL="0" indent="0">
              <a:buNone/>
            </a:pPr>
            <a:endParaRPr lang="en-US" dirty="0"/>
          </a:p>
        </p:txBody>
      </p:sp>
      <p:sp>
        <p:nvSpPr>
          <p:cNvPr id="5" name="Footer Placeholder 4"/>
          <p:cNvSpPr>
            <a:spLocks noGrp="1"/>
          </p:cNvSpPr>
          <p:nvPr>
            <p:ph type="ftr" sz="quarter" idx="17"/>
          </p:nvPr>
        </p:nvSpPr>
        <p:spPr>
          <a:xfrm>
            <a:off x="1530601" y="6504213"/>
            <a:ext cx="6552500" cy="250031"/>
          </a:xfrm>
        </p:spPr>
        <p:txBody>
          <a:bodyPr/>
          <a:lstStyle/>
          <a:p>
            <a:pPr>
              <a:defRPr/>
            </a:pPr>
            <a:r>
              <a:rPr lang="en-US" dirty="0"/>
              <a:t>Quinn Peterson | Design Analysis and Review for the Decay Pipe Window Replacement System</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79</a:t>
            </a:fld>
            <a:endParaRPr lang="en-US" dirty="0"/>
          </a:p>
        </p:txBody>
      </p:sp>
      <p:sp>
        <p:nvSpPr>
          <p:cNvPr id="7" name="Title 6"/>
          <p:cNvSpPr>
            <a:spLocks noGrp="1"/>
          </p:cNvSpPr>
          <p:nvPr>
            <p:ph type="title"/>
          </p:nvPr>
        </p:nvSpPr>
        <p:spPr/>
        <p:txBody>
          <a:bodyPr/>
          <a:lstStyle/>
          <a:p>
            <a:r>
              <a:rPr lang="en-US" dirty="0"/>
              <a:t>Window Change Phase 16</a:t>
            </a:r>
          </a:p>
        </p:txBody>
      </p:sp>
      <p:sp>
        <p:nvSpPr>
          <p:cNvPr id="10" name="Date Placeholder 3">
            <a:extLst>
              <a:ext uri="{FF2B5EF4-FFF2-40B4-BE49-F238E27FC236}">
                <a16:creationId xmlns:a16="http://schemas.microsoft.com/office/drawing/2014/main" id="{BC8A4B9A-C189-47C0-A82E-3DF6364B1501}"/>
              </a:ext>
            </a:extLst>
          </p:cNvPr>
          <p:cNvSpPr>
            <a:spLocks noGrp="1"/>
          </p:cNvSpPr>
          <p:nvPr>
            <p:ph type="dt" sz="half" idx="16"/>
          </p:nvPr>
        </p:nvSpPr>
        <p:spPr>
          <a:xfrm>
            <a:off x="736600" y="6503988"/>
            <a:ext cx="676275" cy="241300"/>
          </a:xfrm>
        </p:spPr>
        <p:txBody>
          <a:bodyPr/>
          <a:lstStyle/>
          <a:p>
            <a:pPr>
              <a:defRPr/>
            </a:pPr>
            <a:r>
              <a:rPr lang="en-US" dirty="0"/>
              <a:t>3/16/2020</a:t>
            </a:r>
          </a:p>
        </p:txBody>
      </p:sp>
      <p:pic>
        <p:nvPicPr>
          <p:cNvPr id="11" name="Picture 10">
            <a:extLst>
              <a:ext uri="{FF2B5EF4-FFF2-40B4-BE49-F238E27FC236}">
                <a16:creationId xmlns:a16="http://schemas.microsoft.com/office/drawing/2014/main" id="{EFA3A2C2-5EDC-466B-AE07-C403E912A6DE}"/>
              </a:ext>
            </a:extLst>
          </p:cNvPr>
          <p:cNvPicPr>
            <a:picLocks noChangeAspect="1"/>
          </p:cNvPicPr>
          <p:nvPr/>
        </p:nvPicPr>
        <p:blipFill>
          <a:blip r:embed="rId2"/>
          <a:stretch>
            <a:fillRect/>
          </a:stretch>
        </p:blipFill>
        <p:spPr>
          <a:xfrm>
            <a:off x="5727605" y="781665"/>
            <a:ext cx="2326430" cy="4778477"/>
          </a:xfrm>
          <a:prstGeom prst="rect">
            <a:avLst/>
          </a:prstGeom>
        </p:spPr>
      </p:pic>
      <p:cxnSp>
        <p:nvCxnSpPr>
          <p:cNvPr id="12" name="Straight Arrow Connector 11">
            <a:extLst>
              <a:ext uri="{FF2B5EF4-FFF2-40B4-BE49-F238E27FC236}">
                <a16:creationId xmlns:a16="http://schemas.microsoft.com/office/drawing/2014/main" id="{397B4C52-92FE-4891-82D4-89B623424E36}"/>
              </a:ext>
            </a:extLst>
          </p:cNvPr>
          <p:cNvCxnSpPr>
            <a:cxnSpLocks/>
          </p:cNvCxnSpPr>
          <p:nvPr/>
        </p:nvCxnSpPr>
        <p:spPr>
          <a:xfrm flipV="1">
            <a:off x="6920964" y="2603090"/>
            <a:ext cx="0" cy="151908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392694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27D7AA-506E-49D6-B4CF-24BDB4D4E247}"/>
              </a:ext>
            </a:extLst>
          </p:cNvPr>
          <p:cNvPicPr>
            <a:picLocks noChangeAspect="1"/>
          </p:cNvPicPr>
          <p:nvPr/>
        </p:nvPicPr>
        <p:blipFill>
          <a:blip r:embed="rId2"/>
          <a:stretch>
            <a:fillRect/>
          </a:stretch>
        </p:blipFill>
        <p:spPr>
          <a:xfrm>
            <a:off x="4391844" y="3862715"/>
            <a:ext cx="4572000" cy="1788702"/>
          </a:xfrm>
          <a:prstGeom prst="rect">
            <a:avLst/>
          </a:prstGeom>
        </p:spPr>
      </p:pic>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Primary Beam Window Cartridge Assembly</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10" name="Content Placeholder 5">
            <a:extLst>
              <a:ext uri="{FF2B5EF4-FFF2-40B4-BE49-F238E27FC236}">
                <a16:creationId xmlns:a16="http://schemas.microsoft.com/office/drawing/2014/main" id="{1BC514AF-911C-4066-9A33-AB00C69C20BA}"/>
              </a:ext>
            </a:extLst>
          </p:cNvPr>
          <p:cNvSpPr txBox="1">
            <a:spLocks/>
          </p:cNvSpPr>
          <p:nvPr/>
        </p:nvSpPr>
        <p:spPr>
          <a:xfrm>
            <a:off x="228601" y="971550"/>
            <a:ext cx="5084063"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Cartridge is an assembly that allows the beam pipe and attached window to be fine tuned in its position.</a:t>
            </a:r>
          </a:p>
          <a:p>
            <a:pPr lvl="1"/>
            <a:r>
              <a:rPr lang="en-US" sz="1400" dirty="0"/>
              <a:t>Civil construction tolerances </a:t>
            </a:r>
          </a:p>
          <a:p>
            <a:pPr lvl="1"/>
            <a:r>
              <a:rPr lang="en-US" sz="1400" dirty="0"/>
              <a:t>Settlement of the building and enclosures over time</a:t>
            </a:r>
          </a:p>
          <a:p>
            <a:pPr lvl="1"/>
            <a:r>
              <a:rPr lang="en-US" sz="1400" dirty="0"/>
              <a:t>Minor changes to the beam optics</a:t>
            </a:r>
          </a:p>
          <a:p>
            <a:r>
              <a:rPr lang="en-US" sz="1600" dirty="0"/>
              <a:t>Initial adjustments addressed when cartridge is installed initially</a:t>
            </a:r>
          </a:p>
          <a:p>
            <a:r>
              <a:rPr lang="en-US" sz="1600" dirty="0"/>
              <a:t>Typical adjustment range of application:</a:t>
            </a:r>
          </a:p>
          <a:p>
            <a:pPr lvl="1"/>
            <a:r>
              <a:rPr lang="en-US" sz="1400" dirty="0"/>
              <a:t>+/- 1 in (25.4 mm)</a:t>
            </a:r>
          </a:p>
          <a:p>
            <a:pPr lvl="1"/>
            <a:r>
              <a:rPr lang="en-US" sz="1400" dirty="0"/>
              <a:t>Adjustments are always possible from Pre-Target side</a:t>
            </a:r>
          </a:p>
          <a:p>
            <a:pPr lvl="1"/>
            <a:endParaRPr lang="en-US" sz="1400" dirty="0"/>
          </a:p>
          <a:p>
            <a:endParaRPr lang="en-US" sz="2000"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pic>
        <p:nvPicPr>
          <p:cNvPr id="7" name="Content Placeholder 7">
            <a:extLst>
              <a:ext uri="{FF2B5EF4-FFF2-40B4-BE49-F238E27FC236}">
                <a16:creationId xmlns:a16="http://schemas.microsoft.com/office/drawing/2014/main" id="{FD2207BB-063C-2702-E5A0-A36E6D16B7A8}"/>
              </a:ext>
            </a:extLst>
          </p:cNvPr>
          <p:cNvPicPr>
            <a:picLocks noChangeAspect="1"/>
          </p:cNvPicPr>
          <p:nvPr/>
        </p:nvPicPr>
        <p:blipFill>
          <a:blip r:embed="rId3"/>
          <a:stretch>
            <a:fillRect/>
          </a:stretch>
        </p:blipFill>
        <p:spPr>
          <a:xfrm>
            <a:off x="5962254" y="1334768"/>
            <a:ext cx="2953146" cy="1973120"/>
          </a:xfrm>
          <a:prstGeom prst="rect">
            <a:avLst/>
          </a:prstGeom>
        </p:spPr>
      </p:pic>
    </p:spTree>
    <p:extLst>
      <p:ext uri="{BB962C8B-B14F-4D97-AF65-F5344CB8AC3E}">
        <p14:creationId xmlns:p14="http://schemas.microsoft.com/office/powerpoint/2010/main" val="3616435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D3912-4901-4BA0-BECE-C3A49B82920B}"/>
              </a:ext>
            </a:extLst>
          </p:cNvPr>
          <p:cNvSpPr>
            <a:spLocks noGrp="1"/>
          </p:cNvSpPr>
          <p:nvPr>
            <p:ph type="title"/>
          </p:nvPr>
        </p:nvSpPr>
        <p:spPr/>
        <p:txBody>
          <a:bodyPr/>
          <a:lstStyle/>
          <a:p>
            <a:r>
              <a:rPr lang="en-US" sz="2400" dirty="0"/>
              <a:t>Cartridge Made from Steel Tubes, Filled with Marble </a:t>
            </a:r>
          </a:p>
        </p:txBody>
      </p:sp>
      <p:sp>
        <p:nvSpPr>
          <p:cNvPr id="5" name="Footer Placeholder 4">
            <a:extLst>
              <a:ext uri="{FF2B5EF4-FFF2-40B4-BE49-F238E27FC236}">
                <a16:creationId xmlns:a16="http://schemas.microsoft.com/office/drawing/2014/main" id="{AD92007D-F9FC-4EB2-BF45-00893EA586AF}"/>
              </a:ext>
            </a:extLst>
          </p:cNvPr>
          <p:cNvSpPr>
            <a:spLocks noGrp="1"/>
          </p:cNvSpPr>
          <p:nvPr>
            <p:ph type="ftr" sz="quarter" idx="3"/>
          </p:nvPr>
        </p:nvSpPr>
        <p:spPr>
          <a:xfrm>
            <a:off x="1530602" y="6504213"/>
            <a:ext cx="6494171" cy="242873"/>
          </a:xfrm>
        </p:spPr>
        <p:txBody>
          <a:bodyPr/>
          <a:lstStyle/>
          <a:p>
            <a:pPr>
              <a:defRPr/>
            </a:pPr>
            <a:r>
              <a:rPr lang="en-US" dirty="0"/>
              <a:t>Quinn Peterson | LBNF Beam Windows and Remote Handling</a:t>
            </a:r>
          </a:p>
        </p:txBody>
      </p:sp>
      <p:sp>
        <p:nvSpPr>
          <p:cNvPr id="6" name="Slide Number Placeholder 5">
            <a:extLst>
              <a:ext uri="{FF2B5EF4-FFF2-40B4-BE49-F238E27FC236}">
                <a16:creationId xmlns:a16="http://schemas.microsoft.com/office/drawing/2014/main" id="{B216E6C3-1495-4FD4-8122-6A9538ED0E3C}"/>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13" name="Date Placeholder 3">
            <a:extLst>
              <a:ext uri="{FF2B5EF4-FFF2-40B4-BE49-F238E27FC236}">
                <a16:creationId xmlns:a16="http://schemas.microsoft.com/office/drawing/2014/main" id="{68C9D94E-722E-46A8-9B8F-1A05DDE67A57}"/>
              </a:ext>
            </a:extLst>
          </p:cNvPr>
          <p:cNvSpPr>
            <a:spLocks noGrp="1"/>
          </p:cNvSpPr>
          <p:nvPr>
            <p:ph type="dt" sz="half" idx="2"/>
          </p:nvPr>
        </p:nvSpPr>
        <p:spPr>
          <a:xfrm>
            <a:off x="736827" y="6504213"/>
            <a:ext cx="675368" cy="241300"/>
          </a:xfrm>
        </p:spPr>
        <p:txBody>
          <a:bodyPr/>
          <a:lstStyle/>
          <a:p>
            <a:pPr>
              <a:defRPr/>
            </a:pPr>
            <a:fld id="{57ADAB69-348E-2C41-AF41-E98D046040A4}" type="datetime1">
              <a:rPr lang="en-US" smtClean="0"/>
              <a:pPr/>
              <a:t>9/21/2022</a:t>
            </a:fld>
            <a:endParaRPr lang="en-US" dirty="0"/>
          </a:p>
        </p:txBody>
      </p:sp>
      <p:pic>
        <p:nvPicPr>
          <p:cNvPr id="16" name="Content Placeholder 7">
            <a:extLst>
              <a:ext uri="{FF2B5EF4-FFF2-40B4-BE49-F238E27FC236}">
                <a16:creationId xmlns:a16="http://schemas.microsoft.com/office/drawing/2014/main" id="{D20C45D6-BD02-B9DB-9F68-A8FF71853DA5}"/>
              </a:ext>
            </a:extLst>
          </p:cNvPr>
          <p:cNvPicPr>
            <a:picLocks noGrp="1" noChangeAspect="1"/>
          </p:cNvPicPr>
          <p:nvPr>
            <p:ph idx="1"/>
          </p:nvPr>
        </p:nvPicPr>
        <p:blipFill>
          <a:blip r:embed="rId2"/>
          <a:stretch>
            <a:fillRect/>
          </a:stretch>
        </p:blipFill>
        <p:spPr>
          <a:xfrm>
            <a:off x="228600" y="1155358"/>
            <a:ext cx="8672513" cy="4763184"/>
          </a:xfrm>
        </p:spPr>
      </p:pic>
    </p:spTree>
    <p:extLst>
      <p:ext uri="{BB962C8B-B14F-4D97-AF65-F5344CB8AC3E}">
        <p14:creationId xmlns:p14="http://schemas.microsoft.com/office/powerpoint/2010/main" val="3557522898"/>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4x3_100716.potx" id="{4BA68CBE-0918-4934-A7A4-C67D636CDA9C}" vid="{31CC1039-542B-4E43-AB25-2B19971E7B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FNAL_PowerPoint_4x3_100716</Template>
  <TotalTime>40209</TotalTime>
  <Words>4466</Words>
  <Application>Microsoft Office PowerPoint</Application>
  <PresentationFormat>On-screen Show (4:3)</PresentationFormat>
  <Paragraphs>631</Paragraphs>
  <Slides>79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79</vt:i4>
      </vt:variant>
    </vt:vector>
  </HeadingPairs>
  <TitlesOfParts>
    <vt:vector size="83" baseType="lpstr">
      <vt:lpstr>Arial</vt:lpstr>
      <vt:lpstr>Calibri</vt:lpstr>
      <vt:lpstr>Helvetica</vt:lpstr>
      <vt:lpstr>Fermilab_PPT_090815</vt:lpstr>
      <vt:lpstr>PowerPoint Presentation</vt:lpstr>
      <vt:lpstr>Contents of Talk</vt:lpstr>
      <vt:lpstr>Beam Windows Locations Overview</vt:lpstr>
      <vt:lpstr>Primary Beam Window</vt:lpstr>
      <vt:lpstr>Semi-Left Section View of Decay Region Structure and LBNF-30 Absorber Complex</vt:lpstr>
      <vt:lpstr>Primary Beam Window</vt:lpstr>
      <vt:lpstr>Primary Beam Window Interface to Primary Beam Elements</vt:lpstr>
      <vt:lpstr>Primary Beam Window Cartridge Assembly</vt:lpstr>
      <vt:lpstr>Cartridge Made from Steel Tubes, Filled with Marble </vt:lpstr>
      <vt:lpstr>Cartridge Eccentrics Allow Transverse Positioning</vt:lpstr>
      <vt:lpstr>DSDP Window</vt:lpstr>
      <vt:lpstr>Semi-Left Section View of Decay Region Structure and LBNF-30 Absorber Complex</vt:lpstr>
      <vt:lpstr>Left Section View of LBNF-30 Absorber Complex</vt:lpstr>
      <vt:lpstr>Left Section View of LBNF-30 Absorber Complex</vt:lpstr>
      <vt:lpstr>DSDP Window Design Overview</vt:lpstr>
      <vt:lpstr>Decay Pipe Downstream Window Analysis Under 2.5 MW</vt:lpstr>
      <vt:lpstr>Decay Pipe Downstream Window Analysis Under 2.5 MW</vt:lpstr>
      <vt:lpstr>Decay Pipe Downstream Window Analysis Under 2.5 MW</vt:lpstr>
      <vt:lpstr>Decay Pipe Downstream Window Analysis Under 2.5 MW</vt:lpstr>
      <vt:lpstr>USDP Window</vt:lpstr>
      <vt:lpstr>Semi-Left Section View of Decay Region Structure and LBNF-30 Absorber Complex</vt:lpstr>
      <vt:lpstr>USDP Window System/Interface Overview</vt:lpstr>
      <vt:lpstr>USDP Window Design Overview</vt:lpstr>
      <vt:lpstr>The Seal – Helicoflex Seal</vt:lpstr>
      <vt:lpstr>Capture Bolts</vt:lpstr>
      <vt:lpstr>Water Line Cooling</vt:lpstr>
      <vt:lpstr>Thermal Analysis of LBNF Snout for Optimized Configuration</vt:lpstr>
      <vt:lpstr>USDP Window Remote Handling System</vt:lpstr>
      <vt:lpstr>USDP Window Remote Handling System</vt:lpstr>
      <vt:lpstr>USDP Window System/Interface Overview</vt:lpstr>
      <vt:lpstr>Pressure Vessel – The Chute</vt:lpstr>
      <vt:lpstr>Radiation Analysis</vt:lpstr>
      <vt:lpstr>Remote Handling Design Overview</vt:lpstr>
      <vt:lpstr>Remote Handling Design Overview</vt:lpstr>
      <vt:lpstr>Bolting Mechanism Design Overview</vt:lpstr>
      <vt:lpstr>Remote Handling Vertical Motion</vt:lpstr>
      <vt:lpstr>Prototyping and Controls of Remote Handling Mechanism</vt:lpstr>
      <vt:lpstr>Testing Fixture</vt:lpstr>
      <vt:lpstr>Prototype Testing: Disk Rotation</vt:lpstr>
      <vt:lpstr>Conclusion</vt:lpstr>
      <vt:lpstr>Q2a: Does the window meet the FESHM safety requirements? </vt:lpstr>
      <vt:lpstr>Q2b: Have all ESH and Quality issues been identified and planned for?</vt:lpstr>
      <vt:lpstr>Q3: Does the window meet the beam aperture requirements for both normal operations and beam scans? </vt:lpstr>
      <vt:lpstr>Q4:Does a viable plan exist for replacing the window in accordance with ALARA principles? </vt:lpstr>
      <vt:lpstr>Q5: Are the interfaces identified and documented appropriately??</vt:lpstr>
      <vt:lpstr>Q6a: Is the final cost and schedule reasonable?  Q6b: Are procurements well planned? </vt:lpstr>
      <vt:lpstr>Q7a: Is the installation thought out and planned for?  Q7b: Potential problems identified? </vt:lpstr>
      <vt:lpstr>Q8: Are the documents (requirements, specifications, schematics, engineering notes, procedures, and drawings) at the appropriate level for a final design?</vt:lpstr>
      <vt:lpstr> </vt:lpstr>
      <vt:lpstr>Back-up material on a Beryllium Catcher:</vt:lpstr>
      <vt:lpstr>Decay Pipe Downstream Window Analysis Under 2.5 MW</vt:lpstr>
      <vt:lpstr>Decay Pipe Downstream Window Analysis Under 2.5 MW</vt:lpstr>
      <vt:lpstr>Decay Pipe Downstream Window Analysis Under 2.5 MW</vt:lpstr>
      <vt:lpstr>Decay Pipe Downstream Window Analysis Under 2.5 MW</vt:lpstr>
      <vt:lpstr>Decay Pipe Downstream Window Analysis Under 2.5 MW</vt:lpstr>
      <vt:lpstr>Decay Pipe Downstream Window Analysis Under 2.5 MW</vt:lpstr>
      <vt:lpstr>Decay Pipe Downstream Window Analysis Under 2.5 MW</vt:lpstr>
      <vt:lpstr>High Capacity Bearings</vt:lpstr>
      <vt:lpstr>EMH 114-B Magnetic Gripper</vt:lpstr>
      <vt:lpstr>Ring Gearing Prototyping</vt:lpstr>
      <vt:lpstr>Pinion Prototyping</vt:lpstr>
      <vt:lpstr>Window Change Phases</vt:lpstr>
      <vt:lpstr>Window Change Phase 0 (Beam On)</vt:lpstr>
      <vt:lpstr>Window Change Phase 1</vt:lpstr>
      <vt:lpstr>Window Change Phase 2</vt:lpstr>
      <vt:lpstr>Window Change Phase 3</vt:lpstr>
      <vt:lpstr>Window Change Phase 4</vt:lpstr>
      <vt:lpstr>Window Change Phase 5</vt:lpstr>
      <vt:lpstr>Window Change Phase 6</vt:lpstr>
      <vt:lpstr>Window Change Phase 7</vt:lpstr>
      <vt:lpstr>Window Change Phase 8</vt:lpstr>
      <vt:lpstr>Window Change Phase 9</vt:lpstr>
      <vt:lpstr>Window Change Phase 10</vt:lpstr>
      <vt:lpstr>Window Change Phase 11</vt:lpstr>
      <vt:lpstr>Window Change Phase 12</vt:lpstr>
      <vt:lpstr>Window Change Phase 13</vt:lpstr>
      <vt:lpstr>Window Change Phase 14</vt:lpstr>
      <vt:lpstr>Window Change Phase 15</vt:lpstr>
      <vt:lpstr>Window Change Phase 16</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R. Peterson x 37614N</dc:creator>
  <cp:lastModifiedBy>Quinn R. Peterson</cp:lastModifiedBy>
  <cp:revision>155</cp:revision>
  <cp:lastPrinted>2014-01-20T19:40:21Z</cp:lastPrinted>
  <dcterms:created xsi:type="dcterms:W3CDTF">2019-02-06T14:41:31Z</dcterms:created>
  <dcterms:modified xsi:type="dcterms:W3CDTF">2022-09-21T11:13:53Z</dcterms:modified>
</cp:coreProperties>
</file>