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508" r:id="rId2"/>
    <p:sldId id="266" r:id="rId3"/>
    <p:sldId id="2531" r:id="rId4"/>
    <p:sldId id="2492" r:id="rId5"/>
    <p:sldId id="291" r:id="rId6"/>
    <p:sldId id="2518" r:id="rId7"/>
    <p:sldId id="2509" r:id="rId8"/>
    <p:sldId id="351" r:id="rId9"/>
    <p:sldId id="2511" r:id="rId10"/>
    <p:sldId id="2512" r:id="rId11"/>
    <p:sldId id="2510" r:id="rId12"/>
    <p:sldId id="2521" r:id="rId13"/>
    <p:sldId id="2526" r:id="rId14"/>
    <p:sldId id="259" r:id="rId15"/>
    <p:sldId id="2527" r:id="rId16"/>
    <p:sldId id="284" r:id="rId17"/>
    <p:sldId id="299" r:id="rId18"/>
    <p:sldId id="2495" r:id="rId19"/>
    <p:sldId id="325" r:id="rId20"/>
    <p:sldId id="315" r:id="rId21"/>
    <p:sldId id="313" r:id="rId22"/>
    <p:sldId id="2523" r:id="rId23"/>
    <p:sldId id="334" r:id="rId24"/>
    <p:sldId id="311" r:id="rId25"/>
    <p:sldId id="2522" r:id="rId26"/>
    <p:sldId id="386" r:id="rId27"/>
    <p:sldId id="2499" r:id="rId28"/>
    <p:sldId id="2516" r:id="rId29"/>
    <p:sldId id="2532" r:id="rId30"/>
    <p:sldId id="2529" r:id="rId31"/>
    <p:sldId id="2506" r:id="rId32"/>
    <p:sldId id="2505" r:id="rId33"/>
    <p:sldId id="2514" r:id="rId34"/>
    <p:sldId id="2513" r:id="rId35"/>
    <p:sldId id="328" r:id="rId36"/>
    <p:sldId id="321" r:id="rId37"/>
    <p:sldId id="323" r:id="rId38"/>
    <p:sldId id="327" r:id="rId39"/>
    <p:sldId id="285" r:id="rId40"/>
    <p:sldId id="2515" r:id="rId41"/>
    <p:sldId id="272" r:id="rId42"/>
    <p:sldId id="263" r:id="rId43"/>
    <p:sldId id="359" r:id="rId44"/>
    <p:sldId id="352" r:id="rId45"/>
    <p:sldId id="2530" r:id="rId46"/>
    <p:sldId id="274" r:id="rId47"/>
    <p:sldId id="2525" r:id="rId48"/>
    <p:sldId id="2524" r:id="rId49"/>
    <p:sldId id="25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322F-F9C2-4BB1-829E-56E902184FA8}"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B3B4B-8960-4C24-ABF1-D9FF323A42F7}" type="slidenum">
              <a:rPr lang="en-US" smtClean="0"/>
              <a:t>‹#›</a:t>
            </a:fld>
            <a:endParaRPr lang="en-US"/>
          </a:p>
        </p:txBody>
      </p:sp>
    </p:spTree>
    <p:extLst>
      <p:ext uri="{BB962C8B-B14F-4D97-AF65-F5344CB8AC3E}">
        <p14:creationId xmlns:p14="http://schemas.microsoft.com/office/powerpoint/2010/main" val="316335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3F20-B9EA-8CB7-B09E-0B98C9B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043F7-7C05-0216-25E9-A00944005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062C0-0A30-05CA-31E8-C63A01A417C0}"/>
              </a:ext>
            </a:extLst>
          </p:cNvPr>
          <p:cNvSpPr>
            <a:spLocks noGrp="1"/>
          </p:cNvSpPr>
          <p:nvPr>
            <p:ph type="dt" sz="half" idx="10"/>
          </p:nvPr>
        </p:nvSpPr>
        <p:spPr/>
        <p:txBody>
          <a:bodyPr/>
          <a:lstStyle/>
          <a:p>
            <a:fld id="{65E78B64-5328-4083-9FE8-061DEF29CCEC}" type="datetime1">
              <a:rPr lang="en-US" smtClean="0"/>
              <a:t>9/16/2022</a:t>
            </a:fld>
            <a:endParaRPr lang="en-US"/>
          </a:p>
        </p:txBody>
      </p:sp>
      <p:sp>
        <p:nvSpPr>
          <p:cNvPr id="5" name="Footer Placeholder 4">
            <a:extLst>
              <a:ext uri="{FF2B5EF4-FFF2-40B4-BE49-F238E27FC236}">
                <a16:creationId xmlns:a16="http://schemas.microsoft.com/office/drawing/2014/main" id="{DBB272C7-82A6-ABDB-845F-EB03ED4365E0}"/>
              </a:ext>
            </a:extLst>
          </p:cNvPr>
          <p:cNvSpPr>
            <a:spLocks noGrp="1"/>
          </p:cNvSpPr>
          <p:nvPr>
            <p:ph type="ftr" sz="quarter" idx="11"/>
          </p:nvPr>
        </p:nvSpPr>
        <p:spPr/>
        <p:txBody>
          <a:bodyPr/>
          <a:lstStyle/>
          <a:p>
            <a:r>
              <a:rPr lang="en-US"/>
              <a:t>LBNF Hadron Absorber  Mechanical Design</a:t>
            </a:r>
          </a:p>
        </p:txBody>
      </p:sp>
      <p:sp>
        <p:nvSpPr>
          <p:cNvPr id="6" name="Slide Number Placeholder 5">
            <a:extLst>
              <a:ext uri="{FF2B5EF4-FFF2-40B4-BE49-F238E27FC236}">
                <a16:creationId xmlns:a16="http://schemas.microsoft.com/office/drawing/2014/main" id="{7E31F8F0-3F67-DAAC-0FE0-1095E9522B8B}"/>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134198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182C-EE56-5112-21CD-9EBD66AC80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D7E63-16A4-638E-DB2B-ED2325C73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98860-BA42-2F1B-0E9A-E9A4BB2C0E7C}"/>
              </a:ext>
            </a:extLst>
          </p:cNvPr>
          <p:cNvSpPr>
            <a:spLocks noGrp="1"/>
          </p:cNvSpPr>
          <p:nvPr>
            <p:ph type="dt" sz="half" idx="10"/>
          </p:nvPr>
        </p:nvSpPr>
        <p:spPr/>
        <p:txBody>
          <a:bodyPr/>
          <a:lstStyle/>
          <a:p>
            <a:fld id="{67D3FDFB-C2C2-4C12-8F19-71566DCDBCE8}" type="datetime1">
              <a:rPr lang="en-US" smtClean="0"/>
              <a:t>9/16/2022</a:t>
            </a:fld>
            <a:endParaRPr lang="en-US"/>
          </a:p>
        </p:txBody>
      </p:sp>
      <p:sp>
        <p:nvSpPr>
          <p:cNvPr id="5" name="Footer Placeholder 4">
            <a:extLst>
              <a:ext uri="{FF2B5EF4-FFF2-40B4-BE49-F238E27FC236}">
                <a16:creationId xmlns:a16="http://schemas.microsoft.com/office/drawing/2014/main" id="{412D338D-5A39-CA37-C50B-39707BB1ED50}"/>
              </a:ext>
            </a:extLst>
          </p:cNvPr>
          <p:cNvSpPr>
            <a:spLocks noGrp="1"/>
          </p:cNvSpPr>
          <p:nvPr>
            <p:ph type="ftr" sz="quarter" idx="11"/>
          </p:nvPr>
        </p:nvSpPr>
        <p:spPr/>
        <p:txBody>
          <a:bodyPr/>
          <a:lstStyle/>
          <a:p>
            <a:r>
              <a:rPr lang="en-US"/>
              <a:t>LBNF Hadron Absorber  Mechanical Design</a:t>
            </a:r>
          </a:p>
        </p:txBody>
      </p:sp>
      <p:sp>
        <p:nvSpPr>
          <p:cNvPr id="6" name="Slide Number Placeholder 5">
            <a:extLst>
              <a:ext uri="{FF2B5EF4-FFF2-40B4-BE49-F238E27FC236}">
                <a16:creationId xmlns:a16="http://schemas.microsoft.com/office/drawing/2014/main" id="{8C883FFF-6BC5-FF56-C243-97E72602EF69}"/>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409848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A5C9F-BF75-D11A-DB39-224814F95C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26C67A-7C6F-E65E-EC57-DF259CAD37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7EE02-164A-A537-8244-9D979C190FA9}"/>
              </a:ext>
            </a:extLst>
          </p:cNvPr>
          <p:cNvSpPr>
            <a:spLocks noGrp="1"/>
          </p:cNvSpPr>
          <p:nvPr>
            <p:ph type="dt" sz="half" idx="10"/>
          </p:nvPr>
        </p:nvSpPr>
        <p:spPr/>
        <p:txBody>
          <a:bodyPr/>
          <a:lstStyle/>
          <a:p>
            <a:fld id="{E097832D-10BC-4E50-ACB7-B481F3C43CEA}" type="datetime1">
              <a:rPr lang="en-US" smtClean="0"/>
              <a:t>9/16/2022</a:t>
            </a:fld>
            <a:endParaRPr lang="en-US"/>
          </a:p>
        </p:txBody>
      </p:sp>
      <p:sp>
        <p:nvSpPr>
          <p:cNvPr id="5" name="Footer Placeholder 4">
            <a:extLst>
              <a:ext uri="{FF2B5EF4-FFF2-40B4-BE49-F238E27FC236}">
                <a16:creationId xmlns:a16="http://schemas.microsoft.com/office/drawing/2014/main" id="{43EF1E38-6226-8DF5-B58E-A844BE1C815F}"/>
              </a:ext>
            </a:extLst>
          </p:cNvPr>
          <p:cNvSpPr>
            <a:spLocks noGrp="1"/>
          </p:cNvSpPr>
          <p:nvPr>
            <p:ph type="ftr" sz="quarter" idx="11"/>
          </p:nvPr>
        </p:nvSpPr>
        <p:spPr/>
        <p:txBody>
          <a:bodyPr/>
          <a:lstStyle/>
          <a:p>
            <a:r>
              <a:rPr lang="en-US"/>
              <a:t>LBNF Hadron Absorber  Mechanical Design</a:t>
            </a:r>
          </a:p>
        </p:txBody>
      </p:sp>
      <p:sp>
        <p:nvSpPr>
          <p:cNvPr id="6" name="Slide Number Placeholder 5">
            <a:extLst>
              <a:ext uri="{FF2B5EF4-FFF2-40B4-BE49-F238E27FC236}">
                <a16:creationId xmlns:a16="http://schemas.microsoft.com/office/drawing/2014/main" id="{4AA37C1C-2003-6DDD-E65B-60E491CE9C7B}"/>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49658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Footer Placeholder 4"/>
          <p:cNvSpPr>
            <a:spLocks noGrp="1"/>
          </p:cNvSpPr>
          <p:nvPr>
            <p:ph type="ftr" sz="quarter" idx="11"/>
          </p:nvPr>
        </p:nvSpPr>
        <p:spPr>
          <a:xfrm>
            <a:off x="2648317" y="6488431"/>
            <a:ext cx="7315200" cy="187325"/>
          </a:xfrm>
        </p:spPr>
        <p:txBody>
          <a:bodyPr lIns="0" tIns="0" rIns="0" bIns="0" anchor="b" anchorCtr="0"/>
          <a:lstStyle>
            <a:lvl1pPr>
              <a:defRPr lang="en-US" smtClean="0"/>
            </a:lvl1pPr>
          </a:lstStyle>
          <a:p>
            <a:r>
              <a:rPr lang="en-US"/>
              <a:t>LBNF Hadron Absorber  Mechanical Design</a:t>
            </a:r>
            <a:endParaRPr lang="en-US" dirty="0"/>
          </a:p>
        </p:txBody>
      </p:sp>
      <p:sp>
        <p:nvSpPr>
          <p:cNvPr id="6" name="Slide Number Placeholder 5"/>
          <p:cNvSpPr>
            <a:spLocks noGrp="1"/>
          </p:cNvSpPr>
          <p:nvPr>
            <p:ph type="sldNum" sz="quarter" idx="12"/>
          </p:nvPr>
        </p:nvSpPr>
        <p:spPr>
          <a:xfrm>
            <a:off x="414718" y="6488431"/>
            <a:ext cx="700617" cy="187325"/>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571500" indent="-282575">
              <a:lnSpc>
                <a:spcPct val="100000"/>
              </a:lnSpc>
              <a:spcBef>
                <a:spcPts val="300"/>
              </a:spcBef>
              <a:spcAft>
                <a:spcPts val="300"/>
              </a:spcAft>
              <a:buSzPct val="90000"/>
              <a:buFont typeface="Lucida Grande"/>
              <a:buChar char="-"/>
              <a:defRPr sz="2000" b="0" i="0">
                <a:solidFill>
                  <a:srgbClr val="63666A"/>
                </a:solidFill>
                <a:latin typeface="Helvetica"/>
              </a:defRPr>
            </a:lvl2pPr>
            <a:lvl3pPr marL="858838" indent="-233363">
              <a:lnSpc>
                <a:spcPct val="100000"/>
              </a:lnSpc>
              <a:spcBef>
                <a:spcPts val="300"/>
              </a:spcBef>
              <a:spcAft>
                <a:spcPts val="300"/>
              </a:spcAft>
              <a:buSzPct val="88000"/>
              <a:buFont typeface="Arial"/>
              <a:buChar char="•"/>
              <a:defRPr sz="1800" b="0" i="0">
                <a:solidFill>
                  <a:srgbClr val="63666A"/>
                </a:solidFill>
                <a:latin typeface="Helvetica"/>
              </a:defRPr>
            </a:lvl3pPr>
            <a:lvl4pPr marL="1141413" indent="-227013">
              <a:lnSpc>
                <a:spcPct val="100000"/>
              </a:lnSpc>
              <a:spcBef>
                <a:spcPts val="300"/>
              </a:spcBef>
              <a:spcAft>
                <a:spcPts val="300"/>
              </a:spcAft>
              <a:buSzPct val="90000"/>
              <a:buFont typeface="Lucida Grande"/>
              <a:buChar char="-"/>
              <a:defRPr sz="1600" b="0" i="0">
                <a:solidFill>
                  <a:srgbClr val="63666A"/>
                </a:solidFill>
                <a:latin typeface="Helvetica"/>
              </a:defRPr>
            </a:lvl4pPr>
            <a:lvl5pPr marL="1374775" indent="-233363">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levelxxxxxxxxxxxxxxxxxxxxxxxxxxxxxxxxxxxxxxxxxxxxxxxxxxxxxxxxxxxxxxxxxxxxxxxxxxxxxxxxxxxx</a:t>
            </a:r>
          </a:p>
          <a:p>
            <a:pPr lvl="2"/>
            <a:r>
              <a:rPr lang="en-US" dirty="0"/>
              <a:t>Third levelxxxxxxxxxxxxxxxxxxxxxxxxxxxxxxxxxxxxxxxxxxxxxxxxxxxxxxxxxxxxxxxxxxxxxxxxxxxxxxxxxxxxxxxxxxxxxxxxxx</a:t>
            </a:r>
          </a:p>
          <a:p>
            <a:pPr lvl="3"/>
            <a:r>
              <a:rPr lang="en-US" dirty="0"/>
              <a:t>Fourth levelxxxxxxxxxxxxxxxxxxxxxxxxxxxxxxxxxxxxxxxxxxxxxxxxxxxxxxxxxxxxxxxxxxxxxxxxxxxxxxxxxxxxxxxxxxxxxxxxxxxx</a:t>
            </a:r>
          </a:p>
          <a:p>
            <a:pPr lvl="4"/>
            <a:r>
              <a:rPr lang="en-US" dirty="0"/>
              <a:t>Fifth levelxxxxxxxxxxxxxxxxxxxxxxxxxxxxxxxxxxxxxxxxxxxxxxxxxxxxxxxxxxxxxxxxxxxxxxxxxxxxxxxxxxxxxxxxxxxxxxxxxxxxxxxxxxxxxxxxx</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14522"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fld id="{C33A163C-7F93-443E-A717-BCC3A82947BA}" type="datetime1">
              <a:rPr lang="en-US" smtClean="0"/>
              <a:t>9/16/2022</a:t>
            </a:fld>
            <a:endParaRPr lang="en-US" dirty="0"/>
          </a:p>
        </p:txBody>
      </p:sp>
    </p:spTree>
    <p:extLst>
      <p:ext uri="{BB962C8B-B14F-4D97-AF65-F5344CB8AC3E}">
        <p14:creationId xmlns:p14="http://schemas.microsoft.com/office/powerpoint/2010/main" val="3290243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fld id="{DB788B1C-7D59-47B7-AC34-C9AA3AB2F663}" type="datetime1">
              <a:rPr lang="en-US" smtClean="0"/>
              <a:t>9/16/2022</a:t>
            </a:fld>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LBNF Hadron Absorber  Mechanical Design</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455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fld id="{E7774C6E-CA57-49AB-8C94-3552893926D2}"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86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65573F88-5F76-4541-ACE3-FE447E27506D}"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355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2BED4B68-20A0-4903-A015-0EFD043410B0}"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1352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0D6375DA-FD70-42FA-B9CD-76CB59B44C75}"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6143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5FDBD8F2-19EC-4647-BFEA-EC8E2338CE74}"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9423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410267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34762-2853-25FE-54FC-413F79F8F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56995-2917-4601-1F08-CE5916C33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FB926-EA00-DA07-7548-FAE33FD96671}"/>
              </a:ext>
            </a:extLst>
          </p:cNvPr>
          <p:cNvSpPr>
            <a:spLocks noGrp="1"/>
          </p:cNvSpPr>
          <p:nvPr>
            <p:ph type="dt" sz="half" idx="10"/>
          </p:nvPr>
        </p:nvSpPr>
        <p:spPr/>
        <p:txBody>
          <a:bodyPr/>
          <a:lstStyle/>
          <a:p>
            <a:fld id="{26BF6E10-E9FB-430E-A9CF-E30C9D1D6D85}" type="datetime1">
              <a:rPr lang="en-US" smtClean="0"/>
              <a:t>9/16/2022</a:t>
            </a:fld>
            <a:endParaRPr lang="en-US"/>
          </a:p>
        </p:txBody>
      </p:sp>
      <p:sp>
        <p:nvSpPr>
          <p:cNvPr id="5" name="Footer Placeholder 4">
            <a:extLst>
              <a:ext uri="{FF2B5EF4-FFF2-40B4-BE49-F238E27FC236}">
                <a16:creationId xmlns:a16="http://schemas.microsoft.com/office/drawing/2014/main" id="{64D39709-2EFD-B14B-60D3-37A4A0F87B34}"/>
              </a:ext>
            </a:extLst>
          </p:cNvPr>
          <p:cNvSpPr>
            <a:spLocks noGrp="1"/>
          </p:cNvSpPr>
          <p:nvPr>
            <p:ph type="ftr" sz="quarter" idx="11"/>
          </p:nvPr>
        </p:nvSpPr>
        <p:spPr/>
        <p:txBody>
          <a:bodyPr/>
          <a:lstStyle/>
          <a:p>
            <a:r>
              <a:rPr lang="en-US"/>
              <a:t>LBNF Hadron Absorber  Mechanical Design</a:t>
            </a:r>
          </a:p>
        </p:txBody>
      </p:sp>
      <p:sp>
        <p:nvSpPr>
          <p:cNvPr id="6" name="Slide Number Placeholder 5">
            <a:extLst>
              <a:ext uri="{FF2B5EF4-FFF2-40B4-BE49-F238E27FC236}">
                <a16:creationId xmlns:a16="http://schemas.microsoft.com/office/drawing/2014/main" id="{503A477B-82F0-4538-BBD3-AC2D8B78D493}"/>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3992389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B55AA0FA-F954-4B41-81A0-CF267E7C3F1B}"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461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A77307B6-165A-44F2-9B06-6400B3D193C1}"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2990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304801" y="361951"/>
            <a:ext cx="11567584"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62A1A93C-3472-4827-8258-03FEA4DAAE49}" type="datetime1">
              <a:rPr lang="en-US" altLang="en-US" smtClean="0"/>
              <a:t>9/16/2022</a:t>
            </a:fld>
            <a:endParaRPr lang="en-US" altLang="en-US" dirty="0"/>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LBNF Hadron Absorber  Mechanical Design</a:t>
            </a:r>
            <a:endParaRPr lang="en-US" b="1" dirty="0"/>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dirty="0"/>
          </a:p>
        </p:txBody>
      </p:sp>
    </p:spTree>
    <p:extLst>
      <p:ext uri="{BB962C8B-B14F-4D97-AF65-F5344CB8AC3E}">
        <p14:creationId xmlns:p14="http://schemas.microsoft.com/office/powerpoint/2010/main" val="96503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55A4-D309-9E93-FA6E-0C2ED4E881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70B7F-94C3-2239-F123-B90FCBA960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F71E8F-72C9-C9E0-C8E9-750CC0064243}"/>
              </a:ext>
            </a:extLst>
          </p:cNvPr>
          <p:cNvSpPr>
            <a:spLocks noGrp="1"/>
          </p:cNvSpPr>
          <p:nvPr>
            <p:ph type="dt" sz="half" idx="10"/>
          </p:nvPr>
        </p:nvSpPr>
        <p:spPr/>
        <p:txBody>
          <a:bodyPr/>
          <a:lstStyle/>
          <a:p>
            <a:fld id="{D561E9C3-872B-409A-A814-32A8779AA274}" type="datetime1">
              <a:rPr lang="en-US" smtClean="0"/>
              <a:t>9/16/2022</a:t>
            </a:fld>
            <a:endParaRPr lang="en-US"/>
          </a:p>
        </p:txBody>
      </p:sp>
      <p:sp>
        <p:nvSpPr>
          <p:cNvPr id="5" name="Footer Placeholder 4">
            <a:extLst>
              <a:ext uri="{FF2B5EF4-FFF2-40B4-BE49-F238E27FC236}">
                <a16:creationId xmlns:a16="http://schemas.microsoft.com/office/drawing/2014/main" id="{273C7C68-09D1-075C-54D9-816E2618C9BA}"/>
              </a:ext>
            </a:extLst>
          </p:cNvPr>
          <p:cNvSpPr>
            <a:spLocks noGrp="1"/>
          </p:cNvSpPr>
          <p:nvPr>
            <p:ph type="ftr" sz="quarter" idx="11"/>
          </p:nvPr>
        </p:nvSpPr>
        <p:spPr/>
        <p:txBody>
          <a:bodyPr/>
          <a:lstStyle/>
          <a:p>
            <a:r>
              <a:rPr lang="en-US"/>
              <a:t>LBNF Hadron Absorber  Mechanical Design</a:t>
            </a:r>
          </a:p>
        </p:txBody>
      </p:sp>
      <p:sp>
        <p:nvSpPr>
          <p:cNvPr id="6" name="Slide Number Placeholder 5">
            <a:extLst>
              <a:ext uri="{FF2B5EF4-FFF2-40B4-BE49-F238E27FC236}">
                <a16:creationId xmlns:a16="http://schemas.microsoft.com/office/drawing/2014/main" id="{BE49EE9B-F6CF-333F-9837-9FB5598E2119}"/>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84946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0CC2-84D1-A1BE-2884-483274FC4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1F1CE-13BE-1CE7-339F-2A004D9869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D89CC7-9181-F571-22D6-700F3F4C0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39158-29D9-0393-9FB7-DF83B1396C95}"/>
              </a:ext>
            </a:extLst>
          </p:cNvPr>
          <p:cNvSpPr>
            <a:spLocks noGrp="1"/>
          </p:cNvSpPr>
          <p:nvPr>
            <p:ph type="dt" sz="half" idx="10"/>
          </p:nvPr>
        </p:nvSpPr>
        <p:spPr/>
        <p:txBody>
          <a:bodyPr/>
          <a:lstStyle/>
          <a:p>
            <a:fld id="{F5425F9F-E912-4D65-90A3-AE8FB4842203}" type="datetime1">
              <a:rPr lang="en-US" smtClean="0"/>
              <a:t>9/16/2022</a:t>
            </a:fld>
            <a:endParaRPr lang="en-US"/>
          </a:p>
        </p:txBody>
      </p:sp>
      <p:sp>
        <p:nvSpPr>
          <p:cNvPr id="6" name="Footer Placeholder 5">
            <a:extLst>
              <a:ext uri="{FF2B5EF4-FFF2-40B4-BE49-F238E27FC236}">
                <a16:creationId xmlns:a16="http://schemas.microsoft.com/office/drawing/2014/main" id="{0296B133-1640-5658-CB17-0DCFA530C8DD}"/>
              </a:ext>
            </a:extLst>
          </p:cNvPr>
          <p:cNvSpPr>
            <a:spLocks noGrp="1"/>
          </p:cNvSpPr>
          <p:nvPr>
            <p:ph type="ftr" sz="quarter" idx="11"/>
          </p:nvPr>
        </p:nvSpPr>
        <p:spPr/>
        <p:txBody>
          <a:bodyPr/>
          <a:lstStyle/>
          <a:p>
            <a:r>
              <a:rPr lang="en-US"/>
              <a:t>LBNF Hadron Absorber  Mechanical Design</a:t>
            </a:r>
          </a:p>
        </p:txBody>
      </p:sp>
      <p:sp>
        <p:nvSpPr>
          <p:cNvPr id="7" name="Slide Number Placeholder 6">
            <a:extLst>
              <a:ext uri="{FF2B5EF4-FFF2-40B4-BE49-F238E27FC236}">
                <a16:creationId xmlns:a16="http://schemas.microsoft.com/office/drawing/2014/main" id="{23E061E2-2BEA-FA84-B7A8-0D0533561CAA}"/>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1842148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65DC-3F1D-269A-A74E-D590536217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F2533F-D978-8A03-AB97-5D09BDF04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2A75EC-A8D8-8D47-C6B5-52755DA00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597A6F-25C4-6D16-0847-1BE69328C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23FE4E-03C8-8B51-FFCF-E0D3876CA2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CCAE4-EE0F-CE56-6B75-78B4FBC9C31A}"/>
              </a:ext>
            </a:extLst>
          </p:cNvPr>
          <p:cNvSpPr>
            <a:spLocks noGrp="1"/>
          </p:cNvSpPr>
          <p:nvPr>
            <p:ph type="dt" sz="half" idx="10"/>
          </p:nvPr>
        </p:nvSpPr>
        <p:spPr/>
        <p:txBody>
          <a:bodyPr/>
          <a:lstStyle/>
          <a:p>
            <a:fld id="{61ABBE27-0F3C-4523-8648-17F8C182D451}" type="datetime1">
              <a:rPr lang="en-US" smtClean="0"/>
              <a:t>9/16/2022</a:t>
            </a:fld>
            <a:endParaRPr lang="en-US"/>
          </a:p>
        </p:txBody>
      </p:sp>
      <p:sp>
        <p:nvSpPr>
          <p:cNvPr id="8" name="Footer Placeholder 7">
            <a:extLst>
              <a:ext uri="{FF2B5EF4-FFF2-40B4-BE49-F238E27FC236}">
                <a16:creationId xmlns:a16="http://schemas.microsoft.com/office/drawing/2014/main" id="{879FAA06-42ED-DBE2-61CE-30079BBC4023}"/>
              </a:ext>
            </a:extLst>
          </p:cNvPr>
          <p:cNvSpPr>
            <a:spLocks noGrp="1"/>
          </p:cNvSpPr>
          <p:nvPr>
            <p:ph type="ftr" sz="quarter" idx="11"/>
          </p:nvPr>
        </p:nvSpPr>
        <p:spPr/>
        <p:txBody>
          <a:bodyPr/>
          <a:lstStyle/>
          <a:p>
            <a:r>
              <a:rPr lang="en-US"/>
              <a:t>LBNF Hadron Absorber  Mechanical Design</a:t>
            </a:r>
          </a:p>
        </p:txBody>
      </p:sp>
      <p:sp>
        <p:nvSpPr>
          <p:cNvPr id="9" name="Slide Number Placeholder 8">
            <a:extLst>
              <a:ext uri="{FF2B5EF4-FFF2-40B4-BE49-F238E27FC236}">
                <a16:creationId xmlns:a16="http://schemas.microsoft.com/office/drawing/2014/main" id="{1B72EBC6-B242-8EC3-C8B2-ED7ED70B74B5}"/>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174611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62AD-63FF-A27B-DBFC-86FB4297EB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7E1827-87D6-1A95-B391-96F4F5B5E51F}"/>
              </a:ext>
            </a:extLst>
          </p:cNvPr>
          <p:cNvSpPr>
            <a:spLocks noGrp="1"/>
          </p:cNvSpPr>
          <p:nvPr>
            <p:ph type="dt" sz="half" idx="10"/>
          </p:nvPr>
        </p:nvSpPr>
        <p:spPr/>
        <p:txBody>
          <a:bodyPr/>
          <a:lstStyle/>
          <a:p>
            <a:fld id="{F56565EF-E348-42F4-B589-5F0437BA54FD}" type="datetime1">
              <a:rPr lang="en-US" smtClean="0"/>
              <a:t>9/16/2022</a:t>
            </a:fld>
            <a:endParaRPr lang="en-US"/>
          </a:p>
        </p:txBody>
      </p:sp>
      <p:sp>
        <p:nvSpPr>
          <p:cNvPr id="4" name="Footer Placeholder 3">
            <a:extLst>
              <a:ext uri="{FF2B5EF4-FFF2-40B4-BE49-F238E27FC236}">
                <a16:creationId xmlns:a16="http://schemas.microsoft.com/office/drawing/2014/main" id="{064A9885-BAB9-5696-2EE0-699E2D07F468}"/>
              </a:ext>
            </a:extLst>
          </p:cNvPr>
          <p:cNvSpPr>
            <a:spLocks noGrp="1"/>
          </p:cNvSpPr>
          <p:nvPr>
            <p:ph type="ftr" sz="quarter" idx="11"/>
          </p:nvPr>
        </p:nvSpPr>
        <p:spPr/>
        <p:txBody>
          <a:bodyPr/>
          <a:lstStyle/>
          <a:p>
            <a:r>
              <a:rPr lang="en-US"/>
              <a:t>LBNF Hadron Absorber  Mechanical Design</a:t>
            </a:r>
          </a:p>
        </p:txBody>
      </p:sp>
      <p:sp>
        <p:nvSpPr>
          <p:cNvPr id="5" name="Slide Number Placeholder 4">
            <a:extLst>
              <a:ext uri="{FF2B5EF4-FFF2-40B4-BE49-F238E27FC236}">
                <a16:creationId xmlns:a16="http://schemas.microsoft.com/office/drawing/2014/main" id="{E907F144-EA1F-C636-17CA-979C2A381E57}"/>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52753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303238-38E8-EC30-B75A-91ACD743172B}"/>
              </a:ext>
            </a:extLst>
          </p:cNvPr>
          <p:cNvSpPr>
            <a:spLocks noGrp="1"/>
          </p:cNvSpPr>
          <p:nvPr>
            <p:ph type="dt" sz="half" idx="10"/>
          </p:nvPr>
        </p:nvSpPr>
        <p:spPr/>
        <p:txBody>
          <a:bodyPr/>
          <a:lstStyle/>
          <a:p>
            <a:fld id="{C796E9EC-3601-45AB-8E8C-538335176014}" type="datetime1">
              <a:rPr lang="en-US" smtClean="0"/>
              <a:t>9/16/2022</a:t>
            </a:fld>
            <a:endParaRPr lang="en-US"/>
          </a:p>
        </p:txBody>
      </p:sp>
      <p:sp>
        <p:nvSpPr>
          <p:cNvPr id="3" name="Footer Placeholder 2">
            <a:extLst>
              <a:ext uri="{FF2B5EF4-FFF2-40B4-BE49-F238E27FC236}">
                <a16:creationId xmlns:a16="http://schemas.microsoft.com/office/drawing/2014/main" id="{B8BCC2C4-6738-7C07-3350-8952CCE76506}"/>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7AD320F8-ECFB-AF52-F824-66ECD2B4525E}"/>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333390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4DC6-3656-9B5B-BEB0-BA10E9D46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2B2686-E528-EEF0-4E31-0DE1B42FF6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894A6-139E-8162-C45A-6D6D8ABF8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78EC4-2BE4-51E7-AE59-30EEB721DE26}"/>
              </a:ext>
            </a:extLst>
          </p:cNvPr>
          <p:cNvSpPr>
            <a:spLocks noGrp="1"/>
          </p:cNvSpPr>
          <p:nvPr>
            <p:ph type="dt" sz="half" idx="10"/>
          </p:nvPr>
        </p:nvSpPr>
        <p:spPr/>
        <p:txBody>
          <a:bodyPr/>
          <a:lstStyle/>
          <a:p>
            <a:fld id="{EF2DCDBC-D09D-4EA7-A3CA-512C5B87444F}" type="datetime1">
              <a:rPr lang="en-US" smtClean="0"/>
              <a:t>9/16/2022</a:t>
            </a:fld>
            <a:endParaRPr lang="en-US"/>
          </a:p>
        </p:txBody>
      </p:sp>
      <p:sp>
        <p:nvSpPr>
          <p:cNvPr id="6" name="Footer Placeholder 5">
            <a:extLst>
              <a:ext uri="{FF2B5EF4-FFF2-40B4-BE49-F238E27FC236}">
                <a16:creationId xmlns:a16="http://schemas.microsoft.com/office/drawing/2014/main" id="{67DDCF2C-6907-56CB-4B76-30478600F313}"/>
              </a:ext>
            </a:extLst>
          </p:cNvPr>
          <p:cNvSpPr>
            <a:spLocks noGrp="1"/>
          </p:cNvSpPr>
          <p:nvPr>
            <p:ph type="ftr" sz="quarter" idx="11"/>
          </p:nvPr>
        </p:nvSpPr>
        <p:spPr/>
        <p:txBody>
          <a:bodyPr/>
          <a:lstStyle/>
          <a:p>
            <a:r>
              <a:rPr lang="en-US"/>
              <a:t>LBNF Hadron Absorber  Mechanical Design</a:t>
            </a:r>
          </a:p>
        </p:txBody>
      </p:sp>
      <p:sp>
        <p:nvSpPr>
          <p:cNvPr id="7" name="Slide Number Placeholder 6">
            <a:extLst>
              <a:ext uri="{FF2B5EF4-FFF2-40B4-BE49-F238E27FC236}">
                <a16:creationId xmlns:a16="http://schemas.microsoft.com/office/drawing/2014/main" id="{E7B379C8-21BD-0868-9CA9-330A72E5BA1B}"/>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264656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06E04-CE72-ED80-D9A9-06B29A58C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14A655-D547-6C54-F6CE-DEC25469A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F1EF45-DCD3-84B9-5E85-360BCBA93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2F6B2-A8ED-BBC1-8375-48B490A22C4E}"/>
              </a:ext>
            </a:extLst>
          </p:cNvPr>
          <p:cNvSpPr>
            <a:spLocks noGrp="1"/>
          </p:cNvSpPr>
          <p:nvPr>
            <p:ph type="dt" sz="half" idx="10"/>
          </p:nvPr>
        </p:nvSpPr>
        <p:spPr/>
        <p:txBody>
          <a:bodyPr/>
          <a:lstStyle/>
          <a:p>
            <a:fld id="{82813329-F066-4871-85FF-7DF7C265EE8D}" type="datetime1">
              <a:rPr lang="en-US" smtClean="0"/>
              <a:t>9/16/2022</a:t>
            </a:fld>
            <a:endParaRPr lang="en-US"/>
          </a:p>
        </p:txBody>
      </p:sp>
      <p:sp>
        <p:nvSpPr>
          <p:cNvPr id="6" name="Footer Placeholder 5">
            <a:extLst>
              <a:ext uri="{FF2B5EF4-FFF2-40B4-BE49-F238E27FC236}">
                <a16:creationId xmlns:a16="http://schemas.microsoft.com/office/drawing/2014/main" id="{203D449F-D3B7-E1C6-ADD6-BADC146E2F42}"/>
              </a:ext>
            </a:extLst>
          </p:cNvPr>
          <p:cNvSpPr>
            <a:spLocks noGrp="1"/>
          </p:cNvSpPr>
          <p:nvPr>
            <p:ph type="ftr" sz="quarter" idx="11"/>
          </p:nvPr>
        </p:nvSpPr>
        <p:spPr/>
        <p:txBody>
          <a:bodyPr/>
          <a:lstStyle/>
          <a:p>
            <a:r>
              <a:rPr lang="en-US"/>
              <a:t>LBNF Hadron Absorber  Mechanical Design</a:t>
            </a:r>
          </a:p>
        </p:txBody>
      </p:sp>
      <p:sp>
        <p:nvSpPr>
          <p:cNvPr id="7" name="Slide Number Placeholder 6">
            <a:extLst>
              <a:ext uri="{FF2B5EF4-FFF2-40B4-BE49-F238E27FC236}">
                <a16:creationId xmlns:a16="http://schemas.microsoft.com/office/drawing/2014/main" id="{8C4BD36A-ACB9-02F2-5872-38D6D85A1A68}"/>
              </a:ext>
            </a:extLst>
          </p:cNvPr>
          <p:cNvSpPr>
            <a:spLocks noGrp="1"/>
          </p:cNvSpPr>
          <p:nvPr>
            <p:ph type="sldNum" sz="quarter" idx="12"/>
          </p:nvPr>
        </p:nvSpPr>
        <p:spPr/>
        <p:txBody>
          <a:bodyPr/>
          <a:lstStyle/>
          <a:p>
            <a:fld id="{443F4085-F2C1-4F1D-B128-8B1E659C333A}" type="slidenum">
              <a:rPr lang="en-US" smtClean="0"/>
              <a:t>‹#›</a:t>
            </a:fld>
            <a:endParaRPr lang="en-US"/>
          </a:p>
        </p:txBody>
      </p:sp>
    </p:spTree>
    <p:extLst>
      <p:ext uri="{BB962C8B-B14F-4D97-AF65-F5344CB8AC3E}">
        <p14:creationId xmlns:p14="http://schemas.microsoft.com/office/powerpoint/2010/main" val="47650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58B42-4E88-89B9-D517-6931EC5EE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CA6BB-17A9-DA74-0115-F20B778C6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F8E13-D79E-4793-6FBB-92AB966D4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14D70-CD32-4682-BFC3-1E0EF67EFF80}" type="datetime1">
              <a:rPr lang="en-US" smtClean="0"/>
              <a:t>9/16/2022</a:t>
            </a:fld>
            <a:endParaRPr lang="en-US"/>
          </a:p>
        </p:txBody>
      </p:sp>
      <p:sp>
        <p:nvSpPr>
          <p:cNvPr id="5" name="Footer Placeholder 4">
            <a:extLst>
              <a:ext uri="{FF2B5EF4-FFF2-40B4-BE49-F238E27FC236}">
                <a16:creationId xmlns:a16="http://schemas.microsoft.com/office/drawing/2014/main" id="{AB85A3CA-105C-E354-E171-C1354AF47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LBNF Hadron Absorber  Mechanical Design</a:t>
            </a:r>
          </a:p>
        </p:txBody>
      </p:sp>
      <p:sp>
        <p:nvSpPr>
          <p:cNvPr id="6" name="Slide Number Placeholder 5">
            <a:extLst>
              <a:ext uri="{FF2B5EF4-FFF2-40B4-BE49-F238E27FC236}">
                <a16:creationId xmlns:a16="http://schemas.microsoft.com/office/drawing/2014/main" id="{49C47C63-AB32-9913-8EFD-980D2CC25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F4085-F2C1-4F1D-B128-8B1E659C333A}" type="slidenum">
              <a:rPr lang="en-US" smtClean="0"/>
              <a:t>‹#›</a:t>
            </a:fld>
            <a:endParaRPr lang="en-US"/>
          </a:p>
        </p:txBody>
      </p:sp>
    </p:spTree>
    <p:extLst>
      <p:ext uri="{BB962C8B-B14F-4D97-AF65-F5344CB8AC3E}">
        <p14:creationId xmlns:p14="http://schemas.microsoft.com/office/powerpoint/2010/main" val="2441451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1" r:id="rId14"/>
    <p:sldLayoutId id="2147483675" r:id="rId15"/>
    <p:sldLayoutId id="2147483676" r:id="rId16"/>
    <p:sldLayoutId id="2147483679" r:id="rId17"/>
    <p:sldLayoutId id="2147483683" r:id="rId18"/>
    <p:sldLayoutId id="2147483692" r:id="rId19"/>
    <p:sldLayoutId id="2147483700" r:id="rId20"/>
    <p:sldLayoutId id="2147483701" r:id="rId21"/>
    <p:sldLayoutId id="2147483702"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tmp"/></Relationships>
</file>

<file path=ppt/slides/_rels/slide12.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7.xml"/><Relationship Id="rId4" Type="http://schemas.openxmlformats.org/officeDocument/2006/relationships/image" Target="../media/image33.tmp"/></Relationships>
</file>

<file path=ppt/slides/_rels/slide13.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image" Target="../media/image35.JPG"/><Relationship Id="rId7" Type="http://schemas.openxmlformats.org/officeDocument/2006/relationships/image" Target="../media/image39.tmp"/><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tmp"/><Relationship Id="rId5" Type="http://schemas.openxmlformats.org/officeDocument/2006/relationships/image" Target="../media/image37.tmp"/><Relationship Id="rId4" Type="http://schemas.openxmlformats.org/officeDocument/2006/relationships/image" Target="../media/image36.tmp"/><Relationship Id="rId9" Type="http://schemas.openxmlformats.org/officeDocument/2006/relationships/image" Target="../media/image41.tmp"/></Relationships>
</file>

<file path=ppt/slides/_rels/slide14.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 Id="rId4" Type="http://schemas.openxmlformats.org/officeDocument/2006/relationships/image" Target="../media/image44.tmp"/></Relationships>
</file>

<file path=ppt/slides/_rels/slide1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1.tmp"/><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62.tmp"/><Relationship Id="rId1" Type="http://schemas.openxmlformats.org/officeDocument/2006/relationships/slideLayout" Target="../slideLayouts/slideLayout7.xml"/><Relationship Id="rId4" Type="http://schemas.openxmlformats.org/officeDocument/2006/relationships/image" Target="../media/image64.tmp"/></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tmp"/><Relationship Id="rId5" Type="http://schemas.openxmlformats.org/officeDocument/2006/relationships/image" Target="../media/image74.tmp"/><Relationship Id="rId4" Type="http://schemas.openxmlformats.org/officeDocument/2006/relationships/image" Target="../media/image73.tmp"/><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5.tmp"/><Relationship Id="rId5" Type="http://schemas.openxmlformats.org/officeDocument/2006/relationships/image" Target="../media/image84.jp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image" Target="../media/image89.tmp"/><Relationship Id="rId1" Type="http://schemas.openxmlformats.org/officeDocument/2006/relationships/slideLayout" Target="../slideLayouts/slideLayout7.xml"/><Relationship Id="rId4" Type="http://schemas.openxmlformats.org/officeDocument/2006/relationships/image" Target="../media/image91.tmp"/></Relationships>
</file>

<file path=ppt/slides/_rels/slide3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93.jpg"/></Relationships>
</file>

<file path=ppt/slides/_rels/slide3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2.xml"/><Relationship Id="rId5" Type="http://schemas.openxmlformats.org/officeDocument/2006/relationships/image" Target="../media/image97.emf"/><Relationship Id="rId4" Type="http://schemas.openxmlformats.org/officeDocument/2006/relationships/image" Target="../media/image96.emf"/></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3.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134.tmp"/><Relationship Id="rId1" Type="http://schemas.openxmlformats.org/officeDocument/2006/relationships/slideLayout" Target="../slideLayouts/slideLayout22.xml"/><Relationship Id="rId4" Type="http://schemas.openxmlformats.org/officeDocument/2006/relationships/image" Target="../media/image135.tmp"/></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7" Type="http://schemas.openxmlformats.org/officeDocument/2006/relationships/image" Target="../media/image22.tmp"/><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29845" y="4074604"/>
            <a:ext cx="11332309" cy="1003049"/>
          </a:xfrm>
        </p:spPr>
        <p:txBody>
          <a:bodyPr>
            <a:noAutofit/>
          </a:bodyPr>
          <a:lstStyle/>
          <a:p>
            <a:r>
              <a:rPr lang="en-US" sz="2400" dirty="0">
                <a:latin typeface="Helvetica" charset="0"/>
              </a:rPr>
              <a:t>NUMI Absorber Operation Experience and LBNF Absorber Mechanical Design</a:t>
            </a:r>
            <a:endParaRPr lang="en-US" sz="2400" dirty="0"/>
          </a:p>
        </p:txBody>
      </p:sp>
      <p:sp>
        <p:nvSpPr>
          <p:cNvPr id="4" name="Text Placeholder 3"/>
          <p:cNvSpPr>
            <a:spLocks noGrp="1"/>
          </p:cNvSpPr>
          <p:nvPr>
            <p:ph type="body" sz="quarter" idx="10"/>
          </p:nvPr>
        </p:nvSpPr>
        <p:spPr>
          <a:xfrm>
            <a:off x="429845" y="4952962"/>
            <a:ext cx="11332308" cy="1680135"/>
          </a:xfrm>
        </p:spPr>
        <p:txBody>
          <a:bodyPr/>
          <a:lstStyle/>
          <a:p>
            <a:r>
              <a:rPr lang="en-US" sz="2000" dirty="0">
                <a:latin typeface="Helvetica" charset="0"/>
              </a:rPr>
              <a:t>Abhishek Deshpande and Vladimir Sidorov</a:t>
            </a:r>
          </a:p>
          <a:p>
            <a:r>
              <a:rPr lang="en-US" sz="2000" dirty="0">
                <a:latin typeface="Helvetica" charset="0"/>
              </a:rPr>
              <a:t>NBI 2022 </a:t>
            </a:r>
          </a:p>
          <a:p>
            <a:r>
              <a:rPr lang="en-US" sz="2000" dirty="0">
                <a:latin typeface="Helvetica" charset="0"/>
              </a:rPr>
              <a:t>September 19-22, 2022</a:t>
            </a:r>
          </a:p>
          <a:p>
            <a:endParaRPr lang="en-US" sz="1867" dirty="0"/>
          </a:p>
        </p:txBody>
      </p:sp>
      <p:pic>
        <p:nvPicPr>
          <p:cNvPr id="6" name="Picture 5">
            <a:extLst>
              <a:ext uri="{FF2B5EF4-FFF2-40B4-BE49-F238E27FC236}">
                <a16:creationId xmlns:a16="http://schemas.microsoft.com/office/drawing/2014/main" id="{8FCCF353-1BA1-B376-513E-471CAEAB2E77}"/>
              </a:ext>
            </a:extLst>
          </p:cNvPr>
          <p:cNvPicPr>
            <a:picLocks noChangeAspect="1"/>
          </p:cNvPicPr>
          <p:nvPr/>
        </p:nvPicPr>
        <p:blipFill>
          <a:blip r:embed="rId2"/>
          <a:stretch>
            <a:fillRect/>
          </a:stretch>
        </p:blipFill>
        <p:spPr>
          <a:xfrm>
            <a:off x="2810837" y="6344188"/>
            <a:ext cx="9144000" cy="343338"/>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E9B9DE-3204-46FF-B3DC-43A7CE08548B}"/>
              </a:ext>
            </a:extLst>
          </p:cNvPr>
          <p:cNvSpPr>
            <a:spLocks noGrp="1"/>
          </p:cNvSpPr>
          <p:nvPr>
            <p:ph type="dt" sz="half" idx="10"/>
          </p:nvPr>
        </p:nvSpPr>
        <p:spPr/>
        <p:txBody>
          <a:bodyPr/>
          <a:lstStyle/>
          <a:p>
            <a:fld id="{A81F80CF-3A0A-41E3-AAF8-AFCEB648F2D7}" type="datetime1">
              <a:rPr lang="en-US" smtClean="0"/>
              <a:t>9/16/2022</a:t>
            </a:fld>
            <a:endParaRPr lang="en-US"/>
          </a:p>
        </p:txBody>
      </p:sp>
      <p:sp>
        <p:nvSpPr>
          <p:cNvPr id="4" name="Footer Placeholder 3">
            <a:extLst>
              <a:ext uri="{FF2B5EF4-FFF2-40B4-BE49-F238E27FC236}">
                <a16:creationId xmlns:a16="http://schemas.microsoft.com/office/drawing/2014/main" id="{C172BF05-3E2D-4A7E-924B-B15FF6674DFD}"/>
              </a:ext>
            </a:extLst>
          </p:cNvPr>
          <p:cNvSpPr>
            <a:spLocks noGrp="1"/>
          </p:cNvSpPr>
          <p:nvPr>
            <p:ph type="ftr" sz="quarter" idx="11"/>
          </p:nvPr>
        </p:nvSpPr>
        <p:spPr/>
        <p:txBody>
          <a:bodyPr/>
          <a:lstStyle/>
          <a:p>
            <a:r>
              <a:rPr lang="en-US" altLang="en-US">
                <a:latin typeface="Helvetica" panose="020B0604020202020204" pitchFamily="34" charset="0"/>
                <a:ea typeface="MS PGothic" panose="020B0600070205080204" pitchFamily="34" charset="-128"/>
              </a:rPr>
              <a:t>LBNF Hadron Absorber  Mechanical Design</a:t>
            </a:r>
            <a:endParaRPr lang="en-US" dirty="0"/>
          </a:p>
        </p:txBody>
      </p:sp>
      <p:sp>
        <p:nvSpPr>
          <p:cNvPr id="5" name="Slide Number Placeholder 4">
            <a:extLst>
              <a:ext uri="{FF2B5EF4-FFF2-40B4-BE49-F238E27FC236}">
                <a16:creationId xmlns:a16="http://schemas.microsoft.com/office/drawing/2014/main" id="{763DAACD-3B3F-4B71-A159-365303976638}"/>
              </a:ext>
            </a:extLst>
          </p:cNvPr>
          <p:cNvSpPr>
            <a:spLocks noGrp="1"/>
          </p:cNvSpPr>
          <p:nvPr>
            <p:ph type="sldNum" sz="quarter" idx="12"/>
          </p:nvPr>
        </p:nvSpPr>
        <p:spPr/>
        <p:txBody>
          <a:bodyPr/>
          <a:lstStyle/>
          <a:p>
            <a:fld id="{7DF2B54E-710A-4B1C-94CA-BF00B911FD0D}" type="slidenum">
              <a:rPr lang="en-US" smtClean="0"/>
              <a:t>10</a:t>
            </a:fld>
            <a:endParaRPr lang="en-US"/>
          </a:p>
        </p:txBody>
      </p:sp>
      <p:pic>
        <p:nvPicPr>
          <p:cNvPr id="7" name="Picture 6">
            <a:extLst>
              <a:ext uri="{FF2B5EF4-FFF2-40B4-BE49-F238E27FC236}">
                <a16:creationId xmlns:a16="http://schemas.microsoft.com/office/drawing/2014/main" id="{EAEDBD6B-B11E-4688-9721-F1B2DAE1A137}"/>
              </a:ext>
            </a:extLst>
          </p:cNvPr>
          <p:cNvPicPr>
            <a:picLocks noChangeAspect="1"/>
          </p:cNvPicPr>
          <p:nvPr/>
        </p:nvPicPr>
        <p:blipFill rotWithShape="1">
          <a:blip r:embed="rId2"/>
          <a:srcRect l="40953" r="43452"/>
          <a:stretch/>
        </p:blipFill>
        <p:spPr>
          <a:xfrm>
            <a:off x="3830637" y="1240971"/>
            <a:ext cx="1255648" cy="4874060"/>
          </a:xfrm>
          <a:prstGeom prst="rect">
            <a:avLst/>
          </a:prstGeom>
        </p:spPr>
      </p:pic>
      <p:pic>
        <p:nvPicPr>
          <p:cNvPr id="9" name="Picture 8">
            <a:extLst>
              <a:ext uri="{FF2B5EF4-FFF2-40B4-BE49-F238E27FC236}">
                <a16:creationId xmlns:a16="http://schemas.microsoft.com/office/drawing/2014/main" id="{54B28AE5-CAD6-4B1A-B669-E8B633FDEF32}"/>
              </a:ext>
            </a:extLst>
          </p:cNvPr>
          <p:cNvPicPr>
            <a:picLocks noChangeAspect="1"/>
          </p:cNvPicPr>
          <p:nvPr/>
        </p:nvPicPr>
        <p:blipFill rotWithShape="1">
          <a:blip r:embed="rId3"/>
          <a:srcRect l="19166" t="25615" r="17691" b="24041"/>
          <a:stretch/>
        </p:blipFill>
        <p:spPr>
          <a:xfrm>
            <a:off x="5238119" y="1240971"/>
            <a:ext cx="5141178" cy="2481432"/>
          </a:xfrm>
          <a:prstGeom prst="rect">
            <a:avLst/>
          </a:prstGeom>
        </p:spPr>
      </p:pic>
      <p:pic>
        <p:nvPicPr>
          <p:cNvPr id="11" name="Picture 10">
            <a:extLst>
              <a:ext uri="{FF2B5EF4-FFF2-40B4-BE49-F238E27FC236}">
                <a16:creationId xmlns:a16="http://schemas.microsoft.com/office/drawing/2014/main" id="{F497B9E6-7865-465E-B4E3-EBC83D409270}"/>
              </a:ext>
            </a:extLst>
          </p:cNvPr>
          <p:cNvPicPr>
            <a:picLocks noChangeAspect="1"/>
          </p:cNvPicPr>
          <p:nvPr/>
        </p:nvPicPr>
        <p:blipFill rotWithShape="1">
          <a:blip r:embed="rId4"/>
          <a:srcRect l="38809" t="10079" r="42262" b="8899"/>
          <a:stretch/>
        </p:blipFill>
        <p:spPr>
          <a:xfrm>
            <a:off x="1752599" y="1122188"/>
            <a:ext cx="1926205" cy="4991175"/>
          </a:xfrm>
          <a:prstGeom prst="rect">
            <a:avLst/>
          </a:prstGeom>
        </p:spPr>
      </p:pic>
      <p:pic>
        <p:nvPicPr>
          <p:cNvPr id="13" name="Picture 12">
            <a:extLst>
              <a:ext uri="{FF2B5EF4-FFF2-40B4-BE49-F238E27FC236}">
                <a16:creationId xmlns:a16="http://schemas.microsoft.com/office/drawing/2014/main" id="{4CFB6276-4E46-4776-A8AF-935E9077183A}"/>
              </a:ext>
            </a:extLst>
          </p:cNvPr>
          <p:cNvPicPr>
            <a:picLocks noChangeAspect="1"/>
          </p:cNvPicPr>
          <p:nvPr/>
        </p:nvPicPr>
        <p:blipFill rotWithShape="1">
          <a:blip r:embed="rId5"/>
          <a:srcRect t="37414" r="4167" b="18142"/>
          <a:stretch/>
        </p:blipFill>
        <p:spPr>
          <a:xfrm>
            <a:off x="5240105" y="4397348"/>
            <a:ext cx="5139193" cy="1442806"/>
          </a:xfrm>
          <a:prstGeom prst="rect">
            <a:avLst/>
          </a:prstGeom>
        </p:spPr>
      </p:pic>
      <p:sp>
        <p:nvSpPr>
          <p:cNvPr id="8" name="TextBox 7">
            <a:extLst>
              <a:ext uri="{FF2B5EF4-FFF2-40B4-BE49-F238E27FC236}">
                <a16:creationId xmlns:a16="http://schemas.microsoft.com/office/drawing/2014/main" id="{3ED3ECD9-331C-46F6-AEAA-21B11BFABCAB}"/>
              </a:ext>
            </a:extLst>
          </p:cNvPr>
          <p:cNvSpPr txBox="1"/>
          <p:nvPr/>
        </p:nvSpPr>
        <p:spPr>
          <a:xfrm>
            <a:off x="8512176" y="942852"/>
            <a:ext cx="1320233" cy="369332"/>
          </a:xfrm>
          <a:prstGeom prst="rect">
            <a:avLst/>
          </a:prstGeom>
          <a:noFill/>
        </p:spPr>
        <p:txBody>
          <a:bodyPr wrap="none" rtlCol="0">
            <a:spAutoFit/>
          </a:bodyPr>
          <a:lstStyle/>
          <a:p>
            <a:r>
              <a:rPr lang="en-US" dirty="0"/>
              <a:t>Water loops</a:t>
            </a:r>
          </a:p>
        </p:txBody>
      </p:sp>
      <p:cxnSp>
        <p:nvCxnSpPr>
          <p:cNvPr id="12" name="Straight Arrow Connector 11">
            <a:extLst>
              <a:ext uri="{FF2B5EF4-FFF2-40B4-BE49-F238E27FC236}">
                <a16:creationId xmlns:a16="http://schemas.microsoft.com/office/drawing/2014/main" id="{1DD84301-7C8C-4BAE-A7AC-A4D982AC35D2}"/>
              </a:ext>
            </a:extLst>
          </p:cNvPr>
          <p:cNvCxnSpPr>
            <a:stCxn id="8" idx="1"/>
          </p:cNvCxnSpPr>
          <p:nvPr/>
        </p:nvCxnSpPr>
        <p:spPr>
          <a:xfrm flipH="1">
            <a:off x="7808709" y="1127519"/>
            <a:ext cx="703467" cy="5053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C95DCCA-45B2-417F-A855-56E3E59AC534}"/>
              </a:ext>
            </a:extLst>
          </p:cNvPr>
          <p:cNvCxnSpPr>
            <a:stCxn id="8" idx="1"/>
          </p:cNvCxnSpPr>
          <p:nvPr/>
        </p:nvCxnSpPr>
        <p:spPr>
          <a:xfrm flipH="1">
            <a:off x="8327571" y="1127519"/>
            <a:ext cx="184604" cy="8596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00E5E93-10B7-4008-9553-A1278E4403B5}"/>
              </a:ext>
            </a:extLst>
          </p:cNvPr>
          <p:cNvSpPr txBox="1"/>
          <p:nvPr/>
        </p:nvSpPr>
        <p:spPr>
          <a:xfrm>
            <a:off x="5366473" y="5853400"/>
            <a:ext cx="1143262" cy="369332"/>
          </a:xfrm>
          <a:prstGeom prst="rect">
            <a:avLst/>
          </a:prstGeom>
          <a:noFill/>
        </p:spPr>
        <p:txBody>
          <a:bodyPr wrap="none" rtlCol="0">
            <a:spAutoFit/>
          </a:bodyPr>
          <a:lstStyle/>
          <a:p>
            <a:r>
              <a:rPr lang="en-US" dirty="0"/>
              <a:t>1/16” disk</a:t>
            </a:r>
          </a:p>
        </p:txBody>
      </p:sp>
      <p:cxnSp>
        <p:nvCxnSpPr>
          <p:cNvPr id="18" name="Straight Arrow Connector 17">
            <a:extLst>
              <a:ext uri="{FF2B5EF4-FFF2-40B4-BE49-F238E27FC236}">
                <a16:creationId xmlns:a16="http://schemas.microsoft.com/office/drawing/2014/main" id="{A6131A44-8EA8-466B-A8F1-794EC149D734}"/>
              </a:ext>
            </a:extLst>
          </p:cNvPr>
          <p:cNvCxnSpPr>
            <a:stCxn id="16" idx="1"/>
          </p:cNvCxnSpPr>
          <p:nvPr/>
        </p:nvCxnSpPr>
        <p:spPr>
          <a:xfrm flipH="1" flipV="1">
            <a:off x="4767943" y="4397348"/>
            <a:ext cx="598530" cy="16407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5249FC5-A78B-46D4-A069-22A783BC7AF2}"/>
              </a:ext>
            </a:extLst>
          </p:cNvPr>
          <p:cNvCxnSpPr>
            <a:stCxn id="16" idx="1"/>
          </p:cNvCxnSpPr>
          <p:nvPr/>
        </p:nvCxnSpPr>
        <p:spPr>
          <a:xfrm flipH="1" flipV="1">
            <a:off x="2715701" y="4695568"/>
            <a:ext cx="2650773" cy="13424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435259E-3671-4A1F-9458-5130CE2C7C94}"/>
              </a:ext>
            </a:extLst>
          </p:cNvPr>
          <p:cNvSpPr txBox="1"/>
          <p:nvPr/>
        </p:nvSpPr>
        <p:spPr>
          <a:xfrm>
            <a:off x="6350970" y="949010"/>
            <a:ext cx="757643" cy="369332"/>
          </a:xfrm>
          <a:prstGeom prst="rect">
            <a:avLst/>
          </a:prstGeom>
          <a:noFill/>
        </p:spPr>
        <p:txBody>
          <a:bodyPr wrap="none" rtlCol="0">
            <a:spAutoFit/>
          </a:bodyPr>
          <a:lstStyle/>
          <a:p>
            <a:r>
              <a:rPr lang="en-US" dirty="0"/>
              <a:t>Elbow</a:t>
            </a:r>
          </a:p>
        </p:txBody>
      </p:sp>
      <p:cxnSp>
        <p:nvCxnSpPr>
          <p:cNvPr id="23" name="Straight Arrow Connector 22">
            <a:extLst>
              <a:ext uri="{FF2B5EF4-FFF2-40B4-BE49-F238E27FC236}">
                <a16:creationId xmlns:a16="http://schemas.microsoft.com/office/drawing/2014/main" id="{CCD02C68-A27E-4F0C-9EA2-DE3255F7FC33}"/>
              </a:ext>
            </a:extLst>
          </p:cNvPr>
          <p:cNvCxnSpPr>
            <a:cxnSpLocks/>
          </p:cNvCxnSpPr>
          <p:nvPr/>
        </p:nvCxnSpPr>
        <p:spPr>
          <a:xfrm flipH="1">
            <a:off x="5938104" y="1150233"/>
            <a:ext cx="395133" cy="4826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FA19A4A-B400-4A19-8C21-C71BFD5A171D}"/>
              </a:ext>
            </a:extLst>
          </p:cNvPr>
          <p:cNvSpPr txBox="1"/>
          <p:nvPr/>
        </p:nvSpPr>
        <p:spPr>
          <a:xfrm>
            <a:off x="716355" y="1372658"/>
            <a:ext cx="587020" cy="369332"/>
          </a:xfrm>
          <a:prstGeom prst="rect">
            <a:avLst/>
          </a:prstGeom>
          <a:noFill/>
        </p:spPr>
        <p:txBody>
          <a:bodyPr wrap="none" rtlCol="0">
            <a:spAutoFit/>
          </a:bodyPr>
          <a:lstStyle/>
          <a:p>
            <a:r>
              <a:rPr lang="en-US" dirty="0"/>
              <a:t>Plug</a:t>
            </a:r>
          </a:p>
        </p:txBody>
      </p:sp>
      <p:cxnSp>
        <p:nvCxnSpPr>
          <p:cNvPr id="27" name="Straight Arrow Connector 26">
            <a:extLst>
              <a:ext uri="{FF2B5EF4-FFF2-40B4-BE49-F238E27FC236}">
                <a16:creationId xmlns:a16="http://schemas.microsoft.com/office/drawing/2014/main" id="{378D5402-17C6-4C48-BFB5-2B9EC569895E}"/>
              </a:ext>
            </a:extLst>
          </p:cNvPr>
          <p:cNvCxnSpPr>
            <a:cxnSpLocks/>
            <a:stCxn id="24" idx="3"/>
          </p:cNvCxnSpPr>
          <p:nvPr/>
        </p:nvCxnSpPr>
        <p:spPr>
          <a:xfrm>
            <a:off x="1303375" y="1557324"/>
            <a:ext cx="654833" cy="4298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178086E-FF6A-40F6-B5BF-656BCF526BAF}"/>
              </a:ext>
            </a:extLst>
          </p:cNvPr>
          <p:cNvCxnSpPr>
            <a:cxnSpLocks/>
            <a:stCxn id="24" idx="3"/>
          </p:cNvCxnSpPr>
          <p:nvPr/>
        </p:nvCxnSpPr>
        <p:spPr>
          <a:xfrm>
            <a:off x="1303375" y="1557324"/>
            <a:ext cx="1247872" cy="6405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A48B90B-E32A-474F-868F-3B3902F78CC0}"/>
              </a:ext>
            </a:extLst>
          </p:cNvPr>
          <p:cNvSpPr txBox="1"/>
          <p:nvPr/>
        </p:nvSpPr>
        <p:spPr>
          <a:xfrm>
            <a:off x="2718448" y="6026510"/>
            <a:ext cx="587020" cy="369332"/>
          </a:xfrm>
          <a:prstGeom prst="rect">
            <a:avLst/>
          </a:prstGeom>
          <a:noFill/>
        </p:spPr>
        <p:txBody>
          <a:bodyPr wrap="none" rtlCol="0">
            <a:spAutoFit/>
          </a:bodyPr>
          <a:lstStyle/>
          <a:p>
            <a:r>
              <a:rPr lang="en-US" dirty="0"/>
              <a:t>Plug</a:t>
            </a:r>
          </a:p>
        </p:txBody>
      </p:sp>
      <p:cxnSp>
        <p:nvCxnSpPr>
          <p:cNvPr id="32" name="Straight Arrow Connector 31">
            <a:extLst>
              <a:ext uri="{FF2B5EF4-FFF2-40B4-BE49-F238E27FC236}">
                <a16:creationId xmlns:a16="http://schemas.microsoft.com/office/drawing/2014/main" id="{7B5A6357-9629-45A5-BAD3-5476FF2F2EE2}"/>
              </a:ext>
            </a:extLst>
          </p:cNvPr>
          <p:cNvCxnSpPr>
            <a:cxnSpLocks/>
            <a:stCxn id="30" idx="1"/>
          </p:cNvCxnSpPr>
          <p:nvPr/>
        </p:nvCxnSpPr>
        <p:spPr>
          <a:xfrm flipH="1" flipV="1">
            <a:off x="1861798" y="5983382"/>
            <a:ext cx="856650" cy="2277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28A4163D-7072-4CD3-B055-EC40CE8E2A86}"/>
              </a:ext>
            </a:extLst>
          </p:cNvPr>
          <p:cNvCxnSpPr>
            <a:stCxn id="30" idx="1"/>
          </p:cNvCxnSpPr>
          <p:nvPr/>
        </p:nvCxnSpPr>
        <p:spPr>
          <a:xfrm flipH="1" flipV="1">
            <a:off x="2282096" y="6026510"/>
            <a:ext cx="436352" cy="184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B85B947-D408-432F-3CE0-F0304F6E646B}"/>
              </a:ext>
            </a:extLst>
          </p:cNvPr>
          <p:cNvSpPr txBox="1"/>
          <p:nvPr/>
        </p:nvSpPr>
        <p:spPr>
          <a:xfrm>
            <a:off x="417711" y="271036"/>
            <a:ext cx="11585049" cy="1200329"/>
          </a:xfrm>
          <a:prstGeom prst="rect">
            <a:avLst/>
          </a:prstGeom>
          <a:noFill/>
        </p:spPr>
        <p:txBody>
          <a:bodyPr wrap="square" rtlCol="0">
            <a:spAutoFit/>
          </a:bodyPr>
          <a:lstStyle/>
          <a:p>
            <a:r>
              <a:rPr lang="en-US" dirty="0">
                <a:solidFill>
                  <a:schemeClr val="accent1">
                    <a:lumMod val="75000"/>
                  </a:schemeClr>
                </a:solidFill>
              </a:rPr>
              <a:t>The mask blocks are made from aluminum, dimensions 77”-79”Wx77”Hx12”.</a:t>
            </a:r>
          </a:p>
          <a:p>
            <a:r>
              <a:rPr lang="en-US" dirty="0">
                <a:solidFill>
                  <a:schemeClr val="accent1">
                    <a:lumMod val="75000"/>
                  </a:schemeClr>
                </a:solidFill>
              </a:rPr>
              <a:t>The 67” diameter hole is covered with two thin 1/16”disks to keep the radioactive air inside the mask.</a:t>
            </a:r>
          </a:p>
          <a:p>
            <a:r>
              <a:rPr lang="en-US" dirty="0">
                <a:solidFill>
                  <a:schemeClr val="accent1">
                    <a:lumMod val="75000"/>
                  </a:schemeClr>
                </a:solidFill>
              </a:rPr>
              <a:t>Two water loops holes are drilled in the mask block.</a:t>
            </a:r>
          </a:p>
          <a:p>
            <a:endParaRPr lang="en-US" dirty="0"/>
          </a:p>
        </p:txBody>
      </p:sp>
      <p:sp>
        <p:nvSpPr>
          <p:cNvPr id="34" name="Title 1">
            <a:extLst>
              <a:ext uri="{FF2B5EF4-FFF2-40B4-BE49-F238E27FC236}">
                <a16:creationId xmlns:a16="http://schemas.microsoft.com/office/drawing/2014/main" id="{DFC2C64B-542A-20EC-F86B-6C12013BFA59}"/>
              </a:ext>
            </a:extLst>
          </p:cNvPr>
          <p:cNvSpPr txBox="1">
            <a:spLocks/>
          </p:cNvSpPr>
          <p:nvPr/>
        </p:nvSpPr>
        <p:spPr>
          <a:xfrm>
            <a:off x="4909175" y="-20221"/>
            <a:ext cx="3418396" cy="5692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70C0"/>
                </a:solidFill>
                <a:latin typeface="Helvetica" panose="020B0604020202020204" pitchFamily="34" charset="0"/>
                <a:cs typeface="Helvetica" panose="020B0604020202020204" pitchFamily="34" charset="0"/>
              </a:rPr>
              <a:t>Mask Core Block</a:t>
            </a:r>
          </a:p>
        </p:txBody>
      </p:sp>
    </p:spTree>
    <p:extLst>
      <p:ext uri="{BB962C8B-B14F-4D97-AF65-F5344CB8AC3E}">
        <p14:creationId xmlns:p14="http://schemas.microsoft.com/office/powerpoint/2010/main" val="207577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D97155-BECE-43BD-98AD-7381CEE96685}"/>
              </a:ext>
            </a:extLst>
          </p:cNvPr>
          <p:cNvSpPr>
            <a:spLocks noGrp="1"/>
          </p:cNvSpPr>
          <p:nvPr>
            <p:ph type="ftr" sz="quarter" idx="11"/>
          </p:nvPr>
        </p:nvSpPr>
        <p:spPr/>
        <p:txBody>
          <a:bodyPr/>
          <a:lstStyle/>
          <a:p>
            <a:r>
              <a:rPr lang="sv-SE"/>
              <a:t>LBNF Hadron Absorber  Mechanical Design</a:t>
            </a:r>
            <a:endParaRPr lang="en-US" dirty="0"/>
          </a:p>
        </p:txBody>
      </p:sp>
      <p:sp>
        <p:nvSpPr>
          <p:cNvPr id="3" name="Slide Number Placeholder 2">
            <a:extLst>
              <a:ext uri="{FF2B5EF4-FFF2-40B4-BE49-F238E27FC236}">
                <a16:creationId xmlns:a16="http://schemas.microsoft.com/office/drawing/2014/main" id="{AC568668-51B3-4075-B5C9-E2BA30B91339}"/>
              </a:ext>
            </a:extLst>
          </p:cNvPr>
          <p:cNvSpPr>
            <a:spLocks noGrp="1"/>
          </p:cNvSpPr>
          <p:nvPr>
            <p:ph type="sldNum" sz="quarter" idx="12"/>
          </p:nvPr>
        </p:nvSpPr>
        <p:spPr/>
        <p:txBody>
          <a:bodyPr/>
          <a:lstStyle/>
          <a:p>
            <a:fld id="{E2BA4613-F97B-4173-A7DB-AA33085A69D9}" type="slidenum">
              <a:rPr lang="en-US" smtClean="0"/>
              <a:t>11</a:t>
            </a:fld>
            <a:endParaRPr lang="en-US" dirty="0"/>
          </a:p>
        </p:txBody>
      </p:sp>
      <p:sp>
        <p:nvSpPr>
          <p:cNvPr id="4" name="TextBox 3">
            <a:extLst>
              <a:ext uri="{FF2B5EF4-FFF2-40B4-BE49-F238E27FC236}">
                <a16:creationId xmlns:a16="http://schemas.microsoft.com/office/drawing/2014/main" id="{AD8BAA7F-82BA-46CE-BCD2-BA69CA29AF90}"/>
              </a:ext>
            </a:extLst>
          </p:cNvPr>
          <p:cNvSpPr txBox="1"/>
          <p:nvPr/>
        </p:nvSpPr>
        <p:spPr>
          <a:xfrm>
            <a:off x="4231805" y="0"/>
            <a:ext cx="4411785" cy="461665"/>
          </a:xfrm>
          <a:prstGeom prst="rect">
            <a:avLst/>
          </a:prstGeom>
          <a:noFill/>
        </p:spPr>
        <p:txBody>
          <a:bodyPr wrap="none" rtlCol="0">
            <a:spAutoFit/>
          </a:bodyPr>
          <a:lstStyle/>
          <a:p>
            <a:r>
              <a:rPr lang="en-US" sz="2400" b="1" dirty="0">
                <a:solidFill>
                  <a:srgbClr val="0070C0"/>
                </a:solidFill>
              </a:rPr>
              <a:t>Absorber core modules assembly</a:t>
            </a:r>
          </a:p>
        </p:txBody>
      </p:sp>
      <p:sp>
        <p:nvSpPr>
          <p:cNvPr id="6" name="TextBox 5">
            <a:extLst>
              <a:ext uri="{FF2B5EF4-FFF2-40B4-BE49-F238E27FC236}">
                <a16:creationId xmlns:a16="http://schemas.microsoft.com/office/drawing/2014/main" id="{ADAC8D29-AF34-4BDD-9308-04F9C427608F}"/>
              </a:ext>
            </a:extLst>
          </p:cNvPr>
          <p:cNvSpPr txBox="1"/>
          <p:nvPr/>
        </p:nvSpPr>
        <p:spPr>
          <a:xfrm>
            <a:off x="811887" y="422395"/>
            <a:ext cx="11052313" cy="369332"/>
          </a:xfrm>
          <a:prstGeom prst="rect">
            <a:avLst/>
          </a:prstGeom>
          <a:noFill/>
        </p:spPr>
        <p:txBody>
          <a:bodyPr wrap="square" rtlCol="0">
            <a:spAutoFit/>
          </a:bodyPr>
          <a:lstStyle/>
          <a:p>
            <a:r>
              <a:rPr lang="en-US" dirty="0">
                <a:solidFill>
                  <a:schemeClr val="accent1">
                    <a:lumMod val="75000"/>
                  </a:schemeClr>
                </a:solidFill>
              </a:rPr>
              <a:t>Four types of modules are installed in the absorber Air box, Spoiler, Mask, and Aluminum core block. </a:t>
            </a:r>
          </a:p>
        </p:txBody>
      </p:sp>
      <p:sp>
        <p:nvSpPr>
          <p:cNvPr id="72" name="TextBox 71">
            <a:extLst>
              <a:ext uri="{FF2B5EF4-FFF2-40B4-BE49-F238E27FC236}">
                <a16:creationId xmlns:a16="http://schemas.microsoft.com/office/drawing/2014/main" id="{F4B78A8B-EED7-4304-8B75-339B05B7E81B}"/>
              </a:ext>
            </a:extLst>
          </p:cNvPr>
          <p:cNvSpPr txBox="1"/>
          <p:nvPr/>
        </p:nvSpPr>
        <p:spPr>
          <a:xfrm>
            <a:off x="6961762" y="781285"/>
            <a:ext cx="1510350" cy="369332"/>
          </a:xfrm>
          <a:prstGeom prst="rect">
            <a:avLst/>
          </a:prstGeom>
          <a:noFill/>
        </p:spPr>
        <p:txBody>
          <a:bodyPr wrap="none" rtlCol="0">
            <a:spAutoFit/>
          </a:bodyPr>
          <a:lstStyle/>
          <a:p>
            <a:r>
              <a:rPr lang="en-US" dirty="0"/>
              <a:t>Mask module </a:t>
            </a:r>
          </a:p>
        </p:txBody>
      </p:sp>
      <p:sp>
        <p:nvSpPr>
          <p:cNvPr id="73" name="TextBox 72">
            <a:extLst>
              <a:ext uri="{FF2B5EF4-FFF2-40B4-BE49-F238E27FC236}">
                <a16:creationId xmlns:a16="http://schemas.microsoft.com/office/drawing/2014/main" id="{5F237D8F-8080-4FBE-ADF1-8DB6D701E887}"/>
              </a:ext>
            </a:extLst>
          </p:cNvPr>
          <p:cNvSpPr txBox="1"/>
          <p:nvPr/>
        </p:nvSpPr>
        <p:spPr>
          <a:xfrm>
            <a:off x="9103927" y="697546"/>
            <a:ext cx="2970878" cy="369332"/>
          </a:xfrm>
          <a:prstGeom prst="rect">
            <a:avLst/>
          </a:prstGeom>
          <a:noFill/>
        </p:spPr>
        <p:txBody>
          <a:bodyPr wrap="none" rtlCol="0">
            <a:spAutoFit/>
          </a:bodyPr>
          <a:lstStyle/>
          <a:p>
            <a:r>
              <a:rPr lang="en-US" dirty="0"/>
              <a:t>Aluminum Core block module</a:t>
            </a:r>
          </a:p>
        </p:txBody>
      </p:sp>
      <p:sp>
        <p:nvSpPr>
          <p:cNvPr id="74" name="TextBox 73">
            <a:extLst>
              <a:ext uri="{FF2B5EF4-FFF2-40B4-BE49-F238E27FC236}">
                <a16:creationId xmlns:a16="http://schemas.microsoft.com/office/drawing/2014/main" id="{3CE06097-E650-4143-B87D-A02E83D8E23B}"/>
              </a:ext>
            </a:extLst>
          </p:cNvPr>
          <p:cNvSpPr txBox="1"/>
          <p:nvPr/>
        </p:nvSpPr>
        <p:spPr>
          <a:xfrm>
            <a:off x="3914062" y="795290"/>
            <a:ext cx="2224058" cy="369332"/>
          </a:xfrm>
          <a:prstGeom prst="rect">
            <a:avLst/>
          </a:prstGeom>
          <a:noFill/>
        </p:spPr>
        <p:txBody>
          <a:bodyPr wrap="square" rtlCol="0">
            <a:spAutoFit/>
          </a:bodyPr>
          <a:lstStyle/>
          <a:p>
            <a:r>
              <a:rPr lang="en-US" dirty="0"/>
              <a:t>Spoiler module</a:t>
            </a:r>
          </a:p>
        </p:txBody>
      </p:sp>
      <p:pic>
        <p:nvPicPr>
          <p:cNvPr id="15" name="Picture 14" descr="Graphical user interface, application&#10;&#10;Description automatically generated">
            <a:extLst>
              <a:ext uri="{FF2B5EF4-FFF2-40B4-BE49-F238E27FC236}">
                <a16:creationId xmlns:a16="http://schemas.microsoft.com/office/drawing/2014/main" id="{CD343D98-F4BE-2243-F608-ACDCD58EFBEE}"/>
              </a:ext>
            </a:extLst>
          </p:cNvPr>
          <p:cNvPicPr>
            <a:picLocks noChangeAspect="1"/>
          </p:cNvPicPr>
          <p:nvPr/>
        </p:nvPicPr>
        <p:blipFill rotWithShape="1">
          <a:blip r:embed="rId2">
            <a:extLst>
              <a:ext uri="{28A0092B-C50C-407E-A947-70E740481C1C}">
                <a14:useLocalDpi xmlns:a14="http://schemas.microsoft.com/office/drawing/2010/main" val="0"/>
              </a:ext>
            </a:extLst>
          </a:blip>
          <a:srcRect l="43305" t="22943" r="34023" b="11159"/>
          <a:stretch/>
        </p:blipFill>
        <p:spPr>
          <a:xfrm>
            <a:off x="6244264" y="1188858"/>
            <a:ext cx="2935758" cy="4690448"/>
          </a:xfrm>
          <a:prstGeom prst="rect">
            <a:avLst/>
          </a:prstGeom>
        </p:spPr>
      </p:pic>
      <p:cxnSp>
        <p:nvCxnSpPr>
          <p:cNvPr id="61" name="Straight Arrow Connector 60">
            <a:extLst>
              <a:ext uri="{FF2B5EF4-FFF2-40B4-BE49-F238E27FC236}">
                <a16:creationId xmlns:a16="http://schemas.microsoft.com/office/drawing/2014/main" id="{E7F791AF-8522-A321-4FA2-71FF8E35BE5A}"/>
              </a:ext>
            </a:extLst>
          </p:cNvPr>
          <p:cNvCxnSpPr>
            <a:cxnSpLocks/>
          </p:cNvCxnSpPr>
          <p:nvPr/>
        </p:nvCxnSpPr>
        <p:spPr>
          <a:xfrm flipV="1">
            <a:off x="1594537" y="3631595"/>
            <a:ext cx="0" cy="731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6DA7F92-1C07-207F-A638-C979C931B529}"/>
              </a:ext>
            </a:extLst>
          </p:cNvPr>
          <p:cNvCxnSpPr>
            <a:cxnSpLocks/>
          </p:cNvCxnSpPr>
          <p:nvPr/>
        </p:nvCxnSpPr>
        <p:spPr>
          <a:xfrm flipH="1" flipV="1">
            <a:off x="1517024" y="3611155"/>
            <a:ext cx="519964" cy="60257"/>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4422954-6BB3-0129-56DD-ABA692DA1F90}"/>
              </a:ext>
            </a:extLst>
          </p:cNvPr>
          <p:cNvSpPr txBox="1"/>
          <p:nvPr/>
        </p:nvSpPr>
        <p:spPr>
          <a:xfrm>
            <a:off x="1395111" y="4424557"/>
            <a:ext cx="571671" cy="307777"/>
          </a:xfrm>
          <a:prstGeom prst="rect">
            <a:avLst/>
          </a:prstGeom>
          <a:noFill/>
        </p:spPr>
        <p:txBody>
          <a:bodyPr wrap="square" rtlCol="0">
            <a:spAutoFit/>
          </a:bodyPr>
          <a:lstStyle/>
          <a:p>
            <a:r>
              <a:rPr lang="en-US" sz="1400" dirty="0"/>
              <a:t>77”</a:t>
            </a:r>
          </a:p>
        </p:txBody>
      </p:sp>
      <p:cxnSp>
        <p:nvCxnSpPr>
          <p:cNvPr id="66" name="Straight Arrow Connector 65">
            <a:extLst>
              <a:ext uri="{FF2B5EF4-FFF2-40B4-BE49-F238E27FC236}">
                <a16:creationId xmlns:a16="http://schemas.microsoft.com/office/drawing/2014/main" id="{9523440F-2D0A-1587-FC5D-4E704A31EC31}"/>
              </a:ext>
            </a:extLst>
          </p:cNvPr>
          <p:cNvCxnSpPr>
            <a:cxnSpLocks/>
          </p:cNvCxnSpPr>
          <p:nvPr/>
        </p:nvCxnSpPr>
        <p:spPr>
          <a:xfrm>
            <a:off x="1594537" y="4763729"/>
            <a:ext cx="0" cy="715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25872F3-5E9D-6A9E-CF8E-CB53052EBBC4}"/>
              </a:ext>
            </a:extLst>
          </p:cNvPr>
          <p:cNvCxnSpPr>
            <a:cxnSpLocks/>
          </p:cNvCxnSpPr>
          <p:nvPr/>
        </p:nvCxnSpPr>
        <p:spPr>
          <a:xfrm flipH="1" flipV="1">
            <a:off x="1482304" y="5454009"/>
            <a:ext cx="487856" cy="76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A4466E0-330E-DCA0-5CD2-95586136949B}"/>
              </a:ext>
            </a:extLst>
          </p:cNvPr>
          <p:cNvCxnSpPr/>
          <p:nvPr/>
        </p:nvCxnSpPr>
        <p:spPr>
          <a:xfrm>
            <a:off x="6733016" y="5599916"/>
            <a:ext cx="0" cy="424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2B8E752-2ADB-75C9-20A5-03EB8CF00F08}"/>
              </a:ext>
            </a:extLst>
          </p:cNvPr>
          <p:cNvCxnSpPr/>
          <p:nvPr/>
        </p:nvCxnSpPr>
        <p:spPr>
          <a:xfrm flipH="1" flipV="1">
            <a:off x="6733016" y="5877688"/>
            <a:ext cx="607634" cy="53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2E7EC02-697B-6BDD-8503-6632673A89A3}"/>
              </a:ext>
            </a:extLst>
          </p:cNvPr>
          <p:cNvCxnSpPr>
            <a:cxnSpLocks/>
          </p:cNvCxnSpPr>
          <p:nvPr/>
        </p:nvCxnSpPr>
        <p:spPr>
          <a:xfrm>
            <a:off x="8732079" y="5823852"/>
            <a:ext cx="3922" cy="35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281DE05-CDF2-8125-A937-6A96A4850C65}"/>
              </a:ext>
            </a:extLst>
          </p:cNvPr>
          <p:cNvCxnSpPr>
            <a:cxnSpLocks/>
          </p:cNvCxnSpPr>
          <p:nvPr/>
        </p:nvCxnSpPr>
        <p:spPr>
          <a:xfrm>
            <a:off x="8018044" y="5999130"/>
            <a:ext cx="717957" cy="80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9EF2173-3D36-427B-FE96-342237167607}"/>
              </a:ext>
            </a:extLst>
          </p:cNvPr>
          <p:cNvSpPr txBox="1"/>
          <p:nvPr/>
        </p:nvSpPr>
        <p:spPr>
          <a:xfrm rot="250078">
            <a:off x="7360907" y="5816103"/>
            <a:ext cx="755335" cy="307777"/>
          </a:xfrm>
          <a:prstGeom prst="rect">
            <a:avLst/>
          </a:prstGeom>
          <a:noFill/>
        </p:spPr>
        <p:txBody>
          <a:bodyPr wrap="none" rtlCol="0">
            <a:spAutoFit/>
          </a:bodyPr>
          <a:lstStyle/>
          <a:p>
            <a:r>
              <a:rPr lang="en-US" sz="1400" dirty="0"/>
              <a:t>77”-79”</a:t>
            </a:r>
          </a:p>
        </p:txBody>
      </p:sp>
      <p:pic>
        <p:nvPicPr>
          <p:cNvPr id="35" name="Picture 34" descr="Graphical user interface, application&#10;&#10;Description automatically generated">
            <a:extLst>
              <a:ext uri="{FF2B5EF4-FFF2-40B4-BE49-F238E27FC236}">
                <a16:creationId xmlns:a16="http://schemas.microsoft.com/office/drawing/2014/main" id="{9F59556E-A170-8557-501F-7BF211F07355}"/>
              </a:ext>
            </a:extLst>
          </p:cNvPr>
          <p:cNvPicPr>
            <a:picLocks noChangeAspect="1"/>
          </p:cNvPicPr>
          <p:nvPr/>
        </p:nvPicPr>
        <p:blipFill rotWithShape="1">
          <a:blip r:embed="rId3">
            <a:extLst>
              <a:ext uri="{28A0092B-C50C-407E-A947-70E740481C1C}">
                <a14:useLocalDpi xmlns:a14="http://schemas.microsoft.com/office/drawing/2010/main" val="0"/>
              </a:ext>
            </a:extLst>
          </a:blip>
          <a:srcRect l="30032" t="16642" r="47097" b="4829"/>
          <a:stretch/>
        </p:blipFill>
        <p:spPr>
          <a:xfrm>
            <a:off x="9389465" y="1123407"/>
            <a:ext cx="2503786" cy="4725652"/>
          </a:xfrm>
          <a:prstGeom prst="rect">
            <a:avLst/>
          </a:prstGeom>
        </p:spPr>
      </p:pic>
      <p:cxnSp>
        <p:nvCxnSpPr>
          <p:cNvPr id="83" name="Straight Arrow Connector 82">
            <a:extLst>
              <a:ext uri="{FF2B5EF4-FFF2-40B4-BE49-F238E27FC236}">
                <a16:creationId xmlns:a16="http://schemas.microsoft.com/office/drawing/2014/main" id="{5473F280-2BA0-7AA1-FFCA-F85B50F150B2}"/>
              </a:ext>
            </a:extLst>
          </p:cNvPr>
          <p:cNvCxnSpPr>
            <a:cxnSpLocks/>
          </p:cNvCxnSpPr>
          <p:nvPr/>
        </p:nvCxnSpPr>
        <p:spPr>
          <a:xfrm>
            <a:off x="11061484" y="5982720"/>
            <a:ext cx="325063" cy="58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4329BED-FD19-2A9D-E942-C8267E58694D}"/>
              </a:ext>
            </a:extLst>
          </p:cNvPr>
          <p:cNvSpPr txBox="1"/>
          <p:nvPr/>
        </p:nvSpPr>
        <p:spPr>
          <a:xfrm rot="662105">
            <a:off x="10337576" y="5743076"/>
            <a:ext cx="755335" cy="307777"/>
          </a:xfrm>
          <a:prstGeom prst="rect">
            <a:avLst/>
          </a:prstGeom>
          <a:noFill/>
        </p:spPr>
        <p:txBody>
          <a:bodyPr wrap="none" rtlCol="0">
            <a:spAutoFit/>
          </a:bodyPr>
          <a:lstStyle/>
          <a:p>
            <a:r>
              <a:rPr lang="en-US" sz="1400" dirty="0"/>
              <a:t>67”-69”</a:t>
            </a:r>
          </a:p>
        </p:txBody>
      </p:sp>
      <p:cxnSp>
        <p:nvCxnSpPr>
          <p:cNvPr id="85" name="Straight Connector 84">
            <a:extLst>
              <a:ext uri="{FF2B5EF4-FFF2-40B4-BE49-F238E27FC236}">
                <a16:creationId xmlns:a16="http://schemas.microsoft.com/office/drawing/2014/main" id="{89D4A9EB-FEA6-85A2-8E58-47EB52D2C56C}"/>
              </a:ext>
            </a:extLst>
          </p:cNvPr>
          <p:cNvCxnSpPr/>
          <p:nvPr/>
        </p:nvCxnSpPr>
        <p:spPr>
          <a:xfrm>
            <a:off x="10029083" y="5524149"/>
            <a:ext cx="0" cy="348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ADAD1C0-259A-BDE6-6A94-CFDEE3CB5492}"/>
              </a:ext>
            </a:extLst>
          </p:cNvPr>
          <p:cNvCxnSpPr>
            <a:cxnSpLocks/>
            <a:stCxn id="84" idx="1"/>
          </p:cNvCxnSpPr>
          <p:nvPr/>
        </p:nvCxnSpPr>
        <p:spPr>
          <a:xfrm flipH="1" flipV="1">
            <a:off x="10011749" y="5753446"/>
            <a:ext cx="332810" cy="71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3DD2DB-7A95-ECEB-E1B4-5D1437CE0373}"/>
              </a:ext>
            </a:extLst>
          </p:cNvPr>
          <p:cNvCxnSpPr/>
          <p:nvPr/>
        </p:nvCxnSpPr>
        <p:spPr>
          <a:xfrm>
            <a:off x="11347639" y="5810523"/>
            <a:ext cx="516562" cy="73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944DC71-AE20-D9AF-D42C-6B1CFC6319A9}"/>
              </a:ext>
            </a:extLst>
          </p:cNvPr>
          <p:cNvCxnSpPr/>
          <p:nvPr/>
        </p:nvCxnSpPr>
        <p:spPr>
          <a:xfrm>
            <a:off x="11792946" y="5117300"/>
            <a:ext cx="0" cy="750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F3F4E4A4-BAD4-2ABB-9A91-F32C69B5A8C2}"/>
              </a:ext>
            </a:extLst>
          </p:cNvPr>
          <p:cNvSpPr txBox="1"/>
          <p:nvPr/>
        </p:nvSpPr>
        <p:spPr>
          <a:xfrm>
            <a:off x="11578365" y="4829750"/>
            <a:ext cx="571671" cy="307777"/>
          </a:xfrm>
          <a:prstGeom prst="rect">
            <a:avLst/>
          </a:prstGeom>
          <a:noFill/>
        </p:spPr>
        <p:txBody>
          <a:bodyPr wrap="square" rtlCol="0">
            <a:spAutoFit/>
          </a:bodyPr>
          <a:lstStyle/>
          <a:p>
            <a:r>
              <a:rPr lang="en-US" sz="1400" dirty="0"/>
              <a:t>67”</a:t>
            </a:r>
          </a:p>
        </p:txBody>
      </p:sp>
      <p:cxnSp>
        <p:nvCxnSpPr>
          <p:cNvPr id="90" name="Straight Arrow Connector 89">
            <a:extLst>
              <a:ext uri="{FF2B5EF4-FFF2-40B4-BE49-F238E27FC236}">
                <a16:creationId xmlns:a16="http://schemas.microsoft.com/office/drawing/2014/main" id="{D0167790-84B9-6EC5-E86E-72A26A1B5A2D}"/>
              </a:ext>
            </a:extLst>
          </p:cNvPr>
          <p:cNvCxnSpPr/>
          <p:nvPr/>
        </p:nvCxnSpPr>
        <p:spPr>
          <a:xfrm flipV="1">
            <a:off x="11787406" y="4315109"/>
            <a:ext cx="0" cy="542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269C751-0E78-9561-721E-DAE4731B1C4F}"/>
              </a:ext>
            </a:extLst>
          </p:cNvPr>
          <p:cNvCxnSpPr/>
          <p:nvPr/>
        </p:nvCxnSpPr>
        <p:spPr>
          <a:xfrm>
            <a:off x="11347639" y="4256600"/>
            <a:ext cx="573243" cy="82591"/>
          </a:xfrm>
          <a:prstGeom prst="line">
            <a:avLst/>
          </a:prstGeom>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F3EA53F3-1FBD-C68B-B4DD-033BC3946BF3}"/>
              </a:ext>
            </a:extLst>
          </p:cNvPr>
          <p:cNvPicPr>
            <a:picLocks noChangeAspect="1"/>
          </p:cNvPicPr>
          <p:nvPr/>
        </p:nvPicPr>
        <p:blipFill rotWithShape="1">
          <a:blip r:embed="rId4">
            <a:extLst>
              <a:ext uri="{28A0092B-C50C-407E-A947-70E740481C1C}">
                <a14:useLocalDpi xmlns:a14="http://schemas.microsoft.com/office/drawing/2010/main" val="0"/>
              </a:ext>
            </a:extLst>
          </a:blip>
          <a:srcRect l="38131" t="15800" r="39401" b="10316"/>
          <a:stretch/>
        </p:blipFill>
        <p:spPr>
          <a:xfrm>
            <a:off x="3250319" y="1177566"/>
            <a:ext cx="2597189" cy="4694766"/>
          </a:xfrm>
          <a:prstGeom prst="rect">
            <a:avLst/>
          </a:prstGeom>
        </p:spPr>
      </p:pic>
      <p:cxnSp>
        <p:nvCxnSpPr>
          <p:cNvPr id="94" name="Straight Connector 93">
            <a:extLst>
              <a:ext uri="{FF2B5EF4-FFF2-40B4-BE49-F238E27FC236}">
                <a16:creationId xmlns:a16="http://schemas.microsoft.com/office/drawing/2014/main" id="{7B98526A-9DB7-ECBC-E7A9-D7E1C8B360D7}"/>
              </a:ext>
            </a:extLst>
          </p:cNvPr>
          <p:cNvCxnSpPr>
            <a:cxnSpLocks/>
          </p:cNvCxnSpPr>
          <p:nvPr/>
        </p:nvCxnSpPr>
        <p:spPr>
          <a:xfrm>
            <a:off x="3135151" y="3429000"/>
            <a:ext cx="486012" cy="78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749A555-BC5D-E5FC-1F30-40E358C42581}"/>
              </a:ext>
            </a:extLst>
          </p:cNvPr>
          <p:cNvCxnSpPr>
            <a:cxnSpLocks/>
          </p:cNvCxnSpPr>
          <p:nvPr/>
        </p:nvCxnSpPr>
        <p:spPr>
          <a:xfrm flipH="1" flipV="1">
            <a:off x="3233038" y="3429000"/>
            <a:ext cx="4502" cy="867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467A7B6-BB04-457C-1636-1E6FE83783C1}"/>
              </a:ext>
            </a:extLst>
          </p:cNvPr>
          <p:cNvSpPr txBox="1"/>
          <p:nvPr/>
        </p:nvSpPr>
        <p:spPr>
          <a:xfrm>
            <a:off x="3048799" y="4331438"/>
            <a:ext cx="571671" cy="307777"/>
          </a:xfrm>
          <a:prstGeom prst="rect">
            <a:avLst/>
          </a:prstGeom>
          <a:noFill/>
        </p:spPr>
        <p:txBody>
          <a:bodyPr wrap="square" rtlCol="0">
            <a:spAutoFit/>
          </a:bodyPr>
          <a:lstStyle/>
          <a:p>
            <a:r>
              <a:rPr lang="en-US" sz="1400" dirty="0"/>
              <a:t>77”</a:t>
            </a:r>
          </a:p>
        </p:txBody>
      </p:sp>
      <p:cxnSp>
        <p:nvCxnSpPr>
          <p:cNvPr id="97" name="Straight Arrow Connector 96">
            <a:extLst>
              <a:ext uri="{FF2B5EF4-FFF2-40B4-BE49-F238E27FC236}">
                <a16:creationId xmlns:a16="http://schemas.microsoft.com/office/drawing/2014/main" id="{27C89E5D-46CE-3F5E-D5DB-AAED1B1346D7}"/>
              </a:ext>
            </a:extLst>
          </p:cNvPr>
          <p:cNvCxnSpPr>
            <a:cxnSpLocks/>
          </p:cNvCxnSpPr>
          <p:nvPr/>
        </p:nvCxnSpPr>
        <p:spPr>
          <a:xfrm>
            <a:off x="3245124" y="4650112"/>
            <a:ext cx="0" cy="777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9D354B0-E025-F44E-A3B9-0A135B7F8117}"/>
              </a:ext>
            </a:extLst>
          </p:cNvPr>
          <p:cNvCxnSpPr>
            <a:cxnSpLocks/>
          </p:cNvCxnSpPr>
          <p:nvPr/>
        </p:nvCxnSpPr>
        <p:spPr>
          <a:xfrm>
            <a:off x="3133094" y="5394980"/>
            <a:ext cx="780968" cy="162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AE94F3A-6E16-18AC-FEEF-9D068995C519}"/>
              </a:ext>
            </a:extLst>
          </p:cNvPr>
          <p:cNvCxnSpPr/>
          <p:nvPr/>
        </p:nvCxnSpPr>
        <p:spPr>
          <a:xfrm>
            <a:off x="5220805" y="5823855"/>
            <a:ext cx="0" cy="326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4B25527-DC79-76FC-E9DD-C21F920749E9}"/>
              </a:ext>
            </a:extLst>
          </p:cNvPr>
          <p:cNvCxnSpPr>
            <a:cxnSpLocks/>
          </p:cNvCxnSpPr>
          <p:nvPr/>
        </p:nvCxnSpPr>
        <p:spPr>
          <a:xfrm>
            <a:off x="4557870" y="5946102"/>
            <a:ext cx="659774" cy="131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94155DD-3913-1C6A-994E-8F067BB0314C}"/>
              </a:ext>
            </a:extLst>
          </p:cNvPr>
          <p:cNvSpPr txBox="1"/>
          <p:nvPr/>
        </p:nvSpPr>
        <p:spPr>
          <a:xfrm rot="344318">
            <a:off x="4162061" y="5743076"/>
            <a:ext cx="442750" cy="307777"/>
          </a:xfrm>
          <a:prstGeom prst="rect">
            <a:avLst/>
          </a:prstGeom>
          <a:noFill/>
        </p:spPr>
        <p:txBody>
          <a:bodyPr wrap="none" rtlCol="0">
            <a:spAutoFit/>
          </a:bodyPr>
          <a:lstStyle/>
          <a:p>
            <a:r>
              <a:rPr lang="en-US" sz="1400" dirty="0"/>
              <a:t>79”</a:t>
            </a:r>
          </a:p>
        </p:txBody>
      </p:sp>
      <p:cxnSp>
        <p:nvCxnSpPr>
          <p:cNvPr id="103" name="Straight Arrow Connector 102">
            <a:extLst>
              <a:ext uri="{FF2B5EF4-FFF2-40B4-BE49-F238E27FC236}">
                <a16:creationId xmlns:a16="http://schemas.microsoft.com/office/drawing/2014/main" id="{5CC28F2F-6BB1-5E13-126E-ED3E2A884737}"/>
              </a:ext>
            </a:extLst>
          </p:cNvPr>
          <p:cNvCxnSpPr>
            <a:cxnSpLocks/>
          </p:cNvCxnSpPr>
          <p:nvPr/>
        </p:nvCxnSpPr>
        <p:spPr>
          <a:xfrm flipH="1" flipV="1">
            <a:off x="3572051" y="5753446"/>
            <a:ext cx="627984" cy="11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1534197F-135C-97BC-070B-318541C74796}"/>
              </a:ext>
            </a:extLst>
          </p:cNvPr>
          <p:cNvSpPr>
            <a:spLocks noGrp="1"/>
          </p:cNvSpPr>
          <p:nvPr>
            <p:ph type="dt" sz="half" idx="10"/>
          </p:nvPr>
        </p:nvSpPr>
        <p:spPr/>
        <p:txBody>
          <a:bodyPr/>
          <a:lstStyle/>
          <a:p>
            <a:fld id="{7DB1B763-5F1B-4DC4-8ED0-A38AEE383983}" type="datetime1">
              <a:rPr lang="en-US" smtClean="0"/>
              <a:t>9/16/2022</a:t>
            </a:fld>
            <a:endParaRPr lang="en-US" dirty="0"/>
          </a:p>
        </p:txBody>
      </p:sp>
      <p:pic>
        <p:nvPicPr>
          <p:cNvPr id="43" name="Picture 42">
            <a:extLst>
              <a:ext uri="{FF2B5EF4-FFF2-40B4-BE49-F238E27FC236}">
                <a16:creationId xmlns:a16="http://schemas.microsoft.com/office/drawing/2014/main" id="{9012BF99-9761-81EC-759D-B9B20CA6F90E}"/>
              </a:ext>
            </a:extLst>
          </p:cNvPr>
          <p:cNvPicPr>
            <a:picLocks noChangeAspect="1"/>
          </p:cNvPicPr>
          <p:nvPr/>
        </p:nvPicPr>
        <p:blipFill rotWithShape="1">
          <a:blip r:embed="rId5"/>
          <a:srcRect l="32857" r="32414"/>
          <a:stretch/>
        </p:blipFill>
        <p:spPr>
          <a:xfrm>
            <a:off x="176538" y="1097949"/>
            <a:ext cx="2674653" cy="4662101"/>
          </a:xfrm>
          <a:prstGeom prst="rect">
            <a:avLst/>
          </a:prstGeom>
        </p:spPr>
      </p:pic>
      <p:cxnSp>
        <p:nvCxnSpPr>
          <p:cNvPr id="17" name="Straight Connector 16">
            <a:extLst>
              <a:ext uri="{FF2B5EF4-FFF2-40B4-BE49-F238E27FC236}">
                <a16:creationId xmlns:a16="http://schemas.microsoft.com/office/drawing/2014/main" id="{4A005317-E043-ED6F-15A8-1EB173AF7926}"/>
              </a:ext>
            </a:extLst>
          </p:cNvPr>
          <p:cNvCxnSpPr/>
          <p:nvPr/>
        </p:nvCxnSpPr>
        <p:spPr>
          <a:xfrm flipH="1">
            <a:off x="3574511" y="5492355"/>
            <a:ext cx="6889" cy="35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12245D7-FA3E-FB16-AEB1-FD6578A47D4E}"/>
              </a:ext>
            </a:extLst>
          </p:cNvPr>
          <p:cNvCxnSpPr>
            <a:cxnSpLocks/>
          </p:cNvCxnSpPr>
          <p:nvPr/>
        </p:nvCxnSpPr>
        <p:spPr>
          <a:xfrm>
            <a:off x="11396189" y="5807353"/>
            <a:ext cx="0" cy="33546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830AF17-EBB0-6B04-86F2-80282A9883A8}"/>
              </a:ext>
            </a:extLst>
          </p:cNvPr>
          <p:cNvSpPr txBox="1"/>
          <p:nvPr/>
        </p:nvSpPr>
        <p:spPr>
          <a:xfrm>
            <a:off x="5655294" y="3299908"/>
            <a:ext cx="998991" cy="307777"/>
          </a:xfrm>
          <a:prstGeom prst="rect">
            <a:avLst/>
          </a:prstGeom>
          <a:noFill/>
        </p:spPr>
        <p:txBody>
          <a:bodyPr wrap="none" rtlCol="0">
            <a:spAutoFit/>
          </a:bodyPr>
          <a:lstStyle/>
          <a:p>
            <a:r>
              <a:rPr lang="en-US" sz="1400" dirty="0"/>
              <a:t>160.5-163”</a:t>
            </a:r>
          </a:p>
        </p:txBody>
      </p:sp>
      <p:cxnSp>
        <p:nvCxnSpPr>
          <p:cNvPr id="23" name="Straight Connector 22">
            <a:extLst>
              <a:ext uri="{FF2B5EF4-FFF2-40B4-BE49-F238E27FC236}">
                <a16:creationId xmlns:a16="http://schemas.microsoft.com/office/drawing/2014/main" id="{1BBB2FA2-9D3E-4634-FC5D-75337A696D81}"/>
              </a:ext>
            </a:extLst>
          </p:cNvPr>
          <p:cNvCxnSpPr/>
          <p:nvPr/>
        </p:nvCxnSpPr>
        <p:spPr>
          <a:xfrm flipH="1" flipV="1">
            <a:off x="6091689" y="1468896"/>
            <a:ext cx="290612" cy="54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6EC466-537A-FE00-8EE4-6D5F9D58E6EF}"/>
              </a:ext>
            </a:extLst>
          </p:cNvPr>
          <p:cNvCxnSpPr>
            <a:cxnSpLocks/>
          </p:cNvCxnSpPr>
          <p:nvPr/>
        </p:nvCxnSpPr>
        <p:spPr>
          <a:xfrm flipH="1" flipV="1">
            <a:off x="6031977" y="5492355"/>
            <a:ext cx="701039" cy="107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B91C75D-9EDA-A5B1-C1D7-DB7D87759AC7}"/>
              </a:ext>
            </a:extLst>
          </p:cNvPr>
          <p:cNvCxnSpPr/>
          <p:nvPr/>
        </p:nvCxnSpPr>
        <p:spPr>
          <a:xfrm flipV="1">
            <a:off x="6138120" y="1468896"/>
            <a:ext cx="0" cy="1791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EA00282-CFF3-68F3-6129-8E4134ECB2E2}"/>
              </a:ext>
            </a:extLst>
          </p:cNvPr>
          <p:cNvCxnSpPr/>
          <p:nvPr/>
        </p:nvCxnSpPr>
        <p:spPr>
          <a:xfrm>
            <a:off x="6138120" y="3715266"/>
            <a:ext cx="0" cy="1808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1A0508-A535-3DC8-F823-3054CA4F01DC}"/>
              </a:ext>
            </a:extLst>
          </p:cNvPr>
          <p:cNvCxnSpPr/>
          <p:nvPr/>
        </p:nvCxnSpPr>
        <p:spPr>
          <a:xfrm flipH="1" flipV="1">
            <a:off x="9277224" y="1331670"/>
            <a:ext cx="308837" cy="73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4C6332-D0F9-8C41-BDEF-476C31D29564}"/>
              </a:ext>
            </a:extLst>
          </p:cNvPr>
          <p:cNvCxnSpPr/>
          <p:nvPr/>
        </p:nvCxnSpPr>
        <p:spPr>
          <a:xfrm flipH="1" flipV="1">
            <a:off x="9286165" y="5394980"/>
            <a:ext cx="742918" cy="162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DA3B7D4-3537-0612-0775-E8BD6A509D1B}"/>
              </a:ext>
            </a:extLst>
          </p:cNvPr>
          <p:cNvCxnSpPr/>
          <p:nvPr/>
        </p:nvCxnSpPr>
        <p:spPr>
          <a:xfrm flipH="1" flipV="1">
            <a:off x="9332597" y="1349608"/>
            <a:ext cx="29237" cy="2007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DA8B122-3CB8-A7AB-3842-539625E8F049}"/>
              </a:ext>
            </a:extLst>
          </p:cNvPr>
          <p:cNvCxnSpPr/>
          <p:nvPr/>
        </p:nvCxnSpPr>
        <p:spPr>
          <a:xfrm>
            <a:off x="9361834" y="3715266"/>
            <a:ext cx="27631" cy="1679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3847DB2-6175-3225-15F2-2F8D57FEF614}"/>
              </a:ext>
            </a:extLst>
          </p:cNvPr>
          <p:cNvSpPr txBox="1"/>
          <p:nvPr/>
        </p:nvSpPr>
        <p:spPr>
          <a:xfrm>
            <a:off x="8802465" y="3398418"/>
            <a:ext cx="1226618" cy="307777"/>
          </a:xfrm>
          <a:prstGeom prst="rect">
            <a:avLst/>
          </a:prstGeom>
          <a:noFill/>
        </p:spPr>
        <p:txBody>
          <a:bodyPr wrap="none" rtlCol="0">
            <a:spAutoFit/>
          </a:bodyPr>
          <a:lstStyle/>
          <a:p>
            <a:r>
              <a:rPr lang="en-US" sz="1400" dirty="0"/>
              <a:t>160.4-175.25”</a:t>
            </a:r>
          </a:p>
        </p:txBody>
      </p:sp>
      <p:cxnSp>
        <p:nvCxnSpPr>
          <p:cNvPr id="42" name="Straight Connector 41">
            <a:extLst>
              <a:ext uri="{FF2B5EF4-FFF2-40B4-BE49-F238E27FC236}">
                <a16:creationId xmlns:a16="http://schemas.microsoft.com/office/drawing/2014/main" id="{BDC528F7-BBAE-5402-64FC-AB7A1C1D9874}"/>
              </a:ext>
            </a:extLst>
          </p:cNvPr>
          <p:cNvCxnSpPr/>
          <p:nvPr/>
        </p:nvCxnSpPr>
        <p:spPr>
          <a:xfrm flipV="1">
            <a:off x="2755311" y="1164622"/>
            <a:ext cx="218003" cy="24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CD8D6A3-DF65-75DA-C23F-033854F9484B}"/>
              </a:ext>
            </a:extLst>
          </p:cNvPr>
          <p:cNvCxnSpPr>
            <a:cxnSpLocks/>
          </p:cNvCxnSpPr>
          <p:nvPr/>
        </p:nvCxnSpPr>
        <p:spPr>
          <a:xfrm flipV="1">
            <a:off x="2549420" y="5427472"/>
            <a:ext cx="499379" cy="51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A5F8834-6B0B-7F97-0ECA-F691534A8506}"/>
              </a:ext>
            </a:extLst>
          </p:cNvPr>
          <p:cNvCxnSpPr>
            <a:cxnSpLocks/>
          </p:cNvCxnSpPr>
          <p:nvPr/>
        </p:nvCxnSpPr>
        <p:spPr>
          <a:xfrm flipV="1">
            <a:off x="2943036" y="1164622"/>
            <a:ext cx="0" cy="1633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30EB9F1-8AF8-59DD-8FEE-BD45AC54BA0F}"/>
              </a:ext>
            </a:extLst>
          </p:cNvPr>
          <p:cNvCxnSpPr>
            <a:cxnSpLocks/>
          </p:cNvCxnSpPr>
          <p:nvPr/>
        </p:nvCxnSpPr>
        <p:spPr>
          <a:xfrm>
            <a:off x="2973314" y="3173150"/>
            <a:ext cx="0" cy="2254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00E6C624-6C90-F8C7-558B-BC8AD2B73455}"/>
              </a:ext>
            </a:extLst>
          </p:cNvPr>
          <p:cNvSpPr txBox="1"/>
          <p:nvPr/>
        </p:nvSpPr>
        <p:spPr>
          <a:xfrm>
            <a:off x="2612718" y="2808564"/>
            <a:ext cx="755455" cy="307777"/>
          </a:xfrm>
          <a:prstGeom prst="rect">
            <a:avLst/>
          </a:prstGeom>
          <a:noFill/>
        </p:spPr>
        <p:txBody>
          <a:bodyPr wrap="square" rtlCol="0">
            <a:spAutoFit/>
          </a:bodyPr>
          <a:lstStyle/>
          <a:p>
            <a:r>
              <a:rPr lang="en-US" sz="1400" dirty="0"/>
              <a:t>158.5”</a:t>
            </a:r>
          </a:p>
        </p:txBody>
      </p:sp>
      <p:cxnSp>
        <p:nvCxnSpPr>
          <p:cNvPr id="55" name="Straight Connector 54">
            <a:extLst>
              <a:ext uri="{FF2B5EF4-FFF2-40B4-BE49-F238E27FC236}">
                <a16:creationId xmlns:a16="http://schemas.microsoft.com/office/drawing/2014/main" id="{C596CB78-730C-76C0-1E5D-02B90CD0C33B}"/>
              </a:ext>
            </a:extLst>
          </p:cNvPr>
          <p:cNvCxnSpPr/>
          <p:nvPr/>
        </p:nvCxnSpPr>
        <p:spPr>
          <a:xfrm>
            <a:off x="750898" y="5698180"/>
            <a:ext cx="0" cy="326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09FA72A-A572-76AD-1932-065502356210}"/>
              </a:ext>
            </a:extLst>
          </p:cNvPr>
          <p:cNvCxnSpPr>
            <a:cxnSpLocks/>
          </p:cNvCxnSpPr>
          <p:nvPr/>
        </p:nvCxnSpPr>
        <p:spPr>
          <a:xfrm flipH="1">
            <a:off x="2548593" y="5453287"/>
            <a:ext cx="827" cy="354066"/>
          </a:xfrm>
          <a:prstGeom prst="line">
            <a:avLst/>
          </a:prstGeom>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A1AFB99-5999-E385-4A50-C5E44DF477D2}"/>
              </a:ext>
            </a:extLst>
          </p:cNvPr>
          <p:cNvSpPr txBox="1"/>
          <p:nvPr/>
        </p:nvSpPr>
        <p:spPr>
          <a:xfrm>
            <a:off x="1445908" y="5655087"/>
            <a:ext cx="571671" cy="307777"/>
          </a:xfrm>
          <a:prstGeom prst="rect">
            <a:avLst/>
          </a:prstGeom>
          <a:noFill/>
        </p:spPr>
        <p:txBody>
          <a:bodyPr wrap="square" rtlCol="0">
            <a:spAutoFit/>
          </a:bodyPr>
          <a:lstStyle/>
          <a:p>
            <a:r>
              <a:rPr lang="en-US" sz="1400" dirty="0"/>
              <a:t>77”</a:t>
            </a:r>
          </a:p>
        </p:txBody>
      </p:sp>
      <p:cxnSp>
        <p:nvCxnSpPr>
          <p:cNvPr id="105" name="Straight Arrow Connector 104">
            <a:extLst>
              <a:ext uri="{FF2B5EF4-FFF2-40B4-BE49-F238E27FC236}">
                <a16:creationId xmlns:a16="http://schemas.microsoft.com/office/drawing/2014/main" id="{7912341B-33C1-EBB9-101C-855BBEF8BC63}"/>
              </a:ext>
            </a:extLst>
          </p:cNvPr>
          <p:cNvCxnSpPr>
            <a:cxnSpLocks/>
          </p:cNvCxnSpPr>
          <p:nvPr/>
        </p:nvCxnSpPr>
        <p:spPr>
          <a:xfrm flipH="1">
            <a:off x="759352" y="5815313"/>
            <a:ext cx="754512" cy="103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64E9A10-7098-80A1-00F7-086A5F4484F1}"/>
              </a:ext>
            </a:extLst>
          </p:cNvPr>
          <p:cNvCxnSpPr>
            <a:cxnSpLocks/>
          </p:cNvCxnSpPr>
          <p:nvPr/>
        </p:nvCxnSpPr>
        <p:spPr>
          <a:xfrm flipV="1">
            <a:off x="1859405" y="5698180"/>
            <a:ext cx="689188" cy="72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AF8B249-053A-EA22-ECE7-8C3DD853165B}"/>
              </a:ext>
            </a:extLst>
          </p:cNvPr>
          <p:cNvCxnSpPr/>
          <p:nvPr/>
        </p:nvCxnSpPr>
        <p:spPr>
          <a:xfrm flipV="1">
            <a:off x="357282" y="3641283"/>
            <a:ext cx="0" cy="692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DE8D65D-28C0-5A54-A690-27CBCEF8AD5A}"/>
              </a:ext>
            </a:extLst>
          </p:cNvPr>
          <p:cNvCxnSpPr/>
          <p:nvPr/>
        </p:nvCxnSpPr>
        <p:spPr>
          <a:xfrm flipH="1">
            <a:off x="314893" y="3611155"/>
            <a:ext cx="387560" cy="3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2279347-7C86-A080-5A32-D8F011889B1E}"/>
              </a:ext>
            </a:extLst>
          </p:cNvPr>
          <p:cNvCxnSpPr/>
          <p:nvPr/>
        </p:nvCxnSpPr>
        <p:spPr>
          <a:xfrm flipH="1">
            <a:off x="314893" y="5698180"/>
            <a:ext cx="436005" cy="55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D781210-1F88-EF8B-EC6C-D7371BFA94B7}"/>
              </a:ext>
            </a:extLst>
          </p:cNvPr>
          <p:cNvCxnSpPr>
            <a:cxnSpLocks/>
          </p:cNvCxnSpPr>
          <p:nvPr/>
        </p:nvCxnSpPr>
        <p:spPr>
          <a:xfrm>
            <a:off x="357282" y="4732334"/>
            <a:ext cx="0" cy="1021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8D0876E-875C-08CB-9BE9-DB1E09FA2E8B}"/>
              </a:ext>
            </a:extLst>
          </p:cNvPr>
          <p:cNvSpPr txBox="1"/>
          <p:nvPr/>
        </p:nvSpPr>
        <p:spPr>
          <a:xfrm>
            <a:off x="169667" y="4323997"/>
            <a:ext cx="571671" cy="307777"/>
          </a:xfrm>
          <a:prstGeom prst="rect">
            <a:avLst/>
          </a:prstGeom>
          <a:noFill/>
        </p:spPr>
        <p:txBody>
          <a:bodyPr wrap="square" rtlCol="0">
            <a:spAutoFit/>
          </a:bodyPr>
          <a:lstStyle/>
          <a:p>
            <a:r>
              <a:rPr lang="en-US" sz="1400" dirty="0"/>
              <a:t>77”</a:t>
            </a:r>
          </a:p>
        </p:txBody>
      </p:sp>
      <p:cxnSp>
        <p:nvCxnSpPr>
          <p:cNvPr id="110" name="Straight Connector 109">
            <a:extLst>
              <a:ext uri="{FF2B5EF4-FFF2-40B4-BE49-F238E27FC236}">
                <a16:creationId xmlns:a16="http://schemas.microsoft.com/office/drawing/2014/main" id="{A8F34DAC-8BEE-3251-D401-1313D263F903}"/>
              </a:ext>
            </a:extLst>
          </p:cNvPr>
          <p:cNvCxnSpPr/>
          <p:nvPr/>
        </p:nvCxnSpPr>
        <p:spPr>
          <a:xfrm>
            <a:off x="5383454" y="1744021"/>
            <a:ext cx="411783" cy="84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E7189B4-D433-65E5-3450-1E567E08AF27}"/>
              </a:ext>
            </a:extLst>
          </p:cNvPr>
          <p:cNvCxnSpPr>
            <a:cxnSpLocks/>
          </p:cNvCxnSpPr>
          <p:nvPr/>
        </p:nvCxnSpPr>
        <p:spPr>
          <a:xfrm>
            <a:off x="5206848" y="5827188"/>
            <a:ext cx="588288" cy="10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A0B34226-E82E-3508-B466-1D88979DF8D4}"/>
              </a:ext>
            </a:extLst>
          </p:cNvPr>
          <p:cNvCxnSpPr>
            <a:cxnSpLocks/>
          </p:cNvCxnSpPr>
          <p:nvPr/>
        </p:nvCxnSpPr>
        <p:spPr>
          <a:xfrm flipV="1">
            <a:off x="5722570" y="1825492"/>
            <a:ext cx="0" cy="2069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9421ACE-24AE-C7FB-CFA4-D38C769FCD71}"/>
              </a:ext>
            </a:extLst>
          </p:cNvPr>
          <p:cNvCxnSpPr>
            <a:cxnSpLocks/>
          </p:cNvCxnSpPr>
          <p:nvPr/>
        </p:nvCxnSpPr>
        <p:spPr>
          <a:xfrm flipH="1">
            <a:off x="5722570" y="4296049"/>
            <a:ext cx="7137" cy="1608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4E2CD640-A580-1A97-B58E-964030407D24}"/>
              </a:ext>
            </a:extLst>
          </p:cNvPr>
          <p:cNvSpPr txBox="1"/>
          <p:nvPr/>
        </p:nvSpPr>
        <p:spPr>
          <a:xfrm>
            <a:off x="5465332" y="3903639"/>
            <a:ext cx="761747" cy="307777"/>
          </a:xfrm>
          <a:prstGeom prst="rect">
            <a:avLst/>
          </a:prstGeom>
          <a:noFill/>
        </p:spPr>
        <p:txBody>
          <a:bodyPr wrap="none" rtlCol="0">
            <a:spAutoFit/>
          </a:bodyPr>
          <a:lstStyle/>
          <a:p>
            <a:r>
              <a:rPr lang="en-US" sz="1400" dirty="0"/>
              <a:t>159.25”</a:t>
            </a:r>
          </a:p>
        </p:txBody>
      </p:sp>
      <p:sp>
        <p:nvSpPr>
          <p:cNvPr id="80" name="TextBox 79">
            <a:extLst>
              <a:ext uri="{FF2B5EF4-FFF2-40B4-BE49-F238E27FC236}">
                <a16:creationId xmlns:a16="http://schemas.microsoft.com/office/drawing/2014/main" id="{3F4ECA50-618E-0178-B2E1-FE42B653E67F}"/>
              </a:ext>
            </a:extLst>
          </p:cNvPr>
          <p:cNvSpPr txBox="1"/>
          <p:nvPr/>
        </p:nvSpPr>
        <p:spPr>
          <a:xfrm>
            <a:off x="662760" y="723186"/>
            <a:ext cx="2224058" cy="369332"/>
          </a:xfrm>
          <a:prstGeom prst="rect">
            <a:avLst/>
          </a:prstGeom>
          <a:noFill/>
        </p:spPr>
        <p:txBody>
          <a:bodyPr wrap="square" rtlCol="0">
            <a:spAutoFit/>
          </a:bodyPr>
          <a:lstStyle/>
          <a:p>
            <a:r>
              <a:rPr lang="en-US" dirty="0"/>
              <a:t>Air box module</a:t>
            </a:r>
          </a:p>
        </p:txBody>
      </p:sp>
    </p:spTree>
    <p:extLst>
      <p:ext uri="{BB962C8B-B14F-4D97-AF65-F5344CB8AC3E}">
        <p14:creationId xmlns:p14="http://schemas.microsoft.com/office/powerpoint/2010/main" val="179203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66AE8D6-A6F7-CD50-A3BB-50D5BC069C1A}"/>
              </a:ext>
            </a:extLst>
          </p:cNvPr>
          <p:cNvPicPr>
            <a:picLocks noChangeAspect="1"/>
          </p:cNvPicPr>
          <p:nvPr/>
        </p:nvPicPr>
        <p:blipFill rotWithShape="1">
          <a:blip r:embed="rId2">
            <a:extLst>
              <a:ext uri="{28A0092B-C50C-407E-A947-70E740481C1C}">
                <a14:useLocalDpi xmlns:a14="http://schemas.microsoft.com/office/drawing/2010/main" val="0"/>
              </a:ext>
            </a:extLst>
          </a:blip>
          <a:srcRect l="40572" t="20568" r="24143" b="5705"/>
          <a:stretch/>
        </p:blipFill>
        <p:spPr>
          <a:xfrm>
            <a:off x="295345" y="1554481"/>
            <a:ext cx="3936494" cy="448632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6086464F-12DB-FFCB-44EE-2BA4C94653BA}"/>
              </a:ext>
            </a:extLst>
          </p:cNvPr>
          <p:cNvPicPr>
            <a:picLocks noChangeAspect="1"/>
          </p:cNvPicPr>
          <p:nvPr/>
        </p:nvPicPr>
        <p:blipFill rotWithShape="1">
          <a:blip r:embed="rId3">
            <a:extLst>
              <a:ext uri="{28A0092B-C50C-407E-A947-70E740481C1C}">
                <a14:useLocalDpi xmlns:a14="http://schemas.microsoft.com/office/drawing/2010/main" val="0"/>
              </a:ext>
            </a:extLst>
          </a:blip>
          <a:srcRect l="49429" t="20568" r="24214" b="11075"/>
          <a:stretch/>
        </p:blipFill>
        <p:spPr>
          <a:xfrm>
            <a:off x="4513890" y="1554481"/>
            <a:ext cx="3164219" cy="4476209"/>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314697C3-27AB-76E0-2678-E44A3347F371}"/>
              </a:ext>
            </a:extLst>
          </p:cNvPr>
          <p:cNvPicPr>
            <a:picLocks noChangeAspect="1"/>
          </p:cNvPicPr>
          <p:nvPr/>
        </p:nvPicPr>
        <p:blipFill rotWithShape="1">
          <a:blip r:embed="rId4">
            <a:extLst>
              <a:ext uri="{28A0092B-C50C-407E-A947-70E740481C1C}">
                <a14:useLocalDpi xmlns:a14="http://schemas.microsoft.com/office/drawing/2010/main" val="0"/>
              </a:ext>
            </a:extLst>
          </a:blip>
          <a:srcRect l="41286" t="20568" r="27714" b="10158"/>
          <a:stretch/>
        </p:blipFill>
        <p:spPr>
          <a:xfrm>
            <a:off x="8114664" y="1554481"/>
            <a:ext cx="3668779" cy="4471853"/>
          </a:xfrm>
          <a:prstGeom prst="rect">
            <a:avLst/>
          </a:prstGeom>
        </p:spPr>
      </p:pic>
      <p:sp>
        <p:nvSpPr>
          <p:cNvPr id="8" name="TextBox 7">
            <a:extLst>
              <a:ext uri="{FF2B5EF4-FFF2-40B4-BE49-F238E27FC236}">
                <a16:creationId xmlns:a16="http://schemas.microsoft.com/office/drawing/2014/main" id="{41237D08-2CE4-AC4A-E656-53952B666506}"/>
              </a:ext>
            </a:extLst>
          </p:cNvPr>
          <p:cNvSpPr txBox="1"/>
          <p:nvPr/>
        </p:nvSpPr>
        <p:spPr>
          <a:xfrm>
            <a:off x="310742" y="375856"/>
            <a:ext cx="11725020" cy="1077218"/>
          </a:xfrm>
          <a:prstGeom prst="rect">
            <a:avLst/>
          </a:prstGeom>
          <a:noFill/>
        </p:spPr>
        <p:txBody>
          <a:bodyPr wrap="square" rtlCol="0">
            <a:spAutoFit/>
          </a:bodyPr>
          <a:lstStyle/>
          <a:p>
            <a:r>
              <a:rPr lang="en-US" sz="1600" dirty="0">
                <a:solidFill>
                  <a:schemeClr val="accent1">
                    <a:lumMod val="75000"/>
                  </a:schemeClr>
                </a:solidFill>
              </a:rPr>
              <a:t>About 6 million pound of steel are used in the absorber shielding. The most of shielding is made from cheap 9.11 steel and blue blocks . The center module supporting structure is welded from 12” thick low carbon steel plates. Four removable T- blocks are installed in the downstream end of the absorber pile. They can be replaced with water cooled core blocks in the future if it will be required. There is 5mm gap between blue blocks and support structure weldment for the air travel.</a:t>
            </a:r>
          </a:p>
        </p:txBody>
      </p:sp>
      <p:sp>
        <p:nvSpPr>
          <p:cNvPr id="10" name="Title 1">
            <a:extLst>
              <a:ext uri="{FF2B5EF4-FFF2-40B4-BE49-F238E27FC236}">
                <a16:creationId xmlns:a16="http://schemas.microsoft.com/office/drawing/2014/main" id="{8D481C88-A25D-B3AA-B058-B43562DC4D0F}"/>
              </a:ext>
            </a:extLst>
          </p:cNvPr>
          <p:cNvSpPr txBox="1">
            <a:spLocks/>
          </p:cNvSpPr>
          <p:nvPr/>
        </p:nvSpPr>
        <p:spPr>
          <a:xfrm>
            <a:off x="4369293" y="0"/>
            <a:ext cx="8293100" cy="751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70C0"/>
                </a:solidFill>
                <a:latin typeface="Helvetica" panose="020B0604020202020204" pitchFamily="34" charset="0"/>
                <a:cs typeface="Helvetica" panose="020B0604020202020204" pitchFamily="34" charset="0"/>
              </a:rPr>
              <a:t>Absorber steel shielding</a:t>
            </a:r>
          </a:p>
        </p:txBody>
      </p:sp>
      <p:sp>
        <p:nvSpPr>
          <p:cNvPr id="11" name="Rectangle 10">
            <a:extLst>
              <a:ext uri="{FF2B5EF4-FFF2-40B4-BE49-F238E27FC236}">
                <a16:creationId xmlns:a16="http://schemas.microsoft.com/office/drawing/2014/main" id="{F6FAC637-429F-DBC0-62F9-0B669656B23D}"/>
              </a:ext>
            </a:extLst>
          </p:cNvPr>
          <p:cNvSpPr/>
          <p:nvPr/>
        </p:nvSpPr>
        <p:spPr>
          <a:xfrm>
            <a:off x="222717" y="5481673"/>
            <a:ext cx="1489190" cy="646331"/>
          </a:xfrm>
          <a:prstGeom prst="rect">
            <a:avLst/>
          </a:prstGeom>
        </p:spPr>
        <p:txBody>
          <a:bodyPr wrap="none">
            <a:spAutoFit/>
          </a:bodyPr>
          <a:lstStyle/>
          <a:p>
            <a:r>
              <a:rPr lang="en-US" dirty="0"/>
              <a:t>Water </a:t>
            </a:r>
          </a:p>
          <a:p>
            <a:r>
              <a:rPr lang="en-US" dirty="0"/>
              <a:t>collecting pan</a:t>
            </a:r>
          </a:p>
        </p:txBody>
      </p:sp>
      <p:cxnSp>
        <p:nvCxnSpPr>
          <p:cNvPr id="13" name="Straight Arrow Connector 12">
            <a:extLst>
              <a:ext uri="{FF2B5EF4-FFF2-40B4-BE49-F238E27FC236}">
                <a16:creationId xmlns:a16="http://schemas.microsoft.com/office/drawing/2014/main" id="{B1636A8C-263D-5A99-B08C-55B756166A0F}"/>
              </a:ext>
            </a:extLst>
          </p:cNvPr>
          <p:cNvCxnSpPr/>
          <p:nvPr/>
        </p:nvCxnSpPr>
        <p:spPr>
          <a:xfrm flipV="1">
            <a:off x="870012" y="5149049"/>
            <a:ext cx="346229" cy="332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AEA9BA22-EA75-D9A8-2DC9-16EE2137FD2B}"/>
              </a:ext>
            </a:extLst>
          </p:cNvPr>
          <p:cNvSpPr txBox="1"/>
          <p:nvPr/>
        </p:nvSpPr>
        <p:spPr>
          <a:xfrm>
            <a:off x="184377" y="4984749"/>
            <a:ext cx="866632" cy="369332"/>
          </a:xfrm>
          <a:prstGeom prst="rect">
            <a:avLst/>
          </a:prstGeom>
          <a:noFill/>
        </p:spPr>
        <p:txBody>
          <a:bodyPr wrap="square" rtlCol="0">
            <a:spAutoFit/>
          </a:bodyPr>
          <a:lstStyle/>
          <a:p>
            <a:r>
              <a:rPr lang="en-US" dirty="0"/>
              <a:t>9.11”</a:t>
            </a:r>
          </a:p>
        </p:txBody>
      </p:sp>
      <p:cxnSp>
        <p:nvCxnSpPr>
          <p:cNvPr id="16" name="Straight Arrow Connector 15">
            <a:extLst>
              <a:ext uri="{FF2B5EF4-FFF2-40B4-BE49-F238E27FC236}">
                <a16:creationId xmlns:a16="http://schemas.microsoft.com/office/drawing/2014/main" id="{43F282EA-9F5D-FA43-AEA7-1EEBC11C8EE4}"/>
              </a:ext>
            </a:extLst>
          </p:cNvPr>
          <p:cNvCxnSpPr/>
          <p:nvPr/>
        </p:nvCxnSpPr>
        <p:spPr>
          <a:xfrm flipV="1">
            <a:off x="798990" y="5061853"/>
            <a:ext cx="202213" cy="87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B50130D-D98C-805C-6502-EAEC256E18B8}"/>
              </a:ext>
            </a:extLst>
          </p:cNvPr>
          <p:cNvCxnSpPr/>
          <p:nvPr/>
        </p:nvCxnSpPr>
        <p:spPr>
          <a:xfrm flipV="1">
            <a:off x="798990" y="4456590"/>
            <a:ext cx="168322" cy="692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D198AC10-4B16-D49B-6BB6-31337028DC8A}"/>
              </a:ext>
            </a:extLst>
          </p:cNvPr>
          <p:cNvSpPr txBox="1"/>
          <p:nvPr/>
        </p:nvSpPr>
        <p:spPr>
          <a:xfrm>
            <a:off x="3041190" y="1576185"/>
            <a:ext cx="1238929" cy="369332"/>
          </a:xfrm>
          <a:prstGeom prst="rect">
            <a:avLst/>
          </a:prstGeom>
          <a:noFill/>
        </p:spPr>
        <p:txBody>
          <a:bodyPr wrap="none" rtlCol="0">
            <a:spAutoFit/>
          </a:bodyPr>
          <a:lstStyle/>
          <a:p>
            <a:r>
              <a:rPr lang="en-US" dirty="0"/>
              <a:t>Blue blocks</a:t>
            </a:r>
          </a:p>
        </p:txBody>
      </p:sp>
      <p:cxnSp>
        <p:nvCxnSpPr>
          <p:cNvPr id="21" name="Straight Arrow Connector 20">
            <a:extLst>
              <a:ext uri="{FF2B5EF4-FFF2-40B4-BE49-F238E27FC236}">
                <a16:creationId xmlns:a16="http://schemas.microsoft.com/office/drawing/2014/main" id="{6E646A1C-AC1D-462A-9CB6-FE5202A75E91}"/>
              </a:ext>
            </a:extLst>
          </p:cNvPr>
          <p:cNvCxnSpPr/>
          <p:nvPr/>
        </p:nvCxnSpPr>
        <p:spPr>
          <a:xfrm flipH="1">
            <a:off x="2760955" y="1952041"/>
            <a:ext cx="301841" cy="32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CB6ADA8-61D2-A41D-E3CF-113B6D6FC33B}"/>
              </a:ext>
            </a:extLst>
          </p:cNvPr>
          <p:cNvSpPr txBox="1"/>
          <p:nvPr/>
        </p:nvSpPr>
        <p:spPr>
          <a:xfrm>
            <a:off x="4280119" y="5481673"/>
            <a:ext cx="1702710" cy="646331"/>
          </a:xfrm>
          <a:prstGeom prst="rect">
            <a:avLst/>
          </a:prstGeom>
          <a:noFill/>
        </p:spPr>
        <p:txBody>
          <a:bodyPr wrap="none" rtlCol="0">
            <a:spAutoFit/>
          </a:bodyPr>
          <a:lstStyle/>
          <a:p>
            <a:r>
              <a:rPr lang="en-US" dirty="0"/>
              <a:t>Module support</a:t>
            </a:r>
          </a:p>
          <a:p>
            <a:r>
              <a:rPr lang="en-US" dirty="0"/>
              <a:t>structure</a:t>
            </a:r>
          </a:p>
        </p:txBody>
      </p:sp>
      <p:cxnSp>
        <p:nvCxnSpPr>
          <p:cNvPr id="24" name="Straight Arrow Connector 23">
            <a:extLst>
              <a:ext uri="{FF2B5EF4-FFF2-40B4-BE49-F238E27FC236}">
                <a16:creationId xmlns:a16="http://schemas.microsoft.com/office/drawing/2014/main" id="{F8A36974-93C4-781A-E5CA-7EA0758BF1BE}"/>
              </a:ext>
            </a:extLst>
          </p:cNvPr>
          <p:cNvCxnSpPr>
            <a:cxnSpLocks/>
          </p:cNvCxnSpPr>
          <p:nvPr/>
        </p:nvCxnSpPr>
        <p:spPr>
          <a:xfrm flipV="1">
            <a:off x="5111931" y="3877294"/>
            <a:ext cx="914796" cy="1539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13C701AC-1FBD-FF08-30C2-918813D8F949}"/>
              </a:ext>
            </a:extLst>
          </p:cNvPr>
          <p:cNvSpPr txBox="1"/>
          <p:nvPr/>
        </p:nvSpPr>
        <p:spPr>
          <a:xfrm>
            <a:off x="7534416" y="5533927"/>
            <a:ext cx="1016625" cy="646331"/>
          </a:xfrm>
          <a:prstGeom prst="rect">
            <a:avLst/>
          </a:prstGeom>
          <a:noFill/>
        </p:spPr>
        <p:txBody>
          <a:bodyPr wrap="none" rtlCol="0">
            <a:spAutoFit/>
          </a:bodyPr>
          <a:lstStyle/>
          <a:p>
            <a:r>
              <a:rPr lang="en-US" dirty="0"/>
              <a:t>Air </a:t>
            </a:r>
          </a:p>
          <a:p>
            <a:r>
              <a:rPr lang="en-US" dirty="0"/>
              <a:t>channels</a:t>
            </a:r>
          </a:p>
        </p:txBody>
      </p:sp>
      <p:cxnSp>
        <p:nvCxnSpPr>
          <p:cNvPr id="27" name="Straight Arrow Connector 26">
            <a:extLst>
              <a:ext uri="{FF2B5EF4-FFF2-40B4-BE49-F238E27FC236}">
                <a16:creationId xmlns:a16="http://schemas.microsoft.com/office/drawing/2014/main" id="{A47E8C4D-B16F-C94A-83B9-28DCE743D46A}"/>
              </a:ext>
            </a:extLst>
          </p:cNvPr>
          <p:cNvCxnSpPr/>
          <p:nvPr/>
        </p:nvCxnSpPr>
        <p:spPr>
          <a:xfrm flipV="1">
            <a:off x="8551041" y="5804838"/>
            <a:ext cx="862925" cy="2359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431BB4D8-B4DF-9BBC-711C-530258788718}"/>
              </a:ext>
            </a:extLst>
          </p:cNvPr>
          <p:cNvSpPr txBox="1"/>
          <p:nvPr/>
        </p:nvSpPr>
        <p:spPr>
          <a:xfrm>
            <a:off x="6827563" y="1556201"/>
            <a:ext cx="865943" cy="369332"/>
          </a:xfrm>
          <a:prstGeom prst="rect">
            <a:avLst/>
          </a:prstGeom>
          <a:noFill/>
        </p:spPr>
        <p:txBody>
          <a:bodyPr wrap="none" rtlCol="0">
            <a:spAutoFit/>
          </a:bodyPr>
          <a:lstStyle/>
          <a:p>
            <a:r>
              <a:rPr lang="en-US" dirty="0"/>
              <a:t>T-block</a:t>
            </a:r>
          </a:p>
        </p:txBody>
      </p:sp>
      <p:cxnSp>
        <p:nvCxnSpPr>
          <p:cNvPr id="30" name="Straight Arrow Connector 29">
            <a:extLst>
              <a:ext uri="{FF2B5EF4-FFF2-40B4-BE49-F238E27FC236}">
                <a16:creationId xmlns:a16="http://schemas.microsoft.com/office/drawing/2014/main" id="{54900EA4-A9AF-AAC9-3846-C6BF39FCCC8B}"/>
              </a:ext>
            </a:extLst>
          </p:cNvPr>
          <p:cNvCxnSpPr>
            <a:stCxn id="28" idx="3"/>
          </p:cNvCxnSpPr>
          <p:nvPr/>
        </p:nvCxnSpPr>
        <p:spPr>
          <a:xfrm>
            <a:off x="7693506" y="1740867"/>
            <a:ext cx="2138471" cy="3759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39F25E94-6769-9E41-1948-5534711D8232}"/>
              </a:ext>
            </a:extLst>
          </p:cNvPr>
          <p:cNvSpPr>
            <a:spLocks noGrp="1"/>
          </p:cNvSpPr>
          <p:nvPr>
            <p:ph type="dt" sz="half" idx="10"/>
          </p:nvPr>
        </p:nvSpPr>
        <p:spPr/>
        <p:txBody>
          <a:bodyPr/>
          <a:lstStyle/>
          <a:p>
            <a:fld id="{4EB2400F-43FD-4091-84FD-BC914D898D3B}" type="datetime1">
              <a:rPr lang="en-US" smtClean="0"/>
              <a:t>9/16/2022</a:t>
            </a:fld>
            <a:endParaRPr lang="en-US"/>
          </a:p>
        </p:txBody>
      </p:sp>
      <p:sp>
        <p:nvSpPr>
          <p:cNvPr id="4" name="Footer Placeholder 3">
            <a:extLst>
              <a:ext uri="{FF2B5EF4-FFF2-40B4-BE49-F238E27FC236}">
                <a16:creationId xmlns:a16="http://schemas.microsoft.com/office/drawing/2014/main" id="{383E9DA8-DF56-9F29-71F8-1F1305CE4C34}"/>
              </a:ext>
            </a:extLst>
          </p:cNvPr>
          <p:cNvSpPr>
            <a:spLocks noGrp="1"/>
          </p:cNvSpPr>
          <p:nvPr>
            <p:ph type="ftr" sz="quarter" idx="11"/>
          </p:nvPr>
        </p:nvSpPr>
        <p:spPr/>
        <p:txBody>
          <a:bodyPr/>
          <a:lstStyle/>
          <a:p>
            <a:r>
              <a:rPr lang="en-US"/>
              <a:t>LBNF Hadron Absorber  Mechanical Design</a:t>
            </a:r>
          </a:p>
        </p:txBody>
      </p:sp>
      <p:sp>
        <p:nvSpPr>
          <p:cNvPr id="6" name="Slide Number Placeholder 5">
            <a:extLst>
              <a:ext uri="{FF2B5EF4-FFF2-40B4-BE49-F238E27FC236}">
                <a16:creationId xmlns:a16="http://schemas.microsoft.com/office/drawing/2014/main" id="{DFDA1208-9C5A-5BF1-0CAB-6574A00C383D}"/>
              </a:ext>
            </a:extLst>
          </p:cNvPr>
          <p:cNvSpPr>
            <a:spLocks noGrp="1"/>
          </p:cNvSpPr>
          <p:nvPr>
            <p:ph type="sldNum" sz="quarter" idx="12"/>
          </p:nvPr>
        </p:nvSpPr>
        <p:spPr/>
        <p:txBody>
          <a:bodyPr/>
          <a:lstStyle/>
          <a:p>
            <a:fld id="{443F4085-F2C1-4F1D-B128-8B1E659C333A}" type="slidenum">
              <a:rPr lang="en-US" smtClean="0"/>
              <a:t>12</a:t>
            </a:fld>
            <a:endParaRPr lang="en-US"/>
          </a:p>
        </p:txBody>
      </p:sp>
    </p:spTree>
    <p:extLst>
      <p:ext uri="{BB962C8B-B14F-4D97-AF65-F5344CB8AC3E}">
        <p14:creationId xmlns:p14="http://schemas.microsoft.com/office/powerpoint/2010/main" val="1523637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factory&#10;&#10;Description automatically generated with medium confidence">
            <a:extLst>
              <a:ext uri="{FF2B5EF4-FFF2-40B4-BE49-F238E27FC236}">
                <a16:creationId xmlns:a16="http://schemas.microsoft.com/office/drawing/2014/main" id="{77833362-AC56-698A-9A6E-1E14C962A14B}"/>
              </a:ext>
            </a:extLst>
          </p:cNvPr>
          <p:cNvPicPr>
            <a:picLocks noChangeAspect="1"/>
          </p:cNvPicPr>
          <p:nvPr/>
        </p:nvPicPr>
        <p:blipFill rotWithShape="1">
          <a:blip r:embed="rId2">
            <a:extLst>
              <a:ext uri="{28A0092B-C50C-407E-A947-70E740481C1C}">
                <a14:useLocalDpi xmlns:a14="http://schemas.microsoft.com/office/drawing/2010/main" val="0"/>
              </a:ext>
            </a:extLst>
          </a:blip>
          <a:srcRect l="27809" t="22741" r="40018" b="24095"/>
          <a:stretch/>
        </p:blipFill>
        <p:spPr>
          <a:xfrm rot="5400000">
            <a:off x="9239340" y="3854475"/>
            <a:ext cx="1674327" cy="2075070"/>
          </a:xfrm>
          <a:prstGeom prst="rect">
            <a:avLst/>
          </a:prstGeom>
        </p:spPr>
      </p:pic>
      <p:pic>
        <p:nvPicPr>
          <p:cNvPr id="8" name="Picture 7">
            <a:extLst>
              <a:ext uri="{FF2B5EF4-FFF2-40B4-BE49-F238E27FC236}">
                <a16:creationId xmlns:a16="http://schemas.microsoft.com/office/drawing/2014/main" id="{BD839E41-15D0-5394-86D4-E886ABA07B34}"/>
              </a:ext>
            </a:extLst>
          </p:cNvPr>
          <p:cNvPicPr>
            <a:picLocks noChangeAspect="1"/>
          </p:cNvPicPr>
          <p:nvPr/>
        </p:nvPicPr>
        <p:blipFill rotWithShape="1">
          <a:blip r:embed="rId3"/>
          <a:srcRect l="33498" t="13595" r="19514" b="32965"/>
          <a:stretch/>
        </p:blipFill>
        <p:spPr>
          <a:xfrm>
            <a:off x="8841408" y="1280205"/>
            <a:ext cx="2600921" cy="2218400"/>
          </a:xfrm>
          <a:prstGeom prst="rect">
            <a:avLst/>
          </a:prstGeom>
        </p:spPr>
      </p:pic>
      <p:pic>
        <p:nvPicPr>
          <p:cNvPr id="7" name="Picture 6" descr="Shape&#10;&#10;Description automatically generated">
            <a:extLst>
              <a:ext uri="{FF2B5EF4-FFF2-40B4-BE49-F238E27FC236}">
                <a16:creationId xmlns:a16="http://schemas.microsoft.com/office/drawing/2014/main" id="{7E0EE791-4B64-018D-C925-D17D50F6D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7" y="4198691"/>
            <a:ext cx="2887720" cy="1975491"/>
          </a:xfrm>
          <a:prstGeom prst="rect">
            <a:avLst/>
          </a:prstGeom>
        </p:spPr>
      </p:pic>
      <p:pic>
        <p:nvPicPr>
          <p:cNvPr id="10" name="Picture 9" descr="A picture containing text, window&#10;&#10;Description automatically generated">
            <a:extLst>
              <a:ext uri="{FF2B5EF4-FFF2-40B4-BE49-F238E27FC236}">
                <a16:creationId xmlns:a16="http://schemas.microsoft.com/office/drawing/2014/main" id="{B5CFE966-46AB-D9BB-08B6-8F8ADC8E151A}"/>
              </a:ext>
            </a:extLst>
          </p:cNvPr>
          <p:cNvPicPr>
            <a:picLocks noChangeAspect="1"/>
          </p:cNvPicPr>
          <p:nvPr/>
        </p:nvPicPr>
        <p:blipFill rotWithShape="1">
          <a:blip r:embed="rId5">
            <a:extLst>
              <a:ext uri="{28A0092B-C50C-407E-A947-70E740481C1C}">
                <a14:useLocalDpi xmlns:a14="http://schemas.microsoft.com/office/drawing/2010/main" val="0"/>
              </a:ext>
            </a:extLst>
          </a:blip>
          <a:srcRect t="10788"/>
          <a:stretch/>
        </p:blipFill>
        <p:spPr>
          <a:xfrm>
            <a:off x="2729886" y="1514916"/>
            <a:ext cx="2785781" cy="2614236"/>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245BC43B-2BD6-AE77-B9D9-F5727B4CC45F}"/>
              </a:ext>
            </a:extLst>
          </p:cNvPr>
          <p:cNvPicPr>
            <a:picLocks noChangeAspect="1"/>
          </p:cNvPicPr>
          <p:nvPr/>
        </p:nvPicPr>
        <p:blipFill rotWithShape="1">
          <a:blip r:embed="rId6">
            <a:extLst>
              <a:ext uri="{28A0092B-C50C-407E-A947-70E740481C1C}">
                <a14:useLocalDpi xmlns:a14="http://schemas.microsoft.com/office/drawing/2010/main" val="0"/>
              </a:ext>
            </a:extLst>
          </a:blip>
          <a:srcRect t="8922"/>
          <a:stretch/>
        </p:blipFill>
        <p:spPr>
          <a:xfrm>
            <a:off x="3150388" y="4303283"/>
            <a:ext cx="2022305" cy="1812916"/>
          </a:xfrm>
          <a:prstGeom prst="rect">
            <a:avLst/>
          </a:prstGeom>
        </p:spPr>
      </p:pic>
      <p:pic>
        <p:nvPicPr>
          <p:cNvPr id="13" name="Picture 12" descr="A picture containing whiteboard&#10;&#10;Description automatically generated">
            <a:extLst>
              <a:ext uri="{FF2B5EF4-FFF2-40B4-BE49-F238E27FC236}">
                <a16:creationId xmlns:a16="http://schemas.microsoft.com/office/drawing/2014/main" id="{3188529F-B6B8-0E75-E030-94B073436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51" y="1284498"/>
            <a:ext cx="2711111" cy="2749622"/>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42060C0E-5841-3575-B757-54A5CA1B8383}"/>
              </a:ext>
            </a:extLst>
          </p:cNvPr>
          <p:cNvPicPr>
            <a:picLocks noChangeAspect="1"/>
          </p:cNvPicPr>
          <p:nvPr/>
        </p:nvPicPr>
        <p:blipFill rotWithShape="1">
          <a:blip r:embed="rId8">
            <a:extLst>
              <a:ext uri="{28A0092B-C50C-407E-A947-70E740481C1C}">
                <a14:useLocalDpi xmlns:a14="http://schemas.microsoft.com/office/drawing/2010/main" val="0"/>
              </a:ext>
            </a:extLst>
          </a:blip>
          <a:srcRect l="39428" t="26593" r="29643" b="13362"/>
          <a:stretch/>
        </p:blipFill>
        <p:spPr>
          <a:xfrm>
            <a:off x="5576813" y="1292321"/>
            <a:ext cx="3184694" cy="3372441"/>
          </a:xfrm>
          <a:prstGeom prst="rect">
            <a:avLst/>
          </a:prstGeom>
        </p:spPr>
      </p:pic>
      <p:sp>
        <p:nvSpPr>
          <p:cNvPr id="19" name="TextBox 18">
            <a:extLst>
              <a:ext uri="{FF2B5EF4-FFF2-40B4-BE49-F238E27FC236}">
                <a16:creationId xmlns:a16="http://schemas.microsoft.com/office/drawing/2014/main" id="{E7F5DFD6-782F-699C-F3E4-77B58077DB47}"/>
              </a:ext>
            </a:extLst>
          </p:cNvPr>
          <p:cNvSpPr txBox="1"/>
          <p:nvPr/>
        </p:nvSpPr>
        <p:spPr>
          <a:xfrm>
            <a:off x="8841408" y="3418947"/>
            <a:ext cx="3051926" cy="584775"/>
          </a:xfrm>
          <a:prstGeom prst="rect">
            <a:avLst/>
          </a:prstGeom>
          <a:noFill/>
        </p:spPr>
        <p:txBody>
          <a:bodyPr wrap="none" rtlCol="0">
            <a:spAutoFit/>
          </a:bodyPr>
          <a:lstStyle/>
          <a:p>
            <a:r>
              <a:rPr lang="en-US" sz="1600" dirty="0">
                <a:solidFill>
                  <a:schemeClr val="accent1">
                    <a:lumMod val="75000"/>
                  </a:schemeClr>
                </a:solidFill>
              </a:rPr>
              <a:t>NUMI original 7x7 hadron monitor</a:t>
            </a:r>
          </a:p>
          <a:p>
            <a:r>
              <a:rPr lang="en-US" sz="1600" dirty="0">
                <a:solidFill>
                  <a:schemeClr val="accent1">
                    <a:lumMod val="75000"/>
                  </a:schemeClr>
                </a:solidFill>
              </a:rPr>
              <a:t>Built by UT Austin</a:t>
            </a:r>
          </a:p>
        </p:txBody>
      </p:sp>
      <p:sp>
        <p:nvSpPr>
          <p:cNvPr id="21" name="TextBox 20">
            <a:extLst>
              <a:ext uri="{FF2B5EF4-FFF2-40B4-BE49-F238E27FC236}">
                <a16:creationId xmlns:a16="http://schemas.microsoft.com/office/drawing/2014/main" id="{459800AF-F86F-C7C4-8DD7-3587421EEF96}"/>
              </a:ext>
            </a:extLst>
          </p:cNvPr>
          <p:cNvSpPr txBox="1"/>
          <p:nvPr/>
        </p:nvSpPr>
        <p:spPr>
          <a:xfrm>
            <a:off x="8733474" y="5771575"/>
            <a:ext cx="3267795" cy="584775"/>
          </a:xfrm>
          <a:prstGeom prst="rect">
            <a:avLst/>
          </a:prstGeom>
          <a:noFill/>
        </p:spPr>
        <p:txBody>
          <a:bodyPr wrap="square">
            <a:spAutoFit/>
          </a:bodyPr>
          <a:lstStyle/>
          <a:p>
            <a:r>
              <a:rPr lang="en-US" sz="1600" dirty="0">
                <a:solidFill>
                  <a:srgbClr val="002060"/>
                </a:solidFill>
              </a:rPr>
              <a:t>Modified HM 5x5 pixel array</a:t>
            </a:r>
            <a:br>
              <a:rPr lang="en-US" sz="1600" dirty="0">
                <a:solidFill>
                  <a:srgbClr val="002060"/>
                </a:solidFill>
              </a:rPr>
            </a:br>
            <a:r>
              <a:rPr lang="en-US" sz="1600" dirty="0">
                <a:solidFill>
                  <a:srgbClr val="002060"/>
                </a:solidFill>
              </a:rPr>
              <a:t>Installed in 2021</a:t>
            </a:r>
          </a:p>
        </p:txBody>
      </p:sp>
      <p:cxnSp>
        <p:nvCxnSpPr>
          <p:cNvPr id="23" name="Straight Connector 22">
            <a:extLst>
              <a:ext uri="{FF2B5EF4-FFF2-40B4-BE49-F238E27FC236}">
                <a16:creationId xmlns:a16="http://schemas.microsoft.com/office/drawing/2014/main" id="{B5127604-B062-17D4-9DF1-6BD23FED85C6}"/>
              </a:ext>
            </a:extLst>
          </p:cNvPr>
          <p:cNvCxnSpPr>
            <a:cxnSpLocks/>
          </p:cNvCxnSpPr>
          <p:nvPr/>
        </p:nvCxnSpPr>
        <p:spPr>
          <a:xfrm flipV="1">
            <a:off x="2994287" y="1209583"/>
            <a:ext cx="0" cy="415788"/>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797119A-6D5C-1300-A2BF-97D6CEFF7C0D}"/>
              </a:ext>
            </a:extLst>
          </p:cNvPr>
          <p:cNvCxnSpPr>
            <a:cxnSpLocks/>
          </p:cNvCxnSpPr>
          <p:nvPr/>
        </p:nvCxnSpPr>
        <p:spPr>
          <a:xfrm flipV="1">
            <a:off x="5390607" y="1209583"/>
            <a:ext cx="0" cy="3744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F45AB87-1258-E798-FE58-7D1081F2263E}"/>
              </a:ext>
            </a:extLst>
          </p:cNvPr>
          <p:cNvCxnSpPr>
            <a:cxnSpLocks/>
          </p:cNvCxnSpPr>
          <p:nvPr/>
        </p:nvCxnSpPr>
        <p:spPr>
          <a:xfrm flipH="1">
            <a:off x="2994287" y="1320162"/>
            <a:ext cx="6894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9ED2873-8F9B-1B61-122F-95CF38B9651A}"/>
              </a:ext>
            </a:extLst>
          </p:cNvPr>
          <p:cNvCxnSpPr/>
          <p:nvPr/>
        </p:nvCxnSpPr>
        <p:spPr>
          <a:xfrm>
            <a:off x="4511040" y="1337579"/>
            <a:ext cx="86214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97BB37B-137E-91D5-5F1E-EEC9EC3E7E1A}"/>
              </a:ext>
            </a:extLst>
          </p:cNvPr>
          <p:cNvSpPr txBox="1"/>
          <p:nvPr/>
        </p:nvSpPr>
        <p:spPr>
          <a:xfrm>
            <a:off x="3721355" y="1060831"/>
            <a:ext cx="880369" cy="523220"/>
          </a:xfrm>
          <a:prstGeom prst="rect">
            <a:avLst/>
          </a:prstGeom>
          <a:noFill/>
        </p:spPr>
        <p:txBody>
          <a:bodyPr wrap="none" rtlCol="0">
            <a:spAutoFit/>
          </a:bodyPr>
          <a:lstStyle/>
          <a:p>
            <a:r>
              <a:rPr lang="en-US" sz="1400" dirty="0">
                <a:solidFill>
                  <a:srgbClr val="FF0000"/>
                </a:solidFill>
              </a:rPr>
              <a:t>35.5”</a:t>
            </a:r>
          </a:p>
          <a:p>
            <a:r>
              <a:rPr lang="en-US" sz="1400" dirty="0">
                <a:solidFill>
                  <a:srgbClr val="FF0000"/>
                </a:solidFill>
              </a:rPr>
              <a:t>901.7mm</a:t>
            </a:r>
          </a:p>
        </p:txBody>
      </p:sp>
      <p:sp>
        <p:nvSpPr>
          <p:cNvPr id="34" name="TextBox 33">
            <a:extLst>
              <a:ext uri="{FF2B5EF4-FFF2-40B4-BE49-F238E27FC236}">
                <a16:creationId xmlns:a16="http://schemas.microsoft.com/office/drawing/2014/main" id="{6EA8A26B-AB96-4DE7-5871-D79410681E4D}"/>
              </a:ext>
            </a:extLst>
          </p:cNvPr>
          <p:cNvSpPr txBox="1"/>
          <p:nvPr/>
        </p:nvSpPr>
        <p:spPr>
          <a:xfrm>
            <a:off x="5680041" y="4649097"/>
            <a:ext cx="2821478" cy="338554"/>
          </a:xfrm>
          <a:prstGeom prst="rect">
            <a:avLst/>
          </a:prstGeom>
          <a:noFill/>
        </p:spPr>
        <p:txBody>
          <a:bodyPr wrap="none" rtlCol="0">
            <a:spAutoFit/>
          </a:bodyPr>
          <a:lstStyle/>
          <a:p>
            <a:r>
              <a:rPr lang="en-US" sz="1600" dirty="0">
                <a:solidFill>
                  <a:srgbClr val="002060"/>
                </a:solidFill>
              </a:rPr>
              <a:t>LBNF proposed HM 13x13 array</a:t>
            </a:r>
          </a:p>
        </p:txBody>
      </p:sp>
      <p:cxnSp>
        <p:nvCxnSpPr>
          <p:cNvPr id="36" name="Straight Connector 35">
            <a:extLst>
              <a:ext uri="{FF2B5EF4-FFF2-40B4-BE49-F238E27FC236}">
                <a16:creationId xmlns:a16="http://schemas.microsoft.com/office/drawing/2014/main" id="{C9533C84-E9CA-A130-E5B6-B3DF9F6BF9E0}"/>
              </a:ext>
            </a:extLst>
          </p:cNvPr>
          <p:cNvCxnSpPr/>
          <p:nvPr/>
        </p:nvCxnSpPr>
        <p:spPr>
          <a:xfrm flipV="1">
            <a:off x="3962400" y="4054846"/>
            <a:ext cx="0" cy="2327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C89ACA0-E9A8-890C-F53D-FF7B91AA4EA4}"/>
              </a:ext>
            </a:extLst>
          </p:cNvPr>
          <p:cNvCxnSpPr/>
          <p:nvPr/>
        </p:nvCxnSpPr>
        <p:spPr>
          <a:xfrm flipV="1">
            <a:off x="4702629" y="4034120"/>
            <a:ext cx="0" cy="243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D3CBAAF-2975-751C-24AC-B1621A949540}"/>
              </a:ext>
            </a:extLst>
          </p:cNvPr>
          <p:cNvSpPr txBox="1"/>
          <p:nvPr/>
        </p:nvSpPr>
        <p:spPr>
          <a:xfrm>
            <a:off x="4069139" y="3979778"/>
            <a:ext cx="579005" cy="307777"/>
          </a:xfrm>
          <a:prstGeom prst="rect">
            <a:avLst/>
          </a:prstGeom>
          <a:noFill/>
        </p:spPr>
        <p:txBody>
          <a:bodyPr wrap="none" rtlCol="0">
            <a:spAutoFit/>
          </a:bodyPr>
          <a:lstStyle/>
          <a:p>
            <a:r>
              <a:rPr lang="en-US" sz="1400" dirty="0">
                <a:solidFill>
                  <a:srgbClr val="FF0000"/>
                </a:solidFill>
              </a:rPr>
              <a:t>2.75”</a:t>
            </a:r>
          </a:p>
        </p:txBody>
      </p:sp>
      <p:cxnSp>
        <p:nvCxnSpPr>
          <p:cNvPr id="41" name="Straight Arrow Connector 40">
            <a:extLst>
              <a:ext uri="{FF2B5EF4-FFF2-40B4-BE49-F238E27FC236}">
                <a16:creationId xmlns:a16="http://schemas.microsoft.com/office/drawing/2014/main" id="{DAE870C3-F4C3-463D-A928-4B4B4F2F8739}"/>
              </a:ext>
            </a:extLst>
          </p:cNvPr>
          <p:cNvCxnSpPr>
            <a:stCxn id="39" idx="1"/>
          </p:cNvCxnSpPr>
          <p:nvPr/>
        </p:nvCxnSpPr>
        <p:spPr>
          <a:xfrm flipH="1" flipV="1">
            <a:off x="3952292" y="4133666"/>
            <a:ext cx="116847"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7CDA76-8BC9-50B4-21BB-6C3A8C940CFD}"/>
              </a:ext>
            </a:extLst>
          </p:cNvPr>
          <p:cNvCxnSpPr>
            <a:cxnSpLocks/>
          </p:cNvCxnSpPr>
          <p:nvPr/>
        </p:nvCxnSpPr>
        <p:spPr>
          <a:xfrm>
            <a:off x="4535950" y="4136530"/>
            <a:ext cx="16667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D1A84D8-194E-F441-7560-2F733FB59521}"/>
              </a:ext>
            </a:extLst>
          </p:cNvPr>
          <p:cNvSpPr txBox="1"/>
          <p:nvPr/>
        </p:nvSpPr>
        <p:spPr>
          <a:xfrm>
            <a:off x="3232389" y="-82187"/>
            <a:ext cx="4688848" cy="461665"/>
          </a:xfrm>
          <a:prstGeom prst="rect">
            <a:avLst/>
          </a:prstGeom>
          <a:noFill/>
        </p:spPr>
        <p:txBody>
          <a:bodyPr wrap="none" rtlCol="0">
            <a:spAutoFit/>
          </a:bodyPr>
          <a:lstStyle/>
          <a:p>
            <a:r>
              <a:rPr lang="en-US" sz="2400" b="1" dirty="0">
                <a:solidFill>
                  <a:schemeClr val="accent1"/>
                </a:solidFill>
              </a:rPr>
              <a:t>Hadron Alignment Detector System</a:t>
            </a:r>
          </a:p>
        </p:txBody>
      </p:sp>
      <p:sp>
        <p:nvSpPr>
          <p:cNvPr id="46" name="TextBox 45">
            <a:extLst>
              <a:ext uri="{FF2B5EF4-FFF2-40B4-BE49-F238E27FC236}">
                <a16:creationId xmlns:a16="http://schemas.microsoft.com/office/drawing/2014/main" id="{149655D9-4951-5A83-44AF-9D9D3E44385D}"/>
              </a:ext>
            </a:extLst>
          </p:cNvPr>
          <p:cNvSpPr txBox="1"/>
          <p:nvPr/>
        </p:nvSpPr>
        <p:spPr>
          <a:xfrm>
            <a:off x="214150" y="273390"/>
            <a:ext cx="11447418" cy="769441"/>
          </a:xfrm>
          <a:prstGeom prst="rect">
            <a:avLst/>
          </a:prstGeom>
          <a:noFill/>
        </p:spPr>
        <p:txBody>
          <a:bodyPr wrap="square" rtlCol="0">
            <a:spAutoFit/>
          </a:bodyPr>
          <a:lstStyle/>
          <a:p>
            <a:r>
              <a:rPr lang="en-US" sz="1600" dirty="0">
                <a:solidFill>
                  <a:schemeClr val="accent1">
                    <a:lumMod val="75000"/>
                  </a:schemeClr>
                </a:solidFill>
              </a:rPr>
              <a:t>The HADES design is based on technology used in </a:t>
            </a:r>
            <a:r>
              <a:rPr lang="en-US" sz="1600" dirty="0" err="1">
                <a:solidFill>
                  <a:schemeClr val="accent1">
                    <a:lumMod val="75000"/>
                  </a:schemeClr>
                </a:solidFill>
              </a:rPr>
              <a:t>NuMI</a:t>
            </a:r>
            <a:r>
              <a:rPr lang="en-US" sz="1600" dirty="0">
                <a:solidFill>
                  <a:schemeClr val="accent1">
                    <a:lumMod val="75000"/>
                  </a:schemeClr>
                </a:solidFill>
              </a:rPr>
              <a:t>.</a:t>
            </a:r>
            <a:r>
              <a:rPr lang="en-US" sz="1600" dirty="0">
                <a:solidFill>
                  <a:schemeClr val="accent1">
                    <a:lumMod val="75000"/>
                  </a:schemeClr>
                </a:solidFill>
                <a:effectLst/>
                <a:latin typeface="Arial" panose="020B0604020202020204" pitchFamily="34" charset="0"/>
                <a:ea typeface="Calibri" panose="020F0502020204030204" pitchFamily="34" charset="0"/>
              </a:rPr>
              <a:t> </a:t>
            </a:r>
            <a:r>
              <a:rPr lang="en-US" sz="1400" dirty="0">
                <a:solidFill>
                  <a:schemeClr val="accent1">
                    <a:lumMod val="75000"/>
                  </a:schemeClr>
                </a:solidFill>
                <a:effectLst/>
                <a:latin typeface="Arial" panose="020B0604020202020204" pitchFamily="34" charset="0"/>
                <a:ea typeface="Calibri" panose="020F0502020204030204" pitchFamily="34" charset="0"/>
              </a:rPr>
              <a:t>Hades is a segmented gas ionization chamber using helium, The HADES must be capable of measuring the angle of the primary proton beam to within 70mrad, the position of cross-hairs on horns B and C , the vertical and horizontal edges of </a:t>
            </a:r>
            <a:r>
              <a:rPr lang="en-US" sz="1400" dirty="0" err="1">
                <a:solidFill>
                  <a:schemeClr val="accent1">
                    <a:lumMod val="75000"/>
                  </a:schemeClr>
                </a:solidFill>
                <a:effectLst/>
                <a:latin typeface="Arial" panose="020B0604020202020204" pitchFamily="34" charset="0"/>
                <a:ea typeface="Calibri" panose="020F0502020204030204" pitchFamily="34" charset="0"/>
              </a:rPr>
              <a:t>bafflette</a:t>
            </a:r>
            <a:r>
              <a:rPr lang="en-US" sz="1400" dirty="0">
                <a:solidFill>
                  <a:schemeClr val="accent1">
                    <a:lumMod val="75000"/>
                  </a:schemeClr>
                </a:solidFill>
                <a:effectLst/>
                <a:latin typeface="Arial" panose="020B0604020202020204" pitchFamily="34" charset="0"/>
                <a:ea typeface="Calibri" panose="020F0502020204030204" pitchFamily="34" charset="0"/>
              </a:rPr>
              <a:t> and target, the vertical and horizontal edges of baffle and target with 0.5 mm accuracy.</a:t>
            </a:r>
          </a:p>
        </p:txBody>
      </p:sp>
      <p:sp>
        <p:nvSpPr>
          <p:cNvPr id="2" name="Date Placeholder 1">
            <a:extLst>
              <a:ext uri="{FF2B5EF4-FFF2-40B4-BE49-F238E27FC236}">
                <a16:creationId xmlns:a16="http://schemas.microsoft.com/office/drawing/2014/main" id="{2B7B7A64-9BB4-3275-B066-9D69B13F7B6B}"/>
              </a:ext>
            </a:extLst>
          </p:cNvPr>
          <p:cNvSpPr>
            <a:spLocks noGrp="1"/>
          </p:cNvSpPr>
          <p:nvPr>
            <p:ph type="dt" sz="half" idx="10"/>
          </p:nvPr>
        </p:nvSpPr>
        <p:spPr/>
        <p:txBody>
          <a:bodyPr/>
          <a:lstStyle/>
          <a:p>
            <a:fld id="{2380AF62-D181-4066-A73B-59453298534B}" type="datetime1">
              <a:rPr lang="en-US" smtClean="0"/>
              <a:t>9/16/2022</a:t>
            </a:fld>
            <a:endParaRPr lang="en-US"/>
          </a:p>
        </p:txBody>
      </p:sp>
      <p:sp>
        <p:nvSpPr>
          <p:cNvPr id="3" name="Footer Placeholder 2">
            <a:extLst>
              <a:ext uri="{FF2B5EF4-FFF2-40B4-BE49-F238E27FC236}">
                <a16:creationId xmlns:a16="http://schemas.microsoft.com/office/drawing/2014/main" id="{97CA4DC5-575F-588F-7B08-FA311FE510BB}"/>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E375A390-2B0C-EB96-48ED-F5B6FB509F9C}"/>
              </a:ext>
            </a:extLst>
          </p:cNvPr>
          <p:cNvSpPr>
            <a:spLocks noGrp="1"/>
          </p:cNvSpPr>
          <p:nvPr>
            <p:ph type="sldNum" sz="quarter" idx="12"/>
          </p:nvPr>
        </p:nvSpPr>
        <p:spPr/>
        <p:txBody>
          <a:bodyPr/>
          <a:lstStyle/>
          <a:p>
            <a:fld id="{443F4085-F2C1-4F1D-B128-8B1E659C333A}" type="slidenum">
              <a:rPr lang="en-US" smtClean="0"/>
              <a:t>13</a:t>
            </a:fld>
            <a:endParaRPr lang="en-US"/>
          </a:p>
        </p:txBody>
      </p:sp>
      <p:pic>
        <p:nvPicPr>
          <p:cNvPr id="9" name="Picture 8" descr="Table&#10;&#10;Description automatically generated">
            <a:extLst>
              <a:ext uri="{FF2B5EF4-FFF2-40B4-BE49-F238E27FC236}">
                <a16:creationId xmlns:a16="http://schemas.microsoft.com/office/drawing/2014/main" id="{3ADFDF99-0F9E-FDA4-D0DD-B68B9E1F5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0154" y="4930554"/>
            <a:ext cx="3173310" cy="1425796"/>
          </a:xfrm>
          <a:prstGeom prst="rect">
            <a:avLst/>
          </a:prstGeom>
        </p:spPr>
      </p:pic>
    </p:spTree>
    <p:extLst>
      <p:ext uri="{BB962C8B-B14F-4D97-AF65-F5344CB8AC3E}">
        <p14:creationId xmlns:p14="http://schemas.microsoft.com/office/powerpoint/2010/main" val="2754919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48ED6-225D-4415-B6D5-4EF2C52D4115}"/>
              </a:ext>
            </a:extLst>
          </p:cNvPr>
          <p:cNvSpPr txBox="1"/>
          <p:nvPr/>
        </p:nvSpPr>
        <p:spPr>
          <a:xfrm>
            <a:off x="3410833" y="-12530"/>
            <a:ext cx="3375219" cy="830997"/>
          </a:xfrm>
          <a:prstGeom prst="rect">
            <a:avLst/>
          </a:prstGeom>
          <a:noFill/>
        </p:spPr>
        <p:txBody>
          <a:bodyPr wrap="none" rtlCol="0">
            <a:spAutoFit/>
          </a:bodyPr>
          <a:lstStyle/>
          <a:p>
            <a:r>
              <a:rPr lang="en-US" sz="2400" b="1" dirty="0">
                <a:solidFill>
                  <a:schemeClr val="accent1"/>
                </a:solidFill>
              </a:rPr>
              <a:t>HADES Retractive system</a:t>
            </a:r>
          </a:p>
          <a:p>
            <a:endParaRPr lang="en-US" sz="2400" dirty="0"/>
          </a:p>
        </p:txBody>
      </p:sp>
      <p:sp>
        <p:nvSpPr>
          <p:cNvPr id="4" name="TextBox 3">
            <a:extLst>
              <a:ext uri="{FF2B5EF4-FFF2-40B4-BE49-F238E27FC236}">
                <a16:creationId xmlns:a16="http://schemas.microsoft.com/office/drawing/2014/main" id="{2B8FFAA8-C103-4A38-9CE8-443A5AB3905B}"/>
              </a:ext>
            </a:extLst>
          </p:cNvPr>
          <p:cNvSpPr txBox="1"/>
          <p:nvPr/>
        </p:nvSpPr>
        <p:spPr>
          <a:xfrm>
            <a:off x="3488085" y="5614719"/>
            <a:ext cx="953081" cy="584775"/>
          </a:xfrm>
          <a:prstGeom prst="rect">
            <a:avLst/>
          </a:prstGeom>
          <a:noFill/>
        </p:spPr>
        <p:txBody>
          <a:bodyPr wrap="none" rtlCol="0">
            <a:spAutoFit/>
          </a:bodyPr>
          <a:lstStyle/>
          <a:p>
            <a:r>
              <a:rPr lang="en-US" sz="1600" dirty="0"/>
              <a:t>Absorber</a:t>
            </a:r>
          </a:p>
          <a:p>
            <a:r>
              <a:rPr lang="en-US" sz="1600" dirty="0"/>
              <a:t>core</a:t>
            </a:r>
          </a:p>
        </p:txBody>
      </p:sp>
      <p:sp>
        <p:nvSpPr>
          <p:cNvPr id="13" name="TextBox 12">
            <a:extLst>
              <a:ext uri="{FF2B5EF4-FFF2-40B4-BE49-F238E27FC236}">
                <a16:creationId xmlns:a16="http://schemas.microsoft.com/office/drawing/2014/main" id="{13F3E1AF-7DAB-4627-93C7-61FC5810827F}"/>
              </a:ext>
            </a:extLst>
          </p:cNvPr>
          <p:cNvSpPr txBox="1"/>
          <p:nvPr/>
        </p:nvSpPr>
        <p:spPr>
          <a:xfrm>
            <a:off x="10105528" y="1604836"/>
            <a:ext cx="1445845" cy="338554"/>
          </a:xfrm>
          <a:prstGeom prst="rect">
            <a:avLst/>
          </a:prstGeom>
          <a:noFill/>
        </p:spPr>
        <p:txBody>
          <a:bodyPr wrap="none" rtlCol="0">
            <a:spAutoFit/>
          </a:bodyPr>
          <a:lstStyle/>
          <a:p>
            <a:r>
              <a:rPr lang="en-US" sz="1600" dirty="0"/>
              <a:t>HADES Module</a:t>
            </a:r>
          </a:p>
        </p:txBody>
      </p:sp>
      <p:sp>
        <p:nvSpPr>
          <p:cNvPr id="17" name="TextBox 16">
            <a:extLst>
              <a:ext uri="{FF2B5EF4-FFF2-40B4-BE49-F238E27FC236}">
                <a16:creationId xmlns:a16="http://schemas.microsoft.com/office/drawing/2014/main" id="{A2005530-51C2-4782-AFAF-ADBBF62196E5}"/>
              </a:ext>
            </a:extLst>
          </p:cNvPr>
          <p:cNvSpPr txBox="1"/>
          <p:nvPr/>
        </p:nvSpPr>
        <p:spPr>
          <a:xfrm>
            <a:off x="322164" y="5606741"/>
            <a:ext cx="925253" cy="584775"/>
          </a:xfrm>
          <a:prstGeom prst="rect">
            <a:avLst/>
          </a:prstGeom>
          <a:noFill/>
        </p:spPr>
        <p:txBody>
          <a:bodyPr wrap="none" rtlCol="0">
            <a:spAutoFit/>
          </a:bodyPr>
          <a:lstStyle/>
          <a:p>
            <a:r>
              <a:rPr lang="en-US" sz="1600" dirty="0"/>
              <a:t>Steel</a:t>
            </a:r>
          </a:p>
          <a:p>
            <a:r>
              <a:rPr lang="en-US" sz="1600" dirty="0"/>
              <a:t>shielding</a:t>
            </a:r>
          </a:p>
        </p:txBody>
      </p:sp>
      <p:sp>
        <p:nvSpPr>
          <p:cNvPr id="8" name="Footer Placeholder 7">
            <a:extLst>
              <a:ext uri="{FF2B5EF4-FFF2-40B4-BE49-F238E27FC236}">
                <a16:creationId xmlns:a16="http://schemas.microsoft.com/office/drawing/2014/main" id="{0413E167-CDB0-41C2-A014-308C6B771CF7}"/>
              </a:ext>
            </a:extLst>
          </p:cNvPr>
          <p:cNvSpPr>
            <a:spLocks noGrp="1"/>
          </p:cNvSpPr>
          <p:nvPr>
            <p:ph type="ftr" sz="quarter" idx="11"/>
          </p:nvPr>
        </p:nvSpPr>
        <p:spPr/>
        <p:txBody>
          <a:bodyPr/>
          <a:lstStyle/>
          <a:p>
            <a:r>
              <a:rPr lang="en-US"/>
              <a:t>LBNF Hadron Absorber  Mechanical Design</a:t>
            </a:r>
            <a:endParaRPr lang="en-US" dirty="0"/>
          </a:p>
        </p:txBody>
      </p:sp>
      <p:sp>
        <p:nvSpPr>
          <p:cNvPr id="11" name="Slide Number Placeholder 10">
            <a:extLst>
              <a:ext uri="{FF2B5EF4-FFF2-40B4-BE49-F238E27FC236}">
                <a16:creationId xmlns:a16="http://schemas.microsoft.com/office/drawing/2014/main" id="{9E90AA64-E917-4607-8716-F8037B306276}"/>
              </a:ext>
            </a:extLst>
          </p:cNvPr>
          <p:cNvSpPr>
            <a:spLocks noGrp="1"/>
          </p:cNvSpPr>
          <p:nvPr>
            <p:ph type="sldNum" sz="quarter" idx="12"/>
          </p:nvPr>
        </p:nvSpPr>
        <p:spPr/>
        <p:txBody>
          <a:bodyPr/>
          <a:lstStyle/>
          <a:p>
            <a:fld id="{EDDE2446-DD61-44BD-B35E-3A7283E94E84}" type="slidenum">
              <a:rPr lang="en-US" smtClean="0"/>
              <a:t>14</a:t>
            </a:fld>
            <a:endParaRPr lang="en-US" dirty="0"/>
          </a:p>
        </p:txBody>
      </p:sp>
      <p:sp>
        <p:nvSpPr>
          <p:cNvPr id="14" name="Date Placeholder 13">
            <a:extLst>
              <a:ext uri="{FF2B5EF4-FFF2-40B4-BE49-F238E27FC236}">
                <a16:creationId xmlns:a16="http://schemas.microsoft.com/office/drawing/2014/main" id="{7C1BC218-D922-44D8-B153-5CA53DC1403D}"/>
              </a:ext>
            </a:extLst>
          </p:cNvPr>
          <p:cNvSpPr>
            <a:spLocks noGrp="1"/>
          </p:cNvSpPr>
          <p:nvPr>
            <p:ph type="dt" sz="half" idx="10"/>
          </p:nvPr>
        </p:nvSpPr>
        <p:spPr/>
        <p:txBody>
          <a:bodyPr/>
          <a:lstStyle/>
          <a:p>
            <a:fld id="{261A85B7-1F3E-4461-B544-CE22DDA492C0}" type="datetime1">
              <a:rPr lang="en-US" smtClean="0"/>
              <a:t>9/16/2022</a:t>
            </a:fld>
            <a:endParaRPr lang="en-US" dirty="0"/>
          </a:p>
        </p:txBody>
      </p:sp>
      <p:pic>
        <p:nvPicPr>
          <p:cNvPr id="26" name="Picture 25" descr="Graphical user interface, diagram&#10;&#10;Description automatically generated">
            <a:extLst>
              <a:ext uri="{FF2B5EF4-FFF2-40B4-BE49-F238E27FC236}">
                <a16:creationId xmlns:a16="http://schemas.microsoft.com/office/drawing/2014/main" id="{A431F4A5-E46B-0B5A-4C8C-087633748BCB}"/>
              </a:ext>
            </a:extLst>
          </p:cNvPr>
          <p:cNvPicPr>
            <a:picLocks noChangeAspect="1"/>
          </p:cNvPicPr>
          <p:nvPr/>
        </p:nvPicPr>
        <p:blipFill rotWithShape="1">
          <a:blip r:embed="rId2">
            <a:extLst>
              <a:ext uri="{28A0092B-C50C-407E-A947-70E740481C1C}">
                <a14:useLocalDpi xmlns:a14="http://schemas.microsoft.com/office/drawing/2010/main" val="0"/>
              </a:ext>
            </a:extLst>
          </a:blip>
          <a:srcRect l="31071" t="35862" r="34665" b="6061"/>
          <a:stretch/>
        </p:blipFill>
        <p:spPr>
          <a:xfrm>
            <a:off x="5180610" y="1592297"/>
            <a:ext cx="4382285" cy="4051562"/>
          </a:xfrm>
          <a:prstGeom prst="rect">
            <a:avLst/>
          </a:prstGeom>
        </p:spPr>
      </p:pic>
      <p:sp>
        <p:nvSpPr>
          <p:cNvPr id="29" name="TextBox 28">
            <a:extLst>
              <a:ext uri="{FF2B5EF4-FFF2-40B4-BE49-F238E27FC236}">
                <a16:creationId xmlns:a16="http://schemas.microsoft.com/office/drawing/2014/main" id="{EE4CBA25-02D6-FEF5-AF7E-DDBB2138F5F6}"/>
              </a:ext>
            </a:extLst>
          </p:cNvPr>
          <p:cNvSpPr txBox="1"/>
          <p:nvPr/>
        </p:nvSpPr>
        <p:spPr>
          <a:xfrm>
            <a:off x="6625330" y="1604836"/>
            <a:ext cx="2160463" cy="369332"/>
          </a:xfrm>
          <a:prstGeom prst="rect">
            <a:avLst/>
          </a:prstGeom>
          <a:noFill/>
        </p:spPr>
        <p:txBody>
          <a:bodyPr wrap="square" rtlCol="0">
            <a:spAutoFit/>
          </a:bodyPr>
          <a:lstStyle/>
          <a:p>
            <a:r>
              <a:rPr lang="en-US" dirty="0">
                <a:solidFill>
                  <a:schemeClr val="bg2"/>
                </a:solidFill>
              </a:rPr>
              <a:t>Concrete G-blocks</a:t>
            </a:r>
          </a:p>
        </p:txBody>
      </p:sp>
      <p:pic>
        <p:nvPicPr>
          <p:cNvPr id="31" name="Picture 30" descr="Graphical user interface&#10;&#10;Description automatically generated">
            <a:extLst>
              <a:ext uri="{FF2B5EF4-FFF2-40B4-BE49-F238E27FC236}">
                <a16:creationId xmlns:a16="http://schemas.microsoft.com/office/drawing/2014/main" id="{67A65A7A-B2E6-6DE6-7CB2-C2637C44DC35}"/>
              </a:ext>
            </a:extLst>
          </p:cNvPr>
          <p:cNvPicPr>
            <a:picLocks noChangeAspect="1"/>
          </p:cNvPicPr>
          <p:nvPr/>
        </p:nvPicPr>
        <p:blipFill rotWithShape="1">
          <a:blip r:embed="rId3">
            <a:extLst>
              <a:ext uri="{28A0092B-C50C-407E-A947-70E740481C1C}">
                <a14:useLocalDpi xmlns:a14="http://schemas.microsoft.com/office/drawing/2010/main" val="0"/>
              </a:ext>
            </a:extLst>
          </a:blip>
          <a:srcRect l="30783" t="36497" r="33950" b="5828"/>
          <a:stretch/>
        </p:blipFill>
        <p:spPr>
          <a:xfrm>
            <a:off x="332509" y="1549421"/>
            <a:ext cx="4589813" cy="4094438"/>
          </a:xfrm>
          <a:prstGeom prst="rect">
            <a:avLst/>
          </a:prstGeom>
        </p:spPr>
      </p:pic>
      <p:cxnSp>
        <p:nvCxnSpPr>
          <p:cNvPr id="34" name="Straight Arrow Connector 33">
            <a:extLst>
              <a:ext uri="{FF2B5EF4-FFF2-40B4-BE49-F238E27FC236}">
                <a16:creationId xmlns:a16="http://schemas.microsoft.com/office/drawing/2014/main" id="{EEAB07C2-4BD4-29FD-6370-47D65B3B69DF}"/>
              </a:ext>
            </a:extLst>
          </p:cNvPr>
          <p:cNvCxnSpPr>
            <a:cxnSpLocks/>
            <a:stCxn id="27" idx="0"/>
          </p:cNvCxnSpPr>
          <p:nvPr/>
        </p:nvCxnSpPr>
        <p:spPr>
          <a:xfrm flipV="1">
            <a:off x="7173673" y="3532909"/>
            <a:ext cx="272156" cy="2035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C334CBC1-4EA6-8DF4-9357-1E78B7AD35A9}"/>
              </a:ext>
            </a:extLst>
          </p:cNvPr>
          <p:cNvSpPr txBox="1"/>
          <p:nvPr/>
        </p:nvSpPr>
        <p:spPr>
          <a:xfrm>
            <a:off x="207450" y="2775363"/>
            <a:ext cx="1261499" cy="584775"/>
          </a:xfrm>
          <a:prstGeom prst="rect">
            <a:avLst/>
          </a:prstGeom>
          <a:noFill/>
        </p:spPr>
        <p:txBody>
          <a:bodyPr wrap="none" rtlCol="0">
            <a:spAutoFit/>
          </a:bodyPr>
          <a:lstStyle/>
          <a:p>
            <a:r>
              <a:rPr lang="en-US" sz="1600" dirty="0"/>
              <a:t>HADES Cable</a:t>
            </a:r>
          </a:p>
          <a:p>
            <a:r>
              <a:rPr lang="en-US" sz="1600" dirty="0"/>
              <a:t> penetration</a:t>
            </a:r>
          </a:p>
        </p:txBody>
      </p:sp>
      <p:cxnSp>
        <p:nvCxnSpPr>
          <p:cNvPr id="37" name="Straight Arrow Connector 36">
            <a:extLst>
              <a:ext uri="{FF2B5EF4-FFF2-40B4-BE49-F238E27FC236}">
                <a16:creationId xmlns:a16="http://schemas.microsoft.com/office/drawing/2014/main" id="{C54E34D2-78DA-603A-F5DC-B9BFEAAAD9EE}"/>
              </a:ext>
            </a:extLst>
          </p:cNvPr>
          <p:cNvCxnSpPr>
            <a:cxnSpLocks/>
          </p:cNvCxnSpPr>
          <p:nvPr/>
        </p:nvCxnSpPr>
        <p:spPr>
          <a:xfrm flipV="1">
            <a:off x="813170" y="1981764"/>
            <a:ext cx="0" cy="8659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0718CAEF-9820-A74F-800E-7F234489E1BD}"/>
              </a:ext>
            </a:extLst>
          </p:cNvPr>
          <p:cNvCxnSpPr>
            <a:stCxn id="17" idx="3"/>
          </p:cNvCxnSpPr>
          <p:nvPr/>
        </p:nvCxnSpPr>
        <p:spPr>
          <a:xfrm flipV="1">
            <a:off x="1247417" y="4667477"/>
            <a:ext cx="671823" cy="1231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FCB376CD-3AB7-2F3A-FF25-89F2FC0315F0}"/>
              </a:ext>
            </a:extLst>
          </p:cNvPr>
          <p:cNvCxnSpPr>
            <a:cxnSpLocks/>
            <a:stCxn id="4" idx="1"/>
          </p:cNvCxnSpPr>
          <p:nvPr/>
        </p:nvCxnSpPr>
        <p:spPr>
          <a:xfrm flipH="1" flipV="1">
            <a:off x="2886791" y="3671173"/>
            <a:ext cx="601294" cy="22359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07183E3-D9FC-6A73-2B64-1802C3C0C6D2}"/>
              </a:ext>
            </a:extLst>
          </p:cNvPr>
          <p:cNvSpPr txBox="1"/>
          <p:nvPr/>
        </p:nvSpPr>
        <p:spPr>
          <a:xfrm>
            <a:off x="1606304" y="5654429"/>
            <a:ext cx="1867819" cy="584775"/>
          </a:xfrm>
          <a:prstGeom prst="rect">
            <a:avLst/>
          </a:prstGeom>
          <a:noFill/>
        </p:spPr>
        <p:txBody>
          <a:bodyPr wrap="none" rtlCol="0">
            <a:spAutoFit/>
          </a:bodyPr>
          <a:lstStyle/>
          <a:p>
            <a:r>
              <a:rPr lang="en-US" sz="1600" dirty="0"/>
              <a:t>HADES</a:t>
            </a:r>
          </a:p>
          <a:p>
            <a:r>
              <a:rPr lang="en-US" sz="1600" dirty="0"/>
              <a:t>Inside support block</a:t>
            </a:r>
          </a:p>
        </p:txBody>
      </p:sp>
      <p:cxnSp>
        <p:nvCxnSpPr>
          <p:cNvPr id="7" name="Straight Arrow Connector 6">
            <a:extLst>
              <a:ext uri="{FF2B5EF4-FFF2-40B4-BE49-F238E27FC236}">
                <a16:creationId xmlns:a16="http://schemas.microsoft.com/office/drawing/2014/main" id="{6ED80291-E0E7-C850-90BE-9C26F262D0E6}"/>
              </a:ext>
            </a:extLst>
          </p:cNvPr>
          <p:cNvCxnSpPr>
            <a:stCxn id="3" idx="0"/>
          </p:cNvCxnSpPr>
          <p:nvPr/>
        </p:nvCxnSpPr>
        <p:spPr>
          <a:xfrm flipV="1">
            <a:off x="2540214" y="2957437"/>
            <a:ext cx="88289" cy="26969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B05FC2F-1EB1-E0DD-6D17-222B1C34F1A1}"/>
              </a:ext>
            </a:extLst>
          </p:cNvPr>
          <p:cNvSpPr txBox="1"/>
          <p:nvPr/>
        </p:nvSpPr>
        <p:spPr>
          <a:xfrm>
            <a:off x="813170" y="485895"/>
            <a:ext cx="10965951" cy="1200329"/>
          </a:xfrm>
          <a:prstGeom prst="rect">
            <a:avLst/>
          </a:prstGeom>
          <a:noFill/>
        </p:spPr>
        <p:txBody>
          <a:bodyPr wrap="none" rtlCol="0">
            <a:spAutoFit/>
          </a:bodyPr>
          <a:lstStyle/>
          <a:p>
            <a:r>
              <a:rPr lang="en-US" dirty="0">
                <a:solidFill>
                  <a:schemeClr val="accent1">
                    <a:lumMod val="75000"/>
                  </a:schemeClr>
                </a:solidFill>
              </a:rPr>
              <a:t>The HADES is installed in the front of the absorber core blocks. The HADES Retractive system delivers the HADES to </a:t>
            </a:r>
          </a:p>
          <a:p>
            <a:r>
              <a:rPr lang="en-US" dirty="0">
                <a:solidFill>
                  <a:schemeClr val="accent1">
                    <a:lumMod val="75000"/>
                  </a:schemeClr>
                </a:solidFill>
              </a:rPr>
              <a:t>the beam center line with tolerance +/- 0.5 mm for the beam parameters measurement.</a:t>
            </a:r>
          </a:p>
          <a:p>
            <a:r>
              <a:rPr lang="en-US" dirty="0">
                <a:solidFill>
                  <a:schemeClr val="accent1">
                    <a:lumMod val="75000"/>
                  </a:schemeClr>
                </a:solidFill>
              </a:rPr>
              <a:t>The HADES is located inside of the Retractive system support block during the operation time .</a:t>
            </a:r>
          </a:p>
          <a:p>
            <a:r>
              <a:rPr lang="en-US" dirty="0">
                <a:solidFill>
                  <a:srgbClr val="002060"/>
                </a:solidFill>
              </a:rPr>
              <a:t> </a:t>
            </a:r>
            <a:endParaRPr lang="en-US" dirty="0"/>
          </a:p>
        </p:txBody>
      </p:sp>
      <p:pic>
        <p:nvPicPr>
          <p:cNvPr id="22" name="Picture 21" descr="Graphical user interface, application&#10;&#10;Description automatically generated">
            <a:extLst>
              <a:ext uri="{FF2B5EF4-FFF2-40B4-BE49-F238E27FC236}">
                <a16:creationId xmlns:a16="http://schemas.microsoft.com/office/drawing/2014/main" id="{83E86525-D058-E85F-7084-906805C22C10}"/>
              </a:ext>
            </a:extLst>
          </p:cNvPr>
          <p:cNvPicPr>
            <a:picLocks noChangeAspect="1"/>
          </p:cNvPicPr>
          <p:nvPr/>
        </p:nvPicPr>
        <p:blipFill rotWithShape="1">
          <a:blip r:embed="rId4">
            <a:extLst>
              <a:ext uri="{28A0092B-C50C-407E-A947-70E740481C1C}">
                <a14:useLocalDpi xmlns:a14="http://schemas.microsoft.com/office/drawing/2010/main" val="0"/>
              </a:ext>
            </a:extLst>
          </a:blip>
          <a:srcRect l="35786" t="23319" r="43928" b="7146"/>
          <a:stretch/>
        </p:blipFill>
        <p:spPr>
          <a:xfrm>
            <a:off x="9821183" y="2017694"/>
            <a:ext cx="1919566" cy="3589047"/>
          </a:xfrm>
          <a:prstGeom prst="rect">
            <a:avLst/>
          </a:prstGeom>
        </p:spPr>
      </p:pic>
      <p:sp>
        <p:nvSpPr>
          <p:cNvPr id="27" name="TextBox 26">
            <a:extLst>
              <a:ext uri="{FF2B5EF4-FFF2-40B4-BE49-F238E27FC236}">
                <a16:creationId xmlns:a16="http://schemas.microsoft.com/office/drawing/2014/main" id="{3B8C3521-98E8-2004-F828-CA89DB67A0EC}"/>
              </a:ext>
            </a:extLst>
          </p:cNvPr>
          <p:cNvSpPr txBox="1"/>
          <p:nvPr/>
        </p:nvSpPr>
        <p:spPr>
          <a:xfrm>
            <a:off x="6092383" y="5568352"/>
            <a:ext cx="2162580" cy="584775"/>
          </a:xfrm>
          <a:prstGeom prst="rect">
            <a:avLst/>
          </a:prstGeom>
          <a:noFill/>
        </p:spPr>
        <p:txBody>
          <a:bodyPr wrap="none" rtlCol="0">
            <a:spAutoFit/>
          </a:bodyPr>
          <a:lstStyle/>
          <a:p>
            <a:r>
              <a:rPr lang="en-US" sz="1600" dirty="0"/>
              <a:t>HADES in measurement</a:t>
            </a:r>
          </a:p>
          <a:p>
            <a:r>
              <a:rPr lang="en-US" sz="1600" dirty="0"/>
              <a:t>position</a:t>
            </a:r>
          </a:p>
        </p:txBody>
      </p:sp>
      <p:sp>
        <p:nvSpPr>
          <p:cNvPr id="18" name="TextBox 17">
            <a:extLst>
              <a:ext uri="{FF2B5EF4-FFF2-40B4-BE49-F238E27FC236}">
                <a16:creationId xmlns:a16="http://schemas.microsoft.com/office/drawing/2014/main" id="{076BB9C5-2402-CE56-6387-03452A6034FA}"/>
              </a:ext>
            </a:extLst>
          </p:cNvPr>
          <p:cNvSpPr txBox="1"/>
          <p:nvPr/>
        </p:nvSpPr>
        <p:spPr>
          <a:xfrm>
            <a:off x="11186556" y="5612213"/>
            <a:ext cx="751744" cy="338554"/>
          </a:xfrm>
          <a:prstGeom prst="rect">
            <a:avLst/>
          </a:prstGeom>
          <a:noFill/>
        </p:spPr>
        <p:txBody>
          <a:bodyPr wrap="none" rtlCol="0">
            <a:spAutoFit/>
          </a:bodyPr>
          <a:lstStyle/>
          <a:p>
            <a:r>
              <a:rPr lang="en-US" sz="1600" dirty="0"/>
              <a:t>HADES</a:t>
            </a:r>
          </a:p>
        </p:txBody>
      </p:sp>
      <p:sp>
        <p:nvSpPr>
          <p:cNvPr id="19" name="TextBox 18">
            <a:extLst>
              <a:ext uri="{FF2B5EF4-FFF2-40B4-BE49-F238E27FC236}">
                <a16:creationId xmlns:a16="http://schemas.microsoft.com/office/drawing/2014/main" id="{3E8B7E39-790B-6323-03E7-EF94D15BCBB3}"/>
              </a:ext>
            </a:extLst>
          </p:cNvPr>
          <p:cNvSpPr txBox="1"/>
          <p:nvPr/>
        </p:nvSpPr>
        <p:spPr>
          <a:xfrm>
            <a:off x="8610600" y="5661550"/>
            <a:ext cx="1086580" cy="338554"/>
          </a:xfrm>
          <a:prstGeom prst="rect">
            <a:avLst/>
          </a:prstGeom>
          <a:noFill/>
        </p:spPr>
        <p:txBody>
          <a:bodyPr wrap="none" rtlCol="0">
            <a:spAutoFit/>
          </a:bodyPr>
          <a:lstStyle/>
          <a:p>
            <a:r>
              <a:rPr lang="en-US" sz="1600" dirty="0"/>
              <a:t>Steel block</a:t>
            </a:r>
          </a:p>
        </p:txBody>
      </p:sp>
      <p:cxnSp>
        <p:nvCxnSpPr>
          <p:cNvPr id="21" name="Straight Arrow Connector 20">
            <a:extLst>
              <a:ext uri="{FF2B5EF4-FFF2-40B4-BE49-F238E27FC236}">
                <a16:creationId xmlns:a16="http://schemas.microsoft.com/office/drawing/2014/main" id="{95ABFA16-95C4-DDFC-8709-676AB6979545}"/>
              </a:ext>
            </a:extLst>
          </p:cNvPr>
          <p:cNvCxnSpPr>
            <a:stCxn id="19" idx="3"/>
          </p:cNvCxnSpPr>
          <p:nvPr/>
        </p:nvCxnSpPr>
        <p:spPr>
          <a:xfrm flipV="1">
            <a:off x="9697180" y="3671173"/>
            <a:ext cx="285020" cy="2159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7987396-0178-0E11-E14C-4F9B19172B95}"/>
              </a:ext>
            </a:extLst>
          </p:cNvPr>
          <p:cNvCxnSpPr>
            <a:stCxn id="18" idx="1"/>
          </p:cNvCxnSpPr>
          <p:nvPr/>
        </p:nvCxnSpPr>
        <p:spPr>
          <a:xfrm flipH="1" flipV="1">
            <a:off x="10919361" y="5391397"/>
            <a:ext cx="267195" cy="390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46E1973-A37F-2676-E0A1-9B36C7066BC5}"/>
              </a:ext>
            </a:extLst>
          </p:cNvPr>
          <p:cNvSpPr txBox="1"/>
          <p:nvPr/>
        </p:nvSpPr>
        <p:spPr>
          <a:xfrm>
            <a:off x="4430616" y="5614718"/>
            <a:ext cx="983411" cy="584775"/>
          </a:xfrm>
          <a:prstGeom prst="rect">
            <a:avLst/>
          </a:prstGeom>
          <a:noFill/>
        </p:spPr>
        <p:txBody>
          <a:bodyPr wrap="none" rtlCol="0">
            <a:spAutoFit/>
          </a:bodyPr>
          <a:lstStyle/>
          <a:p>
            <a:r>
              <a:rPr lang="en-US" sz="1600" dirty="0"/>
              <a:t>Concrete </a:t>
            </a:r>
          </a:p>
          <a:p>
            <a:r>
              <a:rPr lang="en-US" sz="1600" dirty="0"/>
              <a:t>bunker</a:t>
            </a:r>
          </a:p>
        </p:txBody>
      </p:sp>
      <p:cxnSp>
        <p:nvCxnSpPr>
          <p:cNvPr id="32" name="Straight Arrow Connector 31">
            <a:extLst>
              <a:ext uri="{FF2B5EF4-FFF2-40B4-BE49-F238E27FC236}">
                <a16:creationId xmlns:a16="http://schemas.microsoft.com/office/drawing/2014/main" id="{6FD616B9-4D0C-9F28-0C14-D58AEC9BD6F8}"/>
              </a:ext>
            </a:extLst>
          </p:cNvPr>
          <p:cNvCxnSpPr>
            <a:cxnSpLocks/>
          </p:cNvCxnSpPr>
          <p:nvPr/>
        </p:nvCxnSpPr>
        <p:spPr>
          <a:xfrm flipV="1">
            <a:off x="5283470" y="5371797"/>
            <a:ext cx="232512" cy="563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92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D1763A8-2341-A6CB-17F2-C41F68D59D1A}"/>
              </a:ext>
            </a:extLst>
          </p:cNvPr>
          <p:cNvPicPr>
            <a:picLocks noChangeAspect="1"/>
          </p:cNvPicPr>
          <p:nvPr/>
        </p:nvPicPr>
        <p:blipFill rotWithShape="1">
          <a:blip r:embed="rId2">
            <a:extLst>
              <a:ext uri="{28A0092B-C50C-407E-A947-70E740481C1C}">
                <a14:useLocalDpi xmlns:a14="http://schemas.microsoft.com/office/drawing/2010/main" val="0"/>
              </a:ext>
            </a:extLst>
          </a:blip>
          <a:srcRect l="33715" t="29998" r="30572" b="8193"/>
          <a:stretch/>
        </p:blipFill>
        <p:spPr>
          <a:xfrm>
            <a:off x="732731" y="1771706"/>
            <a:ext cx="4610793" cy="4352589"/>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D2198391-38A1-8EEE-6A1B-94D9341E8CF9}"/>
              </a:ext>
            </a:extLst>
          </p:cNvPr>
          <p:cNvPicPr>
            <a:picLocks noChangeAspect="1"/>
          </p:cNvPicPr>
          <p:nvPr/>
        </p:nvPicPr>
        <p:blipFill rotWithShape="1">
          <a:blip r:embed="rId3">
            <a:extLst>
              <a:ext uri="{28A0092B-C50C-407E-A947-70E740481C1C}">
                <a14:useLocalDpi xmlns:a14="http://schemas.microsoft.com/office/drawing/2010/main" val="0"/>
              </a:ext>
            </a:extLst>
          </a:blip>
          <a:srcRect l="37286" t="19652" r="21286" b="6229"/>
          <a:stretch/>
        </p:blipFill>
        <p:spPr>
          <a:xfrm>
            <a:off x="5728293" y="1771706"/>
            <a:ext cx="4428197" cy="4321309"/>
          </a:xfrm>
          <a:prstGeom prst="rect">
            <a:avLst/>
          </a:prstGeom>
        </p:spPr>
      </p:pic>
      <p:sp>
        <p:nvSpPr>
          <p:cNvPr id="2" name="Date Placeholder 1">
            <a:extLst>
              <a:ext uri="{FF2B5EF4-FFF2-40B4-BE49-F238E27FC236}">
                <a16:creationId xmlns:a16="http://schemas.microsoft.com/office/drawing/2014/main" id="{E33991D9-8A1C-D7F1-6D07-2249F9F7AEA3}"/>
              </a:ext>
            </a:extLst>
          </p:cNvPr>
          <p:cNvSpPr>
            <a:spLocks noGrp="1"/>
          </p:cNvSpPr>
          <p:nvPr>
            <p:ph type="dt" sz="half" idx="10"/>
          </p:nvPr>
        </p:nvSpPr>
        <p:spPr/>
        <p:txBody>
          <a:bodyPr/>
          <a:lstStyle/>
          <a:p>
            <a:fld id="{B094149D-FFF9-47B1-9E17-3B4399B532CB}" type="datetime1">
              <a:rPr lang="en-US" smtClean="0"/>
              <a:t>9/16/2022</a:t>
            </a:fld>
            <a:endParaRPr lang="en-US"/>
          </a:p>
        </p:txBody>
      </p:sp>
      <p:sp>
        <p:nvSpPr>
          <p:cNvPr id="4" name="Footer Placeholder 3">
            <a:extLst>
              <a:ext uri="{FF2B5EF4-FFF2-40B4-BE49-F238E27FC236}">
                <a16:creationId xmlns:a16="http://schemas.microsoft.com/office/drawing/2014/main" id="{1266BD70-2305-7923-4DFE-78C7C9863A4D}"/>
              </a:ext>
            </a:extLst>
          </p:cNvPr>
          <p:cNvSpPr>
            <a:spLocks noGrp="1"/>
          </p:cNvSpPr>
          <p:nvPr>
            <p:ph type="ftr" sz="quarter" idx="11"/>
          </p:nvPr>
        </p:nvSpPr>
        <p:spPr/>
        <p:txBody>
          <a:bodyPr/>
          <a:lstStyle/>
          <a:p>
            <a:r>
              <a:rPr lang="en-US"/>
              <a:t>LBNF Hadron Absorber  Mechanical Design</a:t>
            </a:r>
          </a:p>
        </p:txBody>
      </p:sp>
      <p:sp>
        <p:nvSpPr>
          <p:cNvPr id="5" name="Slide Number Placeholder 4">
            <a:extLst>
              <a:ext uri="{FF2B5EF4-FFF2-40B4-BE49-F238E27FC236}">
                <a16:creationId xmlns:a16="http://schemas.microsoft.com/office/drawing/2014/main" id="{362C11B6-961C-021B-2080-8FECE7983B90}"/>
              </a:ext>
            </a:extLst>
          </p:cNvPr>
          <p:cNvSpPr>
            <a:spLocks noGrp="1"/>
          </p:cNvSpPr>
          <p:nvPr>
            <p:ph type="sldNum" sz="quarter" idx="12"/>
          </p:nvPr>
        </p:nvSpPr>
        <p:spPr/>
        <p:txBody>
          <a:bodyPr/>
          <a:lstStyle/>
          <a:p>
            <a:fld id="{443F4085-F2C1-4F1D-B128-8B1E659C333A}" type="slidenum">
              <a:rPr lang="en-US" smtClean="0"/>
              <a:t>15</a:t>
            </a:fld>
            <a:endParaRPr lang="en-US"/>
          </a:p>
        </p:txBody>
      </p:sp>
      <p:sp>
        <p:nvSpPr>
          <p:cNvPr id="6" name="TextBox 5">
            <a:extLst>
              <a:ext uri="{FF2B5EF4-FFF2-40B4-BE49-F238E27FC236}">
                <a16:creationId xmlns:a16="http://schemas.microsoft.com/office/drawing/2014/main" id="{FA289644-8D00-4D82-2A06-70C9268E5817}"/>
              </a:ext>
            </a:extLst>
          </p:cNvPr>
          <p:cNvSpPr txBox="1"/>
          <p:nvPr/>
        </p:nvSpPr>
        <p:spPr>
          <a:xfrm>
            <a:off x="629786" y="506318"/>
            <a:ext cx="11257414" cy="1292662"/>
          </a:xfrm>
          <a:prstGeom prst="rect">
            <a:avLst/>
          </a:prstGeom>
          <a:noFill/>
        </p:spPr>
        <p:txBody>
          <a:bodyPr wrap="square" rtlCol="0">
            <a:spAutoFit/>
          </a:bodyPr>
          <a:lstStyle/>
          <a:p>
            <a:r>
              <a:rPr lang="en-US" sz="1600" dirty="0">
                <a:solidFill>
                  <a:schemeClr val="accent1">
                    <a:lumMod val="75000"/>
                  </a:schemeClr>
                </a:solidFill>
              </a:rPr>
              <a:t>The HADES life has limit and in case of a failure it is replaced. The HADES Remote handling procedure is required.</a:t>
            </a:r>
          </a:p>
          <a:p>
            <a:r>
              <a:rPr lang="en-US" sz="1600" dirty="0">
                <a:solidFill>
                  <a:schemeClr val="accent1">
                    <a:lumMod val="75000"/>
                  </a:schemeClr>
                </a:solidFill>
              </a:rPr>
              <a:t>Core blocks don’t have life limit and take beam during the project operation period . If the core leak occur during the operation, any core block module can be removed and stored in the morgue . The morgue is located in the concrete bunker beside the absorber steel shielding . Two section of the morgue can be occupied by four absorber core blocks with modules and middle section is </a:t>
            </a:r>
            <a:r>
              <a:rPr lang="en-US" sz="1400" dirty="0">
                <a:solidFill>
                  <a:srgbClr val="1F497D"/>
                </a:solidFill>
                <a:effectLst/>
                <a:latin typeface="Arial" panose="020B0604020202020204" pitchFamily="34" charset="0"/>
                <a:ea typeface="Calibri" panose="020F0502020204030204" pitchFamily="34" charset="0"/>
              </a:rPr>
              <a:t>storage of any broken hadron monitors.</a:t>
            </a:r>
            <a:endParaRPr lang="en-US" sz="1400" dirty="0"/>
          </a:p>
        </p:txBody>
      </p:sp>
      <p:sp>
        <p:nvSpPr>
          <p:cNvPr id="8" name="TextBox 7">
            <a:extLst>
              <a:ext uri="{FF2B5EF4-FFF2-40B4-BE49-F238E27FC236}">
                <a16:creationId xmlns:a16="http://schemas.microsoft.com/office/drawing/2014/main" id="{298C417C-B012-A7C5-BAF2-3F916E4F7C45}"/>
              </a:ext>
            </a:extLst>
          </p:cNvPr>
          <p:cNvSpPr txBox="1"/>
          <p:nvPr/>
        </p:nvSpPr>
        <p:spPr>
          <a:xfrm>
            <a:off x="3635901" y="89597"/>
            <a:ext cx="5407571" cy="461665"/>
          </a:xfrm>
          <a:prstGeom prst="rect">
            <a:avLst/>
          </a:prstGeom>
          <a:noFill/>
        </p:spPr>
        <p:txBody>
          <a:bodyPr wrap="none" rtlCol="0">
            <a:spAutoFit/>
          </a:bodyPr>
          <a:lstStyle/>
          <a:p>
            <a:r>
              <a:rPr lang="en-US" sz="2400" b="1" dirty="0">
                <a:solidFill>
                  <a:srgbClr val="0070C0"/>
                </a:solidFill>
              </a:rPr>
              <a:t>HADES and Core blocks Remote Handling</a:t>
            </a:r>
          </a:p>
        </p:txBody>
      </p:sp>
      <p:sp>
        <p:nvSpPr>
          <p:cNvPr id="9" name="TextBox 8">
            <a:extLst>
              <a:ext uri="{FF2B5EF4-FFF2-40B4-BE49-F238E27FC236}">
                <a16:creationId xmlns:a16="http://schemas.microsoft.com/office/drawing/2014/main" id="{1D81FD78-29E5-7F3F-19F9-AD981C56B1FF}"/>
              </a:ext>
            </a:extLst>
          </p:cNvPr>
          <p:cNvSpPr txBox="1"/>
          <p:nvPr/>
        </p:nvSpPr>
        <p:spPr>
          <a:xfrm>
            <a:off x="76887" y="3862221"/>
            <a:ext cx="926920" cy="369332"/>
          </a:xfrm>
          <a:prstGeom prst="rect">
            <a:avLst/>
          </a:prstGeom>
          <a:noFill/>
        </p:spPr>
        <p:txBody>
          <a:bodyPr wrap="none" rtlCol="0">
            <a:spAutoFit/>
          </a:bodyPr>
          <a:lstStyle/>
          <a:p>
            <a:r>
              <a:rPr lang="en-US" dirty="0"/>
              <a:t>Morgue</a:t>
            </a:r>
          </a:p>
        </p:txBody>
      </p:sp>
      <p:cxnSp>
        <p:nvCxnSpPr>
          <p:cNvPr id="11" name="Straight Arrow Connector 10">
            <a:extLst>
              <a:ext uri="{FF2B5EF4-FFF2-40B4-BE49-F238E27FC236}">
                <a16:creationId xmlns:a16="http://schemas.microsoft.com/office/drawing/2014/main" id="{B70B0CD3-50FB-72B4-BE22-7977D7425BEC}"/>
              </a:ext>
            </a:extLst>
          </p:cNvPr>
          <p:cNvCxnSpPr>
            <a:stCxn id="9" idx="3"/>
          </p:cNvCxnSpPr>
          <p:nvPr/>
        </p:nvCxnSpPr>
        <p:spPr>
          <a:xfrm>
            <a:off x="1003807" y="4046887"/>
            <a:ext cx="407155" cy="234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E9EB79B-948F-DE81-279F-ABA76B37FEAA}"/>
              </a:ext>
            </a:extLst>
          </p:cNvPr>
          <p:cNvSpPr txBox="1"/>
          <p:nvPr/>
        </p:nvSpPr>
        <p:spPr>
          <a:xfrm>
            <a:off x="10215959" y="5820511"/>
            <a:ext cx="926920" cy="369332"/>
          </a:xfrm>
          <a:prstGeom prst="rect">
            <a:avLst/>
          </a:prstGeom>
          <a:noFill/>
        </p:spPr>
        <p:txBody>
          <a:bodyPr wrap="none" rtlCol="0">
            <a:spAutoFit/>
          </a:bodyPr>
          <a:lstStyle/>
          <a:p>
            <a:r>
              <a:rPr lang="en-US" dirty="0"/>
              <a:t>Morgue</a:t>
            </a:r>
          </a:p>
        </p:txBody>
      </p:sp>
      <p:cxnSp>
        <p:nvCxnSpPr>
          <p:cNvPr id="14" name="Straight Arrow Connector 13">
            <a:extLst>
              <a:ext uri="{FF2B5EF4-FFF2-40B4-BE49-F238E27FC236}">
                <a16:creationId xmlns:a16="http://schemas.microsoft.com/office/drawing/2014/main" id="{017ED2DC-2748-4804-0C51-274A62873617}"/>
              </a:ext>
            </a:extLst>
          </p:cNvPr>
          <p:cNvCxnSpPr/>
          <p:nvPr/>
        </p:nvCxnSpPr>
        <p:spPr>
          <a:xfrm flipH="1" flipV="1">
            <a:off x="7748969" y="4592510"/>
            <a:ext cx="2282972" cy="1443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D4E9494-96E7-25B0-94F2-01F9880BB4D7}"/>
              </a:ext>
            </a:extLst>
          </p:cNvPr>
          <p:cNvSpPr txBox="1"/>
          <p:nvPr/>
        </p:nvSpPr>
        <p:spPr>
          <a:xfrm>
            <a:off x="10282458" y="4402442"/>
            <a:ext cx="1173911" cy="646331"/>
          </a:xfrm>
          <a:prstGeom prst="rect">
            <a:avLst/>
          </a:prstGeom>
          <a:noFill/>
        </p:spPr>
        <p:txBody>
          <a:bodyPr wrap="none" rtlCol="0">
            <a:spAutoFit/>
          </a:bodyPr>
          <a:lstStyle/>
          <a:p>
            <a:r>
              <a:rPr lang="en-US" dirty="0"/>
              <a:t>Core block</a:t>
            </a:r>
          </a:p>
          <a:p>
            <a:r>
              <a:rPr lang="en-US" dirty="0"/>
              <a:t> module</a:t>
            </a:r>
          </a:p>
        </p:txBody>
      </p:sp>
      <p:cxnSp>
        <p:nvCxnSpPr>
          <p:cNvPr id="17" name="Straight Arrow Connector 16">
            <a:extLst>
              <a:ext uri="{FF2B5EF4-FFF2-40B4-BE49-F238E27FC236}">
                <a16:creationId xmlns:a16="http://schemas.microsoft.com/office/drawing/2014/main" id="{57E55508-2249-44A3-E465-3A920AAEE7A0}"/>
              </a:ext>
            </a:extLst>
          </p:cNvPr>
          <p:cNvCxnSpPr>
            <a:stCxn id="15" idx="1"/>
          </p:cNvCxnSpPr>
          <p:nvPr/>
        </p:nvCxnSpPr>
        <p:spPr>
          <a:xfrm flipH="1" flipV="1">
            <a:off x="8810940" y="4281330"/>
            <a:ext cx="1471518" cy="4442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F43D1F4-DA59-15AA-5C3B-FFBCB71C32F2}"/>
              </a:ext>
            </a:extLst>
          </p:cNvPr>
          <p:cNvSpPr txBox="1"/>
          <p:nvPr/>
        </p:nvSpPr>
        <p:spPr>
          <a:xfrm>
            <a:off x="10240068" y="3539055"/>
            <a:ext cx="902811" cy="646331"/>
          </a:xfrm>
          <a:prstGeom prst="rect">
            <a:avLst/>
          </a:prstGeom>
          <a:noFill/>
        </p:spPr>
        <p:txBody>
          <a:bodyPr wrap="none" rtlCol="0">
            <a:spAutoFit/>
          </a:bodyPr>
          <a:lstStyle/>
          <a:p>
            <a:r>
              <a:rPr lang="en-US" dirty="0"/>
              <a:t>HADES</a:t>
            </a:r>
          </a:p>
          <a:p>
            <a:r>
              <a:rPr lang="en-US" dirty="0"/>
              <a:t>module</a:t>
            </a:r>
          </a:p>
        </p:txBody>
      </p:sp>
      <p:cxnSp>
        <p:nvCxnSpPr>
          <p:cNvPr id="20" name="Straight Arrow Connector 19">
            <a:extLst>
              <a:ext uri="{FF2B5EF4-FFF2-40B4-BE49-F238E27FC236}">
                <a16:creationId xmlns:a16="http://schemas.microsoft.com/office/drawing/2014/main" id="{4004BCA0-1A41-19AE-258F-216B798E965F}"/>
              </a:ext>
            </a:extLst>
          </p:cNvPr>
          <p:cNvCxnSpPr>
            <a:stCxn id="18" idx="1"/>
          </p:cNvCxnSpPr>
          <p:nvPr/>
        </p:nvCxnSpPr>
        <p:spPr>
          <a:xfrm flipH="1" flipV="1">
            <a:off x="7890485" y="3826497"/>
            <a:ext cx="2349583" cy="35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71E574A-13F4-FB2A-E7E3-9025972DCFB2}"/>
              </a:ext>
            </a:extLst>
          </p:cNvPr>
          <p:cNvSpPr txBox="1"/>
          <p:nvPr/>
        </p:nvSpPr>
        <p:spPr>
          <a:xfrm>
            <a:off x="4923226" y="1816689"/>
            <a:ext cx="820417" cy="369332"/>
          </a:xfrm>
          <a:prstGeom prst="rect">
            <a:avLst/>
          </a:prstGeom>
          <a:noFill/>
        </p:spPr>
        <p:txBody>
          <a:bodyPr wrap="none" rtlCol="0">
            <a:spAutoFit/>
          </a:bodyPr>
          <a:lstStyle/>
          <a:p>
            <a:r>
              <a:rPr lang="en-US" dirty="0"/>
              <a:t>HADES</a:t>
            </a:r>
          </a:p>
        </p:txBody>
      </p:sp>
      <p:cxnSp>
        <p:nvCxnSpPr>
          <p:cNvPr id="23" name="Straight Arrow Connector 22">
            <a:extLst>
              <a:ext uri="{FF2B5EF4-FFF2-40B4-BE49-F238E27FC236}">
                <a16:creationId xmlns:a16="http://schemas.microsoft.com/office/drawing/2014/main" id="{3471E438-07BE-30EA-B11D-BEA12D4BD2E7}"/>
              </a:ext>
            </a:extLst>
          </p:cNvPr>
          <p:cNvCxnSpPr>
            <a:stCxn id="21" idx="3"/>
          </p:cNvCxnSpPr>
          <p:nvPr/>
        </p:nvCxnSpPr>
        <p:spPr>
          <a:xfrm>
            <a:off x="5743643" y="2001355"/>
            <a:ext cx="514850" cy="368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E70A2907-51D3-C33C-DC2B-3267094C7523}"/>
              </a:ext>
            </a:extLst>
          </p:cNvPr>
          <p:cNvSpPr txBox="1"/>
          <p:nvPr/>
        </p:nvSpPr>
        <p:spPr>
          <a:xfrm>
            <a:off x="10331742" y="2638537"/>
            <a:ext cx="987258" cy="369332"/>
          </a:xfrm>
          <a:prstGeom prst="rect">
            <a:avLst/>
          </a:prstGeom>
          <a:noFill/>
        </p:spPr>
        <p:txBody>
          <a:bodyPr wrap="none" rtlCol="0">
            <a:spAutoFit/>
          </a:bodyPr>
          <a:lstStyle/>
          <a:p>
            <a:r>
              <a:rPr lang="en-US" dirty="0"/>
              <a:t>G-blocks</a:t>
            </a:r>
          </a:p>
        </p:txBody>
      </p:sp>
      <p:cxnSp>
        <p:nvCxnSpPr>
          <p:cNvPr id="26" name="Straight Arrow Connector 25">
            <a:extLst>
              <a:ext uri="{FF2B5EF4-FFF2-40B4-BE49-F238E27FC236}">
                <a16:creationId xmlns:a16="http://schemas.microsoft.com/office/drawing/2014/main" id="{4F872628-7FD0-F363-E9D1-6D2A7C18D098}"/>
              </a:ext>
            </a:extLst>
          </p:cNvPr>
          <p:cNvCxnSpPr>
            <a:stCxn id="24" idx="1"/>
          </p:cNvCxnSpPr>
          <p:nvPr/>
        </p:nvCxnSpPr>
        <p:spPr>
          <a:xfrm flipH="1" flipV="1">
            <a:off x="9640562" y="2700601"/>
            <a:ext cx="691180" cy="122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D4DD748-B01C-A64D-14D1-55AE281C1A25}"/>
              </a:ext>
            </a:extLst>
          </p:cNvPr>
          <p:cNvSpPr txBox="1"/>
          <p:nvPr/>
        </p:nvSpPr>
        <p:spPr>
          <a:xfrm>
            <a:off x="10301605" y="5095511"/>
            <a:ext cx="1047531" cy="646331"/>
          </a:xfrm>
          <a:prstGeom prst="rect">
            <a:avLst/>
          </a:prstGeom>
          <a:noFill/>
        </p:spPr>
        <p:txBody>
          <a:bodyPr wrap="none" rtlCol="0">
            <a:spAutoFit/>
          </a:bodyPr>
          <a:lstStyle/>
          <a:p>
            <a:r>
              <a:rPr lang="en-US" dirty="0"/>
              <a:t>Absorber</a:t>
            </a:r>
          </a:p>
          <a:p>
            <a:r>
              <a:rPr lang="en-US" dirty="0"/>
              <a:t>bunker</a:t>
            </a:r>
          </a:p>
        </p:txBody>
      </p:sp>
      <p:cxnSp>
        <p:nvCxnSpPr>
          <p:cNvPr id="29" name="Straight Arrow Connector 28">
            <a:extLst>
              <a:ext uri="{FF2B5EF4-FFF2-40B4-BE49-F238E27FC236}">
                <a16:creationId xmlns:a16="http://schemas.microsoft.com/office/drawing/2014/main" id="{7BEB818E-85EE-CCFC-10A3-2AC1D7D5DEA1}"/>
              </a:ext>
            </a:extLst>
          </p:cNvPr>
          <p:cNvCxnSpPr>
            <a:stCxn id="27" idx="1"/>
          </p:cNvCxnSpPr>
          <p:nvPr/>
        </p:nvCxnSpPr>
        <p:spPr>
          <a:xfrm flipH="1" flipV="1">
            <a:off x="9630756" y="5418676"/>
            <a:ext cx="67084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787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492" y="122752"/>
            <a:ext cx="8721256" cy="751712"/>
          </a:xfrm>
        </p:spPr>
        <p:txBody>
          <a:bodyPr>
            <a:normAutofit/>
          </a:bodyPr>
          <a:lstStyle/>
          <a:p>
            <a:r>
              <a:rPr lang="en-US" sz="2400" dirty="0">
                <a:solidFill>
                  <a:srgbClr val="0070C0"/>
                </a:solidFill>
              </a:rPr>
              <a:t>Energy deposition, temperatures, and stresses in the core</a:t>
            </a:r>
          </a:p>
        </p:txBody>
      </p:sp>
      <p:sp>
        <p:nvSpPr>
          <p:cNvPr id="4" name="Date Placeholder 3"/>
          <p:cNvSpPr>
            <a:spLocks noGrp="1"/>
          </p:cNvSpPr>
          <p:nvPr>
            <p:ph type="dt" sz="half" idx="10"/>
          </p:nvPr>
        </p:nvSpPr>
        <p:spPr/>
        <p:txBody>
          <a:bodyPr/>
          <a:lstStyle/>
          <a:p>
            <a:pPr>
              <a:defRPr/>
            </a:pPr>
            <a:fld id="{D99B24F1-ECC7-43B8-B6BE-93E3CFE8F99E}"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16</a:t>
            </a:fld>
            <a:endParaRPr lang="en-US" dirty="0"/>
          </a:p>
        </p:txBody>
      </p:sp>
      <p:sp>
        <p:nvSpPr>
          <p:cNvPr id="3" name="Content Placeholder 2"/>
          <p:cNvSpPr>
            <a:spLocks noGrp="1"/>
          </p:cNvSpPr>
          <p:nvPr>
            <p:ph idx="13"/>
          </p:nvPr>
        </p:nvSpPr>
        <p:spPr>
          <a:xfrm>
            <a:off x="1893115" y="941028"/>
            <a:ext cx="8293100" cy="1033540"/>
          </a:xfrm>
          <a:prstGeom prst="rect">
            <a:avLst/>
          </a:prstGeom>
        </p:spPr>
        <p:txBody>
          <a:bodyPr vert="horz" lIns="0" tIns="45720" rIns="0" bIns="45720" rtlCol="0">
            <a:normAutofit/>
          </a:bodyPr>
          <a:lstStyle/>
          <a:p>
            <a:pPr marL="342900" indent="-342900"/>
            <a:r>
              <a:rPr lang="en-US" sz="1800" dirty="0">
                <a:solidFill>
                  <a:srgbClr val="004C97"/>
                </a:solidFill>
              </a:rPr>
              <a:t>The energy deposition in the Absorber strongly depends on the target design.</a:t>
            </a:r>
          </a:p>
          <a:p>
            <a:pPr marL="342900" indent="-342900"/>
            <a:r>
              <a:rPr lang="en-US" sz="1800" dirty="0">
                <a:solidFill>
                  <a:srgbClr val="004C97"/>
                </a:solidFill>
              </a:rPr>
              <a:t>Several target designs have been considered, The current target is the 1.5-m RAL target.</a:t>
            </a:r>
          </a:p>
        </p:txBody>
      </p:sp>
      <p:pic>
        <p:nvPicPr>
          <p:cNvPr id="7" name="Picture 6">
            <a:extLst>
              <a:ext uri="{FF2B5EF4-FFF2-40B4-BE49-F238E27FC236}">
                <a16:creationId xmlns:a16="http://schemas.microsoft.com/office/drawing/2014/main" id="{5E399663-E632-46E8-9394-083205305D22}"/>
              </a:ext>
            </a:extLst>
          </p:cNvPr>
          <p:cNvPicPr>
            <a:picLocks noChangeAspect="1"/>
          </p:cNvPicPr>
          <p:nvPr/>
        </p:nvPicPr>
        <p:blipFill>
          <a:blip r:embed="rId2"/>
          <a:stretch>
            <a:fillRect/>
          </a:stretch>
        </p:blipFill>
        <p:spPr>
          <a:xfrm>
            <a:off x="1736317" y="2484461"/>
            <a:ext cx="3294470" cy="3288555"/>
          </a:xfrm>
          <a:prstGeom prst="rect">
            <a:avLst/>
          </a:prstGeom>
        </p:spPr>
      </p:pic>
      <p:pic>
        <p:nvPicPr>
          <p:cNvPr id="8" name="Picture 7">
            <a:extLst>
              <a:ext uri="{FF2B5EF4-FFF2-40B4-BE49-F238E27FC236}">
                <a16:creationId xmlns:a16="http://schemas.microsoft.com/office/drawing/2014/main" id="{0F152BAB-C381-44DE-9093-DF390F7A0391}"/>
              </a:ext>
            </a:extLst>
          </p:cNvPr>
          <p:cNvPicPr>
            <a:picLocks noChangeAspect="1"/>
          </p:cNvPicPr>
          <p:nvPr/>
        </p:nvPicPr>
        <p:blipFill>
          <a:blip r:embed="rId3"/>
          <a:stretch>
            <a:fillRect/>
          </a:stretch>
        </p:blipFill>
        <p:spPr>
          <a:xfrm>
            <a:off x="5030787" y="2650522"/>
            <a:ext cx="2899794" cy="2956431"/>
          </a:xfrm>
          <a:prstGeom prst="rect">
            <a:avLst/>
          </a:prstGeom>
        </p:spPr>
      </p:pic>
      <p:pic>
        <p:nvPicPr>
          <p:cNvPr id="9" name="Picture 8">
            <a:extLst>
              <a:ext uri="{FF2B5EF4-FFF2-40B4-BE49-F238E27FC236}">
                <a16:creationId xmlns:a16="http://schemas.microsoft.com/office/drawing/2014/main" id="{847B7B91-48B3-4C63-AB70-BDA3A293039C}"/>
              </a:ext>
            </a:extLst>
          </p:cNvPr>
          <p:cNvPicPr>
            <a:picLocks noChangeAspect="1"/>
          </p:cNvPicPr>
          <p:nvPr/>
        </p:nvPicPr>
        <p:blipFill>
          <a:blip r:embed="rId4"/>
          <a:stretch>
            <a:fillRect/>
          </a:stretch>
        </p:blipFill>
        <p:spPr>
          <a:xfrm>
            <a:off x="7770017" y="2650520"/>
            <a:ext cx="2685667" cy="2956432"/>
          </a:xfrm>
          <a:prstGeom prst="rect">
            <a:avLst/>
          </a:prstGeom>
        </p:spPr>
      </p:pic>
      <p:sp>
        <p:nvSpPr>
          <p:cNvPr id="10" name="TextBox 9">
            <a:extLst>
              <a:ext uri="{FF2B5EF4-FFF2-40B4-BE49-F238E27FC236}">
                <a16:creationId xmlns:a16="http://schemas.microsoft.com/office/drawing/2014/main" id="{2613319C-85AE-4B42-8E7B-549A5D91DA38}"/>
              </a:ext>
            </a:extLst>
          </p:cNvPr>
          <p:cNvSpPr txBox="1"/>
          <p:nvPr/>
        </p:nvSpPr>
        <p:spPr>
          <a:xfrm>
            <a:off x="10186215" y="630747"/>
            <a:ext cx="1370869" cy="276999"/>
          </a:xfrm>
          <a:prstGeom prst="rect">
            <a:avLst/>
          </a:prstGeom>
          <a:noFill/>
        </p:spPr>
        <p:txBody>
          <a:bodyPr wrap="square" rtlCol="0">
            <a:spAutoFit/>
          </a:bodyPr>
          <a:lstStyle/>
          <a:p>
            <a:r>
              <a:rPr lang="en-US" sz="1200" b="1" i="1" dirty="0" err="1">
                <a:solidFill>
                  <a:srgbClr val="002060"/>
                </a:solidFill>
                <a:latin typeface="Helvetica" panose="020B0604020202020204" pitchFamily="34" charset="0"/>
                <a:cs typeface="Helvetica" panose="020B0604020202020204" pitchFamily="34" charset="0"/>
              </a:rPr>
              <a:t>Sergi</a:t>
            </a:r>
            <a:r>
              <a:rPr lang="en-US" sz="1200" b="1" i="1" dirty="0">
                <a:solidFill>
                  <a:srgbClr val="002060"/>
                </a:solidFill>
                <a:latin typeface="Helvetica" panose="020B0604020202020204" pitchFamily="34" charset="0"/>
                <a:cs typeface="Helvetica" panose="020B0604020202020204" pitchFamily="34" charset="0"/>
              </a:rPr>
              <a:t> </a:t>
            </a:r>
            <a:r>
              <a:rPr lang="en-US" sz="1200" b="1" i="1" dirty="0" err="1">
                <a:solidFill>
                  <a:srgbClr val="002060"/>
                </a:solidFill>
                <a:latin typeface="Helvetica" panose="020B0604020202020204" pitchFamily="34" charset="0"/>
                <a:cs typeface="Helvetica" panose="020B0604020202020204" pitchFamily="34" charset="0"/>
              </a:rPr>
              <a:t>Striganov</a:t>
            </a:r>
            <a:endParaRPr lang="en-US" sz="1200" b="1" i="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4495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250166"/>
            <a:ext cx="8959795" cy="751712"/>
          </a:xfrm>
        </p:spPr>
        <p:txBody>
          <a:bodyPr>
            <a:normAutofit/>
          </a:bodyPr>
          <a:lstStyle/>
          <a:p>
            <a:r>
              <a:rPr lang="en-US" sz="2400" dirty="0"/>
              <a:t>Energy deposition, temperatures, and stresses in the core</a:t>
            </a:r>
          </a:p>
        </p:txBody>
      </p:sp>
      <p:sp>
        <p:nvSpPr>
          <p:cNvPr id="4" name="Date Placeholder 3"/>
          <p:cNvSpPr>
            <a:spLocks noGrp="1"/>
          </p:cNvSpPr>
          <p:nvPr>
            <p:ph type="dt" sz="half" idx="10"/>
          </p:nvPr>
        </p:nvSpPr>
        <p:spPr/>
        <p:txBody>
          <a:bodyPr/>
          <a:lstStyle/>
          <a:p>
            <a:pPr>
              <a:defRPr/>
            </a:pPr>
            <a:fld id="{08954DA2-6D64-48FD-B3B0-1ABA7D323331}"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17</a:t>
            </a:fld>
            <a:endParaRPr lang="en-US" dirty="0"/>
          </a:p>
        </p:txBody>
      </p:sp>
      <p:sp>
        <p:nvSpPr>
          <p:cNvPr id="3" name="Content Placeholder 2"/>
          <p:cNvSpPr>
            <a:spLocks noGrp="1"/>
          </p:cNvSpPr>
          <p:nvPr>
            <p:ph idx="13"/>
          </p:nvPr>
        </p:nvSpPr>
        <p:spPr>
          <a:xfrm>
            <a:off x="1769087" y="895743"/>
            <a:ext cx="8293100" cy="388441"/>
          </a:xfrm>
          <a:prstGeom prst="rect">
            <a:avLst/>
          </a:prstGeom>
        </p:spPr>
        <p:txBody>
          <a:bodyPr vert="horz" lIns="0" tIns="45720" rIns="0" bIns="45720" rtlCol="0">
            <a:normAutofit/>
          </a:bodyPr>
          <a:lstStyle/>
          <a:p>
            <a:pPr marL="342900" indent="-342900"/>
            <a:r>
              <a:rPr lang="en-US" sz="1800" dirty="0">
                <a:solidFill>
                  <a:srgbClr val="004C97"/>
                </a:solidFill>
              </a:rPr>
              <a:t>The power deposited in individual Absorber components (kW):</a:t>
            </a:r>
          </a:p>
        </p:txBody>
      </p:sp>
      <p:pic>
        <p:nvPicPr>
          <p:cNvPr id="11" name="Picture 10">
            <a:extLst>
              <a:ext uri="{FF2B5EF4-FFF2-40B4-BE49-F238E27FC236}">
                <a16:creationId xmlns:a16="http://schemas.microsoft.com/office/drawing/2014/main" id="{9731DFDE-02BE-4716-B5BD-6939FC4244B9}"/>
              </a:ext>
            </a:extLst>
          </p:cNvPr>
          <p:cNvPicPr>
            <a:picLocks noChangeAspect="1"/>
          </p:cNvPicPr>
          <p:nvPr/>
        </p:nvPicPr>
        <p:blipFill>
          <a:blip r:embed="rId2"/>
          <a:stretch>
            <a:fillRect/>
          </a:stretch>
        </p:blipFill>
        <p:spPr>
          <a:xfrm>
            <a:off x="2656514" y="1681992"/>
            <a:ext cx="6518246" cy="3351970"/>
          </a:xfrm>
          <a:prstGeom prst="rect">
            <a:avLst/>
          </a:prstGeom>
        </p:spPr>
      </p:pic>
      <p:sp>
        <p:nvSpPr>
          <p:cNvPr id="13" name="Rectangle 12">
            <a:extLst>
              <a:ext uri="{FF2B5EF4-FFF2-40B4-BE49-F238E27FC236}">
                <a16:creationId xmlns:a16="http://schemas.microsoft.com/office/drawing/2014/main" id="{4BF36B3B-5C41-4386-A0E8-81E214B4BA69}"/>
              </a:ext>
            </a:extLst>
          </p:cNvPr>
          <p:cNvSpPr/>
          <p:nvPr/>
        </p:nvSpPr>
        <p:spPr>
          <a:xfrm>
            <a:off x="4438721" y="1770078"/>
            <a:ext cx="1565001" cy="3263885"/>
          </a:xfrm>
          <a:prstGeom prst="rect">
            <a:avLst/>
          </a:prstGeom>
          <a:noFill/>
          <a:ln w="38100">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11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A07A-AC1C-459D-82A6-ABDB37DE634D}"/>
              </a:ext>
            </a:extLst>
          </p:cNvPr>
          <p:cNvSpPr>
            <a:spLocks noGrp="1"/>
          </p:cNvSpPr>
          <p:nvPr>
            <p:ph type="title"/>
          </p:nvPr>
        </p:nvSpPr>
        <p:spPr>
          <a:xfrm>
            <a:off x="1981200" y="432610"/>
            <a:ext cx="8293100" cy="765370"/>
          </a:xfrm>
        </p:spPr>
        <p:txBody>
          <a:bodyPr/>
          <a:lstStyle/>
          <a:p>
            <a:pPr algn="ctr"/>
            <a:r>
              <a:rPr lang="en-US" dirty="0"/>
              <a:t>Summary of Result _ Rectangular Cooling Circuit </a:t>
            </a:r>
            <a:br>
              <a:rPr lang="en-US" dirty="0"/>
            </a:br>
            <a:r>
              <a:rPr lang="en-US" dirty="0"/>
              <a:t>(for the 1.5-m RAL Target _ 2.4 MW)</a:t>
            </a:r>
          </a:p>
        </p:txBody>
      </p:sp>
      <p:sp>
        <p:nvSpPr>
          <p:cNvPr id="3" name="Date Placeholder 2">
            <a:extLst>
              <a:ext uri="{FF2B5EF4-FFF2-40B4-BE49-F238E27FC236}">
                <a16:creationId xmlns:a16="http://schemas.microsoft.com/office/drawing/2014/main" id="{FA68A825-F9EC-4389-BBB7-982FF679BB91}"/>
              </a:ext>
            </a:extLst>
          </p:cNvPr>
          <p:cNvSpPr>
            <a:spLocks noGrp="1"/>
          </p:cNvSpPr>
          <p:nvPr>
            <p:ph type="dt" sz="half" idx="10"/>
          </p:nvPr>
        </p:nvSpPr>
        <p:spPr/>
        <p:txBody>
          <a:bodyPr/>
          <a:lstStyle/>
          <a:p>
            <a:pPr>
              <a:defRPr/>
            </a:pPr>
            <a:fld id="{33CD4EC9-F6FE-40C5-8827-F209C2834B52}" type="datetime1">
              <a:rPr lang="en-US" smtClean="0"/>
              <a:t>9/16/2022</a:t>
            </a:fld>
            <a:endParaRPr lang="en-US" dirty="0"/>
          </a:p>
        </p:txBody>
      </p:sp>
      <p:sp>
        <p:nvSpPr>
          <p:cNvPr id="4" name="Footer Placeholder 3">
            <a:extLst>
              <a:ext uri="{FF2B5EF4-FFF2-40B4-BE49-F238E27FC236}">
                <a16:creationId xmlns:a16="http://schemas.microsoft.com/office/drawing/2014/main" id="{98A8398B-2D5B-4911-9B1E-2548300FB96C}"/>
              </a:ext>
            </a:extLst>
          </p:cNvPr>
          <p:cNvSpPr>
            <a:spLocks noGrp="1"/>
          </p:cNvSpPr>
          <p:nvPr>
            <p:ph type="ftr" sz="quarter" idx="11"/>
          </p:nvPr>
        </p:nvSpPr>
        <p:spPr/>
        <p:txBody>
          <a:bodyPr/>
          <a:lstStyle/>
          <a:p>
            <a:pPr>
              <a:defRPr/>
            </a:pPr>
            <a:r>
              <a:rPr lang="en-US"/>
              <a:t>LBNF Hadron Absorber  Mechanical Design</a:t>
            </a:r>
            <a:endParaRPr lang="en-US" dirty="0"/>
          </a:p>
        </p:txBody>
      </p:sp>
      <p:sp>
        <p:nvSpPr>
          <p:cNvPr id="5" name="Slide Number Placeholder 4">
            <a:extLst>
              <a:ext uri="{FF2B5EF4-FFF2-40B4-BE49-F238E27FC236}">
                <a16:creationId xmlns:a16="http://schemas.microsoft.com/office/drawing/2014/main" id="{E9940B8F-E809-4AEF-B398-8BFD28F314D0}"/>
              </a:ext>
            </a:extLst>
          </p:cNvPr>
          <p:cNvSpPr>
            <a:spLocks noGrp="1"/>
          </p:cNvSpPr>
          <p:nvPr>
            <p:ph type="sldNum" sz="quarter" idx="12"/>
          </p:nvPr>
        </p:nvSpPr>
        <p:spPr/>
        <p:txBody>
          <a:bodyPr/>
          <a:lstStyle/>
          <a:p>
            <a:pPr>
              <a:defRPr/>
            </a:pPr>
            <a:fld id="{0C39C72E-2A13-EB4D-AD45-6D4E6ACAED8D}" type="slidenum">
              <a:rPr lang="en-US" smtClean="0"/>
              <a:pPr>
                <a:defRPr/>
              </a:pPr>
              <a:t>18</a:t>
            </a:fld>
            <a:endParaRPr lang="en-US" dirty="0"/>
          </a:p>
        </p:txBody>
      </p:sp>
      <p:sp>
        <p:nvSpPr>
          <p:cNvPr id="8" name="Rectangle 7">
            <a:extLst>
              <a:ext uri="{FF2B5EF4-FFF2-40B4-BE49-F238E27FC236}">
                <a16:creationId xmlns:a16="http://schemas.microsoft.com/office/drawing/2014/main" id="{D918387E-0AA2-4AA9-8194-CF0D5046FFE5}"/>
              </a:ext>
            </a:extLst>
          </p:cNvPr>
          <p:cNvSpPr/>
          <p:nvPr/>
        </p:nvSpPr>
        <p:spPr>
          <a:xfrm>
            <a:off x="5035189" y="4419421"/>
            <a:ext cx="6771189" cy="646331"/>
          </a:xfrm>
          <a:prstGeom prst="rect">
            <a:avLst/>
          </a:prstGeom>
        </p:spPr>
        <p:txBody>
          <a:bodyPr wrap="square">
            <a:spAutoFit/>
          </a:bodyPr>
          <a:lstStyle/>
          <a:p>
            <a:pPr marL="285750" indent="-285750">
              <a:buFont typeface="Arial" panose="020B0604020202020204" pitchFamily="34" charset="0"/>
              <a:buChar char="•"/>
            </a:pPr>
            <a:r>
              <a:rPr lang="en-US" dirty="0"/>
              <a:t>Material is Al 6061-T6. with the  yield stress of 40 ksi.</a:t>
            </a:r>
          </a:p>
          <a:p>
            <a:pPr marL="285750" indent="-285750">
              <a:buFont typeface="Arial" panose="020B0604020202020204" pitchFamily="34" charset="0"/>
              <a:buChar char="•"/>
            </a:pPr>
            <a:r>
              <a:rPr lang="en-US" dirty="0"/>
              <a:t>The 13.6 ksi (mostly from the thermal loading) &lt;&lt; 40 ksi.</a:t>
            </a:r>
          </a:p>
        </p:txBody>
      </p:sp>
      <p:sp>
        <p:nvSpPr>
          <p:cNvPr id="9" name="Content Placeholder 8">
            <a:extLst>
              <a:ext uri="{FF2B5EF4-FFF2-40B4-BE49-F238E27FC236}">
                <a16:creationId xmlns:a16="http://schemas.microsoft.com/office/drawing/2014/main" id="{F7F4C623-477B-467B-9495-2338B4176B11}"/>
              </a:ext>
            </a:extLst>
          </p:cNvPr>
          <p:cNvSpPr>
            <a:spLocks noGrp="1"/>
          </p:cNvSpPr>
          <p:nvPr>
            <p:ph idx="13"/>
          </p:nvPr>
        </p:nvSpPr>
        <p:spPr>
          <a:xfrm>
            <a:off x="1981200" y="1238250"/>
            <a:ext cx="8061960" cy="2861310"/>
          </a:xfrm>
        </p:spPr>
        <p:txBody>
          <a:bodyPr/>
          <a:lstStyle/>
          <a:p>
            <a:endParaRPr lang="en-US" dirty="0"/>
          </a:p>
          <a:p>
            <a:endParaRPr lang="en-US" dirty="0"/>
          </a:p>
        </p:txBody>
      </p:sp>
      <p:graphicFrame>
        <p:nvGraphicFramePr>
          <p:cNvPr id="12" name="Table 11">
            <a:extLst>
              <a:ext uri="{FF2B5EF4-FFF2-40B4-BE49-F238E27FC236}">
                <a16:creationId xmlns:a16="http://schemas.microsoft.com/office/drawing/2014/main" id="{7477A41D-6B77-42C0-A450-EAC0ECC0BCD1}"/>
              </a:ext>
            </a:extLst>
          </p:cNvPr>
          <p:cNvGraphicFramePr>
            <a:graphicFrameLocks noGrp="1"/>
          </p:cNvGraphicFramePr>
          <p:nvPr>
            <p:extLst>
              <p:ext uri="{D42A27DB-BD31-4B8C-83A1-F6EECF244321}">
                <p14:modId xmlns:p14="http://schemas.microsoft.com/office/powerpoint/2010/main" val="553948812"/>
              </p:ext>
            </p:extLst>
          </p:nvPr>
        </p:nvGraphicFramePr>
        <p:xfrm>
          <a:off x="4542363" y="1665099"/>
          <a:ext cx="6859929" cy="2278797"/>
        </p:xfrm>
        <a:graphic>
          <a:graphicData uri="http://schemas.openxmlformats.org/drawingml/2006/table">
            <a:tbl>
              <a:tblPr>
                <a:tableStyleId>{5C22544A-7EE6-4342-B048-85BDC9FD1C3A}</a:tableStyleId>
              </a:tblPr>
              <a:tblGrid>
                <a:gridCol w="1272602">
                  <a:extLst>
                    <a:ext uri="{9D8B030D-6E8A-4147-A177-3AD203B41FA5}">
                      <a16:colId xmlns:a16="http://schemas.microsoft.com/office/drawing/2014/main" val="2680450599"/>
                    </a:ext>
                  </a:extLst>
                </a:gridCol>
                <a:gridCol w="1102923">
                  <a:extLst>
                    <a:ext uri="{9D8B030D-6E8A-4147-A177-3AD203B41FA5}">
                      <a16:colId xmlns:a16="http://schemas.microsoft.com/office/drawing/2014/main" val="3306551796"/>
                    </a:ext>
                  </a:extLst>
                </a:gridCol>
                <a:gridCol w="1005961">
                  <a:extLst>
                    <a:ext uri="{9D8B030D-6E8A-4147-A177-3AD203B41FA5}">
                      <a16:colId xmlns:a16="http://schemas.microsoft.com/office/drawing/2014/main" val="3464618401"/>
                    </a:ext>
                  </a:extLst>
                </a:gridCol>
                <a:gridCol w="1005961">
                  <a:extLst>
                    <a:ext uri="{9D8B030D-6E8A-4147-A177-3AD203B41FA5}">
                      <a16:colId xmlns:a16="http://schemas.microsoft.com/office/drawing/2014/main" val="2957895306"/>
                    </a:ext>
                  </a:extLst>
                </a:gridCol>
                <a:gridCol w="763560">
                  <a:extLst>
                    <a:ext uri="{9D8B030D-6E8A-4147-A177-3AD203B41FA5}">
                      <a16:colId xmlns:a16="http://schemas.microsoft.com/office/drawing/2014/main" val="192915575"/>
                    </a:ext>
                  </a:extLst>
                </a:gridCol>
                <a:gridCol w="581760">
                  <a:extLst>
                    <a:ext uri="{9D8B030D-6E8A-4147-A177-3AD203B41FA5}">
                      <a16:colId xmlns:a16="http://schemas.microsoft.com/office/drawing/2014/main" val="560578838"/>
                    </a:ext>
                  </a:extLst>
                </a:gridCol>
                <a:gridCol w="1127162">
                  <a:extLst>
                    <a:ext uri="{9D8B030D-6E8A-4147-A177-3AD203B41FA5}">
                      <a16:colId xmlns:a16="http://schemas.microsoft.com/office/drawing/2014/main" val="1469685470"/>
                    </a:ext>
                  </a:extLst>
                </a:gridCol>
              </a:tblGrid>
              <a:tr h="255270">
                <a:tc>
                  <a:txBody>
                    <a:bodyPr/>
                    <a:lstStyle/>
                    <a:p>
                      <a:pPr algn="ctr" fontAlgn="b"/>
                      <a:endParaRPr lang="en-US" sz="1200" b="0" i="0" u="none" strike="noStrike" dirty="0">
                        <a:solidFill>
                          <a:srgbClr val="000000"/>
                        </a:solidFill>
                        <a:effectLst/>
                        <a:latin typeface="Calibri" panose="020F0502020204030204" pitchFamily="34" charset="0"/>
                      </a:endParaRPr>
                    </a:p>
                  </a:txBody>
                  <a:tcPr marL="6350" marR="6350" marT="6350" marB="0" anchor="b"/>
                </a:tc>
                <a:tc gridSpan="6">
                  <a:txBody>
                    <a:bodyPr/>
                    <a:lstStyle/>
                    <a:p>
                      <a:pPr algn="ctr" fontAlgn="ctr"/>
                      <a:r>
                        <a:rPr lang="en-US" sz="1400" u="none" strike="noStrike" dirty="0">
                          <a:effectLst/>
                        </a:rPr>
                        <a:t>Rectangular Cooling Circuit _ The Latest Design Dec 2020</a:t>
                      </a:r>
                      <a:endParaRPr lang="en-US" sz="14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7071944"/>
                  </a:ext>
                </a:extLst>
              </a:tr>
              <a:tr h="747177">
                <a:tc>
                  <a:txBody>
                    <a:bodyPr/>
                    <a:lstStyle/>
                    <a:p>
                      <a:pPr algn="ctr" fontAlgn="b"/>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1200" u="none" strike="noStrike" dirty="0">
                          <a:effectLst/>
                        </a:rPr>
                        <a:t>Maximum temperature ( C ) </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FEA heat reaction (KW)</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MARS data</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Ratio</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Stress (psi)</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200" u="none" strike="noStrike" dirty="0">
                          <a:effectLst/>
                        </a:rPr>
                        <a:t>Total deflection (mm)</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0033897"/>
                  </a:ext>
                </a:extLst>
              </a:tr>
              <a:tr h="255270">
                <a:tc>
                  <a:txBody>
                    <a:bodyPr/>
                    <a:lstStyle/>
                    <a:p>
                      <a:pPr algn="ctr" fontAlgn="b"/>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66540593"/>
                  </a:ext>
                </a:extLst>
              </a:tr>
              <a:tr h="255270">
                <a:tc>
                  <a:txBody>
                    <a:bodyPr/>
                    <a:lstStyle/>
                    <a:p>
                      <a:pPr algn="ctr" fontAlgn="b"/>
                      <a:r>
                        <a:rPr lang="en-US" sz="1200" u="none" strike="noStrike">
                          <a:effectLst/>
                        </a:rPr>
                        <a:t>Spoiler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200" u="none" strike="noStrike">
                          <a:effectLst/>
                        </a:rPr>
                        <a:t>57.58</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27.05</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27.32</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99.01%</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11.3</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46904385"/>
                  </a:ext>
                </a:extLst>
              </a:tr>
              <a:tr h="255270">
                <a:tc>
                  <a:txBody>
                    <a:bodyPr/>
                    <a:lstStyle/>
                    <a:p>
                      <a:pPr algn="ctr" fontAlgn="b"/>
                      <a:r>
                        <a:rPr lang="en-US" sz="1200" u="none" strike="noStrike">
                          <a:effectLst/>
                        </a:rPr>
                        <a:t>Aluminum_1</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200" u="none" strike="noStrike">
                          <a:effectLst/>
                        </a:rPr>
                        <a:t>59.21</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28.547</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29.27</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97.53%</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13.6</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200" u="none" strike="noStrike" dirty="0">
                          <a:effectLst/>
                        </a:rPr>
                        <a:t>0.969</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09068667"/>
                  </a:ext>
                </a:extLst>
              </a:tr>
              <a:tr h="255270">
                <a:tc>
                  <a:txBody>
                    <a:bodyPr/>
                    <a:lstStyle/>
                    <a:p>
                      <a:pPr algn="ctr" fontAlgn="b"/>
                      <a:r>
                        <a:rPr lang="en-US" sz="1200" u="none" strike="noStrike">
                          <a:effectLst/>
                        </a:rPr>
                        <a:t>Aluminum_2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200" u="none" strike="noStrike">
                          <a:effectLst/>
                        </a:rPr>
                        <a:t>70.651</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31.688</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32.18</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98.47%</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12.01</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200" u="none" strike="noStrike" dirty="0">
                          <a:effectLst/>
                        </a:rPr>
                        <a:t>0.946</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04745519"/>
                  </a:ext>
                </a:extLst>
              </a:tr>
              <a:tr h="255270">
                <a:tc>
                  <a:txBody>
                    <a:bodyPr/>
                    <a:lstStyle/>
                    <a:p>
                      <a:pPr algn="ctr" fontAlgn="b"/>
                      <a:r>
                        <a:rPr lang="en-US" sz="1200" u="none" strike="noStrike">
                          <a:effectLst/>
                        </a:rPr>
                        <a:t>Aluminum_3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200" u="none" strike="noStrike">
                          <a:effectLst/>
                        </a:rPr>
                        <a:t>69.121</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28.092</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28.67</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97.98%</a:t>
                      </a:r>
                      <a:endParaRPr lang="en-US" sz="1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dirty="0">
                          <a:effectLst/>
                        </a:rPr>
                        <a:t>9.97</a:t>
                      </a:r>
                      <a:endParaRPr lang="en-US"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200" u="none" strike="noStrike" dirty="0">
                          <a:effectLst/>
                        </a:rPr>
                        <a:t>0.953</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95899600"/>
                  </a:ext>
                </a:extLst>
              </a:tr>
            </a:tbl>
          </a:graphicData>
        </a:graphic>
      </p:graphicFrame>
      <p:pic>
        <p:nvPicPr>
          <p:cNvPr id="10" name="Content Placeholder 8">
            <a:extLst>
              <a:ext uri="{FF2B5EF4-FFF2-40B4-BE49-F238E27FC236}">
                <a16:creationId xmlns:a16="http://schemas.microsoft.com/office/drawing/2014/main" id="{CDBECD34-FEC7-005A-58D1-BF2F3C29DA2F}"/>
              </a:ext>
            </a:extLst>
          </p:cNvPr>
          <p:cNvPicPr>
            <a:picLocks noChangeAspect="1"/>
          </p:cNvPicPr>
          <p:nvPr/>
        </p:nvPicPr>
        <p:blipFill rotWithShape="1">
          <a:blip r:embed="rId2"/>
          <a:srcRect r="42942"/>
          <a:stretch/>
        </p:blipFill>
        <p:spPr>
          <a:xfrm>
            <a:off x="281512" y="1532006"/>
            <a:ext cx="4163424" cy="3434197"/>
          </a:xfrm>
          <a:prstGeom prst="rect">
            <a:avLst/>
          </a:prstGeom>
        </p:spPr>
      </p:pic>
      <p:sp>
        <p:nvSpPr>
          <p:cNvPr id="11" name="Rectangle 10">
            <a:extLst>
              <a:ext uri="{FF2B5EF4-FFF2-40B4-BE49-F238E27FC236}">
                <a16:creationId xmlns:a16="http://schemas.microsoft.com/office/drawing/2014/main" id="{51B164FD-7ED9-E570-AAC5-56C7E08160F4}"/>
              </a:ext>
            </a:extLst>
          </p:cNvPr>
          <p:cNvSpPr/>
          <p:nvPr/>
        </p:nvSpPr>
        <p:spPr>
          <a:xfrm>
            <a:off x="715408" y="1680043"/>
            <a:ext cx="2289601" cy="646331"/>
          </a:xfrm>
          <a:prstGeom prst="rect">
            <a:avLst/>
          </a:prstGeom>
        </p:spPr>
        <p:txBody>
          <a:bodyPr wrap="none">
            <a:spAutoFit/>
          </a:bodyPr>
          <a:lstStyle/>
          <a:p>
            <a:pPr lvl="0"/>
            <a:r>
              <a:rPr lang="en-US" dirty="0">
                <a:solidFill>
                  <a:prstClr val="black"/>
                </a:solidFill>
              </a:rPr>
              <a:t> 1 cm bin in the center</a:t>
            </a:r>
          </a:p>
          <a:p>
            <a:pPr lvl="0"/>
            <a:endParaRPr lang="en-US" dirty="0">
              <a:solidFill>
                <a:prstClr val="black"/>
              </a:solidFill>
            </a:endParaRPr>
          </a:p>
        </p:txBody>
      </p:sp>
      <p:cxnSp>
        <p:nvCxnSpPr>
          <p:cNvPr id="13" name="Straight Arrow Connector 12">
            <a:extLst>
              <a:ext uri="{FF2B5EF4-FFF2-40B4-BE49-F238E27FC236}">
                <a16:creationId xmlns:a16="http://schemas.microsoft.com/office/drawing/2014/main" id="{3994636A-55DD-9D38-990C-9F1689A3E2B4}"/>
              </a:ext>
            </a:extLst>
          </p:cNvPr>
          <p:cNvCxnSpPr>
            <a:cxnSpLocks/>
          </p:cNvCxnSpPr>
          <p:nvPr/>
        </p:nvCxnSpPr>
        <p:spPr>
          <a:xfrm>
            <a:off x="715408" y="1944428"/>
            <a:ext cx="1078493" cy="144895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72A6403-BB50-0A8C-61F9-0791987236CC}"/>
              </a:ext>
            </a:extLst>
          </p:cNvPr>
          <p:cNvSpPr txBox="1"/>
          <p:nvPr/>
        </p:nvSpPr>
        <p:spPr>
          <a:xfrm>
            <a:off x="584094" y="4234755"/>
            <a:ext cx="1341120" cy="369332"/>
          </a:xfrm>
          <a:prstGeom prst="rect">
            <a:avLst/>
          </a:prstGeom>
          <a:noFill/>
        </p:spPr>
        <p:txBody>
          <a:bodyPr wrap="square" rtlCol="0">
            <a:spAutoFit/>
          </a:bodyPr>
          <a:lstStyle/>
          <a:p>
            <a:r>
              <a:rPr lang="en-US" dirty="0"/>
              <a:t>Al Spoiler</a:t>
            </a:r>
          </a:p>
        </p:txBody>
      </p:sp>
      <p:sp>
        <p:nvSpPr>
          <p:cNvPr id="15" name="Rectangle 14">
            <a:extLst>
              <a:ext uri="{FF2B5EF4-FFF2-40B4-BE49-F238E27FC236}">
                <a16:creationId xmlns:a16="http://schemas.microsoft.com/office/drawing/2014/main" id="{D88308E3-053C-A247-9198-6AA8BC202974}"/>
              </a:ext>
            </a:extLst>
          </p:cNvPr>
          <p:cNvSpPr/>
          <p:nvPr/>
        </p:nvSpPr>
        <p:spPr>
          <a:xfrm>
            <a:off x="3512570" y="4243169"/>
            <a:ext cx="922047" cy="369332"/>
          </a:xfrm>
          <a:prstGeom prst="rect">
            <a:avLst/>
          </a:prstGeom>
        </p:spPr>
        <p:txBody>
          <a:bodyPr wrap="none">
            <a:spAutoFit/>
          </a:bodyPr>
          <a:lstStyle/>
          <a:p>
            <a:pPr lvl="0"/>
            <a:r>
              <a:rPr lang="en-US" dirty="0">
                <a:solidFill>
                  <a:prstClr val="black"/>
                </a:solidFill>
              </a:rPr>
              <a:t>Al block</a:t>
            </a:r>
          </a:p>
        </p:txBody>
      </p:sp>
      <p:sp>
        <p:nvSpPr>
          <p:cNvPr id="16" name="TextBox 15">
            <a:extLst>
              <a:ext uri="{FF2B5EF4-FFF2-40B4-BE49-F238E27FC236}">
                <a16:creationId xmlns:a16="http://schemas.microsoft.com/office/drawing/2014/main" id="{3C97D348-07D8-1CBE-78D5-4B1CAA444670}"/>
              </a:ext>
            </a:extLst>
          </p:cNvPr>
          <p:cNvSpPr txBox="1"/>
          <p:nvPr/>
        </p:nvSpPr>
        <p:spPr>
          <a:xfrm>
            <a:off x="326571" y="5012411"/>
            <a:ext cx="3901044" cy="1200329"/>
          </a:xfrm>
          <a:prstGeom prst="rect">
            <a:avLst/>
          </a:prstGeom>
          <a:noFill/>
        </p:spPr>
        <p:txBody>
          <a:bodyPr wrap="square" rtlCol="0">
            <a:spAutoFit/>
          </a:bodyPr>
          <a:lstStyle/>
          <a:p>
            <a:r>
              <a:rPr lang="en-US" dirty="0"/>
              <a:t>Only Aluminum spoiler and Aluminum block are considered for the rectangular cooling circuit.  No change for the steel block</a:t>
            </a:r>
          </a:p>
        </p:txBody>
      </p:sp>
      <p:cxnSp>
        <p:nvCxnSpPr>
          <p:cNvPr id="17" name="Straight Arrow Connector 16">
            <a:extLst>
              <a:ext uri="{FF2B5EF4-FFF2-40B4-BE49-F238E27FC236}">
                <a16:creationId xmlns:a16="http://schemas.microsoft.com/office/drawing/2014/main" id="{EF5158B1-0F2D-8AC2-AF42-95135F764428}"/>
              </a:ext>
            </a:extLst>
          </p:cNvPr>
          <p:cNvCxnSpPr/>
          <p:nvPr/>
        </p:nvCxnSpPr>
        <p:spPr>
          <a:xfrm flipV="1">
            <a:off x="1707808" y="4044612"/>
            <a:ext cx="304800" cy="383177"/>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D8448ED-1A33-9F20-62A2-5B7E3AA32472}"/>
              </a:ext>
            </a:extLst>
          </p:cNvPr>
          <p:cNvCxnSpPr>
            <a:cxnSpLocks/>
            <a:stCxn id="15" idx="1"/>
          </p:cNvCxnSpPr>
          <p:nvPr/>
        </p:nvCxnSpPr>
        <p:spPr>
          <a:xfrm flipH="1" flipV="1">
            <a:off x="3307278" y="4044612"/>
            <a:ext cx="205292" cy="383223"/>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DACAC87-F191-2179-F1BA-886D528334C7}"/>
              </a:ext>
            </a:extLst>
          </p:cNvPr>
          <p:cNvSpPr txBox="1"/>
          <p:nvPr/>
        </p:nvSpPr>
        <p:spPr>
          <a:xfrm>
            <a:off x="10274300" y="1091146"/>
            <a:ext cx="1095172" cy="369332"/>
          </a:xfrm>
          <a:prstGeom prst="rect">
            <a:avLst/>
          </a:prstGeom>
          <a:noFill/>
        </p:spPr>
        <p:txBody>
          <a:bodyPr wrap="none" rtlCol="0">
            <a:spAutoFit/>
          </a:bodyPr>
          <a:lstStyle/>
          <a:p>
            <a:r>
              <a:rPr lang="en-US" sz="1800" b="1" i="1" dirty="0">
                <a:solidFill>
                  <a:srgbClr val="002060"/>
                </a:solidFill>
                <a:latin typeface="Helvetica" panose="020B0604020202020204" pitchFamily="34" charset="0"/>
                <a:cs typeface="Helvetica" panose="020B0604020202020204" pitchFamily="34" charset="0"/>
              </a:rPr>
              <a:t>Ang Lee</a:t>
            </a:r>
          </a:p>
        </p:txBody>
      </p:sp>
    </p:spTree>
    <p:extLst>
      <p:ext uri="{BB962C8B-B14F-4D97-AF65-F5344CB8AC3E}">
        <p14:creationId xmlns:p14="http://schemas.microsoft.com/office/powerpoint/2010/main" val="2524795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945B3E5-D30F-434F-BE19-8EED6821C437}"/>
              </a:ext>
            </a:extLst>
          </p:cNvPr>
          <p:cNvPicPr>
            <a:picLocks noGrp="1" noChangeAspect="1"/>
          </p:cNvPicPr>
          <p:nvPr>
            <p:ph idx="17"/>
          </p:nvPr>
        </p:nvPicPr>
        <p:blipFill>
          <a:blip r:embed="rId2"/>
          <a:stretch>
            <a:fillRect/>
          </a:stretch>
        </p:blipFill>
        <p:spPr>
          <a:xfrm>
            <a:off x="7476279" y="3296558"/>
            <a:ext cx="4194108" cy="2862004"/>
          </a:xfrm>
          <a:prstGeom prst="rect">
            <a:avLst/>
          </a:prstGeom>
        </p:spPr>
      </p:pic>
      <p:sp>
        <p:nvSpPr>
          <p:cNvPr id="2" name="Title 1">
            <a:extLst>
              <a:ext uri="{FF2B5EF4-FFF2-40B4-BE49-F238E27FC236}">
                <a16:creationId xmlns:a16="http://schemas.microsoft.com/office/drawing/2014/main" id="{F777BB15-2E30-4285-AABB-21AB8316E78D}"/>
              </a:ext>
            </a:extLst>
          </p:cNvPr>
          <p:cNvSpPr>
            <a:spLocks noGrp="1"/>
          </p:cNvSpPr>
          <p:nvPr>
            <p:ph type="title"/>
          </p:nvPr>
        </p:nvSpPr>
        <p:spPr>
          <a:xfrm>
            <a:off x="2520150" y="58433"/>
            <a:ext cx="8681499" cy="413643"/>
          </a:xfrm>
        </p:spPr>
        <p:txBody>
          <a:bodyPr>
            <a:normAutofit/>
          </a:bodyPr>
          <a:lstStyle/>
          <a:p>
            <a:r>
              <a:rPr lang="en-US" sz="2400" dirty="0">
                <a:solidFill>
                  <a:srgbClr val="0070C0"/>
                </a:solidFill>
              </a:rPr>
              <a:t>2</a:t>
            </a:r>
            <a:r>
              <a:rPr lang="en-US" sz="2400" baseline="30000" dirty="0">
                <a:solidFill>
                  <a:srgbClr val="0070C0"/>
                </a:solidFill>
              </a:rPr>
              <a:t>nd</a:t>
            </a:r>
            <a:r>
              <a:rPr lang="en-US" sz="2400" dirty="0">
                <a:solidFill>
                  <a:srgbClr val="0070C0"/>
                </a:solidFill>
              </a:rPr>
              <a:t>  aluminum block temperature, stress and deflection</a:t>
            </a:r>
          </a:p>
        </p:txBody>
      </p:sp>
      <p:sp>
        <p:nvSpPr>
          <p:cNvPr id="3" name="Date Placeholder 2">
            <a:extLst>
              <a:ext uri="{FF2B5EF4-FFF2-40B4-BE49-F238E27FC236}">
                <a16:creationId xmlns:a16="http://schemas.microsoft.com/office/drawing/2014/main" id="{4E6BE0DA-719F-4524-A403-E23B76649DCB}"/>
              </a:ext>
            </a:extLst>
          </p:cNvPr>
          <p:cNvSpPr>
            <a:spLocks noGrp="1"/>
          </p:cNvSpPr>
          <p:nvPr>
            <p:ph type="dt" sz="half" idx="13"/>
          </p:nvPr>
        </p:nvSpPr>
        <p:spPr/>
        <p:txBody>
          <a:bodyPr/>
          <a:lstStyle/>
          <a:p>
            <a:pPr>
              <a:defRPr/>
            </a:pPr>
            <a:fld id="{CE63F65D-2ED7-4ED8-8738-688C0E24F680}" type="datetime1">
              <a:rPr lang="en-US" smtClean="0"/>
              <a:t>9/16/2022</a:t>
            </a:fld>
            <a:endParaRPr lang="en-US" dirty="0"/>
          </a:p>
        </p:txBody>
      </p:sp>
      <p:sp>
        <p:nvSpPr>
          <p:cNvPr id="5" name="Slide Number Placeholder 4">
            <a:extLst>
              <a:ext uri="{FF2B5EF4-FFF2-40B4-BE49-F238E27FC236}">
                <a16:creationId xmlns:a16="http://schemas.microsoft.com/office/drawing/2014/main" id="{00B566F4-C4C7-4F93-B8CA-665F738AC3A3}"/>
              </a:ext>
            </a:extLst>
          </p:cNvPr>
          <p:cNvSpPr>
            <a:spLocks noGrp="1"/>
          </p:cNvSpPr>
          <p:nvPr>
            <p:ph type="sldNum" sz="quarter" idx="15"/>
          </p:nvPr>
        </p:nvSpPr>
        <p:spPr/>
        <p:txBody>
          <a:bodyPr/>
          <a:lstStyle/>
          <a:p>
            <a:pPr>
              <a:defRPr/>
            </a:pPr>
            <a:fld id="{98AA3EDC-84CE-5D44-955B-22A59AD27526}" type="slidenum">
              <a:rPr lang="en-US" smtClean="0"/>
              <a:pPr>
                <a:defRPr/>
              </a:pPr>
              <a:t>19</a:t>
            </a:fld>
            <a:endParaRPr lang="en-US" dirty="0"/>
          </a:p>
        </p:txBody>
      </p:sp>
      <p:sp>
        <p:nvSpPr>
          <p:cNvPr id="11" name="TextBox 10">
            <a:extLst>
              <a:ext uri="{FF2B5EF4-FFF2-40B4-BE49-F238E27FC236}">
                <a16:creationId xmlns:a16="http://schemas.microsoft.com/office/drawing/2014/main" id="{FAE0A54A-BFF8-4784-8449-5060FC3E8BD2}"/>
              </a:ext>
            </a:extLst>
          </p:cNvPr>
          <p:cNvSpPr txBox="1"/>
          <p:nvPr/>
        </p:nvSpPr>
        <p:spPr>
          <a:xfrm>
            <a:off x="1084783" y="5945442"/>
            <a:ext cx="2537460" cy="369332"/>
          </a:xfrm>
          <a:prstGeom prst="rect">
            <a:avLst/>
          </a:prstGeom>
          <a:noFill/>
        </p:spPr>
        <p:txBody>
          <a:bodyPr wrap="square" rtlCol="0">
            <a:spAutoFit/>
          </a:bodyPr>
          <a:lstStyle/>
          <a:p>
            <a:r>
              <a:rPr lang="en-US" dirty="0"/>
              <a:t>Stress ~12 </a:t>
            </a:r>
            <a:r>
              <a:rPr lang="en-US" dirty="0" err="1"/>
              <a:t>ksi</a:t>
            </a:r>
            <a:r>
              <a:rPr lang="en-US" dirty="0"/>
              <a:t> &lt;&lt;40 </a:t>
            </a:r>
            <a:r>
              <a:rPr lang="en-US" dirty="0" err="1"/>
              <a:t>ksi</a:t>
            </a:r>
            <a:endParaRPr lang="en-US" dirty="0"/>
          </a:p>
        </p:txBody>
      </p:sp>
      <p:sp>
        <p:nvSpPr>
          <p:cNvPr id="12" name="TextBox 11">
            <a:extLst>
              <a:ext uri="{FF2B5EF4-FFF2-40B4-BE49-F238E27FC236}">
                <a16:creationId xmlns:a16="http://schemas.microsoft.com/office/drawing/2014/main" id="{2724686E-1DCF-4577-B97A-C116407B2C78}"/>
              </a:ext>
            </a:extLst>
          </p:cNvPr>
          <p:cNvSpPr txBox="1"/>
          <p:nvPr/>
        </p:nvSpPr>
        <p:spPr>
          <a:xfrm>
            <a:off x="8277196" y="6065880"/>
            <a:ext cx="3261360" cy="338554"/>
          </a:xfrm>
          <a:prstGeom prst="rect">
            <a:avLst/>
          </a:prstGeom>
          <a:noFill/>
        </p:spPr>
        <p:txBody>
          <a:bodyPr wrap="square" rtlCol="0">
            <a:spAutoFit/>
          </a:bodyPr>
          <a:lstStyle/>
          <a:p>
            <a:r>
              <a:rPr lang="en-US" sz="1600" dirty="0"/>
              <a:t>Vertical deflection ~0.89 mm</a:t>
            </a:r>
          </a:p>
        </p:txBody>
      </p:sp>
      <p:sp>
        <p:nvSpPr>
          <p:cNvPr id="13" name="Rectangle 12">
            <a:extLst>
              <a:ext uri="{FF2B5EF4-FFF2-40B4-BE49-F238E27FC236}">
                <a16:creationId xmlns:a16="http://schemas.microsoft.com/office/drawing/2014/main" id="{FF895C97-6F5F-4AD4-842F-CE7212819F7A}"/>
              </a:ext>
            </a:extLst>
          </p:cNvPr>
          <p:cNvSpPr/>
          <p:nvPr/>
        </p:nvSpPr>
        <p:spPr>
          <a:xfrm>
            <a:off x="4158771" y="6113964"/>
            <a:ext cx="2403158" cy="338554"/>
          </a:xfrm>
          <a:prstGeom prst="rect">
            <a:avLst/>
          </a:prstGeom>
        </p:spPr>
        <p:txBody>
          <a:bodyPr wrap="none">
            <a:spAutoFit/>
          </a:bodyPr>
          <a:lstStyle/>
          <a:p>
            <a:r>
              <a:rPr lang="en-US" sz="1600" dirty="0"/>
              <a:t>Total  deflection ~0.94 mm</a:t>
            </a:r>
          </a:p>
        </p:txBody>
      </p:sp>
      <p:pic>
        <p:nvPicPr>
          <p:cNvPr id="10" name="Content Placeholder 9">
            <a:extLst>
              <a:ext uri="{FF2B5EF4-FFF2-40B4-BE49-F238E27FC236}">
                <a16:creationId xmlns:a16="http://schemas.microsoft.com/office/drawing/2014/main" id="{F7FCFBB1-84DD-4087-BBAF-0E9A8B05F8DA}"/>
              </a:ext>
            </a:extLst>
          </p:cNvPr>
          <p:cNvPicPr>
            <a:picLocks noGrp="1" noChangeAspect="1"/>
          </p:cNvPicPr>
          <p:nvPr>
            <p:ph idx="16"/>
          </p:nvPr>
        </p:nvPicPr>
        <p:blipFill>
          <a:blip r:embed="rId3"/>
          <a:stretch>
            <a:fillRect/>
          </a:stretch>
        </p:blipFill>
        <p:spPr>
          <a:xfrm>
            <a:off x="254841" y="3313372"/>
            <a:ext cx="3367401" cy="2666016"/>
          </a:xfrm>
          <a:prstGeom prst="rect">
            <a:avLst/>
          </a:prstGeom>
        </p:spPr>
      </p:pic>
      <p:pic>
        <p:nvPicPr>
          <p:cNvPr id="15" name="Picture 14">
            <a:extLst>
              <a:ext uri="{FF2B5EF4-FFF2-40B4-BE49-F238E27FC236}">
                <a16:creationId xmlns:a16="http://schemas.microsoft.com/office/drawing/2014/main" id="{71C21147-C699-40A5-B0E2-B2172AFC7832}"/>
              </a:ext>
            </a:extLst>
          </p:cNvPr>
          <p:cNvPicPr>
            <a:picLocks noChangeAspect="1"/>
          </p:cNvPicPr>
          <p:nvPr/>
        </p:nvPicPr>
        <p:blipFill>
          <a:blip r:embed="rId4"/>
          <a:stretch>
            <a:fillRect/>
          </a:stretch>
        </p:blipFill>
        <p:spPr>
          <a:xfrm>
            <a:off x="3825903" y="3322002"/>
            <a:ext cx="3349932" cy="2781746"/>
          </a:xfrm>
          <a:prstGeom prst="rect">
            <a:avLst/>
          </a:prstGeom>
        </p:spPr>
      </p:pic>
      <p:pic>
        <p:nvPicPr>
          <p:cNvPr id="16" name="Picture 15">
            <a:extLst>
              <a:ext uri="{FF2B5EF4-FFF2-40B4-BE49-F238E27FC236}">
                <a16:creationId xmlns:a16="http://schemas.microsoft.com/office/drawing/2014/main" id="{2C4AB761-E94B-DCF9-F60E-9FA1A8C74602}"/>
              </a:ext>
            </a:extLst>
          </p:cNvPr>
          <p:cNvPicPr>
            <a:picLocks noChangeAspect="1"/>
          </p:cNvPicPr>
          <p:nvPr/>
        </p:nvPicPr>
        <p:blipFill>
          <a:blip r:embed="rId5"/>
          <a:stretch>
            <a:fillRect/>
          </a:stretch>
        </p:blipFill>
        <p:spPr>
          <a:xfrm>
            <a:off x="440427" y="638437"/>
            <a:ext cx="2199827" cy="2625601"/>
          </a:xfrm>
          <a:prstGeom prst="rect">
            <a:avLst/>
          </a:prstGeom>
        </p:spPr>
      </p:pic>
      <p:pic>
        <p:nvPicPr>
          <p:cNvPr id="17" name="Content Placeholder 13">
            <a:extLst>
              <a:ext uri="{FF2B5EF4-FFF2-40B4-BE49-F238E27FC236}">
                <a16:creationId xmlns:a16="http://schemas.microsoft.com/office/drawing/2014/main" id="{642F69A3-3D4A-5A38-4B7B-5FACFAEDEFF0}"/>
              </a:ext>
            </a:extLst>
          </p:cNvPr>
          <p:cNvPicPr>
            <a:picLocks noChangeAspect="1"/>
          </p:cNvPicPr>
          <p:nvPr/>
        </p:nvPicPr>
        <p:blipFill>
          <a:blip r:embed="rId6"/>
          <a:stretch>
            <a:fillRect/>
          </a:stretch>
        </p:blipFill>
        <p:spPr>
          <a:xfrm>
            <a:off x="2998042" y="677141"/>
            <a:ext cx="4047982" cy="2586897"/>
          </a:xfrm>
          <a:prstGeom prst="rect">
            <a:avLst/>
          </a:prstGeom>
        </p:spPr>
      </p:pic>
      <p:pic>
        <p:nvPicPr>
          <p:cNvPr id="18" name="Picture 17">
            <a:extLst>
              <a:ext uri="{FF2B5EF4-FFF2-40B4-BE49-F238E27FC236}">
                <a16:creationId xmlns:a16="http://schemas.microsoft.com/office/drawing/2014/main" id="{80AA69EA-425E-8A38-5686-53F74C4BECDC}"/>
              </a:ext>
            </a:extLst>
          </p:cNvPr>
          <p:cNvPicPr>
            <a:picLocks noChangeAspect="1"/>
          </p:cNvPicPr>
          <p:nvPr/>
        </p:nvPicPr>
        <p:blipFill>
          <a:blip r:embed="rId7"/>
          <a:stretch>
            <a:fillRect/>
          </a:stretch>
        </p:blipFill>
        <p:spPr>
          <a:xfrm>
            <a:off x="7159692" y="1289699"/>
            <a:ext cx="4579265" cy="1645504"/>
          </a:xfrm>
          <a:prstGeom prst="rect">
            <a:avLst/>
          </a:prstGeom>
        </p:spPr>
      </p:pic>
      <p:sp>
        <p:nvSpPr>
          <p:cNvPr id="19" name="TextBox 18">
            <a:extLst>
              <a:ext uri="{FF2B5EF4-FFF2-40B4-BE49-F238E27FC236}">
                <a16:creationId xmlns:a16="http://schemas.microsoft.com/office/drawing/2014/main" id="{4884BAC7-D855-FD1F-74C0-4BC30AB55CA0}"/>
              </a:ext>
            </a:extLst>
          </p:cNvPr>
          <p:cNvSpPr txBox="1"/>
          <p:nvPr/>
        </p:nvSpPr>
        <p:spPr>
          <a:xfrm>
            <a:off x="541889" y="2977986"/>
            <a:ext cx="1518173" cy="369332"/>
          </a:xfrm>
          <a:prstGeom prst="rect">
            <a:avLst/>
          </a:prstGeom>
          <a:noFill/>
        </p:spPr>
        <p:txBody>
          <a:bodyPr wrap="none" rtlCol="0">
            <a:spAutoFit/>
          </a:bodyPr>
          <a:lstStyle/>
          <a:p>
            <a:r>
              <a:rPr lang="en-US" dirty="0"/>
              <a:t>Cooling circuit</a:t>
            </a:r>
          </a:p>
        </p:txBody>
      </p:sp>
      <p:sp>
        <p:nvSpPr>
          <p:cNvPr id="4" name="Footer Placeholder 3">
            <a:extLst>
              <a:ext uri="{FF2B5EF4-FFF2-40B4-BE49-F238E27FC236}">
                <a16:creationId xmlns:a16="http://schemas.microsoft.com/office/drawing/2014/main" id="{E94EA893-FEC3-409C-B69D-28AE2C72F62C}"/>
              </a:ext>
            </a:extLst>
          </p:cNvPr>
          <p:cNvSpPr>
            <a:spLocks noGrp="1"/>
          </p:cNvSpPr>
          <p:nvPr>
            <p:ph type="ftr" sz="quarter" idx="14"/>
          </p:nvPr>
        </p:nvSpPr>
        <p:spPr/>
        <p:txBody>
          <a:bodyPr/>
          <a:lstStyle/>
          <a:p>
            <a:pPr>
              <a:defRPr/>
            </a:pPr>
            <a:r>
              <a:rPr lang="en-US"/>
              <a:t>LBNF Hadron Absorber  Mechanical Design</a:t>
            </a:r>
            <a:endParaRPr lang="en-US" dirty="0"/>
          </a:p>
        </p:txBody>
      </p:sp>
      <p:sp>
        <p:nvSpPr>
          <p:cNvPr id="6" name="TextBox 5">
            <a:extLst>
              <a:ext uri="{FF2B5EF4-FFF2-40B4-BE49-F238E27FC236}">
                <a16:creationId xmlns:a16="http://schemas.microsoft.com/office/drawing/2014/main" id="{D6E896F5-725B-EACC-F4B9-60BAFEA84A66}"/>
              </a:ext>
            </a:extLst>
          </p:cNvPr>
          <p:cNvSpPr txBox="1"/>
          <p:nvPr/>
        </p:nvSpPr>
        <p:spPr>
          <a:xfrm>
            <a:off x="9804064" y="638437"/>
            <a:ext cx="1095172" cy="369332"/>
          </a:xfrm>
          <a:prstGeom prst="rect">
            <a:avLst/>
          </a:prstGeom>
          <a:noFill/>
        </p:spPr>
        <p:txBody>
          <a:bodyPr wrap="none" rtlCol="0">
            <a:spAutoFit/>
          </a:bodyPr>
          <a:lstStyle/>
          <a:p>
            <a:r>
              <a:rPr lang="en-US" sz="1800" b="1" i="1" dirty="0">
                <a:solidFill>
                  <a:srgbClr val="002060"/>
                </a:solidFill>
                <a:latin typeface="Helvetica" panose="020B0604020202020204" pitchFamily="34" charset="0"/>
                <a:cs typeface="Helvetica" panose="020B0604020202020204" pitchFamily="34" charset="0"/>
              </a:rPr>
              <a:t>Ang Lee</a:t>
            </a:r>
          </a:p>
        </p:txBody>
      </p:sp>
    </p:spTree>
    <p:extLst>
      <p:ext uri="{BB962C8B-B14F-4D97-AF65-F5344CB8AC3E}">
        <p14:creationId xmlns:p14="http://schemas.microsoft.com/office/powerpoint/2010/main" val="306067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603864" y="-171896"/>
            <a:ext cx="5841274"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altLang="en-US" dirty="0">
                <a:latin typeface="Helvetica" panose="020B0604020202020204" pitchFamily="34" charset="0"/>
                <a:ea typeface="Geneva" pitchFamily="121" charset="-128"/>
              </a:rPr>
              <a:t>						</a:t>
            </a:r>
            <a:r>
              <a:rPr lang="en-US" altLang="en-US" sz="2700" b="1" dirty="0">
                <a:solidFill>
                  <a:srgbClr val="0070C0"/>
                </a:solidFill>
                <a:latin typeface="Helvetica" panose="020B0604020202020204" pitchFamily="34" charset="0"/>
                <a:ea typeface="Geneva" pitchFamily="121" charset="-128"/>
              </a:rPr>
              <a:t>Overview</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3C86B5BE-E408-4F71-9F67-C4AE1BF25407}" type="datetime1">
              <a:rPr lang="en-US" altLang="en-US" sz="1200" smtClean="0">
                <a:solidFill>
                  <a:schemeClr val="tx1">
                    <a:lumMod val="50000"/>
                    <a:lumOff val="50000"/>
                  </a:schemeClr>
                </a:solidFill>
                <a:latin typeface="Helvetica" panose="020B0604020202020204" pitchFamily="34" charset="0"/>
              </a:rPr>
              <a:t>9/16/2022</a:t>
            </a:fld>
            <a:endParaRPr lang="en-US" altLang="en-US" sz="1200" dirty="0">
              <a:solidFill>
                <a:schemeClr val="tx1">
                  <a:lumMod val="50000"/>
                  <a:lumOff val="50000"/>
                </a:schemeClr>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chemeClr val="tx1">
                    <a:lumMod val="50000"/>
                    <a:lumOff val="50000"/>
                  </a:schemeClr>
                </a:solidFill>
                <a:latin typeface="Helvetica" panose="020B0604020202020204" pitchFamily="34" charset="0"/>
                <a:ea typeface="MS PGothic" panose="020B0600070205080204" pitchFamily="34" charset="-128"/>
              </a:rPr>
              <a:t>LBNF Hadron Absorber  Mechanical Design</a:t>
            </a:r>
            <a:endParaRPr lang="en-US" altLang="en-US" sz="1200" b="1" dirty="0">
              <a:solidFill>
                <a:schemeClr val="tx1">
                  <a:lumMod val="50000"/>
                  <a:lumOff val="50000"/>
                </a:schemeClr>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tx1">
                    <a:lumMod val="50000"/>
                    <a:lumOff val="50000"/>
                  </a:schemeClr>
                </a:solidFill>
                <a:latin typeface="Helvetica" panose="020B0604020202020204" pitchFamily="34" charset="0"/>
              </a:rPr>
              <a:pPr eaLnBrk="1" hangingPunct="1"/>
              <a:t>2</a:t>
            </a:fld>
            <a:endParaRPr lang="en-US" altLang="en-US" sz="1200" dirty="0">
              <a:solidFill>
                <a:schemeClr val="tx1">
                  <a:lumMod val="50000"/>
                  <a:lumOff val="50000"/>
                </a:schemeClr>
              </a:solidFill>
              <a:latin typeface="Helvetica" panose="020B0604020202020204" pitchFamily="34" charset="0"/>
            </a:endParaRPr>
          </a:p>
        </p:txBody>
      </p:sp>
      <p:sp>
        <p:nvSpPr>
          <p:cNvPr id="7" name="TextBox 6">
            <a:extLst>
              <a:ext uri="{FF2B5EF4-FFF2-40B4-BE49-F238E27FC236}">
                <a16:creationId xmlns:a16="http://schemas.microsoft.com/office/drawing/2014/main" id="{6D8F2F28-4141-4775-9E6F-BF942BF58657}"/>
              </a:ext>
            </a:extLst>
          </p:cNvPr>
          <p:cNvSpPr txBox="1"/>
          <p:nvPr/>
        </p:nvSpPr>
        <p:spPr>
          <a:xfrm>
            <a:off x="2313033" y="1062666"/>
            <a:ext cx="6889750" cy="5078313"/>
          </a:xfrm>
          <a:prstGeom prst="rect">
            <a:avLst/>
          </a:prstGeom>
          <a:noFill/>
        </p:spPr>
        <p:txBody>
          <a:bodyPr wrap="square" rtlCol="0">
            <a:spAutoFit/>
          </a:bodyPr>
          <a:lstStyle/>
          <a:p>
            <a:pPr lvl="0"/>
            <a:r>
              <a:rPr lang="en-US" dirty="0">
                <a:solidFill>
                  <a:srgbClr val="002060"/>
                </a:solidFill>
              </a:rPr>
              <a:t>1. NUMI absorber operation experience</a:t>
            </a:r>
          </a:p>
          <a:p>
            <a:pPr lvl="0"/>
            <a:r>
              <a:rPr lang="en-US" dirty="0">
                <a:solidFill>
                  <a:srgbClr val="002060"/>
                </a:solidFill>
              </a:rPr>
              <a:t>2. LBNF Absorber  mechanical design</a:t>
            </a:r>
          </a:p>
          <a:p>
            <a:pPr lvl="0"/>
            <a:r>
              <a:rPr lang="en-US" dirty="0">
                <a:solidFill>
                  <a:srgbClr val="002060"/>
                </a:solidFill>
              </a:rPr>
              <a:t>3. Absorber core  </a:t>
            </a:r>
          </a:p>
          <a:p>
            <a:r>
              <a:rPr lang="en-US" dirty="0">
                <a:solidFill>
                  <a:srgbClr val="002060"/>
                </a:solidFill>
              </a:rPr>
              <a:t>4. Absorber Core blocks</a:t>
            </a:r>
          </a:p>
          <a:p>
            <a:r>
              <a:rPr lang="en-US" dirty="0">
                <a:solidFill>
                  <a:srgbClr val="002060"/>
                </a:solidFill>
              </a:rPr>
              <a:t>5. </a:t>
            </a:r>
            <a:r>
              <a:rPr lang="en-US" sz="1800" dirty="0">
                <a:solidFill>
                  <a:srgbClr val="002060"/>
                </a:solidFill>
              </a:rPr>
              <a:t>Absorber core modules assembly</a:t>
            </a:r>
            <a:endParaRPr lang="en-US" dirty="0">
              <a:solidFill>
                <a:srgbClr val="002060"/>
              </a:solidFill>
            </a:endParaRPr>
          </a:p>
          <a:p>
            <a:pPr lvl="0"/>
            <a:r>
              <a:rPr lang="en-US" dirty="0">
                <a:solidFill>
                  <a:srgbClr val="002060"/>
                </a:solidFill>
              </a:rPr>
              <a:t>8. Absorber Steel shielding </a:t>
            </a:r>
          </a:p>
          <a:p>
            <a:pPr lvl="0"/>
            <a:r>
              <a:rPr lang="en-US" dirty="0">
                <a:solidFill>
                  <a:srgbClr val="002060"/>
                </a:solidFill>
              </a:rPr>
              <a:t>9. Hadron Alignment Detector System</a:t>
            </a:r>
          </a:p>
          <a:p>
            <a:r>
              <a:rPr lang="en-US" dirty="0">
                <a:solidFill>
                  <a:srgbClr val="002060"/>
                </a:solidFill>
              </a:rPr>
              <a:t>10. </a:t>
            </a:r>
            <a:r>
              <a:rPr lang="en-US" sz="1800" dirty="0">
                <a:solidFill>
                  <a:srgbClr val="002060"/>
                </a:solidFill>
              </a:rPr>
              <a:t>HADES Retractive system</a:t>
            </a:r>
          </a:p>
          <a:p>
            <a:r>
              <a:rPr lang="en-US" dirty="0">
                <a:solidFill>
                  <a:srgbClr val="002060"/>
                </a:solidFill>
              </a:rPr>
              <a:t>11. HADES and Core blocks Remote Handling</a:t>
            </a:r>
          </a:p>
          <a:p>
            <a:r>
              <a:rPr lang="en-US" dirty="0">
                <a:solidFill>
                  <a:srgbClr val="002060"/>
                </a:solidFill>
              </a:rPr>
              <a:t>12. </a:t>
            </a:r>
            <a:r>
              <a:rPr lang="en-US" sz="1800" dirty="0">
                <a:solidFill>
                  <a:srgbClr val="002060"/>
                </a:solidFill>
              </a:rPr>
              <a:t>Energy deposition, temperatures, and stresses in the core</a:t>
            </a:r>
            <a:endParaRPr lang="en-US" dirty="0">
              <a:solidFill>
                <a:srgbClr val="002060"/>
              </a:solidFill>
            </a:endParaRPr>
          </a:p>
          <a:p>
            <a:r>
              <a:rPr lang="en-US" dirty="0">
                <a:solidFill>
                  <a:srgbClr val="002060"/>
                </a:solidFill>
              </a:rPr>
              <a:t>10. Absorber core cooling system </a:t>
            </a:r>
          </a:p>
          <a:p>
            <a:r>
              <a:rPr lang="en-US" dirty="0">
                <a:solidFill>
                  <a:srgbClr val="002060"/>
                </a:solidFill>
              </a:rPr>
              <a:t>11. Steel shielding air cooling</a:t>
            </a:r>
          </a:p>
          <a:p>
            <a:r>
              <a:rPr lang="en-US" sz="1800" dirty="0">
                <a:solidFill>
                  <a:srgbClr val="002060"/>
                </a:solidFill>
              </a:rPr>
              <a:t>12. Beam interlock hardware system</a:t>
            </a:r>
            <a:endParaRPr lang="en-US" dirty="0">
              <a:solidFill>
                <a:srgbClr val="002060"/>
              </a:solidFill>
            </a:endParaRPr>
          </a:p>
          <a:p>
            <a:r>
              <a:rPr lang="en-US" dirty="0">
                <a:solidFill>
                  <a:srgbClr val="002060"/>
                </a:solidFill>
              </a:rPr>
              <a:t>13. </a:t>
            </a:r>
            <a:r>
              <a:rPr lang="en-US" sz="1800" b="0" dirty="0">
                <a:solidFill>
                  <a:srgbClr val="002060"/>
                </a:solidFill>
              </a:rPr>
              <a:t>Absorber core thermocouple layout </a:t>
            </a:r>
          </a:p>
          <a:p>
            <a:r>
              <a:rPr lang="en-US" dirty="0">
                <a:solidFill>
                  <a:srgbClr val="002060"/>
                </a:solidFill>
              </a:rPr>
              <a:t>14. Radiological protection</a:t>
            </a:r>
          </a:p>
          <a:p>
            <a:r>
              <a:rPr lang="en-US" dirty="0">
                <a:solidFill>
                  <a:srgbClr val="002060"/>
                </a:solidFill>
              </a:rPr>
              <a:t>15. Core block prototyping and weld samples</a:t>
            </a:r>
          </a:p>
          <a:p>
            <a:r>
              <a:rPr lang="en-US" dirty="0">
                <a:solidFill>
                  <a:srgbClr val="002060"/>
                </a:solidFill>
              </a:rPr>
              <a:t>16. LBNF Absorber Status.</a:t>
            </a:r>
          </a:p>
          <a:p>
            <a:endParaRPr lang="en-US" dirty="0">
              <a:solidFill>
                <a:srgbClr val="002060"/>
              </a:solidFill>
            </a:endParaRPr>
          </a:p>
        </p:txBody>
      </p:sp>
    </p:spTree>
    <p:extLst>
      <p:ext uri="{BB962C8B-B14F-4D97-AF65-F5344CB8AC3E}">
        <p14:creationId xmlns:p14="http://schemas.microsoft.com/office/powerpoint/2010/main" val="865477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0" y="-46615"/>
            <a:ext cx="8293100" cy="751712"/>
          </a:xfrm>
        </p:spPr>
        <p:txBody>
          <a:bodyPr>
            <a:normAutofit/>
          </a:bodyPr>
          <a:lstStyle/>
          <a:p>
            <a:r>
              <a:rPr lang="en-US" sz="2400" dirty="0">
                <a:solidFill>
                  <a:srgbClr val="0070C0"/>
                </a:solidFill>
              </a:rPr>
              <a:t>Absorber core cooling: System layout</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02DEFB7-E686-41CB-AD14-BC7A2C6113E6}"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0880980" y="6488430"/>
            <a:ext cx="700617" cy="187325"/>
          </a:xfrm>
        </p:spPr>
        <p:txBody>
          <a:bodyPr/>
          <a:lstStyle/>
          <a:p>
            <a:pPr>
              <a:defRPr/>
            </a:pPr>
            <a:fld id="{0C39C72E-2A13-EB4D-AD45-6D4E6ACAED8D}" type="slidenum">
              <a:rPr lang="en-US" smtClean="0"/>
              <a:pPr>
                <a:defRPr/>
              </a:pPr>
              <a:t>20</a:t>
            </a:fld>
            <a:endParaRPr lang="en-US" dirty="0"/>
          </a:p>
        </p:txBody>
      </p:sp>
      <p:sp>
        <p:nvSpPr>
          <p:cNvPr id="25" name="Rectangle 24">
            <a:extLst>
              <a:ext uri="{FF2B5EF4-FFF2-40B4-BE49-F238E27FC236}">
                <a16:creationId xmlns:a16="http://schemas.microsoft.com/office/drawing/2014/main" id="{B5B8F020-FA68-4AB8-B5F9-9976AC564848}"/>
              </a:ext>
            </a:extLst>
          </p:cNvPr>
          <p:cNvSpPr/>
          <p:nvPr/>
        </p:nvSpPr>
        <p:spPr>
          <a:xfrm rot="2434798">
            <a:off x="4104588" y="3235339"/>
            <a:ext cx="86802" cy="66780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FB06874-C80C-41A9-AE7A-89892B922E11}"/>
              </a:ext>
            </a:extLst>
          </p:cNvPr>
          <p:cNvPicPr>
            <a:picLocks noChangeAspect="1"/>
          </p:cNvPicPr>
          <p:nvPr/>
        </p:nvPicPr>
        <p:blipFill>
          <a:blip r:embed="rId2"/>
          <a:stretch>
            <a:fillRect/>
          </a:stretch>
        </p:blipFill>
        <p:spPr>
          <a:xfrm>
            <a:off x="7156983" y="925145"/>
            <a:ext cx="3320241" cy="1598947"/>
          </a:xfrm>
          <a:prstGeom prst="rect">
            <a:avLst/>
          </a:prstGeom>
        </p:spPr>
      </p:pic>
      <p:cxnSp>
        <p:nvCxnSpPr>
          <p:cNvPr id="32" name="Straight Connector 31">
            <a:extLst>
              <a:ext uri="{FF2B5EF4-FFF2-40B4-BE49-F238E27FC236}">
                <a16:creationId xmlns:a16="http://schemas.microsoft.com/office/drawing/2014/main" id="{22D7545F-0DA6-458C-9F69-85FE6F46298D}"/>
              </a:ext>
            </a:extLst>
          </p:cNvPr>
          <p:cNvCxnSpPr/>
          <p:nvPr/>
        </p:nvCxnSpPr>
        <p:spPr>
          <a:xfrm>
            <a:off x="10206607" y="1551963"/>
            <a:ext cx="2706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FD1287E-5673-4615-BA9C-6A2F9A920781}"/>
              </a:ext>
            </a:extLst>
          </p:cNvPr>
          <p:cNvCxnSpPr/>
          <p:nvPr/>
        </p:nvCxnSpPr>
        <p:spPr>
          <a:xfrm>
            <a:off x="10477223" y="1551964"/>
            <a:ext cx="0" cy="14334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30FA77D-FB5A-43D1-88AA-D8E42BBE6435}"/>
              </a:ext>
            </a:extLst>
          </p:cNvPr>
          <p:cNvCxnSpPr>
            <a:cxnSpLocks/>
          </p:cNvCxnSpPr>
          <p:nvPr/>
        </p:nvCxnSpPr>
        <p:spPr>
          <a:xfrm flipH="1">
            <a:off x="7618746" y="2985366"/>
            <a:ext cx="28584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4114DB0-495E-4864-A13F-E1D7C4E38A90}"/>
              </a:ext>
            </a:extLst>
          </p:cNvPr>
          <p:cNvCxnSpPr>
            <a:cxnSpLocks/>
          </p:cNvCxnSpPr>
          <p:nvPr/>
        </p:nvCxnSpPr>
        <p:spPr>
          <a:xfrm>
            <a:off x="7618745" y="2985366"/>
            <a:ext cx="0" cy="575058"/>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3EA852B2-F343-4472-99C3-78FF9F08E714}"/>
              </a:ext>
            </a:extLst>
          </p:cNvPr>
          <p:cNvSpPr txBox="1"/>
          <p:nvPr/>
        </p:nvSpPr>
        <p:spPr>
          <a:xfrm>
            <a:off x="1660250" y="4449563"/>
            <a:ext cx="6061189" cy="1569660"/>
          </a:xfrm>
          <a:prstGeom prst="rect">
            <a:avLst/>
          </a:prstGeom>
          <a:noFill/>
        </p:spPr>
        <p:txBody>
          <a:bodyPr wrap="square" rtlCol="0">
            <a:spAutoFit/>
          </a:bodyPr>
          <a:lstStyle>
            <a:defPPr>
              <a:defRPr lang="en-US"/>
            </a:defPPr>
            <a:lvl1pPr>
              <a:defRPr sz="1200" b="1">
                <a:solidFill>
                  <a:srgbClr val="002060"/>
                </a:solidFill>
                <a:latin typeface="Helvetica" panose="020B0604020202020204" pitchFamily="34" charset="0"/>
                <a:cs typeface="Helvetica" panose="020B0604020202020204" pitchFamily="34" charset="0"/>
              </a:defRPr>
            </a:lvl1pPr>
          </a:lstStyle>
          <a:p>
            <a:pPr marL="171450" indent="-171450">
              <a:buFont typeface="Arial" panose="020B0604020202020204" pitchFamily="34" charset="0"/>
              <a:buChar char="•"/>
            </a:pPr>
            <a:endParaRPr lang="en-US" sz="1600" b="0" dirty="0"/>
          </a:p>
          <a:p>
            <a:pPr marL="171450" indent="-171450">
              <a:buFont typeface="Arial" panose="020B0604020202020204" pitchFamily="34" charset="0"/>
              <a:buChar char="•"/>
            </a:pPr>
            <a:r>
              <a:rPr lang="en-US" sz="1600" b="0" dirty="0"/>
              <a:t>All piping parts and materials have been used without any failures on </a:t>
            </a:r>
            <a:r>
              <a:rPr lang="en-US" sz="1600" b="0" dirty="0" err="1"/>
              <a:t>NuMI</a:t>
            </a:r>
            <a:r>
              <a:rPr lang="en-US" sz="1600" b="0" dirty="0"/>
              <a:t> RAW systems since 2007.</a:t>
            </a:r>
          </a:p>
          <a:p>
            <a:endParaRPr lang="en-US" sz="1600" b="0" dirty="0"/>
          </a:p>
          <a:p>
            <a:pPr marL="171450" indent="-171450">
              <a:buFont typeface="Arial" panose="020B0604020202020204" pitchFamily="34" charset="0"/>
              <a:buChar char="•"/>
            </a:pPr>
            <a:r>
              <a:rPr lang="en-US" sz="1600" b="0" dirty="0"/>
              <a:t>304L SS flanged connections to 6061-T6 flanged connections exist in the </a:t>
            </a:r>
            <a:r>
              <a:rPr lang="en-US" sz="1600" b="0" dirty="0" err="1"/>
              <a:t>NuMI</a:t>
            </a:r>
            <a:r>
              <a:rPr lang="en-US" sz="1600" b="0" dirty="0"/>
              <a:t> Absorber hall. Worked well since 2007. </a:t>
            </a:r>
          </a:p>
        </p:txBody>
      </p:sp>
      <p:sp>
        <p:nvSpPr>
          <p:cNvPr id="50" name="TextBox 49">
            <a:extLst>
              <a:ext uri="{FF2B5EF4-FFF2-40B4-BE49-F238E27FC236}">
                <a16:creationId xmlns:a16="http://schemas.microsoft.com/office/drawing/2014/main" id="{D21E3886-9F90-49FE-8BC8-262C0F04E67E}"/>
              </a:ext>
            </a:extLst>
          </p:cNvPr>
          <p:cNvSpPr txBox="1"/>
          <p:nvPr/>
        </p:nvSpPr>
        <p:spPr>
          <a:xfrm>
            <a:off x="2498102" y="599923"/>
            <a:ext cx="4141978" cy="338554"/>
          </a:xfrm>
          <a:prstGeom prst="rect">
            <a:avLst/>
          </a:prstGeom>
          <a:noFill/>
        </p:spPr>
        <p:txBody>
          <a:bodyPr wrap="square" rtlCol="0">
            <a:spAutoFit/>
          </a:bodyPr>
          <a:lstStyle/>
          <a:p>
            <a:r>
              <a:rPr lang="en-US" sz="1600" b="1" dirty="0">
                <a:solidFill>
                  <a:srgbClr val="002060"/>
                </a:solidFill>
                <a:latin typeface="Helvetica" panose="020B0604020202020204" pitchFamily="34" charset="0"/>
                <a:cs typeface="Helvetica" panose="020B0604020202020204" pitchFamily="34" charset="0"/>
              </a:rPr>
              <a:t>Piping layout in LBNF Absorber Hall</a:t>
            </a:r>
          </a:p>
        </p:txBody>
      </p:sp>
      <p:sp>
        <p:nvSpPr>
          <p:cNvPr id="19" name="TextBox 18">
            <a:extLst>
              <a:ext uri="{FF2B5EF4-FFF2-40B4-BE49-F238E27FC236}">
                <a16:creationId xmlns:a16="http://schemas.microsoft.com/office/drawing/2014/main" id="{DA1C0179-B94A-4FBD-8D3E-A02E203F98D2}"/>
              </a:ext>
            </a:extLst>
          </p:cNvPr>
          <p:cNvSpPr txBox="1"/>
          <p:nvPr/>
        </p:nvSpPr>
        <p:spPr>
          <a:xfrm>
            <a:off x="7408878" y="474265"/>
            <a:ext cx="3235461" cy="461665"/>
          </a:xfrm>
          <a:prstGeom prst="rect">
            <a:avLst/>
          </a:prstGeom>
          <a:solidFill>
            <a:schemeClr val="tx2">
              <a:lumMod val="20000"/>
              <a:lumOff val="80000"/>
            </a:schemeClr>
          </a:solidFill>
        </p:spPr>
        <p:txBody>
          <a:bodyPr wrap="square" rtlCol="0">
            <a:spAutoFit/>
          </a:bodyPr>
          <a:lstStyle/>
          <a:p>
            <a:r>
              <a:rPr lang="en-US" sz="1200" dirty="0">
                <a:solidFill>
                  <a:srgbClr val="002060"/>
                </a:solidFill>
                <a:latin typeface="Helvetica" panose="020B0604020202020204" pitchFamily="34" charset="0"/>
                <a:cs typeface="Helvetica" panose="020B0604020202020204" pitchFamily="34" charset="0"/>
              </a:rPr>
              <a:t>Valves removed after PDR recommendation to make design simpler</a:t>
            </a:r>
          </a:p>
        </p:txBody>
      </p:sp>
      <p:cxnSp>
        <p:nvCxnSpPr>
          <p:cNvPr id="21" name="Straight Arrow Connector 20">
            <a:extLst>
              <a:ext uri="{FF2B5EF4-FFF2-40B4-BE49-F238E27FC236}">
                <a16:creationId xmlns:a16="http://schemas.microsoft.com/office/drawing/2014/main" id="{5E248E06-DA6F-43B9-B673-10676E9B0BFD}"/>
              </a:ext>
            </a:extLst>
          </p:cNvPr>
          <p:cNvCxnSpPr>
            <a:cxnSpLocks/>
            <a:stCxn id="19" idx="2"/>
          </p:cNvCxnSpPr>
          <p:nvPr/>
        </p:nvCxnSpPr>
        <p:spPr>
          <a:xfrm flipH="1">
            <a:off x="8543110" y="935930"/>
            <a:ext cx="483498" cy="3344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A358DEE-ED23-4978-96CC-1850EBB34156}"/>
              </a:ext>
            </a:extLst>
          </p:cNvPr>
          <p:cNvPicPr>
            <a:picLocks noChangeAspect="1"/>
          </p:cNvPicPr>
          <p:nvPr/>
        </p:nvPicPr>
        <p:blipFill>
          <a:blip r:embed="rId3"/>
          <a:stretch>
            <a:fillRect/>
          </a:stretch>
        </p:blipFill>
        <p:spPr>
          <a:xfrm>
            <a:off x="5639901" y="3066952"/>
            <a:ext cx="541008" cy="349721"/>
          </a:xfrm>
          <a:prstGeom prst="rect">
            <a:avLst/>
          </a:prstGeom>
        </p:spPr>
      </p:pic>
      <p:pic>
        <p:nvPicPr>
          <p:cNvPr id="24" name="Picture 23">
            <a:extLst>
              <a:ext uri="{FF2B5EF4-FFF2-40B4-BE49-F238E27FC236}">
                <a16:creationId xmlns:a16="http://schemas.microsoft.com/office/drawing/2014/main" id="{D980E4F4-F571-4AF9-85F2-1011CFB2A3C0}"/>
              </a:ext>
            </a:extLst>
          </p:cNvPr>
          <p:cNvPicPr>
            <a:picLocks noChangeAspect="1"/>
          </p:cNvPicPr>
          <p:nvPr/>
        </p:nvPicPr>
        <p:blipFill>
          <a:blip r:embed="rId3"/>
          <a:stretch>
            <a:fillRect/>
          </a:stretch>
        </p:blipFill>
        <p:spPr>
          <a:xfrm>
            <a:off x="4939166" y="3244061"/>
            <a:ext cx="700735" cy="167289"/>
          </a:xfrm>
          <a:prstGeom prst="rect">
            <a:avLst/>
          </a:prstGeom>
        </p:spPr>
      </p:pic>
      <p:pic>
        <p:nvPicPr>
          <p:cNvPr id="10" name="Picture 9">
            <a:extLst>
              <a:ext uri="{FF2B5EF4-FFF2-40B4-BE49-F238E27FC236}">
                <a16:creationId xmlns:a16="http://schemas.microsoft.com/office/drawing/2014/main" id="{55E75201-DBAB-45F4-B0FF-24CD817F2782}"/>
              </a:ext>
            </a:extLst>
          </p:cNvPr>
          <p:cNvPicPr>
            <a:picLocks noChangeAspect="1"/>
          </p:cNvPicPr>
          <p:nvPr/>
        </p:nvPicPr>
        <p:blipFill>
          <a:blip r:embed="rId4"/>
          <a:stretch>
            <a:fillRect/>
          </a:stretch>
        </p:blipFill>
        <p:spPr>
          <a:xfrm>
            <a:off x="7706975" y="3199070"/>
            <a:ext cx="2690866" cy="3036263"/>
          </a:xfrm>
          <a:prstGeom prst="rect">
            <a:avLst/>
          </a:prstGeom>
        </p:spPr>
      </p:pic>
      <p:cxnSp>
        <p:nvCxnSpPr>
          <p:cNvPr id="26" name="Straight Arrow Connector 25">
            <a:extLst>
              <a:ext uri="{FF2B5EF4-FFF2-40B4-BE49-F238E27FC236}">
                <a16:creationId xmlns:a16="http://schemas.microsoft.com/office/drawing/2014/main" id="{905144A1-72AF-4BA6-9345-602A8266E121}"/>
              </a:ext>
            </a:extLst>
          </p:cNvPr>
          <p:cNvCxnSpPr>
            <a:cxnSpLocks/>
          </p:cNvCxnSpPr>
          <p:nvPr/>
        </p:nvCxnSpPr>
        <p:spPr>
          <a:xfrm>
            <a:off x="7610355" y="3542365"/>
            <a:ext cx="706331" cy="3087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13E0639-4C5A-48D7-BA2F-B3FE2300CFD6}"/>
              </a:ext>
            </a:extLst>
          </p:cNvPr>
          <p:cNvCxnSpPr>
            <a:cxnSpLocks/>
          </p:cNvCxnSpPr>
          <p:nvPr/>
        </p:nvCxnSpPr>
        <p:spPr>
          <a:xfrm flipH="1">
            <a:off x="3640138" y="2465473"/>
            <a:ext cx="435474" cy="73359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Graphical user interface, application&#10;&#10;Description automatically generated">
            <a:extLst>
              <a:ext uri="{FF2B5EF4-FFF2-40B4-BE49-F238E27FC236}">
                <a16:creationId xmlns:a16="http://schemas.microsoft.com/office/drawing/2014/main" id="{7A464C8E-A11E-5454-A55B-0DC0AD656DDF}"/>
              </a:ext>
            </a:extLst>
          </p:cNvPr>
          <p:cNvPicPr>
            <a:picLocks noChangeAspect="1"/>
          </p:cNvPicPr>
          <p:nvPr/>
        </p:nvPicPr>
        <p:blipFill rotWithShape="1">
          <a:blip r:embed="rId5">
            <a:extLst>
              <a:ext uri="{28A0092B-C50C-407E-A947-70E740481C1C}">
                <a14:useLocalDpi xmlns:a14="http://schemas.microsoft.com/office/drawing/2010/main" val="0"/>
              </a:ext>
            </a:extLst>
          </a:blip>
          <a:srcRect l="26001" t="20344" r="29481" b="24812"/>
          <a:stretch/>
        </p:blipFill>
        <p:spPr>
          <a:xfrm>
            <a:off x="1641081" y="1000064"/>
            <a:ext cx="5427673" cy="3647226"/>
          </a:xfrm>
          <a:prstGeom prst="rect">
            <a:avLst/>
          </a:prstGeom>
        </p:spPr>
      </p:pic>
      <p:sp>
        <p:nvSpPr>
          <p:cNvPr id="14" name="TextBox 13">
            <a:extLst>
              <a:ext uri="{FF2B5EF4-FFF2-40B4-BE49-F238E27FC236}">
                <a16:creationId xmlns:a16="http://schemas.microsoft.com/office/drawing/2014/main" id="{C96DC2EC-487E-FD2B-D544-98CC2D4F6A4B}"/>
              </a:ext>
            </a:extLst>
          </p:cNvPr>
          <p:cNvSpPr txBox="1"/>
          <p:nvPr/>
        </p:nvSpPr>
        <p:spPr>
          <a:xfrm>
            <a:off x="3225378" y="1057838"/>
            <a:ext cx="1465466" cy="584775"/>
          </a:xfrm>
          <a:prstGeom prst="rect">
            <a:avLst/>
          </a:prstGeom>
          <a:noFill/>
        </p:spPr>
        <p:txBody>
          <a:bodyPr wrap="none" rtlCol="0">
            <a:spAutoFit/>
          </a:bodyPr>
          <a:lstStyle/>
          <a:p>
            <a:r>
              <a:rPr lang="en-US" sz="1600" dirty="0"/>
              <a:t>10” SS IPS RAW</a:t>
            </a:r>
          </a:p>
          <a:p>
            <a:r>
              <a:rPr lang="en-US" sz="1600" dirty="0"/>
              <a:t>Supply/return</a:t>
            </a:r>
          </a:p>
        </p:txBody>
      </p:sp>
      <p:cxnSp>
        <p:nvCxnSpPr>
          <p:cNvPr id="17" name="Straight Arrow Connector 16">
            <a:extLst>
              <a:ext uri="{FF2B5EF4-FFF2-40B4-BE49-F238E27FC236}">
                <a16:creationId xmlns:a16="http://schemas.microsoft.com/office/drawing/2014/main" id="{6476B3F8-3650-1A9D-6E3D-6A496B08CA21}"/>
              </a:ext>
            </a:extLst>
          </p:cNvPr>
          <p:cNvCxnSpPr>
            <a:stCxn id="14" idx="1"/>
          </p:cNvCxnSpPr>
          <p:nvPr/>
        </p:nvCxnSpPr>
        <p:spPr>
          <a:xfrm flipH="1" flipV="1">
            <a:off x="2565647" y="1131455"/>
            <a:ext cx="659731" cy="218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CDEC168-04EF-6F89-ECB6-8566B9F0C2F9}"/>
              </a:ext>
            </a:extLst>
          </p:cNvPr>
          <p:cNvCxnSpPr/>
          <p:nvPr/>
        </p:nvCxnSpPr>
        <p:spPr>
          <a:xfrm flipH="1">
            <a:off x="2498102" y="1350225"/>
            <a:ext cx="727276" cy="315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8A4EBED9-3773-B95A-083E-C0BF8A42D7F4}"/>
              </a:ext>
            </a:extLst>
          </p:cNvPr>
          <p:cNvSpPr txBox="1"/>
          <p:nvPr/>
        </p:nvSpPr>
        <p:spPr>
          <a:xfrm>
            <a:off x="4921692" y="1005708"/>
            <a:ext cx="1384225" cy="338554"/>
          </a:xfrm>
          <a:prstGeom prst="rect">
            <a:avLst/>
          </a:prstGeom>
          <a:noFill/>
        </p:spPr>
        <p:txBody>
          <a:bodyPr wrap="none" rtlCol="0">
            <a:spAutoFit/>
          </a:bodyPr>
          <a:lstStyle/>
          <a:p>
            <a:r>
              <a:rPr lang="en-US" sz="1600" dirty="0"/>
              <a:t>RAW Manifold</a:t>
            </a:r>
          </a:p>
        </p:txBody>
      </p:sp>
      <p:cxnSp>
        <p:nvCxnSpPr>
          <p:cNvPr id="29" name="Straight Arrow Connector 28">
            <a:extLst>
              <a:ext uri="{FF2B5EF4-FFF2-40B4-BE49-F238E27FC236}">
                <a16:creationId xmlns:a16="http://schemas.microsoft.com/office/drawing/2014/main" id="{55B30CF7-2703-72F3-AD90-849F7C1F5540}"/>
              </a:ext>
            </a:extLst>
          </p:cNvPr>
          <p:cNvCxnSpPr>
            <a:cxnSpLocks/>
          </p:cNvCxnSpPr>
          <p:nvPr/>
        </p:nvCxnSpPr>
        <p:spPr>
          <a:xfrm flipH="1">
            <a:off x="4563122" y="1240840"/>
            <a:ext cx="348658" cy="1283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BFBA0AB8-00E9-EEE2-2CCB-A2DBEA0BB956}"/>
              </a:ext>
            </a:extLst>
          </p:cNvPr>
          <p:cNvSpPr txBox="1"/>
          <p:nvPr/>
        </p:nvSpPr>
        <p:spPr>
          <a:xfrm>
            <a:off x="5541910" y="1487073"/>
            <a:ext cx="1045479" cy="584775"/>
          </a:xfrm>
          <a:prstGeom prst="rect">
            <a:avLst/>
          </a:prstGeom>
          <a:noFill/>
        </p:spPr>
        <p:txBody>
          <a:bodyPr wrap="none" rtlCol="0">
            <a:spAutoFit/>
          </a:bodyPr>
          <a:lstStyle/>
          <a:p>
            <a:r>
              <a:rPr lang="en-US" sz="1600" dirty="0"/>
              <a:t>2” Cooling</a:t>
            </a:r>
          </a:p>
          <a:p>
            <a:r>
              <a:rPr lang="en-US" sz="1600" dirty="0"/>
              <a:t>lines</a:t>
            </a:r>
          </a:p>
        </p:txBody>
      </p:sp>
      <p:cxnSp>
        <p:nvCxnSpPr>
          <p:cNvPr id="34" name="Straight Arrow Connector 33">
            <a:extLst>
              <a:ext uri="{FF2B5EF4-FFF2-40B4-BE49-F238E27FC236}">
                <a16:creationId xmlns:a16="http://schemas.microsoft.com/office/drawing/2014/main" id="{005A62CE-7351-35EA-E9EF-4A4D191BEB1D}"/>
              </a:ext>
            </a:extLst>
          </p:cNvPr>
          <p:cNvCxnSpPr>
            <a:cxnSpLocks/>
          </p:cNvCxnSpPr>
          <p:nvPr/>
        </p:nvCxnSpPr>
        <p:spPr>
          <a:xfrm flipH="1">
            <a:off x="4563121" y="1802176"/>
            <a:ext cx="940651" cy="1030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04D4D38-2AC0-BA1E-A553-A6C3BEA40C8C}"/>
              </a:ext>
            </a:extLst>
          </p:cNvPr>
          <p:cNvSpPr txBox="1"/>
          <p:nvPr/>
        </p:nvSpPr>
        <p:spPr>
          <a:xfrm>
            <a:off x="717867" y="4004732"/>
            <a:ext cx="1063625" cy="584775"/>
          </a:xfrm>
          <a:prstGeom prst="rect">
            <a:avLst/>
          </a:prstGeom>
          <a:noFill/>
        </p:spPr>
        <p:txBody>
          <a:bodyPr wrap="none" rtlCol="0">
            <a:spAutoFit/>
          </a:bodyPr>
          <a:lstStyle/>
          <a:p>
            <a:r>
              <a:rPr lang="en-US" sz="1600" dirty="0"/>
              <a:t>Core block</a:t>
            </a:r>
          </a:p>
          <a:p>
            <a:r>
              <a:rPr lang="en-US" sz="1600" dirty="0"/>
              <a:t>module</a:t>
            </a:r>
          </a:p>
        </p:txBody>
      </p:sp>
      <p:cxnSp>
        <p:nvCxnSpPr>
          <p:cNvPr id="41" name="Straight Arrow Connector 40">
            <a:extLst>
              <a:ext uri="{FF2B5EF4-FFF2-40B4-BE49-F238E27FC236}">
                <a16:creationId xmlns:a16="http://schemas.microsoft.com/office/drawing/2014/main" id="{AB0CB7DB-2E04-8B17-AA1B-445F8221141A}"/>
              </a:ext>
            </a:extLst>
          </p:cNvPr>
          <p:cNvCxnSpPr/>
          <p:nvPr/>
        </p:nvCxnSpPr>
        <p:spPr>
          <a:xfrm flipV="1">
            <a:off x="1794159" y="3980355"/>
            <a:ext cx="771488" cy="3974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972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460" y="99016"/>
            <a:ext cx="3329587" cy="506228"/>
          </a:xfrm>
        </p:spPr>
        <p:txBody>
          <a:bodyPr>
            <a:normAutofit/>
          </a:bodyPr>
          <a:lstStyle/>
          <a:p>
            <a:r>
              <a:rPr lang="en-US" sz="2400" dirty="0">
                <a:solidFill>
                  <a:srgbClr val="0070C0"/>
                </a:solidFill>
              </a:rPr>
              <a:t>Absorber core cooling</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41CAFA-7E45-477D-AC8F-2D93119B0E2D}"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0702132" y="6488430"/>
            <a:ext cx="700617" cy="187325"/>
          </a:xfrm>
        </p:spPr>
        <p:txBody>
          <a:bodyPr/>
          <a:lstStyle/>
          <a:p>
            <a:pPr>
              <a:defRPr/>
            </a:pPr>
            <a:fld id="{0C39C72E-2A13-EB4D-AD45-6D4E6ACAED8D}" type="slidenum">
              <a:rPr lang="en-US" smtClean="0"/>
              <a:pPr>
                <a:defRPr/>
              </a:pPr>
              <a:t>21</a:t>
            </a:fld>
            <a:endParaRPr lang="en-US" dirty="0"/>
          </a:p>
        </p:txBody>
      </p:sp>
      <p:sp>
        <p:nvSpPr>
          <p:cNvPr id="3" name="Content Placeholder 2"/>
          <p:cNvSpPr>
            <a:spLocks noGrp="1"/>
          </p:cNvSpPr>
          <p:nvPr>
            <p:ph idx="13"/>
          </p:nvPr>
        </p:nvSpPr>
        <p:spPr>
          <a:xfrm>
            <a:off x="1496748" y="560927"/>
            <a:ext cx="9906001" cy="4846638"/>
          </a:xfrm>
          <a:prstGeom prst="rect">
            <a:avLst/>
          </a:prstGeom>
        </p:spPr>
        <p:txBody>
          <a:bodyPr vert="horz" lIns="0" tIns="45720" rIns="0" bIns="45720" rtlCol="0">
            <a:normAutofit/>
          </a:bodyPr>
          <a:lstStyle/>
          <a:p>
            <a:pPr marL="342900" indent="-342900"/>
            <a:r>
              <a:rPr lang="en-US" sz="1800" dirty="0">
                <a:solidFill>
                  <a:srgbClr val="004C97"/>
                </a:solidFill>
              </a:rPr>
              <a:t>Requirement of the system is to provide temperature regulated DI water to the core.</a:t>
            </a:r>
          </a:p>
          <a:p>
            <a:pPr marL="342900" indent="-342900"/>
            <a:r>
              <a:rPr lang="en-US" sz="1800" dirty="0">
                <a:solidFill>
                  <a:srgbClr val="004C97"/>
                </a:solidFill>
              </a:rPr>
              <a:t>Maintain an average velocity of 5-7 ft/s ( 1.5-2.13m/c) in all the gun-drilled cooling channels in core components.</a:t>
            </a:r>
          </a:p>
          <a:p>
            <a:pPr marL="0" indent="0">
              <a:buNone/>
            </a:pPr>
            <a:endParaRPr lang="en-US" sz="2000" dirty="0">
              <a:solidFill>
                <a:srgbClr val="004C97"/>
              </a:solidFill>
            </a:endParaRPr>
          </a:p>
          <a:p>
            <a:pPr marL="406908" lvl="1" indent="-342900"/>
            <a:endParaRPr lang="en-US" dirty="0">
              <a:solidFill>
                <a:srgbClr val="004C97"/>
              </a:solidFill>
            </a:endParaRPr>
          </a:p>
        </p:txBody>
      </p:sp>
      <p:graphicFrame>
        <p:nvGraphicFramePr>
          <p:cNvPr id="7" name="Table 9">
            <a:extLst>
              <a:ext uri="{FF2B5EF4-FFF2-40B4-BE49-F238E27FC236}">
                <a16:creationId xmlns:a16="http://schemas.microsoft.com/office/drawing/2014/main" id="{45AFA88E-AA3A-F7F3-1BCD-F375DB21C9AC}"/>
              </a:ext>
            </a:extLst>
          </p:cNvPr>
          <p:cNvGraphicFramePr>
            <a:graphicFrameLocks noGrp="1"/>
          </p:cNvGraphicFramePr>
          <p:nvPr/>
        </p:nvGraphicFramePr>
        <p:xfrm>
          <a:off x="1496748" y="2000134"/>
          <a:ext cx="8128000" cy="3235960"/>
        </p:xfrm>
        <a:graphic>
          <a:graphicData uri="http://schemas.openxmlformats.org/drawingml/2006/table">
            <a:tbl>
              <a:tblPr firstRow="1" bandRow="1">
                <a:tableStyleId>{5C22544A-7EE6-4342-B048-85BDC9FD1C3A}</a:tableStyleId>
              </a:tblPr>
              <a:tblGrid>
                <a:gridCol w="3912217">
                  <a:extLst>
                    <a:ext uri="{9D8B030D-6E8A-4147-A177-3AD203B41FA5}">
                      <a16:colId xmlns:a16="http://schemas.microsoft.com/office/drawing/2014/main" val="2888888477"/>
                    </a:ext>
                  </a:extLst>
                </a:gridCol>
                <a:gridCol w="1407226">
                  <a:extLst>
                    <a:ext uri="{9D8B030D-6E8A-4147-A177-3AD203B41FA5}">
                      <a16:colId xmlns:a16="http://schemas.microsoft.com/office/drawing/2014/main" val="531040638"/>
                    </a:ext>
                  </a:extLst>
                </a:gridCol>
                <a:gridCol w="890649">
                  <a:extLst>
                    <a:ext uri="{9D8B030D-6E8A-4147-A177-3AD203B41FA5}">
                      <a16:colId xmlns:a16="http://schemas.microsoft.com/office/drawing/2014/main" val="2545228579"/>
                    </a:ext>
                  </a:extLst>
                </a:gridCol>
                <a:gridCol w="1917908">
                  <a:extLst>
                    <a:ext uri="{9D8B030D-6E8A-4147-A177-3AD203B41FA5}">
                      <a16:colId xmlns:a16="http://schemas.microsoft.com/office/drawing/2014/main" val="776535776"/>
                    </a:ext>
                  </a:extLst>
                </a:gridCol>
              </a:tblGrid>
              <a:tr h="370840">
                <a:tc>
                  <a:txBody>
                    <a:bodyPr/>
                    <a:lstStyle/>
                    <a:p>
                      <a:r>
                        <a:rPr lang="en-US" dirty="0"/>
                        <a:t>Parameter</a:t>
                      </a:r>
                    </a:p>
                  </a:txBody>
                  <a:tcPr/>
                </a:tc>
                <a:tc>
                  <a:txBody>
                    <a:bodyPr/>
                    <a:lstStyle/>
                    <a:p>
                      <a:r>
                        <a:rPr lang="en-US" dirty="0"/>
                        <a:t>Value</a:t>
                      </a:r>
                    </a:p>
                  </a:txBody>
                  <a:tcPr/>
                </a:tc>
                <a:tc>
                  <a:txBody>
                    <a:bodyPr/>
                    <a:lstStyle/>
                    <a:p>
                      <a:r>
                        <a:rPr lang="en-US" dirty="0"/>
                        <a:t>Units</a:t>
                      </a:r>
                    </a:p>
                  </a:txBody>
                  <a:tcPr/>
                </a:tc>
                <a:tc>
                  <a:txBody>
                    <a:bodyPr/>
                    <a:lstStyle/>
                    <a:p>
                      <a:r>
                        <a:rPr lang="en-US" dirty="0"/>
                        <a:t>Remarks</a:t>
                      </a:r>
                    </a:p>
                  </a:txBody>
                  <a:tcPr/>
                </a:tc>
                <a:extLst>
                  <a:ext uri="{0D108BD9-81ED-4DB2-BD59-A6C34878D82A}">
                    <a16:rowId xmlns:a16="http://schemas.microsoft.com/office/drawing/2014/main" val="2052231411"/>
                  </a:ext>
                </a:extLst>
              </a:tr>
              <a:tr h="370840">
                <a:tc>
                  <a:txBody>
                    <a:bodyPr/>
                    <a:lstStyle/>
                    <a:p>
                      <a:r>
                        <a:rPr lang="en-US" dirty="0"/>
                        <a:t>System volume</a:t>
                      </a:r>
                    </a:p>
                  </a:txBody>
                  <a:tcPr/>
                </a:tc>
                <a:tc>
                  <a:txBody>
                    <a:bodyPr/>
                    <a:lstStyle/>
                    <a:p>
                      <a:r>
                        <a:rPr lang="en-US" dirty="0"/>
                        <a:t>1325</a:t>
                      </a:r>
                    </a:p>
                  </a:txBody>
                  <a:tcPr/>
                </a:tc>
                <a:tc>
                  <a:txBody>
                    <a:bodyPr/>
                    <a:lstStyle/>
                    <a:p>
                      <a:r>
                        <a:rPr lang="en-US" dirty="0"/>
                        <a:t>Gal.</a:t>
                      </a:r>
                    </a:p>
                  </a:txBody>
                  <a:tcPr/>
                </a:tc>
                <a:tc>
                  <a:txBody>
                    <a:bodyPr/>
                    <a:lstStyle/>
                    <a:p>
                      <a:r>
                        <a:rPr lang="en-US" dirty="0"/>
                        <a:t>5016L</a:t>
                      </a:r>
                    </a:p>
                  </a:txBody>
                  <a:tcPr/>
                </a:tc>
                <a:extLst>
                  <a:ext uri="{0D108BD9-81ED-4DB2-BD59-A6C34878D82A}">
                    <a16:rowId xmlns:a16="http://schemas.microsoft.com/office/drawing/2014/main" val="3235714846"/>
                  </a:ext>
                </a:extLst>
              </a:tr>
              <a:tr h="370840">
                <a:tc>
                  <a:txBody>
                    <a:bodyPr/>
                    <a:lstStyle/>
                    <a:p>
                      <a:r>
                        <a:rPr lang="en-US" dirty="0"/>
                        <a:t>System design temperature</a:t>
                      </a:r>
                    </a:p>
                  </a:txBody>
                  <a:tcPr/>
                </a:tc>
                <a:tc>
                  <a:txBody>
                    <a:bodyPr/>
                    <a:lstStyle/>
                    <a:p>
                      <a:r>
                        <a:rPr lang="en-US" dirty="0"/>
                        <a:t>130</a:t>
                      </a:r>
                    </a:p>
                  </a:txBody>
                  <a:tcPr/>
                </a:tc>
                <a:tc>
                  <a:txBody>
                    <a:bodyPr/>
                    <a:lstStyle/>
                    <a:p>
                      <a:r>
                        <a:rPr lang="en-US" dirty="0"/>
                        <a:t>F</a:t>
                      </a:r>
                    </a:p>
                  </a:txBody>
                  <a:tcPr/>
                </a:tc>
                <a:tc>
                  <a:txBody>
                    <a:bodyPr/>
                    <a:lstStyle/>
                    <a:p>
                      <a:r>
                        <a:rPr lang="en-US" dirty="0"/>
                        <a:t>54.4C</a:t>
                      </a:r>
                    </a:p>
                  </a:txBody>
                  <a:tcPr/>
                </a:tc>
                <a:extLst>
                  <a:ext uri="{0D108BD9-81ED-4DB2-BD59-A6C34878D82A}">
                    <a16:rowId xmlns:a16="http://schemas.microsoft.com/office/drawing/2014/main" val="1129684136"/>
                  </a:ext>
                </a:extLst>
              </a:tr>
              <a:tr h="370840">
                <a:tc>
                  <a:txBody>
                    <a:bodyPr/>
                    <a:lstStyle/>
                    <a:p>
                      <a:r>
                        <a:rPr lang="en-US" dirty="0"/>
                        <a:t>System operation temperature</a:t>
                      </a:r>
                    </a:p>
                  </a:txBody>
                  <a:tcPr/>
                </a:tc>
                <a:tc>
                  <a:txBody>
                    <a:bodyPr/>
                    <a:lstStyle/>
                    <a:p>
                      <a:r>
                        <a:rPr lang="en-US" dirty="0"/>
                        <a:t>80</a:t>
                      </a:r>
                    </a:p>
                  </a:txBody>
                  <a:tcPr/>
                </a:tc>
                <a:tc>
                  <a:txBody>
                    <a:bodyPr/>
                    <a:lstStyle/>
                    <a:p>
                      <a:r>
                        <a:rPr lang="en-US" dirty="0"/>
                        <a:t>F</a:t>
                      </a:r>
                    </a:p>
                  </a:txBody>
                  <a:tcPr/>
                </a:tc>
                <a:tc>
                  <a:txBody>
                    <a:bodyPr/>
                    <a:lstStyle/>
                    <a:p>
                      <a:r>
                        <a:rPr lang="en-US" dirty="0"/>
                        <a:t>26.7C</a:t>
                      </a:r>
                    </a:p>
                  </a:txBody>
                  <a:tcPr/>
                </a:tc>
                <a:extLst>
                  <a:ext uri="{0D108BD9-81ED-4DB2-BD59-A6C34878D82A}">
                    <a16:rowId xmlns:a16="http://schemas.microsoft.com/office/drawing/2014/main" val="2501666922"/>
                  </a:ext>
                </a:extLst>
              </a:tr>
              <a:tr h="370840">
                <a:tc>
                  <a:txBody>
                    <a:bodyPr/>
                    <a:lstStyle/>
                    <a:p>
                      <a:r>
                        <a:rPr lang="en-US" dirty="0"/>
                        <a:t>Maximum available working pressure</a:t>
                      </a:r>
                    </a:p>
                  </a:txBody>
                  <a:tcPr/>
                </a:tc>
                <a:tc>
                  <a:txBody>
                    <a:bodyPr/>
                    <a:lstStyle/>
                    <a:p>
                      <a:r>
                        <a:rPr lang="en-US" dirty="0"/>
                        <a:t>75</a:t>
                      </a:r>
                    </a:p>
                  </a:txBody>
                  <a:tcPr/>
                </a:tc>
                <a:tc>
                  <a:txBody>
                    <a:bodyPr/>
                    <a:lstStyle/>
                    <a:p>
                      <a:r>
                        <a:rPr lang="en-US" dirty="0" err="1"/>
                        <a:t>Psig</a:t>
                      </a:r>
                      <a:endParaRPr lang="en-US" dirty="0"/>
                    </a:p>
                  </a:txBody>
                  <a:tcPr/>
                </a:tc>
                <a:tc>
                  <a:txBody>
                    <a:bodyPr/>
                    <a:lstStyle/>
                    <a:p>
                      <a:r>
                        <a:rPr lang="en-US" dirty="0"/>
                        <a:t>517.1kPa</a:t>
                      </a:r>
                    </a:p>
                  </a:txBody>
                  <a:tcPr/>
                </a:tc>
                <a:extLst>
                  <a:ext uri="{0D108BD9-81ED-4DB2-BD59-A6C34878D82A}">
                    <a16:rowId xmlns:a16="http://schemas.microsoft.com/office/drawing/2014/main" val="3800445621"/>
                  </a:ext>
                </a:extLst>
              </a:tr>
              <a:tr h="370840">
                <a:tc>
                  <a:txBody>
                    <a:bodyPr/>
                    <a:lstStyle/>
                    <a:p>
                      <a:r>
                        <a:rPr lang="en-US" dirty="0"/>
                        <a:t>System operating pressure</a:t>
                      </a:r>
                    </a:p>
                  </a:txBody>
                  <a:tcPr/>
                </a:tc>
                <a:tc>
                  <a:txBody>
                    <a:bodyPr/>
                    <a:lstStyle/>
                    <a:p>
                      <a:r>
                        <a:rPr lang="en-US" dirty="0"/>
                        <a:t>44</a:t>
                      </a:r>
                    </a:p>
                  </a:txBody>
                  <a:tcPr/>
                </a:tc>
                <a:tc>
                  <a:txBody>
                    <a:bodyPr/>
                    <a:lstStyle/>
                    <a:p>
                      <a:r>
                        <a:rPr lang="en-US" dirty="0" err="1"/>
                        <a:t>Psig</a:t>
                      </a:r>
                      <a:endParaRPr lang="en-US" dirty="0"/>
                    </a:p>
                  </a:txBody>
                  <a:tcPr/>
                </a:tc>
                <a:tc>
                  <a:txBody>
                    <a:bodyPr/>
                    <a:lstStyle/>
                    <a:p>
                      <a:r>
                        <a:rPr lang="en-US" dirty="0"/>
                        <a:t>303.4kPa</a:t>
                      </a:r>
                    </a:p>
                  </a:txBody>
                  <a:tcPr/>
                </a:tc>
                <a:extLst>
                  <a:ext uri="{0D108BD9-81ED-4DB2-BD59-A6C34878D82A}">
                    <a16:rowId xmlns:a16="http://schemas.microsoft.com/office/drawing/2014/main" val="1393894562"/>
                  </a:ext>
                </a:extLst>
              </a:tr>
              <a:tr h="370840">
                <a:tc>
                  <a:txBody>
                    <a:bodyPr/>
                    <a:lstStyle/>
                    <a:p>
                      <a:r>
                        <a:rPr lang="en-US" dirty="0"/>
                        <a:t>System pump design horse power</a:t>
                      </a:r>
                    </a:p>
                  </a:txBody>
                  <a:tcPr/>
                </a:tc>
                <a:tc>
                  <a:txBody>
                    <a:bodyPr/>
                    <a:lstStyle/>
                    <a:p>
                      <a:r>
                        <a:rPr lang="en-US" dirty="0"/>
                        <a:t>50</a:t>
                      </a:r>
                    </a:p>
                  </a:txBody>
                  <a:tcPr/>
                </a:tc>
                <a:tc>
                  <a:txBody>
                    <a:bodyPr/>
                    <a:lstStyle/>
                    <a:p>
                      <a:r>
                        <a:rPr lang="en-US" dirty="0"/>
                        <a:t>Hp</a:t>
                      </a:r>
                    </a:p>
                  </a:txBody>
                  <a:tcPr/>
                </a:tc>
                <a:tc>
                  <a:txBody>
                    <a:bodyPr/>
                    <a:lstStyle/>
                    <a:p>
                      <a:r>
                        <a:rPr lang="en-US" dirty="0"/>
                        <a:t>1 pump running, </a:t>
                      </a:r>
                    </a:p>
                    <a:p>
                      <a:r>
                        <a:rPr lang="en-US" dirty="0"/>
                        <a:t>1 stand by</a:t>
                      </a:r>
                    </a:p>
                  </a:txBody>
                  <a:tcPr/>
                </a:tc>
                <a:extLst>
                  <a:ext uri="{0D108BD9-81ED-4DB2-BD59-A6C34878D82A}">
                    <a16:rowId xmlns:a16="http://schemas.microsoft.com/office/drawing/2014/main" val="3378514948"/>
                  </a:ext>
                </a:extLst>
              </a:tr>
              <a:tr h="370840">
                <a:tc>
                  <a:txBody>
                    <a:bodyPr/>
                    <a:lstStyle/>
                    <a:p>
                      <a:r>
                        <a:rPr lang="en-US" dirty="0"/>
                        <a:t>System design flow</a:t>
                      </a:r>
                    </a:p>
                  </a:txBody>
                  <a:tcPr/>
                </a:tc>
                <a:tc>
                  <a:txBody>
                    <a:bodyPr/>
                    <a:lstStyle/>
                    <a:p>
                      <a:r>
                        <a:rPr lang="en-US" dirty="0"/>
                        <a:t>1310</a:t>
                      </a:r>
                    </a:p>
                  </a:txBody>
                  <a:tcPr/>
                </a:tc>
                <a:tc>
                  <a:txBody>
                    <a:bodyPr/>
                    <a:lstStyle/>
                    <a:p>
                      <a:r>
                        <a:rPr lang="en-US" dirty="0" err="1"/>
                        <a:t>Gpm</a:t>
                      </a:r>
                      <a:endParaRPr lang="en-US" dirty="0"/>
                    </a:p>
                  </a:txBody>
                  <a:tcPr/>
                </a:tc>
                <a:tc>
                  <a:txBody>
                    <a:bodyPr/>
                    <a:lstStyle/>
                    <a:p>
                      <a:r>
                        <a:rPr lang="en-US" dirty="0"/>
                        <a:t>4959 Lpm</a:t>
                      </a:r>
                    </a:p>
                  </a:txBody>
                  <a:tcPr/>
                </a:tc>
                <a:extLst>
                  <a:ext uri="{0D108BD9-81ED-4DB2-BD59-A6C34878D82A}">
                    <a16:rowId xmlns:a16="http://schemas.microsoft.com/office/drawing/2014/main" val="4106578239"/>
                  </a:ext>
                </a:extLst>
              </a:tr>
            </a:tbl>
          </a:graphicData>
        </a:graphic>
      </p:graphicFrame>
    </p:spTree>
    <p:extLst>
      <p:ext uri="{BB962C8B-B14F-4D97-AF65-F5344CB8AC3E}">
        <p14:creationId xmlns:p14="http://schemas.microsoft.com/office/powerpoint/2010/main" val="842315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0B38A3E-D946-C6CD-A5EF-8A3B7076E391}"/>
              </a:ext>
            </a:extLst>
          </p:cNvPr>
          <p:cNvPicPr>
            <a:picLocks noChangeAspect="1"/>
          </p:cNvPicPr>
          <p:nvPr/>
        </p:nvPicPr>
        <p:blipFill rotWithShape="1">
          <a:blip r:embed="rId2">
            <a:extLst>
              <a:ext uri="{28A0092B-C50C-407E-A947-70E740481C1C}">
                <a14:useLocalDpi xmlns:a14="http://schemas.microsoft.com/office/drawing/2010/main" val="0"/>
              </a:ext>
            </a:extLst>
          </a:blip>
          <a:srcRect l="43286" t="24758" r="23714" b="13563"/>
          <a:stretch/>
        </p:blipFill>
        <p:spPr>
          <a:xfrm>
            <a:off x="1483813" y="1785257"/>
            <a:ext cx="2659551" cy="271136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056718EE-42F0-379B-1CA7-843DE957FEB6}"/>
              </a:ext>
            </a:extLst>
          </p:cNvPr>
          <p:cNvPicPr>
            <a:picLocks noChangeAspect="1"/>
          </p:cNvPicPr>
          <p:nvPr/>
        </p:nvPicPr>
        <p:blipFill rotWithShape="1">
          <a:blip r:embed="rId3">
            <a:extLst>
              <a:ext uri="{28A0092B-C50C-407E-A947-70E740481C1C}">
                <a14:useLocalDpi xmlns:a14="http://schemas.microsoft.com/office/drawing/2010/main" val="0"/>
              </a:ext>
            </a:extLst>
          </a:blip>
          <a:srcRect l="34857" t="31436" r="36286" b="11730"/>
          <a:stretch/>
        </p:blipFill>
        <p:spPr>
          <a:xfrm>
            <a:off x="504863" y="1348734"/>
            <a:ext cx="4268410" cy="458537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B899023E-72DC-46D0-EAB1-9A4954A68469}"/>
              </a:ext>
            </a:extLst>
          </p:cNvPr>
          <p:cNvPicPr>
            <a:picLocks noChangeAspect="1"/>
          </p:cNvPicPr>
          <p:nvPr/>
        </p:nvPicPr>
        <p:blipFill rotWithShape="1">
          <a:blip r:embed="rId4">
            <a:extLst>
              <a:ext uri="{28A0092B-C50C-407E-A947-70E740481C1C}">
                <a14:useLocalDpi xmlns:a14="http://schemas.microsoft.com/office/drawing/2010/main" val="0"/>
              </a:ext>
            </a:extLst>
          </a:blip>
          <a:srcRect l="39000" t="20568" r="28214" b="20634"/>
          <a:stretch/>
        </p:blipFill>
        <p:spPr>
          <a:xfrm>
            <a:off x="4816252" y="1341906"/>
            <a:ext cx="4663108" cy="4561516"/>
          </a:xfrm>
          <a:prstGeom prst="rect">
            <a:avLst/>
          </a:prstGeom>
        </p:spPr>
      </p:pic>
      <p:sp>
        <p:nvSpPr>
          <p:cNvPr id="13" name="TextBox 12">
            <a:extLst>
              <a:ext uri="{FF2B5EF4-FFF2-40B4-BE49-F238E27FC236}">
                <a16:creationId xmlns:a16="http://schemas.microsoft.com/office/drawing/2014/main" id="{CFB57275-C0B5-96BA-6551-D7F90629B22C}"/>
              </a:ext>
            </a:extLst>
          </p:cNvPr>
          <p:cNvSpPr txBox="1"/>
          <p:nvPr/>
        </p:nvSpPr>
        <p:spPr>
          <a:xfrm>
            <a:off x="138434" y="1213844"/>
            <a:ext cx="1323889" cy="646331"/>
          </a:xfrm>
          <a:prstGeom prst="rect">
            <a:avLst/>
          </a:prstGeom>
          <a:noFill/>
        </p:spPr>
        <p:txBody>
          <a:bodyPr wrap="none" rtlCol="0">
            <a:spAutoFit/>
          </a:bodyPr>
          <a:lstStyle/>
          <a:p>
            <a:r>
              <a:rPr lang="en-US" dirty="0"/>
              <a:t>Air delivery </a:t>
            </a:r>
          </a:p>
          <a:p>
            <a:r>
              <a:rPr lang="en-US" dirty="0"/>
              <a:t>holes9”x48”</a:t>
            </a:r>
          </a:p>
        </p:txBody>
      </p:sp>
      <p:cxnSp>
        <p:nvCxnSpPr>
          <p:cNvPr id="14" name="Straight Arrow Connector 13">
            <a:extLst>
              <a:ext uri="{FF2B5EF4-FFF2-40B4-BE49-F238E27FC236}">
                <a16:creationId xmlns:a16="http://schemas.microsoft.com/office/drawing/2014/main" id="{1F789E49-C92F-1A1E-61F5-BA34BDB50F41}"/>
              </a:ext>
            </a:extLst>
          </p:cNvPr>
          <p:cNvCxnSpPr>
            <a:cxnSpLocks/>
          </p:cNvCxnSpPr>
          <p:nvPr/>
        </p:nvCxnSpPr>
        <p:spPr>
          <a:xfrm>
            <a:off x="6007746" y="2556714"/>
            <a:ext cx="83447" cy="2760615"/>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B54C129-572F-E52E-CE62-BB22F240D624}"/>
              </a:ext>
            </a:extLst>
          </p:cNvPr>
          <p:cNvCxnSpPr>
            <a:cxnSpLocks/>
          </p:cNvCxnSpPr>
          <p:nvPr/>
        </p:nvCxnSpPr>
        <p:spPr>
          <a:xfrm>
            <a:off x="6336611" y="2586448"/>
            <a:ext cx="64026" cy="2760615"/>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705C4E3-706D-EE90-F8D4-B9179273D425}"/>
              </a:ext>
            </a:extLst>
          </p:cNvPr>
          <p:cNvCxnSpPr>
            <a:cxnSpLocks/>
          </p:cNvCxnSpPr>
          <p:nvPr/>
        </p:nvCxnSpPr>
        <p:spPr>
          <a:xfrm>
            <a:off x="6636414" y="2614055"/>
            <a:ext cx="68542" cy="2760616"/>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C2F24F3-C21D-24C2-E0F6-4C47EF7BF920}"/>
              </a:ext>
            </a:extLst>
          </p:cNvPr>
          <p:cNvCxnSpPr>
            <a:cxnSpLocks/>
          </p:cNvCxnSpPr>
          <p:nvPr/>
        </p:nvCxnSpPr>
        <p:spPr>
          <a:xfrm>
            <a:off x="6923650" y="2651373"/>
            <a:ext cx="60711" cy="2768776"/>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8548F8A-6FA4-777F-1F75-8A1A4452B0F0}"/>
              </a:ext>
            </a:extLst>
          </p:cNvPr>
          <p:cNvCxnSpPr>
            <a:cxnSpLocks/>
          </p:cNvCxnSpPr>
          <p:nvPr/>
        </p:nvCxnSpPr>
        <p:spPr>
          <a:xfrm>
            <a:off x="7165437" y="2628785"/>
            <a:ext cx="81876" cy="2813952"/>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A03C98B-F100-B6D4-2317-05F780F8D743}"/>
              </a:ext>
            </a:extLst>
          </p:cNvPr>
          <p:cNvCxnSpPr>
            <a:cxnSpLocks/>
          </p:cNvCxnSpPr>
          <p:nvPr/>
        </p:nvCxnSpPr>
        <p:spPr>
          <a:xfrm>
            <a:off x="7417923" y="2649413"/>
            <a:ext cx="88423" cy="2813952"/>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F2AE069-DC06-71B4-33CE-29268D635392}"/>
              </a:ext>
            </a:extLst>
          </p:cNvPr>
          <p:cNvCxnSpPr>
            <a:cxnSpLocks/>
          </p:cNvCxnSpPr>
          <p:nvPr/>
        </p:nvCxnSpPr>
        <p:spPr>
          <a:xfrm>
            <a:off x="7687864" y="2659914"/>
            <a:ext cx="80603" cy="2846616"/>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95AE9F8-8C2C-DF16-F936-15A56A3BB005}"/>
              </a:ext>
            </a:extLst>
          </p:cNvPr>
          <p:cNvCxnSpPr>
            <a:cxnSpLocks/>
          </p:cNvCxnSpPr>
          <p:nvPr/>
        </p:nvCxnSpPr>
        <p:spPr>
          <a:xfrm>
            <a:off x="7949985" y="2673327"/>
            <a:ext cx="85647" cy="2860763"/>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F2CF2674-8D09-511E-67FB-385344956FA8}"/>
              </a:ext>
            </a:extLst>
          </p:cNvPr>
          <p:cNvCxnSpPr>
            <a:cxnSpLocks/>
          </p:cNvCxnSpPr>
          <p:nvPr/>
        </p:nvCxnSpPr>
        <p:spPr>
          <a:xfrm>
            <a:off x="1247603" y="1766689"/>
            <a:ext cx="373180" cy="4900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520AF581-1576-CBE6-9F51-E032ACE507D5}"/>
              </a:ext>
            </a:extLst>
          </p:cNvPr>
          <p:cNvCxnSpPr>
            <a:cxnSpLocks/>
          </p:cNvCxnSpPr>
          <p:nvPr/>
        </p:nvCxnSpPr>
        <p:spPr>
          <a:xfrm>
            <a:off x="1247603" y="1755306"/>
            <a:ext cx="1139656" cy="299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Arrow: Down 62">
            <a:extLst>
              <a:ext uri="{FF2B5EF4-FFF2-40B4-BE49-F238E27FC236}">
                <a16:creationId xmlns:a16="http://schemas.microsoft.com/office/drawing/2014/main" id="{5DBD44C6-3685-BD12-C989-453F0D35E4F9}"/>
              </a:ext>
            </a:extLst>
          </p:cNvPr>
          <p:cNvSpPr/>
          <p:nvPr/>
        </p:nvSpPr>
        <p:spPr>
          <a:xfrm rot="2958336">
            <a:off x="5953211" y="5457371"/>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Down 63">
            <a:extLst>
              <a:ext uri="{FF2B5EF4-FFF2-40B4-BE49-F238E27FC236}">
                <a16:creationId xmlns:a16="http://schemas.microsoft.com/office/drawing/2014/main" id="{898DD0FB-AAF1-D492-44FF-C1CD818D309C}"/>
              </a:ext>
            </a:extLst>
          </p:cNvPr>
          <p:cNvSpPr/>
          <p:nvPr/>
        </p:nvSpPr>
        <p:spPr>
          <a:xfrm rot="2958336">
            <a:off x="6239481" y="5469254"/>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Down 64">
            <a:extLst>
              <a:ext uri="{FF2B5EF4-FFF2-40B4-BE49-F238E27FC236}">
                <a16:creationId xmlns:a16="http://schemas.microsoft.com/office/drawing/2014/main" id="{E60A2454-1006-E332-65C2-FA9A61EBAFE8}"/>
              </a:ext>
            </a:extLst>
          </p:cNvPr>
          <p:cNvSpPr/>
          <p:nvPr/>
        </p:nvSpPr>
        <p:spPr>
          <a:xfrm rot="2958336">
            <a:off x="6565890" y="5512419"/>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Down 65">
            <a:extLst>
              <a:ext uri="{FF2B5EF4-FFF2-40B4-BE49-F238E27FC236}">
                <a16:creationId xmlns:a16="http://schemas.microsoft.com/office/drawing/2014/main" id="{1BF7F0EF-0966-4264-9790-D157671F7275}"/>
              </a:ext>
            </a:extLst>
          </p:cNvPr>
          <p:cNvSpPr/>
          <p:nvPr/>
        </p:nvSpPr>
        <p:spPr>
          <a:xfrm rot="2958336">
            <a:off x="6807295" y="5539979"/>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Down 66">
            <a:extLst>
              <a:ext uri="{FF2B5EF4-FFF2-40B4-BE49-F238E27FC236}">
                <a16:creationId xmlns:a16="http://schemas.microsoft.com/office/drawing/2014/main" id="{3501A47B-0B6B-E23F-EF67-D3DB45E09880}"/>
              </a:ext>
            </a:extLst>
          </p:cNvPr>
          <p:cNvSpPr/>
          <p:nvPr/>
        </p:nvSpPr>
        <p:spPr>
          <a:xfrm rot="2958336">
            <a:off x="7045845" y="5573129"/>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240DF431-8B28-2076-0D5C-52E81655CEC6}"/>
              </a:ext>
            </a:extLst>
          </p:cNvPr>
          <p:cNvSpPr/>
          <p:nvPr/>
        </p:nvSpPr>
        <p:spPr>
          <a:xfrm rot="2958336">
            <a:off x="7340059" y="5588648"/>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A3CE2CDB-2D45-0116-10F8-A654D7339B0A}"/>
              </a:ext>
            </a:extLst>
          </p:cNvPr>
          <p:cNvSpPr/>
          <p:nvPr/>
        </p:nvSpPr>
        <p:spPr>
          <a:xfrm rot="2958336">
            <a:off x="7658049" y="5628235"/>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B0D04DC-1B40-5E69-5E7B-08C066C0D8DE}"/>
              </a:ext>
            </a:extLst>
          </p:cNvPr>
          <p:cNvSpPr txBox="1"/>
          <p:nvPr/>
        </p:nvSpPr>
        <p:spPr>
          <a:xfrm>
            <a:off x="10776826" y="2767471"/>
            <a:ext cx="1415174" cy="1169551"/>
          </a:xfrm>
          <a:prstGeom prst="rect">
            <a:avLst/>
          </a:prstGeom>
          <a:noFill/>
          <a:ln>
            <a:noFill/>
          </a:ln>
        </p:spPr>
        <p:txBody>
          <a:bodyPr wrap="square" rtlCol="0">
            <a:spAutoFit/>
          </a:bodyPr>
          <a:lstStyle/>
          <a:p>
            <a:r>
              <a:rPr lang="en-US" sz="1400" dirty="0">
                <a:solidFill>
                  <a:srgbClr val="002060"/>
                </a:solidFill>
                <a:latin typeface="Helvetica" panose="020B0604020202020204" pitchFamily="34" charset="0"/>
                <a:cs typeface="Helvetica" panose="020B0604020202020204" pitchFamily="34" charset="0"/>
              </a:rPr>
              <a:t>Air travels downwards at ~ 15 m/s through the 5 mm gaps</a:t>
            </a:r>
          </a:p>
        </p:txBody>
      </p:sp>
      <p:cxnSp>
        <p:nvCxnSpPr>
          <p:cNvPr id="74" name="Straight Arrow Connector 73">
            <a:extLst>
              <a:ext uri="{FF2B5EF4-FFF2-40B4-BE49-F238E27FC236}">
                <a16:creationId xmlns:a16="http://schemas.microsoft.com/office/drawing/2014/main" id="{F0882A4D-5AFB-B9CD-07A8-325293645EC3}"/>
              </a:ext>
            </a:extLst>
          </p:cNvPr>
          <p:cNvCxnSpPr>
            <a:cxnSpLocks/>
          </p:cNvCxnSpPr>
          <p:nvPr/>
        </p:nvCxnSpPr>
        <p:spPr>
          <a:xfrm flipH="1">
            <a:off x="7462134" y="3265714"/>
            <a:ext cx="3198542" cy="1230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4B5CD184-A544-46D8-0381-BF30A9F9FD22}"/>
              </a:ext>
            </a:extLst>
          </p:cNvPr>
          <p:cNvCxnSpPr>
            <a:cxnSpLocks/>
          </p:cNvCxnSpPr>
          <p:nvPr/>
        </p:nvCxnSpPr>
        <p:spPr>
          <a:xfrm flipH="1">
            <a:off x="7949985" y="3251164"/>
            <a:ext cx="2755803" cy="371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C99B1A2A-61DF-C7FC-7F4C-EEA301311B89}"/>
              </a:ext>
            </a:extLst>
          </p:cNvPr>
          <p:cNvSpPr txBox="1"/>
          <p:nvPr/>
        </p:nvSpPr>
        <p:spPr>
          <a:xfrm>
            <a:off x="9425361" y="4292804"/>
            <a:ext cx="2738313" cy="954107"/>
          </a:xfrm>
          <a:prstGeom prst="rect">
            <a:avLst/>
          </a:prstGeom>
          <a:noFill/>
          <a:ln>
            <a:noFill/>
          </a:ln>
        </p:spPr>
        <p:txBody>
          <a:bodyPr wrap="square" rtlCol="0">
            <a:spAutoFit/>
          </a:bodyPr>
          <a:lstStyle/>
          <a:p>
            <a:r>
              <a:rPr lang="en-US" sz="1400" dirty="0">
                <a:solidFill>
                  <a:srgbClr val="002060"/>
                </a:solidFill>
                <a:latin typeface="Helvetica" panose="020B0604020202020204" pitchFamily="34" charset="0"/>
                <a:cs typeface="Helvetica" panose="020B0604020202020204" pitchFamily="34" charset="0"/>
              </a:rPr>
              <a:t>Enters air passageways at the bottom. Air channels connected to an exhaust duct. Air exhaust temperature ~ 44 </a:t>
            </a:r>
            <a:r>
              <a:rPr lang="en-US" sz="1400" baseline="30000" dirty="0" err="1">
                <a:solidFill>
                  <a:srgbClr val="002060"/>
                </a:solidFill>
                <a:latin typeface="Helvetica" panose="020B0604020202020204" pitchFamily="34" charset="0"/>
                <a:cs typeface="Helvetica" panose="020B0604020202020204" pitchFamily="34" charset="0"/>
              </a:rPr>
              <a:t>0</a:t>
            </a:r>
            <a:r>
              <a:rPr lang="en-US" sz="1400" dirty="0" err="1">
                <a:solidFill>
                  <a:srgbClr val="002060"/>
                </a:solidFill>
                <a:latin typeface="Helvetica" panose="020B0604020202020204" pitchFamily="34" charset="0"/>
                <a:cs typeface="Helvetica" panose="020B0604020202020204" pitchFamily="34" charset="0"/>
              </a:rPr>
              <a:t>C</a:t>
            </a:r>
            <a:endParaRPr lang="en-US" sz="1400" dirty="0">
              <a:solidFill>
                <a:srgbClr val="002060"/>
              </a:solidFill>
              <a:latin typeface="Helvetica" panose="020B0604020202020204" pitchFamily="34" charset="0"/>
              <a:cs typeface="Helvetica" panose="020B0604020202020204" pitchFamily="34" charset="0"/>
            </a:endParaRPr>
          </a:p>
        </p:txBody>
      </p:sp>
      <p:cxnSp>
        <p:nvCxnSpPr>
          <p:cNvPr id="79" name="Straight Arrow Connector 78">
            <a:extLst>
              <a:ext uri="{FF2B5EF4-FFF2-40B4-BE49-F238E27FC236}">
                <a16:creationId xmlns:a16="http://schemas.microsoft.com/office/drawing/2014/main" id="{A3927BAD-BBD3-6617-0137-778854A6F369}"/>
              </a:ext>
            </a:extLst>
          </p:cNvPr>
          <p:cNvCxnSpPr>
            <a:cxnSpLocks/>
            <a:stCxn id="77" idx="1"/>
          </p:cNvCxnSpPr>
          <p:nvPr/>
        </p:nvCxnSpPr>
        <p:spPr>
          <a:xfrm flipH="1">
            <a:off x="8057465" y="4769858"/>
            <a:ext cx="1367896" cy="8524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4" name="Arrow: Right 83">
            <a:extLst>
              <a:ext uri="{FF2B5EF4-FFF2-40B4-BE49-F238E27FC236}">
                <a16:creationId xmlns:a16="http://schemas.microsoft.com/office/drawing/2014/main" id="{53DB7AFA-0039-E8B3-B0DE-6C900A29193B}"/>
              </a:ext>
            </a:extLst>
          </p:cNvPr>
          <p:cNvSpPr/>
          <p:nvPr/>
        </p:nvSpPr>
        <p:spPr>
          <a:xfrm rot="9160603">
            <a:off x="1498783" y="4967242"/>
            <a:ext cx="383257" cy="179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row: Down 84">
            <a:extLst>
              <a:ext uri="{FF2B5EF4-FFF2-40B4-BE49-F238E27FC236}">
                <a16:creationId xmlns:a16="http://schemas.microsoft.com/office/drawing/2014/main" id="{F5380A8B-C042-B03C-4C08-B5E189ADB238}"/>
              </a:ext>
            </a:extLst>
          </p:cNvPr>
          <p:cNvSpPr/>
          <p:nvPr/>
        </p:nvSpPr>
        <p:spPr>
          <a:xfrm rot="3808001">
            <a:off x="3588427" y="4410532"/>
            <a:ext cx="45719" cy="1340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8340CFCB-372F-5E42-D423-4D6729CCEC42}"/>
              </a:ext>
            </a:extLst>
          </p:cNvPr>
          <p:cNvSpPr txBox="1"/>
          <p:nvPr/>
        </p:nvSpPr>
        <p:spPr>
          <a:xfrm>
            <a:off x="308195" y="5534090"/>
            <a:ext cx="1385957" cy="369332"/>
          </a:xfrm>
          <a:prstGeom prst="rect">
            <a:avLst/>
          </a:prstGeom>
          <a:noFill/>
        </p:spPr>
        <p:txBody>
          <a:bodyPr wrap="none" rtlCol="0">
            <a:spAutoFit/>
          </a:bodyPr>
          <a:lstStyle/>
          <a:p>
            <a:r>
              <a:rPr lang="en-US" dirty="0"/>
              <a:t>Exhaust duct</a:t>
            </a:r>
          </a:p>
        </p:txBody>
      </p:sp>
      <p:sp>
        <p:nvSpPr>
          <p:cNvPr id="2" name="Date Placeholder 1">
            <a:extLst>
              <a:ext uri="{FF2B5EF4-FFF2-40B4-BE49-F238E27FC236}">
                <a16:creationId xmlns:a16="http://schemas.microsoft.com/office/drawing/2014/main" id="{ACC85ECC-F215-6B29-1023-C18B9D604D87}"/>
              </a:ext>
            </a:extLst>
          </p:cNvPr>
          <p:cNvSpPr>
            <a:spLocks noGrp="1"/>
          </p:cNvSpPr>
          <p:nvPr>
            <p:ph type="dt" sz="half" idx="10"/>
          </p:nvPr>
        </p:nvSpPr>
        <p:spPr/>
        <p:txBody>
          <a:bodyPr/>
          <a:lstStyle/>
          <a:p>
            <a:fld id="{8BE7EA08-4A47-4F49-BF6A-61BDD12C3786}" type="datetime1">
              <a:rPr lang="en-US" smtClean="0"/>
              <a:t>9/16/2022</a:t>
            </a:fld>
            <a:endParaRPr lang="en-US"/>
          </a:p>
        </p:txBody>
      </p:sp>
      <p:sp>
        <p:nvSpPr>
          <p:cNvPr id="3" name="Footer Placeholder 2">
            <a:extLst>
              <a:ext uri="{FF2B5EF4-FFF2-40B4-BE49-F238E27FC236}">
                <a16:creationId xmlns:a16="http://schemas.microsoft.com/office/drawing/2014/main" id="{14A63807-E0FB-C591-F7BE-9E88603FD299}"/>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B5EBB319-5A3D-AEE7-215A-5A335C2E84AA}"/>
              </a:ext>
            </a:extLst>
          </p:cNvPr>
          <p:cNvSpPr>
            <a:spLocks noGrp="1"/>
          </p:cNvSpPr>
          <p:nvPr>
            <p:ph type="sldNum" sz="quarter" idx="12"/>
          </p:nvPr>
        </p:nvSpPr>
        <p:spPr/>
        <p:txBody>
          <a:bodyPr/>
          <a:lstStyle/>
          <a:p>
            <a:fld id="{443F4085-F2C1-4F1D-B128-8B1E659C333A}" type="slidenum">
              <a:rPr lang="en-US" smtClean="0"/>
              <a:t>22</a:t>
            </a:fld>
            <a:endParaRPr lang="en-US"/>
          </a:p>
        </p:txBody>
      </p:sp>
      <p:sp>
        <p:nvSpPr>
          <p:cNvPr id="58" name="Title 1">
            <a:extLst>
              <a:ext uri="{FF2B5EF4-FFF2-40B4-BE49-F238E27FC236}">
                <a16:creationId xmlns:a16="http://schemas.microsoft.com/office/drawing/2014/main" id="{1C8A5E24-AB49-5CB5-AE7D-D05FCA1219E5}"/>
              </a:ext>
            </a:extLst>
          </p:cNvPr>
          <p:cNvSpPr txBox="1">
            <a:spLocks/>
          </p:cNvSpPr>
          <p:nvPr/>
        </p:nvSpPr>
        <p:spPr>
          <a:xfrm>
            <a:off x="1132261" y="-179968"/>
            <a:ext cx="8293100" cy="751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sz="2400" b="1" dirty="0">
                <a:solidFill>
                  <a:srgbClr val="0070C0"/>
                </a:solidFill>
                <a:latin typeface="Helvetica" panose="020B0604020202020204" pitchFamily="34" charset="0"/>
                <a:cs typeface="Helvetica" panose="020B0604020202020204" pitchFamily="34" charset="0"/>
              </a:rPr>
              <a:t>Steel shielding air cooling</a:t>
            </a:r>
          </a:p>
        </p:txBody>
      </p:sp>
      <p:sp>
        <p:nvSpPr>
          <p:cNvPr id="59" name="Arrow: Down 58">
            <a:extLst>
              <a:ext uri="{FF2B5EF4-FFF2-40B4-BE49-F238E27FC236}">
                <a16:creationId xmlns:a16="http://schemas.microsoft.com/office/drawing/2014/main" id="{ED95843A-C3DC-42AE-CF9C-23F75B3B73AB}"/>
              </a:ext>
            </a:extLst>
          </p:cNvPr>
          <p:cNvSpPr/>
          <p:nvPr/>
        </p:nvSpPr>
        <p:spPr>
          <a:xfrm rot="19493018" flipH="1">
            <a:off x="1628157" y="2269974"/>
            <a:ext cx="130202" cy="246652"/>
          </a:xfrm>
          <a:prstGeom prst="downArrow">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6" name="TextBox 5">
            <a:extLst>
              <a:ext uri="{FF2B5EF4-FFF2-40B4-BE49-F238E27FC236}">
                <a16:creationId xmlns:a16="http://schemas.microsoft.com/office/drawing/2014/main" id="{A9BB65FE-B982-F304-0189-CAF311D259CB}"/>
              </a:ext>
            </a:extLst>
          </p:cNvPr>
          <p:cNvSpPr txBox="1"/>
          <p:nvPr/>
        </p:nvSpPr>
        <p:spPr>
          <a:xfrm>
            <a:off x="325885" y="383468"/>
            <a:ext cx="11027915" cy="1107996"/>
          </a:xfrm>
          <a:prstGeom prst="rect">
            <a:avLst/>
          </a:prstGeom>
          <a:noFill/>
        </p:spPr>
        <p:txBody>
          <a:bodyPr wrap="square" rtlCol="0">
            <a:spAutoFit/>
          </a:bodyPr>
          <a:lstStyle/>
          <a:p>
            <a:pPr marL="342900" indent="-342900"/>
            <a:r>
              <a:rPr lang="en-US" sz="1600" dirty="0">
                <a:solidFill>
                  <a:srgbClr val="004C97"/>
                </a:solidFill>
                <a:latin typeface="Helvetica" panose="020B0604020202020204" pitchFamily="34" charset="0"/>
                <a:cs typeface="Helvetica" panose="020B0604020202020204" pitchFamily="34" charset="0"/>
              </a:rPr>
              <a:t>	An air cooling system, designed by CF, delivers 25,000 CFM of air which blows in on top of the absorber blocks and passes through the 5-mm gaps between the blocks. Collects in the air channels at the bottom and enters the return duct at the back of the Absorber.</a:t>
            </a:r>
          </a:p>
          <a:p>
            <a:endParaRPr lang="en-US" dirty="0"/>
          </a:p>
        </p:txBody>
      </p:sp>
      <p:sp>
        <p:nvSpPr>
          <p:cNvPr id="73" name="Arrow: Down 72">
            <a:extLst>
              <a:ext uri="{FF2B5EF4-FFF2-40B4-BE49-F238E27FC236}">
                <a16:creationId xmlns:a16="http://schemas.microsoft.com/office/drawing/2014/main" id="{DB232680-7CF0-DC3F-DEB6-479BB1CFC235}"/>
              </a:ext>
            </a:extLst>
          </p:cNvPr>
          <p:cNvSpPr/>
          <p:nvPr/>
        </p:nvSpPr>
        <p:spPr>
          <a:xfrm rot="2958336">
            <a:off x="7937022" y="5643468"/>
            <a:ext cx="127339" cy="243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Down 74">
            <a:extLst>
              <a:ext uri="{FF2B5EF4-FFF2-40B4-BE49-F238E27FC236}">
                <a16:creationId xmlns:a16="http://schemas.microsoft.com/office/drawing/2014/main" id="{29CA7B36-49B0-B00D-337D-1E5480848702}"/>
              </a:ext>
            </a:extLst>
          </p:cNvPr>
          <p:cNvSpPr/>
          <p:nvPr/>
        </p:nvSpPr>
        <p:spPr>
          <a:xfrm rot="19493018" flipH="1">
            <a:off x="2489330" y="1800259"/>
            <a:ext cx="130202" cy="246652"/>
          </a:xfrm>
          <a:prstGeom prst="downArrow">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3989272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685" y="55376"/>
            <a:ext cx="8293100" cy="751712"/>
          </a:xfrm>
        </p:spPr>
        <p:txBody>
          <a:bodyPr>
            <a:normAutofit/>
          </a:bodyPr>
          <a:lstStyle/>
          <a:p>
            <a:r>
              <a:rPr lang="en-US" sz="2400" dirty="0">
                <a:solidFill>
                  <a:srgbClr val="0070C0"/>
                </a:solidFill>
              </a:rPr>
              <a:t>Steel shielding air cooling</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6BE7B49-DBEC-438B-8F55-3576F182DCA7}"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0848088" y="6534150"/>
            <a:ext cx="700617" cy="187325"/>
          </a:xfrm>
        </p:spPr>
        <p:txBody>
          <a:bodyPr/>
          <a:lstStyle/>
          <a:p>
            <a:pPr>
              <a:defRPr/>
            </a:pPr>
            <a:fld id="{0C39C72E-2A13-EB4D-AD45-6D4E6ACAED8D}" type="slidenum">
              <a:rPr lang="en-US" smtClean="0"/>
              <a:pPr>
                <a:defRPr/>
              </a:pPr>
              <a:t>23</a:t>
            </a:fld>
            <a:endParaRPr lang="en-US" dirty="0"/>
          </a:p>
        </p:txBody>
      </p:sp>
      <p:sp>
        <p:nvSpPr>
          <p:cNvPr id="3" name="Content Placeholder 2"/>
          <p:cNvSpPr>
            <a:spLocks noGrp="1"/>
          </p:cNvSpPr>
          <p:nvPr>
            <p:ph idx="13"/>
          </p:nvPr>
        </p:nvSpPr>
        <p:spPr>
          <a:xfrm>
            <a:off x="1978026" y="626022"/>
            <a:ext cx="8414767" cy="4846638"/>
          </a:xfrm>
          <a:prstGeom prst="rect">
            <a:avLst/>
          </a:prstGeom>
        </p:spPr>
        <p:txBody>
          <a:bodyPr vert="horz" lIns="0" tIns="45720" rIns="0" bIns="45720" rtlCol="0">
            <a:normAutofit fontScale="47500" lnSpcReduction="20000"/>
          </a:bodyPr>
          <a:lstStyle/>
          <a:p>
            <a:pPr marL="342900" indent="-342900"/>
            <a:r>
              <a:rPr lang="en-US" sz="2000" dirty="0">
                <a:solidFill>
                  <a:srgbClr val="004C97"/>
                </a:solidFill>
              </a:rPr>
              <a:t>Thermal/</a:t>
            </a:r>
            <a:r>
              <a:rPr lang="en-US" sz="2000" dirty="0" err="1">
                <a:solidFill>
                  <a:srgbClr val="004C97"/>
                </a:solidFill>
              </a:rPr>
              <a:t>CFD</a:t>
            </a:r>
            <a:r>
              <a:rPr lang="en-US" sz="2000" dirty="0">
                <a:solidFill>
                  <a:srgbClr val="004C97"/>
                </a:solidFill>
              </a:rPr>
              <a:t> analysis for the region with max </a:t>
            </a:r>
            <a:r>
              <a:rPr lang="en-US" sz="2000" dirty="0" err="1">
                <a:solidFill>
                  <a:srgbClr val="004C97"/>
                </a:solidFill>
              </a:rPr>
              <a:t>EDEP</a:t>
            </a:r>
            <a:r>
              <a:rPr lang="en-US" sz="2000" dirty="0">
                <a:solidFill>
                  <a:srgbClr val="004C97"/>
                </a:solidFill>
              </a:rPr>
              <a:t> was performed:</a:t>
            </a: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0" indent="0">
              <a:buNone/>
            </a:pPr>
            <a:endParaRPr lang="en-US" sz="2000" dirty="0">
              <a:solidFill>
                <a:srgbClr val="004C97"/>
              </a:solidFill>
            </a:endParaRPr>
          </a:p>
          <a:p>
            <a:pPr marL="342900" indent="-342900"/>
            <a:r>
              <a:rPr lang="en-US" sz="2000" dirty="0">
                <a:solidFill>
                  <a:srgbClr val="004C97"/>
                </a:solidFill>
              </a:rPr>
              <a:t>Total air flow for the air-cooling system: 25,000 CFM.</a:t>
            </a:r>
          </a:p>
          <a:p>
            <a:pPr marL="0" indent="0">
              <a:buNone/>
            </a:pPr>
            <a:endParaRPr lang="en-US" sz="2000" dirty="0">
              <a:solidFill>
                <a:srgbClr val="004C97"/>
              </a:solidFill>
            </a:endParaRPr>
          </a:p>
          <a:p>
            <a:pPr marL="342900" indent="-342900"/>
            <a:r>
              <a:rPr lang="en-US" sz="2000" dirty="0">
                <a:solidFill>
                  <a:srgbClr val="004C97"/>
                </a:solidFill>
              </a:rPr>
              <a:t>Steel temperature predictions for </a:t>
            </a:r>
            <a:r>
              <a:rPr lang="en-US" sz="2000" dirty="0" err="1">
                <a:solidFill>
                  <a:srgbClr val="004C97"/>
                </a:solidFill>
              </a:rPr>
              <a:t>NuMI</a:t>
            </a:r>
            <a:r>
              <a:rPr lang="en-US" sz="2000" dirty="0">
                <a:solidFill>
                  <a:srgbClr val="004C97"/>
                </a:solidFill>
              </a:rPr>
              <a:t> were ~158 </a:t>
            </a:r>
            <a:r>
              <a:rPr lang="en-US" sz="2000" baseline="30000" dirty="0" err="1">
                <a:solidFill>
                  <a:srgbClr val="004C97"/>
                </a:solidFill>
              </a:rPr>
              <a:t>0</a:t>
            </a:r>
            <a:r>
              <a:rPr lang="en-US" sz="2000" dirty="0" err="1">
                <a:solidFill>
                  <a:srgbClr val="004C97"/>
                </a:solidFill>
              </a:rPr>
              <a:t>C</a:t>
            </a:r>
            <a:r>
              <a:rPr lang="en-US" sz="2000" dirty="0">
                <a:solidFill>
                  <a:srgbClr val="004C97"/>
                </a:solidFill>
              </a:rPr>
              <a:t>. And the limit for the anti-rust paint is 260 </a:t>
            </a:r>
            <a:r>
              <a:rPr lang="en-US" sz="2000" baseline="30000" dirty="0" err="1">
                <a:solidFill>
                  <a:srgbClr val="004C97"/>
                </a:solidFill>
              </a:rPr>
              <a:t>0</a:t>
            </a:r>
            <a:r>
              <a:rPr lang="en-US" sz="2000" dirty="0" err="1">
                <a:solidFill>
                  <a:srgbClr val="004C97"/>
                </a:solidFill>
              </a:rPr>
              <a:t>C</a:t>
            </a:r>
            <a:r>
              <a:rPr lang="en-US" sz="2000" dirty="0">
                <a:solidFill>
                  <a:srgbClr val="004C97"/>
                </a:solidFill>
              </a:rPr>
              <a:t>.</a:t>
            </a:r>
          </a:p>
          <a:p>
            <a:pPr marL="342900" indent="-342900"/>
            <a:endParaRPr lang="en-US" sz="2000" dirty="0">
              <a:solidFill>
                <a:srgbClr val="004C97"/>
              </a:solidFill>
            </a:endParaRPr>
          </a:p>
        </p:txBody>
      </p:sp>
      <p:pic>
        <p:nvPicPr>
          <p:cNvPr id="9" name="Picture 8">
            <a:extLst>
              <a:ext uri="{FF2B5EF4-FFF2-40B4-BE49-F238E27FC236}">
                <a16:creationId xmlns:a16="http://schemas.microsoft.com/office/drawing/2014/main" id="{F2CC07E8-4C30-4AB3-88FC-0E7FF9AA768C}"/>
              </a:ext>
            </a:extLst>
          </p:cNvPr>
          <p:cNvPicPr>
            <a:picLocks noChangeAspect="1"/>
          </p:cNvPicPr>
          <p:nvPr/>
        </p:nvPicPr>
        <p:blipFill>
          <a:blip r:embed="rId2"/>
          <a:stretch>
            <a:fillRect/>
          </a:stretch>
        </p:blipFill>
        <p:spPr>
          <a:xfrm>
            <a:off x="1524001" y="1052596"/>
            <a:ext cx="2845379" cy="3622894"/>
          </a:xfrm>
          <a:prstGeom prst="rect">
            <a:avLst/>
          </a:prstGeom>
        </p:spPr>
      </p:pic>
      <p:pic>
        <p:nvPicPr>
          <p:cNvPr id="13" name="Picture 12">
            <a:extLst>
              <a:ext uri="{FF2B5EF4-FFF2-40B4-BE49-F238E27FC236}">
                <a16:creationId xmlns:a16="http://schemas.microsoft.com/office/drawing/2014/main" id="{D9D4FBDE-505C-4A39-942F-3B2C6113D9D3}"/>
              </a:ext>
            </a:extLst>
          </p:cNvPr>
          <p:cNvPicPr>
            <a:picLocks noChangeAspect="1"/>
          </p:cNvPicPr>
          <p:nvPr/>
        </p:nvPicPr>
        <p:blipFill>
          <a:blip r:embed="rId3"/>
          <a:stretch>
            <a:fillRect/>
          </a:stretch>
        </p:blipFill>
        <p:spPr>
          <a:xfrm>
            <a:off x="4369380" y="1385341"/>
            <a:ext cx="2463849" cy="3096731"/>
          </a:xfrm>
          <a:prstGeom prst="rect">
            <a:avLst/>
          </a:prstGeom>
        </p:spPr>
      </p:pic>
      <p:pic>
        <p:nvPicPr>
          <p:cNvPr id="17" name="Picture 16">
            <a:extLst>
              <a:ext uri="{FF2B5EF4-FFF2-40B4-BE49-F238E27FC236}">
                <a16:creationId xmlns:a16="http://schemas.microsoft.com/office/drawing/2014/main" id="{FEFDAEA4-9B28-484D-A12C-6729D5C3BEA3}"/>
              </a:ext>
            </a:extLst>
          </p:cNvPr>
          <p:cNvPicPr>
            <a:picLocks noChangeAspect="1"/>
          </p:cNvPicPr>
          <p:nvPr/>
        </p:nvPicPr>
        <p:blipFill>
          <a:blip r:embed="rId4"/>
          <a:stretch>
            <a:fillRect/>
          </a:stretch>
        </p:blipFill>
        <p:spPr>
          <a:xfrm>
            <a:off x="6833229" y="1377734"/>
            <a:ext cx="3520763" cy="3097706"/>
          </a:xfrm>
          <a:prstGeom prst="rect">
            <a:avLst/>
          </a:prstGeom>
        </p:spPr>
      </p:pic>
      <p:sp>
        <p:nvSpPr>
          <p:cNvPr id="33" name="TextBox 32">
            <a:extLst>
              <a:ext uri="{FF2B5EF4-FFF2-40B4-BE49-F238E27FC236}">
                <a16:creationId xmlns:a16="http://schemas.microsoft.com/office/drawing/2014/main" id="{AF60A5A5-6907-4009-BBED-E63D066F4E35}"/>
              </a:ext>
            </a:extLst>
          </p:cNvPr>
          <p:cNvSpPr txBox="1"/>
          <p:nvPr/>
        </p:nvSpPr>
        <p:spPr>
          <a:xfrm>
            <a:off x="7260290" y="4538749"/>
            <a:ext cx="3132503" cy="276999"/>
          </a:xfrm>
          <a:prstGeom prst="rect">
            <a:avLst/>
          </a:prstGeom>
          <a:noFill/>
        </p:spPr>
        <p:txBody>
          <a:bodyPr wrap="square" rtlCol="0">
            <a:spAutoFit/>
          </a:bodyPr>
          <a:lstStyle/>
          <a:p>
            <a:r>
              <a:rPr lang="en-US" sz="1200" b="1" i="1" dirty="0">
                <a:solidFill>
                  <a:srgbClr val="002060"/>
                </a:solidFill>
                <a:latin typeface="Helvetica" panose="020B0604020202020204" pitchFamily="34" charset="0"/>
                <a:cs typeface="Helvetica" panose="020B0604020202020204" pitchFamily="34" charset="0"/>
              </a:rPr>
              <a:t>Dune-doc-20831</a:t>
            </a:r>
          </a:p>
        </p:txBody>
      </p:sp>
    </p:spTree>
    <p:extLst>
      <p:ext uri="{BB962C8B-B14F-4D97-AF65-F5344CB8AC3E}">
        <p14:creationId xmlns:p14="http://schemas.microsoft.com/office/powerpoint/2010/main" val="360187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489" y="69640"/>
            <a:ext cx="8293100" cy="751712"/>
          </a:xfrm>
        </p:spPr>
        <p:txBody>
          <a:bodyPr>
            <a:normAutofit/>
          </a:bodyPr>
          <a:lstStyle/>
          <a:p>
            <a:r>
              <a:rPr lang="en-US" sz="2400" dirty="0">
                <a:solidFill>
                  <a:srgbClr val="0070C0"/>
                </a:solidFill>
              </a:rPr>
              <a:t>Beam interlock hardware system</a:t>
            </a:r>
          </a:p>
        </p:txBody>
      </p:sp>
      <p:sp>
        <p:nvSpPr>
          <p:cNvPr id="4" name="Date Placeholder 3"/>
          <p:cNvSpPr>
            <a:spLocks noGrp="1"/>
          </p:cNvSpPr>
          <p:nvPr>
            <p:ph type="dt" sz="half" idx="10"/>
          </p:nvPr>
        </p:nvSpPr>
        <p:spPr/>
        <p:txBody>
          <a:bodyPr/>
          <a:lstStyle/>
          <a:p>
            <a:pPr>
              <a:defRPr/>
            </a:pPr>
            <a:fld id="{4C0D40ED-7FC5-4300-8731-3FD048CAB6A2}"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24</a:t>
            </a:fld>
            <a:endParaRPr lang="en-US" dirty="0"/>
          </a:p>
        </p:txBody>
      </p:sp>
      <p:sp>
        <p:nvSpPr>
          <p:cNvPr id="8" name="Content Placeholder 2">
            <a:extLst>
              <a:ext uri="{FF2B5EF4-FFF2-40B4-BE49-F238E27FC236}">
                <a16:creationId xmlns:a16="http://schemas.microsoft.com/office/drawing/2014/main" id="{B0A5AE70-E46E-478A-98A9-5F21339514D2}"/>
              </a:ext>
            </a:extLst>
          </p:cNvPr>
          <p:cNvSpPr>
            <a:spLocks noGrp="1"/>
          </p:cNvSpPr>
          <p:nvPr>
            <p:ph idx="13"/>
          </p:nvPr>
        </p:nvSpPr>
        <p:spPr>
          <a:xfrm>
            <a:off x="2561201" y="3838432"/>
            <a:ext cx="6351232" cy="845675"/>
          </a:xfrm>
          <a:prstGeom prst="rect">
            <a:avLst/>
          </a:prstGeom>
        </p:spPr>
        <p:txBody>
          <a:bodyPr vert="horz" lIns="0" tIns="45720" rIns="0" bIns="45720" rtlCol="0">
            <a:normAutofit/>
          </a:bodyPr>
          <a:lstStyle/>
          <a:p>
            <a:r>
              <a:rPr lang="en-US" sz="2000" dirty="0">
                <a:solidFill>
                  <a:srgbClr val="7030A0"/>
                </a:solidFill>
              </a:rPr>
              <a:t>Three  independent systems provide redundancy to pull beam permit quickly in non-normal condition .</a:t>
            </a:r>
            <a:endParaRPr lang="en-US" sz="2000" dirty="0">
              <a:solidFill>
                <a:srgbClr val="004C97"/>
              </a:solidFill>
            </a:endParaRPr>
          </a:p>
          <a:p>
            <a:pPr marL="0" indent="0">
              <a:buNone/>
            </a:pPr>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342900" indent="-342900"/>
            <a:endParaRPr lang="en-US" sz="2000" dirty="0">
              <a:solidFill>
                <a:srgbClr val="004C97"/>
              </a:solidFill>
            </a:endParaRPr>
          </a:p>
          <a:p>
            <a:pPr marL="0" indent="0">
              <a:buNone/>
            </a:pPr>
            <a:endParaRPr lang="en-US" sz="2000" dirty="0">
              <a:solidFill>
                <a:srgbClr val="004C97"/>
              </a:solidFill>
            </a:endParaRPr>
          </a:p>
          <a:p>
            <a:pPr marL="342900" indent="-342900"/>
            <a:endParaRPr lang="en-US" sz="2000" dirty="0">
              <a:solidFill>
                <a:srgbClr val="004C97"/>
              </a:solidFill>
            </a:endParaRPr>
          </a:p>
        </p:txBody>
      </p:sp>
      <p:pic>
        <p:nvPicPr>
          <p:cNvPr id="3" name="Picture 2">
            <a:extLst>
              <a:ext uri="{FF2B5EF4-FFF2-40B4-BE49-F238E27FC236}">
                <a16:creationId xmlns:a16="http://schemas.microsoft.com/office/drawing/2014/main" id="{F417E637-243E-4BF7-8163-5A5CDF6483B8}"/>
              </a:ext>
            </a:extLst>
          </p:cNvPr>
          <p:cNvPicPr>
            <a:picLocks noChangeAspect="1"/>
          </p:cNvPicPr>
          <p:nvPr/>
        </p:nvPicPr>
        <p:blipFill rotWithShape="1">
          <a:blip r:embed="rId2"/>
          <a:srcRect l="144" t="-10087" r="-144" b="465"/>
          <a:stretch/>
        </p:blipFill>
        <p:spPr>
          <a:xfrm>
            <a:off x="1899162" y="445496"/>
            <a:ext cx="8274922" cy="5290436"/>
          </a:xfrm>
          <a:prstGeom prst="rect">
            <a:avLst/>
          </a:prstGeom>
        </p:spPr>
      </p:pic>
      <p:sp>
        <p:nvSpPr>
          <p:cNvPr id="7" name="TextBox 6">
            <a:extLst>
              <a:ext uri="{FF2B5EF4-FFF2-40B4-BE49-F238E27FC236}">
                <a16:creationId xmlns:a16="http://schemas.microsoft.com/office/drawing/2014/main" id="{530C6827-B15E-A152-631A-B6D6BCCCE93F}"/>
              </a:ext>
            </a:extLst>
          </p:cNvPr>
          <p:cNvSpPr txBox="1"/>
          <p:nvPr/>
        </p:nvSpPr>
        <p:spPr>
          <a:xfrm>
            <a:off x="9864620" y="626022"/>
            <a:ext cx="1274708" cy="646331"/>
          </a:xfrm>
          <a:prstGeom prst="rect">
            <a:avLst/>
          </a:prstGeom>
          <a:noFill/>
        </p:spPr>
        <p:txBody>
          <a:bodyPr wrap="none" rtlCol="0">
            <a:spAutoFit/>
          </a:bodyPr>
          <a:lstStyle/>
          <a:p>
            <a:r>
              <a:rPr lang="en-US" sz="1800" b="1" i="1" dirty="0">
                <a:solidFill>
                  <a:srgbClr val="002060"/>
                </a:solidFill>
                <a:latin typeface="Helvetica" panose="020B0604020202020204" pitchFamily="34" charset="0"/>
                <a:cs typeface="Helvetica" panose="020B0604020202020204" pitchFamily="34" charset="0"/>
              </a:rPr>
              <a:t>Jim Hylen</a:t>
            </a:r>
          </a:p>
          <a:p>
            <a:endParaRPr lang="en-US" dirty="0"/>
          </a:p>
        </p:txBody>
      </p:sp>
    </p:spTree>
    <p:extLst>
      <p:ext uri="{BB962C8B-B14F-4D97-AF65-F5344CB8AC3E}">
        <p14:creationId xmlns:p14="http://schemas.microsoft.com/office/powerpoint/2010/main" val="3938879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07DAA13-F1E8-DA56-0958-7C100C2330FC}"/>
              </a:ext>
            </a:extLst>
          </p:cNvPr>
          <p:cNvPicPr>
            <a:picLocks noChangeAspect="1"/>
          </p:cNvPicPr>
          <p:nvPr/>
        </p:nvPicPr>
        <p:blipFill rotWithShape="1">
          <a:blip r:embed="rId2">
            <a:extLst>
              <a:ext uri="{28A0092B-C50C-407E-A947-70E740481C1C}">
                <a14:useLocalDpi xmlns:a14="http://schemas.microsoft.com/office/drawing/2010/main" val="0"/>
              </a:ext>
            </a:extLst>
          </a:blip>
          <a:srcRect l="42928" t="25806" r="29143" b="11991"/>
          <a:stretch/>
        </p:blipFill>
        <p:spPr>
          <a:xfrm>
            <a:off x="533341" y="1393248"/>
            <a:ext cx="3405053" cy="4136572"/>
          </a:xfrm>
          <a:prstGeom prst="rect">
            <a:avLst/>
          </a:prstGeom>
        </p:spPr>
      </p:pic>
      <p:sp>
        <p:nvSpPr>
          <p:cNvPr id="4" name="TextBox 3">
            <a:extLst>
              <a:ext uri="{FF2B5EF4-FFF2-40B4-BE49-F238E27FC236}">
                <a16:creationId xmlns:a16="http://schemas.microsoft.com/office/drawing/2014/main" id="{D782B8FC-4CC7-0328-21F2-EAFE03A62773}"/>
              </a:ext>
            </a:extLst>
          </p:cNvPr>
          <p:cNvSpPr txBox="1"/>
          <p:nvPr/>
        </p:nvSpPr>
        <p:spPr>
          <a:xfrm>
            <a:off x="4371705" y="1393248"/>
            <a:ext cx="4275907" cy="3877985"/>
          </a:xfrm>
          <a:prstGeom prst="rect">
            <a:avLst/>
          </a:prstGeom>
          <a:noFill/>
        </p:spPr>
        <p:txBody>
          <a:bodyPr wrap="square" rtlCol="0">
            <a:spAutoFit/>
          </a:bodyPr>
          <a:lstStyle>
            <a:defPPr>
              <a:defRPr lang="en-US"/>
            </a:defPPr>
            <a:lvl1pPr>
              <a:defRPr sz="1200" b="1">
                <a:solidFill>
                  <a:srgbClr val="002060"/>
                </a:solidFill>
                <a:latin typeface="Helvetica" panose="020B0604020202020204" pitchFamily="34" charset="0"/>
                <a:cs typeface="Helvetica" panose="020B0604020202020204" pitchFamily="34" charset="0"/>
              </a:defRPr>
            </a:lvl1pPr>
          </a:lstStyle>
          <a:p>
            <a:pPr marL="256032" indent="-265176">
              <a:buFont typeface="Arial"/>
              <a:buChar char="•"/>
            </a:pPr>
            <a:r>
              <a:rPr lang="en-US" sz="1600" b="0" dirty="0">
                <a:solidFill>
                  <a:srgbClr val="7030A0"/>
                </a:solidFill>
                <a:latin typeface="Helvetica"/>
              </a:rPr>
              <a:t>Two thermocouple array installed in Al core block 2.</a:t>
            </a:r>
          </a:p>
          <a:p>
            <a:pPr marL="256032" indent="-265176">
              <a:buFont typeface="Arial"/>
              <a:buChar char="•"/>
            </a:pPr>
            <a:r>
              <a:rPr lang="en-US" sz="1600" b="0" dirty="0">
                <a:solidFill>
                  <a:srgbClr val="7030A0"/>
                </a:solidFill>
                <a:latin typeface="Helvetica"/>
              </a:rPr>
              <a:t>Permit is pulled on absolute temperature limits and also on comparison of temperatures before and after each pulse. </a:t>
            </a:r>
          </a:p>
          <a:p>
            <a:pPr marL="256032" indent="-265176">
              <a:buFont typeface="Arial"/>
              <a:buChar char="•"/>
            </a:pPr>
            <a:r>
              <a:rPr lang="en-US" sz="1600" b="0" dirty="0">
                <a:solidFill>
                  <a:srgbClr val="7030A0"/>
                </a:solidFill>
                <a:latin typeface="Helvetica"/>
              </a:rPr>
              <a:t>System designed to pull the beam permit after 1 accident pulse.</a:t>
            </a:r>
          </a:p>
          <a:p>
            <a:pPr marL="256032" indent="-265176">
              <a:buFont typeface="Arial"/>
              <a:buChar char="•"/>
            </a:pPr>
            <a:r>
              <a:rPr lang="en-US" sz="1600" b="0" dirty="0">
                <a:solidFill>
                  <a:srgbClr val="7030A0"/>
                </a:solidFill>
                <a:latin typeface="Helvetica"/>
              </a:rPr>
              <a:t>Ungrounded, 1/16”, J-type thermocouples used in </a:t>
            </a:r>
            <a:r>
              <a:rPr lang="en-US" sz="1600" b="0" dirty="0" err="1">
                <a:solidFill>
                  <a:srgbClr val="7030A0"/>
                </a:solidFill>
                <a:latin typeface="Helvetica"/>
              </a:rPr>
              <a:t>NuMI</a:t>
            </a:r>
            <a:r>
              <a:rPr lang="en-US" sz="1600" b="0" dirty="0">
                <a:solidFill>
                  <a:srgbClr val="7030A0"/>
                </a:solidFill>
                <a:latin typeface="Helvetica"/>
              </a:rPr>
              <a:t> will be specified. They have a 0.3 sec response to dT in surrounding material.</a:t>
            </a:r>
          </a:p>
          <a:p>
            <a:pPr marL="171450" indent="-171450">
              <a:buFont typeface="Arial" panose="020B0604020202020204" pitchFamily="34" charset="0"/>
              <a:buChar char="•"/>
            </a:pPr>
            <a:endParaRPr lang="en-US" sz="1600" b="0" dirty="0"/>
          </a:p>
          <a:p>
            <a:endParaRPr lang="en-US" sz="1800" b="0" dirty="0"/>
          </a:p>
          <a:p>
            <a:pPr marL="171450" indent="-171450">
              <a:buFont typeface="Arial" panose="020B0604020202020204" pitchFamily="34" charset="0"/>
              <a:buChar char="•"/>
            </a:pPr>
            <a:endParaRPr lang="en-US" sz="1800" b="0" dirty="0"/>
          </a:p>
          <a:p>
            <a:endParaRPr lang="en-US" sz="1800" b="0" dirty="0"/>
          </a:p>
        </p:txBody>
      </p:sp>
      <p:pic>
        <p:nvPicPr>
          <p:cNvPr id="5" name="Picture 2">
            <a:extLst>
              <a:ext uri="{FF2B5EF4-FFF2-40B4-BE49-F238E27FC236}">
                <a16:creationId xmlns:a16="http://schemas.microsoft.com/office/drawing/2014/main" id="{203642A3-B02D-A5B1-DBCA-9E728D2F5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041" y="1192951"/>
            <a:ext cx="3131618" cy="337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DBBA3735-8390-6BC4-2A3B-8E745BD288DA}"/>
              </a:ext>
            </a:extLst>
          </p:cNvPr>
          <p:cNvSpPr txBox="1">
            <a:spLocks/>
          </p:cNvSpPr>
          <p:nvPr/>
        </p:nvSpPr>
        <p:spPr>
          <a:xfrm>
            <a:off x="1981200" y="250166"/>
            <a:ext cx="8293100" cy="7517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70C0"/>
                </a:solidFill>
                <a:latin typeface="Helvetica" panose="020B0604020202020204" pitchFamily="34" charset="0"/>
                <a:cs typeface="Helvetica" panose="020B0604020202020204" pitchFamily="34" charset="0"/>
              </a:rPr>
              <a:t>Beam interlock hardware system</a:t>
            </a:r>
          </a:p>
        </p:txBody>
      </p:sp>
      <p:sp>
        <p:nvSpPr>
          <p:cNvPr id="7" name="TextBox 6">
            <a:extLst>
              <a:ext uri="{FF2B5EF4-FFF2-40B4-BE49-F238E27FC236}">
                <a16:creationId xmlns:a16="http://schemas.microsoft.com/office/drawing/2014/main" id="{06144518-BBC2-00EF-5E91-35580F15F6A6}"/>
              </a:ext>
            </a:extLst>
          </p:cNvPr>
          <p:cNvSpPr txBox="1"/>
          <p:nvPr/>
        </p:nvSpPr>
        <p:spPr>
          <a:xfrm>
            <a:off x="1367246" y="5529820"/>
            <a:ext cx="1343829" cy="369332"/>
          </a:xfrm>
          <a:prstGeom prst="rect">
            <a:avLst/>
          </a:prstGeom>
          <a:noFill/>
        </p:spPr>
        <p:txBody>
          <a:bodyPr wrap="none" rtlCol="0">
            <a:spAutoFit/>
          </a:bodyPr>
          <a:lstStyle/>
          <a:p>
            <a:r>
              <a:rPr lang="en-US" dirty="0"/>
              <a:t>Core block 2</a:t>
            </a:r>
          </a:p>
        </p:txBody>
      </p:sp>
      <p:cxnSp>
        <p:nvCxnSpPr>
          <p:cNvPr id="9" name="Straight Arrow Connector 8">
            <a:extLst>
              <a:ext uri="{FF2B5EF4-FFF2-40B4-BE49-F238E27FC236}">
                <a16:creationId xmlns:a16="http://schemas.microsoft.com/office/drawing/2014/main" id="{28108B9F-FB33-37A7-513D-AB39F102C227}"/>
              </a:ext>
            </a:extLst>
          </p:cNvPr>
          <p:cNvCxnSpPr>
            <a:cxnSpLocks/>
          </p:cNvCxnSpPr>
          <p:nvPr/>
        </p:nvCxnSpPr>
        <p:spPr>
          <a:xfrm flipV="1">
            <a:off x="1907177" y="4023360"/>
            <a:ext cx="252549" cy="1506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D3422AE0-73E8-E986-1380-931F0FB95261}"/>
              </a:ext>
            </a:extLst>
          </p:cNvPr>
          <p:cNvSpPr txBox="1"/>
          <p:nvPr/>
        </p:nvSpPr>
        <p:spPr>
          <a:xfrm>
            <a:off x="4206240" y="4841966"/>
            <a:ext cx="2169440" cy="369332"/>
          </a:xfrm>
          <a:prstGeom prst="rect">
            <a:avLst/>
          </a:prstGeom>
          <a:noFill/>
        </p:spPr>
        <p:txBody>
          <a:bodyPr wrap="none" rtlCol="0">
            <a:spAutoFit/>
          </a:bodyPr>
          <a:lstStyle/>
          <a:p>
            <a:r>
              <a:rPr lang="en-US" dirty="0"/>
              <a:t>Thermocouples array</a:t>
            </a:r>
          </a:p>
        </p:txBody>
      </p:sp>
      <p:cxnSp>
        <p:nvCxnSpPr>
          <p:cNvPr id="12" name="Straight Arrow Connector 11">
            <a:extLst>
              <a:ext uri="{FF2B5EF4-FFF2-40B4-BE49-F238E27FC236}">
                <a16:creationId xmlns:a16="http://schemas.microsoft.com/office/drawing/2014/main" id="{38CCF805-4817-FE02-E230-C590B0C040A0}"/>
              </a:ext>
            </a:extLst>
          </p:cNvPr>
          <p:cNvCxnSpPr>
            <a:stCxn id="10" idx="1"/>
          </p:cNvCxnSpPr>
          <p:nvPr/>
        </p:nvCxnSpPr>
        <p:spPr>
          <a:xfrm flipH="1" flipV="1">
            <a:off x="2220686" y="3796937"/>
            <a:ext cx="1985554" cy="12296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6677D3B-AAD3-D49B-0AFE-37D7E8B558D4}"/>
              </a:ext>
            </a:extLst>
          </p:cNvPr>
          <p:cNvSpPr>
            <a:spLocks noGrp="1"/>
          </p:cNvSpPr>
          <p:nvPr>
            <p:ph type="dt" sz="half" idx="10"/>
          </p:nvPr>
        </p:nvSpPr>
        <p:spPr/>
        <p:txBody>
          <a:bodyPr/>
          <a:lstStyle/>
          <a:p>
            <a:fld id="{F1625340-AE83-4B6A-AEF0-FD2023FDD90B}" type="datetime1">
              <a:rPr lang="en-US" smtClean="0"/>
              <a:t>9/16/2022</a:t>
            </a:fld>
            <a:endParaRPr lang="en-US"/>
          </a:p>
        </p:txBody>
      </p:sp>
      <p:sp>
        <p:nvSpPr>
          <p:cNvPr id="8" name="Footer Placeholder 7">
            <a:extLst>
              <a:ext uri="{FF2B5EF4-FFF2-40B4-BE49-F238E27FC236}">
                <a16:creationId xmlns:a16="http://schemas.microsoft.com/office/drawing/2014/main" id="{8C9CFD8B-B201-C934-AE0A-7615E4634064}"/>
              </a:ext>
            </a:extLst>
          </p:cNvPr>
          <p:cNvSpPr>
            <a:spLocks noGrp="1"/>
          </p:cNvSpPr>
          <p:nvPr>
            <p:ph type="ftr" sz="quarter" idx="11"/>
          </p:nvPr>
        </p:nvSpPr>
        <p:spPr/>
        <p:txBody>
          <a:bodyPr/>
          <a:lstStyle/>
          <a:p>
            <a:r>
              <a:rPr lang="en-US"/>
              <a:t>LBNF Hadron Absorber  Mechanical Design</a:t>
            </a:r>
          </a:p>
        </p:txBody>
      </p:sp>
      <p:sp>
        <p:nvSpPr>
          <p:cNvPr id="11" name="Slide Number Placeholder 10">
            <a:extLst>
              <a:ext uri="{FF2B5EF4-FFF2-40B4-BE49-F238E27FC236}">
                <a16:creationId xmlns:a16="http://schemas.microsoft.com/office/drawing/2014/main" id="{3ABC8ECA-2E69-DA7D-66C4-108B95D4A599}"/>
              </a:ext>
            </a:extLst>
          </p:cNvPr>
          <p:cNvSpPr>
            <a:spLocks noGrp="1"/>
          </p:cNvSpPr>
          <p:nvPr>
            <p:ph type="sldNum" sz="quarter" idx="12"/>
          </p:nvPr>
        </p:nvSpPr>
        <p:spPr/>
        <p:txBody>
          <a:bodyPr/>
          <a:lstStyle/>
          <a:p>
            <a:fld id="{443F4085-F2C1-4F1D-B128-8B1E659C333A}" type="slidenum">
              <a:rPr lang="en-US" smtClean="0"/>
              <a:t>25</a:t>
            </a:fld>
            <a:endParaRPr lang="en-US"/>
          </a:p>
        </p:txBody>
      </p:sp>
    </p:spTree>
    <p:extLst>
      <p:ext uri="{BB962C8B-B14F-4D97-AF65-F5344CB8AC3E}">
        <p14:creationId xmlns:p14="http://schemas.microsoft.com/office/powerpoint/2010/main" val="3593028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194595-2FFA-45CC-A572-D3075FAD501E}"/>
              </a:ext>
            </a:extLst>
          </p:cNvPr>
          <p:cNvPicPr>
            <a:picLocks noChangeAspect="1"/>
          </p:cNvPicPr>
          <p:nvPr/>
        </p:nvPicPr>
        <p:blipFill>
          <a:blip r:embed="rId2"/>
          <a:stretch>
            <a:fillRect/>
          </a:stretch>
        </p:blipFill>
        <p:spPr>
          <a:xfrm>
            <a:off x="8176757" y="3068796"/>
            <a:ext cx="3565819" cy="3199049"/>
          </a:xfrm>
          <a:prstGeom prst="rect">
            <a:avLst/>
          </a:prstGeom>
        </p:spPr>
      </p:pic>
      <p:pic>
        <p:nvPicPr>
          <p:cNvPr id="3" name="Picture 2">
            <a:extLst>
              <a:ext uri="{FF2B5EF4-FFF2-40B4-BE49-F238E27FC236}">
                <a16:creationId xmlns:a16="http://schemas.microsoft.com/office/drawing/2014/main" id="{1806AF65-6E83-43BA-940C-1C3C733CD9F7}"/>
              </a:ext>
            </a:extLst>
          </p:cNvPr>
          <p:cNvPicPr>
            <a:picLocks noChangeAspect="1"/>
          </p:cNvPicPr>
          <p:nvPr/>
        </p:nvPicPr>
        <p:blipFill>
          <a:blip r:embed="rId3"/>
          <a:stretch>
            <a:fillRect/>
          </a:stretch>
        </p:blipFill>
        <p:spPr>
          <a:xfrm>
            <a:off x="8081035" y="22287"/>
            <a:ext cx="3661541" cy="3228911"/>
          </a:xfrm>
          <a:prstGeom prst="rect">
            <a:avLst/>
          </a:prstGeom>
        </p:spPr>
      </p:pic>
      <p:sp>
        <p:nvSpPr>
          <p:cNvPr id="2" name="Date Placeholder 1">
            <a:extLst>
              <a:ext uri="{FF2B5EF4-FFF2-40B4-BE49-F238E27FC236}">
                <a16:creationId xmlns:a16="http://schemas.microsoft.com/office/drawing/2014/main" id="{2178842F-AAC6-438C-919B-08A74BBD2A94}"/>
              </a:ext>
            </a:extLst>
          </p:cNvPr>
          <p:cNvSpPr>
            <a:spLocks noGrp="1"/>
          </p:cNvSpPr>
          <p:nvPr>
            <p:ph type="dt" sz="half" idx="10"/>
          </p:nvPr>
        </p:nvSpPr>
        <p:spPr/>
        <p:txBody>
          <a:bodyPr/>
          <a:lstStyle/>
          <a:p>
            <a:fld id="{21AAF2D1-9A75-4594-A546-4DBF41A15C24}" type="datetime1">
              <a:rPr lang="en-US" smtClean="0"/>
              <a:t>9/16/2022</a:t>
            </a:fld>
            <a:endParaRPr lang="en-US"/>
          </a:p>
        </p:txBody>
      </p:sp>
      <p:sp>
        <p:nvSpPr>
          <p:cNvPr id="8" name="Footer Placeholder 7">
            <a:extLst>
              <a:ext uri="{FF2B5EF4-FFF2-40B4-BE49-F238E27FC236}">
                <a16:creationId xmlns:a16="http://schemas.microsoft.com/office/drawing/2014/main" id="{3A758B16-C695-42AB-9379-16F472034DF5}"/>
              </a:ext>
            </a:extLst>
          </p:cNvPr>
          <p:cNvSpPr>
            <a:spLocks noGrp="1"/>
          </p:cNvSpPr>
          <p:nvPr>
            <p:ph type="ftr" sz="quarter" idx="11"/>
          </p:nvPr>
        </p:nvSpPr>
        <p:spPr/>
        <p:txBody>
          <a:bodyPr/>
          <a:lstStyle/>
          <a:p>
            <a:r>
              <a:rPr lang="en-US"/>
              <a:t>LBNF Hadron Absorber  Mechanical Design</a:t>
            </a:r>
          </a:p>
        </p:txBody>
      </p:sp>
      <p:sp>
        <p:nvSpPr>
          <p:cNvPr id="11" name="Slide Number Placeholder 10">
            <a:extLst>
              <a:ext uri="{FF2B5EF4-FFF2-40B4-BE49-F238E27FC236}">
                <a16:creationId xmlns:a16="http://schemas.microsoft.com/office/drawing/2014/main" id="{140FE027-7574-4B03-905F-27F380AB1E5D}"/>
              </a:ext>
            </a:extLst>
          </p:cNvPr>
          <p:cNvSpPr>
            <a:spLocks noGrp="1"/>
          </p:cNvSpPr>
          <p:nvPr>
            <p:ph type="sldNum" sz="quarter" idx="12"/>
          </p:nvPr>
        </p:nvSpPr>
        <p:spPr/>
        <p:txBody>
          <a:bodyPr/>
          <a:lstStyle/>
          <a:p>
            <a:fld id="{57D8B31D-2276-431B-8116-5F57A4218575}" type="slidenum">
              <a:rPr lang="en-US" smtClean="0"/>
              <a:t>26</a:t>
            </a:fld>
            <a:endParaRPr lang="en-US"/>
          </a:p>
        </p:txBody>
      </p:sp>
      <p:sp>
        <p:nvSpPr>
          <p:cNvPr id="19" name="Title 6">
            <a:extLst>
              <a:ext uri="{FF2B5EF4-FFF2-40B4-BE49-F238E27FC236}">
                <a16:creationId xmlns:a16="http://schemas.microsoft.com/office/drawing/2014/main" id="{EBE8EA3C-92CB-42FA-BAC6-6176284AA1E6}"/>
              </a:ext>
            </a:extLst>
          </p:cNvPr>
          <p:cNvSpPr txBox="1">
            <a:spLocks/>
          </p:cNvSpPr>
          <p:nvPr/>
        </p:nvSpPr>
        <p:spPr>
          <a:xfrm>
            <a:off x="373128" y="160299"/>
            <a:ext cx="9641729"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rgbClr val="0070C0"/>
                </a:solidFill>
              </a:rPr>
              <a:t>Absorber core thermocouple layout </a:t>
            </a:r>
          </a:p>
          <a:p>
            <a:r>
              <a:rPr lang="en-US" sz="1867" dirty="0">
                <a:solidFill>
                  <a:srgbClr val="0070C0"/>
                </a:solidFill>
              </a:rPr>
              <a:t>   </a:t>
            </a:r>
            <a:r>
              <a:rPr lang="en-US" sz="1867" b="0" dirty="0">
                <a:solidFill>
                  <a:srgbClr val="002060"/>
                </a:solidFill>
              </a:rPr>
              <a:t>Total of 224 thermocouples in bars slotted in front and back of block 2</a:t>
            </a:r>
          </a:p>
        </p:txBody>
      </p:sp>
      <p:pic>
        <p:nvPicPr>
          <p:cNvPr id="25" name="Picture 24" descr="Chart, radar chart&#10;&#10;Description automatically generated">
            <a:extLst>
              <a:ext uri="{FF2B5EF4-FFF2-40B4-BE49-F238E27FC236}">
                <a16:creationId xmlns:a16="http://schemas.microsoft.com/office/drawing/2014/main" id="{C49830CB-3812-4419-AD02-ADBDB14A8E34}"/>
              </a:ext>
            </a:extLst>
          </p:cNvPr>
          <p:cNvPicPr>
            <a:picLocks noChangeAspect="1"/>
          </p:cNvPicPr>
          <p:nvPr/>
        </p:nvPicPr>
        <p:blipFill rotWithShape="1">
          <a:blip r:embed="rId4">
            <a:extLst>
              <a:ext uri="{28A0092B-C50C-407E-A947-70E740481C1C}">
                <a14:useLocalDpi xmlns:a14="http://schemas.microsoft.com/office/drawing/2010/main" val="0"/>
              </a:ext>
            </a:extLst>
          </a:blip>
          <a:srcRect l="29123" t="15915" r="53101" b="5730"/>
          <a:stretch/>
        </p:blipFill>
        <p:spPr>
          <a:xfrm>
            <a:off x="1219501" y="2234067"/>
            <a:ext cx="1535024" cy="3591535"/>
          </a:xfrm>
          <a:prstGeom prst="rect">
            <a:avLst/>
          </a:prstGeom>
        </p:spPr>
      </p:pic>
      <p:pic>
        <p:nvPicPr>
          <p:cNvPr id="28" name="Picture 27" descr="Graphical user interface, table&#10;&#10;Description automatically generated">
            <a:extLst>
              <a:ext uri="{FF2B5EF4-FFF2-40B4-BE49-F238E27FC236}">
                <a16:creationId xmlns:a16="http://schemas.microsoft.com/office/drawing/2014/main" id="{DC193796-6215-47CA-A9F5-54B3AFF7649F}"/>
              </a:ext>
            </a:extLst>
          </p:cNvPr>
          <p:cNvPicPr>
            <a:picLocks noChangeAspect="1"/>
          </p:cNvPicPr>
          <p:nvPr/>
        </p:nvPicPr>
        <p:blipFill rotWithShape="1">
          <a:blip r:embed="rId5">
            <a:extLst>
              <a:ext uri="{28A0092B-C50C-407E-A947-70E740481C1C}">
                <a14:useLocalDpi xmlns:a14="http://schemas.microsoft.com/office/drawing/2010/main" val="0"/>
              </a:ext>
            </a:extLst>
          </a:blip>
          <a:srcRect l="37938" t="16190" r="57338" b="7290"/>
          <a:stretch/>
        </p:blipFill>
        <p:spPr>
          <a:xfrm>
            <a:off x="277693" y="1044118"/>
            <a:ext cx="552451" cy="4749932"/>
          </a:xfrm>
          <a:prstGeom prst="rect">
            <a:avLst/>
          </a:prstGeom>
        </p:spPr>
      </p:pic>
      <p:sp>
        <p:nvSpPr>
          <p:cNvPr id="29" name="TextBox 28">
            <a:extLst>
              <a:ext uri="{FF2B5EF4-FFF2-40B4-BE49-F238E27FC236}">
                <a16:creationId xmlns:a16="http://schemas.microsoft.com/office/drawing/2014/main" id="{88077CB8-CA4D-4BAB-9507-CAE5BD0A0362}"/>
              </a:ext>
            </a:extLst>
          </p:cNvPr>
          <p:cNvSpPr txBox="1"/>
          <p:nvPr/>
        </p:nvSpPr>
        <p:spPr>
          <a:xfrm>
            <a:off x="2879537" y="4826007"/>
            <a:ext cx="645492" cy="584775"/>
          </a:xfrm>
          <a:prstGeom prst="rect">
            <a:avLst/>
          </a:prstGeom>
          <a:noFill/>
        </p:spPr>
        <p:txBody>
          <a:bodyPr wrap="square" rtlCol="0">
            <a:spAutoFit/>
          </a:bodyPr>
          <a:lstStyle/>
          <a:p>
            <a:pPr algn="ctr"/>
            <a:r>
              <a:rPr lang="en-US" sz="1600" dirty="0"/>
              <a:t>TC tips</a:t>
            </a:r>
          </a:p>
        </p:txBody>
      </p:sp>
      <p:cxnSp>
        <p:nvCxnSpPr>
          <p:cNvPr id="30" name="Straight Arrow Connector 29">
            <a:extLst>
              <a:ext uri="{FF2B5EF4-FFF2-40B4-BE49-F238E27FC236}">
                <a16:creationId xmlns:a16="http://schemas.microsoft.com/office/drawing/2014/main" id="{870D3F74-D22B-42AB-9E3B-649220AA9EE7}"/>
              </a:ext>
            </a:extLst>
          </p:cNvPr>
          <p:cNvCxnSpPr>
            <a:cxnSpLocks/>
          </p:cNvCxnSpPr>
          <p:nvPr/>
        </p:nvCxnSpPr>
        <p:spPr>
          <a:xfrm flipH="1">
            <a:off x="2687539" y="5234214"/>
            <a:ext cx="358517" cy="178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03F68A-8CF1-4B24-95EF-EB86235EB38A}"/>
              </a:ext>
            </a:extLst>
          </p:cNvPr>
          <p:cNvCxnSpPr>
            <a:cxnSpLocks/>
          </p:cNvCxnSpPr>
          <p:nvPr/>
        </p:nvCxnSpPr>
        <p:spPr>
          <a:xfrm>
            <a:off x="1517684" y="1388526"/>
            <a:ext cx="0" cy="2819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8CD56E-CE15-42F8-92A5-95143844739D}"/>
              </a:ext>
            </a:extLst>
          </p:cNvPr>
          <p:cNvCxnSpPr>
            <a:cxnSpLocks/>
          </p:cNvCxnSpPr>
          <p:nvPr/>
        </p:nvCxnSpPr>
        <p:spPr>
          <a:xfrm>
            <a:off x="2535273" y="1388526"/>
            <a:ext cx="0" cy="2629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C7C2B0C-3E5D-4D50-97CB-E8CB02DACD4D}"/>
              </a:ext>
            </a:extLst>
          </p:cNvPr>
          <p:cNvCxnSpPr>
            <a:cxnSpLocks/>
          </p:cNvCxnSpPr>
          <p:nvPr/>
        </p:nvCxnSpPr>
        <p:spPr>
          <a:xfrm>
            <a:off x="2256038" y="1634800"/>
            <a:ext cx="279236" cy="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EF6B49-9306-4C2D-8841-BCA0A8299FD4}"/>
              </a:ext>
            </a:extLst>
          </p:cNvPr>
          <p:cNvCxnSpPr>
            <a:cxnSpLocks/>
          </p:cNvCxnSpPr>
          <p:nvPr/>
        </p:nvCxnSpPr>
        <p:spPr>
          <a:xfrm flipH="1">
            <a:off x="1491333" y="1630485"/>
            <a:ext cx="237825" cy="4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32A0693-FC46-43B7-BE0D-F86BED93163A}"/>
              </a:ext>
            </a:extLst>
          </p:cNvPr>
          <p:cNvSpPr txBox="1"/>
          <p:nvPr/>
        </p:nvSpPr>
        <p:spPr>
          <a:xfrm>
            <a:off x="1626129" y="1388526"/>
            <a:ext cx="864328" cy="420564"/>
          </a:xfrm>
          <a:prstGeom prst="rect">
            <a:avLst/>
          </a:prstGeom>
          <a:noFill/>
        </p:spPr>
        <p:txBody>
          <a:bodyPr wrap="square" rtlCol="0">
            <a:spAutoFit/>
          </a:bodyPr>
          <a:lstStyle/>
          <a:p>
            <a:r>
              <a:rPr lang="en-US" sz="2133" dirty="0"/>
              <a:t>3.25”</a:t>
            </a:r>
          </a:p>
        </p:txBody>
      </p:sp>
      <p:cxnSp>
        <p:nvCxnSpPr>
          <p:cNvPr id="36" name="Straight Connector 35">
            <a:extLst>
              <a:ext uri="{FF2B5EF4-FFF2-40B4-BE49-F238E27FC236}">
                <a16:creationId xmlns:a16="http://schemas.microsoft.com/office/drawing/2014/main" id="{7BCF2927-F459-4955-9763-6AF3FFCDDD4B}"/>
              </a:ext>
            </a:extLst>
          </p:cNvPr>
          <p:cNvCxnSpPr>
            <a:cxnSpLocks/>
          </p:cNvCxnSpPr>
          <p:nvPr/>
        </p:nvCxnSpPr>
        <p:spPr>
          <a:xfrm>
            <a:off x="2097075" y="3356512"/>
            <a:ext cx="1240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5CBCD2B-CD9B-4795-A1D1-D66FDA3B03C7}"/>
              </a:ext>
            </a:extLst>
          </p:cNvPr>
          <p:cNvCxnSpPr>
            <a:cxnSpLocks/>
          </p:cNvCxnSpPr>
          <p:nvPr/>
        </p:nvCxnSpPr>
        <p:spPr>
          <a:xfrm flipV="1">
            <a:off x="2535274" y="4394099"/>
            <a:ext cx="802313" cy="17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56122F9-D880-4B91-BE6B-91C6ECADDE99}"/>
              </a:ext>
            </a:extLst>
          </p:cNvPr>
          <p:cNvCxnSpPr>
            <a:cxnSpLocks/>
          </p:cNvCxnSpPr>
          <p:nvPr/>
        </p:nvCxnSpPr>
        <p:spPr>
          <a:xfrm flipV="1">
            <a:off x="3098661" y="3356512"/>
            <a:ext cx="0" cy="257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B6D017-8C9A-40F8-9C62-23D6A619A1A3}"/>
              </a:ext>
            </a:extLst>
          </p:cNvPr>
          <p:cNvCxnSpPr>
            <a:cxnSpLocks/>
          </p:cNvCxnSpPr>
          <p:nvPr/>
        </p:nvCxnSpPr>
        <p:spPr>
          <a:xfrm>
            <a:off x="3098661" y="4163198"/>
            <a:ext cx="0" cy="230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EC9389A-79E9-4C6D-937C-F7B6CDE25587}"/>
              </a:ext>
            </a:extLst>
          </p:cNvPr>
          <p:cNvSpPr txBox="1"/>
          <p:nvPr/>
        </p:nvSpPr>
        <p:spPr>
          <a:xfrm>
            <a:off x="2696037" y="3639428"/>
            <a:ext cx="854585" cy="420564"/>
          </a:xfrm>
          <a:prstGeom prst="rect">
            <a:avLst/>
          </a:prstGeom>
          <a:noFill/>
        </p:spPr>
        <p:txBody>
          <a:bodyPr wrap="square" rtlCol="0">
            <a:spAutoFit/>
          </a:bodyPr>
          <a:lstStyle/>
          <a:p>
            <a:r>
              <a:rPr lang="en-US" sz="2133" dirty="0"/>
              <a:t>3.25” </a:t>
            </a:r>
          </a:p>
        </p:txBody>
      </p:sp>
      <p:cxnSp>
        <p:nvCxnSpPr>
          <p:cNvPr id="47" name="Straight Arrow Connector 46">
            <a:extLst>
              <a:ext uri="{FF2B5EF4-FFF2-40B4-BE49-F238E27FC236}">
                <a16:creationId xmlns:a16="http://schemas.microsoft.com/office/drawing/2014/main" id="{50E98537-971D-458C-B097-164A2C6B6C73}"/>
              </a:ext>
            </a:extLst>
          </p:cNvPr>
          <p:cNvCxnSpPr>
            <a:cxnSpLocks/>
          </p:cNvCxnSpPr>
          <p:nvPr/>
        </p:nvCxnSpPr>
        <p:spPr>
          <a:xfrm>
            <a:off x="2152819" y="1199150"/>
            <a:ext cx="534720" cy="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9917770-4A7B-429D-A3F5-3C3A84335C5B}"/>
              </a:ext>
            </a:extLst>
          </p:cNvPr>
          <p:cNvSpPr txBox="1"/>
          <p:nvPr/>
        </p:nvSpPr>
        <p:spPr>
          <a:xfrm>
            <a:off x="1691683" y="986326"/>
            <a:ext cx="552451" cy="420564"/>
          </a:xfrm>
          <a:prstGeom prst="rect">
            <a:avLst/>
          </a:prstGeom>
          <a:noFill/>
        </p:spPr>
        <p:txBody>
          <a:bodyPr wrap="square" rtlCol="0">
            <a:spAutoFit/>
          </a:bodyPr>
          <a:lstStyle/>
          <a:p>
            <a:r>
              <a:rPr lang="en-US" sz="2133" dirty="0"/>
              <a:t>4”</a:t>
            </a:r>
          </a:p>
        </p:txBody>
      </p:sp>
      <p:cxnSp>
        <p:nvCxnSpPr>
          <p:cNvPr id="50" name="Straight Arrow Connector 49">
            <a:extLst>
              <a:ext uri="{FF2B5EF4-FFF2-40B4-BE49-F238E27FC236}">
                <a16:creationId xmlns:a16="http://schemas.microsoft.com/office/drawing/2014/main" id="{AA124D79-1576-4024-987B-8CF520F4C531}"/>
              </a:ext>
            </a:extLst>
          </p:cNvPr>
          <p:cNvCxnSpPr>
            <a:cxnSpLocks/>
          </p:cNvCxnSpPr>
          <p:nvPr/>
        </p:nvCxnSpPr>
        <p:spPr>
          <a:xfrm flipH="1" flipV="1">
            <a:off x="2749493" y="4586920"/>
            <a:ext cx="296563" cy="415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A49EB7C-285B-4ACF-808D-D934867E85A3}"/>
              </a:ext>
            </a:extLst>
          </p:cNvPr>
          <p:cNvCxnSpPr>
            <a:cxnSpLocks/>
          </p:cNvCxnSpPr>
          <p:nvPr/>
        </p:nvCxnSpPr>
        <p:spPr>
          <a:xfrm flipH="1">
            <a:off x="2670337" y="1136596"/>
            <a:ext cx="16051" cy="3112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F71E083-E9A4-4F3F-9075-42B9DBA9293C}"/>
              </a:ext>
            </a:extLst>
          </p:cNvPr>
          <p:cNvCxnSpPr>
            <a:cxnSpLocks/>
            <a:stCxn id="48" idx="1"/>
          </p:cNvCxnSpPr>
          <p:nvPr/>
        </p:nvCxnSpPr>
        <p:spPr>
          <a:xfrm flipH="1">
            <a:off x="1341187" y="1196608"/>
            <a:ext cx="350496" cy="4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343CCEE-189C-477D-8AF5-7DF1F2478F8C}"/>
              </a:ext>
            </a:extLst>
          </p:cNvPr>
          <p:cNvCxnSpPr>
            <a:cxnSpLocks/>
          </p:cNvCxnSpPr>
          <p:nvPr/>
        </p:nvCxnSpPr>
        <p:spPr>
          <a:xfrm flipH="1">
            <a:off x="1327637" y="1063830"/>
            <a:ext cx="24076" cy="2815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5CAD4B7-44C5-4DC4-97B8-ABF1098C184F}"/>
              </a:ext>
            </a:extLst>
          </p:cNvPr>
          <p:cNvCxnSpPr>
            <a:cxnSpLocks/>
          </p:cNvCxnSpPr>
          <p:nvPr/>
        </p:nvCxnSpPr>
        <p:spPr>
          <a:xfrm flipV="1">
            <a:off x="884978" y="2224512"/>
            <a:ext cx="285669" cy="2513363"/>
          </a:xfrm>
          <a:prstGeom prst="line">
            <a:avLst/>
          </a:prstGeom>
          <a:ln>
            <a:solidFill>
              <a:schemeClr val="accent6">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34D3FA5B-B05C-4E76-B08E-C557091EF8DB}"/>
              </a:ext>
            </a:extLst>
          </p:cNvPr>
          <p:cNvCxnSpPr>
            <a:cxnSpLocks/>
          </p:cNvCxnSpPr>
          <p:nvPr/>
        </p:nvCxnSpPr>
        <p:spPr>
          <a:xfrm>
            <a:off x="884978" y="5780879"/>
            <a:ext cx="285669" cy="23"/>
          </a:xfrm>
          <a:prstGeom prst="line">
            <a:avLst/>
          </a:prstGeom>
          <a:ln>
            <a:solidFill>
              <a:schemeClr val="accent6">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B67123CE-9BC8-4189-B175-72004D5D98D0}"/>
              </a:ext>
            </a:extLst>
          </p:cNvPr>
          <p:cNvSpPr txBox="1"/>
          <p:nvPr/>
        </p:nvSpPr>
        <p:spPr>
          <a:xfrm>
            <a:off x="9496455" y="176575"/>
            <a:ext cx="2923557" cy="872098"/>
          </a:xfrm>
          <a:prstGeom prst="rect">
            <a:avLst/>
          </a:prstGeom>
          <a:noFill/>
        </p:spPr>
        <p:txBody>
          <a:bodyPr wrap="none" rtlCol="0">
            <a:spAutoFit/>
          </a:bodyPr>
          <a:lstStyle/>
          <a:p>
            <a:r>
              <a:rPr lang="en-US" sz="1867" dirty="0"/>
              <a:t>Front array</a:t>
            </a:r>
          </a:p>
          <a:p>
            <a:r>
              <a:rPr lang="en-US" sz="1867" dirty="0"/>
              <a:t>	</a:t>
            </a:r>
            <a:r>
              <a:rPr lang="en-US" sz="1333" dirty="0"/>
              <a:t>             8.255 cm </a:t>
            </a:r>
          </a:p>
          <a:p>
            <a:r>
              <a:rPr lang="en-US" sz="1333" dirty="0"/>
              <a:t>		   square grid</a:t>
            </a:r>
          </a:p>
        </p:txBody>
      </p:sp>
      <p:sp>
        <p:nvSpPr>
          <p:cNvPr id="94" name="TextBox 93">
            <a:extLst>
              <a:ext uri="{FF2B5EF4-FFF2-40B4-BE49-F238E27FC236}">
                <a16:creationId xmlns:a16="http://schemas.microsoft.com/office/drawing/2014/main" id="{C7CED41B-F80B-43F9-B224-E77E766007E7}"/>
              </a:ext>
            </a:extLst>
          </p:cNvPr>
          <p:cNvSpPr txBox="1"/>
          <p:nvPr/>
        </p:nvSpPr>
        <p:spPr>
          <a:xfrm>
            <a:off x="9358965" y="3251198"/>
            <a:ext cx="3241657" cy="1364541"/>
          </a:xfrm>
          <a:prstGeom prst="rect">
            <a:avLst/>
          </a:prstGeom>
          <a:noFill/>
        </p:spPr>
        <p:txBody>
          <a:bodyPr wrap="none" rtlCol="0">
            <a:spAutoFit/>
          </a:bodyPr>
          <a:lstStyle/>
          <a:p>
            <a:r>
              <a:rPr lang="en-US" sz="1867" dirty="0"/>
              <a:t>Both arrays  </a:t>
            </a:r>
          </a:p>
          <a:p>
            <a:r>
              <a:rPr lang="en-US" sz="1867" dirty="0"/>
              <a:t>		     </a:t>
            </a:r>
            <a:r>
              <a:rPr lang="en-US" sz="1333" dirty="0"/>
              <a:t>(back array</a:t>
            </a:r>
          </a:p>
          <a:p>
            <a:r>
              <a:rPr lang="en-US" sz="1333" dirty="0"/>
              <a:t>		           is offset</a:t>
            </a:r>
          </a:p>
          <a:p>
            <a:r>
              <a:rPr lang="en-US" sz="1333" dirty="0"/>
              <a:t>		             from font)</a:t>
            </a:r>
          </a:p>
          <a:p>
            <a:endParaRPr lang="en-US" sz="1867" dirty="0"/>
          </a:p>
        </p:txBody>
      </p:sp>
      <p:pic>
        <p:nvPicPr>
          <p:cNvPr id="96" name="Picture 95" descr="Graphical user interface&#10;&#10;Description automatically generated with medium confidence">
            <a:extLst>
              <a:ext uri="{FF2B5EF4-FFF2-40B4-BE49-F238E27FC236}">
                <a16:creationId xmlns:a16="http://schemas.microsoft.com/office/drawing/2014/main" id="{7940125C-D2FE-43F3-B4C5-E140E973344C}"/>
              </a:ext>
            </a:extLst>
          </p:cNvPr>
          <p:cNvPicPr>
            <a:picLocks noChangeAspect="1"/>
          </p:cNvPicPr>
          <p:nvPr/>
        </p:nvPicPr>
        <p:blipFill rotWithShape="1">
          <a:blip r:embed="rId6">
            <a:extLst>
              <a:ext uri="{28A0092B-C50C-407E-A947-70E740481C1C}">
                <a14:useLocalDpi xmlns:a14="http://schemas.microsoft.com/office/drawing/2010/main" val="0"/>
              </a:ext>
            </a:extLst>
          </a:blip>
          <a:srcRect l="44516" t="20800" r="43678" b="8583"/>
          <a:stretch/>
        </p:blipFill>
        <p:spPr>
          <a:xfrm>
            <a:off x="5700733" y="2690503"/>
            <a:ext cx="908339" cy="2883851"/>
          </a:xfrm>
          <a:prstGeom prst="rect">
            <a:avLst/>
          </a:prstGeom>
        </p:spPr>
      </p:pic>
      <p:sp>
        <p:nvSpPr>
          <p:cNvPr id="97" name="TextBox 96">
            <a:extLst>
              <a:ext uri="{FF2B5EF4-FFF2-40B4-BE49-F238E27FC236}">
                <a16:creationId xmlns:a16="http://schemas.microsoft.com/office/drawing/2014/main" id="{AA84F57E-E66C-4522-98C3-618CB72E9ADF}"/>
              </a:ext>
            </a:extLst>
          </p:cNvPr>
          <p:cNvSpPr txBox="1"/>
          <p:nvPr/>
        </p:nvSpPr>
        <p:spPr>
          <a:xfrm>
            <a:off x="5832635" y="1060041"/>
            <a:ext cx="2569806" cy="830997"/>
          </a:xfrm>
          <a:prstGeom prst="rect">
            <a:avLst/>
          </a:prstGeom>
          <a:noFill/>
        </p:spPr>
        <p:txBody>
          <a:bodyPr wrap="none" rtlCol="0">
            <a:spAutoFit/>
          </a:bodyPr>
          <a:lstStyle/>
          <a:p>
            <a:r>
              <a:rPr lang="en-US" sz="1600" dirty="0">
                <a:solidFill>
                  <a:srgbClr val="FF0000"/>
                </a:solidFill>
              </a:rPr>
              <a:t>Within R&lt;49 cm of center,</a:t>
            </a:r>
          </a:p>
          <a:p>
            <a:r>
              <a:rPr lang="en-US" sz="1600" dirty="0">
                <a:solidFill>
                  <a:srgbClr val="FF0000"/>
                </a:solidFill>
              </a:rPr>
              <a:t>   </a:t>
            </a:r>
            <a:r>
              <a:rPr lang="en-US" sz="1600" i="1" dirty="0">
                <a:solidFill>
                  <a:srgbClr val="FF0000"/>
                </a:solidFill>
              </a:rPr>
              <a:t>nowhere is further than</a:t>
            </a:r>
          </a:p>
          <a:p>
            <a:r>
              <a:rPr lang="en-US" sz="1600" i="1" dirty="0">
                <a:solidFill>
                  <a:srgbClr val="FF0000"/>
                </a:solidFill>
              </a:rPr>
              <a:t>   4 cm from a  thermocouple</a:t>
            </a:r>
          </a:p>
        </p:txBody>
      </p:sp>
      <p:cxnSp>
        <p:nvCxnSpPr>
          <p:cNvPr id="98" name="Straight Arrow Connector 97">
            <a:extLst>
              <a:ext uri="{FF2B5EF4-FFF2-40B4-BE49-F238E27FC236}">
                <a16:creationId xmlns:a16="http://schemas.microsoft.com/office/drawing/2014/main" id="{E6BEC9D5-A67F-4CFA-B2CF-0CCA09147642}"/>
              </a:ext>
            </a:extLst>
          </p:cNvPr>
          <p:cNvCxnSpPr>
            <a:cxnSpLocks/>
          </p:cNvCxnSpPr>
          <p:nvPr/>
        </p:nvCxnSpPr>
        <p:spPr>
          <a:xfrm>
            <a:off x="7914284" y="1921815"/>
            <a:ext cx="1398865" cy="18712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F86F223-6CB6-459A-B3E5-D43C8F4C528A}"/>
              </a:ext>
            </a:extLst>
          </p:cNvPr>
          <p:cNvSpPr txBox="1"/>
          <p:nvPr/>
        </p:nvSpPr>
        <p:spPr>
          <a:xfrm>
            <a:off x="195967" y="5850462"/>
            <a:ext cx="2762166" cy="338554"/>
          </a:xfrm>
          <a:prstGeom prst="rect">
            <a:avLst/>
          </a:prstGeom>
          <a:noFill/>
        </p:spPr>
        <p:txBody>
          <a:bodyPr wrap="none" rtlCol="0">
            <a:spAutoFit/>
          </a:bodyPr>
          <a:lstStyle/>
          <a:p>
            <a:r>
              <a:rPr lang="en-US" sz="1600" dirty="0"/>
              <a:t>Thermocouple bar is 5/8” thick</a:t>
            </a:r>
          </a:p>
        </p:txBody>
      </p:sp>
      <p:sp>
        <p:nvSpPr>
          <p:cNvPr id="4" name="TextBox 3">
            <a:extLst>
              <a:ext uri="{FF2B5EF4-FFF2-40B4-BE49-F238E27FC236}">
                <a16:creationId xmlns:a16="http://schemas.microsoft.com/office/drawing/2014/main" id="{89FEFB27-A737-4D0F-B873-9C319A3B2A56}"/>
              </a:ext>
            </a:extLst>
          </p:cNvPr>
          <p:cNvSpPr txBox="1"/>
          <p:nvPr/>
        </p:nvSpPr>
        <p:spPr>
          <a:xfrm>
            <a:off x="3415756" y="5515675"/>
            <a:ext cx="4462632" cy="830997"/>
          </a:xfrm>
          <a:prstGeom prst="rect">
            <a:avLst/>
          </a:prstGeom>
          <a:noFill/>
        </p:spPr>
        <p:txBody>
          <a:bodyPr wrap="none" rtlCol="0">
            <a:spAutoFit/>
          </a:bodyPr>
          <a:lstStyle/>
          <a:p>
            <a:pPr algn="ctr"/>
            <a:r>
              <a:rPr lang="en-US" sz="1600" dirty="0">
                <a:solidFill>
                  <a:srgbClr val="0070C0"/>
                </a:solidFill>
              </a:rPr>
              <a:t>Expect thermocouples to last lifetime of facility, but</a:t>
            </a:r>
          </a:p>
          <a:p>
            <a:pPr algn="ctr"/>
            <a:r>
              <a:rPr lang="en-US" sz="1600" i="1" dirty="0">
                <a:solidFill>
                  <a:srgbClr val="0070C0"/>
                </a:solidFill>
              </a:rPr>
              <a:t>each thermocouple bar is individually replaceable</a:t>
            </a:r>
          </a:p>
          <a:p>
            <a:pPr algn="ctr"/>
            <a:r>
              <a:rPr lang="en-US" sz="1600" i="1" dirty="0">
                <a:solidFill>
                  <a:srgbClr val="0070C0"/>
                </a:solidFill>
              </a:rPr>
              <a:t> without removing block from absorber</a:t>
            </a:r>
          </a:p>
        </p:txBody>
      </p:sp>
      <p:pic>
        <p:nvPicPr>
          <p:cNvPr id="10" name="Picture 9">
            <a:extLst>
              <a:ext uri="{FF2B5EF4-FFF2-40B4-BE49-F238E27FC236}">
                <a16:creationId xmlns:a16="http://schemas.microsoft.com/office/drawing/2014/main" id="{DD212861-7114-4C48-9902-011E44F3D305}"/>
              </a:ext>
            </a:extLst>
          </p:cNvPr>
          <p:cNvPicPr>
            <a:picLocks noChangeAspect="1"/>
          </p:cNvPicPr>
          <p:nvPr/>
        </p:nvPicPr>
        <p:blipFill>
          <a:blip r:embed="rId7"/>
          <a:stretch>
            <a:fillRect/>
          </a:stretch>
        </p:blipFill>
        <p:spPr>
          <a:xfrm>
            <a:off x="3660486" y="2745335"/>
            <a:ext cx="1922445" cy="2824983"/>
          </a:xfrm>
          <a:prstGeom prst="rect">
            <a:avLst/>
          </a:prstGeom>
        </p:spPr>
      </p:pic>
      <p:pic>
        <p:nvPicPr>
          <p:cNvPr id="12" name="Picture 11">
            <a:extLst>
              <a:ext uri="{FF2B5EF4-FFF2-40B4-BE49-F238E27FC236}">
                <a16:creationId xmlns:a16="http://schemas.microsoft.com/office/drawing/2014/main" id="{6AC43959-8D5B-49A7-92BB-BCBB25FAC14E}"/>
              </a:ext>
            </a:extLst>
          </p:cNvPr>
          <p:cNvPicPr>
            <a:picLocks noChangeAspect="1"/>
          </p:cNvPicPr>
          <p:nvPr/>
        </p:nvPicPr>
        <p:blipFill>
          <a:blip r:embed="rId8"/>
          <a:stretch>
            <a:fillRect/>
          </a:stretch>
        </p:blipFill>
        <p:spPr>
          <a:xfrm>
            <a:off x="6900879" y="2107962"/>
            <a:ext cx="667767" cy="3406365"/>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7EA5D5F0-DFDF-4C41-966F-0EACFFE6E6B3}"/>
              </a:ext>
            </a:extLst>
          </p:cNvPr>
          <p:cNvPicPr>
            <a:picLocks noChangeAspect="1"/>
          </p:cNvPicPr>
          <p:nvPr/>
        </p:nvPicPr>
        <p:blipFill rotWithShape="1">
          <a:blip r:embed="rId9"/>
          <a:srcRect l="8605" r="52344"/>
          <a:stretch/>
        </p:blipFill>
        <p:spPr>
          <a:xfrm rot="5400000">
            <a:off x="3425019" y="649075"/>
            <a:ext cx="1670136" cy="2219119"/>
          </a:xfrm>
          <a:prstGeom prst="rect">
            <a:avLst/>
          </a:prstGeom>
        </p:spPr>
      </p:pic>
      <p:cxnSp>
        <p:nvCxnSpPr>
          <p:cNvPr id="49" name="Straight Arrow Connector 48">
            <a:extLst>
              <a:ext uri="{FF2B5EF4-FFF2-40B4-BE49-F238E27FC236}">
                <a16:creationId xmlns:a16="http://schemas.microsoft.com/office/drawing/2014/main" id="{FE2F3BDD-E5E7-458E-BA99-1C99DA48AA05}"/>
              </a:ext>
            </a:extLst>
          </p:cNvPr>
          <p:cNvCxnSpPr>
            <a:cxnSpLocks/>
          </p:cNvCxnSpPr>
          <p:nvPr/>
        </p:nvCxnSpPr>
        <p:spPr>
          <a:xfrm>
            <a:off x="4569213" y="872598"/>
            <a:ext cx="1" cy="27185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3C28DF-0435-45E7-8414-210A6A5576E0}"/>
              </a:ext>
            </a:extLst>
          </p:cNvPr>
          <p:cNvCxnSpPr>
            <a:cxnSpLocks/>
          </p:cNvCxnSpPr>
          <p:nvPr/>
        </p:nvCxnSpPr>
        <p:spPr>
          <a:xfrm>
            <a:off x="6631115" y="5457781"/>
            <a:ext cx="285669" cy="23"/>
          </a:xfrm>
          <a:prstGeom prst="line">
            <a:avLst/>
          </a:prstGeom>
          <a:ln>
            <a:solidFill>
              <a:schemeClr val="accent6">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113FBC6-82DE-4E90-BC6D-D3773C4FEDCD}"/>
              </a:ext>
            </a:extLst>
          </p:cNvPr>
          <p:cNvCxnSpPr>
            <a:cxnSpLocks/>
          </p:cNvCxnSpPr>
          <p:nvPr/>
        </p:nvCxnSpPr>
        <p:spPr>
          <a:xfrm flipV="1">
            <a:off x="6609073" y="2262857"/>
            <a:ext cx="310948" cy="2023052"/>
          </a:xfrm>
          <a:prstGeom prst="line">
            <a:avLst/>
          </a:prstGeom>
          <a:ln>
            <a:solidFill>
              <a:schemeClr val="accent6">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4DBA85AC-D13F-4F20-A3E4-B18B93660EF1}"/>
              </a:ext>
            </a:extLst>
          </p:cNvPr>
          <p:cNvCxnSpPr>
            <a:cxnSpLocks/>
          </p:cNvCxnSpPr>
          <p:nvPr/>
        </p:nvCxnSpPr>
        <p:spPr>
          <a:xfrm flipV="1">
            <a:off x="4889907" y="2412003"/>
            <a:ext cx="502648" cy="363400"/>
          </a:xfrm>
          <a:prstGeom prst="line">
            <a:avLst/>
          </a:prstGeom>
          <a:ln>
            <a:solidFill>
              <a:schemeClr val="accent6">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15924B0-43C2-4AFD-AB1A-50AFD03F1DD6}"/>
              </a:ext>
            </a:extLst>
          </p:cNvPr>
          <p:cNvCxnSpPr>
            <a:cxnSpLocks/>
          </p:cNvCxnSpPr>
          <p:nvPr/>
        </p:nvCxnSpPr>
        <p:spPr>
          <a:xfrm flipH="1" flipV="1">
            <a:off x="3160236" y="2438111"/>
            <a:ext cx="1258579" cy="330028"/>
          </a:xfrm>
          <a:prstGeom prst="line">
            <a:avLst/>
          </a:prstGeom>
          <a:ln>
            <a:solidFill>
              <a:schemeClr val="accent6">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13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0"/>
            <a:ext cx="8293100" cy="751712"/>
          </a:xfrm>
        </p:spPr>
        <p:txBody>
          <a:bodyPr>
            <a:normAutofit/>
          </a:bodyPr>
          <a:lstStyle/>
          <a:p>
            <a:r>
              <a:rPr lang="en-US" sz="2400" dirty="0">
                <a:solidFill>
                  <a:srgbClr val="0070C0"/>
                </a:solidFill>
              </a:rPr>
              <a:t>Radiological protection</a:t>
            </a:r>
          </a:p>
        </p:txBody>
      </p:sp>
      <p:sp>
        <p:nvSpPr>
          <p:cNvPr id="4" name="Date Placeholder 3"/>
          <p:cNvSpPr>
            <a:spLocks noGrp="1"/>
          </p:cNvSpPr>
          <p:nvPr>
            <p:ph type="dt" sz="half" idx="10"/>
          </p:nvPr>
        </p:nvSpPr>
        <p:spPr/>
        <p:txBody>
          <a:bodyPr/>
          <a:lstStyle/>
          <a:p>
            <a:pPr>
              <a:defRPr/>
            </a:pPr>
            <a:fld id="{123A47C5-6614-457E-82D1-780CD4250EA8}"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27</a:t>
            </a:fld>
            <a:endParaRPr lang="en-US" dirty="0"/>
          </a:p>
        </p:txBody>
      </p:sp>
      <p:sp>
        <p:nvSpPr>
          <p:cNvPr id="3" name="Content Placeholder 2"/>
          <p:cNvSpPr>
            <a:spLocks noGrp="1"/>
          </p:cNvSpPr>
          <p:nvPr>
            <p:ph idx="13"/>
          </p:nvPr>
        </p:nvSpPr>
        <p:spPr>
          <a:xfrm>
            <a:off x="279854" y="782941"/>
            <a:ext cx="8414767" cy="4846638"/>
          </a:xfrm>
          <a:prstGeom prst="rect">
            <a:avLst/>
          </a:prstGeom>
        </p:spPr>
        <p:txBody>
          <a:bodyPr vert="horz" lIns="0" tIns="45720" rIns="0" bIns="45720" rtlCol="0">
            <a:normAutofit/>
          </a:bodyPr>
          <a:lstStyle/>
          <a:p>
            <a:pPr marL="342900" indent="-342900"/>
            <a:r>
              <a:rPr lang="en-US" sz="1800" dirty="0">
                <a:solidFill>
                  <a:srgbClr val="004C97"/>
                </a:solidFill>
              </a:rPr>
              <a:t>One of the requirements of the Absorber is to provide radiation protection to people in compliance with FRCM.</a:t>
            </a:r>
          </a:p>
          <a:p>
            <a:pPr marL="342900" indent="-342900"/>
            <a:r>
              <a:rPr lang="en-US" sz="1800" dirty="0">
                <a:solidFill>
                  <a:srgbClr val="004C97"/>
                </a:solidFill>
              </a:rPr>
              <a:t>Residual dose rates in Beam OFF areas need to be less than 20 mrem/hr. Max is 10 mrem/</a:t>
            </a:r>
            <a:r>
              <a:rPr lang="en-US" sz="1800" dirty="0" err="1">
                <a:solidFill>
                  <a:srgbClr val="004C97"/>
                </a:solidFill>
              </a:rPr>
              <a:t>hr</a:t>
            </a:r>
            <a:r>
              <a:rPr lang="en-US" sz="1800" dirty="0">
                <a:solidFill>
                  <a:srgbClr val="004C97"/>
                </a:solidFill>
              </a:rPr>
              <a:t> as shown below.</a:t>
            </a:r>
          </a:p>
          <a:p>
            <a:pPr marL="342900" indent="-342900"/>
            <a:r>
              <a:rPr lang="en-US" sz="1800" dirty="0">
                <a:solidFill>
                  <a:srgbClr val="004C97"/>
                </a:solidFill>
              </a:rPr>
              <a:t>Beam ON prompt dose rates in the Absorber service building do not exceed 5 x 10</a:t>
            </a:r>
            <a:r>
              <a:rPr lang="en-US" sz="1800" baseline="30000" dirty="0">
                <a:solidFill>
                  <a:srgbClr val="004C97"/>
                </a:solidFill>
              </a:rPr>
              <a:t>-5</a:t>
            </a:r>
            <a:r>
              <a:rPr lang="en-US" sz="1800" dirty="0">
                <a:solidFill>
                  <a:srgbClr val="004C97"/>
                </a:solidFill>
              </a:rPr>
              <a:t> mrem/hr.</a:t>
            </a:r>
          </a:p>
        </p:txBody>
      </p:sp>
      <p:pic>
        <p:nvPicPr>
          <p:cNvPr id="8" name="Picture 7">
            <a:extLst>
              <a:ext uri="{FF2B5EF4-FFF2-40B4-BE49-F238E27FC236}">
                <a16:creationId xmlns:a16="http://schemas.microsoft.com/office/drawing/2014/main" id="{0B354C78-9443-4062-B5F4-1D60550724AE}"/>
              </a:ext>
            </a:extLst>
          </p:cNvPr>
          <p:cNvPicPr>
            <a:picLocks noChangeAspect="1"/>
          </p:cNvPicPr>
          <p:nvPr/>
        </p:nvPicPr>
        <p:blipFill>
          <a:blip r:embed="rId2"/>
          <a:stretch>
            <a:fillRect/>
          </a:stretch>
        </p:blipFill>
        <p:spPr>
          <a:xfrm>
            <a:off x="1626903" y="2518803"/>
            <a:ext cx="3908993" cy="3254385"/>
          </a:xfrm>
          <a:prstGeom prst="rect">
            <a:avLst/>
          </a:prstGeom>
        </p:spPr>
      </p:pic>
      <p:pic>
        <p:nvPicPr>
          <p:cNvPr id="9" name="Picture 8">
            <a:extLst>
              <a:ext uri="{FF2B5EF4-FFF2-40B4-BE49-F238E27FC236}">
                <a16:creationId xmlns:a16="http://schemas.microsoft.com/office/drawing/2014/main" id="{E256FF4A-D81F-4AFE-AE8F-1EDC76392267}"/>
              </a:ext>
            </a:extLst>
          </p:cNvPr>
          <p:cNvPicPr>
            <a:picLocks noChangeAspect="1"/>
          </p:cNvPicPr>
          <p:nvPr/>
        </p:nvPicPr>
        <p:blipFill>
          <a:blip r:embed="rId3"/>
          <a:stretch>
            <a:fillRect/>
          </a:stretch>
        </p:blipFill>
        <p:spPr>
          <a:xfrm>
            <a:off x="6391275" y="2153044"/>
            <a:ext cx="3822701" cy="3838453"/>
          </a:xfrm>
          <a:prstGeom prst="rect">
            <a:avLst/>
          </a:prstGeom>
        </p:spPr>
      </p:pic>
      <p:sp>
        <p:nvSpPr>
          <p:cNvPr id="13" name="TextBox 12">
            <a:extLst>
              <a:ext uri="{FF2B5EF4-FFF2-40B4-BE49-F238E27FC236}">
                <a16:creationId xmlns:a16="http://schemas.microsoft.com/office/drawing/2014/main" id="{8F8DA919-749F-4436-AFDB-9D313265213A}"/>
              </a:ext>
            </a:extLst>
          </p:cNvPr>
          <p:cNvSpPr txBox="1"/>
          <p:nvPr/>
        </p:nvSpPr>
        <p:spPr>
          <a:xfrm>
            <a:off x="4759473" y="2296653"/>
            <a:ext cx="1826630" cy="307777"/>
          </a:xfrm>
          <a:prstGeom prst="rect">
            <a:avLst/>
          </a:prstGeom>
          <a:noFill/>
        </p:spPr>
        <p:txBody>
          <a:bodyPr wrap="square" rtlCol="0">
            <a:spAutoFit/>
          </a:bodyPr>
          <a:lstStyle/>
          <a:p>
            <a:r>
              <a:rPr lang="en-US" sz="1400" b="1" i="1" dirty="0">
                <a:solidFill>
                  <a:srgbClr val="002060"/>
                </a:solidFill>
                <a:latin typeface="Helvetica" panose="020B0604020202020204" pitchFamily="34" charset="0"/>
                <a:cs typeface="Helvetica" panose="020B0604020202020204" pitchFamily="34" charset="0"/>
              </a:rPr>
              <a:t>Max: 10 mrem/</a:t>
            </a:r>
            <a:r>
              <a:rPr lang="en-US" sz="1400" b="1" i="1" dirty="0" err="1">
                <a:solidFill>
                  <a:srgbClr val="002060"/>
                </a:solidFill>
                <a:latin typeface="Helvetica" panose="020B0604020202020204" pitchFamily="34" charset="0"/>
                <a:cs typeface="Helvetica" panose="020B0604020202020204" pitchFamily="34" charset="0"/>
              </a:rPr>
              <a:t>hr</a:t>
            </a:r>
            <a:endParaRPr lang="en-US" sz="1400" b="1" i="1" dirty="0">
              <a:solidFill>
                <a:srgbClr val="002060"/>
              </a:solidFill>
              <a:latin typeface="Helvetica" panose="020B0604020202020204" pitchFamily="34" charset="0"/>
              <a:cs typeface="Helvetica" panose="020B0604020202020204" pitchFamily="34" charset="0"/>
            </a:endParaRPr>
          </a:p>
        </p:txBody>
      </p:sp>
      <p:sp>
        <p:nvSpPr>
          <p:cNvPr id="14" name="TextBox 13">
            <a:extLst>
              <a:ext uri="{FF2B5EF4-FFF2-40B4-BE49-F238E27FC236}">
                <a16:creationId xmlns:a16="http://schemas.microsoft.com/office/drawing/2014/main" id="{A15A48C2-DA30-481B-AACB-76559548E2CB}"/>
              </a:ext>
            </a:extLst>
          </p:cNvPr>
          <p:cNvSpPr txBox="1"/>
          <p:nvPr/>
        </p:nvSpPr>
        <p:spPr>
          <a:xfrm>
            <a:off x="8302625" y="343119"/>
            <a:ext cx="4207669" cy="276999"/>
          </a:xfrm>
          <a:prstGeom prst="rect">
            <a:avLst/>
          </a:prstGeom>
          <a:noFill/>
        </p:spPr>
        <p:txBody>
          <a:bodyPr wrap="square" rtlCol="0">
            <a:spAutoFit/>
          </a:bodyPr>
          <a:lstStyle/>
          <a:p>
            <a:r>
              <a:rPr lang="en-US" sz="1200" b="1" i="1" dirty="0">
                <a:solidFill>
                  <a:srgbClr val="002060"/>
                </a:solidFill>
                <a:latin typeface="Helvetica" panose="020B0604020202020204" pitchFamily="34" charset="0"/>
                <a:cs typeface="Helvetica" panose="020B0604020202020204" pitchFamily="34" charset="0"/>
              </a:rPr>
              <a:t>Igor Rakhno and </a:t>
            </a:r>
            <a:r>
              <a:rPr lang="en-US" sz="1200" b="1" i="1" dirty="0" err="1">
                <a:solidFill>
                  <a:srgbClr val="002060"/>
                </a:solidFill>
                <a:latin typeface="Helvetica" panose="020B0604020202020204" pitchFamily="34" charset="0"/>
                <a:cs typeface="Helvetica" panose="020B0604020202020204" pitchFamily="34" charset="0"/>
              </a:rPr>
              <a:t>Nikilai</a:t>
            </a:r>
            <a:r>
              <a:rPr lang="en-US" sz="1200" b="1" i="1" dirty="0">
                <a:solidFill>
                  <a:srgbClr val="002060"/>
                </a:solidFill>
                <a:latin typeface="Helvetica" panose="020B0604020202020204" pitchFamily="34" charset="0"/>
                <a:cs typeface="Helvetica" panose="020B0604020202020204" pitchFamily="34" charset="0"/>
              </a:rPr>
              <a:t> Mokhov </a:t>
            </a:r>
          </a:p>
        </p:txBody>
      </p:sp>
    </p:spTree>
    <p:extLst>
      <p:ext uri="{BB962C8B-B14F-4D97-AF65-F5344CB8AC3E}">
        <p14:creationId xmlns:p14="http://schemas.microsoft.com/office/powerpoint/2010/main" val="2562009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22" y="-80805"/>
            <a:ext cx="8293100" cy="751712"/>
          </a:xfrm>
        </p:spPr>
        <p:txBody>
          <a:bodyPr>
            <a:normAutofit/>
          </a:bodyPr>
          <a:lstStyle/>
          <a:p>
            <a:r>
              <a:rPr lang="en-US" sz="2400" dirty="0">
                <a:solidFill>
                  <a:srgbClr val="0070C0"/>
                </a:solidFill>
              </a:rPr>
              <a:t>Qualifying weld procedure for all types of welds</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EEAD2F-9181-4EEB-9403-39FDC72FB95F}"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1003491" y="6506829"/>
            <a:ext cx="700617" cy="187325"/>
          </a:xfrm>
        </p:spPr>
        <p:txBody>
          <a:bodyPr/>
          <a:lstStyle/>
          <a:p>
            <a:pPr>
              <a:defRPr/>
            </a:pPr>
            <a:fld id="{0C39C72E-2A13-EB4D-AD45-6D4E6ACAED8D}" type="slidenum">
              <a:rPr lang="en-US" smtClean="0"/>
              <a:pPr>
                <a:defRPr/>
              </a:pPr>
              <a:t>28</a:t>
            </a:fld>
            <a:endParaRPr lang="en-US" dirty="0"/>
          </a:p>
        </p:txBody>
      </p:sp>
      <p:pic>
        <p:nvPicPr>
          <p:cNvPr id="18" name="Picture 17">
            <a:extLst>
              <a:ext uri="{FF2B5EF4-FFF2-40B4-BE49-F238E27FC236}">
                <a16:creationId xmlns:a16="http://schemas.microsoft.com/office/drawing/2014/main" id="{41424C49-55B9-4643-9C78-C80C989FD3DC}"/>
              </a:ext>
            </a:extLst>
          </p:cNvPr>
          <p:cNvPicPr>
            <a:picLocks noChangeAspect="1"/>
          </p:cNvPicPr>
          <p:nvPr/>
        </p:nvPicPr>
        <p:blipFill>
          <a:blip r:embed="rId2"/>
          <a:stretch>
            <a:fillRect/>
          </a:stretch>
        </p:blipFill>
        <p:spPr>
          <a:xfrm>
            <a:off x="6142217" y="1969181"/>
            <a:ext cx="3144860" cy="2083979"/>
          </a:xfrm>
          <a:prstGeom prst="rect">
            <a:avLst/>
          </a:prstGeom>
        </p:spPr>
      </p:pic>
      <p:sp>
        <p:nvSpPr>
          <p:cNvPr id="19" name="TextBox 18">
            <a:extLst>
              <a:ext uri="{FF2B5EF4-FFF2-40B4-BE49-F238E27FC236}">
                <a16:creationId xmlns:a16="http://schemas.microsoft.com/office/drawing/2014/main" id="{65F45020-48BF-42A3-A39A-7F67B48EA8DA}"/>
              </a:ext>
            </a:extLst>
          </p:cNvPr>
          <p:cNvSpPr txBox="1"/>
          <p:nvPr/>
        </p:nvSpPr>
        <p:spPr>
          <a:xfrm>
            <a:off x="1971445" y="1567401"/>
            <a:ext cx="2701739" cy="307777"/>
          </a:xfrm>
          <a:prstGeom prst="rect">
            <a:avLst/>
          </a:prstGeom>
          <a:solidFill>
            <a:schemeClr val="bg1">
              <a:lumMod val="75000"/>
            </a:schemeClr>
          </a:solidFill>
          <a:ln>
            <a:noFill/>
          </a:ln>
        </p:spPr>
        <p:txBody>
          <a:bodyPr wrap="square" rtlCol="0">
            <a:spAutoFit/>
          </a:bodyPr>
          <a:lstStyle/>
          <a:p>
            <a:pPr algn="ctr"/>
            <a:r>
              <a:rPr lang="en-US" sz="1400" dirty="0">
                <a:solidFill>
                  <a:srgbClr val="002060"/>
                </a:solidFill>
                <a:latin typeface="Helvetica" panose="020B0604020202020204" pitchFamily="34" charset="0"/>
                <a:cs typeface="Helvetica" panose="020B0604020202020204" pitchFamily="34" charset="0"/>
              </a:rPr>
              <a:t>Sample coupons</a:t>
            </a:r>
          </a:p>
        </p:txBody>
      </p:sp>
      <p:sp>
        <p:nvSpPr>
          <p:cNvPr id="20" name="TextBox 19">
            <a:extLst>
              <a:ext uri="{FF2B5EF4-FFF2-40B4-BE49-F238E27FC236}">
                <a16:creationId xmlns:a16="http://schemas.microsoft.com/office/drawing/2014/main" id="{0BCA3B44-73BD-482A-AD59-61B35ACFABFF}"/>
              </a:ext>
            </a:extLst>
          </p:cNvPr>
          <p:cNvSpPr txBox="1"/>
          <p:nvPr/>
        </p:nvSpPr>
        <p:spPr>
          <a:xfrm>
            <a:off x="6363777" y="1734654"/>
            <a:ext cx="2701739" cy="307777"/>
          </a:xfrm>
          <a:prstGeom prst="rect">
            <a:avLst/>
          </a:prstGeom>
          <a:solidFill>
            <a:schemeClr val="bg1">
              <a:lumMod val="75000"/>
            </a:schemeClr>
          </a:solidFill>
          <a:ln>
            <a:noFill/>
          </a:ln>
        </p:spPr>
        <p:txBody>
          <a:bodyPr wrap="square" rtlCol="0">
            <a:spAutoFit/>
          </a:bodyPr>
          <a:lstStyle/>
          <a:p>
            <a:pPr algn="ctr"/>
            <a:r>
              <a:rPr lang="en-US" sz="1400" dirty="0">
                <a:solidFill>
                  <a:srgbClr val="002060"/>
                </a:solidFill>
                <a:latin typeface="Helvetica" panose="020B0604020202020204" pitchFamily="34" charset="0"/>
                <a:cs typeface="Helvetica" panose="020B0604020202020204" pitchFamily="34" charset="0"/>
              </a:rPr>
              <a:t>Radiographs</a:t>
            </a:r>
          </a:p>
        </p:txBody>
      </p:sp>
      <p:pic>
        <p:nvPicPr>
          <p:cNvPr id="7" name="Picture 6">
            <a:extLst>
              <a:ext uri="{FF2B5EF4-FFF2-40B4-BE49-F238E27FC236}">
                <a16:creationId xmlns:a16="http://schemas.microsoft.com/office/drawing/2014/main" id="{8F0E9FFA-D1B4-9807-CC42-448DE8342AC5}"/>
              </a:ext>
            </a:extLst>
          </p:cNvPr>
          <p:cNvPicPr>
            <a:picLocks noChangeAspect="1"/>
          </p:cNvPicPr>
          <p:nvPr/>
        </p:nvPicPr>
        <p:blipFill>
          <a:blip r:embed="rId3"/>
          <a:stretch>
            <a:fillRect/>
          </a:stretch>
        </p:blipFill>
        <p:spPr>
          <a:xfrm>
            <a:off x="884570" y="1875178"/>
            <a:ext cx="4684637" cy="4435453"/>
          </a:xfrm>
          <a:prstGeom prst="rect">
            <a:avLst/>
          </a:prstGeom>
        </p:spPr>
      </p:pic>
      <p:pic>
        <p:nvPicPr>
          <p:cNvPr id="9" name="Picture 8">
            <a:extLst>
              <a:ext uri="{FF2B5EF4-FFF2-40B4-BE49-F238E27FC236}">
                <a16:creationId xmlns:a16="http://schemas.microsoft.com/office/drawing/2014/main" id="{60F8317D-6ACA-9C0B-6A30-34E3DD8E84E6}"/>
              </a:ext>
            </a:extLst>
          </p:cNvPr>
          <p:cNvPicPr>
            <a:picLocks noChangeAspect="1"/>
          </p:cNvPicPr>
          <p:nvPr/>
        </p:nvPicPr>
        <p:blipFill>
          <a:blip r:embed="rId4"/>
          <a:stretch>
            <a:fillRect/>
          </a:stretch>
        </p:blipFill>
        <p:spPr>
          <a:xfrm>
            <a:off x="6100119" y="4181715"/>
            <a:ext cx="3139079" cy="2174635"/>
          </a:xfrm>
          <a:prstGeom prst="rect">
            <a:avLst/>
          </a:prstGeom>
        </p:spPr>
      </p:pic>
      <p:pic>
        <p:nvPicPr>
          <p:cNvPr id="11" name="Picture 10" descr="A picture containing game&#10;&#10;Description automatically generated">
            <a:extLst>
              <a:ext uri="{FF2B5EF4-FFF2-40B4-BE49-F238E27FC236}">
                <a16:creationId xmlns:a16="http://schemas.microsoft.com/office/drawing/2014/main" id="{6EC3C1E2-0928-2DBD-77E4-338E3A241EC6}"/>
              </a:ext>
            </a:extLst>
          </p:cNvPr>
          <p:cNvPicPr>
            <a:picLocks noChangeAspect="1"/>
          </p:cNvPicPr>
          <p:nvPr/>
        </p:nvPicPr>
        <p:blipFill rotWithShape="1">
          <a:blip r:embed="rId5">
            <a:extLst>
              <a:ext uri="{28A0092B-C50C-407E-A947-70E740481C1C}">
                <a14:useLocalDpi xmlns:a14="http://schemas.microsoft.com/office/drawing/2010/main" val="0"/>
              </a:ext>
            </a:extLst>
          </a:blip>
          <a:srcRect l="18871" t="17862" r="46074" b="14772"/>
          <a:stretch/>
        </p:blipFill>
        <p:spPr>
          <a:xfrm>
            <a:off x="9784308" y="1773108"/>
            <a:ext cx="1863436" cy="2174634"/>
          </a:xfrm>
          <a:prstGeom prst="rect">
            <a:avLst/>
          </a:prstGeom>
        </p:spPr>
      </p:pic>
      <p:sp>
        <p:nvSpPr>
          <p:cNvPr id="3" name="TextBox 2">
            <a:extLst>
              <a:ext uri="{FF2B5EF4-FFF2-40B4-BE49-F238E27FC236}">
                <a16:creationId xmlns:a16="http://schemas.microsoft.com/office/drawing/2014/main" id="{ECDC179D-8EDC-F304-2C28-C4EEA86522B1}"/>
              </a:ext>
            </a:extLst>
          </p:cNvPr>
          <p:cNvSpPr txBox="1"/>
          <p:nvPr/>
        </p:nvSpPr>
        <p:spPr>
          <a:xfrm>
            <a:off x="9203773" y="3167049"/>
            <a:ext cx="734817" cy="338554"/>
          </a:xfrm>
          <a:prstGeom prst="rect">
            <a:avLst/>
          </a:prstGeom>
          <a:noFill/>
        </p:spPr>
        <p:txBody>
          <a:bodyPr wrap="none" rtlCol="0">
            <a:spAutoFit/>
          </a:bodyPr>
          <a:lstStyle/>
          <a:p>
            <a:r>
              <a:rPr lang="en-US" sz="1600" dirty="0"/>
              <a:t>2”pipe</a:t>
            </a:r>
          </a:p>
        </p:txBody>
      </p:sp>
      <p:cxnSp>
        <p:nvCxnSpPr>
          <p:cNvPr id="10" name="Straight Arrow Connector 9">
            <a:extLst>
              <a:ext uri="{FF2B5EF4-FFF2-40B4-BE49-F238E27FC236}">
                <a16:creationId xmlns:a16="http://schemas.microsoft.com/office/drawing/2014/main" id="{63059DFA-CF01-011A-2A7A-8EC1A63F4D7B}"/>
              </a:ext>
            </a:extLst>
          </p:cNvPr>
          <p:cNvCxnSpPr>
            <a:cxnSpLocks/>
          </p:cNvCxnSpPr>
          <p:nvPr/>
        </p:nvCxnSpPr>
        <p:spPr>
          <a:xfrm flipV="1">
            <a:off x="10028350" y="2895744"/>
            <a:ext cx="943515" cy="4559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774B974-83C1-3E7A-C3FB-FE922406FF26}"/>
              </a:ext>
            </a:extLst>
          </p:cNvPr>
          <p:cNvSpPr txBox="1"/>
          <p:nvPr/>
        </p:nvSpPr>
        <p:spPr>
          <a:xfrm>
            <a:off x="9287077" y="3837833"/>
            <a:ext cx="695190" cy="338554"/>
          </a:xfrm>
          <a:prstGeom prst="rect">
            <a:avLst/>
          </a:prstGeom>
          <a:noFill/>
        </p:spPr>
        <p:txBody>
          <a:bodyPr wrap="none" rtlCol="0">
            <a:spAutoFit/>
          </a:bodyPr>
          <a:lstStyle/>
          <a:p>
            <a:r>
              <a:rPr lang="en-US" sz="1600" dirty="0"/>
              <a:t>Elbow</a:t>
            </a:r>
          </a:p>
        </p:txBody>
      </p:sp>
      <p:sp>
        <p:nvSpPr>
          <p:cNvPr id="16" name="TextBox 15">
            <a:extLst>
              <a:ext uri="{FF2B5EF4-FFF2-40B4-BE49-F238E27FC236}">
                <a16:creationId xmlns:a16="http://schemas.microsoft.com/office/drawing/2014/main" id="{FFF12E8C-B042-7837-66FA-36F97E740477}"/>
              </a:ext>
            </a:extLst>
          </p:cNvPr>
          <p:cNvSpPr txBox="1"/>
          <p:nvPr/>
        </p:nvSpPr>
        <p:spPr>
          <a:xfrm>
            <a:off x="9228644" y="4015113"/>
            <a:ext cx="1063625" cy="338554"/>
          </a:xfrm>
          <a:prstGeom prst="rect">
            <a:avLst/>
          </a:prstGeom>
          <a:noFill/>
        </p:spPr>
        <p:txBody>
          <a:bodyPr wrap="none" rtlCol="0">
            <a:spAutoFit/>
          </a:bodyPr>
          <a:lstStyle/>
          <a:p>
            <a:r>
              <a:rPr lang="en-US" sz="1600" dirty="0"/>
              <a:t>Core block</a:t>
            </a:r>
          </a:p>
        </p:txBody>
      </p:sp>
      <p:cxnSp>
        <p:nvCxnSpPr>
          <p:cNvPr id="21" name="Straight Arrow Connector 20">
            <a:extLst>
              <a:ext uri="{FF2B5EF4-FFF2-40B4-BE49-F238E27FC236}">
                <a16:creationId xmlns:a16="http://schemas.microsoft.com/office/drawing/2014/main" id="{BFE05D00-63D8-7D1F-328B-719D90F74B7D}"/>
              </a:ext>
            </a:extLst>
          </p:cNvPr>
          <p:cNvCxnSpPr>
            <a:cxnSpLocks/>
            <a:stCxn id="16" idx="3"/>
          </p:cNvCxnSpPr>
          <p:nvPr/>
        </p:nvCxnSpPr>
        <p:spPr>
          <a:xfrm flipV="1">
            <a:off x="10292269" y="3885342"/>
            <a:ext cx="220712" cy="2990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EAF8151-FD54-3A37-166D-4CA568D8AF1C}"/>
              </a:ext>
            </a:extLst>
          </p:cNvPr>
          <p:cNvCxnSpPr>
            <a:cxnSpLocks/>
          </p:cNvCxnSpPr>
          <p:nvPr/>
        </p:nvCxnSpPr>
        <p:spPr>
          <a:xfrm flipV="1">
            <a:off x="10005020" y="3547357"/>
            <a:ext cx="779476" cy="464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71E42B0-0A55-8FB1-60CF-C1E2007B1DAB}"/>
              </a:ext>
            </a:extLst>
          </p:cNvPr>
          <p:cNvSpPr txBox="1"/>
          <p:nvPr/>
        </p:nvSpPr>
        <p:spPr>
          <a:xfrm>
            <a:off x="10999236" y="3993130"/>
            <a:ext cx="616387" cy="338554"/>
          </a:xfrm>
          <a:prstGeom prst="rect">
            <a:avLst/>
          </a:prstGeom>
          <a:noFill/>
        </p:spPr>
        <p:txBody>
          <a:bodyPr wrap="none" rtlCol="0">
            <a:spAutoFit/>
          </a:bodyPr>
          <a:lstStyle/>
          <a:p>
            <a:r>
              <a:rPr lang="en-US" sz="1600" dirty="0"/>
              <a:t>Weld</a:t>
            </a:r>
          </a:p>
        </p:txBody>
      </p:sp>
      <p:cxnSp>
        <p:nvCxnSpPr>
          <p:cNvPr id="29" name="Straight Arrow Connector 28">
            <a:extLst>
              <a:ext uri="{FF2B5EF4-FFF2-40B4-BE49-F238E27FC236}">
                <a16:creationId xmlns:a16="http://schemas.microsoft.com/office/drawing/2014/main" id="{1ADFFCD9-4B9A-4322-8CCE-5CBEE38BFD39}"/>
              </a:ext>
            </a:extLst>
          </p:cNvPr>
          <p:cNvCxnSpPr>
            <a:cxnSpLocks/>
          </p:cNvCxnSpPr>
          <p:nvPr/>
        </p:nvCxnSpPr>
        <p:spPr>
          <a:xfrm flipH="1" flipV="1">
            <a:off x="11066135" y="3359453"/>
            <a:ext cx="241295" cy="755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1A6B5377-C0CE-FBA0-898A-C1C27B79B0EA}"/>
              </a:ext>
            </a:extLst>
          </p:cNvPr>
          <p:cNvCxnSpPr>
            <a:cxnSpLocks/>
          </p:cNvCxnSpPr>
          <p:nvPr/>
        </p:nvCxnSpPr>
        <p:spPr>
          <a:xfrm flipV="1">
            <a:off x="11307430" y="3553429"/>
            <a:ext cx="195858" cy="5616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9CB78B12-8CFB-0A00-7F6C-0A25AFB6ED28}"/>
              </a:ext>
            </a:extLst>
          </p:cNvPr>
          <p:cNvSpPr txBox="1"/>
          <p:nvPr/>
        </p:nvSpPr>
        <p:spPr>
          <a:xfrm>
            <a:off x="884570" y="414744"/>
            <a:ext cx="11126903" cy="1754326"/>
          </a:xfrm>
          <a:prstGeom prst="rect">
            <a:avLst/>
          </a:prstGeom>
          <a:noFill/>
        </p:spPr>
        <p:txBody>
          <a:bodyPr wrap="square" rtlCol="0">
            <a:spAutoFit/>
          </a:bodyPr>
          <a:lstStyle/>
          <a:p>
            <a:r>
              <a:rPr lang="en-US" sz="1800" b="0" dirty="0">
                <a:solidFill>
                  <a:schemeClr val="accent1">
                    <a:lumMod val="75000"/>
                  </a:schemeClr>
                </a:solidFill>
              </a:rPr>
              <a:t>6 out of 6 pipe to block weld coupons passed ASME B31.3 Normal Fluid Service criteria.</a:t>
            </a:r>
          </a:p>
          <a:p>
            <a:r>
              <a:rPr lang="en-US" sz="1800" b="0" dirty="0">
                <a:solidFill>
                  <a:schemeClr val="accent1">
                    <a:lumMod val="75000"/>
                  </a:schemeClr>
                </a:solidFill>
              </a:rPr>
              <a:t> Welds were done as per WPS: ED0017753-LBNF Absorber Aluminum Core Block Pipe to Block WPS.</a:t>
            </a:r>
          </a:p>
          <a:p>
            <a:r>
              <a:rPr lang="en-US" sz="1800" b="0" dirty="0">
                <a:solidFill>
                  <a:schemeClr val="accent1">
                    <a:lumMod val="75000"/>
                  </a:schemeClr>
                </a:solidFill>
              </a:rPr>
              <a:t>6 out of 6 plug weld coupons passed ASME B31.3 Normal Fluid Service criteria. Welds were done as per WPS: ED0017773-LBNF Absorber Aluminum Core Block Plug Welds WPS.</a:t>
            </a:r>
          </a:p>
          <a:p>
            <a:endParaRPr lang="en-US" sz="1800" b="0" dirty="0">
              <a:solidFill>
                <a:schemeClr val="accent1">
                  <a:lumMod val="75000"/>
                </a:schemeClr>
              </a:solidFill>
            </a:endParaRPr>
          </a:p>
          <a:p>
            <a:endParaRPr lang="en-US" dirty="0"/>
          </a:p>
        </p:txBody>
      </p:sp>
      <p:pic>
        <p:nvPicPr>
          <p:cNvPr id="25" name="Picture 24" descr="A screenshot of a computer&#10;&#10;Description automatically generated">
            <a:extLst>
              <a:ext uri="{FF2B5EF4-FFF2-40B4-BE49-F238E27FC236}">
                <a16:creationId xmlns:a16="http://schemas.microsoft.com/office/drawing/2014/main" id="{EFD5101F-78E3-3A03-48D0-20365C37F297}"/>
              </a:ext>
            </a:extLst>
          </p:cNvPr>
          <p:cNvPicPr>
            <a:picLocks noChangeAspect="1"/>
          </p:cNvPicPr>
          <p:nvPr/>
        </p:nvPicPr>
        <p:blipFill rotWithShape="1">
          <a:blip r:embed="rId6">
            <a:extLst>
              <a:ext uri="{28A0092B-C50C-407E-A947-70E740481C1C}">
                <a14:useLocalDpi xmlns:a14="http://schemas.microsoft.com/office/drawing/2010/main" val="0"/>
              </a:ext>
            </a:extLst>
          </a:blip>
          <a:srcRect l="31813" t="20234" r="23642" b="17351"/>
          <a:stretch/>
        </p:blipFill>
        <p:spPr>
          <a:xfrm>
            <a:off x="9647828" y="4316471"/>
            <a:ext cx="2004390" cy="1705959"/>
          </a:xfrm>
          <a:prstGeom prst="rect">
            <a:avLst/>
          </a:prstGeom>
        </p:spPr>
      </p:pic>
      <p:sp>
        <p:nvSpPr>
          <p:cNvPr id="28" name="TextBox 27">
            <a:extLst>
              <a:ext uri="{FF2B5EF4-FFF2-40B4-BE49-F238E27FC236}">
                <a16:creationId xmlns:a16="http://schemas.microsoft.com/office/drawing/2014/main" id="{282C6CB1-6BFE-5B0E-2595-0C12857F8E49}"/>
              </a:ext>
            </a:extLst>
          </p:cNvPr>
          <p:cNvSpPr txBox="1"/>
          <p:nvPr/>
        </p:nvSpPr>
        <p:spPr>
          <a:xfrm>
            <a:off x="9611304" y="5977848"/>
            <a:ext cx="1922899" cy="338554"/>
          </a:xfrm>
          <a:prstGeom prst="rect">
            <a:avLst/>
          </a:prstGeom>
          <a:noFill/>
        </p:spPr>
        <p:txBody>
          <a:bodyPr wrap="none" rtlCol="0">
            <a:spAutoFit/>
          </a:bodyPr>
          <a:lstStyle/>
          <a:p>
            <a:r>
              <a:rPr lang="en-US" sz="1600" dirty="0"/>
              <a:t>Samples welding box</a:t>
            </a:r>
          </a:p>
        </p:txBody>
      </p:sp>
    </p:spTree>
    <p:extLst>
      <p:ext uri="{BB962C8B-B14F-4D97-AF65-F5344CB8AC3E}">
        <p14:creationId xmlns:p14="http://schemas.microsoft.com/office/powerpoint/2010/main" val="963922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43E79-0369-2AF6-A87F-2D242B48F6BD}"/>
              </a:ext>
            </a:extLst>
          </p:cNvPr>
          <p:cNvSpPr>
            <a:spLocks noGrp="1"/>
          </p:cNvSpPr>
          <p:nvPr>
            <p:ph type="dt" sz="half" idx="10"/>
          </p:nvPr>
        </p:nvSpPr>
        <p:spPr/>
        <p:txBody>
          <a:bodyPr/>
          <a:lstStyle/>
          <a:p>
            <a:fld id="{C796E9EC-3601-45AB-8E8C-538335176014}" type="datetime1">
              <a:rPr lang="en-US" smtClean="0"/>
              <a:t>9/16/2022</a:t>
            </a:fld>
            <a:endParaRPr lang="en-US"/>
          </a:p>
        </p:txBody>
      </p:sp>
      <p:sp>
        <p:nvSpPr>
          <p:cNvPr id="3" name="Footer Placeholder 2">
            <a:extLst>
              <a:ext uri="{FF2B5EF4-FFF2-40B4-BE49-F238E27FC236}">
                <a16:creationId xmlns:a16="http://schemas.microsoft.com/office/drawing/2014/main" id="{90D7E19C-29D9-37B2-4C01-71B4B8E2FEC2}"/>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325D2DF8-254B-8993-6E95-C8D43D61ECC4}"/>
              </a:ext>
            </a:extLst>
          </p:cNvPr>
          <p:cNvSpPr>
            <a:spLocks noGrp="1"/>
          </p:cNvSpPr>
          <p:nvPr>
            <p:ph type="sldNum" sz="quarter" idx="12"/>
          </p:nvPr>
        </p:nvSpPr>
        <p:spPr/>
        <p:txBody>
          <a:bodyPr/>
          <a:lstStyle/>
          <a:p>
            <a:fld id="{443F4085-F2C1-4F1D-B128-8B1E659C333A}" type="slidenum">
              <a:rPr lang="en-US" smtClean="0"/>
              <a:t>29</a:t>
            </a:fld>
            <a:endParaRPr lang="en-US"/>
          </a:p>
        </p:txBody>
      </p:sp>
      <p:sp>
        <p:nvSpPr>
          <p:cNvPr id="5" name="TextBox 4">
            <a:extLst>
              <a:ext uri="{FF2B5EF4-FFF2-40B4-BE49-F238E27FC236}">
                <a16:creationId xmlns:a16="http://schemas.microsoft.com/office/drawing/2014/main" id="{D1CE159C-2C40-A3A2-572D-874CDFA527EA}"/>
              </a:ext>
            </a:extLst>
          </p:cNvPr>
          <p:cNvSpPr txBox="1"/>
          <p:nvPr/>
        </p:nvSpPr>
        <p:spPr>
          <a:xfrm>
            <a:off x="4492487" y="397565"/>
            <a:ext cx="2879186" cy="461665"/>
          </a:xfrm>
          <a:prstGeom prst="rect">
            <a:avLst/>
          </a:prstGeom>
          <a:noFill/>
        </p:spPr>
        <p:txBody>
          <a:bodyPr wrap="none" rtlCol="0">
            <a:spAutoFit/>
          </a:bodyPr>
          <a:lstStyle/>
          <a:p>
            <a:r>
              <a:rPr lang="en-US" sz="2400" dirty="0">
                <a:solidFill>
                  <a:srgbClr val="0070C0"/>
                </a:solidFill>
              </a:rPr>
              <a:t>LBNF Absorber Status</a:t>
            </a:r>
          </a:p>
        </p:txBody>
      </p:sp>
      <p:sp>
        <p:nvSpPr>
          <p:cNvPr id="6" name="TextBox 5">
            <a:extLst>
              <a:ext uri="{FF2B5EF4-FFF2-40B4-BE49-F238E27FC236}">
                <a16:creationId xmlns:a16="http://schemas.microsoft.com/office/drawing/2014/main" id="{47813D5A-C162-FA52-F012-57531572B763}"/>
              </a:ext>
            </a:extLst>
          </p:cNvPr>
          <p:cNvSpPr txBox="1"/>
          <p:nvPr/>
        </p:nvSpPr>
        <p:spPr>
          <a:xfrm>
            <a:off x="1335819" y="1423283"/>
            <a:ext cx="5693546" cy="923330"/>
          </a:xfrm>
          <a:prstGeom prst="rect">
            <a:avLst/>
          </a:prstGeom>
          <a:noFill/>
        </p:spPr>
        <p:txBody>
          <a:bodyPr wrap="none" rtlCol="0">
            <a:spAutoFit/>
          </a:bodyPr>
          <a:lstStyle/>
          <a:p>
            <a:r>
              <a:rPr lang="en-US" dirty="0">
                <a:solidFill>
                  <a:srgbClr val="002060"/>
                </a:solidFill>
              </a:rPr>
              <a:t>The preliminary design of the LBNF Absorber is completed.</a:t>
            </a:r>
          </a:p>
          <a:p>
            <a:endParaRPr lang="en-US" dirty="0">
              <a:solidFill>
                <a:srgbClr val="002060"/>
              </a:solidFill>
            </a:endParaRPr>
          </a:p>
          <a:p>
            <a:r>
              <a:rPr lang="en-US" dirty="0">
                <a:solidFill>
                  <a:srgbClr val="002060"/>
                </a:solidFill>
              </a:rPr>
              <a:t>The Final Design Review is scheduled in April 2023.</a:t>
            </a:r>
          </a:p>
        </p:txBody>
      </p:sp>
    </p:spTree>
    <p:extLst>
      <p:ext uri="{BB962C8B-B14F-4D97-AF65-F5344CB8AC3E}">
        <p14:creationId xmlns:p14="http://schemas.microsoft.com/office/powerpoint/2010/main" val="237377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31A300-D6AB-A623-AABE-2E36CAECD5C0}"/>
              </a:ext>
            </a:extLst>
          </p:cNvPr>
          <p:cNvSpPr>
            <a:spLocks noGrp="1"/>
          </p:cNvSpPr>
          <p:nvPr>
            <p:ph type="dt" sz="half" idx="10"/>
          </p:nvPr>
        </p:nvSpPr>
        <p:spPr/>
        <p:txBody>
          <a:bodyPr/>
          <a:lstStyle/>
          <a:p>
            <a:fld id="{C796E9EC-3601-45AB-8E8C-538335176014}" type="datetime1">
              <a:rPr lang="en-US" smtClean="0"/>
              <a:t>9/16/2022</a:t>
            </a:fld>
            <a:endParaRPr lang="en-US"/>
          </a:p>
        </p:txBody>
      </p:sp>
      <p:sp>
        <p:nvSpPr>
          <p:cNvPr id="3" name="Footer Placeholder 2">
            <a:extLst>
              <a:ext uri="{FF2B5EF4-FFF2-40B4-BE49-F238E27FC236}">
                <a16:creationId xmlns:a16="http://schemas.microsoft.com/office/drawing/2014/main" id="{C8569C8C-8099-5D12-7035-1291F1116549}"/>
              </a:ext>
            </a:extLst>
          </p:cNvPr>
          <p:cNvSpPr>
            <a:spLocks noGrp="1"/>
          </p:cNvSpPr>
          <p:nvPr>
            <p:ph type="ftr" sz="quarter" idx="11"/>
          </p:nvPr>
        </p:nvSpPr>
        <p:spPr/>
        <p:txBody>
          <a:bodyPr/>
          <a:lstStyle/>
          <a:p>
            <a:r>
              <a:rPr lang="en-US" dirty="0"/>
              <a:t>LBNF Hadron Absorber  Mechanical Design</a:t>
            </a:r>
          </a:p>
        </p:txBody>
      </p:sp>
      <p:sp>
        <p:nvSpPr>
          <p:cNvPr id="4" name="Slide Number Placeholder 3">
            <a:extLst>
              <a:ext uri="{FF2B5EF4-FFF2-40B4-BE49-F238E27FC236}">
                <a16:creationId xmlns:a16="http://schemas.microsoft.com/office/drawing/2014/main" id="{38C25C42-EB06-E31C-6D3E-FDCA9D6536CB}"/>
              </a:ext>
            </a:extLst>
          </p:cNvPr>
          <p:cNvSpPr>
            <a:spLocks noGrp="1"/>
          </p:cNvSpPr>
          <p:nvPr>
            <p:ph type="sldNum" sz="quarter" idx="12"/>
          </p:nvPr>
        </p:nvSpPr>
        <p:spPr/>
        <p:txBody>
          <a:bodyPr/>
          <a:lstStyle/>
          <a:p>
            <a:fld id="{443F4085-F2C1-4F1D-B128-8B1E659C333A}" type="slidenum">
              <a:rPr lang="en-US" smtClean="0"/>
              <a:t>3</a:t>
            </a:fld>
            <a:endParaRPr lang="en-US"/>
          </a:p>
        </p:txBody>
      </p:sp>
      <p:pic>
        <p:nvPicPr>
          <p:cNvPr id="6" name="Picture 5">
            <a:extLst>
              <a:ext uri="{FF2B5EF4-FFF2-40B4-BE49-F238E27FC236}">
                <a16:creationId xmlns:a16="http://schemas.microsoft.com/office/drawing/2014/main" id="{289CD36C-D3B9-3616-114B-30145A2C353F}"/>
              </a:ext>
            </a:extLst>
          </p:cNvPr>
          <p:cNvPicPr>
            <a:picLocks noChangeAspect="1"/>
          </p:cNvPicPr>
          <p:nvPr/>
        </p:nvPicPr>
        <p:blipFill rotWithShape="1">
          <a:blip r:embed="rId2"/>
          <a:srcRect l="2745" t="3775" r="13616" b="908"/>
          <a:stretch/>
        </p:blipFill>
        <p:spPr>
          <a:xfrm>
            <a:off x="213198" y="1140636"/>
            <a:ext cx="2743200" cy="1954433"/>
          </a:xfrm>
          <a:prstGeom prst="rect">
            <a:avLst/>
          </a:prstGeom>
        </p:spPr>
      </p:pic>
      <p:pic>
        <p:nvPicPr>
          <p:cNvPr id="7" name="Picture 6">
            <a:extLst>
              <a:ext uri="{FF2B5EF4-FFF2-40B4-BE49-F238E27FC236}">
                <a16:creationId xmlns:a16="http://schemas.microsoft.com/office/drawing/2014/main" id="{DFC2BD85-6D32-CD01-92C5-7D518573D375}"/>
              </a:ext>
            </a:extLst>
          </p:cNvPr>
          <p:cNvPicPr>
            <a:picLocks noChangeAspect="1"/>
          </p:cNvPicPr>
          <p:nvPr/>
        </p:nvPicPr>
        <p:blipFill rotWithShape="1">
          <a:blip r:embed="rId3"/>
          <a:srcRect l="10733" t="16075" r="32088" b="23651"/>
          <a:stretch/>
        </p:blipFill>
        <p:spPr>
          <a:xfrm>
            <a:off x="3267259" y="1190500"/>
            <a:ext cx="2242892" cy="1883231"/>
          </a:xfrm>
          <a:prstGeom prst="rect">
            <a:avLst/>
          </a:prstGeom>
        </p:spPr>
      </p:pic>
      <p:pic>
        <p:nvPicPr>
          <p:cNvPr id="8" name="Picture 7">
            <a:extLst>
              <a:ext uri="{FF2B5EF4-FFF2-40B4-BE49-F238E27FC236}">
                <a16:creationId xmlns:a16="http://schemas.microsoft.com/office/drawing/2014/main" id="{8D279374-F4B5-DC73-43C4-4FE853251D97}"/>
              </a:ext>
            </a:extLst>
          </p:cNvPr>
          <p:cNvPicPr>
            <a:picLocks noChangeAspect="1"/>
          </p:cNvPicPr>
          <p:nvPr/>
        </p:nvPicPr>
        <p:blipFill rotWithShape="1">
          <a:blip r:embed="rId4"/>
          <a:srcRect l="14728" t="730"/>
          <a:stretch/>
        </p:blipFill>
        <p:spPr>
          <a:xfrm>
            <a:off x="5903124" y="1133544"/>
            <a:ext cx="2537639" cy="1965025"/>
          </a:xfrm>
          <a:prstGeom prst="rect">
            <a:avLst/>
          </a:prstGeom>
        </p:spPr>
      </p:pic>
      <p:sp>
        <p:nvSpPr>
          <p:cNvPr id="9" name="TextBox 8">
            <a:extLst>
              <a:ext uri="{FF2B5EF4-FFF2-40B4-BE49-F238E27FC236}">
                <a16:creationId xmlns:a16="http://schemas.microsoft.com/office/drawing/2014/main" id="{8CE29039-D541-9ACF-2B5F-D29700709464}"/>
              </a:ext>
            </a:extLst>
          </p:cNvPr>
          <p:cNvSpPr txBox="1"/>
          <p:nvPr/>
        </p:nvSpPr>
        <p:spPr>
          <a:xfrm>
            <a:off x="8205" y="3092110"/>
            <a:ext cx="3264740" cy="1323439"/>
          </a:xfrm>
          <a:prstGeom prst="rect">
            <a:avLst/>
          </a:prstGeom>
          <a:noFill/>
        </p:spPr>
        <p:txBody>
          <a:bodyPr wrap="none" rtlCol="0">
            <a:spAutoFit/>
          </a:bodyPr>
          <a:lstStyle/>
          <a:p>
            <a:pPr marL="457200" indent="-457200">
              <a:buAutoNum type="alphaUcParenR"/>
            </a:pPr>
            <a:r>
              <a:rPr lang="en-US" sz="1600" dirty="0">
                <a:solidFill>
                  <a:srgbClr val="002060"/>
                </a:solidFill>
              </a:rPr>
              <a:t>Water-cooled Aluminum core</a:t>
            </a:r>
          </a:p>
          <a:p>
            <a:pPr marL="457200" indent="-457200">
              <a:buAutoNum type="alphaUcParenR"/>
            </a:pPr>
            <a:r>
              <a:rPr lang="en-US" sz="1600" dirty="0">
                <a:solidFill>
                  <a:srgbClr val="002060"/>
                </a:solidFill>
              </a:rPr>
              <a:t>Steel core</a:t>
            </a:r>
          </a:p>
          <a:p>
            <a:pPr marL="457200" indent="-457200">
              <a:buAutoNum type="alphaUcParenR"/>
            </a:pPr>
            <a:r>
              <a:rPr lang="en-US" sz="1600" dirty="0">
                <a:solidFill>
                  <a:srgbClr val="002060"/>
                </a:solidFill>
              </a:rPr>
              <a:t>“Blue Block” steel shielding</a:t>
            </a:r>
          </a:p>
          <a:p>
            <a:pPr marL="457200" indent="-457200">
              <a:buAutoNum type="alphaUcParenR"/>
            </a:pPr>
            <a:r>
              <a:rPr lang="en-US" sz="1600" dirty="0">
                <a:solidFill>
                  <a:srgbClr val="002060"/>
                </a:solidFill>
              </a:rPr>
              <a:t>Access door to Hadron Monitor</a:t>
            </a:r>
          </a:p>
          <a:p>
            <a:pPr marL="457200" indent="-457200">
              <a:buAutoNum type="alphaUcParenR"/>
            </a:pPr>
            <a:r>
              <a:rPr lang="en-US" sz="1600" dirty="0">
                <a:solidFill>
                  <a:srgbClr val="002060"/>
                </a:solidFill>
              </a:rPr>
              <a:t>Concrete shielding</a:t>
            </a:r>
          </a:p>
        </p:txBody>
      </p:sp>
      <p:sp>
        <p:nvSpPr>
          <p:cNvPr id="10" name="Content Placeholder 29">
            <a:extLst>
              <a:ext uri="{FF2B5EF4-FFF2-40B4-BE49-F238E27FC236}">
                <a16:creationId xmlns:a16="http://schemas.microsoft.com/office/drawing/2014/main" id="{CE866B57-19EB-E2B0-ECDD-A3CFC5F7DF5A}"/>
              </a:ext>
            </a:extLst>
          </p:cNvPr>
          <p:cNvSpPr txBox="1">
            <a:spLocks/>
          </p:cNvSpPr>
          <p:nvPr/>
        </p:nvSpPr>
        <p:spPr bwMode="auto">
          <a:xfrm>
            <a:off x="230895" y="639848"/>
            <a:ext cx="11668064" cy="811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solidFill>
                  <a:srgbClr val="002060"/>
                </a:solidFill>
                <a:latin typeface="Helvetica" panose="020B0604020202020204" pitchFamily="34" charset="0"/>
                <a:ea typeface="Geneva" pitchFamily="121" charset="-128"/>
              </a:rPr>
              <a:t>Absorbs the leftover hadronic and E.M. radiation at the end of the </a:t>
            </a:r>
            <a:r>
              <a:rPr lang="en-US" altLang="en-US" sz="1600" dirty="0" err="1">
                <a:solidFill>
                  <a:srgbClr val="002060"/>
                </a:solidFill>
                <a:latin typeface="Helvetica" panose="020B0604020202020204" pitchFamily="34" charset="0"/>
                <a:ea typeface="Geneva" pitchFamily="121" charset="-128"/>
              </a:rPr>
              <a:t>NuMI</a:t>
            </a:r>
            <a:r>
              <a:rPr lang="en-US" altLang="en-US" sz="1600" dirty="0">
                <a:solidFill>
                  <a:srgbClr val="002060"/>
                </a:solidFill>
                <a:latin typeface="Helvetica" panose="020B0604020202020204" pitchFamily="34" charset="0"/>
                <a:ea typeface="Geneva" pitchFamily="121" charset="-128"/>
              </a:rPr>
              <a:t> decay vessel. Protects surroundings from prompt and residual radiation. During normal operation, about 1/6 of beam power is deposited in the absorber</a:t>
            </a:r>
          </a:p>
        </p:txBody>
      </p:sp>
      <p:pic>
        <p:nvPicPr>
          <p:cNvPr id="11" name="Picture 10" descr="Diagram, schematic&#10;&#10;Description automatically generated">
            <a:extLst>
              <a:ext uri="{FF2B5EF4-FFF2-40B4-BE49-F238E27FC236}">
                <a16:creationId xmlns:a16="http://schemas.microsoft.com/office/drawing/2014/main" id="{F8729574-E2A9-46BC-6D07-F411787DF698}"/>
              </a:ext>
            </a:extLst>
          </p:cNvPr>
          <p:cNvPicPr>
            <a:picLocks noChangeAspect="1"/>
          </p:cNvPicPr>
          <p:nvPr/>
        </p:nvPicPr>
        <p:blipFill>
          <a:blip r:embed="rId5"/>
          <a:stretch>
            <a:fillRect/>
          </a:stretch>
        </p:blipFill>
        <p:spPr>
          <a:xfrm>
            <a:off x="8628627" y="1140636"/>
            <a:ext cx="3224996" cy="2579997"/>
          </a:xfrm>
          <a:prstGeom prst="rect">
            <a:avLst/>
          </a:prstGeom>
        </p:spPr>
      </p:pic>
      <p:sp>
        <p:nvSpPr>
          <p:cNvPr id="12" name="Content Placeholder 29">
            <a:extLst>
              <a:ext uri="{FF2B5EF4-FFF2-40B4-BE49-F238E27FC236}">
                <a16:creationId xmlns:a16="http://schemas.microsoft.com/office/drawing/2014/main" id="{BC026734-2E3A-20C4-CF2D-35BDF0AB144D}"/>
              </a:ext>
            </a:extLst>
          </p:cNvPr>
          <p:cNvSpPr txBox="1">
            <a:spLocks/>
          </p:cNvSpPr>
          <p:nvPr/>
        </p:nvSpPr>
        <p:spPr bwMode="auto">
          <a:xfrm>
            <a:off x="3122422" y="3155525"/>
            <a:ext cx="2931226" cy="811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6400" dirty="0">
                <a:solidFill>
                  <a:srgbClr val="002060"/>
                </a:solidFill>
                <a:latin typeface="Helvetica" panose="020B0604020202020204" pitchFamily="34" charset="0"/>
                <a:ea typeface="Geneva" pitchFamily="121" charset="-128"/>
              </a:rPr>
              <a:t>Aluminum core is assembled from 8   12” x 51” x51” blocks</a:t>
            </a:r>
          </a:p>
          <a:p>
            <a:pPr marL="0" indent="0">
              <a:buNone/>
            </a:pPr>
            <a:r>
              <a:rPr lang="en-US" altLang="en-US" sz="6400" dirty="0">
                <a:solidFill>
                  <a:srgbClr val="002060"/>
                </a:solidFill>
                <a:latin typeface="Helvetica" panose="020B0604020202020204" pitchFamily="34" charset="0"/>
                <a:ea typeface="Geneva" pitchFamily="121" charset="-128"/>
              </a:rPr>
              <a:t>Each block has two independent gun-drilled internal water loops, welded to aluminum piping extending out the back </a:t>
            </a:r>
          </a:p>
          <a:p>
            <a:endParaRPr lang="en-US" altLang="en-US" sz="1600" dirty="0">
              <a:solidFill>
                <a:srgbClr val="002060"/>
              </a:solidFill>
              <a:latin typeface="Helvetica" panose="020B0604020202020204" pitchFamily="34" charset="0"/>
              <a:ea typeface="Geneva" pitchFamily="121" charset="-128"/>
            </a:endParaRPr>
          </a:p>
        </p:txBody>
      </p:sp>
      <p:sp>
        <p:nvSpPr>
          <p:cNvPr id="13" name="Title 28">
            <a:extLst>
              <a:ext uri="{FF2B5EF4-FFF2-40B4-BE49-F238E27FC236}">
                <a16:creationId xmlns:a16="http://schemas.microsoft.com/office/drawing/2014/main" id="{24C2EB17-59FD-151E-673B-94A014E31012}"/>
              </a:ext>
            </a:extLst>
          </p:cNvPr>
          <p:cNvSpPr txBox="1">
            <a:spLocks/>
          </p:cNvSpPr>
          <p:nvPr/>
        </p:nvSpPr>
        <p:spPr bwMode="auto">
          <a:xfrm>
            <a:off x="3747441" y="94328"/>
            <a:ext cx="4881186" cy="642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err="1">
                <a:solidFill>
                  <a:srgbClr val="0070C0"/>
                </a:solidFill>
                <a:latin typeface="Helvetica" panose="020B0604020202020204" pitchFamily="34" charset="0"/>
                <a:ea typeface="Geneva" pitchFamily="121" charset="-128"/>
              </a:rPr>
              <a:t>NuMI</a:t>
            </a:r>
            <a:r>
              <a:rPr lang="en-US" altLang="en-US" sz="2400" dirty="0">
                <a:solidFill>
                  <a:srgbClr val="0070C0"/>
                </a:solidFill>
                <a:latin typeface="Helvetica" panose="020B0604020202020204" pitchFamily="34" charset="0"/>
                <a:ea typeface="Geneva" pitchFamily="121" charset="-128"/>
              </a:rPr>
              <a:t> Absorber operation experience</a:t>
            </a:r>
          </a:p>
        </p:txBody>
      </p:sp>
      <p:sp>
        <p:nvSpPr>
          <p:cNvPr id="14" name="TextBox 13">
            <a:extLst>
              <a:ext uri="{FF2B5EF4-FFF2-40B4-BE49-F238E27FC236}">
                <a16:creationId xmlns:a16="http://schemas.microsoft.com/office/drawing/2014/main" id="{C9529439-1C8A-2E47-82A0-AC98FD755CF2}"/>
              </a:ext>
            </a:extLst>
          </p:cNvPr>
          <p:cNvSpPr txBox="1"/>
          <p:nvPr/>
        </p:nvSpPr>
        <p:spPr>
          <a:xfrm>
            <a:off x="6096000" y="3073731"/>
            <a:ext cx="2435517" cy="1846659"/>
          </a:xfrm>
          <a:prstGeom prst="rect">
            <a:avLst/>
          </a:prstGeom>
          <a:noFill/>
        </p:spPr>
        <p:txBody>
          <a:bodyPr wrap="square" rtlCol="0">
            <a:spAutoFit/>
          </a:bodyPr>
          <a:lstStyle/>
          <a:p>
            <a:r>
              <a:rPr lang="en-US" altLang="en-US" sz="1600" dirty="0">
                <a:solidFill>
                  <a:schemeClr val="accent1">
                    <a:lumMod val="50000"/>
                  </a:schemeClr>
                </a:solidFill>
                <a:latin typeface="Helvetica" panose="020B0604020202020204" pitchFamily="34" charset="0"/>
                <a:ea typeface="Geneva" pitchFamily="121" charset="-128"/>
              </a:rPr>
              <a:t>Steel core is assembled from 10   9.1” x 51” x51” </a:t>
            </a:r>
            <a:r>
              <a:rPr lang="en-US" altLang="en-US" sz="1600" dirty="0" err="1">
                <a:solidFill>
                  <a:schemeClr val="accent1">
                    <a:lumMod val="50000"/>
                  </a:schemeClr>
                </a:solidFill>
                <a:latin typeface="Helvetica" panose="020B0604020202020204" pitchFamily="34" charset="0"/>
                <a:ea typeface="Geneva" pitchFamily="121" charset="-128"/>
              </a:rPr>
              <a:t>blocks.Steel</a:t>
            </a:r>
            <a:r>
              <a:rPr lang="en-US" altLang="en-US" sz="1600" dirty="0">
                <a:solidFill>
                  <a:schemeClr val="accent1">
                    <a:lumMod val="50000"/>
                  </a:schemeClr>
                </a:solidFill>
                <a:latin typeface="Helvetica" panose="020B0604020202020204" pitchFamily="34" charset="0"/>
                <a:ea typeface="Geneva" pitchFamily="121" charset="-128"/>
              </a:rPr>
              <a:t> blocks have holes to let aluminum core cooling pipes through</a:t>
            </a:r>
          </a:p>
          <a:p>
            <a:endParaRPr lang="en-US" dirty="0"/>
          </a:p>
        </p:txBody>
      </p:sp>
      <p:graphicFrame>
        <p:nvGraphicFramePr>
          <p:cNvPr id="15" name="Object 14">
            <a:extLst>
              <a:ext uri="{FF2B5EF4-FFF2-40B4-BE49-F238E27FC236}">
                <a16:creationId xmlns:a16="http://schemas.microsoft.com/office/drawing/2014/main" id="{7A885AD4-1364-DB8C-CC0F-332DD704A1FC}"/>
              </a:ext>
            </a:extLst>
          </p:cNvPr>
          <p:cNvGraphicFramePr>
            <a:graphicFrameLocks noChangeAspect="1"/>
          </p:cNvGraphicFramePr>
          <p:nvPr/>
        </p:nvGraphicFramePr>
        <p:xfrm>
          <a:off x="8463956" y="4283748"/>
          <a:ext cx="3392647" cy="1934404"/>
        </p:xfrm>
        <a:graphic>
          <a:graphicData uri="http://schemas.openxmlformats.org/presentationml/2006/ole">
            <mc:AlternateContent xmlns:mc="http://schemas.openxmlformats.org/markup-compatibility/2006">
              <mc:Choice xmlns:v="urn:schemas-microsoft-com:vml" Requires="v">
                <p:oleObj name="Acrobat Document" r:id="rId6" imgW="8686624" imgH="4952857" progId="AcroExch.Document.DC">
                  <p:embed/>
                </p:oleObj>
              </mc:Choice>
              <mc:Fallback>
                <p:oleObj name="Acrobat Document" r:id="rId6" imgW="8686624" imgH="4952857" progId="AcroExch.Document.DC">
                  <p:embed/>
                  <p:pic>
                    <p:nvPicPr>
                      <p:cNvPr id="15" name="Object 14">
                        <a:extLst>
                          <a:ext uri="{FF2B5EF4-FFF2-40B4-BE49-F238E27FC236}">
                            <a16:creationId xmlns:a16="http://schemas.microsoft.com/office/drawing/2014/main" id="{7A885AD4-1364-DB8C-CC0F-332DD704A1FC}"/>
                          </a:ext>
                        </a:extLst>
                      </p:cNvPr>
                      <p:cNvPicPr/>
                      <p:nvPr/>
                    </p:nvPicPr>
                    <p:blipFill>
                      <a:blip r:embed="rId7"/>
                      <a:stretch>
                        <a:fillRect/>
                      </a:stretch>
                    </p:blipFill>
                    <p:spPr>
                      <a:xfrm>
                        <a:off x="8463956" y="4283748"/>
                        <a:ext cx="3392647" cy="1934404"/>
                      </a:xfrm>
                      <a:prstGeom prst="rect">
                        <a:avLst/>
                      </a:prstGeom>
                    </p:spPr>
                  </p:pic>
                </p:oleObj>
              </mc:Fallback>
            </mc:AlternateContent>
          </a:graphicData>
        </a:graphic>
      </p:graphicFrame>
      <p:sp>
        <p:nvSpPr>
          <p:cNvPr id="16" name="Content Placeholder 29">
            <a:extLst>
              <a:ext uri="{FF2B5EF4-FFF2-40B4-BE49-F238E27FC236}">
                <a16:creationId xmlns:a16="http://schemas.microsoft.com/office/drawing/2014/main" id="{128B9CB5-9493-4572-AB53-BF4E3DFDE916}"/>
              </a:ext>
            </a:extLst>
          </p:cNvPr>
          <p:cNvSpPr txBox="1">
            <a:spLocks/>
          </p:cNvSpPr>
          <p:nvPr/>
        </p:nvSpPr>
        <p:spPr bwMode="auto">
          <a:xfrm>
            <a:off x="8440763" y="3786093"/>
            <a:ext cx="3974323" cy="3622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1600">
                <a:latin typeface="Calibri" panose="020F0502020204030204" pitchFamily="34" charset="0"/>
                <a:ea typeface="Geneva" pitchFamily="121" charset="-128"/>
              </a:rPr>
              <a:t>18 year plot of temperature at shower max.</a:t>
            </a:r>
            <a:endParaRPr lang="en-US" altLang="en-US" sz="1600" dirty="0">
              <a:latin typeface="Calibri" panose="020F0502020204030204" pitchFamily="34" charset="0"/>
              <a:ea typeface="Geneva" pitchFamily="121" charset="-128"/>
            </a:endParaRPr>
          </a:p>
        </p:txBody>
      </p:sp>
      <p:sp>
        <p:nvSpPr>
          <p:cNvPr id="17" name="TextBox 16">
            <a:extLst>
              <a:ext uri="{FF2B5EF4-FFF2-40B4-BE49-F238E27FC236}">
                <a16:creationId xmlns:a16="http://schemas.microsoft.com/office/drawing/2014/main" id="{DF4D8558-D3AB-E993-7BF5-0CD18EC957E4}"/>
              </a:ext>
            </a:extLst>
          </p:cNvPr>
          <p:cNvSpPr txBox="1"/>
          <p:nvPr/>
        </p:nvSpPr>
        <p:spPr>
          <a:xfrm>
            <a:off x="4530172" y="4770766"/>
            <a:ext cx="3792513" cy="1323439"/>
          </a:xfrm>
          <a:prstGeom prst="rect">
            <a:avLst/>
          </a:prstGeom>
          <a:noFill/>
        </p:spPr>
        <p:txBody>
          <a:bodyPr wrap="none" rtlCol="0">
            <a:spAutoFit/>
          </a:bodyPr>
          <a:lstStyle/>
          <a:p>
            <a:r>
              <a:rPr lang="en-US" sz="1600" dirty="0" err="1"/>
              <a:t>NuMI</a:t>
            </a:r>
            <a:r>
              <a:rPr lang="en-US" sz="1600" dirty="0"/>
              <a:t> has 2 thermocouples </a:t>
            </a:r>
          </a:p>
          <a:p>
            <a:r>
              <a:rPr lang="en-US" sz="1600" dirty="0"/>
              <a:t> centered at shower max (block 3)</a:t>
            </a:r>
          </a:p>
          <a:p>
            <a:endParaRPr lang="en-US" sz="1600" dirty="0"/>
          </a:p>
          <a:p>
            <a:r>
              <a:rPr lang="en-US" sz="1600" dirty="0"/>
              <a:t>  and 2 thermocouples centered on block 8.</a:t>
            </a:r>
          </a:p>
          <a:p>
            <a:r>
              <a:rPr lang="en-US" sz="1600" i="1" dirty="0"/>
              <a:t>           (blocks 4,5,6 etc. not shown)</a:t>
            </a:r>
          </a:p>
        </p:txBody>
      </p:sp>
      <p:sp>
        <p:nvSpPr>
          <p:cNvPr id="19" name="TextBox 18">
            <a:extLst>
              <a:ext uri="{FF2B5EF4-FFF2-40B4-BE49-F238E27FC236}">
                <a16:creationId xmlns:a16="http://schemas.microsoft.com/office/drawing/2014/main" id="{DEDAEC43-A3E2-FDEC-412D-4B4EBD50475F}"/>
              </a:ext>
            </a:extLst>
          </p:cNvPr>
          <p:cNvSpPr txBox="1"/>
          <p:nvPr/>
        </p:nvSpPr>
        <p:spPr>
          <a:xfrm>
            <a:off x="334609" y="4508786"/>
            <a:ext cx="4353773" cy="1754326"/>
          </a:xfrm>
          <a:prstGeom prst="rect">
            <a:avLst/>
          </a:prstGeom>
          <a:noFill/>
        </p:spPr>
        <p:txBody>
          <a:bodyPr wrap="square">
            <a:spAutoFit/>
          </a:bodyPr>
          <a:lstStyle/>
          <a:p>
            <a:r>
              <a:rPr lang="en-US" dirty="0">
                <a:solidFill>
                  <a:schemeClr val="accent1"/>
                </a:solidFill>
              </a:rPr>
              <a:t>During 18 years of operation, </a:t>
            </a:r>
            <a:r>
              <a:rPr lang="en-US" dirty="0" err="1">
                <a:solidFill>
                  <a:schemeClr val="accent1"/>
                </a:solidFill>
              </a:rPr>
              <a:t>NuMI</a:t>
            </a:r>
            <a:r>
              <a:rPr lang="en-US" dirty="0">
                <a:solidFill>
                  <a:schemeClr val="accent1"/>
                </a:solidFill>
              </a:rPr>
              <a:t> has accumulated 3 MW-</a:t>
            </a:r>
            <a:r>
              <a:rPr lang="en-US" dirty="0" err="1">
                <a:solidFill>
                  <a:schemeClr val="accent1"/>
                </a:solidFill>
              </a:rPr>
              <a:t>yr</a:t>
            </a:r>
            <a:r>
              <a:rPr lang="en-US" dirty="0">
                <a:solidFill>
                  <a:schemeClr val="accent1"/>
                </a:solidFill>
              </a:rPr>
              <a:t> of integrated beam power. No known problems with absorber over that period. </a:t>
            </a:r>
          </a:p>
          <a:p>
            <a:r>
              <a:rPr lang="en-US" dirty="0">
                <a:solidFill>
                  <a:schemeClr val="accent1"/>
                </a:solidFill>
              </a:rPr>
              <a:t> In particular : No water leaks </a:t>
            </a:r>
          </a:p>
          <a:p>
            <a:r>
              <a:rPr lang="en-US" dirty="0">
                <a:solidFill>
                  <a:schemeClr val="accent1"/>
                </a:solidFill>
              </a:rPr>
              <a:t>All four thermocouples still working</a:t>
            </a:r>
          </a:p>
        </p:txBody>
      </p:sp>
      <p:sp>
        <p:nvSpPr>
          <p:cNvPr id="18" name="TextBox 17">
            <a:extLst>
              <a:ext uri="{FF2B5EF4-FFF2-40B4-BE49-F238E27FC236}">
                <a16:creationId xmlns:a16="http://schemas.microsoft.com/office/drawing/2014/main" id="{5E14D853-C7F3-4853-6AEA-9CB987AF1665}"/>
              </a:ext>
            </a:extLst>
          </p:cNvPr>
          <p:cNvSpPr txBox="1"/>
          <p:nvPr/>
        </p:nvSpPr>
        <p:spPr>
          <a:xfrm>
            <a:off x="10241125" y="396251"/>
            <a:ext cx="1274708" cy="646331"/>
          </a:xfrm>
          <a:prstGeom prst="rect">
            <a:avLst/>
          </a:prstGeom>
          <a:noFill/>
        </p:spPr>
        <p:txBody>
          <a:bodyPr wrap="none" rtlCol="0">
            <a:spAutoFit/>
          </a:bodyPr>
          <a:lstStyle/>
          <a:p>
            <a:r>
              <a:rPr lang="en-US" sz="1800" b="1" i="1" dirty="0">
                <a:solidFill>
                  <a:srgbClr val="002060"/>
                </a:solidFill>
                <a:latin typeface="Helvetica" panose="020B0604020202020204" pitchFamily="34" charset="0"/>
                <a:cs typeface="Helvetica" panose="020B0604020202020204" pitchFamily="34" charset="0"/>
              </a:rPr>
              <a:t>Jim Hylen</a:t>
            </a:r>
          </a:p>
          <a:p>
            <a:endParaRPr lang="en-US" dirty="0"/>
          </a:p>
        </p:txBody>
      </p:sp>
      <p:cxnSp>
        <p:nvCxnSpPr>
          <p:cNvPr id="20" name="Straight Arrow Connector 19">
            <a:extLst>
              <a:ext uri="{FF2B5EF4-FFF2-40B4-BE49-F238E27FC236}">
                <a16:creationId xmlns:a16="http://schemas.microsoft.com/office/drawing/2014/main" id="{B3633A81-9CD5-D667-A53A-A78CDE7FC2E0}"/>
              </a:ext>
            </a:extLst>
          </p:cNvPr>
          <p:cNvCxnSpPr>
            <a:cxnSpLocks/>
          </p:cNvCxnSpPr>
          <p:nvPr/>
        </p:nvCxnSpPr>
        <p:spPr>
          <a:xfrm flipV="1">
            <a:off x="7825839" y="5013628"/>
            <a:ext cx="1246909" cy="1877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6A27CCD-1C05-4FC5-A165-71AE698A0B14}"/>
              </a:ext>
            </a:extLst>
          </p:cNvPr>
          <p:cNvCxnSpPr>
            <a:cxnSpLocks/>
          </p:cNvCxnSpPr>
          <p:nvPr/>
        </p:nvCxnSpPr>
        <p:spPr>
          <a:xfrm>
            <a:off x="7950530" y="5877944"/>
            <a:ext cx="220974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53465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D2909-6404-13CB-05CA-573FC273FC57}"/>
              </a:ext>
            </a:extLst>
          </p:cNvPr>
          <p:cNvSpPr>
            <a:spLocks noGrp="1"/>
          </p:cNvSpPr>
          <p:nvPr>
            <p:ph type="dt" sz="half" idx="10"/>
          </p:nvPr>
        </p:nvSpPr>
        <p:spPr/>
        <p:txBody>
          <a:bodyPr/>
          <a:lstStyle/>
          <a:p>
            <a:fld id="{C796E9EC-3601-45AB-8E8C-538335176014}" type="datetime1">
              <a:rPr lang="en-US" smtClean="0"/>
              <a:t>9/16/2022</a:t>
            </a:fld>
            <a:endParaRPr lang="en-US"/>
          </a:p>
        </p:txBody>
      </p:sp>
      <p:sp>
        <p:nvSpPr>
          <p:cNvPr id="3" name="Footer Placeholder 2">
            <a:extLst>
              <a:ext uri="{FF2B5EF4-FFF2-40B4-BE49-F238E27FC236}">
                <a16:creationId xmlns:a16="http://schemas.microsoft.com/office/drawing/2014/main" id="{365CA785-0FB4-77DF-EA81-95EDD9A07B00}"/>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5E748E25-4C5D-5F1E-801C-D548AC3FCCBC}"/>
              </a:ext>
            </a:extLst>
          </p:cNvPr>
          <p:cNvSpPr>
            <a:spLocks noGrp="1"/>
          </p:cNvSpPr>
          <p:nvPr>
            <p:ph type="sldNum" sz="quarter" idx="12"/>
          </p:nvPr>
        </p:nvSpPr>
        <p:spPr/>
        <p:txBody>
          <a:bodyPr/>
          <a:lstStyle/>
          <a:p>
            <a:fld id="{443F4085-F2C1-4F1D-B128-8B1E659C333A}" type="slidenum">
              <a:rPr lang="en-US" smtClean="0"/>
              <a:t>30</a:t>
            </a:fld>
            <a:endParaRPr lang="en-US"/>
          </a:p>
        </p:txBody>
      </p:sp>
      <p:sp>
        <p:nvSpPr>
          <p:cNvPr id="5" name="TextBox 4">
            <a:extLst>
              <a:ext uri="{FF2B5EF4-FFF2-40B4-BE49-F238E27FC236}">
                <a16:creationId xmlns:a16="http://schemas.microsoft.com/office/drawing/2014/main" id="{38604318-F21E-714B-A434-B71F5DFD6005}"/>
              </a:ext>
            </a:extLst>
          </p:cNvPr>
          <p:cNvSpPr txBox="1"/>
          <p:nvPr/>
        </p:nvSpPr>
        <p:spPr>
          <a:xfrm>
            <a:off x="4105717" y="2434363"/>
            <a:ext cx="3552576" cy="769441"/>
          </a:xfrm>
          <a:prstGeom prst="rect">
            <a:avLst/>
          </a:prstGeom>
          <a:noFill/>
        </p:spPr>
        <p:txBody>
          <a:bodyPr wrap="none" rtlCol="0">
            <a:spAutoFit/>
          </a:bodyPr>
          <a:lstStyle/>
          <a:p>
            <a:r>
              <a:rPr lang="en-US" sz="4400" dirty="0"/>
              <a:t>Back up Slides</a:t>
            </a:r>
          </a:p>
        </p:txBody>
      </p:sp>
    </p:spTree>
    <p:extLst>
      <p:ext uri="{BB962C8B-B14F-4D97-AF65-F5344CB8AC3E}">
        <p14:creationId xmlns:p14="http://schemas.microsoft.com/office/powerpoint/2010/main" val="644037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4441A5-B9D4-4190-A65B-B263C2ED2AF2}"/>
              </a:ext>
            </a:extLst>
          </p:cNvPr>
          <p:cNvSpPr>
            <a:spLocks noGrp="1"/>
          </p:cNvSpPr>
          <p:nvPr>
            <p:ph type="title"/>
          </p:nvPr>
        </p:nvSpPr>
        <p:spPr/>
        <p:txBody>
          <a:bodyPr>
            <a:normAutofit/>
          </a:bodyPr>
          <a:lstStyle/>
          <a:p>
            <a:r>
              <a:rPr lang="en-US" sz="1800" dirty="0"/>
              <a:t>LBNF-30 Absorber Complex</a:t>
            </a:r>
          </a:p>
        </p:txBody>
      </p:sp>
      <p:sp>
        <p:nvSpPr>
          <p:cNvPr id="2" name="Date Placeholder 1"/>
          <p:cNvSpPr>
            <a:spLocks noGrp="1"/>
          </p:cNvSpPr>
          <p:nvPr>
            <p:ph type="dt" sz="half" idx="10"/>
          </p:nvPr>
        </p:nvSpPr>
        <p:spPr>
          <a:xfrm>
            <a:off x="1305984" y="6488431"/>
            <a:ext cx="1515533" cy="187325"/>
          </a:xfrm>
          <a:prstGeom prst="rect">
            <a:avLst/>
          </a:prstGeom>
        </p:spPr>
        <p:txBody>
          <a:bodyPr lIns="0" tIns="0" rIns="0" bIns="0" anchor="b" anchorCtr="0"/>
          <a:lstStyle>
            <a:defPPr>
              <a:defRPr lang="en-US"/>
            </a:defPPr>
            <a:lvl1pPr algn="l" defTabSz="457200" rtl="0" fontAlgn="auto">
              <a:spcBef>
                <a:spcPts val="0"/>
              </a:spcBef>
              <a:spcAft>
                <a:spcPts val="0"/>
              </a:spcAft>
              <a:defRPr sz="1200" kern="1200" baseline="0" smtClean="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fld id="{A1619FAE-AA0F-432E-B35D-030E251EBE61}" type="datetime1">
              <a:rPr lang="en-US" smtClean="0">
                <a:solidFill>
                  <a:schemeClr val="tx1">
                    <a:lumMod val="50000"/>
                    <a:lumOff val="50000"/>
                  </a:schemeClr>
                </a:solidFill>
              </a:rPr>
              <a:t>9/16/2022</a:t>
            </a:fld>
            <a:endParaRPr lang="en-US" dirty="0">
              <a:solidFill>
                <a:schemeClr val="tx1">
                  <a:lumMod val="50000"/>
                  <a:lumOff val="50000"/>
                </a:schemeClr>
              </a:solidFill>
            </a:endParaRPr>
          </a:p>
        </p:txBody>
      </p:sp>
      <p:sp>
        <p:nvSpPr>
          <p:cNvPr id="3" name="Footer Placeholder 2"/>
          <p:cNvSpPr>
            <a:spLocks noGrp="1"/>
          </p:cNvSpPr>
          <p:nvPr>
            <p:ph type="ftr" sz="quarter" idx="11"/>
          </p:nvPr>
        </p:nvSpPr>
        <p:spPr/>
        <p:txBody>
          <a:bodyPr/>
          <a:lstStyle/>
          <a:p>
            <a:pPr>
              <a:defRPr/>
            </a:pPr>
            <a:r>
              <a:rPr lang="en-US" dirty="0"/>
              <a:t>LBNF Hadron Absorber  Mechanical Design</a:t>
            </a:r>
          </a:p>
        </p:txBody>
      </p:sp>
      <p:sp>
        <p:nvSpPr>
          <p:cNvPr id="4" name="Slide Number Placeholder 3"/>
          <p:cNvSpPr>
            <a:spLocks noGrp="1"/>
          </p:cNvSpPr>
          <p:nvPr>
            <p:ph type="sldNum" sz="quarter" idx="12"/>
          </p:nvPr>
        </p:nvSpPr>
        <p:spPr>
          <a:xfrm>
            <a:off x="10966450" y="6480515"/>
            <a:ext cx="700617" cy="187325"/>
          </a:xfrm>
        </p:spPr>
        <p:txBody>
          <a:bodyPr/>
          <a:lstStyle/>
          <a:p>
            <a:pPr>
              <a:defRPr/>
            </a:pPr>
            <a:fld id="{0C39C72E-2A13-EB4D-AD45-6D4E6ACAED8D}" type="slidenum">
              <a:rPr lang="en-US" smtClean="0"/>
              <a:pPr>
                <a:defRPr/>
              </a:pPr>
              <a:t>31</a:t>
            </a:fld>
            <a:endParaRPr lang="en-US" dirty="0"/>
          </a:p>
        </p:txBody>
      </p:sp>
      <p:pic>
        <p:nvPicPr>
          <p:cNvPr id="9" name="Picture 8" descr="Histogram&#10;&#10;Description automatically generated with low confidence">
            <a:extLst>
              <a:ext uri="{FF2B5EF4-FFF2-40B4-BE49-F238E27FC236}">
                <a16:creationId xmlns:a16="http://schemas.microsoft.com/office/drawing/2014/main" id="{B0B96CA8-4D9D-4DE2-9EC1-955D0FE77387}"/>
              </a:ext>
            </a:extLst>
          </p:cNvPr>
          <p:cNvPicPr>
            <a:picLocks noChangeAspect="1"/>
          </p:cNvPicPr>
          <p:nvPr/>
        </p:nvPicPr>
        <p:blipFill>
          <a:blip r:embed="rId2"/>
          <a:stretch>
            <a:fillRect/>
          </a:stretch>
        </p:blipFill>
        <p:spPr>
          <a:xfrm>
            <a:off x="2022764" y="1126247"/>
            <a:ext cx="8520148" cy="5143413"/>
          </a:xfrm>
          <a:prstGeom prst="rect">
            <a:avLst/>
          </a:prstGeom>
        </p:spPr>
      </p:pic>
      <p:grpSp>
        <p:nvGrpSpPr>
          <p:cNvPr id="6" name="Group 5">
            <a:extLst>
              <a:ext uri="{FF2B5EF4-FFF2-40B4-BE49-F238E27FC236}">
                <a16:creationId xmlns:a16="http://schemas.microsoft.com/office/drawing/2014/main" id="{EFB56881-75A2-4B98-86B9-B344CA01B29F}"/>
              </a:ext>
            </a:extLst>
          </p:cNvPr>
          <p:cNvGrpSpPr/>
          <p:nvPr/>
        </p:nvGrpSpPr>
        <p:grpSpPr>
          <a:xfrm>
            <a:off x="551315" y="962007"/>
            <a:ext cx="11264770" cy="5347591"/>
            <a:chOff x="551315" y="962007"/>
            <a:chExt cx="11264770" cy="5347591"/>
          </a:xfrm>
        </p:grpSpPr>
        <p:sp>
          <p:nvSpPr>
            <p:cNvPr id="11" name="TextBox 10">
              <a:extLst>
                <a:ext uri="{FF2B5EF4-FFF2-40B4-BE49-F238E27FC236}">
                  <a16:creationId xmlns:a16="http://schemas.microsoft.com/office/drawing/2014/main" id="{A37D405E-A767-4105-A87E-9014EC5F4B45}"/>
                </a:ext>
              </a:extLst>
            </p:cNvPr>
            <p:cNvSpPr txBox="1"/>
            <p:nvPr/>
          </p:nvSpPr>
          <p:spPr>
            <a:xfrm>
              <a:off x="3319931" y="962007"/>
              <a:ext cx="974979" cy="600164"/>
            </a:xfrm>
            <a:prstGeom prst="rect">
              <a:avLst/>
            </a:prstGeom>
            <a:noFill/>
          </p:spPr>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Absorber Complex</a:t>
              </a:r>
            </a:p>
            <a:p>
              <a:pPr algn="ctr"/>
              <a:r>
                <a:rPr lang="en-US" sz="1100" b="1" dirty="0">
                  <a:solidFill>
                    <a:srgbClr val="004C97"/>
                  </a:solidFill>
                  <a:latin typeface="Arial" panose="020B0604020202020204" pitchFamily="34" charset="0"/>
                  <a:cs typeface="Arial" panose="020B0604020202020204" pitchFamily="34" charset="0"/>
                </a:rPr>
                <a:t>(LBNF-30)</a:t>
              </a:r>
            </a:p>
          </p:txBody>
        </p:sp>
        <p:sp>
          <p:nvSpPr>
            <p:cNvPr id="12" name="TextBox 11">
              <a:extLst>
                <a:ext uri="{FF2B5EF4-FFF2-40B4-BE49-F238E27FC236}">
                  <a16:creationId xmlns:a16="http://schemas.microsoft.com/office/drawing/2014/main" id="{68FA9F82-FA01-4E5C-9C48-12F0292A7C0D}"/>
                </a:ext>
              </a:extLst>
            </p:cNvPr>
            <p:cNvSpPr txBox="1"/>
            <p:nvPr/>
          </p:nvSpPr>
          <p:spPr>
            <a:xfrm>
              <a:off x="5763478" y="1892033"/>
              <a:ext cx="1425401" cy="600164"/>
            </a:xfrm>
            <a:prstGeom prst="rect">
              <a:avLst/>
            </a:prstGeom>
            <a:noFill/>
          </p:spPr>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Target</a:t>
              </a:r>
            </a:p>
            <a:p>
              <a:pPr algn="ctr"/>
              <a:r>
                <a:rPr lang="en-US" sz="1100" b="1" dirty="0">
                  <a:solidFill>
                    <a:srgbClr val="004C97"/>
                  </a:solidFill>
                  <a:latin typeface="Arial" panose="020B0604020202020204" pitchFamily="34" charset="0"/>
                  <a:cs typeface="Arial" panose="020B0604020202020204" pitchFamily="34" charset="0"/>
                </a:rPr>
                <a:t>Complex</a:t>
              </a:r>
            </a:p>
            <a:p>
              <a:pPr algn="ctr"/>
              <a:r>
                <a:rPr lang="en-US" sz="1100" b="1" dirty="0">
                  <a:solidFill>
                    <a:srgbClr val="004C97"/>
                  </a:solidFill>
                  <a:latin typeface="Arial" panose="020B0604020202020204" pitchFamily="34" charset="0"/>
                  <a:cs typeface="Arial" panose="020B0604020202020204" pitchFamily="34" charset="0"/>
                </a:rPr>
                <a:t>(LBNF-20)</a:t>
              </a:r>
            </a:p>
          </p:txBody>
        </p:sp>
        <p:cxnSp>
          <p:nvCxnSpPr>
            <p:cNvPr id="13" name="Straight Arrow Connector 12">
              <a:extLst>
                <a:ext uri="{FF2B5EF4-FFF2-40B4-BE49-F238E27FC236}">
                  <a16:creationId xmlns:a16="http://schemas.microsoft.com/office/drawing/2014/main" id="{285BCB16-F9BB-4E94-A3F1-0DD71C30E659}"/>
                </a:ext>
              </a:extLst>
            </p:cNvPr>
            <p:cNvCxnSpPr>
              <a:cxnSpLocks/>
            </p:cNvCxnSpPr>
            <p:nvPr/>
          </p:nvCxnSpPr>
          <p:spPr>
            <a:xfrm flipH="1">
              <a:off x="9031595" y="3767876"/>
              <a:ext cx="463307" cy="55573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94B6505-C389-4C0E-A586-62740E9CCAFD}"/>
                </a:ext>
              </a:extLst>
            </p:cNvPr>
            <p:cNvSpPr txBox="1"/>
            <p:nvPr/>
          </p:nvSpPr>
          <p:spPr>
            <a:xfrm>
              <a:off x="8906418" y="3154152"/>
              <a:ext cx="1376432" cy="600164"/>
            </a:xfrm>
            <a:prstGeom prst="rect">
              <a:avLst/>
            </a:prstGeom>
            <a:noFill/>
          </p:spPr>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Primary Beam Service Building</a:t>
              </a:r>
            </a:p>
            <a:p>
              <a:pPr algn="ctr"/>
              <a:r>
                <a:rPr lang="en-US" sz="1100" b="1" dirty="0">
                  <a:solidFill>
                    <a:srgbClr val="004C97"/>
                  </a:solidFill>
                  <a:latin typeface="Arial" panose="020B0604020202020204" pitchFamily="34" charset="0"/>
                  <a:cs typeface="Arial" panose="020B0604020202020204" pitchFamily="34" charset="0"/>
                </a:rPr>
                <a:t>(LBNF-5)</a:t>
              </a:r>
            </a:p>
          </p:txBody>
        </p:sp>
        <p:cxnSp>
          <p:nvCxnSpPr>
            <p:cNvPr id="15" name="Straight Arrow Connector 14">
              <a:extLst>
                <a:ext uri="{FF2B5EF4-FFF2-40B4-BE49-F238E27FC236}">
                  <a16:creationId xmlns:a16="http://schemas.microsoft.com/office/drawing/2014/main" id="{B93B73B3-7A57-4D56-8B2B-7B577696E42A}"/>
                </a:ext>
              </a:extLst>
            </p:cNvPr>
            <p:cNvCxnSpPr>
              <a:cxnSpLocks/>
              <a:stCxn id="16" idx="1"/>
            </p:cNvCxnSpPr>
            <p:nvPr/>
          </p:nvCxnSpPr>
          <p:spPr>
            <a:xfrm flipH="1">
              <a:off x="4177929" y="1562171"/>
              <a:ext cx="378037" cy="71190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A03848D-1AB3-412C-A66D-CEF67CCB0A51}"/>
                </a:ext>
              </a:extLst>
            </p:cNvPr>
            <p:cNvSpPr txBox="1"/>
            <p:nvPr/>
          </p:nvSpPr>
          <p:spPr>
            <a:xfrm>
              <a:off x="4555966" y="1346727"/>
              <a:ext cx="799547" cy="43088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Decay Region</a:t>
              </a:r>
            </a:p>
          </p:txBody>
        </p:sp>
        <p:cxnSp>
          <p:nvCxnSpPr>
            <p:cNvPr id="17" name="Straight Arrow Connector 16">
              <a:extLst>
                <a:ext uri="{FF2B5EF4-FFF2-40B4-BE49-F238E27FC236}">
                  <a16:creationId xmlns:a16="http://schemas.microsoft.com/office/drawing/2014/main" id="{EABE0B3A-A481-4353-8803-934745FE4757}"/>
                </a:ext>
              </a:extLst>
            </p:cNvPr>
            <p:cNvCxnSpPr>
              <a:cxnSpLocks/>
            </p:cNvCxnSpPr>
            <p:nvPr/>
          </p:nvCxnSpPr>
          <p:spPr>
            <a:xfrm flipH="1">
              <a:off x="6886389" y="3274225"/>
              <a:ext cx="94718" cy="43932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D77A7B3-94CF-46A2-B785-E2A4B01EDD75}"/>
                </a:ext>
              </a:extLst>
            </p:cNvPr>
            <p:cNvSpPr txBox="1"/>
            <p:nvPr/>
          </p:nvSpPr>
          <p:spPr>
            <a:xfrm>
              <a:off x="6511254" y="2702894"/>
              <a:ext cx="939705" cy="6001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100" dirty="0"/>
                <a:t>Primary</a:t>
              </a:r>
            </a:p>
            <a:p>
              <a:r>
                <a:rPr lang="en-US" sz="1100" dirty="0"/>
                <a:t>Beamline</a:t>
              </a:r>
            </a:p>
            <a:p>
              <a:r>
                <a:rPr lang="en-US" sz="1100" dirty="0"/>
                <a:t>Enclosure</a:t>
              </a:r>
            </a:p>
          </p:txBody>
        </p:sp>
        <p:cxnSp>
          <p:nvCxnSpPr>
            <p:cNvPr id="19" name="Straight Arrow Connector 18">
              <a:extLst>
                <a:ext uri="{FF2B5EF4-FFF2-40B4-BE49-F238E27FC236}">
                  <a16:creationId xmlns:a16="http://schemas.microsoft.com/office/drawing/2014/main" id="{76EF9F31-C279-426E-A7B6-820DC4B3A48F}"/>
                </a:ext>
              </a:extLst>
            </p:cNvPr>
            <p:cNvCxnSpPr>
              <a:cxnSpLocks/>
            </p:cNvCxnSpPr>
            <p:nvPr/>
          </p:nvCxnSpPr>
          <p:spPr>
            <a:xfrm flipV="1">
              <a:off x="7717662" y="5060449"/>
              <a:ext cx="228599" cy="298685"/>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93D8465-7627-4B1D-BEAC-C408580236A1}"/>
                </a:ext>
              </a:extLst>
            </p:cNvPr>
            <p:cNvSpPr txBox="1"/>
            <p:nvPr/>
          </p:nvSpPr>
          <p:spPr>
            <a:xfrm>
              <a:off x="6390393" y="5359134"/>
              <a:ext cx="2115102" cy="600164"/>
            </a:xfrm>
            <a:prstGeom prst="rect">
              <a:avLst/>
            </a:prstGeom>
            <a:noFill/>
          </p:spPr>
          <p:txBody>
            <a:bodyPr wrap="square" rtlCol="0">
              <a:spAutoFit/>
            </a:bodyPr>
            <a:lstStyle/>
            <a:p>
              <a:pPr algn="ctr"/>
              <a:r>
                <a:rPr lang="en-US" sz="1100" b="1" dirty="0">
                  <a:solidFill>
                    <a:srgbClr val="63666A"/>
                  </a:solidFill>
                  <a:latin typeface="Arial" panose="020B0604020202020204" pitchFamily="34" charset="0"/>
                  <a:cs typeface="Arial" panose="020B0604020202020204" pitchFamily="34" charset="0"/>
                </a:rPr>
                <a:t>Fermilab</a:t>
              </a:r>
            </a:p>
            <a:p>
              <a:pPr algn="ctr"/>
              <a:r>
                <a:rPr lang="en-US" sz="1100" b="1" dirty="0">
                  <a:solidFill>
                    <a:srgbClr val="63666A"/>
                  </a:solidFill>
                  <a:latin typeface="Arial" panose="020B0604020202020204" pitchFamily="34" charset="0"/>
                  <a:cs typeface="Arial" panose="020B0604020202020204" pitchFamily="34" charset="0"/>
                </a:rPr>
                <a:t>Main Injector</a:t>
              </a:r>
            </a:p>
            <a:p>
              <a:pPr algn="ctr"/>
              <a:r>
                <a:rPr lang="en-US" sz="1100" b="1" dirty="0">
                  <a:solidFill>
                    <a:srgbClr val="63666A"/>
                  </a:solidFill>
                  <a:latin typeface="Arial" panose="020B0604020202020204" pitchFamily="34" charset="0"/>
                  <a:cs typeface="Arial" panose="020B0604020202020204" pitchFamily="34" charset="0"/>
                </a:rPr>
                <a:t>Tunnel</a:t>
              </a:r>
            </a:p>
          </p:txBody>
        </p:sp>
        <p:grpSp>
          <p:nvGrpSpPr>
            <p:cNvPr id="32" name="Group 31">
              <a:extLst>
                <a:ext uri="{FF2B5EF4-FFF2-40B4-BE49-F238E27FC236}">
                  <a16:creationId xmlns:a16="http://schemas.microsoft.com/office/drawing/2014/main" id="{88A6D90A-E0C5-481B-BF09-962DE4BD3CA2}"/>
                </a:ext>
              </a:extLst>
            </p:cNvPr>
            <p:cNvGrpSpPr/>
            <p:nvPr/>
          </p:nvGrpSpPr>
          <p:grpSpPr>
            <a:xfrm>
              <a:off x="10401991" y="5878711"/>
              <a:ext cx="1414094" cy="430887"/>
              <a:chOff x="10401991" y="5878711"/>
              <a:chExt cx="1414094" cy="430887"/>
            </a:xfrm>
          </p:grpSpPr>
          <p:cxnSp>
            <p:nvCxnSpPr>
              <p:cNvPr id="30" name="Straight Arrow Connector 29">
                <a:extLst>
                  <a:ext uri="{FF2B5EF4-FFF2-40B4-BE49-F238E27FC236}">
                    <a16:creationId xmlns:a16="http://schemas.microsoft.com/office/drawing/2014/main" id="{87E9AD63-D55B-4928-8636-C2E9C7A6D4AE}"/>
                  </a:ext>
                </a:extLst>
              </p:cNvPr>
              <p:cNvCxnSpPr/>
              <p:nvPr/>
            </p:nvCxnSpPr>
            <p:spPr>
              <a:xfrm flipH="1" flipV="1">
                <a:off x="10401991" y="5904614"/>
                <a:ext cx="398780" cy="1882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9D98C38-35AA-4921-B3D0-978216B54BD4}"/>
                  </a:ext>
                </a:extLst>
              </p:cNvPr>
              <p:cNvSpPr txBox="1"/>
              <p:nvPr/>
            </p:nvSpPr>
            <p:spPr>
              <a:xfrm>
                <a:off x="10752973" y="5878711"/>
                <a:ext cx="1063112" cy="430887"/>
              </a:xfrm>
              <a:prstGeom prst="rect">
                <a:avLst/>
              </a:prstGeom>
              <a:noFill/>
            </p:spPr>
            <p:txBody>
              <a:bodyPr wrap="none" rtlCol="0">
                <a:spAutoFit/>
              </a:bodyPr>
              <a:lstStyle/>
              <a:p>
                <a:pPr algn="ctr"/>
                <a:r>
                  <a:rPr lang="en-US" sz="1100" b="1" dirty="0">
                    <a:solidFill>
                      <a:srgbClr val="FF0000"/>
                    </a:solidFill>
                    <a:latin typeface="Arial" panose="020B0604020202020204" pitchFamily="34" charset="0"/>
                    <a:cs typeface="Arial" panose="020B0604020202020204" pitchFamily="34" charset="0"/>
                  </a:rPr>
                  <a:t>Proton Beam</a:t>
                </a:r>
              </a:p>
              <a:p>
                <a:pPr algn="ctr"/>
                <a:r>
                  <a:rPr lang="en-US" sz="1100" b="1" dirty="0">
                    <a:solidFill>
                      <a:srgbClr val="FF0000"/>
                    </a:solidFill>
                    <a:latin typeface="Arial" panose="020B0604020202020204" pitchFamily="34" charset="0"/>
                    <a:cs typeface="Arial" panose="020B0604020202020204" pitchFamily="34" charset="0"/>
                  </a:rPr>
                  <a:t>From MI-10</a:t>
                </a:r>
              </a:p>
            </p:txBody>
          </p:sp>
        </p:grpSp>
        <p:sp>
          <p:nvSpPr>
            <p:cNvPr id="22" name="TextBox 21">
              <a:extLst>
                <a:ext uri="{FF2B5EF4-FFF2-40B4-BE49-F238E27FC236}">
                  <a16:creationId xmlns:a16="http://schemas.microsoft.com/office/drawing/2014/main" id="{D7879D97-2DE6-4104-AF9E-1B9712F26550}"/>
                </a:ext>
              </a:extLst>
            </p:cNvPr>
            <p:cNvSpPr txBox="1"/>
            <p:nvPr/>
          </p:nvSpPr>
          <p:spPr>
            <a:xfrm>
              <a:off x="551315" y="1048172"/>
              <a:ext cx="1188146" cy="430887"/>
            </a:xfrm>
            <a:prstGeom prst="rect">
              <a:avLst/>
            </a:prstGeom>
            <a:noFill/>
          </p:spPr>
          <p:txBody>
            <a:bodyPr wrap="none" rtlCol="0">
              <a:spAutoFit/>
            </a:bodyPr>
            <a:lstStyle/>
            <a:p>
              <a:pPr algn="ctr"/>
              <a:r>
                <a:rPr lang="en-US" sz="1100" b="1" dirty="0">
                  <a:solidFill>
                    <a:srgbClr val="FF0000"/>
                  </a:solidFill>
                  <a:latin typeface="Arial" panose="020B0604020202020204" pitchFamily="34" charset="0"/>
                  <a:cs typeface="Arial" panose="020B0604020202020204" pitchFamily="34" charset="0"/>
                </a:rPr>
                <a:t>Neutrino Beam</a:t>
              </a:r>
            </a:p>
            <a:p>
              <a:pPr algn="ctr"/>
              <a:r>
                <a:rPr lang="en-US" sz="1100" b="1" dirty="0">
                  <a:solidFill>
                    <a:srgbClr val="FF0000"/>
                  </a:solidFill>
                  <a:latin typeface="Arial" panose="020B0604020202020204" pitchFamily="34" charset="0"/>
                  <a:cs typeface="Arial" panose="020B0604020202020204" pitchFamily="34" charset="0"/>
                </a:rPr>
                <a:t>to SURF, SD</a:t>
              </a:r>
            </a:p>
          </p:txBody>
        </p:sp>
        <p:cxnSp>
          <p:nvCxnSpPr>
            <p:cNvPr id="23" name="Straight Arrow Connector 22">
              <a:extLst>
                <a:ext uri="{FF2B5EF4-FFF2-40B4-BE49-F238E27FC236}">
                  <a16:creationId xmlns:a16="http://schemas.microsoft.com/office/drawing/2014/main" id="{1A6DB889-D8B0-4A8E-9D7B-C85C096369D7}"/>
                </a:ext>
              </a:extLst>
            </p:cNvPr>
            <p:cNvCxnSpPr/>
            <p:nvPr/>
          </p:nvCxnSpPr>
          <p:spPr>
            <a:xfrm flipH="1" flipV="1">
              <a:off x="1670428" y="1331277"/>
              <a:ext cx="398780" cy="1882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88A12A2-B536-4F75-86B8-82D78B5ED248}"/>
                </a:ext>
              </a:extLst>
            </p:cNvPr>
            <p:cNvCxnSpPr>
              <a:cxnSpLocks/>
            </p:cNvCxnSpPr>
            <p:nvPr/>
          </p:nvCxnSpPr>
          <p:spPr>
            <a:xfrm flipH="1">
              <a:off x="5914175" y="2446031"/>
              <a:ext cx="261257" cy="33244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C3134403-CDE1-4806-A309-09213B81ADA5}"/>
                </a:ext>
              </a:extLst>
            </p:cNvPr>
            <p:cNvCxnSpPr>
              <a:cxnSpLocks/>
            </p:cNvCxnSpPr>
            <p:nvPr/>
          </p:nvCxnSpPr>
          <p:spPr>
            <a:xfrm flipH="1">
              <a:off x="3029527" y="1221873"/>
              <a:ext cx="358681" cy="9892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2AA0037-6C1F-4A1F-8A65-EEC6CC3690E3}"/>
                </a:ext>
              </a:extLst>
            </p:cNvPr>
            <p:cNvSpPr txBox="1"/>
            <p:nvPr/>
          </p:nvSpPr>
          <p:spPr>
            <a:xfrm>
              <a:off x="8341832" y="5803991"/>
              <a:ext cx="1238573" cy="430887"/>
            </a:xfrm>
            <a:prstGeom prst="rect">
              <a:avLst/>
            </a:prstGeom>
            <a:noFill/>
          </p:spPr>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Extraction</a:t>
              </a:r>
            </a:p>
            <a:p>
              <a:pPr algn="ctr"/>
              <a:r>
                <a:rPr lang="en-US" sz="1100" b="1" dirty="0">
                  <a:solidFill>
                    <a:srgbClr val="004C97"/>
                  </a:solidFill>
                  <a:latin typeface="Arial" panose="020B0604020202020204" pitchFamily="34" charset="0"/>
                  <a:cs typeface="Arial" panose="020B0604020202020204" pitchFamily="34" charset="0"/>
                </a:rPr>
                <a:t>Enclosure</a:t>
              </a:r>
            </a:p>
          </p:txBody>
        </p:sp>
        <p:cxnSp>
          <p:nvCxnSpPr>
            <p:cNvPr id="27" name="Straight Arrow Connector 26">
              <a:extLst>
                <a:ext uri="{FF2B5EF4-FFF2-40B4-BE49-F238E27FC236}">
                  <a16:creationId xmlns:a16="http://schemas.microsoft.com/office/drawing/2014/main" id="{562A29C5-CACB-4EA8-B096-F5EB2389CAAC}"/>
                </a:ext>
              </a:extLst>
            </p:cNvPr>
            <p:cNvCxnSpPr>
              <a:cxnSpLocks/>
              <a:stCxn id="26" idx="0"/>
            </p:cNvCxnSpPr>
            <p:nvPr/>
          </p:nvCxnSpPr>
          <p:spPr>
            <a:xfrm flipV="1">
              <a:off x="8961119" y="5467927"/>
              <a:ext cx="367608" cy="33606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82456BD-D81E-4BAB-8362-12A0D1A50A2C}"/>
                </a:ext>
              </a:extLst>
            </p:cNvPr>
            <p:cNvSpPr txBox="1"/>
            <p:nvPr/>
          </p:nvSpPr>
          <p:spPr>
            <a:xfrm>
              <a:off x="7604515" y="3551316"/>
              <a:ext cx="1425401" cy="600164"/>
            </a:xfrm>
            <a:prstGeom prst="rect">
              <a:avLst/>
            </a:prstGeom>
            <a:noFill/>
          </p:spPr>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Major</a:t>
              </a:r>
            </a:p>
            <a:p>
              <a:pPr algn="ctr"/>
              <a:r>
                <a:rPr lang="en-US" sz="1100" b="1" dirty="0">
                  <a:solidFill>
                    <a:srgbClr val="004C97"/>
                  </a:solidFill>
                  <a:latin typeface="Arial" panose="020B0604020202020204" pitchFamily="34" charset="0"/>
                  <a:cs typeface="Arial" panose="020B0604020202020204" pitchFamily="34" charset="0"/>
                </a:rPr>
                <a:t>Vehicle</a:t>
              </a:r>
            </a:p>
            <a:p>
              <a:pPr algn="ctr"/>
              <a:r>
                <a:rPr lang="en-US" sz="1100" b="1" dirty="0">
                  <a:solidFill>
                    <a:srgbClr val="004C97"/>
                  </a:solidFill>
                  <a:latin typeface="Arial" panose="020B0604020202020204" pitchFamily="34" charset="0"/>
                  <a:cs typeface="Arial" panose="020B0604020202020204" pitchFamily="34" charset="0"/>
                </a:rPr>
                <a:t>Access</a:t>
              </a:r>
            </a:p>
          </p:txBody>
        </p:sp>
        <p:cxnSp>
          <p:nvCxnSpPr>
            <p:cNvPr id="29" name="Straight Arrow Connector 28">
              <a:extLst>
                <a:ext uri="{FF2B5EF4-FFF2-40B4-BE49-F238E27FC236}">
                  <a16:creationId xmlns:a16="http://schemas.microsoft.com/office/drawing/2014/main" id="{77B4DB0E-D572-4781-B0BF-4876828DE4C7}"/>
                </a:ext>
              </a:extLst>
            </p:cNvPr>
            <p:cNvCxnSpPr>
              <a:cxnSpLocks/>
              <a:stCxn id="28" idx="2"/>
            </p:cNvCxnSpPr>
            <p:nvPr/>
          </p:nvCxnSpPr>
          <p:spPr>
            <a:xfrm>
              <a:off x="8317216" y="4151480"/>
              <a:ext cx="0" cy="29121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3" name="Content Placeholder 2">
            <a:extLst>
              <a:ext uri="{FF2B5EF4-FFF2-40B4-BE49-F238E27FC236}">
                <a16:creationId xmlns:a16="http://schemas.microsoft.com/office/drawing/2014/main" id="{1FD4D77C-0877-940A-B2F2-6320A6638217}"/>
              </a:ext>
            </a:extLst>
          </p:cNvPr>
          <p:cNvSpPr>
            <a:spLocks noGrp="1"/>
          </p:cNvSpPr>
          <p:nvPr>
            <p:ph idx="13"/>
          </p:nvPr>
        </p:nvSpPr>
        <p:spPr>
          <a:xfrm>
            <a:off x="68312" y="2955174"/>
            <a:ext cx="4745327" cy="2995435"/>
          </a:xfrm>
          <a:prstGeom prst="rect">
            <a:avLst/>
          </a:prstGeom>
        </p:spPr>
        <p:txBody>
          <a:bodyPr vert="horz" lIns="0" tIns="45720" rIns="0" bIns="45720" rtlCol="0">
            <a:normAutofit fontScale="55000" lnSpcReduction="20000"/>
          </a:bodyPr>
          <a:lstStyle/>
          <a:p>
            <a:pPr marL="342900" indent="-342900"/>
            <a:endParaRPr lang="en-US" sz="2400" dirty="0">
              <a:solidFill>
                <a:srgbClr val="004C97"/>
              </a:solidFill>
            </a:endParaRPr>
          </a:p>
          <a:p>
            <a:pPr marL="342900" indent="-342900"/>
            <a:r>
              <a:rPr lang="en-US" sz="2400" dirty="0">
                <a:solidFill>
                  <a:srgbClr val="004C97"/>
                </a:solidFill>
              </a:rPr>
              <a:t>Located directly downstream of the decay pipe –made up of actively cooled Aluminum and Steel blocks surrounded by concrete.</a:t>
            </a:r>
          </a:p>
          <a:p>
            <a:pPr marL="342900" indent="-342900"/>
            <a:r>
              <a:rPr lang="en-US" sz="2400" dirty="0">
                <a:solidFill>
                  <a:srgbClr val="004C97"/>
                </a:solidFill>
              </a:rPr>
              <a:t>Provides radiation protection to people and keeps soil/groundwater activation levels to below allowable limits.</a:t>
            </a:r>
          </a:p>
          <a:p>
            <a:pPr marL="342900" indent="-342900"/>
            <a:r>
              <a:rPr lang="en-US" sz="2400" dirty="0">
                <a:solidFill>
                  <a:srgbClr val="004C97"/>
                </a:solidFill>
              </a:rPr>
              <a:t>Designed for the worst case condition at 2.4 MW operation:</a:t>
            </a:r>
          </a:p>
          <a:p>
            <a:pPr marL="726948" lvl="2" indent="-342900"/>
            <a:r>
              <a:rPr lang="en-US" dirty="0">
                <a:solidFill>
                  <a:schemeClr val="accent1">
                    <a:lumMod val="75000"/>
                  </a:schemeClr>
                </a:solidFill>
              </a:rPr>
              <a:t>Decay distance is 221m from MCZero9Target) to end of decay vessel.</a:t>
            </a:r>
          </a:p>
          <a:p>
            <a:pPr marL="726948" lvl="2" indent="-342900"/>
            <a:r>
              <a:rPr lang="en-US" dirty="0">
                <a:solidFill>
                  <a:schemeClr val="accent1">
                    <a:lumMod val="75000"/>
                  </a:schemeClr>
                </a:solidFill>
              </a:rPr>
              <a:t>Helium filled decay pipe</a:t>
            </a:r>
          </a:p>
          <a:p>
            <a:pPr marL="726948" lvl="2" indent="-342900"/>
            <a:r>
              <a:rPr lang="en-US" dirty="0">
                <a:solidFill>
                  <a:schemeClr val="accent1">
                    <a:lumMod val="75000"/>
                  </a:schemeClr>
                </a:solidFill>
              </a:rPr>
              <a:t>For a 1.5-m RAL style target,</a:t>
            </a:r>
            <a:r>
              <a:rPr lang="en-US" sz="1800" dirty="0">
                <a:solidFill>
                  <a:srgbClr val="1F497D"/>
                </a:solidFill>
                <a:effectLst/>
                <a:latin typeface="Arial" panose="020B0604020202020204" pitchFamily="34" charset="0"/>
                <a:ea typeface="Calibri" panose="020F0502020204030204" pitchFamily="34" charset="0"/>
              </a:rPr>
              <a:t> longer target options are less severe for the absorber</a:t>
            </a:r>
            <a:endParaRPr lang="en-US" dirty="0">
              <a:solidFill>
                <a:schemeClr val="accent1">
                  <a:lumMod val="75000"/>
                </a:schemeClr>
              </a:solidFill>
            </a:endParaRPr>
          </a:p>
          <a:p>
            <a:pPr marL="726948" lvl="2" indent="-342900"/>
            <a:r>
              <a:rPr lang="en-US" dirty="0">
                <a:solidFill>
                  <a:schemeClr val="accent1">
                    <a:lumMod val="75000"/>
                  </a:schemeClr>
                </a:solidFill>
              </a:rPr>
              <a:t>Designed </a:t>
            </a:r>
            <a:r>
              <a:rPr lang="en-US" sz="1800" dirty="0">
                <a:solidFill>
                  <a:schemeClr val="accent1">
                    <a:lumMod val="75000"/>
                  </a:schemeClr>
                </a:solidFill>
                <a:effectLst/>
                <a:latin typeface="Arial" panose="020B0604020202020204" pitchFamily="34" charset="0"/>
                <a:ea typeface="Calibri" panose="020F0502020204030204" pitchFamily="34" charset="0"/>
              </a:rPr>
              <a:t>to sustain 2 successive beam accident pulses - interlock system limits the accent pulses to 1"  </a:t>
            </a:r>
            <a:endParaRPr lang="en-US" sz="2400" dirty="0">
              <a:solidFill>
                <a:schemeClr val="accent1">
                  <a:lumMod val="75000"/>
                </a:schemeClr>
              </a:solidFill>
            </a:endParaRPr>
          </a:p>
        </p:txBody>
      </p:sp>
      <p:sp>
        <p:nvSpPr>
          <p:cNvPr id="34" name="Title 1">
            <a:extLst>
              <a:ext uri="{FF2B5EF4-FFF2-40B4-BE49-F238E27FC236}">
                <a16:creationId xmlns:a16="http://schemas.microsoft.com/office/drawing/2014/main" id="{E459A159-8E11-A10B-99DA-0F58033377EB}"/>
              </a:ext>
            </a:extLst>
          </p:cNvPr>
          <p:cNvSpPr txBox="1">
            <a:spLocks/>
          </p:cNvSpPr>
          <p:nvPr/>
        </p:nvSpPr>
        <p:spPr>
          <a:xfrm>
            <a:off x="3898900" y="-129410"/>
            <a:ext cx="8293100" cy="75171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200" b="1" i="0" kern="1200" baseline="0">
                <a:solidFill>
                  <a:srgbClr val="004C97"/>
                </a:solidFill>
                <a:latin typeface="Helvetica"/>
                <a:ea typeface="+mj-ea"/>
                <a:cs typeface="+mj-cs"/>
              </a:defRPr>
            </a:lvl1pPr>
          </a:lstStyle>
          <a:p>
            <a:r>
              <a:rPr lang="en-US" dirty="0">
                <a:solidFill>
                  <a:srgbClr val="0070C0"/>
                </a:solidFill>
              </a:rPr>
              <a:t>Introduction</a:t>
            </a:r>
          </a:p>
        </p:txBody>
      </p:sp>
      <p:sp>
        <p:nvSpPr>
          <p:cNvPr id="5" name="Arc 4">
            <a:extLst>
              <a:ext uri="{FF2B5EF4-FFF2-40B4-BE49-F238E27FC236}">
                <a16:creationId xmlns:a16="http://schemas.microsoft.com/office/drawing/2014/main" id="{58B5370A-CD61-9A04-7657-847B33532102}"/>
              </a:ext>
            </a:extLst>
          </p:cNvPr>
          <p:cNvSpPr/>
          <p:nvPr/>
        </p:nvSpPr>
        <p:spPr>
          <a:xfrm>
            <a:off x="2005677" y="1086047"/>
            <a:ext cx="1367388" cy="1329950"/>
          </a:xfrm>
          <a:prstGeom prst="arc">
            <a:avLst>
              <a:gd name="adj1" fmla="val 1891909"/>
              <a:gd name="adj2" fmla="val 78268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0971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B7DB-14DC-4BF3-B47E-E6ACC29BD102}"/>
              </a:ext>
            </a:extLst>
          </p:cNvPr>
          <p:cNvSpPr>
            <a:spLocks noGrp="1"/>
          </p:cNvSpPr>
          <p:nvPr>
            <p:ph type="title"/>
          </p:nvPr>
        </p:nvSpPr>
        <p:spPr>
          <a:xfrm>
            <a:off x="2832755" y="88737"/>
            <a:ext cx="5136117" cy="569268"/>
          </a:xfrm>
        </p:spPr>
        <p:txBody>
          <a:bodyPr/>
          <a:lstStyle/>
          <a:p>
            <a:r>
              <a:rPr lang="en-US" dirty="0"/>
              <a:t>Absorber Complex –  Support Rooms</a:t>
            </a:r>
          </a:p>
        </p:txBody>
      </p:sp>
      <p:sp>
        <p:nvSpPr>
          <p:cNvPr id="3" name="Footer Placeholder 2">
            <a:extLst>
              <a:ext uri="{FF2B5EF4-FFF2-40B4-BE49-F238E27FC236}">
                <a16:creationId xmlns:a16="http://schemas.microsoft.com/office/drawing/2014/main" id="{5B6F8D2D-2C6B-4901-BA47-8635104F43AF}"/>
              </a:ext>
            </a:extLst>
          </p:cNvPr>
          <p:cNvSpPr>
            <a:spLocks noGrp="1"/>
          </p:cNvSpPr>
          <p:nvPr>
            <p:ph type="ftr" sz="quarter" idx="11"/>
          </p:nvPr>
        </p:nvSpPr>
        <p:spPr/>
        <p:txBody>
          <a:bodyPr/>
          <a:lstStyle/>
          <a:p>
            <a:pPr>
              <a:defRPr/>
            </a:pPr>
            <a:r>
              <a:rPr lang="en-US"/>
              <a:t>LBNF Hadron Absorber  Mechanical Design</a:t>
            </a:r>
            <a:endParaRPr lang="en-US" dirty="0"/>
          </a:p>
        </p:txBody>
      </p:sp>
      <p:sp>
        <p:nvSpPr>
          <p:cNvPr id="4" name="Slide Number Placeholder 3">
            <a:extLst>
              <a:ext uri="{FF2B5EF4-FFF2-40B4-BE49-F238E27FC236}">
                <a16:creationId xmlns:a16="http://schemas.microsoft.com/office/drawing/2014/main" id="{078A9601-2CE4-4049-8D5A-FD68CF8AC21E}"/>
              </a:ext>
            </a:extLst>
          </p:cNvPr>
          <p:cNvSpPr>
            <a:spLocks noGrp="1"/>
          </p:cNvSpPr>
          <p:nvPr>
            <p:ph type="sldNum" sz="quarter" idx="12"/>
          </p:nvPr>
        </p:nvSpPr>
        <p:spPr>
          <a:xfrm>
            <a:off x="10792089" y="6487093"/>
            <a:ext cx="700617" cy="187325"/>
          </a:xfrm>
        </p:spPr>
        <p:txBody>
          <a:bodyPr/>
          <a:lstStyle/>
          <a:p>
            <a:pPr>
              <a:defRPr/>
            </a:pPr>
            <a:fld id="{0C39C72E-2A13-EB4D-AD45-6D4E6ACAED8D}" type="slidenum">
              <a:rPr lang="en-US" smtClean="0"/>
              <a:pPr>
                <a:defRPr/>
              </a:pPr>
              <a:t>32</a:t>
            </a:fld>
            <a:endParaRPr lang="en-US" dirty="0"/>
          </a:p>
        </p:txBody>
      </p:sp>
      <p:pic>
        <p:nvPicPr>
          <p:cNvPr id="8" name="Content Placeholder 7">
            <a:extLst>
              <a:ext uri="{FF2B5EF4-FFF2-40B4-BE49-F238E27FC236}">
                <a16:creationId xmlns:a16="http://schemas.microsoft.com/office/drawing/2014/main" id="{2B7D7401-92AE-439A-A5FE-93F94E636352}"/>
              </a:ext>
            </a:extLst>
          </p:cNvPr>
          <p:cNvPicPr>
            <a:picLocks noGrp="1" noChangeAspect="1"/>
          </p:cNvPicPr>
          <p:nvPr>
            <p:ph idx="13"/>
          </p:nvPr>
        </p:nvPicPr>
        <p:blipFill rotWithShape="1">
          <a:blip r:embed="rId2"/>
          <a:srcRect l="37963"/>
          <a:stretch/>
        </p:blipFill>
        <p:spPr>
          <a:xfrm>
            <a:off x="6798365" y="1012957"/>
            <a:ext cx="5025412" cy="4846638"/>
          </a:xfrm>
        </p:spPr>
      </p:pic>
      <p:sp>
        <p:nvSpPr>
          <p:cNvPr id="6" name="Date Placeholder 5">
            <a:extLst>
              <a:ext uri="{FF2B5EF4-FFF2-40B4-BE49-F238E27FC236}">
                <a16:creationId xmlns:a16="http://schemas.microsoft.com/office/drawing/2014/main" id="{96188E44-CCAA-4361-AC07-6A00AD4137C5}"/>
              </a:ext>
            </a:extLst>
          </p:cNvPr>
          <p:cNvSpPr>
            <a:spLocks noGrp="1"/>
          </p:cNvSpPr>
          <p:nvPr>
            <p:ph type="dt" sz="half" idx="2"/>
          </p:nvPr>
        </p:nvSpPr>
        <p:spPr/>
        <p:txBody>
          <a:bodyPr/>
          <a:lstStyle/>
          <a:p>
            <a:pPr>
              <a:defRPr/>
            </a:pPr>
            <a:fld id="{20FB9265-882E-44E4-BA70-2576DF6E0CAF}" type="datetime1">
              <a:rPr lang="en-US" smtClean="0">
                <a:solidFill>
                  <a:schemeClr val="tx1">
                    <a:lumMod val="50000"/>
                    <a:lumOff val="50000"/>
                  </a:schemeClr>
                </a:solidFill>
              </a:rPr>
              <a:t>9/16/2022</a:t>
            </a:fld>
            <a:endParaRPr lang="en-US" dirty="0">
              <a:solidFill>
                <a:schemeClr val="tx1">
                  <a:lumMod val="50000"/>
                  <a:lumOff val="50000"/>
                </a:schemeClr>
              </a:solidFill>
            </a:endParaRPr>
          </a:p>
        </p:txBody>
      </p:sp>
      <p:grpSp>
        <p:nvGrpSpPr>
          <p:cNvPr id="22" name="Group 21">
            <a:extLst>
              <a:ext uri="{FF2B5EF4-FFF2-40B4-BE49-F238E27FC236}">
                <a16:creationId xmlns:a16="http://schemas.microsoft.com/office/drawing/2014/main" id="{5A7176D4-28C7-475D-B44E-FB36DB81D279}"/>
              </a:ext>
            </a:extLst>
          </p:cNvPr>
          <p:cNvGrpSpPr/>
          <p:nvPr/>
        </p:nvGrpSpPr>
        <p:grpSpPr>
          <a:xfrm>
            <a:off x="6501069" y="493816"/>
            <a:ext cx="4991637" cy="5574325"/>
            <a:chOff x="6373015" y="655042"/>
            <a:chExt cx="4991637" cy="5574325"/>
          </a:xfrm>
        </p:grpSpPr>
        <p:sp>
          <p:nvSpPr>
            <p:cNvPr id="10" name="TextBox 9">
              <a:extLst>
                <a:ext uri="{FF2B5EF4-FFF2-40B4-BE49-F238E27FC236}">
                  <a16:creationId xmlns:a16="http://schemas.microsoft.com/office/drawing/2014/main" id="{FAB50474-2727-4AB3-890E-075C0B792F27}"/>
                </a:ext>
              </a:extLst>
            </p:cNvPr>
            <p:cNvSpPr txBox="1"/>
            <p:nvPr/>
          </p:nvSpPr>
          <p:spPr>
            <a:xfrm>
              <a:off x="7814887" y="820010"/>
              <a:ext cx="1441872" cy="246221"/>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Elevator Shaft</a:t>
              </a:r>
            </a:p>
          </p:txBody>
        </p:sp>
        <p:cxnSp>
          <p:nvCxnSpPr>
            <p:cNvPr id="11" name="Straight Arrow Connector 10">
              <a:extLst>
                <a:ext uri="{FF2B5EF4-FFF2-40B4-BE49-F238E27FC236}">
                  <a16:creationId xmlns:a16="http://schemas.microsoft.com/office/drawing/2014/main" id="{2570E2B6-4874-4205-B932-9BB4A7F53EEE}"/>
                </a:ext>
              </a:extLst>
            </p:cNvPr>
            <p:cNvCxnSpPr>
              <a:cxnSpLocks/>
              <a:stCxn id="10" idx="2"/>
            </p:cNvCxnSpPr>
            <p:nvPr/>
          </p:nvCxnSpPr>
          <p:spPr>
            <a:xfrm>
              <a:off x="8535823" y="1066231"/>
              <a:ext cx="64171" cy="625435"/>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A4FA7BD-E6FC-498D-ADDB-ED7503853C95}"/>
                </a:ext>
              </a:extLst>
            </p:cNvPr>
            <p:cNvSpPr txBox="1"/>
            <p:nvPr/>
          </p:nvSpPr>
          <p:spPr>
            <a:xfrm>
              <a:off x="10568663" y="655042"/>
              <a:ext cx="795989"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Service</a:t>
              </a:r>
            </a:p>
            <a:p>
              <a:r>
                <a:rPr lang="en-US" dirty="0"/>
                <a:t>Building</a:t>
              </a:r>
            </a:p>
          </p:txBody>
        </p:sp>
        <p:sp>
          <p:nvSpPr>
            <p:cNvPr id="13" name="TextBox 12">
              <a:extLst>
                <a:ext uri="{FF2B5EF4-FFF2-40B4-BE49-F238E27FC236}">
                  <a16:creationId xmlns:a16="http://schemas.microsoft.com/office/drawing/2014/main" id="{409F1977-C260-4484-81FC-A891B29B100D}"/>
                </a:ext>
              </a:extLst>
            </p:cNvPr>
            <p:cNvSpPr txBox="1"/>
            <p:nvPr/>
          </p:nvSpPr>
          <p:spPr>
            <a:xfrm>
              <a:off x="9738057" y="5829257"/>
              <a:ext cx="814405"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Pump Room</a:t>
              </a:r>
            </a:p>
          </p:txBody>
        </p:sp>
        <p:cxnSp>
          <p:nvCxnSpPr>
            <p:cNvPr id="14" name="Straight Arrow Connector 13">
              <a:extLst>
                <a:ext uri="{FF2B5EF4-FFF2-40B4-BE49-F238E27FC236}">
                  <a16:creationId xmlns:a16="http://schemas.microsoft.com/office/drawing/2014/main" id="{9C742E43-3ECB-4E2B-ACE6-C28A62123545}"/>
                </a:ext>
              </a:extLst>
            </p:cNvPr>
            <p:cNvCxnSpPr>
              <a:cxnSpLocks/>
            </p:cNvCxnSpPr>
            <p:nvPr/>
          </p:nvCxnSpPr>
          <p:spPr>
            <a:xfrm flipH="1">
              <a:off x="10078679" y="1029332"/>
              <a:ext cx="464053" cy="56089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E9C371E-E2EC-4E88-BD83-DE6DAF468353}"/>
                </a:ext>
              </a:extLst>
            </p:cNvPr>
            <p:cNvCxnSpPr>
              <a:cxnSpLocks/>
            </p:cNvCxnSpPr>
            <p:nvPr/>
          </p:nvCxnSpPr>
          <p:spPr>
            <a:xfrm flipH="1" flipV="1">
              <a:off x="9688351" y="4802588"/>
              <a:ext cx="407202" cy="1068086"/>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26CFD19-BAFA-4023-BB4C-B2072FB6B0D4}"/>
                </a:ext>
              </a:extLst>
            </p:cNvPr>
            <p:cNvSpPr txBox="1"/>
            <p:nvPr/>
          </p:nvSpPr>
          <p:spPr>
            <a:xfrm>
              <a:off x="6373015" y="808931"/>
              <a:ext cx="1441872" cy="246221"/>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Utility Shaft</a:t>
              </a:r>
            </a:p>
          </p:txBody>
        </p:sp>
        <p:cxnSp>
          <p:nvCxnSpPr>
            <p:cNvPr id="21" name="Straight Arrow Connector 20">
              <a:extLst>
                <a:ext uri="{FF2B5EF4-FFF2-40B4-BE49-F238E27FC236}">
                  <a16:creationId xmlns:a16="http://schemas.microsoft.com/office/drawing/2014/main" id="{1617DE5B-9CE9-4846-B387-F82D7EF34EBD}"/>
                </a:ext>
              </a:extLst>
            </p:cNvPr>
            <p:cNvCxnSpPr>
              <a:cxnSpLocks/>
            </p:cNvCxnSpPr>
            <p:nvPr/>
          </p:nvCxnSpPr>
          <p:spPr>
            <a:xfrm>
              <a:off x="7526909" y="932041"/>
              <a:ext cx="688867" cy="107399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24" name="Picture 23" descr="A picture containing toy&#10;&#10;Description automatically generated">
            <a:extLst>
              <a:ext uri="{FF2B5EF4-FFF2-40B4-BE49-F238E27FC236}">
                <a16:creationId xmlns:a16="http://schemas.microsoft.com/office/drawing/2014/main" id="{360C558B-450A-9C01-1D1F-4CFB6F379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70" y="1209040"/>
            <a:ext cx="5191275" cy="4878008"/>
          </a:xfrm>
          <a:prstGeom prst="rect">
            <a:avLst/>
          </a:prstGeom>
        </p:spPr>
      </p:pic>
      <p:sp>
        <p:nvSpPr>
          <p:cNvPr id="25" name="TextBox 24">
            <a:extLst>
              <a:ext uri="{FF2B5EF4-FFF2-40B4-BE49-F238E27FC236}">
                <a16:creationId xmlns:a16="http://schemas.microsoft.com/office/drawing/2014/main" id="{A891DBD7-BE42-1AD6-98F0-D4AA271C6AAC}"/>
              </a:ext>
            </a:extLst>
          </p:cNvPr>
          <p:cNvSpPr txBox="1"/>
          <p:nvPr/>
        </p:nvSpPr>
        <p:spPr>
          <a:xfrm>
            <a:off x="5655227" y="3518462"/>
            <a:ext cx="881546"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RAW Room</a:t>
            </a:r>
          </a:p>
        </p:txBody>
      </p:sp>
      <p:cxnSp>
        <p:nvCxnSpPr>
          <p:cNvPr id="26" name="Straight Arrow Connector 25">
            <a:extLst>
              <a:ext uri="{FF2B5EF4-FFF2-40B4-BE49-F238E27FC236}">
                <a16:creationId xmlns:a16="http://schemas.microsoft.com/office/drawing/2014/main" id="{27B3613E-4AB4-8556-64FA-C031D1EAA021}"/>
              </a:ext>
            </a:extLst>
          </p:cNvPr>
          <p:cNvCxnSpPr>
            <a:cxnSpLocks/>
          </p:cNvCxnSpPr>
          <p:nvPr/>
        </p:nvCxnSpPr>
        <p:spPr>
          <a:xfrm flipH="1">
            <a:off x="4468633" y="3718517"/>
            <a:ext cx="1386925" cy="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CE89E1-210A-A219-73F0-22424E54D881}"/>
              </a:ext>
            </a:extLst>
          </p:cNvPr>
          <p:cNvCxnSpPr>
            <a:cxnSpLocks/>
          </p:cNvCxnSpPr>
          <p:nvPr/>
        </p:nvCxnSpPr>
        <p:spPr>
          <a:xfrm flipH="1">
            <a:off x="4632230" y="2635700"/>
            <a:ext cx="1071153" cy="72054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6589536-F788-8481-F65B-05731E15B3FA}"/>
              </a:ext>
            </a:extLst>
          </p:cNvPr>
          <p:cNvSpPr txBox="1"/>
          <p:nvPr/>
        </p:nvSpPr>
        <p:spPr>
          <a:xfrm>
            <a:off x="5674206" y="2323464"/>
            <a:ext cx="1189701"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Instrumentation </a:t>
            </a:r>
          </a:p>
          <a:p>
            <a:r>
              <a:rPr lang="en-US" dirty="0"/>
              <a:t>Room</a:t>
            </a:r>
          </a:p>
        </p:txBody>
      </p:sp>
      <p:sp>
        <p:nvSpPr>
          <p:cNvPr id="30" name="TextBox 29">
            <a:extLst>
              <a:ext uri="{FF2B5EF4-FFF2-40B4-BE49-F238E27FC236}">
                <a16:creationId xmlns:a16="http://schemas.microsoft.com/office/drawing/2014/main" id="{76EB1917-0388-4C96-2173-7C4D62C07C43}"/>
              </a:ext>
            </a:extLst>
          </p:cNvPr>
          <p:cNvSpPr txBox="1"/>
          <p:nvPr/>
        </p:nvSpPr>
        <p:spPr>
          <a:xfrm>
            <a:off x="2320506" y="5773903"/>
            <a:ext cx="814405"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Hadron</a:t>
            </a:r>
          </a:p>
          <a:p>
            <a:r>
              <a:rPr lang="en-US" dirty="0"/>
              <a:t>Absorber</a:t>
            </a:r>
          </a:p>
        </p:txBody>
      </p:sp>
      <p:cxnSp>
        <p:nvCxnSpPr>
          <p:cNvPr id="31" name="Straight Arrow Connector 30">
            <a:extLst>
              <a:ext uri="{FF2B5EF4-FFF2-40B4-BE49-F238E27FC236}">
                <a16:creationId xmlns:a16="http://schemas.microsoft.com/office/drawing/2014/main" id="{38B3B063-5E77-EC5E-52B0-7EE5DD5363EC}"/>
              </a:ext>
            </a:extLst>
          </p:cNvPr>
          <p:cNvCxnSpPr>
            <a:cxnSpLocks/>
          </p:cNvCxnSpPr>
          <p:nvPr/>
        </p:nvCxnSpPr>
        <p:spPr>
          <a:xfrm flipV="1">
            <a:off x="2918129" y="4937760"/>
            <a:ext cx="266488" cy="83614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63D1E86-FCD5-ED63-A725-29F6EFDFD57D}"/>
              </a:ext>
            </a:extLst>
          </p:cNvPr>
          <p:cNvSpPr txBox="1"/>
          <p:nvPr/>
        </p:nvSpPr>
        <p:spPr>
          <a:xfrm>
            <a:off x="117842" y="4238768"/>
            <a:ext cx="1189701"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Air Handling </a:t>
            </a:r>
          </a:p>
          <a:p>
            <a:r>
              <a:rPr lang="en-US" dirty="0"/>
              <a:t>Room</a:t>
            </a:r>
          </a:p>
        </p:txBody>
      </p:sp>
      <p:sp>
        <p:nvSpPr>
          <p:cNvPr id="35" name="TextBox 34">
            <a:extLst>
              <a:ext uri="{FF2B5EF4-FFF2-40B4-BE49-F238E27FC236}">
                <a16:creationId xmlns:a16="http://schemas.microsoft.com/office/drawing/2014/main" id="{4680D204-159A-D56B-E285-F9FBB253DE90}"/>
              </a:ext>
            </a:extLst>
          </p:cNvPr>
          <p:cNvSpPr txBox="1"/>
          <p:nvPr/>
        </p:nvSpPr>
        <p:spPr>
          <a:xfrm>
            <a:off x="170175" y="2510572"/>
            <a:ext cx="1189701"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Mechanical </a:t>
            </a:r>
          </a:p>
          <a:p>
            <a:r>
              <a:rPr lang="en-US" dirty="0"/>
              <a:t>Room</a:t>
            </a:r>
          </a:p>
        </p:txBody>
      </p:sp>
      <p:cxnSp>
        <p:nvCxnSpPr>
          <p:cNvPr id="36" name="Straight Arrow Connector 35">
            <a:extLst>
              <a:ext uri="{FF2B5EF4-FFF2-40B4-BE49-F238E27FC236}">
                <a16:creationId xmlns:a16="http://schemas.microsoft.com/office/drawing/2014/main" id="{C15C3DA2-2F07-6EEC-7FD2-6BD532EB911B}"/>
              </a:ext>
            </a:extLst>
          </p:cNvPr>
          <p:cNvCxnSpPr>
            <a:cxnSpLocks/>
          </p:cNvCxnSpPr>
          <p:nvPr/>
        </p:nvCxnSpPr>
        <p:spPr>
          <a:xfrm>
            <a:off x="1314300" y="4451798"/>
            <a:ext cx="654093" cy="18708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AF4A743-2187-34C9-CA35-48BF3FB30467}"/>
              </a:ext>
            </a:extLst>
          </p:cNvPr>
          <p:cNvCxnSpPr>
            <a:stCxn id="35" idx="3"/>
          </p:cNvCxnSpPr>
          <p:nvPr/>
        </p:nvCxnSpPr>
        <p:spPr>
          <a:xfrm>
            <a:off x="1359876" y="2710627"/>
            <a:ext cx="727224" cy="493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A549349-6C16-471E-3126-02F2A54D285B}"/>
              </a:ext>
            </a:extLst>
          </p:cNvPr>
          <p:cNvCxnSpPr>
            <a:cxnSpLocks/>
          </p:cNvCxnSpPr>
          <p:nvPr/>
        </p:nvCxnSpPr>
        <p:spPr>
          <a:xfrm>
            <a:off x="6607534" y="3718517"/>
            <a:ext cx="2703537" cy="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F7FB9FE5-F595-91B0-2126-054A6E3BEBB7}"/>
              </a:ext>
            </a:extLst>
          </p:cNvPr>
          <p:cNvCxnSpPr>
            <a:cxnSpLocks/>
            <a:stCxn id="29" idx="3"/>
          </p:cNvCxnSpPr>
          <p:nvPr/>
        </p:nvCxnSpPr>
        <p:spPr>
          <a:xfrm>
            <a:off x="6863907" y="2523519"/>
            <a:ext cx="2868490" cy="320255"/>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275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C9837D9-96A4-0F10-91ED-128990123EF4}"/>
              </a:ext>
            </a:extLst>
          </p:cNvPr>
          <p:cNvPicPr>
            <a:picLocks noChangeAspect="1"/>
          </p:cNvPicPr>
          <p:nvPr/>
        </p:nvPicPr>
        <p:blipFill rotWithShape="1">
          <a:blip r:embed="rId2">
            <a:extLst>
              <a:ext uri="{28A0092B-C50C-407E-A947-70E740481C1C}">
                <a14:useLocalDpi xmlns:a14="http://schemas.microsoft.com/office/drawing/2010/main" val="0"/>
              </a:ext>
            </a:extLst>
          </a:blip>
          <a:srcRect l="39131" t="29089" r="36347" b="18589"/>
          <a:stretch/>
        </p:blipFill>
        <p:spPr>
          <a:xfrm>
            <a:off x="4096371" y="1426904"/>
            <a:ext cx="3740071" cy="4386625"/>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E2D286B5-42EA-71A7-0463-048CB8563E78}"/>
              </a:ext>
            </a:extLst>
          </p:cNvPr>
          <p:cNvPicPr>
            <a:picLocks noChangeAspect="1"/>
          </p:cNvPicPr>
          <p:nvPr/>
        </p:nvPicPr>
        <p:blipFill rotWithShape="1">
          <a:blip r:embed="rId3">
            <a:extLst>
              <a:ext uri="{28A0092B-C50C-407E-A947-70E740481C1C}">
                <a14:useLocalDpi xmlns:a14="http://schemas.microsoft.com/office/drawing/2010/main" val="0"/>
              </a:ext>
            </a:extLst>
          </a:blip>
          <a:srcRect l="30522" t="15208" r="32174" b="9809"/>
          <a:stretch/>
        </p:blipFill>
        <p:spPr>
          <a:xfrm>
            <a:off x="8003301" y="1436413"/>
            <a:ext cx="3959951" cy="4375329"/>
          </a:xfrm>
          <a:prstGeom prst="rect">
            <a:avLst/>
          </a:prstGeom>
        </p:spPr>
      </p:pic>
      <p:sp>
        <p:nvSpPr>
          <p:cNvPr id="6" name="Title 1">
            <a:extLst>
              <a:ext uri="{FF2B5EF4-FFF2-40B4-BE49-F238E27FC236}">
                <a16:creationId xmlns:a16="http://schemas.microsoft.com/office/drawing/2014/main" id="{FD8A2122-E2EA-86BD-681C-C47CC2679206}"/>
              </a:ext>
            </a:extLst>
          </p:cNvPr>
          <p:cNvSpPr txBox="1">
            <a:spLocks/>
          </p:cNvSpPr>
          <p:nvPr/>
        </p:nvSpPr>
        <p:spPr>
          <a:xfrm>
            <a:off x="4492488" y="136429"/>
            <a:ext cx="2425148" cy="5692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accent1">
                    <a:lumMod val="75000"/>
                  </a:schemeClr>
                </a:solidFill>
                <a:latin typeface="Helvetica" panose="020B0604020202020204" pitchFamily="34" charset="0"/>
                <a:cs typeface="Helvetica" panose="020B0604020202020204" pitchFamily="34" charset="0"/>
              </a:rPr>
              <a:t>Spoiler</a:t>
            </a:r>
          </a:p>
        </p:txBody>
      </p:sp>
      <p:sp>
        <p:nvSpPr>
          <p:cNvPr id="7" name="TextBox 6">
            <a:extLst>
              <a:ext uri="{FF2B5EF4-FFF2-40B4-BE49-F238E27FC236}">
                <a16:creationId xmlns:a16="http://schemas.microsoft.com/office/drawing/2014/main" id="{E767B2E9-351B-34C3-8AD4-31D226F0768D}"/>
              </a:ext>
            </a:extLst>
          </p:cNvPr>
          <p:cNvSpPr txBox="1"/>
          <p:nvPr/>
        </p:nvSpPr>
        <p:spPr>
          <a:xfrm>
            <a:off x="6175614" y="5563465"/>
            <a:ext cx="1402435" cy="369332"/>
          </a:xfrm>
          <a:prstGeom prst="rect">
            <a:avLst/>
          </a:prstGeom>
          <a:noFill/>
        </p:spPr>
        <p:txBody>
          <a:bodyPr wrap="none" rtlCol="0">
            <a:spAutoFit/>
          </a:bodyPr>
          <a:lstStyle/>
          <a:p>
            <a:r>
              <a:rPr lang="en-US" dirty="0"/>
              <a:t>Loop24”x24”</a:t>
            </a:r>
          </a:p>
        </p:txBody>
      </p:sp>
      <p:cxnSp>
        <p:nvCxnSpPr>
          <p:cNvPr id="9" name="Straight Arrow Connector 8">
            <a:extLst>
              <a:ext uri="{FF2B5EF4-FFF2-40B4-BE49-F238E27FC236}">
                <a16:creationId xmlns:a16="http://schemas.microsoft.com/office/drawing/2014/main" id="{E98D1AA8-B25F-6C4F-E2A8-56D79068EF49}"/>
              </a:ext>
            </a:extLst>
          </p:cNvPr>
          <p:cNvCxnSpPr>
            <a:cxnSpLocks/>
            <a:stCxn id="7" idx="1"/>
          </p:cNvCxnSpPr>
          <p:nvPr/>
        </p:nvCxnSpPr>
        <p:spPr>
          <a:xfrm flipH="1" flipV="1">
            <a:off x="5966406" y="4420925"/>
            <a:ext cx="209208" cy="1327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F3AEA5-FD5A-444E-79A8-37E39BFFD2E4}"/>
              </a:ext>
            </a:extLst>
          </p:cNvPr>
          <p:cNvSpPr txBox="1"/>
          <p:nvPr/>
        </p:nvSpPr>
        <p:spPr>
          <a:xfrm>
            <a:off x="10603680" y="5424965"/>
            <a:ext cx="1288623" cy="646331"/>
          </a:xfrm>
          <a:prstGeom prst="rect">
            <a:avLst/>
          </a:prstGeom>
          <a:noFill/>
        </p:spPr>
        <p:txBody>
          <a:bodyPr wrap="none" rtlCol="0">
            <a:spAutoFit/>
          </a:bodyPr>
          <a:lstStyle/>
          <a:p>
            <a:r>
              <a:rPr lang="en-US" dirty="0"/>
              <a:t>Loop</a:t>
            </a:r>
          </a:p>
          <a:p>
            <a:r>
              <a:rPr lang="en-US" dirty="0"/>
              <a:t>41.5”x41.5”</a:t>
            </a:r>
          </a:p>
        </p:txBody>
      </p:sp>
      <p:cxnSp>
        <p:nvCxnSpPr>
          <p:cNvPr id="12" name="Straight Arrow Connector 11">
            <a:extLst>
              <a:ext uri="{FF2B5EF4-FFF2-40B4-BE49-F238E27FC236}">
                <a16:creationId xmlns:a16="http://schemas.microsoft.com/office/drawing/2014/main" id="{6820F53E-CA53-EE00-B426-4AFF7CF6E1B5}"/>
              </a:ext>
            </a:extLst>
          </p:cNvPr>
          <p:cNvCxnSpPr>
            <a:cxnSpLocks/>
          </p:cNvCxnSpPr>
          <p:nvPr/>
        </p:nvCxnSpPr>
        <p:spPr>
          <a:xfrm flipH="1" flipV="1">
            <a:off x="9983276" y="4794637"/>
            <a:ext cx="544251" cy="953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C6CF2C-1EA2-73A9-E6E3-0186EF4382D6}"/>
              </a:ext>
            </a:extLst>
          </p:cNvPr>
          <p:cNvSpPr txBox="1"/>
          <p:nvPr/>
        </p:nvSpPr>
        <p:spPr>
          <a:xfrm>
            <a:off x="978010" y="500932"/>
            <a:ext cx="9485867" cy="369332"/>
          </a:xfrm>
          <a:prstGeom prst="rect">
            <a:avLst/>
          </a:prstGeom>
          <a:noFill/>
        </p:spPr>
        <p:txBody>
          <a:bodyPr wrap="none" rtlCol="0">
            <a:spAutoFit/>
          </a:bodyPr>
          <a:lstStyle/>
          <a:p>
            <a:r>
              <a:rPr lang="en-US" dirty="0">
                <a:solidFill>
                  <a:schemeClr val="accent1">
                    <a:lumMod val="75000"/>
                  </a:schemeClr>
                </a:solidFill>
              </a:rPr>
              <a:t>The spoiler design is identical with the core block design, overall dimensions are larger 79”Wx77”H.</a:t>
            </a:r>
          </a:p>
        </p:txBody>
      </p:sp>
      <p:pic>
        <p:nvPicPr>
          <p:cNvPr id="17" name="Picture 16" descr="Graphical user interface&#10;&#10;Description automatically generated">
            <a:extLst>
              <a:ext uri="{FF2B5EF4-FFF2-40B4-BE49-F238E27FC236}">
                <a16:creationId xmlns:a16="http://schemas.microsoft.com/office/drawing/2014/main" id="{E3BE61D7-C710-BC71-00F5-57C8F79D053E}"/>
              </a:ext>
            </a:extLst>
          </p:cNvPr>
          <p:cNvPicPr>
            <a:picLocks noChangeAspect="1"/>
          </p:cNvPicPr>
          <p:nvPr/>
        </p:nvPicPr>
        <p:blipFill rotWithShape="1">
          <a:blip r:embed="rId4">
            <a:extLst>
              <a:ext uri="{28A0092B-C50C-407E-A947-70E740481C1C}">
                <a14:useLocalDpi xmlns:a14="http://schemas.microsoft.com/office/drawing/2010/main" val="0"/>
              </a:ext>
            </a:extLst>
          </a:blip>
          <a:srcRect l="39652" t="22074" r="31587" b="12640"/>
          <a:stretch/>
        </p:blipFill>
        <p:spPr>
          <a:xfrm>
            <a:off x="228748" y="1438199"/>
            <a:ext cx="3506526" cy="4375330"/>
          </a:xfrm>
          <a:prstGeom prst="rect">
            <a:avLst/>
          </a:prstGeom>
        </p:spPr>
      </p:pic>
      <p:sp>
        <p:nvSpPr>
          <p:cNvPr id="2" name="Date Placeholder 1">
            <a:extLst>
              <a:ext uri="{FF2B5EF4-FFF2-40B4-BE49-F238E27FC236}">
                <a16:creationId xmlns:a16="http://schemas.microsoft.com/office/drawing/2014/main" id="{CB29407F-1F29-D160-6517-7BA7E9B8BB46}"/>
              </a:ext>
            </a:extLst>
          </p:cNvPr>
          <p:cNvSpPr>
            <a:spLocks noGrp="1"/>
          </p:cNvSpPr>
          <p:nvPr>
            <p:ph type="dt" sz="half" idx="10"/>
          </p:nvPr>
        </p:nvSpPr>
        <p:spPr/>
        <p:txBody>
          <a:bodyPr/>
          <a:lstStyle/>
          <a:p>
            <a:fld id="{3DA4BCF2-C81A-4673-BB36-2E1305412ECE}" type="datetime1">
              <a:rPr lang="en-US" smtClean="0"/>
              <a:t>9/16/2022</a:t>
            </a:fld>
            <a:endParaRPr lang="en-US"/>
          </a:p>
        </p:txBody>
      </p:sp>
      <p:sp>
        <p:nvSpPr>
          <p:cNvPr id="4" name="Footer Placeholder 3">
            <a:extLst>
              <a:ext uri="{FF2B5EF4-FFF2-40B4-BE49-F238E27FC236}">
                <a16:creationId xmlns:a16="http://schemas.microsoft.com/office/drawing/2014/main" id="{C1E4DA28-6B96-3580-9778-0AFC3169A86A}"/>
              </a:ext>
            </a:extLst>
          </p:cNvPr>
          <p:cNvSpPr>
            <a:spLocks noGrp="1"/>
          </p:cNvSpPr>
          <p:nvPr>
            <p:ph type="ftr" sz="quarter" idx="11"/>
          </p:nvPr>
        </p:nvSpPr>
        <p:spPr/>
        <p:txBody>
          <a:bodyPr/>
          <a:lstStyle/>
          <a:p>
            <a:r>
              <a:rPr lang="en-US"/>
              <a:t>LBNF Hadron Absorber  Mechanical Design</a:t>
            </a:r>
          </a:p>
        </p:txBody>
      </p:sp>
      <p:sp>
        <p:nvSpPr>
          <p:cNvPr id="8" name="Slide Number Placeholder 7">
            <a:extLst>
              <a:ext uri="{FF2B5EF4-FFF2-40B4-BE49-F238E27FC236}">
                <a16:creationId xmlns:a16="http://schemas.microsoft.com/office/drawing/2014/main" id="{B1A259C3-796F-8454-3FEF-63DE29E2F10C}"/>
              </a:ext>
            </a:extLst>
          </p:cNvPr>
          <p:cNvSpPr>
            <a:spLocks noGrp="1"/>
          </p:cNvSpPr>
          <p:nvPr>
            <p:ph type="sldNum" sz="quarter" idx="12"/>
          </p:nvPr>
        </p:nvSpPr>
        <p:spPr/>
        <p:txBody>
          <a:bodyPr/>
          <a:lstStyle/>
          <a:p>
            <a:fld id="{443F4085-F2C1-4F1D-B128-8B1E659C333A}" type="slidenum">
              <a:rPr lang="en-US" smtClean="0"/>
              <a:t>33</a:t>
            </a:fld>
            <a:endParaRPr lang="en-US"/>
          </a:p>
        </p:txBody>
      </p:sp>
    </p:spTree>
    <p:extLst>
      <p:ext uri="{BB962C8B-B14F-4D97-AF65-F5344CB8AC3E}">
        <p14:creationId xmlns:p14="http://schemas.microsoft.com/office/powerpoint/2010/main" val="3152816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E800A0-D56D-46D5-A78E-817036F1911E}"/>
              </a:ext>
            </a:extLst>
          </p:cNvPr>
          <p:cNvSpPr>
            <a:spLocks noGrp="1"/>
          </p:cNvSpPr>
          <p:nvPr>
            <p:ph type="dt" sz="half" idx="10"/>
          </p:nvPr>
        </p:nvSpPr>
        <p:spPr/>
        <p:txBody>
          <a:bodyPr/>
          <a:lstStyle/>
          <a:p>
            <a:fld id="{CA02D52B-9D2F-46D2-B81E-CB355A703895}" type="datetime1">
              <a:rPr lang="en-US" smtClean="0"/>
              <a:t>9/16/2022</a:t>
            </a:fld>
            <a:endParaRPr lang="en-US"/>
          </a:p>
        </p:txBody>
      </p:sp>
      <p:sp>
        <p:nvSpPr>
          <p:cNvPr id="4" name="Footer Placeholder 3">
            <a:extLst>
              <a:ext uri="{FF2B5EF4-FFF2-40B4-BE49-F238E27FC236}">
                <a16:creationId xmlns:a16="http://schemas.microsoft.com/office/drawing/2014/main" id="{046DEC03-40A0-45A7-8F09-AA941C54E242}"/>
              </a:ext>
            </a:extLst>
          </p:cNvPr>
          <p:cNvSpPr>
            <a:spLocks noGrp="1"/>
          </p:cNvSpPr>
          <p:nvPr>
            <p:ph type="ftr" sz="quarter" idx="11"/>
          </p:nvPr>
        </p:nvSpPr>
        <p:spPr/>
        <p:txBody>
          <a:bodyPr/>
          <a:lstStyle/>
          <a:p>
            <a:r>
              <a:rPr lang="en-US" altLang="en-US">
                <a:latin typeface="Helvetica" panose="020B0604020202020204" pitchFamily="34" charset="0"/>
                <a:ea typeface="MS PGothic" panose="020B0600070205080204" pitchFamily="34" charset="-128"/>
              </a:rPr>
              <a:t>LBNF Hadron Absorber  Mechanical Design</a:t>
            </a:r>
            <a:endParaRPr lang="en-US" dirty="0"/>
          </a:p>
        </p:txBody>
      </p:sp>
      <p:sp>
        <p:nvSpPr>
          <p:cNvPr id="5" name="Slide Number Placeholder 4">
            <a:extLst>
              <a:ext uri="{FF2B5EF4-FFF2-40B4-BE49-F238E27FC236}">
                <a16:creationId xmlns:a16="http://schemas.microsoft.com/office/drawing/2014/main" id="{7AE9D603-217B-4A51-A2B0-F7AE05E66F9F}"/>
              </a:ext>
            </a:extLst>
          </p:cNvPr>
          <p:cNvSpPr>
            <a:spLocks noGrp="1"/>
          </p:cNvSpPr>
          <p:nvPr>
            <p:ph type="sldNum" sz="quarter" idx="12"/>
          </p:nvPr>
        </p:nvSpPr>
        <p:spPr/>
        <p:txBody>
          <a:bodyPr/>
          <a:lstStyle/>
          <a:p>
            <a:fld id="{7DF2B54E-710A-4B1C-94CA-BF00B911FD0D}" type="slidenum">
              <a:rPr lang="en-US" smtClean="0"/>
              <a:t>34</a:t>
            </a:fld>
            <a:endParaRPr lang="en-US"/>
          </a:p>
        </p:txBody>
      </p:sp>
      <p:pic>
        <p:nvPicPr>
          <p:cNvPr id="7" name="Picture 6">
            <a:extLst>
              <a:ext uri="{FF2B5EF4-FFF2-40B4-BE49-F238E27FC236}">
                <a16:creationId xmlns:a16="http://schemas.microsoft.com/office/drawing/2014/main" id="{9DBA4F6D-9230-4EA9-B0B2-25A49834ED5A}"/>
              </a:ext>
            </a:extLst>
          </p:cNvPr>
          <p:cNvPicPr>
            <a:picLocks noChangeAspect="1"/>
          </p:cNvPicPr>
          <p:nvPr/>
        </p:nvPicPr>
        <p:blipFill rotWithShape="1">
          <a:blip r:embed="rId2"/>
          <a:srcRect l="22619" t="3196" r="34286" b="4572"/>
          <a:stretch/>
        </p:blipFill>
        <p:spPr>
          <a:xfrm>
            <a:off x="1611087" y="1491343"/>
            <a:ext cx="3646551" cy="4724400"/>
          </a:xfrm>
          <a:prstGeom prst="rect">
            <a:avLst/>
          </a:prstGeom>
        </p:spPr>
      </p:pic>
      <p:pic>
        <p:nvPicPr>
          <p:cNvPr id="9" name="Picture 8">
            <a:extLst>
              <a:ext uri="{FF2B5EF4-FFF2-40B4-BE49-F238E27FC236}">
                <a16:creationId xmlns:a16="http://schemas.microsoft.com/office/drawing/2014/main" id="{71B7F86B-6A09-4DBF-ADF4-02418CAAC3DC}"/>
              </a:ext>
            </a:extLst>
          </p:cNvPr>
          <p:cNvPicPr>
            <a:picLocks noChangeAspect="1"/>
          </p:cNvPicPr>
          <p:nvPr/>
        </p:nvPicPr>
        <p:blipFill rotWithShape="1">
          <a:blip r:embed="rId3"/>
          <a:srcRect l="22500" t="4179" r="34405" b="4966"/>
          <a:stretch/>
        </p:blipFill>
        <p:spPr>
          <a:xfrm>
            <a:off x="5403788" y="1491343"/>
            <a:ext cx="3646551" cy="4653886"/>
          </a:xfrm>
          <a:prstGeom prst="rect">
            <a:avLst/>
          </a:prstGeom>
        </p:spPr>
      </p:pic>
      <p:pic>
        <p:nvPicPr>
          <p:cNvPr id="11" name="Picture 10">
            <a:extLst>
              <a:ext uri="{FF2B5EF4-FFF2-40B4-BE49-F238E27FC236}">
                <a16:creationId xmlns:a16="http://schemas.microsoft.com/office/drawing/2014/main" id="{D1FF2A2C-BC83-4AF7-870B-ECD216C2DB44}"/>
              </a:ext>
            </a:extLst>
          </p:cNvPr>
          <p:cNvPicPr>
            <a:picLocks noChangeAspect="1"/>
          </p:cNvPicPr>
          <p:nvPr/>
        </p:nvPicPr>
        <p:blipFill rotWithShape="1">
          <a:blip r:embed="rId4"/>
          <a:srcRect l="35357" r="51072" b="11652"/>
          <a:stretch/>
        </p:blipFill>
        <p:spPr>
          <a:xfrm>
            <a:off x="9278938" y="1491343"/>
            <a:ext cx="1180948" cy="4653886"/>
          </a:xfrm>
          <a:prstGeom prst="rect">
            <a:avLst/>
          </a:prstGeom>
        </p:spPr>
      </p:pic>
      <p:sp>
        <p:nvSpPr>
          <p:cNvPr id="12" name="TextBox 11">
            <a:extLst>
              <a:ext uri="{FF2B5EF4-FFF2-40B4-BE49-F238E27FC236}">
                <a16:creationId xmlns:a16="http://schemas.microsoft.com/office/drawing/2014/main" id="{6BADF047-A4F4-4061-BB4F-D7DEC4B9F6B9}"/>
              </a:ext>
            </a:extLst>
          </p:cNvPr>
          <p:cNvSpPr txBox="1"/>
          <p:nvPr/>
        </p:nvSpPr>
        <p:spPr>
          <a:xfrm>
            <a:off x="919037" y="541967"/>
            <a:ext cx="10173031" cy="646331"/>
          </a:xfrm>
          <a:prstGeom prst="rect">
            <a:avLst/>
          </a:prstGeom>
          <a:noFill/>
        </p:spPr>
        <p:txBody>
          <a:bodyPr wrap="square" rtlCol="0">
            <a:spAutoFit/>
          </a:bodyPr>
          <a:lstStyle/>
          <a:p>
            <a:r>
              <a:rPr lang="en-US" dirty="0">
                <a:solidFill>
                  <a:schemeClr val="accent1">
                    <a:lumMod val="75000"/>
                  </a:schemeClr>
                </a:solidFill>
              </a:rPr>
              <a:t>The air box is designed to keep the radioactive air inside the absorber . The air box is located in the front of the absorber core blocks. Air box dimensions: 77”Wx77”Hx12”</a:t>
            </a:r>
          </a:p>
        </p:txBody>
      </p:sp>
      <p:sp>
        <p:nvSpPr>
          <p:cNvPr id="6" name="TextBox 5">
            <a:extLst>
              <a:ext uri="{FF2B5EF4-FFF2-40B4-BE49-F238E27FC236}">
                <a16:creationId xmlns:a16="http://schemas.microsoft.com/office/drawing/2014/main" id="{A71E78FF-E348-4F61-8E50-F2E8F06AA5E0}"/>
              </a:ext>
            </a:extLst>
          </p:cNvPr>
          <p:cNvSpPr txBox="1"/>
          <p:nvPr/>
        </p:nvSpPr>
        <p:spPr>
          <a:xfrm>
            <a:off x="1752601" y="1537275"/>
            <a:ext cx="1665841" cy="369332"/>
          </a:xfrm>
          <a:prstGeom prst="rect">
            <a:avLst/>
          </a:prstGeom>
          <a:noFill/>
        </p:spPr>
        <p:txBody>
          <a:bodyPr wrap="none" rtlCol="0">
            <a:spAutoFit/>
          </a:bodyPr>
          <a:lstStyle/>
          <a:p>
            <a:r>
              <a:rPr lang="en-US" dirty="0"/>
              <a:t>Thickness-0.05”</a:t>
            </a:r>
          </a:p>
        </p:txBody>
      </p:sp>
      <p:cxnSp>
        <p:nvCxnSpPr>
          <p:cNvPr id="10" name="Straight Arrow Connector 9">
            <a:extLst>
              <a:ext uri="{FF2B5EF4-FFF2-40B4-BE49-F238E27FC236}">
                <a16:creationId xmlns:a16="http://schemas.microsoft.com/office/drawing/2014/main" id="{843165EA-C2D3-4F3F-9AC6-A1496A30FBC0}"/>
              </a:ext>
            </a:extLst>
          </p:cNvPr>
          <p:cNvCxnSpPr>
            <a:cxnSpLocks/>
            <a:stCxn id="6" idx="3"/>
          </p:cNvCxnSpPr>
          <p:nvPr/>
        </p:nvCxnSpPr>
        <p:spPr>
          <a:xfrm>
            <a:off x="3418442" y="1721942"/>
            <a:ext cx="609273" cy="1154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B2CF80F-5C49-44EA-8D3A-87C70CD1848B}"/>
              </a:ext>
            </a:extLst>
          </p:cNvPr>
          <p:cNvSpPr txBox="1"/>
          <p:nvPr/>
        </p:nvSpPr>
        <p:spPr>
          <a:xfrm>
            <a:off x="7634729" y="5846411"/>
            <a:ext cx="1165704" cy="369332"/>
          </a:xfrm>
          <a:prstGeom prst="rect">
            <a:avLst/>
          </a:prstGeom>
          <a:noFill/>
        </p:spPr>
        <p:txBody>
          <a:bodyPr wrap="none" rtlCol="0">
            <a:spAutoFit/>
          </a:bodyPr>
          <a:lstStyle/>
          <a:p>
            <a:r>
              <a:rPr lang="en-US" dirty="0"/>
              <a:t>Al channel</a:t>
            </a:r>
          </a:p>
        </p:txBody>
      </p:sp>
      <p:cxnSp>
        <p:nvCxnSpPr>
          <p:cNvPr id="16" name="Straight Arrow Connector 15">
            <a:extLst>
              <a:ext uri="{FF2B5EF4-FFF2-40B4-BE49-F238E27FC236}">
                <a16:creationId xmlns:a16="http://schemas.microsoft.com/office/drawing/2014/main" id="{3BB4D0E5-91D0-4706-8187-036FBE4D2FFD}"/>
              </a:ext>
            </a:extLst>
          </p:cNvPr>
          <p:cNvCxnSpPr/>
          <p:nvPr/>
        </p:nvCxnSpPr>
        <p:spPr>
          <a:xfrm>
            <a:off x="8800434" y="6031077"/>
            <a:ext cx="106897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8FCB381-409D-4229-88C0-AFEECDA021E0}"/>
              </a:ext>
            </a:extLst>
          </p:cNvPr>
          <p:cNvCxnSpPr/>
          <p:nvPr/>
        </p:nvCxnSpPr>
        <p:spPr>
          <a:xfrm flipH="1" flipV="1">
            <a:off x="7227063" y="5736771"/>
            <a:ext cx="407667" cy="2943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8626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DC9C6-B64E-4C2E-8D1D-01C82B432FA3}"/>
              </a:ext>
            </a:extLst>
          </p:cNvPr>
          <p:cNvSpPr>
            <a:spLocks noGrp="1"/>
          </p:cNvSpPr>
          <p:nvPr>
            <p:ph type="ftr" sz="quarter" idx="15"/>
          </p:nvPr>
        </p:nvSpPr>
        <p:spPr/>
        <p:txBody>
          <a:bodyPr/>
          <a:lstStyle/>
          <a:p>
            <a:pPr eaLnBrk="1" hangingPunct="1"/>
            <a:r>
              <a:rPr lang="en-US" altLang="en-US">
                <a:latin typeface="Helvetica" panose="020B0604020202020204" pitchFamily="34" charset="0"/>
                <a:ea typeface="MS PGothic" panose="020B0600070205080204" pitchFamily="34" charset="-128"/>
              </a:rPr>
              <a:t>LBNF Hadron Absorber  Mechanical Design</a:t>
            </a:r>
            <a:endParaRPr lang="en-US" altLang="en-US" b="1" dirty="0">
              <a:latin typeface="Helvetica" panose="020B0604020202020204" pitchFamily="34" charset="0"/>
              <a:ea typeface="MS PGothic" panose="020B0600070205080204" pitchFamily="34" charset="-128"/>
            </a:endParaRPr>
          </a:p>
        </p:txBody>
      </p:sp>
      <p:sp>
        <p:nvSpPr>
          <p:cNvPr id="5" name="Slide Number Placeholder 4">
            <a:extLst>
              <a:ext uri="{FF2B5EF4-FFF2-40B4-BE49-F238E27FC236}">
                <a16:creationId xmlns:a16="http://schemas.microsoft.com/office/drawing/2014/main" id="{AF7CF57C-777D-4531-A439-B9F971287D6C}"/>
              </a:ext>
            </a:extLst>
          </p:cNvPr>
          <p:cNvSpPr>
            <a:spLocks noGrp="1"/>
          </p:cNvSpPr>
          <p:nvPr>
            <p:ph type="sldNum" sz="quarter" idx="16"/>
          </p:nvPr>
        </p:nvSpPr>
        <p:spPr/>
        <p:txBody>
          <a:bodyPr/>
          <a:lstStyle/>
          <a:p>
            <a:fld id="{B71519E6-F709-4990-B973-B339820CA70B}" type="slidenum">
              <a:rPr lang="en-US" altLang="en-US" smtClean="0"/>
              <a:pPr/>
              <a:t>35</a:t>
            </a:fld>
            <a:endParaRPr lang="en-US" altLang="en-US"/>
          </a:p>
        </p:txBody>
      </p:sp>
      <p:sp>
        <p:nvSpPr>
          <p:cNvPr id="2" name="TextBox 1">
            <a:extLst>
              <a:ext uri="{FF2B5EF4-FFF2-40B4-BE49-F238E27FC236}">
                <a16:creationId xmlns:a16="http://schemas.microsoft.com/office/drawing/2014/main" id="{29C20241-1940-4BC2-A25F-AF2A221A2B99}"/>
              </a:ext>
            </a:extLst>
          </p:cNvPr>
          <p:cNvSpPr txBox="1"/>
          <p:nvPr/>
        </p:nvSpPr>
        <p:spPr>
          <a:xfrm>
            <a:off x="3667739" y="-9965"/>
            <a:ext cx="3228384" cy="646331"/>
          </a:xfrm>
          <a:prstGeom prst="rect">
            <a:avLst/>
          </a:prstGeom>
          <a:noFill/>
        </p:spPr>
        <p:txBody>
          <a:bodyPr wrap="none" rtlCol="0">
            <a:spAutoFit/>
          </a:bodyPr>
          <a:lstStyle/>
          <a:p>
            <a:r>
              <a:rPr lang="en-US" i="1" dirty="0">
                <a:solidFill>
                  <a:srgbClr val="000000"/>
                </a:solidFill>
              </a:rPr>
              <a:t>Energy flux at absorber entrance</a:t>
            </a:r>
            <a:endParaRPr lang="en-US" dirty="0">
              <a:solidFill>
                <a:srgbClr val="000000"/>
              </a:solidFill>
            </a:endParaRPr>
          </a:p>
          <a:p>
            <a:endParaRPr lang="en-US" dirty="0"/>
          </a:p>
        </p:txBody>
      </p:sp>
      <p:pic>
        <p:nvPicPr>
          <p:cNvPr id="10" name="Picture 9">
            <a:extLst>
              <a:ext uri="{FF2B5EF4-FFF2-40B4-BE49-F238E27FC236}">
                <a16:creationId xmlns:a16="http://schemas.microsoft.com/office/drawing/2014/main" id="{5347AA59-7FDC-4D60-840B-26BC49D80587}"/>
              </a:ext>
            </a:extLst>
          </p:cNvPr>
          <p:cNvPicPr>
            <a:picLocks noChangeAspect="1"/>
          </p:cNvPicPr>
          <p:nvPr/>
        </p:nvPicPr>
        <p:blipFill>
          <a:blip r:embed="rId2"/>
          <a:stretch>
            <a:fillRect/>
          </a:stretch>
        </p:blipFill>
        <p:spPr>
          <a:xfrm>
            <a:off x="3074583" y="723984"/>
            <a:ext cx="2884301" cy="2852836"/>
          </a:xfrm>
          <a:prstGeom prst="rect">
            <a:avLst/>
          </a:prstGeom>
        </p:spPr>
      </p:pic>
      <p:pic>
        <p:nvPicPr>
          <p:cNvPr id="11" name="Picture 10">
            <a:extLst>
              <a:ext uri="{FF2B5EF4-FFF2-40B4-BE49-F238E27FC236}">
                <a16:creationId xmlns:a16="http://schemas.microsoft.com/office/drawing/2014/main" id="{05F6E86C-EF15-4CDB-8851-822A73400405}"/>
              </a:ext>
            </a:extLst>
          </p:cNvPr>
          <p:cNvPicPr>
            <a:picLocks noChangeAspect="1"/>
          </p:cNvPicPr>
          <p:nvPr/>
        </p:nvPicPr>
        <p:blipFill>
          <a:blip r:embed="rId3"/>
          <a:stretch>
            <a:fillRect/>
          </a:stretch>
        </p:blipFill>
        <p:spPr>
          <a:xfrm>
            <a:off x="7475762" y="674952"/>
            <a:ext cx="2750139" cy="2675908"/>
          </a:xfrm>
          <a:prstGeom prst="rect">
            <a:avLst/>
          </a:prstGeom>
        </p:spPr>
      </p:pic>
      <p:pic>
        <p:nvPicPr>
          <p:cNvPr id="12" name="Picture 11">
            <a:extLst>
              <a:ext uri="{FF2B5EF4-FFF2-40B4-BE49-F238E27FC236}">
                <a16:creationId xmlns:a16="http://schemas.microsoft.com/office/drawing/2014/main" id="{810ECC00-61BA-45E8-B0F2-C7D0A24256EE}"/>
              </a:ext>
            </a:extLst>
          </p:cNvPr>
          <p:cNvPicPr>
            <a:picLocks noChangeAspect="1"/>
          </p:cNvPicPr>
          <p:nvPr/>
        </p:nvPicPr>
        <p:blipFill>
          <a:blip r:embed="rId4"/>
          <a:stretch>
            <a:fillRect/>
          </a:stretch>
        </p:blipFill>
        <p:spPr>
          <a:xfrm>
            <a:off x="3149381" y="3550843"/>
            <a:ext cx="2809502" cy="2679609"/>
          </a:xfrm>
          <a:prstGeom prst="rect">
            <a:avLst/>
          </a:prstGeom>
        </p:spPr>
      </p:pic>
      <p:pic>
        <p:nvPicPr>
          <p:cNvPr id="13" name="Picture 12">
            <a:extLst>
              <a:ext uri="{FF2B5EF4-FFF2-40B4-BE49-F238E27FC236}">
                <a16:creationId xmlns:a16="http://schemas.microsoft.com/office/drawing/2014/main" id="{7397E4D9-3CDD-4F8F-89D8-1823A048A48B}"/>
              </a:ext>
            </a:extLst>
          </p:cNvPr>
          <p:cNvPicPr>
            <a:picLocks noChangeAspect="1"/>
          </p:cNvPicPr>
          <p:nvPr/>
        </p:nvPicPr>
        <p:blipFill>
          <a:blip r:embed="rId5"/>
          <a:stretch>
            <a:fillRect/>
          </a:stretch>
        </p:blipFill>
        <p:spPr>
          <a:xfrm>
            <a:off x="7675269" y="3576820"/>
            <a:ext cx="2750139" cy="2627654"/>
          </a:xfrm>
          <a:prstGeom prst="rect">
            <a:avLst/>
          </a:prstGeom>
        </p:spPr>
      </p:pic>
      <p:sp>
        <p:nvSpPr>
          <p:cNvPr id="9" name="TextBox 8">
            <a:extLst>
              <a:ext uri="{FF2B5EF4-FFF2-40B4-BE49-F238E27FC236}">
                <a16:creationId xmlns:a16="http://schemas.microsoft.com/office/drawing/2014/main" id="{6527DA9B-A77E-438E-8EA3-1366DE5B45ED}"/>
              </a:ext>
            </a:extLst>
          </p:cNvPr>
          <p:cNvSpPr txBox="1"/>
          <p:nvPr/>
        </p:nvSpPr>
        <p:spPr>
          <a:xfrm>
            <a:off x="5958884" y="1554981"/>
            <a:ext cx="1851661" cy="861774"/>
          </a:xfrm>
          <a:prstGeom prst="rect">
            <a:avLst/>
          </a:prstGeom>
          <a:noFill/>
        </p:spPr>
        <p:txBody>
          <a:bodyPr wrap="none" rtlCol="0">
            <a:spAutoFit/>
          </a:bodyPr>
          <a:lstStyle/>
          <a:p>
            <a:r>
              <a:rPr lang="en-US" sz="1600" dirty="0">
                <a:solidFill>
                  <a:srgbClr val="000000"/>
                </a:solidFill>
              </a:rPr>
              <a:t>200 cm </a:t>
            </a:r>
            <a:r>
              <a:rPr lang="en-US" sz="1600" dirty="0" err="1">
                <a:solidFill>
                  <a:srgbClr val="000000"/>
                </a:solidFill>
              </a:rPr>
              <a:t>NuMItarget</a:t>
            </a:r>
            <a:r>
              <a:rPr lang="en-US" sz="1600" dirty="0">
                <a:solidFill>
                  <a:srgbClr val="000000"/>
                </a:solidFill>
              </a:rPr>
              <a:t> </a:t>
            </a:r>
          </a:p>
          <a:p>
            <a:r>
              <a:rPr lang="en-US" sz="1600" dirty="0">
                <a:solidFill>
                  <a:srgbClr val="000000"/>
                </a:solidFill>
              </a:rPr>
              <a:t>21 GeV/POT</a:t>
            </a:r>
          </a:p>
          <a:p>
            <a:endParaRPr lang="en-US" dirty="0"/>
          </a:p>
        </p:txBody>
      </p:sp>
      <p:sp>
        <p:nvSpPr>
          <p:cNvPr id="16" name="TextBox 15">
            <a:extLst>
              <a:ext uri="{FF2B5EF4-FFF2-40B4-BE49-F238E27FC236}">
                <a16:creationId xmlns:a16="http://schemas.microsoft.com/office/drawing/2014/main" id="{918032D3-CE31-402D-A8F3-923857B9AC58}"/>
              </a:ext>
            </a:extLst>
          </p:cNvPr>
          <p:cNvSpPr txBox="1"/>
          <p:nvPr/>
        </p:nvSpPr>
        <p:spPr>
          <a:xfrm>
            <a:off x="1524000" y="1673348"/>
            <a:ext cx="1898148" cy="861774"/>
          </a:xfrm>
          <a:prstGeom prst="rect">
            <a:avLst/>
          </a:prstGeom>
          <a:noFill/>
        </p:spPr>
        <p:txBody>
          <a:bodyPr wrap="none" rtlCol="0">
            <a:spAutoFit/>
          </a:bodyPr>
          <a:lstStyle/>
          <a:p>
            <a:r>
              <a:rPr lang="en-US" sz="1600" dirty="0">
                <a:solidFill>
                  <a:srgbClr val="000000"/>
                </a:solidFill>
              </a:rPr>
              <a:t>100 cm </a:t>
            </a:r>
            <a:r>
              <a:rPr lang="en-US" sz="1600" dirty="0" err="1">
                <a:solidFill>
                  <a:srgbClr val="000000"/>
                </a:solidFill>
              </a:rPr>
              <a:t>NuMI</a:t>
            </a:r>
            <a:r>
              <a:rPr lang="en-US" sz="1600" dirty="0">
                <a:solidFill>
                  <a:srgbClr val="000000"/>
                </a:solidFill>
              </a:rPr>
              <a:t> target </a:t>
            </a:r>
          </a:p>
          <a:p>
            <a:r>
              <a:rPr lang="en-US" sz="1600" dirty="0">
                <a:solidFill>
                  <a:srgbClr val="000000"/>
                </a:solidFill>
              </a:rPr>
              <a:t>43 GeV/POT</a:t>
            </a:r>
          </a:p>
          <a:p>
            <a:endParaRPr lang="en-US" dirty="0"/>
          </a:p>
        </p:txBody>
      </p:sp>
      <p:sp>
        <p:nvSpPr>
          <p:cNvPr id="17" name="TextBox 16">
            <a:extLst>
              <a:ext uri="{FF2B5EF4-FFF2-40B4-BE49-F238E27FC236}">
                <a16:creationId xmlns:a16="http://schemas.microsoft.com/office/drawing/2014/main" id="{20C03F3E-6767-45D1-A487-1BD2DABE2F36}"/>
              </a:ext>
            </a:extLst>
          </p:cNvPr>
          <p:cNvSpPr txBox="1"/>
          <p:nvPr/>
        </p:nvSpPr>
        <p:spPr>
          <a:xfrm>
            <a:off x="1575296" y="4035797"/>
            <a:ext cx="1749069" cy="861774"/>
          </a:xfrm>
          <a:prstGeom prst="rect">
            <a:avLst/>
          </a:prstGeom>
          <a:noFill/>
        </p:spPr>
        <p:txBody>
          <a:bodyPr wrap="none" rtlCol="0">
            <a:spAutoFit/>
          </a:bodyPr>
          <a:lstStyle/>
          <a:p>
            <a:r>
              <a:rPr lang="en-US" sz="1600" dirty="0">
                <a:solidFill>
                  <a:srgbClr val="000000"/>
                </a:solidFill>
              </a:rPr>
              <a:t>150 cm RAL target </a:t>
            </a:r>
          </a:p>
          <a:p>
            <a:r>
              <a:rPr lang="en-US" sz="1600" dirty="0">
                <a:solidFill>
                  <a:srgbClr val="000000"/>
                </a:solidFill>
              </a:rPr>
              <a:t>26 GeV/POT</a:t>
            </a:r>
          </a:p>
          <a:p>
            <a:endParaRPr lang="en-US" dirty="0"/>
          </a:p>
        </p:txBody>
      </p:sp>
      <p:sp>
        <p:nvSpPr>
          <p:cNvPr id="14" name="TextBox 13">
            <a:extLst>
              <a:ext uri="{FF2B5EF4-FFF2-40B4-BE49-F238E27FC236}">
                <a16:creationId xmlns:a16="http://schemas.microsoft.com/office/drawing/2014/main" id="{BF1033D5-8405-4CA7-B753-DC55B75E9925}"/>
              </a:ext>
            </a:extLst>
          </p:cNvPr>
          <p:cNvSpPr txBox="1"/>
          <p:nvPr/>
        </p:nvSpPr>
        <p:spPr>
          <a:xfrm>
            <a:off x="6294446" y="4035797"/>
            <a:ext cx="1749069" cy="861774"/>
          </a:xfrm>
          <a:prstGeom prst="rect">
            <a:avLst/>
          </a:prstGeom>
          <a:noFill/>
        </p:spPr>
        <p:txBody>
          <a:bodyPr wrap="none" rtlCol="0">
            <a:spAutoFit/>
          </a:bodyPr>
          <a:lstStyle/>
          <a:p>
            <a:r>
              <a:rPr lang="en-US" sz="1600" dirty="0">
                <a:solidFill>
                  <a:srgbClr val="000000"/>
                </a:solidFill>
              </a:rPr>
              <a:t>220 cm RAL target </a:t>
            </a:r>
          </a:p>
          <a:p>
            <a:r>
              <a:rPr lang="en-US" sz="1600" dirty="0">
                <a:solidFill>
                  <a:srgbClr val="000000"/>
                </a:solidFill>
              </a:rPr>
              <a:t>17 GeV/POT</a:t>
            </a:r>
          </a:p>
          <a:p>
            <a:endParaRPr lang="en-US" dirty="0"/>
          </a:p>
        </p:txBody>
      </p:sp>
      <p:sp>
        <p:nvSpPr>
          <p:cNvPr id="6" name="Date Placeholder 5">
            <a:extLst>
              <a:ext uri="{FF2B5EF4-FFF2-40B4-BE49-F238E27FC236}">
                <a16:creationId xmlns:a16="http://schemas.microsoft.com/office/drawing/2014/main" id="{707CE898-1EE7-4C76-ACFC-261721BA9AF9}"/>
              </a:ext>
            </a:extLst>
          </p:cNvPr>
          <p:cNvSpPr>
            <a:spLocks noGrp="1"/>
          </p:cNvSpPr>
          <p:nvPr>
            <p:ph type="dt" sz="half" idx="14"/>
          </p:nvPr>
        </p:nvSpPr>
        <p:spPr/>
        <p:txBody>
          <a:bodyPr/>
          <a:lstStyle/>
          <a:p>
            <a:fld id="{95F3C494-B20A-4F0F-84C7-95C42D3B4C18}" type="datetime1">
              <a:rPr lang="en-US" altLang="en-US" smtClean="0"/>
              <a:t>9/16/2022</a:t>
            </a:fld>
            <a:endParaRPr lang="en-US" altLang="en-US" dirty="0"/>
          </a:p>
        </p:txBody>
      </p:sp>
    </p:spTree>
    <p:extLst>
      <p:ext uri="{BB962C8B-B14F-4D97-AF65-F5344CB8AC3E}">
        <p14:creationId xmlns:p14="http://schemas.microsoft.com/office/powerpoint/2010/main" val="1172164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BB15-2E30-4285-AABB-21AB8316E78D}"/>
              </a:ext>
            </a:extLst>
          </p:cNvPr>
          <p:cNvSpPr>
            <a:spLocks noGrp="1"/>
          </p:cNvSpPr>
          <p:nvPr>
            <p:ph type="title"/>
          </p:nvPr>
        </p:nvSpPr>
        <p:spPr>
          <a:xfrm>
            <a:off x="3347739" y="82117"/>
            <a:ext cx="6172200" cy="529498"/>
          </a:xfrm>
        </p:spPr>
        <p:txBody>
          <a:bodyPr/>
          <a:lstStyle/>
          <a:p>
            <a:r>
              <a:rPr lang="en-US" dirty="0"/>
              <a:t>Spoiler temperature C stress and deflection</a:t>
            </a:r>
          </a:p>
        </p:txBody>
      </p:sp>
      <p:sp>
        <p:nvSpPr>
          <p:cNvPr id="3" name="Date Placeholder 2">
            <a:extLst>
              <a:ext uri="{FF2B5EF4-FFF2-40B4-BE49-F238E27FC236}">
                <a16:creationId xmlns:a16="http://schemas.microsoft.com/office/drawing/2014/main" id="{4E6BE0DA-719F-4524-A403-E23B76649DCB}"/>
              </a:ext>
            </a:extLst>
          </p:cNvPr>
          <p:cNvSpPr>
            <a:spLocks noGrp="1"/>
          </p:cNvSpPr>
          <p:nvPr>
            <p:ph type="dt" sz="half" idx="13"/>
          </p:nvPr>
        </p:nvSpPr>
        <p:spPr/>
        <p:txBody>
          <a:bodyPr/>
          <a:lstStyle/>
          <a:p>
            <a:pPr>
              <a:defRPr/>
            </a:pPr>
            <a:fld id="{5901CD51-5900-4D2B-B617-A13916914544}" type="datetime1">
              <a:rPr lang="en-US" smtClean="0"/>
              <a:t>9/16/2022</a:t>
            </a:fld>
            <a:endParaRPr lang="en-US" dirty="0"/>
          </a:p>
        </p:txBody>
      </p:sp>
      <p:sp>
        <p:nvSpPr>
          <p:cNvPr id="4" name="Footer Placeholder 3">
            <a:extLst>
              <a:ext uri="{FF2B5EF4-FFF2-40B4-BE49-F238E27FC236}">
                <a16:creationId xmlns:a16="http://schemas.microsoft.com/office/drawing/2014/main" id="{F229C83B-3C7E-46CF-AA59-D949042716EA}"/>
              </a:ext>
            </a:extLst>
          </p:cNvPr>
          <p:cNvSpPr>
            <a:spLocks noGrp="1"/>
          </p:cNvSpPr>
          <p:nvPr>
            <p:ph type="ftr" sz="quarter" idx="14"/>
          </p:nvPr>
        </p:nvSpPr>
        <p:spPr/>
        <p:txBody>
          <a:bodyPr/>
          <a:lstStyle/>
          <a:p>
            <a:pPr>
              <a:defRPr/>
            </a:pPr>
            <a:r>
              <a:rPr lang="en-US"/>
              <a:t>LBNF Hadron Absorber  Mechanical Design</a:t>
            </a:r>
            <a:endParaRPr lang="en-US" dirty="0"/>
          </a:p>
        </p:txBody>
      </p:sp>
      <p:sp>
        <p:nvSpPr>
          <p:cNvPr id="5" name="Slide Number Placeholder 4">
            <a:extLst>
              <a:ext uri="{FF2B5EF4-FFF2-40B4-BE49-F238E27FC236}">
                <a16:creationId xmlns:a16="http://schemas.microsoft.com/office/drawing/2014/main" id="{00B566F4-C4C7-4F93-B8CA-665F738AC3A3}"/>
              </a:ext>
            </a:extLst>
          </p:cNvPr>
          <p:cNvSpPr>
            <a:spLocks noGrp="1"/>
          </p:cNvSpPr>
          <p:nvPr>
            <p:ph type="sldNum" sz="quarter" idx="15"/>
          </p:nvPr>
        </p:nvSpPr>
        <p:spPr/>
        <p:txBody>
          <a:bodyPr/>
          <a:lstStyle/>
          <a:p>
            <a:pPr>
              <a:defRPr/>
            </a:pPr>
            <a:fld id="{98AA3EDC-84CE-5D44-955B-22A59AD27526}" type="slidenum">
              <a:rPr lang="en-US" smtClean="0"/>
              <a:pPr>
                <a:defRPr/>
              </a:pPr>
              <a:t>36</a:t>
            </a:fld>
            <a:endParaRPr lang="en-US" dirty="0"/>
          </a:p>
        </p:txBody>
      </p:sp>
      <p:pic>
        <p:nvPicPr>
          <p:cNvPr id="8" name="Content Placeholder 7">
            <a:extLst>
              <a:ext uri="{FF2B5EF4-FFF2-40B4-BE49-F238E27FC236}">
                <a16:creationId xmlns:a16="http://schemas.microsoft.com/office/drawing/2014/main" id="{89088839-1CC7-4066-B8EF-730DD1B67C42}"/>
              </a:ext>
            </a:extLst>
          </p:cNvPr>
          <p:cNvPicPr>
            <a:picLocks noGrp="1" noChangeAspect="1"/>
          </p:cNvPicPr>
          <p:nvPr>
            <p:ph idx="16"/>
          </p:nvPr>
        </p:nvPicPr>
        <p:blipFill>
          <a:blip r:embed="rId2"/>
          <a:stretch>
            <a:fillRect/>
          </a:stretch>
        </p:blipFill>
        <p:spPr>
          <a:xfrm>
            <a:off x="252103" y="3498575"/>
            <a:ext cx="3269821" cy="2494172"/>
          </a:xfrm>
          <a:prstGeom prst="rect">
            <a:avLst/>
          </a:prstGeom>
        </p:spPr>
      </p:pic>
      <p:pic>
        <p:nvPicPr>
          <p:cNvPr id="10" name="Picture 9">
            <a:extLst>
              <a:ext uri="{FF2B5EF4-FFF2-40B4-BE49-F238E27FC236}">
                <a16:creationId xmlns:a16="http://schemas.microsoft.com/office/drawing/2014/main" id="{3FF492C3-EFDD-416C-9C20-1D4665698E04}"/>
              </a:ext>
            </a:extLst>
          </p:cNvPr>
          <p:cNvPicPr>
            <a:picLocks noChangeAspect="1"/>
          </p:cNvPicPr>
          <p:nvPr/>
        </p:nvPicPr>
        <p:blipFill>
          <a:blip r:embed="rId3"/>
          <a:stretch>
            <a:fillRect/>
          </a:stretch>
        </p:blipFill>
        <p:spPr>
          <a:xfrm>
            <a:off x="3647406" y="3498575"/>
            <a:ext cx="2897751" cy="2506813"/>
          </a:xfrm>
          <a:prstGeom prst="rect">
            <a:avLst/>
          </a:prstGeom>
        </p:spPr>
      </p:pic>
      <p:pic>
        <p:nvPicPr>
          <p:cNvPr id="9" name="Content Placeholder 8">
            <a:extLst>
              <a:ext uri="{FF2B5EF4-FFF2-40B4-BE49-F238E27FC236}">
                <a16:creationId xmlns:a16="http://schemas.microsoft.com/office/drawing/2014/main" id="{3E8A4308-47D5-4B50-B0B6-03861A7F120C}"/>
              </a:ext>
            </a:extLst>
          </p:cNvPr>
          <p:cNvPicPr>
            <a:picLocks noGrp="1" noChangeAspect="1"/>
          </p:cNvPicPr>
          <p:nvPr>
            <p:ph idx="17"/>
          </p:nvPr>
        </p:nvPicPr>
        <p:blipFill>
          <a:blip r:embed="rId4"/>
          <a:stretch>
            <a:fillRect/>
          </a:stretch>
        </p:blipFill>
        <p:spPr>
          <a:xfrm>
            <a:off x="7129503" y="3495184"/>
            <a:ext cx="3663240" cy="2480427"/>
          </a:xfrm>
          <a:prstGeom prst="rect">
            <a:avLst/>
          </a:prstGeom>
        </p:spPr>
      </p:pic>
      <p:sp>
        <p:nvSpPr>
          <p:cNvPr id="11" name="TextBox 10">
            <a:extLst>
              <a:ext uri="{FF2B5EF4-FFF2-40B4-BE49-F238E27FC236}">
                <a16:creationId xmlns:a16="http://schemas.microsoft.com/office/drawing/2014/main" id="{FAE0A54A-BFF8-4784-8449-5060FC3E8BD2}"/>
              </a:ext>
            </a:extLst>
          </p:cNvPr>
          <p:cNvSpPr txBox="1"/>
          <p:nvPr/>
        </p:nvSpPr>
        <p:spPr>
          <a:xfrm>
            <a:off x="496957" y="5885228"/>
            <a:ext cx="2537460" cy="369332"/>
          </a:xfrm>
          <a:prstGeom prst="rect">
            <a:avLst/>
          </a:prstGeom>
          <a:noFill/>
        </p:spPr>
        <p:txBody>
          <a:bodyPr wrap="square" rtlCol="0">
            <a:spAutoFit/>
          </a:bodyPr>
          <a:lstStyle/>
          <a:p>
            <a:r>
              <a:rPr lang="en-US" dirty="0"/>
              <a:t>Stress 11.3 </a:t>
            </a:r>
            <a:r>
              <a:rPr lang="en-US" dirty="0" err="1"/>
              <a:t>ksi</a:t>
            </a:r>
            <a:r>
              <a:rPr lang="en-US" dirty="0"/>
              <a:t> &lt;&lt;40 </a:t>
            </a:r>
            <a:r>
              <a:rPr lang="en-US" dirty="0" err="1"/>
              <a:t>ksi</a:t>
            </a:r>
            <a:endParaRPr lang="en-US" dirty="0"/>
          </a:p>
        </p:txBody>
      </p:sp>
      <p:sp>
        <p:nvSpPr>
          <p:cNvPr id="12" name="TextBox 11">
            <a:extLst>
              <a:ext uri="{FF2B5EF4-FFF2-40B4-BE49-F238E27FC236}">
                <a16:creationId xmlns:a16="http://schemas.microsoft.com/office/drawing/2014/main" id="{2724686E-1DCF-4577-B97A-C116407B2C78}"/>
              </a:ext>
            </a:extLst>
          </p:cNvPr>
          <p:cNvSpPr txBox="1"/>
          <p:nvPr/>
        </p:nvSpPr>
        <p:spPr>
          <a:xfrm>
            <a:off x="7506526" y="5892735"/>
            <a:ext cx="3261360" cy="369332"/>
          </a:xfrm>
          <a:prstGeom prst="rect">
            <a:avLst/>
          </a:prstGeom>
          <a:noFill/>
        </p:spPr>
        <p:txBody>
          <a:bodyPr wrap="square" rtlCol="0">
            <a:spAutoFit/>
          </a:bodyPr>
          <a:lstStyle/>
          <a:p>
            <a:r>
              <a:rPr lang="en-US" dirty="0"/>
              <a:t>Vertical deflection ~1.16 mm</a:t>
            </a:r>
          </a:p>
        </p:txBody>
      </p:sp>
      <p:sp>
        <p:nvSpPr>
          <p:cNvPr id="13" name="Rectangle 12">
            <a:extLst>
              <a:ext uri="{FF2B5EF4-FFF2-40B4-BE49-F238E27FC236}">
                <a16:creationId xmlns:a16="http://schemas.microsoft.com/office/drawing/2014/main" id="{FF895C97-6F5F-4AD4-842F-CE7212819F7A}"/>
              </a:ext>
            </a:extLst>
          </p:cNvPr>
          <p:cNvSpPr/>
          <p:nvPr/>
        </p:nvSpPr>
        <p:spPr>
          <a:xfrm>
            <a:off x="4608775" y="5885228"/>
            <a:ext cx="2568588" cy="369332"/>
          </a:xfrm>
          <a:prstGeom prst="rect">
            <a:avLst/>
          </a:prstGeom>
        </p:spPr>
        <p:txBody>
          <a:bodyPr wrap="none">
            <a:spAutoFit/>
          </a:bodyPr>
          <a:lstStyle/>
          <a:p>
            <a:r>
              <a:rPr lang="en-US" dirty="0"/>
              <a:t>Total  deflection ~1.3 mm</a:t>
            </a:r>
          </a:p>
        </p:txBody>
      </p:sp>
      <p:pic>
        <p:nvPicPr>
          <p:cNvPr id="14" name="Content Placeholder 7">
            <a:extLst>
              <a:ext uri="{FF2B5EF4-FFF2-40B4-BE49-F238E27FC236}">
                <a16:creationId xmlns:a16="http://schemas.microsoft.com/office/drawing/2014/main" id="{F1C2225A-B88E-F557-DC9D-B4DEF07C78DD}"/>
              </a:ext>
            </a:extLst>
          </p:cNvPr>
          <p:cNvPicPr>
            <a:picLocks noChangeAspect="1"/>
          </p:cNvPicPr>
          <p:nvPr/>
        </p:nvPicPr>
        <p:blipFill>
          <a:blip r:embed="rId5"/>
          <a:stretch>
            <a:fillRect/>
          </a:stretch>
        </p:blipFill>
        <p:spPr>
          <a:xfrm>
            <a:off x="252103" y="603440"/>
            <a:ext cx="3200730" cy="2557633"/>
          </a:xfrm>
          <a:prstGeom prst="rect">
            <a:avLst/>
          </a:prstGeom>
        </p:spPr>
      </p:pic>
      <p:pic>
        <p:nvPicPr>
          <p:cNvPr id="15" name="Picture 14">
            <a:extLst>
              <a:ext uri="{FF2B5EF4-FFF2-40B4-BE49-F238E27FC236}">
                <a16:creationId xmlns:a16="http://schemas.microsoft.com/office/drawing/2014/main" id="{2F3343C3-424C-B916-B82E-D1DA1490C8B5}"/>
              </a:ext>
            </a:extLst>
          </p:cNvPr>
          <p:cNvPicPr>
            <a:picLocks noChangeAspect="1"/>
          </p:cNvPicPr>
          <p:nvPr/>
        </p:nvPicPr>
        <p:blipFill>
          <a:blip r:embed="rId6"/>
          <a:stretch>
            <a:fillRect/>
          </a:stretch>
        </p:blipFill>
        <p:spPr>
          <a:xfrm>
            <a:off x="3647406" y="583700"/>
            <a:ext cx="3709614" cy="2557634"/>
          </a:xfrm>
          <a:prstGeom prst="rect">
            <a:avLst/>
          </a:prstGeom>
        </p:spPr>
      </p:pic>
      <p:pic>
        <p:nvPicPr>
          <p:cNvPr id="16" name="Content Placeholder 8">
            <a:extLst>
              <a:ext uri="{FF2B5EF4-FFF2-40B4-BE49-F238E27FC236}">
                <a16:creationId xmlns:a16="http://schemas.microsoft.com/office/drawing/2014/main" id="{E77F50F9-B8B7-5190-8D05-D4FD98376ECE}"/>
              </a:ext>
            </a:extLst>
          </p:cNvPr>
          <p:cNvPicPr>
            <a:picLocks noChangeAspect="1"/>
          </p:cNvPicPr>
          <p:nvPr/>
        </p:nvPicPr>
        <p:blipFill>
          <a:blip r:embed="rId7"/>
          <a:stretch>
            <a:fillRect/>
          </a:stretch>
        </p:blipFill>
        <p:spPr>
          <a:xfrm>
            <a:off x="7551593" y="1456253"/>
            <a:ext cx="3998912" cy="1658192"/>
          </a:xfrm>
          <a:prstGeom prst="rect">
            <a:avLst/>
          </a:prstGeom>
        </p:spPr>
      </p:pic>
    </p:spTree>
    <p:extLst>
      <p:ext uri="{BB962C8B-B14F-4D97-AF65-F5344CB8AC3E}">
        <p14:creationId xmlns:p14="http://schemas.microsoft.com/office/powerpoint/2010/main" val="586597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054E2F2-3376-4C10-BD2D-A6CFE3CE5BAB}"/>
              </a:ext>
            </a:extLst>
          </p:cNvPr>
          <p:cNvPicPr>
            <a:picLocks noChangeAspect="1"/>
          </p:cNvPicPr>
          <p:nvPr/>
        </p:nvPicPr>
        <p:blipFill>
          <a:blip r:embed="rId2"/>
          <a:stretch>
            <a:fillRect/>
          </a:stretch>
        </p:blipFill>
        <p:spPr>
          <a:xfrm>
            <a:off x="3686164" y="3223557"/>
            <a:ext cx="3188426" cy="2746317"/>
          </a:xfrm>
          <a:prstGeom prst="rect">
            <a:avLst/>
          </a:prstGeom>
        </p:spPr>
      </p:pic>
      <p:pic>
        <p:nvPicPr>
          <p:cNvPr id="17" name="Content Placeholder 16">
            <a:extLst>
              <a:ext uri="{FF2B5EF4-FFF2-40B4-BE49-F238E27FC236}">
                <a16:creationId xmlns:a16="http://schemas.microsoft.com/office/drawing/2014/main" id="{27ADF5A0-FB12-44CA-AC49-B6B043B38912}"/>
              </a:ext>
            </a:extLst>
          </p:cNvPr>
          <p:cNvPicPr>
            <a:picLocks noGrp="1" noChangeAspect="1"/>
          </p:cNvPicPr>
          <p:nvPr>
            <p:ph idx="17"/>
          </p:nvPr>
        </p:nvPicPr>
        <p:blipFill>
          <a:blip r:embed="rId3"/>
          <a:stretch>
            <a:fillRect/>
          </a:stretch>
        </p:blipFill>
        <p:spPr>
          <a:xfrm>
            <a:off x="7563132" y="3249676"/>
            <a:ext cx="3889942" cy="2816055"/>
          </a:xfrm>
          <a:prstGeom prst="rect">
            <a:avLst/>
          </a:prstGeom>
        </p:spPr>
      </p:pic>
      <p:sp>
        <p:nvSpPr>
          <p:cNvPr id="2" name="Title 1">
            <a:extLst>
              <a:ext uri="{FF2B5EF4-FFF2-40B4-BE49-F238E27FC236}">
                <a16:creationId xmlns:a16="http://schemas.microsoft.com/office/drawing/2014/main" id="{F777BB15-2E30-4285-AABB-21AB8316E78D}"/>
              </a:ext>
            </a:extLst>
          </p:cNvPr>
          <p:cNvSpPr>
            <a:spLocks noGrp="1"/>
          </p:cNvSpPr>
          <p:nvPr>
            <p:ph type="title"/>
          </p:nvPr>
        </p:nvSpPr>
        <p:spPr>
          <a:xfrm>
            <a:off x="2751989" y="114294"/>
            <a:ext cx="7194605" cy="636701"/>
          </a:xfrm>
        </p:spPr>
        <p:txBody>
          <a:bodyPr/>
          <a:lstStyle/>
          <a:p>
            <a:r>
              <a:rPr lang="en-US" dirty="0"/>
              <a:t>1</a:t>
            </a:r>
            <a:r>
              <a:rPr lang="en-US" baseline="30000" dirty="0"/>
              <a:t>st</a:t>
            </a:r>
            <a:r>
              <a:rPr lang="en-US" dirty="0"/>
              <a:t> aluminum block temperature, stress and deflection</a:t>
            </a:r>
          </a:p>
        </p:txBody>
      </p:sp>
      <p:sp>
        <p:nvSpPr>
          <p:cNvPr id="3" name="Date Placeholder 2">
            <a:extLst>
              <a:ext uri="{FF2B5EF4-FFF2-40B4-BE49-F238E27FC236}">
                <a16:creationId xmlns:a16="http://schemas.microsoft.com/office/drawing/2014/main" id="{4E6BE0DA-719F-4524-A403-E23B76649DCB}"/>
              </a:ext>
            </a:extLst>
          </p:cNvPr>
          <p:cNvSpPr>
            <a:spLocks noGrp="1"/>
          </p:cNvSpPr>
          <p:nvPr>
            <p:ph type="dt" sz="half" idx="13"/>
          </p:nvPr>
        </p:nvSpPr>
        <p:spPr/>
        <p:txBody>
          <a:bodyPr/>
          <a:lstStyle/>
          <a:p>
            <a:pPr>
              <a:defRPr/>
            </a:pPr>
            <a:fld id="{5DF2BD0F-4060-42DD-9B36-BC0877011BBF}" type="datetime1">
              <a:rPr lang="en-US" smtClean="0"/>
              <a:t>9/16/2022</a:t>
            </a:fld>
            <a:endParaRPr lang="en-US" dirty="0"/>
          </a:p>
        </p:txBody>
      </p:sp>
      <p:sp>
        <p:nvSpPr>
          <p:cNvPr id="5" name="Slide Number Placeholder 4">
            <a:extLst>
              <a:ext uri="{FF2B5EF4-FFF2-40B4-BE49-F238E27FC236}">
                <a16:creationId xmlns:a16="http://schemas.microsoft.com/office/drawing/2014/main" id="{00B566F4-C4C7-4F93-B8CA-665F738AC3A3}"/>
              </a:ext>
            </a:extLst>
          </p:cNvPr>
          <p:cNvSpPr>
            <a:spLocks noGrp="1"/>
          </p:cNvSpPr>
          <p:nvPr>
            <p:ph type="sldNum" sz="quarter" idx="15"/>
          </p:nvPr>
        </p:nvSpPr>
        <p:spPr/>
        <p:txBody>
          <a:bodyPr/>
          <a:lstStyle/>
          <a:p>
            <a:pPr>
              <a:defRPr/>
            </a:pPr>
            <a:fld id="{98AA3EDC-84CE-5D44-955B-22A59AD27526}" type="slidenum">
              <a:rPr lang="en-US" smtClean="0"/>
              <a:pPr>
                <a:defRPr/>
              </a:pPr>
              <a:t>37</a:t>
            </a:fld>
            <a:endParaRPr lang="en-US" dirty="0"/>
          </a:p>
        </p:txBody>
      </p:sp>
      <p:sp>
        <p:nvSpPr>
          <p:cNvPr id="11" name="TextBox 10">
            <a:extLst>
              <a:ext uri="{FF2B5EF4-FFF2-40B4-BE49-F238E27FC236}">
                <a16:creationId xmlns:a16="http://schemas.microsoft.com/office/drawing/2014/main" id="{FAE0A54A-BFF8-4784-8449-5060FC3E8BD2}"/>
              </a:ext>
            </a:extLst>
          </p:cNvPr>
          <p:cNvSpPr txBox="1"/>
          <p:nvPr/>
        </p:nvSpPr>
        <p:spPr>
          <a:xfrm>
            <a:off x="1053217" y="5995993"/>
            <a:ext cx="2537460" cy="369332"/>
          </a:xfrm>
          <a:prstGeom prst="rect">
            <a:avLst/>
          </a:prstGeom>
          <a:noFill/>
        </p:spPr>
        <p:txBody>
          <a:bodyPr wrap="square" rtlCol="0">
            <a:spAutoFit/>
          </a:bodyPr>
          <a:lstStyle/>
          <a:p>
            <a:r>
              <a:rPr lang="en-US" dirty="0"/>
              <a:t>Stress 13.6 </a:t>
            </a:r>
            <a:r>
              <a:rPr lang="en-US" dirty="0" err="1"/>
              <a:t>ksi</a:t>
            </a:r>
            <a:r>
              <a:rPr lang="en-US" dirty="0"/>
              <a:t> &lt;&lt;40 </a:t>
            </a:r>
            <a:r>
              <a:rPr lang="en-US" dirty="0" err="1"/>
              <a:t>ksi</a:t>
            </a:r>
            <a:endParaRPr lang="en-US" dirty="0"/>
          </a:p>
        </p:txBody>
      </p:sp>
      <p:sp>
        <p:nvSpPr>
          <p:cNvPr id="12" name="TextBox 11">
            <a:extLst>
              <a:ext uri="{FF2B5EF4-FFF2-40B4-BE49-F238E27FC236}">
                <a16:creationId xmlns:a16="http://schemas.microsoft.com/office/drawing/2014/main" id="{2724686E-1DCF-4577-B97A-C116407B2C78}"/>
              </a:ext>
            </a:extLst>
          </p:cNvPr>
          <p:cNvSpPr txBox="1"/>
          <p:nvPr/>
        </p:nvSpPr>
        <p:spPr>
          <a:xfrm>
            <a:off x="7877423" y="6056904"/>
            <a:ext cx="3261360" cy="338554"/>
          </a:xfrm>
          <a:prstGeom prst="rect">
            <a:avLst/>
          </a:prstGeom>
          <a:noFill/>
        </p:spPr>
        <p:txBody>
          <a:bodyPr wrap="square" rtlCol="0">
            <a:spAutoFit/>
          </a:bodyPr>
          <a:lstStyle/>
          <a:p>
            <a:r>
              <a:rPr lang="en-US" sz="1600" dirty="0"/>
              <a:t>Vertical deflection ~0.89 mm</a:t>
            </a:r>
          </a:p>
        </p:txBody>
      </p:sp>
      <p:sp>
        <p:nvSpPr>
          <p:cNvPr id="13" name="Rectangle 12">
            <a:extLst>
              <a:ext uri="{FF2B5EF4-FFF2-40B4-BE49-F238E27FC236}">
                <a16:creationId xmlns:a16="http://schemas.microsoft.com/office/drawing/2014/main" id="{FF895C97-6F5F-4AD4-842F-CE7212819F7A}"/>
              </a:ext>
            </a:extLst>
          </p:cNvPr>
          <p:cNvSpPr/>
          <p:nvPr/>
        </p:nvSpPr>
        <p:spPr>
          <a:xfrm>
            <a:off x="3888426" y="5992323"/>
            <a:ext cx="2460866" cy="338554"/>
          </a:xfrm>
          <a:prstGeom prst="rect">
            <a:avLst/>
          </a:prstGeom>
        </p:spPr>
        <p:txBody>
          <a:bodyPr wrap="none">
            <a:spAutoFit/>
          </a:bodyPr>
          <a:lstStyle/>
          <a:p>
            <a:r>
              <a:rPr lang="en-US" sz="1600" dirty="0"/>
              <a:t>Total  deflection ~0.968mm</a:t>
            </a:r>
          </a:p>
        </p:txBody>
      </p:sp>
      <p:pic>
        <p:nvPicPr>
          <p:cNvPr id="16" name="Content Placeholder 15">
            <a:extLst>
              <a:ext uri="{FF2B5EF4-FFF2-40B4-BE49-F238E27FC236}">
                <a16:creationId xmlns:a16="http://schemas.microsoft.com/office/drawing/2014/main" id="{B5F1116B-0070-4432-B8F7-1C68995B8654}"/>
              </a:ext>
            </a:extLst>
          </p:cNvPr>
          <p:cNvPicPr>
            <a:picLocks noGrp="1" noChangeAspect="1"/>
          </p:cNvPicPr>
          <p:nvPr>
            <p:ph idx="16"/>
          </p:nvPr>
        </p:nvPicPr>
        <p:blipFill>
          <a:blip r:embed="rId4"/>
          <a:stretch>
            <a:fillRect/>
          </a:stretch>
        </p:blipFill>
        <p:spPr>
          <a:xfrm>
            <a:off x="264991" y="3294853"/>
            <a:ext cx="3030103" cy="2616096"/>
          </a:xfrm>
          <a:prstGeom prst="rect">
            <a:avLst/>
          </a:prstGeom>
        </p:spPr>
      </p:pic>
      <p:pic>
        <p:nvPicPr>
          <p:cNvPr id="14" name="Picture 13">
            <a:extLst>
              <a:ext uri="{FF2B5EF4-FFF2-40B4-BE49-F238E27FC236}">
                <a16:creationId xmlns:a16="http://schemas.microsoft.com/office/drawing/2014/main" id="{4B8571EC-5884-17DD-1A21-B43BF3B74FCB}"/>
              </a:ext>
            </a:extLst>
          </p:cNvPr>
          <p:cNvPicPr>
            <a:picLocks noChangeAspect="1"/>
          </p:cNvPicPr>
          <p:nvPr/>
        </p:nvPicPr>
        <p:blipFill>
          <a:blip r:embed="rId5"/>
          <a:stretch>
            <a:fillRect/>
          </a:stretch>
        </p:blipFill>
        <p:spPr>
          <a:xfrm>
            <a:off x="470454" y="750995"/>
            <a:ext cx="2180013" cy="2498821"/>
          </a:xfrm>
          <a:prstGeom prst="rect">
            <a:avLst/>
          </a:prstGeom>
        </p:spPr>
      </p:pic>
      <p:pic>
        <p:nvPicPr>
          <p:cNvPr id="15" name="Content Placeholder 14">
            <a:extLst>
              <a:ext uri="{FF2B5EF4-FFF2-40B4-BE49-F238E27FC236}">
                <a16:creationId xmlns:a16="http://schemas.microsoft.com/office/drawing/2014/main" id="{FF1C162A-F137-4EC7-0AAA-53D213370494}"/>
              </a:ext>
            </a:extLst>
          </p:cNvPr>
          <p:cNvPicPr>
            <a:picLocks noChangeAspect="1"/>
          </p:cNvPicPr>
          <p:nvPr/>
        </p:nvPicPr>
        <p:blipFill>
          <a:blip r:embed="rId6"/>
          <a:stretch>
            <a:fillRect/>
          </a:stretch>
        </p:blipFill>
        <p:spPr>
          <a:xfrm>
            <a:off x="3295094" y="796032"/>
            <a:ext cx="3647529" cy="2408746"/>
          </a:xfrm>
          <a:prstGeom prst="rect">
            <a:avLst/>
          </a:prstGeom>
        </p:spPr>
      </p:pic>
      <p:pic>
        <p:nvPicPr>
          <p:cNvPr id="19" name="Content Placeholder 8">
            <a:extLst>
              <a:ext uri="{FF2B5EF4-FFF2-40B4-BE49-F238E27FC236}">
                <a16:creationId xmlns:a16="http://schemas.microsoft.com/office/drawing/2014/main" id="{EB630FCD-C891-2931-7C72-C25654962A2C}"/>
              </a:ext>
            </a:extLst>
          </p:cNvPr>
          <p:cNvPicPr>
            <a:picLocks noChangeAspect="1"/>
          </p:cNvPicPr>
          <p:nvPr/>
        </p:nvPicPr>
        <p:blipFill>
          <a:blip r:embed="rId7"/>
          <a:stretch>
            <a:fillRect/>
          </a:stretch>
        </p:blipFill>
        <p:spPr>
          <a:xfrm>
            <a:off x="7539240" y="909793"/>
            <a:ext cx="3998912" cy="2181224"/>
          </a:xfrm>
          <a:prstGeom prst="rect">
            <a:avLst/>
          </a:prstGeom>
        </p:spPr>
      </p:pic>
      <p:sp>
        <p:nvSpPr>
          <p:cNvPr id="20" name="TextBox 19">
            <a:extLst>
              <a:ext uri="{FF2B5EF4-FFF2-40B4-BE49-F238E27FC236}">
                <a16:creationId xmlns:a16="http://schemas.microsoft.com/office/drawing/2014/main" id="{B9579C1A-3F35-7B12-3154-97D3FA4F1C52}"/>
              </a:ext>
            </a:extLst>
          </p:cNvPr>
          <p:cNvSpPr txBox="1"/>
          <p:nvPr/>
        </p:nvSpPr>
        <p:spPr>
          <a:xfrm>
            <a:off x="541889" y="2977986"/>
            <a:ext cx="1518173" cy="369332"/>
          </a:xfrm>
          <a:prstGeom prst="rect">
            <a:avLst/>
          </a:prstGeom>
          <a:noFill/>
        </p:spPr>
        <p:txBody>
          <a:bodyPr wrap="none" rtlCol="0">
            <a:spAutoFit/>
          </a:bodyPr>
          <a:lstStyle/>
          <a:p>
            <a:r>
              <a:rPr lang="en-US" dirty="0"/>
              <a:t>Cooling circuit</a:t>
            </a:r>
          </a:p>
        </p:txBody>
      </p:sp>
      <p:sp>
        <p:nvSpPr>
          <p:cNvPr id="4" name="Footer Placeholder 3">
            <a:extLst>
              <a:ext uri="{FF2B5EF4-FFF2-40B4-BE49-F238E27FC236}">
                <a16:creationId xmlns:a16="http://schemas.microsoft.com/office/drawing/2014/main" id="{ADC2259D-E4F6-72C8-00A0-0ECBC6E20390}"/>
              </a:ext>
            </a:extLst>
          </p:cNvPr>
          <p:cNvSpPr>
            <a:spLocks noGrp="1"/>
          </p:cNvSpPr>
          <p:nvPr>
            <p:ph type="ftr" sz="quarter" idx="14"/>
          </p:nvPr>
        </p:nvSpPr>
        <p:spPr/>
        <p:txBody>
          <a:bodyPr/>
          <a:lstStyle/>
          <a:p>
            <a:pPr>
              <a:defRPr/>
            </a:pPr>
            <a:r>
              <a:rPr lang="en-US"/>
              <a:t>LBNF Hadron Absorber  Mechanical Design</a:t>
            </a:r>
            <a:endParaRPr lang="en-US" dirty="0"/>
          </a:p>
        </p:txBody>
      </p:sp>
    </p:spTree>
    <p:extLst>
      <p:ext uri="{BB962C8B-B14F-4D97-AF65-F5344CB8AC3E}">
        <p14:creationId xmlns:p14="http://schemas.microsoft.com/office/powerpoint/2010/main" val="2108911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621A415-89E5-41FF-8CF7-9B8DF5B8B6EE}"/>
              </a:ext>
            </a:extLst>
          </p:cNvPr>
          <p:cNvPicPr>
            <a:picLocks noChangeAspect="1"/>
          </p:cNvPicPr>
          <p:nvPr/>
        </p:nvPicPr>
        <p:blipFill>
          <a:blip r:embed="rId2"/>
          <a:stretch>
            <a:fillRect/>
          </a:stretch>
        </p:blipFill>
        <p:spPr>
          <a:xfrm>
            <a:off x="3839606" y="3426395"/>
            <a:ext cx="2833765" cy="2599417"/>
          </a:xfrm>
          <a:prstGeom prst="rect">
            <a:avLst/>
          </a:prstGeom>
        </p:spPr>
      </p:pic>
      <p:pic>
        <p:nvPicPr>
          <p:cNvPr id="17" name="Content Placeholder 16">
            <a:extLst>
              <a:ext uri="{FF2B5EF4-FFF2-40B4-BE49-F238E27FC236}">
                <a16:creationId xmlns:a16="http://schemas.microsoft.com/office/drawing/2014/main" id="{67BD7049-8068-49E0-A8D3-5B75018718CA}"/>
              </a:ext>
            </a:extLst>
          </p:cNvPr>
          <p:cNvPicPr>
            <a:picLocks noGrp="1" noChangeAspect="1"/>
          </p:cNvPicPr>
          <p:nvPr>
            <p:ph idx="17"/>
          </p:nvPr>
        </p:nvPicPr>
        <p:blipFill>
          <a:blip r:embed="rId3"/>
          <a:stretch>
            <a:fillRect/>
          </a:stretch>
        </p:blipFill>
        <p:spPr>
          <a:xfrm>
            <a:off x="7028253" y="3426394"/>
            <a:ext cx="3805267" cy="2570597"/>
          </a:xfrm>
          <a:prstGeom prst="rect">
            <a:avLst/>
          </a:prstGeom>
        </p:spPr>
      </p:pic>
      <p:sp>
        <p:nvSpPr>
          <p:cNvPr id="2" name="Title 1">
            <a:extLst>
              <a:ext uri="{FF2B5EF4-FFF2-40B4-BE49-F238E27FC236}">
                <a16:creationId xmlns:a16="http://schemas.microsoft.com/office/drawing/2014/main" id="{F777BB15-2E30-4285-AABB-21AB8316E78D}"/>
              </a:ext>
            </a:extLst>
          </p:cNvPr>
          <p:cNvSpPr>
            <a:spLocks noGrp="1"/>
          </p:cNvSpPr>
          <p:nvPr>
            <p:ph type="title"/>
          </p:nvPr>
        </p:nvSpPr>
        <p:spPr>
          <a:xfrm>
            <a:off x="1908532" y="104028"/>
            <a:ext cx="8924988" cy="428400"/>
          </a:xfrm>
        </p:spPr>
        <p:txBody>
          <a:bodyPr/>
          <a:lstStyle/>
          <a:p>
            <a:r>
              <a:rPr lang="en-US" dirty="0"/>
              <a:t>3</a:t>
            </a:r>
            <a:r>
              <a:rPr lang="en-US" baseline="30000" dirty="0"/>
              <a:t>rd</a:t>
            </a:r>
            <a:r>
              <a:rPr lang="en-US" dirty="0"/>
              <a:t>   aluminum block temperature, stress and deflection</a:t>
            </a:r>
          </a:p>
        </p:txBody>
      </p:sp>
      <p:sp>
        <p:nvSpPr>
          <p:cNvPr id="3" name="Date Placeholder 2">
            <a:extLst>
              <a:ext uri="{FF2B5EF4-FFF2-40B4-BE49-F238E27FC236}">
                <a16:creationId xmlns:a16="http://schemas.microsoft.com/office/drawing/2014/main" id="{4E6BE0DA-719F-4524-A403-E23B76649DCB}"/>
              </a:ext>
            </a:extLst>
          </p:cNvPr>
          <p:cNvSpPr>
            <a:spLocks noGrp="1"/>
          </p:cNvSpPr>
          <p:nvPr>
            <p:ph type="dt" sz="half" idx="13"/>
          </p:nvPr>
        </p:nvSpPr>
        <p:spPr/>
        <p:txBody>
          <a:bodyPr/>
          <a:lstStyle/>
          <a:p>
            <a:pPr>
              <a:defRPr/>
            </a:pPr>
            <a:fld id="{CFDDA3B9-1DCA-4ACB-B799-589BD48A6CDA}" type="datetime1">
              <a:rPr lang="en-US" smtClean="0"/>
              <a:t>9/16/2022</a:t>
            </a:fld>
            <a:endParaRPr lang="en-US" dirty="0"/>
          </a:p>
        </p:txBody>
      </p:sp>
      <p:sp>
        <p:nvSpPr>
          <p:cNvPr id="4" name="Footer Placeholder 3">
            <a:extLst>
              <a:ext uri="{FF2B5EF4-FFF2-40B4-BE49-F238E27FC236}">
                <a16:creationId xmlns:a16="http://schemas.microsoft.com/office/drawing/2014/main" id="{F229C83B-3C7E-46CF-AA59-D949042716EA}"/>
              </a:ext>
            </a:extLst>
          </p:cNvPr>
          <p:cNvSpPr>
            <a:spLocks noGrp="1"/>
          </p:cNvSpPr>
          <p:nvPr>
            <p:ph type="ftr" sz="quarter" idx="14"/>
          </p:nvPr>
        </p:nvSpPr>
        <p:spPr/>
        <p:txBody>
          <a:bodyPr/>
          <a:lstStyle/>
          <a:p>
            <a:pPr>
              <a:defRPr/>
            </a:pPr>
            <a:r>
              <a:rPr lang="en-US"/>
              <a:t>LBNF Hadron Absorber  Mechanical Design</a:t>
            </a:r>
            <a:endParaRPr lang="en-US" dirty="0"/>
          </a:p>
        </p:txBody>
      </p:sp>
      <p:sp>
        <p:nvSpPr>
          <p:cNvPr id="5" name="Slide Number Placeholder 4">
            <a:extLst>
              <a:ext uri="{FF2B5EF4-FFF2-40B4-BE49-F238E27FC236}">
                <a16:creationId xmlns:a16="http://schemas.microsoft.com/office/drawing/2014/main" id="{00B566F4-C4C7-4F93-B8CA-665F738AC3A3}"/>
              </a:ext>
            </a:extLst>
          </p:cNvPr>
          <p:cNvSpPr>
            <a:spLocks noGrp="1"/>
          </p:cNvSpPr>
          <p:nvPr>
            <p:ph type="sldNum" sz="quarter" idx="15"/>
          </p:nvPr>
        </p:nvSpPr>
        <p:spPr/>
        <p:txBody>
          <a:bodyPr/>
          <a:lstStyle/>
          <a:p>
            <a:pPr>
              <a:defRPr/>
            </a:pPr>
            <a:fld id="{98AA3EDC-84CE-5D44-955B-22A59AD27526}" type="slidenum">
              <a:rPr lang="en-US" smtClean="0"/>
              <a:pPr>
                <a:defRPr/>
              </a:pPr>
              <a:t>38</a:t>
            </a:fld>
            <a:endParaRPr lang="en-US" dirty="0"/>
          </a:p>
        </p:txBody>
      </p:sp>
      <p:sp>
        <p:nvSpPr>
          <p:cNvPr id="11" name="TextBox 10">
            <a:extLst>
              <a:ext uri="{FF2B5EF4-FFF2-40B4-BE49-F238E27FC236}">
                <a16:creationId xmlns:a16="http://schemas.microsoft.com/office/drawing/2014/main" id="{FAE0A54A-BFF8-4784-8449-5060FC3E8BD2}"/>
              </a:ext>
            </a:extLst>
          </p:cNvPr>
          <p:cNvSpPr txBox="1"/>
          <p:nvPr/>
        </p:nvSpPr>
        <p:spPr>
          <a:xfrm>
            <a:off x="1272540" y="5987018"/>
            <a:ext cx="2537460" cy="369332"/>
          </a:xfrm>
          <a:prstGeom prst="rect">
            <a:avLst/>
          </a:prstGeom>
          <a:noFill/>
        </p:spPr>
        <p:txBody>
          <a:bodyPr wrap="square" rtlCol="0">
            <a:spAutoFit/>
          </a:bodyPr>
          <a:lstStyle/>
          <a:p>
            <a:r>
              <a:rPr lang="en-US" dirty="0"/>
              <a:t>Stress ~9.7 </a:t>
            </a:r>
            <a:r>
              <a:rPr lang="en-US" dirty="0" err="1"/>
              <a:t>ksi</a:t>
            </a:r>
            <a:r>
              <a:rPr lang="en-US" dirty="0"/>
              <a:t> &lt;&lt;40 </a:t>
            </a:r>
            <a:r>
              <a:rPr lang="en-US" dirty="0" err="1"/>
              <a:t>ksi</a:t>
            </a:r>
            <a:endParaRPr lang="en-US" dirty="0"/>
          </a:p>
        </p:txBody>
      </p:sp>
      <p:sp>
        <p:nvSpPr>
          <p:cNvPr id="12" name="TextBox 11">
            <a:extLst>
              <a:ext uri="{FF2B5EF4-FFF2-40B4-BE49-F238E27FC236}">
                <a16:creationId xmlns:a16="http://schemas.microsoft.com/office/drawing/2014/main" id="{2724686E-1DCF-4577-B97A-C116407B2C78}"/>
              </a:ext>
            </a:extLst>
          </p:cNvPr>
          <p:cNvSpPr txBox="1"/>
          <p:nvPr/>
        </p:nvSpPr>
        <p:spPr>
          <a:xfrm>
            <a:off x="7572160" y="5987018"/>
            <a:ext cx="3261360" cy="338554"/>
          </a:xfrm>
          <a:prstGeom prst="rect">
            <a:avLst/>
          </a:prstGeom>
          <a:noFill/>
        </p:spPr>
        <p:txBody>
          <a:bodyPr wrap="square" rtlCol="0">
            <a:spAutoFit/>
          </a:bodyPr>
          <a:lstStyle/>
          <a:p>
            <a:r>
              <a:rPr lang="en-US" sz="1600" dirty="0"/>
              <a:t>Vertical deflection ~0.85 mm</a:t>
            </a:r>
          </a:p>
        </p:txBody>
      </p:sp>
      <p:sp>
        <p:nvSpPr>
          <p:cNvPr id="13" name="Rectangle 12">
            <a:extLst>
              <a:ext uri="{FF2B5EF4-FFF2-40B4-BE49-F238E27FC236}">
                <a16:creationId xmlns:a16="http://schemas.microsoft.com/office/drawing/2014/main" id="{FF895C97-6F5F-4AD4-842F-CE7212819F7A}"/>
              </a:ext>
            </a:extLst>
          </p:cNvPr>
          <p:cNvSpPr/>
          <p:nvPr/>
        </p:nvSpPr>
        <p:spPr>
          <a:xfrm>
            <a:off x="4038600" y="5987018"/>
            <a:ext cx="2403158" cy="338554"/>
          </a:xfrm>
          <a:prstGeom prst="rect">
            <a:avLst/>
          </a:prstGeom>
        </p:spPr>
        <p:txBody>
          <a:bodyPr wrap="none">
            <a:spAutoFit/>
          </a:bodyPr>
          <a:lstStyle/>
          <a:p>
            <a:r>
              <a:rPr lang="en-US" sz="1600" dirty="0"/>
              <a:t>Total  deflection ~0.95 mm</a:t>
            </a:r>
          </a:p>
        </p:txBody>
      </p:sp>
      <p:pic>
        <p:nvPicPr>
          <p:cNvPr id="16" name="Content Placeholder 15">
            <a:extLst>
              <a:ext uri="{FF2B5EF4-FFF2-40B4-BE49-F238E27FC236}">
                <a16:creationId xmlns:a16="http://schemas.microsoft.com/office/drawing/2014/main" id="{94E69327-C9EC-405D-B417-6DB015ACE22A}"/>
              </a:ext>
            </a:extLst>
          </p:cNvPr>
          <p:cNvPicPr>
            <a:picLocks noGrp="1" noChangeAspect="1"/>
          </p:cNvPicPr>
          <p:nvPr>
            <p:ph idx="16"/>
          </p:nvPr>
        </p:nvPicPr>
        <p:blipFill>
          <a:blip r:embed="rId4"/>
          <a:stretch>
            <a:fillRect/>
          </a:stretch>
        </p:blipFill>
        <p:spPr>
          <a:xfrm>
            <a:off x="210344" y="3482283"/>
            <a:ext cx="3102086" cy="2543530"/>
          </a:xfrm>
          <a:prstGeom prst="rect">
            <a:avLst/>
          </a:prstGeom>
        </p:spPr>
      </p:pic>
      <p:pic>
        <p:nvPicPr>
          <p:cNvPr id="14" name="Content Placeholder 11">
            <a:extLst>
              <a:ext uri="{FF2B5EF4-FFF2-40B4-BE49-F238E27FC236}">
                <a16:creationId xmlns:a16="http://schemas.microsoft.com/office/drawing/2014/main" id="{4416BE4E-991D-B2B5-DEFF-B8DB5CF92D5B}"/>
              </a:ext>
            </a:extLst>
          </p:cNvPr>
          <p:cNvPicPr>
            <a:picLocks noChangeAspect="1"/>
          </p:cNvPicPr>
          <p:nvPr/>
        </p:nvPicPr>
        <p:blipFill rotWithShape="1">
          <a:blip r:embed="rId5"/>
          <a:srcRect t="20482"/>
          <a:stretch/>
        </p:blipFill>
        <p:spPr>
          <a:xfrm>
            <a:off x="140551" y="614838"/>
            <a:ext cx="3171879" cy="2710055"/>
          </a:xfrm>
          <a:prstGeom prst="rect">
            <a:avLst/>
          </a:prstGeom>
        </p:spPr>
      </p:pic>
      <p:pic>
        <p:nvPicPr>
          <p:cNvPr id="15" name="Picture 14">
            <a:extLst>
              <a:ext uri="{FF2B5EF4-FFF2-40B4-BE49-F238E27FC236}">
                <a16:creationId xmlns:a16="http://schemas.microsoft.com/office/drawing/2014/main" id="{FB3896A9-7BCE-4D02-09EC-9F32F46F3CEE}"/>
              </a:ext>
            </a:extLst>
          </p:cNvPr>
          <p:cNvPicPr>
            <a:picLocks noChangeAspect="1"/>
          </p:cNvPicPr>
          <p:nvPr/>
        </p:nvPicPr>
        <p:blipFill>
          <a:blip r:embed="rId6"/>
          <a:stretch>
            <a:fillRect/>
          </a:stretch>
        </p:blipFill>
        <p:spPr>
          <a:xfrm>
            <a:off x="3508300" y="614838"/>
            <a:ext cx="3805267" cy="2667647"/>
          </a:xfrm>
          <a:prstGeom prst="rect">
            <a:avLst/>
          </a:prstGeom>
        </p:spPr>
      </p:pic>
      <p:pic>
        <p:nvPicPr>
          <p:cNvPr id="19" name="Picture 18">
            <a:extLst>
              <a:ext uri="{FF2B5EF4-FFF2-40B4-BE49-F238E27FC236}">
                <a16:creationId xmlns:a16="http://schemas.microsoft.com/office/drawing/2014/main" id="{E27A9610-6E5C-920E-1A98-241F59256A30}"/>
              </a:ext>
            </a:extLst>
          </p:cNvPr>
          <p:cNvPicPr>
            <a:picLocks noChangeAspect="1"/>
          </p:cNvPicPr>
          <p:nvPr/>
        </p:nvPicPr>
        <p:blipFill>
          <a:blip r:embed="rId7"/>
          <a:stretch>
            <a:fillRect/>
          </a:stretch>
        </p:blipFill>
        <p:spPr>
          <a:xfrm>
            <a:off x="7493673" y="1288101"/>
            <a:ext cx="4698327" cy="1715962"/>
          </a:xfrm>
          <a:prstGeom prst="rect">
            <a:avLst/>
          </a:prstGeom>
        </p:spPr>
      </p:pic>
      <p:cxnSp>
        <p:nvCxnSpPr>
          <p:cNvPr id="20" name="Straight Arrow Connector 19">
            <a:extLst>
              <a:ext uri="{FF2B5EF4-FFF2-40B4-BE49-F238E27FC236}">
                <a16:creationId xmlns:a16="http://schemas.microsoft.com/office/drawing/2014/main" id="{8FACE2A0-B808-0D6A-B743-E109F79A0301}"/>
              </a:ext>
            </a:extLst>
          </p:cNvPr>
          <p:cNvCxnSpPr>
            <a:cxnSpLocks/>
          </p:cNvCxnSpPr>
          <p:nvPr/>
        </p:nvCxnSpPr>
        <p:spPr>
          <a:xfrm>
            <a:off x="8403889" y="2003625"/>
            <a:ext cx="62650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62C7381-5FE3-AB43-D2B1-C64E9822C631}"/>
              </a:ext>
            </a:extLst>
          </p:cNvPr>
          <p:cNvSpPr txBox="1"/>
          <p:nvPr/>
        </p:nvSpPr>
        <p:spPr>
          <a:xfrm>
            <a:off x="8153400" y="1730356"/>
            <a:ext cx="1982481" cy="276999"/>
          </a:xfrm>
          <a:prstGeom prst="rect">
            <a:avLst/>
          </a:prstGeom>
          <a:noFill/>
        </p:spPr>
        <p:txBody>
          <a:bodyPr wrap="square" rtlCol="0">
            <a:spAutoFit/>
          </a:bodyPr>
          <a:lstStyle/>
          <a:p>
            <a:r>
              <a:rPr lang="en-US" sz="1200" dirty="0"/>
              <a:t>Beam direction</a:t>
            </a:r>
          </a:p>
        </p:txBody>
      </p:sp>
      <p:cxnSp>
        <p:nvCxnSpPr>
          <p:cNvPr id="22" name="Straight Arrow Connector 21">
            <a:extLst>
              <a:ext uri="{FF2B5EF4-FFF2-40B4-BE49-F238E27FC236}">
                <a16:creationId xmlns:a16="http://schemas.microsoft.com/office/drawing/2014/main" id="{B8885324-8D95-342F-7C48-A4695B0E40AA}"/>
              </a:ext>
            </a:extLst>
          </p:cNvPr>
          <p:cNvCxnSpPr>
            <a:cxnSpLocks/>
          </p:cNvCxnSpPr>
          <p:nvPr/>
        </p:nvCxnSpPr>
        <p:spPr>
          <a:xfrm flipH="1">
            <a:off x="6539541" y="1731570"/>
            <a:ext cx="267660" cy="1372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BFAF79B-9BA8-2E03-96C4-9856D069C412}"/>
              </a:ext>
            </a:extLst>
          </p:cNvPr>
          <p:cNvSpPr/>
          <p:nvPr/>
        </p:nvSpPr>
        <p:spPr>
          <a:xfrm>
            <a:off x="6441758" y="1345037"/>
            <a:ext cx="1558045" cy="253916"/>
          </a:xfrm>
          <a:prstGeom prst="rect">
            <a:avLst/>
          </a:prstGeom>
        </p:spPr>
        <p:txBody>
          <a:bodyPr wrap="square">
            <a:spAutoFit/>
          </a:bodyPr>
          <a:lstStyle/>
          <a:p>
            <a:r>
              <a:rPr lang="en-US" sz="1050" dirty="0"/>
              <a:t>Beam direction +Z</a:t>
            </a:r>
          </a:p>
        </p:txBody>
      </p:sp>
      <p:sp>
        <p:nvSpPr>
          <p:cNvPr id="6" name="TextBox 5">
            <a:extLst>
              <a:ext uri="{FF2B5EF4-FFF2-40B4-BE49-F238E27FC236}">
                <a16:creationId xmlns:a16="http://schemas.microsoft.com/office/drawing/2014/main" id="{EEA7627C-92C0-A4DF-D111-B56CC35A37CC}"/>
              </a:ext>
            </a:extLst>
          </p:cNvPr>
          <p:cNvSpPr txBox="1"/>
          <p:nvPr/>
        </p:nvSpPr>
        <p:spPr>
          <a:xfrm>
            <a:off x="513453" y="3132349"/>
            <a:ext cx="1518173" cy="369332"/>
          </a:xfrm>
          <a:prstGeom prst="rect">
            <a:avLst/>
          </a:prstGeom>
          <a:noFill/>
        </p:spPr>
        <p:txBody>
          <a:bodyPr wrap="none" rtlCol="0">
            <a:spAutoFit/>
          </a:bodyPr>
          <a:lstStyle/>
          <a:p>
            <a:r>
              <a:rPr lang="en-US" dirty="0"/>
              <a:t>Cooling circuit</a:t>
            </a:r>
          </a:p>
        </p:txBody>
      </p:sp>
    </p:spTree>
    <p:extLst>
      <p:ext uri="{BB962C8B-B14F-4D97-AF65-F5344CB8AC3E}">
        <p14:creationId xmlns:p14="http://schemas.microsoft.com/office/powerpoint/2010/main" val="1443320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801620" y="103189"/>
            <a:ext cx="10637521"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en-US" altLang="en-US" sz="2400" b="1" dirty="0">
                <a:solidFill>
                  <a:srgbClr val="0070C0"/>
                </a:solidFill>
                <a:latin typeface="Helvetica" panose="020B0604020202020204" pitchFamily="34" charset="0"/>
                <a:ea typeface="Geneva" pitchFamily="121" charset="-128"/>
              </a:rPr>
              <a:t>Scenario 4, variation, on-beam-axis accident   </a:t>
            </a:r>
            <a:r>
              <a:rPr lang="en-US" altLang="en-US" sz="1867" i="1" dirty="0">
                <a:solidFill>
                  <a:srgbClr val="0070C0"/>
                </a:solidFill>
                <a:latin typeface="Helvetica" panose="020B0604020202020204" pitchFamily="34" charset="0"/>
                <a:ea typeface="Geneva" pitchFamily="121" charset="-128"/>
              </a:rPr>
              <a:t>including CFD</a:t>
            </a:r>
          </a:p>
        </p:txBody>
      </p:sp>
      <p:sp>
        <p:nvSpPr>
          <p:cNvPr id="24578" name="Content Placeholder 29"/>
          <p:cNvSpPr>
            <a:spLocks noGrp="1"/>
          </p:cNvSpPr>
          <p:nvPr>
            <p:ph idx="1"/>
          </p:nvPr>
        </p:nvSpPr>
        <p:spPr bwMode="auto">
          <a:xfrm>
            <a:off x="2841173" y="883650"/>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57189" lvl="1" indent="0">
              <a:buNone/>
            </a:pPr>
            <a:endParaRPr lang="en-US" altLang="en-US" dirty="0">
              <a:latin typeface="Helvetica" panose="020B0604020202020204" pitchFamily="34" charset="0"/>
              <a:ea typeface="Geneva" pitchFamily="121" charset="-128"/>
            </a:endParaRPr>
          </a:p>
          <a:p>
            <a:pPr lvl="1"/>
            <a:endParaRPr lang="en-US" altLang="en-US" dirty="0">
              <a:latin typeface="Helvetica" panose="020B0604020202020204" pitchFamily="34" charset="0"/>
              <a:ea typeface="Geneva" pitchFamily="121" charset="-128"/>
            </a:endParaRPr>
          </a:p>
          <a:p>
            <a:pPr marL="57149" indent="0">
              <a:buNone/>
            </a:pPr>
            <a:endParaRPr lang="en-US" altLang="en-US" dirty="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32" indent="-285744" eaLnBrk="0" hangingPunct="0">
              <a:defRPr sz="2400">
                <a:solidFill>
                  <a:schemeClr val="tx1"/>
                </a:solidFill>
                <a:latin typeface="Calibri" panose="020F0502020204030204" pitchFamily="34" charset="0"/>
                <a:ea typeface="Geneva" pitchFamily="121" charset="-128"/>
              </a:defRPr>
            </a:lvl2pPr>
            <a:lvl3pPr marL="1142971" indent="-228594" eaLnBrk="0" hangingPunct="0">
              <a:defRPr sz="2400">
                <a:solidFill>
                  <a:schemeClr val="tx1"/>
                </a:solidFill>
                <a:latin typeface="Calibri" panose="020F0502020204030204" pitchFamily="34" charset="0"/>
                <a:ea typeface="Geneva" pitchFamily="121" charset="-128"/>
              </a:defRPr>
            </a:lvl3pPr>
            <a:lvl4pPr marL="1600160" indent="-228594" eaLnBrk="0" hangingPunct="0">
              <a:defRPr sz="2400">
                <a:solidFill>
                  <a:schemeClr val="tx1"/>
                </a:solidFill>
                <a:latin typeface="Calibri" panose="020F0502020204030204" pitchFamily="34" charset="0"/>
                <a:ea typeface="Geneva" pitchFamily="121" charset="-128"/>
              </a:defRPr>
            </a:lvl4pPr>
            <a:lvl5pPr marL="2057349" indent="-228594" eaLnBrk="0" hangingPunct="0">
              <a:defRPr sz="2400">
                <a:solidFill>
                  <a:schemeClr val="tx1"/>
                </a:solidFill>
                <a:latin typeface="Calibri" panose="020F0502020204030204" pitchFamily="34" charset="0"/>
                <a:ea typeface="Geneva" pitchFamily="121" charset="-128"/>
              </a:defRPr>
            </a:lvl5pPr>
            <a:lvl6pPr marL="2514537"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726"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8914"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103"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defTabSz="457189" eaLnBrk="1" hangingPunct="1"/>
            <a:fld id="{40C26A74-41E5-45A8-81FC-92311D7C6241}" type="datetime1">
              <a:rPr lang="en-US" altLang="en-US" sz="1200" smtClean="0">
                <a:solidFill>
                  <a:srgbClr val="004C97"/>
                </a:solidFill>
                <a:latin typeface="Helvetica" panose="020B0604020202020204" pitchFamily="34" charset="0"/>
              </a:rPr>
              <a:t>9/16/2022</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32" indent="-285744" eaLnBrk="0" hangingPunct="0">
              <a:defRPr sz="2400">
                <a:solidFill>
                  <a:schemeClr val="tx1"/>
                </a:solidFill>
                <a:latin typeface="Calibri" panose="020F0502020204030204" pitchFamily="34" charset="0"/>
                <a:ea typeface="Geneva" pitchFamily="121" charset="-128"/>
              </a:defRPr>
            </a:lvl2pPr>
            <a:lvl3pPr marL="1142971" indent="-228594" eaLnBrk="0" hangingPunct="0">
              <a:defRPr sz="2400">
                <a:solidFill>
                  <a:schemeClr val="tx1"/>
                </a:solidFill>
                <a:latin typeface="Calibri" panose="020F0502020204030204" pitchFamily="34" charset="0"/>
                <a:ea typeface="Geneva" pitchFamily="121" charset="-128"/>
              </a:defRPr>
            </a:lvl3pPr>
            <a:lvl4pPr marL="1600160" indent="-228594" eaLnBrk="0" hangingPunct="0">
              <a:defRPr sz="2400">
                <a:solidFill>
                  <a:schemeClr val="tx1"/>
                </a:solidFill>
                <a:latin typeface="Calibri" panose="020F0502020204030204" pitchFamily="34" charset="0"/>
                <a:ea typeface="Geneva" pitchFamily="121" charset="-128"/>
              </a:defRPr>
            </a:lvl4pPr>
            <a:lvl5pPr marL="2057349" indent="-228594" eaLnBrk="0" hangingPunct="0">
              <a:defRPr sz="2400">
                <a:solidFill>
                  <a:schemeClr val="tx1"/>
                </a:solidFill>
                <a:latin typeface="Calibri" panose="020F0502020204030204" pitchFamily="34" charset="0"/>
                <a:ea typeface="Geneva" pitchFamily="121" charset="-128"/>
              </a:defRPr>
            </a:lvl5pPr>
            <a:lvl6pPr marL="2514537"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726"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8914"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103"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defTabSz="457189" eaLnBrk="1" hangingPunct="1"/>
            <a:r>
              <a:rPr lang="en-US" altLang="en-US" sz="1200">
                <a:solidFill>
                  <a:srgbClr val="004C97"/>
                </a:solidFill>
                <a:latin typeface="Helvetica" panose="020B0604020202020204" pitchFamily="34" charset="0"/>
                <a:ea typeface="MS PGothic" panose="020B0600070205080204" pitchFamily="34" charset="-128"/>
              </a:rPr>
              <a:t>LBNF Hadron Absorber  Mechanical Design</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32" indent="-285744" eaLnBrk="0" hangingPunct="0">
              <a:defRPr sz="2400">
                <a:solidFill>
                  <a:schemeClr val="tx1"/>
                </a:solidFill>
                <a:latin typeface="Calibri" panose="020F0502020204030204" pitchFamily="34" charset="0"/>
                <a:ea typeface="Geneva" pitchFamily="121" charset="-128"/>
              </a:defRPr>
            </a:lvl2pPr>
            <a:lvl3pPr marL="1142971" indent="-228594" eaLnBrk="0" hangingPunct="0">
              <a:defRPr sz="2400">
                <a:solidFill>
                  <a:schemeClr val="tx1"/>
                </a:solidFill>
                <a:latin typeface="Calibri" panose="020F0502020204030204" pitchFamily="34" charset="0"/>
                <a:ea typeface="Geneva" pitchFamily="121" charset="-128"/>
              </a:defRPr>
            </a:lvl3pPr>
            <a:lvl4pPr marL="1600160" indent="-228594" eaLnBrk="0" hangingPunct="0">
              <a:defRPr sz="2400">
                <a:solidFill>
                  <a:schemeClr val="tx1"/>
                </a:solidFill>
                <a:latin typeface="Calibri" panose="020F0502020204030204" pitchFamily="34" charset="0"/>
                <a:ea typeface="Geneva" pitchFamily="121" charset="-128"/>
              </a:defRPr>
            </a:lvl4pPr>
            <a:lvl5pPr marL="2057349" indent="-228594" eaLnBrk="0" hangingPunct="0">
              <a:defRPr sz="2400">
                <a:solidFill>
                  <a:schemeClr val="tx1"/>
                </a:solidFill>
                <a:latin typeface="Calibri" panose="020F0502020204030204" pitchFamily="34" charset="0"/>
                <a:ea typeface="Geneva" pitchFamily="121" charset="-128"/>
              </a:defRPr>
            </a:lvl5pPr>
            <a:lvl6pPr marL="2514537"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726"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8914"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103" indent="-228594" defTabSz="457189"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defTabSz="457189" eaLnBrk="1" hangingPunct="1"/>
            <a:fld id="{626492DB-2F06-44C7-8B18-72CF568DED1B}" type="slidenum">
              <a:rPr lang="en-US" altLang="en-US" sz="1200">
                <a:solidFill>
                  <a:srgbClr val="004C97"/>
                </a:solidFill>
                <a:latin typeface="Helvetica" panose="020B0604020202020204" pitchFamily="34" charset="0"/>
              </a:rPr>
              <a:pPr defTabSz="457189" eaLnBrk="1" hangingPunct="1"/>
              <a:t>39</a:t>
            </a:fld>
            <a:endParaRPr lang="en-US" altLang="en-US" sz="1200">
              <a:solidFill>
                <a:srgbClr val="004C97"/>
              </a:solidFill>
              <a:latin typeface="Helvetica" panose="020B0604020202020204" pitchFamily="34" charset="0"/>
            </a:endParaRPr>
          </a:p>
        </p:txBody>
      </p:sp>
      <p:sp>
        <p:nvSpPr>
          <p:cNvPr id="9" name="Content Placeholder 29">
            <a:extLst>
              <a:ext uri="{FF2B5EF4-FFF2-40B4-BE49-F238E27FC236}">
                <a16:creationId xmlns:a16="http://schemas.microsoft.com/office/drawing/2014/main" id="{23634D54-C823-4BDF-B9E9-60F77A1DAF06}"/>
              </a:ext>
            </a:extLst>
          </p:cNvPr>
          <p:cNvSpPr txBox="1">
            <a:spLocks/>
          </p:cNvSpPr>
          <p:nvPr/>
        </p:nvSpPr>
        <p:spPr bwMode="auto">
          <a:xfrm>
            <a:off x="4762049" y="1308588"/>
            <a:ext cx="7208835" cy="17858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ea typeface="Geneva" charset="0"/>
                <a:cs typeface="Geneva" charset="0"/>
              </a:defRPr>
            </a:lvl1pPr>
            <a:lvl2pPr marL="320040" lvl="1" indent="256032">
              <a:lnSpc>
                <a:spcPct val="100000"/>
              </a:lnSpc>
              <a:spcBef>
                <a:spcPts val="300"/>
              </a:spcBef>
              <a:spcAft>
                <a:spcPts val="300"/>
              </a:spcAft>
              <a:buSzPct val="90000"/>
              <a:buFont typeface="Lucida Grande"/>
              <a:buChar char="-"/>
              <a:defRPr sz="2000" b="0" i="0">
                <a:solidFill>
                  <a:srgbClr val="63666A"/>
                </a:solidFill>
                <a:latin typeface="Helvetica"/>
                <a:ea typeface="Geneva" charset="0"/>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ea typeface="Geneva" charset="0"/>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ea typeface="Geneva" charset="0"/>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ea typeface="Geneva"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256026" indent="-265169" defTabSz="457189"/>
            <a:r>
              <a:rPr lang="en-US" sz="1333" dirty="0">
                <a:solidFill>
                  <a:srgbClr val="808080"/>
                </a:solidFill>
              </a:rPr>
              <a:t>CFD was used to simulate temperatures in the aluminum block for the on-axis accident condition described in Dune-doc-7317.</a:t>
            </a:r>
          </a:p>
          <a:p>
            <a:pPr marL="256026" indent="-265169" defTabSz="457189"/>
            <a:r>
              <a:rPr lang="en-US" sz="1333" dirty="0">
                <a:solidFill>
                  <a:srgbClr val="808080"/>
                </a:solidFill>
              </a:rPr>
              <a:t>120 GeV beam, 10 us spill, cycle time: 1.2 Sec, and total spills: 2.</a:t>
            </a:r>
          </a:p>
          <a:p>
            <a:pPr marL="256026" indent="-265169" defTabSz="457189"/>
            <a:r>
              <a:rPr lang="en-US" sz="1333" dirty="0">
                <a:solidFill>
                  <a:srgbClr val="808080"/>
                </a:solidFill>
              </a:rPr>
              <a:t>Steady state energy deposition for block 1 and accident energy deposition for block 2 was used. Water temp: 25 </a:t>
            </a:r>
            <a:r>
              <a:rPr lang="en-US" sz="1333" baseline="30000" dirty="0">
                <a:solidFill>
                  <a:srgbClr val="808080"/>
                </a:solidFill>
              </a:rPr>
              <a:t>0</a:t>
            </a:r>
            <a:r>
              <a:rPr lang="en-US" sz="1333" dirty="0">
                <a:solidFill>
                  <a:srgbClr val="808080"/>
                </a:solidFill>
              </a:rPr>
              <a:t>C. HTC~7000 W/m</a:t>
            </a:r>
            <a:r>
              <a:rPr lang="en-US" sz="1333" baseline="30000" dirty="0">
                <a:solidFill>
                  <a:srgbClr val="808080"/>
                </a:solidFill>
              </a:rPr>
              <a:t>2</a:t>
            </a:r>
            <a:r>
              <a:rPr lang="en-US" sz="1333" dirty="0">
                <a:solidFill>
                  <a:srgbClr val="808080"/>
                </a:solidFill>
              </a:rPr>
              <a:t>-K.</a:t>
            </a:r>
          </a:p>
          <a:p>
            <a:pPr marL="256026" indent="-265169" defTabSz="457189"/>
            <a:endParaRPr lang="en-US" sz="1333" dirty="0">
              <a:solidFill>
                <a:srgbClr val="808080"/>
              </a:solidFill>
            </a:endParaRPr>
          </a:p>
          <a:p>
            <a:pPr marL="256026" indent="-265169" defTabSz="457189"/>
            <a:endParaRPr lang="en-US" sz="1333" dirty="0">
              <a:solidFill>
                <a:srgbClr val="808080"/>
              </a:solidFill>
            </a:endParaRPr>
          </a:p>
          <a:p>
            <a:pPr marL="256026" indent="-265169" defTabSz="457189"/>
            <a:endParaRPr lang="en-US" sz="1333" dirty="0">
              <a:solidFill>
                <a:srgbClr val="808080"/>
              </a:solidFill>
            </a:endParaRPr>
          </a:p>
        </p:txBody>
      </p:sp>
      <p:pic>
        <p:nvPicPr>
          <p:cNvPr id="10" name="Picture 9">
            <a:extLst>
              <a:ext uri="{FF2B5EF4-FFF2-40B4-BE49-F238E27FC236}">
                <a16:creationId xmlns:a16="http://schemas.microsoft.com/office/drawing/2014/main" id="{B4CB5C73-03A4-4007-818A-52496962D923}"/>
              </a:ext>
            </a:extLst>
          </p:cNvPr>
          <p:cNvPicPr/>
          <p:nvPr/>
        </p:nvPicPr>
        <p:blipFill>
          <a:blip r:embed="rId2"/>
          <a:stretch>
            <a:fillRect/>
          </a:stretch>
        </p:blipFill>
        <p:spPr>
          <a:xfrm>
            <a:off x="3194689" y="2844536"/>
            <a:ext cx="4171224" cy="3344681"/>
          </a:xfrm>
          <a:prstGeom prst="rect">
            <a:avLst/>
          </a:prstGeom>
          <a:ln>
            <a:solidFill>
              <a:schemeClr val="tx1"/>
            </a:solidFill>
          </a:ln>
        </p:spPr>
      </p:pic>
      <p:pic>
        <p:nvPicPr>
          <p:cNvPr id="11" name="Picture 10">
            <a:extLst>
              <a:ext uri="{FF2B5EF4-FFF2-40B4-BE49-F238E27FC236}">
                <a16:creationId xmlns:a16="http://schemas.microsoft.com/office/drawing/2014/main" id="{BBBCEC01-E4C4-42A3-B922-0B36F4E4F741}"/>
              </a:ext>
            </a:extLst>
          </p:cNvPr>
          <p:cNvPicPr/>
          <p:nvPr/>
        </p:nvPicPr>
        <p:blipFill>
          <a:blip r:embed="rId3"/>
          <a:stretch>
            <a:fillRect/>
          </a:stretch>
        </p:blipFill>
        <p:spPr>
          <a:xfrm>
            <a:off x="7429953" y="2848305"/>
            <a:ext cx="4457247" cy="3352220"/>
          </a:xfrm>
          <a:prstGeom prst="rect">
            <a:avLst/>
          </a:prstGeom>
          <a:ln>
            <a:solidFill>
              <a:schemeClr val="tx1"/>
            </a:solidFill>
          </a:ln>
        </p:spPr>
      </p:pic>
      <p:sp>
        <p:nvSpPr>
          <p:cNvPr id="12" name="Footer Placeholder 3">
            <a:extLst>
              <a:ext uri="{FF2B5EF4-FFF2-40B4-BE49-F238E27FC236}">
                <a16:creationId xmlns:a16="http://schemas.microsoft.com/office/drawing/2014/main" id="{38643952-0D04-4D8C-9F97-8A222F8BF0E9}"/>
              </a:ext>
            </a:extLst>
          </p:cNvPr>
          <p:cNvSpPr txBox="1">
            <a:spLocks/>
          </p:cNvSpPr>
          <p:nvPr/>
        </p:nvSpPr>
        <p:spPr>
          <a:xfrm>
            <a:off x="5225145" y="3344411"/>
            <a:ext cx="1724297" cy="1009551"/>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defTabSz="457189">
              <a:defRPr/>
            </a:pPr>
            <a:r>
              <a:rPr lang="en-US" sz="2000" dirty="0">
                <a:solidFill>
                  <a:srgbClr val="0070C0"/>
                </a:solidFill>
              </a:rPr>
              <a:t>End of first pulse. Max temp~116 </a:t>
            </a:r>
            <a:r>
              <a:rPr lang="en-US" sz="2000" baseline="30000" dirty="0">
                <a:solidFill>
                  <a:srgbClr val="0070C0"/>
                </a:solidFill>
              </a:rPr>
              <a:t>0</a:t>
            </a:r>
            <a:r>
              <a:rPr lang="en-US" sz="2000" dirty="0">
                <a:solidFill>
                  <a:srgbClr val="0070C0"/>
                </a:solidFill>
              </a:rPr>
              <a:t>C</a:t>
            </a:r>
          </a:p>
        </p:txBody>
      </p:sp>
      <p:sp>
        <p:nvSpPr>
          <p:cNvPr id="13" name="Footer Placeholder 3">
            <a:extLst>
              <a:ext uri="{FF2B5EF4-FFF2-40B4-BE49-F238E27FC236}">
                <a16:creationId xmlns:a16="http://schemas.microsoft.com/office/drawing/2014/main" id="{30EF061B-2757-4A54-9E2F-08A36D98B1DC}"/>
              </a:ext>
            </a:extLst>
          </p:cNvPr>
          <p:cNvSpPr txBox="1">
            <a:spLocks/>
          </p:cNvSpPr>
          <p:nvPr/>
        </p:nvSpPr>
        <p:spPr>
          <a:xfrm>
            <a:off x="9714845" y="3458479"/>
            <a:ext cx="1724297" cy="1009551"/>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defTabSz="457189">
              <a:defRPr/>
            </a:pPr>
            <a:r>
              <a:rPr lang="en-US" sz="2000" dirty="0">
                <a:solidFill>
                  <a:srgbClr val="0070C0"/>
                </a:solidFill>
              </a:rPr>
              <a:t>End of second pulse. Max temp~172 </a:t>
            </a:r>
            <a:r>
              <a:rPr lang="en-US" sz="2000" baseline="30000" dirty="0">
                <a:solidFill>
                  <a:srgbClr val="0070C0"/>
                </a:solidFill>
              </a:rPr>
              <a:t>0</a:t>
            </a:r>
            <a:r>
              <a:rPr lang="en-US" sz="2000" dirty="0">
                <a:solidFill>
                  <a:srgbClr val="0070C0"/>
                </a:solidFill>
              </a:rPr>
              <a:t>C</a:t>
            </a:r>
          </a:p>
        </p:txBody>
      </p:sp>
      <p:sp>
        <p:nvSpPr>
          <p:cNvPr id="14" name="Footer Placeholder 3">
            <a:extLst>
              <a:ext uri="{FF2B5EF4-FFF2-40B4-BE49-F238E27FC236}">
                <a16:creationId xmlns:a16="http://schemas.microsoft.com/office/drawing/2014/main" id="{170DEA2A-70A9-4C6A-888A-2ADF4B9E2116}"/>
              </a:ext>
            </a:extLst>
          </p:cNvPr>
          <p:cNvSpPr txBox="1">
            <a:spLocks/>
          </p:cNvSpPr>
          <p:nvPr/>
        </p:nvSpPr>
        <p:spPr>
          <a:xfrm>
            <a:off x="10236351" y="5450578"/>
            <a:ext cx="1233744" cy="187325"/>
          </a:xfrm>
          <a:prstGeom prst="rect">
            <a:avLst/>
          </a:prstGeom>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defTabSz="457189">
              <a:defRPr/>
            </a:pPr>
            <a:r>
              <a:rPr lang="en-US" dirty="0"/>
              <a:t>Source: Abhishek Deshpande, DUNE </a:t>
            </a:r>
            <a:r>
              <a:rPr lang="en-US" dirty="0" err="1"/>
              <a:t>DocDB</a:t>
            </a:r>
            <a:r>
              <a:rPr lang="en-US" dirty="0"/>
              <a:t>: 9670</a:t>
            </a:r>
          </a:p>
        </p:txBody>
      </p:sp>
      <p:sp>
        <p:nvSpPr>
          <p:cNvPr id="3" name="TextBox 2">
            <a:extLst>
              <a:ext uri="{FF2B5EF4-FFF2-40B4-BE49-F238E27FC236}">
                <a16:creationId xmlns:a16="http://schemas.microsoft.com/office/drawing/2014/main" id="{08A608EE-4384-4A68-AFD3-4CEC23979B5C}"/>
              </a:ext>
            </a:extLst>
          </p:cNvPr>
          <p:cNvSpPr txBox="1"/>
          <p:nvPr/>
        </p:nvSpPr>
        <p:spPr>
          <a:xfrm>
            <a:off x="304800" y="994151"/>
            <a:ext cx="4503872" cy="4688143"/>
          </a:xfrm>
          <a:prstGeom prst="rect">
            <a:avLst/>
          </a:prstGeom>
          <a:noFill/>
        </p:spPr>
        <p:txBody>
          <a:bodyPr wrap="square" rtlCol="0">
            <a:spAutoFit/>
          </a:bodyPr>
          <a:lstStyle/>
          <a:p>
            <a:r>
              <a:rPr lang="en-US" sz="2133" dirty="0"/>
              <a:t>On-axis accident was also simulated.</a:t>
            </a:r>
          </a:p>
          <a:p>
            <a:endParaRPr lang="en-US" sz="2133" dirty="0"/>
          </a:p>
          <a:p>
            <a:r>
              <a:rPr lang="en-US" sz="2133" dirty="0"/>
              <a:t>dT for accident pulse (without target) matches off-axis case just shown.</a:t>
            </a:r>
          </a:p>
          <a:p>
            <a:endParaRPr lang="en-US" sz="2133" dirty="0"/>
          </a:p>
          <a:p>
            <a:r>
              <a:rPr lang="en-US" sz="1600" dirty="0"/>
              <a:t>However, the steady state</a:t>
            </a:r>
          </a:p>
          <a:p>
            <a:r>
              <a:rPr lang="en-US" sz="1600" dirty="0"/>
              <a:t>used here as a starting</a:t>
            </a:r>
          </a:p>
          <a:p>
            <a:r>
              <a:rPr lang="en-US" sz="1600" dirty="0"/>
              <a:t>point was from a different</a:t>
            </a:r>
          </a:p>
          <a:p>
            <a:r>
              <a:rPr lang="en-US" sz="1600" dirty="0"/>
              <a:t>target configuration, and </a:t>
            </a:r>
          </a:p>
          <a:p>
            <a:r>
              <a:rPr lang="en-US" sz="1600" dirty="0"/>
              <a:t>final temperatures would be</a:t>
            </a:r>
          </a:p>
          <a:p>
            <a:r>
              <a:rPr lang="en-US" sz="1600" dirty="0"/>
              <a:t>somewhat higher for current</a:t>
            </a:r>
          </a:p>
          <a:p>
            <a:r>
              <a:rPr lang="en-US" sz="1600" dirty="0"/>
              <a:t>target design.</a:t>
            </a:r>
          </a:p>
          <a:p>
            <a:endParaRPr lang="en-US" sz="1600" dirty="0"/>
          </a:p>
          <a:p>
            <a:r>
              <a:rPr lang="en-US" sz="1600" dirty="0"/>
              <a:t>None-the-less, do not expect</a:t>
            </a:r>
          </a:p>
          <a:p>
            <a:r>
              <a:rPr lang="en-US" sz="1600" dirty="0"/>
              <a:t>any significant damage from</a:t>
            </a:r>
          </a:p>
          <a:p>
            <a:r>
              <a:rPr lang="en-US" sz="1600" dirty="0"/>
              <a:t>2 on-axis accident pulses.</a:t>
            </a:r>
          </a:p>
          <a:p>
            <a:endParaRPr lang="en-US" sz="1600" dirty="0"/>
          </a:p>
        </p:txBody>
      </p:sp>
    </p:spTree>
    <p:extLst>
      <p:ext uri="{BB962C8B-B14F-4D97-AF65-F5344CB8AC3E}">
        <p14:creationId xmlns:p14="http://schemas.microsoft.com/office/powerpoint/2010/main" val="290103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B7DB-14DC-4BF3-B47E-E6ACC29BD102}"/>
              </a:ext>
            </a:extLst>
          </p:cNvPr>
          <p:cNvSpPr>
            <a:spLocks noGrp="1"/>
          </p:cNvSpPr>
          <p:nvPr>
            <p:ph type="title"/>
          </p:nvPr>
        </p:nvSpPr>
        <p:spPr>
          <a:xfrm>
            <a:off x="3133346" y="207095"/>
            <a:ext cx="6218592" cy="569268"/>
          </a:xfrm>
        </p:spPr>
        <p:txBody>
          <a:bodyPr>
            <a:normAutofit/>
          </a:bodyPr>
          <a:lstStyle/>
          <a:p>
            <a:r>
              <a:rPr lang="en-US" dirty="0">
                <a:solidFill>
                  <a:srgbClr val="0070C0"/>
                </a:solidFill>
              </a:rPr>
              <a:t>LBNF Absorber mechanical design</a:t>
            </a:r>
          </a:p>
        </p:txBody>
      </p:sp>
      <p:sp>
        <p:nvSpPr>
          <p:cNvPr id="3" name="Footer Placeholder 2">
            <a:extLst>
              <a:ext uri="{FF2B5EF4-FFF2-40B4-BE49-F238E27FC236}">
                <a16:creationId xmlns:a16="http://schemas.microsoft.com/office/drawing/2014/main" id="{5B6F8D2D-2C6B-4901-BA47-8635104F43AF}"/>
              </a:ext>
            </a:extLst>
          </p:cNvPr>
          <p:cNvSpPr>
            <a:spLocks noGrp="1"/>
          </p:cNvSpPr>
          <p:nvPr>
            <p:ph type="ftr" sz="quarter" idx="11"/>
          </p:nvPr>
        </p:nvSpPr>
        <p:spPr/>
        <p:txBody>
          <a:bodyPr/>
          <a:lstStyle/>
          <a:p>
            <a:pPr>
              <a:defRPr/>
            </a:pPr>
            <a:r>
              <a:rPr lang="en-US"/>
              <a:t>LBNF Hadron Absorber  Mechanical Design</a:t>
            </a:r>
            <a:endParaRPr lang="en-US" dirty="0"/>
          </a:p>
        </p:txBody>
      </p:sp>
      <p:sp>
        <p:nvSpPr>
          <p:cNvPr id="4" name="Slide Number Placeholder 3">
            <a:extLst>
              <a:ext uri="{FF2B5EF4-FFF2-40B4-BE49-F238E27FC236}">
                <a16:creationId xmlns:a16="http://schemas.microsoft.com/office/drawing/2014/main" id="{078A9601-2CE4-4049-8D5A-FD68CF8AC21E}"/>
              </a:ext>
            </a:extLst>
          </p:cNvPr>
          <p:cNvSpPr>
            <a:spLocks noGrp="1"/>
          </p:cNvSpPr>
          <p:nvPr>
            <p:ph type="sldNum" sz="quarter" idx="12"/>
          </p:nvPr>
        </p:nvSpPr>
        <p:spPr>
          <a:xfrm>
            <a:off x="11144116" y="6567599"/>
            <a:ext cx="700617" cy="187325"/>
          </a:xfrm>
        </p:spPr>
        <p:txBody>
          <a:bodyPr/>
          <a:lstStyle/>
          <a:p>
            <a:pPr>
              <a:defRPr/>
            </a:pPr>
            <a:fld id="{0C39C72E-2A13-EB4D-AD45-6D4E6ACAED8D}" type="slidenum">
              <a:rPr lang="en-US" smtClean="0"/>
              <a:pPr>
                <a:defRPr/>
              </a:pPr>
              <a:t>4</a:t>
            </a:fld>
            <a:endParaRPr lang="en-US" dirty="0"/>
          </a:p>
        </p:txBody>
      </p:sp>
      <p:pic>
        <p:nvPicPr>
          <p:cNvPr id="8" name="Content Placeholder 7">
            <a:extLst>
              <a:ext uri="{FF2B5EF4-FFF2-40B4-BE49-F238E27FC236}">
                <a16:creationId xmlns:a16="http://schemas.microsoft.com/office/drawing/2014/main" id="{16D25A84-28D4-4408-9EF5-3C16108CBB75}"/>
              </a:ext>
            </a:extLst>
          </p:cNvPr>
          <p:cNvPicPr>
            <a:picLocks noGrp="1" noChangeAspect="1"/>
          </p:cNvPicPr>
          <p:nvPr>
            <p:ph idx="13"/>
          </p:nvPr>
        </p:nvPicPr>
        <p:blipFill>
          <a:blip r:embed="rId2"/>
          <a:stretch>
            <a:fillRect/>
          </a:stretch>
        </p:blipFill>
        <p:spPr>
          <a:xfrm>
            <a:off x="2273557" y="1238250"/>
            <a:ext cx="7798305" cy="4846638"/>
          </a:xfrm>
        </p:spPr>
      </p:pic>
      <p:sp>
        <p:nvSpPr>
          <p:cNvPr id="6" name="Date Placeholder 5">
            <a:extLst>
              <a:ext uri="{FF2B5EF4-FFF2-40B4-BE49-F238E27FC236}">
                <a16:creationId xmlns:a16="http://schemas.microsoft.com/office/drawing/2014/main" id="{96188E44-CCAA-4361-AC07-6A00AD4137C5}"/>
              </a:ext>
            </a:extLst>
          </p:cNvPr>
          <p:cNvSpPr>
            <a:spLocks noGrp="1"/>
          </p:cNvSpPr>
          <p:nvPr>
            <p:ph type="dt" sz="half" idx="2"/>
          </p:nvPr>
        </p:nvSpPr>
        <p:spPr/>
        <p:txBody>
          <a:bodyPr/>
          <a:lstStyle/>
          <a:p>
            <a:pPr>
              <a:defRPr/>
            </a:pPr>
            <a:fld id="{FD008DEC-E3AB-4B38-9E24-8A5B7264B05C}" type="datetime1">
              <a:rPr lang="en-US" smtClean="0">
                <a:solidFill>
                  <a:schemeClr val="tx1">
                    <a:lumMod val="50000"/>
                    <a:lumOff val="50000"/>
                  </a:schemeClr>
                </a:solidFill>
              </a:rPr>
              <a:t>9/16/2022</a:t>
            </a:fld>
            <a:endParaRPr lang="en-US" dirty="0">
              <a:solidFill>
                <a:schemeClr val="tx1">
                  <a:lumMod val="50000"/>
                  <a:lumOff val="50000"/>
                </a:schemeClr>
              </a:solidFill>
            </a:endParaRPr>
          </a:p>
        </p:txBody>
      </p:sp>
      <p:cxnSp>
        <p:nvCxnSpPr>
          <p:cNvPr id="10" name="Straight Arrow Connector 9">
            <a:extLst>
              <a:ext uri="{FF2B5EF4-FFF2-40B4-BE49-F238E27FC236}">
                <a16:creationId xmlns:a16="http://schemas.microsoft.com/office/drawing/2014/main" id="{3E57F693-BBEF-4A1E-93C1-05297DD9DACC}"/>
              </a:ext>
            </a:extLst>
          </p:cNvPr>
          <p:cNvCxnSpPr>
            <a:cxnSpLocks/>
          </p:cNvCxnSpPr>
          <p:nvPr/>
        </p:nvCxnSpPr>
        <p:spPr>
          <a:xfrm>
            <a:off x="3778071" y="3267169"/>
            <a:ext cx="617569" cy="1292805"/>
          </a:xfrm>
          <a:prstGeom prst="straightConnector1">
            <a:avLst/>
          </a:prstGeom>
          <a:ln>
            <a:noFill/>
            <a:tailEnd type="triangle"/>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65AF73CE-7717-4DB5-892C-789F3148C83C}"/>
              </a:ext>
            </a:extLst>
          </p:cNvPr>
          <p:cNvGrpSpPr/>
          <p:nvPr/>
        </p:nvGrpSpPr>
        <p:grpSpPr>
          <a:xfrm>
            <a:off x="671780" y="1163569"/>
            <a:ext cx="11342026" cy="5244885"/>
            <a:chOff x="671780" y="1163569"/>
            <a:chExt cx="11342026" cy="5244885"/>
          </a:xfrm>
        </p:grpSpPr>
        <p:sp>
          <p:nvSpPr>
            <p:cNvPr id="11" name="TextBox 10">
              <a:extLst>
                <a:ext uri="{FF2B5EF4-FFF2-40B4-BE49-F238E27FC236}">
                  <a16:creationId xmlns:a16="http://schemas.microsoft.com/office/drawing/2014/main" id="{98BB538B-C348-4C57-B157-5397F686B47A}"/>
                </a:ext>
              </a:extLst>
            </p:cNvPr>
            <p:cNvSpPr txBox="1"/>
            <p:nvPr/>
          </p:nvSpPr>
          <p:spPr>
            <a:xfrm>
              <a:off x="10034365" y="2302036"/>
              <a:ext cx="881546"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Hall</a:t>
              </a:r>
            </a:p>
          </p:txBody>
        </p:sp>
        <p:sp>
          <p:nvSpPr>
            <p:cNvPr id="12" name="TextBox 11">
              <a:extLst>
                <a:ext uri="{FF2B5EF4-FFF2-40B4-BE49-F238E27FC236}">
                  <a16:creationId xmlns:a16="http://schemas.microsoft.com/office/drawing/2014/main" id="{0E52759A-E9F6-4117-BA17-F516E9A1F999}"/>
                </a:ext>
              </a:extLst>
            </p:cNvPr>
            <p:cNvSpPr txBox="1"/>
            <p:nvPr/>
          </p:nvSpPr>
          <p:spPr>
            <a:xfrm>
              <a:off x="4626738" y="1459424"/>
              <a:ext cx="795989"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Service</a:t>
              </a:r>
            </a:p>
            <a:p>
              <a:r>
                <a:rPr lang="en-US" dirty="0"/>
                <a:t>Building</a:t>
              </a:r>
            </a:p>
          </p:txBody>
        </p:sp>
        <p:sp>
          <p:nvSpPr>
            <p:cNvPr id="13" name="TextBox 12">
              <a:extLst>
                <a:ext uri="{FF2B5EF4-FFF2-40B4-BE49-F238E27FC236}">
                  <a16:creationId xmlns:a16="http://schemas.microsoft.com/office/drawing/2014/main" id="{DF8112CD-8276-4B15-A157-578C1A104D1F}"/>
                </a:ext>
              </a:extLst>
            </p:cNvPr>
            <p:cNvSpPr txBox="1"/>
            <p:nvPr/>
          </p:nvSpPr>
          <p:spPr>
            <a:xfrm>
              <a:off x="7228657" y="5980705"/>
              <a:ext cx="814405"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Hadron</a:t>
              </a:r>
            </a:p>
            <a:p>
              <a:r>
                <a:rPr lang="en-US" dirty="0"/>
                <a:t>Absorber</a:t>
              </a:r>
            </a:p>
          </p:txBody>
        </p:sp>
        <p:cxnSp>
          <p:nvCxnSpPr>
            <p:cNvPr id="14" name="Straight Arrow Connector 13">
              <a:extLst>
                <a:ext uri="{FF2B5EF4-FFF2-40B4-BE49-F238E27FC236}">
                  <a16:creationId xmlns:a16="http://schemas.microsoft.com/office/drawing/2014/main" id="{C87ECD6E-AC09-4EC7-9FDA-2F3D9173AD89}"/>
                </a:ext>
              </a:extLst>
            </p:cNvPr>
            <p:cNvCxnSpPr>
              <a:cxnSpLocks/>
            </p:cNvCxnSpPr>
            <p:nvPr/>
          </p:nvCxnSpPr>
          <p:spPr>
            <a:xfrm flipH="1">
              <a:off x="8118764" y="2595418"/>
              <a:ext cx="2008499" cy="72043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11586F5-6472-4AFD-8844-26BB65B5AC18}"/>
                </a:ext>
              </a:extLst>
            </p:cNvPr>
            <p:cNvSpPr txBox="1"/>
            <p:nvPr/>
          </p:nvSpPr>
          <p:spPr>
            <a:xfrm>
              <a:off x="9655174" y="5916050"/>
              <a:ext cx="1441872"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Helium Vessel </a:t>
              </a:r>
            </a:p>
          </p:txBody>
        </p:sp>
        <p:cxnSp>
          <p:nvCxnSpPr>
            <p:cNvPr id="16" name="Straight Arrow Connector 15">
              <a:extLst>
                <a:ext uri="{FF2B5EF4-FFF2-40B4-BE49-F238E27FC236}">
                  <a16:creationId xmlns:a16="http://schemas.microsoft.com/office/drawing/2014/main" id="{0B779901-6809-4AAF-857B-C8D4FAFAABB5}"/>
                </a:ext>
              </a:extLst>
            </p:cNvPr>
            <p:cNvCxnSpPr>
              <a:cxnSpLocks/>
              <a:stCxn id="15" idx="0"/>
            </p:cNvCxnSpPr>
            <p:nvPr/>
          </p:nvCxnSpPr>
          <p:spPr>
            <a:xfrm flipH="1" flipV="1">
              <a:off x="9476510" y="4618182"/>
              <a:ext cx="899600" cy="129786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2307E9D-037D-4623-9D15-DC2939942C14}"/>
                </a:ext>
              </a:extLst>
            </p:cNvPr>
            <p:cNvCxnSpPr>
              <a:cxnSpLocks/>
            </p:cNvCxnSpPr>
            <p:nvPr/>
          </p:nvCxnSpPr>
          <p:spPr>
            <a:xfrm>
              <a:off x="5342497" y="1798484"/>
              <a:ext cx="490981" cy="6105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724BB46-0FEE-48C2-8012-B60C393747F8}"/>
                </a:ext>
              </a:extLst>
            </p:cNvPr>
            <p:cNvCxnSpPr>
              <a:cxnSpLocks/>
            </p:cNvCxnSpPr>
            <p:nvPr/>
          </p:nvCxnSpPr>
          <p:spPr>
            <a:xfrm flipV="1">
              <a:off x="7662363" y="5043055"/>
              <a:ext cx="170073" cy="946886"/>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1E7EFDF-FA5E-498A-B974-9EEB5A693B3A}"/>
                </a:ext>
              </a:extLst>
            </p:cNvPr>
            <p:cNvSpPr txBox="1"/>
            <p:nvPr/>
          </p:nvSpPr>
          <p:spPr>
            <a:xfrm>
              <a:off x="7347864" y="1163569"/>
              <a:ext cx="79598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Surface</a:t>
              </a:r>
            </a:p>
            <a:p>
              <a:r>
                <a:rPr lang="en-US" dirty="0"/>
                <a:t>Hatch</a:t>
              </a:r>
            </a:p>
          </p:txBody>
        </p:sp>
        <p:cxnSp>
          <p:nvCxnSpPr>
            <p:cNvPr id="20" name="Straight Arrow Connector 19">
              <a:extLst>
                <a:ext uri="{FF2B5EF4-FFF2-40B4-BE49-F238E27FC236}">
                  <a16:creationId xmlns:a16="http://schemas.microsoft.com/office/drawing/2014/main" id="{70E0E88E-DA3C-4D56-A50E-2CBC775650F2}"/>
                </a:ext>
              </a:extLst>
            </p:cNvPr>
            <p:cNvCxnSpPr>
              <a:cxnSpLocks/>
            </p:cNvCxnSpPr>
            <p:nvPr/>
          </p:nvCxnSpPr>
          <p:spPr>
            <a:xfrm flipH="1">
              <a:off x="7075055" y="1563679"/>
              <a:ext cx="591653" cy="64381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6AEA81-021C-46E3-938F-9652121352A2}"/>
                </a:ext>
              </a:extLst>
            </p:cNvPr>
            <p:cNvSpPr txBox="1"/>
            <p:nvPr/>
          </p:nvSpPr>
          <p:spPr>
            <a:xfrm>
              <a:off x="10372010" y="4279764"/>
              <a:ext cx="1641796" cy="430887"/>
            </a:xfrm>
            <a:prstGeom prst="rect">
              <a:avLst/>
            </a:prstGeom>
            <a:noFill/>
          </p:spPr>
          <p:txBody>
            <a:bodyPr wrap="none" rtlCol="0">
              <a:spAutoFit/>
            </a:bodyPr>
            <a:lstStyle/>
            <a:p>
              <a:pPr algn="ctr"/>
              <a:r>
                <a:rPr lang="en-US" sz="1100" b="1" dirty="0">
                  <a:solidFill>
                    <a:srgbClr val="FF0000"/>
                  </a:solidFill>
                  <a:latin typeface="Arial" panose="020B0604020202020204" pitchFamily="34" charset="0"/>
                  <a:cs typeface="Arial" panose="020B0604020202020204" pitchFamily="34" charset="0"/>
                </a:rPr>
                <a:t>Neutrino Beam</a:t>
              </a:r>
            </a:p>
            <a:p>
              <a:pPr algn="ctr"/>
              <a:r>
                <a:rPr lang="en-US" sz="1100" b="1" dirty="0">
                  <a:solidFill>
                    <a:srgbClr val="FF0000"/>
                  </a:solidFill>
                  <a:latin typeface="Arial" panose="020B0604020202020204" pitchFamily="34" charset="0"/>
                  <a:cs typeface="Arial" panose="020B0604020202020204" pitchFamily="34" charset="0"/>
                </a:rPr>
                <a:t>From Target Complex</a:t>
              </a:r>
            </a:p>
          </p:txBody>
        </p:sp>
        <p:cxnSp>
          <p:nvCxnSpPr>
            <p:cNvPr id="22" name="Straight Arrow Connector 21">
              <a:extLst>
                <a:ext uri="{FF2B5EF4-FFF2-40B4-BE49-F238E27FC236}">
                  <a16:creationId xmlns:a16="http://schemas.microsoft.com/office/drawing/2014/main" id="{471E271A-BCA1-4920-9528-6DF6725812D7}"/>
                </a:ext>
              </a:extLst>
            </p:cNvPr>
            <p:cNvCxnSpPr>
              <a:cxnSpLocks/>
            </p:cNvCxnSpPr>
            <p:nvPr/>
          </p:nvCxnSpPr>
          <p:spPr>
            <a:xfrm>
              <a:off x="5473211" y="3434862"/>
              <a:ext cx="1093658" cy="1252329"/>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D392E2B-D98B-418A-B9F2-735D5EB319EC}"/>
                </a:ext>
              </a:extLst>
            </p:cNvPr>
            <p:cNvCxnSpPr>
              <a:cxnSpLocks/>
            </p:cNvCxnSpPr>
            <p:nvPr/>
          </p:nvCxnSpPr>
          <p:spPr>
            <a:xfrm>
              <a:off x="5473211" y="3434862"/>
              <a:ext cx="641262" cy="135881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ED4A12E-3072-4748-B302-2616998F88C0}"/>
                </a:ext>
              </a:extLst>
            </p:cNvPr>
            <p:cNvSpPr txBox="1"/>
            <p:nvPr/>
          </p:nvSpPr>
          <p:spPr>
            <a:xfrm>
              <a:off x="4442090" y="2726976"/>
              <a:ext cx="1441872" cy="707886"/>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Muon</a:t>
              </a:r>
            </a:p>
            <a:p>
              <a:r>
                <a:rPr lang="en-US" dirty="0"/>
                <a:t>Monitors</a:t>
              </a:r>
            </a:p>
            <a:p>
              <a:r>
                <a:rPr lang="en-US" dirty="0"/>
                <a:t>with</a:t>
              </a:r>
            </a:p>
            <a:p>
              <a:r>
                <a:rPr lang="en-US" dirty="0"/>
                <a:t>Shielding</a:t>
              </a:r>
            </a:p>
          </p:txBody>
        </p:sp>
        <p:sp>
          <p:nvSpPr>
            <p:cNvPr id="26" name="TextBox 25">
              <a:extLst>
                <a:ext uri="{FF2B5EF4-FFF2-40B4-BE49-F238E27FC236}">
                  <a16:creationId xmlns:a16="http://schemas.microsoft.com/office/drawing/2014/main" id="{1A6EB264-83EE-426F-BC66-1524E650D811}"/>
                </a:ext>
              </a:extLst>
            </p:cNvPr>
            <p:cNvSpPr txBox="1"/>
            <p:nvPr/>
          </p:nvSpPr>
          <p:spPr>
            <a:xfrm>
              <a:off x="3543662" y="5796569"/>
              <a:ext cx="906175" cy="6001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100" b="1" dirty="0">
                  <a:solidFill>
                    <a:srgbClr val="004C97"/>
                  </a:solidFill>
                  <a:latin typeface="Arial" panose="020B0604020202020204" pitchFamily="34" charset="0"/>
                  <a:ea typeface="+mn-ea"/>
                  <a:cs typeface="Arial" panose="020B0604020202020204" pitchFamily="34" charset="0"/>
                </a:rPr>
                <a:t>Muon</a:t>
              </a:r>
            </a:p>
            <a:p>
              <a:pPr algn="ctr"/>
              <a:r>
                <a:rPr lang="en-US" sz="1100" b="1" dirty="0">
                  <a:solidFill>
                    <a:srgbClr val="004C97"/>
                  </a:solidFill>
                  <a:latin typeface="Arial" panose="020B0604020202020204" pitchFamily="34" charset="0"/>
                  <a:ea typeface="+mn-ea"/>
                  <a:cs typeface="Arial" panose="020B0604020202020204" pitchFamily="34" charset="0"/>
                </a:rPr>
                <a:t>Steel</a:t>
              </a:r>
            </a:p>
            <a:p>
              <a:pPr algn="ctr"/>
              <a:r>
                <a:rPr lang="en-US" sz="1100" b="1" dirty="0">
                  <a:solidFill>
                    <a:srgbClr val="004C97"/>
                  </a:solidFill>
                  <a:latin typeface="Arial" panose="020B0604020202020204" pitchFamily="34" charset="0"/>
                  <a:ea typeface="+mn-ea"/>
                  <a:cs typeface="Arial" panose="020B0604020202020204" pitchFamily="34" charset="0"/>
                </a:rPr>
                <a:t>Shielding</a:t>
              </a:r>
            </a:p>
          </p:txBody>
        </p:sp>
        <p:cxnSp>
          <p:nvCxnSpPr>
            <p:cNvPr id="27" name="Straight Arrow Connector 26">
              <a:extLst>
                <a:ext uri="{FF2B5EF4-FFF2-40B4-BE49-F238E27FC236}">
                  <a16:creationId xmlns:a16="http://schemas.microsoft.com/office/drawing/2014/main" id="{A7A32C14-70ED-46C0-B90F-21ECA9D23082}"/>
                </a:ext>
              </a:extLst>
            </p:cNvPr>
            <p:cNvCxnSpPr>
              <a:cxnSpLocks/>
            </p:cNvCxnSpPr>
            <p:nvPr/>
          </p:nvCxnSpPr>
          <p:spPr>
            <a:xfrm flipH="1" flipV="1">
              <a:off x="3868399" y="5362629"/>
              <a:ext cx="47503" cy="39058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F79648B-0ACB-407E-8A24-0729D1386483}"/>
                </a:ext>
              </a:extLst>
            </p:cNvPr>
            <p:cNvCxnSpPr>
              <a:cxnSpLocks/>
            </p:cNvCxnSpPr>
            <p:nvPr/>
          </p:nvCxnSpPr>
          <p:spPr>
            <a:xfrm flipH="1">
              <a:off x="1819564" y="5321986"/>
              <a:ext cx="548005" cy="81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CFB39FAF-3651-4FC1-A184-96B8132A1E8A}"/>
                </a:ext>
              </a:extLst>
            </p:cNvPr>
            <p:cNvSpPr txBox="1"/>
            <p:nvPr/>
          </p:nvSpPr>
          <p:spPr>
            <a:xfrm>
              <a:off x="671780" y="5250823"/>
              <a:ext cx="1188146" cy="430887"/>
            </a:xfrm>
            <a:prstGeom prst="rect">
              <a:avLst/>
            </a:prstGeom>
            <a:noFill/>
          </p:spPr>
          <p:txBody>
            <a:bodyPr wrap="none" rtlCol="0">
              <a:spAutoFit/>
            </a:bodyPr>
            <a:lstStyle/>
            <a:p>
              <a:pPr algn="ctr"/>
              <a:r>
                <a:rPr lang="en-US" sz="1100" b="1" dirty="0">
                  <a:solidFill>
                    <a:srgbClr val="FF0000"/>
                  </a:solidFill>
                  <a:latin typeface="Arial" panose="020B0604020202020204" pitchFamily="34" charset="0"/>
                  <a:cs typeface="Arial" panose="020B0604020202020204" pitchFamily="34" charset="0"/>
                </a:rPr>
                <a:t>Neutrino Beam</a:t>
              </a:r>
            </a:p>
            <a:p>
              <a:pPr algn="ctr"/>
              <a:r>
                <a:rPr lang="en-US" sz="1100" b="1" dirty="0">
                  <a:solidFill>
                    <a:srgbClr val="FF0000"/>
                  </a:solidFill>
                  <a:latin typeface="Arial" panose="020B0604020202020204" pitchFamily="34" charset="0"/>
                  <a:cs typeface="Arial" panose="020B0604020202020204" pitchFamily="34" charset="0"/>
                </a:rPr>
                <a:t>to SURF, SD</a:t>
              </a:r>
            </a:p>
          </p:txBody>
        </p:sp>
        <p:cxnSp>
          <p:nvCxnSpPr>
            <p:cNvPr id="30" name="Straight Arrow Connector 29">
              <a:extLst>
                <a:ext uri="{FF2B5EF4-FFF2-40B4-BE49-F238E27FC236}">
                  <a16:creationId xmlns:a16="http://schemas.microsoft.com/office/drawing/2014/main" id="{F613E24D-4418-4403-B4CB-B8D169C8541C}"/>
                </a:ext>
              </a:extLst>
            </p:cNvPr>
            <p:cNvCxnSpPr>
              <a:cxnSpLocks/>
            </p:cNvCxnSpPr>
            <p:nvPr/>
          </p:nvCxnSpPr>
          <p:spPr>
            <a:xfrm flipH="1">
              <a:off x="10039088" y="4433844"/>
              <a:ext cx="548005" cy="81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6F7686E-EE44-4FE0-8E03-0E32AAD384D0}"/>
                </a:ext>
              </a:extLst>
            </p:cNvPr>
            <p:cNvSpPr txBox="1"/>
            <p:nvPr/>
          </p:nvSpPr>
          <p:spPr>
            <a:xfrm>
              <a:off x="8366854" y="5854456"/>
              <a:ext cx="1441872"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Nitrogen</a:t>
              </a:r>
            </a:p>
            <a:p>
              <a:r>
                <a:rPr lang="en-US" dirty="0"/>
                <a:t>Cooling </a:t>
              </a:r>
            </a:p>
          </p:txBody>
        </p:sp>
        <p:cxnSp>
          <p:nvCxnSpPr>
            <p:cNvPr id="32" name="Straight Arrow Connector 31">
              <a:extLst>
                <a:ext uri="{FF2B5EF4-FFF2-40B4-BE49-F238E27FC236}">
                  <a16:creationId xmlns:a16="http://schemas.microsoft.com/office/drawing/2014/main" id="{3B5EBE12-94D6-470B-8266-BA292F4F2CB9}"/>
                </a:ext>
              </a:extLst>
            </p:cNvPr>
            <p:cNvCxnSpPr>
              <a:cxnSpLocks/>
              <a:stCxn id="31" idx="0"/>
            </p:cNvCxnSpPr>
            <p:nvPr/>
          </p:nvCxnSpPr>
          <p:spPr>
            <a:xfrm flipH="1" flipV="1">
              <a:off x="8617527" y="4941455"/>
              <a:ext cx="470263" cy="91300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3" name="Content Placeholder 2">
            <a:extLst>
              <a:ext uri="{FF2B5EF4-FFF2-40B4-BE49-F238E27FC236}">
                <a16:creationId xmlns:a16="http://schemas.microsoft.com/office/drawing/2014/main" id="{A5473008-F4B7-7C9B-1FF5-75DFF3DF7A30}"/>
              </a:ext>
            </a:extLst>
          </p:cNvPr>
          <p:cNvSpPr txBox="1">
            <a:spLocks/>
          </p:cNvSpPr>
          <p:nvPr/>
        </p:nvSpPr>
        <p:spPr>
          <a:xfrm>
            <a:off x="57233" y="1730955"/>
            <a:ext cx="4745327" cy="2995435"/>
          </a:xfrm>
          <a:prstGeom prst="rect">
            <a:avLst/>
          </a:prstGeom>
        </p:spPr>
        <p:txBody>
          <a:bodyPr vert="horz" lIns="0" tIns="45720" rIns="0" bIns="45720" rtlCol="0">
            <a:normAutofit fontScale="55000" lnSpcReduction="20000"/>
          </a:bodyPr>
          <a:lstStyle>
            <a:lvl1pPr marL="256032" indent="-265176" algn="l" defTabSz="914400" rtl="0" eaLnBrk="1" latinLnBrk="0" hangingPunct="1">
              <a:lnSpc>
                <a:spcPct val="100000"/>
              </a:lnSpc>
              <a:spcBef>
                <a:spcPts val="600"/>
              </a:spcBef>
              <a:spcAft>
                <a:spcPts val="600"/>
              </a:spcAft>
              <a:buFont typeface="Arial"/>
              <a:buChar char="•"/>
              <a:defRPr sz="2200" b="0" i="0" kern="1200">
                <a:solidFill>
                  <a:srgbClr val="63666A"/>
                </a:solidFill>
                <a:latin typeface="Helvetica"/>
                <a:ea typeface="+mn-ea"/>
                <a:cs typeface="+mn-cs"/>
              </a:defRPr>
            </a:lvl1pPr>
            <a:lvl2pPr marL="571500" indent="-282575" algn="l" defTabSz="914400" rtl="0" eaLnBrk="1" latinLnBrk="0" hangingPunct="1">
              <a:lnSpc>
                <a:spcPct val="100000"/>
              </a:lnSpc>
              <a:spcBef>
                <a:spcPts val="300"/>
              </a:spcBef>
              <a:spcAft>
                <a:spcPts val="300"/>
              </a:spcAft>
              <a:buSzPct val="90000"/>
              <a:buFont typeface="Lucida Grande"/>
              <a:buChar char="-"/>
              <a:defRPr sz="2000" b="0" i="0" kern="1200">
                <a:solidFill>
                  <a:srgbClr val="63666A"/>
                </a:solidFill>
                <a:latin typeface="Helvetica"/>
                <a:ea typeface="+mn-ea"/>
                <a:cs typeface="+mn-cs"/>
              </a:defRPr>
            </a:lvl2pPr>
            <a:lvl3pPr marL="858838" indent="-233363" algn="l" defTabSz="914400" rtl="0" eaLnBrk="1" latinLnBrk="0" hangingPunct="1">
              <a:lnSpc>
                <a:spcPct val="100000"/>
              </a:lnSpc>
              <a:spcBef>
                <a:spcPts val="300"/>
              </a:spcBef>
              <a:spcAft>
                <a:spcPts val="300"/>
              </a:spcAft>
              <a:buSzPct val="88000"/>
              <a:buFont typeface="Arial"/>
              <a:buChar char="•"/>
              <a:defRPr sz="1800" b="0" i="0" kern="1200">
                <a:solidFill>
                  <a:srgbClr val="63666A"/>
                </a:solidFill>
                <a:latin typeface="Helvetica"/>
                <a:ea typeface="+mn-ea"/>
                <a:cs typeface="+mn-cs"/>
              </a:defRPr>
            </a:lvl3pPr>
            <a:lvl4pPr marL="1141413" indent="-227013" algn="l" defTabSz="914400" rtl="0" eaLnBrk="1" latinLnBrk="0" hangingPunct="1">
              <a:lnSpc>
                <a:spcPct val="100000"/>
              </a:lnSpc>
              <a:spcBef>
                <a:spcPts val="300"/>
              </a:spcBef>
              <a:spcAft>
                <a:spcPts val="300"/>
              </a:spcAft>
              <a:buSzPct val="90000"/>
              <a:buFont typeface="Lucida Grande"/>
              <a:buChar char="-"/>
              <a:defRPr sz="1600" b="0" i="0" kern="1200">
                <a:solidFill>
                  <a:srgbClr val="63666A"/>
                </a:solidFill>
                <a:latin typeface="Helvetica"/>
                <a:ea typeface="+mn-ea"/>
                <a:cs typeface="+mn-cs"/>
              </a:defRPr>
            </a:lvl4pPr>
            <a:lvl5pPr marL="1374775" indent="-233363" algn="l" defTabSz="914400" rtl="0" eaLnBrk="1" latinLnBrk="0" hangingPunct="1">
              <a:lnSpc>
                <a:spcPct val="100000"/>
              </a:lnSpc>
              <a:spcBef>
                <a:spcPts val="300"/>
              </a:spcBef>
              <a:spcAft>
                <a:spcPts val="300"/>
              </a:spcAft>
              <a:buSzPct val="88000"/>
              <a:buFont typeface="Arial"/>
              <a:buChar char="•"/>
              <a:defRPr sz="1400" b="0" i="0" kern="1200">
                <a:solidFill>
                  <a:srgbClr val="63666A"/>
                </a:solidFill>
                <a:latin typeface="Helvetic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sz="2400">
              <a:solidFill>
                <a:srgbClr val="004C97"/>
              </a:solidFill>
            </a:endParaRPr>
          </a:p>
          <a:p>
            <a:pPr marL="342900" indent="-342900"/>
            <a:r>
              <a:rPr lang="en-US" sz="2400">
                <a:solidFill>
                  <a:srgbClr val="004C97"/>
                </a:solidFill>
              </a:rPr>
              <a:t>Located directly downstream of the decay pipe –made up of actively cooled Aluminum and Steel blocks surrounded by concrete.</a:t>
            </a:r>
          </a:p>
          <a:p>
            <a:pPr marL="342900" indent="-342900"/>
            <a:r>
              <a:rPr lang="en-US" sz="2400">
                <a:solidFill>
                  <a:srgbClr val="004C97"/>
                </a:solidFill>
              </a:rPr>
              <a:t>Provides radiation protection to people and keeps soil/groundwater activation levels to below allowable limits.</a:t>
            </a:r>
          </a:p>
          <a:p>
            <a:pPr marL="342900" indent="-342900"/>
            <a:r>
              <a:rPr lang="en-US" sz="2400">
                <a:solidFill>
                  <a:srgbClr val="004C97"/>
                </a:solidFill>
              </a:rPr>
              <a:t>Designed for the worst case condition at 2.4 MW operation:</a:t>
            </a:r>
          </a:p>
          <a:p>
            <a:pPr marL="726948" lvl="2" indent="-342900"/>
            <a:r>
              <a:rPr lang="en-US">
                <a:solidFill>
                  <a:schemeClr val="accent1">
                    <a:lumMod val="75000"/>
                  </a:schemeClr>
                </a:solidFill>
              </a:rPr>
              <a:t>Decay distance is 221m from MCZero9Target) to end of decay vessel.</a:t>
            </a:r>
          </a:p>
          <a:p>
            <a:pPr marL="726948" lvl="2" indent="-342900"/>
            <a:r>
              <a:rPr lang="en-US">
                <a:solidFill>
                  <a:schemeClr val="accent1">
                    <a:lumMod val="75000"/>
                  </a:schemeClr>
                </a:solidFill>
              </a:rPr>
              <a:t>Helium filled decay pipe</a:t>
            </a:r>
          </a:p>
          <a:p>
            <a:pPr marL="726948" lvl="2" indent="-342900"/>
            <a:r>
              <a:rPr lang="en-US">
                <a:solidFill>
                  <a:schemeClr val="accent1">
                    <a:lumMod val="75000"/>
                  </a:schemeClr>
                </a:solidFill>
              </a:rPr>
              <a:t>For a 1.5-m RAL style target,</a:t>
            </a:r>
            <a:r>
              <a:rPr lang="en-US">
                <a:solidFill>
                  <a:srgbClr val="1F497D"/>
                </a:solidFill>
                <a:latin typeface="Arial" panose="020B0604020202020204" pitchFamily="34" charset="0"/>
                <a:ea typeface="Calibri" panose="020F0502020204030204" pitchFamily="34" charset="0"/>
              </a:rPr>
              <a:t> longer target options are less severe for the absorber</a:t>
            </a:r>
            <a:endParaRPr lang="en-US">
              <a:solidFill>
                <a:schemeClr val="accent1">
                  <a:lumMod val="75000"/>
                </a:schemeClr>
              </a:solidFill>
            </a:endParaRPr>
          </a:p>
          <a:p>
            <a:pPr marL="726948" lvl="2" indent="-342900"/>
            <a:r>
              <a:rPr lang="en-US">
                <a:solidFill>
                  <a:schemeClr val="accent1">
                    <a:lumMod val="75000"/>
                  </a:schemeClr>
                </a:solidFill>
              </a:rPr>
              <a:t>Designed </a:t>
            </a:r>
            <a:r>
              <a:rPr lang="en-US">
                <a:solidFill>
                  <a:schemeClr val="accent1">
                    <a:lumMod val="75000"/>
                  </a:schemeClr>
                </a:solidFill>
                <a:latin typeface="Arial" panose="020B0604020202020204" pitchFamily="34" charset="0"/>
                <a:ea typeface="Calibri" panose="020F0502020204030204" pitchFamily="34" charset="0"/>
              </a:rPr>
              <a:t>to sustain 2 successive beam accident pulses - interlock system limits the accent pulses to 1"  </a:t>
            </a:r>
            <a:endParaRPr lang="en-US" sz="2400" dirty="0">
              <a:solidFill>
                <a:schemeClr val="accent1">
                  <a:lumMod val="75000"/>
                </a:schemeClr>
              </a:solidFill>
            </a:endParaRPr>
          </a:p>
        </p:txBody>
      </p:sp>
    </p:spTree>
    <p:extLst>
      <p:ext uri="{BB962C8B-B14F-4D97-AF65-F5344CB8AC3E}">
        <p14:creationId xmlns:p14="http://schemas.microsoft.com/office/powerpoint/2010/main" val="1410000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6850" y="0"/>
            <a:ext cx="8293100" cy="751712"/>
          </a:xfrm>
        </p:spPr>
        <p:txBody>
          <a:bodyPr/>
          <a:lstStyle/>
          <a:p>
            <a:r>
              <a:rPr lang="en-US" dirty="0"/>
              <a:t>Surrounding steel cooling</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5C69643-72B5-48D6-B22A-6789FD11BC94}"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1229636" y="6538912"/>
            <a:ext cx="700617" cy="187325"/>
          </a:xfrm>
        </p:spPr>
        <p:txBody>
          <a:bodyPr/>
          <a:lstStyle/>
          <a:p>
            <a:pPr>
              <a:defRPr/>
            </a:pPr>
            <a:fld id="{0C39C72E-2A13-EB4D-AD45-6D4E6ACAED8D}" type="slidenum">
              <a:rPr lang="en-US" smtClean="0"/>
              <a:pPr>
                <a:defRPr/>
              </a:pPr>
              <a:t>40</a:t>
            </a:fld>
            <a:endParaRPr lang="en-US" dirty="0"/>
          </a:p>
        </p:txBody>
      </p:sp>
      <p:sp>
        <p:nvSpPr>
          <p:cNvPr id="3" name="Content Placeholder 2"/>
          <p:cNvSpPr>
            <a:spLocks noGrp="1"/>
          </p:cNvSpPr>
          <p:nvPr>
            <p:ph idx="13"/>
          </p:nvPr>
        </p:nvSpPr>
        <p:spPr>
          <a:xfrm>
            <a:off x="2005990" y="669045"/>
            <a:ext cx="8293100" cy="2336954"/>
          </a:xfrm>
          <a:prstGeom prst="rect">
            <a:avLst/>
          </a:prstGeom>
        </p:spPr>
        <p:txBody>
          <a:bodyPr vert="horz" lIns="0" tIns="45720" rIns="0" bIns="45720" rtlCol="0">
            <a:normAutofit/>
          </a:bodyPr>
          <a:lstStyle/>
          <a:p>
            <a:pPr marL="342900" indent="-342900"/>
            <a:r>
              <a:rPr lang="en-US" sz="1800" dirty="0">
                <a:solidFill>
                  <a:srgbClr val="004C97"/>
                </a:solidFill>
              </a:rPr>
              <a:t>CFD simulations show the velocity profiles in the 5-mm gaps between Absorber components are uniform.</a:t>
            </a:r>
          </a:p>
          <a:p>
            <a:pPr marL="342900" indent="-342900"/>
            <a:r>
              <a:rPr lang="en-US" sz="1800" dirty="0">
                <a:solidFill>
                  <a:srgbClr val="004C97"/>
                </a:solidFill>
              </a:rPr>
              <a:t>Sensitivity analysis to show that air velocity is adequate if the air gap sizes become non-uniform was also done.</a:t>
            </a:r>
          </a:p>
          <a:p>
            <a:pPr marL="342900" indent="-342900"/>
            <a:r>
              <a:rPr lang="en-US" sz="1800" dirty="0">
                <a:solidFill>
                  <a:srgbClr val="004C97"/>
                </a:solidFill>
              </a:rPr>
              <a:t>The below analysis is for an older version of the steel shielding which used 9-11 steel components.</a:t>
            </a:r>
          </a:p>
        </p:txBody>
      </p:sp>
      <p:pic>
        <p:nvPicPr>
          <p:cNvPr id="17" name="Picture 16">
            <a:extLst>
              <a:ext uri="{FF2B5EF4-FFF2-40B4-BE49-F238E27FC236}">
                <a16:creationId xmlns:a16="http://schemas.microsoft.com/office/drawing/2014/main" id="{3E502D8C-9E3B-4C21-89F5-FE7439007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43497"/>
            <a:ext cx="4143946" cy="3106679"/>
          </a:xfrm>
          <a:prstGeom prst="rect">
            <a:avLst/>
          </a:prstGeom>
          <a:ln>
            <a:solidFill>
              <a:schemeClr val="accent6">
                <a:lumMod val="50000"/>
              </a:schemeClr>
            </a:solidFill>
          </a:ln>
        </p:spPr>
      </p:pic>
      <p:pic>
        <p:nvPicPr>
          <p:cNvPr id="22" name="Picture 21">
            <a:extLst>
              <a:ext uri="{FF2B5EF4-FFF2-40B4-BE49-F238E27FC236}">
                <a16:creationId xmlns:a16="http://schemas.microsoft.com/office/drawing/2014/main" id="{6F72112D-5F55-43BD-954D-878BE1B69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411" y="2943497"/>
            <a:ext cx="4350645" cy="3105315"/>
          </a:xfrm>
          <a:prstGeom prst="rect">
            <a:avLst/>
          </a:prstGeom>
          <a:ln>
            <a:solidFill>
              <a:schemeClr val="accent6">
                <a:lumMod val="50000"/>
              </a:schemeClr>
            </a:solidFill>
          </a:ln>
        </p:spPr>
      </p:pic>
      <p:sp>
        <p:nvSpPr>
          <p:cNvPr id="23" name="TextBox 22">
            <a:extLst>
              <a:ext uri="{FF2B5EF4-FFF2-40B4-BE49-F238E27FC236}">
                <a16:creationId xmlns:a16="http://schemas.microsoft.com/office/drawing/2014/main" id="{DB72611F-26EA-499B-976B-3BDA06A0D289}"/>
              </a:ext>
            </a:extLst>
          </p:cNvPr>
          <p:cNvSpPr txBox="1"/>
          <p:nvPr/>
        </p:nvSpPr>
        <p:spPr>
          <a:xfrm>
            <a:off x="2044116" y="6093479"/>
            <a:ext cx="4908142" cy="276999"/>
          </a:xfrm>
          <a:prstGeom prst="rect">
            <a:avLst/>
          </a:prstGeom>
          <a:noFill/>
        </p:spPr>
        <p:txBody>
          <a:bodyPr wrap="square" rtlCol="0">
            <a:spAutoFit/>
          </a:bodyPr>
          <a:lstStyle/>
          <a:p>
            <a:r>
              <a:rPr lang="en-US" sz="1200" b="1" i="1" dirty="0">
                <a:solidFill>
                  <a:srgbClr val="002060"/>
                </a:solidFill>
                <a:latin typeface="Helvetica" panose="020B0604020202020204" pitchFamily="34" charset="0"/>
                <a:cs typeface="Helvetica" panose="020B0604020202020204" pitchFamily="34" charset="0"/>
              </a:rPr>
              <a:t>Dune-doc-431</a:t>
            </a:r>
          </a:p>
        </p:txBody>
      </p:sp>
    </p:spTree>
    <p:extLst>
      <p:ext uri="{BB962C8B-B14F-4D97-AF65-F5344CB8AC3E}">
        <p14:creationId xmlns:p14="http://schemas.microsoft.com/office/powerpoint/2010/main" val="1144573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3DF8AF-872B-4D62-B75C-4CBB94CD72E9}"/>
              </a:ext>
            </a:extLst>
          </p:cNvPr>
          <p:cNvSpPr>
            <a:spLocks noGrp="1"/>
          </p:cNvSpPr>
          <p:nvPr>
            <p:ph type="ftr" sz="quarter" idx="11"/>
          </p:nvPr>
        </p:nvSpPr>
        <p:spPr>
          <a:xfrm>
            <a:off x="3306272" y="6515101"/>
            <a:ext cx="4373336" cy="365125"/>
          </a:xfrm>
        </p:spPr>
        <p:txBody>
          <a:bodyPr/>
          <a:lstStyle/>
          <a:p>
            <a:pPr eaLnBrk="1" hangingPunct="1"/>
            <a:r>
              <a:rPr lang="en-US" altLang="en-US">
                <a:latin typeface="Helvetica" panose="020B0604020202020204" pitchFamily="34" charset="0"/>
                <a:ea typeface="MS PGothic" panose="020B0600070205080204" pitchFamily="34" charset="-128"/>
              </a:rPr>
              <a:t>LBNF Hadron Absorber  Mechanical Design</a:t>
            </a:r>
            <a:endParaRPr lang="en-US" altLang="en-US" b="1" dirty="0">
              <a:latin typeface="Helvetica" panose="020B0604020202020204" pitchFamily="34" charset="0"/>
              <a:ea typeface="MS PGothic" panose="020B0600070205080204" pitchFamily="34" charset="-128"/>
            </a:endParaRPr>
          </a:p>
        </p:txBody>
      </p:sp>
      <p:sp>
        <p:nvSpPr>
          <p:cNvPr id="3" name="Slide Number Placeholder 2">
            <a:extLst>
              <a:ext uri="{FF2B5EF4-FFF2-40B4-BE49-F238E27FC236}">
                <a16:creationId xmlns:a16="http://schemas.microsoft.com/office/drawing/2014/main" id="{405857A9-622D-4F53-8A17-D2BE66D254F1}"/>
              </a:ext>
            </a:extLst>
          </p:cNvPr>
          <p:cNvSpPr>
            <a:spLocks noGrp="1"/>
          </p:cNvSpPr>
          <p:nvPr>
            <p:ph type="sldNum" sz="quarter" idx="12"/>
          </p:nvPr>
        </p:nvSpPr>
        <p:spPr/>
        <p:txBody>
          <a:bodyPr/>
          <a:lstStyle/>
          <a:p>
            <a:fld id="{E2BA4613-F97B-4173-A7DB-AA33085A69D9}" type="slidenum">
              <a:rPr lang="en-US" smtClean="0"/>
              <a:t>41</a:t>
            </a:fld>
            <a:endParaRPr lang="en-US" dirty="0"/>
          </a:p>
        </p:txBody>
      </p:sp>
      <p:pic>
        <p:nvPicPr>
          <p:cNvPr id="9" name="Picture 8">
            <a:extLst>
              <a:ext uri="{FF2B5EF4-FFF2-40B4-BE49-F238E27FC236}">
                <a16:creationId xmlns:a16="http://schemas.microsoft.com/office/drawing/2014/main" id="{778A070C-EB9A-431D-8682-2CA1A298C156}"/>
              </a:ext>
            </a:extLst>
          </p:cNvPr>
          <p:cNvPicPr>
            <a:picLocks noChangeAspect="1"/>
          </p:cNvPicPr>
          <p:nvPr/>
        </p:nvPicPr>
        <p:blipFill rotWithShape="1">
          <a:blip r:embed="rId2">
            <a:extLst>
              <a:ext uri="{28A0092B-C50C-407E-A947-70E740481C1C}">
                <a14:useLocalDpi xmlns:a14="http://schemas.microsoft.com/office/drawing/2010/main" val="0"/>
              </a:ext>
            </a:extLst>
          </a:blip>
          <a:srcRect l="21190" t="31422" r="11190" b="36260"/>
          <a:stretch/>
        </p:blipFill>
        <p:spPr>
          <a:xfrm>
            <a:off x="2273354" y="4299496"/>
            <a:ext cx="6439172" cy="1893208"/>
          </a:xfrm>
          <a:prstGeom prst="rect">
            <a:avLst/>
          </a:prstGeom>
        </p:spPr>
      </p:pic>
      <p:sp>
        <p:nvSpPr>
          <p:cNvPr id="4" name="TextBox 3">
            <a:extLst>
              <a:ext uri="{FF2B5EF4-FFF2-40B4-BE49-F238E27FC236}">
                <a16:creationId xmlns:a16="http://schemas.microsoft.com/office/drawing/2014/main" id="{3D3C4FFD-BDDF-42F9-A0A9-4C4D1EB242AB}"/>
              </a:ext>
            </a:extLst>
          </p:cNvPr>
          <p:cNvSpPr txBox="1"/>
          <p:nvPr/>
        </p:nvSpPr>
        <p:spPr>
          <a:xfrm>
            <a:off x="6887634" y="2421966"/>
            <a:ext cx="2770352" cy="923330"/>
          </a:xfrm>
          <a:prstGeom prst="rect">
            <a:avLst/>
          </a:prstGeom>
          <a:noFill/>
        </p:spPr>
        <p:txBody>
          <a:bodyPr wrap="square" rtlCol="0">
            <a:spAutoFit/>
          </a:bodyPr>
          <a:lstStyle/>
          <a:p>
            <a:r>
              <a:rPr lang="en-US" dirty="0"/>
              <a:t>Side plates are welded to the penetrated into the concrete steel strips.</a:t>
            </a:r>
          </a:p>
        </p:txBody>
      </p:sp>
      <p:sp>
        <p:nvSpPr>
          <p:cNvPr id="6" name="TextBox 5">
            <a:extLst>
              <a:ext uri="{FF2B5EF4-FFF2-40B4-BE49-F238E27FC236}">
                <a16:creationId xmlns:a16="http://schemas.microsoft.com/office/drawing/2014/main" id="{AEAC50B0-D374-4D57-AE02-3F12E191FA33}"/>
              </a:ext>
            </a:extLst>
          </p:cNvPr>
          <p:cNvSpPr txBox="1"/>
          <p:nvPr/>
        </p:nvSpPr>
        <p:spPr>
          <a:xfrm>
            <a:off x="9412150" y="4884221"/>
            <a:ext cx="671530" cy="369332"/>
          </a:xfrm>
          <a:prstGeom prst="rect">
            <a:avLst/>
          </a:prstGeom>
          <a:noFill/>
        </p:spPr>
        <p:txBody>
          <a:bodyPr wrap="none" rtlCol="0">
            <a:spAutoFit/>
          </a:bodyPr>
          <a:lstStyle/>
          <a:p>
            <a:r>
              <a:rPr lang="en-US" dirty="0"/>
              <a:t>Weld</a:t>
            </a:r>
          </a:p>
        </p:txBody>
      </p:sp>
      <p:sp>
        <p:nvSpPr>
          <p:cNvPr id="28" name="TextBox 27">
            <a:extLst>
              <a:ext uri="{FF2B5EF4-FFF2-40B4-BE49-F238E27FC236}">
                <a16:creationId xmlns:a16="http://schemas.microsoft.com/office/drawing/2014/main" id="{2EA6394B-A467-4887-A2CC-5E5D4F486DD1}"/>
              </a:ext>
            </a:extLst>
          </p:cNvPr>
          <p:cNvSpPr txBox="1"/>
          <p:nvPr/>
        </p:nvSpPr>
        <p:spPr>
          <a:xfrm>
            <a:off x="9435042" y="4070407"/>
            <a:ext cx="648639" cy="646331"/>
          </a:xfrm>
          <a:prstGeom prst="rect">
            <a:avLst/>
          </a:prstGeom>
          <a:noFill/>
        </p:spPr>
        <p:txBody>
          <a:bodyPr wrap="none" rtlCol="0">
            <a:spAutoFit/>
          </a:bodyPr>
          <a:lstStyle/>
          <a:p>
            <a:r>
              <a:rPr lang="en-US" dirty="0"/>
              <a:t>Steel</a:t>
            </a:r>
          </a:p>
          <a:p>
            <a:r>
              <a:rPr lang="en-US" dirty="0"/>
              <a:t>strip</a:t>
            </a:r>
          </a:p>
        </p:txBody>
      </p:sp>
      <p:cxnSp>
        <p:nvCxnSpPr>
          <p:cNvPr id="32" name="Straight Arrow Connector 31">
            <a:extLst>
              <a:ext uri="{FF2B5EF4-FFF2-40B4-BE49-F238E27FC236}">
                <a16:creationId xmlns:a16="http://schemas.microsoft.com/office/drawing/2014/main" id="{74230BF6-B4BB-4939-B5AA-E0DEB175532C}"/>
              </a:ext>
            </a:extLst>
          </p:cNvPr>
          <p:cNvCxnSpPr>
            <a:cxnSpLocks/>
            <a:stCxn id="28" idx="1"/>
          </p:cNvCxnSpPr>
          <p:nvPr/>
        </p:nvCxnSpPr>
        <p:spPr>
          <a:xfrm flipH="1">
            <a:off x="7592961" y="4393573"/>
            <a:ext cx="1842080" cy="106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9EA3DF7-6060-46AA-A04A-2CD113872C2F}"/>
              </a:ext>
            </a:extLst>
          </p:cNvPr>
          <p:cNvPicPr>
            <a:picLocks noChangeAspect="1"/>
          </p:cNvPicPr>
          <p:nvPr/>
        </p:nvPicPr>
        <p:blipFill rotWithShape="1">
          <a:blip r:embed="rId3">
            <a:extLst>
              <a:ext uri="{28A0092B-C50C-407E-A947-70E740481C1C}">
                <a14:useLocalDpi xmlns:a14="http://schemas.microsoft.com/office/drawing/2010/main" val="0"/>
              </a:ext>
            </a:extLst>
          </a:blip>
          <a:srcRect l="22738" t="16909" r="23096" b="15941"/>
          <a:stretch/>
        </p:blipFill>
        <p:spPr>
          <a:xfrm>
            <a:off x="1692765" y="745369"/>
            <a:ext cx="4923593" cy="3754916"/>
          </a:xfrm>
          <a:prstGeom prst="rect">
            <a:avLst/>
          </a:prstGeom>
        </p:spPr>
      </p:pic>
      <p:cxnSp>
        <p:nvCxnSpPr>
          <p:cNvPr id="15" name="Straight Arrow Connector 14">
            <a:extLst>
              <a:ext uri="{FF2B5EF4-FFF2-40B4-BE49-F238E27FC236}">
                <a16:creationId xmlns:a16="http://schemas.microsoft.com/office/drawing/2014/main" id="{189F6E93-FB82-479E-B091-3CE7817FC5F3}"/>
              </a:ext>
            </a:extLst>
          </p:cNvPr>
          <p:cNvCxnSpPr>
            <a:stCxn id="6" idx="1"/>
          </p:cNvCxnSpPr>
          <p:nvPr/>
        </p:nvCxnSpPr>
        <p:spPr>
          <a:xfrm flipH="1" flipV="1">
            <a:off x="6944032" y="4594361"/>
            <a:ext cx="2468118" cy="474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94A0776-7276-464B-A024-CFC296C81270}"/>
              </a:ext>
            </a:extLst>
          </p:cNvPr>
          <p:cNvSpPr txBox="1"/>
          <p:nvPr/>
        </p:nvSpPr>
        <p:spPr>
          <a:xfrm>
            <a:off x="6887635" y="745369"/>
            <a:ext cx="3092381" cy="1754326"/>
          </a:xfrm>
          <a:prstGeom prst="rect">
            <a:avLst/>
          </a:prstGeom>
          <a:noFill/>
        </p:spPr>
        <p:txBody>
          <a:bodyPr wrap="square" rtlCol="0">
            <a:spAutoFit/>
          </a:bodyPr>
          <a:lstStyle/>
          <a:p>
            <a:r>
              <a:rPr lang="en-US" dirty="0"/>
              <a:t>The pan is welded from the </a:t>
            </a:r>
            <a:r>
              <a:rPr lang="en-US" sz="1600" dirty="0"/>
              <a:t>48”x120”x ¼” </a:t>
            </a:r>
            <a:r>
              <a:rPr lang="en-US" dirty="0"/>
              <a:t>stainless steel base plates and side plates 24 “ height and 1/8” thickness. The final weld of the pan is made in the absorber hall.</a:t>
            </a:r>
          </a:p>
        </p:txBody>
      </p:sp>
      <p:sp>
        <p:nvSpPr>
          <p:cNvPr id="29" name="TextBox 28">
            <a:extLst>
              <a:ext uri="{FF2B5EF4-FFF2-40B4-BE49-F238E27FC236}">
                <a16:creationId xmlns:a16="http://schemas.microsoft.com/office/drawing/2014/main" id="{1A4EA1A2-6346-4CF2-8791-7A0E6FF9FF3C}"/>
              </a:ext>
            </a:extLst>
          </p:cNvPr>
          <p:cNvSpPr txBox="1"/>
          <p:nvPr/>
        </p:nvSpPr>
        <p:spPr>
          <a:xfrm>
            <a:off x="3929822" y="247616"/>
            <a:ext cx="3562385" cy="677108"/>
          </a:xfrm>
          <a:prstGeom prst="rect">
            <a:avLst/>
          </a:prstGeom>
          <a:noFill/>
        </p:spPr>
        <p:txBody>
          <a:bodyPr wrap="none" rtlCol="0">
            <a:spAutoFit/>
          </a:bodyPr>
          <a:lstStyle/>
          <a:p>
            <a:r>
              <a:rPr lang="en-US" sz="2000" dirty="0"/>
              <a:t>Radioactive water collecting pan</a:t>
            </a:r>
          </a:p>
          <a:p>
            <a:endParaRPr lang="en-US" dirty="0"/>
          </a:p>
        </p:txBody>
      </p:sp>
      <p:sp>
        <p:nvSpPr>
          <p:cNvPr id="13" name="TextBox 12">
            <a:extLst>
              <a:ext uri="{FF2B5EF4-FFF2-40B4-BE49-F238E27FC236}">
                <a16:creationId xmlns:a16="http://schemas.microsoft.com/office/drawing/2014/main" id="{4333BAAB-1D7C-4E7C-AC04-98CA5A86B799}"/>
              </a:ext>
            </a:extLst>
          </p:cNvPr>
          <p:cNvSpPr txBox="1"/>
          <p:nvPr/>
        </p:nvSpPr>
        <p:spPr>
          <a:xfrm>
            <a:off x="5749388" y="2493692"/>
            <a:ext cx="903514" cy="369332"/>
          </a:xfrm>
          <a:prstGeom prst="rect">
            <a:avLst/>
          </a:prstGeom>
          <a:noFill/>
        </p:spPr>
        <p:txBody>
          <a:bodyPr wrap="square" rtlCol="0">
            <a:spAutoFit/>
          </a:bodyPr>
          <a:lstStyle/>
          <a:p>
            <a:r>
              <a:rPr lang="en-US" dirty="0"/>
              <a:t>286”</a:t>
            </a:r>
          </a:p>
        </p:txBody>
      </p:sp>
      <p:sp>
        <p:nvSpPr>
          <p:cNvPr id="14" name="TextBox 13">
            <a:extLst>
              <a:ext uri="{FF2B5EF4-FFF2-40B4-BE49-F238E27FC236}">
                <a16:creationId xmlns:a16="http://schemas.microsoft.com/office/drawing/2014/main" id="{ADEC9EA9-F733-44F1-8163-9832437DBD47}"/>
              </a:ext>
            </a:extLst>
          </p:cNvPr>
          <p:cNvSpPr txBox="1"/>
          <p:nvPr/>
        </p:nvSpPr>
        <p:spPr>
          <a:xfrm>
            <a:off x="3856484" y="2607077"/>
            <a:ext cx="903514" cy="369332"/>
          </a:xfrm>
          <a:prstGeom prst="rect">
            <a:avLst/>
          </a:prstGeom>
          <a:noFill/>
        </p:spPr>
        <p:txBody>
          <a:bodyPr wrap="square" rtlCol="0">
            <a:spAutoFit/>
          </a:bodyPr>
          <a:lstStyle/>
          <a:p>
            <a:r>
              <a:rPr lang="en-US" dirty="0"/>
              <a:t>258”</a:t>
            </a:r>
          </a:p>
        </p:txBody>
      </p:sp>
      <p:sp>
        <p:nvSpPr>
          <p:cNvPr id="17" name="TextBox 16">
            <a:extLst>
              <a:ext uri="{FF2B5EF4-FFF2-40B4-BE49-F238E27FC236}">
                <a16:creationId xmlns:a16="http://schemas.microsoft.com/office/drawing/2014/main" id="{927DC655-B8CB-4246-B6D7-487C19B5B45C}"/>
              </a:ext>
            </a:extLst>
          </p:cNvPr>
          <p:cNvSpPr txBox="1"/>
          <p:nvPr/>
        </p:nvSpPr>
        <p:spPr>
          <a:xfrm>
            <a:off x="2200276" y="2676264"/>
            <a:ext cx="1034143" cy="369332"/>
          </a:xfrm>
          <a:prstGeom prst="rect">
            <a:avLst/>
          </a:prstGeom>
          <a:noFill/>
        </p:spPr>
        <p:txBody>
          <a:bodyPr wrap="square" rtlCol="0">
            <a:spAutoFit/>
          </a:bodyPr>
          <a:lstStyle/>
          <a:p>
            <a:r>
              <a:rPr lang="en-US" dirty="0"/>
              <a:t>234”</a:t>
            </a:r>
          </a:p>
        </p:txBody>
      </p:sp>
      <p:sp>
        <p:nvSpPr>
          <p:cNvPr id="5" name="Date Placeholder 4">
            <a:extLst>
              <a:ext uri="{FF2B5EF4-FFF2-40B4-BE49-F238E27FC236}">
                <a16:creationId xmlns:a16="http://schemas.microsoft.com/office/drawing/2014/main" id="{7158AA41-D04B-4CE4-BFB0-AD65BD64B5EB}"/>
              </a:ext>
            </a:extLst>
          </p:cNvPr>
          <p:cNvSpPr>
            <a:spLocks noGrp="1"/>
          </p:cNvSpPr>
          <p:nvPr>
            <p:ph type="dt" sz="half" idx="10"/>
          </p:nvPr>
        </p:nvSpPr>
        <p:spPr/>
        <p:txBody>
          <a:bodyPr/>
          <a:lstStyle/>
          <a:p>
            <a:fld id="{03FCF4B3-AAF2-440A-9B2D-F3FE187CF923}" type="datetime1">
              <a:rPr lang="en-US" smtClean="0"/>
              <a:t>9/16/2022</a:t>
            </a:fld>
            <a:endParaRPr lang="en-US" dirty="0"/>
          </a:p>
        </p:txBody>
      </p:sp>
      <p:cxnSp>
        <p:nvCxnSpPr>
          <p:cNvPr id="8" name="Straight Arrow Connector 7">
            <a:extLst>
              <a:ext uri="{FF2B5EF4-FFF2-40B4-BE49-F238E27FC236}">
                <a16:creationId xmlns:a16="http://schemas.microsoft.com/office/drawing/2014/main" id="{62D67553-49B7-4F68-826D-798E829EDF8F}"/>
              </a:ext>
            </a:extLst>
          </p:cNvPr>
          <p:cNvCxnSpPr/>
          <p:nvPr/>
        </p:nvCxnSpPr>
        <p:spPr>
          <a:xfrm flipH="1" flipV="1">
            <a:off x="2394155" y="1297859"/>
            <a:ext cx="66368" cy="13092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6509FAC-99F8-488B-A554-65AE6F9ECF76}"/>
              </a:ext>
            </a:extLst>
          </p:cNvPr>
          <p:cNvCxnSpPr/>
          <p:nvPr/>
        </p:nvCxnSpPr>
        <p:spPr>
          <a:xfrm>
            <a:off x="2534014" y="3281517"/>
            <a:ext cx="51870" cy="862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3455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b="17295"/>
          <a:stretch/>
        </p:blipFill>
        <p:spPr bwMode="auto">
          <a:xfrm>
            <a:off x="1704620" y="544022"/>
            <a:ext cx="4391380" cy="562237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7144451" y="200465"/>
            <a:ext cx="3793065" cy="369332"/>
          </a:xfrm>
          <a:prstGeom prst="rect">
            <a:avLst/>
          </a:prstGeom>
          <a:noFill/>
        </p:spPr>
        <p:txBody>
          <a:bodyPr wrap="square" rtlCol="0">
            <a:spAutoFit/>
          </a:bodyPr>
          <a:lstStyle/>
          <a:p>
            <a:r>
              <a:rPr lang="en-US" dirty="0"/>
              <a:t>NUMI Hadron Monitor</a:t>
            </a:r>
          </a:p>
        </p:txBody>
      </p:sp>
      <p:sp>
        <p:nvSpPr>
          <p:cNvPr id="5" name="TextBox 4"/>
          <p:cNvSpPr txBox="1"/>
          <p:nvPr/>
        </p:nvSpPr>
        <p:spPr>
          <a:xfrm>
            <a:off x="2062316" y="94196"/>
            <a:ext cx="4454012" cy="369332"/>
          </a:xfrm>
          <a:prstGeom prst="rect">
            <a:avLst/>
          </a:prstGeom>
          <a:noFill/>
        </p:spPr>
        <p:txBody>
          <a:bodyPr wrap="square" rtlCol="0">
            <a:spAutoFit/>
          </a:bodyPr>
          <a:lstStyle/>
          <a:p>
            <a:r>
              <a:rPr lang="en-US" dirty="0"/>
              <a:t>NUMI HM replacing fixture</a:t>
            </a:r>
          </a:p>
        </p:txBody>
      </p:sp>
      <p:sp>
        <p:nvSpPr>
          <p:cNvPr id="6" name="Slide Number Placeholder 5"/>
          <p:cNvSpPr>
            <a:spLocks noGrp="1"/>
          </p:cNvSpPr>
          <p:nvPr>
            <p:ph type="sldNum" sz="quarter" idx="12"/>
          </p:nvPr>
        </p:nvSpPr>
        <p:spPr>
          <a:xfrm>
            <a:off x="9643606" y="6443320"/>
            <a:ext cx="2133600" cy="365125"/>
          </a:xfrm>
        </p:spPr>
        <p:txBody>
          <a:bodyPr/>
          <a:lstStyle/>
          <a:p>
            <a:fld id="{78A4F9B5-E843-FF46-BA93-282E9F95303C}" type="slidenum">
              <a:rPr lang="en-US" smtClean="0"/>
              <a:t>42</a:t>
            </a:fld>
            <a:endParaRPr lang="en-US" dirty="0"/>
          </a:p>
        </p:txBody>
      </p:sp>
      <p:sp>
        <p:nvSpPr>
          <p:cNvPr id="8" name="Footer Placeholder 7"/>
          <p:cNvSpPr>
            <a:spLocks noGrp="1"/>
          </p:cNvSpPr>
          <p:nvPr>
            <p:ph type="ftr" sz="quarter" idx="11"/>
          </p:nvPr>
        </p:nvSpPr>
        <p:spPr>
          <a:xfrm>
            <a:off x="3367377" y="6453188"/>
            <a:ext cx="4606636" cy="365125"/>
          </a:xfrm>
        </p:spPr>
        <p:txBody>
          <a:bodyPr/>
          <a:lstStyle/>
          <a:p>
            <a:r>
              <a:rPr lang="en-US" dirty="0"/>
              <a:t>LBNF Hadron Absorber  Mechanical Design</a:t>
            </a:r>
          </a:p>
        </p:txBody>
      </p:sp>
      <p:pic>
        <p:nvPicPr>
          <p:cNvPr id="9" name="Content Placeholder 7">
            <a:extLst>
              <a:ext uri="{FF2B5EF4-FFF2-40B4-BE49-F238E27FC236}">
                <a16:creationId xmlns:a16="http://schemas.microsoft.com/office/drawing/2014/main" id="{BDB67957-AF0F-47A9-9383-5A1C5A624625}"/>
              </a:ext>
            </a:extLst>
          </p:cNvPr>
          <p:cNvPicPr>
            <a:picLocks/>
          </p:cNvPicPr>
          <p:nvPr/>
        </p:nvPicPr>
        <p:blipFill rotWithShape="1">
          <a:blip r:embed="rId3" cstate="print">
            <a:extLst>
              <a:ext uri="{28A0092B-C50C-407E-A947-70E740481C1C}">
                <a14:useLocalDpi xmlns:a14="http://schemas.microsoft.com/office/drawing/2010/main" val="0"/>
              </a:ext>
            </a:extLst>
          </a:blip>
          <a:srcRect l="21159"/>
          <a:stretch/>
        </p:blipFill>
        <p:spPr bwMode="auto">
          <a:xfrm>
            <a:off x="6560574" y="544022"/>
            <a:ext cx="3569110" cy="5622372"/>
          </a:xfrm>
          <a:prstGeom prst="rect">
            <a:avLst/>
          </a:prstGeom>
          <a:ln>
            <a:noFill/>
          </a:ln>
          <a:extLs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F52D4586-5B1A-472E-8AA1-1C9646EA8EF1}"/>
              </a:ext>
            </a:extLst>
          </p:cNvPr>
          <p:cNvSpPr>
            <a:spLocks noGrp="1"/>
          </p:cNvSpPr>
          <p:nvPr>
            <p:ph type="dt" sz="half" idx="10"/>
          </p:nvPr>
        </p:nvSpPr>
        <p:spPr/>
        <p:txBody>
          <a:bodyPr/>
          <a:lstStyle/>
          <a:p>
            <a:fld id="{402E63E0-BE2B-455D-8421-12AA9ACDA84F}" type="datetime1">
              <a:rPr lang="en-US" smtClean="0"/>
              <a:t>9/16/2022</a:t>
            </a:fld>
            <a:endParaRPr lang="en-US" dirty="0"/>
          </a:p>
        </p:txBody>
      </p:sp>
    </p:spTree>
    <p:extLst>
      <p:ext uri="{BB962C8B-B14F-4D97-AF65-F5344CB8AC3E}">
        <p14:creationId xmlns:p14="http://schemas.microsoft.com/office/powerpoint/2010/main" val="1152286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0351" y="137583"/>
            <a:ext cx="6436761" cy="571501"/>
          </a:xfrm>
        </p:spPr>
        <p:txBody>
          <a:bodyPr>
            <a:normAutofit/>
          </a:bodyPr>
          <a:lstStyle/>
          <a:p>
            <a:r>
              <a:rPr lang="en-US" sz="2000" dirty="0"/>
              <a:t>NUMI Hadron Monitor Installation</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11909"/>
          <a:stretch/>
        </p:blipFill>
        <p:spPr bwMode="auto">
          <a:xfrm>
            <a:off x="2144969" y="768587"/>
            <a:ext cx="3343059" cy="2314981"/>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255581" y="3423773"/>
            <a:ext cx="3232446" cy="2644326"/>
          </a:xfrm>
          <a:prstGeom prst="rect">
            <a:avLst/>
          </a:prstGeom>
        </p:spPr>
      </p:pic>
      <p:pic>
        <p:nvPicPr>
          <p:cNvPr id="7" name="Content Placeholder 6" descr="C:\Users\sidorov\Documents\HMon\HMpictures\DSC01014.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990217" y="742609"/>
            <a:ext cx="3851874" cy="5372783"/>
          </a:xfrm>
          <a:prstGeom prst="rect">
            <a:avLst/>
          </a:prstGeom>
          <a:noFill/>
          <a:ln>
            <a:noFill/>
          </a:ln>
        </p:spPr>
      </p:pic>
      <p:sp>
        <p:nvSpPr>
          <p:cNvPr id="8" name="Slide Number Placeholder 7"/>
          <p:cNvSpPr>
            <a:spLocks noGrp="1"/>
          </p:cNvSpPr>
          <p:nvPr>
            <p:ph type="sldNum" sz="quarter" idx="12"/>
          </p:nvPr>
        </p:nvSpPr>
        <p:spPr/>
        <p:txBody>
          <a:bodyPr/>
          <a:lstStyle/>
          <a:p>
            <a:fld id="{78A4F9B5-E843-FF46-BA93-282E9F95303C}" type="slidenum">
              <a:rPr lang="en-US" smtClean="0"/>
              <a:t>43</a:t>
            </a:fld>
            <a:endParaRPr lang="en-US"/>
          </a:p>
        </p:txBody>
      </p:sp>
      <p:sp>
        <p:nvSpPr>
          <p:cNvPr id="3" name="Footer Placeholder 2"/>
          <p:cNvSpPr>
            <a:spLocks noGrp="1"/>
          </p:cNvSpPr>
          <p:nvPr>
            <p:ph type="ftr" sz="quarter" idx="11"/>
          </p:nvPr>
        </p:nvSpPr>
        <p:spPr>
          <a:xfrm>
            <a:off x="3344855" y="6537856"/>
            <a:ext cx="4784766" cy="365125"/>
          </a:xfrm>
        </p:spPr>
        <p:txBody>
          <a:bodyPr/>
          <a:lstStyle/>
          <a:p>
            <a:r>
              <a:rPr lang="en-US" dirty="0"/>
              <a:t>LBNF Hadron Absorber  Mechanical Design</a:t>
            </a:r>
          </a:p>
        </p:txBody>
      </p:sp>
      <p:sp>
        <p:nvSpPr>
          <p:cNvPr id="9" name="Date Placeholder 8">
            <a:extLst>
              <a:ext uri="{FF2B5EF4-FFF2-40B4-BE49-F238E27FC236}">
                <a16:creationId xmlns:a16="http://schemas.microsoft.com/office/drawing/2014/main" id="{52FA925C-B4FA-4025-944B-5ACE0CC15B7F}"/>
              </a:ext>
            </a:extLst>
          </p:cNvPr>
          <p:cNvSpPr>
            <a:spLocks noGrp="1"/>
          </p:cNvSpPr>
          <p:nvPr>
            <p:ph type="dt" sz="half" idx="10"/>
          </p:nvPr>
        </p:nvSpPr>
        <p:spPr/>
        <p:txBody>
          <a:bodyPr/>
          <a:lstStyle/>
          <a:p>
            <a:fld id="{7CC4D60D-DBC3-4B58-8BD0-80EDF46CA16E}" type="datetime1">
              <a:rPr lang="en-US" smtClean="0"/>
              <a:t>9/16/2022</a:t>
            </a:fld>
            <a:endParaRPr lang="en-US" dirty="0"/>
          </a:p>
        </p:txBody>
      </p:sp>
    </p:spTree>
    <p:extLst>
      <p:ext uri="{BB962C8B-B14F-4D97-AF65-F5344CB8AC3E}">
        <p14:creationId xmlns:p14="http://schemas.microsoft.com/office/powerpoint/2010/main" val="12417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0166"/>
            <a:ext cx="8293100" cy="751712"/>
          </a:xfrm>
        </p:spPr>
        <p:txBody>
          <a:bodyPr>
            <a:normAutofit/>
          </a:bodyPr>
          <a:lstStyle/>
          <a:p>
            <a:r>
              <a:rPr lang="en-US" sz="2400" dirty="0">
                <a:solidFill>
                  <a:srgbClr val="0070C0"/>
                </a:solidFill>
              </a:rPr>
              <a:t>Absorber core cooling system</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146D7C-BAA2-4519-9777-A08C7E6A7996}"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1121070" y="6503394"/>
            <a:ext cx="700617" cy="187325"/>
          </a:xfrm>
        </p:spPr>
        <p:txBody>
          <a:bodyPr/>
          <a:lstStyle/>
          <a:p>
            <a:pPr>
              <a:defRPr/>
            </a:pPr>
            <a:fld id="{0C39C72E-2A13-EB4D-AD45-6D4E6ACAED8D}" type="slidenum">
              <a:rPr lang="en-US" smtClean="0"/>
              <a:pPr>
                <a:defRPr/>
              </a:pPr>
              <a:t>44</a:t>
            </a:fld>
            <a:endParaRPr lang="en-US" dirty="0"/>
          </a:p>
        </p:txBody>
      </p:sp>
      <p:pic>
        <p:nvPicPr>
          <p:cNvPr id="16" name="Picture 15">
            <a:extLst>
              <a:ext uri="{FF2B5EF4-FFF2-40B4-BE49-F238E27FC236}">
                <a16:creationId xmlns:a16="http://schemas.microsoft.com/office/drawing/2014/main" id="{831F5FB2-F98A-4E54-0024-8C26B70CFF16}"/>
              </a:ext>
            </a:extLst>
          </p:cNvPr>
          <p:cNvPicPr>
            <a:picLocks noChangeAspect="1"/>
          </p:cNvPicPr>
          <p:nvPr/>
        </p:nvPicPr>
        <p:blipFill>
          <a:blip r:embed="rId2"/>
          <a:stretch>
            <a:fillRect/>
          </a:stretch>
        </p:blipFill>
        <p:spPr>
          <a:xfrm>
            <a:off x="1602377" y="1382508"/>
            <a:ext cx="4197532" cy="4482291"/>
          </a:xfrm>
          <a:prstGeom prst="rect">
            <a:avLst/>
          </a:prstGeom>
        </p:spPr>
      </p:pic>
      <p:pic>
        <p:nvPicPr>
          <p:cNvPr id="20" name="Picture 19">
            <a:extLst>
              <a:ext uri="{FF2B5EF4-FFF2-40B4-BE49-F238E27FC236}">
                <a16:creationId xmlns:a16="http://schemas.microsoft.com/office/drawing/2014/main" id="{090D567E-EF02-52E6-DFB5-44EA753FC7C0}"/>
              </a:ext>
            </a:extLst>
          </p:cNvPr>
          <p:cNvPicPr>
            <a:picLocks noChangeAspect="1"/>
          </p:cNvPicPr>
          <p:nvPr/>
        </p:nvPicPr>
        <p:blipFill>
          <a:blip r:embed="rId3"/>
          <a:stretch>
            <a:fillRect/>
          </a:stretch>
        </p:blipFill>
        <p:spPr>
          <a:xfrm>
            <a:off x="5895293" y="1382508"/>
            <a:ext cx="4694330" cy="4482291"/>
          </a:xfrm>
          <a:prstGeom prst="rect">
            <a:avLst/>
          </a:prstGeom>
        </p:spPr>
      </p:pic>
      <p:sp>
        <p:nvSpPr>
          <p:cNvPr id="22" name="TextBox 21">
            <a:extLst>
              <a:ext uri="{FF2B5EF4-FFF2-40B4-BE49-F238E27FC236}">
                <a16:creationId xmlns:a16="http://schemas.microsoft.com/office/drawing/2014/main" id="{4BD627E9-D4D4-B958-2FF0-AA39F32EB472}"/>
              </a:ext>
            </a:extLst>
          </p:cNvPr>
          <p:cNvSpPr txBox="1"/>
          <p:nvPr/>
        </p:nvSpPr>
        <p:spPr>
          <a:xfrm>
            <a:off x="2176600" y="1001879"/>
            <a:ext cx="2927076" cy="307777"/>
          </a:xfrm>
          <a:prstGeom prst="rect">
            <a:avLst/>
          </a:prstGeom>
          <a:solidFill>
            <a:schemeClr val="bg1">
              <a:lumMod val="75000"/>
            </a:schemeClr>
          </a:solidFill>
          <a:ln>
            <a:noFill/>
          </a:ln>
        </p:spPr>
        <p:txBody>
          <a:bodyPr wrap="square" rtlCol="0">
            <a:spAutoFit/>
          </a:bodyPr>
          <a:lstStyle/>
          <a:p>
            <a:pPr algn="ctr"/>
            <a:r>
              <a:rPr lang="en-US" sz="1400" dirty="0">
                <a:solidFill>
                  <a:srgbClr val="002060"/>
                </a:solidFill>
                <a:latin typeface="Helvetica" panose="020B0604020202020204" pitchFamily="34" charset="0"/>
                <a:cs typeface="Helvetica" panose="020B0604020202020204" pitchFamily="34" charset="0"/>
              </a:rPr>
              <a:t>AFT Fathom Therma/Fluid Model</a:t>
            </a:r>
          </a:p>
        </p:txBody>
      </p:sp>
      <p:sp>
        <p:nvSpPr>
          <p:cNvPr id="24" name="TextBox 23">
            <a:extLst>
              <a:ext uri="{FF2B5EF4-FFF2-40B4-BE49-F238E27FC236}">
                <a16:creationId xmlns:a16="http://schemas.microsoft.com/office/drawing/2014/main" id="{D430941D-55F4-1FA9-DEA2-908819CA5C0D}"/>
              </a:ext>
            </a:extLst>
          </p:cNvPr>
          <p:cNvSpPr txBox="1"/>
          <p:nvPr/>
        </p:nvSpPr>
        <p:spPr>
          <a:xfrm>
            <a:off x="6778920" y="993203"/>
            <a:ext cx="2927076" cy="307777"/>
          </a:xfrm>
          <a:prstGeom prst="rect">
            <a:avLst/>
          </a:prstGeom>
          <a:solidFill>
            <a:schemeClr val="bg1">
              <a:lumMod val="75000"/>
            </a:schemeClr>
          </a:solidFill>
          <a:ln>
            <a:noFill/>
          </a:ln>
        </p:spPr>
        <p:txBody>
          <a:bodyPr wrap="square" rtlCol="0">
            <a:spAutoFit/>
          </a:bodyPr>
          <a:lstStyle/>
          <a:p>
            <a:pPr algn="ctr"/>
            <a:r>
              <a:rPr lang="en-US" sz="1400" dirty="0">
                <a:solidFill>
                  <a:srgbClr val="002060"/>
                </a:solidFill>
                <a:latin typeface="Helvetica" panose="020B0604020202020204" pitchFamily="34" charset="0"/>
                <a:cs typeface="Helvetica" panose="020B0604020202020204" pitchFamily="34" charset="0"/>
              </a:rPr>
              <a:t>3D Model of RAW Skid</a:t>
            </a:r>
          </a:p>
        </p:txBody>
      </p:sp>
      <p:sp>
        <p:nvSpPr>
          <p:cNvPr id="25" name="Rectangle 24">
            <a:extLst>
              <a:ext uri="{FF2B5EF4-FFF2-40B4-BE49-F238E27FC236}">
                <a16:creationId xmlns:a16="http://schemas.microsoft.com/office/drawing/2014/main" id="{AAFB29C1-ADEF-EA1F-EE28-F9C27763407E}"/>
              </a:ext>
            </a:extLst>
          </p:cNvPr>
          <p:cNvSpPr/>
          <p:nvPr/>
        </p:nvSpPr>
        <p:spPr>
          <a:xfrm>
            <a:off x="4807131" y="3429001"/>
            <a:ext cx="731520" cy="768531"/>
          </a:xfrm>
          <a:prstGeom prst="rect">
            <a:avLst/>
          </a:prstGeom>
          <a:noFill/>
          <a:ln w="28575">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39BDF737-85E1-B8F2-35D7-3B9098A00827}"/>
              </a:ext>
            </a:extLst>
          </p:cNvPr>
          <p:cNvCxnSpPr>
            <a:cxnSpLocks/>
          </p:cNvCxnSpPr>
          <p:nvPr/>
        </p:nvCxnSpPr>
        <p:spPr>
          <a:xfrm flipV="1">
            <a:off x="5573896" y="3831771"/>
            <a:ext cx="356642" cy="18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564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460" y="99016"/>
            <a:ext cx="3329587" cy="506228"/>
          </a:xfrm>
        </p:spPr>
        <p:txBody>
          <a:bodyPr>
            <a:normAutofit/>
          </a:bodyPr>
          <a:lstStyle/>
          <a:p>
            <a:r>
              <a:rPr lang="en-US" sz="2400" dirty="0">
                <a:solidFill>
                  <a:srgbClr val="0070C0"/>
                </a:solidFill>
              </a:rPr>
              <a:t>Absorber core cooling</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41CAFA-7E45-477D-AC8F-2D93119B0E2D}"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0702132" y="6488430"/>
            <a:ext cx="700617" cy="187325"/>
          </a:xfrm>
        </p:spPr>
        <p:txBody>
          <a:bodyPr/>
          <a:lstStyle/>
          <a:p>
            <a:pPr>
              <a:defRPr/>
            </a:pPr>
            <a:fld id="{0C39C72E-2A13-EB4D-AD45-6D4E6ACAED8D}" type="slidenum">
              <a:rPr lang="en-US" smtClean="0"/>
              <a:pPr>
                <a:defRPr/>
              </a:pPr>
              <a:t>45</a:t>
            </a:fld>
            <a:endParaRPr lang="en-US" dirty="0"/>
          </a:p>
        </p:txBody>
      </p:sp>
      <p:sp>
        <p:nvSpPr>
          <p:cNvPr id="3" name="Content Placeholder 2"/>
          <p:cNvSpPr>
            <a:spLocks noGrp="1"/>
          </p:cNvSpPr>
          <p:nvPr>
            <p:ph idx="13"/>
          </p:nvPr>
        </p:nvSpPr>
        <p:spPr>
          <a:xfrm>
            <a:off x="1496748" y="560927"/>
            <a:ext cx="9906001" cy="4846638"/>
          </a:xfrm>
          <a:prstGeom prst="rect">
            <a:avLst/>
          </a:prstGeom>
        </p:spPr>
        <p:txBody>
          <a:bodyPr vert="horz" lIns="0" tIns="45720" rIns="0" bIns="45720" rtlCol="0">
            <a:normAutofit/>
          </a:bodyPr>
          <a:lstStyle/>
          <a:p>
            <a:pPr marL="342900" indent="-342900"/>
            <a:r>
              <a:rPr lang="en-US" sz="1800" dirty="0">
                <a:solidFill>
                  <a:srgbClr val="004C97"/>
                </a:solidFill>
              </a:rPr>
              <a:t>Requirement of the system is to provide temperature regulated DI water to the core.</a:t>
            </a:r>
          </a:p>
          <a:p>
            <a:pPr marL="342900" indent="-342900"/>
            <a:r>
              <a:rPr lang="en-US" sz="1800" dirty="0">
                <a:solidFill>
                  <a:srgbClr val="004C97"/>
                </a:solidFill>
              </a:rPr>
              <a:t>Maintain an average velocity of 5-7 ft/s in all the gun-drilled cooling channels in core components.</a:t>
            </a:r>
          </a:p>
          <a:p>
            <a:pPr marL="342900" indent="-342900"/>
            <a:r>
              <a:rPr lang="en-US" sz="2000" dirty="0">
                <a:solidFill>
                  <a:srgbClr val="004C97"/>
                </a:solidFill>
              </a:rPr>
              <a:t>Minimum flow requirement for Absorber core components:</a:t>
            </a:r>
          </a:p>
          <a:p>
            <a:pPr marL="342900" indent="-342900"/>
            <a:endParaRPr lang="en-US" sz="2000" dirty="0">
              <a:solidFill>
                <a:srgbClr val="004C97"/>
              </a:solidFill>
            </a:endParaRPr>
          </a:p>
          <a:p>
            <a:pPr marL="406908" lvl="1" indent="-342900"/>
            <a:endParaRPr lang="en-US" dirty="0">
              <a:solidFill>
                <a:srgbClr val="004C97"/>
              </a:solidFill>
            </a:endParaRPr>
          </a:p>
        </p:txBody>
      </p:sp>
      <p:pic>
        <p:nvPicPr>
          <p:cNvPr id="8" name="Picture 7">
            <a:extLst>
              <a:ext uri="{FF2B5EF4-FFF2-40B4-BE49-F238E27FC236}">
                <a16:creationId xmlns:a16="http://schemas.microsoft.com/office/drawing/2014/main" id="{E8DD1EC1-54ED-4C88-B7E7-37626636DD3C}"/>
              </a:ext>
            </a:extLst>
          </p:cNvPr>
          <p:cNvPicPr>
            <a:picLocks noChangeAspect="1"/>
          </p:cNvPicPr>
          <p:nvPr/>
        </p:nvPicPr>
        <p:blipFill>
          <a:blip r:embed="rId2"/>
          <a:stretch>
            <a:fillRect/>
          </a:stretch>
        </p:blipFill>
        <p:spPr>
          <a:xfrm>
            <a:off x="1599937" y="3789037"/>
            <a:ext cx="4626692" cy="2463719"/>
          </a:xfrm>
          <a:prstGeom prst="rect">
            <a:avLst/>
          </a:prstGeom>
        </p:spPr>
      </p:pic>
      <p:sp>
        <p:nvSpPr>
          <p:cNvPr id="18" name="TextBox 17">
            <a:extLst>
              <a:ext uri="{FF2B5EF4-FFF2-40B4-BE49-F238E27FC236}">
                <a16:creationId xmlns:a16="http://schemas.microsoft.com/office/drawing/2014/main" id="{7018DCCF-1DB5-486B-B683-6772DBF5EC67}"/>
              </a:ext>
            </a:extLst>
          </p:cNvPr>
          <p:cNvSpPr txBox="1"/>
          <p:nvPr/>
        </p:nvSpPr>
        <p:spPr>
          <a:xfrm>
            <a:off x="2503488" y="3789035"/>
            <a:ext cx="3678532" cy="276999"/>
          </a:xfrm>
          <a:prstGeom prst="rect">
            <a:avLst/>
          </a:prstGeom>
          <a:solidFill>
            <a:schemeClr val="tx2">
              <a:lumMod val="20000"/>
              <a:lumOff val="80000"/>
            </a:schemeClr>
          </a:solidFill>
        </p:spPr>
        <p:txBody>
          <a:bodyPr wrap="square" rtlCol="0">
            <a:spAutoFit/>
          </a:bodyPr>
          <a:lstStyle/>
          <a:p>
            <a:r>
              <a:rPr lang="en-US" sz="1200" b="1" dirty="0">
                <a:solidFill>
                  <a:srgbClr val="002060"/>
                </a:solidFill>
                <a:latin typeface="Helvetica" panose="020B0604020202020204" pitchFamily="34" charset="0"/>
                <a:cs typeface="Helvetica" panose="020B0604020202020204" pitchFamily="34" charset="0"/>
              </a:rPr>
              <a:t>RAW pump Operating here: 1310 </a:t>
            </a:r>
            <a:r>
              <a:rPr lang="en-US" sz="1200" b="1" dirty="0" err="1">
                <a:solidFill>
                  <a:srgbClr val="002060"/>
                </a:solidFill>
                <a:latin typeface="Helvetica" panose="020B0604020202020204" pitchFamily="34" charset="0"/>
                <a:cs typeface="Helvetica" panose="020B0604020202020204" pitchFamily="34" charset="0"/>
              </a:rPr>
              <a:t>Gpm</a:t>
            </a:r>
            <a:r>
              <a:rPr lang="en-US" sz="1200" b="1" dirty="0">
                <a:solidFill>
                  <a:srgbClr val="002060"/>
                </a:solidFill>
                <a:latin typeface="Helvetica" panose="020B0604020202020204" pitchFamily="34" charset="0"/>
                <a:cs typeface="Helvetica" panose="020B0604020202020204" pitchFamily="34" charset="0"/>
              </a:rPr>
              <a:t> @ 83 Ft.</a:t>
            </a:r>
          </a:p>
        </p:txBody>
      </p:sp>
      <p:cxnSp>
        <p:nvCxnSpPr>
          <p:cNvPr id="19" name="Straight Arrow Connector 18">
            <a:extLst>
              <a:ext uri="{FF2B5EF4-FFF2-40B4-BE49-F238E27FC236}">
                <a16:creationId xmlns:a16="http://schemas.microsoft.com/office/drawing/2014/main" id="{770DE0C4-6895-418B-8439-4213C520256E}"/>
              </a:ext>
            </a:extLst>
          </p:cNvPr>
          <p:cNvCxnSpPr>
            <a:cxnSpLocks/>
          </p:cNvCxnSpPr>
          <p:nvPr/>
        </p:nvCxnSpPr>
        <p:spPr>
          <a:xfrm flipH="1">
            <a:off x="3831772" y="4067075"/>
            <a:ext cx="817155" cy="5223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A1CDAF55-8AD4-9B34-6E0C-96F20A8123FC}"/>
              </a:ext>
            </a:extLst>
          </p:cNvPr>
          <p:cNvPicPr>
            <a:picLocks noChangeAspect="1"/>
          </p:cNvPicPr>
          <p:nvPr/>
        </p:nvPicPr>
        <p:blipFill>
          <a:blip r:embed="rId3"/>
          <a:stretch>
            <a:fillRect/>
          </a:stretch>
        </p:blipFill>
        <p:spPr>
          <a:xfrm>
            <a:off x="1599938" y="2085339"/>
            <a:ext cx="4707980" cy="1606521"/>
          </a:xfrm>
          <a:prstGeom prst="rect">
            <a:avLst/>
          </a:prstGeom>
        </p:spPr>
      </p:pic>
      <p:pic>
        <p:nvPicPr>
          <p:cNvPr id="12" name="Picture 11">
            <a:extLst>
              <a:ext uri="{FF2B5EF4-FFF2-40B4-BE49-F238E27FC236}">
                <a16:creationId xmlns:a16="http://schemas.microsoft.com/office/drawing/2014/main" id="{21D5F0E7-5DB3-0288-B1F4-7C8430C797A6}"/>
              </a:ext>
            </a:extLst>
          </p:cNvPr>
          <p:cNvPicPr>
            <a:picLocks noChangeAspect="1"/>
          </p:cNvPicPr>
          <p:nvPr/>
        </p:nvPicPr>
        <p:blipFill>
          <a:blip r:embed="rId4"/>
          <a:stretch>
            <a:fillRect/>
          </a:stretch>
        </p:blipFill>
        <p:spPr>
          <a:xfrm>
            <a:off x="6347231" y="2092588"/>
            <a:ext cx="4244831" cy="4021667"/>
          </a:xfrm>
          <a:prstGeom prst="rect">
            <a:avLst/>
          </a:prstGeom>
        </p:spPr>
      </p:pic>
    </p:spTree>
    <p:extLst>
      <p:ext uri="{BB962C8B-B14F-4D97-AF65-F5344CB8AC3E}">
        <p14:creationId xmlns:p14="http://schemas.microsoft.com/office/powerpoint/2010/main" val="2696611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6D99-9C46-4383-8B45-D4F63BC0ED23}"/>
              </a:ext>
            </a:extLst>
          </p:cNvPr>
          <p:cNvSpPr>
            <a:spLocks noGrp="1"/>
          </p:cNvSpPr>
          <p:nvPr>
            <p:ph type="title"/>
          </p:nvPr>
        </p:nvSpPr>
        <p:spPr>
          <a:xfrm>
            <a:off x="0" y="99686"/>
            <a:ext cx="12192000" cy="581352"/>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Lower part of concrete blocks </a:t>
            </a:r>
            <a:r>
              <a:rPr lang="en-US" sz="4000" dirty="0">
                <a:latin typeface="Times New Roman" panose="02020603050405020304" pitchFamily="18" charset="0"/>
                <a:cs typeface="Times New Roman" panose="02020603050405020304" pitchFamily="18" charset="0"/>
              </a:rPr>
              <a:t>– </a:t>
            </a:r>
            <a:r>
              <a:rPr lang="en-US" sz="2700" dirty="0">
                <a:solidFill>
                  <a:srgbClr val="00B0F0"/>
                </a:solidFill>
                <a:latin typeface="Times New Roman" panose="02020603050405020304" pitchFamily="18" charset="0"/>
                <a:cs typeface="Times New Roman" panose="02020603050405020304" pitchFamily="18" charset="0"/>
              </a:rPr>
              <a:t>temporal dependence of </a:t>
            </a:r>
            <a:r>
              <a:rPr lang="en-US" sz="2700" b="1" u="sng" dirty="0">
                <a:solidFill>
                  <a:srgbClr val="00B0F0"/>
                </a:solidFill>
                <a:latin typeface="Times New Roman" panose="02020603050405020304" pitchFamily="18" charset="0"/>
                <a:cs typeface="Times New Roman" panose="02020603050405020304" pitchFamily="18" charset="0"/>
              </a:rPr>
              <a:t>contact</a:t>
            </a:r>
            <a:r>
              <a:rPr lang="en-US" sz="2700" dirty="0">
                <a:solidFill>
                  <a:srgbClr val="00B0F0"/>
                </a:solidFill>
                <a:latin typeface="Times New Roman" panose="02020603050405020304" pitchFamily="18" charset="0"/>
                <a:cs typeface="Times New Roman" panose="02020603050405020304" pitchFamily="18" charset="0"/>
              </a:rPr>
              <a:t> residual dose at hot spots</a:t>
            </a:r>
            <a:endParaRPr lang="en-US" sz="27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CD1388B-C8CE-4653-A478-C4B243D7B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4194"/>
            <a:ext cx="5999461" cy="6194420"/>
          </a:xfrm>
          <a:prstGeom prst="rect">
            <a:avLst/>
          </a:prstGeom>
        </p:spPr>
      </p:pic>
      <p:graphicFrame>
        <p:nvGraphicFramePr>
          <p:cNvPr id="6" name="Table 7">
            <a:extLst>
              <a:ext uri="{FF2B5EF4-FFF2-40B4-BE49-F238E27FC236}">
                <a16:creationId xmlns:a16="http://schemas.microsoft.com/office/drawing/2014/main" id="{7C294EBF-DEBD-4B32-9956-2564BEF51D86}"/>
              </a:ext>
            </a:extLst>
          </p:cNvPr>
          <p:cNvGraphicFramePr>
            <a:graphicFrameLocks noGrp="1"/>
          </p:cNvGraphicFramePr>
          <p:nvPr>
            <p:ph idx="1"/>
          </p:nvPr>
        </p:nvGraphicFramePr>
        <p:xfrm>
          <a:off x="7056782" y="1242391"/>
          <a:ext cx="4532244" cy="3765050"/>
        </p:xfrm>
        <a:graphic>
          <a:graphicData uri="http://schemas.openxmlformats.org/drawingml/2006/table">
            <a:tbl>
              <a:tblPr firstRow="1" bandRow="1">
                <a:tableStyleId>{5C22544A-7EE6-4342-B048-85BDC9FD1C3A}</a:tableStyleId>
              </a:tblPr>
              <a:tblGrid>
                <a:gridCol w="1510748">
                  <a:extLst>
                    <a:ext uri="{9D8B030D-6E8A-4147-A177-3AD203B41FA5}">
                      <a16:colId xmlns:a16="http://schemas.microsoft.com/office/drawing/2014/main" val="2708982750"/>
                    </a:ext>
                  </a:extLst>
                </a:gridCol>
                <a:gridCol w="1510748">
                  <a:extLst>
                    <a:ext uri="{9D8B030D-6E8A-4147-A177-3AD203B41FA5}">
                      <a16:colId xmlns:a16="http://schemas.microsoft.com/office/drawing/2014/main" val="719527870"/>
                    </a:ext>
                  </a:extLst>
                </a:gridCol>
                <a:gridCol w="1510748">
                  <a:extLst>
                    <a:ext uri="{9D8B030D-6E8A-4147-A177-3AD203B41FA5}">
                      <a16:colId xmlns:a16="http://schemas.microsoft.com/office/drawing/2014/main" val="2967444102"/>
                    </a:ext>
                  </a:extLst>
                </a:gridCol>
              </a:tblGrid>
              <a:tr h="753010">
                <a:tc gridSpan="3">
                  <a:txBody>
                    <a:bodyPr/>
                    <a:lstStyle/>
                    <a:p>
                      <a:pPr algn="ctr"/>
                      <a:r>
                        <a:rPr lang="en-US" sz="1200" dirty="0">
                          <a:latin typeface="Times New Roman" panose="02020603050405020304" pitchFamily="18" charset="0"/>
                          <a:cs typeface="Times New Roman" panose="02020603050405020304" pitchFamily="18" charset="0"/>
                        </a:rPr>
                        <a:t>Temporal dependence of contact residual dose in a hot spot</a:t>
                      </a:r>
                    </a:p>
                    <a:p>
                      <a:pPr algn="ctr"/>
                      <a:r>
                        <a:rPr lang="en-US" sz="1200" dirty="0">
                          <a:latin typeface="Times New Roman" panose="02020603050405020304" pitchFamily="18" charset="0"/>
                          <a:cs typeface="Times New Roman" panose="02020603050405020304" pitchFamily="18" charset="0"/>
                        </a:rPr>
                        <a:t>A 100-day irradiation and various cooling times</a:t>
                      </a:r>
                    </a:p>
                    <a:p>
                      <a:pPr algn="ctr"/>
                      <a:r>
                        <a:rPr lang="en-US" sz="1200" dirty="0">
                          <a:latin typeface="Times New Roman" panose="02020603050405020304" pitchFamily="18" charset="0"/>
                          <a:cs typeface="Times New Roman" panose="02020603050405020304" pitchFamily="18" charset="0"/>
                        </a:rPr>
                        <a:t>Statistical uncertainty of the calculated dose is 15-20%</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6929205"/>
                  </a:ext>
                </a:extLst>
              </a:tr>
              <a:tr h="753010">
                <a:tc>
                  <a:txBody>
                    <a:bodyPr/>
                    <a:lstStyle/>
                    <a:p>
                      <a:pPr algn="ctr"/>
                      <a:r>
                        <a:rPr lang="en-US" sz="1400" dirty="0">
                          <a:latin typeface="Times New Roman" panose="02020603050405020304" pitchFamily="18" charset="0"/>
                          <a:cs typeface="Times New Roman" panose="02020603050405020304" pitchFamily="18" charset="0"/>
                        </a:rPr>
                        <a:t>Cooling time</a:t>
                      </a:r>
                    </a:p>
                  </a:txBody>
                  <a:tcPr/>
                </a:tc>
                <a:tc>
                  <a:txBody>
                    <a:bodyPr/>
                    <a:lstStyle/>
                    <a:p>
                      <a:pPr algn="ctr"/>
                      <a:r>
                        <a:rPr lang="en-US" sz="1400" dirty="0">
                          <a:latin typeface="Times New Roman" panose="02020603050405020304" pitchFamily="18" charset="0"/>
                          <a:cs typeface="Times New Roman" panose="02020603050405020304" pitchFamily="18" charset="0"/>
                        </a:rPr>
                        <a:t>Fraction of the 100-d/4-hr dose</a:t>
                      </a:r>
                    </a:p>
                    <a:p>
                      <a:pPr algn="ctr"/>
                      <a:r>
                        <a:rPr lang="en-US" sz="1400" dirty="0">
                          <a:latin typeface="Times New Roman" panose="02020603050405020304" pitchFamily="18" charset="0"/>
                          <a:cs typeface="Times New Roman" panose="02020603050405020304" pitchFamily="18" charset="0"/>
                        </a:rPr>
                        <a:t>(%)</a:t>
                      </a:r>
                    </a:p>
                  </a:txBody>
                  <a:tcPr/>
                </a:tc>
                <a:tc>
                  <a:txBody>
                    <a:bodyPr/>
                    <a:lstStyle/>
                    <a:p>
                      <a:pPr algn="ctr"/>
                      <a:r>
                        <a:rPr lang="en-US" sz="1400" dirty="0">
                          <a:latin typeface="Times New Roman" panose="02020603050405020304" pitchFamily="18" charset="0"/>
                          <a:cs typeface="Times New Roman" panose="02020603050405020304" pitchFamily="18" charset="0"/>
                        </a:rPr>
                        <a:t>Absolute value (mrem/</a:t>
                      </a:r>
                      <a:r>
                        <a:rPr lang="en-US" sz="1400" dirty="0" err="1">
                          <a:latin typeface="Times New Roman" panose="02020603050405020304" pitchFamily="18" charset="0"/>
                          <a:cs typeface="Times New Roman" panose="02020603050405020304" pitchFamily="18" charset="0"/>
                        </a:rPr>
                        <a:t>hr</a:t>
                      </a:r>
                      <a:r>
                        <a:rPr lang="en-US" sz="1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808518705"/>
                  </a:ext>
                </a:extLst>
              </a:tr>
              <a:tr h="753010">
                <a:tc>
                  <a:txBody>
                    <a:bodyPr/>
                    <a:lstStyle/>
                    <a:p>
                      <a:pPr algn="ctr"/>
                      <a:r>
                        <a:rPr lang="en-US" sz="1400" dirty="0">
                          <a:latin typeface="Times New Roman" panose="02020603050405020304" pitchFamily="18" charset="0"/>
                          <a:cs typeface="Times New Roman" panose="02020603050405020304" pitchFamily="18" charset="0"/>
                        </a:rPr>
                        <a:t>4 hours</a:t>
                      </a:r>
                    </a:p>
                  </a:txBody>
                  <a:tcPr/>
                </a:tc>
                <a:tc>
                  <a:txBody>
                    <a:bodyPr/>
                    <a:lstStyle/>
                    <a:p>
                      <a:pPr algn="ctr"/>
                      <a:r>
                        <a:rPr lang="en-US" sz="1400" dirty="0">
                          <a:latin typeface="Times New Roman" panose="02020603050405020304" pitchFamily="18" charset="0"/>
                          <a:cs typeface="Times New Roman" panose="02020603050405020304" pitchFamily="18" charset="0"/>
                        </a:rPr>
                        <a:t>100</a:t>
                      </a:r>
                    </a:p>
                  </a:txBody>
                  <a:tcPr/>
                </a:tc>
                <a:tc>
                  <a:txBody>
                    <a:bodyPr/>
                    <a:lstStyle/>
                    <a:p>
                      <a:pPr algn="ctr"/>
                      <a:r>
                        <a:rPr lang="en-US" sz="1400" dirty="0">
                          <a:latin typeface="Times New Roman" panose="02020603050405020304" pitchFamily="18" charset="0"/>
                          <a:cs typeface="Times New Roman" panose="02020603050405020304" pitchFamily="18" charset="0"/>
                        </a:rPr>
                        <a:t>150</a:t>
                      </a:r>
                    </a:p>
                  </a:txBody>
                  <a:tcPr/>
                </a:tc>
                <a:extLst>
                  <a:ext uri="{0D108BD9-81ED-4DB2-BD59-A6C34878D82A}">
                    <a16:rowId xmlns:a16="http://schemas.microsoft.com/office/drawing/2014/main" val="1088979897"/>
                  </a:ext>
                </a:extLst>
              </a:tr>
              <a:tr h="753010">
                <a:tc>
                  <a:txBody>
                    <a:bodyPr/>
                    <a:lstStyle/>
                    <a:p>
                      <a:pPr algn="ctr"/>
                      <a:r>
                        <a:rPr lang="en-US" sz="1400" dirty="0">
                          <a:latin typeface="Times New Roman" panose="02020603050405020304" pitchFamily="18" charset="0"/>
                          <a:cs typeface="Times New Roman" panose="02020603050405020304" pitchFamily="18" charset="0"/>
                        </a:rPr>
                        <a:t>3 days</a:t>
                      </a:r>
                    </a:p>
                  </a:txBody>
                  <a:tcPr/>
                </a:tc>
                <a:tc>
                  <a:txBody>
                    <a:bodyPr/>
                    <a:lstStyle/>
                    <a:p>
                      <a:pPr algn="ctr"/>
                      <a:r>
                        <a:rPr lang="en-US" sz="1400" dirty="0">
                          <a:latin typeface="Times New Roman" panose="02020603050405020304" pitchFamily="18" charset="0"/>
                          <a:cs typeface="Times New Roman" panose="02020603050405020304" pitchFamily="18" charset="0"/>
                        </a:rPr>
                        <a:t>25</a:t>
                      </a:r>
                    </a:p>
                  </a:txBody>
                  <a:tcPr/>
                </a:tc>
                <a:tc>
                  <a:txBody>
                    <a:bodyPr/>
                    <a:lstStyle/>
                    <a:p>
                      <a:pPr algn="ctr"/>
                      <a:r>
                        <a:rPr lang="en-US" sz="1400" dirty="0">
                          <a:latin typeface="Times New Roman" panose="02020603050405020304" pitchFamily="18" charset="0"/>
                          <a:cs typeface="Times New Roman" panose="02020603050405020304" pitchFamily="18" charset="0"/>
                        </a:rPr>
                        <a:t>40</a:t>
                      </a:r>
                    </a:p>
                  </a:txBody>
                  <a:tcPr/>
                </a:tc>
                <a:extLst>
                  <a:ext uri="{0D108BD9-81ED-4DB2-BD59-A6C34878D82A}">
                    <a16:rowId xmlns:a16="http://schemas.microsoft.com/office/drawing/2014/main" val="1653721294"/>
                  </a:ext>
                </a:extLst>
              </a:tr>
              <a:tr h="753010">
                <a:tc>
                  <a:txBody>
                    <a:bodyPr/>
                    <a:lstStyle/>
                    <a:p>
                      <a:pPr algn="ctr"/>
                      <a:r>
                        <a:rPr lang="en-US" sz="1400" dirty="0">
                          <a:latin typeface="Times New Roman" panose="02020603050405020304" pitchFamily="18" charset="0"/>
                          <a:cs typeface="Times New Roman" panose="02020603050405020304" pitchFamily="18" charset="0"/>
                        </a:rPr>
                        <a:t>7 days</a:t>
                      </a:r>
                    </a:p>
                  </a:txBody>
                  <a:tcPr/>
                </a:tc>
                <a:tc>
                  <a:txBody>
                    <a:bodyPr/>
                    <a:lstStyle/>
                    <a:p>
                      <a:pPr algn="ctr"/>
                      <a:r>
                        <a:rPr lang="en-US" sz="1400" dirty="0">
                          <a:latin typeface="Times New Roman" panose="02020603050405020304" pitchFamily="18" charset="0"/>
                          <a:cs typeface="Times New Roman" panose="02020603050405020304" pitchFamily="18" charset="0"/>
                        </a:rPr>
                        <a:t>15</a:t>
                      </a:r>
                    </a:p>
                  </a:txBody>
                  <a:tcPr/>
                </a:tc>
                <a:tc>
                  <a:txBody>
                    <a:bodyPr/>
                    <a:lstStyle/>
                    <a:p>
                      <a:pPr algn="ctr"/>
                      <a:r>
                        <a:rPr lang="en-US" sz="1400" dirty="0">
                          <a:latin typeface="Times New Roman" panose="02020603050405020304" pitchFamily="18" charset="0"/>
                          <a:cs typeface="Times New Roman" panose="02020603050405020304" pitchFamily="18" charset="0"/>
                        </a:rPr>
                        <a:t>23</a:t>
                      </a:r>
                    </a:p>
                  </a:txBody>
                  <a:tcPr/>
                </a:tc>
                <a:extLst>
                  <a:ext uri="{0D108BD9-81ED-4DB2-BD59-A6C34878D82A}">
                    <a16:rowId xmlns:a16="http://schemas.microsoft.com/office/drawing/2014/main" val="256275329"/>
                  </a:ext>
                </a:extLst>
              </a:tr>
            </a:tbl>
          </a:graphicData>
        </a:graphic>
      </p:graphicFrame>
      <p:cxnSp>
        <p:nvCxnSpPr>
          <p:cNvPr id="11" name="Straight Arrow Connector 10">
            <a:extLst>
              <a:ext uri="{FF2B5EF4-FFF2-40B4-BE49-F238E27FC236}">
                <a16:creationId xmlns:a16="http://schemas.microsoft.com/office/drawing/2014/main" id="{05803C12-BDFC-4E12-A48F-76D945F24810}"/>
              </a:ext>
            </a:extLst>
          </p:cNvPr>
          <p:cNvCxnSpPr/>
          <p:nvPr/>
        </p:nvCxnSpPr>
        <p:spPr>
          <a:xfrm flipH="1">
            <a:off x="2325757" y="1242391"/>
            <a:ext cx="47310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3741C6-6FAD-4EFB-9C41-C5809E5A0FB8}"/>
              </a:ext>
            </a:extLst>
          </p:cNvPr>
          <p:cNvSpPr txBox="1"/>
          <p:nvPr/>
        </p:nvSpPr>
        <p:spPr>
          <a:xfrm>
            <a:off x="5742930" y="681038"/>
            <a:ext cx="3738999" cy="338554"/>
          </a:xfrm>
          <a:prstGeom prst="rect">
            <a:avLst/>
          </a:prstGeom>
          <a:noFill/>
        </p:spPr>
        <p:txBody>
          <a:bodyPr wrap="square" rtlCol="0">
            <a:spAutoFit/>
          </a:bodyPr>
          <a:lstStyle/>
          <a:p>
            <a:r>
              <a:rPr lang="en-US" sz="1600" b="1" dirty="0"/>
              <a:t>Configuration with 8 BMCN blocks</a:t>
            </a:r>
          </a:p>
        </p:txBody>
      </p:sp>
    </p:spTree>
    <p:extLst>
      <p:ext uri="{BB962C8B-B14F-4D97-AF65-F5344CB8AC3E}">
        <p14:creationId xmlns:p14="http://schemas.microsoft.com/office/powerpoint/2010/main" val="1197007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E70C3D76-A264-8D89-4299-EED38F0BD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0" y="466311"/>
            <a:ext cx="12069859" cy="5925377"/>
          </a:xfrm>
          <a:prstGeom prst="rect">
            <a:avLst/>
          </a:prstGeom>
        </p:spPr>
      </p:pic>
      <p:sp>
        <p:nvSpPr>
          <p:cNvPr id="2" name="Date Placeholder 1">
            <a:extLst>
              <a:ext uri="{FF2B5EF4-FFF2-40B4-BE49-F238E27FC236}">
                <a16:creationId xmlns:a16="http://schemas.microsoft.com/office/drawing/2014/main" id="{555438E0-D554-FF86-4A90-DE9CE8538643}"/>
              </a:ext>
            </a:extLst>
          </p:cNvPr>
          <p:cNvSpPr>
            <a:spLocks noGrp="1"/>
          </p:cNvSpPr>
          <p:nvPr>
            <p:ph type="dt" sz="half" idx="10"/>
          </p:nvPr>
        </p:nvSpPr>
        <p:spPr/>
        <p:txBody>
          <a:bodyPr/>
          <a:lstStyle/>
          <a:p>
            <a:fld id="{95FE43F4-A073-4D30-99BE-BBD6EAC1D224}" type="datetime1">
              <a:rPr lang="en-US" smtClean="0"/>
              <a:t>9/16/2022</a:t>
            </a:fld>
            <a:endParaRPr lang="en-US"/>
          </a:p>
        </p:txBody>
      </p:sp>
      <p:sp>
        <p:nvSpPr>
          <p:cNvPr id="3" name="Footer Placeholder 2">
            <a:extLst>
              <a:ext uri="{FF2B5EF4-FFF2-40B4-BE49-F238E27FC236}">
                <a16:creationId xmlns:a16="http://schemas.microsoft.com/office/drawing/2014/main" id="{E9F9B83D-FABA-1E98-E316-9138DE32F229}"/>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7C35E16D-C742-CCFF-FC7D-9753AC8F7536}"/>
              </a:ext>
            </a:extLst>
          </p:cNvPr>
          <p:cNvSpPr>
            <a:spLocks noGrp="1"/>
          </p:cNvSpPr>
          <p:nvPr>
            <p:ph type="sldNum" sz="quarter" idx="12"/>
          </p:nvPr>
        </p:nvSpPr>
        <p:spPr/>
        <p:txBody>
          <a:bodyPr/>
          <a:lstStyle/>
          <a:p>
            <a:fld id="{443F4085-F2C1-4F1D-B128-8B1E659C333A}" type="slidenum">
              <a:rPr lang="en-US" smtClean="0"/>
              <a:t>47</a:t>
            </a:fld>
            <a:endParaRPr lang="en-US"/>
          </a:p>
        </p:txBody>
      </p:sp>
      <p:sp>
        <p:nvSpPr>
          <p:cNvPr id="7" name="TextBox 6">
            <a:extLst>
              <a:ext uri="{FF2B5EF4-FFF2-40B4-BE49-F238E27FC236}">
                <a16:creationId xmlns:a16="http://schemas.microsoft.com/office/drawing/2014/main" id="{A1A946F4-9DC1-B389-F921-3D8584753346}"/>
              </a:ext>
            </a:extLst>
          </p:cNvPr>
          <p:cNvSpPr txBox="1"/>
          <p:nvPr/>
        </p:nvSpPr>
        <p:spPr>
          <a:xfrm>
            <a:off x="9611797" y="726706"/>
            <a:ext cx="2186763" cy="369332"/>
          </a:xfrm>
          <a:prstGeom prst="rect">
            <a:avLst/>
          </a:prstGeom>
          <a:noFill/>
        </p:spPr>
        <p:txBody>
          <a:bodyPr wrap="square">
            <a:spAutoFit/>
          </a:bodyPr>
          <a:lstStyle/>
          <a:p>
            <a:r>
              <a:rPr lang="en-US" sz="1800" b="1" i="1" dirty="0">
                <a:solidFill>
                  <a:srgbClr val="002060"/>
                </a:solidFill>
                <a:latin typeface="Helvetica" panose="020B0604020202020204" pitchFamily="34" charset="0"/>
                <a:cs typeface="Helvetica" panose="020B0604020202020204" pitchFamily="34" charset="0"/>
              </a:rPr>
              <a:t>Jonathan Paley</a:t>
            </a:r>
          </a:p>
        </p:txBody>
      </p:sp>
    </p:spTree>
    <p:extLst>
      <p:ext uri="{BB962C8B-B14F-4D97-AF65-F5344CB8AC3E}">
        <p14:creationId xmlns:p14="http://schemas.microsoft.com/office/powerpoint/2010/main" val="1001431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4B8D43-A5EB-4ED5-86C6-BF644272DFC8}"/>
              </a:ext>
            </a:extLst>
          </p:cNvPr>
          <p:cNvSpPr>
            <a:spLocks noGrp="1"/>
          </p:cNvSpPr>
          <p:nvPr>
            <p:ph type="ftr" sz="quarter" idx="15"/>
          </p:nvPr>
        </p:nvSpPr>
        <p:spPr/>
        <p:txBody>
          <a:bodyPr/>
          <a:lstStyle/>
          <a:p>
            <a:pPr eaLnBrk="1" hangingPunct="1"/>
            <a:r>
              <a:rPr lang="en-US" altLang="en-US">
                <a:latin typeface="Helvetica" panose="020B0604020202020204" pitchFamily="34" charset="0"/>
                <a:ea typeface="MS PGothic" panose="020B0600070205080204" pitchFamily="34" charset="-128"/>
              </a:rPr>
              <a:t>LBNF Hadron Absorber  Mechanical Design</a:t>
            </a:r>
            <a:endParaRPr lang="en-US" altLang="en-US" b="1" dirty="0">
              <a:latin typeface="Helvetica" panose="020B0604020202020204" pitchFamily="34" charset="0"/>
              <a:ea typeface="MS PGothic" panose="020B0600070205080204" pitchFamily="34" charset="-128"/>
            </a:endParaRPr>
          </a:p>
        </p:txBody>
      </p:sp>
      <p:sp>
        <p:nvSpPr>
          <p:cNvPr id="5" name="Slide Number Placeholder 4">
            <a:extLst>
              <a:ext uri="{FF2B5EF4-FFF2-40B4-BE49-F238E27FC236}">
                <a16:creationId xmlns:a16="http://schemas.microsoft.com/office/drawing/2014/main" id="{2261726E-7F48-4689-9119-8EFD7D2C9080}"/>
              </a:ext>
            </a:extLst>
          </p:cNvPr>
          <p:cNvSpPr>
            <a:spLocks noGrp="1"/>
          </p:cNvSpPr>
          <p:nvPr>
            <p:ph type="sldNum" sz="quarter" idx="16"/>
          </p:nvPr>
        </p:nvSpPr>
        <p:spPr/>
        <p:txBody>
          <a:bodyPr/>
          <a:lstStyle/>
          <a:p>
            <a:fld id="{B71519E6-F709-4990-B973-B339820CA70B}" type="slidenum">
              <a:rPr lang="en-US" altLang="en-US" smtClean="0"/>
              <a:pPr/>
              <a:t>48</a:t>
            </a:fld>
            <a:endParaRPr lang="en-US" altLang="en-US" dirty="0"/>
          </a:p>
        </p:txBody>
      </p:sp>
      <p:sp>
        <p:nvSpPr>
          <p:cNvPr id="8" name="TextBox 7">
            <a:extLst>
              <a:ext uri="{FF2B5EF4-FFF2-40B4-BE49-F238E27FC236}">
                <a16:creationId xmlns:a16="http://schemas.microsoft.com/office/drawing/2014/main" id="{CD32B511-3B09-4B11-B349-A5EC328883CC}"/>
              </a:ext>
            </a:extLst>
          </p:cNvPr>
          <p:cNvSpPr txBox="1"/>
          <p:nvPr/>
        </p:nvSpPr>
        <p:spPr>
          <a:xfrm>
            <a:off x="4311104" y="210162"/>
            <a:ext cx="3375219" cy="738664"/>
          </a:xfrm>
          <a:prstGeom prst="rect">
            <a:avLst/>
          </a:prstGeom>
          <a:noFill/>
        </p:spPr>
        <p:txBody>
          <a:bodyPr wrap="none" rtlCol="0">
            <a:spAutoFit/>
          </a:bodyPr>
          <a:lstStyle/>
          <a:p>
            <a:r>
              <a:rPr lang="en-US" sz="2400" b="1" dirty="0">
                <a:solidFill>
                  <a:schemeClr val="accent1"/>
                </a:solidFill>
              </a:rPr>
              <a:t>HADES Retractive system</a:t>
            </a:r>
          </a:p>
          <a:p>
            <a:endParaRPr lang="en-US" dirty="0"/>
          </a:p>
        </p:txBody>
      </p:sp>
      <p:sp>
        <p:nvSpPr>
          <p:cNvPr id="14" name="TextBox 13">
            <a:extLst>
              <a:ext uri="{FF2B5EF4-FFF2-40B4-BE49-F238E27FC236}">
                <a16:creationId xmlns:a16="http://schemas.microsoft.com/office/drawing/2014/main" id="{964612E8-D00C-445F-9E96-578C1822FB79}"/>
              </a:ext>
            </a:extLst>
          </p:cNvPr>
          <p:cNvSpPr txBox="1"/>
          <p:nvPr/>
        </p:nvSpPr>
        <p:spPr>
          <a:xfrm>
            <a:off x="6728732" y="1430993"/>
            <a:ext cx="1625381" cy="338554"/>
          </a:xfrm>
          <a:prstGeom prst="rect">
            <a:avLst/>
          </a:prstGeom>
          <a:noFill/>
        </p:spPr>
        <p:txBody>
          <a:bodyPr wrap="none" rtlCol="0">
            <a:spAutoFit/>
          </a:bodyPr>
          <a:lstStyle/>
          <a:p>
            <a:r>
              <a:rPr lang="en-US" sz="1600" dirty="0"/>
              <a:t>Drive mechanism</a:t>
            </a:r>
          </a:p>
        </p:txBody>
      </p:sp>
      <p:sp>
        <p:nvSpPr>
          <p:cNvPr id="19" name="TextBox 18">
            <a:extLst>
              <a:ext uri="{FF2B5EF4-FFF2-40B4-BE49-F238E27FC236}">
                <a16:creationId xmlns:a16="http://schemas.microsoft.com/office/drawing/2014/main" id="{EDCEEA6F-720B-452A-AE48-F382EF1D6C73}"/>
              </a:ext>
            </a:extLst>
          </p:cNvPr>
          <p:cNvSpPr txBox="1"/>
          <p:nvPr/>
        </p:nvSpPr>
        <p:spPr>
          <a:xfrm>
            <a:off x="5733588" y="5225144"/>
            <a:ext cx="995144" cy="646331"/>
          </a:xfrm>
          <a:prstGeom prst="rect">
            <a:avLst/>
          </a:prstGeom>
          <a:noFill/>
        </p:spPr>
        <p:txBody>
          <a:bodyPr wrap="none" rtlCol="0">
            <a:spAutoFit/>
          </a:bodyPr>
          <a:lstStyle/>
          <a:p>
            <a:r>
              <a:rPr lang="en-US" dirty="0"/>
              <a:t>Hadron</a:t>
            </a:r>
          </a:p>
          <a:p>
            <a:r>
              <a:rPr lang="en-US" dirty="0"/>
              <a:t> monitor</a:t>
            </a:r>
          </a:p>
        </p:txBody>
      </p:sp>
      <p:sp>
        <p:nvSpPr>
          <p:cNvPr id="2" name="TextBox 1">
            <a:extLst>
              <a:ext uri="{FF2B5EF4-FFF2-40B4-BE49-F238E27FC236}">
                <a16:creationId xmlns:a16="http://schemas.microsoft.com/office/drawing/2014/main" id="{6B09EE26-18CB-4EC0-A8EA-9C93412E591C}"/>
              </a:ext>
            </a:extLst>
          </p:cNvPr>
          <p:cNvSpPr txBox="1"/>
          <p:nvPr/>
        </p:nvSpPr>
        <p:spPr>
          <a:xfrm>
            <a:off x="447513" y="538314"/>
            <a:ext cx="11245247" cy="923330"/>
          </a:xfrm>
          <a:prstGeom prst="rect">
            <a:avLst/>
          </a:prstGeom>
          <a:noFill/>
        </p:spPr>
        <p:txBody>
          <a:bodyPr wrap="square" rtlCol="0">
            <a:spAutoFit/>
          </a:bodyPr>
          <a:lstStyle/>
          <a:p>
            <a:r>
              <a:rPr lang="en-US" dirty="0"/>
              <a:t>The HADES Retractive system delivers the HADES to the beam center line with tolerance +/- 0.5 mm for the beam parameters measurement. During the operation the HADES is located inside of the Retractive system support block.</a:t>
            </a:r>
          </a:p>
          <a:p>
            <a:endParaRPr lang="en-US" dirty="0"/>
          </a:p>
        </p:txBody>
      </p:sp>
      <p:sp>
        <p:nvSpPr>
          <p:cNvPr id="6" name="Date Placeholder 5">
            <a:extLst>
              <a:ext uri="{FF2B5EF4-FFF2-40B4-BE49-F238E27FC236}">
                <a16:creationId xmlns:a16="http://schemas.microsoft.com/office/drawing/2014/main" id="{ACB17210-3AE7-4BEE-A3B8-2CBF82FCF4F7}"/>
              </a:ext>
            </a:extLst>
          </p:cNvPr>
          <p:cNvSpPr>
            <a:spLocks noGrp="1"/>
          </p:cNvSpPr>
          <p:nvPr>
            <p:ph type="dt" sz="half" idx="14"/>
          </p:nvPr>
        </p:nvSpPr>
        <p:spPr/>
        <p:txBody>
          <a:bodyPr/>
          <a:lstStyle/>
          <a:p>
            <a:fld id="{C0AFEC61-D5A9-4A23-8F1F-86DB5F4514D9}" type="datetime1">
              <a:rPr lang="en-US" altLang="en-US" smtClean="0"/>
              <a:t>9/16/2022</a:t>
            </a:fld>
            <a:endParaRPr lang="en-US" altLang="en-US" dirty="0"/>
          </a:p>
        </p:txBody>
      </p:sp>
      <p:pic>
        <p:nvPicPr>
          <p:cNvPr id="20" name="Picture 19" descr="Graphical user interface, application&#10;&#10;Description automatically generated">
            <a:extLst>
              <a:ext uri="{FF2B5EF4-FFF2-40B4-BE49-F238E27FC236}">
                <a16:creationId xmlns:a16="http://schemas.microsoft.com/office/drawing/2014/main" id="{3CA79084-0653-EABF-2755-48FFEFE894A7}"/>
              </a:ext>
            </a:extLst>
          </p:cNvPr>
          <p:cNvPicPr>
            <a:picLocks noChangeAspect="1"/>
          </p:cNvPicPr>
          <p:nvPr/>
        </p:nvPicPr>
        <p:blipFill rotWithShape="1">
          <a:blip r:embed="rId2">
            <a:extLst>
              <a:ext uri="{28A0092B-C50C-407E-A947-70E740481C1C}">
                <a14:useLocalDpi xmlns:a14="http://schemas.microsoft.com/office/drawing/2010/main" val="0"/>
              </a:ext>
            </a:extLst>
          </a:blip>
          <a:srcRect l="30357" t="28164" r="21357" b="18131"/>
          <a:stretch/>
        </p:blipFill>
        <p:spPr>
          <a:xfrm>
            <a:off x="465439" y="1411243"/>
            <a:ext cx="5886995" cy="357146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E878B01F-F56C-D5DE-0FBC-A2644B09BC7A}"/>
              </a:ext>
            </a:extLst>
          </p:cNvPr>
          <p:cNvPicPr>
            <a:picLocks noChangeAspect="1"/>
          </p:cNvPicPr>
          <p:nvPr/>
        </p:nvPicPr>
        <p:blipFill rotWithShape="1">
          <a:blip r:embed="rId3">
            <a:extLst>
              <a:ext uri="{28A0092B-C50C-407E-A947-70E740481C1C}">
                <a14:useLocalDpi xmlns:a14="http://schemas.microsoft.com/office/drawing/2010/main" val="0"/>
              </a:ext>
            </a:extLst>
          </a:blip>
          <a:srcRect l="35786" t="23319" r="43928" b="7146"/>
          <a:stretch/>
        </p:blipFill>
        <p:spPr>
          <a:xfrm>
            <a:off x="9773195" y="2343526"/>
            <a:ext cx="1919566" cy="3589047"/>
          </a:xfrm>
          <a:prstGeom prst="rect">
            <a:avLst/>
          </a:prstGeom>
        </p:spPr>
      </p:pic>
      <p:pic>
        <p:nvPicPr>
          <p:cNvPr id="24" name="Picture 23" descr="Graphical user interface&#10;&#10;Description automatically generated with medium confidence">
            <a:extLst>
              <a:ext uri="{FF2B5EF4-FFF2-40B4-BE49-F238E27FC236}">
                <a16:creationId xmlns:a16="http://schemas.microsoft.com/office/drawing/2014/main" id="{47C5D27A-A05E-EA79-7C7D-C11C2CA14637}"/>
              </a:ext>
            </a:extLst>
          </p:cNvPr>
          <p:cNvPicPr>
            <a:picLocks noChangeAspect="1"/>
          </p:cNvPicPr>
          <p:nvPr/>
        </p:nvPicPr>
        <p:blipFill rotWithShape="1">
          <a:blip r:embed="rId4">
            <a:extLst>
              <a:ext uri="{28A0092B-C50C-407E-A947-70E740481C1C}">
                <a14:useLocalDpi xmlns:a14="http://schemas.microsoft.com/office/drawing/2010/main" val="0"/>
              </a:ext>
            </a:extLst>
          </a:blip>
          <a:srcRect l="31000" t="52652" r="44147" b="4695"/>
          <a:stretch/>
        </p:blipFill>
        <p:spPr>
          <a:xfrm>
            <a:off x="5501788" y="2343526"/>
            <a:ext cx="3957006" cy="3704169"/>
          </a:xfrm>
          <a:prstGeom prst="rect">
            <a:avLst/>
          </a:prstGeom>
        </p:spPr>
      </p:pic>
      <p:cxnSp>
        <p:nvCxnSpPr>
          <p:cNvPr id="26" name="Straight Arrow Connector 25">
            <a:extLst>
              <a:ext uri="{FF2B5EF4-FFF2-40B4-BE49-F238E27FC236}">
                <a16:creationId xmlns:a16="http://schemas.microsoft.com/office/drawing/2014/main" id="{A7F0234B-D325-ADD3-C84A-93C1C3F9537C}"/>
              </a:ext>
            </a:extLst>
          </p:cNvPr>
          <p:cNvCxnSpPr>
            <a:cxnSpLocks/>
            <a:stCxn id="14" idx="1"/>
          </p:cNvCxnSpPr>
          <p:nvPr/>
        </p:nvCxnSpPr>
        <p:spPr>
          <a:xfrm flipH="1">
            <a:off x="6156960" y="1600270"/>
            <a:ext cx="571772" cy="315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C82AD680-A834-840E-6CC8-F2C4842C43C5}"/>
              </a:ext>
            </a:extLst>
          </p:cNvPr>
          <p:cNvSpPr txBox="1"/>
          <p:nvPr/>
        </p:nvSpPr>
        <p:spPr>
          <a:xfrm>
            <a:off x="4145280" y="1352505"/>
            <a:ext cx="1164742" cy="369332"/>
          </a:xfrm>
          <a:prstGeom prst="rect">
            <a:avLst/>
          </a:prstGeom>
          <a:noFill/>
        </p:spPr>
        <p:txBody>
          <a:bodyPr wrap="none" rtlCol="0">
            <a:spAutoFit/>
          </a:bodyPr>
          <a:lstStyle/>
          <a:p>
            <a:r>
              <a:rPr lang="en-US" dirty="0"/>
              <a:t>Screw jack</a:t>
            </a:r>
          </a:p>
        </p:txBody>
      </p:sp>
      <p:cxnSp>
        <p:nvCxnSpPr>
          <p:cNvPr id="32" name="Straight Arrow Connector 31">
            <a:extLst>
              <a:ext uri="{FF2B5EF4-FFF2-40B4-BE49-F238E27FC236}">
                <a16:creationId xmlns:a16="http://schemas.microsoft.com/office/drawing/2014/main" id="{6D9D6394-C536-C495-1F2A-726414B4399A}"/>
              </a:ext>
            </a:extLst>
          </p:cNvPr>
          <p:cNvCxnSpPr>
            <a:stCxn id="30" idx="1"/>
          </p:cNvCxnSpPr>
          <p:nvPr/>
        </p:nvCxnSpPr>
        <p:spPr>
          <a:xfrm flipH="1">
            <a:off x="3408936" y="1537171"/>
            <a:ext cx="736344" cy="2854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1A45424-EACD-C671-A7AC-C4B0B56FA7E3}"/>
              </a:ext>
            </a:extLst>
          </p:cNvPr>
          <p:cNvSpPr txBox="1"/>
          <p:nvPr/>
        </p:nvSpPr>
        <p:spPr>
          <a:xfrm>
            <a:off x="9982200" y="1946972"/>
            <a:ext cx="1604285" cy="369332"/>
          </a:xfrm>
          <a:prstGeom prst="rect">
            <a:avLst/>
          </a:prstGeom>
          <a:noFill/>
        </p:spPr>
        <p:txBody>
          <a:bodyPr wrap="none" rtlCol="0">
            <a:spAutoFit/>
          </a:bodyPr>
          <a:lstStyle/>
          <a:p>
            <a:r>
              <a:rPr lang="en-US" dirty="0"/>
              <a:t>HADES Module</a:t>
            </a:r>
          </a:p>
        </p:txBody>
      </p:sp>
      <p:sp>
        <p:nvSpPr>
          <p:cNvPr id="34" name="TextBox 33">
            <a:extLst>
              <a:ext uri="{FF2B5EF4-FFF2-40B4-BE49-F238E27FC236}">
                <a16:creationId xmlns:a16="http://schemas.microsoft.com/office/drawing/2014/main" id="{E54197CF-94AC-799C-44C8-D433517D1C7B}"/>
              </a:ext>
            </a:extLst>
          </p:cNvPr>
          <p:cNvSpPr txBox="1"/>
          <p:nvPr/>
        </p:nvSpPr>
        <p:spPr>
          <a:xfrm>
            <a:off x="4145280" y="3429000"/>
            <a:ext cx="987771" cy="646331"/>
          </a:xfrm>
          <a:prstGeom prst="rect">
            <a:avLst/>
          </a:prstGeom>
          <a:noFill/>
        </p:spPr>
        <p:txBody>
          <a:bodyPr wrap="none" rtlCol="0">
            <a:spAutoFit/>
          </a:bodyPr>
          <a:lstStyle/>
          <a:p>
            <a:r>
              <a:rPr lang="en-US" dirty="0"/>
              <a:t>Support </a:t>
            </a:r>
          </a:p>
          <a:p>
            <a:r>
              <a:rPr lang="en-US" dirty="0"/>
              <a:t>block</a:t>
            </a:r>
          </a:p>
        </p:txBody>
      </p:sp>
      <p:cxnSp>
        <p:nvCxnSpPr>
          <p:cNvPr id="36" name="Straight Arrow Connector 35">
            <a:extLst>
              <a:ext uri="{FF2B5EF4-FFF2-40B4-BE49-F238E27FC236}">
                <a16:creationId xmlns:a16="http://schemas.microsoft.com/office/drawing/2014/main" id="{015BE904-B11B-8249-E687-297BE79C6E87}"/>
              </a:ext>
            </a:extLst>
          </p:cNvPr>
          <p:cNvCxnSpPr>
            <a:stCxn id="34" idx="1"/>
          </p:cNvCxnSpPr>
          <p:nvPr/>
        </p:nvCxnSpPr>
        <p:spPr>
          <a:xfrm flipH="1" flipV="1">
            <a:off x="3474720" y="3429000"/>
            <a:ext cx="670560" cy="323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FB900DD3-7B1C-BABB-3109-27BFB6A0595C}"/>
              </a:ext>
            </a:extLst>
          </p:cNvPr>
          <p:cNvSpPr txBox="1"/>
          <p:nvPr/>
        </p:nvSpPr>
        <p:spPr>
          <a:xfrm>
            <a:off x="4639165" y="4511040"/>
            <a:ext cx="890565" cy="646331"/>
          </a:xfrm>
          <a:prstGeom prst="rect">
            <a:avLst/>
          </a:prstGeom>
          <a:noFill/>
        </p:spPr>
        <p:txBody>
          <a:bodyPr wrap="none" rtlCol="0">
            <a:spAutoFit/>
          </a:bodyPr>
          <a:lstStyle/>
          <a:p>
            <a:r>
              <a:rPr lang="en-US" dirty="0"/>
              <a:t>Moving</a:t>
            </a:r>
          </a:p>
          <a:p>
            <a:r>
              <a:rPr lang="en-US" dirty="0"/>
              <a:t>block</a:t>
            </a:r>
          </a:p>
        </p:txBody>
      </p:sp>
      <p:cxnSp>
        <p:nvCxnSpPr>
          <p:cNvPr id="39" name="Straight Arrow Connector 38">
            <a:extLst>
              <a:ext uri="{FF2B5EF4-FFF2-40B4-BE49-F238E27FC236}">
                <a16:creationId xmlns:a16="http://schemas.microsoft.com/office/drawing/2014/main" id="{9A8E8D7F-35D3-ABCC-5716-6A5A314266D3}"/>
              </a:ext>
            </a:extLst>
          </p:cNvPr>
          <p:cNvCxnSpPr>
            <a:stCxn id="37" idx="3"/>
          </p:cNvCxnSpPr>
          <p:nvPr/>
        </p:nvCxnSpPr>
        <p:spPr>
          <a:xfrm flipV="1">
            <a:off x="5529730" y="4649310"/>
            <a:ext cx="822704" cy="184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5B8A707C-0987-BB09-B1A5-83B586D6031A}"/>
              </a:ext>
            </a:extLst>
          </p:cNvPr>
          <p:cNvSpPr txBox="1"/>
          <p:nvPr/>
        </p:nvSpPr>
        <p:spPr>
          <a:xfrm>
            <a:off x="4727651" y="5548309"/>
            <a:ext cx="820417" cy="369332"/>
          </a:xfrm>
          <a:prstGeom prst="rect">
            <a:avLst/>
          </a:prstGeom>
          <a:noFill/>
        </p:spPr>
        <p:txBody>
          <a:bodyPr wrap="none" rtlCol="0">
            <a:spAutoFit/>
          </a:bodyPr>
          <a:lstStyle/>
          <a:p>
            <a:r>
              <a:rPr lang="en-US" dirty="0"/>
              <a:t>HADES</a:t>
            </a:r>
          </a:p>
        </p:txBody>
      </p:sp>
      <p:cxnSp>
        <p:nvCxnSpPr>
          <p:cNvPr id="42" name="Straight Arrow Connector 41">
            <a:extLst>
              <a:ext uri="{FF2B5EF4-FFF2-40B4-BE49-F238E27FC236}">
                <a16:creationId xmlns:a16="http://schemas.microsoft.com/office/drawing/2014/main" id="{CF2B45EA-B042-DFE0-9376-C787BFB5ACFA}"/>
              </a:ext>
            </a:extLst>
          </p:cNvPr>
          <p:cNvCxnSpPr>
            <a:cxnSpLocks/>
          </p:cNvCxnSpPr>
          <p:nvPr/>
        </p:nvCxnSpPr>
        <p:spPr>
          <a:xfrm flipV="1">
            <a:off x="5548068" y="5417867"/>
            <a:ext cx="1270743" cy="315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2048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317" y="21462"/>
            <a:ext cx="8293100" cy="751712"/>
          </a:xfrm>
        </p:spPr>
        <p:txBody>
          <a:bodyPr>
            <a:normAutofit/>
          </a:bodyPr>
          <a:lstStyle/>
          <a:p>
            <a:r>
              <a:rPr lang="en-US" sz="2400" dirty="0">
                <a:solidFill>
                  <a:srgbClr val="0070C0"/>
                </a:solidFill>
              </a:rPr>
              <a:t>Qualifying weld procedure for all types of welds</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A3AEB3-F357-4976-957D-37E69D95FBAF}"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a:xfrm>
            <a:off x="10941417" y="6532812"/>
            <a:ext cx="700617" cy="187325"/>
          </a:xfrm>
        </p:spPr>
        <p:txBody>
          <a:bodyPr/>
          <a:lstStyle/>
          <a:p>
            <a:pPr>
              <a:defRPr/>
            </a:pPr>
            <a:fld id="{0C39C72E-2A13-EB4D-AD45-6D4E6ACAED8D}" type="slidenum">
              <a:rPr lang="en-US" smtClean="0"/>
              <a:pPr>
                <a:defRPr/>
              </a:pPr>
              <a:t>49</a:t>
            </a:fld>
            <a:endParaRPr lang="en-US" dirty="0"/>
          </a:p>
        </p:txBody>
      </p:sp>
      <p:sp>
        <p:nvSpPr>
          <p:cNvPr id="3" name="Content Placeholder 2"/>
          <p:cNvSpPr>
            <a:spLocks noGrp="1"/>
          </p:cNvSpPr>
          <p:nvPr>
            <p:ph idx="13"/>
          </p:nvPr>
        </p:nvSpPr>
        <p:spPr>
          <a:xfrm>
            <a:off x="1978026" y="626022"/>
            <a:ext cx="8414767" cy="4846638"/>
          </a:xfrm>
          <a:prstGeom prst="rect">
            <a:avLst/>
          </a:prstGeom>
        </p:spPr>
        <p:txBody>
          <a:bodyPr vert="horz" lIns="0" tIns="45720" rIns="0" bIns="45720" rtlCol="0">
            <a:normAutofit/>
          </a:bodyPr>
          <a:lstStyle/>
          <a:p>
            <a:pPr marL="342900" indent="-342900"/>
            <a:r>
              <a:rPr lang="en-US" sz="2000" dirty="0">
                <a:solidFill>
                  <a:srgbClr val="004C97"/>
                </a:solidFill>
              </a:rPr>
              <a:t>Welding procedure was qualified for both pipe and plug weld designs.</a:t>
            </a:r>
          </a:p>
        </p:txBody>
      </p:sp>
      <p:sp>
        <p:nvSpPr>
          <p:cNvPr id="17" name="TextBox 16">
            <a:extLst>
              <a:ext uri="{FF2B5EF4-FFF2-40B4-BE49-F238E27FC236}">
                <a16:creationId xmlns:a16="http://schemas.microsoft.com/office/drawing/2014/main" id="{85441076-BD15-414D-9948-0AD123199121}"/>
              </a:ext>
            </a:extLst>
          </p:cNvPr>
          <p:cNvSpPr txBox="1"/>
          <p:nvPr/>
        </p:nvSpPr>
        <p:spPr>
          <a:xfrm>
            <a:off x="6185409" y="3860403"/>
            <a:ext cx="4509263" cy="2631490"/>
          </a:xfrm>
          <a:prstGeom prst="rect">
            <a:avLst/>
          </a:prstGeom>
          <a:noFill/>
        </p:spPr>
        <p:txBody>
          <a:bodyPr wrap="square" rtlCol="0">
            <a:spAutoFit/>
          </a:bodyPr>
          <a:lstStyle>
            <a:defPPr>
              <a:defRPr lang="en-US"/>
            </a:defPPr>
            <a:lvl1pPr>
              <a:defRPr sz="1200" b="1">
                <a:solidFill>
                  <a:srgbClr val="002060"/>
                </a:solidFill>
                <a:latin typeface="Helvetica" panose="020B0604020202020204" pitchFamily="34" charset="0"/>
                <a:cs typeface="Helvetica" panose="020B0604020202020204" pitchFamily="34" charset="0"/>
              </a:defRPr>
            </a:lvl1pPr>
          </a:lstStyle>
          <a:p>
            <a:pPr marL="171450" indent="-171450" algn="just">
              <a:buFont typeface="Arial" panose="020B0604020202020204" pitchFamily="34" charset="0"/>
              <a:buChar char="•"/>
            </a:pPr>
            <a:r>
              <a:rPr lang="en-US" sz="1500" b="0" dirty="0"/>
              <a:t>6 out of 6 pipe to block weld coupons passed ASME </a:t>
            </a:r>
            <a:r>
              <a:rPr lang="en-US" sz="1500" b="0" dirty="0" err="1"/>
              <a:t>B31.3</a:t>
            </a:r>
            <a:r>
              <a:rPr lang="en-US" sz="1500" b="0" dirty="0"/>
              <a:t> Normal Fluid Service criteria. Welds were done as per WPS: </a:t>
            </a:r>
            <a:r>
              <a:rPr lang="en-US" sz="1500" b="0" dirty="0" err="1"/>
              <a:t>ED0017753-LBNF</a:t>
            </a:r>
            <a:r>
              <a:rPr lang="en-US" sz="1500" b="0" dirty="0"/>
              <a:t> Absorber Aluminum Core Block Pipe to Block WPS.</a:t>
            </a:r>
          </a:p>
          <a:p>
            <a:endParaRPr lang="en-US" sz="1500" b="0" dirty="0"/>
          </a:p>
          <a:p>
            <a:pPr marL="171450" indent="-171450">
              <a:buFont typeface="Arial" panose="020B0604020202020204" pitchFamily="34" charset="0"/>
              <a:buChar char="•"/>
            </a:pPr>
            <a:r>
              <a:rPr lang="en-US" sz="1500" b="0" dirty="0"/>
              <a:t>6 out of 6 plug weld coupons passed ASME </a:t>
            </a:r>
            <a:r>
              <a:rPr lang="en-US" sz="1500" b="0" dirty="0" err="1"/>
              <a:t>B31.3</a:t>
            </a:r>
            <a:r>
              <a:rPr lang="en-US" sz="1500" b="0" dirty="0"/>
              <a:t> Normal Fluid Service criteria. Welds were done as per WPS: </a:t>
            </a:r>
            <a:r>
              <a:rPr lang="en-US" sz="1500" b="0" dirty="0" err="1"/>
              <a:t>ED0017773-LBNF</a:t>
            </a:r>
            <a:r>
              <a:rPr lang="en-US" sz="1500" b="0" dirty="0"/>
              <a:t> Absorber Aluminum Core Block Plug Welds WPS.</a:t>
            </a:r>
          </a:p>
          <a:p>
            <a:endParaRPr lang="en-US" sz="1500" b="0" dirty="0"/>
          </a:p>
        </p:txBody>
      </p:sp>
      <p:pic>
        <p:nvPicPr>
          <p:cNvPr id="8" name="Picture 7">
            <a:extLst>
              <a:ext uri="{FF2B5EF4-FFF2-40B4-BE49-F238E27FC236}">
                <a16:creationId xmlns:a16="http://schemas.microsoft.com/office/drawing/2014/main" id="{0850113F-13A6-D30C-6481-E1A624B55CF1}"/>
              </a:ext>
            </a:extLst>
          </p:cNvPr>
          <p:cNvPicPr>
            <a:picLocks noChangeAspect="1"/>
          </p:cNvPicPr>
          <p:nvPr/>
        </p:nvPicPr>
        <p:blipFill>
          <a:blip r:embed="rId2"/>
          <a:stretch>
            <a:fillRect/>
          </a:stretch>
        </p:blipFill>
        <p:spPr>
          <a:xfrm>
            <a:off x="1799209" y="973025"/>
            <a:ext cx="4366915" cy="3046988"/>
          </a:xfrm>
          <a:prstGeom prst="rect">
            <a:avLst/>
          </a:prstGeom>
        </p:spPr>
      </p:pic>
      <p:pic>
        <p:nvPicPr>
          <p:cNvPr id="11" name="Picture 10">
            <a:extLst>
              <a:ext uri="{FF2B5EF4-FFF2-40B4-BE49-F238E27FC236}">
                <a16:creationId xmlns:a16="http://schemas.microsoft.com/office/drawing/2014/main" id="{10F62D04-19F4-6EA2-CD0D-CD57243F0F45}"/>
              </a:ext>
            </a:extLst>
          </p:cNvPr>
          <p:cNvPicPr>
            <a:picLocks noChangeAspect="1"/>
          </p:cNvPicPr>
          <p:nvPr/>
        </p:nvPicPr>
        <p:blipFill>
          <a:blip r:embed="rId3"/>
          <a:stretch>
            <a:fillRect/>
          </a:stretch>
        </p:blipFill>
        <p:spPr>
          <a:xfrm>
            <a:off x="1799208" y="4020014"/>
            <a:ext cx="4296792" cy="2321453"/>
          </a:xfrm>
          <a:prstGeom prst="rect">
            <a:avLst/>
          </a:prstGeom>
        </p:spPr>
      </p:pic>
      <p:pic>
        <p:nvPicPr>
          <p:cNvPr id="14" name="Picture 13">
            <a:extLst>
              <a:ext uri="{FF2B5EF4-FFF2-40B4-BE49-F238E27FC236}">
                <a16:creationId xmlns:a16="http://schemas.microsoft.com/office/drawing/2014/main" id="{2C41CA94-B3B7-05E8-B165-63B94AAC107E}"/>
              </a:ext>
            </a:extLst>
          </p:cNvPr>
          <p:cNvPicPr>
            <a:picLocks noChangeAspect="1"/>
          </p:cNvPicPr>
          <p:nvPr/>
        </p:nvPicPr>
        <p:blipFill>
          <a:blip r:embed="rId4"/>
          <a:stretch>
            <a:fillRect/>
          </a:stretch>
        </p:blipFill>
        <p:spPr>
          <a:xfrm>
            <a:off x="6185408" y="1001879"/>
            <a:ext cx="4366914" cy="2858525"/>
          </a:xfrm>
          <a:prstGeom prst="rect">
            <a:avLst/>
          </a:prstGeom>
        </p:spPr>
      </p:pic>
    </p:spTree>
    <p:extLst>
      <p:ext uri="{BB962C8B-B14F-4D97-AF65-F5344CB8AC3E}">
        <p14:creationId xmlns:p14="http://schemas.microsoft.com/office/powerpoint/2010/main" val="108303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5CC74C6C-F4C7-46D1-87F6-548FF066E125}"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5</a:t>
            </a:fld>
            <a:endParaRPr lang="en-US" dirty="0"/>
          </a:p>
        </p:txBody>
      </p:sp>
      <p:sp>
        <p:nvSpPr>
          <p:cNvPr id="3" name="Content Placeholder 2"/>
          <p:cNvSpPr>
            <a:spLocks noGrp="1"/>
          </p:cNvSpPr>
          <p:nvPr>
            <p:ph idx="13"/>
          </p:nvPr>
        </p:nvSpPr>
        <p:spPr>
          <a:xfrm>
            <a:off x="163069" y="799858"/>
            <a:ext cx="7790237" cy="4846638"/>
          </a:xfrm>
          <a:prstGeom prst="rect">
            <a:avLst/>
          </a:prstGeom>
        </p:spPr>
        <p:txBody>
          <a:bodyPr vert="horz" lIns="0" tIns="45720" rIns="0" bIns="45720" rtlCol="0">
            <a:normAutofit fontScale="92500"/>
          </a:bodyPr>
          <a:lstStyle/>
          <a:p>
            <a:pPr marL="342900" indent="-342900"/>
            <a:endParaRPr lang="en-US" sz="2400" dirty="0">
              <a:solidFill>
                <a:srgbClr val="004C97"/>
              </a:solidFill>
            </a:endParaRPr>
          </a:p>
          <a:p>
            <a:pPr marL="342900" indent="-342900" algn="just"/>
            <a:r>
              <a:rPr lang="en-US" sz="2400" dirty="0">
                <a:solidFill>
                  <a:srgbClr val="004C97"/>
                </a:solidFill>
              </a:rPr>
              <a:t>The configuration of the Absorber is determined through an iterative process between the engineering design, radiological safety, MARS modeling, and the beamline groups.</a:t>
            </a:r>
          </a:p>
          <a:p>
            <a:pPr marL="0" indent="0" algn="just">
              <a:buNone/>
            </a:pPr>
            <a:endParaRPr lang="en-US" sz="2400" dirty="0">
              <a:solidFill>
                <a:srgbClr val="004C97"/>
              </a:solidFill>
            </a:endParaRPr>
          </a:p>
          <a:p>
            <a:pPr marL="342900" indent="-342900" algn="just"/>
            <a:r>
              <a:rPr lang="en-US" sz="2400" dirty="0">
                <a:solidFill>
                  <a:srgbClr val="004C97"/>
                </a:solidFill>
              </a:rPr>
              <a:t>Designed for the optimized beam condition (Dune-doc-294):</a:t>
            </a:r>
          </a:p>
          <a:p>
            <a:pPr marL="342900" indent="-342900" algn="just"/>
            <a:endParaRPr lang="en-US" sz="2400" dirty="0">
              <a:solidFill>
                <a:srgbClr val="004C97"/>
              </a:solidFill>
            </a:endParaRPr>
          </a:p>
          <a:p>
            <a:pPr marL="342900" indent="-342900" algn="just"/>
            <a:endParaRPr lang="en-US" sz="2400" dirty="0">
              <a:solidFill>
                <a:srgbClr val="004C97"/>
              </a:solidFill>
            </a:endParaRPr>
          </a:p>
          <a:p>
            <a:pPr marL="342900" indent="-342900" algn="just"/>
            <a:endParaRPr lang="en-US" sz="2400" dirty="0">
              <a:solidFill>
                <a:srgbClr val="004C97"/>
              </a:solidFill>
            </a:endParaRPr>
          </a:p>
          <a:p>
            <a:pPr marL="342900" indent="-342900" algn="just"/>
            <a:endParaRPr lang="en-US" sz="2400" dirty="0">
              <a:solidFill>
                <a:srgbClr val="004C97"/>
              </a:solidFill>
            </a:endParaRPr>
          </a:p>
          <a:p>
            <a:pPr marL="342900" indent="-342900" algn="just"/>
            <a:r>
              <a:rPr lang="en-US" sz="2400" dirty="0">
                <a:solidFill>
                  <a:srgbClr val="004C97"/>
                </a:solidFill>
              </a:rPr>
              <a:t>Energy deposition in the Absorber and radiological parameters are determined by MARS. They are a function of the type of Target used in the Target Hall.</a:t>
            </a:r>
          </a:p>
          <a:p>
            <a:pPr marL="342900" indent="-342900"/>
            <a:endParaRPr lang="en-US" sz="2400" dirty="0">
              <a:solidFill>
                <a:srgbClr val="004C97"/>
              </a:solidFill>
            </a:endParaRPr>
          </a:p>
        </p:txBody>
      </p:sp>
      <p:graphicFrame>
        <p:nvGraphicFramePr>
          <p:cNvPr id="8" name="Table 8">
            <a:extLst>
              <a:ext uri="{FF2B5EF4-FFF2-40B4-BE49-F238E27FC236}">
                <a16:creationId xmlns:a16="http://schemas.microsoft.com/office/drawing/2014/main" id="{721DB6F1-1D96-41BB-9057-D3DD39651FA9}"/>
              </a:ext>
            </a:extLst>
          </p:cNvPr>
          <p:cNvGraphicFramePr>
            <a:graphicFrameLocks noGrp="1"/>
          </p:cNvGraphicFramePr>
          <p:nvPr>
            <p:extLst>
              <p:ext uri="{D42A27DB-BD31-4B8C-83A1-F6EECF244321}">
                <p14:modId xmlns:p14="http://schemas.microsoft.com/office/powerpoint/2010/main" val="4127470904"/>
              </p:ext>
            </p:extLst>
          </p:nvPr>
        </p:nvGraphicFramePr>
        <p:xfrm>
          <a:off x="517855" y="3357715"/>
          <a:ext cx="6621712" cy="1010920"/>
        </p:xfrm>
        <a:graphic>
          <a:graphicData uri="http://schemas.openxmlformats.org/drawingml/2006/table">
            <a:tbl>
              <a:tblPr firstRow="1" bandRow="1">
                <a:tableStyleId>{5C22544A-7EE6-4342-B048-85BDC9FD1C3A}</a:tableStyleId>
              </a:tblPr>
              <a:tblGrid>
                <a:gridCol w="1655428">
                  <a:extLst>
                    <a:ext uri="{9D8B030D-6E8A-4147-A177-3AD203B41FA5}">
                      <a16:colId xmlns:a16="http://schemas.microsoft.com/office/drawing/2014/main" val="113716555"/>
                    </a:ext>
                  </a:extLst>
                </a:gridCol>
                <a:gridCol w="1655428">
                  <a:extLst>
                    <a:ext uri="{9D8B030D-6E8A-4147-A177-3AD203B41FA5}">
                      <a16:colId xmlns:a16="http://schemas.microsoft.com/office/drawing/2014/main" val="798155738"/>
                    </a:ext>
                  </a:extLst>
                </a:gridCol>
                <a:gridCol w="1655428">
                  <a:extLst>
                    <a:ext uri="{9D8B030D-6E8A-4147-A177-3AD203B41FA5}">
                      <a16:colId xmlns:a16="http://schemas.microsoft.com/office/drawing/2014/main" val="3498235863"/>
                    </a:ext>
                  </a:extLst>
                </a:gridCol>
                <a:gridCol w="1655428">
                  <a:extLst>
                    <a:ext uri="{9D8B030D-6E8A-4147-A177-3AD203B41FA5}">
                      <a16:colId xmlns:a16="http://schemas.microsoft.com/office/drawing/2014/main" val="1220387674"/>
                    </a:ext>
                  </a:extLst>
                </a:gridCol>
              </a:tblGrid>
              <a:tr h="370840">
                <a:tc>
                  <a:txBody>
                    <a:bodyPr/>
                    <a:lstStyle/>
                    <a:p>
                      <a:pPr algn="ctr"/>
                      <a:r>
                        <a:rPr lang="en-US" dirty="0">
                          <a:latin typeface="Helvetica" panose="020B0604020202020204" pitchFamily="34" charset="0"/>
                          <a:cs typeface="Helvetica" panose="020B0604020202020204" pitchFamily="34" charset="0"/>
                        </a:rPr>
                        <a:t>Proton beam energy (</a:t>
                      </a:r>
                      <a:r>
                        <a:rPr lang="en-US" dirty="0" err="1">
                          <a:latin typeface="Helvetica" panose="020B0604020202020204" pitchFamily="34" charset="0"/>
                          <a:cs typeface="Helvetica" panose="020B0604020202020204" pitchFamily="34" charset="0"/>
                        </a:rPr>
                        <a:t>Gev</a:t>
                      </a:r>
                      <a:r>
                        <a:rPr lang="en-US" dirty="0">
                          <a:latin typeface="Helvetica" panose="020B0604020202020204" pitchFamily="34" charset="0"/>
                          <a:cs typeface="Helvetica" panose="020B0604020202020204" pitchFamily="34" charset="0"/>
                        </a:rPr>
                        <a:t>)</a:t>
                      </a:r>
                    </a:p>
                  </a:txBody>
                  <a:tcPr/>
                </a:tc>
                <a:tc>
                  <a:txBody>
                    <a:bodyPr/>
                    <a:lstStyle/>
                    <a:p>
                      <a:pPr algn="ctr"/>
                      <a:r>
                        <a:rPr lang="en-US" dirty="0">
                          <a:latin typeface="Helvetica" panose="020B0604020202020204" pitchFamily="34" charset="0"/>
                          <a:cs typeface="Helvetica" panose="020B0604020202020204" pitchFamily="34" charset="0"/>
                        </a:rPr>
                        <a:t>Protons per cycle</a:t>
                      </a:r>
                    </a:p>
                  </a:txBody>
                  <a:tcPr/>
                </a:tc>
                <a:tc>
                  <a:txBody>
                    <a:bodyPr/>
                    <a:lstStyle/>
                    <a:p>
                      <a:pPr algn="ctr"/>
                      <a:r>
                        <a:rPr lang="en-US" dirty="0">
                          <a:latin typeface="Helvetica" panose="020B0604020202020204" pitchFamily="34" charset="0"/>
                          <a:cs typeface="Helvetica" panose="020B0604020202020204" pitchFamily="34" charset="0"/>
                        </a:rPr>
                        <a:t>Cycle time (Sec)</a:t>
                      </a:r>
                    </a:p>
                  </a:txBody>
                  <a:tcPr/>
                </a:tc>
                <a:tc>
                  <a:txBody>
                    <a:bodyPr/>
                    <a:lstStyle/>
                    <a:p>
                      <a:pPr algn="ctr"/>
                      <a:r>
                        <a:rPr lang="en-US" dirty="0">
                          <a:latin typeface="Helvetica" panose="020B0604020202020204" pitchFamily="34" charset="0"/>
                          <a:cs typeface="Helvetica" panose="020B0604020202020204" pitchFamily="34" charset="0"/>
                        </a:rPr>
                        <a:t>Beam power (MW)</a:t>
                      </a:r>
                    </a:p>
                  </a:txBody>
                  <a:tcPr/>
                </a:tc>
                <a:extLst>
                  <a:ext uri="{0D108BD9-81ED-4DB2-BD59-A6C34878D82A}">
                    <a16:rowId xmlns:a16="http://schemas.microsoft.com/office/drawing/2014/main" val="342219162"/>
                  </a:ext>
                </a:extLst>
              </a:tr>
              <a:tr h="370840">
                <a:tc>
                  <a:txBody>
                    <a:bodyPr/>
                    <a:lstStyle/>
                    <a:p>
                      <a:pPr algn="ctr" fontAlgn="ctr"/>
                      <a:r>
                        <a:rPr lang="en-US" sz="1800" b="0" i="0" u="none" strike="noStrike" dirty="0">
                          <a:solidFill>
                            <a:srgbClr val="000000"/>
                          </a:solidFill>
                          <a:effectLst/>
                          <a:latin typeface="Helvetica" panose="020B0604020202020204" pitchFamily="34" charset="0"/>
                          <a:cs typeface="Helvetica" panose="020B0604020202020204" pitchFamily="34" charset="0"/>
                        </a:rPr>
                        <a:t>120</a:t>
                      </a:r>
                    </a:p>
                  </a:txBody>
                  <a:tcPr marL="0" marR="0" marT="0" marB="0" anchor="ctr"/>
                </a:tc>
                <a:tc>
                  <a:txBody>
                    <a:bodyPr/>
                    <a:lstStyle/>
                    <a:p>
                      <a:pPr algn="ctr" fontAlgn="ctr"/>
                      <a:r>
                        <a:rPr lang="en-US" sz="1800" b="0" i="0" u="none" strike="noStrike" dirty="0">
                          <a:solidFill>
                            <a:srgbClr val="000000"/>
                          </a:solidFill>
                          <a:effectLst/>
                          <a:latin typeface="Helvetica" panose="020B0604020202020204" pitchFamily="34" charset="0"/>
                          <a:cs typeface="Helvetica" panose="020B0604020202020204" pitchFamily="34" charset="0"/>
                        </a:rPr>
                        <a:t>1.5E+14</a:t>
                      </a:r>
                    </a:p>
                  </a:txBody>
                  <a:tcPr marL="0" marR="0" marT="0" marB="0" anchor="ctr"/>
                </a:tc>
                <a:tc>
                  <a:txBody>
                    <a:bodyPr/>
                    <a:lstStyle/>
                    <a:p>
                      <a:pPr algn="ctr" fontAlgn="ctr"/>
                      <a:r>
                        <a:rPr lang="en-US" sz="1800" b="0" i="0" u="none" strike="noStrike" dirty="0">
                          <a:solidFill>
                            <a:srgbClr val="000000"/>
                          </a:solidFill>
                          <a:effectLst/>
                          <a:latin typeface="Helvetica" panose="020B0604020202020204" pitchFamily="34" charset="0"/>
                          <a:cs typeface="Helvetica" panose="020B0604020202020204" pitchFamily="34" charset="0"/>
                        </a:rPr>
                        <a:t>1.2</a:t>
                      </a:r>
                    </a:p>
                  </a:txBody>
                  <a:tcPr marL="0" marR="0" marT="0" marB="0" anchor="ctr"/>
                </a:tc>
                <a:tc>
                  <a:txBody>
                    <a:bodyPr/>
                    <a:lstStyle/>
                    <a:p>
                      <a:pPr algn="ctr" fontAlgn="ctr"/>
                      <a:r>
                        <a:rPr lang="en-US" sz="1800" b="0" i="0" u="none" strike="noStrike" dirty="0">
                          <a:solidFill>
                            <a:srgbClr val="000000"/>
                          </a:solidFill>
                          <a:effectLst/>
                          <a:latin typeface="Helvetica" panose="020B0604020202020204" pitchFamily="34" charset="0"/>
                          <a:cs typeface="Helvetica" panose="020B0604020202020204" pitchFamily="34" charset="0"/>
                        </a:rPr>
                        <a:t>2.4</a:t>
                      </a:r>
                    </a:p>
                  </a:txBody>
                  <a:tcPr marL="0" marR="0" marT="0" marB="0" anchor="ctr"/>
                </a:tc>
                <a:extLst>
                  <a:ext uri="{0D108BD9-81ED-4DB2-BD59-A6C34878D82A}">
                    <a16:rowId xmlns:a16="http://schemas.microsoft.com/office/drawing/2014/main" val="3421551099"/>
                  </a:ext>
                </a:extLst>
              </a:tr>
            </a:tbl>
          </a:graphicData>
        </a:graphic>
      </p:graphicFrame>
      <p:sp>
        <p:nvSpPr>
          <p:cNvPr id="2" name="TextBox 1">
            <a:extLst>
              <a:ext uri="{FF2B5EF4-FFF2-40B4-BE49-F238E27FC236}">
                <a16:creationId xmlns:a16="http://schemas.microsoft.com/office/drawing/2014/main" id="{69036B87-6EE0-27FB-525A-F4D2EE11D478}"/>
              </a:ext>
            </a:extLst>
          </p:cNvPr>
          <p:cNvSpPr txBox="1"/>
          <p:nvPr/>
        </p:nvSpPr>
        <p:spPr>
          <a:xfrm>
            <a:off x="8464163" y="5323255"/>
            <a:ext cx="3697615" cy="646331"/>
          </a:xfrm>
          <a:prstGeom prst="rect">
            <a:avLst/>
          </a:prstGeom>
          <a:noFill/>
        </p:spPr>
        <p:txBody>
          <a:bodyPr wrap="none" rtlCol="0">
            <a:spAutoFit/>
          </a:bodyPr>
          <a:lstStyle/>
          <a:p>
            <a:r>
              <a:rPr lang="en-US" dirty="0"/>
              <a:t>MARS calculated distribution prompt </a:t>
            </a:r>
          </a:p>
          <a:p>
            <a:r>
              <a:rPr lang="en-US" dirty="0"/>
              <a:t>dose (mSv/</a:t>
            </a:r>
            <a:r>
              <a:rPr lang="en-US" dirty="0" err="1"/>
              <a:t>hr</a:t>
            </a:r>
            <a:r>
              <a:rPr lang="en-US" dirty="0"/>
              <a:t>) in the HA complex</a:t>
            </a:r>
          </a:p>
        </p:txBody>
      </p:sp>
      <p:pic>
        <p:nvPicPr>
          <p:cNvPr id="10" name="Content Placeholder 6">
            <a:extLst>
              <a:ext uri="{FF2B5EF4-FFF2-40B4-BE49-F238E27FC236}">
                <a16:creationId xmlns:a16="http://schemas.microsoft.com/office/drawing/2014/main" id="{9D5DF9E6-5434-C302-20EB-C90B14CA0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269" y="1446536"/>
            <a:ext cx="3771662" cy="3675637"/>
          </a:xfrm>
          <a:prstGeom prst="rect">
            <a:avLst/>
          </a:prstGeom>
        </p:spPr>
      </p:pic>
      <p:sp>
        <p:nvSpPr>
          <p:cNvPr id="11" name="Title 1">
            <a:extLst>
              <a:ext uri="{FF2B5EF4-FFF2-40B4-BE49-F238E27FC236}">
                <a16:creationId xmlns:a16="http://schemas.microsoft.com/office/drawing/2014/main" id="{6CAD6094-0522-AA4C-723A-241D3A2CD4F4}"/>
              </a:ext>
            </a:extLst>
          </p:cNvPr>
          <p:cNvSpPr txBox="1">
            <a:spLocks/>
          </p:cNvSpPr>
          <p:nvPr/>
        </p:nvSpPr>
        <p:spPr>
          <a:xfrm>
            <a:off x="3133346" y="160297"/>
            <a:ext cx="6218592" cy="56926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200" b="1" i="0" kern="1200" baseline="0">
                <a:solidFill>
                  <a:srgbClr val="004C97"/>
                </a:solidFill>
                <a:latin typeface="Helvetica"/>
                <a:ea typeface="+mj-ea"/>
                <a:cs typeface="+mj-cs"/>
              </a:defRPr>
            </a:lvl1pPr>
          </a:lstStyle>
          <a:p>
            <a:r>
              <a:rPr lang="en-US" dirty="0">
                <a:solidFill>
                  <a:srgbClr val="0070C0"/>
                </a:solidFill>
              </a:rPr>
              <a:t>LBNF Absorber mechanical design</a:t>
            </a:r>
          </a:p>
        </p:txBody>
      </p:sp>
    </p:spTree>
    <p:extLst>
      <p:ext uri="{BB962C8B-B14F-4D97-AF65-F5344CB8AC3E}">
        <p14:creationId xmlns:p14="http://schemas.microsoft.com/office/powerpoint/2010/main" val="1506378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6ABB6646-D6CB-401F-AF00-3D6CCABEB48E}"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a:t>LBNF Hadron Absorber  Mechanical Design</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6</a:t>
            </a:fld>
            <a:endParaRPr lang="en-US" dirty="0"/>
          </a:p>
        </p:txBody>
      </p:sp>
      <p:sp>
        <p:nvSpPr>
          <p:cNvPr id="3" name="Content Placeholder 2"/>
          <p:cNvSpPr>
            <a:spLocks noGrp="1"/>
          </p:cNvSpPr>
          <p:nvPr>
            <p:ph idx="13"/>
          </p:nvPr>
        </p:nvSpPr>
        <p:spPr>
          <a:xfrm>
            <a:off x="881843" y="584810"/>
            <a:ext cx="10144088" cy="4028250"/>
          </a:xfrm>
          <a:prstGeom prst="rect">
            <a:avLst/>
          </a:prstGeom>
        </p:spPr>
        <p:txBody>
          <a:bodyPr vert="horz" lIns="0" tIns="45720" rIns="0" bIns="45720" rtlCol="0">
            <a:normAutofit/>
          </a:bodyPr>
          <a:lstStyle/>
          <a:p>
            <a:pPr marL="0" indent="0">
              <a:buNone/>
            </a:pPr>
            <a:endParaRPr lang="en-US" sz="2300" dirty="0">
              <a:solidFill>
                <a:srgbClr val="004C97"/>
              </a:solidFill>
            </a:endParaRPr>
          </a:p>
          <a:p>
            <a:pPr marL="342900" indent="-342900" algn="just"/>
            <a:r>
              <a:rPr lang="en-US" sz="1800" dirty="0">
                <a:solidFill>
                  <a:srgbClr val="004C97"/>
                </a:solidFill>
              </a:rPr>
              <a:t>The mechanical design uses experience from </a:t>
            </a:r>
            <a:r>
              <a:rPr lang="en-US" sz="1800" dirty="0" err="1">
                <a:solidFill>
                  <a:srgbClr val="004C97"/>
                </a:solidFill>
              </a:rPr>
              <a:t>NuMI</a:t>
            </a:r>
            <a:r>
              <a:rPr lang="en-US" sz="1800" dirty="0">
                <a:solidFill>
                  <a:srgbClr val="004C97"/>
                </a:solidFill>
              </a:rPr>
              <a:t> and </a:t>
            </a:r>
            <a:r>
              <a:rPr lang="en-US" sz="1800" dirty="0" err="1">
                <a:solidFill>
                  <a:srgbClr val="004C97"/>
                </a:solidFill>
              </a:rPr>
              <a:t>MiniBooNE</a:t>
            </a:r>
            <a:r>
              <a:rPr lang="en-US" sz="1800" dirty="0">
                <a:solidFill>
                  <a:srgbClr val="004C97"/>
                </a:solidFill>
              </a:rPr>
              <a:t> design and operations.</a:t>
            </a:r>
          </a:p>
          <a:p>
            <a:pPr marL="342900" indent="-342900" algn="just"/>
            <a:r>
              <a:rPr lang="en-US" sz="1800" dirty="0">
                <a:solidFill>
                  <a:srgbClr val="004C97"/>
                </a:solidFill>
              </a:rPr>
              <a:t>The materials specified for different components of the Absorber have been used successfully at the lab previously.</a:t>
            </a:r>
          </a:p>
          <a:p>
            <a:pPr marL="342900" indent="-342900" algn="just"/>
            <a:r>
              <a:rPr lang="en-US" sz="1800" dirty="0">
                <a:solidFill>
                  <a:srgbClr val="004C97"/>
                </a:solidFill>
              </a:rPr>
              <a:t>Its two major components are the </a:t>
            </a:r>
            <a:r>
              <a:rPr lang="en-US" sz="1800" u="sng" dirty="0">
                <a:solidFill>
                  <a:srgbClr val="004C97"/>
                </a:solidFill>
              </a:rPr>
              <a:t>water-cooled core </a:t>
            </a:r>
            <a:r>
              <a:rPr lang="en-US" sz="1800" dirty="0">
                <a:solidFill>
                  <a:srgbClr val="004C97"/>
                </a:solidFill>
              </a:rPr>
              <a:t>and the </a:t>
            </a:r>
            <a:r>
              <a:rPr lang="en-US" sz="1800" u="sng" dirty="0">
                <a:solidFill>
                  <a:srgbClr val="004C97"/>
                </a:solidFill>
              </a:rPr>
              <a:t>surrounding steel which is air-cooled</a:t>
            </a:r>
            <a:r>
              <a:rPr lang="en-US" sz="1800" dirty="0">
                <a:solidFill>
                  <a:srgbClr val="004C97"/>
                </a:solidFill>
              </a:rPr>
              <a:t>. Following is the distribution of heat load for 2.4 MW and 1.5-m RAL target case:</a:t>
            </a:r>
          </a:p>
          <a:p>
            <a:pPr marL="342900" indent="-342900" algn="just"/>
            <a:endParaRPr lang="en-US" sz="2300" dirty="0">
              <a:solidFill>
                <a:srgbClr val="004C97"/>
              </a:solidFill>
            </a:endParaRPr>
          </a:p>
          <a:p>
            <a:pPr marL="342900" indent="-342900" algn="just"/>
            <a:endParaRPr lang="en-US" sz="2300" dirty="0">
              <a:solidFill>
                <a:srgbClr val="004C97"/>
              </a:solidFill>
            </a:endParaRPr>
          </a:p>
        </p:txBody>
      </p:sp>
      <p:graphicFrame>
        <p:nvGraphicFramePr>
          <p:cNvPr id="22" name="Table 21">
            <a:extLst>
              <a:ext uri="{FF2B5EF4-FFF2-40B4-BE49-F238E27FC236}">
                <a16:creationId xmlns:a16="http://schemas.microsoft.com/office/drawing/2014/main" id="{A1B01FFC-1785-468E-8799-7F177A64E9F4}"/>
              </a:ext>
            </a:extLst>
          </p:cNvPr>
          <p:cNvGraphicFramePr>
            <a:graphicFrameLocks noGrp="1"/>
          </p:cNvGraphicFramePr>
          <p:nvPr>
            <p:extLst>
              <p:ext uri="{D42A27DB-BD31-4B8C-83A1-F6EECF244321}">
                <p14:modId xmlns:p14="http://schemas.microsoft.com/office/powerpoint/2010/main" val="2335913626"/>
              </p:ext>
            </p:extLst>
          </p:nvPr>
        </p:nvGraphicFramePr>
        <p:xfrm>
          <a:off x="1794152" y="2861608"/>
          <a:ext cx="7759817" cy="2623097"/>
        </p:xfrm>
        <a:graphic>
          <a:graphicData uri="http://schemas.openxmlformats.org/drawingml/2006/table">
            <a:tbl>
              <a:tblPr>
                <a:tableStyleId>{5C22544A-7EE6-4342-B048-85BDC9FD1C3A}</a:tableStyleId>
              </a:tblPr>
              <a:tblGrid>
                <a:gridCol w="2670643">
                  <a:extLst>
                    <a:ext uri="{9D8B030D-6E8A-4147-A177-3AD203B41FA5}">
                      <a16:colId xmlns:a16="http://schemas.microsoft.com/office/drawing/2014/main" val="622295548"/>
                    </a:ext>
                  </a:extLst>
                </a:gridCol>
                <a:gridCol w="1218482">
                  <a:extLst>
                    <a:ext uri="{9D8B030D-6E8A-4147-A177-3AD203B41FA5}">
                      <a16:colId xmlns:a16="http://schemas.microsoft.com/office/drawing/2014/main" val="2231392603"/>
                    </a:ext>
                  </a:extLst>
                </a:gridCol>
                <a:gridCol w="3870692">
                  <a:extLst>
                    <a:ext uri="{9D8B030D-6E8A-4147-A177-3AD203B41FA5}">
                      <a16:colId xmlns:a16="http://schemas.microsoft.com/office/drawing/2014/main" val="1236673032"/>
                    </a:ext>
                  </a:extLst>
                </a:gridCol>
              </a:tblGrid>
              <a:tr h="406387">
                <a:tc>
                  <a:txBody>
                    <a:bodyPr/>
                    <a:lstStyle/>
                    <a:p>
                      <a:pPr algn="l" fontAlgn="b"/>
                      <a:r>
                        <a:rPr lang="en-US" sz="1600" b="0" i="0" u="none" strike="noStrike" dirty="0">
                          <a:solidFill>
                            <a:srgbClr val="000000"/>
                          </a:solidFill>
                          <a:effectLst/>
                          <a:latin typeface="Helvetica" panose="020B0604020202020204" pitchFamily="34" charset="0"/>
                          <a:cs typeface="Helvetica" panose="020B0604020202020204" pitchFamily="34" charset="0"/>
                        </a:rPr>
                        <a:t>Component</a:t>
                      </a:r>
                    </a:p>
                  </a:txBody>
                  <a:tcPr marL="0" marR="0" marT="0" marB="0" anchor="b"/>
                </a:tc>
                <a:tc>
                  <a:txBody>
                    <a:bodyPr/>
                    <a:lstStyle/>
                    <a:p>
                      <a:pPr algn="ctr" fontAlgn="b"/>
                      <a:r>
                        <a:rPr lang="en-US" sz="1600" b="0" i="0" u="none" strike="noStrike" dirty="0">
                          <a:solidFill>
                            <a:srgbClr val="000000"/>
                          </a:solidFill>
                          <a:effectLst/>
                          <a:latin typeface="Helvetica" panose="020B0604020202020204" pitchFamily="34" charset="0"/>
                          <a:cs typeface="Helvetica" panose="020B0604020202020204" pitchFamily="34" charset="0"/>
                        </a:rPr>
                        <a:t>Heat load, kW</a:t>
                      </a:r>
                    </a:p>
                  </a:txBody>
                  <a:tcPr marL="0" marR="0" marT="0" marB="0" anchor="b"/>
                </a:tc>
                <a:tc>
                  <a:txBody>
                    <a:bodyPr/>
                    <a:lstStyle/>
                    <a:p>
                      <a:pPr algn="l" fontAlgn="b"/>
                      <a:r>
                        <a:rPr lang="en-US" sz="1600" b="0" i="0" u="none" strike="noStrike" dirty="0">
                          <a:solidFill>
                            <a:srgbClr val="000000"/>
                          </a:solidFill>
                          <a:effectLst/>
                          <a:latin typeface="Helvetica" panose="020B0604020202020204" pitchFamily="34" charset="0"/>
                          <a:cs typeface="Helvetica" panose="020B0604020202020204" pitchFamily="34" charset="0"/>
                        </a:rPr>
                        <a:t>Reference</a:t>
                      </a:r>
                    </a:p>
                  </a:txBody>
                  <a:tcPr marL="0" marR="0" marT="0" marB="0" anchor="b"/>
                </a:tc>
                <a:extLst>
                  <a:ext uri="{0D108BD9-81ED-4DB2-BD59-A6C34878D82A}">
                    <a16:rowId xmlns:a16="http://schemas.microsoft.com/office/drawing/2014/main" val="2040515781"/>
                  </a:ext>
                </a:extLst>
              </a:tr>
              <a:tr h="352337">
                <a:tc>
                  <a:txBody>
                    <a:bodyPr/>
                    <a:lstStyle/>
                    <a:p>
                      <a:pPr algn="l" fontAlgn="b"/>
                      <a:r>
                        <a:rPr lang="en-US" sz="1600" u="none" strike="noStrike" dirty="0">
                          <a:effectLst/>
                          <a:latin typeface="Helvetica" panose="020B0604020202020204" pitchFamily="34" charset="0"/>
                          <a:cs typeface="Helvetica" panose="020B0604020202020204" pitchFamily="34" charset="0"/>
                        </a:rPr>
                        <a:t>Aluminum spoiler and core</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228.7</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marL="0" algn="l" defTabSz="457200" rtl="0" eaLnBrk="1" fontAlgn="b" latinLnBrk="0" hangingPunct="1"/>
                      <a:r>
                        <a:rPr lang="en-US" sz="1600" u="none" strike="noStrike" kern="1200" dirty="0">
                          <a:solidFill>
                            <a:schemeClr val="dk1"/>
                          </a:solidFill>
                          <a:effectLst/>
                          <a:latin typeface="Helvetica" panose="020B0604020202020204" pitchFamily="34" charset="0"/>
                          <a:ea typeface="+mn-ea"/>
                          <a:cs typeface="Helvetica" panose="020B0604020202020204" pitchFamily="34" charset="0"/>
                        </a:rPr>
                        <a:t>Dune-doc-17064</a:t>
                      </a:r>
                    </a:p>
                  </a:txBody>
                  <a:tcPr marL="0" marR="0" marT="0" marB="0" anchor="b"/>
                </a:tc>
                <a:extLst>
                  <a:ext uri="{0D108BD9-81ED-4DB2-BD59-A6C34878D82A}">
                    <a16:rowId xmlns:a16="http://schemas.microsoft.com/office/drawing/2014/main" val="1855124495"/>
                  </a:ext>
                </a:extLst>
              </a:tr>
              <a:tr h="297180">
                <a:tc>
                  <a:txBody>
                    <a:bodyPr/>
                    <a:lstStyle/>
                    <a:p>
                      <a:pPr algn="l" fontAlgn="b"/>
                      <a:r>
                        <a:rPr lang="en-US" sz="1600" u="none" strike="noStrike">
                          <a:effectLst/>
                          <a:latin typeface="Helvetica" panose="020B0604020202020204" pitchFamily="34" charset="0"/>
                          <a:cs typeface="Helvetica" panose="020B0604020202020204" pitchFamily="34" charset="0"/>
                        </a:rPr>
                        <a:t>Absorber steel</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244.0</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l" fontAlgn="b"/>
                      <a:r>
                        <a:rPr lang="en-US" sz="1600" b="0" i="0" u="none" strike="noStrike" dirty="0">
                          <a:solidFill>
                            <a:srgbClr val="000000"/>
                          </a:solidFill>
                          <a:effectLst/>
                          <a:latin typeface="Helvetica" panose="020B0604020202020204" pitchFamily="34" charset="0"/>
                          <a:cs typeface="Helvetica" panose="020B0604020202020204" pitchFamily="34" charset="0"/>
                        </a:rPr>
                        <a:t>Dune-doc-17064</a:t>
                      </a:r>
                    </a:p>
                  </a:txBody>
                  <a:tcPr marL="0" marR="0" marT="0" marB="0" anchor="b"/>
                </a:tc>
                <a:extLst>
                  <a:ext uri="{0D108BD9-81ED-4DB2-BD59-A6C34878D82A}">
                    <a16:rowId xmlns:a16="http://schemas.microsoft.com/office/drawing/2014/main" val="3437237173"/>
                  </a:ext>
                </a:extLst>
              </a:tr>
              <a:tr h="297180">
                <a:tc>
                  <a:txBody>
                    <a:bodyPr/>
                    <a:lstStyle/>
                    <a:p>
                      <a:pPr algn="l" fontAlgn="b"/>
                      <a:r>
                        <a:rPr lang="en-US" sz="1600" u="none" strike="noStrike">
                          <a:effectLst/>
                          <a:latin typeface="Helvetica" panose="020B0604020202020204" pitchFamily="34" charset="0"/>
                          <a:cs typeface="Helvetica" panose="020B0604020202020204" pitchFamily="34" charset="0"/>
                        </a:rPr>
                        <a:t>Concrete shielding</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3.0</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600" b="0" i="0" u="none" strike="noStrike" kern="1200" dirty="0">
                          <a:solidFill>
                            <a:srgbClr val="000000"/>
                          </a:solidFill>
                          <a:effectLst/>
                          <a:latin typeface="Helvetica" panose="020B0604020202020204" pitchFamily="34" charset="0"/>
                          <a:ea typeface="+mn-ea"/>
                          <a:cs typeface="Helvetica" panose="020B0604020202020204" pitchFamily="34" charset="0"/>
                        </a:rPr>
                        <a:t>Dune-doc-17064</a:t>
                      </a:r>
                    </a:p>
                  </a:txBody>
                  <a:tcPr marL="0" marR="0" marT="0" marB="0" anchor="b"/>
                </a:tc>
                <a:extLst>
                  <a:ext uri="{0D108BD9-81ED-4DB2-BD59-A6C34878D82A}">
                    <a16:rowId xmlns:a16="http://schemas.microsoft.com/office/drawing/2014/main" val="3176293602"/>
                  </a:ext>
                </a:extLst>
              </a:tr>
              <a:tr h="297180">
                <a:tc>
                  <a:txBody>
                    <a:bodyPr/>
                    <a:lstStyle/>
                    <a:p>
                      <a:pPr algn="l" fontAlgn="b"/>
                      <a:r>
                        <a:rPr lang="en-US" sz="1600" u="none" strike="noStrike">
                          <a:effectLst/>
                          <a:latin typeface="Helvetica" panose="020B0604020202020204" pitchFamily="34" charset="0"/>
                          <a:cs typeface="Helvetica" panose="020B0604020202020204" pitchFamily="34" charset="0"/>
                        </a:rPr>
                        <a:t>Hadron Absorber hall</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ctr" fontAlgn="b"/>
                      <a:r>
                        <a:rPr lang="en-US" sz="1600" u="none" strike="noStrike">
                          <a:effectLst/>
                          <a:latin typeface="Helvetica" panose="020B0604020202020204" pitchFamily="34" charset="0"/>
                          <a:cs typeface="Helvetica" panose="020B0604020202020204" pitchFamily="34" charset="0"/>
                        </a:rPr>
                        <a:t>41.00</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marL="0" algn="l" defTabSz="457200" rtl="0" eaLnBrk="1" fontAlgn="b" latinLnBrk="0" hangingPunct="1"/>
                      <a:r>
                        <a:rPr lang="en-US" sz="1600" u="none" strike="noStrike" kern="1200" dirty="0">
                          <a:solidFill>
                            <a:schemeClr val="dk1"/>
                          </a:solidFill>
                          <a:effectLst/>
                          <a:latin typeface="Helvetica" panose="020B0604020202020204" pitchFamily="34" charset="0"/>
                          <a:ea typeface="+mn-ea"/>
                          <a:cs typeface="Helvetica" panose="020B0604020202020204" pitchFamily="34" charset="0"/>
                        </a:rPr>
                        <a:t>Dune-doc-17064</a:t>
                      </a:r>
                    </a:p>
                  </a:txBody>
                  <a:tcPr marL="0" marR="0" marT="0" marB="0" anchor="b"/>
                </a:tc>
                <a:extLst>
                  <a:ext uri="{0D108BD9-81ED-4DB2-BD59-A6C34878D82A}">
                    <a16:rowId xmlns:a16="http://schemas.microsoft.com/office/drawing/2014/main" val="2324499800"/>
                  </a:ext>
                </a:extLst>
              </a:tr>
              <a:tr h="297180">
                <a:tc>
                  <a:txBody>
                    <a:bodyPr/>
                    <a:lstStyle/>
                    <a:p>
                      <a:pPr algn="l" fontAlgn="b"/>
                      <a:r>
                        <a:rPr lang="en-US" sz="1600" u="none" strike="noStrike">
                          <a:effectLst/>
                          <a:latin typeface="Helvetica" panose="020B0604020202020204" pitchFamily="34" charset="0"/>
                          <a:cs typeface="Helvetica" panose="020B0604020202020204" pitchFamily="34" charset="0"/>
                        </a:rPr>
                        <a:t>Muon Kern</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ctr" fontAlgn="b"/>
                      <a:r>
                        <a:rPr lang="en-US" sz="1600" u="none" strike="noStrike">
                          <a:effectLst/>
                          <a:latin typeface="Helvetica" panose="020B0604020202020204" pitchFamily="34" charset="0"/>
                          <a:cs typeface="Helvetica" panose="020B0604020202020204" pitchFamily="34" charset="0"/>
                        </a:rPr>
                        <a:t>1.14</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l" fontAlgn="b"/>
                      <a:r>
                        <a:rPr lang="en-US" sz="1600" b="0" i="0" u="none" strike="noStrike" dirty="0">
                          <a:solidFill>
                            <a:srgbClr val="000000"/>
                          </a:solidFill>
                          <a:effectLst/>
                          <a:latin typeface="Helvetica" panose="020B0604020202020204" pitchFamily="34" charset="0"/>
                          <a:cs typeface="Helvetica" panose="020B0604020202020204" pitchFamily="34" charset="0"/>
                        </a:rPr>
                        <a:t>Dune-doc-17064</a:t>
                      </a:r>
                    </a:p>
                  </a:txBody>
                  <a:tcPr marL="0" marR="0" marT="0" marB="0" anchor="b"/>
                </a:tc>
                <a:extLst>
                  <a:ext uri="{0D108BD9-81ED-4DB2-BD59-A6C34878D82A}">
                    <a16:rowId xmlns:a16="http://schemas.microsoft.com/office/drawing/2014/main" val="3237148110"/>
                  </a:ext>
                </a:extLst>
              </a:tr>
              <a:tr h="297180">
                <a:tc>
                  <a:txBody>
                    <a:bodyPr/>
                    <a:lstStyle/>
                    <a:p>
                      <a:pPr algn="l" fontAlgn="b"/>
                      <a:r>
                        <a:rPr lang="en-US" sz="1600" u="none" strike="noStrike" dirty="0">
                          <a:effectLst/>
                          <a:latin typeface="Helvetica" panose="020B0604020202020204" pitchFamily="34" charset="0"/>
                          <a:cs typeface="Helvetica" panose="020B0604020202020204" pitchFamily="34" charset="0"/>
                        </a:rPr>
                        <a:t>Miscellaneous</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4.16</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600" b="0" i="0" u="none" strike="noStrike" kern="1200" dirty="0">
                          <a:solidFill>
                            <a:srgbClr val="000000"/>
                          </a:solidFill>
                          <a:effectLst/>
                          <a:latin typeface="Helvetica" panose="020B0604020202020204" pitchFamily="34" charset="0"/>
                          <a:ea typeface="+mn-ea"/>
                          <a:cs typeface="Helvetica" panose="020B0604020202020204" pitchFamily="34" charset="0"/>
                        </a:rPr>
                        <a:t>Dune-doc-17064</a:t>
                      </a:r>
                    </a:p>
                  </a:txBody>
                  <a:tcPr marL="0" marR="0" marT="0" marB="0" anchor="b"/>
                </a:tc>
                <a:extLst>
                  <a:ext uri="{0D108BD9-81ED-4DB2-BD59-A6C34878D82A}">
                    <a16:rowId xmlns:a16="http://schemas.microsoft.com/office/drawing/2014/main" val="1989116477"/>
                  </a:ext>
                </a:extLst>
              </a:tr>
              <a:tr h="297180">
                <a:tc>
                  <a:txBody>
                    <a:bodyPr/>
                    <a:lstStyle/>
                    <a:p>
                      <a:pPr algn="l" fontAlgn="b"/>
                      <a:r>
                        <a:rPr lang="en-US" sz="1600" b="0" i="0" u="none" strike="noStrike" dirty="0">
                          <a:solidFill>
                            <a:srgbClr val="000000"/>
                          </a:solidFill>
                          <a:effectLst/>
                          <a:latin typeface="Helvetica" panose="020B0604020202020204" pitchFamily="34" charset="0"/>
                          <a:cs typeface="Helvetica" panose="020B0604020202020204" pitchFamily="34" charset="0"/>
                        </a:rPr>
                        <a:t>Absorber Complex Total</a:t>
                      </a:r>
                    </a:p>
                  </a:txBody>
                  <a:tcPr marL="0" marR="0" marT="0" marB="0" anchor="b"/>
                </a:tc>
                <a:tc>
                  <a:txBody>
                    <a:bodyPr/>
                    <a:lstStyle/>
                    <a:p>
                      <a:pPr algn="ctr" fontAlgn="b"/>
                      <a:r>
                        <a:rPr lang="en-US" sz="1600" b="0" i="0" u="none" strike="noStrike" dirty="0">
                          <a:solidFill>
                            <a:srgbClr val="000000"/>
                          </a:solidFill>
                          <a:effectLst/>
                          <a:latin typeface="Helvetica" panose="020B0604020202020204" pitchFamily="34" charset="0"/>
                          <a:cs typeface="Helvetica" panose="020B0604020202020204" pitchFamily="34" charset="0"/>
                        </a:rPr>
                        <a:t>522</a:t>
                      </a:r>
                    </a:p>
                  </a:txBody>
                  <a:tcPr marL="0" marR="0" marT="0" marB="0" anchor="b"/>
                </a:tc>
                <a:tc>
                  <a:txBody>
                    <a:bodyPr/>
                    <a:lstStyle/>
                    <a:p>
                      <a:pPr algn="ctr" fontAlgn="b"/>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0" marR="0" marT="0" marB="0" anchor="b"/>
                </a:tc>
                <a:extLst>
                  <a:ext uri="{0D108BD9-81ED-4DB2-BD59-A6C34878D82A}">
                    <a16:rowId xmlns:a16="http://schemas.microsoft.com/office/drawing/2014/main" val="1022498765"/>
                  </a:ext>
                </a:extLst>
              </a:tr>
            </a:tbl>
          </a:graphicData>
        </a:graphic>
      </p:graphicFrame>
      <p:sp>
        <p:nvSpPr>
          <p:cNvPr id="23" name="Oval 22">
            <a:extLst>
              <a:ext uri="{FF2B5EF4-FFF2-40B4-BE49-F238E27FC236}">
                <a16:creationId xmlns:a16="http://schemas.microsoft.com/office/drawing/2014/main" id="{F81D062D-54C7-4681-925A-51C3772D3F50}"/>
              </a:ext>
            </a:extLst>
          </p:cNvPr>
          <p:cNvSpPr/>
          <p:nvPr/>
        </p:nvSpPr>
        <p:spPr>
          <a:xfrm>
            <a:off x="4627814" y="3429000"/>
            <a:ext cx="981512" cy="69628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48E04F8-1E13-2198-BE43-3AAF3250BD67}"/>
              </a:ext>
            </a:extLst>
          </p:cNvPr>
          <p:cNvSpPr txBox="1">
            <a:spLocks/>
          </p:cNvSpPr>
          <p:nvPr/>
        </p:nvSpPr>
        <p:spPr>
          <a:xfrm>
            <a:off x="3210535" y="185364"/>
            <a:ext cx="6218592" cy="56926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200" b="1" i="0" kern="1200" baseline="0">
                <a:solidFill>
                  <a:srgbClr val="004C97"/>
                </a:solidFill>
                <a:latin typeface="Helvetica"/>
                <a:ea typeface="+mj-ea"/>
                <a:cs typeface="+mj-cs"/>
              </a:defRPr>
            </a:lvl1pPr>
          </a:lstStyle>
          <a:p>
            <a:r>
              <a:rPr lang="en-US" dirty="0">
                <a:solidFill>
                  <a:srgbClr val="0070C0"/>
                </a:solidFill>
              </a:rPr>
              <a:t>LBNF Absorber mechanical design</a:t>
            </a:r>
          </a:p>
        </p:txBody>
      </p:sp>
    </p:spTree>
    <p:extLst>
      <p:ext uri="{BB962C8B-B14F-4D97-AF65-F5344CB8AC3E}">
        <p14:creationId xmlns:p14="http://schemas.microsoft.com/office/powerpoint/2010/main" val="65898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ematic&#10;&#10;Description automatically generated with medium confidence">
            <a:extLst>
              <a:ext uri="{FF2B5EF4-FFF2-40B4-BE49-F238E27FC236}">
                <a16:creationId xmlns:a16="http://schemas.microsoft.com/office/drawing/2014/main" id="{F8D28CF2-A107-EDEB-056D-508604282F17}"/>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4032" r="36804" b="2936"/>
          <a:stretch/>
        </p:blipFill>
        <p:spPr>
          <a:xfrm>
            <a:off x="7497318" y="1834317"/>
            <a:ext cx="4245998" cy="4182387"/>
          </a:xfrm>
          <a:prstGeom prst="rect">
            <a:avLst/>
          </a:prstGeom>
        </p:spPr>
      </p:pic>
      <p:pic>
        <p:nvPicPr>
          <p:cNvPr id="6" name="Picture 5" descr="Graphical user interface, chart&#10;&#10;Description automatically generated">
            <a:extLst>
              <a:ext uri="{FF2B5EF4-FFF2-40B4-BE49-F238E27FC236}">
                <a16:creationId xmlns:a16="http://schemas.microsoft.com/office/drawing/2014/main" id="{2A89AAA5-793F-FAF8-BBE3-09D45F86A6DF}"/>
              </a:ext>
            </a:extLst>
          </p:cNvPr>
          <p:cNvPicPr>
            <a:picLocks noChangeAspect="1"/>
          </p:cNvPicPr>
          <p:nvPr/>
        </p:nvPicPr>
        <p:blipFill rotWithShape="1">
          <a:blip r:embed="rId3"/>
          <a:srcRect r="29663" b="13443"/>
          <a:stretch/>
        </p:blipFill>
        <p:spPr>
          <a:xfrm>
            <a:off x="1105446" y="1841980"/>
            <a:ext cx="5106345" cy="4182387"/>
          </a:xfrm>
          <a:prstGeom prst="rect">
            <a:avLst/>
          </a:prstGeom>
        </p:spPr>
      </p:pic>
      <p:sp>
        <p:nvSpPr>
          <p:cNvPr id="7" name="Title 1">
            <a:extLst>
              <a:ext uri="{FF2B5EF4-FFF2-40B4-BE49-F238E27FC236}">
                <a16:creationId xmlns:a16="http://schemas.microsoft.com/office/drawing/2014/main" id="{5E9AD5D1-7C7B-8D6B-E1B3-A7DBBAE29AC4}"/>
              </a:ext>
            </a:extLst>
          </p:cNvPr>
          <p:cNvSpPr txBox="1">
            <a:spLocks/>
          </p:cNvSpPr>
          <p:nvPr/>
        </p:nvSpPr>
        <p:spPr>
          <a:xfrm>
            <a:off x="1486589" y="563310"/>
            <a:ext cx="11417405" cy="919128"/>
          </a:xfrm>
          <a:prstGeom prst="rect">
            <a:avLst/>
          </a:prstGeom>
        </p:spPr>
        <p:txBody>
          <a:bodyPr>
            <a:noAutofit/>
          </a:bodyPr>
          <a:lst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1800" b="0" dirty="0">
                <a:latin typeface="+mn-lt"/>
              </a:rPr>
              <a:t>The absorber core includes: The Aluminum Spoiler, four Aluminum Masks and thirteen Aluminum blocks.</a:t>
            </a:r>
          </a:p>
          <a:p>
            <a:r>
              <a:rPr lang="en-US" sz="1800" b="0" dirty="0">
                <a:latin typeface="+mn-lt"/>
              </a:rPr>
              <a:t> Five millimeters gap between two neighbor core blocks is made during installation.</a:t>
            </a:r>
            <a:br>
              <a:rPr lang="en-US" sz="1800" b="0" dirty="0">
                <a:latin typeface="+mn-lt"/>
              </a:rPr>
            </a:br>
            <a:endParaRPr lang="en-US" sz="1800" b="0" dirty="0">
              <a:latin typeface="+mn-lt"/>
            </a:endParaRPr>
          </a:p>
        </p:txBody>
      </p:sp>
      <p:sp>
        <p:nvSpPr>
          <p:cNvPr id="8" name="TextBox 7">
            <a:extLst>
              <a:ext uri="{FF2B5EF4-FFF2-40B4-BE49-F238E27FC236}">
                <a16:creationId xmlns:a16="http://schemas.microsoft.com/office/drawing/2014/main" id="{2E1BCEC7-1A6F-7959-1F6A-1C158A34E665}"/>
              </a:ext>
            </a:extLst>
          </p:cNvPr>
          <p:cNvSpPr txBox="1"/>
          <p:nvPr/>
        </p:nvSpPr>
        <p:spPr>
          <a:xfrm>
            <a:off x="786215" y="1280319"/>
            <a:ext cx="924617"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Removable</a:t>
            </a:r>
          </a:p>
          <a:p>
            <a:r>
              <a:rPr lang="en-US" dirty="0"/>
              <a:t>Concrete</a:t>
            </a:r>
          </a:p>
          <a:p>
            <a:r>
              <a:rPr lang="en-US" dirty="0"/>
              <a:t>Shielding</a:t>
            </a:r>
          </a:p>
        </p:txBody>
      </p:sp>
      <p:cxnSp>
        <p:nvCxnSpPr>
          <p:cNvPr id="10" name="Straight Arrow Connector 9">
            <a:extLst>
              <a:ext uri="{FF2B5EF4-FFF2-40B4-BE49-F238E27FC236}">
                <a16:creationId xmlns:a16="http://schemas.microsoft.com/office/drawing/2014/main" id="{3118C156-1FA5-4208-C56C-E3E06197CFB6}"/>
              </a:ext>
            </a:extLst>
          </p:cNvPr>
          <p:cNvCxnSpPr>
            <a:stCxn id="8" idx="3"/>
          </p:cNvCxnSpPr>
          <p:nvPr/>
        </p:nvCxnSpPr>
        <p:spPr>
          <a:xfrm>
            <a:off x="1710832" y="1557318"/>
            <a:ext cx="746121" cy="8916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1DAA03B-5801-F01E-FB67-3727F0A8805A}"/>
              </a:ext>
            </a:extLst>
          </p:cNvPr>
          <p:cNvSpPr txBox="1"/>
          <p:nvPr/>
        </p:nvSpPr>
        <p:spPr>
          <a:xfrm>
            <a:off x="82837" y="2449002"/>
            <a:ext cx="1129085" cy="771429"/>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100" b="1" dirty="0">
                <a:solidFill>
                  <a:srgbClr val="004C97"/>
                </a:solidFill>
                <a:latin typeface="Arial" panose="020B0604020202020204" pitchFamily="34" charset="0"/>
                <a:ea typeface="+mn-ea"/>
                <a:cs typeface="Arial" panose="020B0604020202020204" pitchFamily="34" charset="0"/>
              </a:rPr>
              <a:t>Non- Removable Concrete Shielding</a:t>
            </a:r>
          </a:p>
        </p:txBody>
      </p:sp>
      <p:cxnSp>
        <p:nvCxnSpPr>
          <p:cNvPr id="13" name="Straight Arrow Connector 12">
            <a:extLst>
              <a:ext uri="{FF2B5EF4-FFF2-40B4-BE49-F238E27FC236}">
                <a16:creationId xmlns:a16="http://schemas.microsoft.com/office/drawing/2014/main" id="{0BC039F5-3EE2-D507-6BED-4F0997568BAB}"/>
              </a:ext>
            </a:extLst>
          </p:cNvPr>
          <p:cNvCxnSpPr>
            <a:cxnSpLocks/>
          </p:cNvCxnSpPr>
          <p:nvPr/>
        </p:nvCxnSpPr>
        <p:spPr>
          <a:xfrm>
            <a:off x="1044330" y="2869061"/>
            <a:ext cx="247828" cy="182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DC6DAE7-6679-4DDB-BA5B-81E8F4528CFF}"/>
              </a:ext>
            </a:extLst>
          </p:cNvPr>
          <p:cNvSpPr txBox="1"/>
          <p:nvPr/>
        </p:nvSpPr>
        <p:spPr>
          <a:xfrm>
            <a:off x="-228600" y="3757006"/>
            <a:ext cx="1441872"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Steel</a:t>
            </a:r>
          </a:p>
          <a:p>
            <a:r>
              <a:rPr lang="en-US" dirty="0"/>
              <a:t>Shielding</a:t>
            </a:r>
          </a:p>
        </p:txBody>
      </p:sp>
      <p:cxnSp>
        <p:nvCxnSpPr>
          <p:cNvPr id="16" name="Straight Arrow Connector 15">
            <a:extLst>
              <a:ext uri="{FF2B5EF4-FFF2-40B4-BE49-F238E27FC236}">
                <a16:creationId xmlns:a16="http://schemas.microsoft.com/office/drawing/2014/main" id="{CE0E4C3E-9663-B7DB-FC85-C1D36F3C70F1}"/>
              </a:ext>
            </a:extLst>
          </p:cNvPr>
          <p:cNvCxnSpPr/>
          <p:nvPr/>
        </p:nvCxnSpPr>
        <p:spPr>
          <a:xfrm flipV="1">
            <a:off x="951626" y="3891270"/>
            <a:ext cx="942881" cy="977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A9FE759-BAA6-826B-EEA6-478B5755E9EA}"/>
              </a:ext>
            </a:extLst>
          </p:cNvPr>
          <p:cNvSpPr txBox="1"/>
          <p:nvPr/>
        </p:nvSpPr>
        <p:spPr>
          <a:xfrm>
            <a:off x="137221" y="4978385"/>
            <a:ext cx="814405"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Aluminum</a:t>
            </a:r>
          </a:p>
          <a:p>
            <a:r>
              <a:rPr lang="en-US" dirty="0"/>
              <a:t>Cores Blocks</a:t>
            </a:r>
          </a:p>
        </p:txBody>
      </p:sp>
      <p:cxnSp>
        <p:nvCxnSpPr>
          <p:cNvPr id="19" name="Straight Arrow Connector 18">
            <a:extLst>
              <a:ext uri="{FF2B5EF4-FFF2-40B4-BE49-F238E27FC236}">
                <a16:creationId xmlns:a16="http://schemas.microsoft.com/office/drawing/2014/main" id="{6CE4F1D9-E5D4-33C8-53D8-5BFC2BBE6F3F}"/>
              </a:ext>
            </a:extLst>
          </p:cNvPr>
          <p:cNvCxnSpPr>
            <a:stCxn id="17" idx="3"/>
          </p:cNvCxnSpPr>
          <p:nvPr/>
        </p:nvCxnSpPr>
        <p:spPr>
          <a:xfrm flipV="1">
            <a:off x="951626" y="4627963"/>
            <a:ext cx="1944730" cy="627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2813AE4-B228-0142-0980-81E57F95EA2C}"/>
              </a:ext>
            </a:extLst>
          </p:cNvPr>
          <p:cNvSpPr txBox="1"/>
          <p:nvPr/>
        </p:nvSpPr>
        <p:spPr>
          <a:xfrm>
            <a:off x="6513817" y="2146670"/>
            <a:ext cx="79598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HADES</a:t>
            </a:r>
          </a:p>
          <a:p>
            <a:r>
              <a:rPr lang="en-US" dirty="0"/>
              <a:t>Monitor</a:t>
            </a:r>
          </a:p>
        </p:txBody>
      </p:sp>
      <p:cxnSp>
        <p:nvCxnSpPr>
          <p:cNvPr id="22" name="Straight Arrow Connector 21">
            <a:extLst>
              <a:ext uri="{FF2B5EF4-FFF2-40B4-BE49-F238E27FC236}">
                <a16:creationId xmlns:a16="http://schemas.microsoft.com/office/drawing/2014/main" id="{D47616E1-E9A4-468F-D369-8F6016E03580}"/>
              </a:ext>
            </a:extLst>
          </p:cNvPr>
          <p:cNvCxnSpPr>
            <a:cxnSpLocks/>
            <a:stCxn id="20" idx="1"/>
          </p:cNvCxnSpPr>
          <p:nvPr/>
        </p:nvCxnSpPr>
        <p:spPr>
          <a:xfrm flipH="1">
            <a:off x="4969565" y="2346725"/>
            <a:ext cx="1544252" cy="11715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8C611C42-319E-CAE6-4E1B-BF080299172E}"/>
              </a:ext>
            </a:extLst>
          </p:cNvPr>
          <p:cNvSpPr txBox="1"/>
          <p:nvPr/>
        </p:nvSpPr>
        <p:spPr>
          <a:xfrm>
            <a:off x="6298922" y="2904339"/>
            <a:ext cx="113239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Decay Region</a:t>
            </a:r>
          </a:p>
          <a:p>
            <a:r>
              <a:rPr lang="en-US" dirty="0"/>
              <a:t>Helium Vessel</a:t>
            </a:r>
          </a:p>
        </p:txBody>
      </p:sp>
      <p:cxnSp>
        <p:nvCxnSpPr>
          <p:cNvPr id="26" name="Straight Arrow Connector 25">
            <a:extLst>
              <a:ext uri="{FF2B5EF4-FFF2-40B4-BE49-F238E27FC236}">
                <a16:creationId xmlns:a16="http://schemas.microsoft.com/office/drawing/2014/main" id="{FE1C1A41-179A-C120-5433-CDD6F75B6F9A}"/>
              </a:ext>
            </a:extLst>
          </p:cNvPr>
          <p:cNvCxnSpPr>
            <a:cxnSpLocks/>
            <a:stCxn id="24" idx="1"/>
          </p:cNvCxnSpPr>
          <p:nvPr/>
        </p:nvCxnSpPr>
        <p:spPr>
          <a:xfrm flipH="1">
            <a:off x="6178203" y="3104394"/>
            <a:ext cx="120719" cy="261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DCCB8807-0FE9-EC83-39E5-A9D9C0443F58}"/>
              </a:ext>
            </a:extLst>
          </p:cNvPr>
          <p:cNvSpPr txBox="1"/>
          <p:nvPr/>
        </p:nvSpPr>
        <p:spPr>
          <a:xfrm>
            <a:off x="6327698" y="5565030"/>
            <a:ext cx="1441872"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Nitrogen ‘Turn Around’ Box</a:t>
            </a:r>
          </a:p>
        </p:txBody>
      </p:sp>
      <p:cxnSp>
        <p:nvCxnSpPr>
          <p:cNvPr id="32" name="Straight Arrow Connector 31">
            <a:extLst>
              <a:ext uri="{FF2B5EF4-FFF2-40B4-BE49-F238E27FC236}">
                <a16:creationId xmlns:a16="http://schemas.microsoft.com/office/drawing/2014/main" id="{6711A41C-4E0D-793E-DC92-842787D1609B}"/>
              </a:ext>
            </a:extLst>
          </p:cNvPr>
          <p:cNvCxnSpPr/>
          <p:nvPr/>
        </p:nvCxnSpPr>
        <p:spPr>
          <a:xfrm flipH="1" flipV="1">
            <a:off x="6096000" y="5064981"/>
            <a:ext cx="428821" cy="7420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A5CF4E4C-B516-4806-A80A-01F7FCAC131A}"/>
              </a:ext>
            </a:extLst>
          </p:cNvPr>
          <p:cNvSpPr txBox="1"/>
          <p:nvPr/>
        </p:nvSpPr>
        <p:spPr>
          <a:xfrm>
            <a:off x="6348498" y="4243512"/>
            <a:ext cx="814405"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Aluminum</a:t>
            </a:r>
          </a:p>
          <a:p>
            <a:r>
              <a:rPr lang="en-US" dirty="0"/>
              <a:t>Spoiler</a:t>
            </a:r>
          </a:p>
        </p:txBody>
      </p:sp>
      <p:sp>
        <p:nvSpPr>
          <p:cNvPr id="41" name="TextBox 40">
            <a:extLst>
              <a:ext uri="{FF2B5EF4-FFF2-40B4-BE49-F238E27FC236}">
                <a16:creationId xmlns:a16="http://schemas.microsoft.com/office/drawing/2014/main" id="{A873F566-92B5-E4FE-400F-EC0F9279B819}"/>
              </a:ext>
            </a:extLst>
          </p:cNvPr>
          <p:cNvSpPr txBox="1"/>
          <p:nvPr/>
        </p:nvSpPr>
        <p:spPr>
          <a:xfrm>
            <a:off x="6380887" y="4793972"/>
            <a:ext cx="814405"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Aluminum</a:t>
            </a:r>
          </a:p>
          <a:p>
            <a:r>
              <a:rPr lang="en-US" dirty="0"/>
              <a:t>Masks</a:t>
            </a:r>
          </a:p>
        </p:txBody>
      </p:sp>
      <p:cxnSp>
        <p:nvCxnSpPr>
          <p:cNvPr id="43" name="Straight Arrow Connector 42">
            <a:extLst>
              <a:ext uri="{FF2B5EF4-FFF2-40B4-BE49-F238E27FC236}">
                <a16:creationId xmlns:a16="http://schemas.microsoft.com/office/drawing/2014/main" id="{573FF9F7-E2AC-F755-FDA9-0903F3D06A7E}"/>
              </a:ext>
            </a:extLst>
          </p:cNvPr>
          <p:cNvCxnSpPr>
            <a:cxnSpLocks/>
            <a:stCxn id="41" idx="1"/>
          </p:cNvCxnSpPr>
          <p:nvPr/>
        </p:nvCxnSpPr>
        <p:spPr>
          <a:xfrm flipH="1" flipV="1">
            <a:off x="4492487" y="4460878"/>
            <a:ext cx="1888400" cy="5331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F2202FA1-FCCD-06D1-29EE-5EDD1051AB78}"/>
              </a:ext>
            </a:extLst>
          </p:cNvPr>
          <p:cNvCxnSpPr>
            <a:stCxn id="40" idx="1"/>
          </p:cNvCxnSpPr>
          <p:nvPr/>
        </p:nvCxnSpPr>
        <p:spPr>
          <a:xfrm flipH="1" flipV="1">
            <a:off x="4694683" y="4210827"/>
            <a:ext cx="1653815" cy="232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D615B868-C482-2920-9937-A36500C34AFE}"/>
              </a:ext>
            </a:extLst>
          </p:cNvPr>
          <p:cNvSpPr txBox="1"/>
          <p:nvPr/>
        </p:nvSpPr>
        <p:spPr>
          <a:xfrm>
            <a:off x="6541108" y="2604177"/>
            <a:ext cx="795989" cy="246221"/>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Morgue</a:t>
            </a:r>
          </a:p>
        </p:txBody>
      </p:sp>
      <p:cxnSp>
        <p:nvCxnSpPr>
          <p:cNvPr id="50" name="Straight Arrow Connector 49">
            <a:extLst>
              <a:ext uri="{FF2B5EF4-FFF2-40B4-BE49-F238E27FC236}">
                <a16:creationId xmlns:a16="http://schemas.microsoft.com/office/drawing/2014/main" id="{1277C645-7E73-877B-2619-C3B19397597C}"/>
              </a:ext>
            </a:extLst>
          </p:cNvPr>
          <p:cNvCxnSpPr/>
          <p:nvPr/>
        </p:nvCxnSpPr>
        <p:spPr>
          <a:xfrm>
            <a:off x="7234400" y="2785582"/>
            <a:ext cx="828223" cy="7996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C9B8A6E7-5D3E-F4DF-167A-DDDF05139EA8}"/>
              </a:ext>
            </a:extLst>
          </p:cNvPr>
          <p:cNvSpPr txBox="1"/>
          <p:nvPr/>
        </p:nvSpPr>
        <p:spPr>
          <a:xfrm>
            <a:off x="9844076" y="1177995"/>
            <a:ext cx="924617"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Removable</a:t>
            </a:r>
          </a:p>
          <a:p>
            <a:r>
              <a:rPr lang="en-US" dirty="0"/>
              <a:t>Concrete</a:t>
            </a:r>
          </a:p>
          <a:p>
            <a:r>
              <a:rPr lang="en-US" dirty="0"/>
              <a:t>Shielding</a:t>
            </a:r>
          </a:p>
        </p:txBody>
      </p:sp>
      <p:cxnSp>
        <p:nvCxnSpPr>
          <p:cNvPr id="53" name="Straight Arrow Connector 52">
            <a:extLst>
              <a:ext uri="{FF2B5EF4-FFF2-40B4-BE49-F238E27FC236}">
                <a16:creationId xmlns:a16="http://schemas.microsoft.com/office/drawing/2014/main" id="{69ECD724-ADC7-9F17-44CF-5AC7300CD234}"/>
              </a:ext>
            </a:extLst>
          </p:cNvPr>
          <p:cNvCxnSpPr/>
          <p:nvPr/>
        </p:nvCxnSpPr>
        <p:spPr>
          <a:xfrm flipH="1">
            <a:off x="9493857" y="1463040"/>
            <a:ext cx="341906" cy="54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itle 1">
            <a:extLst>
              <a:ext uri="{FF2B5EF4-FFF2-40B4-BE49-F238E27FC236}">
                <a16:creationId xmlns:a16="http://schemas.microsoft.com/office/drawing/2014/main" id="{F03E93FF-51D8-A404-20AD-F081EBDD384B}"/>
              </a:ext>
            </a:extLst>
          </p:cNvPr>
          <p:cNvSpPr txBox="1">
            <a:spLocks/>
          </p:cNvSpPr>
          <p:nvPr/>
        </p:nvSpPr>
        <p:spPr>
          <a:xfrm>
            <a:off x="4492487" y="136429"/>
            <a:ext cx="11057467" cy="5692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70C0"/>
                </a:solidFill>
                <a:latin typeface="Helvetica" panose="020B0604020202020204" pitchFamily="34" charset="0"/>
                <a:cs typeface="Helvetica" panose="020B0604020202020204" pitchFamily="34" charset="0"/>
              </a:rPr>
              <a:t>Absorber Core</a:t>
            </a:r>
          </a:p>
        </p:txBody>
      </p:sp>
      <p:sp>
        <p:nvSpPr>
          <p:cNvPr id="56" name="TextBox 55">
            <a:extLst>
              <a:ext uri="{FF2B5EF4-FFF2-40B4-BE49-F238E27FC236}">
                <a16:creationId xmlns:a16="http://schemas.microsoft.com/office/drawing/2014/main" id="{FB670405-02DF-95C2-FCB2-A7A34D2B47B0}"/>
              </a:ext>
            </a:extLst>
          </p:cNvPr>
          <p:cNvSpPr txBox="1"/>
          <p:nvPr/>
        </p:nvSpPr>
        <p:spPr>
          <a:xfrm>
            <a:off x="7769570" y="5739705"/>
            <a:ext cx="814405"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Cores Blocks</a:t>
            </a:r>
          </a:p>
          <a:p>
            <a:r>
              <a:rPr lang="en-US" dirty="0"/>
              <a:t>Module</a:t>
            </a:r>
          </a:p>
        </p:txBody>
      </p:sp>
      <p:cxnSp>
        <p:nvCxnSpPr>
          <p:cNvPr id="58" name="Straight Arrow Connector 57">
            <a:extLst>
              <a:ext uri="{FF2B5EF4-FFF2-40B4-BE49-F238E27FC236}">
                <a16:creationId xmlns:a16="http://schemas.microsoft.com/office/drawing/2014/main" id="{C33F9532-5539-72DE-EC9C-E891B1894106}"/>
              </a:ext>
            </a:extLst>
          </p:cNvPr>
          <p:cNvCxnSpPr>
            <a:cxnSpLocks/>
            <a:stCxn id="56" idx="3"/>
          </p:cNvCxnSpPr>
          <p:nvPr/>
        </p:nvCxnSpPr>
        <p:spPr>
          <a:xfrm flipV="1">
            <a:off x="8583975" y="3933173"/>
            <a:ext cx="909882" cy="2083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49D47D71-ACBC-BE86-4BB8-D9E87E5916E4}"/>
              </a:ext>
            </a:extLst>
          </p:cNvPr>
          <p:cNvSpPr txBox="1"/>
          <p:nvPr/>
        </p:nvSpPr>
        <p:spPr>
          <a:xfrm>
            <a:off x="5950696" y="3768423"/>
            <a:ext cx="1745675" cy="261610"/>
          </a:xfrm>
          <a:prstGeom prst="rect">
            <a:avLst/>
          </a:prstGeom>
          <a:noFill/>
        </p:spPr>
        <p:txBody>
          <a:bodyPr wrap="square" rtlCol="0">
            <a:spAutoFit/>
          </a:bodyPr>
          <a:lstStyle/>
          <a:p>
            <a:pPr algn="ctr"/>
            <a:r>
              <a:rPr lang="en-US" sz="1100" b="1" dirty="0">
                <a:solidFill>
                  <a:srgbClr val="FF0000"/>
                </a:solidFill>
                <a:latin typeface="Arial" panose="020B0604020202020204" pitchFamily="34" charset="0"/>
                <a:cs typeface="Arial" panose="020B0604020202020204" pitchFamily="34" charset="0"/>
              </a:rPr>
              <a:t>Neutrino Beam</a:t>
            </a:r>
          </a:p>
        </p:txBody>
      </p:sp>
      <p:cxnSp>
        <p:nvCxnSpPr>
          <p:cNvPr id="64" name="Straight Arrow Connector 63">
            <a:extLst>
              <a:ext uri="{FF2B5EF4-FFF2-40B4-BE49-F238E27FC236}">
                <a16:creationId xmlns:a16="http://schemas.microsoft.com/office/drawing/2014/main" id="{C51AF55A-FCC4-DF21-5ECB-CB99634AC877}"/>
              </a:ext>
            </a:extLst>
          </p:cNvPr>
          <p:cNvCxnSpPr>
            <a:cxnSpLocks/>
          </p:cNvCxnSpPr>
          <p:nvPr/>
        </p:nvCxnSpPr>
        <p:spPr>
          <a:xfrm flipH="1">
            <a:off x="5725828" y="3920052"/>
            <a:ext cx="548005" cy="81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F169F4D-999C-D312-E3D0-ABF5B85F8492}"/>
              </a:ext>
            </a:extLst>
          </p:cNvPr>
          <p:cNvSpPr txBox="1"/>
          <p:nvPr/>
        </p:nvSpPr>
        <p:spPr>
          <a:xfrm>
            <a:off x="6365611" y="3359658"/>
            <a:ext cx="814405" cy="246221"/>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Air box</a:t>
            </a:r>
          </a:p>
        </p:txBody>
      </p:sp>
      <p:cxnSp>
        <p:nvCxnSpPr>
          <p:cNvPr id="67" name="Straight Arrow Connector 66">
            <a:extLst>
              <a:ext uri="{FF2B5EF4-FFF2-40B4-BE49-F238E27FC236}">
                <a16:creationId xmlns:a16="http://schemas.microsoft.com/office/drawing/2014/main" id="{4BF417CA-01CE-2B77-3016-7F96CAD0DAED}"/>
              </a:ext>
            </a:extLst>
          </p:cNvPr>
          <p:cNvCxnSpPr>
            <a:stCxn id="65" idx="1"/>
          </p:cNvCxnSpPr>
          <p:nvPr/>
        </p:nvCxnSpPr>
        <p:spPr>
          <a:xfrm flipH="1">
            <a:off x="4754670" y="3482769"/>
            <a:ext cx="1610941" cy="473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C107E352-5BAE-30E9-F787-6D45037BBEC5}"/>
              </a:ext>
            </a:extLst>
          </p:cNvPr>
          <p:cNvSpPr>
            <a:spLocks noGrp="1"/>
          </p:cNvSpPr>
          <p:nvPr>
            <p:ph type="dt" sz="half" idx="10"/>
          </p:nvPr>
        </p:nvSpPr>
        <p:spPr/>
        <p:txBody>
          <a:bodyPr/>
          <a:lstStyle/>
          <a:p>
            <a:fld id="{71C1C780-AFEE-432D-AFCC-2C201009FB17}" type="datetime1">
              <a:rPr lang="en-US" smtClean="0"/>
              <a:t>9/16/2022</a:t>
            </a:fld>
            <a:endParaRPr lang="en-US"/>
          </a:p>
        </p:txBody>
      </p:sp>
      <p:sp>
        <p:nvSpPr>
          <p:cNvPr id="3" name="Footer Placeholder 2">
            <a:extLst>
              <a:ext uri="{FF2B5EF4-FFF2-40B4-BE49-F238E27FC236}">
                <a16:creationId xmlns:a16="http://schemas.microsoft.com/office/drawing/2014/main" id="{0C40B435-A16B-94EF-CAA8-236953D8C8BF}"/>
              </a:ext>
            </a:extLst>
          </p:cNvPr>
          <p:cNvSpPr>
            <a:spLocks noGrp="1"/>
          </p:cNvSpPr>
          <p:nvPr>
            <p:ph type="ftr" sz="quarter" idx="11"/>
          </p:nvPr>
        </p:nvSpPr>
        <p:spPr/>
        <p:txBody>
          <a:bodyPr/>
          <a:lstStyle/>
          <a:p>
            <a:r>
              <a:rPr lang="en-US"/>
              <a:t>LBNF Hadron Absorber  Mechanical Design</a:t>
            </a:r>
          </a:p>
        </p:txBody>
      </p:sp>
      <p:sp>
        <p:nvSpPr>
          <p:cNvPr id="4" name="Slide Number Placeholder 3">
            <a:extLst>
              <a:ext uri="{FF2B5EF4-FFF2-40B4-BE49-F238E27FC236}">
                <a16:creationId xmlns:a16="http://schemas.microsoft.com/office/drawing/2014/main" id="{BA1383E8-8E82-1C87-3879-6FABF673C8EA}"/>
              </a:ext>
            </a:extLst>
          </p:cNvPr>
          <p:cNvSpPr>
            <a:spLocks noGrp="1"/>
          </p:cNvSpPr>
          <p:nvPr>
            <p:ph type="sldNum" sz="quarter" idx="12"/>
          </p:nvPr>
        </p:nvSpPr>
        <p:spPr/>
        <p:txBody>
          <a:bodyPr/>
          <a:lstStyle/>
          <a:p>
            <a:fld id="{443F4085-F2C1-4F1D-B128-8B1E659C333A}" type="slidenum">
              <a:rPr lang="en-US" smtClean="0"/>
              <a:t>7</a:t>
            </a:fld>
            <a:endParaRPr lang="en-US" dirty="0"/>
          </a:p>
        </p:txBody>
      </p:sp>
      <p:sp>
        <p:nvSpPr>
          <p:cNvPr id="37" name="TextBox 36">
            <a:extLst>
              <a:ext uri="{FF2B5EF4-FFF2-40B4-BE49-F238E27FC236}">
                <a16:creationId xmlns:a16="http://schemas.microsoft.com/office/drawing/2014/main" id="{8FAA4635-926B-9CD9-69CB-9B3D2047D3D8}"/>
              </a:ext>
            </a:extLst>
          </p:cNvPr>
          <p:cNvSpPr txBox="1"/>
          <p:nvPr/>
        </p:nvSpPr>
        <p:spPr>
          <a:xfrm>
            <a:off x="6310514" y="1602046"/>
            <a:ext cx="1132399"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Decay Vessel</a:t>
            </a:r>
          </a:p>
          <a:p>
            <a:r>
              <a:rPr lang="en-US" dirty="0"/>
              <a:t>Concrete shielding</a:t>
            </a:r>
          </a:p>
        </p:txBody>
      </p:sp>
      <p:cxnSp>
        <p:nvCxnSpPr>
          <p:cNvPr id="12" name="Straight Arrow Connector 11">
            <a:extLst>
              <a:ext uri="{FF2B5EF4-FFF2-40B4-BE49-F238E27FC236}">
                <a16:creationId xmlns:a16="http://schemas.microsoft.com/office/drawing/2014/main" id="{F12D8931-4741-BD95-9DDD-FCE48382720A}"/>
              </a:ext>
            </a:extLst>
          </p:cNvPr>
          <p:cNvCxnSpPr>
            <a:stCxn id="37" idx="1"/>
          </p:cNvCxnSpPr>
          <p:nvPr/>
        </p:nvCxnSpPr>
        <p:spPr>
          <a:xfrm flipH="1">
            <a:off x="5933512" y="1879045"/>
            <a:ext cx="377002" cy="15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0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882" y="11174"/>
            <a:ext cx="4015653" cy="751712"/>
          </a:xfrm>
        </p:spPr>
        <p:txBody>
          <a:bodyPr/>
          <a:lstStyle/>
          <a:p>
            <a:r>
              <a:rPr lang="en-US" dirty="0">
                <a:solidFill>
                  <a:srgbClr val="0070C0"/>
                </a:solidFill>
              </a:rPr>
              <a:t>Absorber core blocks</a:t>
            </a:r>
          </a:p>
        </p:txBody>
      </p:sp>
      <p:sp>
        <p:nvSpPr>
          <p:cNvPr id="4" name="Date Placeholder 3"/>
          <p:cNvSpPr>
            <a:spLocks noGrp="1"/>
          </p:cNvSpPr>
          <p:nvPr>
            <p:ph type="dt" sz="half" idx="10"/>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defPPr>
              <a:defRPr lang="en-US"/>
            </a:defPPr>
            <a:lvl1pPr algn="r" defTabSz="914400" rtl="0" fontAlgn="base">
              <a:spcBef>
                <a:spcPct val="0"/>
              </a:spcBef>
              <a:spcAft>
                <a:spcPct val="0"/>
              </a:spcAft>
              <a:defRPr sz="900" kern="1200">
                <a:solidFill>
                  <a:srgbClr val="004C97"/>
                </a:solidFill>
                <a:latin typeface="Helvetica" panose="020B060402020202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fld id="{199082DF-9F1F-4E93-9684-1333D5692654}" type="datetime1">
              <a:rPr lang="en-US" smtClean="0"/>
              <a:t>9/16/2022</a:t>
            </a:fld>
            <a:endParaRPr lang="en-US" dirty="0"/>
          </a:p>
        </p:txBody>
      </p:sp>
      <p:sp>
        <p:nvSpPr>
          <p:cNvPr id="5" name="Footer Placeholder 4"/>
          <p:cNvSpPr>
            <a:spLocks noGrp="1"/>
          </p:cNvSpPr>
          <p:nvPr>
            <p:ph type="ftr" sz="quarter" idx="11"/>
          </p:nvPr>
        </p:nvSpPr>
        <p:spPr/>
        <p:txBody>
          <a:bodyPr/>
          <a:lstStyle/>
          <a:p>
            <a:pPr>
              <a:defRPr/>
            </a:pPr>
            <a:r>
              <a:rPr lang="en-US" dirty="0"/>
              <a:t>LBNF Hadron Absorber  Mechanical Design</a:t>
            </a:r>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8</a:t>
            </a:fld>
            <a:endParaRPr lang="en-US" dirty="0"/>
          </a:p>
        </p:txBody>
      </p:sp>
      <p:pic>
        <p:nvPicPr>
          <p:cNvPr id="9" name="Picture 8">
            <a:extLst>
              <a:ext uri="{FF2B5EF4-FFF2-40B4-BE49-F238E27FC236}">
                <a16:creationId xmlns:a16="http://schemas.microsoft.com/office/drawing/2014/main" id="{8F995038-745C-43D9-A565-1EFE28CEFE2F}"/>
              </a:ext>
            </a:extLst>
          </p:cNvPr>
          <p:cNvPicPr>
            <a:picLocks noChangeAspect="1"/>
          </p:cNvPicPr>
          <p:nvPr/>
        </p:nvPicPr>
        <p:blipFill>
          <a:blip r:embed="rId2"/>
          <a:stretch>
            <a:fillRect/>
          </a:stretch>
        </p:blipFill>
        <p:spPr>
          <a:xfrm>
            <a:off x="1912432" y="2122413"/>
            <a:ext cx="1727706" cy="2285470"/>
          </a:xfrm>
          <a:prstGeom prst="rect">
            <a:avLst/>
          </a:prstGeom>
        </p:spPr>
      </p:pic>
      <p:pic>
        <p:nvPicPr>
          <p:cNvPr id="10" name="Picture 9">
            <a:extLst>
              <a:ext uri="{FF2B5EF4-FFF2-40B4-BE49-F238E27FC236}">
                <a16:creationId xmlns:a16="http://schemas.microsoft.com/office/drawing/2014/main" id="{49F6BDD2-C6EA-400B-B13E-54ACC06190AE}"/>
              </a:ext>
            </a:extLst>
          </p:cNvPr>
          <p:cNvPicPr>
            <a:picLocks noChangeAspect="1"/>
          </p:cNvPicPr>
          <p:nvPr/>
        </p:nvPicPr>
        <p:blipFill>
          <a:blip r:embed="rId3"/>
          <a:stretch>
            <a:fillRect/>
          </a:stretch>
        </p:blipFill>
        <p:spPr>
          <a:xfrm>
            <a:off x="3878773" y="1991869"/>
            <a:ext cx="1938283" cy="2453251"/>
          </a:xfrm>
          <a:prstGeom prst="rect">
            <a:avLst/>
          </a:prstGeom>
        </p:spPr>
      </p:pic>
      <p:pic>
        <p:nvPicPr>
          <p:cNvPr id="11" name="Picture 10">
            <a:extLst>
              <a:ext uri="{FF2B5EF4-FFF2-40B4-BE49-F238E27FC236}">
                <a16:creationId xmlns:a16="http://schemas.microsoft.com/office/drawing/2014/main" id="{D8D42C1D-5D15-4883-A829-06ACDD43A898}"/>
              </a:ext>
            </a:extLst>
          </p:cNvPr>
          <p:cNvPicPr>
            <a:picLocks noChangeAspect="1"/>
          </p:cNvPicPr>
          <p:nvPr/>
        </p:nvPicPr>
        <p:blipFill>
          <a:blip r:embed="rId4"/>
          <a:stretch>
            <a:fillRect/>
          </a:stretch>
        </p:blipFill>
        <p:spPr>
          <a:xfrm>
            <a:off x="5666482" y="1855799"/>
            <a:ext cx="2192015" cy="2260302"/>
          </a:xfrm>
          <a:prstGeom prst="rect">
            <a:avLst/>
          </a:prstGeom>
        </p:spPr>
      </p:pic>
      <p:sp>
        <p:nvSpPr>
          <p:cNvPr id="15" name="TextBox 14">
            <a:extLst>
              <a:ext uri="{FF2B5EF4-FFF2-40B4-BE49-F238E27FC236}">
                <a16:creationId xmlns:a16="http://schemas.microsoft.com/office/drawing/2014/main" id="{660B7AF1-0ED4-407B-A4A6-EC7A4D9958AA}"/>
              </a:ext>
            </a:extLst>
          </p:cNvPr>
          <p:cNvSpPr txBox="1"/>
          <p:nvPr/>
        </p:nvSpPr>
        <p:spPr>
          <a:xfrm>
            <a:off x="1639037" y="4338345"/>
            <a:ext cx="2239736" cy="1384995"/>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Material: 6061-T6 Aluminum</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Quantity: 1</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Dimensions: 79”W X 77”H X 12”</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Cooling lines: 4</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Weight: 7150 </a:t>
            </a:r>
            <a:r>
              <a:rPr lang="en-US" sz="1200" b="1" dirty="0" err="1">
                <a:solidFill>
                  <a:srgbClr val="002060"/>
                </a:solidFill>
                <a:latin typeface="Helvetica" panose="020B0604020202020204" pitchFamily="34" charset="0"/>
                <a:cs typeface="Helvetica" panose="020B0604020202020204" pitchFamily="34" charset="0"/>
              </a:rPr>
              <a:t>lb</a:t>
            </a:r>
            <a:endParaRPr lang="en-US" sz="1200" b="1" dirty="0">
              <a:solidFill>
                <a:srgbClr val="002060"/>
              </a:solidFill>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40F64513-E509-4788-8A08-A47A60621BDC}"/>
              </a:ext>
            </a:extLst>
          </p:cNvPr>
          <p:cNvSpPr txBox="1"/>
          <p:nvPr/>
        </p:nvSpPr>
        <p:spPr>
          <a:xfrm>
            <a:off x="3856264" y="4341790"/>
            <a:ext cx="2239736" cy="1384995"/>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Material: 6061-T6 Aluminum</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Quantity: 4</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Dimensions: 77”-79”W X 77”H X 12”</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Cooling lines: 2</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Weight: 2800 </a:t>
            </a:r>
            <a:r>
              <a:rPr lang="en-US" sz="1200" b="1" dirty="0" err="1">
                <a:solidFill>
                  <a:srgbClr val="002060"/>
                </a:solidFill>
                <a:latin typeface="Helvetica" panose="020B0604020202020204" pitchFamily="34" charset="0"/>
                <a:cs typeface="Helvetica" panose="020B0604020202020204" pitchFamily="34" charset="0"/>
              </a:rPr>
              <a:t>lb</a:t>
            </a:r>
            <a:endParaRPr lang="en-US" sz="1200" b="1" dirty="0">
              <a:solidFill>
                <a:srgbClr val="002060"/>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8700F02D-739F-468F-87E9-8C81A766EBE1}"/>
              </a:ext>
            </a:extLst>
          </p:cNvPr>
          <p:cNvSpPr txBox="1"/>
          <p:nvPr/>
        </p:nvSpPr>
        <p:spPr>
          <a:xfrm>
            <a:off x="8416386" y="4298972"/>
            <a:ext cx="2239736" cy="1015663"/>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Material: 6061-T6 Aluminum</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Quantity: 1</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Dimensions: 77”W X 77”H X 12”</a:t>
            </a:r>
          </a:p>
        </p:txBody>
      </p:sp>
      <p:sp>
        <p:nvSpPr>
          <p:cNvPr id="18" name="TextBox 17">
            <a:extLst>
              <a:ext uri="{FF2B5EF4-FFF2-40B4-BE49-F238E27FC236}">
                <a16:creationId xmlns:a16="http://schemas.microsoft.com/office/drawing/2014/main" id="{11DFFFA1-94BB-4CEE-B4DD-7C4EBB47DB24}"/>
              </a:ext>
            </a:extLst>
          </p:cNvPr>
          <p:cNvSpPr txBox="1"/>
          <p:nvPr/>
        </p:nvSpPr>
        <p:spPr>
          <a:xfrm>
            <a:off x="5996853" y="4345772"/>
            <a:ext cx="2239736" cy="1384995"/>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Material: 6061-T6 Aluminum</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Quantity: 13</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Dimensions: 67”-69”W X 67”H X 12”</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Cooling lines: 4</a:t>
            </a:r>
          </a:p>
          <a:p>
            <a:pPr marL="171450" indent="-171450">
              <a:buFont typeface="Arial" panose="020B0604020202020204" pitchFamily="34" charset="0"/>
              <a:buChar char="•"/>
            </a:pPr>
            <a:r>
              <a:rPr lang="en-US" sz="1200" b="1" dirty="0">
                <a:solidFill>
                  <a:srgbClr val="002060"/>
                </a:solidFill>
                <a:latin typeface="Helvetica" panose="020B0604020202020204" pitchFamily="34" charset="0"/>
                <a:cs typeface="Helvetica" panose="020B0604020202020204" pitchFamily="34" charset="0"/>
              </a:rPr>
              <a:t>Weight: 5180 </a:t>
            </a:r>
            <a:r>
              <a:rPr lang="en-US" sz="1200" b="1" dirty="0" err="1">
                <a:solidFill>
                  <a:srgbClr val="002060"/>
                </a:solidFill>
                <a:latin typeface="Helvetica" panose="020B0604020202020204" pitchFamily="34" charset="0"/>
                <a:cs typeface="Helvetica" panose="020B0604020202020204" pitchFamily="34" charset="0"/>
              </a:rPr>
              <a:t>lb</a:t>
            </a:r>
            <a:endParaRPr lang="en-US" sz="1200" b="1" dirty="0">
              <a:solidFill>
                <a:srgbClr val="002060"/>
              </a:solidFill>
              <a:latin typeface="Helvetica" panose="020B0604020202020204" pitchFamily="34" charset="0"/>
              <a:cs typeface="Helvetica" panose="020B0604020202020204" pitchFamily="34" charset="0"/>
            </a:endParaRPr>
          </a:p>
        </p:txBody>
      </p:sp>
      <p:cxnSp>
        <p:nvCxnSpPr>
          <p:cNvPr id="14" name="Straight Arrow Connector 13">
            <a:extLst>
              <a:ext uri="{FF2B5EF4-FFF2-40B4-BE49-F238E27FC236}">
                <a16:creationId xmlns:a16="http://schemas.microsoft.com/office/drawing/2014/main" id="{C78926FD-C7FA-49B7-B191-85D47EBED5C9}"/>
              </a:ext>
            </a:extLst>
          </p:cNvPr>
          <p:cNvCxnSpPr/>
          <p:nvPr/>
        </p:nvCxnSpPr>
        <p:spPr>
          <a:xfrm flipV="1">
            <a:off x="4434980" y="2869036"/>
            <a:ext cx="914400" cy="78856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A4ABF19-5305-4921-B947-A39CECDFD394}"/>
              </a:ext>
            </a:extLst>
          </p:cNvPr>
          <p:cNvSpPr txBox="1"/>
          <p:nvPr/>
        </p:nvSpPr>
        <p:spPr>
          <a:xfrm rot="19130797">
            <a:off x="4571146" y="2875458"/>
            <a:ext cx="553682" cy="369332"/>
          </a:xfrm>
          <a:prstGeom prst="rect">
            <a:avLst/>
          </a:prstGeom>
          <a:noFill/>
        </p:spPr>
        <p:txBody>
          <a:bodyPr wrap="square" rtlCol="0">
            <a:spAutoFit/>
          </a:bodyPr>
          <a:lstStyle/>
          <a:p>
            <a:r>
              <a:rPr lang="en-US" dirty="0"/>
              <a:t>67”</a:t>
            </a:r>
          </a:p>
        </p:txBody>
      </p:sp>
      <p:sp>
        <p:nvSpPr>
          <p:cNvPr id="24" name="TextBox 23">
            <a:extLst>
              <a:ext uri="{FF2B5EF4-FFF2-40B4-BE49-F238E27FC236}">
                <a16:creationId xmlns:a16="http://schemas.microsoft.com/office/drawing/2014/main" id="{3DB823C8-CABA-4B1C-BD80-5997C1A6F787}"/>
              </a:ext>
            </a:extLst>
          </p:cNvPr>
          <p:cNvSpPr txBox="1"/>
          <p:nvPr/>
        </p:nvSpPr>
        <p:spPr>
          <a:xfrm>
            <a:off x="2195244" y="1605808"/>
            <a:ext cx="2239736" cy="338554"/>
          </a:xfrm>
          <a:prstGeom prst="rect">
            <a:avLst/>
          </a:prstGeom>
          <a:noFill/>
        </p:spPr>
        <p:txBody>
          <a:bodyPr wrap="square" rtlCol="0">
            <a:spAutoFit/>
          </a:bodyPr>
          <a:lstStyle/>
          <a:p>
            <a:r>
              <a:rPr lang="en-US" sz="1600" b="1" dirty="0">
                <a:solidFill>
                  <a:srgbClr val="002060"/>
                </a:solidFill>
                <a:latin typeface="Helvetica" panose="020B0604020202020204" pitchFamily="34" charset="0"/>
                <a:cs typeface="Helvetica" panose="020B0604020202020204" pitchFamily="34" charset="0"/>
              </a:rPr>
              <a:t>Spoiler</a:t>
            </a:r>
          </a:p>
        </p:txBody>
      </p:sp>
      <p:sp>
        <p:nvSpPr>
          <p:cNvPr id="25" name="TextBox 24">
            <a:extLst>
              <a:ext uri="{FF2B5EF4-FFF2-40B4-BE49-F238E27FC236}">
                <a16:creationId xmlns:a16="http://schemas.microsoft.com/office/drawing/2014/main" id="{8C29EDA8-AE11-473C-92F4-B3384C183E56}"/>
              </a:ext>
            </a:extLst>
          </p:cNvPr>
          <p:cNvSpPr txBox="1"/>
          <p:nvPr/>
        </p:nvSpPr>
        <p:spPr>
          <a:xfrm>
            <a:off x="4302353" y="1527977"/>
            <a:ext cx="2239736" cy="338554"/>
          </a:xfrm>
          <a:prstGeom prst="rect">
            <a:avLst/>
          </a:prstGeom>
          <a:noFill/>
        </p:spPr>
        <p:txBody>
          <a:bodyPr wrap="square" rtlCol="0">
            <a:spAutoFit/>
          </a:bodyPr>
          <a:lstStyle/>
          <a:p>
            <a:r>
              <a:rPr lang="en-US" sz="1600" b="1" dirty="0">
                <a:solidFill>
                  <a:srgbClr val="002060"/>
                </a:solidFill>
                <a:latin typeface="Helvetica" panose="020B0604020202020204" pitchFamily="34" charset="0"/>
                <a:cs typeface="Helvetica" panose="020B0604020202020204" pitchFamily="34" charset="0"/>
              </a:rPr>
              <a:t>Mask</a:t>
            </a:r>
          </a:p>
        </p:txBody>
      </p:sp>
      <p:sp>
        <p:nvSpPr>
          <p:cNvPr id="26" name="TextBox 25">
            <a:extLst>
              <a:ext uri="{FF2B5EF4-FFF2-40B4-BE49-F238E27FC236}">
                <a16:creationId xmlns:a16="http://schemas.microsoft.com/office/drawing/2014/main" id="{4AC2C443-4EF1-40A3-8C63-CAEB11426681}"/>
              </a:ext>
            </a:extLst>
          </p:cNvPr>
          <p:cNvSpPr txBox="1"/>
          <p:nvPr/>
        </p:nvSpPr>
        <p:spPr>
          <a:xfrm>
            <a:off x="6308720" y="1527977"/>
            <a:ext cx="1324532" cy="338554"/>
          </a:xfrm>
          <a:prstGeom prst="rect">
            <a:avLst/>
          </a:prstGeom>
          <a:noFill/>
        </p:spPr>
        <p:txBody>
          <a:bodyPr wrap="square" rtlCol="0">
            <a:spAutoFit/>
          </a:bodyPr>
          <a:lstStyle/>
          <a:p>
            <a:r>
              <a:rPr lang="en-US" sz="1600" b="1" dirty="0">
                <a:solidFill>
                  <a:srgbClr val="002060"/>
                </a:solidFill>
                <a:latin typeface="Helvetica" panose="020B0604020202020204" pitchFamily="34" charset="0"/>
                <a:cs typeface="Helvetica" panose="020B0604020202020204" pitchFamily="34" charset="0"/>
              </a:rPr>
              <a:t>Core Block</a:t>
            </a:r>
          </a:p>
        </p:txBody>
      </p:sp>
      <p:sp>
        <p:nvSpPr>
          <p:cNvPr id="27" name="TextBox 26">
            <a:extLst>
              <a:ext uri="{FF2B5EF4-FFF2-40B4-BE49-F238E27FC236}">
                <a16:creationId xmlns:a16="http://schemas.microsoft.com/office/drawing/2014/main" id="{571DA844-2366-4A95-A90E-A73099884C5A}"/>
              </a:ext>
            </a:extLst>
          </p:cNvPr>
          <p:cNvSpPr txBox="1"/>
          <p:nvPr/>
        </p:nvSpPr>
        <p:spPr>
          <a:xfrm>
            <a:off x="8667942" y="1527977"/>
            <a:ext cx="2239736" cy="338554"/>
          </a:xfrm>
          <a:prstGeom prst="rect">
            <a:avLst/>
          </a:prstGeom>
          <a:noFill/>
        </p:spPr>
        <p:txBody>
          <a:bodyPr wrap="square" rtlCol="0">
            <a:spAutoFit/>
          </a:bodyPr>
          <a:lstStyle/>
          <a:p>
            <a:r>
              <a:rPr lang="en-US" sz="1600" b="1" dirty="0">
                <a:solidFill>
                  <a:srgbClr val="002060"/>
                </a:solidFill>
                <a:latin typeface="Helvetica" panose="020B0604020202020204" pitchFamily="34" charset="0"/>
                <a:cs typeface="Helvetica" panose="020B0604020202020204" pitchFamily="34" charset="0"/>
              </a:rPr>
              <a:t>Air box</a:t>
            </a:r>
          </a:p>
        </p:txBody>
      </p:sp>
      <p:sp>
        <p:nvSpPr>
          <p:cNvPr id="29" name="Content Placeholder 2">
            <a:extLst>
              <a:ext uri="{FF2B5EF4-FFF2-40B4-BE49-F238E27FC236}">
                <a16:creationId xmlns:a16="http://schemas.microsoft.com/office/drawing/2014/main" id="{18CE1917-D4AA-4C56-8C11-7B1201E4A434}"/>
              </a:ext>
            </a:extLst>
          </p:cNvPr>
          <p:cNvSpPr>
            <a:spLocks noGrp="1"/>
          </p:cNvSpPr>
          <p:nvPr>
            <p:ph idx="13"/>
          </p:nvPr>
        </p:nvSpPr>
        <p:spPr>
          <a:xfrm>
            <a:off x="1580489" y="513264"/>
            <a:ext cx="8293100" cy="1050672"/>
          </a:xfrm>
          <a:prstGeom prst="rect">
            <a:avLst/>
          </a:prstGeom>
        </p:spPr>
        <p:txBody>
          <a:bodyPr vert="horz" lIns="0" tIns="45720" rIns="0" bIns="45720" rtlCol="0">
            <a:normAutofit fontScale="55000" lnSpcReduction="20000"/>
          </a:bodyPr>
          <a:lstStyle/>
          <a:p>
            <a:pPr marL="0" indent="0" algn="just">
              <a:buNone/>
            </a:pPr>
            <a:endParaRPr lang="en-US" sz="2400" dirty="0">
              <a:solidFill>
                <a:srgbClr val="004C97"/>
              </a:solidFill>
            </a:endParaRPr>
          </a:p>
          <a:p>
            <a:pPr marL="0" indent="0" algn="just">
              <a:buNone/>
            </a:pPr>
            <a:r>
              <a:rPr lang="en-US" sz="2900" dirty="0">
                <a:solidFill>
                  <a:srgbClr val="004C97"/>
                </a:solidFill>
              </a:rPr>
              <a:t>Absorber core is water cooled. All Aluminum blocks have gun-drilled cooling lines.</a:t>
            </a:r>
          </a:p>
          <a:p>
            <a:pPr marL="0" indent="0" algn="just">
              <a:buNone/>
            </a:pPr>
            <a:r>
              <a:rPr lang="en-US" sz="2900" dirty="0">
                <a:solidFill>
                  <a:srgbClr val="004C97"/>
                </a:solidFill>
              </a:rPr>
              <a:t>Air box is welded  from aluminum channels covered with thin aluminum sheets</a:t>
            </a:r>
          </a:p>
          <a:p>
            <a:pPr marL="342900" indent="-342900" algn="just"/>
            <a:endParaRPr lang="en-US" sz="2400" dirty="0">
              <a:solidFill>
                <a:srgbClr val="004C97"/>
              </a:solidFill>
            </a:endParaRPr>
          </a:p>
        </p:txBody>
      </p:sp>
      <p:pic>
        <p:nvPicPr>
          <p:cNvPr id="23" name="Picture 22">
            <a:extLst>
              <a:ext uri="{FF2B5EF4-FFF2-40B4-BE49-F238E27FC236}">
                <a16:creationId xmlns:a16="http://schemas.microsoft.com/office/drawing/2014/main" id="{443B6E81-FB59-D6BF-6CCE-24E0E3D14204}"/>
              </a:ext>
            </a:extLst>
          </p:cNvPr>
          <p:cNvPicPr>
            <a:picLocks noChangeAspect="1"/>
          </p:cNvPicPr>
          <p:nvPr/>
        </p:nvPicPr>
        <p:blipFill rotWithShape="1">
          <a:blip r:embed="rId5"/>
          <a:srcRect l="22619" t="3196" r="34286" b="4572"/>
          <a:stretch/>
        </p:blipFill>
        <p:spPr>
          <a:xfrm>
            <a:off x="8507518" y="1991869"/>
            <a:ext cx="1609220" cy="2084874"/>
          </a:xfrm>
          <a:prstGeom prst="rect">
            <a:avLst/>
          </a:prstGeom>
        </p:spPr>
      </p:pic>
    </p:spTree>
    <p:extLst>
      <p:ext uri="{BB962C8B-B14F-4D97-AF65-F5344CB8AC3E}">
        <p14:creationId xmlns:p14="http://schemas.microsoft.com/office/powerpoint/2010/main" val="46263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8930-2F39-497F-9A71-A4370A97F539}"/>
              </a:ext>
            </a:extLst>
          </p:cNvPr>
          <p:cNvSpPr>
            <a:spLocks noGrp="1"/>
          </p:cNvSpPr>
          <p:nvPr>
            <p:ph type="title"/>
          </p:nvPr>
        </p:nvSpPr>
        <p:spPr>
          <a:xfrm>
            <a:off x="838199" y="365125"/>
            <a:ext cx="11080805" cy="1325563"/>
          </a:xfrm>
        </p:spPr>
        <p:txBody>
          <a:bodyPr>
            <a:normAutofit/>
          </a:bodyPr>
          <a:lstStyle/>
          <a:p>
            <a:br>
              <a:rPr lang="en-US" dirty="0"/>
            </a:br>
            <a:r>
              <a:rPr lang="en-US" dirty="0"/>
              <a:t>							</a:t>
            </a:r>
          </a:p>
        </p:txBody>
      </p:sp>
      <p:sp>
        <p:nvSpPr>
          <p:cNvPr id="3" name="Date Placeholder 2">
            <a:extLst>
              <a:ext uri="{FF2B5EF4-FFF2-40B4-BE49-F238E27FC236}">
                <a16:creationId xmlns:a16="http://schemas.microsoft.com/office/drawing/2014/main" id="{9B65AD87-634B-4722-87EF-BC33144C1B3F}"/>
              </a:ext>
            </a:extLst>
          </p:cNvPr>
          <p:cNvSpPr>
            <a:spLocks noGrp="1"/>
          </p:cNvSpPr>
          <p:nvPr>
            <p:ph type="dt" sz="half" idx="10"/>
          </p:nvPr>
        </p:nvSpPr>
        <p:spPr/>
        <p:txBody>
          <a:bodyPr/>
          <a:lstStyle/>
          <a:p>
            <a:fld id="{49FF0B3A-1809-4045-9F37-F2BC26ED1E73}" type="datetime1">
              <a:rPr lang="en-US" smtClean="0"/>
              <a:t>9/16/2022</a:t>
            </a:fld>
            <a:endParaRPr lang="en-US"/>
          </a:p>
        </p:txBody>
      </p:sp>
      <p:sp>
        <p:nvSpPr>
          <p:cNvPr id="4" name="Footer Placeholder 3">
            <a:extLst>
              <a:ext uri="{FF2B5EF4-FFF2-40B4-BE49-F238E27FC236}">
                <a16:creationId xmlns:a16="http://schemas.microsoft.com/office/drawing/2014/main" id="{61612F77-65B0-4F39-AD39-E770858EE55F}"/>
              </a:ext>
            </a:extLst>
          </p:cNvPr>
          <p:cNvSpPr>
            <a:spLocks noGrp="1"/>
          </p:cNvSpPr>
          <p:nvPr>
            <p:ph type="ftr" sz="quarter" idx="11"/>
          </p:nvPr>
        </p:nvSpPr>
        <p:spPr/>
        <p:txBody>
          <a:bodyPr/>
          <a:lstStyle/>
          <a:p>
            <a:r>
              <a:rPr lang="en-US" altLang="en-US">
                <a:latin typeface="Helvetica" panose="020B0604020202020204" pitchFamily="34" charset="0"/>
                <a:ea typeface="MS PGothic" panose="020B0600070205080204" pitchFamily="34" charset="-128"/>
              </a:rPr>
              <a:t>LBNF Hadron Absorber  Mechanical Design</a:t>
            </a:r>
            <a:endParaRPr lang="en-US" dirty="0"/>
          </a:p>
        </p:txBody>
      </p:sp>
      <p:sp>
        <p:nvSpPr>
          <p:cNvPr id="5" name="Slide Number Placeholder 4">
            <a:extLst>
              <a:ext uri="{FF2B5EF4-FFF2-40B4-BE49-F238E27FC236}">
                <a16:creationId xmlns:a16="http://schemas.microsoft.com/office/drawing/2014/main" id="{2F1BE43D-C374-4510-9A1B-198FE76A7049}"/>
              </a:ext>
            </a:extLst>
          </p:cNvPr>
          <p:cNvSpPr>
            <a:spLocks noGrp="1"/>
          </p:cNvSpPr>
          <p:nvPr>
            <p:ph type="sldNum" sz="quarter" idx="12"/>
          </p:nvPr>
        </p:nvSpPr>
        <p:spPr>
          <a:xfrm>
            <a:off x="8610600" y="6269380"/>
            <a:ext cx="2743200" cy="365125"/>
          </a:xfrm>
        </p:spPr>
        <p:txBody>
          <a:bodyPr/>
          <a:lstStyle/>
          <a:p>
            <a:fld id="{7DF2B54E-710A-4B1C-94CA-BF00B911FD0D}" type="slidenum">
              <a:rPr lang="en-US" smtClean="0"/>
              <a:t>9</a:t>
            </a:fld>
            <a:endParaRPr lang="en-US"/>
          </a:p>
        </p:txBody>
      </p:sp>
      <p:pic>
        <p:nvPicPr>
          <p:cNvPr id="11" name="Picture 10">
            <a:extLst>
              <a:ext uri="{FF2B5EF4-FFF2-40B4-BE49-F238E27FC236}">
                <a16:creationId xmlns:a16="http://schemas.microsoft.com/office/drawing/2014/main" id="{60ED5397-0511-4965-9919-012F1DBD3DB9}"/>
              </a:ext>
            </a:extLst>
          </p:cNvPr>
          <p:cNvPicPr>
            <a:picLocks noChangeAspect="1"/>
          </p:cNvPicPr>
          <p:nvPr/>
        </p:nvPicPr>
        <p:blipFill rotWithShape="1">
          <a:blip r:embed="rId2"/>
          <a:srcRect l="27024" r="57976" b="3196"/>
          <a:stretch/>
        </p:blipFill>
        <p:spPr>
          <a:xfrm>
            <a:off x="10892662" y="1569114"/>
            <a:ext cx="934820" cy="3652120"/>
          </a:xfrm>
          <a:prstGeom prst="rect">
            <a:avLst/>
          </a:prstGeom>
        </p:spPr>
      </p:pic>
      <p:sp>
        <p:nvSpPr>
          <p:cNvPr id="14" name="TextBox 13">
            <a:extLst>
              <a:ext uri="{FF2B5EF4-FFF2-40B4-BE49-F238E27FC236}">
                <a16:creationId xmlns:a16="http://schemas.microsoft.com/office/drawing/2014/main" id="{7D3441B9-BFAC-40EB-A8B0-4D4346B6724E}"/>
              </a:ext>
            </a:extLst>
          </p:cNvPr>
          <p:cNvSpPr txBox="1"/>
          <p:nvPr/>
        </p:nvSpPr>
        <p:spPr>
          <a:xfrm>
            <a:off x="817781" y="406057"/>
            <a:ext cx="10074881" cy="923330"/>
          </a:xfrm>
          <a:prstGeom prst="rect">
            <a:avLst/>
          </a:prstGeom>
          <a:noFill/>
        </p:spPr>
        <p:txBody>
          <a:bodyPr wrap="square" rtlCol="0">
            <a:spAutoFit/>
          </a:bodyPr>
          <a:lstStyle/>
          <a:p>
            <a:r>
              <a:rPr lang="en-US" dirty="0">
                <a:solidFill>
                  <a:schemeClr val="accent1">
                    <a:lumMod val="75000"/>
                  </a:schemeClr>
                </a:solidFill>
              </a:rPr>
              <a:t>The four water lines are drilled in the absorber aluminum  core block and plugged by Al rods creating water loops. Three hole are drilled through the inlet and outlet ports for loops connection. Two elbows are welded to the block ports and connected to the manifold with pipes.</a:t>
            </a:r>
          </a:p>
        </p:txBody>
      </p:sp>
      <p:sp>
        <p:nvSpPr>
          <p:cNvPr id="28" name="TextBox 27">
            <a:extLst>
              <a:ext uri="{FF2B5EF4-FFF2-40B4-BE49-F238E27FC236}">
                <a16:creationId xmlns:a16="http://schemas.microsoft.com/office/drawing/2014/main" id="{704B6403-1AAA-41D2-BB5F-7BD0BDFF3839}"/>
              </a:ext>
            </a:extLst>
          </p:cNvPr>
          <p:cNvSpPr txBox="1"/>
          <p:nvPr/>
        </p:nvSpPr>
        <p:spPr>
          <a:xfrm>
            <a:off x="9812968" y="4806028"/>
            <a:ext cx="939168" cy="646331"/>
          </a:xfrm>
          <a:prstGeom prst="rect">
            <a:avLst/>
          </a:prstGeom>
          <a:noFill/>
        </p:spPr>
        <p:txBody>
          <a:bodyPr wrap="none" rtlCol="0">
            <a:spAutoFit/>
          </a:bodyPr>
          <a:lstStyle/>
          <a:p>
            <a:r>
              <a:rPr lang="en-US" dirty="0"/>
              <a:t>Loop</a:t>
            </a:r>
          </a:p>
          <a:p>
            <a:r>
              <a:rPr lang="en-US" dirty="0"/>
              <a:t>32”x32”</a:t>
            </a:r>
          </a:p>
        </p:txBody>
      </p:sp>
      <p:pic>
        <p:nvPicPr>
          <p:cNvPr id="10" name="Picture 9" descr="NX 11.0 Fermilab - Modeling - [F10116892--;1-NARROW BOTTOM BLO - \\Remote">
            <a:extLst>
              <a:ext uri="{FF2B5EF4-FFF2-40B4-BE49-F238E27FC236}">
                <a16:creationId xmlns:a16="http://schemas.microsoft.com/office/drawing/2014/main" id="{D41864F0-358F-4139-9FA8-6176181B2B06}"/>
              </a:ext>
            </a:extLst>
          </p:cNvPr>
          <p:cNvPicPr>
            <a:picLocks noChangeAspect="1"/>
          </p:cNvPicPr>
          <p:nvPr/>
        </p:nvPicPr>
        <p:blipFill rotWithShape="1">
          <a:blip r:embed="rId3"/>
          <a:srcRect l="29738" t="28907" r="29462" b="38496"/>
          <a:stretch/>
        </p:blipFill>
        <p:spPr>
          <a:xfrm>
            <a:off x="6427585" y="5055170"/>
            <a:ext cx="1987115" cy="958769"/>
          </a:xfrm>
          <a:prstGeom prst="rect">
            <a:avLst/>
          </a:prstGeom>
        </p:spPr>
      </p:pic>
      <p:pic>
        <p:nvPicPr>
          <p:cNvPr id="21" name="Picture 20" descr="NX 11.0 Fermilab - Modeling - [F10116892--;1-NARROW BOTTOM BLO - \\Remote">
            <a:extLst>
              <a:ext uri="{FF2B5EF4-FFF2-40B4-BE49-F238E27FC236}">
                <a16:creationId xmlns:a16="http://schemas.microsoft.com/office/drawing/2014/main" id="{EE26C079-C7A7-4B0D-A5D6-8ADDE80B9AAE}"/>
              </a:ext>
            </a:extLst>
          </p:cNvPr>
          <p:cNvPicPr>
            <a:picLocks noChangeAspect="1"/>
          </p:cNvPicPr>
          <p:nvPr/>
        </p:nvPicPr>
        <p:blipFill rotWithShape="1">
          <a:blip r:embed="rId4"/>
          <a:srcRect l="29738" t="26099" b="41692"/>
          <a:stretch/>
        </p:blipFill>
        <p:spPr>
          <a:xfrm>
            <a:off x="1908415" y="5187460"/>
            <a:ext cx="3225432" cy="892941"/>
          </a:xfrm>
          <a:prstGeom prst="rect">
            <a:avLst/>
          </a:prstGeom>
        </p:spPr>
      </p:pic>
      <p:sp>
        <p:nvSpPr>
          <p:cNvPr id="38" name="TextBox 37">
            <a:extLst>
              <a:ext uri="{FF2B5EF4-FFF2-40B4-BE49-F238E27FC236}">
                <a16:creationId xmlns:a16="http://schemas.microsoft.com/office/drawing/2014/main" id="{B97F67CD-CCAE-50B3-FF6F-8954B945CBB8}"/>
              </a:ext>
            </a:extLst>
          </p:cNvPr>
          <p:cNvSpPr txBox="1"/>
          <p:nvPr/>
        </p:nvSpPr>
        <p:spPr>
          <a:xfrm>
            <a:off x="123306" y="5151224"/>
            <a:ext cx="757643" cy="369332"/>
          </a:xfrm>
          <a:prstGeom prst="rect">
            <a:avLst/>
          </a:prstGeom>
          <a:noFill/>
        </p:spPr>
        <p:txBody>
          <a:bodyPr wrap="none" rtlCol="0">
            <a:spAutoFit/>
          </a:bodyPr>
          <a:lstStyle/>
          <a:p>
            <a:r>
              <a:rPr lang="en-US" dirty="0"/>
              <a:t>Elbow</a:t>
            </a:r>
          </a:p>
        </p:txBody>
      </p:sp>
      <p:pic>
        <p:nvPicPr>
          <p:cNvPr id="31" name="Picture 30" descr="Graphical user interface, application&#10;&#10;Description automatically generated">
            <a:extLst>
              <a:ext uri="{FF2B5EF4-FFF2-40B4-BE49-F238E27FC236}">
                <a16:creationId xmlns:a16="http://schemas.microsoft.com/office/drawing/2014/main" id="{877EDE56-2D4C-A80A-38BB-658517F7E955}"/>
              </a:ext>
            </a:extLst>
          </p:cNvPr>
          <p:cNvPicPr>
            <a:picLocks noChangeAspect="1"/>
          </p:cNvPicPr>
          <p:nvPr/>
        </p:nvPicPr>
        <p:blipFill rotWithShape="1">
          <a:blip r:embed="rId5">
            <a:extLst>
              <a:ext uri="{28A0092B-C50C-407E-A947-70E740481C1C}">
                <a14:useLocalDpi xmlns:a14="http://schemas.microsoft.com/office/drawing/2010/main" val="0"/>
              </a:ext>
            </a:extLst>
          </a:blip>
          <a:srcRect l="42408" t="25473" r="32519" b="23382"/>
          <a:stretch/>
        </p:blipFill>
        <p:spPr>
          <a:xfrm>
            <a:off x="4046551" y="1530001"/>
            <a:ext cx="3001266" cy="3365323"/>
          </a:xfrm>
          <a:prstGeom prst="rect">
            <a:avLst/>
          </a:prstGeom>
        </p:spPr>
      </p:pic>
      <p:cxnSp>
        <p:nvCxnSpPr>
          <p:cNvPr id="44" name="Straight Arrow Connector 43">
            <a:extLst>
              <a:ext uri="{FF2B5EF4-FFF2-40B4-BE49-F238E27FC236}">
                <a16:creationId xmlns:a16="http://schemas.microsoft.com/office/drawing/2014/main" id="{24DFFC51-1F63-47DA-5D74-4E11ECCCA9FC}"/>
              </a:ext>
            </a:extLst>
          </p:cNvPr>
          <p:cNvCxnSpPr>
            <a:cxnSpLocks/>
          </p:cNvCxnSpPr>
          <p:nvPr/>
        </p:nvCxnSpPr>
        <p:spPr>
          <a:xfrm flipV="1">
            <a:off x="5855221" y="3868417"/>
            <a:ext cx="109116" cy="9790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4F1CE677-123B-4D79-34CC-DEB0C9D08B5A}"/>
              </a:ext>
            </a:extLst>
          </p:cNvPr>
          <p:cNvSpPr txBox="1"/>
          <p:nvPr/>
        </p:nvSpPr>
        <p:spPr>
          <a:xfrm>
            <a:off x="5005945" y="4835322"/>
            <a:ext cx="1402435" cy="369332"/>
          </a:xfrm>
          <a:prstGeom prst="rect">
            <a:avLst/>
          </a:prstGeom>
          <a:noFill/>
        </p:spPr>
        <p:txBody>
          <a:bodyPr wrap="none" rtlCol="0">
            <a:spAutoFit/>
          </a:bodyPr>
          <a:lstStyle/>
          <a:p>
            <a:r>
              <a:rPr lang="en-US" dirty="0"/>
              <a:t>Loop24”x24”</a:t>
            </a:r>
          </a:p>
        </p:txBody>
      </p:sp>
      <p:sp>
        <p:nvSpPr>
          <p:cNvPr id="52" name="TextBox 51">
            <a:extLst>
              <a:ext uri="{FF2B5EF4-FFF2-40B4-BE49-F238E27FC236}">
                <a16:creationId xmlns:a16="http://schemas.microsoft.com/office/drawing/2014/main" id="{165C2743-9911-C7EA-C2A5-F093C9E2BBCB}"/>
              </a:ext>
            </a:extLst>
          </p:cNvPr>
          <p:cNvSpPr txBox="1"/>
          <p:nvPr/>
        </p:nvSpPr>
        <p:spPr>
          <a:xfrm>
            <a:off x="10343289" y="1179160"/>
            <a:ext cx="587020" cy="369332"/>
          </a:xfrm>
          <a:prstGeom prst="rect">
            <a:avLst/>
          </a:prstGeom>
          <a:noFill/>
        </p:spPr>
        <p:txBody>
          <a:bodyPr wrap="none" rtlCol="0">
            <a:spAutoFit/>
          </a:bodyPr>
          <a:lstStyle/>
          <a:p>
            <a:r>
              <a:rPr lang="en-US" dirty="0"/>
              <a:t>Plug</a:t>
            </a:r>
          </a:p>
        </p:txBody>
      </p:sp>
      <p:pic>
        <p:nvPicPr>
          <p:cNvPr id="54" name="Picture 53" descr="Graphical user interface, application, Word&#10;&#10;Description automatically generated">
            <a:extLst>
              <a:ext uri="{FF2B5EF4-FFF2-40B4-BE49-F238E27FC236}">
                <a16:creationId xmlns:a16="http://schemas.microsoft.com/office/drawing/2014/main" id="{E6F80222-4C94-03EC-B1E7-F8B7C2FC2F70}"/>
              </a:ext>
            </a:extLst>
          </p:cNvPr>
          <p:cNvPicPr>
            <a:picLocks noChangeAspect="1"/>
          </p:cNvPicPr>
          <p:nvPr/>
        </p:nvPicPr>
        <p:blipFill rotWithShape="1">
          <a:blip r:embed="rId6">
            <a:extLst>
              <a:ext uri="{28A0092B-C50C-407E-A947-70E740481C1C}">
                <a14:useLocalDpi xmlns:a14="http://schemas.microsoft.com/office/drawing/2010/main" val="0"/>
              </a:ext>
            </a:extLst>
          </a:blip>
          <a:srcRect l="42408" t="25160" r="32706" b="23382"/>
          <a:stretch/>
        </p:blipFill>
        <p:spPr>
          <a:xfrm>
            <a:off x="7353855" y="1523606"/>
            <a:ext cx="3001266" cy="3411369"/>
          </a:xfrm>
          <a:prstGeom prst="rect">
            <a:avLst/>
          </a:prstGeom>
        </p:spPr>
      </p:pic>
      <p:cxnSp>
        <p:nvCxnSpPr>
          <p:cNvPr id="57" name="Straight Arrow Connector 56">
            <a:extLst>
              <a:ext uri="{FF2B5EF4-FFF2-40B4-BE49-F238E27FC236}">
                <a16:creationId xmlns:a16="http://schemas.microsoft.com/office/drawing/2014/main" id="{4715B4FD-E35F-5525-AFEB-62092AE5D22F}"/>
              </a:ext>
            </a:extLst>
          </p:cNvPr>
          <p:cNvCxnSpPr>
            <a:cxnSpLocks/>
          </p:cNvCxnSpPr>
          <p:nvPr/>
        </p:nvCxnSpPr>
        <p:spPr>
          <a:xfrm flipH="1" flipV="1">
            <a:off x="9065985" y="4066102"/>
            <a:ext cx="642453" cy="9433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FAB2C59A-C70C-7748-142C-6372B453D8EE}"/>
              </a:ext>
            </a:extLst>
          </p:cNvPr>
          <p:cNvCxnSpPr>
            <a:cxnSpLocks/>
            <a:stCxn id="52" idx="1"/>
          </p:cNvCxnSpPr>
          <p:nvPr/>
        </p:nvCxnSpPr>
        <p:spPr>
          <a:xfrm flipH="1">
            <a:off x="8505024" y="1363826"/>
            <a:ext cx="1838265" cy="974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ADD5A82A-E557-CCE3-22C4-F1E2EE61C4B6}"/>
              </a:ext>
            </a:extLst>
          </p:cNvPr>
          <p:cNvCxnSpPr>
            <a:cxnSpLocks/>
            <a:stCxn id="52" idx="1"/>
          </p:cNvCxnSpPr>
          <p:nvPr/>
        </p:nvCxnSpPr>
        <p:spPr>
          <a:xfrm flipH="1">
            <a:off x="9645674" y="1363826"/>
            <a:ext cx="697615" cy="7963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2B74C3B6-7547-8473-2339-BB93789F2744}"/>
              </a:ext>
            </a:extLst>
          </p:cNvPr>
          <p:cNvCxnSpPr>
            <a:cxnSpLocks/>
            <a:stCxn id="52" idx="1"/>
          </p:cNvCxnSpPr>
          <p:nvPr/>
        </p:nvCxnSpPr>
        <p:spPr>
          <a:xfrm flipH="1">
            <a:off x="9884444" y="1363826"/>
            <a:ext cx="458845" cy="1218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D0F33F7B-CB26-24B1-E358-36ADA5DD9BAE}"/>
              </a:ext>
            </a:extLst>
          </p:cNvPr>
          <p:cNvCxnSpPr>
            <a:cxnSpLocks/>
            <a:stCxn id="52" idx="1"/>
          </p:cNvCxnSpPr>
          <p:nvPr/>
        </p:nvCxnSpPr>
        <p:spPr>
          <a:xfrm flipH="1">
            <a:off x="9812968" y="1363826"/>
            <a:ext cx="530321" cy="2504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3EA074A2-31C2-21E9-8F56-01F85A1AB52A}"/>
              </a:ext>
            </a:extLst>
          </p:cNvPr>
          <p:cNvCxnSpPr>
            <a:cxnSpLocks/>
          </p:cNvCxnSpPr>
          <p:nvPr/>
        </p:nvCxnSpPr>
        <p:spPr>
          <a:xfrm flipH="1" flipV="1">
            <a:off x="7421142" y="5510190"/>
            <a:ext cx="1184276" cy="2545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Title 1">
            <a:extLst>
              <a:ext uri="{FF2B5EF4-FFF2-40B4-BE49-F238E27FC236}">
                <a16:creationId xmlns:a16="http://schemas.microsoft.com/office/drawing/2014/main" id="{A507584C-100F-780F-4132-06AB430238ED}"/>
              </a:ext>
            </a:extLst>
          </p:cNvPr>
          <p:cNvSpPr txBox="1">
            <a:spLocks/>
          </p:cNvSpPr>
          <p:nvPr/>
        </p:nvSpPr>
        <p:spPr>
          <a:xfrm>
            <a:off x="4492488" y="136429"/>
            <a:ext cx="3116910" cy="5692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70C0"/>
                </a:solidFill>
                <a:latin typeface="Helvetica" panose="020B0604020202020204" pitchFamily="34" charset="0"/>
                <a:cs typeface="Helvetica" panose="020B0604020202020204" pitchFamily="34" charset="0"/>
              </a:rPr>
              <a:t>Aluminum Core Block</a:t>
            </a:r>
          </a:p>
        </p:txBody>
      </p:sp>
      <p:pic>
        <p:nvPicPr>
          <p:cNvPr id="78" name="Picture 77" descr="Graphical user interface&#10;&#10;Description automatically generated">
            <a:extLst>
              <a:ext uri="{FF2B5EF4-FFF2-40B4-BE49-F238E27FC236}">
                <a16:creationId xmlns:a16="http://schemas.microsoft.com/office/drawing/2014/main" id="{8A8D4FCA-2F0E-6217-E21E-75CF817A72A8}"/>
              </a:ext>
            </a:extLst>
          </p:cNvPr>
          <p:cNvPicPr>
            <a:picLocks noChangeAspect="1"/>
          </p:cNvPicPr>
          <p:nvPr/>
        </p:nvPicPr>
        <p:blipFill rotWithShape="1">
          <a:blip r:embed="rId7">
            <a:extLst>
              <a:ext uri="{28A0092B-C50C-407E-A947-70E740481C1C}">
                <a14:useLocalDpi xmlns:a14="http://schemas.microsoft.com/office/drawing/2010/main" val="0"/>
              </a:ext>
            </a:extLst>
          </a:blip>
          <a:srcRect l="33957" t="21665" r="31465" b="6319"/>
          <a:stretch/>
        </p:blipFill>
        <p:spPr>
          <a:xfrm>
            <a:off x="551068" y="1491649"/>
            <a:ext cx="3072800" cy="3517819"/>
          </a:xfrm>
          <a:prstGeom prst="rect">
            <a:avLst/>
          </a:prstGeom>
        </p:spPr>
      </p:pic>
      <p:cxnSp>
        <p:nvCxnSpPr>
          <p:cNvPr id="79" name="Straight Arrow Connector 78">
            <a:extLst>
              <a:ext uri="{FF2B5EF4-FFF2-40B4-BE49-F238E27FC236}">
                <a16:creationId xmlns:a16="http://schemas.microsoft.com/office/drawing/2014/main" id="{71C9134C-992A-7781-50CE-B09EABB4FB73}"/>
              </a:ext>
            </a:extLst>
          </p:cNvPr>
          <p:cNvCxnSpPr>
            <a:cxnSpLocks/>
          </p:cNvCxnSpPr>
          <p:nvPr/>
        </p:nvCxnSpPr>
        <p:spPr>
          <a:xfrm flipV="1">
            <a:off x="502128" y="4174435"/>
            <a:ext cx="336071" cy="9767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B4F1B0F-58CA-3621-E378-B4161100DCFB}"/>
              </a:ext>
            </a:extLst>
          </p:cNvPr>
          <p:cNvCxnSpPr>
            <a:cxnSpLocks/>
          </p:cNvCxnSpPr>
          <p:nvPr/>
        </p:nvCxnSpPr>
        <p:spPr>
          <a:xfrm flipV="1">
            <a:off x="1507000" y="5378800"/>
            <a:ext cx="484146" cy="4649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56EFB50B-A256-C8E1-5BD4-19B059BD867E}"/>
              </a:ext>
            </a:extLst>
          </p:cNvPr>
          <p:cNvSpPr txBox="1"/>
          <p:nvPr/>
        </p:nvSpPr>
        <p:spPr>
          <a:xfrm>
            <a:off x="367190" y="5520556"/>
            <a:ext cx="1311769" cy="646331"/>
          </a:xfrm>
          <a:prstGeom prst="rect">
            <a:avLst/>
          </a:prstGeom>
          <a:noFill/>
        </p:spPr>
        <p:txBody>
          <a:bodyPr wrap="none" rtlCol="0">
            <a:spAutoFit/>
          </a:bodyPr>
          <a:lstStyle/>
          <a:p>
            <a:r>
              <a:rPr lang="en-US" dirty="0"/>
              <a:t>Supply Port </a:t>
            </a:r>
          </a:p>
          <a:p>
            <a:r>
              <a:rPr lang="en-US" dirty="0"/>
              <a:t>holes</a:t>
            </a:r>
          </a:p>
        </p:txBody>
      </p:sp>
      <p:sp>
        <p:nvSpPr>
          <p:cNvPr id="45" name="TextBox 44">
            <a:extLst>
              <a:ext uri="{FF2B5EF4-FFF2-40B4-BE49-F238E27FC236}">
                <a16:creationId xmlns:a16="http://schemas.microsoft.com/office/drawing/2014/main" id="{945EFC9A-3F6C-A9FE-55FB-2A3E13409F2F}"/>
              </a:ext>
            </a:extLst>
          </p:cNvPr>
          <p:cNvSpPr txBox="1"/>
          <p:nvPr/>
        </p:nvSpPr>
        <p:spPr>
          <a:xfrm>
            <a:off x="8731326" y="5510190"/>
            <a:ext cx="1319336" cy="646331"/>
          </a:xfrm>
          <a:prstGeom prst="rect">
            <a:avLst/>
          </a:prstGeom>
          <a:noFill/>
        </p:spPr>
        <p:txBody>
          <a:bodyPr wrap="none" rtlCol="0">
            <a:spAutoFit/>
          </a:bodyPr>
          <a:lstStyle/>
          <a:p>
            <a:r>
              <a:rPr lang="en-US" dirty="0"/>
              <a:t>Return Port </a:t>
            </a:r>
          </a:p>
          <a:p>
            <a:r>
              <a:rPr lang="en-US" dirty="0"/>
              <a:t>holes</a:t>
            </a:r>
          </a:p>
        </p:txBody>
      </p:sp>
    </p:spTree>
    <p:extLst>
      <p:ext uri="{BB962C8B-B14F-4D97-AF65-F5344CB8AC3E}">
        <p14:creationId xmlns:p14="http://schemas.microsoft.com/office/powerpoint/2010/main" val="3860600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3727</TotalTime>
  <Words>3755</Words>
  <Application>Microsoft Office PowerPoint</Application>
  <PresentationFormat>Widescreen</PresentationFormat>
  <Paragraphs>780</Paragraphs>
  <Slides>49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Calibri Light</vt:lpstr>
      <vt:lpstr>Helvetica</vt:lpstr>
      <vt:lpstr>Lucida Grande</vt:lpstr>
      <vt:lpstr>Times New Roman</vt:lpstr>
      <vt:lpstr>Office Theme</vt:lpstr>
      <vt:lpstr>Acrobat Document</vt:lpstr>
      <vt:lpstr>PowerPoint Presentation</vt:lpstr>
      <vt:lpstr>      Overview</vt:lpstr>
      <vt:lpstr>PowerPoint Presentation</vt:lpstr>
      <vt:lpstr>LBNF Absorber mechanical design</vt:lpstr>
      <vt:lpstr>PowerPoint Presentation</vt:lpstr>
      <vt:lpstr>PowerPoint Presentation</vt:lpstr>
      <vt:lpstr>PowerPoint Presentation</vt:lpstr>
      <vt:lpstr>Absorber core blocks</vt:lpstr>
      <vt:lpstr>        </vt:lpstr>
      <vt:lpstr>PowerPoint Presentation</vt:lpstr>
      <vt:lpstr>PowerPoint Presentation</vt:lpstr>
      <vt:lpstr>PowerPoint Presentation</vt:lpstr>
      <vt:lpstr>PowerPoint Presentation</vt:lpstr>
      <vt:lpstr>PowerPoint Presentation</vt:lpstr>
      <vt:lpstr>PowerPoint Presentation</vt:lpstr>
      <vt:lpstr>Energy deposition, temperatures, and stresses in the core</vt:lpstr>
      <vt:lpstr>Energy deposition, temperatures, and stresses in the core</vt:lpstr>
      <vt:lpstr>Summary of Result _ Rectangular Cooling Circuit  (for the 1.5-m RAL Target _ 2.4 MW)</vt:lpstr>
      <vt:lpstr>2nd  aluminum block temperature, stress and deflection</vt:lpstr>
      <vt:lpstr>Absorber core cooling: System layout</vt:lpstr>
      <vt:lpstr>Absorber core cooling</vt:lpstr>
      <vt:lpstr>PowerPoint Presentation</vt:lpstr>
      <vt:lpstr>Steel shielding air cooling</vt:lpstr>
      <vt:lpstr>Beam interlock hardware system</vt:lpstr>
      <vt:lpstr>PowerPoint Presentation</vt:lpstr>
      <vt:lpstr>PowerPoint Presentation</vt:lpstr>
      <vt:lpstr>Radiological protection</vt:lpstr>
      <vt:lpstr>Qualifying weld procedure for all types of welds</vt:lpstr>
      <vt:lpstr>PowerPoint Presentation</vt:lpstr>
      <vt:lpstr>PowerPoint Presentation</vt:lpstr>
      <vt:lpstr>LBNF-30 Absorber Complex</vt:lpstr>
      <vt:lpstr>Absorber Complex –  Support Rooms</vt:lpstr>
      <vt:lpstr>PowerPoint Presentation</vt:lpstr>
      <vt:lpstr>PowerPoint Presentation</vt:lpstr>
      <vt:lpstr>PowerPoint Presentation</vt:lpstr>
      <vt:lpstr>Spoiler temperature C stress and deflection</vt:lpstr>
      <vt:lpstr>1st aluminum block temperature, stress and deflection</vt:lpstr>
      <vt:lpstr>3rd   aluminum block temperature, stress and deflection</vt:lpstr>
      <vt:lpstr>Scenario 4, variation, on-beam-axis accident   including CFD</vt:lpstr>
      <vt:lpstr>Surrounding steel cooling</vt:lpstr>
      <vt:lpstr>PowerPoint Presentation</vt:lpstr>
      <vt:lpstr>PowerPoint Presentation</vt:lpstr>
      <vt:lpstr>NUMI Hadron Monitor Installation</vt:lpstr>
      <vt:lpstr>Absorber core cooling system</vt:lpstr>
      <vt:lpstr>Absorber core cooling</vt:lpstr>
      <vt:lpstr>Lower part of concrete blocks – temporal dependence of contact residual dose at hot spots</vt:lpstr>
      <vt:lpstr>PowerPoint Presentation</vt:lpstr>
      <vt:lpstr>PowerPoint Presentation</vt:lpstr>
      <vt:lpstr>Qualifying weld procedure for all types of welds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LBNF Absorber design</dc:title>
  <dc:creator>Vladimir Sidorov</dc:creator>
  <cp:lastModifiedBy>Vladimir Sidorov</cp:lastModifiedBy>
  <cp:revision>32</cp:revision>
  <cp:lastPrinted>2022-09-16T18:25:27Z</cp:lastPrinted>
  <dcterms:created xsi:type="dcterms:W3CDTF">2022-09-07T18:49:06Z</dcterms:created>
  <dcterms:modified xsi:type="dcterms:W3CDTF">2022-09-16T19:56:51Z</dcterms:modified>
</cp:coreProperties>
</file>