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668" r:id="rId7"/>
    <p:sldId id="669" r:id="rId8"/>
    <p:sldId id="260" r:id="rId9"/>
    <p:sldId id="262" r:id="rId10"/>
    <p:sldId id="664" r:id="rId11"/>
    <p:sldId id="452" r:id="rId12"/>
    <p:sldId id="665" r:id="rId13"/>
    <p:sldId id="666" r:id="rId14"/>
    <p:sldId id="667" r:id="rId15"/>
    <p:sldId id="66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635"/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5"/>
    <p:restoredTop sz="96405"/>
  </p:normalViewPr>
  <p:slideViewPr>
    <p:cSldViewPr snapToGrid="0" snapToObjects="1" showGuides="1">
      <p:cViewPr>
        <p:scale>
          <a:sx n="100" d="100"/>
          <a:sy n="100" d="100"/>
        </p:scale>
        <p:origin x="1304" y="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0759"/>
            <a:ext cx="2057400" cy="365125"/>
          </a:xfrm>
        </p:spPr>
        <p:txBody>
          <a:bodyPr lIns="36000" tIns="36000" rIns="36000" bIns="36000" anchor="b" anchorCtr="0"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0758"/>
            <a:ext cx="3086100" cy="365125"/>
          </a:xfrm>
        </p:spPr>
        <p:txBody>
          <a:bodyPr lIns="36000" tIns="36000" rIns="36000" anchor="b" anchorCtr="0"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 lIns="36000" tIns="36000" rIns="36000" bIns="36000" anchor="b" anchorCtr="0"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78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63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8467" y="76200"/>
            <a:ext cx="1447800" cy="641667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5467" y="76200"/>
            <a:ext cx="7425267" cy="641667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36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19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91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" y="897466"/>
            <a:ext cx="4500000" cy="55954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97466"/>
            <a:ext cx="4442850" cy="55954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4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89793"/>
            <a:ext cx="9000000" cy="720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" y="880533"/>
            <a:ext cx="4426182" cy="4741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" y="1354666"/>
            <a:ext cx="4426180" cy="51382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820" y="880533"/>
            <a:ext cx="4426180" cy="4741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818" y="1354666"/>
            <a:ext cx="4426180" cy="51382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037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81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90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2" y="67734"/>
            <a:ext cx="3716867" cy="108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330" y="67734"/>
            <a:ext cx="5223937" cy="6425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2" y="1147734"/>
            <a:ext cx="3716867" cy="53451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3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2" y="67733"/>
            <a:ext cx="3742267" cy="108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67734"/>
            <a:ext cx="5188877" cy="642514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2" y="1147733"/>
            <a:ext cx="3742267" cy="534514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59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" y="89960"/>
            <a:ext cx="9000000" cy="719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" y="880533"/>
            <a:ext cx="9000000" cy="5612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3F38F-69F0-DD4C-BD8C-3487BB23E411}" type="datetimeFigureOut">
              <a:rPr kumimoji="1" lang="ja-JP" altLang="en-US" smtClean="0"/>
              <a:t>2022/9/21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4"/>
            <a:ext cx="2057400" cy="365125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C8183-2B20-A948-B4AB-61260502B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20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35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0DFF24-B93F-3D4E-A273-A5E136A11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" altLang="ja-JP" dirty="0"/>
              <a:t>Operation &amp; upgrades </a:t>
            </a:r>
            <a:br>
              <a:rPr lang="en" altLang="ja-JP" dirty="0"/>
            </a:br>
            <a:r>
              <a:rPr lang="en" altLang="ja-JP" dirty="0"/>
              <a:t>on the T2K hadron absorber</a:t>
            </a:r>
            <a:br>
              <a:rPr lang="en" altLang="ja-JP" dirty="0"/>
            </a:br>
            <a:r>
              <a:rPr lang="en" altLang="ja-JP" dirty="0"/>
              <a:t> towards 1.3 MW operation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F72064D-2AF3-1446-84C9-A852B5338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3602037"/>
            <a:ext cx="7968343" cy="253750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T. </a:t>
            </a:r>
            <a:r>
              <a:rPr kumimoji="1" lang="en-US" altLang="ja-JP" dirty="0" err="1"/>
              <a:t>Nakadaira</a:t>
            </a:r>
            <a:endParaRPr kumimoji="1" lang="en-US" altLang="ja-JP" dirty="0"/>
          </a:p>
          <a:p>
            <a:r>
              <a:rPr lang="en-US" altLang="ja-JP" dirty="0"/>
              <a:t>High Energy Accelerator Research Organization (KEK)</a:t>
            </a:r>
            <a:br>
              <a:rPr lang="en-US" altLang="ja-JP" dirty="0"/>
            </a:br>
            <a:r>
              <a:rPr lang="en-US" altLang="ja-JP" dirty="0"/>
              <a:t>IPNS / J-PARC</a:t>
            </a:r>
            <a:endParaRPr kumimoji="1" lang="en-US" altLang="ja-JP" dirty="0"/>
          </a:p>
          <a:p>
            <a:r>
              <a:rPr lang="en-US" altLang="ja-JP" dirty="0"/>
              <a:t>for</a:t>
            </a:r>
          </a:p>
          <a:p>
            <a:r>
              <a:rPr lang="en-US" altLang="ja-JP" dirty="0"/>
              <a:t>J-PARC neutrino facility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ECBFCE-749E-9531-3590-677A73502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201" y="4870789"/>
            <a:ext cx="1277712" cy="73012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4C521C7-8ACA-528E-BE01-DE1EB87F2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93" y="4838909"/>
            <a:ext cx="1906465" cy="9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id="{165819C0-A14E-C922-89B1-208F6014B3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913" y="1395413"/>
            <a:ext cx="7407275" cy="2719387"/>
            <a:chOff x="431" y="775"/>
            <a:chExt cx="4666" cy="1713"/>
          </a:xfrm>
        </p:grpSpPr>
        <p:sp>
          <p:nvSpPr>
            <p:cNvPr id="3" name="AutoShape 33">
              <a:extLst>
                <a:ext uri="{FF2B5EF4-FFF2-40B4-BE49-F238E27FC236}">
                  <a16:creationId xmlns:a16="http://schemas.microsoft.com/office/drawing/2014/main" id="{7580FFD9-0A1D-52B3-0B73-B3D2EB8C3B1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31" y="775"/>
              <a:ext cx="4666" cy="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Rectangle 35">
              <a:extLst>
                <a:ext uri="{FF2B5EF4-FFF2-40B4-BE49-F238E27FC236}">
                  <a16:creationId xmlns:a16="http://schemas.microsoft.com/office/drawing/2014/main" id="{2862FF69-53E4-A1C5-50A3-DFE908D1E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775"/>
              <a:ext cx="4666" cy="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5" name="Picture 36">
              <a:extLst>
                <a:ext uri="{FF2B5EF4-FFF2-40B4-BE49-F238E27FC236}">
                  <a16:creationId xmlns:a16="http://schemas.microsoft.com/office/drawing/2014/main" id="{CCD901D3-1FB6-413C-8F7B-BC99E0F78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775"/>
              <a:ext cx="4666" cy="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37">
              <a:extLst>
                <a:ext uri="{FF2B5EF4-FFF2-40B4-BE49-F238E27FC236}">
                  <a16:creationId xmlns:a16="http://schemas.microsoft.com/office/drawing/2014/main" id="{8B647E55-8844-BC9D-8BEF-06DD16D47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775"/>
              <a:ext cx="4666" cy="171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" name="Rectangle 191">
            <a:extLst>
              <a:ext uri="{FF2B5EF4-FFF2-40B4-BE49-F238E27FC236}">
                <a16:creationId xmlns:a16="http://schemas.microsoft.com/office/drawing/2014/main" id="{8FF39020-BD7A-9F17-2229-C6AD1C807B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5013" y="1422400"/>
            <a:ext cx="1731962" cy="2232025"/>
          </a:xfrm>
          <a:prstGeom prst="rect">
            <a:avLst/>
          </a:prstGeom>
          <a:noFill/>
          <a:ln w="28575">
            <a:solidFill>
              <a:schemeClr val="hlink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1400">
              <a:latin typeface="Verdana" pitchFamily="34" charset="0"/>
            </a:endParaRPr>
          </a:p>
        </p:txBody>
      </p:sp>
      <p:sp>
        <p:nvSpPr>
          <p:cNvPr id="8" name="Rectangle 192">
            <a:extLst>
              <a:ext uri="{FF2B5EF4-FFF2-40B4-BE49-F238E27FC236}">
                <a16:creationId xmlns:a16="http://schemas.microsoft.com/office/drawing/2014/main" id="{B8A1301B-F58A-2194-81F4-03946F060C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94463" y="2630488"/>
            <a:ext cx="1009650" cy="1481137"/>
          </a:xfrm>
          <a:prstGeom prst="rect">
            <a:avLst/>
          </a:prstGeom>
          <a:noFill/>
          <a:ln w="28575">
            <a:solidFill>
              <a:srgbClr val="0099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1400">
              <a:latin typeface="Verdana" pitchFamily="34" charset="0"/>
            </a:endParaRPr>
          </a:p>
        </p:txBody>
      </p:sp>
      <p:sp>
        <p:nvSpPr>
          <p:cNvPr id="9" name="Text Box 193">
            <a:extLst>
              <a:ext uri="{FF2B5EF4-FFF2-40B4-BE49-F238E27FC236}">
                <a16:creationId xmlns:a16="http://schemas.microsoft.com/office/drawing/2014/main" id="{193E2680-A3CA-CFC1-CCB7-4AD191D13D1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204347">
            <a:off x="3865563" y="2682875"/>
            <a:ext cx="213042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1400" dirty="0">
                <a:solidFill>
                  <a:schemeClr val="folHlink"/>
                </a:solidFill>
                <a:latin typeface="Verdana" pitchFamily="34" charset="0"/>
              </a:rPr>
              <a:t>Decay Volume</a:t>
            </a:r>
          </a:p>
        </p:txBody>
      </p:sp>
      <p:sp>
        <p:nvSpPr>
          <p:cNvPr id="10" name="Text Box 194">
            <a:extLst>
              <a:ext uri="{FF2B5EF4-FFF2-40B4-BE49-F238E27FC236}">
                <a16:creationId xmlns:a16="http://schemas.microsoft.com/office/drawing/2014/main" id="{CB62355C-3686-18A9-394A-D8D53665FD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77888" y="1755775"/>
            <a:ext cx="158432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>
                <a:solidFill>
                  <a:schemeClr val="hlink"/>
                </a:solidFill>
                <a:latin typeface="Verdana" pitchFamily="34" charset="0"/>
              </a:rPr>
              <a:t>Target Station</a:t>
            </a:r>
          </a:p>
        </p:txBody>
      </p:sp>
      <p:sp>
        <p:nvSpPr>
          <p:cNvPr id="11" name="Text Box 195">
            <a:extLst>
              <a:ext uri="{FF2B5EF4-FFF2-40B4-BE49-F238E27FC236}">
                <a16:creationId xmlns:a16="http://schemas.microsoft.com/office/drawing/2014/main" id="{42EA2AD1-B6D9-59D3-8C19-39F2A8E2644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08725" y="2332038"/>
            <a:ext cx="1439863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>
                <a:solidFill>
                  <a:srgbClr val="009900"/>
                </a:solidFill>
                <a:latin typeface="Verdana" pitchFamily="34" charset="0"/>
              </a:rPr>
              <a:t>Beam Dump</a:t>
            </a:r>
          </a:p>
        </p:txBody>
      </p:sp>
      <p:sp>
        <p:nvSpPr>
          <p:cNvPr id="12" name="Freeform 196">
            <a:extLst>
              <a:ext uri="{FF2B5EF4-FFF2-40B4-BE49-F238E27FC236}">
                <a16:creationId xmlns:a16="http://schemas.microsoft.com/office/drawing/2014/main" id="{0947283A-2799-E520-4030-9F8650D2A484}"/>
              </a:ext>
            </a:extLst>
          </p:cNvPr>
          <p:cNvSpPr>
            <a:spLocks noChangeAspect="1"/>
          </p:cNvSpPr>
          <p:nvPr/>
        </p:nvSpPr>
        <p:spPr bwMode="auto">
          <a:xfrm>
            <a:off x="1917700" y="2781300"/>
            <a:ext cx="4595813" cy="1257300"/>
          </a:xfrm>
          <a:custGeom>
            <a:avLst/>
            <a:gdLst>
              <a:gd name="T0" fmla="*/ 2147483647 w 2826"/>
              <a:gd name="T1" fmla="*/ 0 h 792"/>
              <a:gd name="T2" fmla="*/ 2147483647 w 2826"/>
              <a:gd name="T3" fmla="*/ 2147483647 h 792"/>
              <a:gd name="T4" fmla="*/ 2147483647 w 2826"/>
              <a:gd name="T5" fmla="*/ 2147483647 h 792"/>
              <a:gd name="T6" fmla="*/ 2147483647 w 2826"/>
              <a:gd name="T7" fmla="*/ 2147483647 h 792"/>
              <a:gd name="T8" fmla="*/ 2147483647 w 2826"/>
              <a:gd name="T9" fmla="*/ 2147483647 h 792"/>
              <a:gd name="T10" fmla="*/ 0 w 2826"/>
              <a:gd name="T11" fmla="*/ 2147483647 h 792"/>
              <a:gd name="T12" fmla="*/ 2147483647 w 2826"/>
              <a:gd name="T13" fmla="*/ 0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26"/>
              <a:gd name="T22" fmla="*/ 0 h 792"/>
              <a:gd name="T23" fmla="*/ 2826 w 2826"/>
              <a:gd name="T24" fmla="*/ 792 h 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26" h="792">
                <a:moveTo>
                  <a:pt x="6" y="0"/>
                </a:moveTo>
                <a:lnTo>
                  <a:pt x="1350" y="47"/>
                </a:lnTo>
                <a:lnTo>
                  <a:pt x="2826" y="138"/>
                </a:lnTo>
                <a:lnTo>
                  <a:pt x="2820" y="792"/>
                </a:lnTo>
                <a:lnTo>
                  <a:pt x="1350" y="690"/>
                </a:lnTo>
                <a:lnTo>
                  <a:pt x="0" y="510"/>
                </a:lnTo>
                <a:lnTo>
                  <a:pt x="12" y="0"/>
                </a:lnTo>
              </a:path>
            </a:pathLst>
          </a:custGeom>
          <a:noFill/>
          <a:ln w="28575" cap="flat" cmpd="sng">
            <a:solidFill>
              <a:schemeClr val="folHlink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ja-JP" altLang="en-US"/>
          </a:p>
        </p:txBody>
      </p:sp>
      <p:cxnSp>
        <p:nvCxnSpPr>
          <p:cNvPr id="13" name="直線コネクタ 15">
            <a:extLst>
              <a:ext uri="{FF2B5EF4-FFF2-40B4-BE49-F238E27FC236}">
                <a16:creationId xmlns:a16="http://schemas.microsoft.com/office/drawing/2014/main" id="{04B480B7-706D-3FC8-80C3-E90DD4D11D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3788" y="3195638"/>
            <a:ext cx="792162" cy="144462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14" name="直線コネクタ 16">
            <a:extLst>
              <a:ext uri="{FF2B5EF4-FFF2-40B4-BE49-F238E27FC236}">
                <a16:creationId xmlns:a16="http://schemas.microsoft.com/office/drawing/2014/main" id="{51057EBE-0F8F-7660-894F-B52D3DB834D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85950" y="3267075"/>
            <a:ext cx="0" cy="73025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15" name="直線コネクタ 18">
            <a:extLst>
              <a:ext uri="{FF2B5EF4-FFF2-40B4-BE49-F238E27FC236}">
                <a16:creationId xmlns:a16="http://schemas.microsoft.com/office/drawing/2014/main" id="{96FB35DD-CCDA-17BE-B3B9-5870C14D17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85950" y="3267075"/>
            <a:ext cx="4679950" cy="431800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16" name="直線コネクタ 24">
            <a:extLst>
              <a:ext uri="{FF2B5EF4-FFF2-40B4-BE49-F238E27FC236}">
                <a16:creationId xmlns:a16="http://schemas.microsoft.com/office/drawing/2014/main" id="{A470A907-5864-053F-B05E-90492BB6BC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85950" y="3124200"/>
            <a:ext cx="4679950" cy="287338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17" name="直線コネクタ 31">
            <a:extLst>
              <a:ext uri="{FF2B5EF4-FFF2-40B4-BE49-F238E27FC236}">
                <a16:creationId xmlns:a16="http://schemas.microsoft.com/office/drawing/2014/main" id="{548C89E4-5D0D-DC72-348F-17AF98974D2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85950" y="2908300"/>
            <a:ext cx="0" cy="215900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18" name="直線コネクタ 33">
            <a:extLst>
              <a:ext uri="{FF2B5EF4-FFF2-40B4-BE49-F238E27FC236}">
                <a16:creationId xmlns:a16="http://schemas.microsoft.com/office/drawing/2014/main" id="{F6A23186-EF7B-189D-C29F-CE4B7EA3A88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093788" y="2908300"/>
            <a:ext cx="801687" cy="7938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19" name="直線コネクタ 36">
            <a:extLst>
              <a:ext uri="{FF2B5EF4-FFF2-40B4-BE49-F238E27FC236}">
                <a16:creationId xmlns:a16="http://schemas.microsoft.com/office/drawing/2014/main" id="{4C4FB9B9-D400-665F-199F-390238B08A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93788" y="2908300"/>
            <a:ext cx="0" cy="287338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20" name="直線コネクタ 38">
            <a:extLst>
              <a:ext uri="{FF2B5EF4-FFF2-40B4-BE49-F238E27FC236}">
                <a16:creationId xmlns:a16="http://schemas.microsoft.com/office/drawing/2014/main" id="{7D632004-720C-1175-D583-A4E5E4302DD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65900" y="3411538"/>
            <a:ext cx="360363" cy="0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21" name="直線コネクタ 40">
            <a:extLst>
              <a:ext uri="{FF2B5EF4-FFF2-40B4-BE49-F238E27FC236}">
                <a16:creationId xmlns:a16="http://schemas.microsoft.com/office/drawing/2014/main" id="{83FEE824-613E-6F94-F6AE-F698B40919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26263" y="3411538"/>
            <a:ext cx="0" cy="287337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22" name="直線コネクタ 41">
            <a:extLst>
              <a:ext uri="{FF2B5EF4-FFF2-40B4-BE49-F238E27FC236}">
                <a16:creationId xmlns:a16="http://schemas.microsoft.com/office/drawing/2014/main" id="{6A9F9EAA-2C71-EB33-314C-140A7A15501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65900" y="3698875"/>
            <a:ext cx="360363" cy="0"/>
          </a:xfrm>
          <a:prstGeom prst="lin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</p:spPr>
      </p:cxnSp>
      <p:cxnSp>
        <p:nvCxnSpPr>
          <p:cNvPr id="23" name="直線矢印コネクタ 44">
            <a:extLst>
              <a:ext uri="{FF2B5EF4-FFF2-40B4-BE49-F238E27FC236}">
                <a16:creationId xmlns:a16="http://schemas.microsoft.com/office/drawing/2014/main" id="{69B569E2-8F3C-613A-0BA0-0806E9CFF2A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81525" y="1793900"/>
            <a:ext cx="791319" cy="1473175"/>
          </a:xfrm>
          <a:prstGeom prst="straightConnector1">
            <a:avLst/>
          </a:prstGeom>
          <a:noFill/>
          <a:ln w="9525" algn="ctr">
            <a:solidFill>
              <a:srgbClr val="0432FF"/>
            </a:solidFill>
            <a:round/>
            <a:headEnd/>
            <a:tailEnd type="diamond" w="med" len="med"/>
          </a:ln>
        </p:spPr>
      </p:cxnSp>
      <p:sp>
        <p:nvSpPr>
          <p:cNvPr id="24" name="テキスト ボックス 45">
            <a:extLst>
              <a:ext uri="{FF2B5EF4-FFF2-40B4-BE49-F238E27FC236}">
                <a16:creationId xmlns:a16="http://schemas.microsoft.com/office/drawing/2014/main" id="{58DE1BCC-0D2B-E31A-FE17-34C5D4E3F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780" y="1217836"/>
            <a:ext cx="3438762" cy="584775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0432FF"/>
                </a:solidFill>
                <a:latin typeface="Verdana" pitchFamily="34" charset="0"/>
              </a:rPr>
              <a:t>Vessel filled w 1atm. He gas</a:t>
            </a:r>
            <a:endParaRPr lang="ja-JP" altLang="en-US" sz="1600" b="1" dirty="0">
              <a:solidFill>
                <a:srgbClr val="0432FF"/>
              </a:solidFill>
              <a:latin typeface="Verdana" pitchFamily="34" charset="0"/>
            </a:endParaRPr>
          </a:p>
          <a:p>
            <a:r>
              <a:rPr lang="en-US" altLang="ja-JP" sz="1600" b="1" dirty="0">
                <a:solidFill>
                  <a:srgbClr val="0432FF"/>
                </a:solidFill>
                <a:latin typeface="Verdana" pitchFamily="34" charset="0"/>
              </a:rPr>
              <a:t>L=~110m,V=1,600m</a:t>
            </a:r>
            <a:r>
              <a:rPr lang="en-US" altLang="ja-JP" sz="1600" b="1" baseline="30000" dirty="0">
                <a:solidFill>
                  <a:srgbClr val="0432FF"/>
                </a:solidFill>
                <a:latin typeface="Verdana" pitchFamily="34" charset="0"/>
              </a:rPr>
              <a:t>3</a:t>
            </a:r>
            <a:r>
              <a:rPr lang="en-US" altLang="ja-JP" sz="1600" b="1" dirty="0">
                <a:solidFill>
                  <a:srgbClr val="0432FF"/>
                </a:solidFill>
                <a:latin typeface="Verdana" pitchFamily="34" charset="0"/>
              </a:rPr>
              <a:t> </a:t>
            </a:r>
            <a:endParaRPr lang="ja-JP" altLang="en-US" sz="1600" b="1" dirty="0">
              <a:solidFill>
                <a:srgbClr val="0432FF"/>
              </a:solidFill>
              <a:latin typeface="Verdana" pitchFamily="34" charset="0"/>
            </a:endParaRPr>
          </a:p>
        </p:txBody>
      </p:sp>
      <p:sp>
        <p:nvSpPr>
          <p:cNvPr id="25" name="二等辺三角形 46">
            <a:extLst>
              <a:ext uri="{FF2B5EF4-FFF2-40B4-BE49-F238E27FC236}">
                <a16:creationId xmlns:a16="http://schemas.microsoft.com/office/drawing/2014/main" id="{3DAE9C09-B935-9608-2166-C1DBABA3B580}"/>
              </a:ext>
            </a:extLst>
          </p:cNvPr>
          <p:cNvSpPr>
            <a:spLocks noChangeArrowheads="1"/>
          </p:cNvSpPr>
          <p:nvPr/>
        </p:nvSpPr>
        <p:spPr bwMode="auto">
          <a:xfrm rot="-5160000">
            <a:off x="4382294" y="235744"/>
            <a:ext cx="144462" cy="6299200"/>
          </a:xfrm>
          <a:prstGeom prst="triangle">
            <a:avLst>
              <a:gd name="adj" fmla="val 50000"/>
            </a:avLst>
          </a:prstGeom>
          <a:solidFill>
            <a:srgbClr val="FFC00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ja-JP" altLang="en-US">
              <a:latin typeface="Arial" charset="0"/>
            </a:endParaRPr>
          </a:p>
        </p:txBody>
      </p:sp>
      <p:sp>
        <p:nvSpPr>
          <p:cNvPr id="26" name="テキスト ボックス 47">
            <a:extLst>
              <a:ext uri="{FF2B5EF4-FFF2-40B4-BE49-F238E27FC236}">
                <a16:creationId xmlns:a16="http://schemas.microsoft.com/office/drawing/2014/main" id="{446919B5-95B9-0D79-2811-D84D393A2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688" y="3340100"/>
            <a:ext cx="573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5050"/>
                </a:solidFill>
                <a:latin typeface="Verdana" pitchFamily="34" charset="0"/>
              </a:rPr>
              <a:t>OA2</a:t>
            </a:r>
            <a:r>
              <a:rPr lang="en-US" altLang="ja-JP" sz="1200" baseline="30000">
                <a:solidFill>
                  <a:srgbClr val="FF5050"/>
                </a:solidFill>
                <a:latin typeface="Verdana" pitchFamily="34" charset="0"/>
              </a:rPr>
              <a:t>o</a:t>
            </a:r>
            <a:endParaRPr lang="ja-JP" altLang="en-US" sz="1200" baseline="30000">
              <a:solidFill>
                <a:srgbClr val="FF5050"/>
              </a:solidFill>
              <a:latin typeface="Verdana" pitchFamily="34" charset="0"/>
            </a:endParaRPr>
          </a:p>
        </p:txBody>
      </p:sp>
      <p:sp>
        <p:nvSpPr>
          <p:cNvPr id="27" name="テキスト ボックス 48">
            <a:extLst>
              <a:ext uri="{FF2B5EF4-FFF2-40B4-BE49-F238E27FC236}">
                <a16:creationId xmlns:a16="http://schemas.microsoft.com/office/drawing/2014/main" id="{47D3576C-0F17-9D0E-6E8D-8DC2FF8EA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688" y="3484563"/>
            <a:ext cx="727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5050"/>
                </a:solidFill>
                <a:latin typeface="Verdana" pitchFamily="34" charset="0"/>
              </a:rPr>
              <a:t>OA2.5</a:t>
            </a:r>
            <a:r>
              <a:rPr lang="en-US" altLang="ja-JP" sz="1200" baseline="30000">
                <a:solidFill>
                  <a:srgbClr val="FF5050"/>
                </a:solidFill>
                <a:latin typeface="Verdana" pitchFamily="34" charset="0"/>
              </a:rPr>
              <a:t>o</a:t>
            </a:r>
            <a:endParaRPr lang="ja-JP" altLang="en-US" sz="1200" baseline="30000">
              <a:solidFill>
                <a:srgbClr val="FF5050"/>
              </a:solidFill>
              <a:latin typeface="Verdana" pitchFamily="34" charset="0"/>
            </a:endParaRPr>
          </a:p>
        </p:txBody>
      </p:sp>
      <p:sp>
        <p:nvSpPr>
          <p:cNvPr id="28" name="Text Box 195">
            <a:extLst>
              <a:ext uri="{FF2B5EF4-FFF2-40B4-BE49-F238E27FC236}">
                <a16:creationId xmlns:a16="http://schemas.microsoft.com/office/drawing/2014/main" id="{F6C97FF4-3D1C-BCB1-70B0-0F4B1D965EA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213100" y="2043113"/>
            <a:ext cx="151288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altLang="ja-JP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Beam Transport</a:t>
            </a:r>
          </a:p>
          <a:p>
            <a:pPr algn="ctr">
              <a:lnSpc>
                <a:spcPct val="70000"/>
              </a:lnSpc>
              <a:defRPr/>
            </a:pPr>
            <a:r>
              <a:rPr lang="en-US" altLang="ja-JP" sz="1050" dirty="0">
                <a:latin typeface="Verdana" pitchFamily="34" charset="0"/>
                <a:ea typeface="Verdana" pitchFamily="34" charset="0"/>
                <a:cs typeface="Verdana" pitchFamily="34" charset="0"/>
              </a:rPr>
              <a:t>From RCS to MLF</a:t>
            </a:r>
          </a:p>
        </p:txBody>
      </p:sp>
      <p:sp>
        <p:nvSpPr>
          <p:cNvPr id="29" name="Text Box 193">
            <a:extLst>
              <a:ext uri="{FF2B5EF4-FFF2-40B4-BE49-F238E27FC236}">
                <a16:creationId xmlns:a16="http://schemas.microsoft.com/office/drawing/2014/main" id="{F4BE72C8-6EAE-9BF3-D889-4DD42DFD64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323464">
            <a:off x="2857500" y="3927475"/>
            <a:ext cx="280987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ja-JP" sz="1400">
                <a:solidFill>
                  <a:schemeClr val="folHlink"/>
                </a:solidFill>
                <a:latin typeface="Verdana" pitchFamily="34" charset="0"/>
              </a:rPr>
              <a:t>6m-thick concrete wall</a:t>
            </a:r>
          </a:p>
        </p:txBody>
      </p:sp>
      <p:sp>
        <p:nvSpPr>
          <p:cNvPr id="30" name="テキスト ボックス 48">
            <a:extLst>
              <a:ext uri="{FF2B5EF4-FFF2-40B4-BE49-F238E27FC236}">
                <a16:creationId xmlns:a16="http://schemas.microsoft.com/office/drawing/2014/main" id="{D224DE7A-AB2B-BE62-817E-CC6D68315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338" y="3627438"/>
            <a:ext cx="573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B0F0"/>
                </a:solidFill>
                <a:latin typeface="Verdana" pitchFamily="34" charset="0"/>
              </a:rPr>
              <a:t>OA3</a:t>
            </a:r>
            <a:r>
              <a:rPr lang="en-US" altLang="ja-JP" sz="1200" baseline="30000">
                <a:solidFill>
                  <a:srgbClr val="00B0F0"/>
                </a:solidFill>
                <a:latin typeface="Verdana" pitchFamily="34" charset="0"/>
              </a:rPr>
              <a:t>o</a:t>
            </a:r>
            <a:endParaRPr lang="ja-JP" altLang="en-US" sz="120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31" name="Picture 35">
            <a:extLst>
              <a:ext uri="{FF2B5EF4-FFF2-40B4-BE49-F238E27FC236}">
                <a16:creationId xmlns:a16="http://schemas.microsoft.com/office/drawing/2014/main" id="{A967B0D7-D133-FFD4-180A-50641289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3017838"/>
            <a:ext cx="792163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直線矢印コネクタ 44">
            <a:extLst>
              <a:ext uri="{FF2B5EF4-FFF2-40B4-BE49-F238E27FC236}">
                <a16:creationId xmlns:a16="http://schemas.microsoft.com/office/drawing/2014/main" id="{F6D284F5-7EDD-E011-EEDF-2B5288D8A38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173044" y="2153940"/>
            <a:ext cx="719138" cy="1295400"/>
          </a:xfrm>
          <a:prstGeom prst="straightConnector1">
            <a:avLst/>
          </a:prstGeom>
          <a:noFill/>
          <a:ln w="9525" algn="ctr">
            <a:solidFill>
              <a:srgbClr val="0432FF"/>
            </a:solidFill>
            <a:round/>
            <a:headEnd/>
            <a:tailEnd type="diamond" w="med" len="med"/>
          </a:ln>
        </p:spPr>
      </p:cxn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67006E3-0337-4350-67B8-E3446ACEBBFE}"/>
              </a:ext>
            </a:extLst>
          </p:cNvPr>
          <p:cNvSpPr/>
          <p:nvPr/>
        </p:nvSpPr>
        <p:spPr>
          <a:xfrm>
            <a:off x="7389068" y="1865908"/>
            <a:ext cx="1079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err="1">
                <a:solidFill>
                  <a:srgbClr val="FF5050"/>
                </a:solidFill>
                <a:latin typeface="Verdana" pitchFamily="34" charset="0"/>
              </a:rPr>
              <a:t>Muon</a:t>
            </a:r>
            <a:r>
              <a:rPr lang="en-US" altLang="ja-JP" sz="1600" dirty="0">
                <a:solidFill>
                  <a:srgbClr val="FF5050"/>
                </a:solidFill>
                <a:latin typeface="Verdana" pitchFamily="34" charset="0"/>
              </a:rPr>
              <a:t> pit</a:t>
            </a:r>
            <a:endParaRPr lang="ja-JP" altLang="en-US" sz="1600" dirty="0"/>
          </a:p>
        </p:txBody>
      </p:sp>
      <p:sp>
        <p:nvSpPr>
          <p:cNvPr id="34" name="タイトル 33">
            <a:extLst>
              <a:ext uri="{FF2B5EF4-FFF2-40B4-BE49-F238E27FC236}">
                <a16:creationId xmlns:a16="http://schemas.microsoft.com/office/drawing/2014/main" id="{7C5BF7C1-231E-7A96-43E3-5FE0CCBE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DV&amp;BD is working well in 510kW operation.</a:t>
            </a:r>
            <a:endParaRPr lang="ja-JP" altLang="en-US"/>
          </a:p>
        </p:txBody>
      </p:sp>
      <p:sp>
        <p:nvSpPr>
          <p:cNvPr id="35" name="コンテンツ プレースホルダー 34">
            <a:extLst>
              <a:ext uri="{FF2B5EF4-FFF2-40B4-BE49-F238E27FC236}">
                <a16:creationId xmlns:a16="http://schemas.microsoft.com/office/drawing/2014/main" id="{3DBE0C8B-22E1-8A8B-26A5-F46DF3C29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791633"/>
            <a:ext cx="9000000" cy="528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No water leak happened inside He vessel </a:t>
            </a:r>
            <a:r>
              <a:rPr lang="en-US" altLang="ja-JP" dirty="0"/>
              <a:t>(except for horns).</a:t>
            </a:r>
            <a:endParaRPr lang="ja-JP" altLang="en-US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0617FA46-BAB5-59B3-96A8-0AF9DFB6317D}"/>
              </a:ext>
            </a:extLst>
          </p:cNvPr>
          <p:cNvCxnSpPr>
            <a:cxnSpLocks/>
          </p:cNvCxnSpPr>
          <p:nvPr/>
        </p:nvCxnSpPr>
        <p:spPr>
          <a:xfrm flipH="1" flipV="1">
            <a:off x="1885950" y="3411240"/>
            <a:ext cx="633412" cy="790873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7540884-76FC-7021-9EBF-BCDCB655BADE}"/>
              </a:ext>
            </a:extLst>
          </p:cNvPr>
          <p:cNvCxnSpPr>
            <a:cxnSpLocks/>
          </p:cNvCxnSpPr>
          <p:nvPr/>
        </p:nvCxnSpPr>
        <p:spPr>
          <a:xfrm flipV="1">
            <a:off x="5456240" y="3730478"/>
            <a:ext cx="1644865" cy="83099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C810A80-3E72-4953-F66D-16C71DFED9E7}"/>
              </a:ext>
            </a:extLst>
          </p:cNvPr>
          <p:cNvSpPr txBox="1"/>
          <p:nvPr/>
        </p:nvSpPr>
        <p:spPr>
          <a:xfrm>
            <a:off x="0" y="4101185"/>
            <a:ext cx="902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432FF"/>
                </a:solidFill>
              </a:rPr>
              <a:t>Water leak can be detected at drain ports </a:t>
            </a:r>
            <a:br>
              <a:rPr kumimoji="1" lang="en-US" altLang="ja-JP" sz="2400" dirty="0">
                <a:solidFill>
                  <a:srgbClr val="0432FF"/>
                </a:solidFill>
              </a:rPr>
            </a:br>
            <a:r>
              <a:rPr kumimoji="1" lang="en-US" altLang="ja-JP" sz="2400" dirty="0">
                <a:solidFill>
                  <a:srgbClr val="0432FF"/>
                </a:solidFill>
              </a:rPr>
              <a:t>                                                            at TS-B2 machine room and muon pit.</a:t>
            </a:r>
            <a:endParaRPr kumimoji="1" lang="ja-JP" altLang="en-US" sz="2400">
              <a:solidFill>
                <a:srgbClr val="0432FF"/>
              </a:solidFill>
            </a:endParaRPr>
          </a:p>
        </p:txBody>
      </p:sp>
      <p:pic>
        <p:nvPicPr>
          <p:cNvPr id="55" name="Picture 2" descr="C:\Users\Ishida\Documents\JPARCnu\Photos\110822-DV\03s.jpg">
            <a:extLst>
              <a:ext uri="{FF2B5EF4-FFF2-40B4-BE49-F238E27FC236}">
                <a16:creationId xmlns:a16="http://schemas.microsoft.com/office/drawing/2014/main" id="{31F2C185-E5A4-E426-31A5-953E0B33D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88" y="5130379"/>
            <a:ext cx="2268000" cy="17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3" descr="C:\Users\Ishida\Documents\JPARCnu\Photos\110822-DV\02s.jpg">
            <a:extLst>
              <a:ext uri="{FF2B5EF4-FFF2-40B4-BE49-F238E27FC236}">
                <a16:creationId xmlns:a16="http://schemas.microsoft.com/office/drawing/2014/main" id="{BBE88772-F9DB-ED81-281C-09E3929F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5721" y="5112047"/>
            <a:ext cx="2268000" cy="17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4" descr="C:\Users\Ishida\Documents\JPARCnu\Photos\110822-DV\01s.jpg">
            <a:extLst>
              <a:ext uri="{FF2B5EF4-FFF2-40B4-BE49-F238E27FC236}">
                <a16:creationId xmlns:a16="http://schemas.microsoft.com/office/drawing/2014/main" id="{C1DCE4FA-62B9-2991-3978-265B875B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7654" y="5112047"/>
            <a:ext cx="2268000" cy="17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" descr="C:\Users\Ishida\Documents\JPARCnu\Photos\110822-DV\28s.jpg">
            <a:extLst>
              <a:ext uri="{FF2B5EF4-FFF2-40B4-BE49-F238E27FC236}">
                <a16:creationId xmlns:a16="http://schemas.microsoft.com/office/drawing/2014/main" id="{179C4EAD-36FD-6695-F2A6-61904612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9588" y="5119985"/>
            <a:ext cx="2268000" cy="17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553BF9C-C5F0-62A1-4AC1-D9EFDC74D6B4}"/>
              </a:ext>
            </a:extLst>
          </p:cNvPr>
          <p:cNvSpPr txBox="1"/>
          <p:nvPr/>
        </p:nvSpPr>
        <p:spPr>
          <a:xfrm>
            <a:off x="21200" y="4805182"/>
            <a:ext cx="435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Inspection after the big earthquake in 2011.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82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1"/>
          <p:cNvSpPr>
            <a:spLocks noGrp="1"/>
          </p:cNvSpPr>
          <p:nvPr>
            <p:ph type="title"/>
          </p:nvPr>
        </p:nvSpPr>
        <p:spPr>
          <a:xfrm>
            <a:off x="72000" y="8467"/>
            <a:ext cx="9000000" cy="719665"/>
          </a:xfrm>
        </p:spPr>
        <p:txBody>
          <a:bodyPr/>
          <a:lstStyle/>
          <a:p>
            <a:r>
              <a:rPr lang="en-US" altLang="ja-JP" dirty="0"/>
              <a:t>Redundant CW channels for 1.3MW </a:t>
            </a:r>
            <a:endParaRPr lang="ja-JP" altLang="en-US"/>
          </a:p>
        </p:txBody>
      </p:sp>
      <p:sp>
        <p:nvSpPr>
          <p:cNvPr id="26627" name="コンテンツ プレースホルダ 2"/>
          <p:cNvSpPr>
            <a:spLocks noGrp="1"/>
          </p:cNvSpPr>
          <p:nvPr>
            <p:ph idx="1"/>
          </p:nvPr>
        </p:nvSpPr>
        <p:spPr>
          <a:xfrm>
            <a:off x="241300" y="5886450"/>
            <a:ext cx="8729663" cy="182563"/>
          </a:xfrm>
        </p:spPr>
        <p:txBody>
          <a:bodyPr>
            <a:normAutofit fontScale="25000" lnSpcReduction="20000"/>
          </a:bodyPr>
          <a:lstStyle/>
          <a:p>
            <a:endParaRPr lang="ja-JP" altLang="en-US"/>
          </a:p>
        </p:txBody>
      </p:sp>
      <p:pic>
        <p:nvPicPr>
          <p:cNvPr id="26630" name="Picture 2" descr="C:\Users\Ishida\Documents\JPARCnu\Photos\110822-DV\14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1164"/>
            <a:ext cx="4528084" cy="33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C:\Users\Ishida\Documents\JPARCnu\Photos\110822-DV\15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516" y="2951164"/>
            <a:ext cx="4528084" cy="33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4" descr="C:\Users\Ishida\Documents\JPARCnu\Photos\110822-DV\34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1348"/>
            <a:ext cx="3024000" cy="22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5" descr="C:\Users\Ishida\Documents\JPARCnu\Photos\110822-DV\33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1175" y="641348"/>
            <a:ext cx="3024000" cy="226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6" descr="C:\Users\Ishida\Documents\JPARCnu\Photos\110822-DV\35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9175" y="660398"/>
            <a:ext cx="3024000" cy="226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A639ED-E6A2-19FF-B6F4-04F66E32CFEB}"/>
              </a:ext>
            </a:extLst>
          </p:cNvPr>
          <p:cNvSpPr txBox="1"/>
          <p:nvPr/>
        </p:nvSpPr>
        <p:spPr>
          <a:xfrm>
            <a:off x="12700" y="6404001"/>
            <a:ext cx="891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If water leak happen,</a:t>
            </a:r>
            <a:r>
              <a:rPr kumimoji="1" lang="ja-JP" altLang="en-US" sz="2000"/>
              <a:t> </a:t>
            </a:r>
            <a:r>
              <a:rPr kumimoji="1" lang="en-US" altLang="ja-JP" sz="2000" dirty="0"/>
              <a:t>we can run without troubled water loop by closing the valves .</a:t>
            </a:r>
            <a:endParaRPr kumimoji="1" lang="ja-JP" altLang="en-US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C8D04D-1788-3A41-1080-81235B46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Issues</a:t>
            </a:r>
            <a:r>
              <a:rPr lang="ja-JP" altLang="en-US"/>
              <a:t> </a:t>
            </a:r>
            <a:r>
              <a:rPr lang="en-US" altLang="ja-JP" dirty="0"/>
              <a:t>for CW system for DV &amp; BD.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0794B4-B34A-231D-6DDB-AB1510028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0" y="817033"/>
            <a:ext cx="9000000" cy="327918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Due to the beam operation, </a:t>
            </a:r>
            <a:r>
              <a:rPr lang="en-US" altLang="ja-JP" dirty="0">
                <a:solidFill>
                  <a:srgbClr val="FF0000"/>
                </a:solidFill>
              </a:rPr>
              <a:t>the pre-filters for </a:t>
            </a:r>
            <a:r>
              <a:rPr lang="en-US" altLang="ja-JP" dirty="0" err="1">
                <a:solidFill>
                  <a:srgbClr val="FF0000"/>
                </a:solidFill>
              </a:rPr>
              <a:t>degasfiers</a:t>
            </a:r>
            <a:r>
              <a:rPr lang="en-US" altLang="ja-JP" dirty="0">
                <a:solidFill>
                  <a:srgbClr val="FF0000"/>
                </a:solidFill>
              </a:rPr>
              <a:t> are clogged by “black material”. 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  <a:sym typeface="Wingdings" pitchFamily="2" charset="2"/>
              </a:rPr>
              <a:t> It is necessary to adjust CW system </a:t>
            </a:r>
            <a:r>
              <a:rPr lang="en-US" altLang="ja-JP" dirty="0" err="1">
                <a:solidFill>
                  <a:srgbClr val="FF0000"/>
                </a:solidFill>
                <a:sym typeface="Wingdings" pitchFamily="2" charset="2"/>
              </a:rPr>
              <a:t>regulally</a:t>
            </a:r>
            <a:r>
              <a:rPr lang="en-US" altLang="ja-JP" dirty="0">
                <a:solidFill>
                  <a:srgbClr val="FF0000"/>
                </a:solidFill>
                <a:sym typeface="Wingdings" pitchFamily="2" charset="2"/>
              </a:rPr>
              <a:t>. 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We have tried several filter configuration (mesh size: 0.5μm/1.0μm/10μm and their combination) but issue not solved yet. We have to open bypass of filters.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  <a:sym typeface="Wingdings" pitchFamily="2" charset="2"/>
              </a:rPr>
              <a:t> The membrane </a:t>
            </a:r>
            <a:r>
              <a:rPr lang="en-US" altLang="ja-JP" dirty="0" err="1">
                <a:solidFill>
                  <a:srgbClr val="FF0000"/>
                </a:solidFill>
                <a:sym typeface="Wingdings" pitchFamily="2" charset="2"/>
              </a:rPr>
              <a:t>degasfier</a:t>
            </a:r>
            <a:r>
              <a:rPr lang="en-US" altLang="ja-JP" dirty="0">
                <a:solidFill>
                  <a:srgbClr val="FF0000"/>
                </a:solidFill>
                <a:sym typeface="Wingdings" pitchFamily="2" charset="2"/>
              </a:rPr>
              <a:t> has been radio-activated</a:t>
            </a:r>
          </a:p>
          <a:p>
            <a:r>
              <a:rPr lang="en-US" altLang="ja-JP" dirty="0">
                <a:sym typeface="Wingdings" pitchFamily="2" charset="2"/>
              </a:rPr>
              <a:t>Black material is also adhere to strainer, pump, etc.</a:t>
            </a:r>
            <a:br>
              <a:rPr lang="en-US" altLang="ja-JP" dirty="0">
                <a:sym typeface="Wingdings" pitchFamily="2" charset="2"/>
              </a:rPr>
            </a:br>
            <a:r>
              <a:rPr lang="en-US" altLang="ja-JP" dirty="0">
                <a:sym typeface="Wingdings" pitchFamily="2" charset="2"/>
              </a:rPr>
              <a:t> Additional (radiation) work for maintenance. </a:t>
            </a:r>
            <a:endParaRPr lang="en-US" altLang="ja-JP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30A2D87-C3B2-4E1B-7CB0-85AF4D328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1" r="42760"/>
          <a:stretch/>
        </p:blipFill>
        <p:spPr>
          <a:xfrm>
            <a:off x="31134" y="4744729"/>
            <a:ext cx="3999434" cy="2113271"/>
          </a:xfrm>
          <a:prstGeom prst="rect">
            <a:avLst/>
          </a:prstGeom>
        </p:spPr>
      </p:pic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89F00A1-F787-321F-B272-125057F1890D}"/>
              </a:ext>
            </a:extLst>
          </p:cNvPr>
          <p:cNvCxnSpPr>
            <a:cxnSpLocks/>
          </p:cNvCxnSpPr>
          <p:nvPr/>
        </p:nvCxnSpPr>
        <p:spPr>
          <a:xfrm>
            <a:off x="2806700" y="4873557"/>
            <a:ext cx="621023" cy="1399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309C870-D4C6-F871-0C2F-7C2DA2413A4A}"/>
              </a:ext>
            </a:extLst>
          </p:cNvPr>
          <p:cNvSpPr txBox="1"/>
          <p:nvPr/>
        </p:nvSpPr>
        <p:spPr>
          <a:xfrm>
            <a:off x="1650417" y="4473447"/>
            <a:ext cx="249677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Pre-filter + 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Degasifier</a:t>
            </a:r>
            <a:endParaRPr kumimoji="1"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C8774E2-E696-D580-FCAC-92C634A70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79" y="5290547"/>
            <a:ext cx="2546468" cy="1441025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C99D837-EBA0-6E07-A781-6228833AA853}"/>
              </a:ext>
            </a:extLst>
          </p:cNvPr>
          <p:cNvSpPr/>
          <p:nvPr/>
        </p:nvSpPr>
        <p:spPr>
          <a:xfrm>
            <a:off x="4471392" y="4550391"/>
            <a:ext cx="1693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Strainer coated 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by black color </a:t>
            </a:r>
          </a:p>
        </p:txBody>
      </p:sp>
      <p:pic>
        <p:nvPicPr>
          <p:cNvPr id="26" name="Picture 4" descr="C:\Users\Ishida\Documents\JPARCnu\Photos\101201-\CA392537ss.jpg">
            <a:extLst>
              <a:ext uri="{FF2B5EF4-FFF2-40B4-BE49-F238E27FC236}">
                <a16:creationId xmlns:a16="http://schemas.microsoft.com/office/drawing/2014/main" id="{7C8EDD16-288A-E84C-6682-65FA0CDE6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1997" y="5344525"/>
            <a:ext cx="2429214" cy="1457528"/>
          </a:xfrm>
          <a:prstGeom prst="rect">
            <a:avLst/>
          </a:prstGeom>
          <a:noFill/>
        </p:spPr>
      </p:pic>
      <p:pic>
        <p:nvPicPr>
          <p:cNvPr id="27" name="Picture 5" descr="C:\Users\Ishida\Documents\JPARCnu\Photos\101201-\CA392538ss.jpg">
            <a:extLst>
              <a:ext uri="{FF2B5EF4-FFF2-40B4-BE49-F238E27FC236}">
                <a16:creationId xmlns:a16="http://schemas.microsoft.com/office/drawing/2014/main" id="{0BD4F557-9F03-F4FE-7372-9D1879D8F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1996" y="3861490"/>
            <a:ext cx="2403367" cy="1442020"/>
          </a:xfrm>
          <a:prstGeom prst="rect">
            <a:avLst/>
          </a:prstGeom>
          <a:noFill/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ADEBBF3-8AEF-E9ED-1605-72759DC5B775}"/>
              </a:ext>
            </a:extLst>
          </p:cNvPr>
          <p:cNvSpPr/>
          <p:nvPr/>
        </p:nvSpPr>
        <p:spPr>
          <a:xfrm>
            <a:off x="6734696" y="3561181"/>
            <a:ext cx="242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CW pump maintenance</a:t>
            </a:r>
          </a:p>
        </p:txBody>
      </p:sp>
    </p:spTree>
    <p:extLst>
      <p:ext uri="{BB962C8B-B14F-4D97-AF65-F5344CB8AC3E}">
        <p14:creationId xmlns:p14="http://schemas.microsoft.com/office/powerpoint/2010/main" val="296906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CC02D546-1FBE-DBBB-21F2-0294D5D6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4371975"/>
            <a:ext cx="3280833" cy="246062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8E38795-7036-CA56-9FDB-08CCD69F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CW “Black” issues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A49339-0490-1DA4-A4CE-6B6ADA3CE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0250"/>
            <a:ext cx="9072000" cy="2869472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It is necessary to adjust flow-rate for pre-filters/by-pass periodically during the beam operation period.</a:t>
            </a:r>
            <a:br>
              <a:rPr kumimoji="1" lang="en-US" altLang="ja-JP" dirty="0"/>
            </a:br>
            <a:r>
              <a:rPr kumimoji="1" lang="en-US" altLang="ja-JP" dirty="0">
                <a:sym typeface="Wingdings" pitchFamily="2" charset="2"/>
              </a:rPr>
              <a:t> It is necessary to stop bea</a:t>
            </a:r>
            <a:r>
              <a:rPr lang="en-US" altLang="ja-JP" dirty="0">
                <a:sym typeface="Wingdings" pitchFamily="2" charset="2"/>
              </a:rPr>
              <a:t>m for &gt;8hours because it is installed in access controlled area.</a:t>
            </a:r>
            <a:br>
              <a:rPr lang="en-US" altLang="ja-JP" dirty="0">
                <a:sym typeface="Wingdings" pitchFamily="2" charset="2"/>
              </a:rPr>
            </a:br>
            <a:r>
              <a:rPr lang="en-US" altLang="ja-JP" dirty="0">
                <a:sym typeface="Wingdings" pitchFamily="2" charset="2"/>
              </a:rPr>
              <a:t>     - Remote adjustment system is implemented for TS and is under preparation for NU3.  </a:t>
            </a:r>
          </a:p>
          <a:p>
            <a:r>
              <a:rPr kumimoji="1" lang="en-US" altLang="ja-JP" dirty="0"/>
              <a:t>We should </a:t>
            </a:r>
            <a:r>
              <a:rPr lang="en-US" altLang="ja-JP" dirty="0"/>
              <a:t>replace filters by new one every year. </a:t>
            </a:r>
            <a:br>
              <a:rPr lang="en-US" altLang="ja-JP" dirty="0"/>
            </a:br>
            <a:r>
              <a:rPr lang="en-US" altLang="ja-JP" b="1" dirty="0">
                <a:solidFill>
                  <a:srgbClr val="FF3635"/>
                </a:solidFill>
                <a:sym typeface="Wingdings" pitchFamily="2" charset="2"/>
              </a:rPr>
              <a:t></a:t>
            </a:r>
            <a:r>
              <a:rPr lang="en-US" altLang="ja-JP" b="1" dirty="0">
                <a:solidFill>
                  <a:srgbClr val="FF3635"/>
                </a:solidFill>
              </a:rPr>
              <a:t> Piles of garbage become higher and higher</a:t>
            </a:r>
            <a:r>
              <a:rPr lang="en-US" altLang="ja-JP" b="1" dirty="0"/>
              <a:t>.</a:t>
            </a:r>
          </a:p>
          <a:p>
            <a:r>
              <a:rPr kumimoji="1" lang="en-US" altLang="ja-JP" dirty="0"/>
              <a:t>We plan to try “magnetic strainer” to solve this issue.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ED3FFC-5E0D-FCD1-DC3A-54A5494B1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100" y="3715315"/>
            <a:ext cx="2728855" cy="30948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C8C5AC1-486C-0CD0-A9F2-BA14570E5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3673147"/>
            <a:ext cx="1943100" cy="3179231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1EEB1ED2-D24B-905E-3110-046B747E0117}"/>
              </a:ext>
            </a:extLst>
          </p:cNvPr>
          <p:cNvCxnSpPr>
            <a:cxnSpLocks/>
          </p:cNvCxnSpPr>
          <p:nvPr/>
        </p:nvCxnSpPr>
        <p:spPr>
          <a:xfrm flipV="1">
            <a:off x="1689100" y="4559300"/>
            <a:ext cx="876300" cy="1333500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DD1563F9-410A-04AF-1722-CE46C8A27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41673" y="4249417"/>
            <a:ext cx="2702251" cy="2026688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980D960-3BD5-EAEE-DCF3-3380004C40C7}"/>
              </a:ext>
            </a:extLst>
          </p:cNvPr>
          <p:cNvGrpSpPr/>
          <p:nvPr/>
        </p:nvGrpSpPr>
        <p:grpSpPr>
          <a:xfrm>
            <a:off x="107504" y="1654879"/>
            <a:ext cx="3056379" cy="4602178"/>
            <a:chOff x="34925" y="1484784"/>
            <a:chExt cx="3421698" cy="5152262"/>
          </a:xfrm>
        </p:grpSpPr>
        <p:sp>
          <p:nvSpPr>
            <p:cNvPr id="15" name="AutoShape 16">
              <a:extLst>
                <a:ext uri="{FF2B5EF4-FFF2-40B4-BE49-F238E27FC236}">
                  <a16:creationId xmlns:a16="http://schemas.microsoft.com/office/drawing/2014/main" id="{FF38F996-F5CD-F5AE-7A2F-4303534F523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956594" y="4964906"/>
              <a:ext cx="190500" cy="1728788"/>
            </a:xfrm>
            <a:prstGeom prst="rightBrace">
              <a:avLst>
                <a:gd name="adj1" fmla="val 75625"/>
                <a:gd name="adj2" fmla="val 51718"/>
              </a:avLst>
            </a:prstGeom>
            <a:noFill/>
            <a:ln w="19050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08BD5FCF-3C72-63A8-9E7A-C8117598A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88" y="6021388"/>
              <a:ext cx="2722222" cy="3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FF505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Serial Pleats filters(0.5um)</a:t>
              </a: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66A2A511-7F78-819D-F86E-C54798CB0B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5" y="4803775"/>
              <a:ext cx="2085179" cy="544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srgbClr val="FF505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Bag-type </a:t>
              </a:r>
            </a:p>
            <a:p>
              <a:r>
                <a:rPr lang="en-US" altLang="ja-JP" sz="1400" dirty="0">
                  <a:solidFill>
                    <a:srgbClr val="FF505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filter/strainer (5um)</a:t>
              </a:r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0AEBEF90-35CC-0EF5-99EE-5867A94520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1188" y="3644900"/>
              <a:ext cx="288925" cy="1152525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ja-JP" altLang="en-US"/>
            </a:p>
          </p:txBody>
        </p:sp>
        <p:sp>
          <p:nvSpPr>
            <p:cNvPr id="19" name="Text Box 21">
              <a:extLst>
                <a:ext uri="{FF2B5EF4-FFF2-40B4-BE49-F238E27FC236}">
                  <a16:creationId xmlns:a16="http://schemas.microsoft.com/office/drawing/2014/main" id="{5C5CB11A-7E75-5666-329A-B48E97AFFD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0911" y="6316823"/>
              <a:ext cx="545712" cy="3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srgbClr val="FF99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B2F</a:t>
              </a:r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123C6089-C852-D104-A192-683657FE0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520" y="1772816"/>
              <a:ext cx="144909" cy="1512168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ja-JP" altLang="en-US"/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CFC0EC00-C381-9786-23F0-7267A7F77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96" y="1484784"/>
              <a:ext cx="722501" cy="3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srgbClr val="FF505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Pump</a:t>
              </a: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4C3B98B-835F-68FA-4FD8-9151FF8B7C75}"/>
              </a:ext>
            </a:extLst>
          </p:cNvPr>
          <p:cNvSpPr txBox="1"/>
          <p:nvPr/>
        </p:nvSpPr>
        <p:spPr>
          <a:xfrm>
            <a:off x="5795390" y="3589330"/>
            <a:ext cx="334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i="1" dirty="0">
                <a:solidFill>
                  <a:srgbClr val="C00000"/>
                </a:solidFill>
              </a:rPr>
              <a:t>Every rooms in NU3 are occupied </a:t>
            </a:r>
            <a:br>
              <a:rPr kumimoji="1" lang="en-US" altLang="ja-JP" i="1" dirty="0">
                <a:solidFill>
                  <a:srgbClr val="C00000"/>
                </a:solidFill>
              </a:rPr>
            </a:br>
            <a:r>
              <a:rPr kumimoji="1" lang="en-US" altLang="ja-JP" i="1" dirty="0">
                <a:solidFill>
                  <a:srgbClr val="C00000"/>
                </a:solidFill>
              </a:rPr>
              <a:t>by used pre-filters.</a:t>
            </a:r>
            <a:endParaRPr kumimoji="1" lang="ja-JP" altLang="en-US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9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CFAFBB-E032-8DD8-08C4-2F7083FF6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8A7B7F-929B-DF50-8D41-403799545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Decay Volume and Hadron absorber (Beam dump) of J-PARC neutrino beam-line is designed for 3MW.</a:t>
            </a:r>
            <a:br>
              <a:rPr lang="en-US" altLang="ja-JP" dirty="0"/>
            </a:br>
            <a:r>
              <a:rPr lang="en-US" altLang="ja-JP" dirty="0">
                <a:sym typeface="Wingdings" pitchFamily="2" charset="2"/>
              </a:rPr>
              <a:t> Cooling capability has redundancy for 1.3MW operation.</a:t>
            </a:r>
          </a:p>
          <a:p>
            <a:r>
              <a:rPr lang="en-US" altLang="ja-JP" dirty="0">
                <a:sym typeface="Wingdings" pitchFamily="2" charset="2"/>
              </a:rPr>
              <a:t>Cooling water system for secondary beam-line will be reinforced for 1.3MW. </a:t>
            </a:r>
            <a:r>
              <a:rPr kumimoji="1" lang="en" altLang="ja-JP" sz="2800" dirty="0"/>
              <a:t>Procurement of equipment is on going and </a:t>
            </a:r>
            <a:r>
              <a:rPr lang="en" altLang="ja-JP" dirty="0"/>
              <a:t>will be installed in ~2025</a:t>
            </a:r>
            <a:r>
              <a:rPr kumimoji="1" lang="en" altLang="ja-JP" sz="2800" dirty="0"/>
              <a:t>.</a:t>
            </a:r>
          </a:p>
          <a:p>
            <a:r>
              <a:rPr kumimoji="1" lang="en" altLang="ja-JP" dirty="0"/>
              <a:t>So far, </a:t>
            </a:r>
            <a:r>
              <a:rPr kumimoji="1" lang="en" altLang="ja-JP" dirty="0">
                <a:solidFill>
                  <a:srgbClr val="FF0000"/>
                </a:solidFill>
              </a:rPr>
              <a:t>DV and beam dump </a:t>
            </a:r>
            <a:r>
              <a:rPr lang="en" altLang="ja-JP" dirty="0">
                <a:solidFill>
                  <a:srgbClr val="FF0000"/>
                </a:solidFill>
              </a:rPr>
              <a:t>systems are working well without water leak in the He vessel.</a:t>
            </a:r>
          </a:p>
          <a:p>
            <a:r>
              <a:rPr kumimoji="1" lang="en" altLang="ja-JP" dirty="0"/>
              <a:t>Unexpected issue: “Black material” in CW is still under investigation. </a:t>
            </a:r>
          </a:p>
          <a:p>
            <a:pPr lvl="1"/>
            <a:r>
              <a:rPr kumimoji="1" lang="en" altLang="ja-JP" dirty="0"/>
              <a:t>Countermeasures to deal with work under high radiation environment is considered.</a:t>
            </a:r>
          </a:p>
          <a:p>
            <a:pPr lvl="1"/>
            <a:r>
              <a:rPr lang="en" altLang="ja-JP" dirty="0"/>
              <a:t>Accumulating activated waste is a real pain in the neck. To be solved.</a:t>
            </a:r>
            <a:r>
              <a:rPr kumimoji="1" lang="en" altLang="ja-JP" dirty="0"/>
              <a:t> 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7454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1" r="42760"/>
          <a:stretch/>
        </p:blipFill>
        <p:spPr>
          <a:xfrm>
            <a:off x="-5019" y="823525"/>
            <a:ext cx="4442928" cy="2347610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 flipH="1">
            <a:off x="3766594" y="1556792"/>
            <a:ext cx="830357" cy="5423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582049" y="643977"/>
            <a:ext cx="26695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Ion Exchanger</a:t>
            </a:r>
          </a:p>
          <a:p>
            <a:r>
              <a:rPr lang="en-US" altLang="ja-JP" sz="2000" b="1" dirty="0"/>
              <a:t>(Not used: it will erode</a:t>
            </a:r>
          </a:p>
          <a:p>
            <a:r>
              <a:rPr kumimoji="1" lang="en-US" altLang="ja-JP" sz="2000" b="1" dirty="0"/>
              <a:t>Carbon steel)</a:t>
            </a:r>
            <a:endParaRPr kumimoji="1" lang="ja-JP" altLang="en-US" sz="2000" b="1" dirty="0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3866410" y="2036169"/>
            <a:ext cx="705590" cy="4594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4437909" y="1699058"/>
            <a:ext cx="273061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Pre-filter + 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Degasifier</a:t>
            </a:r>
            <a:endParaRPr kumimoji="1"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9769" r="6560"/>
          <a:stretch/>
        </p:blipFill>
        <p:spPr bwMode="auto">
          <a:xfrm>
            <a:off x="5622211" y="2393950"/>
            <a:ext cx="3521789" cy="224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75" y="2440946"/>
            <a:ext cx="1074800" cy="1899304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6119035" y="4674635"/>
            <a:ext cx="2707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Irradiation </a:t>
            </a:r>
          </a:p>
          <a:p>
            <a:r>
              <a:rPr lang="en-US" altLang="ja-JP" b="1" dirty="0"/>
              <a:t>By Be7(53d) + </a:t>
            </a:r>
            <a:r>
              <a:rPr lang="en-US" altLang="ja-JP" b="1" dirty="0">
                <a:solidFill>
                  <a:srgbClr val="FF0000"/>
                </a:solidFill>
              </a:rPr>
              <a:t>Mn54(1yr)</a:t>
            </a:r>
          </a:p>
          <a:p>
            <a:r>
              <a:rPr kumimoji="1" lang="en-US" altLang="ja-JP" b="1" dirty="0"/>
              <a:t>3~4mSv/h on contact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Decrease of flow rate</a:t>
            </a:r>
          </a:p>
        </p:txBody>
      </p: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7228294" y="523220"/>
            <a:ext cx="1891184" cy="1512949"/>
            <a:chOff x="-828600" y="4149079"/>
            <a:chExt cx="2047875" cy="1638301"/>
          </a:xfrm>
        </p:grpSpPr>
        <p:pic>
          <p:nvPicPr>
            <p:cNvPr id="29" name="Picture 4" descr="中空糸膜脱気・給気モジュール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828600" y="4149080"/>
              <a:ext cx="2047875" cy="1638300"/>
            </a:xfrm>
            <a:prstGeom prst="rect">
              <a:avLst/>
            </a:prstGeom>
            <a:noFill/>
          </p:spPr>
        </p:pic>
        <p:sp>
          <p:nvSpPr>
            <p:cNvPr id="30" name="角丸四角形 29"/>
            <p:cNvSpPr/>
            <p:nvPr/>
          </p:nvSpPr>
          <p:spPr bwMode="auto">
            <a:xfrm>
              <a:off x="-180528" y="4149079"/>
              <a:ext cx="792088" cy="1620000"/>
            </a:xfrm>
            <a:prstGeom prst="round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1" name="正方形/長方形 30"/>
          <p:cNvSpPr/>
          <p:nvPr/>
        </p:nvSpPr>
        <p:spPr>
          <a:xfrm>
            <a:off x="6614605" y="2019268"/>
            <a:ext cx="2540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 algn="ctr">
              <a:buClr>
                <a:srgbClr val="0000FF"/>
              </a:buClr>
            </a:pPr>
            <a:r>
              <a:rPr lang="en-US" altLang="ja-JP" b="1" dirty="0">
                <a:ea typeface="Verdana" pitchFamily="34" charset="0"/>
                <a:cs typeface="Verdana" pitchFamily="34" charset="0"/>
              </a:rPr>
              <a:t>Hollow fiber membrane</a:t>
            </a:r>
            <a:endParaRPr lang="en-US" altLang="ja-JP" b="1" dirty="0">
              <a:solidFill>
                <a:srgbClr val="FF5050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2" y="3390598"/>
            <a:ext cx="2716264" cy="1537111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507208" y="3021266"/>
            <a:ext cx="3209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Strainer coated by black color </a:t>
            </a:r>
          </a:p>
        </p:txBody>
      </p:sp>
      <p:sp>
        <p:nvSpPr>
          <p:cNvPr id="8" name="右矢印 7"/>
          <p:cNvSpPr/>
          <p:nvPr/>
        </p:nvSpPr>
        <p:spPr>
          <a:xfrm>
            <a:off x="5622211" y="5085424"/>
            <a:ext cx="496824" cy="4857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492375" y="5842337"/>
            <a:ext cx="3660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** Flowrate recovers when beam is off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Black layer problem in carbon steel water cooling pipes</a:t>
            </a:r>
            <a:endParaRPr kumimoji="1" lang="ja-JP" altLang="en-US" sz="28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7504" y="5005147"/>
            <a:ext cx="563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Clogging </a:t>
            </a:r>
            <a:r>
              <a:rPr lang="en-US" altLang="ja-JP" b="1" dirty="0"/>
              <a:t>by colloidal Be7 </a:t>
            </a:r>
            <a:r>
              <a:rPr kumimoji="1" lang="en-US" altLang="ja-JP" b="1" dirty="0"/>
              <a:t>(+ black </a:t>
            </a:r>
            <a:r>
              <a:rPr lang="en-US" altLang="ja-JP" b="1" dirty="0"/>
              <a:t>s</a:t>
            </a:r>
            <a:r>
              <a:rPr kumimoji="1" lang="en-US" altLang="ja-JP" b="1" dirty="0"/>
              <a:t>kin) </a:t>
            </a:r>
            <a:r>
              <a:rPr lang="en-US" altLang="ja-JP" b="1" dirty="0"/>
              <a:t>by 1~2month</a:t>
            </a:r>
            <a:endParaRPr kumimoji="1" lang="en-US" altLang="ja-JP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Open Bypass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79088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EBEC3-7A71-E772-B05E-AEA06BDAA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AB676-8A35-FD5D-8F81-E301FC67A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Overview of beam dump @ J-PARC neutrino beam-line</a:t>
            </a:r>
          </a:p>
          <a:p>
            <a:endParaRPr lang="en-US" altLang="ja-JP" dirty="0"/>
          </a:p>
          <a:p>
            <a:r>
              <a:rPr kumimoji="1" lang="en-US" altLang="ja-JP" dirty="0"/>
              <a:t>Operation experience</a:t>
            </a:r>
          </a:p>
          <a:p>
            <a:endParaRPr lang="en-US" altLang="ja-JP" dirty="0"/>
          </a:p>
          <a:p>
            <a:r>
              <a:rPr kumimoji="1" lang="en-US" altLang="ja-JP" dirty="0"/>
              <a:t>Upgrade for 1.3MW operation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774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95705D8F-0A55-1E60-82DC-4313F1F6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13764" r="6608" b="23376"/>
          <a:stretch/>
        </p:blipFill>
        <p:spPr>
          <a:xfrm>
            <a:off x="0" y="2492088"/>
            <a:ext cx="9146418" cy="437589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7D36884-BD6F-ADC7-AE40-A0F859F2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Overview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DC1BB5-A431-CC3F-42C5-1366AF389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" y="809625"/>
            <a:ext cx="2859993" cy="16824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en-US" altLang="ja-JP" dirty="0"/>
              <a:t>Facility equipment for 2ndary BL is installed in TS and two </a:t>
            </a:r>
            <a:r>
              <a:rPr lang="en-US" altLang="ja-JP" dirty="0"/>
              <a:t>utility buildings.</a:t>
            </a:r>
            <a:endParaRPr kumimoji="1" lang="ja-JP" altLang="en-US"/>
          </a:p>
        </p:txBody>
      </p:sp>
      <p:pic>
        <p:nvPicPr>
          <p:cNvPr id="4" name="Picture 43" descr="2ndbeamline_color">
            <a:extLst>
              <a:ext uri="{FF2B5EF4-FFF2-40B4-BE49-F238E27FC236}">
                <a16:creationId xmlns:a16="http://schemas.microsoft.com/office/drawing/2014/main" id="{AE5E7682-B54E-F9B8-FE99-98BE135D5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" r="5109" b="29277"/>
          <a:stretch/>
        </p:blipFill>
        <p:spPr bwMode="auto">
          <a:xfrm>
            <a:off x="2682910" y="100480"/>
            <a:ext cx="6423316" cy="229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5">
            <a:extLst>
              <a:ext uri="{FF2B5EF4-FFF2-40B4-BE49-F238E27FC236}">
                <a16:creationId xmlns:a16="http://schemas.microsoft.com/office/drawing/2014/main" id="{E0AF8C78-1E00-4117-8090-30A13CA1D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3946" y="1393720"/>
            <a:ext cx="163797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9pPr>
          </a:lstStyle>
          <a:p>
            <a:pPr algn="l" eaLnBrk="1" hangingPunct="1"/>
            <a:r>
              <a:rPr lang="en-US" altLang="ja-JP" dirty="0">
                <a:solidFill>
                  <a:srgbClr val="0000FF"/>
                </a:solidFill>
                <a:latin typeface="+mn-lt"/>
              </a:rPr>
              <a:t>Decay Volume</a:t>
            </a:r>
            <a:endParaRPr lang="ja-JP" alt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871F293-E98A-B8ED-466E-777A48A28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47" y="1388581"/>
            <a:ext cx="3959225" cy="936625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0000CC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951A35FC-0A6C-03B9-FA4A-51AB1D360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722" y="380519"/>
            <a:ext cx="1439863" cy="1655762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80F73213-EF6D-0981-76C4-351339C48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35" y="1317144"/>
            <a:ext cx="936625" cy="10795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00FF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9" name="Text Box 49">
            <a:extLst>
              <a:ext uri="{FF2B5EF4-FFF2-40B4-BE49-F238E27FC236}">
                <a16:creationId xmlns:a16="http://schemas.microsoft.com/office/drawing/2014/main" id="{2A5D9894-F823-ED39-5799-6D940FC0A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892" y="984542"/>
            <a:ext cx="143933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9pPr>
          </a:lstStyle>
          <a:p>
            <a:pPr algn="ctr" eaLnBrk="1" hangingPunct="1"/>
            <a:r>
              <a:rPr lang="en-US" altLang="ja-JP" dirty="0">
                <a:solidFill>
                  <a:srgbClr val="00FF00"/>
                </a:solidFill>
                <a:latin typeface="+mn-lt"/>
              </a:rPr>
              <a:t>Beam dump</a:t>
            </a:r>
            <a:endParaRPr lang="ja-JP" altLang="en-US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38A8FE-DFBF-C3B9-5B9A-6B05A24082F5}"/>
              </a:ext>
            </a:extLst>
          </p:cNvPr>
          <p:cNvSpPr txBox="1"/>
          <p:nvPr/>
        </p:nvSpPr>
        <p:spPr>
          <a:xfrm>
            <a:off x="5143703" y="312093"/>
            <a:ext cx="24625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Secondary beam line</a:t>
            </a:r>
            <a:endParaRPr kumimoji="1" lang="ja-JP" altLang="en-US" sz="2000" b="1" dirty="0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583308DE-B422-2903-C9CB-E159AF7BD8EB}"/>
              </a:ext>
            </a:extLst>
          </p:cNvPr>
          <p:cNvSpPr/>
          <p:nvPr/>
        </p:nvSpPr>
        <p:spPr>
          <a:xfrm>
            <a:off x="2088708" y="1979525"/>
            <a:ext cx="1779909" cy="2934117"/>
          </a:xfrm>
          <a:custGeom>
            <a:avLst/>
            <a:gdLst>
              <a:gd name="connsiteX0" fmla="*/ 70339 w 803868"/>
              <a:gd name="connsiteY0" fmla="*/ 1507253 h 1507253"/>
              <a:gd name="connsiteX1" fmla="*/ 0 w 803868"/>
              <a:gd name="connsiteY1" fmla="*/ 723482 h 1507253"/>
              <a:gd name="connsiteX2" fmla="*/ 803868 w 803868"/>
              <a:gd name="connsiteY2" fmla="*/ 0 h 1507253"/>
              <a:gd name="connsiteX0" fmla="*/ 30146 w 763675"/>
              <a:gd name="connsiteY0" fmla="*/ 1507253 h 1507253"/>
              <a:gd name="connsiteX1" fmla="*/ 0 w 763675"/>
              <a:gd name="connsiteY1" fmla="*/ 582805 h 1507253"/>
              <a:gd name="connsiteX2" fmla="*/ 763675 w 763675"/>
              <a:gd name="connsiteY2" fmla="*/ 0 h 1507253"/>
              <a:gd name="connsiteX0" fmla="*/ 30146 w 763675"/>
              <a:gd name="connsiteY0" fmla="*/ 1507253 h 1507253"/>
              <a:gd name="connsiteX1" fmla="*/ 0 w 763675"/>
              <a:gd name="connsiteY1" fmla="*/ 582805 h 1507253"/>
              <a:gd name="connsiteX2" fmla="*/ 763675 w 763675"/>
              <a:gd name="connsiteY2" fmla="*/ 0 h 1507253"/>
              <a:gd name="connsiteX0" fmla="*/ 69879 w 803408"/>
              <a:gd name="connsiteY0" fmla="*/ 1507253 h 1507253"/>
              <a:gd name="connsiteX1" fmla="*/ 39733 w 803408"/>
              <a:gd name="connsiteY1" fmla="*/ 582805 h 1507253"/>
              <a:gd name="connsiteX2" fmla="*/ 803408 w 803408"/>
              <a:gd name="connsiteY2" fmla="*/ 0 h 1507253"/>
              <a:gd name="connsiteX0" fmla="*/ 69879 w 803408"/>
              <a:gd name="connsiteY0" fmla="*/ 1507253 h 1507253"/>
              <a:gd name="connsiteX1" fmla="*/ 39733 w 803408"/>
              <a:gd name="connsiteY1" fmla="*/ 582805 h 1507253"/>
              <a:gd name="connsiteX2" fmla="*/ 803408 w 803408"/>
              <a:gd name="connsiteY2" fmla="*/ 0 h 1507253"/>
              <a:gd name="connsiteX0" fmla="*/ 2414553 w 2414553"/>
              <a:gd name="connsiteY0" fmla="*/ 43763 h 916340"/>
              <a:gd name="connsiteX1" fmla="*/ 2948 w 2414553"/>
              <a:gd name="connsiteY1" fmla="*/ 877776 h 916340"/>
              <a:gd name="connsiteX2" fmla="*/ 766623 w 2414553"/>
              <a:gd name="connsiteY2" fmla="*/ 294971 h 916340"/>
              <a:gd name="connsiteX0" fmla="*/ 1740151 w 1740151"/>
              <a:gd name="connsiteY0" fmla="*/ 38091 h 1146792"/>
              <a:gd name="connsiteX1" fmla="*/ 715219 w 1740151"/>
              <a:gd name="connsiteY1" fmla="*/ 1113264 h 1146792"/>
              <a:gd name="connsiteX2" fmla="*/ 92221 w 1740151"/>
              <a:gd name="connsiteY2" fmla="*/ 289299 h 1146792"/>
              <a:gd name="connsiteX0" fmla="*/ 1572722 w 1572722"/>
              <a:gd name="connsiteY0" fmla="*/ 38091 h 2583157"/>
              <a:gd name="connsiteX1" fmla="*/ 547790 w 1572722"/>
              <a:gd name="connsiteY1" fmla="*/ 1113264 h 2583157"/>
              <a:gd name="connsiteX2" fmla="*/ 105662 w 1572722"/>
              <a:gd name="connsiteY2" fmla="*/ 2570274 h 2583157"/>
              <a:gd name="connsiteX0" fmla="*/ 1467060 w 1467060"/>
              <a:gd name="connsiteY0" fmla="*/ 38091 h 2570274"/>
              <a:gd name="connsiteX1" fmla="*/ 442128 w 1467060"/>
              <a:gd name="connsiteY1" fmla="*/ 1113264 h 2570274"/>
              <a:gd name="connsiteX2" fmla="*/ 0 w 1467060"/>
              <a:gd name="connsiteY2" fmla="*/ 2570274 h 2570274"/>
              <a:gd name="connsiteX0" fmla="*/ 1467060 w 1467060"/>
              <a:gd name="connsiteY0" fmla="*/ 38091 h 2570274"/>
              <a:gd name="connsiteX1" fmla="*/ 442128 w 1467060"/>
              <a:gd name="connsiteY1" fmla="*/ 1113264 h 2570274"/>
              <a:gd name="connsiteX2" fmla="*/ 0 w 1467060"/>
              <a:gd name="connsiteY2" fmla="*/ 2570274 h 2570274"/>
              <a:gd name="connsiteX0" fmla="*/ 1467060 w 1467060"/>
              <a:gd name="connsiteY0" fmla="*/ 49690 h 2581873"/>
              <a:gd name="connsiteX1" fmla="*/ 442128 w 1467060"/>
              <a:gd name="connsiteY1" fmla="*/ 1124863 h 2581873"/>
              <a:gd name="connsiteX2" fmla="*/ 0 w 1467060"/>
              <a:gd name="connsiteY2" fmla="*/ 2581873 h 2581873"/>
              <a:gd name="connsiteX0" fmla="*/ 1467060 w 1467060"/>
              <a:gd name="connsiteY0" fmla="*/ 0 h 2532183"/>
              <a:gd name="connsiteX1" fmla="*/ 442128 w 1467060"/>
              <a:gd name="connsiteY1" fmla="*/ 1075173 h 2532183"/>
              <a:gd name="connsiteX2" fmla="*/ 0 w 1467060"/>
              <a:gd name="connsiteY2" fmla="*/ 2532183 h 2532183"/>
              <a:gd name="connsiteX0" fmla="*/ 1738366 w 1738366"/>
              <a:gd name="connsiteY0" fmla="*/ 0 h 2853730"/>
              <a:gd name="connsiteX1" fmla="*/ 442128 w 1738366"/>
              <a:gd name="connsiteY1" fmla="*/ 1396720 h 2853730"/>
              <a:gd name="connsiteX2" fmla="*/ 0 w 1738366"/>
              <a:gd name="connsiteY2" fmla="*/ 2853730 h 2853730"/>
              <a:gd name="connsiteX0" fmla="*/ 1738366 w 1738366"/>
              <a:gd name="connsiteY0" fmla="*/ 0 h 2853730"/>
              <a:gd name="connsiteX1" fmla="*/ 844062 w 1738366"/>
              <a:gd name="connsiteY1" fmla="*/ 1235946 h 2853730"/>
              <a:gd name="connsiteX2" fmla="*/ 0 w 1738366"/>
              <a:gd name="connsiteY2" fmla="*/ 2853730 h 2853730"/>
              <a:gd name="connsiteX0" fmla="*/ 1637883 w 1637883"/>
              <a:gd name="connsiteY0" fmla="*/ 0 h 2853730"/>
              <a:gd name="connsiteX1" fmla="*/ 743579 w 1637883"/>
              <a:gd name="connsiteY1" fmla="*/ 1235946 h 2853730"/>
              <a:gd name="connsiteX2" fmla="*/ 0 w 1637883"/>
              <a:gd name="connsiteY2" fmla="*/ 2853730 h 2853730"/>
              <a:gd name="connsiteX0" fmla="*/ 1650324 w 1650324"/>
              <a:gd name="connsiteY0" fmla="*/ 0 h 2853730"/>
              <a:gd name="connsiteX1" fmla="*/ 756020 w 1650324"/>
              <a:gd name="connsiteY1" fmla="*/ 1235946 h 2853730"/>
              <a:gd name="connsiteX2" fmla="*/ 12441 w 1650324"/>
              <a:gd name="connsiteY2" fmla="*/ 2853730 h 2853730"/>
              <a:gd name="connsiteX0" fmla="*/ 1787604 w 1787604"/>
              <a:gd name="connsiteY0" fmla="*/ 0 h 2934117"/>
              <a:gd name="connsiteX1" fmla="*/ 893300 w 1787604"/>
              <a:gd name="connsiteY1" fmla="*/ 1235946 h 2934117"/>
              <a:gd name="connsiteX2" fmla="*/ 9044 w 1787604"/>
              <a:gd name="connsiteY2" fmla="*/ 2934117 h 2934117"/>
              <a:gd name="connsiteX0" fmla="*/ 1779909 w 1779909"/>
              <a:gd name="connsiteY0" fmla="*/ 0 h 2934117"/>
              <a:gd name="connsiteX1" fmla="*/ 885605 w 1779909"/>
              <a:gd name="connsiteY1" fmla="*/ 1235946 h 2934117"/>
              <a:gd name="connsiteX2" fmla="*/ 1349 w 1779909"/>
              <a:gd name="connsiteY2" fmla="*/ 2934117 h 293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909" h="2934117">
                <a:moveTo>
                  <a:pt x="1779909" y="0"/>
                </a:moveTo>
                <a:cubicBezTo>
                  <a:pt x="1538748" y="947895"/>
                  <a:pt x="1227249" y="1071823"/>
                  <a:pt x="885605" y="1235946"/>
                </a:cubicBezTo>
                <a:cubicBezTo>
                  <a:pt x="349694" y="1467057"/>
                  <a:pt x="-25447" y="2230733"/>
                  <a:pt x="1349" y="2934117"/>
                </a:cubicBezTo>
              </a:path>
            </a:pathLst>
          </a:custGeom>
          <a:noFill/>
          <a:ln w="38100">
            <a:solidFill>
              <a:srgbClr val="FF3635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D848EC3F-6E67-2662-DB2B-7CAA6346D5AF}"/>
              </a:ext>
            </a:extLst>
          </p:cNvPr>
          <p:cNvSpPr/>
          <p:nvPr/>
        </p:nvSpPr>
        <p:spPr>
          <a:xfrm>
            <a:off x="4016075" y="2347854"/>
            <a:ext cx="4260502" cy="3054697"/>
          </a:xfrm>
          <a:custGeom>
            <a:avLst/>
            <a:gdLst>
              <a:gd name="connsiteX0" fmla="*/ 70339 w 803868"/>
              <a:gd name="connsiteY0" fmla="*/ 1507253 h 1507253"/>
              <a:gd name="connsiteX1" fmla="*/ 0 w 803868"/>
              <a:gd name="connsiteY1" fmla="*/ 723482 h 1507253"/>
              <a:gd name="connsiteX2" fmla="*/ 803868 w 803868"/>
              <a:gd name="connsiteY2" fmla="*/ 0 h 1507253"/>
              <a:gd name="connsiteX0" fmla="*/ 70339 w 502418"/>
              <a:gd name="connsiteY0" fmla="*/ 1286189 h 1286189"/>
              <a:gd name="connsiteX1" fmla="*/ 0 w 502418"/>
              <a:gd name="connsiteY1" fmla="*/ 502418 h 1286189"/>
              <a:gd name="connsiteX2" fmla="*/ 502418 w 502418"/>
              <a:gd name="connsiteY2" fmla="*/ 0 h 1286189"/>
              <a:gd name="connsiteX0" fmla="*/ 0 w 1537443"/>
              <a:gd name="connsiteY0" fmla="*/ 1286189 h 1286189"/>
              <a:gd name="connsiteX1" fmla="*/ 1507252 w 1537443"/>
              <a:gd name="connsiteY1" fmla="*/ 612950 h 1286189"/>
              <a:gd name="connsiteX2" fmla="*/ 432079 w 1537443"/>
              <a:gd name="connsiteY2" fmla="*/ 0 h 1286189"/>
              <a:gd name="connsiteX0" fmla="*/ 1607784 w 1607784"/>
              <a:gd name="connsiteY0" fmla="*/ 1446963 h 1446963"/>
              <a:gd name="connsiteX1" fmla="*/ 1105365 w 1607784"/>
              <a:gd name="connsiteY1" fmla="*/ 612950 h 1446963"/>
              <a:gd name="connsiteX2" fmla="*/ 30192 w 1607784"/>
              <a:gd name="connsiteY2" fmla="*/ 0 h 1446963"/>
              <a:gd name="connsiteX0" fmla="*/ 1604046 w 1604046"/>
              <a:gd name="connsiteY0" fmla="*/ 1446963 h 1446963"/>
              <a:gd name="connsiteX1" fmla="*/ 1352836 w 1604046"/>
              <a:gd name="connsiteY1" fmla="*/ 562708 h 1446963"/>
              <a:gd name="connsiteX2" fmla="*/ 26454 w 1604046"/>
              <a:gd name="connsiteY2" fmla="*/ 0 h 1446963"/>
              <a:gd name="connsiteX0" fmla="*/ 1620332 w 1620332"/>
              <a:gd name="connsiteY0" fmla="*/ 1446963 h 1446963"/>
              <a:gd name="connsiteX1" fmla="*/ 1369122 w 1620332"/>
              <a:gd name="connsiteY1" fmla="*/ 562708 h 1446963"/>
              <a:gd name="connsiteX2" fmla="*/ 42740 w 1620332"/>
              <a:gd name="connsiteY2" fmla="*/ 0 h 1446963"/>
              <a:gd name="connsiteX0" fmla="*/ 1577592 w 1577592"/>
              <a:gd name="connsiteY0" fmla="*/ 1511931 h 1511931"/>
              <a:gd name="connsiteX1" fmla="*/ 1326382 w 1577592"/>
              <a:gd name="connsiteY1" fmla="*/ 627676 h 1511931"/>
              <a:gd name="connsiteX2" fmla="*/ 0 w 1577592"/>
              <a:gd name="connsiteY2" fmla="*/ 64968 h 1511931"/>
              <a:gd name="connsiteX0" fmla="*/ 1577592 w 1577592"/>
              <a:gd name="connsiteY0" fmla="*/ 1595145 h 1595145"/>
              <a:gd name="connsiteX1" fmla="*/ 1547446 w 1577592"/>
              <a:gd name="connsiteY1" fmla="*/ 329053 h 1595145"/>
              <a:gd name="connsiteX2" fmla="*/ 0 w 1577592"/>
              <a:gd name="connsiteY2" fmla="*/ 148182 h 1595145"/>
              <a:gd name="connsiteX0" fmla="*/ 1577592 w 1691728"/>
              <a:gd name="connsiteY0" fmla="*/ 1595145 h 1595145"/>
              <a:gd name="connsiteX1" fmla="*/ 1547446 w 1691728"/>
              <a:gd name="connsiteY1" fmla="*/ 329053 h 1595145"/>
              <a:gd name="connsiteX2" fmla="*/ 0 w 1691728"/>
              <a:gd name="connsiteY2" fmla="*/ 148182 h 1595145"/>
              <a:gd name="connsiteX0" fmla="*/ 1577592 w 1577592"/>
              <a:gd name="connsiteY0" fmla="*/ 1697625 h 1697625"/>
              <a:gd name="connsiteX1" fmla="*/ 1296237 w 1577592"/>
              <a:gd name="connsiteY1" fmla="*/ 230566 h 1697625"/>
              <a:gd name="connsiteX2" fmla="*/ 0 w 1577592"/>
              <a:gd name="connsiteY2" fmla="*/ 250662 h 1697625"/>
              <a:gd name="connsiteX0" fmla="*/ 1657979 w 1657979"/>
              <a:gd name="connsiteY0" fmla="*/ 1938786 h 1938786"/>
              <a:gd name="connsiteX1" fmla="*/ 1296237 w 1657979"/>
              <a:gd name="connsiteY1" fmla="*/ 230566 h 1938786"/>
              <a:gd name="connsiteX2" fmla="*/ 0 w 1657979"/>
              <a:gd name="connsiteY2" fmla="*/ 250662 h 1938786"/>
              <a:gd name="connsiteX0" fmla="*/ 4371034 w 4371034"/>
              <a:gd name="connsiteY0" fmla="*/ 94100 h 648322"/>
              <a:gd name="connsiteX1" fmla="*/ 1296237 w 4371034"/>
              <a:gd name="connsiteY1" fmla="*/ 626662 h 648322"/>
              <a:gd name="connsiteX2" fmla="*/ 0 w 4371034"/>
              <a:gd name="connsiteY2" fmla="*/ 646758 h 648322"/>
              <a:gd name="connsiteX0" fmla="*/ 4371034 w 4371034"/>
              <a:gd name="connsiteY0" fmla="*/ 0 h 719856"/>
              <a:gd name="connsiteX1" fmla="*/ 1296237 w 4371034"/>
              <a:gd name="connsiteY1" fmla="*/ 532562 h 719856"/>
              <a:gd name="connsiteX2" fmla="*/ 0 w 4371034"/>
              <a:gd name="connsiteY2" fmla="*/ 552658 h 719856"/>
              <a:gd name="connsiteX0" fmla="*/ 4371034 w 4371034"/>
              <a:gd name="connsiteY0" fmla="*/ 0 h 1432742"/>
              <a:gd name="connsiteX1" fmla="*/ 2582426 w 4371034"/>
              <a:gd name="connsiteY1" fmla="*/ 1396720 h 1432742"/>
              <a:gd name="connsiteX2" fmla="*/ 0 w 4371034"/>
              <a:gd name="connsiteY2" fmla="*/ 552658 h 1432742"/>
              <a:gd name="connsiteX0" fmla="*/ 4531808 w 4531808"/>
              <a:gd name="connsiteY0" fmla="*/ 0 h 3064746"/>
              <a:gd name="connsiteX1" fmla="*/ 2743200 w 4531808"/>
              <a:gd name="connsiteY1" fmla="*/ 1396720 h 3064746"/>
              <a:gd name="connsiteX2" fmla="*/ 0 w 4531808"/>
              <a:gd name="connsiteY2" fmla="*/ 3064746 h 3064746"/>
              <a:gd name="connsiteX0" fmla="*/ 4540245 w 4540245"/>
              <a:gd name="connsiteY0" fmla="*/ 0 h 3064746"/>
              <a:gd name="connsiteX1" fmla="*/ 2751637 w 4540245"/>
              <a:gd name="connsiteY1" fmla="*/ 1396720 h 3064746"/>
              <a:gd name="connsiteX2" fmla="*/ 8437 w 4540245"/>
              <a:gd name="connsiteY2" fmla="*/ 3064746 h 3064746"/>
              <a:gd name="connsiteX0" fmla="*/ 4531808 w 4531808"/>
              <a:gd name="connsiteY0" fmla="*/ 0 h 3064746"/>
              <a:gd name="connsiteX1" fmla="*/ 2743200 w 4531808"/>
              <a:gd name="connsiteY1" fmla="*/ 1396720 h 3064746"/>
              <a:gd name="connsiteX2" fmla="*/ 0 w 4531808"/>
              <a:gd name="connsiteY2" fmla="*/ 3064746 h 3064746"/>
              <a:gd name="connsiteX0" fmla="*/ 4531808 w 4531808"/>
              <a:gd name="connsiteY0" fmla="*/ 0 h 3064746"/>
              <a:gd name="connsiteX1" fmla="*/ 1738364 w 4531808"/>
              <a:gd name="connsiteY1" fmla="*/ 1296237 h 3064746"/>
              <a:gd name="connsiteX2" fmla="*/ 0 w 4531808"/>
              <a:gd name="connsiteY2" fmla="*/ 3064746 h 3064746"/>
              <a:gd name="connsiteX0" fmla="*/ 4531808 w 4531808"/>
              <a:gd name="connsiteY0" fmla="*/ 0 h 3064746"/>
              <a:gd name="connsiteX1" fmla="*/ 1738364 w 4531808"/>
              <a:gd name="connsiteY1" fmla="*/ 1296237 h 3064746"/>
              <a:gd name="connsiteX2" fmla="*/ 0 w 4531808"/>
              <a:gd name="connsiteY2" fmla="*/ 3064746 h 3064746"/>
              <a:gd name="connsiteX0" fmla="*/ 4531808 w 4531808"/>
              <a:gd name="connsiteY0" fmla="*/ 0 h 3064746"/>
              <a:gd name="connsiteX1" fmla="*/ 1738364 w 4531808"/>
              <a:gd name="connsiteY1" fmla="*/ 1296237 h 3064746"/>
              <a:gd name="connsiteX2" fmla="*/ 0 w 4531808"/>
              <a:gd name="connsiteY2" fmla="*/ 3064746 h 3064746"/>
              <a:gd name="connsiteX0" fmla="*/ 4531808 w 4531808"/>
              <a:gd name="connsiteY0" fmla="*/ 0 h 3064746"/>
              <a:gd name="connsiteX1" fmla="*/ 1738364 w 4531808"/>
              <a:gd name="connsiteY1" fmla="*/ 1296237 h 3064746"/>
              <a:gd name="connsiteX2" fmla="*/ 0 w 4531808"/>
              <a:gd name="connsiteY2" fmla="*/ 3064746 h 3064746"/>
              <a:gd name="connsiteX0" fmla="*/ 4260502 w 4260502"/>
              <a:gd name="connsiteY0" fmla="*/ 0 h 3054697"/>
              <a:gd name="connsiteX1" fmla="*/ 1738364 w 4260502"/>
              <a:gd name="connsiteY1" fmla="*/ 1286188 h 3054697"/>
              <a:gd name="connsiteX2" fmla="*/ 0 w 4260502"/>
              <a:gd name="connsiteY2" fmla="*/ 3054697 h 305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0502" h="3054697">
                <a:moveTo>
                  <a:pt x="4260502" y="0"/>
                </a:moveTo>
                <a:cubicBezTo>
                  <a:pt x="4170066" y="1004835"/>
                  <a:pt x="2763297" y="1436914"/>
                  <a:pt x="1738364" y="1286188"/>
                </a:cubicBezTo>
                <a:cubicBezTo>
                  <a:pt x="951243" y="1145511"/>
                  <a:pt x="33495" y="2431700"/>
                  <a:pt x="0" y="3054697"/>
                </a:cubicBezTo>
              </a:path>
            </a:pathLst>
          </a:custGeom>
          <a:noFill/>
          <a:ln w="38100">
            <a:solidFill>
              <a:srgbClr val="00FA00"/>
            </a:solidFill>
            <a:round/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88971B-A015-3268-5A04-E88529D2349E}"/>
              </a:ext>
            </a:extLst>
          </p:cNvPr>
          <p:cNvSpPr txBox="1"/>
          <p:nvPr/>
        </p:nvSpPr>
        <p:spPr>
          <a:xfrm>
            <a:off x="2407018" y="5698352"/>
            <a:ext cx="2738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>
                <a:solidFill>
                  <a:schemeClr val="bg1"/>
                </a:solidFill>
              </a:rPr>
              <a:t>↑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“NU3”</a:t>
            </a: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Neutrino Utility Building #3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9D446E5-4D46-6A7D-1BCF-8A653659F011}"/>
              </a:ext>
            </a:extLst>
          </p:cNvPr>
          <p:cNvSpPr txBox="1"/>
          <p:nvPr/>
        </p:nvSpPr>
        <p:spPr>
          <a:xfrm>
            <a:off x="343092" y="3687846"/>
            <a:ext cx="2738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Neutrino Utility Building #2</a:t>
            </a: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“NU2”</a:t>
            </a:r>
          </a:p>
          <a:p>
            <a:pPr algn="ctr"/>
            <a:r>
              <a:rPr kumimoji="1" lang="ja-JP" altLang="en-US">
                <a:solidFill>
                  <a:schemeClr val="bg1"/>
                </a:solidFill>
              </a:rPr>
              <a:t>↓</a:t>
            </a:r>
          </a:p>
        </p:txBody>
      </p:sp>
      <p:sp>
        <p:nvSpPr>
          <p:cNvPr id="22" name="Text Box 44">
            <a:extLst>
              <a:ext uri="{FF2B5EF4-FFF2-40B4-BE49-F238E27FC236}">
                <a16:creationId xmlns:a16="http://schemas.microsoft.com/office/drawing/2014/main" id="{30C4A3A2-B33F-78CD-4949-4A36FEF13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825" y="103903"/>
            <a:ext cx="15836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9pPr>
          </a:lstStyle>
          <a:p>
            <a:pPr algn="l" eaLnBrk="1" hangingPunct="1"/>
            <a:r>
              <a:rPr lang="en-US" altLang="ja-JP" dirty="0">
                <a:solidFill>
                  <a:srgbClr val="FF0000"/>
                </a:solidFill>
                <a:latin typeface="+mn-lt"/>
              </a:rPr>
              <a:t>Target Station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014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95DFD7F1-A808-4535-456D-64875ED0A7FF}"/>
              </a:ext>
            </a:extLst>
          </p:cNvPr>
          <p:cNvSpPr/>
          <p:nvPr/>
        </p:nvSpPr>
        <p:spPr>
          <a:xfrm>
            <a:off x="0" y="5405949"/>
            <a:ext cx="3028440" cy="145205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F05B8A10-3463-D252-A572-8A34EBA5C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544" y="2786451"/>
            <a:ext cx="3031341" cy="4057192"/>
          </a:xfrm>
          <a:prstGeom prst="rect">
            <a:avLst/>
          </a:prstGeom>
        </p:spPr>
      </p:pic>
      <p:pic>
        <p:nvPicPr>
          <p:cNvPr id="13" name="Picture 2" descr="G:\Dell_D\tmp\photo\081018\IMG_2935.JPG">
            <a:extLst>
              <a:ext uri="{FF2B5EF4-FFF2-40B4-BE49-F238E27FC236}">
                <a16:creationId xmlns:a16="http://schemas.microsoft.com/office/drawing/2014/main" id="{805F1D29-2CFA-D1CA-290E-8CEE14C71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85" y="2789091"/>
            <a:ext cx="3031341" cy="404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7D36884-BD6F-ADC7-AE40-A0F859F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7" y="102453"/>
            <a:ext cx="2977094" cy="63676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DV &amp; BD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DC1BB5-A431-CC3F-42C5-1366AF389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237" y="158321"/>
            <a:ext cx="3237989" cy="1439363"/>
          </a:xfrm>
        </p:spPr>
        <p:txBody>
          <a:bodyPr/>
          <a:lstStyle/>
          <a:p>
            <a:r>
              <a:rPr kumimoji="1" lang="en-US" altLang="ja-JP" dirty="0"/>
              <a:t>Beam dump</a:t>
            </a:r>
            <a:endParaRPr kumimoji="1" lang="ja-JP" altLang="en-US"/>
          </a:p>
        </p:txBody>
      </p:sp>
      <p:pic>
        <p:nvPicPr>
          <p:cNvPr id="4" name="Picture 43" descr="2ndbeamline_color">
            <a:extLst>
              <a:ext uri="{FF2B5EF4-FFF2-40B4-BE49-F238E27FC236}">
                <a16:creationId xmlns:a16="http://schemas.microsoft.com/office/drawing/2014/main" id="{AE5E7682-B54E-F9B8-FE99-98BE135D5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" r="5109" b="29277"/>
          <a:stretch/>
        </p:blipFill>
        <p:spPr bwMode="auto">
          <a:xfrm>
            <a:off x="2682910" y="100480"/>
            <a:ext cx="6423316" cy="229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5">
            <a:extLst>
              <a:ext uri="{FF2B5EF4-FFF2-40B4-BE49-F238E27FC236}">
                <a16:creationId xmlns:a16="http://schemas.microsoft.com/office/drawing/2014/main" id="{E0AF8C78-1E00-4117-8090-30A13CA1D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3946" y="1393720"/>
            <a:ext cx="163797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9pPr>
          </a:lstStyle>
          <a:p>
            <a:pPr algn="l" eaLnBrk="1" hangingPunct="1"/>
            <a:r>
              <a:rPr lang="en-US" altLang="ja-JP" dirty="0">
                <a:solidFill>
                  <a:srgbClr val="0000FF"/>
                </a:solidFill>
                <a:latin typeface="+mn-lt"/>
              </a:rPr>
              <a:t>Decay Volume</a:t>
            </a:r>
            <a:endParaRPr lang="ja-JP" alt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871F293-E98A-B8ED-466E-777A48A28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47" y="1388581"/>
            <a:ext cx="3959225" cy="936625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0000CC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951A35FC-0A6C-03B9-FA4A-51AB1D360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722" y="380519"/>
            <a:ext cx="1439863" cy="1655762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80F73213-EF6D-0981-76C4-351339C48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35" y="1317144"/>
            <a:ext cx="936625" cy="10795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00FF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9" name="Text Box 49">
            <a:extLst>
              <a:ext uri="{FF2B5EF4-FFF2-40B4-BE49-F238E27FC236}">
                <a16:creationId xmlns:a16="http://schemas.microsoft.com/office/drawing/2014/main" id="{2A5D9894-F823-ED39-5799-6D940FC0A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892" y="984542"/>
            <a:ext cx="143933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9pPr>
          </a:lstStyle>
          <a:p>
            <a:pPr algn="ctr" eaLnBrk="1" hangingPunct="1"/>
            <a:r>
              <a:rPr lang="en-US" altLang="ja-JP" dirty="0">
                <a:solidFill>
                  <a:srgbClr val="00FF00"/>
                </a:solidFill>
                <a:latin typeface="+mn-lt"/>
              </a:rPr>
              <a:t>Beam dump</a:t>
            </a:r>
            <a:endParaRPr lang="ja-JP" altLang="en-US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38A8FE-DFBF-C3B9-5B9A-6B05A24082F5}"/>
              </a:ext>
            </a:extLst>
          </p:cNvPr>
          <p:cNvSpPr txBox="1"/>
          <p:nvPr/>
        </p:nvSpPr>
        <p:spPr>
          <a:xfrm>
            <a:off x="5143703" y="312093"/>
            <a:ext cx="24625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Secondary beam line</a:t>
            </a:r>
            <a:endParaRPr kumimoji="1" lang="ja-JP" altLang="en-US" sz="2000" b="1" dirty="0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583308DE-B422-2903-C9CB-E159AF7BD8EB}"/>
              </a:ext>
            </a:extLst>
          </p:cNvPr>
          <p:cNvSpPr/>
          <p:nvPr/>
        </p:nvSpPr>
        <p:spPr>
          <a:xfrm>
            <a:off x="2573482" y="1961942"/>
            <a:ext cx="3454123" cy="1072436"/>
          </a:xfrm>
          <a:custGeom>
            <a:avLst/>
            <a:gdLst>
              <a:gd name="connsiteX0" fmla="*/ 70339 w 803868"/>
              <a:gd name="connsiteY0" fmla="*/ 1507253 h 1507253"/>
              <a:gd name="connsiteX1" fmla="*/ 0 w 803868"/>
              <a:gd name="connsiteY1" fmla="*/ 723482 h 1507253"/>
              <a:gd name="connsiteX2" fmla="*/ 803868 w 803868"/>
              <a:gd name="connsiteY2" fmla="*/ 0 h 1507253"/>
              <a:gd name="connsiteX0" fmla="*/ 30146 w 763675"/>
              <a:gd name="connsiteY0" fmla="*/ 1507253 h 1507253"/>
              <a:gd name="connsiteX1" fmla="*/ 0 w 763675"/>
              <a:gd name="connsiteY1" fmla="*/ 582805 h 1507253"/>
              <a:gd name="connsiteX2" fmla="*/ 763675 w 763675"/>
              <a:gd name="connsiteY2" fmla="*/ 0 h 1507253"/>
              <a:gd name="connsiteX0" fmla="*/ 30146 w 763675"/>
              <a:gd name="connsiteY0" fmla="*/ 1507253 h 1507253"/>
              <a:gd name="connsiteX1" fmla="*/ 0 w 763675"/>
              <a:gd name="connsiteY1" fmla="*/ 582805 h 1507253"/>
              <a:gd name="connsiteX2" fmla="*/ 763675 w 763675"/>
              <a:gd name="connsiteY2" fmla="*/ 0 h 1507253"/>
              <a:gd name="connsiteX0" fmla="*/ 69879 w 803408"/>
              <a:gd name="connsiteY0" fmla="*/ 1507253 h 1507253"/>
              <a:gd name="connsiteX1" fmla="*/ 39733 w 803408"/>
              <a:gd name="connsiteY1" fmla="*/ 582805 h 1507253"/>
              <a:gd name="connsiteX2" fmla="*/ 803408 w 803408"/>
              <a:gd name="connsiteY2" fmla="*/ 0 h 1507253"/>
              <a:gd name="connsiteX0" fmla="*/ 69879 w 803408"/>
              <a:gd name="connsiteY0" fmla="*/ 1507253 h 1507253"/>
              <a:gd name="connsiteX1" fmla="*/ 39733 w 803408"/>
              <a:gd name="connsiteY1" fmla="*/ 582805 h 1507253"/>
              <a:gd name="connsiteX2" fmla="*/ 803408 w 803408"/>
              <a:gd name="connsiteY2" fmla="*/ 0 h 1507253"/>
              <a:gd name="connsiteX0" fmla="*/ 2414553 w 2414553"/>
              <a:gd name="connsiteY0" fmla="*/ 43763 h 916340"/>
              <a:gd name="connsiteX1" fmla="*/ 2948 w 2414553"/>
              <a:gd name="connsiteY1" fmla="*/ 877776 h 916340"/>
              <a:gd name="connsiteX2" fmla="*/ 766623 w 2414553"/>
              <a:gd name="connsiteY2" fmla="*/ 294971 h 916340"/>
              <a:gd name="connsiteX0" fmla="*/ 1740151 w 1740151"/>
              <a:gd name="connsiteY0" fmla="*/ 38091 h 1146792"/>
              <a:gd name="connsiteX1" fmla="*/ 715219 w 1740151"/>
              <a:gd name="connsiteY1" fmla="*/ 1113264 h 1146792"/>
              <a:gd name="connsiteX2" fmla="*/ 92221 w 1740151"/>
              <a:gd name="connsiteY2" fmla="*/ 289299 h 1146792"/>
              <a:gd name="connsiteX0" fmla="*/ 1572722 w 1572722"/>
              <a:gd name="connsiteY0" fmla="*/ 38091 h 2583157"/>
              <a:gd name="connsiteX1" fmla="*/ 547790 w 1572722"/>
              <a:gd name="connsiteY1" fmla="*/ 1113264 h 2583157"/>
              <a:gd name="connsiteX2" fmla="*/ 105662 w 1572722"/>
              <a:gd name="connsiteY2" fmla="*/ 2570274 h 2583157"/>
              <a:gd name="connsiteX0" fmla="*/ 1467060 w 1467060"/>
              <a:gd name="connsiteY0" fmla="*/ 38091 h 2570274"/>
              <a:gd name="connsiteX1" fmla="*/ 442128 w 1467060"/>
              <a:gd name="connsiteY1" fmla="*/ 1113264 h 2570274"/>
              <a:gd name="connsiteX2" fmla="*/ 0 w 1467060"/>
              <a:gd name="connsiteY2" fmla="*/ 2570274 h 2570274"/>
              <a:gd name="connsiteX0" fmla="*/ 1467060 w 1467060"/>
              <a:gd name="connsiteY0" fmla="*/ 38091 h 2570274"/>
              <a:gd name="connsiteX1" fmla="*/ 442128 w 1467060"/>
              <a:gd name="connsiteY1" fmla="*/ 1113264 h 2570274"/>
              <a:gd name="connsiteX2" fmla="*/ 0 w 1467060"/>
              <a:gd name="connsiteY2" fmla="*/ 2570274 h 2570274"/>
              <a:gd name="connsiteX0" fmla="*/ 1467060 w 1467060"/>
              <a:gd name="connsiteY0" fmla="*/ 49690 h 2581873"/>
              <a:gd name="connsiteX1" fmla="*/ 442128 w 1467060"/>
              <a:gd name="connsiteY1" fmla="*/ 1124863 h 2581873"/>
              <a:gd name="connsiteX2" fmla="*/ 0 w 1467060"/>
              <a:gd name="connsiteY2" fmla="*/ 2581873 h 2581873"/>
              <a:gd name="connsiteX0" fmla="*/ 1467060 w 1467060"/>
              <a:gd name="connsiteY0" fmla="*/ 0 h 2532183"/>
              <a:gd name="connsiteX1" fmla="*/ 442128 w 1467060"/>
              <a:gd name="connsiteY1" fmla="*/ 1075173 h 2532183"/>
              <a:gd name="connsiteX2" fmla="*/ 0 w 1467060"/>
              <a:gd name="connsiteY2" fmla="*/ 2532183 h 2532183"/>
              <a:gd name="connsiteX0" fmla="*/ 1738366 w 1738366"/>
              <a:gd name="connsiteY0" fmla="*/ 0 h 2853730"/>
              <a:gd name="connsiteX1" fmla="*/ 442128 w 1738366"/>
              <a:gd name="connsiteY1" fmla="*/ 1396720 h 2853730"/>
              <a:gd name="connsiteX2" fmla="*/ 0 w 1738366"/>
              <a:gd name="connsiteY2" fmla="*/ 2853730 h 2853730"/>
              <a:gd name="connsiteX0" fmla="*/ 1738366 w 1738366"/>
              <a:gd name="connsiteY0" fmla="*/ 0 h 2853730"/>
              <a:gd name="connsiteX1" fmla="*/ 844062 w 1738366"/>
              <a:gd name="connsiteY1" fmla="*/ 1235946 h 2853730"/>
              <a:gd name="connsiteX2" fmla="*/ 0 w 1738366"/>
              <a:gd name="connsiteY2" fmla="*/ 2853730 h 2853730"/>
              <a:gd name="connsiteX0" fmla="*/ 1637883 w 1637883"/>
              <a:gd name="connsiteY0" fmla="*/ 0 h 2853730"/>
              <a:gd name="connsiteX1" fmla="*/ 743579 w 1637883"/>
              <a:gd name="connsiteY1" fmla="*/ 1235946 h 2853730"/>
              <a:gd name="connsiteX2" fmla="*/ 0 w 1637883"/>
              <a:gd name="connsiteY2" fmla="*/ 2853730 h 2853730"/>
              <a:gd name="connsiteX0" fmla="*/ 1650324 w 1650324"/>
              <a:gd name="connsiteY0" fmla="*/ 0 h 2853730"/>
              <a:gd name="connsiteX1" fmla="*/ 756020 w 1650324"/>
              <a:gd name="connsiteY1" fmla="*/ 1235946 h 2853730"/>
              <a:gd name="connsiteX2" fmla="*/ 12441 w 1650324"/>
              <a:gd name="connsiteY2" fmla="*/ 2853730 h 2853730"/>
              <a:gd name="connsiteX0" fmla="*/ 1787604 w 1787604"/>
              <a:gd name="connsiteY0" fmla="*/ 0 h 2934117"/>
              <a:gd name="connsiteX1" fmla="*/ 893300 w 1787604"/>
              <a:gd name="connsiteY1" fmla="*/ 1235946 h 2934117"/>
              <a:gd name="connsiteX2" fmla="*/ 9044 w 1787604"/>
              <a:gd name="connsiteY2" fmla="*/ 2934117 h 2934117"/>
              <a:gd name="connsiteX0" fmla="*/ 1779909 w 1779909"/>
              <a:gd name="connsiteY0" fmla="*/ 0 h 2934117"/>
              <a:gd name="connsiteX1" fmla="*/ 885605 w 1779909"/>
              <a:gd name="connsiteY1" fmla="*/ 1235946 h 2934117"/>
              <a:gd name="connsiteX2" fmla="*/ 1349 w 1779909"/>
              <a:gd name="connsiteY2" fmla="*/ 2934117 h 2934117"/>
              <a:gd name="connsiteX0" fmla="*/ 2184705 w 2184705"/>
              <a:gd name="connsiteY0" fmla="*/ 0 h 2950264"/>
              <a:gd name="connsiteX1" fmla="*/ 1290401 w 2184705"/>
              <a:gd name="connsiteY1" fmla="*/ 1235946 h 2950264"/>
              <a:gd name="connsiteX2" fmla="*/ 671 w 2184705"/>
              <a:gd name="connsiteY2" fmla="*/ 2950264 h 2950264"/>
              <a:gd name="connsiteX0" fmla="*/ 2184034 w 2184034"/>
              <a:gd name="connsiteY0" fmla="*/ 0 h 2950264"/>
              <a:gd name="connsiteX1" fmla="*/ 1289730 w 2184034"/>
              <a:gd name="connsiteY1" fmla="*/ 1235946 h 2950264"/>
              <a:gd name="connsiteX2" fmla="*/ 0 w 2184034"/>
              <a:gd name="connsiteY2" fmla="*/ 2950264 h 2950264"/>
              <a:gd name="connsiteX0" fmla="*/ 3781357 w 3781357"/>
              <a:gd name="connsiteY0" fmla="*/ 0 h 2917972"/>
              <a:gd name="connsiteX1" fmla="*/ 2887053 w 3781357"/>
              <a:gd name="connsiteY1" fmla="*/ 1235946 h 2917972"/>
              <a:gd name="connsiteX2" fmla="*/ 0 w 3781357"/>
              <a:gd name="connsiteY2" fmla="*/ 2917972 h 2917972"/>
              <a:gd name="connsiteX0" fmla="*/ 3781357 w 3781357"/>
              <a:gd name="connsiteY0" fmla="*/ 0 h 2917972"/>
              <a:gd name="connsiteX1" fmla="*/ 1474037 w 3781357"/>
              <a:gd name="connsiteY1" fmla="*/ 1058343 h 2917972"/>
              <a:gd name="connsiteX2" fmla="*/ 0 w 3781357"/>
              <a:gd name="connsiteY2" fmla="*/ 2917972 h 2917972"/>
              <a:gd name="connsiteX0" fmla="*/ 3781357 w 3781357"/>
              <a:gd name="connsiteY0" fmla="*/ 0 h 2917972"/>
              <a:gd name="connsiteX1" fmla="*/ 1474037 w 3781357"/>
              <a:gd name="connsiteY1" fmla="*/ 1058343 h 2917972"/>
              <a:gd name="connsiteX2" fmla="*/ 0 w 3781357"/>
              <a:gd name="connsiteY2" fmla="*/ 2917972 h 2917972"/>
              <a:gd name="connsiteX0" fmla="*/ 4223692 w 4223692"/>
              <a:gd name="connsiteY0" fmla="*/ 0 h 1723191"/>
              <a:gd name="connsiteX1" fmla="*/ 1916372 w 4223692"/>
              <a:gd name="connsiteY1" fmla="*/ 1058343 h 1723191"/>
              <a:gd name="connsiteX2" fmla="*/ 0 w 4223692"/>
              <a:gd name="connsiteY2" fmla="*/ 1723191 h 1723191"/>
              <a:gd name="connsiteX0" fmla="*/ 4223692 w 4223692"/>
              <a:gd name="connsiteY0" fmla="*/ 0 h 1723191"/>
              <a:gd name="connsiteX1" fmla="*/ 1768927 w 4223692"/>
              <a:gd name="connsiteY1" fmla="*/ 541681 h 1723191"/>
              <a:gd name="connsiteX2" fmla="*/ 0 w 4223692"/>
              <a:gd name="connsiteY2" fmla="*/ 1723191 h 1723191"/>
              <a:gd name="connsiteX0" fmla="*/ 4223692 w 4223692"/>
              <a:gd name="connsiteY0" fmla="*/ 0 h 1723191"/>
              <a:gd name="connsiteX1" fmla="*/ 1768927 w 4223692"/>
              <a:gd name="connsiteY1" fmla="*/ 541681 h 1723191"/>
              <a:gd name="connsiteX2" fmla="*/ 0 w 4223692"/>
              <a:gd name="connsiteY2" fmla="*/ 1723191 h 1723191"/>
              <a:gd name="connsiteX0" fmla="*/ 4223692 w 4223692"/>
              <a:gd name="connsiteY0" fmla="*/ 0 h 1723191"/>
              <a:gd name="connsiteX1" fmla="*/ 1768927 w 4223692"/>
              <a:gd name="connsiteY1" fmla="*/ 541681 h 1723191"/>
              <a:gd name="connsiteX2" fmla="*/ 0 w 4223692"/>
              <a:gd name="connsiteY2" fmla="*/ 1723191 h 172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3692" h="1723191">
                <a:moveTo>
                  <a:pt x="4223692" y="0"/>
                </a:moveTo>
                <a:cubicBezTo>
                  <a:pt x="3982531" y="947895"/>
                  <a:pt x="2233442" y="991094"/>
                  <a:pt x="1768927" y="541681"/>
                </a:cubicBezTo>
                <a:cubicBezTo>
                  <a:pt x="802968" y="-66783"/>
                  <a:pt x="452400" y="1148974"/>
                  <a:pt x="0" y="1723191"/>
                </a:cubicBezTo>
              </a:path>
            </a:pathLst>
          </a:custGeom>
          <a:noFill/>
          <a:ln w="38100">
            <a:solidFill>
              <a:srgbClr val="0432FF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D848EC3F-6E67-2662-DB2B-7CAA6346D5AF}"/>
              </a:ext>
            </a:extLst>
          </p:cNvPr>
          <p:cNvSpPr/>
          <p:nvPr/>
        </p:nvSpPr>
        <p:spPr>
          <a:xfrm>
            <a:off x="6086037" y="2177032"/>
            <a:ext cx="2210637" cy="653140"/>
          </a:xfrm>
          <a:custGeom>
            <a:avLst/>
            <a:gdLst>
              <a:gd name="connsiteX0" fmla="*/ 70339 w 803868"/>
              <a:gd name="connsiteY0" fmla="*/ 1507253 h 1507253"/>
              <a:gd name="connsiteX1" fmla="*/ 0 w 803868"/>
              <a:gd name="connsiteY1" fmla="*/ 723482 h 1507253"/>
              <a:gd name="connsiteX2" fmla="*/ 803868 w 803868"/>
              <a:gd name="connsiteY2" fmla="*/ 0 h 1507253"/>
              <a:gd name="connsiteX0" fmla="*/ 70339 w 502418"/>
              <a:gd name="connsiteY0" fmla="*/ 1286189 h 1286189"/>
              <a:gd name="connsiteX1" fmla="*/ 0 w 502418"/>
              <a:gd name="connsiteY1" fmla="*/ 502418 h 1286189"/>
              <a:gd name="connsiteX2" fmla="*/ 502418 w 502418"/>
              <a:gd name="connsiteY2" fmla="*/ 0 h 1286189"/>
              <a:gd name="connsiteX0" fmla="*/ 0 w 1537443"/>
              <a:gd name="connsiteY0" fmla="*/ 1286189 h 1286189"/>
              <a:gd name="connsiteX1" fmla="*/ 1507252 w 1537443"/>
              <a:gd name="connsiteY1" fmla="*/ 612950 h 1286189"/>
              <a:gd name="connsiteX2" fmla="*/ 432079 w 1537443"/>
              <a:gd name="connsiteY2" fmla="*/ 0 h 1286189"/>
              <a:gd name="connsiteX0" fmla="*/ 1607784 w 1607784"/>
              <a:gd name="connsiteY0" fmla="*/ 1446963 h 1446963"/>
              <a:gd name="connsiteX1" fmla="*/ 1105365 w 1607784"/>
              <a:gd name="connsiteY1" fmla="*/ 612950 h 1446963"/>
              <a:gd name="connsiteX2" fmla="*/ 30192 w 1607784"/>
              <a:gd name="connsiteY2" fmla="*/ 0 h 1446963"/>
              <a:gd name="connsiteX0" fmla="*/ 1604046 w 1604046"/>
              <a:gd name="connsiteY0" fmla="*/ 1446963 h 1446963"/>
              <a:gd name="connsiteX1" fmla="*/ 1352836 w 1604046"/>
              <a:gd name="connsiteY1" fmla="*/ 562708 h 1446963"/>
              <a:gd name="connsiteX2" fmla="*/ 26454 w 1604046"/>
              <a:gd name="connsiteY2" fmla="*/ 0 h 1446963"/>
              <a:gd name="connsiteX0" fmla="*/ 1620332 w 1620332"/>
              <a:gd name="connsiteY0" fmla="*/ 1446963 h 1446963"/>
              <a:gd name="connsiteX1" fmla="*/ 1369122 w 1620332"/>
              <a:gd name="connsiteY1" fmla="*/ 562708 h 1446963"/>
              <a:gd name="connsiteX2" fmla="*/ 42740 w 1620332"/>
              <a:gd name="connsiteY2" fmla="*/ 0 h 1446963"/>
              <a:gd name="connsiteX0" fmla="*/ 1577592 w 1577592"/>
              <a:gd name="connsiteY0" fmla="*/ 1511931 h 1511931"/>
              <a:gd name="connsiteX1" fmla="*/ 1326382 w 1577592"/>
              <a:gd name="connsiteY1" fmla="*/ 627676 h 1511931"/>
              <a:gd name="connsiteX2" fmla="*/ 0 w 1577592"/>
              <a:gd name="connsiteY2" fmla="*/ 64968 h 1511931"/>
              <a:gd name="connsiteX0" fmla="*/ 1577592 w 1577592"/>
              <a:gd name="connsiteY0" fmla="*/ 1595145 h 1595145"/>
              <a:gd name="connsiteX1" fmla="*/ 1547446 w 1577592"/>
              <a:gd name="connsiteY1" fmla="*/ 329053 h 1595145"/>
              <a:gd name="connsiteX2" fmla="*/ 0 w 1577592"/>
              <a:gd name="connsiteY2" fmla="*/ 148182 h 1595145"/>
              <a:gd name="connsiteX0" fmla="*/ 1577592 w 1691728"/>
              <a:gd name="connsiteY0" fmla="*/ 1595145 h 1595145"/>
              <a:gd name="connsiteX1" fmla="*/ 1547446 w 1691728"/>
              <a:gd name="connsiteY1" fmla="*/ 329053 h 1595145"/>
              <a:gd name="connsiteX2" fmla="*/ 0 w 1691728"/>
              <a:gd name="connsiteY2" fmla="*/ 148182 h 1595145"/>
              <a:gd name="connsiteX0" fmla="*/ 1577592 w 1577592"/>
              <a:gd name="connsiteY0" fmla="*/ 1697625 h 1697625"/>
              <a:gd name="connsiteX1" fmla="*/ 1296237 w 1577592"/>
              <a:gd name="connsiteY1" fmla="*/ 230566 h 1697625"/>
              <a:gd name="connsiteX2" fmla="*/ 0 w 1577592"/>
              <a:gd name="connsiteY2" fmla="*/ 250662 h 1697625"/>
              <a:gd name="connsiteX0" fmla="*/ 1657979 w 1657979"/>
              <a:gd name="connsiteY0" fmla="*/ 1938786 h 1938786"/>
              <a:gd name="connsiteX1" fmla="*/ 1296237 w 1657979"/>
              <a:gd name="connsiteY1" fmla="*/ 230566 h 1938786"/>
              <a:gd name="connsiteX2" fmla="*/ 0 w 1657979"/>
              <a:gd name="connsiteY2" fmla="*/ 250662 h 1938786"/>
              <a:gd name="connsiteX0" fmla="*/ 4371034 w 4371034"/>
              <a:gd name="connsiteY0" fmla="*/ 94100 h 648322"/>
              <a:gd name="connsiteX1" fmla="*/ 1296237 w 4371034"/>
              <a:gd name="connsiteY1" fmla="*/ 626662 h 648322"/>
              <a:gd name="connsiteX2" fmla="*/ 0 w 4371034"/>
              <a:gd name="connsiteY2" fmla="*/ 646758 h 648322"/>
              <a:gd name="connsiteX0" fmla="*/ 4371034 w 4371034"/>
              <a:gd name="connsiteY0" fmla="*/ 0 h 719856"/>
              <a:gd name="connsiteX1" fmla="*/ 1296237 w 4371034"/>
              <a:gd name="connsiteY1" fmla="*/ 532562 h 719856"/>
              <a:gd name="connsiteX2" fmla="*/ 0 w 4371034"/>
              <a:gd name="connsiteY2" fmla="*/ 552658 h 719856"/>
              <a:gd name="connsiteX0" fmla="*/ 4371034 w 4371034"/>
              <a:gd name="connsiteY0" fmla="*/ 0 h 1432742"/>
              <a:gd name="connsiteX1" fmla="*/ 2582426 w 4371034"/>
              <a:gd name="connsiteY1" fmla="*/ 1396720 h 1432742"/>
              <a:gd name="connsiteX2" fmla="*/ 0 w 4371034"/>
              <a:gd name="connsiteY2" fmla="*/ 552658 h 1432742"/>
              <a:gd name="connsiteX0" fmla="*/ 4531808 w 4531808"/>
              <a:gd name="connsiteY0" fmla="*/ 0 h 3064746"/>
              <a:gd name="connsiteX1" fmla="*/ 2743200 w 4531808"/>
              <a:gd name="connsiteY1" fmla="*/ 1396720 h 3064746"/>
              <a:gd name="connsiteX2" fmla="*/ 0 w 4531808"/>
              <a:gd name="connsiteY2" fmla="*/ 3064746 h 3064746"/>
              <a:gd name="connsiteX0" fmla="*/ 4540245 w 4540245"/>
              <a:gd name="connsiteY0" fmla="*/ 0 h 3064746"/>
              <a:gd name="connsiteX1" fmla="*/ 2751637 w 4540245"/>
              <a:gd name="connsiteY1" fmla="*/ 1396720 h 3064746"/>
              <a:gd name="connsiteX2" fmla="*/ 8437 w 4540245"/>
              <a:gd name="connsiteY2" fmla="*/ 3064746 h 3064746"/>
              <a:gd name="connsiteX0" fmla="*/ 4531808 w 4531808"/>
              <a:gd name="connsiteY0" fmla="*/ 0 h 3064746"/>
              <a:gd name="connsiteX1" fmla="*/ 2743200 w 4531808"/>
              <a:gd name="connsiteY1" fmla="*/ 1396720 h 3064746"/>
              <a:gd name="connsiteX2" fmla="*/ 0 w 4531808"/>
              <a:gd name="connsiteY2" fmla="*/ 3064746 h 3064746"/>
              <a:gd name="connsiteX0" fmla="*/ 4531808 w 4531808"/>
              <a:gd name="connsiteY0" fmla="*/ 0 h 3064746"/>
              <a:gd name="connsiteX1" fmla="*/ 1738364 w 4531808"/>
              <a:gd name="connsiteY1" fmla="*/ 1296237 h 3064746"/>
              <a:gd name="connsiteX2" fmla="*/ 0 w 4531808"/>
              <a:gd name="connsiteY2" fmla="*/ 3064746 h 3064746"/>
              <a:gd name="connsiteX0" fmla="*/ 4531808 w 4531808"/>
              <a:gd name="connsiteY0" fmla="*/ 0 h 3064746"/>
              <a:gd name="connsiteX1" fmla="*/ 1738364 w 4531808"/>
              <a:gd name="connsiteY1" fmla="*/ 1296237 h 3064746"/>
              <a:gd name="connsiteX2" fmla="*/ 0 w 4531808"/>
              <a:gd name="connsiteY2" fmla="*/ 3064746 h 3064746"/>
              <a:gd name="connsiteX0" fmla="*/ 4531808 w 4531808"/>
              <a:gd name="connsiteY0" fmla="*/ 0 h 3064746"/>
              <a:gd name="connsiteX1" fmla="*/ 1738364 w 4531808"/>
              <a:gd name="connsiteY1" fmla="*/ 1296237 h 3064746"/>
              <a:gd name="connsiteX2" fmla="*/ 0 w 4531808"/>
              <a:gd name="connsiteY2" fmla="*/ 3064746 h 3064746"/>
              <a:gd name="connsiteX0" fmla="*/ 4531808 w 4531808"/>
              <a:gd name="connsiteY0" fmla="*/ 0 h 3064746"/>
              <a:gd name="connsiteX1" fmla="*/ 1738364 w 4531808"/>
              <a:gd name="connsiteY1" fmla="*/ 1296237 h 3064746"/>
              <a:gd name="connsiteX2" fmla="*/ 0 w 4531808"/>
              <a:gd name="connsiteY2" fmla="*/ 3064746 h 3064746"/>
              <a:gd name="connsiteX0" fmla="*/ 4260502 w 4260502"/>
              <a:gd name="connsiteY0" fmla="*/ 0 h 3054697"/>
              <a:gd name="connsiteX1" fmla="*/ 1738364 w 4260502"/>
              <a:gd name="connsiteY1" fmla="*/ 1286188 h 3054697"/>
              <a:gd name="connsiteX2" fmla="*/ 0 w 4260502"/>
              <a:gd name="connsiteY2" fmla="*/ 3054697 h 3054697"/>
              <a:gd name="connsiteX0" fmla="*/ 2926825 w 2926825"/>
              <a:gd name="connsiteY0" fmla="*/ 0 h 2100103"/>
              <a:gd name="connsiteX1" fmla="*/ 404687 w 2926825"/>
              <a:gd name="connsiteY1" fmla="*/ 1286188 h 2100103"/>
              <a:gd name="connsiteX2" fmla="*/ 193673 w 2926825"/>
              <a:gd name="connsiteY2" fmla="*/ 2100103 h 2100103"/>
              <a:gd name="connsiteX0" fmla="*/ 2733152 w 2733152"/>
              <a:gd name="connsiteY0" fmla="*/ 0 h 2100103"/>
              <a:gd name="connsiteX1" fmla="*/ 1326381 w 2733152"/>
              <a:gd name="connsiteY1" fmla="*/ 653142 h 2100103"/>
              <a:gd name="connsiteX2" fmla="*/ 0 w 2733152"/>
              <a:gd name="connsiteY2" fmla="*/ 2100103 h 2100103"/>
              <a:gd name="connsiteX0" fmla="*/ 2733152 w 2733152"/>
              <a:gd name="connsiteY0" fmla="*/ 0 h 2100103"/>
              <a:gd name="connsiteX1" fmla="*/ 1326381 w 2733152"/>
              <a:gd name="connsiteY1" fmla="*/ 653142 h 2100103"/>
              <a:gd name="connsiteX2" fmla="*/ 0 w 2733152"/>
              <a:gd name="connsiteY2" fmla="*/ 2100103 h 2100103"/>
              <a:gd name="connsiteX0" fmla="*/ 2733152 w 2733152"/>
              <a:gd name="connsiteY0" fmla="*/ 0 h 2100103"/>
              <a:gd name="connsiteX1" fmla="*/ 1326381 w 2733152"/>
              <a:gd name="connsiteY1" fmla="*/ 653142 h 2100103"/>
              <a:gd name="connsiteX2" fmla="*/ 0 w 2733152"/>
              <a:gd name="connsiteY2" fmla="*/ 2100103 h 2100103"/>
              <a:gd name="connsiteX0" fmla="*/ 2411605 w 2411605"/>
              <a:gd name="connsiteY0" fmla="*/ 0 h 725691"/>
              <a:gd name="connsiteX1" fmla="*/ 1004834 w 2411605"/>
              <a:gd name="connsiteY1" fmla="*/ 653142 h 725691"/>
              <a:gd name="connsiteX2" fmla="*/ 0 w 2411605"/>
              <a:gd name="connsiteY2" fmla="*/ 482318 h 725691"/>
              <a:gd name="connsiteX0" fmla="*/ 2411605 w 2411605"/>
              <a:gd name="connsiteY0" fmla="*/ 0 h 506991"/>
              <a:gd name="connsiteX1" fmla="*/ 1406768 w 2411605"/>
              <a:gd name="connsiteY1" fmla="*/ 180870 h 506991"/>
              <a:gd name="connsiteX2" fmla="*/ 0 w 2411605"/>
              <a:gd name="connsiteY2" fmla="*/ 482318 h 506991"/>
              <a:gd name="connsiteX0" fmla="*/ 2411605 w 2411605"/>
              <a:gd name="connsiteY0" fmla="*/ 0 h 482318"/>
              <a:gd name="connsiteX1" fmla="*/ 1406768 w 2411605"/>
              <a:gd name="connsiteY1" fmla="*/ 180870 h 482318"/>
              <a:gd name="connsiteX2" fmla="*/ 0 w 2411605"/>
              <a:gd name="connsiteY2" fmla="*/ 482318 h 482318"/>
              <a:gd name="connsiteX0" fmla="*/ 2411605 w 2411605"/>
              <a:gd name="connsiteY0" fmla="*/ 0 h 482318"/>
              <a:gd name="connsiteX1" fmla="*/ 1095269 w 2411605"/>
              <a:gd name="connsiteY1" fmla="*/ 130628 h 482318"/>
              <a:gd name="connsiteX2" fmla="*/ 0 w 2411605"/>
              <a:gd name="connsiteY2" fmla="*/ 482318 h 482318"/>
              <a:gd name="connsiteX0" fmla="*/ 2190541 w 2190541"/>
              <a:gd name="connsiteY0" fmla="*/ 0 h 482318"/>
              <a:gd name="connsiteX1" fmla="*/ 874205 w 2190541"/>
              <a:gd name="connsiteY1" fmla="*/ 130628 h 482318"/>
              <a:gd name="connsiteX2" fmla="*/ 0 w 2190541"/>
              <a:gd name="connsiteY2" fmla="*/ 482318 h 482318"/>
              <a:gd name="connsiteX0" fmla="*/ 2190541 w 2190541"/>
              <a:gd name="connsiteY0" fmla="*/ 0 h 482318"/>
              <a:gd name="connsiteX1" fmla="*/ 874205 w 2190541"/>
              <a:gd name="connsiteY1" fmla="*/ 130628 h 482318"/>
              <a:gd name="connsiteX2" fmla="*/ 0 w 2190541"/>
              <a:gd name="connsiteY2" fmla="*/ 482318 h 482318"/>
              <a:gd name="connsiteX0" fmla="*/ 2190541 w 2190541"/>
              <a:gd name="connsiteY0" fmla="*/ 0 h 482318"/>
              <a:gd name="connsiteX1" fmla="*/ 874205 w 2190541"/>
              <a:gd name="connsiteY1" fmla="*/ 130628 h 482318"/>
              <a:gd name="connsiteX2" fmla="*/ 0 w 2190541"/>
              <a:gd name="connsiteY2" fmla="*/ 482318 h 482318"/>
              <a:gd name="connsiteX0" fmla="*/ 2190541 w 2190541"/>
              <a:gd name="connsiteY0" fmla="*/ 0 h 482318"/>
              <a:gd name="connsiteX1" fmla="*/ 874205 w 2190541"/>
              <a:gd name="connsiteY1" fmla="*/ 130628 h 482318"/>
              <a:gd name="connsiteX2" fmla="*/ 0 w 2190541"/>
              <a:gd name="connsiteY2" fmla="*/ 482318 h 482318"/>
              <a:gd name="connsiteX0" fmla="*/ 2190541 w 2190541"/>
              <a:gd name="connsiteY0" fmla="*/ 0 h 482318"/>
              <a:gd name="connsiteX1" fmla="*/ 874205 w 2190541"/>
              <a:gd name="connsiteY1" fmla="*/ 130628 h 482318"/>
              <a:gd name="connsiteX2" fmla="*/ 0 w 2190541"/>
              <a:gd name="connsiteY2" fmla="*/ 482318 h 482318"/>
              <a:gd name="connsiteX0" fmla="*/ 2210637 w 2210637"/>
              <a:gd name="connsiteY0" fmla="*/ 0 h 653140"/>
              <a:gd name="connsiteX1" fmla="*/ 874205 w 2210637"/>
              <a:gd name="connsiteY1" fmla="*/ 301450 h 653140"/>
              <a:gd name="connsiteX2" fmla="*/ 0 w 2210637"/>
              <a:gd name="connsiteY2" fmla="*/ 653140 h 653140"/>
              <a:gd name="connsiteX0" fmla="*/ 2210637 w 2210637"/>
              <a:gd name="connsiteY0" fmla="*/ 0 h 653140"/>
              <a:gd name="connsiteX1" fmla="*/ 874205 w 2210637"/>
              <a:gd name="connsiteY1" fmla="*/ 301450 h 653140"/>
              <a:gd name="connsiteX2" fmla="*/ 0 w 2210637"/>
              <a:gd name="connsiteY2" fmla="*/ 653140 h 65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0637" h="653140">
                <a:moveTo>
                  <a:pt x="2210637" y="0"/>
                </a:moveTo>
                <a:cubicBezTo>
                  <a:pt x="1979524" y="562708"/>
                  <a:pt x="1838848" y="612949"/>
                  <a:pt x="874205" y="301450"/>
                </a:cubicBezTo>
                <a:cubicBezTo>
                  <a:pt x="348341" y="80386"/>
                  <a:pt x="304801" y="231110"/>
                  <a:pt x="0" y="653140"/>
                </a:cubicBezTo>
              </a:path>
            </a:pathLst>
          </a:custGeom>
          <a:noFill/>
          <a:ln w="38100">
            <a:solidFill>
              <a:srgbClr val="00FA00"/>
            </a:solidFill>
            <a:round/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Text Box 44">
            <a:extLst>
              <a:ext uri="{FF2B5EF4-FFF2-40B4-BE49-F238E27FC236}">
                <a16:creationId xmlns:a16="http://schemas.microsoft.com/office/drawing/2014/main" id="{30C4A3A2-B33F-78CD-4949-4A36FEF13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825" y="103903"/>
            <a:ext cx="15836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9pPr>
          </a:lstStyle>
          <a:p>
            <a:pPr algn="l" eaLnBrk="1" hangingPunct="1"/>
            <a:r>
              <a:rPr lang="en-US" altLang="ja-JP" dirty="0">
                <a:solidFill>
                  <a:srgbClr val="FF0000"/>
                </a:solidFill>
                <a:latin typeface="+mn-lt"/>
              </a:rPr>
              <a:t>Target Station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Picture 11" descr="081024_07">
            <a:extLst>
              <a:ext uri="{FF2B5EF4-FFF2-40B4-BE49-F238E27FC236}">
                <a16:creationId xmlns:a16="http://schemas.microsoft.com/office/drawing/2014/main" id="{CDB507BC-3B3D-A2C4-DBD2-44465CD6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" y="3380200"/>
            <a:ext cx="2976000" cy="198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IMG_6130">
            <a:extLst>
              <a:ext uri="{FF2B5EF4-FFF2-40B4-BE49-F238E27FC236}">
                <a16:creationId xmlns:a16="http://schemas.microsoft.com/office/drawing/2014/main" id="{1C0871E1-2DDB-FF35-C0AF-820A2C681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 r="4114" b="7381"/>
          <a:stretch/>
        </p:blipFill>
        <p:spPr bwMode="auto">
          <a:xfrm>
            <a:off x="472272" y="712203"/>
            <a:ext cx="2039725" cy="266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178457E-8B4B-A642-AB7D-138B6CA65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04" y="5508139"/>
            <a:ext cx="2645138" cy="13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15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hortDV000">
            <a:extLst>
              <a:ext uri="{FF2B5EF4-FFF2-40B4-BE49-F238E27FC236}">
                <a16:creationId xmlns:a16="http://schemas.microsoft.com/office/drawing/2014/main" id="{848E8E84-0207-DB67-9A0B-610EF487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0339" y="3707809"/>
            <a:ext cx="4136701" cy="3111598"/>
          </a:xfrm>
          <a:prstGeom prst="rect">
            <a:avLst/>
          </a:prstGeom>
          <a:noFill/>
        </p:spPr>
      </p:pic>
      <p:pic>
        <p:nvPicPr>
          <p:cNvPr id="2" name="Picture 2" descr="G:\Dell_D\tmp\photo\081018\IMG_2935.JPG">
            <a:extLst>
              <a:ext uri="{FF2B5EF4-FFF2-40B4-BE49-F238E27FC236}">
                <a16:creationId xmlns:a16="http://schemas.microsoft.com/office/drawing/2014/main" id="{9C5F97A3-D65D-6267-EE34-2B54DEEA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" y="1176290"/>
            <a:ext cx="3379065" cy="450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CA390006s">
            <a:extLst>
              <a:ext uri="{FF2B5EF4-FFF2-40B4-BE49-F238E27FC236}">
                <a16:creationId xmlns:a16="http://schemas.microsoft.com/office/drawing/2014/main" id="{7F247870-0ABF-756B-4616-5768C724B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20" y="1184354"/>
            <a:ext cx="3609815" cy="270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>
            <a:extLst>
              <a:ext uri="{FF2B5EF4-FFF2-40B4-BE49-F238E27FC236}">
                <a16:creationId xmlns:a16="http://schemas.microsoft.com/office/drawing/2014/main" id="{7C215AD1-4BE3-8612-8DEA-4B0DD7D27AE2}"/>
              </a:ext>
            </a:extLst>
          </p:cNvPr>
          <p:cNvSpPr txBox="1">
            <a:spLocks noChangeArrowheads="1"/>
          </p:cNvSpPr>
          <p:nvPr/>
        </p:nvSpPr>
        <p:spPr bwMode="auto">
          <a:xfrm rot="19695461">
            <a:off x="6284664" y="4721783"/>
            <a:ext cx="1789108" cy="41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Gap Δ</a:t>
            </a:r>
            <a:r>
              <a:rPr lang="ja-JP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Ｙ </a:t>
            </a:r>
            <a: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0.2mm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7E9087F5-4457-A9E9-21DF-2DE7DF16A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534" y="5856667"/>
            <a:ext cx="38172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b="1" dirty="0"/>
              <a:t>Assuming heat transfer coefficient between the graphite block and the cooling module =  4.5kW/m</a:t>
            </a:r>
            <a:r>
              <a:rPr lang="en-US" altLang="ja-JP" sz="2000" b="1" baseline="30000" dirty="0"/>
              <a:t>2</a:t>
            </a:r>
            <a:r>
              <a:rPr lang="en-US" altLang="ja-JP" sz="2000" b="1" dirty="0"/>
              <a:t>K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F9A7687-D6DF-DD7D-4243-1E16C1679D7B}"/>
              </a:ext>
            </a:extLst>
          </p:cNvPr>
          <p:cNvSpPr/>
          <p:nvPr/>
        </p:nvSpPr>
        <p:spPr>
          <a:xfrm>
            <a:off x="7601935" y="6241628"/>
            <a:ext cx="1279517" cy="400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~ 500 deg.</a:t>
            </a:r>
          </a:p>
        </p:txBody>
      </p:sp>
      <p:sp>
        <p:nvSpPr>
          <p:cNvPr id="8" name="Line 19">
            <a:extLst>
              <a:ext uri="{FF2B5EF4-FFF2-40B4-BE49-F238E27FC236}">
                <a16:creationId xmlns:a16="http://schemas.microsoft.com/office/drawing/2014/main" id="{4B9BA767-1C81-F43D-1AC1-53907C8CA4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09130" y="5489392"/>
            <a:ext cx="532564" cy="75223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9" name="タイトル 18">
            <a:extLst>
              <a:ext uri="{FF2B5EF4-FFF2-40B4-BE49-F238E27FC236}">
                <a16:creationId xmlns:a16="http://schemas.microsoft.com/office/drawing/2014/main" id="{279A551A-0E30-D836-8B4C-16464473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490"/>
            <a:ext cx="9000000" cy="683039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Hadron absorber: </a:t>
            </a:r>
            <a:r>
              <a:rPr lang="en-US" altLang="ja-JP" sz="2400" dirty="0"/>
              <a:t>Segmented graphite w/ Al cooling block</a:t>
            </a:r>
            <a:endParaRPr lang="ja-JP" altLang="en-US" sz="3600"/>
          </a:p>
        </p:txBody>
      </p:sp>
      <p:sp>
        <p:nvSpPr>
          <p:cNvPr id="20" name="コンテンツ プレースホルダー 19">
            <a:extLst>
              <a:ext uri="{FF2B5EF4-FFF2-40B4-BE49-F238E27FC236}">
                <a16:creationId xmlns:a16="http://schemas.microsoft.com/office/drawing/2014/main" id="{7345FD36-1EC0-9531-3F80-EFBDF4E9F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9922"/>
            <a:ext cx="9000000" cy="839781"/>
          </a:xfrm>
        </p:spPr>
        <p:txBody>
          <a:bodyPr/>
          <a:lstStyle/>
          <a:p>
            <a:r>
              <a:rPr lang="en-US" altLang="ja-JP" dirty="0"/>
              <a:t>DV and Beam damp designed for 3MW beam power.</a:t>
            </a:r>
            <a:endParaRPr lang="ja-JP" altLang="en-US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C1CF1AE0-0AC7-C749-DE68-9F187EC41FC9}"/>
              </a:ext>
            </a:extLst>
          </p:cNvPr>
          <p:cNvCxnSpPr/>
          <p:nvPr/>
        </p:nvCxnSpPr>
        <p:spPr>
          <a:xfrm flipV="1">
            <a:off x="5506497" y="4973934"/>
            <a:ext cx="3185327" cy="181680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8FDC1E-D06E-E3E2-3741-9122DC7AE0C3}"/>
              </a:ext>
            </a:extLst>
          </p:cNvPr>
          <p:cNvSpPr txBox="1"/>
          <p:nvPr/>
        </p:nvSpPr>
        <p:spPr>
          <a:xfrm>
            <a:off x="6335394" y="6238150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axis</a:t>
            </a:r>
            <a:endParaRPr kumimoji="1" lang="ja-JP" altLang="en-US"/>
          </a:p>
        </p:txBody>
      </p:sp>
      <p:sp>
        <p:nvSpPr>
          <p:cNvPr id="25" name="平行四辺形 24">
            <a:extLst>
              <a:ext uri="{FF2B5EF4-FFF2-40B4-BE49-F238E27FC236}">
                <a16:creationId xmlns:a16="http://schemas.microsoft.com/office/drawing/2014/main" id="{EF76EDE2-365F-A538-64A8-163667177ECF}"/>
              </a:ext>
            </a:extLst>
          </p:cNvPr>
          <p:cNvSpPr/>
          <p:nvPr/>
        </p:nvSpPr>
        <p:spPr>
          <a:xfrm rot="9046611">
            <a:off x="755609" y="2750186"/>
            <a:ext cx="986747" cy="507219"/>
          </a:xfrm>
          <a:prstGeom prst="parallelogram">
            <a:avLst>
              <a:gd name="adj" fmla="val 65789"/>
            </a:avLst>
          </a:prstGeom>
          <a:noFill/>
          <a:ln w="25400">
            <a:solidFill>
              <a:srgbClr val="FF3635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平行四辺形 25">
            <a:extLst>
              <a:ext uri="{FF2B5EF4-FFF2-40B4-BE49-F238E27FC236}">
                <a16:creationId xmlns:a16="http://schemas.microsoft.com/office/drawing/2014/main" id="{E7C092AF-B773-3A98-5BB1-A856DC1BBB90}"/>
              </a:ext>
            </a:extLst>
          </p:cNvPr>
          <p:cNvSpPr/>
          <p:nvPr/>
        </p:nvSpPr>
        <p:spPr>
          <a:xfrm rot="1381412" flipH="1">
            <a:off x="1354303" y="2905109"/>
            <a:ext cx="2001834" cy="586627"/>
          </a:xfrm>
          <a:prstGeom prst="parallelogram">
            <a:avLst>
              <a:gd name="adj" fmla="val 38302"/>
            </a:avLst>
          </a:prstGeom>
          <a:noFill/>
          <a:ln w="25400">
            <a:solidFill>
              <a:srgbClr val="FF3635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E39DF663-A086-3DB2-000B-5164EE137525}"/>
              </a:ext>
            </a:extLst>
          </p:cNvPr>
          <p:cNvCxnSpPr>
            <a:stCxn id="3" idx="1"/>
          </p:cNvCxnSpPr>
          <p:nvPr/>
        </p:nvCxnSpPr>
        <p:spPr>
          <a:xfrm flipH="1">
            <a:off x="2959100" y="2538035"/>
            <a:ext cx="960520" cy="465760"/>
          </a:xfrm>
          <a:prstGeom prst="straightConnector1">
            <a:avLst/>
          </a:prstGeom>
          <a:ln w="31750">
            <a:solidFill>
              <a:srgbClr val="FF3635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5D6D212-006B-075B-99CF-548200122E34}"/>
              </a:ext>
            </a:extLst>
          </p:cNvPr>
          <p:cNvSpPr txBox="1"/>
          <p:nvPr/>
        </p:nvSpPr>
        <p:spPr>
          <a:xfrm>
            <a:off x="7551135" y="1948773"/>
            <a:ext cx="1585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 (H)× 7 (V)</a:t>
            </a:r>
          </a:p>
          <a:p>
            <a:r>
              <a:rPr kumimoji="1" lang="en-US" altLang="ja-JP" sz="2000" dirty="0"/>
              <a:t>= 14 modules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272819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50F214-FE25-9939-B47B-7FC5951C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BD: Temperature monitoring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1420B6-3C6B-562B-0C75-1FABB3D61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Screen shot during ~490kW beam operation.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23A6C56-21B6-2231-F538-4E5CA0636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383240"/>
            <a:ext cx="71374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86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9FC0AE-9FB7-A4A0-FD4C-179274F3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DV: Temperature monitoring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6BC8CA-8CE0-11AA-5DE6-31BC1CACB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880533"/>
            <a:ext cx="9000000" cy="515407"/>
          </a:xfrm>
        </p:spPr>
        <p:txBody>
          <a:bodyPr/>
          <a:lstStyle/>
          <a:p>
            <a:r>
              <a:rPr kumimoji="1" lang="en-US" altLang="ja-JP" dirty="0"/>
              <a:t>Screen shot during ~490kW beam operation.</a:t>
            </a:r>
            <a:endParaRPr kumimoji="1" lang="ja-JP" altLang="en-US"/>
          </a:p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069ED4-7EEF-6729-277E-E7C782EF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370540"/>
            <a:ext cx="7112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86C423F7-1A7B-97B7-0AB4-636FEE635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128"/>
            <a:ext cx="9144000" cy="3887881"/>
          </a:xfrm>
          <a:prstGeom prst="rect">
            <a:avLst/>
          </a:prstGeom>
        </p:spPr>
      </p:pic>
      <p:pic>
        <p:nvPicPr>
          <p:cNvPr id="4" name="Picture 43" descr="2ndbeamline_color">
            <a:extLst>
              <a:ext uri="{FF2B5EF4-FFF2-40B4-BE49-F238E27FC236}">
                <a16:creationId xmlns:a16="http://schemas.microsoft.com/office/drawing/2014/main" id="{F178FF64-AE26-2412-200D-63509EAB6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13616" r="7036" b="29276"/>
          <a:stretch/>
        </p:blipFill>
        <p:spPr bwMode="auto">
          <a:xfrm>
            <a:off x="2580638" y="309855"/>
            <a:ext cx="6189942" cy="203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4">
            <a:extLst>
              <a:ext uri="{FF2B5EF4-FFF2-40B4-BE49-F238E27FC236}">
                <a16:creationId xmlns:a16="http://schemas.microsoft.com/office/drawing/2014/main" id="{967BA90D-2441-1571-92A7-EACB8FAEF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221" y="32856"/>
            <a:ext cx="15836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9pPr>
          </a:lstStyle>
          <a:p>
            <a:pPr algn="l" eaLnBrk="1" hangingPunct="1"/>
            <a:r>
              <a:rPr lang="en-US" altLang="ja-JP" dirty="0">
                <a:solidFill>
                  <a:srgbClr val="FF0000"/>
                </a:solidFill>
                <a:latin typeface="+mn-lt"/>
              </a:rPr>
              <a:t>Target Station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 Box 45">
            <a:extLst>
              <a:ext uri="{FF2B5EF4-FFF2-40B4-BE49-F238E27FC236}">
                <a16:creationId xmlns:a16="http://schemas.microsoft.com/office/drawing/2014/main" id="{91B515F0-DDFA-40E1-60F2-A8566948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456" y="1247079"/>
            <a:ext cx="163797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9pPr>
          </a:lstStyle>
          <a:p>
            <a:pPr algn="l" eaLnBrk="1" hangingPunct="1"/>
            <a:r>
              <a:rPr lang="en-US" altLang="ja-JP" dirty="0">
                <a:solidFill>
                  <a:srgbClr val="0000FF"/>
                </a:solidFill>
                <a:latin typeface="+mn-lt"/>
              </a:rPr>
              <a:t>Decay Volume</a:t>
            </a:r>
            <a:endParaRPr lang="ja-JP" alt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BB857571-6ADC-CFD7-E274-2EC545D26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167" y="1336163"/>
            <a:ext cx="3959225" cy="936625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0000CC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C3C9A357-318D-1B27-9848-25CA24FD0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542" y="328101"/>
            <a:ext cx="1439863" cy="1655762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9" name="Rectangle 48">
            <a:extLst>
              <a:ext uri="{FF2B5EF4-FFF2-40B4-BE49-F238E27FC236}">
                <a16:creationId xmlns:a16="http://schemas.microsoft.com/office/drawing/2014/main" id="{FEEDDDE8-2305-972E-4711-9B1CF0D76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955" y="1264726"/>
            <a:ext cx="936625" cy="10795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00FF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10" name="Text Box 49">
            <a:extLst>
              <a:ext uri="{FF2B5EF4-FFF2-40B4-BE49-F238E27FC236}">
                <a16:creationId xmlns:a16="http://schemas.microsoft.com/office/drawing/2014/main" id="{D673E43D-BD2F-608B-1DD1-82E3751D8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221" y="879757"/>
            <a:ext cx="144988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defRPr>
            </a:lvl9pPr>
          </a:lstStyle>
          <a:p>
            <a:pPr algn="l" eaLnBrk="1" hangingPunct="1"/>
            <a:r>
              <a:rPr lang="en-US" altLang="ja-JP" dirty="0">
                <a:solidFill>
                  <a:srgbClr val="00FF00"/>
                </a:solidFill>
                <a:latin typeface="+mn-lt"/>
              </a:rPr>
              <a:t>Beam dump</a:t>
            </a:r>
            <a:endParaRPr lang="ja-JP" altLang="en-US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5F2943-A7DB-6652-7282-5BEDB9F5AD4C}"/>
              </a:ext>
            </a:extLst>
          </p:cNvPr>
          <p:cNvSpPr txBox="1"/>
          <p:nvPr/>
        </p:nvSpPr>
        <p:spPr>
          <a:xfrm>
            <a:off x="4812861" y="346628"/>
            <a:ext cx="2407903" cy="307777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Secondary beam line</a:t>
            </a:r>
            <a:endParaRPr kumimoji="1" lang="ja-JP" altLang="en-US" sz="2000" b="1" dirty="0"/>
          </a:p>
        </p:txBody>
      </p:sp>
      <p:sp>
        <p:nvSpPr>
          <p:cNvPr id="12" name="Rectangle 47">
            <a:extLst>
              <a:ext uri="{FF2B5EF4-FFF2-40B4-BE49-F238E27FC236}">
                <a16:creationId xmlns:a16="http://schemas.microsoft.com/office/drawing/2014/main" id="{F28DF336-AF24-5714-12C2-0F0782A0F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667" y="1296093"/>
            <a:ext cx="2508250" cy="579800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FF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13" name="Rectangle 47">
            <a:extLst>
              <a:ext uri="{FF2B5EF4-FFF2-40B4-BE49-F238E27FC236}">
                <a16:creationId xmlns:a16="http://schemas.microsoft.com/office/drawing/2014/main" id="{DF892F67-CA03-D28F-77A1-49FA9C6E1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735" y="1582662"/>
            <a:ext cx="2590477" cy="513539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008000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ja-JP" altLang="en-US" b="0"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2408623-F377-D3D3-8ACC-3B37B271F45F}"/>
              </a:ext>
            </a:extLst>
          </p:cNvPr>
          <p:cNvSpPr txBox="1"/>
          <p:nvPr/>
        </p:nvSpPr>
        <p:spPr>
          <a:xfrm>
            <a:off x="2740430" y="2278028"/>
            <a:ext cx="3105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FF"/>
                </a:solidFill>
              </a:rPr>
              <a:t>Cooling system in TS &amp; NU2</a:t>
            </a:r>
            <a:endParaRPr lang="en-US" altLang="ja-JP" sz="2000" b="1" dirty="0">
              <a:solidFill>
                <a:srgbClr val="FF00FF"/>
              </a:solidFill>
            </a:endParaRPr>
          </a:p>
          <a:p>
            <a:pPr algn="ctr"/>
            <a:r>
              <a:rPr lang="en-US" altLang="ja-JP" sz="2000" b="1" dirty="0">
                <a:solidFill>
                  <a:srgbClr val="FF00FF"/>
                </a:solidFill>
              </a:rPr>
              <a:t>f</a:t>
            </a:r>
            <a:r>
              <a:rPr kumimoji="1" lang="en-US" altLang="ja-JP" sz="2000" b="1" dirty="0">
                <a:solidFill>
                  <a:srgbClr val="FF00FF"/>
                </a:solidFill>
              </a:rPr>
              <a:t>or upstream part</a:t>
            </a:r>
            <a:endParaRPr kumimoji="1" lang="ja-JP" altLang="en-US" sz="2000" b="1" dirty="0">
              <a:solidFill>
                <a:srgbClr val="FF00FF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A0E9A3-3701-5357-FBDB-F599D2A348ED}"/>
              </a:ext>
            </a:extLst>
          </p:cNvPr>
          <p:cNvSpPr txBox="1"/>
          <p:nvPr/>
        </p:nvSpPr>
        <p:spPr>
          <a:xfrm>
            <a:off x="6595738" y="2305322"/>
            <a:ext cx="2619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8000"/>
                </a:solidFill>
              </a:rPr>
              <a:t>Cooling system in </a:t>
            </a:r>
            <a:r>
              <a:rPr lang="en-US" altLang="ja-JP" sz="2000" b="1" dirty="0">
                <a:solidFill>
                  <a:srgbClr val="008000"/>
                </a:solidFill>
              </a:rPr>
              <a:t>NU3</a:t>
            </a:r>
            <a:endParaRPr kumimoji="1" lang="en-US" altLang="ja-JP" sz="2000" b="1" dirty="0">
              <a:solidFill>
                <a:srgbClr val="008000"/>
              </a:solidFill>
            </a:endParaRPr>
          </a:p>
          <a:p>
            <a:pPr algn="ctr"/>
            <a:r>
              <a:rPr lang="en-US" altLang="ja-JP" sz="2000" b="1" dirty="0">
                <a:solidFill>
                  <a:srgbClr val="008000"/>
                </a:solidFill>
              </a:rPr>
              <a:t>for downstream part</a:t>
            </a:r>
            <a:endParaRPr kumimoji="1" lang="ja-JP" altLang="en-US" sz="2000" b="1" dirty="0">
              <a:solidFill>
                <a:srgbClr val="008000"/>
              </a:solidFill>
            </a:endParaRPr>
          </a:p>
        </p:txBody>
      </p:sp>
      <p:sp>
        <p:nvSpPr>
          <p:cNvPr id="17" name="タイトル 16">
            <a:extLst>
              <a:ext uri="{FF2B5EF4-FFF2-40B4-BE49-F238E27FC236}">
                <a16:creationId xmlns:a16="http://schemas.microsoft.com/office/drawing/2014/main" id="{85D994EA-3395-ACA1-43FA-7A866045F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CW system</a:t>
            </a:r>
            <a:endParaRPr lang="ja-JP" altLang="en-US"/>
          </a:p>
        </p:txBody>
      </p:sp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32B6666C-4BE0-D40B-1EFB-2F31F34A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" y="880533"/>
            <a:ext cx="2318062" cy="1849967"/>
          </a:xfrm>
        </p:spPr>
        <p:txBody>
          <a:bodyPr/>
          <a:lstStyle/>
          <a:p>
            <a:r>
              <a:rPr lang="en-US" altLang="ja-JP" dirty="0"/>
              <a:t>Separated</a:t>
            </a:r>
            <a:br>
              <a:rPr lang="en-US" altLang="ja-JP" dirty="0"/>
            </a:br>
            <a:r>
              <a:rPr lang="en-US" altLang="ja-JP" dirty="0"/>
              <a:t>2 systems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6705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222A2FD-A8AE-E14E-E8FE-588A13A74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603662"/>
            <a:ext cx="9144000" cy="554907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EC6E6A-F905-5FA6-CF1B-B3312A42C237}"/>
              </a:ext>
            </a:extLst>
          </p:cNvPr>
          <p:cNvSpPr/>
          <p:nvPr/>
        </p:nvSpPr>
        <p:spPr>
          <a:xfrm>
            <a:off x="1738288" y="2658120"/>
            <a:ext cx="1800200" cy="100811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41BBD67-435B-A21B-E587-BD5757782961}"/>
              </a:ext>
            </a:extLst>
          </p:cNvPr>
          <p:cNvSpPr/>
          <p:nvPr/>
        </p:nvSpPr>
        <p:spPr>
          <a:xfrm>
            <a:off x="1738288" y="4242296"/>
            <a:ext cx="1800200" cy="129614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61D37EE-DDEE-EC6A-E1B0-F6ECF107F2C1}"/>
              </a:ext>
            </a:extLst>
          </p:cNvPr>
          <p:cNvSpPr/>
          <p:nvPr/>
        </p:nvSpPr>
        <p:spPr>
          <a:xfrm>
            <a:off x="1522264" y="5610448"/>
            <a:ext cx="1800200" cy="432048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BEA1AB-80D8-DBE2-ADE5-DE9DD4A703AF}"/>
              </a:ext>
            </a:extLst>
          </p:cNvPr>
          <p:cNvSpPr/>
          <p:nvPr/>
        </p:nvSpPr>
        <p:spPr>
          <a:xfrm>
            <a:off x="7318400" y="2665914"/>
            <a:ext cx="1800200" cy="100811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B5F6B7C-C145-03D9-9475-8ED037EEFD58}"/>
              </a:ext>
            </a:extLst>
          </p:cNvPr>
          <p:cNvSpPr/>
          <p:nvPr/>
        </p:nvSpPr>
        <p:spPr>
          <a:xfrm>
            <a:off x="7318400" y="4242296"/>
            <a:ext cx="1800200" cy="129614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6944B0-8E2C-7AF1-BAA5-3E55A8CE69BA}"/>
              </a:ext>
            </a:extLst>
          </p:cNvPr>
          <p:cNvSpPr/>
          <p:nvPr/>
        </p:nvSpPr>
        <p:spPr>
          <a:xfrm>
            <a:off x="7714952" y="5610448"/>
            <a:ext cx="115212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435E81-154D-3884-3D09-7BAF5125D5FB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Upgrade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water cooling system ( 750kW </a:t>
            </a:r>
            <a:r>
              <a:rPr kumimoji="1" lang="en-US" altLang="ja-JP" sz="28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1MW )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EA6141-037A-9473-15C9-25CF946D4DAB}"/>
              </a:ext>
            </a:extLst>
          </p:cNvPr>
          <p:cNvSpPr txBox="1"/>
          <p:nvPr/>
        </p:nvSpPr>
        <p:spPr>
          <a:xfrm>
            <a:off x="2191939" y="1728113"/>
            <a:ext cx="5364596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The circulation pumps and the heat exchangers will be replaced to more large capacity ones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EEC4C6-84A5-F78C-7B3C-23C32C9C9BBC}"/>
              </a:ext>
            </a:extLst>
          </p:cNvPr>
          <p:cNvSpPr txBox="1"/>
          <p:nvPr/>
        </p:nvSpPr>
        <p:spPr>
          <a:xfrm>
            <a:off x="4190829" y="5118586"/>
            <a:ext cx="2475229" cy="70788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Chillers and cooling </a:t>
            </a:r>
            <a:br>
              <a:rPr lang="en-US" altLang="ja-JP" sz="2000" b="1" dirty="0">
                <a:solidFill>
                  <a:srgbClr val="FF0000"/>
                </a:solidFill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towers will be added.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2E6730-6966-EF00-FBB6-218207EA89EC}"/>
              </a:ext>
            </a:extLst>
          </p:cNvPr>
          <p:cNvSpPr txBox="1"/>
          <p:nvPr/>
        </p:nvSpPr>
        <p:spPr>
          <a:xfrm>
            <a:off x="50800" y="6216238"/>
            <a:ext cx="8994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2400" dirty="0"/>
              <a:t>Procurement of equipment is on going.</a:t>
            </a:r>
            <a:r>
              <a:rPr kumimoji="1" lang="en-US" altLang="ja-JP" sz="2400" dirty="0"/>
              <a:t> </a:t>
            </a:r>
            <a:r>
              <a:rPr kumimoji="1" lang="en-US" altLang="ja-JP" sz="2400" dirty="0">
                <a:sym typeface="Wingdings" pitchFamily="2" charset="2"/>
              </a:rPr>
              <a:t> </a:t>
            </a:r>
            <a:r>
              <a:rPr kumimoji="1" lang="en-US" altLang="ja-JP" sz="3200" dirty="0">
                <a:solidFill>
                  <a:srgbClr val="FF0000"/>
                </a:solidFill>
                <a:sym typeface="Wingdings" pitchFamily="2" charset="2"/>
              </a:rPr>
              <a:t>Installation in ~2025.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22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wcd_facility_HK_plenary_20220225" id="{637A7D0C-2575-624B-B79F-1DD5BAFC04B0}" vid="{4FF372AF-A84E-6546-9B9F-E78674FD3E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テーマ</Template>
  <TotalTime>545</TotalTime>
  <Words>778</Words>
  <Application>Microsoft Macintosh PowerPoint</Application>
  <PresentationFormat>画面に合わせる (4:3)</PresentationFormat>
  <Paragraphs>112</Paragraphs>
  <Slides>15</Slides>
  <Notes>0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Wingdings</vt:lpstr>
      <vt:lpstr>Office テーマ</vt:lpstr>
      <vt:lpstr>Operation &amp; upgrades  on the T2K hadron absorber  towards 1.3 MW operation</vt:lpstr>
      <vt:lpstr>Contents</vt:lpstr>
      <vt:lpstr>Overview</vt:lpstr>
      <vt:lpstr>DV &amp; BD</vt:lpstr>
      <vt:lpstr>Hadron absorber: Segmented graphite w/ Al cooling block</vt:lpstr>
      <vt:lpstr>BD: Temperature monitoring</vt:lpstr>
      <vt:lpstr>DV: Temperature monitoring</vt:lpstr>
      <vt:lpstr>CW system</vt:lpstr>
      <vt:lpstr>PowerPoint プレゼンテーション</vt:lpstr>
      <vt:lpstr>DV&amp;BD is working well in 510kW operation.</vt:lpstr>
      <vt:lpstr>Redundant CW channels for 1.3MW </vt:lpstr>
      <vt:lpstr>Issues for CW system for DV &amp; BD.</vt:lpstr>
      <vt:lpstr>CW “Black” issues</vt:lpstr>
      <vt:lpstr>Summary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Nakadaira Takeshi</dc:creator>
  <cp:lastModifiedBy>Nakadaira Takeshi</cp:lastModifiedBy>
  <cp:revision>31</cp:revision>
  <dcterms:created xsi:type="dcterms:W3CDTF">2022-09-17T23:15:23Z</dcterms:created>
  <dcterms:modified xsi:type="dcterms:W3CDTF">2022-09-21T13:28:15Z</dcterms:modified>
</cp:coreProperties>
</file>