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9" r:id="rId2"/>
    <p:sldId id="311" r:id="rId3"/>
    <p:sldId id="270" r:id="rId4"/>
    <p:sldId id="268" r:id="rId5"/>
    <p:sldId id="294" r:id="rId6"/>
    <p:sldId id="295" r:id="rId7"/>
    <p:sldId id="296" r:id="rId8"/>
    <p:sldId id="297" r:id="rId9"/>
    <p:sldId id="298" r:id="rId10"/>
    <p:sldId id="299" r:id="rId11"/>
    <p:sldId id="301" r:id="rId12"/>
    <p:sldId id="300" r:id="rId13"/>
    <p:sldId id="302" r:id="rId14"/>
    <p:sldId id="310" r:id="rId15"/>
    <p:sldId id="303" r:id="rId16"/>
    <p:sldId id="304" r:id="rId17"/>
    <p:sldId id="312" r:id="rId18"/>
    <p:sldId id="306" r:id="rId19"/>
    <p:sldId id="314" r:id="rId20"/>
    <p:sldId id="288" r:id="rId21"/>
    <p:sldId id="315" r:id="rId22"/>
    <p:sldId id="31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030"/>
    <a:srgbClr val="2F2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1" autoAdjust="0"/>
    <p:restoredTop sz="94686"/>
  </p:normalViewPr>
  <p:slideViewPr>
    <p:cSldViewPr snapToGrid="0" snapToObjects="1">
      <p:cViewPr>
        <p:scale>
          <a:sx n="90" d="100"/>
          <a:sy n="90" d="100"/>
        </p:scale>
        <p:origin x="53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8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25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57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57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9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39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52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41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33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75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15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64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A83A09-9AFD-C14A-9C29-D6392D85326F}" type="datetime3">
              <a:rPr lang="en-US" smtClean="0"/>
              <a:t>19 September 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8AD99CC-CC35-2540-9734-9D7F73E48FC4}" type="datetime3">
              <a:rPr lang="en-US" smtClean="0"/>
              <a:t>19 September 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1BD7848-FBB4-4345-AA38-AE81003E421D}" type="datetime3">
              <a:rPr lang="en-US" smtClean="0"/>
              <a:t>19 September 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386B3FD-B4E3-E84D-B775-AF72F11FC408}" type="datetime3">
              <a:rPr lang="en-US" smtClean="0"/>
              <a:t>19 September 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F10010C-F6F0-144E-BAF3-A429F55C618E}" type="datetime3">
              <a:rPr lang="en-US" smtClean="0"/>
              <a:t>19 September 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FB9380C-4B51-7241-B1C5-FEB689A995C2}" type="datetime3">
              <a:rPr lang="en-US" smtClean="0"/>
              <a:t>19 September 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B12E276-0EB9-0B47-B368-FA480A6A2BED}" type="datetime3">
              <a:rPr lang="en-US" smtClean="0"/>
              <a:t>19 September 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E56C087-DF20-6544-90B6-C842B78D52E8}" type="datetime3">
              <a:rPr lang="en-US" smtClean="0"/>
              <a:t>19 September 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68DD-2BC1-C446-ADB7-76A3823DB7E7}" type="datetime3">
              <a:rPr lang="en-US" smtClean="0"/>
              <a:t>19 September 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38F0-58D5-7848-A9A4-32D0F73A6EDD}" type="datetime3">
              <a:rPr lang="en-US" smtClean="0"/>
              <a:t>19 September 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09E1-6519-4041-842E-5879904EEBF6}" type="datetime3">
              <a:rPr lang="en-US" smtClean="0"/>
              <a:t>19 September 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69761-F68E-3B41-BA03-528973F27F26}" type="datetime3">
              <a:rPr lang="en-US" smtClean="0"/>
              <a:t>19 September 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7441-B772-D048-9C1B-F8600B03CAE1}" type="datetime3">
              <a:rPr lang="en-US" smtClean="0"/>
              <a:t>19 September 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AFC2-26B6-134E-85E5-5D171C2C5E12}" type="datetime3">
              <a:rPr lang="en-US" smtClean="0"/>
              <a:t>19 September 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23E4A-8068-0C49-BC04-63A2AAFFE1E4}" type="datetime3">
              <a:rPr lang="en-US" smtClean="0"/>
              <a:t>19 September 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62F9-973D-F640-93B7-064AFF6A55AE}" type="datetime3">
              <a:rPr lang="en-US" smtClean="0"/>
              <a:t>19 September 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9978-A0B0-5D47-B017-3DE9DCAF3819}" type="datetime3">
              <a:rPr lang="en-US" smtClean="0"/>
              <a:t>19 September 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14D2-5EA4-D441-9B05-EA6BE2669C71}" type="datetime3">
              <a:rPr lang="en-US" smtClean="0"/>
              <a:t>19 September 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5998"/>
            <a:ext cx="12192000" cy="54200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74099" y="6350851"/>
            <a:ext cx="154228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FCF6715-A2B5-A045-B72C-B503686710DB}" type="datetime3">
              <a:rPr lang="en-US" smtClean="0"/>
              <a:t>19 September 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Presenter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0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emf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se.cern/content/firia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Radiation protection challenges at CERN’s north experimental areas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sz="1800" dirty="0"/>
              <a:t>Elzbieta Nowak, Claudia </a:t>
            </a:r>
            <a:r>
              <a:rPr lang="en-US" sz="1800" dirty="0" err="1"/>
              <a:t>Ahdida</a:t>
            </a:r>
            <a:r>
              <a:rPr lang="en-US" sz="1800" dirty="0"/>
              <a:t>, Heinz </a:t>
            </a:r>
            <a:r>
              <a:rPr lang="en-US" sz="1800" dirty="0" err="1"/>
              <a:t>Vincke</a:t>
            </a:r>
            <a:r>
              <a:rPr lang="en-US" sz="1800" dirty="0"/>
              <a:t>, Helmut </a:t>
            </a:r>
            <a:r>
              <a:rPr lang="en-US" sz="1800" dirty="0" err="1"/>
              <a:t>Vincke</a:t>
            </a:r>
            <a:endParaRPr lang="en-US" sz="1800" dirty="0"/>
          </a:p>
          <a:p>
            <a:pPr algn="l"/>
            <a:r>
              <a:rPr lang="en-US" sz="1800" dirty="0"/>
              <a:t>21</a:t>
            </a:r>
            <a:r>
              <a:rPr lang="en-US" sz="1800" baseline="30000" dirty="0"/>
              <a:t>st</a:t>
            </a:r>
            <a:r>
              <a:rPr lang="en-US" sz="1800" dirty="0"/>
              <a:t>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EDA-C7A8-FB9A-BB15-FC58366CF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969" y="-19443"/>
            <a:ext cx="6163038" cy="4608512"/>
          </a:xfrm>
        </p:spPr>
        <p:txBody>
          <a:bodyPr/>
          <a:lstStyle/>
          <a:p>
            <a:pPr marL="419100" indent="-285750">
              <a:buFont typeface="Wingdings" panose="05000000000000000000" pitchFamily="2" charset="2"/>
              <a:buChar char="ü"/>
            </a:pPr>
            <a:endParaRPr lang="en-US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Air volumes should be </a:t>
            </a:r>
            <a:r>
              <a:rPr lang="en-US" sz="1600" b="1" dirty="0"/>
              <a:t>minimized</a:t>
            </a:r>
            <a:r>
              <a:rPr lang="en-US" sz="1600" dirty="0"/>
              <a:t> in hot areas or </a:t>
            </a:r>
            <a:r>
              <a:rPr lang="en-US" sz="1600" b="1" dirty="0"/>
              <a:t>replaced by vacuum or helium environment </a:t>
            </a:r>
          </a:p>
          <a:p>
            <a:pPr lvl="1"/>
            <a:endParaRPr lang="en-US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b="1" dirty="0"/>
              <a:t>Static confinement </a:t>
            </a:r>
            <a:r>
              <a:rPr lang="en-US" sz="1600" dirty="0"/>
              <a:t>- air areas should be separated by physical barriers from adjacent areas and the outside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b="1" dirty="0"/>
              <a:t>Dynamic confinement </a:t>
            </a:r>
            <a:r>
              <a:rPr lang="en-US" sz="1600" dirty="0"/>
              <a:t>by a ventilation system guaranteeing a pressure cascade from low to high contaminated areas</a:t>
            </a:r>
          </a:p>
          <a:p>
            <a:pPr lvl="1"/>
            <a:endParaRPr lang="en-US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b="1" dirty="0"/>
              <a:t>Air extraction </a:t>
            </a:r>
            <a:r>
              <a:rPr lang="en-US" sz="1600" dirty="0"/>
              <a:t>systems</a:t>
            </a:r>
            <a:r>
              <a:rPr lang="en-US" sz="1600" b="1" dirty="0"/>
              <a:t> </a:t>
            </a:r>
            <a:r>
              <a:rPr lang="en-US" sz="1600" dirty="0"/>
              <a:t>should be equipped with HEPA (High Efficiency Particle and Aerosols) filters on exhaust and </a:t>
            </a:r>
            <a:r>
              <a:rPr lang="en-US" sz="1600" b="1" dirty="0"/>
              <a:t>air monitoring systems </a:t>
            </a:r>
            <a:r>
              <a:rPr lang="en-US" sz="1600" dirty="0"/>
              <a:t>(in North Area: target areas, high intensity ECN3 cavern and new facilities)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altLang="en-US" sz="1600" b="0" dirty="0">
                <a:cs typeface="Calibri" panose="020F0502020204030204" pitchFamily="34" charset="0"/>
              </a:rPr>
              <a:t>Access to an area can only be given if the committed effective dose per hour of stay originating from the activated air is &lt; 1 µ</a:t>
            </a:r>
            <a:r>
              <a:rPr lang="en-GB" altLang="en-US" sz="1600" b="0" dirty="0" err="1">
                <a:cs typeface="Calibri" panose="020F0502020204030204" pitchFamily="34" charset="0"/>
              </a:rPr>
              <a:t>Sv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2975C1B-2AE6-D97D-1A39-0F30A60720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3763" y="0"/>
            <a:ext cx="5805680" cy="6317986"/>
          </a:xfrm>
          <a:solidFill>
            <a:schemeClr val="bg1"/>
          </a:solidFill>
        </p:spPr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78D37-3615-E912-16B1-5B213FD473A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September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44A6B-D095-FF8C-5755-B20AE539CF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E. Nowak | RP Challenges in CERN’s north experimental areas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0BE337-8C5F-3F0A-EA2D-C5E778AF09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46" name="Group 1">
            <a:extLst>
              <a:ext uri="{FF2B5EF4-FFF2-40B4-BE49-F238E27FC236}">
                <a16:creationId xmlns:a16="http://schemas.microsoft.com/office/drawing/2014/main" id="{9785CF92-E8CF-2CE9-935D-0F2D9AF96D90}"/>
              </a:ext>
            </a:extLst>
          </p:cNvPr>
          <p:cNvGrpSpPr>
            <a:grpSpLocks/>
          </p:cNvGrpSpPr>
          <p:nvPr/>
        </p:nvGrpSpPr>
        <p:grpSpPr bwMode="auto">
          <a:xfrm>
            <a:off x="7277464" y="1248003"/>
            <a:ext cx="4170709" cy="4253470"/>
            <a:chOff x="2797175" y="2247900"/>
            <a:chExt cx="3611563" cy="3550893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E4543D6-3334-ADA9-6A9B-BF6A11CC665B}"/>
                </a:ext>
              </a:extLst>
            </p:cNvPr>
            <p:cNvSpPr/>
            <p:nvPr/>
          </p:nvSpPr>
          <p:spPr bwMode="auto">
            <a:xfrm rot="18900000">
              <a:off x="3843176" y="3294693"/>
              <a:ext cx="1464000" cy="1464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sz="750" err="1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5CCBAD8-F4E6-46EA-621E-53D57B9C68E9}"/>
                </a:ext>
              </a:extLst>
            </p:cNvPr>
            <p:cNvSpPr/>
            <p:nvPr/>
          </p:nvSpPr>
          <p:spPr bwMode="auto">
            <a:xfrm rot="18900000">
              <a:off x="4899025" y="2284155"/>
              <a:ext cx="1454150" cy="145415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sz="750" err="1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020F717-6EE7-22BF-9FEF-BC4CF99153F2}"/>
                </a:ext>
              </a:extLst>
            </p:cNvPr>
            <p:cNvSpPr/>
            <p:nvPr/>
          </p:nvSpPr>
          <p:spPr bwMode="auto">
            <a:xfrm rot="18900000">
              <a:off x="2816029" y="4312615"/>
              <a:ext cx="1454150" cy="14541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sz="75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F790A0E-97AF-0786-6186-17AB0D7FBBCD}"/>
                </a:ext>
              </a:extLst>
            </p:cNvPr>
            <p:cNvSpPr/>
            <p:nvPr/>
          </p:nvSpPr>
          <p:spPr bwMode="auto">
            <a:xfrm rot="18900000">
              <a:off x="4927320" y="4344643"/>
              <a:ext cx="1454150" cy="14541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sz="75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193FF8A-005C-EF76-6990-A767E83FFFB7}"/>
                </a:ext>
              </a:extLst>
            </p:cNvPr>
            <p:cNvSpPr/>
            <p:nvPr/>
          </p:nvSpPr>
          <p:spPr bwMode="auto">
            <a:xfrm rot="18900000">
              <a:off x="2797175" y="2247900"/>
              <a:ext cx="1454150" cy="1454150"/>
            </a:xfrm>
            <a:prstGeom prst="rect">
              <a:avLst/>
            </a:prstGeom>
            <a:noFill/>
            <a:ln w="38100">
              <a:solidFill>
                <a:schemeClr val="tx1">
                  <a:lumMod val="7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sz="750" err="1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955699A2-6FD2-8015-BC38-C39A64DEA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6975" y="4710113"/>
              <a:ext cx="3175" cy="3175"/>
            </a:xfrm>
            <a:custGeom>
              <a:avLst/>
              <a:gdLst>
                <a:gd name="T0" fmla="*/ 2147483646 w 13"/>
                <a:gd name="T1" fmla="*/ 0 h 20"/>
                <a:gd name="T2" fmla="*/ 0 w 13"/>
                <a:gd name="T3" fmla="*/ 0 h 20"/>
                <a:gd name="T4" fmla="*/ 2147483646 w 13"/>
                <a:gd name="T5" fmla="*/ 2147483646 h 20"/>
                <a:gd name="T6" fmla="*/ 2147483646 w 13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0">
                  <a:moveTo>
                    <a:pt x="1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7"/>
                    <a:pt x="6" y="13"/>
                    <a:pt x="8" y="2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GB" sz="1350"/>
            </a:p>
          </p:txBody>
        </p:sp>
        <p:sp>
          <p:nvSpPr>
            <p:cNvPr id="53" name="TextBox 6">
              <a:extLst>
                <a:ext uri="{FF2B5EF4-FFF2-40B4-BE49-F238E27FC236}">
                  <a16:creationId xmlns:a16="http://schemas.microsoft.com/office/drawing/2014/main" id="{744F4ADC-A31E-D10F-5459-3BB46B9639D0}"/>
                </a:ext>
              </a:extLst>
            </p:cNvPr>
            <p:cNvSpPr txBox="1"/>
            <p:nvPr/>
          </p:nvSpPr>
          <p:spPr bwMode="auto">
            <a:xfrm>
              <a:off x="2926677" y="4990089"/>
              <a:ext cx="1281112" cy="553997"/>
            </a:xfrm>
            <a:prstGeom prst="rect">
              <a:avLst/>
            </a:prstGeom>
            <a:noFill/>
          </p:spPr>
          <p:txBody>
            <a:bodyPr lIns="0" tIns="0" rIns="0" bIns="0">
              <a:normAutofit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450"/>
                </a:spcBef>
                <a:defRPr/>
              </a:pPr>
              <a:r>
                <a:rPr lang="en-US" sz="1600" cap="all" dirty="0">
                  <a:latin typeface="Calibri" panose="020F0502020204030204" pitchFamily="34" charset="0"/>
                </a:rPr>
                <a:t>Water and Ground activation</a:t>
              </a:r>
            </a:p>
          </p:txBody>
        </p:sp>
        <p:sp>
          <p:nvSpPr>
            <p:cNvPr id="54" name="TextBox 5">
              <a:extLst>
                <a:ext uri="{FF2B5EF4-FFF2-40B4-BE49-F238E27FC236}">
                  <a16:creationId xmlns:a16="http://schemas.microsoft.com/office/drawing/2014/main" id="{114D9BC9-8AE3-B407-1D1A-957FB3213A1E}"/>
                </a:ext>
              </a:extLst>
            </p:cNvPr>
            <p:cNvSpPr txBox="1"/>
            <p:nvPr/>
          </p:nvSpPr>
          <p:spPr bwMode="auto">
            <a:xfrm>
              <a:off x="4978401" y="5078413"/>
              <a:ext cx="1295400" cy="369332"/>
            </a:xfrm>
            <a:prstGeom prst="rect">
              <a:avLst/>
            </a:prstGeom>
            <a:noFill/>
          </p:spPr>
          <p:txBody>
            <a:bodyPr lIns="0" tIns="0" rIns="0" bIns="0">
              <a:normAutofit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450"/>
                </a:spcBef>
                <a:defRPr/>
              </a:pPr>
              <a:r>
                <a:rPr lang="en-US" sz="1600" cap="all">
                  <a:latin typeface="Calibri" panose="020F0502020204030204" pitchFamily="34" charset="0"/>
                </a:rPr>
                <a:t>Radioactive waste</a:t>
              </a:r>
              <a:endParaRPr lang="en-US" sz="1600">
                <a:latin typeface="Calibri" panose="020F0502020204030204" pitchFamily="34" charset="0"/>
              </a:endParaRPr>
            </a:p>
          </p:txBody>
        </p:sp>
        <p:sp>
          <p:nvSpPr>
            <p:cNvPr id="55" name="TextBox 3">
              <a:extLst>
                <a:ext uri="{FF2B5EF4-FFF2-40B4-BE49-F238E27FC236}">
                  <a16:creationId xmlns:a16="http://schemas.microsoft.com/office/drawing/2014/main" id="{2C254B40-6435-4CB8-B8F3-75A046A8A28A}"/>
                </a:ext>
              </a:extLst>
            </p:cNvPr>
            <p:cNvSpPr txBox="1"/>
            <p:nvPr/>
          </p:nvSpPr>
          <p:spPr bwMode="auto">
            <a:xfrm>
              <a:off x="4859338" y="2973388"/>
              <a:ext cx="1549400" cy="369332"/>
            </a:xfrm>
            <a:prstGeom prst="rect">
              <a:avLst/>
            </a:prstGeom>
            <a:noFill/>
          </p:spPr>
          <p:txBody>
            <a:bodyPr lIns="0" tIns="0" rIns="0" bIns="0">
              <a:normAutofit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450"/>
                </a:spcBef>
                <a:defRPr/>
              </a:pPr>
              <a:r>
                <a:rPr lang="en-US" sz="1600" cap="all" dirty="0">
                  <a:latin typeface="Calibri" panose="020F0502020204030204" pitchFamily="34" charset="0"/>
                </a:rPr>
                <a:t>Air and He </a:t>
              </a:r>
              <a:br>
                <a:rPr lang="en-US" sz="1600" cap="all" dirty="0">
                  <a:latin typeface="Calibri" panose="020F0502020204030204" pitchFamily="34" charset="0"/>
                </a:rPr>
              </a:br>
              <a:r>
                <a:rPr lang="en-US" sz="1600" cap="all" dirty="0">
                  <a:latin typeface="Calibri" panose="020F0502020204030204" pitchFamily="34" charset="0"/>
                </a:rPr>
                <a:t>activation</a:t>
              </a:r>
            </a:p>
          </p:txBody>
        </p:sp>
        <p:sp>
          <p:nvSpPr>
            <p:cNvPr id="56" name="TextBox 32">
              <a:extLst>
                <a:ext uri="{FF2B5EF4-FFF2-40B4-BE49-F238E27FC236}">
                  <a16:creationId xmlns:a16="http://schemas.microsoft.com/office/drawing/2014/main" id="{27417715-503C-5371-3BF4-FC34958B9CAF}"/>
                </a:ext>
              </a:extLst>
            </p:cNvPr>
            <p:cNvSpPr txBox="1"/>
            <p:nvPr/>
          </p:nvSpPr>
          <p:spPr bwMode="auto">
            <a:xfrm>
              <a:off x="2846388" y="2973388"/>
              <a:ext cx="1368425" cy="369332"/>
            </a:xfrm>
            <a:prstGeom prst="rect">
              <a:avLst/>
            </a:prstGeom>
            <a:noFill/>
          </p:spPr>
          <p:txBody>
            <a:bodyPr lIns="0" tIns="0" rIns="0" bIns="0">
              <a:normAutofit fontScale="85000" lnSpcReduction="10000"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450"/>
                </a:spcBef>
                <a:defRPr/>
              </a:pPr>
              <a:r>
                <a:rPr lang="en-US" sz="1600" cap="all" dirty="0">
                  <a:latin typeface="Calibri" panose="020F0502020204030204" pitchFamily="34" charset="0"/>
                </a:rPr>
                <a:t>Prompt and residual radiation</a:t>
              </a:r>
            </a:p>
          </p:txBody>
        </p:sp>
        <p:sp>
          <p:nvSpPr>
            <p:cNvPr id="57" name="TextBox 5">
              <a:extLst>
                <a:ext uri="{FF2B5EF4-FFF2-40B4-BE49-F238E27FC236}">
                  <a16:creationId xmlns:a16="http://schemas.microsoft.com/office/drawing/2014/main" id="{02DA2630-57A4-87D6-1AB1-B674D68D156D}"/>
                </a:ext>
              </a:extLst>
            </p:cNvPr>
            <p:cNvSpPr txBox="1"/>
            <p:nvPr/>
          </p:nvSpPr>
          <p:spPr>
            <a:xfrm>
              <a:off x="3805238" y="4005263"/>
              <a:ext cx="1530349" cy="369332"/>
            </a:xfrm>
            <a:prstGeom prst="rect">
              <a:avLst/>
            </a:prstGeom>
            <a:noFill/>
          </p:spPr>
          <p:txBody>
            <a:bodyPr lIns="0" tIns="0" rIns="0" bIns="0">
              <a:normAutofit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450"/>
                </a:spcBef>
                <a:defRPr/>
              </a:pPr>
              <a:r>
                <a:rPr lang="en-GB" sz="1600" cap="all" dirty="0">
                  <a:solidFill>
                    <a:schemeClr val="bg1"/>
                  </a:solidFill>
                  <a:latin typeface="Calibri" panose="020F0502020204030204" pitchFamily="34" charset="0"/>
                </a:rPr>
                <a:t>Radiation Protection</a:t>
              </a:r>
            </a:p>
          </p:txBody>
        </p:sp>
        <p:pic>
          <p:nvPicPr>
            <p:cNvPr id="58" name="Picture 2">
              <a:extLst>
                <a:ext uri="{FF2B5EF4-FFF2-40B4-BE49-F238E27FC236}">
                  <a16:creationId xmlns:a16="http://schemas.microsoft.com/office/drawing/2014/main" id="{8A36E8B6-E265-4193-05CC-206C62E0D2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6" t="22607" r="84581" b="72537"/>
            <a:stretch>
              <a:fillRect/>
            </a:stretch>
          </p:blipFill>
          <p:spPr bwMode="auto">
            <a:xfrm>
              <a:off x="5421313" y="2400300"/>
              <a:ext cx="425450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9" name="Group 8">
              <a:extLst>
                <a:ext uri="{FF2B5EF4-FFF2-40B4-BE49-F238E27FC236}">
                  <a16:creationId xmlns:a16="http://schemas.microsoft.com/office/drawing/2014/main" id="{543FFB54-3602-0DE7-B903-C85B670F74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94325" y="4438650"/>
              <a:ext cx="423863" cy="500063"/>
              <a:chOff x="5394049" y="4294337"/>
              <a:chExt cx="424800" cy="500329"/>
            </a:xfrm>
          </p:grpSpPr>
          <p:pic>
            <p:nvPicPr>
              <p:cNvPr id="82" name="Picture 2" descr="\\cern.ch\dfs\Users\c\clstrabe\Desktop\images.jpg">
                <a:extLst>
                  <a:ext uri="{FF2B5EF4-FFF2-40B4-BE49-F238E27FC236}">
                    <a16:creationId xmlns:a16="http://schemas.microsoft.com/office/drawing/2014/main" id="{44A9580D-1BF7-8090-AD79-1CDD6F951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99" t="11519" r="8327" b="8969"/>
              <a:stretch>
                <a:fillRect/>
              </a:stretch>
            </p:blipFill>
            <p:spPr bwMode="auto">
              <a:xfrm>
                <a:off x="5394049" y="4294337"/>
                <a:ext cx="424800" cy="476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" name="Rectangle 4">
                <a:extLst>
                  <a:ext uri="{FF2B5EF4-FFF2-40B4-BE49-F238E27FC236}">
                    <a16:creationId xmlns:a16="http://schemas.microsoft.com/office/drawing/2014/main" id="{640C2BAB-FA68-FA06-AE6D-B603EE4C0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4049" y="4294337"/>
                <a:ext cx="424800" cy="500329"/>
              </a:xfrm>
              <a:prstGeom prst="rect">
                <a:avLst/>
              </a:prstGeom>
              <a:solidFill>
                <a:schemeClr val="bg1">
                  <a:alpha val="23921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0" name="Group 9">
              <a:extLst>
                <a:ext uri="{FF2B5EF4-FFF2-40B4-BE49-F238E27FC236}">
                  <a16:creationId xmlns:a16="http://schemas.microsoft.com/office/drawing/2014/main" id="{712DFC72-EC37-54AF-36AF-4ADDFC5CC6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4056" y="2378075"/>
              <a:ext cx="452436" cy="500063"/>
              <a:chOff x="3294107" y="2233835"/>
              <a:chExt cx="452494" cy="500329"/>
            </a:xfrm>
          </p:grpSpPr>
          <p:pic>
            <p:nvPicPr>
              <p:cNvPr id="76" name="Picture 3" descr="\\cern.ch\dfs\Users\c\clstrabe\Desktop\imagesCAS65GKI.jpg">
                <a:extLst>
                  <a:ext uri="{FF2B5EF4-FFF2-40B4-BE49-F238E27FC236}">
                    <a16:creationId xmlns:a16="http://schemas.microsoft.com/office/drawing/2014/main" id="{E7B8B909-EF73-832A-B1BA-A1FE35A98A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321801" y="2273006"/>
                <a:ext cx="424800" cy="42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Rectangle 5">
                <a:extLst>
                  <a:ext uri="{FF2B5EF4-FFF2-40B4-BE49-F238E27FC236}">
                    <a16:creationId xmlns:a16="http://schemas.microsoft.com/office/drawing/2014/main" id="{AB95ACB3-9079-A159-691B-7537614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7864" y="2265479"/>
                <a:ext cx="280800" cy="72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78" name="Rectangle 41">
                <a:extLst>
                  <a:ext uri="{FF2B5EF4-FFF2-40B4-BE49-F238E27FC236}">
                    <a16:creationId xmlns:a16="http://schemas.microsoft.com/office/drawing/2014/main" id="{297EFD26-1C08-C990-793B-6B148580C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7864" y="2430000"/>
                <a:ext cx="280800" cy="10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79" name="Rectangle 42">
                <a:extLst>
                  <a:ext uri="{FF2B5EF4-FFF2-40B4-BE49-F238E27FC236}">
                    <a16:creationId xmlns:a16="http://schemas.microsoft.com/office/drawing/2014/main" id="{A36E1B88-ACBE-1F70-1F23-583DD5D46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7864" y="2618035"/>
                <a:ext cx="280800" cy="72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80" name="Isosceles Triangle 6">
                <a:extLst>
                  <a:ext uri="{FF2B5EF4-FFF2-40B4-BE49-F238E27FC236}">
                    <a16:creationId xmlns:a16="http://schemas.microsoft.com/office/drawing/2014/main" id="{3C432EF1-4ED1-A7C1-FEB4-68D2D6FCD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608456" y="2442502"/>
                <a:ext cx="172800" cy="7200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81" name="Rectangle 44">
                <a:extLst>
                  <a:ext uri="{FF2B5EF4-FFF2-40B4-BE49-F238E27FC236}">
                    <a16:creationId xmlns:a16="http://schemas.microsoft.com/office/drawing/2014/main" id="{3610C06F-61A0-773B-1D26-1591242BAD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107" y="2233835"/>
                <a:ext cx="452494" cy="500329"/>
              </a:xfrm>
              <a:prstGeom prst="rect">
                <a:avLst/>
              </a:prstGeom>
              <a:solidFill>
                <a:schemeClr val="bg1">
                  <a:alpha val="36078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1" name="Group 39">
              <a:extLst>
                <a:ext uri="{FF2B5EF4-FFF2-40B4-BE49-F238E27FC236}">
                  <a16:creationId xmlns:a16="http://schemas.microsoft.com/office/drawing/2014/main" id="{29793C51-8F64-59E7-DBBD-049C59072F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1050" y="4479925"/>
              <a:ext cx="444500" cy="458788"/>
              <a:chOff x="3321801" y="4336476"/>
              <a:chExt cx="444212" cy="458190"/>
            </a:xfrm>
          </p:grpSpPr>
          <p:pic>
            <p:nvPicPr>
              <p:cNvPr id="72" name="Picture 2">
                <a:extLst>
                  <a:ext uri="{FF2B5EF4-FFF2-40B4-BE49-F238E27FC236}">
                    <a16:creationId xmlns:a16="http://schemas.microsoft.com/office/drawing/2014/main" id="{D7A14B4E-8627-7161-8C19-3AD6823DDE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76" t="31375" r="82220" b="63770"/>
              <a:stretch>
                <a:fillRect/>
              </a:stretch>
            </p:blipFill>
            <p:spPr bwMode="auto">
              <a:xfrm>
                <a:off x="3321801" y="4336476"/>
                <a:ext cx="424800" cy="458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3" name="Rectangle 37">
                <a:extLst>
                  <a:ext uri="{FF2B5EF4-FFF2-40B4-BE49-F238E27FC236}">
                    <a16:creationId xmlns:a16="http://schemas.microsoft.com/office/drawing/2014/main" id="{D3F24F96-DD2E-BF4D-1827-B6A13E1CA1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316096">
                <a:off x="3680957" y="4356000"/>
                <a:ext cx="85056" cy="1006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74" name="Oval 38">
                <a:extLst>
                  <a:ext uri="{FF2B5EF4-FFF2-40B4-BE49-F238E27FC236}">
                    <a16:creationId xmlns:a16="http://schemas.microsoft.com/office/drawing/2014/main" id="{1B71819B-1E2F-FC41-7311-7962C2ED4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841534">
                <a:off x="3496389" y="4543416"/>
                <a:ext cx="75624" cy="485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75" name="Oval 52">
                <a:extLst>
                  <a:ext uri="{FF2B5EF4-FFF2-40B4-BE49-F238E27FC236}">
                    <a16:creationId xmlns:a16="http://schemas.microsoft.com/office/drawing/2014/main" id="{9AA62F2C-F26A-C55F-7B5D-068F3BAC4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841534">
                <a:off x="3595454" y="4472516"/>
                <a:ext cx="75624" cy="587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2" name="Group 47">
              <a:extLst>
                <a:ext uri="{FF2B5EF4-FFF2-40B4-BE49-F238E27FC236}">
                  <a16:creationId xmlns:a16="http://schemas.microsoft.com/office/drawing/2014/main" id="{0533960C-C1E2-E8A9-5A27-C0C8213FD9A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18000" y="3357563"/>
              <a:ext cx="504825" cy="503237"/>
              <a:chOff x="5291758" y="836712"/>
              <a:chExt cx="684000" cy="684000"/>
            </a:xfrm>
          </p:grpSpPr>
          <p:sp>
            <p:nvSpPr>
              <p:cNvPr id="63" name="Oval 40">
                <a:extLst>
                  <a:ext uri="{FF2B5EF4-FFF2-40B4-BE49-F238E27FC236}">
                    <a16:creationId xmlns:a16="http://schemas.microsoft.com/office/drawing/2014/main" id="{761E7BB4-025E-55DD-F38D-D88C64CCD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758" y="836712"/>
                <a:ext cx="684000" cy="6840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64" name="Oval 58">
                <a:extLst>
                  <a:ext uri="{FF2B5EF4-FFF2-40B4-BE49-F238E27FC236}">
                    <a16:creationId xmlns:a16="http://schemas.microsoft.com/office/drawing/2014/main" id="{55BE0C20-1AD2-3877-39FD-FD0DA07EE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7758" y="872712"/>
                <a:ext cx="612000" cy="612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5" name="Isosceles Triangle 43">
                <a:extLst>
                  <a:ext uri="{FF2B5EF4-FFF2-40B4-BE49-F238E27FC236}">
                    <a16:creationId xmlns:a16="http://schemas.microsoft.com/office/drawing/2014/main" id="{784A0737-3B9C-32A3-ACE6-54D8EBEE5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480824" y="874703"/>
                <a:ext cx="305867" cy="308421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66" name="Isosceles Triangle 60">
                <a:extLst>
                  <a:ext uri="{FF2B5EF4-FFF2-40B4-BE49-F238E27FC236}">
                    <a16:creationId xmlns:a16="http://schemas.microsoft.com/office/drawing/2014/main" id="{E10BA0B7-E03C-67CE-1984-73C4855B8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600000">
                <a:off x="5612417" y="1096500"/>
                <a:ext cx="305867" cy="308421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67" name="Isosceles Triangle 61">
                <a:extLst>
                  <a:ext uri="{FF2B5EF4-FFF2-40B4-BE49-F238E27FC236}">
                    <a16:creationId xmlns:a16="http://schemas.microsoft.com/office/drawing/2014/main" id="{6F00B973-D3DF-012F-B536-8A8D33D856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00000">
                <a:off x="5349164" y="1096500"/>
                <a:ext cx="305867" cy="308421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68" name="Oval 57">
                <a:extLst>
                  <a:ext uri="{FF2B5EF4-FFF2-40B4-BE49-F238E27FC236}">
                    <a16:creationId xmlns:a16="http://schemas.microsoft.com/office/drawing/2014/main" id="{1A62892E-5ACC-4F03-CDFC-7523F0032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1758" y="1106712"/>
                <a:ext cx="144000" cy="144000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69" name="Oval 46">
                <a:extLst>
                  <a:ext uri="{FF2B5EF4-FFF2-40B4-BE49-F238E27FC236}">
                    <a16:creationId xmlns:a16="http://schemas.microsoft.com/office/drawing/2014/main" id="{7FBCEE6E-A948-2012-8D1F-63994C4A4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5333" y="836712"/>
                <a:ext cx="150425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70" name="Oval 65">
                <a:extLst>
                  <a:ext uri="{FF2B5EF4-FFF2-40B4-BE49-F238E27FC236}">
                    <a16:creationId xmlns:a16="http://schemas.microsoft.com/office/drawing/2014/main" id="{C864276F-02BF-9857-50B4-B05DAF771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709864">
                <a:off x="5810882" y="1284045"/>
                <a:ext cx="150425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71" name="Oval 66">
                <a:extLst>
                  <a:ext uri="{FF2B5EF4-FFF2-40B4-BE49-F238E27FC236}">
                    <a16:creationId xmlns:a16="http://schemas.microsoft.com/office/drawing/2014/main" id="{F41E1A2C-EC76-21C9-30D6-EAE0B8927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19916">
                <a:off x="5299049" y="1294476"/>
                <a:ext cx="150425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2912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5F8F88-0991-1898-0471-34656ABBB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413" y="968604"/>
            <a:ext cx="7166543" cy="46085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400" b="0" dirty="0">
                <a:solidFill>
                  <a:srgbClr val="FF0000"/>
                </a:solidFill>
              </a:rPr>
              <a:t>Gases can’t be retained by filters </a:t>
            </a:r>
            <a:r>
              <a:rPr lang="en-US" sz="1400" b="0" dirty="0"/>
              <a:t>thus the only way to reduce their activity is by a delayed release or by a long duct (long transport time) for short lived ones</a:t>
            </a:r>
          </a:p>
          <a:p>
            <a:pPr lvl="1">
              <a:spcBef>
                <a:spcPts val="1200"/>
              </a:spcBef>
            </a:pPr>
            <a:r>
              <a:rPr lang="en-US" sz="1200" b="0" dirty="0"/>
              <a:t>Short lived gases: C-11, N-13, O-15 (half-life minutes scale) (in the form of CO, CO2, N2, O2, NOx), Ar-41(1.83h)</a:t>
            </a:r>
          </a:p>
          <a:p>
            <a:pPr lvl="1">
              <a:spcBef>
                <a:spcPts val="1200"/>
              </a:spcBef>
            </a:pPr>
            <a:r>
              <a:rPr lang="en-US" sz="1200" dirty="0"/>
              <a:t>Issues with long lived ones e.g. </a:t>
            </a:r>
            <a:r>
              <a:rPr lang="en-US" sz="1200" b="0" dirty="0"/>
              <a:t>H-3(12.3y) (HT, HTO), C-14(5700y), Ar-37(35d), Ar-39(269y), Cl-36(5e5y)</a:t>
            </a:r>
            <a:endParaRPr lang="en-US" sz="1200" dirty="0"/>
          </a:p>
          <a:p>
            <a:pPr>
              <a:spcBef>
                <a:spcPts val="1200"/>
              </a:spcBef>
            </a:pPr>
            <a:r>
              <a:rPr lang="en-US" sz="1400" b="0" dirty="0">
                <a:solidFill>
                  <a:srgbClr val="FF0000"/>
                </a:solidFill>
              </a:rPr>
              <a:t>Radionuclides attaching to aerosols</a:t>
            </a:r>
            <a:r>
              <a:rPr lang="en-US" sz="1400" b="0" dirty="0"/>
              <a:t>: Be-7, P-32, P-33, S-35 and Na-22 can be retained by high efficiency particles and aerosols HEPA filters. In addition, dust, corrosion, erosion particles containing Mn-54, Co-60.</a:t>
            </a:r>
          </a:p>
          <a:p>
            <a:pPr>
              <a:spcBef>
                <a:spcPts val="1200"/>
              </a:spcBef>
            </a:pPr>
            <a:endParaRPr lang="en-US" sz="1400" b="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1400" b="0" u="sng" dirty="0">
                <a:solidFill>
                  <a:srgbClr val="FF0000"/>
                </a:solidFill>
              </a:rPr>
              <a:t>Solutions for TCC2/TDC2:</a:t>
            </a:r>
          </a:p>
          <a:p>
            <a:pPr marL="322262" indent="-285750">
              <a:spcBef>
                <a:spcPts val="0"/>
              </a:spcBef>
              <a:spcAft>
                <a:spcPts val="1200"/>
              </a:spcAft>
            </a:pPr>
            <a:r>
              <a:rPr lang="en-US" sz="1400" b="0" dirty="0"/>
              <a:t>Access to TDC2/TCC2 can be given after </a:t>
            </a:r>
            <a:r>
              <a:rPr lang="en-US" sz="1400" b="0" dirty="0">
                <a:solidFill>
                  <a:srgbClr val="FF0000"/>
                </a:solidFill>
              </a:rPr>
              <a:t>2 hours of waiting + 2 hours of flush </a:t>
            </a:r>
            <a:r>
              <a:rPr lang="en-US" sz="1400" b="0" dirty="0"/>
              <a:t>after beam operation</a:t>
            </a:r>
          </a:p>
          <a:p>
            <a:pPr marL="322262" indent="-285750">
              <a:spcBef>
                <a:spcPts val="0"/>
              </a:spcBef>
              <a:spcAft>
                <a:spcPts val="1200"/>
              </a:spcAft>
            </a:pPr>
            <a:r>
              <a:rPr lang="en-US" sz="1400" b="0" dirty="0"/>
              <a:t>Air activation monitor installed in BA80 and operational since mid-2018 allows to sample air from TCC2 target (via CV) region before access and is connected to REMUS (global RP monitoring system)</a:t>
            </a:r>
          </a:p>
          <a:p>
            <a:pPr marL="322262" indent="-285750">
              <a:spcBef>
                <a:spcPts val="0"/>
              </a:spcBef>
              <a:spcAft>
                <a:spcPts val="1200"/>
              </a:spcAft>
            </a:pPr>
            <a:r>
              <a:rPr lang="en-US" sz="1400" b="0" dirty="0">
                <a:solidFill>
                  <a:srgbClr val="2F2F2F"/>
                </a:solidFill>
              </a:rPr>
              <a:t>Recent ventilation system (in surface building) issue provoked air drawing in from TCC2 towards the surface building/access point) </a:t>
            </a:r>
            <a:r>
              <a:rPr lang="en-US" sz="1400" b="0" dirty="0">
                <a:solidFill>
                  <a:srgbClr val="2F2F2F"/>
                </a:solidFill>
                <a:sym typeface="Wingdings" panose="05000000000000000000" pitchFamily="2" charset="2"/>
              </a:rPr>
              <a:t> RP </a:t>
            </a:r>
            <a:r>
              <a:rPr lang="en-US" sz="1400" b="0" dirty="0">
                <a:solidFill>
                  <a:srgbClr val="2F2F2F"/>
                </a:solidFill>
              </a:rPr>
              <a:t>monitoring alarm of the air activation monitor was triggered </a:t>
            </a:r>
          </a:p>
          <a:p>
            <a:pPr marL="273050" indent="-236538">
              <a:spcBef>
                <a:spcPts val="0"/>
              </a:spcBef>
              <a:spcAft>
                <a:spcPts val="1200"/>
              </a:spcAft>
            </a:pPr>
            <a:endParaRPr lang="en-US" sz="1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400" b="0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DD250B-23AE-1540-4008-F0DBE7815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84" y="193585"/>
            <a:ext cx="7582264" cy="1065742"/>
          </a:xfrm>
        </p:spPr>
        <p:txBody>
          <a:bodyPr/>
          <a:lstStyle/>
          <a:p>
            <a:pPr algn="ctr"/>
            <a:r>
              <a:rPr lang="en-US" sz="3600" dirty="0"/>
              <a:t>BA80 (surface of TCC2 area)</a:t>
            </a:r>
            <a:endParaRPr lang="en-GB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60A1C-9F5E-5B5E-7488-66B0BA077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September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7A49F-6DBE-4852-D597-7D26C876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Nowak | RP Challenges in CERN’s north experimental areas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CE151-3AB6-202C-7110-46B11E363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142FF4-20A3-1A2D-C5DC-05DE7E9521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" b="3917"/>
          <a:stretch/>
        </p:blipFill>
        <p:spPr>
          <a:xfrm>
            <a:off x="10278499" y="3517653"/>
            <a:ext cx="1723497" cy="2703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D25342-6820-318D-928E-9119B7E28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584" y="337604"/>
            <a:ext cx="4091026" cy="3171438"/>
          </a:xfrm>
          <a:prstGeom prst="rect">
            <a:avLst/>
          </a:prstGeom>
        </p:spPr>
      </p:pic>
      <p:sp>
        <p:nvSpPr>
          <p:cNvPr id="9" name="Freeform 15">
            <a:extLst>
              <a:ext uri="{FF2B5EF4-FFF2-40B4-BE49-F238E27FC236}">
                <a16:creationId xmlns:a16="http://schemas.microsoft.com/office/drawing/2014/main" id="{3AAF99E0-0284-0CB6-6A37-7F17E44BFCEE}"/>
              </a:ext>
            </a:extLst>
          </p:cNvPr>
          <p:cNvSpPr/>
          <p:nvPr/>
        </p:nvSpPr>
        <p:spPr>
          <a:xfrm>
            <a:off x="8974086" y="888762"/>
            <a:ext cx="2330650" cy="1921272"/>
          </a:xfrm>
          <a:custGeom>
            <a:avLst/>
            <a:gdLst>
              <a:gd name="connsiteX0" fmla="*/ 0 w 2922661"/>
              <a:gd name="connsiteY0" fmla="*/ 0 h 2444097"/>
              <a:gd name="connsiteX1" fmla="*/ 2324456 w 2922661"/>
              <a:gd name="connsiteY1" fmla="*/ 2136449 h 2444097"/>
              <a:gd name="connsiteX2" fmla="*/ 2298818 w 2922661"/>
              <a:gd name="connsiteY2" fmla="*/ 2179178 h 2444097"/>
              <a:gd name="connsiteX3" fmla="*/ 2529555 w 2922661"/>
              <a:gd name="connsiteY3" fmla="*/ 2384277 h 2444097"/>
              <a:gd name="connsiteX4" fmla="*/ 2606467 w 2922661"/>
              <a:gd name="connsiteY4" fmla="*/ 2307365 h 2444097"/>
              <a:gd name="connsiteX5" fmla="*/ 2777383 w 2922661"/>
              <a:gd name="connsiteY5" fmla="*/ 2444097 h 2444097"/>
              <a:gd name="connsiteX6" fmla="*/ 2922661 w 2922661"/>
              <a:gd name="connsiteY6" fmla="*/ 2264636 h 2444097"/>
              <a:gd name="connsiteX7" fmla="*/ 2794475 w 2922661"/>
              <a:gd name="connsiteY7" fmla="*/ 2444097 h 2444097"/>
              <a:gd name="connsiteX8" fmla="*/ 2632104 w 2922661"/>
              <a:gd name="connsiteY8" fmla="*/ 2315910 h 2444097"/>
              <a:gd name="connsiteX9" fmla="*/ 2538101 w 2922661"/>
              <a:gd name="connsiteY9" fmla="*/ 2392823 h 2444097"/>
              <a:gd name="connsiteX10" fmla="*/ 2298818 w 2922661"/>
              <a:gd name="connsiteY10" fmla="*/ 2162086 h 2444097"/>
              <a:gd name="connsiteX11" fmla="*/ 2333002 w 2922661"/>
              <a:gd name="connsiteY11" fmla="*/ 2127903 h 2444097"/>
              <a:gd name="connsiteX12" fmla="*/ 0 w 2922661"/>
              <a:gd name="connsiteY12" fmla="*/ 0 h 244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22661" h="2444097">
                <a:moveTo>
                  <a:pt x="0" y="0"/>
                </a:moveTo>
                <a:lnTo>
                  <a:pt x="2324456" y="2136449"/>
                </a:lnTo>
                <a:lnTo>
                  <a:pt x="2298818" y="2179178"/>
                </a:lnTo>
                <a:lnTo>
                  <a:pt x="2529555" y="2384277"/>
                </a:lnTo>
                <a:lnTo>
                  <a:pt x="2606467" y="2307365"/>
                </a:lnTo>
                <a:lnTo>
                  <a:pt x="2777383" y="2444097"/>
                </a:lnTo>
                <a:lnTo>
                  <a:pt x="2922661" y="2264636"/>
                </a:lnTo>
                <a:lnTo>
                  <a:pt x="2794475" y="2444097"/>
                </a:lnTo>
                <a:lnTo>
                  <a:pt x="2632104" y="2315910"/>
                </a:lnTo>
                <a:lnTo>
                  <a:pt x="2538101" y="2392823"/>
                </a:lnTo>
                <a:lnTo>
                  <a:pt x="2298818" y="2162086"/>
                </a:lnTo>
                <a:lnTo>
                  <a:pt x="2333002" y="2127903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CE74DD-196C-BEA2-3500-60CD4C7E6B43}"/>
              </a:ext>
            </a:extLst>
          </p:cNvPr>
          <p:cNvSpPr/>
          <p:nvPr/>
        </p:nvSpPr>
        <p:spPr>
          <a:xfrm rot="18951514">
            <a:off x="11245631" y="2512464"/>
            <a:ext cx="118209" cy="16084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5B83C-D77D-0B2A-AAEF-EA65728206EC}"/>
              </a:ext>
            </a:extLst>
          </p:cNvPr>
          <p:cNvSpPr txBox="1"/>
          <p:nvPr/>
        </p:nvSpPr>
        <p:spPr>
          <a:xfrm>
            <a:off x="8572784" y="397126"/>
            <a:ext cx="65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TCC2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DDCE6DD-5CF3-AF0F-C6F0-84DB69778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07457" y="422376"/>
            <a:ext cx="490885" cy="4375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8DAD01-E7FD-0DC3-7D5E-CD8108789397}"/>
              </a:ext>
            </a:extLst>
          </p:cNvPr>
          <p:cNvSpPr txBox="1"/>
          <p:nvPr/>
        </p:nvSpPr>
        <p:spPr>
          <a:xfrm>
            <a:off x="9323970" y="437397"/>
            <a:ext cx="1828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Controlled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Limited stay area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DC041F-B1A9-4B76-FD63-1DA0A8D894E6}"/>
              </a:ext>
            </a:extLst>
          </p:cNvPr>
          <p:cNvSpPr txBox="1"/>
          <p:nvPr/>
        </p:nvSpPr>
        <p:spPr>
          <a:xfrm>
            <a:off x="7889584" y="970474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TDC2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BAFD15-095E-F813-3FC6-F77B9AF4F588}"/>
              </a:ext>
            </a:extLst>
          </p:cNvPr>
          <p:cNvSpPr txBox="1"/>
          <p:nvPr/>
        </p:nvSpPr>
        <p:spPr>
          <a:xfrm>
            <a:off x="7802573" y="1606662"/>
            <a:ext cx="2027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Controlled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High radiation area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144B52C-C94C-188E-9F48-D1048ADD8C2A}"/>
              </a:ext>
            </a:extLst>
          </p:cNvPr>
          <p:cNvSpPr/>
          <p:nvPr/>
        </p:nvSpPr>
        <p:spPr>
          <a:xfrm rot="2804175">
            <a:off x="8068482" y="1322687"/>
            <a:ext cx="488072" cy="29613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7F661F5-6F16-D648-BCA6-C80B34285962}"/>
              </a:ext>
            </a:extLst>
          </p:cNvPr>
          <p:cNvSpPr/>
          <p:nvPr/>
        </p:nvSpPr>
        <p:spPr>
          <a:xfrm rot="2804175">
            <a:off x="9233663" y="460113"/>
            <a:ext cx="488072" cy="29613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66D0A5-30CF-EFAD-8385-94D804F15949}"/>
              </a:ext>
            </a:extLst>
          </p:cNvPr>
          <p:cNvSpPr txBox="1"/>
          <p:nvPr/>
        </p:nvSpPr>
        <p:spPr>
          <a:xfrm>
            <a:off x="10914939" y="205727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BA80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0" name="Picture 1" descr="image001">
            <a:extLst>
              <a:ext uri="{FF2B5EF4-FFF2-40B4-BE49-F238E27FC236}">
                <a16:creationId xmlns:a16="http://schemas.microsoft.com/office/drawing/2014/main" id="{3081E3F2-DC78-AF38-3343-F8A9E9431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" t="14596" r="6064" b="27732"/>
          <a:stretch/>
        </p:blipFill>
        <p:spPr bwMode="auto">
          <a:xfrm>
            <a:off x="7322462" y="3775898"/>
            <a:ext cx="3156655" cy="126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FC3C7EB-36F1-132C-C73C-5CAC07FE5016}"/>
              </a:ext>
            </a:extLst>
          </p:cNvPr>
          <p:cNvSpPr txBox="1"/>
          <p:nvPr/>
        </p:nvSpPr>
        <p:spPr>
          <a:xfrm rot="16200000">
            <a:off x="7140560" y="4276017"/>
            <a:ext cx="8096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Bq</a:t>
            </a:r>
            <a:r>
              <a:rPr lang="en-US" sz="800" dirty="0"/>
              <a:t>/m</a:t>
            </a:r>
            <a:r>
              <a:rPr lang="en-US" sz="800" baseline="30000" dirty="0"/>
              <a:t>3</a:t>
            </a:r>
            <a:endParaRPr lang="en-GB" sz="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04A3AA-BC5C-0B93-55F7-9FECD6D8229A}"/>
              </a:ext>
            </a:extLst>
          </p:cNvPr>
          <p:cNvSpPr txBox="1"/>
          <p:nvPr/>
        </p:nvSpPr>
        <p:spPr>
          <a:xfrm>
            <a:off x="8688558" y="4149776"/>
            <a:ext cx="888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Air flushing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68635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EDA-C7A8-FB9A-BB15-FC58366CF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4283" y="364029"/>
            <a:ext cx="6568544" cy="460851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Minimize the risk of earth activation </a:t>
            </a:r>
            <a:r>
              <a:rPr lang="en-US" sz="1600" b="0" dirty="0"/>
              <a:t>by using appropriate shielding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Minimize ground water contamination </a:t>
            </a:r>
            <a:r>
              <a:rPr lang="en-US" sz="1600" b="0" dirty="0"/>
              <a:t>– depending on the hydrogeological properties of the facility surroundings: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600" dirty="0"/>
              <a:t>Deep impermeable molasse with no contact with shallower aquifers in moraine above and not suitable for drinking water exploitation</a:t>
            </a:r>
            <a:endParaRPr lang="en-US" sz="1600" u="sng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Less deep locations in semi/permeable moraine require complex studies:</a:t>
            </a:r>
          </a:p>
          <a:p>
            <a:pPr marL="1067100" lvl="2" indent="-285750">
              <a:buFont typeface="Wingdings" panose="05000000000000000000" pitchFamily="2" charset="2"/>
              <a:buChar char="ü"/>
            </a:pPr>
            <a:r>
              <a:rPr lang="en-US" sz="1400" dirty="0"/>
              <a:t>For a new facility: hydrogeological studies, geo-membrane may be a solution, soil composition should be evaluated </a:t>
            </a:r>
          </a:p>
          <a:p>
            <a:pPr marL="1067100" lvl="2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Na-22 and H-3 </a:t>
            </a:r>
            <a:r>
              <a:rPr lang="en-US" sz="1400" dirty="0"/>
              <a:t>with high affinity to water passing aquifers (leaching from rock) are the most concerning ones  </a:t>
            </a:r>
          </a:p>
          <a:p>
            <a:pPr marL="1067100" lvl="2" indent="-285750">
              <a:buFont typeface="Wingdings" panose="05000000000000000000" pitchFamily="2" charset="2"/>
              <a:buChar char="ü"/>
            </a:pPr>
            <a:r>
              <a:rPr lang="en-US" sz="1400" dirty="0"/>
              <a:t>Limits of </a:t>
            </a:r>
            <a:r>
              <a:rPr lang="en-US" sz="1400" b="1" dirty="0"/>
              <a:t>2 </a:t>
            </a:r>
            <a:r>
              <a:rPr lang="en-US" sz="1400" b="1" dirty="0" err="1"/>
              <a:t>Bq</a:t>
            </a:r>
            <a:r>
              <a:rPr lang="en-US" sz="1400" b="1" dirty="0"/>
              <a:t>/kg for Na-22 </a:t>
            </a:r>
            <a:r>
              <a:rPr lang="en-US" sz="1400" dirty="0"/>
              <a:t>and </a:t>
            </a:r>
            <a:r>
              <a:rPr lang="en-US" sz="1400" b="1" dirty="0"/>
              <a:t>10 </a:t>
            </a:r>
            <a:r>
              <a:rPr lang="en-US" sz="1400" b="1" dirty="0" err="1"/>
              <a:t>Bq</a:t>
            </a:r>
            <a:r>
              <a:rPr lang="en-US" sz="1400" b="1" dirty="0"/>
              <a:t>/kg for H-3 </a:t>
            </a:r>
            <a:r>
              <a:rPr lang="en-US" sz="1400" dirty="0"/>
              <a:t>must be respected (proposed in 2014 for CENF Neutrino Facility [9]) unless further information (e.g. dedicated hydrogeological  study) exists allowing to reduce the risks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Water cooling circuits </a:t>
            </a:r>
            <a:r>
              <a:rPr lang="en-US" sz="1600" b="0" dirty="0"/>
              <a:t>for highly radioactive elements (such as targets, dumps) should be </a:t>
            </a:r>
            <a:r>
              <a:rPr lang="en-US" sz="1600" dirty="0"/>
              <a:t>closed </a:t>
            </a:r>
            <a:r>
              <a:rPr lang="en-US" sz="1600" b="0" dirty="0"/>
              <a:t>and separated from others (retention tanks) to avoid environmental leak (ideally to be avoided)</a:t>
            </a:r>
          </a:p>
          <a:p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2975C1B-2AE6-D97D-1A39-0F30A60720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74042" y="0"/>
            <a:ext cx="5377234" cy="6317986"/>
          </a:xfrm>
          <a:solidFill>
            <a:schemeClr val="bg1"/>
          </a:solidFill>
        </p:spPr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78D37-3615-E912-16B1-5B213FD473A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September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44A6B-D095-FF8C-5755-B20AE539CF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E. Nowak | RP Challenges in CERN’s north experimental areas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0BE337-8C5F-3F0A-EA2D-C5E778AF09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45" name="Group 1">
            <a:extLst>
              <a:ext uri="{FF2B5EF4-FFF2-40B4-BE49-F238E27FC236}">
                <a16:creationId xmlns:a16="http://schemas.microsoft.com/office/drawing/2014/main" id="{6F00CAC7-8973-399B-78CF-38837B13229E}"/>
              </a:ext>
            </a:extLst>
          </p:cNvPr>
          <p:cNvGrpSpPr>
            <a:grpSpLocks/>
          </p:cNvGrpSpPr>
          <p:nvPr/>
        </p:nvGrpSpPr>
        <p:grpSpPr bwMode="auto">
          <a:xfrm>
            <a:off x="7315201" y="1073426"/>
            <a:ext cx="4132972" cy="3952853"/>
            <a:chOff x="2812558" y="2198270"/>
            <a:chExt cx="3596180" cy="3601206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A8AFB9B-6B50-00DD-EF05-C6F0FB0A8557}"/>
                </a:ext>
              </a:extLst>
            </p:cNvPr>
            <p:cNvSpPr/>
            <p:nvPr/>
          </p:nvSpPr>
          <p:spPr bwMode="auto">
            <a:xfrm rot="18900000">
              <a:off x="3843176" y="3294693"/>
              <a:ext cx="1464000" cy="1464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sz="750" err="1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D2D253F-E5C9-2215-D64B-7A85FBDD9F2A}"/>
                </a:ext>
              </a:extLst>
            </p:cNvPr>
            <p:cNvSpPr/>
            <p:nvPr/>
          </p:nvSpPr>
          <p:spPr bwMode="auto">
            <a:xfrm rot="18900000">
              <a:off x="4899340" y="2198270"/>
              <a:ext cx="1454150" cy="14541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sz="750" err="1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F24D69D-CA38-0A05-2FD4-8A58BB60AD23}"/>
                </a:ext>
              </a:extLst>
            </p:cNvPr>
            <p:cNvSpPr/>
            <p:nvPr/>
          </p:nvSpPr>
          <p:spPr bwMode="auto">
            <a:xfrm rot="18900000">
              <a:off x="2812558" y="4345326"/>
              <a:ext cx="1454150" cy="145415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sz="75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E4D19F8-66B7-C4F7-AEBF-54EAE21A5044}"/>
                </a:ext>
              </a:extLst>
            </p:cNvPr>
            <p:cNvSpPr/>
            <p:nvPr/>
          </p:nvSpPr>
          <p:spPr bwMode="auto">
            <a:xfrm rot="18900000">
              <a:off x="4862238" y="4292668"/>
              <a:ext cx="1454150" cy="14541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sz="75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75865E0-B9F6-FFB0-F417-C4DD2FD7CDCD}"/>
                </a:ext>
              </a:extLst>
            </p:cNvPr>
            <p:cNvSpPr/>
            <p:nvPr/>
          </p:nvSpPr>
          <p:spPr bwMode="auto">
            <a:xfrm rot="18900000">
              <a:off x="2867629" y="2249265"/>
              <a:ext cx="1454150" cy="1454150"/>
            </a:xfrm>
            <a:prstGeom prst="rect">
              <a:avLst/>
            </a:prstGeom>
            <a:noFill/>
            <a:ln w="38100">
              <a:solidFill>
                <a:schemeClr val="tx1">
                  <a:lumMod val="7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sz="750" err="1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32">
              <a:extLst>
                <a:ext uri="{FF2B5EF4-FFF2-40B4-BE49-F238E27FC236}">
                  <a16:creationId xmlns:a16="http://schemas.microsoft.com/office/drawing/2014/main" id="{8AA4A5D9-0C0F-913C-A192-FA618B083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6975" y="4710113"/>
              <a:ext cx="3175" cy="3175"/>
            </a:xfrm>
            <a:custGeom>
              <a:avLst/>
              <a:gdLst>
                <a:gd name="T0" fmla="*/ 2147483646 w 13"/>
                <a:gd name="T1" fmla="*/ 0 h 20"/>
                <a:gd name="T2" fmla="*/ 0 w 13"/>
                <a:gd name="T3" fmla="*/ 0 h 20"/>
                <a:gd name="T4" fmla="*/ 2147483646 w 13"/>
                <a:gd name="T5" fmla="*/ 2147483646 h 20"/>
                <a:gd name="T6" fmla="*/ 2147483646 w 13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0">
                  <a:moveTo>
                    <a:pt x="1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7"/>
                    <a:pt x="6" y="13"/>
                    <a:pt x="8" y="2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GB" sz="1350"/>
            </a:p>
          </p:txBody>
        </p:sp>
        <p:sp>
          <p:nvSpPr>
            <p:cNvPr id="90" name="TextBox 6">
              <a:extLst>
                <a:ext uri="{FF2B5EF4-FFF2-40B4-BE49-F238E27FC236}">
                  <a16:creationId xmlns:a16="http://schemas.microsoft.com/office/drawing/2014/main" id="{E48354D0-E721-B978-D162-EB346A574583}"/>
                </a:ext>
              </a:extLst>
            </p:cNvPr>
            <p:cNvSpPr txBox="1"/>
            <p:nvPr/>
          </p:nvSpPr>
          <p:spPr bwMode="auto">
            <a:xfrm>
              <a:off x="2926677" y="4990089"/>
              <a:ext cx="1281112" cy="553997"/>
            </a:xfrm>
            <a:prstGeom prst="rect">
              <a:avLst/>
            </a:prstGeom>
            <a:noFill/>
          </p:spPr>
          <p:txBody>
            <a:bodyPr lIns="0" tIns="0" rIns="0" bIns="0">
              <a:normAutofit fontScale="92500" lnSpcReduction="10000"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450"/>
                </a:spcBef>
                <a:defRPr/>
              </a:pPr>
              <a:r>
                <a:rPr lang="en-US" sz="1600" cap="all" dirty="0">
                  <a:latin typeface="Calibri" panose="020F0502020204030204" pitchFamily="34" charset="0"/>
                </a:rPr>
                <a:t>Water and Ground activation</a:t>
              </a:r>
            </a:p>
          </p:txBody>
        </p:sp>
        <p:sp>
          <p:nvSpPr>
            <p:cNvPr id="91" name="TextBox 5">
              <a:extLst>
                <a:ext uri="{FF2B5EF4-FFF2-40B4-BE49-F238E27FC236}">
                  <a16:creationId xmlns:a16="http://schemas.microsoft.com/office/drawing/2014/main" id="{B7398658-B7D2-1141-059C-4B6A629325C9}"/>
                </a:ext>
              </a:extLst>
            </p:cNvPr>
            <p:cNvSpPr txBox="1"/>
            <p:nvPr/>
          </p:nvSpPr>
          <p:spPr bwMode="auto">
            <a:xfrm>
              <a:off x="4978401" y="5078413"/>
              <a:ext cx="1295400" cy="369332"/>
            </a:xfrm>
            <a:prstGeom prst="rect">
              <a:avLst/>
            </a:prstGeom>
            <a:noFill/>
          </p:spPr>
          <p:txBody>
            <a:bodyPr lIns="0" tIns="0" rIns="0" bIns="0">
              <a:normAutofit fontScale="92500" lnSpcReduction="10000"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450"/>
                </a:spcBef>
                <a:defRPr/>
              </a:pPr>
              <a:r>
                <a:rPr lang="en-US" sz="1600" cap="all">
                  <a:latin typeface="Calibri" panose="020F0502020204030204" pitchFamily="34" charset="0"/>
                </a:rPr>
                <a:t>Radioactive waste</a:t>
              </a:r>
              <a:endParaRPr lang="en-US" sz="1600">
                <a:latin typeface="Calibri" panose="020F0502020204030204" pitchFamily="34" charset="0"/>
              </a:endParaRPr>
            </a:p>
          </p:txBody>
        </p:sp>
        <p:sp>
          <p:nvSpPr>
            <p:cNvPr id="92" name="TextBox 3">
              <a:extLst>
                <a:ext uri="{FF2B5EF4-FFF2-40B4-BE49-F238E27FC236}">
                  <a16:creationId xmlns:a16="http://schemas.microsoft.com/office/drawing/2014/main" id="{1645880A-F0BE-E61C-CD99-C0145903ADE9}"/>
                </a:ext>
              </a:extLst>
            </p:cNvPr>
            <p:cNvSpPr txBox="1"/>
            <p:nvPr/>
          </p:nvSpPr>
          <p:spPr bwMode="auto">
            <a:xfrm>
              <a:off x="4859338" y="2973388"/>
              <a:ext cx="1549400" cy="369332"/>
            </a:xfrm>
            <a:prstGeom prst="rect">
              <a:avLst/>
            </a:prstGeom>
            <a:noFill/>
          </p:spPr>
          <p:txBody>
            <a:bodyPr lIns="0" tIns="0" rIns="0" bIns="0">
              <a:normAutofit fontScale="92500" lnSpcReduction="10000"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450"/>
                </a:spcBef>
                <a:defRPr/>
              </a:pPr>
              <a:r>
                <a:rPr lang="en-US" sz="1600" cap="all" dirty="0">
                  <a:latin typeface="Calibri" panose="020F0502020204030204" pitchFamily="34" charset="0"/>
                </a:rPr>
                <a:t>Air and He </a:t>
              </a:r>
              <a:br>
                <a:rPr lang="en-US" sz="1600" cap="all" dirty="0">
                  <a:latin typeface="Calibri" panose="020F0502020204030204" pitchFamily="34" charset="0"/>
                </a:rPr>
              </a:br>
              <a:r>
                <a:rPr lang="en-US" sz="1600" cap="all" dirty="0">
                  <a:latin typeface="Calibri" panose="020F0502020204030204" pitchFamily="34" charset="0"/>
                </a:rPr>
                <a:t>activation</a:t>
              </a:r>
            </a:p>
          </p:txBody>
        </p:sp>
        <p:sp>
          <p:nvSpPr>
            <p:cNvPr id="93" name="TextBox 32">
              <a:extLst>
                <a:ext uri="{FF2B5EF4-FFF2-40B4-BE49-F238E27FC236}">
                  <a16:creationId xmlns:a16="http://schemas.microsoft.com/office/drawing/2014/main" id="{143022B8-B261-D993-5F43-C2C25099140E}"/>
                </a:ext>
              </a:extLst>
            </p:cNvPr>
            <p:cNvSpPr txBox="1"/>
            <p:nvPr/>
          </p:nvSpPr>
          <p:spPr bwMode="auto">
            <a:xfrm>
              <a:off x="2846388" y="2973388"/>
              <a:ext cx="1368425" cy="369332"/>
            </a:xfrm>
            <a:prstGeom prst="rect">
              <a:avLst/>
            </a:prstGeom>
            <a:noFill/>
          </p:spPr>
          <p:txBody>
            <a:bodyPr lIns="0" tIns="0" rIns="0" bIns="0">
              <a:normAutofit fontScale="85000" lnSpcReduction="10000"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450"/>
                </a:spcBef>
                <a:defRPr/>
              </a:pPr>
              <a:r>
                <a:rPr lang="en-US" sz="1600" cap="all" dirty="0">
                  <a:latin typeface="Calibri" panose="020F0502020204030204" pitchFamily="34" charset="0"/>
                </a:rPr>
                <a:t>Prompt and residual radiation</a:t>
              </a:r>
            </a:p>
          </p:txBody>
        </p:sp>
        <p:sp>
          <p:nvSpPr>
            <p:cNvPr id="94" name="TextBox 5">
              <a:extLst>
                <a:ext uri="{FF2B5EF4-FFF2-40B4-BE49-F238E27FC236}">
                  <a16:creationId xmlns:a16="http://schemas.microsoft.com/office/drawing/2014/main" id="{7D1E4286-F4E7-772B-AA2C-2AAEB2EB3B71}"/>
                </a:ext>
              </a:extLst>
            </p:cNvPr>
            <p:cNvSpPr txBox="1"/>
            <p:nvPr/>
          </p:nvSpPr>
          <p:spPr>
            <a:xfrm>
              <a:off x="3805238" y="4005263"/>
              <a:ext cx="1530349" cy="369332"/>
            </a:xfrm>
            <a:prstGeom prst="rect">
              <a:avLst/>
            </a:prstGeom>
            <a:noFill/>
          </p:spPr>
          <p:txBody>
            <a:bodyPr lIns="0" tIns="0" rIns="0" bIns="0">
              <a:normAutofit fontScale="92500" lnSpcReduction="10000"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450"/>
                </a:spcBef>
                <a:defRPr/>
              </a:pPr>
              <a:r>
                <a:rPr lang="en-GB" sz="1600" cap="all" dirty="0">
                  <a:solidFill>
                    <a:schemeClr val="bg1"/>
                  </a:solidFill>
                  <a:latin typeface="Calibri" panose="020F0502020204030204" pitchFamily="34" charset="0"/>
                </a:rPr>
                <a:t>Radiation Protection</a:t>
              </a:r>
            </a:p>
          </p:txBody>
        </p:sp>
        <p:pic>
          <p:nvPicPr>
            <p:cNvPr id="95" name="Picture 2">
              <a:extLst>
                <a:ext uri="{FF2B5EF4-FFF2-40B4-BE49-F238E27FC236}">
                  <a16:creationId xmlns:a16="http://schemas.microsoft.com/office/drawing/2014/main" id="{DE247A06-E9D8-0043-3774-5F0E87D1D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6" t="22607" r="84581" b="72537"/>
            <a:stretch>
              <a:fillRect/>
            </a:stretch>
          </p:blipFill>
          <p:spPr bwMode="auto">
            <a:xfrm>
              <a:off x="5421313" y="2400300"/>
              <a:ext cx="425450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6" name="Group 8">
              <a:extLst>
                <a:ext uri="{FF2B5EF4-FFF2-40B4-BE49-F238E27FC236}">
                  <a16:creationId xmlns:a16="http://schemas.microsoft.com/office/drawing/2014/main" id="{FFC5B66D-664F-E296-3CDC-C54006039B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94325" y="4438650"/>
              <a:ext cx="423863" cy="500063"/>
              <a:chOff x="5394049" y="4294337"/>
              <a:chExt cx="424800" cy="500329"/>
            </a:xfrm>
          </p:grpSpPr>
          <p:pic>
            <p:nvPicPr>
              <p:cNvPr id="119" name="Picture 2" descr="\\cern.ch\dfs\Users\c\clstrabe\Desktop\images.jpg">
                <a:extLst>
                  <a:ext uri="{FF2B5EF4-FFF2-40B4-BE49-F238E27FC236}">
                    <a16:creationId xmlns:a16="http://schemas.microsoft.com/office/drawing/2014/main" id="{AB2079B3-FC68-0383-F382-34197DCA25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99" t="11519" r="8327" b="8969"/>
              <a:stretch>
                <a:fillRect/>
              </a:stretch>
            </p:blipFill>
            <p:spPr bwMode="auto">
              <a:xfrm>
                <a:off x="5394049" y="4294337"/>
                <a:ext cx="424800" cy="476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0" name="Rectangle 4">
                <a:extLst>
                  <a:ext uri="{FF2B5EF4-FFF2-40B4-BE49-F238E27FC236}">
                    <a16:creationId xmlns:a16="http://schemas.microsoft.com/office/drawing/2014/main" id="{8342B8B4-B2AB-AD6A-A64E-8934FA465C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4049" y="4294337"/>
                <a:ext cx="424800" cy="500329"/>
              </a:xfrm>
              <a:prstGeom prst="rect">
                <a:avLst/>
              </a:prstGeom>
              <a:solidFill>
                <a:schemeClr val="bg1">
                  <a:alpha val="23921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97" name="Group 9">
              <a:extLst>
                <a:ext uri="{FF2B5EF4-FFF2-40B4-BE49-F238E27FC236}">
                  <a16:creationId xmlns:a16="http://schemas.microsoft.com/office/drawing/2014/main" id="{50788EB5-D596-28FD-F5A6-70F798607C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4056" y="2378075"/>
              <a:ext cx="452436" cy="500063"/>
              <a:chOff x="3294107" y="2233835"/>
              <a:chExt cx="452494" cy="500329"/>
            </a:xfrm>
          </p:grpSpPr>
          <p:pic>
            <p:nvPicPr>
              <p:cNvPr id="113" name="Picture 3" descr="\\cern.ch\dfs\Users\c\clstrabe\Desktop\imagesCAS65GKI.jpg">
                <a:extLst>
                  <a:ext uri="{FF2B5EF4-FFF2-40B4-BE49-F238E27FC236}">
                    <a16:creationId xmlns:a16="http://schemas.microsoft.com/office/drawing/2014/main" id="{E875C3A3-5ED3-EB6A-D472-521370C16A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321801" y="2273006"/>
                <a:ext cx="424800" cy="42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4" name="Rectangle 5">
                <a:extLst>
                  <a:ext uri="{FF2B5EF4-FFF2-40B4-BE49-F238E27FC236}">
                    <a16:creationId xmlns:a16="http://schemas.microsoft.com/office/drawing/2014/main" id="{AF9CD70C-0C36-6ACF-F219-43104C1410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7864" y="2265479"/>
                <a:ext cx="280800" cy="72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15" name="Rectangle 41">
                <a:extLst>
                  <a:ext uri="{FF2B5EF4-FFF2-40B4-BE49-F238E27FC236}">
                    <a16:creationId xmlns:a16="http://schemas.microsoft.com/office/drawing/2014/main" id="{3A4DDBAD-6470-ED47-4184-23F38B1305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7864" y="2430000"/>
                <a:ext cx="280800" cy="10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Rectangle 42">
                <a:extLst>
                  <a:ext uri="{FF2B5EF4-FFF2-40B4-BE49-F238E27FC236}">
                    <a16:creationId xmlns:a16="http://schemas.microsoft.com/office/drawing/2014/main" id="{2E578BE5-0FBC-E1F6-DCCF-37475AA95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7864" y="2618035"/>
                <a:ext cx="280800" cy="72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Isosceles Triangle 6">
                <a:extLst>
                  <a:ext uri="{FF2B5EF4-FFF2-40B4-BE49-F238E27FC236}">
                    <a16:creationId xmlns:a16="http://schemas.microsoft.com/office/drawing/2014/main" id="{FBB74B99-6928-4DE0-7543-7858EFAD2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608456" y="2442502"/>
                <a:ext cx="172800" cy="7200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Rectangle 44">
                <a:extLst>
                  <a:ext uri="{FF2B5EF4-FFF2-40B4-BE49-F238E27FC236}">
                    <a16:creationId xmlns:a16="http://schemas.microsoft.com/office/drawing/2014/main" id="{77E56CD4-B0E6-1423-DEBA-DCE2E0611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107" y="2233835"/>
                <a:ext cx="452494" cy="500329"/>
              </a:xfrm>
              <a:prstGeom prst="rect">
                <a:avLst/>
              </a:prstGeom>
              <a:solidFill>
                <a:schemeClr val="bg1">
                  <a:alpha val="36078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98" name="Group 39">
              <a:extLst>
                <a:ext uri="{FF2B5EF4-FFF2-40B4-BE49-F238E27FC236}">
                  <a16:creationId xmlns:a16="http://schemas.microsoft.com/office/drawing/2014/main" id="{82AEE566-05A9-0A62-DAE3-F04789F108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1050" y="4479925"/>
              <a:ext cx="444500" cy="458788"/>
              <a:chOff x="3321801" y="4336476"/>
              <a:chExt cx="444212" cy="458190"/>
            </a:xfrm>
          </p:grpSpPr>
          <p:pic>
            <p:nvPicPr>
              <p:cNvPr id="109" name="Picture 2">
                <a:extLst>
                  <a:ext uri="{FF2B5EF4-FFF2-40B4-BE49-F238E27FC236}">
                    <a16:creationId xmlns:a16="http://schemas.microsoft.com/office/drawing/2014/main" id="{83B8A351-7A6A-B44A-2907-E9D2BD15AF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76" t="31375" r="82220" b="63770"/>
              <a:stretch>
                <a:fillRect/>
              </a:stretch>
            </p:blipFill>
            <p:spPr bwMode="auto">
              <a:xfrm>
                <a:off x="3321801" y="4336476"/>
                <a:ext cx="424800" cy="458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0" name="Rectangle 37">
                <a:extLst>
                  <a:ext uri="{FF2B5EF4-FFF2-40B4-BE49-F238E27FC236}">
                    <a16:creationId xmlns:a16="http://schemas.microsoft.com/office/drawing/2014/main" id="{2C908CD2-0498-0C78-9C64-7D5EF5A0E1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316096">
                <a:off x="3680957" y="4356000"/>
                <a:ext cx="85056" cy="1006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11" name="Oval 38">
                <a:extLst>
                  <a:ext uri="{FF2B5EF4-FFF2-40B4-BE49-F238E27FC236}">
                    <a16:creationId xmlns:a16="http://schemas.microsoft.com/office/drawing/2014/main" id="{60662318-6041-938F-065F-38A4F14DD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841534">
                <a:off x="3496389" y="4543416"/>
                <a:ext cx="75624" cy="485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12" name="Oval 52">
                <a:extLst>
                  <a:ext uri="{FF2B5EF4-FFF2-40B4-BE49-F238E27FC236}">
                    <a16:creationId xmlns:a16="http://schemas.microsoft.com/office/drawing/2014/main" id="{999164C4-AC86-A7C8-85AF-28CACA20F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841534">
                <a:off x="3595454" y="4472516"/>
                <a:ext cx="75624" cy="587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99" name="Group 47">
              <a:extLst>
                <a:ext uri="{FF2B5EF4-FFF2-40B4-BE49-F238E27FC236}">
                  <a16:creationId xmlns:a16="http://schemas.microsoft.com/office/drawing/2014/main" id="{BDDF0893-78B5-919C-7ED4-8B1F944BE7B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18000" y="3357563"/>
              <a:ext cx="504825" cy="503237"/>
              <a:chOff x="5291758" y="836712"/>
              <a:chExt cx="684000" cy="684000"/>
            </a:xfrm>
          </p:grpSpPr>
          <p:sp>
            <p:nvSpPr>
              <p:cNvPr id="100" name="Oval 40">
                <a:extLst>
                  <a:ext uri="{FF2B5EF4-FFF2-40B4-BE49-F238E27FC236}">
                    <a16:creationId xmlns:a16="http://schemas.microsoft.com/office/drawing/2014/main" id="{B9E2CCE9-B296-EBEB-6B5D-0CB63C0ED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758" y="836712"/>
                <a:ext cx="684000" cy="6840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01" name="Oval 58">
                <a:extLst>
                  <a:ext uri="{FF2B5EF4-FFF2-40B4-BE49-F238E27FC236}">
                    <a16:creationId xmlns:a16="http://schemas.microsoft.com/office/drawing/2014/main" id="{49A1C273-CDC0-BB28-3344-411D34C1F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7758" y="872712"/>
                <a:ext cx="612000" cy="612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2" name="Isosceles Triangle 43">
                <a:extLst>
                  <a:ext uri="{FF2B5EF4-FFF2-40B4-BE49-F238E27FC236}">
                    <a16:creationId xmlns:a16="http://schemas.microsoft.com/office/drawing/2014/main" id="{1547FDC1-1A97-891E-B537-310D60DF3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480824" y="874703"/>
                <a:ext cx="305867" cy="308421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03" name="Isosceles Triangle 60">
                <a:extLst>
                  <a:ext uri="{FF2B5EF4-FFF2-40B4-BE49-F238E27FC236}">
                    <a16:creationId xmlns:a16="http://schemas.microsoft.com/office/drawing/2014/main" id="{C6E43BC3-130B-31AE-D42B-3874F052FD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600000">
                <a:off x="5612417" y="1096500"/>
                <a:ext cx="305867" cy="308421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04" name="Isosceles Triangle 61">
                <a:extLst>
                  <a:ext uri="{FF2B5EF4-FFF2-40B4-BE49-F238E27FC236}">
                    <a16:creationId xmlns:a16="http://schemas.microsoft.com/office/drawing/2014/main" id="{7668A508-8351-71FC-8412-367DB625F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00000">
                <a:off x="5349164" y="1096500"/>
                <a:ext cx="305867" cy="308421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05" name="Oval 57">
                <a:extLst>
                  <a:ext uri="{FF2B5EF4-FFF2-40B4-BE49-F238E27FC236}">
                    <a16:creationId xmlns:a16="http://schemas.microsoft.com/office/drawing/2014/main" id="{DECD7A6E-FFD1-D60A-67E2-A559F0305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1758" y="1106712"/>
                <a:ext cx="144000" cy="144000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06" name="Oval 46">
                <a:extLst>
                  <a:ext uri="{FF2B5EF4-FFF2-40B4-BE49-F238E27FC236}">
                    <a16:creationId xmlns:a16="http://schemas.microsoft.com/office/drawing/2014/main" id="{6C2CC1F0-1977-2579-019D-81B0BCFA8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5333" y="836712"/>
                <a:ext cx="150425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07" name="Oval 65">
                <a:extLst>
                  <a:ext uri="{FF2B5EF4-FFF2-40B4-BE49-F238E27FC236}">
                    <a16:creationId xmlns:a16="http://schemas.microsoft.com/office/drawing/2014/main" id="{0201BA27-DA46-C97F-C401-B51D45815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709864">
                <a:off x="5810882" y="1284045"/>
                <a:ext cx="150425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08" name="Oval 66">
                <a:extLst>
                  <a:ext uri="{FF2B5EF4-FFF2-40B4-BE49-F238E27FC236}">
                    <a16:creationId xmlns:a16="http://schemas.microsoft.com/office/drawing/2014/main" id="{A6381F1B-8619-44DB-F997-9E17F13AE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19916">
                <a:off x="5299049" y="1294476"/>
                <a:ext cx="150425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4526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44AC7F-6AAF-9FF8-95D9-809437832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48" y="1101763"/>
            <a:ext cx="11309037" cy="253457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b="0" dirty="0"/>
              <a:t>ECN3 located 19 m underground (8 m of moraine above)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b="0" dirty="0"/>
              <a:t>400 GeV, 2e13 p/spill, 1e19 POT/year for future HIKE experiment (</a:t>
            </a:r>
            <a:r>
              <a:rPr lang="en-US" sz="1200" b="0" dirty="0">
                <a:solidFill>
                  <a:srgbClr val="FF0000"/>
                </a:solidFill>
              </a:rPr>
              <a:t>NA62 intensity increase 3.5 times</a:t>
            </a:r>
            <a:r>
              <a:rPr lang="en-US" sz="1200" b="0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b="0" dirty="0"/>
              <a:t>Assuming 4 years of operation (180 days/year) moraine gets activated to extensive levels in terms of Na-22 (T1/2=2.6y) and H-3 (T1/2=12y) </a:t>
            </a:r>
            <a:endParaRPr lang="en-US" sz="1200" b="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b="0" dirty="0"/>
              <a:t>Conservative limits for Na-22: 2 </a:t>
            </a:r>
            <a:r>
              <a:rPr lang="en-US" sz="1200" b="0" dirty="0" err="1"/>
              <a:t>Bq</a:t>
            </a:r>
            <a:r>
              <a:rPr lang="en-US" sz="1200" b="0" dirty="0"/>
              <a:t>/kg and H-3: 10 </a:t>
            </a:r>
            <a:r>
              <a:rPr lang="en-US" sz="1200" b="0" dirty="0" err="1"/>
              <a:t>Bq</a:t>
            </a:r>
            <a:r>
              <a:rPr lang="en-US" sz="1200" b="0" dirty="0"/>
              <a:t>/kg established for CENF exceeded by more than 1000 times in target and TAX region (Na-22 of particular concern) (here non-diluted water intake assumed, 100% leaching)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b="0" dirty="0"/>
              <a:t>New limits proposed (based on Swiss RP Ordinance/Annex7/ </a:t>
            </a:r>
            <a:r>
              <a:rPr lang="en-US" sz="1200" b="0" dirty="0" err="1"/>
              <a:t>Immission</a:t>
            </a:r>
            <a:r>
              <a:rPr lang="en-US" sz="1200" b="0" dirty="0"/>
              <a:t> limits for water and other factors taken into account) Na-22: 50 </a:t>
            </a:r>
            <a:r>
              <a:rPr lang="en-US" sz="1200" b="0" dirty="0" err="1"/>
              <a:t>Bq</a:t>
            </a:r>
            <a:r>
              <a:rPr lang="en-US" sz="1200" b="0" dirty="0"/>
              <a:t>/kg and H-3: 1000 </a:t>
            </a:r>
            <a:r>
              <a:rPr lang="en-US" sz="1200" b="0" dirty="0" err="1"/>
              <a:t>Bq</a:t>
            </a:r>
            <a:r>
              <a:rPr lang="en-US" sz="1200" b="0" dirty="0"/>
              <a:t>/kg – but still exceeded in the target/TAX </a:t>
            </a:r>
            <a:r>
              <a:rPr lang="en-US" sz="1200" b="0" dirty="0">
                <a:solidFill>
                  <a:srgbClr val="2F2F2F"/>
                </a:solidFill>
              </a:rPr>
              <a:t>region (geological studies done in the past and no deep aquifer found, moraine of low permeability) [10]</a:t>
            </a:r>
            <a:endParaRPr lang="en-US" sz="1200" b="0" dirty="0">
              <a:solidFill>
                <a:srgbClr val="2F2F2F"/>
              </a:solidFill>
              <a:highlight>
                <a:srgbClr val="FF0000"/>
              </a:highlight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ABBC7E-76CA-3D53-F572-BDC13B784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15" y="33680"/>
            <a:ext cx="10553923" cy="1065742"/>
          </a:xfrm>
        </p:spPr>
        <p:txBody>
          <a:bodyPr/>
          <a:lstStyle/>
          <a:p>
            <a:pPr algn="ctr"/>
            <a:r>
              <a:rPr lang="en-US" sz="3600" dirty="0"/>
              <a:t>Earth activation and water contamination  </a:t>
            </a:r>
            <a:br>
              <a:rPr lang="en-US" sz="3600" dirty="0"/>
            </a:br>
            <a:r>
              <a:rPr lang="en-US" sz="3600" dirty="0"/>
              <a:t>ECN3 study case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F6716-8372-2D95-0DCC-1647A437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September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31514-269B-854B-565B-00890D9BA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Nowak | RP Challenges in CERN’s north experimental areas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B7122-0B9F-BA62-13D1-20EDDEAE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C8252E85-3C89-6732-2B9B-DAD19518DC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0" t="8066" r="5107"/>
          <a:stretch/>
        </p:blipFill>
        <p:spPr>
          <a:xfrm>
            <a:off x="5018915" y="3636334"/>
            <a:ext cx="3202120" cy="2260166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CCA42B93-1F72-D58B-895A-898CE4402E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7" t="8066" r="4348"/>
          <a:stretch/>
        </p:blipFill>
        <p:spPr>
          <a:xfrm>
            <a:off x="1699930" y="3636334"/>
            <a:ext cx="3226487" cy="229317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3A5E5CA-AC9E-6D30-22A0-6403D875FEF9}"/>
              </a:ext>
            </a:extLst>
          </p:cNvPr>
          <p:cNvSpPr/>
          <p:nvPr/>
        </p:nvSpPr>
        <p:spPr>
          <a:xfrm>
            <a:off x="5557730" y="3715628"/>
            <a:ext cx="664207" cy="272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Na-22</a:t>
            </a:r>
            <a:endParaRPr lang="en-GB" sz="11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ADCA79-6076-90B3-3F97-DBC03E9A43CA}"/>
              </a:ext>
            </a:extLst>
          </p:cNvPr>
          <p:cNvSpPr/>
          <p:nvPr/>
        </p:nvSpPr>
        <p:spPr>
          <a:xfrm>
            <a:off x="2198005" y="3688761"/>
            <a:ext cx="664207" cy="272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H-3</a:t>
            </a:r>
            <a:endParaRPr lang="en-GB" sz="11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AE2404-A809-D175-2149-C959B4CE7B55}"/>
              </a:ext>
            </a:extLst>
          </p:cNvPr>
          <p:cNvSpPr txBox="1"/>
          <p:nvPr/>
        </p:nvSpPr>
        <p:spPr>
          <a:xfrm>
            <a:off x="3313173" y="3170391"/>
            <a:ext cx="4052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2F2F2F"/>
                </a:solidFill>
              </a:rPr>
              <a:t>Na-22 and H-3 specific activity (</a:t>
            </a:r>
            <a:r>
              <a:rPr lang="en-US" sz="1200" dirty="0" err="1">
                <a:solidFill>
                  <a:srgbClr val="2F2F2F"/>
                </a:solidFill>
              </a:rPr>
              <a:t>Bq</a:t>
            </a:r>
            <a:r>
              <a:rPr lang="en-US" sz="1200" dirty="0">
                <a:solidFill>
                  <a:srgbClr val="2F2F2F"/>
                </a:solidFill>
              </a:rPr>
              <a:t>/kg) at the target area </a:t>
            </a:r>
            <a:endParaRPr lang="en-GB" sz="1200" dirty="0">
              <a:solidFill>
                <a:srgbClr val="2F2F2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37093C-CA6E-F9DE-D774-3FB8FBCF95C7}"/>
              </a:ext>
            </a:extLst>
          </p:cNvPr>
          <p:cNvSpPr/>
          <p:nvPr/>
        </p:nvSpPr>
        <p:spPr>
          <a:xfrm>
            <a:off x="5018914" y="3535872"/>
            <a:ext cx="4684281" cy="24202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1A75B1-6940-FB1C-25D4-79D302FECAA2}"/>
              </a:ext>
            </a:extLst>
          </p:cNvPr>
          <p:cNvSpPr/>
          <p:nvPr/>
        </p:nvSpPr>
        <p:spPr>
          <a:xfrm>
            <a:off x="1653356" y="3032178"/>
            <a:ext cx="8226813" cy="3215898"/>
          </a:xfrm>
          <a:prstGeom prst="rect">
            <a:avLst/>
          </a:prstGeom>
          <a:noFill/>
          <a:ln w="38100">
            <a:solidFill>
              <a:srgbClr val="2F2F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49C8F7-ABBB-7087-59D8-215AE7862753}"/>
              </a:ext>
            </a:extLst>
          </p:cNvPr>
          <p:cNvSpPr txBox="1"/>
          <p:nvPr/>
        </p:nvSpPr>
        <p:spPr>
          <a:xfrm>
            <a:off x="3985550" y="6024700"/>
            <a:ext cx="134392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rgbClr val="2F2F2F"/>
                </a:solidFill>
              </a:rPr>
              <a:t>Cooling time of 1 s (</a:t>
            </a:r>
            <a:endParaRPr lang="en-GB" sz="1200" dirty="0">
              <a:solidFill>
                <a:srgbClr val="2F2F2F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92657B-20CC-47A4-BBF1-F0D6643661AA}"/>
              </a:ext>
            </a:extLst>
          </p:cNvPr>
          <p:cNvSpPr txBox="1"/>
          <p:nvPr/>
        </p:nvSpPr>
        <p:spPr>
          <a:xfrm>
            <a:off x="8150038" y="4230352"/>
            <a:ext cx="1553157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F2F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2.2 m on top and 2.8 m bottom layer exceeds the limit</a:t>
            </a:r>
          </a:p>
          <a:p>
            <a:pPr algn="ctr"/>
            <a:r>
              <a:rPr lang="en-US" sz="1200" dirty="0">
                <a:solidFill>
                  <a:srgbClr val="2F2F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max up to </a:t>
            </a:r>
          </a:p>
          <a:p>
            <a:pPr algn="ctr"/>
            <a:r>
              <a:rPr lang="en-US" sz="1200" dirty="0">
                <a:solidFill>
                  <a:srgbClr val="2F2F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3700 </a:t>
            </a:r>
            <a:r>
              <a:rPr lang="en-US" sz="1200" dirty="0" err="1">
                <a:solidFill>
                  <a:srgbClr val="2F2F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Bq</a:t>
            </a:r>
            <a:r>
              <a:rPr lang="en-US" sz="1200" dirty="0">
                <a:solidFill>
                  <a:srgbClr val="2F2F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/kg (bottom)</a:t>
            </a:r>
          </a:p>
        </p:txBody>
      </p:sp>
    </p:spTree>
    <p:extLst>
      <p:ext uri="{BB962C8B-B14F-4D97-AF65-F5344CB8AC3E}">
        <p14:creationId xmlns:p14="http://schemas.microsoft.com/office/powerpoint/2010/main" val="4058449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96EEFA-ECC5-FE6F-27B3-C39587D0C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45" y="1542873"/>
            <a:ext cx="6129018" cy="3564544"/>
          </a:xfrm>
        </p:spPr>
        <p:txBody>
          <a:bodyPr/>
          <a:lstStyle/>
          <a:p>
            <a:pPr algn="ctr">
              <a:lnSpc>
                <a:spcPts val="600"/>
              </a:lnSpc>
              <a:spcBef>
                <a:spcPts val="1200"/>
              </a:spcBef>
            </a:pPr>
            <a:r>
              <a:rPr lang="en-US" sz="1400" b="0" u="sng" dirty="0">
                <a:solidFill>
                  <a:srgbClr val="FF0000"/>
                </a:solidFill>
              </a:rPr>
              <a:t>CHALLANGE</a:t>
            </a:r>
            <a:r>
              <a:rPr lang="en-US" sz="1400" b="0" dirty="0"/>
              <a:t>: Necessity of an adequate shielding to reduce prompt dose</a:t>
            </a:r>
          </a:p>
          <a:p>
            <a:pPr algn="ctr">
              <a:lnSpc>
                <a:spcPts val="600"/>
              </a:lnSpc>
              <a:spcBef>
                <a:spcPts val="1200"/>
              </a:spcBef>
            </a:pPr>
            <a:r>
              <a:rPr lang="en-US" sz="1400" b="0" dirty="0"/>
              <a:t>and in consequence bring down soil activation to the limits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AFD15-D756-61DA-EE5B-4C2C970BE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7441-B772-D048-9C1B-F8600B03CAE1}" type="datetime3">
              <a:rPr lang="en-US" smtClean="0"/>
              <a:t>20 September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AE36E-8775-71EE-E6EC-8E2D665D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Nowak | RP Challenges in CERN’s north experimental areas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6F217-CC1E-8A81-ED12-46A4F9FC2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748DD05F-A04A-AC4B-E7E7-EF747C1745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27123" r="17863" b="39921"/>
          <a:stretch/>
        </p:blipFill>
        <p:spPr>
          <a:xfrm>
            <a:off x="172507" y="2840245"/>
            <a:ext cx="6370337" cy="1728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F5AE6C-BA9A-7B70-F2A4-41173A6F621E}"/>
              </a:ext>
            </a:extLst>
          </p:cNvPr>
          <p:cNvSpPr txBox="1"/>
          <p:nvPr/>
        </p:nvSpPr>
        <p:spPr>
          <a:xfrm>
            <a:off x="1585696" y="2189920"/>
            <a:ext cx="4260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2F2F2F"/>
                </a:solidFill>
              </a:rPr>
              <a:t>Present ECN3: NA62 MC FLUKA model</a:t>
            </a:r>
          </a:p>
          <a:p>
            <a:pPr algn="ctr"/>
            <a:r>
              <a:rPr lang="en-US" sz="1400" dirty="0">
                <a:solidFill>
                  <a:srgbClr val="2F2F2F"/>
                </a:solidFill>
              </a:rPr>
              <a:t>Shielding (side view)</a:t>
            </a:r>
            <a:endParaRPr lang="en-GB" sz="1400" dirty="0">
              <a:solidFill>
                <a:srgbClr val="2F2F2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13BDEA-1A7E-4AE7-8777-CB69A7392F23}"/>
              </a:ext>
            </a:extLst>
          </p:cNvPr>
          <p:cNvSpPr txBox="1"/>
          <p:nvPr/>
        </p:nvSpPr>
        <p:spPr>
          <a:xfrm>
            <a:off x="460631" y="4853712"/>
            <a:ext cx="588036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F2F2F"/>
                </a:solidFill>
              </a:rPr>
              <a:t>Shielding optimization is ongoing :</a:t>
            </a:r>
          </a:p>
          <a:p>
            <a:r>
              <a:rPr lang="en-US" sz="1400" dirty="0">
                <a:solidFill>
                  <a:srgbClr val="2F2F2F"/>
                </a:solidFill>
              </a:rPr>
              <a:t>Semi-Optimized shielding design assumes:</a:t>
            </a:r>
          </a:p>
          <a:p>
            <a:r>
              <a:rPr lang="en-US" sz="1400" dirty="0">
                <a:solidFill>
                  <a:srgbClr val="2F2F2F"/>
                </a:solidFill>
              </a:rPr>
              <a:t>0.8 m – 1 m of Fe floor shielding for the target and TAX region </a:t>
            </a:r>
          </a:p>
          <a:p>
            <a:r>
              <a:rPr lang="en-US" sz="1400" dirty="0">
                <a:solidFill>
                  <a:srgbClr val="2F2F2F"/>
                </a:solidFill>
              </a:rPr>
              <a:t>0.4 m Fe and 1.4 m of concrete on the target top</a:t>
            </a:r>
          </a:p>
          <a:p>
            <a:r>
              <a:rPr lang="en-US" sz="1400" dirty="0">
                <a:solidFill>
                  <a:srgbClr val="2F2F2F"/>
                </a:solidFill>
              </a:rPr>
              <a:t>Target to TAX – floor shielding 0.4- 0.6 m of iron</a:t>
            </a:r>
          </a:p>
          <a:p>
            <a:pPr algn="ctr"/>
            <a:endParaRPr lang="en-GB" sz="1600" dirty="0">
              <a:solidFill>
                <a:srgbClr val="2F2F2F"/>
              </a:solidFill>
            </a:endParaRP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8E34D028-1160-4139-70F3-60D781566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680" y="2591132"/>
            <a:ext cx="4750870" cy="332561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CCA5EBA2-DB0B-7EF6-604C-B069D018E839}"/>
              </a:ext>
            </a:extLst>
          </p:cNvPr>
          <p:cNvSpPr txBox="1">
            <a:spLocks/>
          </p:cNvSpPr>
          <p:nvPr/>
        </p:nvSpPr>
        <p:spPr>
          <a:xfrm>
            <a:off x="524748" y="259957"/>
            <a:ext cx="10553923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Earth activation and water contamination  </a:t>
            </a:r>
            <a:br>
              <a:rPr lang="en-US" dirty="0"/>
            </a:br>
            <a:r>
              <a:rPr lang="en-US" dirty="0"/>
              <a:t>ECN3 study case</a:t>
            </a:r>
            <a:endParaRPr lang="en-GB" dirty="0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A1476FC4-4337-A224-ED33-79072094BF54}"/>
              </a:ext>
            </a:extLst>
          </p:cNvPr>
          <p:cNvSpPr/>
          <p:nvPr/>
        </p:nvSpPr>
        <p:spPr>
          <a:xfrm>
            <a:off x="2013488" y="3453414"/>
            <a:ext cx="340962" cy="361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60263E9B-2156-F0D6-CF15-C39038A73446}"/>
              </a:ext>
            </a:extLst>
          </p:cNvPr>
          <p:cNvSpPr/>
          <p:nvPr/>
        </p:nvSpPr>
        <p:spPr>
          <a:xfrm rot="10800000">
            <a:off x="4514720" y="4156190"/>
            <a:ext cx="340962" cy="361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5FB8327A-D50D-9222-420B-5B7FE5525EEF}"/>
              </a:ext>
            </a:extLst>
          </p:cNvPr>
          <p:cNvSpPr txBox="1">
            <a:spLocks/>
          </p:cNvSpPr>
          <p:nvPr/>
        </p:nvSpPr>
        <p:spPr>
          <a:xfrm>
            <a:off x="6340998" y="1400439"/>
            <a:ext cx="5751892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400" b="0" dirty="0">
                <a:solidFill>
                  <a:srgbClr val="2F2F2F"/>
                </a:solidFill>
              </a:rPr>
              <a:t>Correlation of the limits of soil activation with the H*(10) prompt dose at the critical location (target: bottom soil and top soil):                             </a:t>
            </a:r>
          </a:p>
          <a:p>
            <a:pPr algn="ctr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400" b="0" dirty="0">
                <a:solidFill>
                  <a:srgbClr val="2F2F2F"/>
                </a:solidFill>
              </a:rPr>
              <a:t>Na-22 (50 </a:t>
            </a:r>
            <a:r>
              <a:rPr lang="en-US" sz="1400" b="0" dirty="0" err="1">
                <a:solidFill>
                  <a:srgbClr val="2F2F2F"/>
                </a:solidFill>
              </a:rPr>
              <a:t>Bq</a:t>
            </a:r>
            <a:r>
              <a:rPr lang="en-US" sz="1400" b="0" dirty="0">
                <a:solidFill>
                  <a:srgbClr val="2F2F2F"/>
                </a:solidFill>
              </a:rPr>
              <a:t>/kg) – 7 mSv/h                                                                     H-3 (1000 </a:t>
            </a:r>
            <a:r>
              <a:rPr lang="en-US" sz="1400" b="0" dirty="0" err="1">
                <a:solidFill>
                  <a:srgbClr val="2F2F2F"/>
                </a:solidFill>
              </a:rPr>
              <a:t>Bq</a:t>
            </a:r>
            <a:r>
              <a:rPr lang="en-US" sz="1400" b="0" dirty="0">
                <a:solidFill>
                  <a:srgbClr val="2F2F2F"/>
                </a:solidFill>
              </a:rPr>
              <a:t>/kg) – 50 mSv/h </a:t>
            </a:r>
          </a:p>
          <a:p>
            <a:pPr algn="ctr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</a:pPr>
            <a:endParaRPr lang="en-US" sz="1400" b="0" dirty="0">
              <a:solidFill>
                <a:srgbClr val="2F2F2F"/>
              </a:solidFill>
            </a:endParaRPr>
          </a:p>
          <a:p>
            <a:pPr>
              <a:spcBef>
                <a:spcPts val="0"/>
              </a:spcBef>
            </a:pP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F8FBC2-C8A9-7AB0-651E-8BB44949E43F}"/>
              </a:ext>
            </a:extLst>
          </p:cNvPr>
          <p:cNvSpPr/>
          <p:nvPr/>
        </p:nvSpPr>
        <p:spPr>
          <a:xfrm>
            <a:off x="8186709" y="4156190"/>
            <a:ext cx="852406" cy="351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7 mSv/h</a:t>
            </a:r>
            <a:endParaRPr lang="en-GB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E4F4FC-4B21-1D28-C5D8-D77EACA4DD4E}"/>
              </a:ext>
            </a:extLst>
          </p:cNvPr>
          <p:cNvSpPr txBox="1"/>
          <p:nvPr/>
        </p:nvSpPr>
        <p:spPr>
          <a:xfrm rot="5400000">
            <a:off x="10947958" y="4157317"/>
            <a:ext cx="126149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rgbClr val="2F2F2F"/>
                </a:solidFill>
              </a:rPr>
              <a:t>H*(10) - 1D in Y</a:t>
            </a:r>
            <a:endParaRPr lang="en-GB" sz="1400" dirty="0">
              <a:solidFill>
                <a:srgbClr val="2F2F2F"/>
              </a:solidFill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EA4F822-56A6-E5F4-94D2-36C80A01D86B}"/>
              </a:ext>
            </a:extLst>
          </p:cNvPr>
          <p:cNvSpPr/>
          <p:nvPr/>
        </p:nvSpPr>
        <p:spPr>
          <a:xfrm rot="10800000">
            <a:off x="2002651" y="4294245"/>
            <a:ext cx="340962" cy="361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D6841D5-9416-0844-7692-AEB22F1704B9}"/>
              </a:ext>
            </a:extLst>
          </p:cNvPr>
          <p:cNvSpPr/>
          <p:nvPr/>
        </p:nvSpPr>
        <p:spPr>
          <a:xfrm rot="10800000">
            <a:off x="3301281" y="4301226"/>
            <a:ext cx="340962" cy="361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CCA7F88-2E88-D6CE-2801-E1C02C5D618B}"/>
              </a:ext>
            </a:extLst>
          </p:cNvPr>
          <p:cNvSpPr/>
          <p:nvPr/>
        </p:nvSpPr>
        <p:spPr>
          <a:xfrm>
            <a:off x="1651000" y="3234267"/>
            <a:ext cx="1126067" cy="15520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3207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EDA-C7A8-FB9A-BB15-FC58366CF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729" y="502939"/>
            <a:ext cx="6216293" cy="460851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0" dirty="0"/>
              <a:t>A new facility design must consider</a:t>
            </a:r>
            <a:r>
              <a:rPr lang="en-US" sz="1600" dirty="0"/>
              <a:t> minimalization</a:t>
            </a:r>
            <a:r>
              <a:rPr lang="en-US" sz="1600" b="0" dirty="0"/>
              <a:t>, decommissioning and dismantling process of radioactive waste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Cost of materials used vs cost of waste disposal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Lessons learned from previous dismantling: (CV should be preserved to avoid degradation and corrosion - WANF)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Material minimalization </a:t>
            </a:r>
            <a:r>
              <a:rPr lang="en-US" sz="1600" b="0" dirty="0"/>
              <a:t>– usage of materials of low activation level, as may have a direct impact on later handling and waste disposal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 particle field dependent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 high purity, low critical impurities as cobalt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err="1"/>
              <a:t>ActiWiz</a:t>
            </a:r>
            <a:r>
              <a:rPr lang="en-US" sz="1600" dirty="0"/>
              <a:t> tool to compare operational aspects and radioactive waste produced at different location with different materials used – General Hazard Factors [11]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E.g. modular equipment and shielding, easily separated parts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altLang="en-US" sz="1600" b="1" dirty="0"/>
              <a:t>Good practice </a:t>
            </a:r>
            <a:r>
              <a:rPr lang="en-GB" altLang="en-US" sz="1600" b="0" dirty="0"/>
              <a:t>to avoid unnecessary equipment activation: only absolutely necessary equipment should be installed in areas of high radiation levels. </a:t>
            </a:r>
          </a:p>
          <a:p>
            <a:pPr marL="419100" indent="-285750">
              <a:buFont typeface="Wingdings" panose="05000000000000000000" pitchFamily="2" charset="2"/>
              <a:buChar char="ü"/>
            </a:pP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2975C1B-2AE6-D97D-1A39-0F30A60720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3763" y="0"/>
            <a:ext cx="5805680" cy="6317986"/>
          </a:xfrm>
          <a:solidFill>
            <a:schemeClr val="bg1"/>
          </a:solidFill>
        </p:spPr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78D37-3615-E912-16B1-5B213FD473A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September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44A6B-D095-FF8C-5755-B20AE539CF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E. Nowak | RP Challenges in CERN’s north experimental areas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0BE337-8C5F-3F0A-EA2D-C5E778AF09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482E0978-1718-D3F8-A5D2-C3B60C1649D1}"/>
              </a:ext>
            </a:extLst>
          </p:cNvPr>
          <p:cNvGrpSpPr>
            <a:grpSpLocks/>
          </p:cNvGrpSpPr>
          <p:nvPr/>
        </p:nvGrpSpPr>
        <p:grpSpPr bwMode="auto">
          <a:xfrm>
            <a:off x="7465340" y="399244"/>
            <a:ext cx="3676418" cy="3805982"/>
            <a:chOff x="2765893" y="2258128"/>
            <a:chExt cx="3677146" cy="35473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98B325-9CC3-E7C3-8454-3F6183613A05}"/>
                </a:ext>
              </a:extLst>
            </p:cNvPr>
            <p:cNvSpPr/>
            <p:nvPr/>
          </p:nvSpPr>
          <p:spPr bwMode="auto">
            <a:xfrm rot="18900000">
              <a:off x="3843176" y="3294693"/>
              <a:ext cx="1464000" cy="1464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sz="750" err="1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043AB2-86ED-08AD-7072-87778380091B}"/>
                </a:ext>
              </a:extLst>
            </p:cNvPr>
            <p:cNvSpPr/>
            <p:nvPr/>
          </p:nvSpPr>
          <p:spPr bwMode="auto">
            <a:xfrm rot="18900000">
              <a:off x="4917562" y="2332463"/>
              <a:ext cx="1454150" cy="14541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sz="750" err="1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74ECB0-C4DB-ABB4-0B8C-DFBED4903BD9}"/>
                </a:ext>
              </a:extLst>
            </p:cNvPr>
            <p:cNvSpPr/>
            <p:nvPr/>
          </p:nvSpPr>
          <p:spPr bwMode="auto">
            <a:xfrm rot="18900000">
              <a:off x="2827200" y="4252070"/>
              <a:ext cx="1454150" cy="14541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sz="75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17B8F3E-0C60-519A-D546-EBE7A69BF41B}"/>
                </a:ext>
              </a:extLst>
            </p:cNvPr>
            <p:cNvSpPr/>
            <p:nvPr/>
          </p:nvSpPr>
          <p:spPr bwMode="auto">
            <a:xfrm rot="18900000">
              <a:off x="4988889" y="4351338"/>
              <a:ext cx="1454150" cy="145415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sz="75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693048-9A6D-08D5-5802-1F15A336C4F1}"/>
                </a:ext>
              </a:extLst>
            </p:cNvPr>
            <p:cNvSpPr/>
            <p:nvPr/>
          </p:nvSpPr>
          <p:spPr bwMode="auto">
            <a:xfrm rot="18900000">
              <a:off x="2765893" y="2258128"/>
              <a:ext cx="1454150" cy="1454150"/>
            </a:xfrm>
            <a:prstGeom prst="rect">
              <a:avLst/>
            </a:prstGeom>
            <a:noFill/>
            <a:ln w="38100">
              <a:solidFill>
                <a:schemeClr val="tx1">
                  <a:lumMod val="7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sz="750" err="1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Freeform 32">
              <a:extLst>
                <a:ext uri="{FF2B5EF4-FFF2-40B4-BE49-F238E27FC236}">
                  <a16:creationId xmlns:a16="http://schemas.microsoft.com/office/drawing/2014/main" id="{FF9857F9-D4A5-6C18-9D0D-CAEB238D1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6975" y="4710113"/>
              <a:ext cx="3175" cy="3175"/>
            </a:xfrm>
            <a:custGeom>
              <a:avLst/>
              <a:gdLst>
                <a:gd name="T0" fmla="*/ 2147483646 w 13"/>
                <a:gd name="T1" fmla="*/ 0 h 20"/>
                <a:gd name="T2" fmla="*/ 0 w 13"/>
                <a:gd name="T3" fmla="*/ 0 h 20"/>
                <a:gd name="T4" fmla="*/ 2147483646 w 13"/>
                <a:gd name="T5" fmla="*/ 2147483646 h 20"/>
                <a:gd name="T6" fmla="*/ 2147483646 w 13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0">
                  <a:moveTo>
                    <a:pt x="1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7"/>
                    <a:pt x="6" y="13"/>
                    <a:pt x="8" y="2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GB" sz="1350"/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47F93484-7152-3BC3-AC33-2E93CBB5A064}"/>
                </a:ext>
              </a:extLst>
            </p:cNvPr>
            <p:cNvSpPr txBox="1"/>
            <p:nvPr/>
          </p:nvSpPr>
          <p:spPr bwMode="auto">
            <a:xfrm>
              <a:off x="2926677" y="4990089"/>
              <a:ext cx="1281112" cy="553997"/>
            </a:xfrm>
            <a:prstGeom prst="rect">
              <a:avLst/>
            </a:prstGeom>
            <a:noFill/>
          </p:spPr>
          <p:txBody>
            <a:bodyPr lIns="0" tIns="0" rIns="0" bIns="0">
              <a:normAutofit lnSpcReduction="10000"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450"/>
                </a:spcBef>
                <a:defRPr/>
              </a:pPr>
              <a:r>
                <a:rPr lang="en-US" sz="1600" cap="all" dirty="0">
                  <a:latin typeface="Calibri" panose="020F0502020204030204" pitchFamily="34" charset="0"/>
                </a:rPr>
                <a:t>Water and Ground activation</a:t>
              </a:r>
            </a:p>
          </p:txBody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71BDC333-8876-AE58-1A41-92CD176C9D02}"/>
                </a:ext>
              </a:extLst>
            </p:cNvPr>
            <p:cNvSpPr txBox="1"/>
            <p:nvPr/>
          </p:nvSpPr>
          <p:spPr bwMode="auto">
            <a:xfrm>
              <a:off x="4978401" y="5078413"/>
              <a:ext cx="1295400" cy="369332"/>
            </a:xfrm>
            <a:prstGeom prst="rect">
              <a:avLst/>
            </a:prstGeom>
            <a:noFill/>
          </p:spPr>
          <p:txBody>
            <a:bodyPr lIns="0" tIns="0" rIns="0" bIns="0">
              <a:normAutofit lnSpcReduction="10000"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450"/>
                </a:spcBef>
                <a:defRPr/>
              </a:pPr>
              <a:r>
                <a:rPr lang="en-US" sz="1600" cap="all" dirty="0">
                  <a:latin typeface="Calibri" panose="020F0502020204030204" pitchFamily="34" charset="0"/>
                </a:rPr>
                <a:t>Radioactive waste</a:t>
              </a:r>
              <a:endParaRPr lang="en-US" sz="1600" dirty="0">
                <a:latin typeface="Calibri" panose="020F0502020204030204" pitchFamily="34" charset="0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EA016320-8B92-8A84-7F67-E7FA559B7A40}"/>
                </a:ext>
              </a:extLst>
            </p:cNvPr>
            <p:cNvSpPr txBox="1"/>
            <p:nvPr/>
          </p:nvSpPr>
          <p:spPr bwMode="auto">
            <a:xfrm>
              <a:off x="4859338" y="2973388"/>
              <a:ext cx="1549400" cy="369332"/>
            </a:xfrm>
            <a:prstGeom prst="rect">
              <a:avLst/>
            </a:prstGeom>
            <a:noFill/>
          </p:spPr>
          <p:txBody>
            <a:bodyPr lIns="0" tIns="0" rIns="0" bIns="0">
              <a:normAutofit lnSpcReduction="10000"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450"/>
                </a:spcBef>
                <a:defRPr/>
              </a:pPr>
              <a:r>
                <a:rPr lang="en-US" sz="1600" cap="all" dirty="0">
                  <a:latin typeface="Calibri" panose="020F0502020204030204" pitchFamily="34" charset="0"/>
                </a:rPr>
                <a:t>Air and He </a:t>
              </a:r>
              <a:br>
                <a:rPr lang="en-US" sz="1600" cap="all" dirty="0">
                  <a:latin typeface="Calibri" panose="020F0502020204030204" pitchFamily="34" charset="0"/>
                </a:rPr>
              </a:br>
              <a:r>
                <a:rPr lang="en-US" sz="1600" cap="all" dirty="0">
                  <a:latin typeface="Calibri" panose="020F0502020204030204" pitchFamily="34" charset="0"/>
                </a:rPr>
                <a:t>activation</a:t>
              </a:r>
            </a:p>
          </p:txBody>
        </p:sp>
        <p:sp>
          <p:nvSpPr>
            <p:cNvPr id="18" name="TextBox 32">
              <a:extLst>
                <a:ext uri="{FF2B5EF4-FFF2-40B4-BE49-F238E27FC236}">
                  <a16:creationId xmlns:a16="http://schemas.microsoft.com/office/drawing/2014/main" id="{ED21C6C1-35D9-8D01-5125-C39FECB66CFB}"/>
                </a:ext>
              </a:extLst>
            </p:cNvPr>
            <p:cNvSpPr txBox="1"/>
            <p:nvPr/>
          </p:nvSpPr>
          <p:spPr bwMode="auto">
            <a:xfrm>
              <a:off x="2846388" y="2973388"/>
              <a:ext cx="1368425" cy="369332"/>
            </a:xfrm>
            <a:prstGeom prst="rect">
              <a:avLst/>
            </a:prstGeom>
            <a:noFill/>
          </p:spPr>
          <p:txBody>
            <a:bodyPr lIns="0" tIns="0" rIns="0" bIns="0">
              <a:normAutofit fontScale="77500" lnSpcReduction="20000"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450"/>
                </a:spcBef>
                <a:defRPr/>
              </a:pPr>
              <a:r>
                <a:rPr lang="en-US" sz="1600" cap="all" dirty="0">
                  <a:latin typeface="Calibri" panose="020F0502020204030204" pitchFamily="34" charset="0"/>
                </a:rPr>
                <a:t>Prompt and residual radiation</a:t>
              </a: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03CD02D2-711A-3886-1AF5-74D80EFFA746}"/>
                </a:ext>
              </a:extLst>
            </p:cNvPr>
            <p:cNvSpPr txBox="1"/>
            <p:nvPr/>
          </p:nvSpPr>
          <p:spPr>
            <a:xfrm>
              <a:off x="3805238" y="4005263"/>
              <a:ext cx="1530349" cy="369332"/>
            </a:xfrm>
            <a:prstGeom prst="rect">
              <a:avLst/>
            </a:prstGeom>
            <a:noFill/>
          </p:spPr>
          <p:txBody>
            <a:bodyPr lIns="0" tIns="0" rIns="0" bIns="0">
              <a:normAutofit lnSpcReduction="10000"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450"/>
                </a:spcBef>
                <a:defRPr/>
              </a:pPr>
              <a:r>
                <a:rPr lang="en-GB" sz="1600" cap="all" dirty="0">
                  <a:solidFill>
                    <a:schemeClr val="bg1"/>
                  </a:solidFill>
                  <a:latin typeface="Calibri" panose="020F0502020204030204" pitchFamily="34" charset="0"/>
                </a:rPr>
                <a:t>Radiation Protection</a:t>
              </a: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CDEF1964-76FE-1656-FE9C-CA945FACA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6" t="22607" r="84581" b="72537"/>
            <a:stretch>
              <a:fillRect/>
            </a:stretch>
          </p:blipFill>
          <p:spPr bwMode="auto">
            <a:xfrm>
              <a:off x="5421313" y="2400300"/>
              <a:ext cx="425450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8">
              <a:extLst>
                <a:ext uri="{FF2B5EF4-FFF2-40B4-BE49-F238E27FC236}">
                  <a16:creationId xmlns:a16="http://schemas.microsoft.com/office/drawing/2014/main" id="{DC56D633-4FD6-163E-9235-31593CB363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94325" y="4438650"/>
              <a:ext cx="423863" cy="500063"/>
              <a:chOff x="5394049" y="4294337"/>
              <a:chExt cx="424800" cy="500329"/>
            </a:xfrm>
          </p:grpSpPr>
          <p:pic>
            <p:nvPicPr>
              <p:cNvPr id="44" name="Picture 2" descr="\\cern.ch\dfs\Users\c\clstrabe\Desktop\images.jpg">
                <a:extLst>
                  <a:ext uri="{FF2B5EF4-FFF2-40B4-BE49-F238E27FC236}">
                    <a16:creationId xmlns:a16="http://schemas.microsoft.com/office/drawing/2014/main" id="{5B792A61-83AA-72A8-81DC-387ADA4F47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99" t="11519" r="8327" b="8969"/>
              <a:stretch>
                <a:fillRect/>
              </a:stretch>
            </p:blipFill>
            <p:spPr bwMode="auto">
              <a:xfrm>
                <a:off x="5394049" y="4294337"/>
                <a:ext cx="424800" cy="476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Rectangle 4">
                <a:extLst>
                  <a:ext uri="{FF2B5EF4-FFF2-40B4-BE49-F238E27FC236}">
                    <a16:creationId xmlns:a16="http://schemas.microsoft.com/office/drawing/2014/main" id="{6E51365A-5514-78A7-C401-6B2A8DA82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4049" y="4294337"/>
                <a:ext cx="424800" cy="500329"/>
              </a:xfrm>
              <a:prstGeom prst="rect">
                <a:avLst/>
              </a:prstGeom>
              <a:solidFill>
                <a:schemeClr val="bg1">
                  <a:alpha val="23921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2" name="Group 9">
              <a:extLst>
                <a:ext uri="{FF2B5EF4-FFF2-40B4-BE49-F238E27FC236}">
                  <a16:creationId xmlns:a16="http://schemas.microsoft.com/office/drawing/2014/main" id="{8B139DA4-1C92-36C6-E534-7B05929F93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4056" y="2378075"/>
              <a:ext cx="452436" cy="500063"/>
              <a:chOff x="3294107" y="2233835"/>
              <a:chExt cx="452494" cy="500329"/>
            </a:xfrm>
          </p:grpSpPr>
          <p:pic>
            <p:nvPicPr>
              <p:cNvPr id="38" name="Picture 3" descr="\\cern.ch\dfs\Users\c\clstrabe\Desktop\imagesCAS65GKI.jpg">
                <a:extLst>
                  <a:ext uri="{FF2B5EF4-FFF2-40B4-BE49-F238E27FC236}">
                    <a16:creationId xmlns:a16="http://schemas.microsoft.com/office/drawing/2014/main" id="{C9EF16CC-85DA-64C9-4BC0-22FA006683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321801" y="2273006"/>
                <a:ext cx="424800" cy="42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1DD7CFA5-582D-6C96-816B-FDB7677F8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7864" y="2265479"/>
                <a:ext cx="280800" cy="72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40" name="Rectangle 41">
                <a:extLst>
                  <a:ext uri="{FF2B5EF4-FFF2-40B4-BE49-F238E27FC236}">
                    <a16:creationId xmlns:a16="http://schemas.microsoft.com/office/drawing/2014/main" id="{99C9675F-9DA5-0D13-7CE9-FC92EC04B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7864" y="2430000"/>
                <a:ext cx="280800" cy="10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41" name="Rectangle 42">
                <a:extLst>
                  <a:ext uri="{FF2B5EF4-FFF2-40B4-BE49-F238E27FC236}">
                    <a16:creationId xmlns:a16="http://schemas.microsoft.com/office/drawing/2014/main" id="{AAE41A72-B940-10E2-0D46-5629D4FF85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7864" y="2618035"/>
                <a:ext cx="280800" cy="72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42" name="Isosceles Triangle 6">
                <a:extLst>
                  <a:ext uri="{FF2B5EF4-FFF2-40B4-BE49-F238E27FC236}">
                    <a16:creationId xmlns:a16="http://schemas.microsoft.com/office/drawing/2014/main" id="{C452370B-70AD-85C9-F14D-FBB958F40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608456" y="2442502"/>
                <a:ext cx="172800" cy="7200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43" name="Rectangle 44">
                <a:extLst>
                  <a:ext uri="{FF2B5EF4-FFF2-40B4-BE49-F238E27FC236}">
                    <a16:creationId xmlns:a16="http://schemas.microsoft.com/office/drawing/2014/main" id="{2104E145-CB21-9F73-EFCB-F2BB811A02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107" y="2233835"/>
                <a:ext cx="452494" cy="500329"/>
              </a:xfrm>
              <a:prstGeom prst="rect">
                <a:avLst/>
              </a:prstGeom>
              <a:solidFill>
                <a:schemeClr val="bg1">
                  <a:alpha val="36078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3" name="Group 39">
              <a:extLst>
                <a:ext uri="{FF2B5EF4-FFF2-40B4-BE49-F238E27FC236}">
                  <a16:creationId xmlns:a16="http://schemas.microsoft.com/office/drawing/2014/main" id="{A24DBBA0-03A0-C15B-A30D-EAF3B5D323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1050" y="4479925"/>
              <a:ext cx="444500" cy="458788"/>
              <a:chOff x="3321801" y="4336476"/>
              <a:chExt cx="444212" cy="458190"/>
            </a:xfrm>
          </p:grpSpPr>
          <p:pic>
            <p:nvPicPr>
              <p:cNvPr id="34" name="Picture 2">
                <a:extLst>
                  <a:ext uri="{FF2B5EF4-FFF2-40B4-BE49-F238E27FC236}">
                    <a16:creationId xmlns:a16="http://schemas.microsoft.com/office/drawing/2014/main" id="{FB120C09-44E9-A027-0618-5CB209150E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76" t="31375" r="82220" b="63770"/>
              <a:stretch>
                <a:fillRect/>
              </a:stretch>
            </p:blipFill>
            <p:spPr bwMode="auto">
              <a:xfrm>
                <a:off x="3321801" y="4336476"/>
                <a:ext cx="424800" cy="458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Rectangle 37">
                <a:extLst>
                  <a:ext uri="{FF2B5EF4-FFF2-40B4-BE49-F238E27FC236}">
                    <a16:creationId xmlns:a16="http://schemas.microsoft.com/office/drawing/2014/main" id="{DEB13706-ECDD-B1AC-136F-ACB61EDB0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316096">
                <a:off x="3680957" y="4356000"/>
                <a:ext cx="85056" cy="1006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36" name="Oval 38">
                <a:extLst>
                  <a:ext uri="{FF2B5EF4-FFF2-40B4-BE49-F238E27FC236}">
                    <a16:creationId xmlns:a16="http://schemas.microsoft.com/office/drawing/2014/main" id="{39916970-7049-620E-38C8-1D8D814B2F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841534">
                <a:off x="3496389" y="4543416"/>
                <a:ext cx="75624" cy="485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37" name="Oval 52">
                <a:extLst>
                  <a:ext uri="{FF2B5EF4-FFF2-40B4-BE49-F238E27FC236}">
                    <a16:creationId xmlns:a16="http://schemas.microsoft.com/office/drawing/2014/main" id="{F39BD6DE-6091-ABF0-6B62-2A127376A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841534">
                <a:off x="3595454" y="4472516"/>
                <a:ext cx="75624" cy="587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4" name="Group 47">
              <a:extLst>
                <a:ext uri="{FF2B5EF4-FFF2-40B4-BE49-F238E27FC236}">
                  <a16:creationId xmlns:a16="http://schemas.microsoft.com/office/drawing/2014/main" id="{FD09CFE9-218B-1B82-73E1-5AC6E5AC265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18000" y="3357563"/>
              <a:ext cx="504825" cy="503237"/>
              <a:chOff x="5291758" y="836712"/>
              <a:chExt cx="684000" cy="684000"/>
            </a:xfrm>
          </p:grpSpPr>
          <p:sp>
            <p:nvSpPr>
              <p:cNvPr id="25" name="Oval 40">
                <a:extLst>
                  <a:ext uri="{FF2B5EF4-FFF2-40B4-BE49-F238E27FC236}">
                    <a16:creationId xmlns:a16="http://schemas.microsoft.com/office/drawing/2014/main" id="{74466A1B-A7F1-83D8-1307-AA5722733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758" y="836712"/>
                <a:ext cx="684000" cy="6840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26" name="Oval 58">
                <a:extLst>
                  <a:ext uri="{FF2B5EF4-FFF2-40B4-BE49-F238E27FC236}">
                    <a16:creationId xmlns:a16="http://schemas.microsoft.com/office/drawing/2014/main" id="{1865677B-05CD-94C3-AB82-5D1A0B717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7758" y="872712"/>
                <a:ext cx="612000" cy="612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" name="Isosceles Triangle 43">
                <a:extLst>
                  <a:ext uri="{FF2B5EF4-FFF2-40B4-BE49-F238E27FC236}">
                    <a16:creationId xmlns:a16="http://schemas.microsoft.com/office/drawing/2014/main" id="{9B4D84E1-4B44-3E45-B105-38DB9FE8F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480824" y="874703"/>
                <a:ext cx="305867" cy="308421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28" name="Isosceles Triangle 60">
                <a:extLst>
                  <a:ext uri="{FF2B5EF4-FFF2-40B4-BE49-F238E27FC236}">
                    <a16:creationId xmlns:a16="http://schemas.microsoft.com/office/drawing/2014/main" id="{22407298-C3D0-7212-9D41-74CACD02F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600000">
                <a:off x="5612417" y="1096500"/>
                <a:ext cx="305867" cy="308421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29" name="Isosceles Triangle 61">
                <a:extLst>
                  <a:ext uri="{FF2B5EF4-FFF2-40B4-BE49-F238E27FC236}">
                    <a16:creationId xmlns:a16="http://schemas.microsoft.com/office/drawing/2014/main" id="{46AC5D94-E62D-51AD-3311-BC7C1516E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00000">
                <a:off x="5349164" y="1096500"/>
                <a:ext cx="305867" cy="308421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30" name="Oval 57">
                <a:extLst>
                  <a:ext uri="{FF2B5EF4-FFF2-40B4-BE49-F238E27FC236}">
                    <a16:creationId xmlns:a16="http://schemas.microsoft.com/office/drawing/2014/main" id="{E9465423-F447-2B65-8F7B-D45328CBD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1758" y="1106712"/>
                <a:ext cx="144000" cy="144000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Oval 46">
                <a:extLst>
                  <a:ext uri="{FF2B5EF4-FFF2-40B4-BE49-F238E27FC236}">
                    <a16:creationId xmlns:a16="http://schemas.microsoft.com/office/drawing/2014/main" id="{29639138-B794-528A-A591-EB2100524E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5333" y="836712"/>
                <a:ext cx="150425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DD60C6E4-95A7-3515-DF83-881ABFFA0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709864">
                <a:off x="5810882" y="1284045"/>
                <a:ext cx="150425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61CD762-C8F3-6F18-74CD-21E971231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19916">
                <a:off x="5299049" y="1294476"/>
                <a:ext cx="150425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0BB2BAB-BDB9-AF70-2E86-CBB2E37021BE}"/>
                  </a:ext>
                </a:extLst>
              </p:cNvPr>
              <p:cNvSpPr txBox="1"/>
              <p:nvPr/>
            </p:nvSpPr>
            <p:spPr>
              <a:xfrm>
                <a:off x="6448750" y="4501208"/>
                <a:ext cx="1303947" cy="596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𝐿𝐿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0BB2BAB-BDB9-AF70-2E86-CBB2E3702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750" y="4501208"/>
                <a:ext cx="1303947" cy="5965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0A4BB9C4-21CC-9E41-FA06-47699700F57F}"/>
              </a:ext>
            </a:extLst>
          </p:cNvPr>
          <p:cNvSpPr txBox="1"/>
          <p:nvPr/>
        </p:nvSpPr>
        <p:spPr>
          <a:xfrm>
            <a:off x="7820326" y="4612321"/>
            <a:ext cx="316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H*(10)@10cm distance &gt; 0.1 µ</a:t>
            </a:r>
            <a:r>
              <a:rPr lang="en-US" sz="1400" dirty="0" err="1">
                <a:solidFill>
                  <a:srgbClr val="FF0000"/>
                </a:solidFill>
              </a:rPr>
              <a:t>Sv</a:t>
            </a:r>
            <a:r>
              <a:rPr lang="en-US" sz="1400" dirty="0">
                <a:solidFill>
                  <a:srgbClr val="FF0000"/>
                </a:solidFill>
              </a:rPr>
              <a:t>/h  </a:t>
            </a:r>
            <a:endParaRPr lang="en-GB" sz="1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B9171EA-0BAC-73A3-E741-025E9153BA28}"/>
                  </a:ext>
                </a:extLst>
              </p:cNvPr>
              <p:cNvSpPr txBox="1"/>
              <p:nvPr/>
            </p:nvSpPr>
            <p:spPr>
              <a:xfrm>
                <a:off x="10925441" y="4525585"/>
                <a:ext cx="1307730" cy="585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𝐶𝑆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B9171EA-0BAC-73A3-E741-025E9153B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5441" y="4525585"/>
                <a:ext cx="1307730" cy="5858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1D2E1614-6CA4-44C1-3DFE-52D2BA25C348}"/>
              </a:ext>
            </a:extLst>
          </p:cNvPr>
          <p:cNvSpPr txBox="1"/>
          <p:nvPr/>
        </p:nvSpPr>
        <p:spPr>
          <a:xfrm>
            <a:off x="7104678" y="5278617"/>
            <a:ext cx="3684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LL – </a:t>
            </a:r>
            <a:r>
              <a:rPr lang="en-US" sz="1200" dirty="0" err="1"/>
              <a:t>swiss</a:t>
            </a:r>
            <a:r>
              <a:rPr lang="en-US" sz="1200" dirty="0"/>
              <a:t> clearance limit for a radioisotope </a:t>
            </a:r>
            <a:r>
              <a:rPr lang="en-US" sz="1200" dirty="0" err="1"/>
              <a:t>i</a:t>
            </a:r>
            <a:r>
              <a:rPr lang="en-US" sz="1200" dirty="0"/>
              <a:t> (</a:t>
            </a:r>
            <a:r>
              <a:rPr lang="en-US" sz="1200" dirty="0" err="1"/>
              <a:t>Bq</a:t>
            </a:r>
            <a:r>
              <a:rPr lang="en-US" sz="1200" dirty="0"/>
              <a:t>/g)</a:t>
            </a:r>
          </a:p>
          <a:p>
            <a:r>
              <a:rPr lang="en-US" sz="1200" dirty="0"/>
              <a:t>Ai – specific activity of a radioisotope </a:t>
            </a:r>
            <a:r>
              <a:rPr lang="en-US" sz="1200" dirty="0" err="1"/>
              <a:t>i</a:t>
            </a:r>
            <a:endParaRPr lang="en-GB" sz="12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C9DDB3F-6EBF-5C41-8337-4F4F75F15C55}"/>
              </a:ext>
            </a:extLst>
          </p:cNvPr>
          <p:cNvSpPr txBox="1"/>
          <p:nvPr/>
        </p:nvSpPr>
        <p:spPr>
          <a:xfrm>
            <a:off x="7093621" y="5690388"/>
            <a:ext cx="4511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Ci – limit for surface contamination for a radioisotope </a:t>
            </a:r>
            <a:r>
              <a:rPr lang="en-US" sz="1200" dirty="0" err="1"/>
              <a:t>i</a:t>
            </a:r>
            <a:r>
              <a:rPr lang="en-US" sz="1200" dirty="0"/>
              <a:t> (</a:t>
            </a:r>
            <a:r>
              <a:rPr lang="en-US" sz="1200" dirty="0" err="1"/>
              <a:t>Bq</a:t>
            </a:r>
            <a:r>
              <a:rPr lang="en-US" sz="1200" dirty="0"/>
              <a:t>/cm2)</a:t>
            </a:r>
          </a:p>
          <a:p>
            <a:r>
              <a:rPr lang="en-US" sz="1200" dirty="0" err="1"/>
              <a:t>Csi</a:t>
            </a:r>
            <a:r>
              <a:rPr lang="en-US" sz="1200" dirty="0"/>
              <a:t> – surface contamination of a radioisotope i (</a:t>
            </a:r>
            <a:r>
              <a:rPr lang="en-US" sz="1200" dirty="0" err="1"/>
              <a:t>Bq</a:t>
            </a:r>
            <a:r>
              <a:rPr lang="en-US" sz="1200" dirty="0"/>
              <a:t>/cm2)</a:t>
            </a:r>
            <a:endParaRPr lang="en-GB" sz="12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3EEF43A-1A45-1524-7AF7-B8B3D27B0C4F}"/>
              </a:ext>
            </a:extLst>
          </p:cNvPr>
          <p:cNvSpPr txBox="1"/>
          <p:nvPr/>
        </p:nvSpPr>
        <p:spPr>
          <a:xfrm>
            <a:off x="7639257" y="4650783"/>
            <a:ext cx="3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or</a:t>
            </a:r>
            <a:r>
              <a:rPr lang="en-US" sz="1200" dirty="0"/>
              <a:t> </a:t>
            </a:r>
            <a:endParaRPr lang="en-GB" sz="12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C569EED-6E12-B649-8227-75A10DA905AA}"/>
              </a:ext>
            </a:extLst>
          </p:cNvPr>
          <p:cNvSpPr txBox="1"/>
          <p:nvPr/>
        </p:nvSpPr>
        <p:spPr>
          <a:xfrm>
            <a:off x="10761300" y="4650783"/>
            <a:ext cx="3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or</a:t>
            </a:r>
            <a:r>
              <a:rPr lang="en-US" sz="1200" dirty="0"/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025009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0447C6-707D-F196-56BC-888476ACA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82" y="140807"/>
            <a:ext cx="9589273" cy="1065742"/>
          </a:xfrm>
        </p:spPr>
        <p:txBody>
          <a:bodyPr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C</a:t>
            </a:r>
            <a:r>
              <a:rPr lang="en-US" sz="3600" dirty="0" err="1"/>
              <a:t>ern</a:t>
            </a:r>
            <a:r>
              <a:rPr lang="en-US" sz="3600" dirty="0">
                <a:solidFill>
                  <a:srgbClr val="FF0000"/>
                </a:solidFill>
              </a:rPr>
              <a:t> N</a:t>
            </a:r>
            <a:r>
              <a:rPr lang="en-US" sz="3600" dirty="0"/>
              <a:t>eutrino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to</a:t>
            </a:r>
            <a:r>
              <a:rPr lang="en-US" sz="3600" dirty="0">
                <a:solidFill>
                  <a:srgbClr val="FF0000"/>
                </a:solidFill>
              </a:rPr>
              <a:t> G</a:t>
            </a:r>
            <a:r>
              <a:rPr lang="en-US" sz="3600" dirty="0"/>
              <a:t>ran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</a:t>
            </a:r>
            <a:r>
              <a:rPr lang="en-US" sz="3600" dirty="0" err="1"/>
              <a:t>asso</a:t>
            </a:r>
            <a:r>
              <a:rPr lang="en-US" sz="3600" dirty="0"/>
              <a:t> experiment dismantling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4C37F-30B6-2D50-C3E0-DE59665D3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September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E5C8D-5E34-2B9C-FB94-41921EB79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Nowak | RP Challenges in CERN’s north experimental areas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D58FE-A989-E57D-31B8-665003778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C1ADFF-9C10-093D-9848-5C6143E7FD20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34" b="18837"/>
          <a:stretch/>
        </p:blipFill>
        <p:spPr>
          <a:xfrm>
            <a:off x="8184226" y="513442"/>
            <a:ext cx="3292568" cy="250719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4803100-FC3C-9F6D-B87B-E5A4D3755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6332" r="19908" b="-2"/>
          <a:stretch/>
        </p:blipFill>
        <p:spPr>
          <a:xfrm>
            <a:off x="9750455" y="136526"/>
            <a:ext cx="1788931" cy="179599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93D91A-082D-CA50-A3C2-64580D04FB5B}"/>
              </a:ext>
            </a:extLst>
          </p:cNvPr>
          <p:cNvCxnSpPr/>
          <p:nvPr/>
        </p:nvCxnSpPr>
        <p:spPr>
          <a:xfrm flipH="1">
            <a:off x="9925520" y="1439906"/>
            <a:ext cx="526731" cy="12599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6D9905C-7082-B134-B777-CFD4FA1198F2}"/>
              </a:ext>
            </a:extLst>
          </p:cNvPr>
          <p:cNvSpPr txBox="1"/>
          <p:nvPr/>
        </p:nvSpPr>
        <p:spPr>
          <a:xfrm>
            <a:off x="128639" y="1114991"/>
            <a:ext cx="8543513" cy="52475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F2F2F"/>
                </a:solidFill>
              </a:rPr>
              <a:t>CNGS in operation from 2008-2012, 2.25e20 POT, </a:t>
            </a:r>
            <a:r>
              <a:rPr lang="en-US" sz="1400" dirty="0">
                <a:solidFill>
                  <a:srgbClr val="FF0000"/>
                </a:solidFill>
              </a:rPr>
              <a:t>160 kW </a:t>
            </a:r>
            <a:r>
              <a:rPr lang="en-US" sz="1400" dirty="0">
                <a:solidFill>
                  <a:srgbClr val="2F2F2F"/>
                </a:solidFill>
              </a:rPr>
              <a:t>(500 kW), 60 m underground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F2F2F"/>
                </a:solidFill>
              </a:rPr>
              <a:t>100 m beam line equipment in TCC4 cavern still radioactive despite 9.5 y of cooling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F2F2F"/>
                </a:solidFill>
              </a:rPr>
              <a:t>To be dismantled and disposed: target, horns (7m), beam monitor, helium vessel (70m), shielding blocks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F2F2F"/>
                </a:solidFill>
              </a:rPr>
              <a:t>High contact dose rates: up to </a:t>
            </a:r>
            <a:r>
              <a:rPr lang="en-US" sz="1400" dirty="0">
                <a:solidFill>
                  <a:srgbClr val="FF0000"/>
                </a:solidFill>
              </a:rPr>
              <a:t>50 mSv/h </a:t>
            </a:r>
            <a:r>
              <a:rPr lang="en-US" sz="1400" dirty="0">
                <a:solidFill>
                  <a:srgbClr val="2F2F2F"/>
                </a:solidFill>
              </a:rPr>
              <a:t>at the target tube </a:t>
            </a:r>
          </a:p>
          <a:p>
            <a:pPr>
              <a:lnSpc>
                <a:spcPct val="150000"/>
              </a:lnSpc>
            </a:pPr>
            <a:endParaRPr lang="en-US" sz="1400" u="sng" dirty="0">
              <a:solidFill>
                <a:srgbClr val="FF0000"/>
              </a:solidFill>
            </a:endParaRPr>
          </a:p>
          <a:p>
            <a:endParaRPr lang="en-US" sz="1400" u="sng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03030"/>
                </a:solidFill>
              </a:rPr>
              <a:t>No direct access to the beam line and any possibility to measure dose rates close to the beam - MC FLUKA and ACTIWIZ calculations essential!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US" sz="1200" dirty="0">
              <a:solidFill>
                <a:srgbClr val="30303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03030"/>
                </a:solidFill>
              </a:rPr>
              <a:t>Requires preparation on waste classification and management strategy work  </a:t>
            </a:r>
            <a:r>
              <a:rPr lang="en-US" sz="1200" dirty="0">
                <a:solidFill>
                  <a:srgbClr val="303030"/>
                </a:solidFill>
                <a:sym typeface="Wingdings" panose="05000000000000000000" pitchFamily="2" charset="2"/>
              </a:rPr>
              <a:t> </a:t>
            </a:r>
            <a:r>
              <a:rPr lang="en-US" sz="1200" dirty="0">
                <a:solidFill>
                  <a:srgbClr val="303030"/>
                </a:solidFill>
              </a:rPr>
              <a:t>classification based on radionuclide inventories and residual dose rates to establish elimination pathways (huge computational work)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US" sz="1200" dirty="0">
              <a:solidFill>
                <a:srgbClr val="30303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03030"/>
                </a:solidFill>
              </a:rPr>
              <a:t>CERN site: RWTC Radioactive Waste Treatment Center at CERN has limited space (temporary storage only)</a:t>
            </a:r>
          </a:p>
          <a:p>
            <a:r>
              <a:rPr lang="en-US" sz="1200" dirty="0">
                <a:solidFill>
                  <a:srgbClr val="303030"/>
                </a:solidFill>
              </a:rPr>
              <a:t>    a new storage building in proximity required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US" sz="1200" dirty="0">
              <a:solidFill>
                <a:srgbClr val="30303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03030"/>
                </a:solidFill>
              </a:rPr>
              <a:t>Each step of dismantling: decontamination, transport, storage, processing, volume reduction and final disposal </a:t>
            </a:r>
          </a:p>
          <a:p>
            <a:r>
              <a:rPr lang="en-US" sz="1200" dirty="0">
                <a:solidFill>
                  <a:srgbClr val="303030"/>
                </a:solidFill>
              </a:rPr>
              <a:t>    each action respecting the ALARA principle (risk due to contamination and irradiation)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US" sz="1200" dirty="0">
              <a:solidFill>
                <a:srgbClr val="30303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03030"/>
                </a:solidFill>
              </a:rPr>
              <a:t>Particular concern for highly activated items – target, horn, beam monitor but also huge items </a:t>
            </a:r>
          </a:p>
          <a:p>
            <a:r>
              <a:rPr lang="en-US" sz="1200" dirty="0">
                <a:solidFill>
                  <a:srgbClr val="303030"/>
                </a:solidFill>
              </a:rPr>
              <a:t>to be processed and further disposed – detailed procedures</a:t>
            </a:r>
          </a:p>
          <a:p>
            <a:endParaRPr lang="en-US" sz="1200" dirty="0">
              <a:solidFill>
                <a:srgbClr val="30303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03030"/>
                </a:solidFill>
              </a:rPr>
              <a:t>High cost of radioactive waste disposal in general but </a:t>
            </a:r>
            <a:r>
              <a:rPr lang="en-US" sz="1200" dirty="0">
                <a:solidFill>
                  <a:srgbClr val="303030"/>
                </a:solidFill>
                <a:sym typeface="Wingdings" panose="05000000000000000000" pitchFamily="2" charset="2"/>
              </a:rPr>
              <a:t>reuse of concrete blocks in other CERN’s</a:t>
            </a:r>
          </a:p>
          <a:p>
            <a:r>
              <a:rPr lang="en-US" sz="1200" dirty="0">
                <a:solidFill>
                  <a:srgbClr val="303030"/>
                </a:solidFill>
                <a:sym typeface="Wingdings" panose="05000000000000000000" pitchFamily="2" charset="2"/>
              </a:rPr>
              <a:t> experiments/upgrades allows to save  ~4MCHF!</a:t>
            </a:r>
            <a:endParaRPr lang="en-US" dirty="0">
              <a:solidFill>
                <a:srgbClr val="2F2F2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800" dirty="0">
              <a:solidFill>
                <a:srgbClr val="2F2F2F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DE0A66-4C2F-002A-0C0D-024E67C07EB6}"/>
              </a:ext>
            </a:extLst>
          </p:cNvPr>
          <p:cNvGrpSpPr/>
          <p:nvPr/>
        </p:nvGrpSpPr>
        <p:grpSpPr>
          <a:xfrm>
            <a:off x="9118824" y="2722667"/>
            <a:ext cx="2930514" cy="2094805"/>
            <a:chOff x="8596808" y="1106403"/>
            <a:chExt cx="3090195" cy="231783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DBAF90-0410-2136-8D3A-A1A53DE5174D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6808" y="1106403"/>
              <a:ext cx="3090195" cy="231783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B8B116-EF9E-F6F3-2A00-624E338309B1}"/>
                </a:ext>
              </a:extLst>
            </p:cNvPr>
            <p:cNvSpPr txBox="1"/>
            <p:nvPr/>
          </p:nvSpPr>
          <p:spPr>
            <a:xfrm>
              <a:off x="9294842" y="2734805"/>
              <a:ext cx="1694127" cy="2621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CNGS Target Area in 2006  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7DA4B2C-7CB5-ED6A-1BE6-71769A3D69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313" t="58788" r="12752" b="10551"/>
          <a:stretch/>
        </p:blipFill>
        <p:spPr>
          <a:xfrm>
            <a:off x="8980206" y="4845356"/>
            <a:ext cx="1527442" cy="14831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B996F0-02D2-7819-5BF7-FDA0D14EF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59" r="11744" b="3"/>
          <a:stretch/>
        </p:blipFill>
        <p:spPr bwMode="auto">
          <a:xfrm>
            <a:off x="7465954" y="4871113"/>
            <a:ext cx="1436545" cy="1441977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C1DE28-2426-73D1-DC6E-7394FA0958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1972" y="4818692"/>
            <a:ext cx="1591317" cy="1505607"/>
          </a:xfrm>
          <a:prstGeom prst="rect">
            <a:avLst/>
          </a:prstGeom>
        </p:spPr>
      </p:pic>
      <p:pic>
        <p:nvPicPr>
          <p:cNvPr id="23" name="Picture 22" descr="Fermeture-blocs_sandwitch 056">
            <a:extLst>
              <a:ext uri="{FF2B5EF4-FFF2-40B4-BE49-F238E27FC236}">
                <a16:creationId xmlns:a16="http://schemas.microsoft.com/office/drawing/2014/main" id="{5D7F4E65-0546-C252-64FC-A4309ABF42A3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39415" y="3759413"/>
            <a:ext cx="1253449" cy="121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2C50825-4340-6470-ED26-6C27C0C450F5}"/>
              </a:ext>
            </a:extLst>
          </p:cNvPr>
          <p:cNvSpPr txBox="1"/>
          <p:nvPr/>
        </p:nvSpPr>
        <p:spPr>
          <a:xfrm>
            <a:off x="9871236" y="4821180"/>
            <a:ext cx="1243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Target  unit  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E6DE02-3720-460E-216D-E0A382A0504B}"/>
              </a:ext>
            </a:extLst>
          </p:cNvPr>
          <p:cNvSpPr txBox="1"/>
          <p:nvPr/>
        </p:nvSpPr>
        <p:spPr>
          <a:xfrm>
            <a:off x="7814883" y="5125242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Horn  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50E3F7-954F-B361-FC0F-594A66CD5D0A}"/>
              </a:ext>
            </a:extLst>
          </p:cNvPr>
          <p:cNvSpPr txBox="1"/>
          <p:nvPr/>
        </p:nvSpPr>
        <p:spPr>
          <a:xfrm>
            <a:off x="338217" y="2576728"/>
            <a:ext cx="102271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u="sng" dirty="0">
                <a:solidFill>
                  <a:srgbClr val="FF0000"/>
                </a:solidFill>
              </a:rPr>
              <a:t>Challenges</a:t>
            </a:r>
            <a:endParaRPr lang="en-GB" sz="1600" u="sng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4F5402-A6EA-BB02-06C8-3DD032789EA9}"/>
              </a:ext>
            </a:extLst>
          </p:cNvPr>
          <p:cNvSpPr txBox="1"/>
          <p:nvPr/>
        </p:nvSpPr>
        <p:spPr>
          <a:xfrm>
            <a:off x="8015180" y="3975751"/>
            <a:ext cx="10679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Horn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top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shielding  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EED78C-3E65-233D-E69B-B9F685B7D7A4}"/>
              </a:ext>
            </a:extLst>
          </p:cNvPr>
          <p:cNvSpPr txBox="1"/>
          <p:nvPr/>
        </p:nvSpPr>
        <p:spPr>
          <a:xfrm>
            <a:off x="10468259" y="979985"/>
            <a:ext cx="1071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AWAKE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premises  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B500EC-C657-A7C5-D0F3-6BBB2C4B2FAE}"/>
              </a:ext>
            </a:extLst>
          </p:cNvPr>
          <p:cNvSpPr txBox="1"/>
          <p:nvPr/>
        </p:nvSpPr>
        <p:spPr>
          <a:xfrm>
            <a:off x="10403507" y="2051374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303030"/>
                </a:solidFill>
              </a:rPr>
              <a:t>CNGS</a:t>
            </a:r>
            <a:endParaRPr lang="en-GB" sz="1400" b="1" dirty="0">
              <a:solidFill>
                <a:srgbClr val="30303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253C59-E9B0-5993-BE5B-DA9BBF55B557}"/>
              </a:ext>
            </a:extLst>
          </p:cNvPr>
          <p:cNvSpPr txBox="1"/>
          <p:nvPr/>
        </p:nvSpPr>
        <p:spPr>
          <a:xfrm>
            <a:off x="9064921" y="2267502"/>
            <a:ext cx="844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303030"/>
                </a:solidFill>
              </a:rPr>
              <a:t>AWAKE</a:t>
            </a:r>
            <a:endParaRPr lang="en-GB" sz="1400" b="1" dirty="0">
              <a:solidFill>
                <a:srgbClr val="30303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20B1D1-FEE7-F86C-275F-AA63AB1E23B4}"/>
              </a:ext>
            </a:extLst>
          </p:cNvPr>
          <p:cNvSpPr txBox="1"/>
          <p:nvPr/>
        </p:nvSpPr>
        <p:spPr>
          <a:xfrm>
            <a:off x="11663217" y="75121"/>
            <a:ext cx="38472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i="1" dirty="0"/>
              <a:t>[12]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787206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CF136E-E808-C33C-E846-C56784F18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619" y="1790001"/>
            <a:ext cx="7649285" cy="3626441"/>
          </a:xfrm>
        </p:spPr>
        <p:txBody>
          <a:bodyPr/>
          <a:lstStyle/>
          <a:p>
            <a:pPr marL="285750" indent="-285750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dirty="0"/>
              <a:t>Fire safety and radiological impact of radioactive </a:t>
            </a:r>
            <a:r>
              <a:rPr lang="en-US" sz="1400" b="0" dirty="0">
                <a:solidFill>
                  <a:srgbClr val="303030"/>
                </a:solidFill>
              </a:rPr>
              <a:t>substances</a:t>
            </a:r>
            <a:r>
              <a:rPr lang="en-US" sz="1400" b="0" dirty="0"/>
              <a:t> discharged to the environment</a:t>
            </a:r>
          </a:p>
          <a:p>
            <a:pPr marL="285750" indent="-285750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dirty="0"/>
              <a:t>Fire engineers, CFD modelers, RP physicists, fire intervention planners</a:t>
            </a:r>
          </a:p>
          <a:p>
            <a:pPr marL="285750" indent="-285750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dirty="0"/>
              <a:t>Exposure of: a bystander (inhalation of smoke) and a resident member of the public (ingestion of a locally produced food )</a:t>
            </a:r>
            <a:endParaRPr lang="en-US" sz="800" b="0" dirty="0"/>
          </a:p>
          <a:p>
            <a:pPr marL="285750" indent="-285750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dirty="0"/>
              <a:t>Aim: Mitigation and protective measures</a:t>
            </a:r>
          </a:p>
          <a:p>
            <a:pPr marL="285750" indent="-285750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hlinkClick r:id="rId3"/>
              </a:rPr>
              <a:t>https://hse.cern/content/firia</a:t>
            </a:r>
            <a:endParaRPr lang="en-US" sz="1400" b="1" dirty="0">
              <a:solidFill>
                <a:srgbClr val="FF0000"/>
              </a:solidFill>
            </a:endParaRPr>
          </a:p>
          <a:p>
            <a:pPr marL="0" lvl="1" indent="0">
              <a:lnSpc>
                <a:spcPts val="1200"/>
              </a:lnSpc>
              <a:buNone/>
            </a:pPr>
            <a:r>
              <a:rPr lang="en-US" sz="1400" b="1" dirty="0">
                <a:solidFill>
                  <a:srgbClr val="FF0000"/>
                </a:solidFill>
              </a:rPr>
              <a:t>Pilot case ISOLDE:</a:t>
            </a:r>
          </a:p>
          <a:p>
            <a:pPr lvl="1">
              <a:lnSpc>
                <a:spcPts val="1200"/>
              </a:lnSpc>
              <a:tabLst>
                <a:tab pos="1436688" algn="l"/>
              </a:tabLst>
            </a:pPr>
            <a:r>
              <a:rPr lang="en-GB" sz="1400" dirty="0"/>
              <a:t>Fire of contaminated oil in target vacuum pumps </a:t>
            </a:r>
          </a:p>
          <a:p>
            <a:pPr lvl="1">
              <a:lnSpc>
                <a:spcPts val="1200"/>
              </a:lnSpc>
              <a:tabLst>
                <a:tab pos="1436688" algn="l"/>
              </a:tabLst>
            </a:pPr>
            <a:r>
              <a:rPr lang="en-GB" sz="1400" dirty="0"/>
              <a:t>Water/air leak to a UC</a:t>
            </a:r>
            <a:r>
              <a:rPr lang="en-GB" sz="1400" baseline="-25000" dirty="0"/>
              <a:t>4</a:t>
            </a:r>
            <a:r>
              <a:rPr lang="en-GB" sz="1400" dirty="0"/>
              <a:t>, (La, Th) targets with loss of target integrity</a:t>
            </a:r>
          </a:p>
          <a:p>
            <a:pPr lvl="1">
              <a:lnSpc>
                <a:spcPts val="1200"/>
              </a:lnSpc>
              <a:tabLst>
                <a:tab pos="1436688" algn="l"/>
              </a:tabLst>
            </a:pPr>
            <a:r>
              <a:rPr lang="en-GB" sz="1400" dirty="0"/>
              <a:t>Cable fire: Insulation + RNs outgassed from activated wires</a:t>
            </a:r>
          </a:p>
          <a:p>
            <a:pPr marL="0" lvl="1" indent="0">
              <a:lnSpc>
                <a:spcPts val="1200"/>
              </a:lnSpc>
              <a:buNone/>
              <a:tabLst>
                <a:tab pos="1436688" algn="l"/>
              </a:tabLst>
            </a:pPr>
            <a:r>
              <a:rPr lang="en-GB" sz="1400" b="1" dirty="0">
                <a:solidFill>
                  <a:srgbClr val="FF0000"/>
                </a:solidFill>
              </a:rPr>
              <a:t>Pilot case ATLAS:</a:t>
            </a:r>
          </a:p>
          <a:p>
            <a:pPr lvl="1">
              <a:lnSpc>
                <a:spcPts val="1200"/>
              </a:lnSpc>
            </a:pPr>
            <a:r>
              <a:rPr lang="en-GB" sz="1400" dirty="0"/>
              <a:t>Fire of the </a:t>
            </a:r>
            <a:r>
              <a:rPr lang="en-GB" sz="1400" dirty="0" err="1"/>
              <a:t>ITk</a:t>
            </a:r>
            <a:r>
              <a:rPr lang="en-GB" sz="1400" dirty="0"/>
              <a:t> detector</a:t>
            </a:r>
          </a:p>
          <a:p>
            <a:pPr lvl="1">
              <a:lnSpc>
                <a:spcPts val="1200"/>
              </a:lnSpc>
            </a:pPr>
            <a:r>
              <a:rPr lang="en-GB" sz="1400" dirty="0"/>
              <a:t>Rupture of the LAr Calorimeter with discharge of all activated Ar gas</a:t>
            </a:r>
          </a:p>
          <a:p>
            <a:pPr marL="0" lvl="1" indent="0">
              <a:lnSpc>
                <a:spcPts val="1200"/>
              </a:lnSpc>
              <a:buNone/>
              <a:tabLst>
                <a:tab pos="324000" algn="l"/>
              </a:tabLst>
            </a:pPr>
            <a:r>
              <a:rPr lang="en-GB" sz="1400" dirty="0"/>
              <a:t>	and other Ar activation products to the environment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C7C402-9889-D3C8-22DD-5A6D0DBD2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5" y="261862"/>
            <a:ext cx="11376025" cy="1065742"/>
          </a:xfrm>
        </p:spPr>
        <p:txBody>
          <a:bodyPr/>
          <a:lstStyle/>
          <a:p>
            <a:r>
              <a:rPr lang="en-US" sz="3600" dirty="0"/>
              <a:t>Environmental impact assessments – </a:t>
            </a:r>
            <a:r>
              <a:rPr lang="en-US" sz="3600" dirty="0">
                <a:solidFill>
                  <a:srgbClr val="FF0000"/>
                </a:solidFill>
              </a:rPr>
              <a:t>accidents involving fire </a:t>
            </a:r>
            <a:r>
              <a:rPr lang="en-US" sz="3600" dirty="0"/>
              <a:t>in CERN’s accelerator facilities</a:t>
            </a:r>
            <a:br>
              <a:rPr lang="en-US" sz="3600" dirty="0"/>
            </a:b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A97B3-070B-352B-B598-7AAE68C72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September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16EFD-C61C-D2A3-CEF3-9F9886CA2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Nowak | RP Challenges in CERN’s north experimental areas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CAE79-60E7-96B0-641E-062963EB8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221146-9842-14CC-3DD2-94CAC2CEE881}"/>
              </a:ext>
            </a:extLst>
          </p:cNvPr>
          <p:cNvSpPr txBox="1"/>
          <p:nvPr/>
        </p:nvSpPr>
        <p:spPr>
          <a:xfrm>
            <a:off x="342804" y="1297140"/>
            <a:ext cx="10764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2F2F2F"/>
                </a:solidFill>
              </a:rPr>
              <a:t>FIRIA (Fire </a:t>
            </a:r>
            <a:r>
              <a:rPr lang="en-US" sz="2000" i="1" dirty="0">
                <a:solidFill>
                  <a:srgbClr val="303030"/>
                </a:solidFill>
              </a:rPr>
              <a:t>Integrated</a:t>
            </a:r>
            <a:r>
              <a:rPr lang="en-US" sz="2000" i="1" dirty="0">
                <a:solidFill>
                  <a:srgbClr val="FFC000"/>
                </a:solidFill>
              </a:rPr>
              <a:t> </a:t>
            </a:r>
            <a:r>
              <a:rPr lang="en-US" sz="2000" i="1" dirty="0">
                <a:solidFill>
                  <a:srgbClr val="2F2F2F"/>
                </a:solidFill>
              </a:rPr>
              <a:t>Radiological Impact Assessment) multidisciplinary project (2018-2025) </a:t>
            </a:r>
            <a:endParaRPr lang="en-GB" sz="2000" i="1" dirty="0">
              <a:solidFill>
                <a:srgbClr val="2F2F2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6B6A4A-A70E-89F2-3E01-FD03695F57E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160" y="1697250"/>
            <a:ext cx="3990659" cy="2847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6251277" y="4637879"/>
            <a:ext cx="5877542" cy="1655096"/>
            <a:chOff x="6251277" y="4637879"/>
            <a:chExt cx="5877542" cy="1655096"/>
          </a:xfrm>
        </p:grpSpPr>
        <p:grpSp>
          <p:nvGrpSpPr>
            <p:cNvPr id="14" name="Group 13"/>
            <p:cNvGrpSpPr/>
            <p:nvPr/>
          </p:nvGrpSpPr>
          <p:grpSpPr>
            <a:xfrm>
              <a:off x="6251277" y="4637879"/>
              <a:ext cx="2915637" cy="1655096"/>
              <a:chOff x="6251277" y="4637880"/>
              <a:chExt cx="2915637" cy="165509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157C53C-4AAB-FF25-600C-3366415F7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1277" y="4637880"/>
                <a:ext cx="2915637" cy="165509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87D51B-8D02-E27F-1A27-84EE7C2D611B}"/>
                  </a:ext>
                </a:extLst>
              </p:cNvPr>
              <p:cNvSpPr txBox="1"/>
              <p:nvPr/>
            </p:nvSpPr>
            <p:spPr>
              <a:xfrm>
                <a:off x="7891975" y="6108310"/>
                <a:ext cx="119744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ISOLDE - smoke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9248819" y="4637880"/>
              <a:ext cx="2880000" cy="1655095"/>
              <a:chOff x="9248819" y="4637880"/>
              <a:chExt cx="2880000" cy="1655095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23378"/>
              <a:stretch/>
            </p:blipFill>
            <p:spPr>
              <a:xfrm>
                <a:off x="9248819" y="4637880"/>
                <a:ext cx="2880000" cy="165509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E87D51B-8D02-E27F-1A27-84EE7C2D611B}"/>
                  </a:ext>
                </a:extLst>
              </p:cNvPr>
              <p:cNvSpPr txBox="1"/>
              <p:nvPr/>
            </p:nvSpPr>
            <p:spPr>
              <a:xfrm>
                <a:off x="11234156" y="6108308"/>
                <a:ext cx="80361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ATLAS - Ar</a:t>
                </a: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412775" y="5416442"/>
            <a:ext cx="2583643" cy="1562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>
              <a:lnSpc>
                <a:spcPts val="1200"/>
              </a:lnSpc>
              <a:spcBef>
                <a:spcPts val="600"/>
              </a:spcBef>
            </a:pPr>
            <a:r>
              <a:rPr lang="en-GB" sz="1400" b="1" dirty="0">
                <a:solidFill>
                  <a:srgbClr val="FF0000"/>
                </a:solidFill>
              </a:rPr>
              <a:t>CMS currently under study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2775" y="5654427"/>
            <a:ext cx="457422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u="sng" dirty="0">
                <a:solidFill>
                  <a:srgbClr val="FF0000"/>
                </a:solidFill>
              </a:rPr>
              <a:t>North area’s TCC2/TDC2 will be the next!</a:t>
            </a:r>
          </a:p>
        </p:txBody>
      </p:sp>
    </p:spTree>
    <p:extLst>
      <p:ext uri="{BB962C8B-B14F-4D97-AF65-F5344CB8AC3E}">
        <p14:creationId xmlns:p14="http://schemas.microsoft.com/office/powerpoint/2010/main" val="615236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70EB7F-C124-46B0-7B0B-8C00B1D36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609" y="1418756"/>
            <a:ext cx="11610782" cy="46085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Each new facility requires complex RP studies and </a:t>
            </a:r>
            <a:r>
              <a:rPr lang="en-GB" sz="1600" b="1" dirty="0"/>
              <a:t>limitation and optimization significantly affect the design</a:t>
            </a:r>
            <a:r>
              <a:rPr lang="en-GB" sz="1600" dirty="0"/>
              <a:t>: target area, shielding, auxiliary infrastructure</a:t>
            </a:r>
          </a:p>
          <a:p>
            <a:pPr lvl="1"/>
            <a:r>
              <a:rPr lang="en-GB" sz="1600" dirty="0"/>
              <a:t>For each upgrade of the existing facility (as shown for high beam power cavern ECN3) or surface EHN2: </a:t>
            </a:r>
            <a:r>
              <a:rPr lang="en-GB" sz="1500" dirty="0"/>
              <a:t>RP limitation and optimization need to be fulfilled: </a:t>
            </a:r>
          </a:p>
          <a:p>
            <a:pPr lvl="3"/>
            <a:r>
              <a:rPr lang="en-GB" sz="1500" dirty="0"/>
              <a:t>area classification revision</a:t>
            </a:r>
          </a:p>
          <a:p>
            <a:pPr lvl="3"/>
            <a:r>
              <a:rPr lang="en-GB" sz="1500" dirty="0"/>
              <a:t>effective dose </a:t>
            </a:r>
            <a:r>
              <a:rPr lang="en-GB" sz="1500" b="1" dirty="0"/>
              <a:t>limit 1 mSv per year at the CERN fence</a:t>
            </a:r>
          </a:p>
          <a:p>
            <a:pPr lvl="3"/>
            <a:r>
              <a:rPr lang="en-GB" sz="1500" dirty="0"/>
              <a:t>environmental releases: radioactive </a:t>
            </a:r>
            <a:r>
              <a:rPr lang="en-GB" sz="1500" b="1" dirty="0"/>
              <a:t>air</a:t>
            </a:r>
            <a:r>
              <a:rPr lang="en-GB" sz="1500" dirty="0"/>
              <a:t> and stray radiation </a:t>
            </a:r>
            <a:r>
              <a:rPr lang="en-GB" sz="1500" dirty="0">
                <a:sym typeface="Wingdings" panose="05000000000000000000" pitchFamily="2" charset="2"/>
              </a:rPr>
              <a:t> </a:t>
            </a:r>
            <a:r>
              <a:rPr lang="en-GB" sz="1500" b="1" dirty="0"/>
              <a:t>objective of 10 µ</a:t>
            </a:r>
            <a:r>
              <a:rPr lang="en-GB" sz="1500" b="1" dirty="0" err="1"/>
              <a:t>Sv</a:t>
            </a:r>
            <a:r>
              <a:rPr lang="en-GB" sz="1500" b="1" dirty="0"/>
              <a:t>/y to the public </a:t>
            </a:r>
          </a:p>
          <a:p>
            <a:pPr lvl="3"/>
            <a:r>
              <a:rPr lang="en-GB" sz="1500" b="1" dirty="0"/>
              <a:t>Earth/ground water activation </a:t>
            </a:r>
            <a:r>
              <a:rPr lang="en-GB" sz="1500" dirty="0"/>
              <a:t>should stay below the CERN defined limits for Na-22 and H-3 </a:t>
            </a:r>
            <a:endParaRPr lang="en-GB" sz="1600" dirty="0"/>
          </a:p>
          <a:p>
            <a:pPr lvl="1"/>
            <a:r>
              <a:rPr lang="en-GB" sz="1600" b="1" dirty="0"/>
              <a:t>Air induced radioactivity </a:t>
            </a:r>
            <a:r>
              <a:rPr lang="en-GB" sz="1600" dirty="0"/>
              <a:t>pose problems for zones of high dose levels/target areas: air compartments should be kept at lower pressure than adjacent compartments and connected CV circuits – </a:t>
            </a:r>
            <a:r>
              <a:rPr lang="en-GB" sz="1600" b="1" dirty="0"/>
              <a:t>air activation monitoring essential</a:t>
            </a:r>
          </a:p>
          <a:p>
            <a:pPr lvl="1"/>
            <a:r>
              <a:rPr lang="en-GB" sz="1600" b="1" dirty="0"/>
              <a:t>Dismantling</a:t>
            </a:r>
            <a:r>
              <a:rPr lang="en-GB" sz="1600" dirty="0"/>
              <a:t> of the radioactive facilities must be well planned and follow the ALARA principle </a:t>
            </a:r>
          </a:p>
          <a:p>
            <a:pPr lvl="2"/>
            <a:r>
              <a:rPr lang="en-GB" sz="1600" dirty="0"/>
              <a:t>Pre-studies are important for radioactive waste classification, transport, storage and disposal </a:t>
            </a:r>
          </a:p>
          <a:p>
            <a:pPr lvl="2"/>
            <a:endParaRPr lang="en-GB" sz="1800" dirty="0"/>
          </a:p>
          <a:p>
            <a:pPr lvl="2"/>
            <a:endParaRPr lang="en-GB" sz="1800" dirty="0"/>
          </a:p>
          <a:p>
            <a:pPr lvl="2"/>
            <a:endParaRPr lang="en-GB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4034D4-178E-0763-A03D-1CBDACEAC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04C3B-F40B-AEAB-57E6-8C7EC5BFC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September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A3C25-35DB-BD96-5A42-D94208546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Nowak | RP Challenges in CERN’s north experimental areas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24C99-EF6A-2A3D-6BDE-BE3FD5A9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891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E222-6F1D-7177-04C4-5F64AC14F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5" y="256635"/>
            <a:ext cx="11376025" cy="1065742"/>
          </a:xfrm>
        </p:spPr>
        <p:txBody>
          <a:bodyPr/>
          <a:lstStyle/>
          <a:p>
            <a:r>
              <a:rPr lang="en-US" dirty="0"/>
              <a:t>References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14139A-D9C2-01B4-7806-6967A6CC9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September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600CC0-8BCF-5774-A9EC-88D32CC4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Nowak | RP Challenges in CERN’s north experimental areas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B023DB-7001-FAE9-630A-D2DAED78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06090-ED5C-A1E7-04A4-0EAB3729BBAF}"/>
              </a:ext>
            </a:extLst>
          </p:cNvPr>
          <p:cNvSpPr txBox="1"/>
          <p:nvPr/>
        </p:nvSpPr>
        <p:spPr>
          <a:xfrm>
            <a:off x="556208" y="870927"/>
            <a:ext cx="11232592" cy="5450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[1]  CERN Radiation Protection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Safety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Code F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1400" dirty="0">
                <a:solidFill>
                  <a:srgbClr val="2F2F2F"/>
                </a:solidFill>
                <a:latin typeface="Arial"/>
              </a:rPr>
              <a:t>[2]  The CERN Neutrino Beam to </a:t>
            </a:r>
            <a:r>
              <a:rPr lang="fr-FR" sz="1400" dirty="0" err="1">
                <a:solidFill>
                  <a:srgbClr val="2F2F2F"/>
                </a:solidFill>
                <a:latin typeface="Arial"/>
              </a:rPr>
              <a:t>Pyhasalmi</a:t>
            </a:r>
            <a:r>
              <a:rPr lang="fr-FR" sz="1400" dirty="0">
                <a:solidFill>
                  <a:srgbClr val="2F2F2F"/>
                </a:solidFill>
                <a:latin typeface="Arial"/>
              </a:rPr>
              <a:t> – CN2PY : </a:t>
            </a:r>
            <a:r>
              <a:rPr lang="fr-FR" sz="1400" dirty="0" err="1">
                <a:solidFill>
                  <a:srgbClr val="2F2F2F"/>
                </a:solidFill>
                <a:latin typeface="Arial"/>
              </a:rPr>
              <a:t>Conceptual</a:t>
            </a:r>
            <a:r>
              <a:rPr lang="fr-FR" sz="1400" dirty="0">
                <a:solidFill>
                  <a:srgbClr val="2F2F2F"/>
                </a:solidFill>
                <a:latin typeface="Arial"/>
              </a:rPr>
              <a:t> Design report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[3]  C. Ahdida, M. Casolino, H. Morimoto, </a:t>
            </a:r>
            <a:r>
              <a:rPr kumimoji="0" lang="fr-FR" sz="1400" i="1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COMPASS - 2018 Radiation Protection Survey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CERN internal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Survey Note (2019)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[4] 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Ahdida, H. Morimoto, 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COMPASS - 2018 Radiation Protection Survey 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CERN internal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Survey Note (2021)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[5]  Website: https://fluka.cern</a:t>
            </a:r>
            <a:endParaRPr lang="en-GB" sz="1400" b="0" dirty="0">
              <a:solidFill>
                <a:srgbClr val="2F2F2F"/>
              </a:solidFill>
            </a:endParaRPr>
          </a:p>
          <a:p>
            <a:pPr marL="269875" indent="-269875">
              <a:spcBef>
                <a:spcPts val="600"/>
              </a:spcBef>
            </a:pPr>
            <a:r>
              <a:rPr lang="en-GB" sz="1400" b="0" dirty="0">
                <a:solidFill>
                  <a:srgbClr val="2F2F2F"/>
                </a:solidFill>
              </a:rPr>
              <a:t>[6]  C. </a:t>
            </a:r>
            <a:r>
              <a:rPr lang="en-GB" sz="1400" b="0" dirty="0" err="1">
                <a:solidFill>
                  <a:srgbClr val="2F2F2F"/>
                </a:solidFill>
              </a:rPr>
              <a:t>Ahdida</a:t>
            </a:r>
            <a:r>
              <a:rPr lang="en-GB" sz="1400" b="0" dirty="0">
                <a:solidFill>
                  <a:srgbClr val="2F2F2F"/>
                </a:solidFill>
              </a:rPr>
              <a:t>, D. </a:t>
            </a:r>
            <a:r>
              <a:rPr lang="en-GB" sz="1400" b="0" dirty="0" err="1">
                <a:solidFill>
                  <a:srgbClr val="2F2F2F"/>
                </a:solidFill>
              </a:rPr>
              <a:t>Bozzato</a:t>
            </a:r>
            <a:r>
              <a:rPr lang="en-GB" sz="1400" b="0" dirty="0">
                <a:solidFill>
                  <a:srgbClr val="2F2F2F"/>
                </a:solidFill>
              </a:rPr>
              <a:t>, D. </a:t>
            </a:r>
            <a:r>
              <a:rPr lang="en-GB" sz="1400" b="0" dirty="0" err="1">
                <a:solidFill>
                  <a:srgbClr val="2F2F2F"/>
                </a:solidFill>
              </a:rPr>
              <a:t>Calzolari</a:t>
            </a:r>
            <a:r>
              <a:rPr lang="en-GB" sz="1400" b="0" dirty="0">
                <a:solidFill>
                  <a:srgbClr val="2F2F2F"/>
                </a:solidFill>
              </a:rPr>
              <a:t>, F. </a:t>
            </a:r>
            <a:r>
              <a:rPr lang="en-GB" sz="1400" b="0" dirty="0" err="1">
                <a:solidFill>
                  <a:srgbClr val="2F2F2F"/>
                </a:solidFill>
              </a:rPr>
              <a:t>Cerutti</a:t>
            </a:r>
            <a:r>
              <a:rPr lang="en-GB" sz="1400" b="0" dirty="0">
                <a:solidFill>
                  <a:srgbClr val="2F2F2F"/>
                </a:solidFill>
              </a:rPr>
              <a:t>, N. </a:t>
            </a:r>
            <a:r>
              <a:rPr lang="en-GB" sz="1400" b="0" dirty="0" err="1">
                <a:solidFill>
                  <a:srgbClr val="2F2F2F"/>
                </a:solidFill>
              </a:rPr>
              <a:t>Charitonidis</a:t>
            </a:r>
            <a:r>
              <a:rPr lang="en-GB" sz="1400" b="0" dirty="0">
                <a:solidFill>
                  <a:srgbClr val="2F2F2F"/>
                </a:solidFill>
              </a:rPr>
              <a:t>, A. </a:t>
            </a:r>
            <a:r>
              <a:rPr lang="en-GB" sz="1400" b="0" dirty="0" err="1">
                <a:solidFill>
                  <a:srgbClr val="2F2F2F"/>
                </a:solidFill>
              </a:rPr>
              <a:t>Cimmino</a:t>
            </a:r>
            <a:r>
              <a:rPr lang="en-GB" sz="1400" b="0" dirty="0">
                <a:solidFill>
                  <a:srgbClr val="2F2F2F"/>
                </a:solidFill>
              </a:rPr>
              <a:t>, A. </a:t>
            </a:r>
            <a:r>
              <a:rPr lang="en-GB" sz="1400" b="0" dirty="0" err="1">
                <a:solidFill>
                  <a:srgbClr val="2F2F2F"/>
                </a:solidFill>
              </a:rPr>
              <a:t>Coronetti</a:t>
            </a:r>
            <a:r>
              <a:rPr lang="en-GB" sz="1400" b="0" dirty="0">
                <a:solidFill>
                  <a:srgbClr val="2F2F2F"/>
                </a:solidFill>
              </a:rPr>
              <a:t>, G. L. D’Alessandro, A. </a:t>
            </a:r>
            <a:r>
              <a:rPr lang="en-GB" sz="1400" b="0" dirty="0" err="1">
                <a:solidFill>
                  <a:srgbClr val="2F2F2F"/>
                </a:solidFill>
              </a:rPr>
              <a:t>Donadon</a:t>
            </a:r>
            <a:r>
              <a:rPr lang="en-GB" sz="1400" b="0" dirty="0">
                <a:solidFill>
                  <a:srgbClr val="2F2F2F"/>
                </a:solidFill>
              </a:rPr>
              <a:t> </a:t>
            </a:r>
            <a:r>
              <a:rPr lang="en-GB" sz="1400" b="0" dirty="0" err="1">
                <a:solidFill>
                  <a:srgbClr val="2F2F2F"/>
                </a:solidFill>
              </a:rPr>
              <a:t>Servelle</a:t>
            </a:r>
            <a:r>
              <a:rPr lang="en-GB" sz="1400" b="0" dirty="0">
                <a:solidFill>
                  <a:srgbClr val="2F2F2F"/>
                </a:solidFill>
              </a:rPr>
              <a:t>, L. S. Esposito, R. </a:t>
            </a:r>
            <a:r>
              <a:rPr lang="en-GB" sz="1400" b="0" dirty="0" err="1">
                <a:solidFill>
                  <a:srgbClr val="2F2F2F"/>
                </a:solidFill>
              </a:rPr>
              <a:t>Froeschl</a:t>
            </a:r>
            <a:r>
              <a:rPr lang="en-GB" sz="1400" b="0" dirty="0">
                <a:solidFill>
                  <a:srgbClr val="2F2F2F"/>
                </a:solidFill>
              </a:rPr>
              <a:t>, R. García </a:t>
            </a:r>
            <a:r>
              <a:rPr lang="en-GB" sz="1400" b="0" dirty="0" err="1">
                <a:solidFill>
                  <a:srgbClr val="2F2F2F"/>
                </a:solidFill>
              </a:rPr>
              <a:t>Alía</a:t>
            </a:r>
            <a:r>
              <a:rPr lang="en-GB" sz="1400" b="0" dirty="0">
                <a:solidFill>
                  <a:srgbClr val="2F2F2F"/>
                </a:solidFill>
              </a:rPr>
              <a:t>, A. </a:t>
            </a:r>
            <a:r>
              <a:rPr lang="en-GB" sz="1400" b="0" dirty="0" err="1">
                <a:solidFill>
                  <a:srgbClr val="2F2F2F"/>
                </a:solidFill>
              </a:rPr>
              <a:t>Gerbershagen</a:t>
            </a:r>
            <a:r>
              <a:rPr lang="en-GB" sz="1400" b="0" dirty="0">
                <a:solidFill>
                  <a:srgbClr val="2F2F2F"/>
                </a:solidFill>
              </a:rPr>
              <a:t>, S. Gilardoni, D. </a:t>
            </a:r>
            <a:r>
              <a:rPr lang="en-GB" sz="1400" b="0" dirty="0" err="1">
                <a:solidFill>
                  <a:srgbClr val="2F2F2F"/>
                </a:solidFill>
              </a:rPr>
              <a:t>Horváth</a:t>
            </a:r>
            <a:r>
              <a:rPr lang="en-GB" sz="1400" b="0" dirty="0">
                <a:solidFill>
                  <a:srgbClr val="2F2F2F"/>
                </a:solidFill>
              </a:rPr>
              <a:t>, G. Hugo, A. Infantino, V. </a:t>
            </a:r>
            <a:r>
              <a:rPr lang="en-GB" sz="1400" b="0" dirty="0" err="1">
                <a:solidFill>
                  <a:srgbClr val="2F2F2F"/>
                </a:solidFill>
              </a:rPr>
              <a:t>Kouskoura</a:t>
            </a:r>
            <a:r>
              <a:rPr lang="en-GB" sz="1400" b="0" dirty="0">
                <a:solidFill>
                  <a:srgbClr val="2F2F2F"/>
                </a:solidFill>
              </a:rPr>
              <a:t>, A. Lechner, B. Lefebvre, G. Lerner, M. </a:t>
            </a:r>
            <a:r>
              <a:rPr lang="en-GB" sz="1400" b="0" dirty="0" err="1">
                <a:solidFill>
                  <a:srgbClr val="2F2F2F"/>
                </a:solidFill>
              </a:rPr>
              <a:t>Magistris</a:t>
            </a:r>
            <a:r>
              <a:rPr lang="en-GB" sz="1400" b="0" dirty="0">
                <a:solidFill>
                  <a:srgbClr val="2F2F2F"/>
                </a:solidFill>
              </a:rPr>
              <a:t>, A. </a:t>
            </a:r>
            <a:r>
              <a:rPr lang="en-GB" sz="1400" b="0" dirty="0" err="1">
                <a:solidFill>
                  <a:srgbClr val="2F2F2F"/>
                </a:solidFill>
              </a:rPr>
              <a:t>Manousos</a:t>
            </a:r>
            <a:r>
              <a:rPr lang="en-GB" sz="1400" b="0" dirty="0">
                <a:solidFill>
                  <a:srgbClr val="2F2F2F"/>
                </a:solidFill>
              </a:rPr>
              <a:t>, G. </a:t>
            </a:r>
            <a:r>
              <a:rPr lang="en-GB" sz="1400" b="0" dirty="0" err="1">
                <a:solidFill>
                  <a:srgbClr val="2F2F2F"/>
                </a:solidFill>
              </a:rPr>
              <a:t>Moryc</a:t>
            </a:r>
            <a:r>
              <a:rPr lang="en-GB" sz="1400" b="0" dirty="0">
                <a:solidFill>
                  <a:srgbClr val="2F2F2F"/>
                </a:solidFill>
              </a:rPr>
              <a:t>, F. </a:t>
            </a:r>
            <a:r>
              <a:rPr lang="en-GB" sz="1400" b="0" dirty="0" err="1">
                <a:solidFill>
                  <a:srgbClr val="2F2F2F"/>
                </a:solidFill>
              </a:rPr>
              <a:t>Ogallar</a:t>
            </a:r>
            <a:r>
              <a:rPr lang="en-GB" sz="1400" b="0" dirty="0">
                <a:solidFill>
                  <a:srgbClr val="2F2F2F"/>
                </a:solidFill>
              </a:rPr>
              <a:t> Ruiz, F. </a:t>
            </a:r>
            <a:r>
              <a:rPr lang="en-GB" sz="1400" b="0" dirty="0" err="1">
                <a:solidFill>
                  <a:srgbClr val="2F2F2F"/>
                </a:solidFill>
              </a:rPr>
              <a:t>Pozzi</a:t>
            </a:r>
            <a:r>
              <a:rPr lang="en-GB" sz="1400" b="0" dirty="0">
                <a:solidFill>
                  <a:srgbClr val="2F2F2F"/>
                </a:solidFill>
              </a:rPr>
              <a:t>, D. </a:t>
            </a:r>
            <a:r>
              <a:rPr lang="en-GB" sz="1400" b="0" dirty="0" err="1">
                <a:solidFill>
                  <a:srgbClr val="2F2F2F"/>
                </a:solidFill>
              </a:rPr>
              <a:t>Prelipcean</a:t>
            </a:r>
            <a:r>
              <a:rPr lang="en-GB" sz="1400" b="0" dirty="0">
                <a:solidFill>
                  <a:srgbClr val="2F2F2F"/>
                </a:solidFill>
              </a:rPr>
              <a:t>, S. </a:t>
            </a:r>
            <a:r>
              <a:rPr lang="en-GB" sz="1400" b="0" dirty="0" err="1">
                <a:solidFill>
                  <a:srgbClr val="2F2F2F"/>
                </a:solidFill>
              </a:rPr>
              <a:t>Roesler</a:t>
            </a:r>
            <a:r>
              <a:rPr lang="en-GB" sz="1400" b="0" dirty="0">
                <a:solidFill>
                  <a:srgbClr val="2F2F2F"/>
                </a:solidFill>
              </a:rPr>
              <a:t>, R. Rossi, M. </a:t>
            </a:r>
            <a:r>
              <a:rPr lang="en-GB" sz="1400" b="0" dirty="0" err="1">
                <a:solidFill>
                  <a:srgbClr val="2F2F2F"/>
                </a:solidFill>
              </a:rPr>
              <a:t>Sabaté</a:t>
            </a:r>
            <a:r>
              <a:rPr lang="en-GB" sz="1400" b="0" dirty="0">
                <a:solidFill>
                  <a:srgbClr val="2F2F2F"/>
                </a:solidFill>
              </a:rPr>
              <a:t> </a:t>
            </a:r>
            <a:r>
              <a:rPr lang="en-GB" sz="1400" b="0" dirty="0" err="1">
                <a:solidFill>
                  <a:srgbClr val="2F2F2F"/>
                </a:solidFill>
              </a:rPr>
              <a:t>Gilarte</a:t>
            </a:r>
            <a:r>
              <a:rPr lang="en-GB" sz="1400" b="0" dirty="0">
                <a:solidFill>
                  <a:srgbClr val="2F2F2F"/>
                </a:solidFill>
              </a:rPr>
              <a:t>, F. </a:t>
            </a:r>
            <a:r>
              <a:rPr lang="en-GB" sz="1400" b="0" dirty="0" err="1">
                <a:solidFill>
                  <a:srgbClr val="2F2F2F"/>
                </a:solidFill>
              </a:rPr>
              <a:t>Salvat</a:t>
            </a:r>
            <a:r>
              <a:rPr lang="en-GB" sz="1400" b="0" dirty="0">
                <a:solidFill>
                  <a:srgbClr val="2F2F2F"/>
                </a:solidFill>
              </a:rPr>
              <a:t> Pujol, P. </a:t>
            </a:r>
            <a:r>
              <a:rPr lang="en-GB" sz="1400" b="0" dirty="0" err="1">
                <a:solidFill>
                  <a:srgbClr val="2F2F2F"/>
                </a:solidFill>
              </a:rPr>
              <a:t>Schoofs</a:t>
            </a:r>
            <a:r>
              <a:rPr lang="en-GB" sz="1400" b="0" dirty="0">
                <a:solidFill>
                  <a:srgbClr val="2F2F2F"/>
                </a:solidFill>
              </a:rPr>
              <a:t>, V. </a:t>
            </a:r>
            <a:r>
              <a:rPr lang="en-GB" sz="1400" b="0" dirty="0" err="1">
                <a:solidFill>
                  <a:srgbClr val="2F2F2F"/>
                </a:solidFill>
              </a:rPr>
              <a:t>Stránský</a:t>
            </a:r>
            <a:r>
              <a:rPr lang="en-GB" sz="1400" b="0" dirty="0">
                <a:solidFill>
                  <a:srgbClr val="2F2F2F"/>
                </a:solidFill>
              </a:rPr>
              <a:t>, C. Theis, A. </a:t>
            </a:r>
            <a:r>
              <a:rPr lang="en-GB" sz="1400" b="0" dirty="0" err="1">
                <a:solidFill>
                  <a:srgbClr val="2F2F2F"/>
                </a:solidFill>
              </a:rPr>
              <a:t>Tsinganis</a:t>
            </a:r>
            <a:r>
              <a:rPr lang="en-GB" sz="1400" b="0" dirty="0">
                <a:solidFill>
                  <a:srgbClr val="2F2F2F"/>
                </a:solidFill>
              </a:rPr>
              <a:t>, R. </a:t>
            </a:r>
            <a:r>
              <a:rPr lang="en-GB" sz="1400" b="0" dirty="0" err="1">
                <a:solidFill>
                  <a:srgbClr val="2F2F2F"/>
                </a:solidFill>
              </a:rPr>
              <a:t>Versaci</a:t>
            </a:r>
            <a:r>
              <a:rPr lang="en-GB" sz="1400" b="0" dirty="0">
                <a:solidFill>
                  <a:srgbClr val="2F2F2F"/>
                </a:solidFill>
              </a:rPr>
              <a:t>, V. </a:t>
            </a:r>
            <a:r>
              <a:rPr lang="en-GB" sz="1400" b="0" dirty="0" err="1">
                <a:solidFill>
                  <a:srgbClr val="2F2F2F"/>
                </a:solidFill>
              </a:rPr>
              <a:t>Vlachoudis</a:t>
            </a:r>
            <a:r>
              <a:rPr lang="en-GB" sz="1400" b="0" dirty="0">
                <a:solidFill>
                  <a:srgbClr val="2F2F2F"/>
                </a:solidFill>
              </a:rPr>
              <a:t>, A. </a:t>
            </a:r>
            <a:r>
              <a:rPr lang="en-GB" sz="1400" b="0" dirty="0" err="1">
                <a:solidFill>
                  <a:srgbClr val="2F2F2F"/>
                </a:solidFill>
              </a:rPr>
              <a:t>Waets</a:t>
            </a:r>
            <a:r>
              <a:rPr lang="en-GB" sz="1400" b="0" dirty="0">
                <a:solidFill>
                  <a:srgbClr val="2F2F2F"/>
                </a:solidFill>
              </a:rPr>
              <a:t>, M. </a:t>
            </a:r>
            <a:r>
              <a:rPr lang="en-GB" sz="1400" b="0" dirty="0" err="1">
                <a:solidFill>
                  <a:srgbClr val="2F2F2F"/>
                </a:solidFill>
              </a:rPr>
              <a:t>Widorski</a:t>
            </a:r>
            <a:r>
              <a:rPr lang="en-GB" sz="1400" b="0" dirty="0">
                <a:solidFill>
                  <a:srgbClr val="2F2F2F"/>
                </a:solidFill>
              </a:rPr>
              <a:t>, </a:t>
            </a:r>
            <a:r>
              <a:rPr lang="en-GB" sz="1400" i="1" dirty="0">
                <a:solidFill>
                  <a:srgbClr val="2F2F2F"/>
                </a:solidFill>
              </a:rPr>
              <a:t>New Capabilities of the FLUKA Multi-Purpose Code</a:t>
            </a:r>
            <a:r>
              <a:rPr lang="en-GB" sz="1400" b="0" i="1" dirty="0">
                <a:solidFill>
                  <a:srgbClr val="2F2F2F"/>
                </a:solidFill>
              </a:rPr>
              <a:t>, </a:t>
            </a:r>
            <a:r>
              <a:rPr lang="en-GB" sz="1400" b="0" dirty="0">
                <a:solidFill>
                  <a:srgbClr val="2F2F2F"/>
                </a:solidFill>
              </a:rPr>
              <a:t>Frontiers in Physics 9, 788253 (2022)</a:t>
            </a:r>
          </a:p>
          <a:p>
            <a:pPr marL="269875" indent="-269875">
              <a:spcBef>
                <a:spcPts val="600"/>
              </a:spcBef>
            </a:pPr>
            <a:r>
              <a:rPr lang="en-GB" sz="1400" b="0" dirty="0">
                <a:solidFill>
                  <a:srgbClr val="2F2F2F"/>
                </a:solidFill>
              </a:rPr>
              <a:t>[7] G. </a:t>
            </a:r>
            <a:r>
              <a:rPr lang="en-GB" sz="1400" b="0" dirty="0" err="1">
                <a:solidFill>
                  <a:srgbClr val="2F2F2F"/>
                </a:solidFill>
              </a:rPr>
              <a:t>Battistoni</a:t>
            </a:r>
            <a:r>
              <a:rPr lang="en-GB" sz="1400" b="0" dirty="0">
                <a:solidFill>
                  <a:srgbClr val="2F2F2F"/>
                </a:solidFill>
              </a:rPr>
              <a:t>, T. </a:t>
            </a:r>
            <a:r>
              <a:rPr lang="en-GB" sz="1400" b="0" dirty="0" err="1">
                <a:solidFill>
                  <a:srgbClr val="2F2F2F"/>
                </a:solidFill>
              </a:rPr>
              <a:t>Boehlen</a:t>
            </a:r>
            <a:r>
              <a:rPr lang="en-GB" sz="1400" b="0" dirty="0">
                <a:solidFill>
                  <a:srgbClr val="2F2F2F"/>
                </a:solidFill>
              </a:rPr>
              <a:t>, F. </a:t>
            </a:r>
            <a:r>
              <a:rPr lang="en-GB" sz="1400" b="0" dirty="0" err="1">
                <a:solidFill>
                  <a:srgbClr val="2F2F2F"/>
                </a:solidFill>
              </a:rPr>
              <a:t>Cerutti</a:t>
            </a:r>
            <a:r>
              <a:rPr lang="en-GB" sz="1400" b="0" dirty="0">
                <a:solidFill>
                  <a:srgbClr val="2F2F2F"/>
                </a:solidFill>
              </a:rPr>
              <a:t>, P.W. Chin, L.S. Esposito, A. </a:t>
            </a:r>
            <a:r>
              <a:rPr lang="en-GB" sz="1400" b="0" dirty="0" err="1">
                <a:solidFill>
                  <a:srgbClr val="2F2F2F"/>
                </a:solidFill>
              </a:rPr>
              <a:t>Fassò</a:t>
            </a:r>
            <a:r>
              <a:rPr lang="en-GB" sz="1400" b="0" dirty="0">
                <a:solidFill>
                  <a:srgbClr val="2F2F2F"/>
                </a:solidFill>
              </a:rPr>
              <a:t>, A. Ferrari, A. Lechner, A. </a:t>
            </a:r>
            <a:r>
              <a:rPr lang="en-GB" sz="1400" b="0" dirty="0" err="1">
                <a:solidFill>
                  <a:srgbClr val="2F2F2F"/>
                </a:solidFill>
              </a:rPr>
              <a:t>Empl</a:t>
            </a:r>
            <a:r>
              <a:rPr lang="en-GB" sz="1400" b="0" dirty="0">
                <a:solidFill>
                  <a:srgbClr val="2F2F2F"/>
                </a:solidFill>
              </a:rPr>
              <a:t>, A. </a:t>
            </a:r>
            <a:r>
              <a:rPr lang="en-GB" sz="1400" b="0" dirty="0" err="1">
                <a:solidFill>
                  <a:srgbClr val="2F2F2F"/>
                </a:solidFill>
              </a:rPr>
              <a:t>Mairani</a:t>
            </a:r>
            <a:r>
              <a:rPr lang="en-GB" sz="1400" b="0" dirty="0">
                <a:solidFill>
                  <a:srgbClr val="2F2F2F"/>
                </a:solidFill>
              </a:rPr>
              <a:t>, A. </a:t>
            </a:r>
            <a:r>
              <a:rPr lang="en-GB" sz="1400" b="0" dirty="0" err="1">
                <a:solidFill>
                  <a:srgbClr val="2F2F2F"/>
                </a:solidFill>
              </a:rPr>
              <a:t>Mereghetti</a:t>
            </a:r>
            <a:r>
              <a:rPr lang="en-GB" sz="1400" b="0" dirty="0">
                <a:solidFill>
                  <a:srgbClr val="2F2F2F"/>
                </a:solidFill>
              </a:rPr>
              <a:t>,  P. Garcia Ortega, J. </a:t>
            </a:r>
            <a:r>
              <a:rPr lang="en-GB" sz="1400" b="0" dirty="0" err="1">
                <a:solidFill>
                  <a:srgbClr val="2F2F2F"/>
                </a:solidFill>
              </a:rPr>
              <a:t>Ranft</a:t>
            </a:r>
            <a:r>
              <a:rPr lang="en-GB" sz="1400" b="0" dirty="0">
                <a:solidFill>
                  <a:srgbClr val="2F2F2F"/>
                </a:solidFill>
              </a:rPr>
              <a:t>, S. </a:t>
            </a:r>
            <a:r>
              <a:rPr lang="en-GB" sz="1400" b="0" dirty="0" err="1">
                <a:solidFill>
                  <a:srgbClr val="2F2F2F"/>
                </a:solidFill>
              </a:rPr>
              <a:t>Roesler</a:t>
            </a:r>
            <a:r>
              <a:rPr lang="en-GB" sz="1400" b="0" dirty="0">
                <a:solidFill>
                  <a:srgbClr val="2F2F2F"/>
                </a:solidFill>
              </a:rPr>
              <a:t>, P.R. Sala, V. </a:t>
            </a:r>
            <a:r>
              <a:rPr lang="en-GB" sz="1400" b="0" dirty="0" err="1">
                <a:solidFill>
                  <a:srgbClr val="2F2F2F"/>
                </a:solidFill>
              </a:rPr>
              <a:t>Vlachoudis</a:t>
            </a:r>
            <a:r>
              <a:rPr lang="en-GB" sz="1400" b="0" dirty="0">
                <a:solidFill>
                  <a:srgbClr val="2F2F2F"/>
                </a:solidFill>
              </a:rPr>
              <a:t>, G. Smirnov, </a:t>
            </a:r>
            <a:r>
              <a:rPr lang="en-GB" sz="1400" i="1" dirty="0">
                <a:solidFill>
                  <a:srgbClr val="2F2F2F"/>
                </a:solidFill>
              </a:rPr>
              <a:t>Overview of the FLUKA code</a:t>
            </a:r>
            <a:r>
              <a:rPr lang="en-GB" sz="1400" b="0" dirty="0">
                <a:solidFill>
                  <a:srgbClr val="2F2F2F"/>
                </a:solidFill>
              </a:rPr>
              <a:t>, Annals of Nuclear Energy 82, 10-18 (2015)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lang="en-US" sz="1400" dirty="0">
                <a:solidFill>
                  <a:srgbClr val="2F2F2F"/>
                </a:solidFill>
                <a:latin typeface="Arial"/>
              </a:rPr>
              <a:t>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  V.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Vlachoudis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LAIR: A Powerful But User Friendly Graphical Interface For FLUKA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in Proc. Int. Conf. on Mathematics, Computational Methods &amp; Reactor Physics (M&amp;C 2009), Saratoga Springs, New York (2009)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>
                <a:solidFill>
                  <a:srgbClr val="2F2F2F"/>
                </a:solidFill>
                <a:latin typeface="Arial"/>
              </a:rPr>
              <a:t>[9]  P. </a:t>
            </a:r>
            <a:r>
              <a:rPr lang="en-US" sz="1400" dirty="0" err="1">
                <a:solidFill>
                  <a:srgbClr val="2F2F2F"/>
                </a:solidFill>
                <a:latin typeface="Arial"/>
              </a:rPr>
              <a:t>Vojtyla</a:t>
            </a:r>
            <a:r>
              <a:rPr lang="en-US" sz="1400" dirty="0">
                <a:solidFill>
                  <a:srgbClr val="2F2F2F"/>
                </a:solidFill>
                <a:latin typeface="Arial"/>
              </a:rPr>
              <a:t>, C. </a:t>
            </a:r>
            <a:r>
              <a:rPr lang="en-US" sz="1400" dirty="0" err="1">
                <a:solidFill>
                  <a:srgbClr val="2F2F2F"/>
                </a:solidFill>
                <a:latin typeface="Arial"/>
              </a:rPr>
              <a:t>Strabel</a:t>
            </a:r>
            <a:r>
              <a:rPr lang="en-US" sz="1400" dirty="0">
                <a:solidFill>
                  <a:srgbClr val="2F2F2F"/>
                </a:solidFill>
                <a:latin typeface="Arial"/>
              </a:rPr>
              <a:t>, H. </a:t>
            </a:r>
            <a:r>
              <a:rPr lang="en-US" sz="1400" dirty="0" err="1">
                <a:solidFill>
                  <a:srgbClr val="2F2F2F"/>
                </a:solidFill>
                <a:latin typeface="Arial"/>
              </a:rPr>
              <a:t>Vincke</a:t>
            </a:r>
            <a:r>
              <a:rPr lang="en-US" sz="1400" dirty="0">
                <a:solidFill>
                  <a:srgbClr val="2F2F2F"/>
                </a:solidFill>
                <a:latin typeface="Arial"/>
              </a:rPr>
              <a:t>, </a:t>
            </a:r>
            <a:r>
              <a:rPr lang="en-US" sz="1400" i="1" dirty="0">
                <a:solidFill>
                  <a:srgbClr val="2F2F2F"/>
                </a:solidFill>
                <a:latin typeface="Arial"/>
              </a:rPr>
              <a:t>CENF radiological environmental considerations </a:t>
            </a:r>
            <a:r>
              <a:rPr lang="en-US" sz="1400" dirty="0">
                <a:solidFill>
                  <a:srgbClr val="2F2F2F"/>
                </a:solidFill>
                <a:latin typeface="Arial"/>
              </a:rPr>
              <a:t>– CERN Internal Report (2015)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[10] Swiss Radiation Protection Ordinance (2017)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[1</a:t>
            </a:r>
            <a:r>
              <a:rPr lang="en-GB" sz="1400" dirty="0">
                <a:solidFill>
                  <a:srgbClr val="2F2F2F"/>
                </a:solidFill>
                <a:latin typeface="Arial"/>
              </a:rPr>
              <a:t>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 H.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Vincke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C. Theis, </a:t>
            </a:r>
            <a:r>
              <a:rPr kumimoji="0" lang="en-GB" sz="1400" i="1" u="none" strike="noStrike" kern="1200" cap="none" spc="0" normalizeH="0" baseline="0" noProof="0" dirty="0" err="1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ActiWiz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optimizing your nuclide inventory at proton accelerators with a computer code,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Progress in Nuclear  Science and Technology (2014)</a:t>
            </a:r>
          </a:p>
          <a:p>
            <a:pPr marL="269875" indent="-269875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[12</a:t>
            </a:r>
            <a:r>
              <a:rPr lang="en-GB" sz="1400" dirty="0">
                <a:solidFill>
                  <a:srgbClr val="2F2F2F"/>
                </a:solidFill>
                <a:latin typeface="Arial"/>
              </a:rPr>
              <a:t>] E. Nowak, C. </a:t>
            </a:r>
            <a:r>
              <a:rPr lang="en-GB" sz="1400" dirty="0" err="1">
                <a:solidFill>
                  <a:srgbClr val="2F2F2F"/>
                </a:solidFill>
                <a:latin typeface="Arial"/>
              </a:rPr>
              <a:t>Ahdida</a:t>
            </a:r>
            <a:r>
              <a:rPr lang="en-GB" sz="1400" dirty="0">
                <a:solidFill>
                  <a:srgbClr val="2F2F2F"/>
                </a:solidFill>
                <a:latin typeface="Arial"/>
              </a:rPr>
              <a:t>, H. </a:t>
            </a:r>
            <a:r>
              <a:rPr lang="en-GB" sz="1400" dirty="0" err="1">
                <a:solidFill>
                  <a:srgbClr val="2F2F2F"/>
                </a:solidFill>
                <a:latin typeface="Arial"/>
              </a:rPr>
              <a:t>Vincke</a:t>
            </a:r>
            <a:r>
              <a:rPr lang="en-GB" sz="1400" dirty="0">
                <a:solidFill>
                  <a:srgbClr val="2F2F2F"/>
                </a:solidFill>
                <a:latin typeface="Arial"/>
              </a:rPr>
              <a:t>, C. Saury, </a:t>
            </a:r>
            <a:r>
              <a:rPr lang="en-GB" sz="1400" i="1" dirty="0">
                <a:solidFill>
                  <a:srgbClr val="2F2F2F"/>
                </a:solidFill>
                <a:latin typeface="Arial"/>
              </a:rPr>
              <a:t>Characterization o the radiological CNGS environment</a:t>
            </a:r>
            <a:r>
              <a:rPr lang="en-GB" sz="1400" dirty="0">
                <a:solidFill>
                  <a:srgbClr val="2F2F2F"/>
                </a:solidFill>
                <a:latin typeface="Arial"/>
              </a:rPr>
              <a:t>, CERN Internal Note (2021)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14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2A244E86-7872-DC0A-829F-071EF1162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7D69761-F68E-3B41-BA03-528973F27F26}" type="datetime3">
              <a:rPr lang="en-US" smtClean="0"/>
              <a:pPr>
                <a:spcAft>
                  <a:spcPts val="600"/>
                </a:spcAft>
              </a:pPr>
              <a:t>19 September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ED9ABA-EEF1-A871-C5FA-C3AFA1529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E. Nowak | RP Challenges in CERN’s north experimental areas 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C29B6BDD-3C84-3E32-9CC8-82F55AAA4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0735F6-EA77-424F-2AA5-33877BB01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b="19031"/>
          <a:stretch/>
        </p:blipFill>
        <p:spPr>
          <a:xfrm>
            <a:off x="1294163" y="354565"/>
            <a:ext cx="9813383" cy="5591702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135098F-143F-DC3E-112B-E9A776FEDC2A}"/>
              </a:ext>
            </a:extLst>
          </p:cNvPr>
          <p:cNvSpPr txBox="1">
            <a:spLocks/>
          </p:cNvSpPr>
          <p:nvPr/>
        </p:nvSpPr>
        <p:spPr>
          <a:xfrm>
            <a:off x="2726499" y="6503251"/>
            <a:ext cx="154228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21</a:t>
            </a:r>
            <a:r>
              <a:rPr lang="en-US" baseline="30000"/>
              <a:t>st</a:t>
            </a:r>
            <a:r>
              <a:rPr lang="en-US"/>
              <a:t> September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811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60511-4142-E5D8-AD5E-0F73F9D1A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Limitation – </a:t>
            </a:r>
            <a:r>
              <a:rPr lang="en-GB" sz="3600" i="1" dirty="0"/>
              <a:t>Area Classification (external exposure)</a:t>
            </a:r>
            <a:br>
              <a:rPr lang="en-US" sz="3600" i="1" dirty="0"/>
            </a:br>
            <a:endParaRPr lang="fr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1F3F98-5344-5E36-3A04-6852797DF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38F0-58D5-7848-A9A4-32D0F73A6EDD}" type="datetime3">
              <a:rPr lang="en-US" smtClean="0"/>
              <a:t>20 September 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0E0E8-20C6-F5A6-4196-6D6EF148A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2409E-F293-2052-7DA2-EBFC501E4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F2224-8E54-B987-744D-622FF59C8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423" y="1635078"/>
            <a:ext cx="7824577" cy="405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48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54E6-C0B8-EA0E-CCB0-66A4007B2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Limitation – </a:t>
            </a:r>
            <a:r>
              <a:rPr lang="en-GB" sz="3600" i="1" dirty="0"/>
              <a:t>Area Classification (internal exposure)</a:t>
            </a:r>
            <a:br>
              <a:rPr lang="en-US" sz="3600" i="1" dirty="0"/>
            </a:br>
            <a:endParaRPr lang="fr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FCE249-D394-9391-1519-86BAFA83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38F0-58D5-7848-A9A4-32D0F73A6EDD}" type="datetime3">
              <a:rPr lang="en-US" smtClean="0"/>
              <a:t>20 September 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31EE63-775A-1641-21E7-A5FDB040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2FE68-4605-6E92-4017-E8BED3AC1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DE7DCE9-8480-09C6-A528-54CC4E7A7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653402"/>
              </p:ext>
            </p:extLst>
          </p:nvPr>
        </p:nvGraphicFramePr>
        <p:xfrm>
          <a:off x="5082294" y="1577314"/>
          <a:ext cx="6706506" cy="4140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290">
                  <a:extLst>
                    <a:ext uri="{9D8B030D-6E8A-4147-A177-3AD203B41FA5}">
                      <a16:colId xmlns:a16="http://schemas.microsoft.com/office/drawing/2014/main" val="1692423642"/>
                    </a:ext>
                  </a:extLst>
                </a:gridCol>
                <a:gridCol w="1723560">
                  <a:extLst>
                    <a:ext uri="{9D8B030D-6E8A-4147-A177-3AD203B41FA5}">
                      <a16:colId xmlns:a16="http://schemas.microsoft.com/office/drawing/2014/main" val="306871029"/>
                    </a:ext>
                  </a:extLst>
                </a:gridCol>
                <a:gridCol w="1154162">
                  <a:extLst>
                    <a:ext uri="{9D8B030D-6E8A-4147-A177-3AD203B41FA5}">
                      <a16:colId xmlns:a16="http://schemas.microsoft.com/office/drawing/2014/main" val="3738670371"/>
                    </a:ext>
                  </a:extLst>
                </a:gridCol>
                <a:gridCol w="1474571">
                  <a:extLst>
                    <a:ext uri="{9D8B030D-6E8A-4147-A177-3AD203B41FA5}">
                      <a16:colId xmlns:a16="http://schemas.microsoft.com/office/drawing/2014/main" val="2718842741"/>
                    </a:ext>
                  </a:extLst>
                </a:gridCol>
                <a:gridCol w="1474571">
                  <a:extLst>
                    <a:ext uri="{9D8B030D-6E8A-4147-A177-3AD203B41FA5}">
                      <a16:colId xmlns:a16="http://schemas.microsoft.com/office/drawing/2014/main" val="1260819221"/>
                    </a:ext>
                  </a:extLst>
                </a:gridCol>
                <a:gridCol w="440352">
                  <a:extLst>
                    <a:ext uri="{9D8B030D-6E8A-4147-A177-3AD203B41FA5}">
                      <a16:colId xmlns:a16="http://schemas.microsoft.com/office/drawing/2014/main" val="2240628548"/>
                    </a:ext>
                  </a:extLst>
                </a:gridCol>
              </a:tblGrid>
              <a:tr h="849102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31F20"/>
                          </a:solidFill>
                        </a:rPr>
                        <a:t>Area</a:t>
                      </a:r>
                      <a:endParaRPr lang="en-GB" sz="1400" b="1" dirty="0">
                        <a:solidFill>
                          <a:srgbClr val="231F20"/>
                        </a:solidFill>
                      </a:endParaRPr>
                    </a:p>
                  </a:txBody>
                  <a:tcPr marT="14400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231F20"/>
                          </a:solidFill>
                        </a:rPr>
                        <a:t>Annual dose limit (year)</a:t>
                      </a:r>
                      <a:endParaRPr lang="en-GB" sz="1400" b="1" dirty="0">
                        <a:solidFill>
                          <a:srgbClr val="231F20"/>
                        </a:solidFill>
                      </a:endParaRPr>
                    </a:p>
                  </a:txBody>
                  <a:tcPr marT="14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231F20"/>
                          </a:solidFill>
                        </a:rPr>
                        <a:t>Specific airborne radioactivity</a:t>
                      </a:r>
                      <a:endParaRPr lang="en-GB" sz="1400" b="1" dirty="0">
                        <a:solidFill>
                          <a:srgbClr val="231F20"/>
                        </a:solidFill>
                      </a:endParaRPr>
                    </a:p>
                  </a:txBody>
                  <a:tcPr marT="14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231F20"/>
                          </a:solidFill>
                        </a:rPr>
                        <a:t>Specific surface contamination</a:t>
                      </a:r>
                    </a:p>
                  </a:txBody>
                  <a:tcPr marT="14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9426875"/>
                  </a:ext>
                </a:extLst>
              </a:tr>
              <a:tr h="548528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Non-designated</a:t>
                      </a:r>
                      <a:endParaRPr lang="en-GB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 </a:t>
                      </a:r>
                      <a:r>
                        <a:rPr lang="en-US" sz="140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mSv</a:t>
                      </a:r>
                      <a:endParaRPr lang="en-GB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0.05 CA</a:t>
                      </a:r>
                      <a:endParaRPr lang="en-GB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 CS</a:t>
                      </a:r>
                      <a:endParaRPr lang="en-GB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566293"/>
                  </a:ext>
                </a:extLst>
              </a:tr>
              <a:tr h="548528">
                <a:tc rowSpan="5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Radiation Area</a:t>
                      </a:r>
                      <a:endParaRPr lang="en-GB" sz="14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vert="vert270" anchor="ctr"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Supervised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5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6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mSv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5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0.1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 CA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5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1 CS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5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9434563"/>
                  </a:ext>
                </a:extLst>
              </a:tr>
              <a:tr h="548528">
                <a:tc vMerge="1">
                  <a:txBody>
                    <a:bodyPr/>
                    <a:lstStyle/>
                    <a:p>
                      <a:endParaRPr lang="en-GB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Simple Controlled</a:t>
                      </a:r>
                      <a:endParaRPr lang="en-GB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CC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20 </a:t>
                      </a:r>
                      <a:r>
                        <a:rPr lang="en-US" sz="140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mSv</a:t>
                      </a:r>
                      <a:endParaRPr lang="en-GB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CC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0.1 CA</a:t>
                      </a:r>
                      <a:endParaRPr lang="en-GB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CC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 CS</a:t>
                      </a:r>
                      <a:endParaRPr lang="en-GB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CC3D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Controlled Area</a:t>
                      </a:r>
                      <a:endParaRPr lang="en-GB" sz="14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5456036"/>
                  </a:ext>
                </a:extLst>
              </a:tr>
              <a:tr h="548528">
                <a:tc vMerge="1">
                  <a:txBody>
                    <a:bodyPr/>
                    <a:lstStyle/>
                    <a:p>
                      <a:endParaRPr lang="en-GB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Limited Stay</a:t>
                      </a:r>
                      <a:endParaRPr lang="en-GB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68B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20 </a:t>
                      </a:r>
                      <a:r>
                        <a:rPr lang="en-US" sz="140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mSv</a:t>
                      </a:r>
                      <a:endParaRPr lang="en-GB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68B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100 CA</a:t>
                      </a:r>
                      <a:endParaRPr lang="en-GB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68B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4000</a:t>
                      </a:r>
                      <a:r>
                        <a:rPr lang="en-US" sz="14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CS</a:t>
                      </a:r>
                      <a:endPara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68B3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0413000"/>
                  </a:ext>
                </a:extLst>
              </a:tr>
              <a:tr h="548528">
                <a:tc vMerge="1">
                  <a:txBody>
                    <a:bodyPr/>
                    <a:lstStyle/>
                    <a:p>
                      <a:endParaRPr lang="en-GB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High Radiation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2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20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mSv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2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1000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 CA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2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40000 CS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282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5088155"/>
                  </a:ext>
                </a:extLst>
              </a:tr>
              <a:tr h="548528">
                <a:tc vMerge="1">
                  <a:txBody>
                    <a:bodyPr/>
                    <a:lstStyle/>
                    <a:p>
                      <a:endParaRPr lang="en-GB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E5231C"/>
                          </a:solidFill>
                        </a:rPr>
                        <a:t>Prohibited</a:t>
                      </a:r>
                      <a:endParaRPr lang="en-GB" sz="1400" dirty="0">
                        <a:solidFill>
                          <a:srgbClr val="E5231C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E5231C"/>
                          </a:solidFill>
                        </a:rPr>
                        <a:t>20 </a:t>
                      </a:r>
                      <a:r>
                        <a:rPr lang="en-US" sz="1400" dirty="0" err="1">
                          <a:solidFill>
                            <a:srgbClr val="E5231C"/>
                          </a:solidFill>
                        </a:rPr>
                        <a:t>mSv</a:t>
                      </a:r>
                      <a:endParaRPr lang="en-GB" sz="1400" dirty="0">
                        <a:solidFill>
                          <a:srgbClr val="E5231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E5231C"/>
                          </a:solidFill>
                        </a:rPr>
                        <a:t>&gt; 1000</a:t>
                      </a:r>
                      <a:r>
                        <a:rPr lang="en-US" sz="1400" baseline="0" dirty="0">
                          <a:solidFill>
                            <a:srgbClr val="E5231C"/>
                          </a:solidFill>
                        </a:rPr>
                        <a:t> CA</a:t>
                      </a:r>
                      <a:endParaRPr lang="en-GB" sz="1400" dirty="0">
                        <a:solidFill>
                          <a:srgbClr val="E5231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E5231C"/>
                          </a:solidFill>
                        </a:rPr>
                        <a:t>&gt; 40000 CS</a:t>
                      </a:r>
                      <a:endParaRPr lang="en-GB" sz="1400" dirty="0">
                        <a:solidFill>
                          <a:srgbClr val="E5231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1F2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5041054"/>
                  </a:ext>
                </a:extLst>
              </a:tr>
            </a:tbl>
          </a:graphicData>
        </a:graphic>
      </p:graphicFrame>
      <p:sp>
        <p:nvSpPr>
          <p:cNvPr id="9" name="TextBox 7">
            <a:extLst>
              <a:ext uri="{FF2B5EF4-FFF2-40B4-BE49-F238E27FC236}">
                <a16:creationId xmlns:a16="http://schemas.microsoft.com/office/drawing/2014/main" id="{2BA54A1A-5257-EAA6-21EF-2C66147A4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034" y="4147924"/>
            <a:ext cx="446819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u="sng" dirty="0"/>
              <a:t>Specific surface contamination</a:t>
            </a:r>
          </a:p>
          <a:p>
            <a:r>
              <a:rPr lang="en-US" sz="1200" dirty="0"/>
              <a:t>1 CS = 1/10</a:t>
            </a:r>
            <a:r>
              <a:rPr lang="en-US" sz="1200" baseline="30000" dirty="0"/>
              <a:t>th</a:t>
            </a:r>
            <a:r>
              <a:rPr lang="en-US" sz="1200" dirty="0"/>
              <a:t> of dose limit to skin and/or 0.5 </a:t>
            </a:r>
            <a:r>
              <a:rPr lang="en-US" sz="1200" dirty="0" err="1"/>
              <a:t>mSv</a:t>
            </a:r>
            <a:r>
              <a:rPr lang="en-US" sz="1200" dirty="0"/>
              <a:t>/year for daily ingestion of contamination on 10 cm</a:t>
            </a:r>
            <a:r>
              <a:rPr lang="en-US" sz="1200" baseline="30000" dirty="0"/>
              <a:t>2</a:t>
            </a:r>
          </a:p>
          <a:p>
            <a:endParaRPr lang="en-US" sz="1200" u="sng" dirty="0"/>
          </a:p>
          <a:p>
            <a:r>
              <a:rPr lang="en-US" sz="1200" i="1" dirty="0"/>
              <a:t>“No contamination”</a:t>
            </a:r>
          </a:p>
          <a:p>
            <a:pPr lvl="1"/>
            <a:r>
              <a:rPr lang="en-US" sz="1200" dirty="0">
                <a:sym typeface="Wingdings" panose="05000000000000000000" pitchFamily="2" charset="2"/>
              </a:rPr>
              <a:t>&lt; 1 CS for identified isotopes</a:t>
            </a:r>
            <a:endParaRPr lang="en-US" sz="1200" dirty="0"/>
          </a:p>
          <a:p>
            <a:pPr lvl="1"/>
            <a:r>
              <a:rPr lang="en-US" sz="1200" dirty="0"/>
              <a:t>&lt; 1 </a:t>
            </a:r>
            <a:r>
              <a:rPr lang="en-US" sz="1200" dirty="0" err="1"/>
              <a:t>Bq</a:t>
            </a:r>
            <a:r>
              <a:rPr lang="en-US" sz="1200" dirty="0"/>
              <a:t>/cm</a:t>
            </a:r>
            <a:r>
              <a:rPr lang="en-US" sz="1200" baseline="30000" dirty="0"/>
              <a:t>2</a:t>
            </a:r>
            <a:r>
              <a:rPr lang="en-US" sz="1200" dirty="0"/>
              <a:t> for non-identified gamma and  beta emitters</a:t>
            </a:r>
          </a:p>
          <a:p>
            <a:pPr lvl="1"/>
            <a:r>
              <a:rPr lang="en-US" sz="1200" dirty="0"/>
              <a:t>&lt; 0.1 </a:t>
            </a:r>
            <a:r>
              <a:rPr lang="en-US" sz="1200" dirty="0" err="1"/>
              <a:t>Bq</a:t>
            </a:r>
            <a:r>
              <a:rPr lang="en-US" sz="1200" dirty="0"/>
              <a:t>/cm</a:t>
            </a:r>
            <a:r>
              <a:rPr lang="en-US" sz="1200" baseline="30000" dirty="0"/>
              <a:t>2</a:t>
            </a:r>
            <a:r>
              <a:rPr lang="en-US" sz="1200" dirty="0"/>
              <a:t> for non-identified alpha emitters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144BA2-C363-6C40-7029-0F861D85DDDF}"/>
              </a:ext>
            </a:extLst>
          </p:cNvPr>
          <p:cNvSpPr/>
          <p:nvPr/>
        </p:nvSpPr>
        <p:spPr>
          <a:xfrm>
            <a:off x="325034" y="3339567"/>
            <a:ext cx="40031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u="sng" dirty="0"/>
              <a:t>Specific airborne radioactivity</a:t>
            </a:r>
          </a:p>
          <a:p>
            <a:r>
              <a:rPr lang="en-US" sz="1200" dirty="0"/>
              <a:t>1 CA = effective committed dose of 20 </a:t>
            </a:r>
            <a:r>
              <a:rPr lang="en-US" sz="1200" dirty="0" err="1"/>
              <a:t>mSv</a:t>
            </a:r>
            <a:r>
              <a:rPr lang="en-US" sz="1200" dirty="0"/>
              <a:t> for a stay of   2000 hours/year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CD1612-163B-181B-4591-15216808FE7D}"/>
              </a:ext>
            </a:extLst>
          </p:cNvPr>
          <p:cNvSpPr txBox="1"/>
          <p:nvPr/>
        </p:nvSpPr>
        <p:spPr>
          <a:xfrm>
            <a:off x="325034" y="2708088"/>
            <a:ext cx="424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CS, CA: Nuclide-specific Guidance values </a:t>
            </a:r>
            <a:r>
              <a:rPr lang="en-GB" sz="1200" dirty="0"/>
              <a:t>from Swiss legislation</a:t>
            </a:r>
          </a:p>
        </p:txBody>
      </p:sp>
    </p:spTree>
    <p:extLst>
      <p:ext uri="{BB962C8B-B14F-4D97-AF65-F5344CB8AC3E}">
        <p14:creationId xmlns:p14="http://schemas.microsoft.com/office/powerpoint/2010/main" val="3643361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7C5EEABD-DDFC-ECD9-15E0-6002A1F8A3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7"/>
          <a:stretch/>
        </p:blipFill>
        <p:spPr bwMode="auto">
          <a:xfrm>
            <a:off x="5041967" y="0"/>
            <a:ext cx="7150033" cy="6350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4188" y="277056"/>
            <a:ext cx="5616574" cy="1065742"/>
          </a:xfrm>
        </p:spPr>
        <p:txBody>
          <a:bodyPr/>
          <a:lstStyle/>
          <a:p>
            <a:pPr algn="ctr"/>
            <a:r>
              <a:rPr lang="en-US" dirty="0"/>
              <a:t>North Experimental </a:t>
            </a:r>
            <a:br>
              <a:rPr lang="en-US" dirty="0"/>
            </a:br>
            <a:r>
              <a:rPr lang="en-US" dirty="0"/>
              <a:t>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644" y="1512386"/>
            <a:ext cx="4776389" cy="2049190"/>
          </a:xfrm>
        </p:spPr>
        <p:txBody>
          <a:bodyPr/>
          <a:lstStyle/>
          <a:p>
            <a:pPr lvl="1"/>
            <a:r>
              <a:rPr lang="en-US" sz="1400" dirty="0"/>
              <a:t>Primary proton beam from SPS, </a:t>
            </a:r>
            <a:r>
              <a:rPr lang="en-US" sz="1400" b="1" dirty="0"/>
              <a:t>up to 450 GeV </a:t>
            </a:r>
            <a:r>
              <a:rPr lang="en-US" sz="1400" dirty="0"/>
              <a:t>energy</a:t>
            </a:r>
          </a:p>
          <a:p>
            <a:pPr lvl="1"/>
            <a:r>
              <a:rPr lang="en-US" sz="1400" dirty="0"/>
              <a:t>Intensity </a:t>
            </a:r>
            <a:r>
              <a:rPr lang="en-US" sz="1400" b="1" dirty="0"/>
              <a:t>up to 4e13 p/spill  </a:t>
            </a:r>
          </a:p>
          <a:p>
            <a:pPr lvl="1"/>
            <a:r>
              <a:rPr lang="en-US" sz="1400" b="1" dirty="0"/>
              <a:t>3 primary targets </a:t>
            </a:r>
            <a:r>
              <a:rPr lang="en-US" sz="1400" dirty="0"/>
              <a:t>– </a:t>
            </a:r>
            <a:r>
              <a:rPr lang="en-US" sz="1400" b="1" dirty="0"/>
              <a:t>6 beams </a:t>
            </a:r>
            <a:r>
              <a:rPr lang="en-US" sz="1400" dirty="0"/>
              <a:t>(H2,H4,H6,H8,M2,P42)</a:t>
            </a:r>
          </a:p>
          <a:p>
            <a:pPr lvl="1"/>
            <a:r>
              <a:rPr lang="en-US" sz="1400" dirty="0"/>
              <a:t>Secondary targets and tertiary beams (lead ions, kaons, muons, mixed hadrons)</a:t>
            </a:r>
          </a:p>
          <a:p>
            <a:pPr lvl="1"/>
            <a:endParaRPr lang="en-US" sz="1400" dirty="0"/>
          </a:p>
          <a:p>
            <a:pPr marL="0" lvl="1" indent="0">
              <a:buNone/>
            </a:pPr>
            <a:r>
              <a:rPr lang="en-US" sz="1400" dirty="0"/>
              <a:t>New experiments and upgrades of the existing ones require RP studies on:</a:t>
            </a:r>
          </a:p>
          <a:p>
            <a:pPr lvl="1"/>
            <a:r>
              <a:rPr lang="en-US" sz="1400" b="1" dirty="0"/>
              <a:t>Prompt and residual radiation </a:t>
            </a:r>
            <a:r>
              <a:rPr lang="en-US" sz="1400" dirty="0"/>
              <a:t>in the facility and within CERN fence</a:t>
            </a:r>
          </a:p>
          <a:p>
            <a:pPr lvl="1"/>
            <a:r>
              <a:rPr lang="en-US" sz="1400" b="1" dirty="0"/>
              <a:t>Environmental release aspects</a:t>
            </a:r>
            <a:r>
              <a:rPr lang="en-US" sz="1400" dirty="0"/>
              <a:t>: earth, air activation and stray radiation to the public areas</a:t>
            </a:r>
          </a:p>
          <a:p>
            <a:pPr lvl="1"/>
            <a:r>
              <a:rPr lang="en-US" sz="1400" dirty="0"/>
              <a:t>Beam transfer lines: </a:t>
            </a:r>
            <a:r>
              <a:rPr lang="en-US" sz="1400" b="1" dirty="0"/>
              <a:t>accidental and continues beam losses</a:t>
            </a:r>
            <a:r>
              <a:rPr lang="en-US" sz="1400" dirty="0"/>
              <a:t> at the critical locations (e.g. for P42 beam line to ECN3: ECN1 ramp and bridge)</a:t>
            </a:r>
          </a:p>
          <a:p>
            <a:pPr lvl="1">
              <a:lnSpc>
                <a:spcPts val="1200"/>
              </a:lnSpc>
            </a:pPr>
            <a:endParaRPr lang="en-US" sz="1400" dirty="0"/>
          </a:p>
          <a:p>
            <a:pPr lvl="1"/>
            <a:endParaRPr lang="en-US" sz="1500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2574099" y="6350851"/>
            <a:ext cx="1685163" cy="365125"/>
          </a:xfrm>
        </p:spPr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 September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 E. Nowak | RP Challenges in CERN’s north experimental areas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D51A51-F3BF-7731-1657-C9CB4EA10D5D}"/>
              </a:ext>
            </a:extLst>
          </p:cNvPr>
          <p:cNvCxnSpPr>
            <a:cxnSpLocks/>
          </p:cNvCxnSpPr>
          <p:nvPr/>
        </p:nvCxnSpPr>
        <p:spPr>
          <a:xfrm flipV="1">
            <a:off x="5642481" y="5853383"/>
            <a:ext cx="390766" cy="3829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0CB2B145-6917-745C-115C-62C89F59C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55798" y="5415801"/>
            <a:ext cx="195124" cy="19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5C59CF2-A908-E14A-A49A-B6DA8F126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6917" y="5306458"/>
            <a:ext cx="195124" cy="19512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16213BA-6D98-6262-5D15-3ABCEB443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7179" y="5123115"/>
            <a:ext cx="195124" cy="1951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A8BADF-E715-A5CD-0B4F-B9C95B67267A}"/>
              </a:ext>
            </a:extLst>
          </p:cNvPr>
          <p:cNvSpPr/>
          <p:nvPr/>
        </p:nvSpPr>
        <p:spPr>
          <a:xfrm>
            <a:off x="5641626" y="4758774"/>
            <a:ext cx="882801" cy="37592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TCC2</a:t>
            </a:r>
            <a:endParaRPr lang="en-GB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6902AD-C097-7CCD-3D95-9357CEF0C53C}"/>
              </a:ext>
            </a:extLst>
          </p:cNvPr>
          <p:cNvSpPr/>
          <p:nvPr/>
        </p:nvSpPr>
        <p:spPr>
          <a:xfrm>
            <a:off x="6248400" y="2864615"/>
            <a:ext cx="1355016" cy="73437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kern="1200" dirty="0">
                <a:solidFill>
                  <a:srgbClr val="FFFFFF"/>
                </a:solidFill>
                <a:effectLst/>
                <a:highlight>
                  <a:srgbClr val="FF00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NA61</a:t>
            </a:r>
            <a:r>
              <a:rPr lang="en-US" sz="1400" kern="12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/NA61++</a:t>
            </a:r>
            <a:endParaRPr lang="en-GB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kern="1200" dirty="0">
                <a:solidFill>
                  <a:srgbClr val="FFFFFF"/>
                </a:solidFill>
                <a:effectLst/>
                <a:highlight>
                  <a:srgbClr val="FF00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NA64</a:t>
            </a:r>
            <a:r>
              <a:rPr lang="en-US" sz="1400" kern="12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/NA64++ (</a:t>
            </a:r>
            <a:r>
              <a:rPr lang="en-US" sz="1400" kern="1200" dirty="0" err="1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e,h</a:t>
            </a:r>
            <a:r>
              <a:rPr lang="en-US" sz="1400" kern="12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314948-CC08-CD85-37C3-1A34C845A230}"/>
              </a:ext>
            </a:extLst>
          </p:cNvPr>
          <p:cNvSpPr/>
          <p:nvPr/>
        </p:nvSpPr>
        <p:spPr>
          <a:xfrm>
            <a:off x="8423689" y="1713004"/>
            <a:ext cx="1136650" cy="51173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solidFill>
                  <a:srgbClr val="FFFFFF"/>
                </a:solidFill>
                <a:highlight>
                  <a:srgbClr val="FF00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ProtoDune</a:t>
            </a:r>
            <a:endParaRPr lang="en-GB" sz="1100" dirty="0">
              <a:effectLst/>
              <a:highlight>
                <a:srgbClr val="FF00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7C7627-7B13-F339-EFE9-A63F3D181386}"/>
              </a:ext>
            </a:extLst>
          </p:cNvPr>
          <p:cNvSpPr/>
          <p:nvPr/>
        </p:nvSpPr>
        <p:spPr>
          <a:xfrm>
            <a:off x="8601172" y="116562"/>
            <a:ext cx="1918335" cy="119895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kern="12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DIRAC++</a:t>
            </a:r>
            <a:endParaRPr lang="en-GB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kern="1200" dirty="0">
                <a:solidFill>
                  <a:srgbClr val="FFFFFF"/>
                </a:solidFill>
                <a:effectLst/>
                <a:highlight>
                  <a:srgbClr val="FF00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NA62</a:t>
            </a:r>
            <a:r>
              <a:rPr lang="en-US" sz="1400" kern="12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/HIKE/KLEVER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BDF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SHADOWS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TAUFV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kern="12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AAA2D0-2C51-611D-B37E-348845C31C5D}"/>
              </a:ext>
            </a:extLst>
          </p:cNvPr>
          <p:cNvSpPr/>
          <p:nvPr/>
        </p:nvSpPr>
        <p:spPr>
          <a:xfrm>
            <a:off x="10421799" y="1246530"/>
            <a:ext cx="1672784" cy="119895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kern="1200" dirty="0">
                <a:solidFill>
                  <a:srgbClr val="FFFFFF"/>
                </a:solidFill>
                <a:effectLst/>
                <a:highlight>
                  <a:srgbClr val="FF00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COMPASS/AMBER</a:t>
            </a:r>
            <a:endParaRPr lang="en-GB" sz="1100" dirty="0">
              <a:effectLst/>
              <a:highlight>
                <a:srgbClr val="FF00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kern="1200" dirty="0" err="1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MuonE</a:t>
            </a:r>
            <a:endParaRPr lang="en-GB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kern="12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NA64++ (µ)</a:t>
            </a:r>
            <a:endParaRPr lang="en-GB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92CEA8-0CC5-AFAD-51DA-8782F87EAA4C}"/>
              </a:ext>
            </a:extLst>
          </p:cNvPr>
          <p:cNvSpPr/>
          <p:nvPr/>
        </p:nvSpPr>
        <p:spPr>
          <a:xfrm>
            <a:off x="10825628" y="1090073"/>
            <a:ext cx="947258" cy="279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EHN2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C5004F-DEFC-05A7-E4A0-D91713874E4C}"/>
              </a:ext>
            </a:extLst>
          </p:cNvPr>
          <p:cNvSpPr/>
          <p:nvPr/>
        </p:nvSpPr>
        <p:spPr>
          <a:xfrm>
            <a:off x="10519507" y="111063"/>
            <a:ext cx="947258" cy="279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ECN3</a:t>
            </a:r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B2A833-F2FD-598E-4698-00C3849F6BB7}"/>
              </a:ext>
            </a:extLst>
          </p:cNvPr>
          <p:cNvSpPr/>
          <p:nvPr/>
        </p:nvSpPr>
        <p:spPr>
          <a:xfrm>
            <a:off x="7994768" y="2864615"/>
            <a:ext cx="947258" cy="279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EHN1</a:t>
            </a:r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01F1676-D42B-266C-460F-DE6EC5C371D6}"/>
              </a:ext>
            </a:extLst>
          </p:cNvPr>
          <p:cNvSpPr/>
          <p:nvPr/>
        </p:nvSpPr>
        <p:spPr>
          <a:xfrm>
            <a:off x="5156492" y="5325403"/>
            <a:ext cx="859993" cy="37592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TDC2</a:t>
            </a:r>
            <a:endParaRPr lang="en-GB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6554DD88-EA25-5C7C-3B56-374ACCD73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6754" y="1779600"/>
            <a:ext cx="195124" cy="195124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CAC160BE-C163-40FC-6741-14BE63E23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63067" y="782328"/>
            <a:ext cx="195124" cy="19512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3D5A3ABC-3B81-A555-AD2C-A372C39AF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94452" y="2431190"/>
            <a:ext cx="195124" cy="19512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AA451B2-B87C-9F67-F8CC-3C2F72A64A82}"/>
              </a:ext>
            </a:extLst>
          </p:cNvPr>
          <p:cNvSpPr/>
          <p:nvPr/>
        </p:nvSpPr>
        <p:spPr>
          <a:xfrm>
            <a:off x="7665193" y="3991027"/>
            <a:ext cx="1136650" cy="59353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kern="1200" dirty="0">
                <a:solidFill>
                  <a:srgbClr val="FFFFFF"/>
                </a:solidFill>
                <a:effectLst/>
                <a:highlight>
                  <a:srgbClr val="FF00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NA60+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FFFFFF"/>
                </a:solidFill>
                <a:highlight>
                  <a:srgbClr val="FF00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CERF</a:t>
            </a:r>
            <a:endParaRPr lang="en-GB" sz="1100" dirty="0">
              <a:effectLst/>
              <a:highlight>
                <a:srgbClr val="FF00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5FFC550-004C-D737-325F-9F6BF1B39BC4}"/>
              </a:ext>
            </a:extLst>
          </p:cNvPr>
          <p:cNvSpPr/>
          <p:nvPr/>
        </p:nvSpPr>
        <p:spPr>
          <a:xfrm>
            <a:off x="7994768" y="3207590"/>
            <a:ext cx="831445" cy="41256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FFFFFF"/>
                </a:solidFill>
                <a:highlight>
                  <a:srgbClr val="FF00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GIF++</a:t>
            </a:r>
            <a:endParaRPr lang="en-US" sz="1400" kern="1200" dirty="0">
              <a:solidFill>
                <a:srgbClr val="FFFFFF"/>
              </a:solidFill>
              <a:effectLst/>
              <a:highlight>
                <a:srgbClr val="FF00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117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7989" y="1592263"/>
            <a:ext cx="9467849" cy="460851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Justification</a:t>
            </a:r>
          </a:p>
          <a:p>
            <a:pPr marL="366712" lvl="1" indent="0">
              <a:buNone/>
            </a:pPr>
            <a:r>
              <a:rPr lang="en-US" sz="1800" dirty="0"/>
              <a:t>Any exposure of persons to ionizing radiation has to be justified</a:t>
            </a:r>
          </a:p>
          <a:p>
            <a:pPr marL="366712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Limitation</a:t>
            </a:r>
          </a:p>
          <a:p>
            <a:pPr marL="285750" lvl="1" indent="0">
              <a:buNone/>
            </a:pPr>
            <a:r>
              <a:rPr lang="en-US" sz="1800" dirty="0"/>
              <a:t>The personal doses have to be kept below the legal limits</a:t>
            </a:r>
          </a:p>
          <a:p>
            <a:pPr marL="285750" lvl="1" indent="0">
              <a:buNone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Optimization</a:t>
            </a:r>
          </a:p>
          <a:p>
            <a:pPr marL="366712" lvl="1" indent="0">
              <a:buNone/>
            </a:pPr>
            <a:r>
              <a:rPr lang="en-US" sz="1800" dirty="0"/>
              <a:t>The personal doses and collective doses have to be kept as low as reasonably achievable (ALARA)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General Principles of  Radiation Protection </a:t>
            </a:r>
            <a:br>
              <a:rPr lang="en-US" sz="3600" i="1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September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Nowak | RP Challenges in CERN’s north experimental areas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99B3EB-520B-A18E-CAD9-8762921D8AFE}"/>
              </a:ext>
            </a:extLst>
          </p:cNvPr>
          <p:cNvSpPr txBox="1"/>
          <p:nvPr/>
        </p:nvSpPr>
        <p:spPr>
          <a:xfrm>
            <a:off x="7098384" y="3275111"/>
            <a:ext cx="198791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i="1" dirty="0"/>
              <a:t>Safety Code F [1]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811628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Dose limits and dose optimization at CERN </a:t>
            </a:r>
            <a:r>
              <a:rPr lang="en-GB" sz="3600" dirty="0"/>
              <a:t> </a:t>
            </a:r>
            <a:br>
              <a:rPr lang="en-US" sz="3600" i="1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September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Nowak | RP Challenges in CERN’s north experimental areas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DEA922-3A38-9855-00F8-225E691CC0E5}"/>
              </a:ext>
            </a:extLst>
          </p:cNvPr>
          <p:cNvSpPr/>
          <p:nvPr/>
        </p:nvSpPr>
        <p:spPr>
          <a:xfrm>
            <a:off x="8268798" y="1125940"/>
            <a:ext cx="736881" cy="177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5">
            <a:extLst>
              <a:ext uri="{FF2B5EF4-FFF2-40B4-BE49-F238E27FC236}">
                <a16:creationId xmlns:a16="http://schemas.microsoft.com/office/drawing/2014/main" id="{7481C858-37E1-3E17-6F97-680C9A959664}"/>
              </a:ext>
            </a:extLst>
          </p:cNvPr>
          <p:cNvSpPr/>
          <p:nvPr/>
        </p:nvSpPr>
        <p:spPr>
          <a:xfrm rot="16200000">
            <a:off x="-1163331" y="3037816"/>
            <a:ext cx="4240991" cy="7043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88943-FCD2-A02B-CAFA-132A20D0ECCF}"/>
              </a:ext>
            </a:extLst>
          </p:cNvPr>
          <p:cNvSpPr txBox="1"/>
          <p:nvPr/>
        </p:nvSpPr>
        <p:spPr>
          <a:xfrm rot="16200000">
            <a:off x="-110696" y="3272239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Individual risk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88131E-65A1-C6AE-656A-84ADE916BD4C}"/>
              </a:ext>
            </a:extLst>
          </p:cNvPr>
          <p:cNvSpPr/>
          <p:nvPr/>
        </p:nvSpPr>
        <p:spPr>
          <a:xfrm>
            <a:off x="1521509" y="1389888"/>
            <a:ext cx="2253136" cy="11747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Unacceptable risk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017AFE-0E6B-C683-0EFA-EAEBA1EF59E7}"/>
              </a:ext>
            </a:extLst>
          </p:cNvPr>
          <p:cNvSpPr/>
          <p:nvPr/>
        </p:nvSpPr>
        <p:spPr>
          <a:xfrm>
            <a:off x="1524953" y="2731946"/>
            <a:ext cx="2253136" cy="17416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Tolerable risk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D6AA22-87D5-2766-1CAF-118CB388335C}"/>
              </a:ext>
            </a:extLst>
          </p:cNvPr>
          <p:cNvCxnSpPr/>
          <p:nvPr/>
        </p:nvCxnSpPr>
        <p:spPr>
          <a:xfrm>
            <a:off x="1134517" y="2648103"/>
            <a:ext cx="388371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47AE7F2-6613-96BD-FB2B-5B5BC77FE7EF}"/>
              </a:ext>
            </a:extLst>
          </p:cNvPr>
          <p:cNvSpPr txBox="1"/>
          <p:nvPr/>
        </p:nvSpPr>
        <p:spPr>
          <a:xfrm>
            <a:off x="5039581" y="2463437"/>
            <a:ext cx="179691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Dose limit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3D2BD8-436A-A972-2CDC-E2742B55E085}"/>
              </a:ext>
            </a:extLst>
          </p:cNvPr>
          <p:cNvCxnSpPr>
            <a:endCxn id="15" idx="1"/>
          </p:cNvCxnSpPr>
          <p:nvPr/>
        </p:nvCxnSpPr>
        <p:spPr>
          <a:xfrm flipV="1">
            <a:off x="3774645" y="3233318"/>
            <a:ext cx="1274181" cy="731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5465497-B2E0-4C7F-17FA-F5F520C346B6}"/>
              </a:ext>
            </a:extLst>
          </p:cNvPr>
          <p:cNvSpPr txBox="1"/>
          <p:nvPr/>
        </p:nvSpPr>
        <p:spPr>
          <a:xfrm>
            <a:off x="5048826" y="3048652"/>
            <a:ext cx="1787669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Dose constraint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6AE3955-4BFB-C37A-165A-55A3C82983E2}"/>
              </a:ext>
            </a:extLst>
          </p:cNvPr>
          <p:cNvCxnSpPr>
            <a:endCxn id="17" idx="1"/>
          </p:cNvCxnSpPr>
          <p:nvPr/>
        </p:nvCxnSpPr>
        <p:spPr>
          <a:xfrm flipV="1">
            <a:off x="1134517" y="4541524"/>
            <a:ext cx="3914308" cy="1588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6F9F971-8318-7C64-8568-E7996A28A6F4}"/>
              </a:ext>
            </a:extLst>
          </p:cNvPr>
          <p:cNvSpPr txBox="1"/>
          <p:nvPr/>
        </p:nvSpPr>
        <p:spPr>
          <a:xfrm>
            <a:off x="5048825" y="4356858"/>
            <a:ext cx="1787669" cy="369332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ALARA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6E017F-160C-4A8F-0802-EE42A4FC25BE}"/>
              </a:ext>
            </a:extLst>
          </p:cNvPr>
          <p:cNvSpPr/>
          <p:nvPr/>
        </p:nvSpPr>
        <p:spPr>
          <a:xfrm>
            <a:off x="1529517" y="4630554"/>
            <a:ext cx="2253136" cy="862274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Acceptable risk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C594AE-EE4F-4A92-88AD-EAA1D64CB155}"/>
              </a:ext>
            </a:extLst>
          </p:cNvPr>
          <p:cNvSpPr txBox="1"/>
          <p:nvPr/>
        </p:nvSpPr>
        <p:spPr>
          <a:xfrm>
            <a:off x="7070417" y="2451503"/>
            <a:ext cx="1796913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20 </a:t>
            </a:r>
            <a:r>
              <a:rPr lang="en-GB" dirty="0" err="1">
                <a:solidFill>
                  <a:srgbClr val="FF0000"/>
                </a:solidFill>
              </a:rPr>
              <a:t>mSv</a:t>
            </a:r>
            <a:r>
              <a:rPr lang="en-GB" dirty="0">
                <a:solidFill>
                  <a:srgbClr val="FF0000"/>
                </a:solidFill>
              </a:rPr>
              <a:t>/</a:t>
            </a:r>
            <a:r>
              <a:rPr lang="en-GB" dirty="0" err="1">
                <a:solidFill>
                  <a:srgbClr val="FF0000"/>
                </a:solidFill>
              </a:rPr>
              <a:t>yr</a:t>
            </a:r>
            <a:r>
              <a:rPr lang="en-GB" baseline="300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0F35CB-C757-F6C3-4B90-B9879EC7999F}"/>
              </a:ext>
            </a:extLst>
          </p:cNvPr>
          <p:cNvSpPr txBox="1"/>
          <p:nvPr/>
        </p:nvSpPr>
        <p:spPr>
          <a:xfrm>
            <a:off x="7070417" y="3042416"/>
            <a:ext cx="1796913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3 </a:t>
            </a:r>
            <a:r>
              <a:rPr lang="en-GB" dirty="0" err="1">
                <a:solidFill>
                  <a:srgbClr val="0070C0"/>
                </a:solidFill>
              </a:rPr>
              <a:t>mSv</a:t>
            </a:r>
            <a:r>
              <a:rPr lang="en-GB" dirty="0">
                <a:solidFill>
                  <a:srgbClr val="0070C0"/>
                </a:solidFill>
              </a:rPr>
              <a:t>/</a:t>
            </a:r>
            <a:r>
              <a:rPr lang="en-GB" dirty="0" err="1">
                <a:solidFill>
                  <a:srgbClr val="0070C0"/>
                </a:solidFill>
              </a:rPr>
              <a:t>yr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3ADE43-4D33-4104-F63C-FDDAB36C9EAE}"/>
              </a:ext>
            </a:extLst>
          </p:cNvPr>
          <p:cNvSpPr txBox="1"/>
          <p:nvPr/>
        </p:nvSpPr>
        <p:spPr>
          <a:xfrm>
            <a:off x="6991422" y="4332786"/>
            <a:ext cx="1796913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100 µ</a:t>
            </a:r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Sv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/</a:t>
            </a:r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yr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B3BF48-AA97-B244-43EA-AB7B0B77B58C}"/>
              </a:ext>
            </a:extLst>
          </p:cNvPr>
          <p:cNvSpPr txBox="1"/>
          <p:nvPr/>
        </p:nvSpPr>
        <p:spPr>
          <a:xfrm>
            <a:off x="8211645" y="3721598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Optimization process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11288E-998C-4A81-177D-A9FA047A4B13}"/>
              </a:ext>
            </a:extLst>
          </p:cNvPr>
          <p:cNvSpPr txBox="1"/>
          <p:nvPr/>
        </p:nvSpPr>
        <p:spPr>
          <a:xfrm>
            <a:off x="7876150" y="1235834"/>
            <a:ext cx="182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CERN workers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7424A2-19A5-1D54-E4A1-81580A3E99F4}"/>
              </a:ext>
            </a:extLst>
          </p:cNvPr>
          <p:cNvSpPr txBox="1"/>
          <p:nvPr/>
        </p:nvSpPr>
        <p:spPr>
          <a:xfrm>
            <a:off x="8625318" y="2439463"/>
            <a:ext cx="1796913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1 </a:t>
            </a:r>
            <a:r>
              <a:rPr lang="en-GB" dirty="0" err="1">
                <a:solidFill>
                  <a:srgbClr val="FF0000"/>
                </a:solidFill>
              </a:rPr>
              <a:t>mSv</a:t>
            </a:r>
            <a:r>
              <a:rPr lang="en-GB" dirty="0">
                <a:solidFill>
                  <a:srgbClr val="FF0000"/>
                </a:solidFill>
              </a:rPr>
              <a:t>/</a:t>
            </a:r>
            <a:r>
              <a:rPr lang="en-GB" dirty="0" err="1">
                <a:solidFill>
                  <a:srgbClr val="FF0000"/>
                </a:solidFill>
              </a:rPr>
              <a:t>yr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730400-8931-E2A1-5E70-C40D85593D52}"/>
              </a:ext>
            </a:extLst>
          </p:cNvPr>
          <p:cNvSpPr txBox="1"/>
          <p:nvPr/>
        </p:nvSpPr>
        <p:spPr>
          <a:xfrm>
            <a:off x="8599848" y="4319797"/>
            <a:ext cx="1796913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10 µ</a:t>
            </a:r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Sv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/</a:t>
            </a:r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yr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A30855-4AF2-C405-C784-842FD875CCBE}"/>
              </a:ext>
            </a:extLst>
          </p:cNvPr>
          <p:cNvSpPr txBox="1"/>
          <p:nvPr/>
        </p:nvSpPr>
        <p:spPr>
          <a:xfrm>
            <a:off x="7389227" y="1631328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Radiation</a:t>
            </a:r>
          </a:p>
          <a:p>
            <a:pPr algn="ctr"/>
            <a:r>
              <a:rPr lang="en-GB" dirty="0"/>
              <a:t>Workers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0BE489-29C3-DF36-99B0-60F9A1BFE53E}"/>
              </a:ext>
            </a:extLst>
          </p:cNvPr>
          <p:cNvSpPr txBox="1"/>
          <p:nvPr/>
        </p:nvSpPr>
        <p:spPr>
          <a:xfrm>
            <a:off x="8978451" y="1629999"/>
            <a:ext cx="1039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Other</a:t>
            </a:r>
          </a:p>
          <a:p>
            <a:pPr algn="ctr"/>
            <a:r>
              <a:rPr lang="en-GB" dirty="0"/>
              <a:t>Workers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C677BE-8AF8-18A3-20ED-92E439DF8FE4}"/>
              </a:ext>
            </a:extLst>
          </p:cNvPr>
          <p:cNvSpPr txBox="1"/>
          <p:nvPr/>
        </p:nvSpPr>
        <p:spPr>
          <a:xfrm>
            <a:off x="8548519" y="3048652"/>
            <a:ext cx="1796913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100 µ</a:t>
            </a:r>
            <a:r>
              <a:rPr lang="en-GB" dirty="0" err="1">
                <a:solidFill>
                  <a:srgbClr val="0070C0"/>
                </a:solidFill>
              </a:rPr>
              <a:t>Sv</a:t>
            </a:r>
            <a:r>
              <a:rPr lang="en-GB" dirty="0">
                <a:solidFill>
                  <a:srgbClr val="0070C0"/>
                </a:solidFill>
              </a:rPr>
              <a:t>/</a:t>
            </a:r>
            <a:r>
              <a:rPr lang="en-GB" dirty="0" err="1">
                <a:solidFill>
                  <a:srgbClr val="0070C0"/>
                </a:solidFill>
              </a:rPr>
              <a:t>yr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424186-AD43-744A-FC58-CC45A3188352}"/>
              </a:ext>
            </a:extLst>
          </p:cNvPr>
          <p:cNvSpPr txBox="1"/>
          <p:nvPr/>
        </p:nvSpPr>
        <p:spPr>
          <a:xfrm>
            <a:off x="7516072" y="5252834"/>
            <a:ext cx="40543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*Category A – 20 mSv/y, Category B – 6 mSv/y</a:t>
            </a:r>
          </a:p>
          <a:p>
            <a:r>
              <a:rPr lang="en-GB" sz="1400" dirty="0"/>
              <a:t>*Apprentices and students (age 16-18): 6 mSv/</a:t>
            </a:r>
            <a:r>
              <a:rPr lang="en-GB" sz="1400" dirty="0" err="1"/>
              <a:t>yr</a:t>
            </a:r>
            <a:endParaRPr lang="en-GB" sz="1400" dirty="0"/>
          </a:p>
          <a:p>
            <a:r>
              <a:rPr lang="en-GB" sz="1400" dirty="0"/>
              <a:t> *Pregnant women: 1mSv/</a:t>
            </a:r>
            <a:r>
              <a:rPr lang="en-GB" sz="1400" dirty="0" err="1"/>
              <a:t>yr</a:t>
            </a:r>
            <a:endParaRPr lang="en-GB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5728C6-87FF-18DF-4F02-C9B6B8A1FC9D}"/>
              </a:ext>
            </a:extLst>
          </p:cNvPr>
          <p:cNvSpPr txBox="1"/>
          <p:nvPr/>
        </p:nvSpPr>
        <p:spPr>
          <a:xfrm>
            <a:off x="10341480" y="1233781"/>
            <a:ext cx="12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Population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B2E37F-6FA2-0556-79B8-7B46AB7B29A2}"/>
              </a:ext>
            </a:extLst>
          </p:cNvPr>
          <p:cNvSpPr txBox="1"/>
          <p:nvPr/>
        </p:nvSpPr>
        <p:spPr>
          <a:xfrm>
            <a:off x="10007861" y="2439020"/>
            <a:ext cx="1796913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300 µ</a:t>
            </a:r>
            <a:r>
              <a:rPr lang="en-GB" dirty="0" err="1">
                <a:solidFill>
                  <a:srgbClr val="FF0000"/>
                </a:solidFill>
              </a:rPr>
              <a:t>Sv</a:t>
            </a:r>
            <a:r>
              <a:rPr lang="en-GB" dirty="0">
                <a:solidFill>
                  <a:srgbClr val="FF0000"/>
                </a:solidFill>
              </a:rPr>
              <a:t>/</a:t>
            </a:r>
            <a:r>
              <a:rPr lang="en-GB" dirty="0" err="1">
                <a:solidFill>
                  <a:srgbClr val="FF0000"/>
                </a:solidFill>
              </a:rPr>
              <a:t>yr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50FBC4-C63B-297D-FA97-F4F12883129A}"/>
              </a:ext>
            </a:extLst>
          </p:cNvPr>
          <p:cNvSpPr txBox="1"/>
          <p:nvPr/>
        </p:nvSpPr>
        <p:spPr>
          <a:xfrm>
            <a:off x="10047419" y="3037219"/>
            <a:ext cx="1796913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10 µ</a:t>
            </a:r>
            <a:r>
              <a:rPr lang="en-GB" dirty="0" err="1">
                <a:solidFill>
                  <a:srgbClr val="0070C0"/>
                </a:solidFill>
              </a:rPr>
              <a:t>Sv</a:t>
            </a:r>
            <a:r>
              <a:rPr lang="en-GB" dirty="0">
                <a:solidFill>
                  <a:srgbClr val="0070C0"/>
                </a:solidFill>
              </a:rPr>
              <a:t>/</a:t>
            </a:r>
            <a:r>
              <a:rPr lang="en-GB" dirty="0" err="1">
                <a:solidFill>
                  <a:srgbClr val="0070C0"/>
                </a:solidFill>
              </a:rPr>
              <a:t>yr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0D026B-62C1-E271-986C-2575B0A5196A}"/>
              </a:ext>
            </a:extLst>
          </p:cNvPr>
          <p:cNvSpPr txBox="1"/>
          <p:nvPr/>
        </p:nvSpPr>
        <p:spPr>
          <a:xfrm>
            <a:off x="10047419" y="4332786"/>
            <a:ext cx="1796913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10 µ</a:t>
            </a:r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Sv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/</a:t>
            </a:r>
            <a:r>
              <a:rPr lang="en-GB" dirty="0" err="1">
                <a:solidFill>
                  <a:schemeClr val="accent3">
                    <a:lumMod val="75000"/>
                  </a:schemeClr>
                </a:solidFill>
              </a:rPr>
              <a:t>yr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C8D6AE-EE4D-7247-B62F-EE6CB1436218}"/>
              </a:ext>
            </a:extLst>
          </p:cNvPr>
          <p:cNvSpPr txBox="1"/>
          <p:nvPr/>
        </p:nvSpPr>
        <p:spPr>
          <a:xfrm>
            <a:off x="5587244" y="6033523"/>
            <a:ext cx="121828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dirty="0"/>
              <a:t>1 </a:t>
            </a:r>
            <a:r>
              <a:rPr lang="en-US" sz="1400" dirty="0" err="1"/>
              <a:t>Sv</a:t>
            </a:r>
            <a:r>
              <a:rPr lang="en-US" sz="1400" dirty="0"/>
              <a:t> = 100 rem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47146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54D0C-4AD9-154E-6638-4289EAD20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5959286" cy="1065742"/>
          </a:xfrm>
        </p:spPr>
        <p:txBody>
          <a:bodyPr/>
          <a:lstStyle/>
          <a:p>
            <a:r>
              <a:rPr lang="en-US" dirty="0"/>
              <a:t>General RP considerations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EDA-C7A8-FB9A-BB15-FC58366CF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825" y="1173047"/>
            <a:ext cx="6163038" cy="460851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0" dirty="0"/>
              <a:t>Both prompt and residual dose rates need to be optimized for commissioning, operation, maintenance and accidents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Studies for nominal, ultimate and accidental beam parameters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Study of accidental beam loss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Adequate shielding </a:t>
            </a:r>
            <a:r>
              <a:rPr lang="en-US" sz="1600" b="0" dirty="0"/>
              <a:t>needs to be designed and installed in view of operation and maintenance: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03030"/>
                </a:solidFill>
              </a:rPr>
              <a:t>Prompt radiation: strongly depends on the access need over operation and RP area classification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Residual radiation: important for maintenance works, urgent reparations, etc. (cooling time plays role)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0" dirty="0"/>
              <a:t>Depending on residual dose and contamination levels manual interventions should be partially or completely replaced by remote maintenance/repair work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0" dirty="0"/>
              <a:t>Activation properties of materials must be optimized as may have direct impact on later handling and waste disposal (</a:t>
            </a:r>
            <a:r>
              <a:rPr lang="en-US" sz="1600" b="0" dirty="0" err="1"/>
              <a:t>ActiWiz</a:t>
            </a:r>
            <a:r>
              <a:rPr lang="en-US" sz="1600" b="0" dirty="0"/>
              <a:t>)</a:t>
            </a:r>
          </a:p>
          <a:p>
            <a:pPr marL="419100" indent="-285750">
              <a:buFont typeface="Wingdings" panose="05000000000000000000" pitchFamily="2" charset="2"/>
              <a:buChar char="ü"/>
            </a:pPr>
            <a:endParaRPr lang="en-US" sz="1900" dirty="0"/>
          </a:p>
          <a:p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2975C1B-2AE6-D97D-1A39-0F30A60720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5597" y="0"/>
            <a:ext cx="5805680" cy="6317986"/>
          </a:xfrm>
          <a:solidFill>
            <a:schemeClr val="bg1"/>
          </a:solidFill>
        </p:spPr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78D37-3615-E912-16B1-5B213FD473A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September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44A6B-D095-FF8C-5755-B20AE539CF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E. Nowak | RP Challenges in CERN’s north experimental areas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0BE337-8C5F-3F0A-EA2D-C5E778AF09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251C6B20-A0C2-7C3F-9AFF-9EF8895256BB}"/>
              </a:ext>
            </a:extLst>
          </p:cNvPr>
          <p:cNvGrpSpPr>
            <a:grpSpLocks/>
          </p:cNvGrpSpPr>
          <p:nvPr/>
        </p:nvGrpSpPr>
        <p:grpSpPr bwMode="auto">
          <a:xfrm>
            <a:off x="7189911" y="1200911"/>
            <a:ext cx="4198495" cy="4220166"/>
            <a:chOff x="2773114" y="2270456"/>
            <a:chExt cx="3635624" cy="35230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61BDFE-C7E8-57BD-3050-84F87626F1DE}"/>
                </a:ext>
              </a:extLst>
            </p:cNvPr>
            <p:cNvSpPr/>
            <p:nvPr/>
          </p:nvSpPr>
          <p:spPr bwMode="auto">
            <a:xfrm rot="18900000">
              <a:off x="3843176" y="3294693"/>
              <a:ext cx="1464000" cy="1464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sz="750" err="1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A5BB54-BA5F-C24C-0A40-CDC8C42AFADF}"/>
                </a:ext>
              </a:extLst>
            </p:cNvPr>
            <p:cNvSpPr/>
            <p:nvPr/>
          </p:nvSpPr>
          <p:spPr bwMode="auto">
            <a:xfrm rot="18900000">
              <a:off x="4887217" y="2307338"/>
              <a:ext cx="1454150" cy="14541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sz="750" err="1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47561FE-2DBC-09F0-6206-DAFBCF1C6553}"/>
                </a:ext>
              </a:extLst>
            </p:cNvPr>
            <p:cNvSpPr/>
            <p:nvPr/>
          </p:nvSpPr>
          <p:spPr bwMode="auto">
            <a:xfrm rot="18900000">
              <a:off x="2849078" y="4286828"/>
              <a:ext cx="1454150" cy="14541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sz="75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15985E-08E3-DB36-1E6A-D190B7ABFC1B}"/>
                </a:ext>
              </a:extLst>
            </p:cNvPr>
            <p:cNvSpPr/>
            <p:nvPr/>
          </p:nvSpPr>
          <p:spPr bwMode="auto">
            <a:xfrm rot="18900000">
              <a:off x="4936529" y="4339396"/>
              <a:ext cx="1454150" cy="14541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sz="75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E1A9A94-F642-23C6-ACCE-B87274C73E24}"/>
                </a:ext>
              </a:extLst>
            </p:cNvPr>
            <p:cNvSpPr/>
            <p:nvPr/>
          </p:nvSpPr>
          <p:spPr bwMode="auto">
            <a:xfrm rot="18900000">
              <a:off x="2773114" y="2270456"/>
              <a:ext cx="1454150" cy="1454150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sz="750" err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Freeform 32">
              <a:extLst>
                <a:ext uri="{FF2B5EF4-FFF2-40B4-BE49-F238E27FC236}">
                  <a16:creationId xmlns:a16="http://schemas.microsoft.com/office/drawing/2014/main" id="{C54E06DD-88BA-4A0B-2D3B-983E8C8E6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6975" y="4710113"/>
              <a:ext cx="3175" cy="3175"/>
            </a:xfrm>
            <a:custGeom>
              <a:avLst/>
              <a:gdLst>
                <a:gd name="T0" fmla="*/ 2147483646 w 13"/>
                <a:gd name="T1" fmla="*/ 0 h 20"/>
                <a:gd name="T2" fmla="*/ 0 w 13"/>
                <a:gd name="T3" fmla="*/ 0 h 20"/>
                <a:gd name="T4" fmla="*/ 2147483646 w 13"/>
                <a:gd name="T5" fmla="*/ 2147483646 h 20"/>
                <a:gd name="T6" fmla="*/ 2147483646 w 13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0">
                  <a:moveTo>
                    <a:pt x="1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7"/>
                    <a:pt x="6" y="13"/>
                    <a:pt x="8" y="2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GB" sz="1350"/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46D30A04-1FE8-D390-F234-1BECC530B747}"/>
                </a:ext>
              </a:extLst>
            </p:cNvPr>
            <p:cNvSpPr txBox="1"/>
            <p:nvPr/>
          </p:nvSpPr>
          <p:spPr bwMode="auto">
            <a:xfrm>
              <a:off x="2926677" y="4990089"/>
              <a:ext cx="1281112" cy="553997"/>
            </a:xfrm>
            <a:prstGeom prst="rect">
              <a:avLst/>
            </a:prstGeom>
            <a:noFill/>
          </p:spPr>
          <p:txBody>
            <a:bodyPr lIns="0" tIns="0" rIns="0" bIns="0">
              <a:normAutofit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450"/>
                </a:spcBef>
                <a:defRPr/>
              </a:pPr>
              <a:r>
                <a:rPr lang="en-US" sz="1600" cap="all" dirty="0">
                  <a:latin typeface="Calibri" panose="020F0502020204030204" pitchFamily="34" charset="0"/>
                </a:rPr>
                <a:t>Water and Ground activation</a:t>
              </a:r>
            </a:p>
          </p:txBody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13618D6C-ABA3-65E2-FF1D-B74C35C1397D}"/>
                </a:ext>
              </a:extLst>
            </p:cNvPr>
            <p:cNvSpPr txBox="1"/>
            <p:nvPr/>
          </p:nvSpPr>
          <p:spPr bwMode="auto">
            <a:xfrm>
              <a:off x="4978401" y="5078413"/>
              <a:ext cx="1295400" cy="369332"/>
            </a:xfrm>
            <a:prstGeom prst="rect">
              <a:avLst/>
            </a:prstGeom>
            <a:noFill/>
          </p:spPr>
          <p:txBody>
            <a:bodyPr lIns="0" tIns="0" rIns="0" bIns="0">
              <a:normAutofit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450"/>
                </a:spcBef>
                <a:defRPr/>
              </a:pPr>
              <a:r>
                <a:rPr lang="en-US" sz="1600" cap="all">
                  <a:latin typeface="Calibri" panose="020F0502020204030204" pitchFamily="34" charset="0"/>
                </a:rPr>
                <a:t>Radioactive waste</a:t>
              </a:r>
              <a:endParaRPr lang="en-US" sz="1600">
                <a:latin typeface="Calibri" panose="020F0502020204030204" pitchFamily="34" charset="0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32FE140C-8B7F-8D93-1C56-7E69645AADD2}"/>
                </a:ext>
              </a:extLst>
            </p:cNvPr>
            <p:cNvSpPr txBox="1"/>
            <p:nvPr/>
          </p:nvSpPr>
          <p:spPr bwMode="auto">
            <a:xfrm>
              <a:off x="4859338" y="2973388"/>
              <a:ext cx="1549400" cy="369332"/>
            </a:xfrm>
            <a:prstGeom prst="rect">
              <a:avLst/>
            </a:prstGeom>
            <a:noFill/>
          </p:spPr>
          <p:txBody>
            <a:bodyPr lIns="0" tIns="0" rIns="0" bIns="0">
              <a:normAutofit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450"/>
                </a:spcBef>
                <a:defRPr/>
              </a:pPr>
              <a:r>
                <a:rPr lang="en-US" sz="1600" cap="all" dirty="0">
                  <a:latin typeface="Calibri" panose="020F0502020204030204" pitchFamily="34" charset="0"/>
                </a:rPr>
                <a:t>Air and He </a:t>
              </a:r>
              <a:br>
                <a:rPr lang="en-US" sz="1600" cap="all" dirty="0">
                  <a:latin typeface="Calibri" panose="020F0502020204030204" pitchFamily="34" charset="0"/>
                </a:rPr>
              </a:br>
              <a:r>
                <a:rPr lang="en-US" sz="1600" cap="all" dirty="0">
                  <a:latin typeface="Calibri" panose="020F0502020204030204" pitchFamily="34" charset="0"/>
                </a:rPr>
                <a:t>activation</a:t>
              </a:r>
            </a:p>
          </p:txBody>
        </p:sp>
        <p:sp>
          <p:nvSpPr>
            <p:cNvPr id="18" name="TextBox 32">
              <a:extLst>
                <a:ext uri="{FF2B5EF4-FFF2-40B4-BE49-F238E27FC236}">
                  <a16:creationId xmlns:a16="http://schemas.microsoft.com/office/drawing/2014/main" id="{D324E81A-24C0-DEB9-3E9E-C273D799D237}"/>
                </a:ext>
              </a:extLst>
            </p:cNvPr>
            <p:cNvSpPr txBox="1"/>
            <p:nvPr/>
          </p:nvSpPr>
          <p:spPr bwMode="auto">
            <a:xfrm>
              <a:off x="2846388" y="2973388"/>
              <a:ext cx="1368425" cy="369332"/>
            </a:xfrm>
            <a:prstGeom prst="rect">
              <a:avLst/>
            </a:prstGeom>
            <a:noFill/>
          </p:spPr>
          <p:txBody>
            <a:bodyPr lIns="0" tIns="0" rIns="0" bIns="0">
              <a:normAutofit fontScale="85000" lnSpcReduction="10000"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450"/>
                </a:spcBef>
                <a:defRPr/>
              </a:pPr>
              <a:r>
                <a:rPr lang="en-US" sz="1600" cap="all" dirty="0">
                  <a:latin typeface="Calibri" panose="020F0502020204030204" pitchFamily="34" charset="0"/>
                </a:rPr>
                <a:t>Prompt and residual radiation</a:t>
              </a: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445624D6-077D-7F42-52FF-F915C63167D5}"/>
                </a:ext>
              </a:extLst>
            </p:cNvPr>
            <p:cNvSpPr txBox="1"/>
            <p:nvPr/>
          </p:nvSpPr>
          <p:spPr>
            <a:xfrm>
              <a:off x="3805238" y="4005263"/>
              <a:ext cx="1530349" cy="369332"/>
            </a:xfrm>
            <a:prstGeom prst="rect">
              <a:avLst/>
            </a:prstGeom>
            <a:noFill/>
          </p:spPr>
          <p:txBody>
            <a:bodyPr lIns="0" tIns="0" rIns="0" bIns="0">
              <a:normAutofit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450"/>
                </a:spcBef>
                <a:defRPr/>
              </a:pPr>
              <a:r>
                <a:rPr lang="en-GB" sz="1600" cap="all" dirty="0">
                  <a:solidFill>
                    <a:schemeClr val="bg1"/>
                  </a:solidFill>
                  <a:latin typeface="Calibri" panose="020F0502020204030204" pitchFamily="34" charset="0"/>
                </a:rPr>
                <a:t>Radiation Protection</a:t>
              </a: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0CB480D6-3EAC-10A4-61FF-18857893C7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6" t="22607" r="84581" b="72537"/>
            <a:stretch>
              <a:fillRect/>
            </a:stretch>
          </p:blipFill>
          <p:spPr bwMode="auto">
            <a:xfrm>
              <a:off x="5421313" y="2400300"/>
              <a:ext cx="425450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8">
              <a:extLst>
                <a:ext uri="{FF2B5EF4-FFF2-40B4-BE49-F238E27FC236}">
                  <a16:creationId xmlns:a16="http://schemas.microsoft.com/office/drawing/2014/main" id="{C1BD00D8-7E9B-F221-4440-AB8F3C0CBD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94325" y="4438650"/>
              <a:ext cx="423863" cy="500063"/>
              <a:chOff x="5394049" y="4294337"/>
              <a:chExt cx="424800" cy="500329"/>
            </a:xfrm>
          </p:grpSpPr>
          <p:pic>
            <p:nvPicPr>
              <p:cNvPr id="44" name="Picture 2" descr="\\cern.ch\dfs\Users\c\clstrabe\Desktop\images.jpg">
                <a:extLst>
                  <a:ext uri="{FF2B5EF4-FFF2-40B4-BE49-F238E27FC236}">
                    <a16:creationId xmlns:a16="http://schemas.microsoft.com/office/drawing/2014/main" id="{263E3F1C-A284-B42A-AEEF-C90E15164B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99" t="11519" r="8327" b="8969"/>
              <a:stretch>
                <a:fillRect/>
              </a:stretch>
            </p:blipFill>
            <p:spPr bwMode="auto">
              <a:xfrm>
                <a:off x="5394049" y="4294337"/>
                <a:ext cx="424800" cy="476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Rectangle 4">
                <a:extLst>
                  <a:ext uri="{FF2B5EF4-FFF2-40B4-BE49-F238E27FC236}">
                    <a16:creationId xmlns:a16="http://schemas.microsoft.com/office/drawing/2014/main" id="{1794445E-404B-7FD6-C2DF-69B56707D9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4049" y="4294337"/>
                <a:ext cx="424800" cy="500329"/>
              </a:xfrm>
              <a:prstGeom prst="rect">
                <a:avLst/>
              </a:prstGeom>
              <a:solidFill>
                <a:schemeClr val="bg1">
                  <a:alpha val="23921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2" name="Group 9">
              <a:extLst>
                <a:ext uri="{FF2B5EF4-FFF2-40B4-BE49-F238E27FC236}">
                  <a16:creationId xmlns:a16="http://schemas.microsoft.com/office/drawing/2014/main" id="{6473F00B-94C2-7925-C9D2-93E57888C4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4056" y="2378075"/>
              <a:ext cx="452436" cy="500063"/>
              <a:chOff x="3294107" y="2233835"/>
              <a:chExt cx="452494" cy="500329"/>
            </a:xfrm>
          </p:grpSpPr>
          <p:pic>
            <p:nvPicPr>
              <p:cNvPr id="38" name="Picture 3" descr="\\cern.ch\dfs\Users\c\clstrabe\Desktop\imagesCAS65GKI.jpg">
                <a:extLst>
                  <a:ext uri="{FF2B5EF4-FFF2-40B4-BE49-F238E27FC236}">
                    <a16:creationId xmlns:a16="http://schemas.microsoft.com/office/drawing/2014/main" id="{8687B63C-754B-C602-AF32-D11FD00095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321801" y="2273006"/>
                <a:ext cx="424800" cy="42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5F774A0E-D966-8131-403F-AAD268447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7864" y="2265479"/>
                <a:ext cx="280800" cy="72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40" name="Rectangle 41">
                <a:extLst>
                  <a:ext uri="{FF2B5EF4-FFF2-40B4-BE49-F238E27FC236}">
                    <a16:creationId xmlns:a16="http://schemas.microsoft.com/office/drawing/2014/main" id="{C3FC4BAF-2EEA-D576-7398-4F7CED15F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7864" y="2430000"/>
                <a:ext cx="280800" cy="10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41" name="Rectangle 42">
                <a:extLst>
                  <a:ext uri="{FF2B5EF4-FFF2-40B4-BE49-F238E27FC236}">
                    <a16:creationId xmlns:a16="http://schemas.microsoft.com/office/drawing/2014/main" id="{B65AF16F-798F-50F7-F9F7-256738D845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7864" y="2618035"/>
                <a:ext cx="280800" cy="72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42" name="Isosceles Triangle 6">
                <a:extLst>
                  <a:ext uri="{FF2B5EF4-FFF2-40B4-BE49-F238E27FC236}">
                    <a16:creationId xmlns:a16="http://schemas.microsoft.com/office/drawing/2014/main" id="{F0F37F4F-116B-9C20-EDCB-4C59EE43B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608456" y="2442502"/>
                <a:ext cx="172800" cy="7200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43" name="Rectangle 44">
                <a:extLst>
                  <a:ext uri="{FF2B5EF4-FFF2-40B4-BE49-F238E27FC236}">
                    <a16:creationId xmlns:a16="http://schemas.microsoft.com/office/drawing/2014/main" id="{5D4E8695-F743-3ED5-E714-FD9337DFC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107" y="2233835"/>
                <a:ext cx="452494" cy="500329"/>
              </a:xfrm>
              <a:prstGeom prst="rect">
                <a:avLst/>
              </a:prstGeom>
              <a:solidFill>
                <a:schemeClr val="bg1">
                  <a:alpha val="36078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3" name="Group 39">
              <a:extLst>
                <a:ext uri="{FF2B5EF4-FFF2-40B4-BE49-F238E27FC236}">
                  <a16:creationId xmlns:a16="http://schemas.microsoft.com/office/drawing/2014/main" id="{3B987754-DC75-DF31-4336-A4125F7B8A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1050" y="4479925"/>
              <a:ext cx="444500" cy="458788"/>
              <a:chOff x="3321801" y="4336476"/>
              <a:chExt cx="444212" cy="458190"/>
            </a:xfrm>
          </p:grpSpPr>
          <p:pic>
            <p:nvPicPr>
              <p:cNvPr id="34" name="Picture 2">
                <a:extLst>
                  <a:ext uri="{FF2B5EF4-FFF2-40B4-BE49-F238E27FC236}">
                    <a16:creationId xmlns:a16="http://schemas.microsoft.com/office/drawing/2014/main" id="{A9D3AF1D-200B-F2AB-B560-01CAFB7743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76" t="31375" r="82220" b="63770"/>
              <a:stretch>
                <a:fillRect/>
              </a:stretch>
            </p:blipFill>
            <p:spPr bwMode="auto">
              <a:xfrm>
                <a:off x="3321801" y="4336476"/>
                <a:ext cx="424800" cy="458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Rectangle 37">
                <a:extLst>
                  <a:ext uri="{FF2B5EF4-FFF2-40B4-BE49-F238E27FC236}">
                    <a16:creationId xmlns:a16="http://schemas.microsoft.com/office/drawing/2014/main" id="{C32A8FBC-21E8-CA00-7356-9D05D7B7C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316096">
                <a:off x="3680957" y="4356000"/>
                <a:ext cx="85056" cy="1006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36" name="Oval 38">
                <a:extLst>
                  <a:ext uri="{FF2B5EF4-FFF2-40B4-BE49-F238E27FC236}">
                    <a16:creationId xmlns:a16="http://schemas.microsoft.com/office/drawing/2014/main" id="{563BDC04-D7B5-AC4A-D4F3-1DD28B1EE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841534">
                <a:off x="3496389" y="4543416"/>
                <a:ext cx="75624" cy="485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37" name="Oval 52">
                <a:extLst>
                  <a:ext uri="{FF2B5EF4-FFF2-40B4-BE49-F238E27FC236}">
                    <a16:creationId xmlns:a16="http://schemas.microsoft.com/office/drawing/2014/main" id="{2C4FFC46-EAEA-BDD5-BD75-6CA634F41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841534">
                <a:off x="3595454" y="4472516"/>
                <a:ext cx="75624" cy="587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4" name="Group 47">
              <a:extLst>
                <a:ext uri="{FF2B5EF4-FFF2-40B4-BE49-F238E27FC236}">
                  <a16:creationId xmlns:a16="http://schemas.microsoft.com/office/drawing/2014/main" id="{7E23FAD4-1AE9-F2B4-7093-001E1F68960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18000" y="3357563"/>
              <a:ext cx="504825" cy="503237"/>
              <a:chOff x="5291758" y="836712"/>
              <a:chExt cx="684000" cy="684000"/>
            </a:xfrm>
          </p:grpSpPr>
          <p:sp>
            <p:nvSpPr>
              <p:cNvPr id="25" name="Oval 40">
                <a:extLst>
                  <a:ext uri="{FF2B5EF4-FFF2-40B4-BE49-F238E27FC236}">
                    <a16:creationId xmlns:a16="http://schemas.microsoft.com/office/drawing/2014/main" id="{65E83C5D-5E3D-EB9D-4262-11FC233FD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758" y="836712"/>
                <a:ext cx="684000" cy="6840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26" name="Oval 58">
                <a:extLst>
                  <a:ext uri="{FF2B5EF4-FFF2-40B4-BE49-F238E27FC236}">
                    <a16:creationId xmlns:a16="http://schemas.microsoft.com/office/drawing/2014/main" id="{B4C84D1A-1728-9ABD-2345-723711ED5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7758" y="872712"/>
                <a:ext cx="612000" cy="612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" name="Isosceles Triangle 43">
                <a:extLst>
                  <a:ext uri="{FF2B5EF4-FFF2-40B4-BE49-F238E27FC236}">
                    <a16:creationId xmlns:a16="http://schemas.microsoft.com/office/drawing/2014/main" id="{F5172606-36DB-CA9E-22C7-DABB24675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480824" y="874703"/>
                <a:ext cx="305867" cy="308421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28" name="Isosceles Triangle 60">
                <a:extLst>
                  <a:ext uri="{FF2B5EF4-FFF2-40B4-BE49-F238E27FC236}">
                    <a16:creationId xmlns:a16="http://schemas.microsoft.com/office/drawing/2014/main" id="{5C10F3C9-1744-B9A4-1267-28CF17C3BF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600000">
                <a:off x="5612417" y="1096500"/>
                <a:ext cx="305867" cy="308421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29" name="Isosceles Triangle 61">
                <a:extLst>
                  <a:ext uri="{FF2B5EF4-FFF2-40B4-BE49-F238E27FC236}">
                    <a16:creationId xmlns:a16="http://schemas.microsoft.com/office/drawing/2014/main" id="{A35A787B-E8BF-87F6-FC38-CCA75015D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00000">
                <a:off x="5349164" y="1096500"/>
                <a:ext cx="305867" cy="308421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30" name="Oval 57">
                <a:extLst>
                  <a:ext uri="{FF2B5EF4-FFF2-40B4-BE49-F238E27FC236}">
                    <a16:creationId xmlns:a16="http://schemas.microsoft.com/office/drawing/2014/main" id="{599E7F83-3999-81FE-6228-1DDDF86974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1758" y="1106712"/>
                <a:ext cx="144000" cy="144000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Oval 46">
                <a:extLst>
                  <a:ext uri="{FF2B5EF4-FFF2-40B4-BE49-F238E27FC236}">
                    <a16:creationId xmlns:a16="http://schemas.microsoft.com/office/drawing/2014/main" id="{BAE74520-39DB-747B-D534-1CF1C6DC6D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5333" y="836712"/>
                <a:ext cx="150425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32" name="Oval 65">
                <a:extLst>
                  <a:ext uri="{FF2B5EF4-FFF2-40B4-BE49-F238E27FC236}">
                    <a16:creationId xmlns:a16="http://schemas.microsoft.com/office/drawing/2014/main" id="{65B5FED9-BED3-2906-E133-6F09DB2C1B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709864">
                <a:off x="5810882" y="1284045"/>
                <a:ext cx="150425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33" name="Oval 66">
                <a:extLst>
                  <a:ext uri="{FF2B5EF4-FFF2-40B4-BE49-F238E27FC236}">
                    <a16:creationId xmlns:a16="http://schemas.microsoft.com/office/drawing/2014/main" id="{4257706F-01EC-D674-8CA3-EFC1EC70D5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19916">
                <a:off x="5299049" y="1294476"/>
                <a:ext cx="150425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 b="0">
                  <a:latin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2444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EF6B4B-B23A-C082-66AE-FFC4ECD55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108" y="1192227"/>
            <a:ext cx="11869783" cy="3066062"/>
          </a:xfrm>
        </p:spPr>
        <p:txBody>
          <a:bodyPr/>
          <a:lstStyle/>
          <a:p>
            <a:pPr marL="0" indent="0">
              <a:lnSpc>
                <a:spcPts val="700"/>
              </a:lnSpc>
              <a:buNone/>
            </a:pPr>
            <a:r>
              <a:rPr lang="en-US" sz="1400" b="0" dirty="0"/>
              <a:t>Fully underground target facility at CERN (2014), beam power up to 4 MW (50 GeV beam), 2.4e14 p/s or 750 kW (400 GeV beam) for 1.7e13p/s</a:t>
            </a:r>
          </a:p>
          <a:p>
            <a:pPr marL="0" indent="0">
              <a:lnSpc>
                <a:spcPts val="300"/>
              </a:lnSpc>
              <a:buNone/>
            </a:pPr>
            <a:r>
              <a:rPr lang="en-US" sz="1400" b="0" dirty="0"/>
              <a:t>Deep underground location of 80-100m in impermeable molasse to avoid ground water activation/contamination and minimize prompt dose constraints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400" b="1" dirty="0">
                <a:solidFill>
                  <a:srgbClr val="FF0000"/>
                </a:solidFill>
              </a:rPr>
              <a:t>Challenges </a:t>
            </a:r>
            <a:r>
              <a:rPr lang="en-US" sz="1400" dirty="0"/>
              <a:t>arising from </a:t>
            </a:r>
            <a:r>
              <a:rPr lang="en-US" sz="1400" dirty="0">
                <a:solidFill>
                  <a:srgbClr val="FF0000"/>
                </a:solidFill>
              </a:rPr>
              <a:t>highly elevated prompt and residual dose rates</a:t>
            </a:r>
            <a:r>
              <a:rPr lang="en-US" sz="1400" dirty="0"/>
              <a:t>:</a:t>
            </a:r>
          </a:p>
          <a:p>
            <a:pPr lvl="1"/>
            <a:r>
              <a:rPr lang="en-US" sz="1400" u="sng" dirty="0">
                <a:solidFill>
                  <a:srgbClr val="303030"/>
                </a:solidFill>
                <a:sym typeface="Wingdings" panose="05000000000000000000" pitchFamily="2" charset="2"/>
              </a:rPr>
              <a:t>necessity of considerable shielding </a:t>
            </a:r>
            <a:r>
              <a:rPr lang="en-US" sz="1400" dirty="0">
                <a:sym typeface="Wingdings" panose="05000000000000000000" pitchFamily="2" charset="2"/>
              </a:rPr>
              <a:t>to reduce prompt dose and as a result activation</a:t>
            </a:r>
          </a:p>
          <a:p>
            <a:pPr marL="457200" lvl="1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 levels of the surrounding infrastructure and molasse (0.8m Fe on top/bottom plus concrete) </a:t>
            </a:r>
          </a:p>
          <a:p>
            <a:pPr lvl="1"/>
            <a:r>
              <a:rPr lang="en-US" sz="1400" dirty="0">
                <a:sym typeface="Wingdings" panose="05000000000000000000" pitchFamily="2" charset="2"/>
              </a:rPr>
              <a:t>radiation streaming to service gallery needed to be sufficiently reduced </a:t>
            </a:r>
            <a:endParaRPr lang="en-US" sz="1400" dirty="0"/>
          </a:p>
          <a:p>
            <a:pPr lvl="1"/>
            <a:r>
              <a:rPr lang="en-US" sz="1400" u="sng" dirty="0">
                <a:solidFill>
                  <a:srgbClr val="303030"/>
                </a:solidFill>
                <a:sym typeface="Wingdings" panose="05000000000000000000" pitchFamily="2" charset="2"/>
              </a:rPr>
              <a:t>necessity of remote handling </a:t>
            </a:r>
            <a:r>
              <a:rPr lang="en-US" sz="1400" dirty="0">
                <a:sym typeface="Wingdings" panose="05000000000000000000" pitchFamily="2" charset="2"/>
              </a:rPr>
              <a:t>of the target area equipment (target, horn, reflector)</a:t>
            </a:r>
          </a:p>
          <a:p>
            <a:pPr lvl="1"/>
            <a:r>
              <a:rPr lang="en-US" sz="1400" dirty="0">
                <a:sym typeface="Wingdings" panose="05000000000000000000" pitchFamily="2" charset="2"/>
              </a:rPr>
              <a:t>a morgue room was foreseen for temporary storage and cool-down of hot equipment </a:t>
            </a:r>
          </a:p>
          <a:p>
            <a:pPr lvl="1"/>
            <a:r>
              <a:rPr lang="en-US" sz="1400" u="sng" dirty="0">
                <a:sym typeface="Wingdings" panose="05000000000000000000" pitchFamily="2" charset="2"/>
              </a:rPr>
              <a:t>risk of highly radioactive air,  </a:t>
            </a:r>
            <a:r>
              <a:rPr lang="en-US" sz="1400" dirty="0">
                <a:sym typeface="Wingdings" panose="05000000000000000000" pitchFamily="2" charset="2"/>
              </a:rPr>
              <a:t>replaced with He in the target chamber</a:t>
            </a:r>
          </a:p>
          <a:p>
            <a:pPr lvl="1"/>
            <a:r>
              <a:rPr lang="en-US" sz="1400" dirty="0">
                <a:sym typeface="Wingdings" panose="05000000000000000000" pitchFamily="2" charset="2"/>
              </a:rPr>
              <a:t>He vessel to reduce air activation and mitigate oxidation/corrosion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0C5A6A-D40B-D7CB-955E-8AFD05A27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74" y="77717"/>
            <a:ext cx="11376025" cy="1065742"/>
          </a:xfrm>
        </p:spPr>
        <p:txBody>
          <a:bodyPr/>
          <a:lstStyle/>
          <a:p>
            <a:pPr algn="ctr"/>
            <a:r>
              <a:rPr lang="en-US" sz="3600" b="1" dirty="0"/>
              <a:t>LAGUNA-LBNO (Long-Baseline Neutrino Beam Facility) CERN site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FC75C-BF8C-DC6A-40E7-2F04C91AA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September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F2153-219D-D904-1264-5B4A3C959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Nowak | RP Challenges in CERN’s north experimental areas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21524-728F-FCE6-C47B-9EFB7C0B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5138D17E-2C65-1648-7EDC-5B5A7F2634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t="2980" b="-1"/>
          <a:stretch/>
        </p:blipFill>
        <p:spPr>
          <a:xfrm>
            <a:off x="7845028" y="4051288"/>
            <a:ext cx="3849189" cy="2259686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89E4FAE9-4F75-C392-3944-AA1B286F4A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" t="6591" b="2464"/>
          <a:stretch/>
        </p:blipFill>
        <p:spPr>
          <a:xfrm>
            <a:off x="7793104" y="1735398"/>
            <a:ext cx="3953039" cy="225480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AB94F1F-C319-0A1F-AB80-79871541CA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3772" r="5741" b="20868"/>
          <a:stretch/>
        </p:blipFill>
        <p:spPr>
          <a:xfrm>
            <a:off x="650358" y="4297427"/>
            <a:ext cx="3592638" cy="2013548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A269B199-B133-BE0A-B2F4-08D39CD8B3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6" t="2980" r="8889" b="18618"/>
          <a:stretch/>
        </p:blipFill>
        <p:spPr>
          <a:xfrm>
            <a:off x="4266619" y="4390240"/>
            <a:ext cx="3658762" cy="19131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EE3580-1BE6-F5C0-7DBC-A73884E96282}"/>
              </a:ext>
            </a:extLst>
          </p:cNvPr>
          <p:cNvSpPr txBox="1"/>
          <p:nvPr/>
        </p:nvSpPr>
        <p:spPr>
          <a:xfrm rot="5400000">
            <a:off x="11095993" y="5034775"/>
            <a:ext cx="1354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Residual H*(10) </a:t>
            </a:r>
            <a:endParaRPr lang="en-GB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AC22D9-BA78-C220-E183-BA65D84DBCD3}"/>
              </a:ext>
            </a:extLst>
          </p:cNvPr>
          <p:cNvSpPr txBox="1"/>
          <p:nvPr/>
        </p:nvSpPr>
        <p:spPr>
          <a:xfrm rot="5400000">
            <a:off x="11114588" y="2628914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Prompt H*(10) </a:t>
            </a:r>
            <a:r>
              <a:rPr lang="en-US" sz="1200" dirty="0"/>
              <a:t> </a:t>
            </a:r>
            <a:endParaRPr lang="en-GB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7A1B58-404B-C70B-D81A-83336DA6B652}"/>
              </a:ext>
            </a:extLst>
          </p:cNvPr>
          <p:cNvSpPr txBox="1"/>
          <p:nvPr/>
        </p:nvSpPr>
        <p:spPr>
          <a:xfrm>
            <a:off x="9649645" y="2694290"/>
            <a:ext cx="820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10s </a:t>
            </a:r>
            <a:r>
              <a:rPr lang="en-US" sz="1400" b="1" dirty="0" err="1">
                <a:solidFill>
                  <a:schemeClr val="bg1"/>
                </a:solidFill>
              </a:rPr>
              <a:t>Sv</a:t>
            </a:r>
            <a:r>
              <a:rPr lang="en-US" sz="1400" b="1" dirty="0">
                <a:solidFill>
                  <a:schemeClr val="bg1"/>
                </a:solidFill>
              </a:rPr>
              <a:t>/h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4A0F5D-33CD-0AD7-D9FC-166E6340282E}"/>
              </a:ext>
            </a:extLst>
          </p:cNvPr>
          <p:cNvSpPr txBox="1"/>
          <p:nvPr/>
        </p:nvSpPr>
        <p:spPr>
          <a:xfrm>
            <a:off x="9632013" y="3135859"/>
            <a:ext cx="838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1e6 </a:t>
            </a:r>
            <a:r>
              <a:rPr lang="en-US" sz="1400" b="1" dirty="0" err="1">
                <a:solidFill>
                  <a:schemeClr val="bg1"/>
                </a:solidFill>
              </a:rPr>
              <a:t>Sv</a:t>
            </a:r>
            <a:r>
              <a:rPr lang="en-US" sz="1400" b="1" dirty="0">
                <a:solidFill>
                  <a:schemeClr val="bg1"/>
                </a:solidFill>
              </a:rPr>
              <a:t>/h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57EEF2-D9E5-E038-3751-F3AFD2DCA9B0}"/>
              </a:ext>
            </a:extLst>
          </p:cNvPr>
          <p:cNvSpPr txBox="1"/>
          <p:nvPr/>
        </p:nvSpPr>
        <p:spPr>
          <a:xfrm>
            <a:off x="9534229" y="5032325"/>
            <a:ext cx="936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100 </a:t>
            </a:r>
            <a:r>
              <a:rPr lang="en-US" sz="1400" b="1" dirty="0" err="1">
                <a:solidFill>
                  <a:schemeClr val="bg1"/>
                </a:solidFill>
              </a:rPr>
              <a:t>uSv</a:t>
            </a:r>
            <a:r>
              <a:rPr lang="en-US" sz="1400" b="1" dirty="0">
                <a:solidFill>
                  <a:schemeClr val="bg1"/>
                </a:solidFill>
              </a:rPr>
              <a:t>/h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5C48A7-52C4-EDE3-A2ED-9FDEF7E9F894}"/>
              </a:ext>
            </a:extLst>
          </p:cNvPr>
          <p:cNvSpPr txBox="1"/>
          <p:nvPr/>
        </p:nvSpPr>
        <p:spPr>
          <a:xfrm>
            <a:off x="9628005" y="5473894"/>
            <a:ext cx="748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 </a:t>
            </a:r>
            <a:r>
              <a:rPr lang="en-US" sz="1400" b="1" dirty="0" err="1">
                <a:solidFill>
                  <a:schemeClr val="bg1"/>
                </a:solidFill>
              </a:rPr>
              <a:t>Sv</a:t>
            </a:r>
            <a:r>
              <a:rPr lang="en-US" sz="1400" b="1" dirty="0">
                <a:solidFill>
                  <a:schemeClr val="bg1"/>
                </a:solidFill>
              </a:rPr>
              <a:t>/h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3C8200-F467-6FD7-8219-C89101D9DE8A}"/>
              </a:ext>
            </a:extLst>
          </p:cNvPr>
          <p:cNvSpPr txBox="1"/>
          <p:nvPr/>
        </p:nvSpPr>
        <p:spPr>
          <a:xfrm>
            <a:off x="292817" y="4885148"/>
            <a:ext cx="1479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03030"/>
                </a:solidFill>
              </a:rPr>
              <a:t>Transport tunnel</a:t>
            </a:r>
            <a:endParaRPr lang="en-GB" sz="1400" dirty="0">
              <a:solidFill>
                <a:srgbClr val="30303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9B1856-8731-084E-94D6-B021D9F4EB8B}"/>
              </a:ext>
            </a:extLst>
          </p:cNvPr>
          <p:cNvSpPr txBox="1"/>
          <p:nvPr/>
        </p:nvSpPr>
        <p:spPr>
          <a:xfrm>
            <a:off x="1824377" y="5192925"/>
            <a:ext cx="1193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iron shielding</a:t>
            </a:r>
            <a:endParaRPr lang="en-GB" sz="1400" b="1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048E621-0DBF-225D-FA23-DCEF98FFEAAC}"/>
              </a:ext>
            </a:extLst>
          </p:cNvPr>
          <p:cNvCxnSpPr>
            <a:cxnSpLocks/>
          </p:cNvCxnSpPr>
          <p:nvPr/>
        </p:nvCxnSpPr>
        <p:spPr>
          <a:xfrm>
            <a:off x="2574099" y="5451590"/>
            <a:ext cx="143711" cy="3523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562AA35-A842-08FB-B354-22F4E39D68B8}"/>
              </a:ext>
            </a:extLst>
          </p:cNvPr>
          <p:cNvSpPr txBox="1"/>
          <p:nvPr/>
        </p:nvSpPr>
        <p:spPr>
          <a:xfrm>
            <a:off x="1644179" y="5496197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1.6m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B56982-0257-8CE7-987D-91F338ED8D6F}"/>
              </a:ext>
            </a:extLst>
          </p:cNvPr>
          <p:cNvSpPr txBox="1"/>
          <p:nvPr/>
        </p:nvSpPr>
        <p:spPr>
          <a:xfrm>
            <a:off x="2737161" y="5598061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0.8m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727682-D7DF-F715-B3A0-B806E6EE503E}"/>
              </a:ext>
            </a:extLst>
          </p:cNvPr>
          <p:cNvSpPr txBox="1"/>
          <p:nvPr/>
        </p:nvSpPr>
        <p:spPr>
          <a:xfrm>
            <a:off x="1032635" y="5920049"/>
            <a:ext cx="1953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03030"/>
                </a:solidFill>
              </a:rPr>
              <a:t>Target and horns vault</a:t>
            </a:r>
            <a:endParaRPr lang="en-GB" sz="1400" dirty="0">
              <a:solidFill>
                <a:srgbClr val="30303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7646A2-D065-B23E-1A79-1D1D720D5F59}"/>
              </a:ext>
            </a:extLst>
          </p:cNvPr>
          <p:cNvSpPr txBox="1"/>
          <p:nvPr/>
        </p:nvSpPr>
        <p:spPr>
          <a:xfrm>
            <a:off x="5491536" y="5843683"/>
            <a:ext cx="1763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303030"/>
                </a:solidFill>
              </a:rPr>
              <a:t>concrete shielding</a:t>
            </a:r>
            <a:endParaRPr lang="en-GB" sz="1400" b="1" dirty="0">
              <a:solidFill>
                <a:srgbClr val="30303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D7FE9B-D0CF-E768-A3A7-9AB619368C70}"/>
              </a:ext>
            </a:extLst>
          </p:cNvPr>
          <p:cNvSpPr txBox="1"/>
          <p:nvPr/>
        </p:nvSpPr>
        <p:spPr>
          <a:xfrm>
            <a:off x="5491536" y="5530279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303030"/>
                </a:solidFill>
              </a:rPr>
              <a:t>1.6m</a:t>
            </a:r>
            <a:endParaRPr lang="en-GB" sz="1400" b="1" dirty="0">
              <a:solidFill>
                <a:srgbClr val="30303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5A0B70-9C76-5450-8299-FB20A19B5A06}"/>
              </a:ext>
            </a:extLst>
          </p:cNvPr>
          <p:cNvSpPr txBox="1"/>
          <p:nvPr/>
        </p:nvSpPr>
        <p:spPr>
          <a:xfrm>
            <a:off x="4182450" y="5684167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303030"/>
                </a:solidFill>
              </a:rPr>
              <a:t>2.1m</a:t>
            </a:r>
            <a:endParaRPr lang="en-GB" sz="1400" b="1" dirty="0">
              <a:solidFill>
                <a:srgbClr val="30303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33CFA8-CFD2-5896-9A19-EB9249ACC47F}"/>
              </a:ext>
            </a:extLst>
          </p:cNvPr>
          <p:cNvSpPr txBox="1"/>
          <p:nvPr/>
        </p:nvSpPr>
        <p:spPr>
          <a:xfrm>
            <a:off x="4557278" y="5556761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303030"/>
                </a:solidFill>
              </a:rPr>
              <a:t>0.8m</a:t>
            </a:r>
            <a:endParaRPr lang="en-GB" sz="1400" b="1" dirty="0">
              <a:solidFill>
                <a:srgbClr val="30303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2C9C049-E7F8-6142-F378-9166E77A1768}"/>
              </a:ext>
            </a:extLst>
          </p:cNvPr>
          <p:cNvSpPr/>
          <p:nvPr/>
        </p:nvSpPr>
        <p:spPr>
          <a:xfrm>
            <a:off x="228154" y="4297427"/>
            <a:ext cx="7564950" cy="1938173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22F752-8893-ADA3-346C-167D28053519}"/>
              </a:ext>
            </a:extLst>
          </p:cNvPr>
          <p:cNvSpPr txBox="1"/>
          <p:nvPr/>
        </p:nvSpPr>
        <p:spPr>
          <a:xfrm>
            <a:off x="5931300" y="4724548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03030"/>
                </a:solidFill>
              </a:rPr>
              <a:t>Service gallery</a:t>
            </a:r>
            <a:endParaRPr lang="en-GB" sz="1400" dirty="0">
              <a:solidFill>
                <a:srgbClr val="30303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99D5D2-4F4C-5A21-A779-1D9426830AB4}"/>
              </a:ext>
            </a:extLst>
          </p:cNvPr>
          <p:cNvSpPr txBox="1"/>
          <p:nvPr/>
        </p:nvSpPr>
        <p:spPr>
          <a:xfrm>
            <a:off x="11653942" y="731957"/>
            <a:ext cx="28373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i="1" dirty="0"/>
              <a:t>[2]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4235074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3C59B3-FBAB-242B-75DD-26FFF71DA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404" y="1107771"/>
            <a:ext cx="8766514" cy="2879956"/>
          </a:xfrm>
        </p:spPr>
        <p:txBody>
          <a:bodyPr/>
          <a:lstStyle/>
          <a:p>
            <a:pPr marL="0" indent="0">
              <a:lnSpc>
                <a:spcPts val="1200"/>
              </a:lnSpc>
              <a:buNone/>
            </a:pPr>
            <a:r>
              <a:rPr lang="en-US" sz="1800" dirty="0"/>
              <a:t>COMPASS in EHN2 hall, Pion- 4.2e8 p/spill @190 GeV, 1.83e14 POT/y (2018)</a:t>
            </a:r>
            <a:r>
              <a:rPr lang="en-US" sz="1400" dirty="0"/>
              <a:t> </a:t>
            </a:r>
            <a:endParaRPr lang="en-US" sz="1800" dirty="0"/>
          </a:p>
          <a:p>
            <a:pPr marL="0" indent="0">
              <a:lnSpc>
                <a:spcPts val="1200"/>
              </a:lnSpc>
              <a:buNone/>
            </a:pPr>
            <a:r>
              <a:rPr lang="en-US" sz="1400" dirty="0">
                <a:solidFill>
                  <a:srgbClr val="FF0000"/>
                </a:solidFill>
              </a:rPr>
              <a:t>Challenges:</a:t>
            </a:r>
            <a:r>
              <a:rPr lang="en-US" sz="1400" b="1" dirty="0">
                <a:solidFill>
                  <a:srgbClr val="FF0000"/>
                </a:solidFill>
              </a:rPr>
              <a:t> elevated radiation in EHN2 accessible areas over operation, nearby public areas</a:t>
            </a:r>
            <a:endParaRPr lang="en-US" sz="1400" dirty="0"/>
          </a:p>
          <a:p>
            <a:pPr marL="0" indent="0">
              <a:lnSpc>
                <a:spcPts val="1200"/>
              </a:lnSpc>
              <a:spcBef>
                <a:spcPts val="1200"/>
              </a:spcBef>
              <a:buNone/>
            </a:pPr>
            <a:r>
              <a:rPr lang="en-US" sz="1400" b="0" dirty="0"/>
              <a:t>2015 (1</a:t>
            </a:r>
            <a:r>
              <a:rPr lang="en-US" sz="1400" b="0" baseline="30000" dirty="0"/>
              <a:t>st</a:t>
            </a:r>
            <a:r>
              <a:rPr lang="en-US" sz="1400" b="0" dirty="0"/>
              <a:t> DY run) 1.7e14 POT/y: environmental monitoring at CERN fence reached 75% of dose limit of 1 mSv </a:t>
            </a:r>
          </a:p>
          <a:p>
            <a:pPr marL="0" indent="0">
              <a:lnSpc>
                <a:spcPts val="1200"/>
              </a:lnSpc>
              <a:spcBef>
                <a:spcPts val="1200"/>
              </a:spcBef>
              <a:buNone/>
            </a:pPr>
            <a:r>
              <a:rPr lang="en-US" sz="1400" b="0" dirty="0">
                <a:sym typeface="Wingdings" panose="05000000000000000000" pitchFamily="2" charset="2"/>
              </a:rPr>
              <a:t>2017: additional shielding installed and counting rooms moved to different location, no target roof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400" b="0" dirty="0"/>
              <a:t>2018 intensity increased by 23% and an </a:t>
            </a:r>
            <a:r>
              <a:rPr lang="en-US" sz="1400" b="0" dirty="0">
                <a:solidFill>
                  <a:srgbClr val="FF0000"/>
                </a:solidFill>
              </a:rPr>
              <a:t>RP survey </a:t>
            </a:r>
            <a:r>
              <a:rPr lang="en-US" sz="1400" b="0" dirty="0"/>
              <a:t>was performed to verify dose levels in EHN2 and outside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b="0" dirty="0">
                <a:sym typeface="Wingdings" panose="05000000000000000000" pitchFamily="2" charset="2"/>
              </a:rPr>
              <a:t>elevated radiation (close to/above area classification limits) found in several locations which triggered detailed studies on the required shielding and origin of the beam loss</a:t>
            </a:r>
            <a:endParaRPr lang="en-US" sz="14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ED422A-D711-5E15-C908-BD5920A1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199421"/>
            <a:ext cx="11376025" cy="1065742"/>
          </a:xfrm>
        </p:spPr>
        <p:txBody>
          <a:bodyPr/>
          <a:lstStyle/>
          <a:p>
            <a:r>
              <a:rPr lang="en-US" sz="3600" b="1" dirty="0"/>
              <a:t>COMPASS/AMBER DRELL- YAN runs in EHN2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59AA3-39DE-15CD-2FFD-6FA96BA43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September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9CB26-330E-9938-868B-EED2BF02A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Nowak | RP Challenges in CERN’s north experimental areas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84960-0F3A-6CB3-9F62-E58A9EC54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FEA6B0-13E3-230D-1A1F-3CC3C33342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 r="5365"/>
          <a:stretch/>
        </p:blipFill>
        <p:spPr>
          <a:xfrm rot="5400000">
            <a:off x="9541399" y="3503550"/>
            <a:ext cx="2580166" cy="25287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9A4027-FC4D-F591-5ABF-9B5824C9F31D}"/>
              </a:ext>
            </a:extLst>
          </p:cNvPr>
          <p:cNvSpPr txBox="1"/>
          <p:nvPr/>
        </p:nvSpPr>
        <p:spPr>
          <a:xfrm>
            <a:off x="9396409" y="5820372"/>
            <a:ext cx="2699457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303030"/>
                </a:solidFill>
              </a:rPr>
              <a:t>             2017</a:t>
            </a:r>
          </a:p>
          <a:p>
            <a:pPr algn="ctr"/>
            <a:r>
              <a:rPr lang="en-US" sz="1400" b="1" dirty="0">
                <a:solidFill>
                  <a:srgbClr val="303030"/>
                </a:solidFill>
              </a:rPr>
              <a:t>Additional shielding installation</a:t>
            </a:r>
            <a:endParaRPr lang="en-GB" sz="1400" b="1" dirty="0">
              <a:solidFill>
                <a:srgbClr val="30303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D8E263-97E4-5EBB-5870-C486A817B71F}"/>
              </a:ext>
            </a:extLst>
          </p:cNvPr>
          <p:cNvSpPr/>
          <p:nvPr/>
        </p:nvSpPr>
        <p:spPr>
          <a:xfrm>
            <a:off x="10099395" y="3757020"/>
            <a:ext cx="905915" cy="510887"/>
          </a:xfrm>
          <a:prstGeom prst="rect">
            <a:avLst/>
          </a:prstGeom>
          <a:noFill/>
          <a:ln w="381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4DC718-9368-A943-C65B-A5C8F3364E87}"/>
              </a:ext>
            </a:extLst>
          </p:cNvPr>
          <p:cNvSpPr txBox="1"/>
          <p:nvPr/>
        </p:nvSpPr>
        <p:spPr>
          <a:xfrm>
            <a:off x="10854803" y="3830620"/>
            <a:ext cx="8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1.6 m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4DB9E-920C-B600-4E69-5991D262508A}"/>
              </a:ext>
            </a:extLst>
          </p:cNvPr>
          <p:cNvSpPr txBox="1"/>
          <p:nvPr/>
        </p:nvSpPr>
        <p:spPr>
          <a:xfrm>
            <a:off x="10045001" y="3423188"/>
            <a:ext cx="8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2.4 m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30A7214-0306-79C6-98CD-2B301EE495CE}"/>
              </a:ext>
            </a:extLst>
          </p:cNvPr>
          <p:cNvCxnSpPr>
            <a:cxnSpLocks/>
          </p:cNvCxnSpPr>
          <p:nvPr/>
        </p:nvCxnSpPr>
        <p:spPr>
          <a:xfrm>
            <a:off x="10133814" y="2215299"/>
            <a:ext cx="560013" cy="484901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5A70658-DC42-64E4-7C72-B28A1781B30B}"/>
              </a:ext>
            </a:extLst>
          </p:cNvPr>
          <p:cNvSpPr txBox="1"/>
          <p:nvPr/>
        </p:nvSpPr>
        <p:spPr>
          <a:xfrm>
            <a:off x="9936941" y="2605487"/>
            <a:ext cx="51296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65 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2B2773-B7DB-0C93-CC98-72D576051B0D}"/>
              </a:ext>
            </a:extLst>
          </p:cNvPr>
          <p:cNvSpPr txBox="1"/>
          <p:nvPr/>
        </p:nvSpPr>
        <p:spPr>
          <a:xfrm>
            <a:off x="5719934" y="5750229"/>
            <a:ext cx="752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[3,4] </a:t>
            </a:r>
          </a:p>
          <a:p>
            <a:endParaRPr lang="en-US" sz="1200" i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BBC9B-3690-0E46-A5F6-F079ABA17A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9" r="1695"/>
          <a:stretch/>
        </p:blipFill>
        <p:spPr>
          <a:xfrm>
            <a:off x="309126" y="3428935"/>
            <a:ext cx="4941780" cy="1861319"/>
          </a:xfrm>
          <a:prstGeom prst="rect">
            <a:avLst/>
          </a:prstGeom>
        </p:spPr>
      </p:pic>
      <p:graphicFrame>
        <p:nvGraphicFramePr>
          <p:cNvPr id="27" name="Content Placeholder 12">
            <a:extLst>
              <a:ext uri="{FF2B5EF4-FFF2-40B4-BE49-F238E27FC236}">
                <a16:creationId xmlns:a16="http://schemas.microsoft.com/office/drawing/2014/main" id="{6866952E-8838-7DCD-03B2-4478417F0E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8249237"/>
              </p:ext>
            </p:extLst>
          </p:nvPr>
        </p:nvGraphicFramePr>
        <p:xfrm>
          <a:off x="760942" y="5328237"/>
          <a:ext cx="4432513" cy="816016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271269">
                  <a:extLst>
                    <a:ext uri="{9D8B030D-6E8A-4147-A177-3AD203B41FA5}">
                      <a16:colId xmlns:a16="http://schemas.microsoft.com/office/drawing/2014/main" val="1784709364"/>
                    </a:ext>
                  </a:extLst>
                </a:gridCol>
                <a:gridCol w="790311">
                  <a:extLst>
                    <a:ext uri="{9D8B030D-6E8A-4147-A177-3AD203B41FA5}">
                      <a16:colId xmlns:a16="http://schemas.microsoft.com/office/drawing/2014/main" val="750946834"/>
                    </a:ext>
                  </a:extLst>
                </a:gridCol>
                <a:gridCol w="790311">
                  <a:extLst>
                    <a:ext uri="{9D8B030D-6E8A-4147-A177-3AD203B41FA5}">
                      <a16:colId xmlns:a16="http://schemas.microsoft.com/office/drawing/2014/main" val="3713827300"/>
                    </a:ext>
                  </a:extLst>
                </a:gridCol>
                <a:gridCol w="790311">
                  <a:extLst>
                    <a:ext uri="{9D8B030D-6E8A-4147-A177-3AD203B41FA5}">
                      <a16:colId xmlns:a16="http://schemas.microsoft.com/office/drawing/2014/main" val="3550052531"/>
                    </a:ext>
                  </a:extLst>
                </a:gridCol>
                <a:gridCol w="790311">
                  <a:extLst>
                    <a:ext uri="{9D8B030D-6E8A-4147-A177-3AD203B41FA5}">
                      <a16:colId xmlns:a16="http://schemas.microsoft.com/office/drawing/2014/main" val="19103025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Position</a:t>
                      </a:r>
                    </a:p>
                  </a:txBody>
                  <a:tcPr marL="91832" marR="91832" marT="45915" marB="45915">
                    <a:solidFill>
                      <a:srgbClr val="0033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R4</a:t>
                      </a:r>
                    </a:p>
                  </a:txBody>
                  <a:tcPr marL="91832" marR="91832" marT="45915" marB="45915">
                    <a:solidFill>
                      <a:srgbClr val="0033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R0</a:t>
                      </a:r>
                    </a:p>
                  </a:txBody>
                  <a:tcPr marL="91832" marR="91832" marT="45915" marB="45915">
                    <a:solidFill>
                      <a:srgbClr val="0033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R11</a:t>
                      </a:r>
                    </a:p>
                  </a:txBody>
                  <a:tcPr marL="91832" marR="91832" marT="45915" marB="45915">
                    <a:solidFill>
                      <a:srgbClr val="0033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R5</a:t>
                      </a:r>
                    </a:p>
                  </a:txBody>
                  <a:tcPr marL="91832" marR="91832" marT="45915" marB="45915">
                    <a:solidFill>
                      <a:srgbClr val="0033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595913"/>
                  </a:ext>
                </a:extLst>
              </a:tr>
              <a:tr h="327556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Dose rate (µ</a:t>
                      </a:r>
                      <a:r>
                        <a:rPr lang="en-US" sz="1000" dirty="0" err="1"/>
                        <a:t>Sv</a:t>
                      </a:r>
                      <a:r>
                        <a:rPr lang="en-US" sz="1000" dirty="0"/>
                        <a:t>/h)</a:t>
                      </a:r>
                    </a:p>
                  </a:txBody>
                  <a:tcPr marL="91832" marR="91832" marT="45915" marB="45915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45</a:t>
                      </a:r>
                    </a:p>
                  </a:txBody>
                  <a:tcPr marL="91832" marR="91832" marT="45915" marB="45915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15</a:t>
                      </a:r>
                    </a:p>
                  </a:txBody>
                  <a:tcPr marL="91832" marR="91832" marT="45915" marB="45915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16</a:t>
                      </a:r>
                    </a:p>
                  </a:txBody>
                  <a:tcPr marL="91832" marR="91832" marT="45915" marB="45915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4 (3*)</a:t>
                      </a:r>
                    </a:p>
                  </a:txBody>
                  <a:tcPr marL="91832" marR="91832" marT="45915" marB="45915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9136092"/>
                  </a:ext>
                </a:extLst>
              </a:tr>
              <a:tr h="201697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Limit (µ</a:t>
                      </a:r>
                      <a:r>
                        <a:rPr lang="en-US" sz="1000" dirty="0" err="1"/>
                        <a:t>Sv</a:t>
                      </a:r>
                      <a:r>
                        <a:rPr lang="en-US" sz="1000" dirty="0"/>
                        <a:t>/h)</a:t>
                      </a:r>
                    </a:p>
                  </a:txBody>
                  <a:tcPr marL="91832" marR="91832" marT="45915" marB="45915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-</a:t>
                      </a:r>
                    </a:p>
                  </a:txBody>
                  <a:tcPr marL="91832" marR="91832" marT="45915" marB="45915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15</a:t>
                      </a:r>
                    </a:p>
                  </a:txBody>
                  <a:tcPr marL="91832" marR="91832" marT="45915" marB="45915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15</a:t>
                      </a:r>
                    </a:p>
                  </a:txBody>
                  <a:tcPr marL="91832" marR="91832" marT="45915" marB="45915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2.5</a:t>
                      </a:r>
                    </a:p>
                  </a:txBody>
                  <a:tcPr marL="91832" marR="91832" marT="45915" marB="45915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485704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E613F06F-5E2D-BF30-72FA-BFD59DC26F88}"/>
              </a:ext>
            </a:extLst>
          </p:cNvPr>
          <p:cNvSpPr txBox="1"/>
          <p:nvPr/>
        </p:nvSpPr>
        <p:spPr>
          <a:xfrm>
            <a:off x="5193455" y="3529838"/>
            <a:ext cx="2528767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C00000"/>
                </a:solidFill>
              </a:rPr>
              <a:t>Shielding improvement required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C00000"/>
                </a:solidFill>
              </a:rPr>
              <a:t> particularly in the beamline region  </a:t>
            </a:r>
            <a:endParaRPr lang="en-GB" sz="1200" dirty="0">
              <a:solidFill>
                <a:srgbClr val="C0000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9BFF859-8F20-B1B5-BF83-D253DEE3E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0097" y="1135760"/>
            <a:ext cx="3135691" cy="2196181"/>
          </a:xfrm>
          <a:prstGeom prst="rect">
            <a:avLst/>
          </a:prstGeom>
        </p:spPr>
      </p:pic>
      <p:pic>
        <p:nvPicPr>
          <p:cNvPr id="30" name="Content Placeholder 7">
            <a:extLst>
              <a:ext uri="{FF2B5EF4-FFF2-40B4-BE49-F238E27FC236}">
                <a16:creationId xmlns:a16="http://schemas.microsoft.com/office/drawing/2014/main" id="{DD87FE3C-4AAB-721C-9829-051DCCCDEF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"/>
          <a:stretch/>
        </p:blipFill>
        <p:spPr>
          <a:xfrm>
            <a:off x="7022278" y="4174496"/>
            <a:ext cx="2484864" cy="1861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70C632-442C-CA3B-93E2-9287A216DE44}"/>
              </a:ext>
            </a:extLst>
          </p:cNvPr>
          <p:cNvSpPr txBox="1"/>
          <p:nvPr/>
        </p:nvSpPr>
        <p:spPr>
          <a:xfrm>
            <a:off x="7283292" y="6058017"/>
            <a:ext cx="182902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CH" sz="1400" b="1" dirty="0">
                <a:solidFill>
                  <a:srgbClr val="303030"/>
                </a:solidFill>
              </a:rPr>
              <a:t>Pressent  open </a:t>
            </a:r>
            <a:r>
              <a:rPr lang="fr-CH" sz="1400" b="1" dirty="0" err="1">
                <a:solidFill>
                  <a:srgbClr val="303030"/>
                </a:solidFill>
              </a:rPr>
              <a:t>target</a:t>
            </a:r>
            <a:endParaRPr lang="fr-CH" sz="1400" b="1" dirty="0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30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D60EC5-4931-1776-EAC9-D636DE45B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79" y="1180596"/>
            <a:ext cx="11611138" cy="4608512"/>
          </a:xfrm>
        </p:spPr>
        <p:txBody>
          <a:bodyPr/>
          <a:lstStyle/>
          <a:p>
            <a:pPr>
              <a:lnSpc>
                <a:spcPts val="1200"/>
              </a:lnSpc>
            </a:pPr>
            <a:r>
              <a:rPr lang="en-US" sz="1800" dirty="0"/>
              <a:t>AMBER (as of 2023) : 1e9 pi-/spill, 3.07e14 POT (68% higher </a:t>
            </a:r>
            <a:r>
              <a:rPr lang="en-US" sz="1800" dirty="0" err="1"/>
              <a:t>wrt</a:t>
            </a:r>
            <a:r>
              <a:rPr lang="en-US" sz="1800" dirty="0"/>
              <a:t> COMPASS 2018 run)   </a:t>
            </a:r>
            <a:endParaRPr lang="en-GB" sz="1800" dirty="0"/>
          </a:p>
          <a:p>
            <a:pPr>
              <a:lnSpc>
                <a:spcPts val="1200"/>
              </a:lnSpc>
            </a:pPr>
            <a:r>
              <a:rPr lang="en-US" sz="1600" dirty="0">
                <a:solidFill>
                  <a:srgbClr val="2F2F2F"/>
                </a:solidFill>
                <a:sym typeface="Wingdings" panose="05000000000000000000" pitchFamily="2" charset="2"/>
              </a:rPr>
              <a:t>Complex MC FLUKA studies </a:t>
            </a:r>
            <a:r>
              <a:rPr lang="en-US" sz="1600" dirty="0">
                <a:sym typeface="Wingdings" panose="05000000000000000000" pitchFamily="2" charset="2"/>
              </a:rPr>
              <a:t>have been triggered after the survey in 2018 and in view of future intensity upgrade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b="0" dirty="0"/>
              <a:t>Additional shielding at strategic EHN2 locations to comply with radiation area classification and </a:t>
            </a:r>
            <a:r>
              <a:rPr lang="en-US" sz="1400" dirty="0">
                <a:sym typeface="Wingdings" panose="05000000000000000000" pitchFamily="2" charset="2"/>
              </a:rPr>
              <a:t>1 mSv limit at CERN fence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b="0" dirty="0"/>
              <a:t>Design new shielding bunker for AMBER </a:t>
            </a:r>
            <a:r>
              <a:rPr lang="en-GB" sz="1400" b="0" dirty="0" err="1"/>
              <a:t>Drell</a:t>
            </a:r>
            <a:r>
              <a:rPr lang="en-GB" sz="1400" b="0" dirty="0"/>
              <a:t>-Yan to cope with higher intensity runs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b="0" dirty="0"/>
              <a:t>Assess environmental impact outside of CERN fence to respect dose objective for the public: </a:t>
            </a:r>
          </a:p>
          <a:p>
            <a:pPr marL="609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stray</a:t>
            </a:r>
            <a:r>
              <a:rPr lang="en-GB" sz="1400" b="0" dirty="0"/>
              <a:t> radiation</a:t>
            </a:r>
          </a:p>
          <a:p>
            <a:pPr marL="609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b="0" dirty="0" err="1"/>
              <a:t>skyshine</a:t>
            </a:r>
            <a:r>
              <a:rPr lang="en-GB" sz="1400" b="0" dirty="0"/>
              <a:t> optimization </a:t>
            </a:r>
          </a:p>
          <a:p>
            <a:pPr marL="609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b="0" dirty="0"/>
              <a:t>air activation </a:t>
            </a:r>
            <a:endParaRPr lang="en-US" sz="1400" b="0" dirty="0"/>
          </a:p>
          <a:p>
            <a:pPr>
              <a:spcBef>
                <a:spcPts val="600"/>
              </a:spcBef>
            </a:pPr>
            <a:endParaRPr lang="en-US" sz="1400" dirty="0">
              <a:sym typeface="Wingdings" panose="05000000000000000000" pitchFamily="2" charset="2"/>
            </a:endParaRPr>
          </a:p>
          <a:p>
            <a:pPr marL="324000" lvl="2" indent="0">
              <a:buNone/>
            </a:pPr>
            <a:endParaRPr lang="en-US" sz="1400" dirty="0">
              <a:sym typeface="Wingdings" panose="05000000000000000000" pitchFamily="2" charset="2"/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8F9762-92A0-2CA5-E7FC-81126988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24797"/>
            <a:ext cx="11376025" cy="1065742"/>
          </a:xfrm>
        </p:spPr>
        <p:txBody>
          <a:bodyPr/>
          <a:lstStyle/>
          <a:p>
            <a:pPr algn="ctr"/>
            <a:r>
              <a:rPr lang="en-US" sz="3600" b="1" dirty="0"/>
              <a:t>AMBER DRELL- YAN runs in EHN2 </a:t>
            </a:r>
            <a:br>
              <a:rPr lang="en-US" sz="3600" b="1" dirty="0"/>
            </a:b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99C0F-C44B-2C70-0CC3-CE09C00C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September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E9468-1C9B-94A9-122B-80BE5FFAD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E. Nowak | RP Challenges in CERN’s north experimental areas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E71EF-5544-2EDC-BADD-69EC6E80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8CE30D-25C6-99CA-4D4D-D6CBEEDA22FA}"/>
              </a:ext>
            </a:extLst>
          </p:cNvPr>
          <p:cNvSpPr txBox="1"/>
          <p:nvPr/>
        </p:nvSpPr>
        <p:spPr>
          <a:xfrm>
            <a:off x="3090694" y="2977155"/>
            <a:ext cx="48583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303030"/>
                </a:solidFill>
              </a:rPr>
              <a:t>Effective dose to </a:t>
            </a:r>
            <a:r>
              <a:rPr lang="en-US" sz="1400" b="1" dirty="0">
                <a:solidFill>
                  <a:srgbClr val="303030"/>
                </a:solidFill>
              </a:rPr>
              <a:t>the members of the public </a:t>
            </a:r>
            <a:r>
              <a:rPr lang="en-US" sz="1400" dirty="0">
                <a:solidFill>
                  <a:srgbClr val="303030"/>
                </a:solidFill>
              </a:rPr>
              <a:t>in nearby areas</a:t>
            </a:r>
          </a:p>
          <a:p>
            <a:pPr algn="ctr"/>
            <a:r>
              <a:rPr lang="en-US" sz="1400" dirty="0">
                <a:solidFill>
                  <a:srgbClr val="303030"/>
                </a:solidFill>
              </a:rPr>
              <a:t> to respect the dose objective of </a:t>
            </a:r>
            <a:r>
              <a:rPr lang="en-US" sz="1400" b="1" dirty="0">
                <a:solidFill>
                  <a:srgbClr val="303030"/>
                </a:solidFill>
              </a:rPr>
              <a:t>10 µ</a:t>
            </a:r>
            <a:r>
              <a:rPr lang="en-US" sz="1400" b="1" dirty="0" err="1">
                <a:solidFill>
                  <a:srgbClr val="303030"/>
                </a:solidFill>
              </a:rPr>
              <a:t>Sv</a:t>
            </a:r>
            <a:r>
              <a:rPr lang="en-US" sz="1400" b="1" dirty="0">
                <a:solidFill>
                  <a:srgbClr val="303030"/>
                </a:solidFill>
              </a:rPr>
              <a:t>/year </a:t>
            </a:r>
            <a:r>
              <a:rPr lang="en-US" sz="1400" dirty="0">
                <a:solidFill>
                  <a:srgbClr val="303030"/>
                </a:solidFill>
              </a:rPr>
              <a:t>from all facilities at CERN</a:t>
            </a:r>
            <a:endParaRPr lang="en-GB" sz="1400" dirty="0">
              <a:solidFill>
                <a:srgbClr val="30303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8021A4-3B5E-98A3-E970-CEA790C811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73" t="20699" r="15134" b="24382"/>
          <a:stretch/>
        </p:blipFill>
        <p:spPr>
          <a:xfrm>
            <a:off x="8102874" y="2166122"/>
            <a:ext cx="3765463" cy="2996092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9175402A-EBCE-E804-6037-BFA0C2E4AD75}"/>
              </a:ext>
            </a:extLst>
          </p:cNvPr>
          <p:cNvSpPr/>
          <p:nvPr/>
        </p:nvSpPr>
        <p:spPr>
          <a:xfrm>
            <a:off x="2807368" y="2846614"/>
            <a:ext cx="152400" cy="90700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2F2F2F"/>
                </a:solidFill>
              </a:ln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F2C173-C368-57C5-1BC2-8691064D381B}"/>
              </a:ext>
            </a:extLst>
          </p:cNvPr>
          <p:cNvSpPr txBox="1"/>
          <p:nvPr/>
        </p:nvSpPr>
        <p:spPr>
          <a:xfrm>
            <a:off x="9127671" y="3896677"/>
            <a:ext cx="63639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b="1" dirty="0">
                <a:solidFill>
                  <a:srgbClr val="303030"/>
                </a:solidFill>
              </a:rPr>
              <a:t>CERN </a:t>
            </a:r>
          </a:p>
          <a:p>
            <a:pPr algn="l"/>
            <a:r>
              <a:rPr lang="en-US" sz="1600" b="1" dirty="0">
                <a:solidFill>
                  <a:srgbClr val="303030"/>
                </a:solidFill>
              </a:rPr>
              <a:t>fence</a:t>
            </a:r>
            <a:endParaRPr lang="en-GB" sz="1600" b="1" dirty="0">
              <a:solidFill>
                <a:srgbClr val="30303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CA0C13-6183-82AA-B498-1995A758D2CF}"/>
              </a:ext>
            </a:extLst>
          </p:cNvPr>
          <p:cNvSpPr txBox="1"/>
          <p:nvPr/>
        </p:nvSpPr>
        <p:spPr>
          <a:xfrm>
            <a:off x="10788861" y="4266009"/>
            <a:ext cx="61555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b="1" dirty="0">
                <a:solidFill>
                  <a:srgbClr val="303030"/>
                </a:solidFill>
              </a:rPr>
              <a:t>Public</a:t>
            </a:r>
            <a:endParaRPr lang="en-GB" sz="1600" b="1" dirty="0">
              <a:solidFill>
                <a:srgbClr val="30303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02DDD1-1793-AEAD-F31C-63119AFA9116}"/>
              </a:ext>
            </a:extLst>
          </p:cNvPr>
          <p:cNvGrpSpPr/>
          <p:nvPr/>
        </p:nvGrpSpPr>
        <p:grpSpPr>
          <a:xfrm>
            <a:off x="258631" y="3815180"/>
            <a:ext cx="2547257" cy="2612571"/>
            <a:chOff x="4760309" y="1955430"/>
            <a:chExt cx="2547257" cy="261257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908C6CB-B1BA-6C18-242D-8B84BFF96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85" t="18977" r="25047" b="8451"/>
            <a:stretch/>
          </p:blipFill>
          <p:spPr>
            <a:xfrm>
              <a:off x="4760309" y="1955430"/>
              <a:ext cx="2547257" cy="2612571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74EABFD-BE48-949B-2CEC-2558F661D7E9}"/>
                </a:ext>
              </a:extLst>
            </p:cNvPr>
            <p:cNvGrpSpPr/>
            <p:nvPr/>
          </p:nvGrpSpPr>
          <p:grpSpPr>
            <a:xfrm>
              <a:off x="6685969" y="3618352"/>
              <a:ext cx="440301" cy="328786"/>
              <a:chOff x="6685969" y="3618352"/>
              <a:chExt cx="440301" cy="328786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C6D2AD9-8874-3A39-102A-6B24E1AEDE78}"/>
                  </a:ext>
                </a:extLst>
              </p:cNvPr>
              <p:cNvSpPr txBox="1"/>
              <p:nvPr/>
            </p:nvSpPr>
            <p:spPr>
              <a:xfrm>
                <a:off x="6796768" y="3639361"/>
                <a:ext cx="329502" cy="307777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/>
              <a:p>
                <a:pPr marL="0" lvl="1" algn="ctr"/>
                <a:r>
                  <a:rPr lang="el-GR" sz="1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sz="1400" baseline="30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endParaRPr lang="en-GB" sz="1400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B5CE283-CC4F-714E-021A-8B1FC837B5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85969" y="3618352"/>
                <a:ext cx="180000" cy="142790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4EED806-381A-A066-B067-E1D048B5AC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8" t="371" r="19132" b="30903"/>
          <a:stretch/>
        </p:blipFill>
        <p:spPr>
          <a:xfrm>
            <a:off x="5545413" y="3602953"/>
            <a:ext cx="2010144" cy="16872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03D646-E1A9-4B9E-50FF-7BDE0E7016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t="27664" r="2953" b="23310"/>
          <a:stretch/>
        </p:blipFill>
        <p:spPr>
          <a:xfrm>
            <a:off x="1319369" y="3896677"/>
            <a:ext cx="5594038" cy="253107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BE7FB7C-02EF-B026-1708-9E8EA7B37756}"/>
              </a:ext>
            </a:extLst>
          </p:cNvPr>
          <p:cNvCxnSpPr/>
          <p:nvPr/>
        </p:nvCxnSpPr>
        <p:spPr>
          <a:xfrm flipV="1">
            <a:off x="6447295" y="5121465"/>
            <a:ext cx="0" cy="555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014D1F2-B261-94FB-D37F-1CDA969630EB}"/>
              </a:ext>
            </a:extLst>
          </p:cNvPr>
          <p:cNvCxnSpPr>
            <a:cxnSpLocks/>
          </p:cNvCxnSpPr>
          <p:nvPr/>
        </p:nvCxnSpPr>
        <p:spPr>
          <a:xfrm flipH="1" flipV="1">
            <a:off x="2274291" y="4605874"/>
            <a:ext cx="1944817" cy="225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9443512-2352-3D57-0DA7-AA237F17B287}"/>
              </a:ext>
            </a:extLst>
          </p:cNvPr>
          <p:cNvSpPr/>
          <p:nvPr/>
        </p:nvSpPr>
        <p:spPr>
          <a:xfrm>
            <a:off x="7595937" y="5693178"/>
            <a:ext cx="4366433" cy="52322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en-GB" sz="1400" dirty="0">
                <a:solidFill>
                  <a:srgbClr val="2F2F2F"/>
                </a:solidFill>
              </a:rPr>
              <a:t>FLUKA hosted by CERN (FLUKA v4-2.2) </a:t>
            </a:r>
            <a:r>
              <a:rPr lang="en-GB" sz="1400" i="1" dirty="0">
                <a:solidFill>
                  <a:srgbClr val="2F2F2F"/>
                </a:solidFill>
              </a:rPr>
              <a:t>[5-7]</a:t>
            </a:r>
          </a:p>
          <a:p>
            <a:r>
              <a:rPr lang="en-GB" sz="1400" dirty="0">
                <a:solidFill>
                  <a:srgbClr val="2F2F2F"/>
                </a:solidFill>
              </a:rPr>
              <a:t>FLUKA geometry created using FLAIR </a:t>
            </a:r>
            <a:r>
              <a:rPr lang="en-GB" sz="1400" i="1" dirty="0">
                <a:solidFill>
                  <a:srgbClr val="2F2F2F"/>
                </a:solidFill>
              </a:rPr>
              <a:t>[8]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106134-5754-573E-E92D-EBED1060F168}"/>
              </a:ext>
            </a:extLst>
          </p:cNvPr>
          <p:cNvSpPr txBox="1"/>
          <p:nvPr/>
        </p:nvSpPr>
        <p:spPr>
          <a:xfrm>
            <a:off x="2364291" y="5863825"/>
            <a:ext cx="188513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rgbClr val="2F2F2F"/>
                </a:solidFill>
              </a:rPr>
              <a:t>New target bunker</a:t>
            </a:r>
            <a:endParaRPr lang="en-GB" dirty="0">
              <a:solidFill>
                <a:srgbClr val="2F2F2F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65DD4E-4CDB-86BD-E49E-F7E7C6CCF53C}"/>
              </a:ext>
            </a:extLst>
          </p:cNvPr>
          <p:cNvSpPr txBox="1"/>
          <p:nvPr/>
        </p:nvSpPr>
        <p:spPr>
          <a:xfrm>
            <a:off x="6487347" y="5244000"/>
            <a:ext cx="13080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2F2F2F"/>
                </a:solidFill>
              </a:rPr>
              <a:t>New access </a:t>
            </a:r>
          </a:p>
          <a:p>
            <a:pPr algn="ctr"/>
            <a:r>
              <a:rPr lang="en-US" dirty="0">
                <a:solidFill>
                  <a:srgbClr val="2F2F2F"/>
                </a:solidFill>
              </a:rPr>
              <a:t>chicane </a:t>
            </a:r>
            <a:endParaRPr lang="en-GB" dirty="0">
              <a:solidFill>
                <a:srgbClr val="2F2F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913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branding 16x9_PPT_Arial" id="{DAC66781-D9D8-BC4F-8F43-CFE588336C9F}" vid="{8746F749-1D46-FC47-B97A-D3A04384F8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 Corporate 16x9_PPT_Arial</Template>
  <TotalTime>0</TotalTime>
  <Words>3835</Words>
  <Application>Microsoft Office PowerPoint</Application>
  <PresentationFormat>Widescreen</PresentationFormat>
  <Paragraphs>458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 Math</vt:lpstr>
      <vt:lpstr>Times New Roman</vt:lpstr>
      <vt:lpstr>Wingdings</vt:lpstr>
      <vt:lpstr>Office Theme</vt:lpstr>
      <vt:lpstr>Radiation protection challenges at CERN’s north experimental areas</vt:lpstr>
      <vt:lpstr>PowerPoint Presentation</vt:lpstr>
      <vt:lpstr>North Experimental  Area</vt:lpstr>
      <vt:lpstr>General Principles of  Radiation Protection  </vt:lpstr>
      <vt:lpstr>Dose limits and dose optimization at CERN   </vt:lpstr>
      <vt:lpstr>General RP considerations</vt:lpstr>
      <vt:lpstr>LAGUNA-LBNO (Long-Baseline Neutrino Beam Facility) CERN site </vt:lpstr>
      <vt:lpstr>COMPASS/AMBER DRELL- YAN runs in EHN2 </vt:lpstr>
      <vt:lpstr>AMBER DRELL- YAN runs in EHN2  </vt:lpstr>
      <vt:lpstr>PowerPoint Presentation</vt:lpstr>
      <vt:lpstr>BA80 (surface of TCC2 area)</vt:lpstr>
      <vt:lpstr>PowerPoint Presentation</vt:lpstr>
      <vt:lpstr>Earth activation and water contamination   ECN3 study case</vt:lpstr>
      <vt:lpstr>PowerPoint Presentation</vt:lpstr>
      <vt:lpstr>PowerPoint Presentation</vt:lpstr>
      <vt:lpstr>Cern Neutrino to Gran Sasso experiment dismantling </vt:lpstr>
      <vt:lpstr>Environmental impact assessments – accidents involving fire in CERN’s accelerator facilities </vt:lpstr>
      <vt:lpstr>Conclusions</vt:lpstr>
      <vt:lpstr>References</vt:lpstr>
      <vt:lpstr>PowerPoint Presentation</vt:lpstr>
      <vt:lpstr>Limitation – Area Classification (external exposure) </vt:lpstr>
      <vt:lpstr>Limitation – Area Classification (internal exposure)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Radiation protection challenges at CERN’s north experimental areas</dc:title>
  <dc:creator>Elzbieta Nowak</dc:creator>
  <cp:lastModifiedBy>User</cp:lastModifiedBy>
  <cp:revision>425</cp:revision>
  <dcterms:created xsi:type="dcterms:W3CDTF">2022-09-06T07:48:40Z</dcterms:created>
  <dcterms:modified xsi:type="dcterms:W3CDTF">2022-09-20T20:56:38Z</dcterms:modified>
</cp:coreProperties>
</file>