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63" r:id="rId3"/>
    <p:sldId id="273" r:id="rId4"/>
    <p:sldId id="429" r:id="rId5"/>
    <p:sldId id="416" r:id="rId6"/>
    <p:sldId id="417" r:id="rId7"/>
    <p:sldId id="271" r:id="rId8"/>
    <p:sldId id="419" r:id="rId9"/>
    <p:sldId id="420" r:id="rId10"/>
    <p:sldId id="423" r:id="rId11"/>
    <p:sldId id="424" r:id="rId12"/>
    <p:sldId id="421" r:id="rId13"/>
    <p:sldId id="422" r:id="rId14"/>
    <p:sldId id="425" r:id="rId15"/>
    <p:sldId id="426" r:id="rId16"/>
    <p:sldId id="427" r:id="rId17"/>
    <p:sldId id="430" r:id="rId18"/>
    <p:sldId id="42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C6D9F1"/>
    <a:srgbClr val="63666A"/>
    <a:srgbClr val="004C97"/>
    <a:srgbClr val="00B5E2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8464" autoAdjust="0"/>
  </p:normalViewPr>
  <p:slideViewPr>
    <p:cSldViewPr snapToGrid="0" snapToObjects="1">
      <p:cViewPr varScale="1">
        <p:scale>
          <a:sx n="73" d="100"/>
          <a:sy n="73" d="100"/>
        </p:scale>
        <p:origin x="1176" y="53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09.21.22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S.D. Reitzner, et. al  | LBNF Radiation Safety Issues 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4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S.D. Reitzner, et. al  | LBNF Radiation Safety Issues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LBNF Radiation Safety Issues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3209925"/>
            <a:ext cx="8221663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S.D. Reitzner, N. </a:t>
            </a:r>
            <a:r>
              <a:rPr lang="en-US" dirty="0" err="1">
                <a:latin typeface="Helvetica" charset="0"/>
              </a:rPr>
              <a:t>Mokhov</a:t>
            </a:r>
            <a:r>
              <a:rPr lang="en-US" dirty="0">
                <a:latin typeface="Helvetica" charset="0"/>
              </a:rPr>
              <a:t>, I. </a:t>
            </a:r>
            <a:r>
              <a:rPr lang="en-US" dirty="0" err="1">
                <a:latin typeface="Helvetica" charset="0"/>
              </a:rPr>
              <a:t>Rakhno</a:t>
            </a:r>
            <a:r>
              <a:rPr lang="en-US" dirty="0">
                <a:latin typeface="Helvetica" charset="0"/>
              </a:rPr>
              <a:t>, I. </a:t>
            </a:r>
            <a:r>
              <a:rPr lang="en-US" dirty="0" err="1">
                <a:latin typeface="Helvetica" charset="0"/>
              </a:rPr>
              <a:t>Tropin</a:t>
            </a:r>
            <a:r>
              <a:rPr lang="en-US" dirty="0">
                <a:latin typeface="Helvetica" charset="0"/>
              </a:rPr>
              <a:t>, and K. </a:t>
            </a:r>
            <a:r>
              <a:rPr lang="en-US" dirty="0" err="1">
                <a:latin typeface="Helvetica" charset="0"/>
              </a:rPr>
              <a:t>Vaziri</a:t>
            </a:r>
            <a:endParaRPr lang="en-US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NBI 2022</a:t>
            </a:r>
          </a:p>
          <a:p>
            <a:r>
              <a:rPr lang="en-US" dirty="0">
                <a:latin typeface="Helvetica" charset="0"/>
              </a:rPr>
              <a:t>September 21,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F59ECCC-5892-40B8-875A-AEA87A64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Handling and Storage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7D45C-03FB-4282-B326-AA84330D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C2020-ABB6-481B-B01F-BC03CD250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4EF5-E15D-4448-96E9-7B2C3F9B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2C45414-4B5F-41B2-B65D-B9D1A40768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cell is designed for 4000 rad/</a:t>
            </a:r>
            <a:r>
              <a:rPr lang="en-US" dirty="0" err="1"/>
              <a:t>hr</a:t>
            </a:r>
            <a:r>
              <a:rPr lang="en-US" dirty="0"/>
              <a:t> on contact object.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2000 R/</a:t>
            </a:r>
            <a:r>
              <a:rPr lang="en-US" dirty="0" err="1"/>
              <a:t>hr</a:t>
            </a:r>
            <a:r>
              <a:rPr lang="en-US" dirty="0"/>
              <a:t> activity estimated for Horn B or Horn A and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cell and morgue located in target hall.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hall will be shielded enough to handle unshielded moves.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00ADA21C-CD07-48F2-A959-B6E6CE512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10" y="2717358"/>
            <a:ext cx="6074980" cy="34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3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1A551-0678-4556-82E1-16323E5109E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D1ED7-9D38-44A6-9DAE-B0D4F9C50A7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9F297-536F-49AA-9EDE-B35126709A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1672F5-3FCB-47DF-BE2A-942B8DA9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Water Protection for Target Hall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19D061-A8CA-4B80-AAB2-30C670270DA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57200" y="1238249"/>
            <a:ext cx="3017524" cy="4852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Federal surface water limits:</a:t>
            </a:r>
          </a:p>
          <a:p>
            <a:pPr lvl="1"/>
            <a:r>
              <a:rPr lang="en-US" sz="1600" baseline="30000" dirty="0"/>
              <a:t>3</a:t>
            </a:r>
            <a:r>
              <a:rPr lang="en-US" sz="1600" dirty="0"/>
              <a:t>H &lt; 2600 </a:t>
            </a:r>
            <a:r>
              <a:rPr lang="en-US" sz="1600" dirty="0" err="1"/>
              <a:t>pCi</a:t>
            </a:r>
            <a:r>
              <a:rPr lang="en-US" sz="1600" dirty="0"/>
              <a:t>/mL</a:t>
            </a:r>
          </a:p>
          <a:p>
            <a:pPr lvl="1"/>
            <a:r>
              <a:rPr lang="en-US" sz="1600" baseline="30000" dirty="0"/>
              <a:t>22</a:t>
            </a:r>
            <a:r>
              <a:rPr lang="en-US" sz="1600" dirty="0"/>
              <a:t>Na &lt; 16 </a:t>
            </a:r>
            <a:r>
              <a:rPr lang="en-US" sz="1600" dirty="0" err="1"/>
              <a:t>pCi</a:t>
            </a:r>
            <a:r>
              <a:rPr lang="en-US" sz="1600" dirty="0"/>
              <a:t>/mL</a:t>
            </a:r>
            <a:endParaRPr lang="en-US" sz="2200" dirty="0"/>
          </a:p>
          <a:p>
            <a:r>
              <a:rPr lang="en-US" sz="2000" dirty="0"/>
              <a:t>Potential transmission to ground water via support piles. </a:t>
            </a:r>
          </a:p>
          <a:p>
            <a:pPr lvl="1"/>
            <a:r>
              <a:rPr lang="en-US" sz="1800" dirty="0"/>
              <a:t>Shield to meet groundwater limit.</a:t>
            </a:r>
          </a:p>
          <a:p>
            <a:r>
              <a:rPr lang="en-US" sz="2000" dirty="0"/>
              <a:t>Groundwater limit below limit of detection</a:t>
            </a:r>
          </a:p>
          <a:p>
            <a:pPr lvl="1"/>
            <a:r>
              <a:rPr lang="en-US" sz="1600" baseline="30000" dirty="0"/>
              <a:t>3</a:t>
            </a:r>
            <a:r>
              <a:rPr lang="en-US" sz="1600" dirty="0"/>
              <a:t>H     &lt;1 </a:t>
            </a:r>
            <a:r>
              <a:rPr lang="en-US" sz="1600" dirty="0" err="1"/>
              <a:t>pCi</a:t>
            </a:r>
            <a:r>
              <a:rPr lang="en-US" sz="1600" dirty="0"/>
              <a:t>/mL</a:t>
            </a:r>
          </a:p>
          <a:p>
            <a:pPr lvl="1"/>
            <a:r>
              <a:rPr lang="en-US" sz="1600" baseline="30000" dirty="0"/>
              <a:t>22</a:t>
            </a:r>
            <a:r>
              <a:rPr lang="en-US" sz="1600" dirty="0"/>
              <a:t>Na  &lt;0.04 </a:t>
            </a:r>
            <a:r>
              <a:rPr lang="en-US" sz="1600" dirty="0" err="1"/>
              <a:t>pCi</a:t>
            </a:r>
            <a:r>
              <a:rPr lang="en-US" sz="1600" dirty="0"/>
              <a:t>/mL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Underdrain system to reduce buildup.</a:t>
            </a:r>
            <a:endParaRPr lang="en-US" dirty="0"/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F2C9D3D5-937E-4A9B-9E95-AE3F0BBF9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079" y="1231883"/>
            <a:ext cx="5320117" cy="4516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1CDDA0-018F-4E41-A6AE-27E295879701}"/>
              </a:ext>
            </a:extLst>
          </p:cNvPr>
          <p:cNvSpPr txBox="1"/>
          <p:nvPr/>
        </p:nvSpPr>
        <p:spPr>
          <a:xfrm>
            <a:off x="7397004" y="5586717"/>
            <a:ext cx="1297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stars cm</a:t>
            </a:r>
            <a:r>
              <a:rPr lang="en-US" sz="1800" baseline="30000" dirty="0"/>
              <a:t>-3</a:t>
            </a:r>
            <a:r>
              <a:rPr lang="en-US" sz="1800" dirty="0"/>
              <a:t>s</a:t>
            </a:r>
            <a:r>
              <a:rPr lang="en-US" sz="1800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97216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A1C0B-C898-45BC-A354-4CE2617B42A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4F577-2A0A-4AC8-87FF-59B1D9B97FF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3EF0C-6AC1-4144-85FF-E995C90129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E9033E-A552-4482-BFDA-5477481F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Water Protection Absorber Hall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82956A-B6D4-4C49-B26E-D1A75AC3087C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57200" y="1238249"/>
            <a:ext cx="3017524" cy="4852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Shield to meet groundwater limit.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Steel kern downstream to protect from muons</a:t>
            </a:r>
          </a:p>
          <a:p>
            <a:pPr lvl="1"/>
            <a:r>
              <a:rPr lang="en-US" sz="1600" dirty="0"/>
              <a:t>170’ length</a:t>
            </a:r>
          </a:p>
          <a:p>
            <a:pPr lvl="1"/>
            <a:r>
              <a:rPr lang="en-US" sz="1600" dirty="0"/>
              <a:t>10’ diameter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Barrier to prevent tritium diffusing from shielding into environment.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Monitoring wells to be used to detect any contamination.</a:t>
            </a:r>
          </a:p>
          <a:p>
            <a:endParaRPr lang="en-US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DC7F7C38-2A07-4F55-9FBC-5E1712EBE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66" y="1184276"/>
            <a:ext cx="4857543" cy="48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35189F0-CEE5-4162-AE87-D080DDD3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Activation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E42E0-9A2F-401F-A4F6-3B7FA214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8BE9B-8D80-47B4-8DF5-E3A43D77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72F0E-8787-43B7-A154-D1890237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A40989-1BEE-4466-A477-AE1203E6496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Air emission permit of 0.1 mrem/year annual sitewide release (EPA) </a:t>
            </a:r>
          </a:p>
          <a:p>
            <a:pPr lvl="1"/>
            <a:r>
              <a:rPr lang="en-US" dirty="0"/>
              <a:t>LBNF annual release goal to be &lt; 30 </a:t>
            </a:r>
            <a:r>
              <a:rPr lang="en-US" dirty="0" err="1"/>
              <a:t>μrem</a:t>
            </a:r>
            <a:r>
              <a:rPr lang="en-US" dirty="0"/>
              <a:t>/year to the public.</a:t>
            </a:r>
          </a:p>
          <a:p>
            <a:r>
              <a:rPr lang="en-US" dirty="0"/>
              <a:t>Nitrogen cooling for the target hall and decay pipe will maintain LBNF air releases within budget.</a:t>
            </a:r>
          </a:p>
          <a:p>
            <a:pPr marL="400050"/>
            <a:r>
              <a:rPr lang="en-US" dirty="0"/>
              <a:t>Maintain negative pressure in areas of activated air.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A84D0-A6D2-48C2-8530-990C58921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07" y="3536979"/>
            <a:ext cx="4029749" cy="2436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82991C-FAE4-43F7-9225-41A83A029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89" y="3536979"/>
            <a:ext cx="3981804" cy="23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C3D2407-9701-498E-A580-27A24F7D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Release Path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FB4E3-83B6-46B2-8493-EAB6D2A15D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47B93-75DF-43C7-AAE0-2DC3687E47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9B622-CAC1-495C-8E81-DA6D110A53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5DECFCC0-9BEF-4710-9C87-51B41F89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17" y="966952"/>
            <a:ext cx="7769010" cy="52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4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95AD19-9D3C-471A-9217-DA6EF6B9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Air Releases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22D5-150C-4BB3-BFFC-1FF03C72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C3071-94D4-46F2-BBDF-72ACE52A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D2F30-5DE0-4A19-9191-49B53AC2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D4EB5F9-6887-4697-A78E-ABC05CD43AD2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07466505"/>
              </p:ext>
            </p:extLst>
          </p:nvPr>
        </p:nvGraphicFramePr>
        <p:xfrm>
          <a:off x="457202" y="1030898"/>
          <a:ext cx="82930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566">
                  <a:extLst>
                    <a:ext uri="{9D8B030D-6E8A-4147-A177-3AD203B41FA5}">
                      <a16:colId xmlns:a16="http://schemas.microsoft.com/office/drawing/2014/main" val="3109737737"/>
                    </a:ext>
                  </a:extLst>
                </a:gridCol>
                <a:gridCol w="1261241">
                  <a:extLst>
                    <a:ext uri="{9D8B030D-6E8A-4147-A177-3AD203B41FA5}">
                      <a16:colId xmlns:a16="http://schemas.microsoft.com/office/drawing/2014/main" val="2822979666"/>
                    </a:ext>
                  </a:extLst>
                </a:gridCol>
                <a:gridCol w="1334814">
                  <a:extLst>
                    <a:ext uri="{9D8B030D-6E8A-4147-A177-3AD203B41FA5}">
                      <a16:colId xmlns:a16="http://schemas.microsoft.com/office/drawing/2014/main" val="4135920092"/>
                    </a:ext>
                  </a:extLst>
                </a:gridCol>
                <a:gridCol w="1324303">
                  <a:extLst>
                    <a:ext uri="{9D8B030D-6E8A-4147-A177-3AD203B41FA5}">
                      <a16:colId xmlns:a16="http://schemas.microsoft.com/office/drawing/2014/main" val="2655192275"/>
                    </a:ext>
                  </a:extLst>
                </a:gridCol>
                <a:gridCol w="1261242">
                  <a:extLst>
                    <a:ext uri="{9D8B030D-6E8A-4147-A177-3AD203B41FA5}">
                      <a16:colId xmlns:a16="http://schemas.microsoft.com/office/drawing/2014/main" val="1082332371"/>
                    </a:ext>
                  </a:extLst>
                </a:gridCol>
                <a:gridCol w="1266932">
                  <a:extLst>
                    <a:ext uri="{9D8B030D-6E8A-4147-A177-3AD203B41FA5}">
                      <a16:colId xmlns:a16="http://schemas.microsoft.com/office/drawing/2014/main" val="2612417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Exit (Ci/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/>
                        <a:t>11</a:t>
                      </a:r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/>
                        <a:t>13</a:t>
                      </a:r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/>
                        <a:t>15</a:t>
                      </a:r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/>
                        <a:t>41</a:t>
                      </a:r>
                      <a:r>
                        <a:rPr lang="en-US" dirty="0"/>
                        <a:t>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52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Absorber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7.08×10</a:t>
                      </a:r>
                      <a:r>
                        <a:rPr lang="en-US" strike="noStrike" baseline="300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2.37×10</a:t>
                      </a:r>
                      <a:r>
                        <a:rPr lang="en-US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1.59×10</a:t>
                      </a:r>
                      <a:r>
                        <a:rPr lang="en-US" baseline="30000" dirty="0"/>
                        <a:t>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2.23×10</a:t>
                      </a:r>
                      <a:r>
                        <a:rPr lang="en-US" baseline="30000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2.54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91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1.32×10</a:t>
                      </a:r>
                      <a:r>
                        <a:rPr lang="en-US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5.09×10</a:t>
                      </a:r>
                      <a:r>
                        <a:rPr lang="en-US" baseline="30000" dirty="0"/>
                        <a:t>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1.36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Target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2.42×10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1.4×10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8.60×10</a:t>
                      </a:r>
                      <a:r>
                        <a:rPr lang="en-US" baseline="30000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6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2.78×10</a:t>
                      </a:r>
                      <a:r>
                        <a:rPr lang="en-US" baseline="30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1.68×10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4.21×10</a:t>
                      </a:r>
                      <a:r>
                        <a:rPr lang="en-US" baseline="30000" dirty="0"/>
                        <a:t>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4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Primary Encl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7.78×10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8.77×10</a:t>
                      </a:r>
                      <a:r>
                        <a:rPr lang="en-US" baseline="30000" dirty="0"/>
                        <a:t>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9.59×10</a:t>
                      </a:r>
                      <a:r>
                        <a:rPr lang="en-US" baseline="30000" dirty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58261"/>
                  </a:ext>
                </a:extLst>
              </a:tr>
            </a:tbl>
          </a:graphicData>
        </a:graphic>
      </p:graphicFrame>
      <p:graphicFrame>
        <p:nvGraphicFramePr>
          <p:cNvPr id="10" name="Table 21">
            <a:extLst>
              <a:ext uri="{FF2B5EF4-FFF2-40B4-BE49-F238E27FC236}">
                <a16:creationId xmlns:a16="http://schemas.microsoft.com/office/drawing/2014/main" id="{65AE2F2E-C729-41D6-8D2E-E82B3A177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69879"/>
              </p:ext>
            </p:extLst>
          </p:nvPr>
        </p:nvGraphicFramePr>
        <p:xfrm>
          <a:off x="454025" y="4195838"/>
          <a:ext cx="3632722" cy="18662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16361">
                  <a:extLst>
                    <a:ext uri="{9D8B030D-6E8A-4147-A177-3AD203B41FA5}">
                      <a16:colId xmlns:a16="http://schemas.microsoft.com/office/drawing/2014/main" val="3333761200"/>
                    </a:ext>
                  </a:extLst>
                </a:gridCol>
                <a:gridCol w="1816361">
                  <a:extLst>
                    <a:ext uri="{9D8B030D-6E8A-4147-A177-3AD203B41FA5}">
                      <a16:colId xmlns:a16="http://schemas.microsoft.com/office/drawing/2014/main" val="239580745"/>
                    </a:ext>
                  </a:extLst>
                </a:gridCol>
              </a:tblGrid>
              <a:tr h="373249">
                <a:tc>
                  <a:txBody>
                    <a:bodyPr/>
                    <a:lstStyle/>
                    <a:p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H Source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 (Ci/</a:t>
                      </a:r>
                      <a:r>
                        <a:rPr lang="en-US" dirty="0" err="1"/>
                        <a:t>yr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02712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r>
                        <a:rPr lang="en-US" dirty="0"/>
                        <a:t>Target Pile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540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15794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r>
                        <a:rPr lang="en-US" dirty="0"/>
                        <a:t>Decay Pipe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48941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r>
                        <a:rPr lang="en-US" dirty="0"/>
                        <a:t>Absorber Pile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156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01864"/>
                  </a:ext>
                </a:extLst>
              </a:tr>
              <a:tr h="373249">
                <a:tc>
                  <a:txBody>
                    <a:bodyPr/>
                    <a:lstStyle/>
                    <a:p>
                      <a:r>
                        <a:rPr lang="en-US" dirty="0" err="1"/>
                        <a:t>Tgt</a:t>
                      </a:r>
                      <a:r>
                        <a:rPr lang="en-US" dirty="0"/>
                        <a:t> He Cooling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0.015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4051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D3977FE-58C7-48C4-BEDF-ADA1BC8F2BB0}"/>
              </a:ext>
            </a:extLst>
          </p:cNvPr>
          <p:cNvSpPr txBox="1"/>
          <p:nvPr/>
        </p:nvSpPr>
        <p:spPr>
          <a:xfrm>
            <a:off x="846083" y="3852871"/>
            <a:ext cx="2948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Tritium from other sources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5BC3968-3F50-4723-937E-3312C4E321B0}"/>
              </a:ext>
            </a:extLst>
          </p:cNvPr>
          <p:cNvSpPr/>
          <p:nvPr/>
        </p:nvSpPr>
        <p:spPr>
          <a:xfrm>
            <a:off x="4156842" y="4195838"/>
            <a:ext cx="241738" cy="186624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3B78E7-FDAE-47CB-B4FB-C99EDFDE440E}"/>
              </a:ext>
            </a:extLst>
          </p:cNvPr>
          <p:cNvSpPr txBox="1"/>
          <p:nvPr/>
        </p:nvSpPr>
        <p:spPr>
          <a:xfrm>
            <a:off x="4398580" y="4621128"/>
            <a:ext cx="1279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28.25% of </a:t>
            </a:r>
          </a:p>
          <a:p>
            <a:r>
              <a:rPr lang="en-US" sz="2000" dirty="0"/>
              <a:t>FNAL Site </a:t>
            </a:r>
          </a:p>
          <a:p>
            <a:r>
              <a:rPr lang="en-US" sz="2000" dirty="0"/>
              <a:t>Limit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954A6-ACA7-4738-A231-7CE26BD077CC}"/>
              </a:ext>
            </a:extLst>
          </p:cNvPr>
          <p:cNvSpPr txBox="1"/>
          <p:nvPr/>
        </p:nvSpPr>
        <p:spPr>
          <a:xfrm>
            <a:off x="5854317" y="4257442"/>
            <a:ext cx="2684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Total release:</a:t>
            </a:r>
          </a:p>
          <a:p>
            <a:r>
              <a:rPr lang="en-US" sz="3200" dirty="0"/>
              <a:t>30.66%  of </a:t>
            </a:r>
          </a:p>
          <a:p>
            <a:r>
              <a:rPr lang="en-US" sz="3200" dirty="0"/>
              <a:t>FNAL Site Limit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B4CF170-156B-46DA-BC4D-555BF0B27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472251"/>
              </p:ext>
            </p:extLst>
          </p:nvPr>
        </p:nvGraphicFramePr>
        <p:xfrm>
          <a:off x="454025" y="3478429"/>
          <a:ext cx="363272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361">
                  <a:extLst>
                    <a:ext uri="{9D8B030D-6E8A-4147-A177-3AD203B41FA5}">
                      <a16:colId xmlns:a16="http://schemas.microsoft.com/office/drawing/2014/main" val="4089981061"/>
                    </a:ext>
                  </a:extLst>
                </a:gridCol>
                <a:gridCol w="1816361">
                  <a:extLst>
                    <a:ext uri="{9D8B030D-6E8A-4147-A177-3AD203B41FA5}">
                      <a16:colId xmlns:a16="http://schemas.microsoft.com/office/drawing/2014/main" val="3619557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30000" dirty="0"/>
                        <a:t>41</a:t>
                      </a:r>
                      <a:r>
                        <a:rPr lang="en-US" dirty="0"/>
                        <a:t>Ar  from 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0.96 Ci/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1625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833545-1803-449B-94FE-327AB717D73C}"/>
              </a:ext>
            </a:extLst>
          </p:cNvPr>
          <p:cNvSpPr txBox="1"/>
          <p:nvPr/>
        </p:nvSpPr>
        <p:spPr>
          <a:xfrm>
            <a:off x="4086747" y="3478014"/>
            <a:ext cx="221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0.49% FNAL Site Limit</a:t>
            </a:r>
          </a:p>
        </p:txBody>
      </p:sp>
    </p:spTree>
    <p:extLst>
      <p:ext uri="{BB962C8B-B14F-4D97-AF65-F5344CB8AC3E}">
        <p14:creationId xmlns:p14="http://schemas.microsoft.com/office/powerpoint/2010/main" val="126975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788E-C6A9-4639-B10D-E0CD31FE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Time Access Due to Activated Air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E09261-F876-45C8-9B67-BDADDB94D9F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2981F-EA82-4DF5-B539-8FC88D349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D75D7-5A18-44C4-86C6-5F9A6797B2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C4DC24B-E033-436E-85DF-76D4311491B6}"/>
                  </a:ext>
                </a:extLst>
              </p:cNvPr>
              <p:cNvSpPr>
                <a:spLocks noGrp="1"/>
              </p:cNvSpPr>
              <p:nvPr>
                <p:ph idx="16"/>
              </p:nvPr>
            </p:nvSpPr>
            <p:spPr/>
            <p:txBody>
              <a:bodyPr/>
              <a:lstStyle/>
              <a:p>
                <a:r>
                  <a:rPr lang="en-US" dirty="0"/>
                  <a:t>No access to area until air activity below 0.1 DAC after beam off.</a:t>
                </a:r>
              </a:p>
              <a:p>
                <a:r>
                  <a:rPr lang="en-US" dirty="0"/>
                  <a:t>DAC: Derived Air Concentration</a:t>
                </a:r>
              </a:p>
              <a:p>
                <a:r>
                  <a:rPr lang="en-US" dirty="0"/>
                  <a:t>DAC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</a:t>
                </a:r>
                <a:r>
                  <a:rPr lang="en-US" baseline="-25000" dirty="0"/>
                  <a:t>i</a:t>
                </a:r>
                <a:r>
                  <a:rPr lang="en-US" dirty="0"/>
                  <a:t> = concentration of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isotope</a:t>
                </a:r>
              </a:p>
              <a:p>
                <a:pPr lvl="1"/>
                <a:r>
                  <a:rPr lang="en-US" dirty="0" err="1"/>
                  <a:t>C</a:t>
                </a:r>
                <a:r>
                  <a:rPr lang="en-US" baseline="-25000" dirty="0" err="1"/>
                  <a:t>Ri</a:t>
                </a:r>
                <a:r>
                  <a:rPr lang="en-US" dirty="0"/>
                  <a:t> = concentration of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</a:t>
                </a:r>
                <a:r>
                  <a:rPr lang="en-US"/>
                  <a:t>isotope which </a:t>
                </a:r>
                <a:r>
                  <a:rPr lang="en-US" dirty="0"/>
                  <a:t>gives 5000 mrem effective dose from a 2000 </a:t>
                </a:r>
                <a:r>
                  <a:rPr lang="en-US" dirty="0" err="1"/>
                  <a:t>hr</a:t>
                </a:r>
                <a:r>
                  <a:rPr lang="en-US" dirty="0"/>
                  <a:t> exposure.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C4DC24B-E033-436E-85DF-76D4311491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6"/>
              </p:nvPr>
            </p:nvSpPr>
            <p:spPr>
              <a:blipFill>
                <a:blip r:embed="rId2"/>
                <a:stretch>
                  <a:fillRect l="-3963" t="-755" r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4BA5F8-687A-4FA4-915D-723481C737A5}"/>
              </a:ext>
            </a:extLst>
          </p:cNvPr>
          <p:cNvGraphicFramePr>
            <a:graphicFrameLocks noGrp="1"/>
          </p:cNvGraphicFramePr>
          <p:nvPr>
            <p:ph idx="17"/>
            <p:extLst>
              <p:ext uri="{D42A27DB-BD31-4B8C-83A1-F6EECF244321}">
                <p14:modId xmlns:p14="http://schemas.microsoft.com/office/powerpoint/2010/main" val="2923566430"/>
              </p:ext>
            </p:extLst>
          </p:nvPr>
        </p:nvGraphicFramePr>
        <p:xfrm>
          <a:off x="4751388" y="1238250"/>
          <a:ext cx="39989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455">
                  <a:extLst>
                    <a:ext uri="{9D8B030D-6E8A-4147-A177-3AD203B41FA5}">
                      <a16:colId xmlns:a16="http://schemas.microsoft.com/office/drawing/2014/main" val="576431913"/>
                    </a:ext>
                  </a:extLst>
                </a:gridCol>
                <a:gridCol w="1999455">
                  <a:extLst>
                    <a:ext uri="{9D8B030D-6E8A-4147-A177-3AD203B41FA5}">
                      <a16:colId xmlns:a16="http://schemas.microsoft.com/office/drawing/2014/main" val="2902496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Wait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89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Absorber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9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053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Target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08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Primary Encl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 </a:t>
                      </a:r>
                      <a:r>
                        <a:rPr lang="en-US" dirty="0" err="1"/>
                        <a:t>hrs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15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66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28F5EE4-B2D5-4B84-8409-C78B06D7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BE8AB-2E68-4275-BBA7-0DB58D6A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B41FB-9F32-4CDB-A2C6-F4FB2D0C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6D796-37A3-4B01-B580-D8287118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3A2138-2EA7-445C-A412-2BFF6BBACE2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Appropriate selection of shielding to maintain prompt dose below limits set by FNAL policy.  </a:t>
            </a:r>
          </a:p>
          <a:p>
            <a:pPr lvl="1"/>
            <a:r>
              <a:rPr lang="en-US" dirty="0"/>
              <a:t>Model for 120 GeV, 2.4 MW operation.</a:t>
            </a:r>
          </a:p>
          <a:p>
            <a:r>
              <a:rPr lang="en-US" dirty="0"/>
              <a:t>Shielding and underdrains will be used to maintain concentration of radioactive isotopes below regulatory limits for surface and ground water.</a:t>
            </a:r>
          </a:p>
          <a:p>
            <a:r>
              <a:rPr lang="en-US" dirty="0"/>
              <a:t>Morgue and work cell in target hall to allow for unshielded moves.</a:t>
            </a:r>
          </a:p>
          <a:p>
            <a:r>
              <a:rPr lang="en-US" dirty="0"/>
              <a:t>Use of nitrogen for cooling and long transit times in ventilation to maintain activated air releases below regulatory limit.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Beamline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Radiation transport modeling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Prompt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Residual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Ground water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Activated air release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6076AE7-13AD-4F32-A43A-74AFC306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Beamline Components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5B9FCB-0BFE-4231-B650-D515CDF7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E0CEF-D15E-405D-9AC7-6F30389E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623C3-4A80-4B28-A2D2-A12BF722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Content Placeholder 9" descr="Histogram&#10;&#10;Description automatically generated with low confidence">
            <a:extLst>
              <a:ext uri="{FF2B5EF4-FFF2-40B4-BE49-F238E27FC236}">
                <a16:creationId xmlns:a16="http://schemas.microsoft.com/office/drawing/2014/main" id="{6B62BC7C-19B5-428C-8897-0AE1C27FB48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89482" y="1238250"/>
            <a:ext cx="8028535" cy="4846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B61716-C5A5-46C4-BDC2-E4417D608E92}"/>
              </a:ext>
            </a:extLst>
          </p:cNvPr>
          <p:cNvSpPr txBox="1"/>
          <p:nvPr/>
        </p:nvSpPr>
        <p:spPr>
          <a:xfrm>
            <a:off x="1905837" y="1071358"/>
            <a:ext cx="9749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Absorber Complex</a:t>
            </a:r>
          </a:p>
          <a:p>
            <a:pPr algn="ctr"/>
            <a:r>
              <a:rPr lang="en-US" sz="11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(LBNF-30)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938BB-D107-48A9-8A88-486435980A7D}"/>
              </a:ext>
            </a:extLst>
          </p:cNvPr>
          <p:cNvSpPr txBox="1"/>
          <p:nvPr/>
        </p:nvSpPr>
        <p:spPr>
          <a:xfrm>
            <a:off x="4349384" y="2001384"/>
            <a:ext cx="14254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</a:p>
          <a:p>
            <a:pPr algn="ctr"/>
            <a:r>
              <a:rPr lang="en-US" sz="11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</a:p>
          <a:p>
            <a:pPr algn="ctr"/>
            <a:r>
              <a:rPr lang="en-US" sz="11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(LBNF-20)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0B23AF-2183-4C98-A0CB-77CF20C2C7A0}"/>
              </a:ext>
            </a:extLst>
          </p:cNvPr>
          <p:cNvCxnSpPr>
            <a:cxnSpLocks/>
          </p:cNvCxnSpPr>
          <p:nvPr/>
        </p:nvCxnSpPr>
        <p:spPr>
          <a:xfrm flipH="1">
            <a:off x="7230875" y="3713142"/>
            <a:ext cx="463307" cy="555737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39731AF-8D03-4079-B71B-87723B5BDD56}"/>
              </a:ext>
            </a:extLst>
          </p:cNvPr>
          <p:cNvSpPr txBox="1"/>
          <p:nvPr/>
        </p:nvSpPr>
        <p:spPr>
          <a:xfrm>
            <a:off x="7005966" y="3134771"/>
            <a:ext cx="13764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Beam Service Building</a:t>
            </a:r>
          </a:p>
          <a:p>
            <a:pPr algn="ctr"/>
            <a:r>
              <a:rPr lang="en-US" sz="11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(LBNF-5)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626DC7-29AB-4A4D-AD00-FD118C71FABE}"/>
              </a:ext>
            </a:extLst>
          </p:cNvPr>
          <p:cNvCxnSpPr>
            <a:cxnSpLocks/>
          </p:cNvCxnSpPr>
          <p:nvPr/>
        </p:nvCxnSpPr>
        <p:spPr>
          <a:xfrm flipV="1">
            <a:off x="2268665" y="2823170"/>
            <a:ext cx="228599" cy="298685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83EFB40-7CBF-4AF0-91B8-75CA4CD063AE}"/>
              </a:ext>
            </a:extLst>
          </p:cNvPr>
          <p:cNvSpPr txBox="1"/>
          <p:nvPr/>
        </p:nvSpPr>
        <p:spPr>
          <a:xfrm>
            <a:off x="1675910" y="3080535"/>
            <a:ext cx="799547" cy="430887"/>
          </a:xfrm>
          <a:prstGeom prst="rect">
            <a:avLst/>
          </a:prstGeom>
          <a:ln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 Region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61080A-4347-4E55-8C1D-F612F904621C}"/>
              </a:ext>
            </a:extLst>
          </p:cNvPr>
          <p:cNvCxnSpPr>
            <a:cxnSpLocks/>
          </p:cNvCxnSpPr>
          <p:nvPr/>
        </p:nvCxnSpPr>
        <p:spPr>
          <a:xfrm flipH="1">
            <a:off x="5472295" y="3383576"/>
            <a:ext cx="94718" cy="439322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9404C89-73B0-499B-A5C4-83025A14878B}"/>
              </a:ext>
            </a:extLst>
          </p:cNvPr>
          <p:cNvSpPr txBox="1"/>
          <p:nvPr/>
        </p:nvSpPr>
        <p:spPr>
          <a:xfrm>
            <a:off x="5097160" y="2812245"/>
            <a:ext cx="939705" cy="600164"/>
          </a:xfrm>
          <a:prstGeom prst="rect">
            <a:avLst/>
          </a:prstGeom>
          <a:ln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>
                <a:solidFill>
                  <a:srgbClr val="004C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Primary</a:t>
            </a:r>
          </a:p>
          <a:p>
            <a:r>
              <a:rPr lang="en-US" sz="1100" dirty="0"/>
              <a:t>Beamline</a:t>
            </a:r>
          </a:p>
          <a:p>
            <a:r>
              <a:rPr lang="en-US" sz="1100" dirty="0"/>
              <a:t>Enclosure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35B1502-6A62-4EDD-B27D-BAABFFFF0F4C}"/>
              </a:ext>
            </a:extLst>
          </p:cNvPr>
          <p:cNvCxnSpPr>
            <a:cxnSpLocks/>
          </p:cNvCxnSpPr>
          <p:nvPr/>
        </p:nvCxnSpPr>
        <p:spPr>
          <a:xfrm flipV="1">
            <a:off x="6303568" y="5169800"/>
            <a:ext cx="228599" cy="29868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D75CED-9B1E-4D35-8D3A-88653368F143}"/>
              </a:ext>
            </a:extLst>
          </p:cNvPr>
          <p:cNvSpPr txBox="1"/>
          <p:nvPr/>
        </p:nvSpPr>
        <p:spPr>
          <a:xfrm>
            <a:off x="4976299" y="5468485"/>
            <a:ext cx="21151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Fermilab</a:t>
            </a:r>
          </a:p>
          <a:p>
            <a:pPr algn="ctr"/>
            <a:r>
              <a:rPr lang="en-US" sz="11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Injector</a:t>
            </a:r>
          </a:p>
          <a:p>
            <a:pPr algn="ctr"/>
            <a:r>
              <a:rPr lang="en-US" sz="1100" b="1" dirty="0">
                <a:solidFill>
                  <a:srgbClr val="6366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7CFA42-3F18-4EA2-AAC0-E11C82274120}"/>
              </a:ext>
            </a:extLst>
          </p:cNvPr>
          <p:cNvSpPr txBox="1"/>
          <p:nvPr/>
        </p:nvSpPr>
        <p:spPr>
          <a:xfrm>
            <a:off x="92330" y="995793"/>
            <a:ext cx="1188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Neutrino Beam</a:t>
            </a: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SURF, SD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45E491-0879-4B83-8F5C-D308F4152D5B}"/>
              </a:ext>
            </a:extLst>
          </p:cNvPr>
          <p:cNvCxnSpPr/>
          <p:nvPr/>
        </p:nvCxnSpPr>
        <p:spPr>
          <a:xfrm flipH="1" flipV="1">
            <a:off x="256334" y="1440628"/>
            <a:ext cx="398780" cy="188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9C9C783-501B-4915-A464-6D0FAB583779}"/>
              </a:ext>
            </a:extLst>
          </p:cNvPr>
          <p:cNvCxnSpPr>
            <a:cxnSpLocks/>
          </p:cNvCxnSpPr>
          <p:nvPr/>
        </p:nvCxnSpPr>
        <p:spPr>
          <a:xfrm flipH="1">
            <a:off x="4500081" y="2555382"/>
            <a:ext cx="261257" cy="332443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83FE17-8D9A-4A17-A29F-9326C4005197}"/>
              </a:ext>
            </a:extLst>
          </p:cNvPr>
          <p:cNvCxnSpPr>
            <a:cxnSpLocks/>
          </p:cNvCxnSpPr>
          <p:nvPr/>
        </p:nvCxnSpPr>
        <p:spPr>
          <a:xfrm flipH="1">
            <a:off x="1615433" y="1331224"/>
            <a:ext cx="358681" cy="98927"/>
          </a:xfrm>
          <a:prstGeom prst="straightConnector1">
            <a:avLst/>
          </a:prstGeom>
          <a:ln>
            <a:solidFill>
              <a:srgbClr val="004C9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0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5BC0F8-A2AA-4319-91ED-775E7477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Transport Modeling Parameters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B88B7-0D8C-41BE-89A6-44C12557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16474-A65F-456D-A40C-CFE08198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S.D. Reitzner, et al  | LBNF Radiation Safety Issues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D9968-4011-4436-98A9-D162FF7C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419F0E-0B10-490E-9D5C-A8116E7090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Radiological safeguards designs based on 2.4 MW operation</a:t>
            </a:r>
          </a:p>
          <a:p>
            <a:r>
              <a:rPr lang="en-US" dirty="0"/>
              <a:t>120 GeV protons @ 1.5×10</a:t>
            </a:r>
            <a:r>
              <a:rPr lang="en-US" baseline="30000" dirty="0"/>
              <a:t>14</a:t>
            </a:r>
            <a:r>
              <a:rPr lang="en-US" dirty="0"/>
              <a:t> p / 1.2 s</a:t>
            </a:r>
          </a:p>
          <a:p>
            <a:r>
              <a:rPr lang="en-US" dirty="0"/>
              <a:t>56% duty factor</a:t>
            </a:r>
          </a:p>
          <a:p>
            <a:r>
              <a:rPr lang="en-US" dirty="0"/>
              <a:t>Model radiation transport using MARS</a:t>
            </a:r>
          </a:p>
          <a:p>
            <a:pPr lvl="1"/>
            <a:r>
              <a:rPr lang="en-US" dirty="0"/>
              <a:t>2.2 m target for target hall calculations</a:t>
            </a:r>
          </a:p>
          <a:p>
            <a:pPr lvl="1"/>
            <a:r>
              <a:rPr lang="en-US" dirty="0"/>
              <a:t>1.5 m target for decay pipe and absorber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1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04459E1-E333-4A9A-8CC2-3249FEA2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MARS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DE63-FEF1-47D5-883F-D7CF6B22D5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95E66-0BC8-4C04-AAA3-EE7A8CE0A5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0C482-70F3-47BA-BE82-D113C9D945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F062DD73-973D-4FBC-8CEB-028E307E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9" y="1303443"/>
            <a:ext cx="4194132" cy="2490893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0FA865FD-7E92-4277-9C81-9538C1435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2" y="1378613"/>
            <a:ext cx="3810437" cy="24157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BBF36B-80F1-4600-B26E-6F4EF919FCC7}"/>
              </a:ext>
            </a:extLst>
          </p:cNvPr>
          <p:cNvSpPr txBox="1"/>
          <p:nvPr/>
        </p:nvSpPr>
        <p:spPr>
          <a:xfrm>
            <a:off x="1547813" y="1147780"/>
            <a:ext cx="190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Station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6D8829-0ED4-4F7D-A71A-48CD41421ED5}"/>
              </a:ext>
            </a:extLst>
          </p:cNvPr>
          <p:cNvSpPr txBox="1"/>
          <p:nvPr/>
        </p:nvSpPr>
        <p:spPr>
          <a:xfrm>
            <a:off x="5673917" y="1079566"/>
            <a:ext cx="188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Absorber Hall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3538E6-EE37-4C7D-9BC4-9FEED4989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503" y="4017536"/>
            <a:ext cx="2508741" cy="20814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036A5-FCB9-4035-9B2B-4A4261085DD3}"/>
              </a:ext>
            </a:extLst>
          </p:cNvPr>
          <p:cNvSpPr txBox="1"/>
          <p:nvPr/>
        </p:nvSpPr>
        <p:spPr>
          <a:xfrm>
            <a:off x="5183902" y="4604076"/>
            <a:ext cx="1005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Decay </a:t>
            </a:r>
          </a:p>
          <a:p>
            <a:r>
              <a:rPr lang="en-US" dirty="0"/>
              <a:t>Pipe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B0798-FD37-4B96-B344-3DE4A3B18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56" y="3994592"/>
            <a:ext cx="2832338" cy="2145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D4FBB-F660-40D1-BF1D-723F178B99C0}"/>
              </a:ext>
            </a:extLst>
          </p:cNvPr>
          <p:cNvSpPr txBox="1"/>
          <p:nvPr/>
        </p:nvSpPr>
        <p:spPr>
          <a:xfrm>
            <a:off x="3321775" y="4573923"/>
            <a:ext cx="76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  <a:p>
            <a:r>
              <a:rPr lang="en-US" dirty="0"/>
              <a:t>Hall</a:t>
            </a:r>
          </a:p>
        </p:txBody>
      </p:sp>
    </p:spTree>
    <p:extLst>
      <p:ext uri="{BB962C8B-B14F-4D97-AF65-F5344CB8AC3E}">
        <p14:creationId xmlns:p14="http://schemas.microsoft.com/office/powerpoint/2010/main" val="311216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Dose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9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10 mrem/year from entire lab at site boundary.</a:t>
            </a:r>
          </a:p>
          <a:p>
            <a:pPr marL="406908" lvl="1" indent="-342900">
              <a:buFont typeface="Arial" panose="020B0604020202020204" pitchFamily="34" charset="0"/>
              <a:buChar char="•"/>
            </a:pPr>
            <a:r>
              <a:rPr lang="en-US" dirty="0"/>
              <a:t>0.25 mrem/</a:t>
            </a:r>
            <a:r>
              <a:rPr lang="en-US" dirty="0" err="1"/>
              <a:t>hr</a:t>
            </a:r>
            <a:r>
              <a:rPr lang="en-US" dirty="0"/>
              <a:t>  for rad worker</a:t>
            </a:r>
          </a:p>
          <a:p>
            <a:pPr marL="40690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50 </a:t>
            </a:r>
            <a:r>
              <a:rPr lang="el-GR" sz="2000" dirty="0"/>
              <a:t>μ</a:t>
            </a:r>
            <a:r>
              <a:rPr lang="en-US" sz="2000" dirty="0"/>
              <a:t>rem/</a:t>
            </a:r>
            <a:r>
              <a:rPr lang="en-US" sz="2000" dirty="0" err="1"/>
              <a:t>hr</a:t>
            </a:r>
            <a:r>
              <a:rPr lang="en-US" sz="2000" dirty="0"/>
              <a:t> for non rad workers</a:t>
            </a:r>
          </a:p>
          <a:p>
            <a:endParaRPr lang="en-US" dirty="0"/>
          </a:p>
        </p:txBody>
      </p:sp>
      <p:pic>
        <p:nvPicPr>
          <p:cNvPr id="12" name="Content Placeholder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9AD50C9-F849-4542-B613-7F0FB810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147" y="1355559"/>
            <a:ext cx="5257981" cy="4022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499E5C-8BA1-4A0A-84F6-DD41A3F08B7E}"/>
              </a:ext>
            </a:extLst>
          </p:cNvPr>
          <p:cNvSpPr txBox="1"/>
          <p:nvPr/>
        </p:nvSpPr>
        <p:spPr>
          <a:xfrm>
            <a:off x="7206915" y="5277808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mrem/</a:t>
            </a:r>
            <a:r>
              <a:rPr lang="en-US" sz="1800" dirty="0" err="1"/>
              <a:t>hr</a:t>
            </a: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5D58B-8322-4CE3-8729-36F02CAF110A}"/>
              </a:ext>
            </a:extLst>
          </p:cNvPr>
          <p:cNvSpPr txBox="1"/>
          <p:nvPr/>
        </p:nvSpPr>
        <p:spPr>
          <a:xfrm>
            <a:off x="5300577" y="2085888"/>
            <a:ext cx="1855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166 mrem/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21ACB2-0BB0-4663-B531-BCD0259B2FF9}"/>
              </a:ext>
            </a:extLst>
          </p:cNvPr>
          <p:cNvCxnSpPr>
            <a:cxnSpLocks/>
          </p:cNvCxnSpPr>
          <p:nvPr/>
        </p:nvCxnSpPr>
        <p:spPr>
          <a:xfrm>
            <a:off x="5362528" y="1546716"/>
            <a:ext cx="276451" cy="29287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3111-1F93-484E-AB08-F791B568EA9C}"/>
              </a:ext>
            </a:extLst>
          </p:cNvPr>
          <p:cNvCxnSpPr>
            <a:cxnSpLocks/>
          </p:cNvCxnSpPr>
          <p:nvPr/>
        </p:nvCxnSpPr>
        <p:spPr>
          <a:xfrm flipH="1">
            <a:off x="7683062" y="1599423"/>
            <a:ext cx="367862" cy="99876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0E4621-1E17-43AB-ADB8-97E482778084}"/>
              </a:ext>
            </a:extLst>
          </p:cNvPr>
          <p:cNvSpPr txBox="1"/>
          <p:nvPr/>
        </p:nvSpPr>
        <p:spPr>
          <a:xfrm>
            <a:off x="4572000" y="1127407"/>
            <a:ext cx="2163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 ft thick ceiling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095AB8-CF51-43D6-A970-F4577BB65620}"/>
              </a:ext>
            </a:extLst>
          </p:cNvPr>
          <p:cNvSpPr txBox="1"/>
          <p:nvPr/>
        </p:nvSpPr>
        <p:spPr>
          <a:xfrm>
            <a:off x="6997700" y="1137758"/>
            <a:ext cx="2270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 ft thick walls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D927A8-0276-4D7D-9712-804AAA3ED525}"/>
              </a:ext>
            </a:extLst>
          </p:cNvPr>
          <p:cNvSpPr txBox="1"/>
          <p:nvPr/>
        </p:nvSpPr>
        <p:spPr>
          <a:xfrm>
            <a:off x="4572000" y="5606709"/>
            <a:ext cx="3894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 access during operation.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653D9B-F2C9-4D3A-B863-2C777F75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77" y="3771432"/>
            <a:ext cx="3673940" cy="22535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9B43DEA-11FE-48D5-9AF3-4B6D88D296CB}"/>
              </a:ext>
            </a:extLst>
          </p:cNvPr>
          <p:cNvSpPr txBox="1"/>
          <p:nvPr/>
        </p:nvSpPr>
        <p:spPr>
          <a:xfrm>
            <a:off x="1566666" y="5855688"/>
            <a:ext cx="1275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Energy (GeV)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70EF2A-1FD1-4C9E-AC5E-BC3A21DAAB93}"/>
              </a:ext>
            </a:extLst>
          </p:cNvPr>
          <p:cNvSpPr txBox="1"/>
          <p:nvPr/>
        </p:nvSpPr>
        <p:spPr>
          <a:xfrm rot="16200000">
            <a:off x="-583205" y="4760919"/>
            <a:ext cx="1927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Neutrons/GeV/cm</a:t>
            </a:r>
            <a:r>
              <a:rPr lang="en-US" sz="1600" baseline="30000" dirty="0"/>
              <a:t>2</a:t>
            </a:r>
            <a:r>
              <a:rPr lang="en-US" sz="1600" dirty="0"/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256013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9A9FA20-9C80-43CA-8A46-E545C3F9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Dose at Nitrogen Handling Room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C300D-C926-4C4F-AB5C-ECD8FA9136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42C6-4C3C-495C-95A5-0AD67C889E9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ED106-36B8-4A63-B1B5-63BC405E2A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1343F514-C08E-411F-9174-9FEFA2FE7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45" y="1451400"/>
            <a:ext cx="4962008" cy="3430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AFDE9D-EBDB-47E3-A5F0-8448D5EFA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17376"/>
            <a:ext cx="4215656" cy="32807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C5810D-3667-478C-9606-3BD7412F609D}"/>
              </a:ext>
            </a:extLst>
          </p:cNvPr>
          <p:cNvSpPr txBox="1"/>
          <p:nvPr/>
        </p:nvSpPr>
        <p:spPr>
          <a:xfrm>
            <a:off x="7899452" y="4777185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mrem/</a:t>
            </a:r>
            <a:r>
              <a:rPr lang="en-US" sz="1800" dirty="0" err="1"/>
              <a:t>hr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CDB5B-1068-4D9E-8A15-73DAF4CF9DBC}"/>
              </a:ext>
            </a:extLst>
          </p:cNvPr>
          <p:cNvSpPr txBox="1"/>
          <p:nvPr/>
        </p:nvSpPr>
        <p:spPr>
          <a:xfrm>
            <a:off x="1568600" y="1916048"/>
            <a:ext cx="1924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Nitrogen handling </a:t>
            </a:r>
          </a:p>
          <a:p>
            <a:r>
              <a:rPr lang="en-US" sz="1800" dirty="0"/>
              <a:t>room (NHR)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F7B97C-3258-4D7B-8402-8A2CB9643C48}"/>
              </a:ext>
            </a:extLst>
          </p:cNvPr>
          <p:cNvSpPr txBox="1"/>
          <p:nvPr/>
        </p:nvSpPr>
        <p:spPr>
          <a:xfrm>
            <a:off x="420298" y="4597894"/>
            <a:ext cx="10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Pretarget</a:t>
            </a:r>
            <a:endParaRPr lang="en-US" sz="18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8D2110-A772-4DAA-A1F4-B2F4477C272B}"/>
              </a:ext>
            </a:extLst>
          </p:cNvPr>
          <p:cNvCxnSpPr>
            <a:cxnSpLocks/>
          </p:cNvCxnSpPr>
          <p:nvPr/>
        </p:nvCxnSpPr>
        <p:spPr>
          <a:xfrm flipH="1">
            <a:off x="6450013" y="1334759"/>
            <a:ext cx="615783" cy="903944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1023F0-9A8D-41EB-A543-2ABDEC9DAA9C}"/>
              </a:ext>
            </a:extLst>
          </p:cNvPr>
          <p:cNvSpPr txBox="1"/>
          <p:nvPr/>
        </p:nvSpPr>
        <p:spPr>
          <a:xfrm>
            <a:off x="6408561" y="976235"/>
            <a:ext cx="138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2.5 mrem/</a:t>
            </a:r>
            <a:r>
              <a:rPr lang="en-US" sz="1800" dirty="0" err="1"/>
              <a:t>hr</a:t>
            </a:r>
            <a:endParaRPr lang="en-US" sz="18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805AEC-5D69-4B0F-A9CC-5EF144641C6F}"/>
              </a:ext>
            </a:extLst>
          </p:cNvPr>
          <p:cNvCxnSpPr>
            <a:cxnSpLocks/>
          </p:cNvCxnSpPr>
          <p:nvPr/>
        </p:nvCxnSpPr>
        <p:spPr>
          <a:xfrm flipV="1">
            <a:off x="979729" y="3429000"/>
            <a:ext cx="238863" cy="11851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4C3F82-C358-4569-B0D5-0A28449AE606}"/>
              </a:ext>
            </a:extLst>
          </p:cNvPr>
          <p:cNvSpPr txBox="1"/>
          <p:nvPr/>
        </p:nvSpPr>
        <p:spPr>
          <a:xfrm>
            <a:off x="527937" y="5221092"/>
            <a:ext cx="3196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access in </a:t>
            </a:r>
            <a:r>
              <a:rPr lang="en-US" dirty="0" err="1"/>
              <a:t>pretarget</a:t>
            </a:r>
            <a:endParaRPr lang="en-US" dirty="0"/>
          </a:p>
          <a:p>
            <a:r>
              <a:rPr lang="en-US" dirty="0"/>
              <a:t>or NHR during beam 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C3BEEF-48D9-493C-9D48-476F4A4336CD}"/>
              </a:ext>
            </a:extLst>
          </p:cNvPr>
          <p:cNvSpPr txBox="1"/>
          <p:nvPr/>
        </p:nvSpPr>
        <p:spPr>
          <a:xfrm>
            <a:off x="4444256" y="5000765"/>
            <a:ext cx="1899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53 mrem/</a:t>
            </a:r>
            <a:r>
              <a:rPr lang="en-US" sz="1800" dirty="0" err="1"/>
              <a:t>hr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71518D-9F6E-4BC0-8789-2840D1251A77}"/>
              </a:ext>
            </a:extLst>
          </p:cNvPr>
          <p:cNvSpPr txBox="1"/>
          <p:nvPr/>
        </p:nvSpPr>
        <p:spPr>
          <a:xfrm>
            <a:off x="1969721" y="3926290"/>
            <a:ext cx="92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Morgue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EFA900-2997-4072-9665-55DEF46A44DF}"/>
              </a:ext>
            </a:extLst>
          </p:cNvPr>
          <p:cNvCxnSpPr>
            <a:cxnSpLocks/>
          </p:cNvCxnSpPr>
          <p:nvPr/>
        </p:nvCxnSpPr>
        <p:spPr>
          <a:xfrm flipV="1">
            <a:off x="4960883" y="3429000"/>
            <a:ext cx="346841" cy="15430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F2FFF78-8CD4-42CB-A7F8-1C1D9B4A1598}"/>
              </a:ext>
            </a:extLst>
          </p:cNvPr>
          <p:cNvSpPr txBox="1"/>
          <p:nvPr/>
        </p:nvSpPr>
        <p:spPr>
          <a:xfrm>
            <a:off x="6201745" y="5214146"/>
            <a:ext cx="132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86 mrem/</a:t>
            </a:r>
            <a:r>
              <a:rPr lang="en-US" sz="1800" dirty="0" err="1"/>
              <a:t>hr</a:t>
            </a:r>
            <a:endParaRPr lang="en-US" sz="18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12D2DE-E2B2-4EE4-9C6A-55F2BB6D07D3}"/>
              </a:ext>
            </a:extLst>
          </p:cNvPr>
          <p:cNvCxnSpPr/>
          <p:nvPr/>
        </p:nvCxnSpPr>
        <p:spPr>
          <a:xfrm flipV="1">
            <a:off x="6590549" y="3999637"/>
            <a:ext cx="251685" cy="118579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CF431F-E27F-437F-BC69-0DC79FD46B62}"/>
              </a:ext>
            </a:extLst>
          </p:cNvPr>
          <p:cNvSpPr txBox="1"/>
          <p:nvPr/>
        </p:nvSpPr>
        <p:spPr>
          <a:xfrm>
            <a:off x="4023612" y="926996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0 m</a:t>
            </a:r>
          </a:p>
        </p:txBody>
      </p:sp>
    </p:spTree>
    <p:extLst>
      <p:ext uri="{BB962C8B-B14F-4D97-AF65-F5344CB8AC3E}">
        <p14:creationId xmlns:p14="http://schemas.microsoft.com/office/powerpoint/2010/main" val="231059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26AA-CB51-4014-939E-92C3984B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Dose at Battlement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524B1-69F4-40DD-9BE4-F91DB02FF6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604E-90C6-4E67-A46B-63D2C2F87F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9C14-EAEA-4EAC-A456-041AC306C8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BA985-5C52-4990-9396-C2D342316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82" y="1380440"/>
            <a:ext cx="3935911" cy="3201251"/>
          </a:xfrm>
          <a:prstGeom prst="rect">
            <a:avLst/>
          </a:prstGeom>
        </p:spPr>
      </p:pic>
      <p:pic>
        <p:nvPicPr>
          <p:cNvPr id="8" name="Content Placeholder 7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3E310DC0-8DAC-465D-9050-167920EC2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544" y="1273684"/>
            <a:ext cx="4351884" cy="3493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78C793-99A1-41AA-A2DA-BC4063D2D1C2}"/>
              </a:ext>
            </a:extLst>
          </p:cNvPr>
          <p:cNvSpPr txBox="1"/>
          <p:nvPr/>
        </p:nvSpPr>
        <p:spPr>
          <a:xfrm>
            <a:off x="7526338" y="5650931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4.9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B3140-A388-40CE-863D-6D28D459114D}"/>
              </a:ext>
            </a:extLst>
          </p:cNvPr>
          <p:cNvSpPr txBox="1"/>
          <p:nvPr/>
        </p:nvSpPr>
        <p:spPr>
          <a:xfrm>
            <a:off x="2812690" y="4673682"/>
            <a:ext cx="108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Work Cell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AAC646-B335-494A-9CC5-62C7096C81CF}"/>
              </a:ext>
            </a:extLst>
          </p:cNvPr>
          <p:cNvCxnSpPr>
            <a:cxnSpLocks/>
          </p:cNvCxnSpPr>
          <p:nvPr/>
        </p:nvCxnSpPr>
        <p:spPr>
          <a:xfrm flipH="1" flipV="1">
            <a:off x="3026081" y="3917994"/>
            <a:ext cx="116512" cy="77243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403AF6-ECAB-43B3-B44B-43A4F73DABFD}"/>
              </a:ext>
            </a:extLst>
          </p:cNvPr>
          <p:cNvSpPr txBox="1"/>
          <p:nvPr/>
        </p:nvSpPr>
        <p:spPr>
          <a:xfrm>
            <a:off x="1722398" y="1820961"/>
            <a:ext cx="83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Power </a:t>
            </a:r>
          </a:p>
          <a:p>
            <a:r>
              <a:rPr lang="en-US" sz="1800" dirty="0"/>
              <a:t>Supply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F06C80-04A5-45E9-BF0F-78992F3E2E4A}"/>
              </a:ext>
            </a:extLst>
          </p:cNvPr>
          <p:cNvSpPr txBox="1"/>
          <p:nvPr/>
        </p:nvSpPr>
        <p:spPr>
          <a:xfrm>
            <a:off x="2514108" y="1827923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Radioactivate </a:t>
            </a:r>
          </a:p>
          <a:p>
            <a:r>
              <a:rPr lang="en-US" sz="1800" dirty="0"/>
              <a:t>Water (RAW)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D01FC0-8FD7-4E6D-A4C3-E523AAC1EFD2}"/>
              </a:ext>
            </a:extLst>
          </p:cNvPr>
          <p:cNvCxnSpPr>
            <a:cxnSpLocks/>
          </p:cNvCxnSpPr>
          <p:nvPr/>
        </p:nvCxnSpPr>
        <p:spPr>
          <a:xfrm flipH="1">
            <a:off x="6518968" y="1405245"/>
            <a:ext cx="328446" cy="87627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2516A9-D360-40BE-AF58-28F8BD0023C5}"/>
              </a:ext>
            </a:extLst>
          </p:cNvPr>
          <p:cNvSpPr txBox="1"/>
          <p:nvPr/>
        </p:nvSpPr>
        <p:spPr>
          <a:xfrm>
            <a:off x="6450013" y="999900"/>
            <a:ext cx="12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54 </a:t>
            </a:r>
            <a:r>
              <a:rPr lang="el-GR" sz="1800" dirty="0"/>
              <a:t>μ</a:t>
            </a:r>
            <a:r>
              <a:rPr lang="en-US" sz="1800" dirty="0"/>
              <a:t>rem/</a:t>
            </a:r>
            <a:r>
              <a:rPr lang="en-US" sz="1800" dirty="0" err="1"/>
              <a:t>hr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1B5F1-653E-4B78-AD60-49E66573FD3C}"/>
              </a:ext>
            </a:extLst>
          </p:cNvPr>
          <p:cNvSpPr txBox="1"/>
          <p:nvPr/>
        </p:nvSpPr>
        <p:spPr>
          <a:xfrm>
            <a:off x="1280565" y="4924200"/>
            <a:ext cx="12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Battlement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ED616A-5128-4FFE-8933-77DFF721EF11}"/>
              </a:ext>
            </a:extLst>
          </p:cNvPr>
          <p:cNvSpPr txBox="1"/>
          <p:nvPr/>
        </p:nvSpPr>
        <p:spPr>
          <a:xfrm>
            <a:off x="115531" y="4485692"/>
            <a:ext cx="1152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Borated </a:t>
            </a:r>
          </a:p>
          <a:p>
            <a:r>
              <a:rPr lang="en-US" sz="1800" dirty="0"/>
              <a:t>poly cover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AE7F89-2128-4A7F-91AF-DBBF591658A4}"/>
              </a:ext>
            </a:extLst>
          </p:cNvPr>
          <p:cNvCxnSpPr>
            <a:cxnSpLocks/>
          </p:cNvCxnSpPr>
          <p:nvPr/>
        </p:nvCxnSpPr>
        <p:spPr>
          <a:xfrm flipV="1">
            <a:off x="806450" y="2866761"/>
            <a:ext cx="824223" cy="170374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FDE676-9FCA-45C3-AB68-460B5A667986}"/>
              </a:ext>
            </a:extLst>
          </p:cNvPr>
          <p:cNvCxnSpPr>
            <a:cxnSpLocks/>
          </p:cNvCxnSpPr>
          <p:nvPr/>
        </p:nvCxnSpPr>
        <p:spPr>
          <a:xfrm flipV="1">
            <a:off x="1672620" y="3677207"/>
            <a:ext cx="425614" cy="124699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10FEA8-3E9A-428F-8399-3755DCD52CE9}"/>
              </a:ext>
            </a:extLst>
          </p:cNvPr>
          <p:cNvCxnSpPr>
            <a:cxnSpLocks/>
          </p:cNvCxnSpPr>
          <p:nvPr/>
        </p:nvCxnSpPr>
        <p:spPr>
          <a:xfrm>
            <a:off x="7412023" y="1413143"/>
            <a:ext cx="185569" cy="854808"/>
          </a:xfrm>
          <a:prstGeom prst="straightConnector1">
            <a:avLst/>
          </a:prstGeom>
          <a:ln w="31750">
            <a:solidFill>
              <a:schemeClr val="accent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BDCF7D-C2FA-4D4F-8801-438767E4FACD}"/>
              </a:ext>
            </a:extLst>
          </p:cNvPr>
          <p:cNvSpPr txBox="1"/>
          <p:nvPr/>
        </p:nvSpPr>
        <p:spPr>
          <a:xfrm>
            <a:off x="7666505" y="4639223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mrem/</a:t>
            </a:r>
            <a:r>
              <a:rPr lang="en-US" sz="1800" dirty="0" err="1"/>
              <a:t>hr</a:t>
            </a:r>
            <a:endParaRPr lang="en-US" sz="1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492617-AA20-4A0A-AB69-DF4839F6563F}"/>
              </a:ext>
            </a:extLst>
          </p:cNvPr>
          <p:cNvSpPr txBox="1"/>
          <p:nvPr/>
        </p:nvSpPr>
        <p:spPr>
          <a:xfrm>
            <a:off x="759956" y="854257"/>
            <a:ext cx="9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Access </a:t>
            </a:r>
          </a:p>
          <a:p>
            <a:r>
              <a:rPr lang="en-US" sz="1800" dirty="0"/>
              <a:t>Corridor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D73285-248E-48EE-8E88-5A8120D91F22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243422" y="1500588"/>
            <a:ext cx="205018" cy="73113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64479C-4268-4447-BF86-1D89995DB464}"/>
              </a:ext>
            </a:extLst>
          </p:cNvPr>
          <p:cNvSpPr txBox="1"/>
          <p:nvPr/>
        </p:nvSpPr>
        <p:spPr>
          <a:xfrm>
            <a:off x="4021252" y="5052466"/>
            <a:ext cx="3848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 worker access  to </a:t>
            </a:r>
          </a:p>
          <a:p>
            <a:r>
              <a:rPr lang="en-US" dirty="0"/>
              <a:t>support rooms except RAW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7EA1D-4966-4BFD-A3CA-306B89816931}"/>
              </a:ext>
            </a:extLst>
          </p:cNvPr>
          <p:cNvSpPr txBox="1"/>
          <p:nvPr/>
        </p:nvSpPr>
        <p:spPr>
          <a:xfrm>
            <a:off x="2166897" y="309019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  <a:r>
              <a:rPr lang="en-US" sz="1800" baseline="-25000" dirty="0"/>
              <a:t>2</a:t>
            </a:r>
            <a:r>
              <a:rPr lang="en-US" sz="1800" dirty="0"/>
              <a:t> fill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DE787E-9624-4CEE-9182-D376213F1DF0}"/>
              </a:ext>
            </a:extLst>
          </p:cNvPr>
          <p:cNvSpPr txBox="1"/>
          <p:nvPr/>
        </p:nvSpPr>
        <p:spPr>
          <a:xfrm>
            <a:off x="3650498" y="915294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4.9 m</a:t>
            </a:r>
          </a:p>
        </p:txBody>
      </p:sp>
    </p:spTree>
    <p:extLst>
      <p:ext uri="{BB962C8B-B14F-4D97-AF65-F5344CB8AC3E}">
        <p14:creationId xmlns:p14="http://schemas.microsoft.com/office/powerpoint/2010/main" val="181425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EEA03A-6981-43FE-94A0-0B3E4A7C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Dose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04D38-53C9-4AB7-A0FE-51F31514223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09.21.22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0E7A1-4BC6-4230-ADC9-2F5C62276A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S.D. Reitzner, et. al  | LBNF Radiation Safety Issues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58C3D-3B87-4135-8567-BFAD8875C0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E1575D8-4482-448A-A4C1-00CBA78C6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84" y="1998164"/>
            <a:ext cx="3846248" cy="3971237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45EAA5F4-AEAC-4247-ADE6-2EDD015CA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9" y="1105247"/>
            <a:ext cx="3895973" cy="3227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EDBAA7-731D-49E0-B5F3-17DBB5B58E3D}"/>
              </a:ext>
            </a:extLst>
          </p:cNvPr>
          <p:cNvSpPr txBox="1"/>
          <p:nvPr/>
        </p:nvSpPr>
        <p:spPr>
          <a:xfrm>
            <a:off x="3461362" y="4252318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mrem/</a:t>
            </a:r>
            <a:r>
              <a:rPr lang="en-US" sz="1800" dirty="0" err="1"/>
              <a:t>hr</a:t>
            </a:r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E8458F-7FEC-4AA9-A9B1-760C577F15E2}"/>
              </a:ext>
            </a:extLst>
          </p:cNvPr>
          <p:cNvSpPr txBox="1"/>
          <p:nvPr/>
        </p:nvSpPr>
        <p:spPr>
          <a:xfrm>
            <a:off x="2288945" y="4658965"/>
            <a:ext cx="170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200 rem/</a:t>
            </a:r>
            <a:r>
              <a:rPr lang="en-US" sz="1800" dirty="0" err="1"/>
              <a:t>hr</a:t>
            </a:r>
            <a:r>
              <a:rPr lang="en-US" sz="1800" dirty="0"/>
              <a:t> max</a:t>
            </a:r>
          </a:p>
          <a:p>
            <a:r>
              <a:rPr lang="en-US" sz="1800" dirty="0"/>
              <a:t>t-blocks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8E759-0C4D-4BE1-8FBA-42C14F19DDAC}"/>
              </a:ext>
            </a:extLst>
          </p:cNvPr>
          <p:cNvSpPr txBox="1"/>
          <p:nvPr/>
        </p:nvSpPr>
        <p:spPr>
          <a:xfrm>
            <a:off x="1409293" y="1031868"/>
            <a:ext cx="1981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&lt;200 mrem/</a:t>
            </a:r>
            <a:r>
              <a:rPr lang="en-US" sz="1800" dirty="0" err="1"/>
              <a:t>hr</a:t>
            </a:r>
            <a:r>
              <a:rPr lang="en-US" sz="1800" dirty="0"/>
              <a:t> top </a:t>
            </a:r>
          </a:p>
          <a:p>
            <a:r>
              <a:rPr lang="en-US" sz="1800" dirty="0"/>
              <a:t>of shield pile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201998-3B1A-4595-A2CF-2FDFB4AF21FB}"/>
              </a:ext>
            </a:extLst>
          </p:cNvPr>
          <p:cNvSpPr txBox="1"/>
          <p:nvPr/>
        </p:nvSpPr>
        <p:spPr>
          <a:xfrm>
            <a:off x="586556" y="4982131"/>
            <a:ext cx="170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800 rem/</a:t>
            </a:r>
            <a:r>
              <a:rPr lang="en-US" sz="1800" dirty="0" err="1"/>
              <a:t>hr</a:t>
            </a:r>
            <a:r>
              <a:rPr lang="en-US" sz="1800" dirty="0"/>
              <a:t> max</a:t>
            </a:r>
          </a:p>
          <a:p>
            <a:r>
              <a:rPr lang="en-US" sz="1800" dirty="0"/>
              <a:t>cooling panels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0F2D61-2134-4342-96CC-F20D514E31F0}"/>
              </a:ext>
            </a:extLst>
          </p:cNvPr>
          <p:cNvCxnSpPr>
            <a:cxnSpLocks/>
          </p:cNvCxnSpPr>
          <p:nvPr/>
        </p:nvCxnSpPr>
        <p:spPr>
          <a:xfrm flipH="1" flipV="1">
            <a:off x="2625599" y="2963917"/>
            <a:ext cx="189488" cy="165773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CC0AF4-497C-498D-85E4-2AB57AB4F50A}"/>
              </a:ext>
            </a:extLst>
          </p:cNvPr>
          <p:cNvSpPr txBox="1"/>
          <p:nvPr/>
        </p:nvSpPr>
        <p:spPr>
          <a:xfrm>
            <a:off x="6605854" y="1234012"/>
            <a:ext cx="169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230 mrem/</a:t>
            </a:r>
            <a:r>
              <a:rPr lang="en-US" sz="1800" dirty="0" err="1"/>
              <a:t>hr</a:t>
            </a:r>
            <a:r>
              <a:rPr lang="en-US" sz="1800" dirty="0"/>
              <a:t> </a:t>
            </a:r>
          </a:p>
          <a:p>
            <a:r>
              <a:rPr lang="en-US" sz="1800" dirty="0"/>
              <a:t>max top of steel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4C00F-901F-452A-AD50-C9E47B4D63AE}"/>
              </a:ext>
            </a:extLst>
          </p:cNvPr>
          <p:cNvSpPr txBox="1"/>
          <p:nvPr/>
        </p:nvSpPr>
        <p:spPr>
          <a:xfrm>
            <a:off x="4572000" y="1078796"/>
            <a:ext cx="193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150 mrem/</a:t>
            </a:r>
            <a:r>
              <a:rPr lang="en-US" sz="1800" dirty="0" err="1"/>
              <a:t>hr</a:t>
            </a:r>
            <a:r>
              <a:rPr lang="en-US" sz="1800" dirty="0"/>
              <a:t> max </a:t>
            </a:r>
          </a:p>
          <a:p>
            <a:r>
              <a:rPr lang="en-US" sz="1800" dirty="0"/>
              <a:t>on concrete blocks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E3F115-E856-4CEA-BFD0-75E0E8787207}"/>
              </a:ext>
            </a:extLst>
          </p:cNvPr>
          <p:cNvCxnSpPr>
            <a:cxnSpLocks/>
          </p:cNvCxnSpPr>
          <p:nvPr/>
        </p:nvCxnSpPr>
        <p:spPr>
          <a:xfrm flipH="1">
            <a:off x="5839188" y="1838877"/>
            <a:ext cx="1318357" cy="12288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6CE370-06B8-4FF9-92E9-FC863E14487C}"/>
              </a:ext>
            </a:extLst>
          </p:cNvPr>
          <p:cNvCxnSpPr>
            <a:cxnSpLocks/>
          </p:cNvCxnSpPr>
          <p:nvPr/>
        </p:nvCxnSpPr>
        <p:spPr>
          <a:xfrm flipH="1">
            <a:off x="5718252" y="1664771"/>
            <a:ext cx="252249" cy="12288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D93D056-AD86-45C3-8549-432E40566CEC}"/>
              </a:ext>
            </a:extLst>
          </p:cNvPr>
          <p:cNvSpPr txBox="1"/>
          <p:nvPr/>
        </p:nvSpPr>
        <p:spPr>
          <a:xfrm>
            <a:off x="1062556" y="4195553"/>
            <a:ext cx="1752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100-d </a:t>
            </a:r>
            <a:r>
              <a:rPr lang="en-US" sz="1400" dirty="0" err="1"/>
              <a:t>irr</a:t>
            </a:r>
            <a:r>
              <a:rPr lang="en-US" sz="1400" dirty="0"/>
              <a:t>/4-hr cooling</a:t>
            </a:r>
          </a:p>
        </p:txBody>
      </p:sp>
    </p:spTree>
    <p:extLst>
      <p:ext uri="{BB962C8B-B14F-4D97-AF65-F5344CB8AC3E}">
        <p14:creationId xmlns:p14="http://schemas.microsoft.com/office/powerpoint/2010/main" val="704822274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 Presentation Template</Template>
  <TotalTime>596</TotalTime>
  <Words>1061</Words>
  <Application>Microsoft Office PowerPoint</Application>
  <PresentationFormat>On-screen Show (4:3)</PresentationFormat>
  <Paragraphs>253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Helvetica</vt:lpstr>
      <vt:lpstr>Lucida Grande</vt:lpstr>
      <vt:lpstr>LBNF Template_051215</vt:lpstr>
      <vt:lpstr>LBNF Content-Footer Theme</vt:lpstr>
      <vt:lpstr>LBNF Radiation Safety Issues</vt:lpstr>
      <vt:lpstr>Introduction</vt:lpstr>
      <vt:lpstr>LBNF Beamline Components</vt:lpstr>
      <vt:lpstr>Radiation Transport Modeling Parameters</vt:lpstr>
      <vt:lpstr>LBNF MARS Model</vt:lpstr>
      <vt:lpstr>Prompt Dose</vt:lpstr>
      <vt:lpstr>Prompt Dose at Nitrogen Handling Room Level</vt:lpstr>
      <vt:lpstr>Prompt Dose at Battlement Level</vt:lpstr>
      <vt:lpstr>Residual Dose</vt:lpstr>
      <vt:lpstr>Remote Handling and Storage</vt:lpstr>
      <vt:lpstr>Ground Water Protection for Target Hall</vt:lpstr>
      <vt:lpstr>Ground Water Protection Absorber Hall</vt:lpstr>
      <vt:lpstr>Air Activation</vt:lpstr>
      <vt:lpstr>Air Release Path </vt:lpstr>
      <vt:lpstr>Total Air Releases</vt:lpstr>
      <vt:lpstr>Wait Time Access Due to Activated Air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Diane Reitzner</dc:creator>
  <cp:lastModifiedBy>Diane Reitzner</cp:lastModifiedBy>
  <cp:revision>45</cp:revision>
  <dcterms:created xsi:type="dcterms:W3CDTF">2022-09-14T01:10:05Z</dcterms:created>
  <dcterms:modified xsi:type="dcterms:W3CDTF">2022-09-21T08:04:55Z</dcterms:modified>
</cp:coreProperties>
</file>