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80" r:id="rId3"/>
    <p:sldId id="279" r:id="rId4"/>
    <p:sldId id="299" r:id="rId5"/>
    <p:sldId id="281" r:id="rId6"/>
    <p:sldId id="300" r:id="rId7"/>
    <p:sldId id="257" r:id="rId8"/>
    <p:sldId id="288" r:id="rId9"/>
    <p:sldId id="286" r:id="rId10"/>
    <p:sldId id="302" r:id="rId11"/>
    <p:sldId id="303" r:id="rId12"/>
    <p:sldId id="258" r:id="rId13"/>
    <p:sldId id="298" r:id="rId14"/>
    <p:sldId id="304" r:id="rId15"/>
    <p:sldId id="309" r:id="rId16"/>
    <p:sldId id="301" r:id="rId17"/>
    <p:sldId id="312" r:id="rId18"/>
    <p:sldId id="297" r:id="rId19"/>
    <p:sldId id="295" r:id="rId20"/>
    <p:sldId id="291" r:id="rId21"/>
    <p:sldId id="296" r:id="rId22"/>
    <p:sldId id="307" r:id="rId23"/>
    <p:sldId id="292" r:id="rId24"/>
    <p:sldId id="293" r:id="rId25"/>
    <p:sldId id="285" r:id="rId26"/>
    <p:sldId id="294" r:id="rId27"/>
    <p:sldId id="311" r:id="rId28"/>
    <p:sldId id="314" r:id="rId29"/>
    <p:sldId id="313" r:id="rId30"/>
    <p:sldId id="278" r:id="rId31"/>
  </p:sldIdLst>
  <p:sldSz cx="12192000" cy="6858000"/>
  <p:notesSz cx="6858000" cy="12192000"/>
  <p:defaultTextStyle>
    <a:defPPr>
      <a:defRPr lang="en-US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8D326A9-A81B-9881-C969-13F38E75D658}">
  <a:tblStyle styleId="{88D326A9-A81B-9881-C969-13F38E75D658}" styleName="Medium Style 3">
    <a:wholeTbl>
      <a:tcTxStyle>
        <a:fontRef idx="minor"/>
        <a:schemeClr val="dk1"/>
      </a:tcTxStyle>
      <a:tcStyle>
        <a:tcBdr>
          <a:left>
            <a:ln w="12700">
              <a:noFill/>
            </a:ln>
          </a:left>
          <a:right>
            <a:ln w="12700">
              <a:noFill/>
            </a:ln>
          </a:right>
          <a:top>
            <a:ln w="25400">
              <a:solidFill>
                <a:schemeClr val="dk1"/>
              </a:solidFill>
            </a:ln>
          </a:top>
          <a:bottom>
            <a:ln w="25400">
              <a:solidFill>
                <a:schemeClr val="dk1"/>
              </a:solidFill>
            </a:ln>
          </a:bottom>
          <a:insideH>
            <a:ln w="12700">
              <a:noFill/>
            </a:ln>
          </a:insideH>
          <a:insideV>
            <a:ln w="12700"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band2V>
      <a:tcStyle>
        <a:tcBdr/>
        <a:fill>
          <a:solidFill>
            <a:schemeClr val="dk1">
              <a:tint val="20000"/>
            </a:schemeClr>
          </a:solidFill>
        </a:fill>
      </a:tcStyle>
    </a:band2V>
    <a:lastCol>
      <a:tcTxStyle b="on">
        <a:fontRef idx="minor">
          <a:srgbClr val="00000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rgbClr val="00000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Style>
        <a:tcBdr>
          <a:top>
            <a:ln w="50800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rgbClr val="000000"/>
        </a:fontRef>
        <a:schemeClr val="dk1"/>
      </a:tcTxStyle>
      <a:tcStyle>
        <a:tcBdr/>
      </a:tcStyle>
    </a:seCell>
    <a:swCell>
      <a:tcTxStyle b="on">
        <a:fontRef idx="minor">
          <a:srgbClr val="000000"/>
        </a:fontRef>
        <a:schemeClr val="dk1"/>
      </a:tcTxStyle>
      <a:tcStyle>
        <a:tcBdr/>
      </a:tcStyle>
    </a:swCell>
    <a:firstRow>
      <a:tcTxStyle b="on">
        <a:fontRef idx="minor">
          <a:srgbClr val="000000"/>
        </a:fontRef>
        <a:schemeClr val="lt1"/>
      </a:tcTxStyle>
      <a:tcStyle>
        <a:tcBdr>
          <a:bottom>
            <a:ln w="25400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45" autoAdjust="0"/>
    <p:restoredTop sz="97505"/>
  </p:normalViewPr>
  <p:slideViewPr>
    <p:cSldViewPr>
      <p:cViewPr varScale="1">
        <p:scale>
          <a:sx n="80" d="100"/>
          <a:sy n="80" d="100"/>
        </p:scale>
        <p:origin x="48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611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611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23AC6-E0BD-BE48-A614-F0E7C08BAB76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228600" y="1524000"/>
            <a:ext cx="7315200" cy="4114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5867400"/>
            <a:ext cx="5486400" cy="48006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1580813"/>
            <a:ext cx="2971800" cy="611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11580813"/>
            <a:ext cx="2971800" cy="611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5F38DB-CAFA-D341-B4D5-64BB60628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784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le Slide  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 bwMode="auto"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</a:p>
        </p:txBody>
      </p:sp>
      <p:sp>
        <p:nvSpPr>
          <p:cNvPr id="6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30F3C10-F6D9-4BE7-904F-B128B97862D3}" type="datetime1">
              <a:rPr lang="en-US" smtClean="0"/>
              <a:t>9/21/2022</a:t>
            </a:fld>
            <a:endParaRPr lang="en-US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 and Pictu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9" y="373593"/>
            <a:ext cx="5616574" cy="1065742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6167438" y="0"/>
            <a:ext cx="6024562" cy="6317986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fld id="{3F5BB72D-69D2-4F92-A98B-27AE76B573F1}" type="datetime1">
              <a:rPr lang="en-US" smtClean="0"/>
              <a:t>9/21/2022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 and 2 Pictures horizont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9" y="373593"/>
            <a:ext cx="11376024" cy="1065742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fld id="{649B0EC3-6A5A-4DAF-8347-41EA208B5BB9}" type="datetime1">
              <a:rPr lang="en-US" smtClean="0"/>
              <a:t>9/21/2022</a:t>
            </a:fld>
            <a:endParaRPr lang="en-US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6167438" y="1592263"/>
            <a:ext cx="5616575" cy="2232025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7" hasCustomPrompt="1"/>
          </p:nvPr>
        </p:nvSpPr>
        <p:spPr bwMode="auto">
          <a:xfrm>
            <a:off x="6167438" y="3969703"/>
            <a:ext cx="5616575" cy="2232025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 and 4 Pictur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9" y="373593"/>
            <a:ext cx="11376024" cy="1065742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407987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fld id="{DBB72100-941A-49FA-B5F9-4075114341E5}" type="datetime1">
              <a:rPr lang="en-US" smtClean="0"/>
              <a:t>9/21/2022</a:t>
            </a:fld>
            <a:endParaRPr lang="en-US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8075613" y="1592263"/>
            <a:ext cx="3708400" cy="2232025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7" hasCustomPrompt="1"/>
          </p:nvPr>
        </p:nvSpPr>
        <p:spPr bwMode="auto">
          <a:xfrm>
            <a:off x="8124681" y="3969703"/>
            <a:ext cx="3659332" cy="2232025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8" hasCustomPrompt="1"/>
          </p:nvPr>
        </p:nvSpPr>
        <p:spPr bwMode="auto">
          <a:xfrm>
            <a:off x="4259263" y="1592263"/>
            <a:ext cx="3659332" cy="2232025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9" hasCustomPrompt="1"/>
          </p:nvPr>
        </p:nvSpPr>
        <p:spPr bwMode="auto">
          <a:xfrm>
            <a:off x="4259263" y="3978015"/>
            <a:ext cx="3659332" cy="2232025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ubtitles and 2 Pictures 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8" y="365125"/>
            <a:ext cx="11380812" cy="1084263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407988" y="2420938"/>
            <a:ext cx="5616575" cy="3779837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5"/>
          </p:nvPr>
        </p:nvSpPr>
        <p:spPr bwMode="auto"/>
        <p:txBody>
          <a:bodyPr/>
          <a:lstStyle/>
          <a:p>
            <a:pPr>
              <a:defRPr/>
            </a:pPr>
            <a:fld id="{1C229A31-5D5A-48D1-B1C5-A026B463708F}" type="datetime1">
              <a:rPr lang="en-US" smtClean="0"/>
              <a:t>9/21/2022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6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7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8" hasCustomPrompt="1"/>
          </p:nvPr>
        </p:nvSpPr>
        <p:spPr bwMode="auto">
          <a:xfrm>
            <a:off x="6172200" y="2420938"/>
            <a:ext cx="5616575" cy="3779837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pPr>
              <a:defRPr/>
            </a:pPr>
            <a:r>
              <a:rPr lang="en-GB"/>
              <a:t>Drag and Drop picture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ubtitle and 3 Pictur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8" y="365125"/>
            <a:ext cx="11380812" cy="1084263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07987" y="1592263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8075612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407989" y="2420938"/>
            <a:ext cx="3708400" cy="3779837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8" name="Picture Placeholder 12"/>
          <p:cNvSpPr>
            <a:spLocks noGrp="1"/>
          </p:cNvSpPr>
          <p:nvPr>
            <p:ph type="pic" sz="quarter" idx="14" hasCustomPrompt="1"/>
          </p:nvPr>
        </p:nvSpPr>
        <p:spPr bwMode="auto">
          <a:xfrm>
            <a:off x="8075613" y="2416175"/>
            <a:ext cx="3713187" cy="3779837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b="1"/>
            </a:lvl1pPr>
          </a:lstStyle>
          <a:p>
            <a:pPr>
              <a:defRPr/>
            </a:pPr>
            <a:r>
              <a:rPr lang="en-US"/>
              <a:t>Drag and Drop picture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5"/>
          </p:nvPr>
        </p:nvSpPr>
        <p:spPr bwMode="auto">
          <a:xfrm>
            <a:off x="4253846" y="1601227"/>
            <a:ext cx="3708401" cy="668337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6" hasCustomPrompt="1"/>
          </p:nvPr>
        </p:nvSpPr>
        <p:spPr bwMode="auto">
          <a:xfrm>
            <a:off x="4253848" y="2429902"/>
            <a:ext cx="3708400" cy="3779837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7"/>
          </p:nvPr>
        </p:nvSpPr>
        <p:spPr bwMode="auto"/>
        <p:txBody>
          <a:bodyPr/>
          <a:lstStyle/>
          <a:p>
            <a:pPr>
              <a:defRPr/>
            </a:pPr>
            <a:fld id="{1BDED052-D2BA-459F-8008-B0E4E1B28889}" type="datetime1">
              <a:rPr lang="en-US" smtClean="0"/>
              <a:t>9/21/2022</a:t>
            </a:fld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8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</a:p>
        </p:txBody>
      </p:sp>
      <p:sp>
        <p:nvSpPr>
          <p:cNvPr id="13" name="Slide Number Placeholder 13"/>
          <p:cNvSpPr>
            <a:spLocks noGrp="1"/>
          </p:cNvSpPr>
          <p:nvPr>
            <p:ph type="sldNum" sz="quarter" idx="19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icture Horizontal and text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8" y="365125"/>
            <a:ext cx="11380812" cy="1084263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412776" y="1592263"/>
            <a:ext cx="11376024" cy="2563906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 bwMode="auto">
          <a:xfrm>
            <a:off x="407989" y="4294188"/>
            <a:ext cx="3708400" cy="1906587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5"/>
          </p:nvPr>
        </p:nvSpPr>
        <p:spPr bwMode="auto">
          <a:xfrm>
            <a:off x="4267201" y="4294188"/>
            <a:ext cx="3665537" cy="1906587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6"/>
          </p:nvPr>
        </p:nvSpPr>
        <p:spPr bwMode="auto"/>
        <p:txBody>
          <a:bodyPr/>
          <a:lstStyle/>
          <a:p>
            <a:pPr>
              <a:defRPr/>
            </a:pPr>
            <a:fld id="{E383555D-A94B-406E-892B-9D1F005A9853}" type="datetime1">
              <a:rPr lang="en-US" smtClean="0"/>
              <a:t>9/21/2022</a:t>
            </a:fld>
            <a:endParaRPr 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7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8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9"/>
          </p:nvPr>
        </p:nvSpPr>
        <p:spPr bwMode="auto">
          <a:xfrm>
            <a:off x="8085668" y="4294188"/>
            <a:ext cx="3703132" cy="1906587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Chapter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7" y="1709738"/>
            <a:ext cx="11376025" cy="2852737"/>
          </a:xfrm>
        </p:spPr>
        <p:txBody>
          <a:bodyPr anchor="b"/>
          <a:lstStyle>
            <a:lvl1pPr>
              <a:defRPr sz="5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07987" y="4589463"/>
            <a:ext cx="1137602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086CFF7-9AEA-4E6F-84AC-02CCD67ED374}" type="datetime1">
              <a:rPr lang="en-US" smtClean="0"/>
              <a:t>9/21/2022</a:t>
            </a:fld>
            <a:endParaRPr lang="en-US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1_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CA19830-7D65-4082-94B1-78E79707C602}" type="datetime1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blank" preserve="1" userDrawn="1">
  <p:cSld name="Last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>
            <a:spLocks noAdjustHandles="1"/>
          </p:cNvSpPr>
          <p:nvPr userDrawn="1"/>
        </p:nvSpPr>
        <p:spPr bwMode="auto">
          <a:xfrm>
            <a:off x="407988" y="6196406"/>
            <a:ext cx="1137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CH"/>
              <a:t>home.cern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5231904" y="2244864"/>
            <a:ext cx="1728192" cy="172819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x-none" dirty="0"/>
              <a:t>Slide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1F451-7FB3-4C4B-9684-AB4C0397F5D9}" type="datetime1">
              <a:rPr lang="en-US" smtClean="0"/>
              <a:t>9/21/2022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609601" y="1245522"/>
            <a:ext cx="10968567" cy="5028279"/>
          </a:xfrm>
        </p:spPr>
        <p:txBody>
          <a:bodyPr/>
          <a:lstStyle>
            <a:lvl2pPr>
              <a:defRPr sz="2400" baseline="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x-none" dirty="0"/>
              <a:t>Slide text first level</a:t>
            </a:r>
          </a:p>
          <a:p>
            <a:pPr lvl="1"/>
            <a:r>
              <a:rPr lang="x-none" dirty="0"/>
              <a:t>Slide text second level</a:t>
            </a:r>
          </a:p>
          <a:p>
            <a:pPr lvl="2"/>
            <a:r>
              <a:rPr lang="x-none" dirty="0"/>
              <a:t>Slide text third level</a:t>
            </a:r>
          </a:p>
          <a:p>
            <a:pPr lvl="3"/>
            <a:r>
              <a:rPr lang="x-none" dirty="0"/>
              <a:t>Slide text fourth level</a:t>
            </a:r>
          </a:p>
          <a:p>
            <a:pPr lvl="4"/>
            <a:r>
              <a:rPr lang="x-none" dirty="0"/>
              <a:t>Slide text 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23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 with logo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5CD86C6-AB8C-8347-BFC2-915357F95F3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2" descr="logooutline.eps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5106130" y="710117"/>
            <a:ext cx="1990424" cy="197042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br>
              <a:rPr lang="en-US"/>
            </a:b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 bwMode="auto">
          <a:xfrm>
            <a:off x="407988" y="5700251"/>
            <a:ext cx="11376026" cy="803787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dirty="0"/>
              <a:t>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1316038" y="229632"/>
            <a:ext cx="8613053" cy="1090277"/>
          </a:xfrm>
        </p:spPr>
        <p:txBody>
          <a:bodyPr>
            <a:normAutofit/>
          </a:bodyPr>
          <a:lstStyle>
            <a:lvl1pPr algn="l">
              <a:defRPr sz="4267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2"/>
          </p:nvPr>
        </p:nvSpPr>
        <p:spPr>
          <a:xfrm>
            <a:off x="1227551" y="6362378"/>
            <a:ext cx="36390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8FC3C-AC03-43E8-8D21-F09F01CD70E7}" type="datetime1">
              <a:rPr lang="en-US" smtClean="0"/>
              <a:t>9/21/2022</a:t>
            </a:fld>
            <a:endParaRPr lang="en-US" dirty="0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351395" y="6362378"/>
            <a:ext cx="50775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CH"/>
              <a:t>Presenter | 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646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1_Title Slide with logo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5CD86C6-AB8C-8347-BFC2-915357F95F3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2" descr="logooutline.eps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3647728" y="757891"/>
            <a:ext cx="1990424" cy="197042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br>
              <a:rPr lang="en-US"/>
            </a:b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 bwMode="auto">
          <a:xfrm>
            <a:off x="407988" y="5700251"/>
            <a:ext cx="11376026" cy="803787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9C586C67-E5AB-2148-8000-3D5AD340471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132" y="216024"/>
            <a:ext cx="2996952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6230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ntent  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/>
              <a:buChar char="•"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/>
              <a:buChar char="•"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/>
              <a:buChar char="•"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5" name="Title 6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6" name="Date Placeholder 10"/>
          <p:cNvSpPr>
            <a:spLocks noGrp="1"/>
          </p:cNvSpPr>
          <p:nvPr>
            <p:ph type="dt" sz="half" idx="10"/>
          </p:nvPr>
        </p:nvSpPr>
        <p:spPr bwMode="auto">
          <a:xfrm>
            <a:off x="3248526" y="6408000"/>
            <a:ext cx="867862" cy="365125"/>
          </a:xfrm>
        </p:spPr>
        <p:txBody>
          <a:bodyPr/>
          <a:lstStyle/>
          <a:p>
            <a:pPr>
              <a:defRPr/>
            </a:pPr>
            <a:fld id="{830E529B-0AF6-4928-8736-022E4E82323F}" type="datetime1">
              <a:rPr lang="en-US" smtClean="0"/>
              <a:t>9/21/2022</a:t>
            </a:fld>
            <a:endParaRPr 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1"/>
          </p:nvPr>
        </p:nvSpPr>
        <p:spPr bwMode="auto">
          <a:xfrm>
            <a:off x="4259262" y="6408000"/>
            <a:ext cx="6572221" cy="365125"/>
          </a:xfrm>
        </p:spPr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2"/>
          </p:nvPr>
        </p:nvSpPr>
        <p:spPr bwMode="auto">
          <a:xfrm>
            <a:off x="11064552" y="6408000"/>
            <a:ext cx="681254" cy="365125"/>
          </a:xfrm>
        </p:spPr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ullete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 bwMode="auto"/>
        <p:txBody>
          <a:bodyPr/>
          <a:lstStyle>
            <a:lvl1pPr marL="342900" indent="-342900">
              <a:buFont typeface="Arial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/>
              <a:buChar char="•"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/>
              <a:buChar char="•"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/>
              <a:buChar char="•"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US" dirty="0"/>
              <a:t>Click to edit Master text styles</a:t>
            </a:r>
            <a:endParaRPr dirty="0"/>
          </a:p>
          <a:p>
            <a:pPr lvl="1">
              <a:defRPr/>
            </a:pPr>
            <a:r>
              <a:rPr lang="en-US" dirty="0"/>
              <a:t>Second level</a:t>
            </a:r>
            <a:endParaRPr dirty="0"/>
          </a:p>
          <a:p>
            <a:pPr lvl="2">
              <a:defRPr/>
            </a:pPr>
            <a:r>
              <a:rPr lang="en-US" dirty="0"/>
              <a:t>Third level</a:t>
            </a:r>
            <a:endParaRPr dirty="0"/>
          </a:p>
          <a:p>
            <a:pPr lvl="3">
              <a:defRPr/>
            </a:pPr>
            <a:r>
              <a:rPr lang="en-US" dirty="0"/>
              <a:t>Fourth level</a:t>
            </a:r>
            <a:endParaRPr dirty="0"/>
          </a:p>
          <a:p>
            <a:pPr lvl="0">
              <a:defRPr/>
            </a:pPr>
            <a:endParaRPr lang="en-US" dirty="0"/>
          </a:p>
        </p:txBody>
      </p:sp>
      <p:sp>
        <p:nvSpPr>
          <p:cNvPr id="5" name="Title 6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6" name="Date Placeholder 10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3E36602-BB8C-4331-9A62-7966C35B7FF8}" type="datetime1">
              <a:rPr lang="en-US" smtClean="0"/>
              <a:t>9/21/2022</a:t>
            </a:fld>
            <a:endParaRPr 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ig Pictu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Date Placeholder 10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37F2FA4-5DFD-4BDC-991F-3BACECD54242}" type="datetime1">
              <a:rPr lang="en-US" smtClean="0"/>
              <a:t>9/21/2022</a:t>
            </a:fld>
            <a:endParaRPr lang="en-US"/>
          </a:p>
        </p:txBody>
      </p:sp>
      <p:sp>
        <p:nvSpPr>
          <p:cNvPr id="6" name="Footer Placeholder 11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</a:p>
        </p:txBody>
      </p:sp>
      <p:sp>
        <p:nvSpPr>
          <p:cNvPr id="7" name="Slide Number Placeholder 1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407988" y="1439863"/>
            <a:ext cx="11376025" cy="4760912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Full page Pictu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0" y="-29980"/>
            <a:ext cx="12192000" cy="6351588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8075612" y="-52466"/>
            <a:ext cx="4116387" cy="6370820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800">
                <a:solidFill>
                  <a:schemeClr val="bg1"/>
                </a:solidFill>
              </a:defRPr>
            </a:lvl1pPr>
            <a:lvl2pPr marL="324000" indent="-324000">
              <a:buFont typeface="Arial"/>
              <a:buChar char="•"/>
              <a:defRPr sz="2100">
                <a:solidFill>
                  <a:schemeClr val="bg1"/>
                </a:solidFill>
              </a:defRPr>
            </a:lvl2pPr>
            <a:lvl3pPr marL="648000" indent="-324000">
              <a:buSzPct val="100000"/>
              <a:buFont typeface="Arial"/>
              <a:buChar char="•"/>
              <a:defRPr sz="1800">
                <a:solidFill>
                  <a:schemeClr val="bg1"/>
                </a:solidFill>
              </a:defRPr>
            </a:lvl3pPr>
            <a:lvl4pPr marL="972000" indent="-324000">
              <a:buSzPct val="100000"/>
              <a:buFont typeface="Arial"/>
              <a:buChar char="•"/>
              <a:defRPr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6" name="Date Placeholder 10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565C326-56D0-4366-B4CE-682E03F8F992}" type="datetime1">
              <a:rPr lang="en-US" smtClean="0"/>
              <a:t>9/21/2022</a:t>
            </a:fld>
            <a:endParaRPr 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 Content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407987" y="1592264"/>
            <a:ext cx="5616575" cy="4608512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199" y="1592264"/>
            <a:ext cx="5611813" cy="4608511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7" name="Date Placeholder 7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7411701-3401-496B-B5EB-BB03B0CD9070}" type="datetime1">
              <a:rPr lang="en-US" smtClean="0"/>
              <a:t>9/21/2022</a:t>
            </a:fld>
            <a:endParaRPr lang="en-US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ubtitle and 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8" y="365125"/>
            <a:ext cx="11380812" cy="1084263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07987" y="2427287"/>
            <a:ext cx="5616575" cy="3762376"/>
          </a:xfrm>
        </p:spPr>
        <p:txBody>
          <a:bodyPr/>
          <a:lstStyle>
            <a:lvl1pPr marL="324000" indent="-324000">
              <a:buFont typeface="Arial"/>
              <a:buChar char="•"/>
              <a:defRPr/>
            </a:lvl1pPr>
          </a:lstStyle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2427287"/>
            <a:ext cx="5611813" cy="3762376"/>
          </a:xfrm>
        </p:spPr>
        <p:txBody>
          <a:bodyPr/>
          <a:lstStyle>
            <a:lvl1pPr marL="324000" indent="-324000">
              <a:buFont typeface="Arial"/>
              <a:buChar char="•"/>
              <a:defRPr/>
            </a:lvl1pPr>
          </a:lstStyle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9" name="Date Placeholder 9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1A4027B-A0F2-4CA2-9117-C34E46ADD6C1}" type="datetime1">
              <a:rPr lang="en-US" smtClean="0"/>
              <a:t>9/21/2022</a:t>
            </a:fld>
            <a:endParaRPr lang="en-US"/>
          </a:p>
        </p:txBody>
      </p:sp>
      <p:sp>
        <p:nvSpPr>
          <p:cNvPr id="10" name="Footer Placeholder 10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</a:p>
        </p:txBody>
      </p:sp>
      <p:sp>
        <p:nvSpPr>
          <p:cNvPr id="11" name="Slide Number Placeholder 1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microsoft.com/office/2007/relationships/hdphoto" Target="../media/hdphoto1.wdp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auto">
          <a:xfrm>
            <a:off x="407988" y="37359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A4E4AD-84F6-3A4A-90B6-0E4AEED05A62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0" y="6332400"/>
            <a:ext cx="12192000" cy="533400"/>
          </a:xfrm>
          <a:prstGeom prst="rect">
            <a:avLst/>
          </a:prstGeom>
        </p:spPr>
      </p:pic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07989" y="1592263"/>
            <a:ext cx="11376024" cy="4608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>
              <a:defRPr/>
            </a:pPr>
            <a:r>
              <a:rPr lang="en-US" dirty="0"/>
              <a:t>Click to edit Master text styles</a:t>
            </a:r>
            <a:endParaRPr dirty="0"/>
          </a:p>
          <a:p>
            <a:pPr lvl="1">
              <a:defRPr/>
            </a:pPr>
            <a:r>
              <a:rPr lang="en-US" dirty="0"/>
              <a:t>Second level</a:t>
            </a:r>
            <a:endParaRPr dirty="0"/>
          </a:p>
          <a:p>
            <a:pPr lvl="2">
              <a:defRPr/>
            </a:pPr>
            <a:r>
              <a:rPr lang="en-US" dirty="0"/>
              <a:t>Third level</a:t>
            </a:r>
            <a:endParaRPr dirty="0"/>
          </a:p>
          <a:p>
            <a:pPr lvl="3">
              <a:defRPr/>
            </a:pPr>
            <a:r>
              <a:rPr lang="en-US" dirty="0"/>
              <a:t>Fourth level</a:t>
            </a:r>
            <a:endParaRPr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3248526" y="6408000"/>
            <a:ext cx="86786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1E8C93E-5856-4946-AD79-7EC1E85D5D06}" type="datetime1">
              <a:rPr lang="en-US" smtClean="0"/>
              <a:t>9/21/2022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11064552" y="6408000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6B5EA5A-BC32-A742-B11B-8E7414D5B53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 bwMode="auto">
          <a:xfrm>
            <a:off x="4259262" y="6408000"/>
            <a:ext cx="6572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9F5DECC8-1817-1C40-A787-5BBEA9EC14F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3">
            <a:biLevel thresh="25000"/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6258472"/>
            <a:ext cx="681255" cy="68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7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4" r:id="rId15"/>
    <p:sldLayoutId id="2147483666" r:id="rId16"/>
    <p:sldLayoutId id="2147483668" r:id="rId17"/>
    <p:sldLayoutId id="2147483669" r:id="rId18"/>
    <p:sldLayoutId id="2147483671" r:id="rId19"/>
    <p:sldLayoutId id="2147483672" r:id="rId20"/>
  </p:sldLayoutIdLst>
  <p:hf hdr="0" ftr="0" dt="0"/>
  <p:txStyles>
    <p:titleStyle>
      <a:lvl1pPr algn="l" defTabSz="914400" eaLnBrk="1" hangingPunct="1">
        <a:lnSpc>
          <a:spcPct val="90000"/>
        </a:lnSpc>
        <a:spcBef>
          <a:spcPts val="0"/>
        </a:spcBef>
        <a:buNone/>
        <a:defRPr sz="3600" b="1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eaLnBrk="1" hangingPunct="1">
        <a:lnSpc>
          <a:spcPct val="90000"/>
        </a:lnSpc>
        <a:spcBef>
          <a:spcPts val="1800"/>
        </a:spcBef>
        <a:spcAft>
          <a:spcPts val="400"/>
        </a:spcAft>
        <a:buFont typeface="Arial"/>
        <a:buNone/>
        <a:defRPr sz="2800" b="1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323850" indent="-324000" algn="l" defTabSz="914400" eaLnBrk="1" hangingPunct="1">
        <a:lnSpc>
          <a:spcPct val="100000"/>
        </a:lnSpc>
        <a:spcBef>
          <a:spcPts val="500"/>
        </a:spcBef>
        <a:spcAft>
          <a:spcPts val="300"/>
        </a:spcAft>
        <a:buFont typeface="Arial"/>
        <a:buChar char="•"/>
        <a:defRPr sz="24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648000" indent="-324000" algn="l" defTabSz="914400" eaLnBrk="1" hangingPunct="1">
        <a:lnSpc>
          <a:spcPct val="100000"/>
        </a:lnSpc>
        <a:spcBef>
          <a:spcPts val="500"/>
        </a:spcBef>
        <a:spcAft>
          <a:spcPts val="300"/>
        </a:spcAft>
        <a:buFont typeface="Arial"/>
        <a:buChar char="•"/>
        <a:defRPr sz="20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972000" indent="-324000" algn="l" defTabSz="914400" eaLnBrk="1" hangingPunct="1">
        <a:lnSpc>
          <a:spcPct val="100000"/>
        </a:lnSpc>
        <a:spcBef>
          <a:spcPts val="500"/>
        </a:spcBef>
        <a:spcAft>
          <a:spcPts val="300"/>
        </a:spcAft>
        <a:buFont typeface="Arial"/>
        <a:buChar char="•"/>
        <a:defRPr sz="20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eaLnBrk="1" hangingPunct="1">
        <a:lnSpc>
          <a:spcPct val="90000"/>
        </a:lnSpc>
        <a:spcBef>
          <a:spcPts val="500"/>
        </a:spcBef>
        <a:buFont typeface="Arial"/>
        <a:buChar char="•"/>
        <a:defRPr sz="16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eaLnBrk="1" hangingPunct="1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eaLnBrk="1" hangingPunct="1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eaLnBrk="1" hangingPunct="1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eaLnBrk="1" hangingPunct="1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stfc.ac.uk/event/260/contributions/3952/attachments/1276/2258/2022_09_19_NBI_BDF_SHiP.pdf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hyperlink" Target="http://link.aps.org/doi/10.1103/PhysRevAccelBeams.22.113001" TargetMode="External"/><Relationship Id="rId7" Type="http://schemas.microsoft.com/office/2007/relationships/hdphoto" Target="../media/hdphoto2.wdp"/><Relationship Id="rId2" Type="http://schemas.openxmlformats.org/officeDocument/2006/relationships/hyperlink" Target="http://dx.doi.org/10.1088/1748-0221/13/10/P10011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://cds.cern.ch/record/2703984/files/106-92-PB.pdf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cds.cern.ch/record/2802705/files/2022_03_01_BDF_location_study_CDS.pdf" TargetMode="Externa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3.png"/><Relationship Id="rId4" Type="http://schemas.openxmlformats.org/officeDocument/2006/relationships/image" Target="../media/image5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 bwMode="auto">
          <a:xfrm>
            <a:off x="407987" y="3068960"/>
            <a:ext cx="11376025" cy="2153265"/>
          </a:xfrm>
        </p:spPr>
        <p:txBody>
          <a:bodyPr/>
          <a:lstStyle/>
          <a:p>
            <a:pPr>
              <a:defRPr/>
            </a:pPr>
            <a:r>
              <a:rPr lang="en-US" dirty="0"/>
              <a:t>Remote handling at CERN</a:t>
            </a:r>
            <a:br>
              <a:rPr lang="en-US" dirty="0"/>
            </a:br>
            <a:r>
              <a:rPr lang="en-US" sz="3600" dirty="0"/>
              <a:t>New SPS internal beam dump</a:t>
            </a:r>
            <a:br>
              <a:rPr lang="en-US" sz="3600" dirty="0"/>
            </a:br>
            <a:r>
              <a:rPr lang="en-US" sz="3600" dirty="0"/>
              <a:t>Beam Dump Facility proposal</a:t>
            </a:r>
            <a:br>
              <a:rPr lang="en-US" sz="3600" dirty="0"/>
            </a:br>
            <a:r>
              <a:rPr lang="en-US" sz="3200" dirty="0"/>
              <a:t>NBI 2022 – Abingdon (UK)</a:t>
            </a:r>
            <a:endParaRPr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 bwMode="auto">
          <a:xfrm>
            <a:off x="413936" y="5661248"/>
            <a:ext cx="11376026" cy="803787"/>
          </a:xfrm>
        </p:spPr>
        <p:txBody>
          <a:bodyPr/>
          <a:lstStyle/>
          <a:p>
            <a:pPr algn="l">
              <a:defRPr/>
            </a:pPr>
            <a:r>
              <a:rPr lang="en-US" sz="1800" dirty="0"/>
              <a:t>M. Calviani, R. Franqueira Ximenes, </a:t>
            </a:r>
            <a:r>
              <a:rPr lang="en-US" sz="1800" u="sng" dirty="0"/>
              <a:t>J-L. Grenard</a:t>
            </a:r>
            <a:r>
              <a:rPr lang="en-US" sz="1800" dirty="0"/>
              <a:t>, D. Grenier, J M. Martin Ruiz, A. Perillo Marcone - CERN</a:t>
            </a:r>
            <a:endParaRPr dirty="0"/>
          </a:p>
          <a:p>
            <a:pPr algn="l">
              <a:defRPr/>
            </a:pPr>
            <a:r>
              <a:rPr lang="en-US" sz="1800" dirty="0"/>
              <a:t>21-09-2022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A55620-B7DE-EA61-4DA2-7D32AB997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416" y="392965"/>
            <a:ext cx="1840992" cy="253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A41BD1B-978E-3323-8FDE-8436542F1A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27982" y="1470063"/>
            <a:ext cx="6144682" cy="4608512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4107ED61-E576-1131-7A60-0467B6417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Beam dump utilities connections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4208DF-58E4-6857-90E9-9F4302E0A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10</a:t>
            </a:fld>
            <a:endParaRPr lang="en-US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A9F42809-1C1C-5D0D-DFAE-F612DBBCC950}"/>
              </a:ext>
            </a:extLst>
          </p:cNvPr>
          <p:cNvSpPr txBox="1">
            <a:spLocks/>
          </p:cNvSpPr>
          <p:nvPr/>
        </p:nvSpPr>
        <p:spPr bwMode="auto">
          <a:xfrm>
            <a:off x="407989" y="1592263"/>
            <a:ext cx="5399979" cy="4608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eaLnBrk="1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/>
              <a:buChar char="•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/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/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eaLnBrk="1" hangingPunct="1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  <a:defRPr sz="16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0" dirty="0"/>
              <a:t>All utilities located outside the shielding in ‘’a human’’ accessible environment</a:t>
            </a:r>
          </a:p>
        </p:txBody>
      </p:sp>
      <p:pic>
        <p:nvPicPr>
          <p:cNvPr id="9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626867E8-2090-40A8-2E10-836E508EF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4" y="3032940"/>
            <a:ext cx="3816424" cy="3053139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51C9D598-B305-340E-96AB-E2009D07B5E2}"/>
              </a:ext>
            </a:extLst>
          </p:cNvPr>
          <p:cNvSpPr/>
          <p:nvPr/>
        </p:nvSpPr>
        <p:spPr>
          <a:xfrm rot="868501">
            <a:off x="1631504" y="5157192"/>
            <a:ext cx="1008112" cy="5040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522E618-AA05-1BC2-2625-7C79EF96DAC8}"/>
              </a:ext>
            </a:extLst>
          </p:cNvPr>
          <p:cNvCxnSpPr/>
          <p:nvPr/>
        </p:nvCxnSpPr>
        <p:spPr>
          <a:xfrm flipV="1">
            <a:off x="2686612" y="4149080"/>
            <a:ext cx="3121356" cy="122413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85938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F945932-B2D7-F4B7-BAEE-C684D17E7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592263"/>
            <a:ext cx="10656563" cy="828625"/>
          </a:xfrm>
        </p:spPr>
        <p:txBody>
          <a:bodyPr/>
          <a:lstStyle/>
          <a:p>
            <a:r>
              <a:rPr lang="en-GB" b="0" dirty="0"/>
              <a:t>Capability to measure and align the beam dump without full shielding opening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8CE8E0-2B52-56CA-0CC4-082B869CC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Remote measurement and alignment capabilities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4219D3-5BBF-1C8E-BC20-BA774497A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0E00F5-67D2-B3A8-9441-29F0915A46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3" t="3367" r="15123" b="3300"/>
          <a:stretch/>
        </p:blipFill>
        <p:spPr>
          <a:xfrm>
            <a:off x="1055440" y="2548002"/>
            <a:ext cx="3596858" cy="35115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B1A1A6-E39F-5284-25F1-CC2239DBB31A}"/>
              </a:ext>
            </a:extLst>
          </p:cNvPr>
          <p:cNvSpPr txBox="1"/>
          <p:nvPr/>
        </p:nvSpPr>
        <p:spPr bwMode="auto">
          <a:xfrm>
            <a:off x="5087888" y="2548002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Removable shielding plugs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1625308-A4EE-E7A5-2337-D94AC0FBA7B7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3215680" y="2871168"/>
            <a:ext cx="1872208" cy="4858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3CE8D62-5896-4A18-DE5C-9BA309F3F7C6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4079776" y="2871168"/>
            <a:ext cx="1008112" cy="18539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189CDF81-42F5-0A71-0B03-EC4D1ED708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97"/>
          <a:stretch/>
        </p:blipFill>
        <p:spPr>
          <a:xfrm>
            <a:off x="7896200" y="2891825"/>
            <a:ext cx="4104456" cy="30905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0976E93-17AE-74B9-7D1F-5210BC51EA8B}"/>
              </a:ext>
            </a:extLst>
          </p:cNvPr>
          <p:cNvSpPr txBox="1"/>
          <p:nvPr/>
        </p:nvSpPr>
        <p:spPr bwMode="auto">
          <a:xfrm>
            <a:off x="6240016" y="3550212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Remote measurement bars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F13E23D-4A0C-936B-B72A-1103638D06B1}"/>
              </a:ext>
            </a:extLst>
          </p:cNvPr>
          <p:cNvCxnSpPr>
            <a:cxnSpLocks/>
            <a:stCxn id="13" idx="3"/>
          </p:cNvCxnSpPr>
          <p:nvPr/>
        </p:nvCxnSpPr>
        <p:spPr>
          <a:xfrm flipV="1">
            <a:off x="8688288" y="3781263"/>
            <a:ext cx="648072" cy="921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6B213A1-2C7E-C055-A3B1-FE39098A3860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8688288" y="3873378"/>
            <a:ext cx="2160240" cy="13923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538B0B1-D24E-0BEB-33F8-A9BC886909FF}"/>
              </a:ext>
            </a:extLst>
          </p:cNvPr>
          <p:cNvSpPr txBox="1"/>
          <p:nvPr/>
        </p:nvSpPr>
        <p:spPr bwMode="auto">
          <a:xfrm>
            <a:off x="5591944" y="5085184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Remote support actuators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B92F0A4-ACFD-3A8F-A7A5-C991A496979D}"/>
              </a:ext>
            </a:extLst>
          </p:cNvPr>
          <p:cNvCxnSpPr>
            <a:cxnSpLocks/>
          </p:cNvCxnSpPr>
          <p:nvPr/>
        </p:nvCxnSpPr>
        <p:spPr>
          <a:xfrm>
            <a:off x="7536160" y="5265737"/>
            <a:ext cx="3024336" cy="3832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655D629-BADB-0881-40DC-283A211D7988}"/>
              </a:ext>
            </a:extLst>
          </p:cNvPr>
          <p:cNvCxnSpPr>
            <a:cxnSpLocks/>
          </p:cNvCxnSpPr>
          <p:nvPr/>
        </p:nvCxnSpPr>
        <p:spPr>
          <a:xfrm flipH="1" flipV="1">
            <a:off x="4007768" y="5085184"/>
            <a:ext cx="1436618" cy="3722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DDDA67A-C68B-EEDF-1ACC-F8234869C7EE}"/>
              </a:ext>
            </a:extLst>
          </p:cNvPr>
          <p:cNvCxnSpPr>
            <a:cxnSpLocks/>
          </p:cNvCxnSpPr>
          <p:nvPr/>
        </p:nvCxnSpPr>
        <p:spPr>
          <a:xfrm flipH="1" flipV="1">
            <a:off x="4439816" y="4922525"/>
            <a:ext cx="1002149" cy="5348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36240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344" y="1268760"/>
            <a:ext cx="3605647" cy="4696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4919" y="2505077"/>
            <a:ext cx="7165737" cy="34417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6A926E2-7649-2D0D-8FC4-1DEBFC5474A5}"/>
              </a:ext>
            </a:extLst>
          </p:cNvPr>
          <p:cNvSpPr txBox="1">
            <a:spLocks/>
          </p:cNvSpPr>
          <p:nvPr/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/>
          <a:lstStyle>
            <a:lvl1pPr algn="l" defTabSz="914400" eaLnBrk="1" hangingPunct="1">
              <a:lnSpc>
                <a:spcPct val="90000"/>
              </a:lnSpc>
              <a:spcBef>
                <a:spcPts val="0"/>
              </a:spcBef>
              <a:buNone/>
              <a:defRPr sz="36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Beam dump remote handling features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1DD995-11CC-DA8A-978B-BFB1383DD915}"/>
              </a:ext>
            </a:extLst>
          </p:cNvPr>
          <p:cNvSpPr txBox="1"/>
          <p:nvPr/>
        </p:nvSpPr>
        <p:spPr bwMode="auto">
          <a:xfrm>
            <a:off x="4223792" y="218925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Pre guides pins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CF2B43F-FD7D-B6D9-6CF0-AF110244B933}"/>
              </a:ext>
            </a:extLst>
          </p:cNvPr>
          <p:cNvCxnSpPr>
            <a:stCxn id="6" idx="1"/>
          </p:cNvCxnSpPr>
          <p:nvPr/>
        </p:nvCxnSpPr>
        <p:spPr>
          <a:xfrm flipH="1">
            <a:off x="1847528" y="2373916"/>
            <a:ext cx="2376264" cy="12431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11E1348-E8CD-1DA3-8023-F1439E66AD3F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1847528" y="2373916"/>
            <a:ext cx="2376264" cy="15591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5B6B9F4-E4EA-848C-8A24-142DD5DA3588}"/>
              </a:ext>
            </a:extLst>
          </p:cNvPr>
          <p:cNvSpPr txBox="1"/>
          <p:nvPr/>
        </p:nvSpPr>
        <p:spPr bwMode="auto">
          <a:xfrm>
            <a:off x="7176120" y="1439335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Lifting points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BF99626-983C-1C5E-6217-653E407B0F6A}"/>
              </a:ext>
            </a:extLst>
          </p:cNvPr>
          <p:cNvCxnSpPr/>
          <p:nvPr/>
        </p:nvCxnSpPr>
        <p:spPr>
          <a:xfrm>
            <a:off x="7968208" y="1873238"/>
            <a:ext cx="72008" cy="8700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1E4C7BF-4286-FB74-FBD3-DC23528605F9}"/>
              </a:ext>
            </a:extLst>
          </p:cNvPr>
          <p:cNvCxnSpPr>
            <a:cxnSpLocks/>
          </p:cNvCxnSpPr>
          <p:nvPr/>
        </p:nvCxnSpPr>
        <p:spPr>
          <a:xfrm>
            <a:off x="7968208" y="1873238"/>
            <a:ext cx="1152128" cy="6853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92FC057-FCC5-8D43-59C8-D305A06A730D}"/>
              </a:ext>
            </a:extLst>
          </p:cNvPr>
          <p:cNvSpPr txBox="1"/>
          <p:nvPr/>
        </p:nvSpPr>
        <p:spPr bwMode="auto">
          <a:xfrm>
            <a:off x="3318078" y="1130788"/>
            <a:ext cx="36984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Dump core and primary shielding</a:t>
            </a:r>
          </a:p>
          <a:p>
            <a:r>
              <a:rPr lang="en-GB" dirty="0"/>
              <a:t>~22t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391D2CF-06FA-5473-4CAB-963A8CF70456}"/>
              </a:ext>
            </a:extLst>
          </p:cNvPr>
          <p:cNvCxnSpPr>
            <a:cxnSpLocks/>
          </p:cNvCxnSpPr>
          <p:nvPr/>
        </p:nvCxnSpPr>
        <p:spPr>
          <a:xfrm flipH="1">
            <a:off x="2423592" y="1453953"/>
            <a:ext cx="894486" cy="4192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17609CD-65B3-13D5-6B45-6E033412B34A}"/>
              </a:ext>
            </a:extLst>
          </p:cNvPr>
          <p:cNvSpPr txBox="1"/>
          <p:nvPr/>
        </p:nvSpPr>
        <p:spPr bwMode="auto">
          <a:xfrm>
            <a:off x="10247784" y="5418665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Support points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2536396-AFAA-9CD4-69EB-3B94A8B98199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9696400" y="5418665"/>
            <a:ext cx="551384" cy="184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1A19949-0E05-37B9-DBFC-761341B7CC20}"/>
              </a:ext>
            </a:extLst>
          </p:cNvPr>
          <p:cNvCxnSpPr>
            <a:cxnSpLocks/>
            <a:stCxn id="22" idx="1"/>
          </p:cNvCxnSpPr>
          <p:nvPr/>
        </p:nvCxnSpPr>
        <p:spPr>
          <a:xfrm flipH="1">
            <a:off x="7320136" y="5603331"/>
            <a:ext cx="2927648" cy="1432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B023BED-BE49-90BA-5DD7-AA8A5A976697}"/>
              </a:ext>
            </a:extLst>
          </p:cNvPr>
          <p:cNvCxnSpPr>
            <a:cxnSpLocks/>
            <a:stCxn id="22" idx="1"/>
          </p:cNvCxnSpPr>
          <p:nvPr/>
        </p:nvCxnSpPr>
        <p:spPr>
          <a:xfrm flipH="1">
            <a:off x="8616280" y="5603331"/>
            <a:ext cx="1631504" cy="2865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365B09-FBB8-C513-2968-58CB39026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641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DB3FC-19CC-037B-0E22-81FAE3DD9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Beam dump remote handling features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F91D5B-5849-DCE4-21DA-54DBE304F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7BBAE9-5546-3370-FC71-3D1DD5C85BC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0" dirty="0"/>
              <a:t>Lifting point lifting mushrooms and twist lock CERN style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0" dirty="0"/>
              <a:t>Pre alignment guides</a:t>
            </a:r>
          </a:p>
        </p:txBody>
      </p:sp>
      <p:pic>
        <p:nvPicPr>
          <p:cNvPr id="6" name="Picture 5" descr="A picture containing green&#10;&#10;Description automatically generated">
            <a:extLst>
              <a:ext uri="{FF2B5EF4-FFF2-40B4-BE49-F238E27FC236}">
                <a16:creationId xmlns:a16="http://schemas.microsoft.com/office/drawing/2014/main" id="{C0583F7C-7B5E-14FC-89C8-87266FE11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096" y="2021715"/>
            <a:ext cx="5071872" cy="3803904"/>
          </a:xfrm>
          <a:prstGeom prst="rect">
            <a:avLst/>
          </a:prstGeom>
        </p:spPr>
      </p:pic>
      <p:pic>
        <p:nvPicPr>
          <p:cNvPr id="8" name="Picture 7" descr="A picture containing green, miller&#10;&#10;Description automatically generated">
            <a:extLst>
              <a:ext uri="{FF2B5EF4-FFF2-40B4-BE49-F238E27FC236}">
                <a16:creationId xmlns:a16="http://schemas.microsoft.com/office/drawing/2014/main" id="{852634D2-B41E-8D65-C802-C11B65160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547" y="3328393"/>
            <a:ext cx="5199900" cy="292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0093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icture containing building, ground, outdoor, green&#10;&#10;Description automatically generated">
            <a:extLst>
              <a:ext uri="{FF2B5EF4-FFF2-40B4-BE49-F238E27FC236}">
                <a16:creationId xmlns:a16="http://schemas.microsoft.com/office/drawing/2014/main" id="{24F245F7-881F-CFED-C560-BEE906461B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2453"/>
          <a:stretch/>
        </p:blipFill>
        <p:spPr>
          <a:xfrm>
            <a:off x="6343597" y="71285"/>
            <a:ext cx="5773251" cy="335771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AB4BFAB-CC4E-2A02-D2CF-77C8E078C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Supports </a:t>
            </a:r>
            <a:r>
              <a:rPr lang="fr-CH" dirty="0" err="1"/>
              <a:t>remote</a:t>
            </a:r>
            <a:r>
              <a:rPr lang="fr-CH" dirty="0"/>
              <a:t> exchange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78BFCC-8792-409B-F54E-19B186BE3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312C7F-7DF1-A7E2-1B1F-3801FDE52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620" y="3909121"/>
            <a:ext cx="5661444" cy="1938035"/>
          </a:xfrm>
          <a:prstGeom prst="rect">
            <a:avLst/>
          </a:prstGeom>
          <a:ln>
            <a:noFill/>
          </a:ln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36533D-6465-8FAA-4728-549B88958862}"/>
              </a:ext>
            </a:extLst>
          </p:cNvPr>
          <p:cNvSpPr txBox="1">
            <a:spLocks/>
          </p:cNvSpPr>
          <p:nvPr/>
        </p:nvSpPr>
        <p:spPr bwMode="auto">
          <a:xfrm>
            <a:off x="407988" y="1556792"/>
            <a:ext cx="5345916" cy="4608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eaLnBrk="1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/>
              <a:buChar char="•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/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/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eaLnBrk="1" hangingPunct="1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  <a:defRPr sz="16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0" dirty="0"/>
              <a:t>Radiation tolerant alignment support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0" dirty="0"/>
              <a:t>Full  remote exchange of the supports included in the design</a:t>
            </a:r>
          </a:p>
        </p:txBody>
      </p:sp>
      <p:pic>
        <p:nvPicPr>
          <p:cNvPr id="5" name="Picture 4" descr="A picture containing electronics, circuit&#10;&#10;Description automatically generated">
            <a:extLst>
              <a:ext uri="{FF2B5EF4-FFF2-40B4-BE49-F238E27FC236}">
                <a16:creationId xmlns:a16="http://schemas.microsoft.com/office/drawing/2014/main" id="{68CB650A-392F-1164-2BFC-5DFB53C8DF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4392" y="3011580"/>
            <a:ext cx="2392272" cy="318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3885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DB3FC-19CC-037B-0E22-81FAE3DD9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Beam dump remote handling features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F91D5B-5849-DCE4-21DA-54DBE304F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Content Placeholder 5" descr="A picture containing indoor, old, dirty, miller&#10;&#10;Description automatically generated">
            <a:extLst>
              <a:ext uri="{FF2B5EF4-FFF2-40B4-BE49-F238E27FC236}">
                <a16:creationId xmlns:a16="http://schemas.microsoft.com/office/drawing/2014/main" id="{762BE412-2C1D-F3D7-BE03-E9DD590467A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19336" y="1052736"/>
            <a:ext cx="6245656" cy="4996525"/>
          </a:xfrm>
        </p:spPr>
      </p:pic>
      <p:pic>
        <p:nvPicPr>
          <p:cNvPr id="9" name="Picture 8" descr="A picture containing indoor, green&#10;&#10;Description automatically generated">
            <a:extLst>
              <a:ext uri="{FF2B5EF4-FFF2-40B4-BE49-F238E27FC236}">
                <a16:creationId xmlns:a16="http://schemas.microsoft.com/office/drawing/2014/main" id="{731800EF-8D07-F339-2B0F-F13644703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8726" y="1225892"/>
            <a:ext cx="5507770" cy="440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5703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36711-D6E2-61C7-CAA1-7B0A00290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New SPS Beam dump 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338185-6503-274E-71C1-0C9DB2DA9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F65720-C156-827E-3F64-85AEDF7EB0C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b="0" dirty="0"/>
              <a:t>System designed respect to the </a:t>
            </a:r>
            <a:r>
              <a:rPr lang="en-GB" dirty="0"/>
              <a:t>ALARA</a:t>
            </a:r>
            <a:r>
              <a:rPr lang="en-GB" b="0" dirty="0"/>
              <a:t> principle</a:t>
            </a:r>
          </a:p>
          <a:p>
            <a:r>
              <a:rPr lang="en-GB" b="0" dirty="0"/>
              <a:t>Full assembly of the system prior to final installation the tunnel</a:t>
            </a:r>
          </a:p>
          <a:p>
            <a:pPr lvl="1"/>
            <a:r>
              <a:rPr lang="en-GB" dirty="0"/>
              <a:t>Optimization of schedule (work performed in parallel to infrastructure modifications)</a:t>
            </a:r>
          </a:p>
          <a:p>
            <a:pPr lvl="1"/>
            <a:r>
              <a:rPr lang="en-GB" dirty="0"/>
              <a:t>Preliminary test of procedures</a:t>
            </a:r>
          </a:p>
          <a:p>
            <a:r>
              <a:rPr lang="en-GB" b="0" dirty="0"/>
              <a:t>Full rehearsal of beam dump replacement including ancillaries held in the tunnel</a:t>
            </a:r>
          </a:p>
          <a:p>
            <a:endParaRPr lang="en-GB" dirty="0"/>
          </a:p>
          <a:p>
            <a:r>
              <a:rPr lang="en-GB" dirty="0"/>
              <a:t>Huge know how gain over the implementation of such system reusing an already built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18099264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02E51-F105-B4B8-9906-D39988322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BDF </a:t>
            </a:r>
            <a:r>
              <a:rPr lang="fr-CH" dirty="0" err="1"/>
              <a:t>target</a:t>
            </a:r>
            <a:r>
              <a:rPr lang="fr-CH" dirty="0"/>
              <a:t> </a:t>
            </a:r>
            <a:r>
              <a:rPr lang="fr-CH" dirty="0" err="1"/>
              <a:t>complex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88E11F-900E-25D6-8151-BDC532636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9ADF88-206F-D822-72C5-6671AC291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6408" y="1308752"/>
            <a:ext cx="4372670" cy="409971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CD6869-C050-337C-4ECA-ED317198CA3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1" y="1245522"/>
            <a:ext cx="6926559" cy="5028279"/>
          </a:xfrm>
        </p:spPr>
        <p:txBody>
          <a:bodyPr/>
          <a:lstStyle/>
          <a:p>
            <a:r>
              <a:rPr lang="en-GB" b="0" dirty="0"/>
              <a:t>Design of the target complex linked to the experiment SHIP</a:t>
            </a:r>
          </a:p>
          <a:p>
            <a:r>
              <a:rPr lang="en-GB" sz="2400" b="0" dirty="0">
                <a:hlinkClick r:id="rId3"/>
              </a:rPr>
              <a:t>Search for Hidden Particles at the SPS Beam Dump Facility</a:t>
            </a:r>
            <a:r>
              <a:rPr lang="en-GB" sz="2400" b="0" dirty="0"/>
              <a:t> </a:t>
            </a:r>
            <a:r>
              <a:rPr lang="en-GB" sz="1600" b="0" dirty="0"/>
              <a:t>R. Jacobsson 19.09</a:t>
            </a:r>
            <a:endParaRPr lang="en-GB" sz="2400" b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6D4757-1508-CA15-B469-9AB515F667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2839" y="107748"/>
            <a:ext cx="1247775" cy="1466850"/>
          </a:xfrm>
          <a:prstGeom prst="rect">
            <a:avLst/>
          </a:prstGeom>
        </p:spPr>
      </p:pic>
      <p:pic>
        <p:nvPicPr>
          <p:cNvPr id="7" name="Picture 6" descr="A picture containing text, printer&#10;&#10;Description automatically generated">
            <a:extLst>
              <a:ext uri="{FF2B5EF4-FFF2-40B4-BE49-F238E27FC236}">
                <a16:creationId xmlns:a16="http://schemas.microsoft.com/office/drawing/2014/main" id="{5A43653F-0837-3069-6986-F39C917165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22" y="3148553"/>
            <a:ext cx="7737772" cy="312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6773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3B3EBA5-E4E5-444C-95CC-6B0A6F322C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592263"/>
            <a:ext cx="6363676" cy="4608512"/>
          </a:xfrm>
        </p:spPr>
        <p:txBody>
          <a:bodyPr/>
          <a:lstStyle/>
          <a:p>
            <a:r>
              <a:rPr lang="en-GB" b="0" dirty="0"/>
              <a:t>Whole target complex embedded in a large Helium vessel</a:t>
            </a:r>
          </a:p>
          <a:p>
            <a:r>
              <a:rPr lang="en-GB" b="0" dirty="0"/>
              <a:t>Direct accessibility of equipment from surface</a:t>
            </a:r>
          </a:p>
          <a:p>
            <a:r>
              <a:rPr lang="en-GB" b="0" dirty="0"/>
              <a:t>Concept base on having a possible ‘’green’’ facility after decommissioning</a:t>
            </a:r>
          </a:p>
          <a:p>
            <a:pPr marL="0" indent="0">
              <a:buNone/>
            </a:pPr>
            <a:r>
              <a:rPr lang="en-GB" sz="1400" b="0" i="1" dirty="0"/>
              <a:t>Design development for the beam dump facility target complex at CERN</a:t>
            </a:r>
            <a:r>
              <a:rPr lang="en-GB" sz="1400" b="0" dirty="0"/>
              <a:t>            </a:t>
            </a:r>
            <a:r>
              <a:rPr lang="en-GB" sz="1400" b="0" dirty="0">
                <a:hlinkClick r:id="rId2"/>
              </a:rPr>
              <a:t>J. </a:t>
            </a:r>
            <a:r>
              <a:rPr lang="en-GB" sz="1400" b="0" dirty="0" err="1">
                <a:hlinkClick r:id="rId2"/>
              </a:rPr>
              <a:t>Instrum</a:t>
            </a:r>
            <a:r>
              <a:rPr lang="en-GB" sz="1400" b="0" dirty="0">
                <a:hlinkClick r:id="rId2"/>
              </a:rPr>
              <a:t>. 13, P10011 (2018)</a:t>
            </a:r>
            <a:endParaRPr lang="en-GB" sz="1400" b="0" dirty="0"/>
          </a:p>
          <a:p>
            <a:pPr marL="0" indent="0">
              <a:buNone/>
            </a:pPr>
            <a:r>
              <a:rPr lang="en-GB" sz="1400" b="0" i="1" dirty="0"/>
              <a:t>Design of a high power production target for the beam dump facility at CERN</a:t>
            </a:r>
            <a:r>
              <a:rPr lang="en-GB" sz="1400" b="0" dirty="0"/>
              <a:t> </a:t>
            </a:r>
            <a:r>
              <a:rPr lang="en-GB" sz="1400" b="0" dirty="0">
                <a:hlinkClick r:id="rId3"/>
              </a:rPr>
              <a:t>Phys. Rev. Accel. Beams 22, 113001 (2019)</a:t>
            </a:r>
            <a:endParaRPr lang="en-GB" sz="2000" b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BD35D-C244-40D3-9CB5-D4510D030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BDF </a:t>
            </a:r>
            <a:r>
              <a:rPr lang="fr-CH" dirty="0" err="1"/>
              <a:t>target</a:t>
            </a:r>
            <a:r>
              <a:rPr lang="fr-CH" dirty="0"/>
              <a:t> </a:t>
            </a:r>
            <a:r>
              <a:rPr lang="fr-CH" dirty="0" err="1"/>
              <a:t>complex</a:t>
            </a:r>
            <a:r>
              <a:rPr lang="fr-CH" dirty="0"/>
              <a:t> TT90 concept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4084B-4DC2-44CC-845D-A1EBE2685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18</a:t>
            </a:fld>
            <a:endParaRPr lang="en-US"/>
          </a:p>
        </p:txBody>
      </p:sp>
      <p:sp>
        <p:nvSpPr>
          <p:cNvPr id="6" name="Rectangle 17">
            <a:extLst>
              <a:ext uri="{FF2B5EF4-FFF2-40B4-BE49-F238E27FC236}">
                <a16:creationId xmlns:a16="http://schemas.microsoft.com/office/drawing/2014/main" id="{44C1D5AF-E74F-485F-AC0A-1E71FDD464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6040" y="159226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E7014D6-6881-4426-A582-51A34F6F3DDD}"/>
              </a:ext>
            </a:extLst>
          </p:cNvPr>
          <p:cNvGrpSpPr/>
          <p:nvPr/>
        </p:nvGrpSpPr>
        <p:grpSpPr>
          <a:xfrm>
            <a:off x="6671623" y="655636"/>
            <a:ext cx="5472430" cy="4190245"/>
            <a:chOff x="0" y="-87923"/>
            <a:chExt cx="5472846" cy="419037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B8FFE1B-347A-4406-8804-4BF408C3F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114" y="214792"/>
              <a:ext cx="4067810" cy="3482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 Box 2">
              <a:extLst>
                <a:ext uri="{FF2B5EF4-FFF2-40B4-BE49-F238E27FC236}">
                  <a16:creationId xmlns:a16="http://schemas.microsoft.com/office/drawing/2014/main" id="{BE00801A-63F3-4750-8439-DAF54AAED0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7476" y="-87923"/>
              <a:ext cx="1205230" cy="555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ts val="1400"/>
                </a:lnSpc>
                <a:spcBef>
                  <a:spcPts val="700"/>
                </a:spcBef>
                <a:spcAft>
                  <a:spcPts val="700"/>
                </a:spcAft>
              </a:pPr>
              <a:r>
                <a:rPr lang="en-US" sz="100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Mobile Shielding</a:t>
              </a:r>
              <a:endParaRPr lang="en-GB" sz="1000">
                <a:effectLst/>
                <a:latin typeface="Arial" panose="020B060402020202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0" name="Text Box 2">
              <a:extLst>
                <a:ext uri="{FF2B5EF4-FFF2-40B4-BE49-F238E27FC236}">
                  <a16:creationId xmlns:a16="http://schemas.microsoft.com/office/drawing/2014/main" id="{BF143A49-FAC8-459E-A29B-F6E32EC77A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7476" y="214793"/>
              <a:ext cx="1055370" cy="539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ts val="1400"/>
                </a:lnSpc>
                <a:spcBef>
                  <a:spcPts val="700"/>
                </a:spcBef>
                <a:spcAft>
                  <a:spcPts val="700"/>
                </a:spcAft>
              </a:pPr>
              <a:r>
                <a:rPr lang="en-US" sz="100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Above Coil Shielding</a:t>
              </a:r>
              <a:endParaRPr lang="en-GB" sz="1000">
                <a:effectLst/>
                <a:latin typeface="Arial" panose="020B060402020202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1" name="Text Box 2">
              <a:extLst>
                <a:ext uri="{FF2B5EF4-FFF2-40B4-BE49-F238E27FC236}">
                  <a16:creationId xmlns:a16="http://schemas.microsoft.com/office/drawing/2014/main" id="{C4464CD8-49AE-4C32-980E-57357ED117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1610" y="1877681"/>
              <a:ext cx="831215" cy="707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ts val="1400"/>
                </a:lnSpc>
                <a:spcBef>
                  <a:spcPts val="700"/>
                </a:spcBef>
                <a:spcAft>
                  <a:spcPts val="700"/>
                </a:spcAft>
              </a:pPr>
              <a:r>
                <a:rPr lang="en-US" sz="100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US1010 Shielding</a:t>
              </a:r>
              <a:endParaRPr lang="en-GB" sz="1000">
                <a:effectLst/>
                <a:latin typeface="Arial" panose="020B0604020202020204" pitchFamily="34" charset="0"/>
                <a:ea typeface="Calibri" panose="020F0502020204030204" pitchFamily="34" charset="0"/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4D084D2-5AB9-4954-9B4A-B2A84417CBF9}"/>
                </a:ext>
              </a:extLst>
            </p:cNvPr>
            <p:cNvCxnSpPr/>
            <p:nvPr/>
          </p:nvCxnSpPr>
          <p:spPr>
            <a:xfrm flipH="1">
              <a:off x="2632736" y="165697"/>
              <a:ext cx="332509" cy="730596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 Box 2">
              <a:extLst>
                <a:ext uri="{FF2B5EF4-FFF2-40B4-BE49-F238E27FC236}">
                  <a16:creationId xmlns:a16="http://schemas.microsoft.com/office/drawing/2014/main" id="{9BED8647-FD6A-447F-B4C5-D46582392D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26640" y="3562703"/>
              <a:ext cx="1412875" cy="539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ts val="1400"/>
                </a:lnSpc>
                <a:spcBef>
                  <a:spcPts val="700"/>
                </a:spcBef>
                <a:spcAft>
                  <a:spcPts val="700"/>
                </a:spcAft>
              </a:pPr>
              <a:r>
                <a:rPr lang="en-US" sz="1000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Proximity Shielding</a:t>
              </a:r>
              <a:endParaRPr lang="en-GB" sz="1000" dirty="0">
                <a:effectLst/>
                <a:latin typeface="Arial" panose="020B060402020202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4" name="Text Box 2">
              <a:extLst>
                <a:ext uri="{FF2B5EF4-FFF2-40B4-BE49-F238E27FC236}">
                  <a16:creationId xmlns:a16="http://schemas.microsoft.com/office/drawing/2014/main" id="{84E6F117-CE67-4DBF-BF50-B23F46AADD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69640" y="3597739"/>
              <a:ext cx="1540360" cy="4327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ts val="1400"/>
                </a:lnSpc>
                <a:spcBef>
                  <a:spcPts val="700"/>
                </a:spcBef>
                <a:spcAft>
                  <a:spcPts val="700"/>
                </a:spcAft>
              </a:pPr>
              <a:r>
                <a:rPr lang="en-US" sz="1000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Target</a:t>
              </a:r>
              <a:endParaRPr lang="en-GB" sz="1000" dirty="0">
                <a:effectLst/>
                <a:latin typeface="Arial" panose="020B0604020202020204" pitchFamily="34" charset="0"/>
                <a:ea typeface="Calibri" panose="020F0502020204030204" pitchFamily="34" charset="0"/>
              </a:endParaRP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64B352F-5397-4601-9E75-463D75BF36F6}"/>
                </a:ext>
              </a:extLst>
            </p:cNvPr>
            <p:cNvCxnSpPr/>
            <p:nvPr/>
          </p:nvCxnSpPr>
          <p:spPr>
            <a:xfrm flipH="1" flipV="1">
              <a:off x="3037772" y="2393396"/>
              <a:ext cx="540328" cy="118872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B2075C6-8B00-455A-8CE2-696F9E849755}"/>
                </a:ext>
              </a:extLst>
            </p:cNvPr>
            <p:cNvCxnSpPr/>
            <p:nvPr/>
          </p:nvCxnSpPr>
          <p:spPr>
            <a:xfrm flipH="1" flipV="1">
              <a:off x="2602051" y="2203152"/>
              <a:ext cx="207819" cy="146304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 Box 2">
              <a:extLst>
                <a:ext uri="{FF2B5EF4-FFF2-40B4-BE49-F238E27FC236}">
                  <a16:creationId xmlns:a16="http://schemas.microsoft.com/office/drawing/2014/main" id="{E2273DE7-E7F0-4CD0-A20A-1F1D7C36B1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55853" y="40678"/>
              <a:ext cx="1346200" cy="514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ts val="1400"/>
                </a:lnSpc>
                <a:spcBef>
                  <a:spcPts val="700"/>
                </a:spcBef>
                <a:spcAft>
                  <a:spcPts val="700"/>
                </a:spcAft>
              </a:pPr>
              <a:r>
                <a:rPr lang="en-US" sz="100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Upstream Shielding</a:t>
              </a:r>
              <a:endParaRPr lang="en-GB" sz="1000">
                <a:effectLst/>
                <a:latin typeface="Arial" panose="020B0604020202020204" pitchFamily="34" charset="0"/>
                <a:ea typeface="Calibri" panose="020F0502020204030204" pitchFamily="34" charset="0"/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615B194-6CEB-4CF0-9E04-696322E19A49}"/>
                </a:ext>
              </a:extLst>
            </p:cNvPr>
            <p:cNvCxnSpPr/>
            <p:nvPr/>
          </p:nvCxnSpPr>
          <p:spPr>
            <a:xfrm flipH="1">
              <a:off x="1411490" y="355941"/>
              <a:ext cx="332509" cy="730596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 Box 2">
              <a:extLst>
                <a:ext uri="{FF2B5EF4-FFF2-40B4-BE49-F238E27FC236}">
                  <a16:creationId xmlns:a16="http://schemas.microsoft.com/office/drawing/2014/main" id="{BBEC69AE-B458-4B85-87A3-806031D84B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643" y="3461219"/>
              <a:ext cx="1346200" cy="514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ts val="1400"/>
                </a:lnSpc>
                <a:spcBef>
                  <a:spcPts val="700"/>
                </a:spcBef>
                <a:spcAft>
                  <a:spcPts val="700"/>
                </a:spcAft>
              </a:pPr>
              <a:r>
                <a:rPr lang="en-US" sz="1000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Collimator and Shielding</a:t>
              </a:r>
              <a:endParaRPr lang="en-GB" sz="1000" dirty="0">
                <a:effectLst/>
                <a:latin typeface="Arial" panose="020B0604020202020204" pitchFamily="34" charset="0"/>
                <a:ea typeface="Calibri" panose="020F0502020204030204" pitchFamily="34" charset="0"/>
              </a:endParaRP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8B1A9432-DD99-4BCB-9357-2D2E69DDBFEE}"/>
                </a:ext>
              </a:extLst>
            </p:cNvPr>
            <p:cNvCxnSpPr/>
            <p:nvPr/>
          </p:nvCxnSpPr>
          <p:spPr>
            <a:xfrm flipV="1">
              <a:off x="1080097" y="2614325"/>
              <a:ext cx="157941" cy="1147157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Left Brace 20">
              <a:extLst>
                <a:ext uri="{FF2B5EF4-FFF2-40B4-BE49-F238E27FC236}">
                  <a16:creationId xmlns:a16="http://schemas.microsoft.com/office/drawing/2014/main" id="{C3148C26-B657-439E-B765-3F16F8D4B791}"/>
                </a:ext>
              </a:extLst>
            </p:cNvPr>
            <p:cNvSpPr/>
            <p:nvPr/>
          </p:nvSpPr>
          <p:spPr>
            <a:xfrm>
              <a:off x="699608" y="797799"/>
              <a:ext cx="127000" cy="1554480"/>
            </a:xfrm>
            <a:prstGeom prst="leftBrace">
              <a:avLst>
                <a:gd name="adj1" fmla="val 60539"/>
                <a:gd name="adj2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2" name="Text Box 2">
              <a:extLst>
                <a:ext uri="{FF2B5EF4-FFF2-40B4-BE49-F238E27FC236}">
                  <a16:creationId xmlns:a16="http://schemas.microsoft.com/office/drawing/2014/main" id="{B66EA956-CFC1-467C-86F7-8D3BEB9A53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1251931"/>
              <a:ext cx="941705" cy="6845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ts val="1400"/>
                </a:lnSpc>
                <a:spcBef>
                  <a:spcPts val="700"/>
                </a:spcBef>
                <a:spcAft>
                  <a:spcPts val="700"/>
                </a:spcAft>
              </a:pPr>
              <a:r>
                <a:rPr lang="en-US" sz="1000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Beam Window Assembly</a:t>
              </a:r>
              <a:endParaRPr lang="en-GB" sz="1000" dirty="0">
                <a:effectLst/>
                <a:latin typeface="Arial" panose="020B0604020202020204" pitchFamily="34" charset="0"/>
                <a:ea typeface="Calibri" panose="020F0502020204030204" pitchFamily="34" charset="0"/>
              </a:endParaRPr>
            </a:p>
          </p:txBody>
        </p:sp>
      </p:grpSp>
      <p:sp>
        <p:nvSpPr>
          <p:cNvPr id="23" name="Rectangle 26">
            <a:extLst>
              <a:ext uri="{FF2B5EF4-FFF2-40B4-BE49-F238E27FC236}">
                <a16:creationId xmlns:a16="http://schemas.microsoft.com/office/drawing/2014/main" id="{D25C06ED-4AD1-454B-84C7-2012CFD471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6040" y="62023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100D3BC-EB5D-4D69-BD4A-903E20FC72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468" t="1928" r="12022" b="11895"/>
          <a:stretch/>
        </p:blipFill>
        <p:spPr>
          <a:xfrm>
            <a:off x="7033929" y="4725516"/>
            <a:ext cx="2410518" cy="1538629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6C586925-94A9-D87D-7D87-194AEFC8167E}"/>
              </a:ext>
            </a:extLst>
          </p:cNvPr>
          <p:cNvGrpSpPr/>
          <p:nvPr/>
        </p:nvGrpSpPr>
        <p:grpSpPr>
          <a:xfrm>
            <a:off x="6960096" y="4931703"/>
            <a:ext cx="3521237" cy="1376715"/>
            <a:chOff x="3484139" y="4067051"/>
            <a:chExt cx="4727315" cy="1848262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DBF8EB3-31C6-083B-BDD5-232712760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45692" y="4067051"/>
              <a:ext cx="3150698" cy="1749984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3">
                  <a:satMod val="175000"/>
                  <a:alpha val="40000"/>
                </a:schemeClr>
              </a:glow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96F5F69-4220-5285-D8DA-68A1086801CA}"/>
                </a:ext>
              </a:extLst>
            </p:cNvPr>
            <p:cNvSpPr txBox="1"/>
            <p:nvPr/>
          </p:nvSpPr>
          <p:spPr bwMode="auto">
            <a:xfrm>
              <a:off x="3484139" y="5584757"/>
              <a:ext cx="3091462" cy="330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13 x TZM blocks (Ø250 x580 mm)</a:t>
              </a:r>
              <a:endParaRPr lang="en-GB" sz="1000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0C5B1EE-F7CC-5FC8-3B25-5E726715E0EA}"/>
                </a:ext>
              </a:extLst>
            </p:cNvPr>
            <p:cNvSpPr txBox="1"/>
            <p:nvPr/>
          </p:nvSpPr>
          <p:spPr bwMode="auto">
            <a:xfrm>
              <a:off x="5643159" y="5227965"/>
              <a:ext cx="2568295" cy="330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5x W blocks (Ø250 x780 mm)</a:t>
              </a:r>
              <a:endParaRPr lang="en-GB" sz="1000" dirty="0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7358710-CC25-AC65-37C0-6D7F01C111DE}"/>
                </a:ext>
              </a:extLst>
            </p:cNvPr>
            <p:cNvGrpSpPr/>
            <p:nvPr/>
          </p:nvGrpSpPr>
          <p:grpSpPr>
            <a:xfrm>
              <a:off x="4102820" y="4816615"/>
              <a:ext cx="2824487" cy="768142"/>
              <a:chOff x="7233229" y="4839999"/>
              <a:chExt cx="2824487" cy="768142"/>
            </a:xfrm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grpSpPr>
          <p:sp>
            <p:nvSpPr>
              <p:cNvPr id="34" name="Left Brace 33">
                <a:extLst>
                  <a:ext uri="{FF2B5EF4-FFF2-40B4-BE49-F238E27FC236}">
                    <a16:creationId xmlns:a16="http://schemas.microsoft.com/office/drawing/2014/main" id="{33B2765F-8880-13E5-A5C3-F791CD3B3347}"/>
                  </a:ext>
                </a:extLst>
              </p:cNvPr>
              <p:cNvSpPr/>
              <p:nvPr/>
            </p:nvSpPr>
            <p:spPr>
              <a:xfrm rot="15442837">
                <a:off x="7609822" y="4724113"/>
                <a:ext cx="347609" cy="1100795"/>
              </a:xfrm>
              <a:prstGeom prst="leftBrace">
                <a:avLst/>
              </a:prstGeom>
              <a:ln w="38100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" name="Left Brace 34">
                <a:extLst>
                  <a:ext uri="{FF2B5EF4-FFF2-40B4-BE49-F238E27FC236}">
                    <a16:creationId xmlns:a16="http://schemas.microsoft.com/office/drawing/2014/main" id="{4A26824E-0855-75FF-60E7-644BF1BB59F8}"/>
                  </a:ext>
                </a:extLst>
              </p:cNvPr>
              <p:cNvSpPr/>
              <p:nvPr/>
            </p:nvSpPr>
            <p:spPr>
              <a:xfrm rot="4655090" flipH="1">
                <a:off x="8824468" y="4321419"/>
                <a:ext cx="271489" cy="1308649"/>
              </a:xfrm>
              <a:prstGeom prst="leftBrace">
                <a:avLst/>
              </a:prstGeom>
              <a:ln w="38100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1474E5B6-A6ED-3543-D2DD-1DE4AF90698F}"/>
                  </a:ext>
                </a:extLst>
              </p:cNvPr>
              <p:cNvCxnSpPr>
                <a:cxnSpLocks/>
                <a:stCxn id="32" idx="0"/>
                <a:endCxn id="35" idx="1"/>
              </p:cNvCxnSpPr>
              <p:nvPr/>
            </p:nvCxnSpPr>
            <p:spPr>
              <a:xfrm flipH="1" flipV="1">
                <a:off x="8989396" y="5108314"/>
                <a:ext cx="1068320" cy="143034"/>
              </a:xfrm>
              <a:prstGeom prst="line">
                <a:avLst/>
              </a:prstGeom>
              <a:ln w="38100"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9DFD5494-ED67-B29C-C9E0-34581DC0B1B6}"/>
                  </a:ext>
                </a:extLst>
              </p:cNvPr>
              <p:cNvCxnSpPr>
                <a:cxnSpLocks/>
                <a:stCxn id="31" idx="0"/>
                <a:endCxn id="34" idx="1"/>
              </p:cNvCxnSpPr>
              <p:nvPr/>
            </p:nvCxnSpPr>
            <p:spPr>
              <a:xfrm flipH="1" flipV="1">
                <a:off x="7821598" y="5444118"/>
                <a:ext cx="338682" cy="164023"/>
              </a:xfrm>
              <a:prstGeom prst="line">
                <a:avLst/>
              </a:prstGeom>
              <a:ln w="38100"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1A1BC56B-ABB4-CF9C-B441-439603BC437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126" b="95487" l="20221" r="95470">
                        <a14:foregroundMark x1="23867" y1="74109" x2="21326" y2="73397"/>
                        <a14:foregroundMark x1="26077" y1="69121" x2="30055" y2="83373"/>
                        <a14:foregroundMark x1="89392" y1="39905" x2="90055" y2="30641"/>
                        <a14:foregroundMark x1="87293" y1="15914" x2="89834" y2="7126"/>
                        <a14:foregroundMark x1="90939" y1="36580" x2="95580" y2="29216"/>
                        <a14:foregroundMark x1="23646" y1="83848" x2="20331" y2="68884"/>
                        <a14:foregroundMark x1="23757" y1="93349" x2="25635" y2="95487"/>
                      </a14:backgroundRemoval>
                    </a14:imgEffect>
                  </a14:imgLayer>
                </a14:imgProps>
              </a:ext>
            </a:extLst>
          </a:blip>
          <a:srcRect l="15529"/>
          <a:stretch/>
        </p:blipFill>
        <p:spPr>
          <a:xfrm rot="395342">
            <a:off x="7275252" y="4912608"/>
            <a:ext cx="1937432" cy="9856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412157-9D38-6224-4C18-806DFFF4BECF}"/>
              </a:ext>
            </a:extLst>
          </p:cNvPr>
          <p:cNvSpPr txBox="1"/>
          <p:nvPr/>
        </p:nvSpPr>
        <p:spPr bwMode="auto">
          <a:xfrm>
            <a:off x="10326046" y="5872845"/>
            <a:ext cx="133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~1.5m long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691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3943E08-1B7C-4B58-BE69-59ABE5732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592263"/>
            <a:ext cx="5111947" cy="4608512"/>
          </a:xfrm>
        </p:spPr>
        <p:txBody>
          <a:bodyPr/>
          <a:lstStyle/>
          <a:p>
            <a:r>
              <a:rPr lang="en-GB" b="0" dirty="0"/>
              <a:t>Comprehensive Design Study</a:t>
            </a:r>
          </a:p>
          <a:p>
            <a:pPr marL="0" indent="0">
              <a:buNone/>
            </a:pPr>
            <a:r>
              <a:rPr lang="en-GB" sz="1400" b="0" dirty="0">
                <a:hlinkClick r:id="rId2"/>
              </a:rPr>
              <a:t>http://cds.cern.ch/record/2703984/files/106-92-PB.pdf</a:t>
            </a:r>
            <a:endParaRPr lang="en-GB" sz="1400" b="0" dirty="0"/>
          </a:p>
          <a:p>
            <a:r>
              <a:rPr lang="en-GB" b="0" dirty="0"/>
              <a:t>Dedicated new building designed around the target complex</a:t>
            </a:r>
          </a:p>
          <a:p>
            <a:r>
              <a:rPr lang="en-GB" b="0" dirty="0"/>
              <a:t>Interfaces, tooling, maintenance sequence already defined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1899117-B742-44EF-B87C-F894130C4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BDF </a:t>
            </a:r>
            <a:r>
              <a:rPr lang="fr-CH" dirty="0" err="1"/>
              <a:t>target</a:t>
            </a:r>
            <a:r>
              <a:rPr lang="fr-CH" dirty="0"/>
              <a:t> </a:t>
            </a:r>
            <a:r>
              <a:rPr lang="fr-CH" dirty="0" err="1"/>
              <a:t>complex</a:t>
            </a:r>
            <a:r>
              <a:rPr lang="fr-CH" dirty="0"/>
              <a:t> </a:t>
            </a:r>
            <a:r>
              <a:rPr lang="fr-CH" dirty="0" err="1"/>
              <a:t>from</a:t>
            </a:r>
            <a:r>
              <a:rPr lang="fr-CH" dirty="0"/>
              <a:t> TT90 concept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C3539B-30C3-412D-ADFF-09CF7A8BB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19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187AC71-6D57-474B-B064-137918515754}"/>
              </a:ext>
            </a:extLst>
          </p:cNvPr>
          <p:cNvGrpSpPr/>
          <p:nvPr/>
        </p:nvGrpSpPr>
        <p:grpSpPr>
          <a:xfrm>
            <a:off x="5048288" y="3140968"/>
            <a:ext cx="4360080" cy="3178805"/>
            <a:chOff x="3631972" y="1306417"/>
            <a:chExt cx="5117827" cy="377728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DA497AD-53D2-42A8-8C7F-7DD7A4040A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931" t="14441" r="9157" b="14775"/>
            <a:stretch/>
          </p:blipFill>
          <p:spPr>
            <a:xfrm>
              <a:off x="3639714" y="1306417"/>
              <a:ext cx="4089389" cy="3407948"/>
            </a:xfrm>
            <a:prstGeom prst="rect">
              <a:avLst/>
            </a:prstGeom>
          </p:spPr>
        </p:pic>
        <p:sp>
          <p:nvSpPr>
            <p:cNvPr id="8" name="Left Brace 7">
              <a:extLst>
                <a:ext uri="{FF2B5EF4-FFF2-40B4-BE49-F238E27FC236}">
                  <a16:creationId xmlns:a16="http://schemas.microsoft.com/office/drawing/2014/main" id="{756CFC28-640A-4E26-91AE-2C7ACB7B90A5}"/>
                </a:ext>
              </a:extLst>
            </p:cNvPr>
            <p:cNvSpPr/>
            <p:nvPr/>
          </p:nvSpPr>
          <p:spPr>
            <a:xfrm rot="10800000">
              <a:off x="7878613" y="1910260"/>
              <a:ext cx="210428" cy="2202302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Left Brace 8">
              <a:extLst>
                <a:ext uri="{FF2B5EF4-FFF2-40B4-BE49-F238E27FC236}">
                  <a16:creationId xmlns:a16="http://schemas.microsoft.com/office/drawing/2014/main" id="{84E88D9F-AA98-4C65-A5EF-6DDFEADF5048}"/>
                </a:ext>
              </a:extLst>
            </p:cNvPr>
            <p:cNvSpPr/>
            <p:nvPr/>
          </p:nvSpPr>
          <p:spPr>
            <a:xfrm rot="15563230">
              <a:off x="6208371" y="3263113"/>
              <a:ext cx="210428" cy="2684341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6D51E00-D051-428A-A86F-F0A18B5D82D8}"/>
                </a:ext>
              </a:extLst>
            </p:cNvPr>
            <p:cNvSpPr txBox="1"/>
            <p:nvPr/>
          </p:nvSpPr>
          <p:spPr>
            <a:xfrm>
              <a:off x="8089041" y="2803549"/>
              <a:ext cx="6607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7.9m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8F80381-B653-4092-AB96-BC9E60A62D92}"/>
                </a:ext>
              </a:extLst>
            </p:cNvPr>
            <p:cNvSpPr txBox="1"/>
            <p:nvPr/>
          </p:nvSpPr>
          <p:spPr>
            <a:xfrm>
              <a:off x="6117216" y="4714365"/>
              <a:ext cx="7777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11.2m</a:t>
              </a:r>
            </a:p>
          </p:txBody>
        </p:sp>
        <p:sp>
          <p:nvSpPr>
            <p:cNvPr id="12" name="Left Brace 11">
              <a:extLst>
                <a:ext uri="{FF2B5EF4-FFF2-40B4-BE49-F238E27FC236}">
                  <a16:creationId xmlns:a16="http://schemas.microsoft.com/office/drawing/2014/main" id="{E74F8B91-DE8B-4119-9A9A-DCA2ABC565CA}"/>
                </a:ext>
              </a:extLst>
            </p:cNvPr>
            <p:cNvSpPr/>
            <p:nvPr/>
          </p:nvSpPr>
          <p:spPr>
            <a:xfrm rot="17635888">
              <a:off x="4099677" y="4013657"/>
              <a:ext cx="210428" cy="1145837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C6242CF-7712-4AFB-909E-30C22583A53D}"/>
                </a:ext>
              </a:extLst>
            </p:cNvPr>
            <p:cNvSpPr txBox="1"/>
            <p:nvPr/>
          </p:nvSpPr>
          <p:spPr>
            <a:xfrm>
              <a:off x="3823795" y="4644689"/>
              <a:ext cx="6607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6.8m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FC9C1F7B-C36F-45BE-9CFE-86DF0C7290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52" t="328" r="3530" b="3115"/>
          <a:stretch/>
        </p:blipFill>
        <p:spPr>
          <a:xfrm>
            <a:off x="8386018" y="876761"/>
            <a:ext cx="3758654" cy="271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3738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287D885-4BBF-A252-8585-34FAE3839A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0" dirty="0"/>
              <a:t>New SPS beam dump and it remote handling infrastructure</a:t>
            </a:r>
          </a:p>
          <a:p>
            <a:r>
              <a:rPr lang="en-GB" b="0" dirty="0"/>
              <a:t>Beam Dump Facility proposal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39800A-2BCD-F213-93F3-2029B5EF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Outline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231AF2-6E4B-4D09-C0F5-B4E0207EE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2648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1D46887-5CAF-4E60-AF78-A0AD9BC7A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592263"/>
            <a:ext cx="6336083" cy="4608512"/>
          </a:xfrm>
        </p:spPr>
        <p:txBody>
          <a:bodyPr/>
          <a:lstStyle/>
          <a:p>
            <a:r>
              <a:rPr lang="en-GB" dirty="0"/>
              <a:t>Alternative additional locations studied for BDF/SHIP</a:t>
            </a:r>
          </a:p>
          <a:p>
            <a:pPr lvl="1"/>
            <a:r>
              <a:rPr lang="en-GB" dirty="0"/>
              <a:t>Advanced detailed preliminary study performed for TCC8 – ECN3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/>
              <a:t>Benefit of reusing an existing cavern and it more comfortable size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/>
              <a:t>Taking advantage of the shielding created by the soil above the cavern (~8m)</a:t>
            </a:r>
          </a:p>
          <a:p>
            <a:pPr lvl="1"/>
            <a:endParaRPr lang="en-GB" dirty="0"/>
          </a:p>
          <a:p>
            <a:pPr marL="366712" lvl="1" indent="0">
              <a:buNone/>
            </a:pPr>
            <a:r>
              <a:rPr lang="en-GB" sz="1400" dirty="0">
                <a:hlinkClick r:id="rId2"/>
              </a:rPr>
              <a:t>https://cds.cern.ch/record/2802705/files/2022_03_01_BDF_location_study_CDS.pdf</a:t>
            </a:r>
            <a:endParaRPr lang="en-GB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06B301F-E3E0-4D2E-B046-DFF931ACB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BDF target complex alternative location study - Outcomes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795F01-FF67-4F68-8DAB-8674FCD67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60C783-6BA2-4BD4-B5FC-F8B8B619BC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418" r="17881" b="23980"/>
          <a:stretch/>
        </p:blipFill>
        <p:spPr>
          <a:xfrm>
            <a:off x="6672063" y="1483998"/>
            <a:ext cx="5356913" cy="27363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E09BA2-6746-4C79-B389-5A44128DB0A4}"/>
              </a:ext>
            </a:extLst>
          </p:cNvPr>
          <p:cNvSpPr txBox="1"/>
          <p:nvPr/>
        </p:nvSpPr>
        <p:spPr bwMode="auto">
          <a:xfrm>
            <a:off x="8256240" y="4777343"/>
            <a:ext cx="268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Target complex in TCC8</a:t>
            </a:r>
          </a:p>
        </p:txBody>
      </p:sp>
    </p:spTree>
    <p:extLst>
      <p:ext uri="{BB962C8B-B14F-4D97-AF65-F5344CB8AC3E}">
        <p14:creationId xmlns:p14="http://schemas.microsoft.com/office/powerpoint/2010/main" val="11710425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992C19-CC60-3642-8F74-82DB233FB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 anchor="t">
            <a:normAutofit/>
          </a:bodyPr>
          <a:lstStyle/>
          <a:p>
            <a:r>
              <a:rPr lang="en-US" dirty="0"/>
              <a:t>BDF Target complex integration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C60AE-01D3-8B41-968E-73F7C7194E7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064552" y="6408000"/>
            <a:ext cx="68125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  <a:defRPr/>
              </a:pPr>
              <a:t>21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669449-8989-9EC9-4B21-1F800F4C7E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242" r="24242"/>
          <a:stretch/>
        </p:blipFill>
        <p:spPr>
          <a:xfrm>
            <a:off x="695400" y="906464"/>
            <a:ext cx="5053217" cy="50450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0B62E9-B3E9-D663-8C6A-F48A2B3AFF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58" t="14907" b="14907"/>
          <a:stretch/>
        </p:blipFill>
        <p:spPr>
          <a:xfrm>
            <a:off x="4368119" y="2834269"/>
            <a:ext cx="7415894" cy="2880321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CB7B56E-CE98-A637-BC92-65E491626BEB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1847528" y="2361915"/>
            <a:ext cx="360040" cy="22912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29809A5-86E0-FDE4-B437-0D4DD14B7200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1847528" y="1570617"/>
            <a:ext cx="2639115" cy="7912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D5672BF-D7A6-0B90-116A-05F89C17D5EA}"/>
              </a:ext>
            </a:extLst>
          </p:cNvPr>
          <p:cNvSpPr txBox="1"/>
          <p:nvPr/>
        </p:nvSpPr>
        <p:spPr bwMode="auto">
          <a:xfrm>
            <a:off x="119336" y="2100305"/>
            <a:ext cx="172819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Target area</a:t>
            </a:r>
          </a:p>
          <a:p>
            <a:r>
              <a:rPr lang="en-GB" sz="1400" dirty="0"/>
              <a:t>Confinement walls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205BF87-A357-467E-F908-A0AC58C65A5D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2855640" y="3726905"/>
            <a:ext cx="1562834" cy="6905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9CA11E3-BC03-654A-6BAE-7FC8192283F0}"/>
              </a:ext>
            </a:extLst>
          </p:cNvPr>
          <p:cNvSpPr txBox="1"/>
          <p:nvPr/>
        </p:nvSpPr>
        <p:spPr bwMode="auto">
          <a:xfrm>
            <a:off x="4418474" y="3573016"/>
            <a:ext cx="158156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Access chicane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C79D244-6FC9-019E-B3C6-181A2137A5FD}"/>
              </a:ext>
            </a:extLst>
          </p:cNvPr>
          <p:cNvGrpSpPr/>
          <p:nvPr/>
        </p:nvGrpSpPr>
        <p:grpSpPr>
          <a:xfrm>
            <a:off x="6714817" y="63036"/>
            <a:ext cx="5436476" cy="3059117"/>
            <a:chOff x="-304835" y="-382786"/>
            <a:chExt cx="6756507" cy="456461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1CD6C93-D31B-F04F-E477-A0A2CBC6C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114" y="214792"/>
              <a:ext cx="4067810" cy="3482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Text Box 2">
              <a:extLst>
                <a:ext uri="{FF2B5EF4-FFF2-40B4-BE49-F238E27FC236}">
                  <a16:creationId xmlns:a16="http://schemas.microsoft.com/office/drawing/2014/main" id="{954975DD-37E9-D925-70FA-D8DC8D286D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09869" y="-382786"/>
              <a:ext cx="1205230" cy="555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ts val="1400"/>
                </a:lnSpc>
                <a:spcBef>
                  <a:spcPts val="700"/>
                </a:spcBef>
                <a:spcAft>
                  <a:spcPts val="700"/>
                </a:spcAft>
              </a:pPr>
              <a:r>
                <a:rPr lang="en-US" sz="1000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Mobile Shielding</a:t>
              </a:r>
              <a:endParaRPr lang="en-GB" sz="1000" dirty="0">
                <a:effectLst/>
                <a:latin typeface="Arial" panose="020B060402020202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9" name="Text Box 2">
              <a:extLst>
                <a:ext uri="{FF2B5EF4-FFF2-40B4-BE49-F238E27FC236}">
                  <a16:creationId xmlns:a16="http://schemas.microsoft.com/office/drawing/2014/main" id="{44EF966F-FB14-0280-4683-4159D331F7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13077" y="258049"/>
              <a:ext cx="1055369" cy="539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ts val="1400"/>
                </a:lnSpc>
                <a:spcBef>
                  <a:spcPts val="700"/>
                </a:spcBef>
                <a:spcAft>
                  <a:spcPts val="700"/>
                </a:spcAft>
              </a:pPr>
              <a:r>
                <a:rPr lang="en-US" sz="1000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Above Coil Shielding</a:t>
              </a:r>
              <a:endParaRPr lang="en-GB" sz="1000" dirty="0">
                <a:effectLst/>
                <a:latin typeface="Arial" panose="020B060402020202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30" name="Text Box 2">
              <a:extLst>
                <a:ext uri="{FF2B5EF4-FFF2-40B4-BE49-F238E27FC236}">
                  <a16:creationId xmlns:a16="http://schemas.microsoft.com/office/drawing/2014/main" id="{9C4BFD84-18AC-AD86-7156-B1B8815A2D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4353" y="1739032"/>
              <a:ext cx="1627319" cy="7366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ts val="1400"/>
                </a:lnSpc>
                <a:spcBef>
                  <a:spcPts val="700"/>
                </a:spcBef>
                <a:spcAft>
                  <a:spcPts val="700"/>
                </a:spcAft>
              </a:pPr>
              <a:r>
                <a:rPr lang="en-US" sz="1000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Magnetized</a:t>
              </a:r>
            </a:p>
            <a:p>
              <a:pPr>
                <a:lnSpc>
                  <a:spcPts val="1400"/>
                </a:lnSpc>
              </a:pPr>
              <a:r>
                <a:rPr lang="en-US" sz="1000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shielding</a:t>
              </a:r>
              <a:endParaRPr lang="en-GB" sz="1000" dirty="0">
                <a:effectLst/>
                <a:latin typeface="Arial" panose="020B0604020202020204" pitchFamily="34" charset="0"/>
                <a:ea typeface="Calibri" panose="020F0502020204030204" pitchFamily="34" charset="0"/>
              </a:endParaRP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B40CA38E-44A7-BDB8-527C-88A726F8AF30}"/>
                </a:ext>
              </a:extLst>
            </p:cNvPr>
            <p:cNvCxnSpPr/>
            <p:nvPr/>
          </p:nvCxnSpPr>
          <p:spPr>
            <a:xfrm flipH="1">
              <a:off x="2632736" y="165697"/>
              <a:ext cx="332509" cy="730596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 Box 2">
              <a:extLst>
                <a:ext uri="{FF2B5EF4-FFF2-40B4-BE49-F238E27FC236}">
                  <a16:creationId xmlns:a16="http://schemas.microsoft.com/office/drawing/2014/main" id="{41EB5467-8F5F-2A6F-A40F-408D996C35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26640" y="3562704"/>
              <a:ext cx="1708634" cy="539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ts val="1400"/>
                </a:lnSpc>
                <a:spcBef>
                  <a:spcPts val="700"/>
                </a:spcBef>
                <a:spcAft>
                  <a:spcPts val="700"/>
                </a:spcAft>
              </a:pPr>
              <a:r>
                <a:rPr lang="en-US" sz="1000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Water cooled proximity shielding</a:t>
              </a:r>
              <a:endParaRPr lang="en-GB" sz="1000" dirty="0">
                <a:effectLst/>
                <a:latin typeface="Arial" panose="020B060402020202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33" name="Text Box 2">
              <a:extLst>
                <a:ext uri="{FF2B5EF4-FFF2-40B4-BE49-F238E27FC236}">
                  <a16:creationId xmlns:a16="http://schemas.microsoft.com/office/drawing/2014/main" id="{869A835F-8A66-4F35-8976-C58C127769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69640" y="3597739"/>
              <a:ext cx="695605" cy="4327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ts val="1400"/>
                </a:lnSpc>
                <a:spcBef>
                  <a:spcPts val="700"/>
                </a:spcBef>
                <a:spcAft>
                  <a:spcPts val="700"/>
                </a:spcAft>
              </a:pPr>
              <a:r>
                <a:rPr lang="en-US" sz="1000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Target</a:t>
              </a:r>
              <a:endParaRPr lang="en-GB" sz="1000" dirty="0">
                <a:effectLst/>
                <a:latin typeface="Arial" panose="020B0604020202020204" pitchFamily="34" charset="0"/>
                <a:ea typeface="Calibri" panose="020F0502020204030204" pitchFamily="34" charset="0"/>
              </a:endParaRP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850FCC68-8F02-8824-AE55-2CED48B862CD}"/>
                </a:ext>
              </a:extLst>
            </p:cNvPr>
            <p:cNvCxnSpPr/>
            <p:nvPr/>
          </p:nvCxnSpPr>
          <p:spPr>
            <a:xfrm flipH="1" flipV="1">
              <a:off x="3037772" y="2393396"/>
              <a:ext cx="540328" cy="118872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BFCDC27F-5DED-E493-B9BF-6A5BE8F887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02051" y="2203152"/>
              <a:ext cx="0" cy="1494615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 Box 2">
              <a:extLst>
                <a:ext uri="{FF2B5EF4-FFF2-40B4-BE49-F238E27FC236}">
                  <a16:creationId xmlns:a16="http://schemas.microsoft.com/office/drawing/2014/main" id="{6F0E2A73-B56A-D30B-515E-962B0B211D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86536" y="-290580"/>
              <a:ext cx="1346199" cy="5149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ts val="1400"/>
                </a:lnSpc>
                <a:spcBef>
                  <a:spcPts val="700"/>
                </a:spcBef>
                <a:spcAft>
                  <a:spcPts val="700"/>
                </a:spcAft>
              </a:pPr>
              <a:r>
                <a:rPr lang="en-US" sz="1000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Upstream Shielding</a:t>
              </a:r>
              <a:endParaRPr lang="en-GB" sz="1000" dirty="0">
                <a:effectLst/>
                <a:latin typeface="Arial" panose="020B0604020202020204" pitchFamily="34" charset="0"/>
                <a:ea typeface="Calibri" panose="020F0502020204030204" pitchFamily="34" charset="0"/>
              </a:endParaRP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C8D20CCA-3C63-0C8C-2A7F-82DEB4642ED5}"/>
                </a:ext>
              </a:extLst>
            </p:cNvPr>
            <p:cNvCxnSpPr/>
            <p:nvPr/>
          </p:nvCxnSpPr>
          <p:spPr>
            <a:xfrm flipH="1">
              <a:off x="1411490" y="355941"/>
              <a:ext cx="332509" cy="730596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 Box 2">
              <a:extLst>
                <a:ext uri="{FF2B5EF4-FFF2-40B4-BE49-F238E27FC236}">
                  <a16:creationId xmlns:a16="http://schemas.microsoft.com/office/drawing/2014/main" id="{C9EEE4E5-B7CA-BA6C-B5D4-E6193EC29C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58802" y="3666840"/>
              <a:ext cx="1346199" cy="5149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ts val="1400"/>
                </a:lnSpc>
                <a:spcBef>
                  <a:spcPts val="700"/>
                </a:spcBef>
                <a:spcAft>
                  <a:spcPts val="700"/>
                </a:spcAft>
              </a:pPr>
              <a:r>
                <a:rPr lang="en-US" sz="1000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Collimator and Shielding</a:t>
              </a:r>
              <a:endParaRPr lang="en-GB" sz="1000" dirty="0">
                <a:effectLst/>
                <a:latin typeface="Arial" panose="020B0604020202020204" pitchFamily="34" charset="0"/>
                <a:ea typeface="Calibri" panose="020F0502020204030204" pitchFamily="34" charset="0"/>
              </a:endParaRP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1716725B-96D2-3127-71E5-1C0105B868B2}"/>
                </a:ext>
              </a:extLst>
            </p:cNvPr>
            <p:cNvCxnSpPr/>
            <p:nvPr/>
          </p:nvCxnSpPr>
          <p:spPr>
            <a:xfrm flipV="1">
              <a:off x="1080097" y="2614325"/>
              <a:ext cx="157941" cy="1147157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Left Brace 39">
              <a:extLst>
                <a:ext uri="{FF2B5EF4-FFF2-40B4-BE49-F238E27FC236}">
                  <a16:creationId xmlns:a16="http://schemas.microsoft.com/office/drawing/2014/main" id="{ABFB5C5A-93AC-E6CA-2E9F-87A1D169E8EC}"/>
                </a:ext>
              </a:extLst>
            </p:cNvPr>
            <p:cNvSpPr/>
            <p:nvPr/>
          </p:nvSpPr>
          <p:spPr>
            <a:xfrm>
              <a:off x="699608" y="797799"/>
              <a:ext cx="127000" cy="1554480"/>
            </a:xfrm>
            <a:prstGeom prst="leftBrace">
              <a:avLst>
                <a:gd name="adj1" fmla="val 60539"/>
                <a:gd name="adj2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41" name="Text Box 2">
              <a:extLst>
                <a:ext uri="{FF2B5EF4-FFF2-40B4-BE49-F238E27FC236}">
                  <a16:creationId xmlns:a16="http://schemas.microsoft.com/office/drawing/2014/main" id="{98219748-49A6-DBE1-6652-1B75689F96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304835" y="1201422"/>
              <a:ext cx="941705" cy="6845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ts val="1400"/>
                </a:lnSpc>
                <a:spcBef>
                  <a:spcPts val="700"/>
                </a:spcBef>
                <a:spcAft>
                  <a:spcPts val="700"/>
                </a:spcAft>
              </a:pPr>
              <a:r>
                <a:rPr lang="en-US" sz="1000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Beam Window Assembly</a:t>
              </a:r>
              <a:endParaRPr lang="en-GB" sz="1000" dirty="0">
                <a:effectLst/>
                <a:latin typeface="Arial" panose="020B0604020202020204" pitchFamily="34" charset="0"/>
                <a:ea typeface="Calibri" panose="020F0502020204030204" pitchFamily="34" charset="0"/>
              </a:endParaRPr>
            </a:p>
          </p:txBody>
        </p:sp>
      </p:grp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D35EA38-5EF3-F963-404E-6C66F805D88F}"/>
              </a:ext>
            </a:extLst>
          </p:cNvPr>
          <p:cNvCxnSpPr>
            <a:cxnSpLocks/>
          </p:cNvCxnSpPr>
          <p:nvPr/>
        </p:nvCxnSpPr>
        <p:spPr>
          <a:xfrm flipV="1">
            <a:off x="8491383" y="3212976"/>
            <a:ext cx="196905" cy="16561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CB1C0C53-CF5B-DD70-8986-09BEBF94096E}"/>
              </a:ext>
            </a:extLst>
          </p:cNvPr>
          <p:cNvSpPr txBox="1"/>
          <p:nvPr/>
        </p:nvSpPr>
        <p:spPr bwMode="auto">
          <a:xfrm>
            <a:off x="7204752" y="3696712"/>
            <a:ext cx="158156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Target station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C68EDF6-017E-EA3F-69BE-91134BE8F937}"/>
              </a:ext>
            </a:extLst>
          </p:cNvPr>
          <p:cNvCxnSpPr>
            <a:cxnSpLocks/>
          </p:cNvCxnSpPr>
          <p:nvPr/>
        </p:nvCxnSpPr>
        <p:spPr>
          <a:xfrm flipV="1">
            <a:off x="3276099" y="958004"/>
            <a:ext cx="1233587" cy="2134184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98228D62-B183-F069-1A94-97CD15108E63}"/>
              </a:ext>
            </a:extLst>
          </p:cNvPr>
          <p:cNvSpPr txBox="1"/>
          <p:nvPr/>
        </p:nvSpPr>
        <p:spPr bwMode="auto">
          <a:xfrm>
            <a:off x="168932" y="3771367"/>
            <a:ext cx="172819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CH" sz="1400" dirty="0"/>
              <a:t>S</a:t>
            </a:r>
            <a:r>
              <a:rPr lang="en-GB" sz="1400" dirty="0"/>
              <a:t>HIP experiment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1A38C6B-7364-FF76-BAA1-FEAB9BBC6258}"/>
              </a:ext>
            </a:extLst>
          </p:cNvPr>
          <p:cNvCxnSpPr/>
          <p:nvPr/>
        </p:nvCxnSpPr>
        <p:spPr>
          <a:xfrm>
            <a:off x="1127448" y="4079144"/>
            <a:ext cx="1008112" cy="8620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28355E0E-DABE-8CE4-C6D9-33D06DBFD536}"/>
              </a:ext>
            </a:extLst>
          </p:cNvPr>
          <p:cNvSpPr txBox="1"/>
          <p:nvPr/>
        </p:nvSpPr>
        <p:spPr bwMode="auto">
          <a:xfrm>
            <a:off x="4909557" y="1946416"/>
            <a:ext cx="172819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CH" sz="1400" dirty="0" err="1"/>
              <a:t>Diluted</a:t>
            </a:r>
            <a:r>
              <a:rPr lang="fr-CH" sz="1400" dirty="0"/>
              <a:t> Proton </a:t>
            </a:r>
            <a:r>
              <a:rPr lang="fr-CH" sz="1400" dirty="0" err="1"/>
              <a:t>beam</a:t>
            </a:r>
            <a:r>
              <a:rPr lang="fr-CH" sz="1400" dirty="0"/>
              <a:t> </a:t>
            </a:r>
            <a:r>
              <a:rPr lang="fr-CH" sz="1400" dirty="0" err="1"/>
              <a:t>from</a:t>
            </a:r>
            <a:r>
              <a:rPr lang="fr-CH" sz="1400" dirty="0"/>
              <a:t> SPS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DDC93C6C-D142-128D-DEEE-AFAEFDFC3D6F}"/>
              </a:ext>
            </a:extLst>
          </p:cNvPr>
          <p:cNvCxnSpPr>
            <a:cxnSpLocks/>
            <a:stCxn id="54" idx="1"/>
          </p:cNvCxnSpPr>
          <p:nvPr/>
        </p:nvCxnSpPr>
        <p:spPr>
          <a:xfrm flipH="1">
            <a:off x="3762766" y="2208026"/>
            <a:ext cx="1146791" cy="678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A6AB011F-66EC-6F5B-770A-3A9C2B27EC72}"/>
              </a:ext>
            </a:extLst>
          </p:cNvPr>
          <p:cNvCxnSpPr/>
          <p:nvPr/>
        </p:nvCxnSpPr>
        <p:spPr>
          <a:xfrm>
            <a:off x="7956256" y="5589240"/>
            <a:ext cx="1264739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66501C7C-C5B2-F562-5E7C-D318C97BECD0}"/>
              </a:ext>
            </a:extLst>
          </p:cNvPr>
          <p:cNvSpPr txBox="1"/>
          <p:nvPr/>
        </p:nvSpPr>
        <p:spPr bwMode="auto">
          <a:xfrm>
            <a:off x="8256239" y="5714590"/>
            <a:ext cx="964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~11m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AA6BBB-799E-92EF-9D7C-2CECA8D8DB84}"/>
              </a:ext>
            </a:extLst>
          </p:cNvPr>
          <p:cNvSpPr txBox="1"/>
          <p:nvPr/>
        </p:nvSpPr>
        <p:spPr bwMode="auto">
          <a:xfrm>
            <a:off x="386186" y="1060131"/>
            <a:ext cx="219424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CH" sz="1400" dirty="0" err="1"/>
              <a:t>Space</a:t>
            </a:r>
            <a:r>
              <a:rPr lang="fr-CH" sz="1400" dirty="0"/>
              <a:t> for </a:t>
            </a:r>
            <a:r>
              <a:rPr lang="fr-CH" sz="1400" dirty="0" err="1"/>
              <a:t>shielding</a:t>
            </a:r>
            <a:r>
              <a:rPr lang="fr-CH" sz="1400" dirty="0"/>
              <a:t> </a:t>
            </a:r>
            <a:r>
              <a:rPr lang="fr-CH" sz="1400" dirty="0" err="1"/>
              <a:t>temporary</a:t>
            </a:r>
            <a:r>
              <a:rPr lang="fr-CH" sz="1400" dirty="0"/>
              <a:t> </a:t>
            </a:r>
            <a:r>
              <a:rPr lang="fr-CH" sz="1400" dirty="0" err="1"/>
              <a:t>storage</a:t>
            </a:r>
            <a:endParaRPr lang="en-GB" sz="140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E5D8BB4-1C5A-4B0E-1472-5CA9EE9630F0}"/>
              </a:ext>
            </a:extLst>
          </p:cNvPr>
          <p:cNvCxnSpPr>
            <a:cxnSpLocks/>
          </p:cNvCxnSpPr>
          <p:nvPr/>
        </p:nvCxnSpPr>
        <p:spPr>
          <a:xfrm>
            <a:off x="2134939" y="1318507"/>
            <a:ext cx="1827720" cy="2744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CEBE856-0B52-41C6-0297-738A46D54D66}"/>
              </a:ext>
            </a:extLst>
          </p:cNvPr>
          <p:cNvSpPr txBox="1"/>
          <p:nvPr/>
        </p:nvSpPr>
        <p:spPr bwMode="auto">
          <a:xfrm>
            <a:off x="3904685" y="5917544"/>
            <a:ext cx="4057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*</a:t>
            </a:r>
            <a:r>
              <a:rPr lang="fr-CH" dirty="0" err="1"/>
              <a:t>detail</a:t>
            </a:r>
            <a:r>
              <a:rPr lang="fr-CH" dirty="0"/>
              <a:t> of the confinement </a:t>
            </a:r>
            <a:r>
              <a:rPr lang="fr-CH" dirty="0" err="1"/>
              <a:t>under</a:t>
            </a:r>
            <a:r>
              <a:rPr lang="fr-CH" dirty="0"/>
              <a:t> </a:t>
            </a:r>
            <a:r>
              <a:rPr lang="fr-CH" dirty="0" err="1"/>
              <a:t>study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67402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06B301F-E3E0-4D2E-B046-DFF931ACB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Target Complex @ ECN3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795F01-FF67-4F68-8DAB-8674FCD67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22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E534A2-3B17-4170-EDFC-1F37AD9140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79" t="13074" r="2697" b="23116"/>
          <a:stretch/>
        </p:blipFill>
        <p:spPr>
          <a:xfrm>
            <a:off x="5348141" y="963747"/>
            <a:ext cx="6652515" cy="36830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0BE82A-8D7B-B72A-ADAA-A6CCC6D078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050"/>
          <a:stretch/>
        </p:blipFill>
        <p:spPr>
          <a:xfrm>
            <a:off x="47328" y="2998879"/>
            <a:ext cx="6120680" cy="3211049"/>
          </a:xfrm>
          <a:prstGeom prst="rect">
            <a:avLst/>
          </a:prstGeom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A29ABC28-D0B9-3E35-2B98-75A98C1B3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090" y="1638060"/>
            <a:ext cx="5616003" cy="1065742"/>
          </a:xfrm>
        </p:spPr>
        <p:txBody>
          <a:bodyPr/>
          <a:lstStyle/>
          <a:p>
            <a:r>
              <a:rPr lang="fr-CH" b="0" dirty="0" err="1"/>
              <a:t>Existing</a:t>
            </a:r>
            <a:r>
              <a:rPr lang="fr-CH" b="0" dirty="0"/>
              <a:t> o</a:t>
            </a:r>
            <a:r>
              <a:rPr lang="en-GB" b="0" dirty="0" err="1"/>
              <a:t>verhead</a:t>
            </a:r>
            <a:r>
              <a:rPr lang="en-GB" b="0" dirty="0"/>
              <a:t> travelling crane 30t capacity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281B96F1-DDE9-6789-65C3-83BF7B0303F8}"/>
              </a:ext>
            </a:extLst>
          </p:cNvPr>
          <p:cNvSpPr txBox="1">
            <a:spLocks/>
          </p:cNvSpPr>
          <p:nvPr/>
        </p:nvSpPr>
        <p:spPr bwMode="auto">
          <a:xfrm>
            <a:off x="6672064" y="4855839"/>
            <a:ext cx="3816424" cy="3770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eaLnBrk="1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Char char="•"/>
              <a:defRPr sz="2800" b="1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61938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/>
              <a:buChar char="•"/>
              <a:defRPr sz="18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89000" indent="-26035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/>
              <a:buChar char="•"/>
              <a:defRPr sz="18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9675" indent="-269875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/>
              <a:buChar char="•"/>
              <a:defRPr sz="16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eaLnBrk="1" hangingPunct="1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  <a:defRPr sz="16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H" b="0" dirty="0"/>
              <a:t>TCC8 cross section</a:t>
            </a:r>
            <a:endParaRPr lang="en-GB" b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FB528E-78A4-C744-D499-45D7F3B10DB8}"/>
              </a:ext>
            </a:extLst>
          </p:cNvPr>
          <p:cNvSpPr txBox="1"/>
          <p:nvPr/>
        </p:nvSpPr>
        <p:spPr bwMode="auto">
          <a:xfrm rot="17864842">
            <a:off x="7780771" y="1689305"/>
            <a:ext cx="1010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8m </a:t>
            </a:r>
            <a:r>
              <a:rPr lang="fr-CH" dirty="0" err="1"/>
              <a:t>soil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08011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265678F-F521-4337-A662-5A8592478B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592263"/>
            <a:ext cx="5616003" cy="4608512"/>
          </a:xfrm>
        </p:spPr>
        <p:txBody>
          <a:bodyPr/>
          <a:lstStyle/>
          <a:p>
            <a:r>
              <a:rPr lang="en-GB" b="0" dirty="0"/>
              <a:t>Overall integration of the target complex</a:t>
            </a:r>
          </a:p>
          <a:p>
            <a:r>
              <a:rPr lang="en-GB" b="0" dirty="0"/>
              <a:t>Definition of key volumes respect to RP requirement</a:t>
            </a:r>
          </a:p>
          <a:p>
            <a:pPr lvl="1"/>
            <a:r>
              <a:rPr lang="en-GB" sz="18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Already irradiated underground</a:t>
            </a:r>
          </a:p>
          <a:p>
            <a:pPr marL="366712" lvl="1" indent="0">
              <a:buNone/>
            </a:pPr>
            <a:r>
              <a:rPr lang="en-GB" sz="18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   infrastructure since 40 years</a:t>
            </a:r>
            <a:endParaRPr lang="en-GB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</a:rPr>
              <a:t>T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riggered optimization of shielding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98DDDE-A25B-4697-B999-CDEE44911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07615"/>
            <a:ext cx="11376025" cy="1065742"/>
          </a:xfrm>
        </p:spPr>
        <p:txBody>
          <a:bodyPr/>
          <a:lstStyle/>
          <a:p>
            <a:r>
              <a:rPr lang="en-GB" dirty="0"/>
              <a:t>Current development of Target Complex @ ECN3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1AED5B-0FC6-4AD9-B15F-D02F97C85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7F5282-E1B7-4099-B082-351A42C12B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6"/>
          <a:stretch/>
        </p:blipFill>
        <p:spPr>
          <a:xfrm>
            <a:off x="6888088" y="960461"/>
            <a:ext cx="5136699" cy="38193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70646F-2CFE-4741-988E-E7B1806E1F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0" y="3402196"/>
            <a:ext cx="4108487" cy="290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5779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AB62B4A-F5C7-424F-BFB5-EB6B23C09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592263"/>
            <a:ext cx="4319859" cy="4608512"/>
          </a:xfrm>
        </p:spPr>
        <p:txBody>
          <a:bodyPr/>
          <a:lstStyle/>
          <a:p>
            <a:r>
              <a:rPr lang="en-GB" b="0" dirty="0"/>
              <a:t>Target and associated shielding blocks handling concept</a:t>
            </a:r>
          </a:p>
          <a:p>
            <a:r>
              <a:rPr lang="en-GB" b="0" dirty="0"/>
              <a:t>Preliminary routing of cooling circuit on the side of the target</a:t>
            </a:r>
          </a:p>
          <a:p>
            <a:pPr lvl="1"/>
            <a:r>
              <a:rPr lang="en-GB" dirty="0"/>
              <a:t>Due to limited height services routing on side</a:t>
            </a:r>
          </a:p>
          <a:p>
            <a:r>
              <a:rPr lang="en-GB" b="0" dirty="0"/>
              <a:t>Identification of steps to perform a target exchange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D026B23-3B67-4702-9587-6BFF13E4A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400" dirty="0"/>
              <a:t>Current development of the Target Complex @ ECN3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F63597-2C00-49C2-8B0E-58F0D3275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536111-2FD6-4B1F-A0E9-A090339946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583832" y="945343"/>
            <a:ext cx="4176464" cy="25385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1D1E8E-B90A-4AF8-AC27-E411A055F7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579888" y="3556703"/>
            <a:ext cx="4176464" cy="25712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5043D1-7AF7-4EFA-A8F7-671BF77C778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896313" y="1223939"/>
            <a:ext cx="3267968" cy="26725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814522-D790-42A9-8A78-8B12BE28A8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8501" y="4409022"/>
            <a:ext cx="2423592" cy="150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2210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992C19-CC60-3642-8F74-82DB233FB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 anchor="t">
            <a:normAutofit/>
          </a:bodyPr>
          <a:lstStyle/>
          <a:p>
            <a:r>
              <a:rPr lang="en-US" dirty="0"/>
              <a:t>Target complex integration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C60AE-01D3-8B41-968E-73F7C7194E7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064552" y="6408000"/>
            <a:ext cx="68125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  <a:defRPr/>
              </a:pPr>
              <a:t>25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6DD138-F8C5-4B16-BD71-D8AA2C9F1977}"/>
              </a:ext>
            </a:extLst>
          </p:cNvPr>
          <p:cNvSpPr txBox="1"/>
          <p:nvPr/>
        </p:nvSpPr>
        <p:spPr bwMode="auto">
          <a:xfrm>
            <a:off x="446194" y="1167030"/>
            <a:ext cx="1076237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</a:rPr>
              <a:t>Shielding volumes for the target complex: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</a:rPr>
              <a:t>Iron (+ stainless steel for the Proximity Shielding and US1010 for Muon Shield): 182 m3 (1310 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</a:rPr>
              <a:t>Concrete: 360 m3 (864 t) (includes chicane)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tx2"/>
              </a:solidFill>
            </a:endParaRPr>
          </a:p>
          <a:p>
            <a:r>
              <a:rPr lang="en-GB" dirty="0">
                <a:solidFill>
                  <a:schemeClr val="tx2"/>
                </a:solidFill>
              </a:rPr>
              <a:t>Volume inside nitrogen confinement: 6.6 x 6.3 x 4.8 m (200 m3)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</a:rPr>
              <a:t>Moving from He to N2 a benefit of installing the target in an underground cavern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</a:rPr>
              <a:t>N2 tightness easier achievable</a:t>
            </a:r>
          </a:p>
          <a:p>
            <a:endParaRPr lang="en-CH" dirty="0">
              <a:solidFill>
                <a:schemeClr val="tx2"/>
              </a:solidFill>
            </a:endParaRPr>
          </a:p>
          <a:p>
            <a:endParaRPr lang="en-CH" sz="1600" dirty="0"/>
          </a:p>
        </p:txBody>
      </p:sp>
      <p:pic>
        <p:nvPicPr>
          <p:cNvPr id="5" name="Picture 4" descr="A picture containing text, LEGO, toy&#10;&#10;Description automatically generated">
            <a:extLst>
              <a:ext uri="{FF2B5EF4-FFF2-40B4-BE49-F238E27FC236}">
                <a16:creationId xmlns:a16="http://schemas.microsoft.com/office/drawing/2014/main" id="{CF8C14D0-1CFA-986F-AD21-D9820B63BE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46" t="7511" r="9838" b="32775"/>
          <a:stretch/>
        </p:blipFill>
        <p:spPr>
          <a:xfrm>
            <a:off x="5409102" y="1844824"/>
            <a:ext cx="6336704" cy="313817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6C1E7FC-D8FB-F216-C883-8A46BAE22040}"/>
              </a:ext>
            </a:extLst>
          </p:cNvPr>
          <p:cNvSpPr/>
          <p:nvPr/>
        </p:nvSpPr>
        <p:spPr>
          <a:xfrm>
            <a:off x="6541765" y="2636912"/>
            <a:ext cx="2298154" cy="2228056"/>
          </a:xfrm>
          <a:custGeom>
            <a:avLst/>
            <a:gdLst>
              <a:gd name="connsiteX0" fmla="*/ 0 w 2736304"/>
              <a:gd name="connsiteY0" fmla="*/ 0 h 2304256"/>
              <a:gd name="connsiteX1" fmla="*/ 2736304 w 2736304"/>
              <a:gd name="connsiteY1" fmla="*/ 0 h 2304256"/>
              <a:gd name="connsiteX2" fmla="*/ 2736304 w 2736304"/>
              <a:gd name="connsiteY2" fmla="*/ 2304256 h 2304256"/>
              <a:gd name="connsiteX3" fmla="*/ 0 w 2736304"/>
              <a:gd name="connsiteY3" fmla="*/ 2304256 h 2304256"/>
              <a:gd name="connsiteX4" fmla="*/ 0 w 2736304"/>
              <a:gd name="connsiteY4" fmla="*/ 0 h 2304256"/>
              <a:gd name="connsiteX0" fmla="*/ 85725 w 2736304"/>
              <a:gd name="connsiteY0" fmla="*/ 9525 h 2304256"/>
              <a:gd name="connsiteX1" fmla="*/ 2736304 w 2736304"/>
              <a:gd name="connsiteY1" fmla="*/ 0 h 2304256"/>
              <a:gd name="connsiteX2" fmla="*/ 2736304 w 2736304"/>
              <a:gd name="connsiteY2" fmla="*/ 2304256 h 2304256"/>
              <a:gd name="connsiteX3" fmla="*/ 0 w 2736304"/>
              <a:gd name="connsiteY3" fmla="*/ 2304256 h 2304256"/>
              <a:gd name="connsiteX4" fmla="*/ 85725 w 2736304"/>
              <a:gd name="connsiteY4" fmla="*/ 9525 h 2304256"/>
              <a:gd name="connsiteX0" fmla="*/ 0 w 2650579"/>
              <a:gd name="connsiteY0" fmla="*/ 9525 h 2304256"/>
              <a:gd name="connsiteX1" fmla="*/ 2650579 w 2650579"/>
              <a:gd name="connsiteY1" fmla="*/ 0 h 2304256"/>
              <a:gd name="connsiteX2" fmla="*/ 2650579 w 2650579"/>
              <a:gd name="connsiteY2" fmla="*/ 2304256 h 2304256"/>
              <a:gd name="connsiteX3" fmla="*/ 66675 w 2650579"/>
              <a:gd name="connsiteY3" fmla="*/ 2113756 h 2304256"/>
              <a:gd name="connsiteX4" fmla="*/ 0 w 2650579"/>
              <a:gd name="connsiteY4" fmla="*/ 9525 h 2304256"/>
              <a:gd name="connsiteX0" fmla="*/ 0 w 2650579"/>
              <a:gd name="connsiteY0" fmla="*/ 9525 h 2247106"/>
              <a:gd name="connsiteX1" fmla="*/ 2650579 w 2650579"/>
              <a:gd name="connsiteY1" fmla="*/ 0 h 2247106"/>
              <a:gd name="connsiteX2" fmla="*/ 2364829 w 2650579"/>
              <a:gd name="connsiteY2" fmla="*/ 2247106 h 2247106"/>
              <a:gd name="connsiteX3" fmla="*/ 66675 w 2650579"/>
              <a:gd name="connsiteY3" fmla="*/ 2113756 h 2247106"/>
              <a:gd name="connsiteX4" fmla="*/ 0 w 2650579"/>
              <a:gd name="connsiteY4" fmla="*/ 9525 h 2247106"/>
              <a:gd name="connsiteX0" fmla="*/ 0 w 2364829"/>
              <a:gd name="connsiteY0" fmla="*/ 0 h 2237581"/>
              <a:gd name="connsiteX1" fmla="*/ 2241004 w 2364829"/>
              <a:gd name="connsiteY1" fmla="*/ 200025 h 2237581"/>
              <a:gd name="connsiteX2" fmla="*/ 2364829 w 2364829"/>
              <a:gd name="connsiteY2" fmla="*/ 2237581 h 2237581"/>
              <a:gd name="connsiteX3" fmla="*/ 66675 w 2364829"/>
              <a:gd name="connsiteY3" fmla="*/ 2104231 h 2237581"/>
              <a:gd name="connsiteX4" fmla="*/ 0 w 2364829"/>
              <a:gd name="connsiteY4" fmla="*/ 0 h 2237581"/>
              <a:gd name="connsiteX0" fmla="*/ 0 w 2631529"/>
              <a:gd name="connsiteY0" fmla="*/ 0 h 2237581"/>
              <a:gd name="connsiteX1" fmla="*/ 2631529 w 2631529"/>
              <a:gd name="connsiteY1" fmla="*/ 247650 h 2237581"/>
              <a:gd name="connsiteX2" fmla="*/ 2364829 w 2631529"/>
              <a:gd name="connsiteY2" fmla="*/ 2237581 h 2237581"/>
              <a:gd name="connsiteX3" fmla="*/ 66675 w 2631529"/>
              <a:gd name="connsiteY3" fmla="*/ 2104231 h 2237581"/>
              <a:gd name="connsiteX4" fmla="*/ 0 w 2631529"/>
              <a:gd name="connsiteY4" fmla="*/ 0 h 2237581"/>
              <a:gd name="connsiteX0" fmla="*/ 0 w 2650579"/>
              <a:gd name="connsiteY0" fmla="*/ 0 h 2266156"/>
              <a:gd name="connsiteX1" fmla="*/ 2631529 w 2650579"/>
              <a:gd name="connsiteY1" fmla="*/ 247650 h 2266156"/>
              <a:gd name="connsiteX2" fmla="*/ 2650579 w 2650579"/>
              <a:gd name="connsiteY2" fmla="*/ 2266156 h 2266156"/>
              <a:gd name="connsiteX3" fmla="*/ 66675 w 2650579"/>
              <a:gd name="connsiteY3" fmla="*/ 2104231 h 2266156"/>
              <a:gd name="connsiteX4" fmla="*/ 0 w 2650579"/>
              <a:gd name="connsiteY4" fmla="*/ 0 h 2266156"/>
              <a:gd name="connsiteX0" fmla="*/ 0 w 2650579"/>
              <a:gd name="connsiteY0" fmla="*/ 0 h 2266156"/>
              <a:gd name="connsiteX1" fmla="*/ 2221954 w 2650579"/>
              <a:gd name="connsiteY1" fmla="*/ 219075 h 2266156"/>
              <a:gd name="connsiteX2" fmla="*/ 2650579 w 2650579"/>
              <a:gd name="connsiteY2" fmla="*/ 2266156 h 2266156"/>
              <a:gd name="connsiteX3" fmla="*/ 66675 w 2650579"/>
              <a:gd name="connsiteY3" fmla="*/ 2104231 h 2266156"/>
              <a:gd name="connsiteX4" fmla="*/ 0 w 2650579"/>
              <a:gd name="connsiteY4" fmla="*/ 0 h 2266156"/>
              <a:gd name="connsiteX0" fmla="*/ 0 w 2317204"/>
              <a:gd name="connsiteY0" fmla="*/ 0 h 2189956"/>
              <a:gd name="connsiteX1" fmla="*/ 2221954 w 2317204"/>
              <a:gd name="connsiteY1" fmla="*/ 219075 h 2189956"/>
              <a:gd name="connsiteX2" fmla="*/ 2317204 w 2317204"/>
              <a:gd name="connsiteY2" fmla="*/ 2189956 h 2189956"/>
              <a:gd name="connsiteX3" fmla="*/ 66675 w 2317204"/>
              <a:gd name="connsiteY3" fmla="*/ 2104231 h 2189956"/>
              <a:gd name="connsiteX4" fmla="*/ 0 w 2317204"/>
              <a:gd name="connsiteY4" fmla="*/ 0 h 2189956"/>
              <a:gd name="connsiteX0" fmla="*/ 0 w 2317204"/>
              <a:gd name="connsiteY0" fmla="*/ 0 h 2189956"/>
              <a:gd name="connsiteX1" fmla="*/ 2221954 w 2317204"/>
              <a:gd name="connsiteY1" fmla="*/ 219075 h 2189956"/>
              <a:gd name="connsiteX2" fmla="*/ 2317204 w 2317204"/>
              <a:gd name="connsiteY2" fmla="*/ 2189956 h 2189956"/>
              <a:gd name="connsiteX3" fmla="*/ 66675 w 2317204"/>
              <a:gd name="connsiteY3" fmla="*/ 2104231 h 2189956"/>
              <a:gd name="connsiteX4" fmla="*/ 0 w 2317204"/>
              <a:gd name="connsiteY4" fmla="*/ 0 h 2189956"/>
              <a:gd name="connsiteX0" fmla="*/ 0 w 2317204"/>
              <a:gd name="connsiteY0" fmla="*/ 0 h 2189956"/>
              <a:gd name="connsiteX1" fmla="*/ 2260054 w 2317204"/>
              <a:gd name="connsiteY1" fmla="*/ 171450 h 2189956"/>
              <a:gd name="connsiteX2" fmla="*/ 2317204 w 2317204"/>
              <a:gd name="connsiteY2" fmla="*/ 2189956 h 2189956"/>
              <a:gd name="connsiteX3" fmla="*/ 66675 w 2317204"/>
              <a:gd name="connsiteY3" fmla="*/ 2104231 h 2189956"/>
              <a:gd name="connsiteX4" fmla="*/ 0 w 2317204"/>
              <a:gd name="connsiteY4" fmla="*/ 0 h 2189956"/>
              <a:gd name="connsiteX0" fmla="*/ 0 w 2317204"/>
              <a:gd name="connsiteY0" fmla="*/ 0 h 2189956"/>
              <a:gd name="connsiteX1" fmla="*/ 2260054 w 2317204"/>
              <a:gd name="connsiteY1" fmla="*/ 171450 h 2189956"/>
              <a:gd name="connsiteX2" fmla="*/ 2317204 w 2317204"/>
              <a:gd name="connsiteY2" fmla="*/ 2189956 h 2189956"/>
              <a:gd name="connsiteX3" fmla="*/ 66675 w 2317204"/>
              <a:gd name="connsiteY3" fmla="*/ 2047081 h 2189956"/>
              <a:gd name="connsiteX4" fmla="*/ 0 w 2317204"/>
              <a:gd name="connsiteY4" fmla="*/ 0 h 2189956"/>
              <a:gd name="connsiteX0" fmla="*/ 0 w 2298154"/>
              <a:gd name="connsiteY0" fmla="*/ 0 h 2228056"/>
              <a:gd name="connsiteX1" fmla="*/ 2260054 w 2298154"/>
              <a:gd name="connsiteY1" fmla="*/ 171450 h 2228056"/>
              <a:gd name="connsiteX2" fmla="*/ 2298154 w 2298154"/>
              <a:gd name="connsiteY2" fmla="*/ 2228056 h 2228056"/>
              <a:gd name="connsiteX3" fmla="*/ 66675 w 2298154"/>
              <a:gd name="connsiteY3" fmla="*/ 2047081 h 2228056"/>
              <a:gd name="connsiteX4" fmla="*/ 0 w 2298154"/>
              <a:gd name="connsiteY4" fmla="*/ 0 h 2228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8154" h="2228056">
                <a:moveTo>
                  <a:pt x="0" y="0"/>
                </a:moveTo>
                <a:lnTo>
                  <a:pt x="2260054" y="171450"/>
                </a:lnTo>
                <a:lnTo>
                  <a:pt x="2298154" y="2228056"/>
                </a:lnTo>
                <a:lnTo>
                  <a:pt x="66675" y="2047081"/>
                </a:lnTo>
                <a:lnTo>
                  <a:pt x="0" y="0"/>
                </a:lnTo>
                <a:close/>
              </a:path>
            </a:pathLst>
          </a:custGeom>
          <a:solidFill>
            <a:srgbClr val="FFC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60072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0C0A58F-E4E4-4566-B2B1-615EB2C7EA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Optimization of the shielding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/>
              <a:t>Driving parameters of the cost</a:t>
            </a:r>
          </a:p>
          <a:p>
            <a:pPr lvl="2"/>
            <a:r>
              <a:rPr lang="en-GB" dirty="0"/>
              <a:t>Optimization of usage of raw material (cast iron VS concrete)</a:t>
            </a:r>
          </a:p>
          <a:p>
            <a:pPr lvl="2"/>
            <a:r>
              <a:rPr lang="en-GB" dirty="0"/>
              <a:t>ECN3 configuration optimization of Iron volume</a:t>
            </a:r>
          </a:p>
          <a:p>
            <a:pPr lvl="2"/>
            <a:r>
              <a:rPr lang="en-GB" dirty="0"/>
              <a:t>Shielding embedded in an optimized Nitrogen confinement</a:t>
            </a:r>
          </a:p>
          <a:p>
            <a:r>
              <a:rPr lang="en-GB" dirty="0"/>
              <a:t>Optimization of overall infrastructure</a:t>
            </a:r>
          </a:p>
          <a:p>
            <a:pPr lvl="1"/>
            <a:r>
              <a:rPr lang="en-GB" dirty="0"/>
              <a:t>Reuse of the current civil engineering (with minor modifications) and main infrastructure</a:t>
            </a:r>
          </a:p>
          <a:p>
            <a:pPr lvl="1"/>
            <a:r>
              <a:rPr lang="en-GB" dirty="0"/>
              <a:t>Reuse of current overhead travelling crane with slight modifications (redundancy of movement, vision system, of board control cubicles…)</a:t>
            </a:r>
          </a:p>
          <a:p>
            <a:pPr lvl="1"/>
            <a:r>
              <a:rPr lang="en-GB" dirty="0"/>
              <a:t>Reuse of ventilation system for the area outside the target complex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A59DF7-1646-44A1-BF07-C7FFC7199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General development of BDF Target Complex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E29D53-B3E0-4B8D-BAFD-37A03719B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6141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8A96CD8-2248-1611-AFDE-4CFA4DC3B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592263"/>
            <a:ext cx="6048051" cy="4608512"/>
          </a:xfrm>
        </p:spPr>
        <p:txBody>
          <a:bodyPr/>
          <a:lstStyle/>
          <a:p>
            <a:r>
              <a:rPr lang="fr-CH" dirty="0"/>
              <a:t>Target exchange</a:t>
            </a:r>
          </a:p>
          <a:p>
            <a:pPr lvl="1"/>
            <a:r>
              <a:rPr lang="fr-CH" dirty="0"/>
              <a:t>Connections of utilities </a:t>
            </a:r>
            <a:r>
              <a:rPr lang="fr-CH" dirty="0" err="1"/>
              <a:t>located</a:t>
            </a:r>
            <a:r>
              <a:rPr lang="fr-CH" dirty="0"/>
              <a:t> in ‘’</a:t>
            </a:r>
            <a:r>
              <a:rPr lang="fr-CH" dirty="0" err="1"/>
              <a:t>human</a:t>
            </a:r>
            <a:r>
              <a:rPr lang="fr-CH" dirty="0"/>
              <a:t>’’ </a:t>
            </a:r>
            <a:r>
              <a:rPr lang="en-GB" dirty="0"/>
              <a:t>accessible environment</a:t>
            </a:r>
          </a:p>
          <a:p>
            <a:pPr lvl="1"/>
            <a:r>
              <a:rPr lang="en-GB" dirty="0"/>
              <a:t>Remote handling features for the connections</a:t>
            </a:r>
          </a:p>
          <a:p>
            <a:pPr lvl="1"/>
            <a:r>
              <a:rPr lang="en-GB" dirty="0"/>
              <a:t>Support of remotely controlled crane and ROVs</a:t>
            </a:r>
          </a:p>
          <a:p>
            <a:pPr lvl="1"/>
            <a:r>
              <a:rPr lang="en-GB" dirty="0"/>
              <a:t>Size reduction for final disposal by shearing</a:t>
            </a:r>
          </a:p>
          <a:p>
            <a:pPr lvl="1"/>
            <a:r>
              <a:rPr lang="en-GB" dirty="0"/>
              <a:t>Transfer from the underground to surface in shielded casks</a:t>
            </a:r>
          </a:p>
          <a:p>
            <a:pPr lvl="1"/>
            <a:endParaRPr lang="fr-CH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  <a:p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9257FF0-759E-EA34-3C1A-B84080BDB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How </a:t>
            </a:r>
            <a:r>
              <a:rPr lang="fr-CH" dirty="0" err="1"/>
              <a:t>we</a:t>
            </a:r>
            <a:r>
              <a:rPr lang="fr-CH" dirty="0"/>
              <a:t> </a:t>
            </a:r>
            <a:r>
              <a:rPr lang="fr-CH" dirty="0" err="1"/>
              <a:t>would</a:t>
            </a:r>
            <a:r>
              <a:rPr lang="fr-CH" dirty="0"/>
              <a:t> </a:t>
            </a:r>
            <a:r>
              <a:rPr lang="fr-CH" dirty="0" err="1"/>
              <a:t>maintain</a:t>
            </a:r>
            <a:r>
              <a:rPr lang="fr-CH" dirty="0"/>
              <a:t> the </a:t>
            </a:r>
            <a:r>
              <a:rPr lang="fr-CH" dirty="0" err="1"/>
              <a:t>target</a:t>
            </a:r>
            <a:r>
              <a:rPr lang="fr-CH" dirty="0"/>
              <a:t> </a:t>
            </a:r>
            <a:r>
              <a:rPr lang="fr-CH" dirty="0" err="1"/>
              <a:t>complex</a:t>
            </a:r>
            <a:r>
              <a:rPr lang="fr-CH" dirty="0"/>
              <a:t>?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2D582F-D954-0DC6-B59C-CCB22F651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27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9759B3-87E5-793B-5484-66C23E381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089" y="875934"/>
            <a:ext cx="2201223" cy="176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indoor&#10;&#10;Description automatically generated">
            <a:extLst>
              <a:ext uri="{FF2B5EF4-FFF2-40B4-BE49-F238E27FC236}">
                <a16:creationId xmlns:a16="http://schemas.microsoft.com/office/drawing/2014/main" id="{E40F4787-8170-0CFF-DCD8-51A80B6E2B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000" r="9051" b="14300"/>
          <a:stretch/>
        </p:blipFill>
        <p:spPr>
          <a:xfrm>
            <a:off x="6700967" y="2612853"/>
            <a:ext cx="5210735" cy="3338683"/>
          </a:xfrm>
          <a:prstGeom prst="rect">
            <a:avLst/>
          </a:prstGeom>
        </p:spPr>
      </p:pic>
      <p:pic>
        <p:nvPicPr>
          <p:cNvPr id="13" name="Picture 12" descr="A picture containing indoor&#10;&#10;Description automatically generated">
            <a:extLst>
              <a:ext uri="{FF2B5EF4-FFF2-40B4-BE49-F238E27FC236}">
                <a16:creationId xmlns:a16="http://schemas.microsoft.com/office/drawing/2014/main" id="{56D12BDE-F122-30D2-2E1C-39A18CF576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2764" y="906464"/>
            <a:ext cx="3101380" cy="232603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454EA95-2890-4F58-EDFA-A77CD161223F}"/>
              </a:ext>
            </a:extLst>
          </p:cNvPr>
          <p:cNvSpPr txBox="1"/>
          <p:nvPr/>
        </p:nvSpPr>
        <p:spPr bwMode="auto">
          <a:xfrm>
            <a:off x="6824208" y="5951536"/>
            <a:ext cx="4959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n-TOF target#2  pipes </a:t>
            </a:r>
            <a:r>
              <a:rPr lang="fr-CH" dirty="0" err="1"/>
              <a:t>reduction</a:t>
            </a:r>
            <a:r>
              <a:rPr lang="fr-CH" dirty="0"/>
              <a:t> </a:t>
            </a:r>
            <a:r>
              <a:rPr lang="fr-CH" dirty="0" err="1"/>
              <a:t>with</a:t>
            </a:r>
            <a:r>
              <a:rPr lang="fr-CH" dirty="0"/>
              <a:t> </a:t>
            </a:r>
            <a:r>
              <a:rPr lang="fr-CH" dirty="0" err="1"/>
              <a:t>ROVs</a:t>
            </a:r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EF3D537-C5F7-44A5-8675-F05B6C632B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3712" y="4213898"/>
            <a:ext cx="2955019" cy="210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157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8A96CD8-2248-1611-AFDE-4CFA4DC3B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592263"/>
            <a:ext cx="6610195" cy="4608512"/>
          </a:xfrm>
        </p:spPr>
        <p:txBody>
          <a:bodyPr/>
          <a:lstStyle/>
          <a:p>
            <a:r>
              <a:rPr lang="en-GB" dirty="0"/>
              <a:t>Post Irradiation Examination of defective components</a:t>
            </a:r>
          </a:p>
          <a:p>
            <a:pPr lvl="1"/>
            <a:r>
              <a:rPr lang="en-GB" dirty="0"/>
              <a:t>Procedure of extraction of samples tested with prototype target </a:t>
            </a:r>
          </a:p>
          <a:p>
            <a:pPr lvl="1"/>
            <a:r>
              <a:rPr lang="en-GB" dirty="0"/>
              <a:t>PIE of prototype target in a hot cell (outsourced)</a:t>
            </a:r>
          </a:p>
          <a:p>
            <a:pPr lvl="1"/>
            <a:r>
              <a:rPr lang="en-GB" dirty="0"/>
              <a:t>Remote handling technics being developed for various PIE projects abroad CERN</a:t>
            </a:r>
            <a:endParaRPr lang="fr-CH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9257FF0-759E-EA34-3C1A-B84080BDB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How </a:t>
            </a:r>
            <a:r>
              <a:rPr lang="fr-CH" dirty="0" err="1"/>
              <a:t>we</a:t>
            </a:r>
            <a:r>
              <a:rPr lang="fr-CH" dirty="0"/>
              <a:t> </a:t>
            </a:r>
            <a:r>
              <a:rPr lang="fr-CH" dirty="0" err="1"/>
              <a:t>would</a:t>
            </a:r>
            <a:r>
              <a:rPr lang="fr-CH" dirty="0"/>
              <a:t> </a:t>
            </a:r>
            <a:r>
              <a:rPr lang="fr-CH" dirty="0" err="1"/>
              <a:t>maintain</a:t>
            </a:r>
            <a:r>
              <a:rPr lang="fr-CH" dirty="0"/>
              <a:t> the </a:t>
            </a:r>
            <a:r>
              <a:rPr lang="fr-CH" dirty="0" err="1"/>
              <a:t>target</a:t>
            </a:r>
            <a:r>
              <a:rPr lang="fr-CH" dirty="0"/>
              <a:t> </a:t>
            </a:r>
            <a:r>
              <a:rPr lang="fr-CH" dirty="0" err="1"/>
              <a:t>complex</a:t>
            </a:r>
            <a:r>
              <a:rPr lang="fr-CH" dirty="0"/>
              <a:t>?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2D582F-D954-0DC6-B59C-CCB22F651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BAC5EE-BA25-51C4-1E80-4DDF2F8D4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8184" y="3699152"/>
            <a:ext cx="5110137" cy="2534126"/>
          </a:xfrm>
          <a:prstGeom prst="rect">
            <a:avLst/>
          </a:prstGeom>
        </p:spPr>
      </p:pic>
      <p:pic>
        <p:nvPicPr>
          <p:cNvPr id="9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4BE0EB95-A1C3-2A47-93FA-D0BE8C874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8150" y="898941"/>
            <a:ext cx="4836024" cy="27202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066093-E536-B066-A6F5-890E0E53F6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1231" y="4090144"/>
            <a:ext cx="3803712" cy="226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6373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84F6FF3-488E-0272-6772-5B24F9A14A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0" dirty="0"/>
              <a:t>Pure vertical handling would have been more comfortable</a:t>
            </a:r>
          </a:p>
          <a:p>
            <a:r>
              <a:rPr lang="en-GB" b="0" dirty="0"/>
              <a:t>Slight interest by reusing an existing infrastructure</a:t>
            </a:r>
          </a:p>
          <a:p>
            <a:r>
              <a:rPr lang="en-GB" b="0" dirty="0"/>
              <a:t>Some constrains given this infrastructure (i.e. target replacement scheme)</a:t>
            </a:r>
          </a:p>
          <a:p>
            <a:r>
              <a:rPr lang="en-GB" b="0" dirty="0"/>
              <a:t>Experience gain over SPS beam dump relocation</a:t>
            </a:r>
          </a:p>
          <a:p>
            <a:r>
              <a:rPr lang="en-GB" b="0" dirty="0"/>
              <a:t>Remote handling technics being developed across various projects will be beneficial for BDF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8E796F0-45E0-7FA8-F10E-FAFF01006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BDF target complex </a:t>
            </a:r>
            <a:r>
              <a:rPr lang="en-GB" dirty="0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C0A855-4F35-83E9-74DA-FB40CE2D2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754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BE7CCF5-E5C8-2748-8E26-16A25AC1A9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Objectives for the New SPS beam dump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Capability to accept HL-LHC and </a:t>
            </a:r>
            <a:r>
              <a:rPr lang="en-US" sz="2800" b="0" dirty="0"/>
              <a:t>high-power FT beams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Decoupling injection systems from dumping systems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Improve radiation environment in the tunnel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Improve exchange procedure applying </a:t>
            </a:r>
            <a:r>
              <a:rPr lang="en-US" dirty="0"/>
              <a:t>ALARA</a:t>
            </a:r>
            <a:r>
              <a:rPr lang="en-US" b="0" dirty="0"/>
              <a:t> principle</a:t>
            </a:r>
          </a:p>
          <a:p>
            <a:endParaRPr lang="en-US" dirty="0"/>
          </a:p>
          <a:p>
            <a:r>
              <a:rPr lang="en-US" dirty="0"/>
              <a:t>Project completed during LS2 within LIU upgrade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B992C19-CC60-3642-8F74-82DB233FB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New SPS </a:t>
            </a:r>
            <a:r>
              <a:rPr lang="fr-CH" dirty="0" err="1"/>
              <a:t>internal</a:t>
            </a:r>
            <a:r>
              <a:rPr lang="fr-CH" dirty="0"/>
              <a:t> </a:t>
            </a:r>
            <a:r>
              <a:rPr lang="fr-CH" dirty="0" err="1"/>
              <a:t>beam</a:t>
            </a:r>
            <a:r>
              <a:rPr lang="fr-CH" dirty="0"/>
              <a:t> dump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C60AE-01D3-8B41-968E-73F7C7194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3010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035E34-CBD9-C1BF-8434-EE049CEC9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SPS </a:t>
            </a:r>
            <a:r>
              <a:rPr lang="fr-CH" dirty="0" err="1"/>
              <a:t>internal</a:t>
            </a:r>
            <a:r>
              <a:rPr lang="fr-CH" dirty="0"/>
              <a:t> </a:t>
            </a:r>
            <a:r>
              <a:rPr lang="fr-CH" dirty="0" err="1"/>
              <a:t>beam</a:t>
            </a:r>
            <a:r>
              <a:rPr lang="fr-CH" dirty="0"/>
              <a:t> dump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DB647C-4AAF-751A-A062-ABA6B801D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4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DA20BE0-C343-C880-7B74-943F45A53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784" y="2823044"/>
            <a:ext cx="4998545" cy="301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0ABEE6-88A7-FFDF-6D59-8ED28D044BD4}"/>
              </a:ext>
            </a:extLst>
          </p:cNvPr>
          <p:cNvSpPr txBox="1"/>
          <p:nvPr/>
        </p:nvSpPr>
        <p:spPr bwMode="auto">
          <a:xfrm>
            <a:off x="4892013" y="5805264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SPS original design</a:t>
            </a:r>
            <a:endParaRPr lang="en-GB" dirty="0"/>
          </a:p>
        </p:txBody>
      </p:sp>
      <p:pic>
        <p:nvPicPr>
          <p:cNvPr id="1028" name="Picture 4" descr="Unknown caption">
            <a:extLst>
              <a:ext uri="{FF2B5EF4-FFF2-40B4-BE49-F238E27FC236}">
                <a16:creationId xmlns:a16="http://schemas.microsoft.com/office/drawing/2014/main" id="{285C84B0-9AD2-406C-313A-11282BC6F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1439335"/>
            <a:ext cx="3600399" cy="283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C9F3674-366D-6B50-6641-721DDAEC1C3E}"/>
              </a:ext>
            </a:extLst>
          </p:cNvPr>
          <p:cNvCxnSpPr>
            <a:cxnSpLocks/>
          </p:cNvCxnSpPr>
          <p:nvPr/>
        </p:nvCxnSpPr>
        <p:spPr>
          <a:xfrm flipH="1" flipV="1">
            <a:off x="3935760" y="2348880"/>
            <a:ext cx="792088" cy="108012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07A5858-CE8F-B860-5BEF-F8ECFBBAD35F}"/>
              </a:ext>
            </a:extLst>
          </p:cNvPr>
          <p:cNvCxnSpPr>
            <a:cxnSpLocks/>
          </p:cNvCxnSpPr>
          <p:nvPr/>
        </p:nvCxnSpPr>
        <p:spPr>
          <a:xfrm flipV="1">
            <a:off x="8451921" y="1302726"/>
            <a:ext cx="452391" cy="95491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A903AD7-2E40-0E7F-1650-14FD323EBAB3}"/>
              </a:ext>
            </a:extLst>
          </p:cNvPr>
          <p:cNvSpPr txBox="1"/>
          <p:nvPr/>
        </p:nvSpPr>
        <p:spPr bwMode="auto">
          <a:xfrm>
            <a:off x="1144068" y="4344568"/>
            <a:ext cx="1838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UA1 experiment</a:t>
            </a:r>
          </a:p>
          <a:p>
            <a:pPr algn="ctr"/>
            <a:r>
              <a:rPr lang="en-GB" dirty="0"/>
              <a:t>1981-1990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F826E966-2AF7-04E3-7E4F-06F03F16B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963" y="325438"/>
            <a:ext cx="4907037" cy="24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45ABE9B-D8C0-D742-BDBF-AD0ACFA5E969}"/>
              </a:ext>
            </a:extLst>
          </p:cNvPr>
          <p:cNvCxnSpPr>
            <a:cxnSpLocks/>
          </p:cNvCxnSpPr>
          <p:nvPr/>
        </p:nvCxnSpPr>
        <p:spPr>
          <a:xfrm flipH="1">
            <a:off x="8544272" y="2924944"/>
            <a:ext cx="936104" cy="7920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28E4AFB-8EB7-D2F1-C0FB-07226E339E1E}"/>
              </a:ext>
            </a:extLst>
          </p:cNvPr>
          <p:cNvCxnSpPr/>
          <p:nvPr/>
        </p:nvCxnSpPr>
        <p:spPr>
          <a:xfrm flipH="1" flipV="1">
            <a:off x="5231904" y="3717032"/>
            <a:ext cx="2592288" cy="1440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319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2A23BE2-EEBE-ABF4-664E-A16FF9DAC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592263"/>
            <a:ext cx="6120059" cy="460851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b="0" dirty="0"/>
              <a:t>Cavern built end of 70’s (former location of UA1 experiment)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b="0" dirty="0"/>
              <a:t>Overhead polar crane of 40t capacity from the end of the 70’ (not at all designed for remote handling)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b="0" dirty="0"/>
              <a:t>Access shaft equipped with an overhead traveling crane of 75t aside of the cavern separated by a massive dismountable shielding wall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b="0" dirty="0"/>
              <a:t>Cavern almost centred across the SPS beam line (keeping the transport passage free for  maintenance of the accelerator)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70CF9F1-4148-605A-BE66-FDFFA5985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Constrains from the original infrastructure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10C80A-587B-97BE-03BD-C1F19FD7B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5</a:t>
            </a:fld>
            <a:endParaRPr lang="en-US"/>
          </a:p>
        </p:txBody>
      </p:sp>
      <p:pic>
        <p:nvPicPr>
          <p:cNvPr id="2050" name="Picture 2" descr="Unknown caption">
            <a:extLst>
              <a:ext uri="{FF2B5EF4-FFF2-40B4-BE49-F238E27FC236}">
                <a16:creationId xmlns:a16="http://schemas.microsoft.com/office/drawing/2014/main" id="{09B23706-7BEA-4919-160F-9037B01A9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980727"/>
            <a:ext cx="5390250" cy="424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596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8A15AE0C-2CD7-7D43-9604-6F32521C97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988" y="1691190"/>
            <a:ext cx="11376025" cy="4410657"/>
          </a:xfr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0419A1DD-E0D4-CB33-46F1-411B050DE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Integration</a:t>
            </a:r>
            <a:r>
              <a:rPr lang="fr-CH" dirty="0"/>
              <a:t> of SPS dump system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C5B8EB-B078-B8C5-64C0-5737EAF43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04E965F-6543-E041-B3A6-E5B8D2850F3D}"/>
              </a:ext>
            </a:extLst>
          </p:cNvPr>
          <p:cNvGrpSpPr/>
          <p:nvPr/>
        </p:nvGrpSpPr>
        <p:grpSpPr>
          <a:xfrm>
            <a:off x="437781" y="1769798"/>
            <a:ext cx="1558660" cy="1567761"/>
            <a:chOff x="328335" y="1327348"/>
            <a:chExt cx="1168995" cy="1175821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525864F7-899A-8047-A09E-1EFA23FB40C5}"/>
                </a:ext>
              </a:extLst>
            </p:cNvPr>
            <p:cNvCxnSpPr>
              <a:cxnSpLocks/>
            </p:cNvCxnSpPr>
            <p:nvPr/>
          </p:nvCxnSpPr>
          <p:spPr>
            <a:xfrm>
              <a:off x="863710" y="1635125"/>
              <a:ext cx="143894" cy="868044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D4D4C55-15F8-9E46-8B37-EC944FBA6060}"/>
                </a:ext>
              </a:extLst>
            </p:cNvPr>
            <p:cNvSpPr txBox="1"/>
            <p:nvPr/>
          </p:nvSpPr>
          <p:spPr>
            <a:xfrm>
              <a:off x="328335" y="1327348"/>
              <a:ext cx="1168995" cy="2847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dirty="0"/>
                <a:t>Quadrupole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331C2D1-5C51-6245-BF5D-E0745E52F62D}"/>
              </a:ext>
            </a:extLst>
          </p:cNvPr>
          <p:cNvGrpSpPr/>
          <p:nvPr/>
        </p:nvGrpSpPr>
        <p:grpSpPr>
          <a:xfrm>
            <a:off x="4534952" y="2350429"/>
            <a:ext cx="1921086" cy="1017610"/>
            <a:chOff x="4020501" y="1785998"/>
            <a:chExt cx="1440815" cy="763207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19303DE5-955E-D14F-A330-2D97C24B7935}"/>
                </a:ext>
              </a:extLst>
            </p:cNvPr>
            <p:cNvCxnSpPr>
              <a:cxnSpLocks/>
            </p:cNvCxnSpPr>
            <p:nvPr/>
          </p:nvCxnSpPr>
          <p:spPr>
            <a:xfrm>
              <a:off x="5130327" y="2070707"/>
              <a:ext cx="330989" cy="478498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  <a:effectLst>
              <a:glow rad="63500">
                <a:schemeClr val="accent1">
                  <a:tint val="30000"/>
                  <a:shade val="95000"/>
                  <a:satMod val="300000"/>
                  <a:alpha val="5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0BEFA58-E55A-A14C-966C-0BF6EFB93F9F}"/>
                </a:ext>
              </a:extLst>
            </p:cNvPr>
            <p:cNvSpPr txBox="1"/>
            <p:nvPr/>
          </p:nvSpPr>
          <p:spPr>
            <a:xfrm>
              <a:off x="4020501" y="1785998"/>
              <a:ext cx="1168996" cy="2847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dirty="0"/>
                <a:t>Quadrupole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E99F5E1-146E-0C42-BBC9-AE12AB59021F}"/>
              </a:ext>
            </a:extLst>
          </p:cNvPr>
          <p:cNvGrpSpPr/>
          <p:nvPr/>
        </p:nvGrpSpPr>
        <p:grpSpPr>
          <a:xfrm>
            <a:off x="9637053" y="1052762"/>
            <a:ext cx="1461187" cy="1944191"/>
            <a:chOff x="6951962" y="929446"/>
            <a:chExt cx="1095890" cy="1521439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FF8A722E-8218-A04B-B4AC-438C83F443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90592" y="1148715"/>
              <a:ext cx="253208" cy="130217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  <a:effectLst>
              <a:glow rad="63500">
                <a:schemeClr val="accent1">
                  <a:tint val="30000"/>
                  <a:shade val="95000"/>
                  <a:satMod val="300000"/>
                  <a:alpha val="5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31C48FA-2638-FD4A-BA99-4E40DA229E42}"/>
                </a:ext>
              </a:extLst>
            </p:cNvPr>
            <p:cNvSpPr txBox="1"/>
            <p:nvPr/>
          </p:nvSpPr>
          <p:spPr>
            <a:xfrm>
              <a:off x="6951962" y="929446"/>
              <a:ext cx="1095890" cy="2847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dirty="0"/>
                <a:t>Dump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78DC0E5-DABA-6A48-A9E5-D0D777305D1B}"/>
              </a:ext>
            </a:extLst>
          </p:cNvPr>
          <p:cNvGrpSpPr/>
          <p:nvPr/>
        </p:nvGrpSpPr>
        <p:grpSpPr>
          <a:xfrm>
            <a:off x="5408272" y="3368042"/>
            <a:ext cx="3522368" cy="1161271"/>
            <a:chOff x="4056204" y="2526030"/>
            <a:chExt cx="2641776" cy="870953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BF9725FE-98A3-B543-8EBA-9E592715BC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40655" y="2526030"/>
              <a:ext cx="1457325" cy="55604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  <a:effectLst>
              <a:glow rad="63500">
                <a:schemeClr val="accent1">
                  <a:tint val="30000"/>
                  <a:shade val="95000"/>
                  <a:satMod val="300000"/>
                  <a:alpha val="5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9FB310F-21DB-8F4B-9A8E-15BB94531A36}"/>
                </a:ext>
              </a:extLst>
            </p:cNvPr>
            <p:cNvSpPr txBox="1"/>
            <p:nvPr/>
          </p:nvSpPr>
          <p:spPr>
            <a:xfrm>
              <a:off x="4056204" y="3112241"/>
              <a:ext cx="1457325" cy="284742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dirty="0"/>
                <a:t>Instrumentation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867A9FE-F125-424B-90A7-0DC67497E3A0}"/>
              </a:ext>
            </a:extLst>
          </p:cNvPr>
          <p:cNvGrpSpPr/>
          <p:nvPr/>
        </p:nvGrpSpPr>
        <p:grpSpPr>
          <a:xfrm>
            <a:off x="9128699" y="3573017"/>
            <a:ext cx="2019361" cy="1845462"/>
            <a:chOff x="6846524" y="2679762"/>
            <a:chExt cx="1514521" cy="138409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1CE1415-7B51-C24F-BE5C-6C0729D2CE1B}"/>
                </a:ext>
              </a:extLst>
            </p:cNvPr>
            <p:cNvSpPr txBox="1"/>
            <p:nvPr/>
          </p:nvSpPr>
          <p:spPr>
            <a:xfrm>
              <a:off x="6846524" y="3563625"/>
              <a:ext cx="1514521" cy="5002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dirty="0"/>
                <a:t>Secondary Masks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C1499D87-7FF2-9A45-9B25-27DBDCC367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99045" y="2679762"/>
              <a:ext cx="537351" cy="890843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  <a:effectLst>
              <a:glow rad="63500">
                <a:schemeClr val="accent1">
                  <a:tint val="30000"/>
                  <a:shade val="95000"/>
                  <a:satMod val="300000"/>
                  <a:alpha val="5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2B2331D-2C73-6049-985C-F33E61273C1D}"/>
              </a:ext>
            </a:extLst>
          </p:cNvPr>
          <p:cNvGrpSpPr/>
          <p:nvPr/>
        </p:nvGrpSpPr>
        <p:grpSpPr>
          <a:xfrm>
            <a:off x="10088560" y="3839779"/>
            <a:ext cx="2019361" cy="2445422"/>
            <a:chOff x="7566419" y="2969961"/>
            <a:chExt cx="1514521" cy="1746298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8A10E08-57F1-3343-9CD0-68496577D2FF}"/>
                </a:ext>
              </a:extLst>
            </p:cNvPr>
            <p:cNvSpPr txBox="1"/>
            <p:nvPr/>
          </p:nvSpPr>
          <p:spPr>
            <a:xfrm>
              <a:off x="7566419" y="4239965"/>
              <a:ext cx="1514521" cy="476294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dirty="0">
                  <a:solidFill>
                    <a:schemeClr val="bg1"/>
                  </a:solidFill>
                </a:rPr>
                <a:t>Tunnel Enlargement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2E8E01DD-A0B6-814F-91D2-4EB2884A10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03725" y="2969961"/>
              <a:ext cx="0" cy="1270004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  <a:effectLst>
              <a:glow rad="63500">
                <a:schemeClr val="accent1">
                  <a:tint val="30000"/>
                  <a:shade val="95000"/>
                  <a:satMod val="300000"/>
                  <a:alpha val="5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2456AA1-4249-2C44-9B08-B5AF363315C9}"/>
              </a:ext>
            </a:extLst>
          </p:cNvPr>
          <p:cNvGrpSpPr/>
          <p:nvPr/>
        </p:nvGrpSpPr>
        <p:grpSpPr>
          <a:xfrm>
            <a:off x="2400101" y="3573017"/>
            <a:ext cx="1755131" cy="1496182"/>
            <a:chOff x="1800076" y="2679764"/>
            <a:chExt cx="1316348" cy="1122137"/>
          </a:xfrm>
        </p:grpSpPr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B920E55D-D74C-0749-91E1-A807D00FB2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20290" y="2679764"/>
              <a:ext cx="0" cy="61779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  <a:effectLst>
              <a:glow rad="63500">
                <a:schemeClr val="accent1">
                  <a:tint val="30000"/>
                  <a:shade val="95000"/>
                  <a:satMod val="300000"/>
                  <a:alpha val="5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EA790B9-BEF1-D74C-B591-849BD5549A1A}"/>
                </a:ext>
              </a:extLst>
            </p:cNvPr>
            <p:cNvSpPr txBox="1"/>
            <p:nvPr/>
          </p:nvSpPr>
          <p:spPr>
            <a:xfrm>
              <a:off x="1800076" y="3301668"/>
              <a:ext cx="1316348" cy="5002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dirty="0">
                  <a:latin typeface="Calibri" panose="020F0502020204030204" pitchFamily="34" charset="0"/>
                  <a:cs typeface="Calibri" panose="020F0502020204030204" pitchFamily="34" charset="0"/>
                </a:rPr>
                <a:t>Horizontal Dilution Kickers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E20E31C-D235-8D41-A5E7-107688982399}"/>
              </a:ext>
            </a:extLst>
          </p:cNvPr>
          <p:cNvGrpSpPr/>
          <p:nvPr/>
        </p:nvGrpSpPr>
        <p:grpSpPr>
          <a:xfrm>
            <a:off x="390962" y="3573017"/>
            <a:ext cx="1605479" cy="1483482"/>
            <a:chOff x="293221" y="2679764"/>
            <a:chExt cx="1204109" cy="1112612"/>
          </a:xfrm>
        </p:grpSpPr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B521777A-5286-A045-BE64-E243C54437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0273" y="2679764"/>
              <a:ext cx="64577" cy="619697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  <a:effectLst>
              <a:glow rad="63500">
                <a:schemeClr val="accent1">
                  <a:tint val="30000"/>
                  <a:shade val="95000"/>
                  <a:satMod val="300000"/>
                  <a:alpha val="5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A21626A9-F6C8-A146-B9FE-5C134918F6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0565" y="2679764"/>
              <a:ext cx="786765" cy="619697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  <a:effectLst>
              <a:glow rad="63500">
                <a:schemeClr val="accent1">
                  <a:tint val="30000"/>
                  <a:shade val="95000"/>
                  <a:satMod val="300000"/>
                  <a:alpha val="5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D264282-3569-2A46-BD8F-31CFF3B26312}"/>
                </a:ext>
              </a:extLst>
            </p:cNvPr>
            <p:cNvSpPr txBox="1"/>
            <p:nvPr/>
          </p:nvSpPr>
          <p:spPr>
            <a:xfrm>
              <a:off x="293221" y="3292143"/>
              <a:ext cx="798343" cy="5002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dirty="0">
                  <a:latin typeface="Calibri" panose="020F0502020204030204" pitchFamily="34" charset="0"/>
                  <a:cs typeface="Calibri" panose="020F0502020204030204" pitchFamily="34" charset="0"/>
                </a:rPr>
                <a:t>Vertical Kickers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064A56B-B592-6D45-896A-FCB0A265AFB7}"/>
              </a:ext>
            </a:extLst>
          </p:cNvPr>
          <p:cNvGrpSpPr/>
          <p:nvPr/>
        </p:nvGrpSpPr>
        <p:grpSpPr>
          <a:xfrm>
            <a:off x="5004277" y="3971158"/>
            <a:ext cx="3161977" cy="1424304"/>
            <a:chOff x="3732003" y="2887443"/>
            <a:chExt cx="2150413" cy="1031328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5875128-AAF4-A342-96EE-A78128F74880}"/>
                </a:ext>
              </a:extLst>
            </p:cNvPr>
            <p:cNvSpPr txBox="1"/>
            <p:nvPr/>
          </p:nvSpPr>
          <p:spPr>
            <a:xfrm>
              <a:off x="3732003" y="3435818"/>
              <a:ext cx="1686910" cy="482953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dirty="0">
                  <a:solidFill>
                    <a:schemeClr val="bg1"/>
                  </a:solidFill>
                </a:rPr>
                <a:t>Transport &amp; Beamline Bridges</a:t>
              </a: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0DB009F3-9366-C94E-AA86-3F9BA9DBA6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17447" y="2887443"/>
              <a:ext cx="564969" cy="548375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  <a:effectLst>
              <a:glow rad="63500">
                <a:schemeClr val="accent1">
                  <a:tint val="30000"/>
                  <a:shade val="95000"/>
                  <a:satMod val="300000"/>
                  <a:alpha val="5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2DA6F60A-5B50-2D4F-99BA-99AFEC0C5E76}"/>
              </a:ext>
            </a:extLst>
          </p:cNvPr>
          <p:cNvGrpSpPr/>
          <p:nvPr/>
        </p:nvGrpSpPr>
        <p:grpSpPr>
          <a:xfrm>
            <a:off x="5124451" y="1582034"/>
            <a:ext cx="4390916" cy="1304808"/>
            <a:chOff x="3843337" y="1186525"/>
            <a:chExt cx="3293187" cy="978606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7FC6AF0-17CB-6345-AA92-FBB7D95C5B6A}"/>
                </a:ext>
              </a:extLst>
            </p:cNvPr>
            <p:cNvSpPr txBox="1"/>
            <p:nvPr/>
          </p:nvSpPr>
          <p:spPr>
            <a:xfrm>
              <a:off x="3843337" y="1186525"/>
              <a:ext cx="1514521" cy="500233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dirty="0">
                  <a:solidFill>
                    <a:schemeClr val="bg1"/>
                  </a:solidFill>
                </a:rPr>
                <a:t>Dump </a:t>
              </a:r>
            </a:p>
            <a:p>
              <a:pPr algn="ctr"/>
              <a:r>
                <a:rPr lang="en-US" sz="1867" dirty="0">
                  <a:solidFill>
                    <a:schemeClr val="bg1"/>
                  </a:solidFill>
                </a:rPr>
                <a:t>Abutment</a:t>
              </a:r>
            </a:p>
          </p:txBody>
        </p: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AB1872C4-AD33-1542-8BBF-8B5E4C0B095C}"/>
                </a:ext>
              </a:extLst>
            </p:cNvPr>
            <p:cNvCxnSpPr>
              <a:cxnSpLocks/>
            </p:cNvCxnSpPr>
            <p:nvPr/>
          </p:nvCxnSpPr>
          <p:spPr>
            <a:xfrm>
              <a:off x="5357858" y="1686758"/>
              <a:ext cx="1778666" cy="478373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  <a:effectLst>
              <a:glow rad="63500">
                <a:schemeClr val="accent1">
                  <a:tint val="30000"/>
                  <a:shade val="95000"/>
                  <a:satMod val="300000"/>
                  <a:alpha val="5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E802362C-DA75-FD41-8513-8664045A7760}"/>
              </a:ext>
            </a:extLst>
          </p:cNvPr>
          <p:cNvGrpSpPr/>
          <p:nvPr/>
        </p:nvGrpSpPr>
        <p:grpSpPr>
          <a:xfrm>
            <a:off x="10251232" y="1577584"/>
            <a:ext cx="1902836" cy="935459"/>
            <a:chOff x="6606082" y="1183189"/>
            <a:chExt cx="1427127" cy="701595"/>
          </a:xfrm>
        </p:grpSpPr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3A2CC013-8149-3E4B-8AA2-CA5BCBDF9E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06082" y="1648006"/>
              <a:ext cx="331237" cy="236778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  <a:effectLst>
              <a:glow rad="63500">
                <a:schemeClr val="accent1">
                  <a:tint val="30000"/>
                  <a:shade val="95000"/>
                  <a:satMod val="300000"/>
                  <a:alpha val="5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A7C33283-8EA3-2A4F-82B9-43C6B6A08BA7}"/>
                </a:ext>
              </a:extLst>
            </p:cNvPr>
            <p:cNvSpPr txBox="1"/>
            <p:nvPr/>
          </p:nvSpPr>
          <p:spPr>
            <a:xfrm>
              <a:off x="6937319" y="1183189"/>
              <a:ext cx="1095890" cy="5002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dirty="0"/>
                <a:t>Dump cooling skid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8C9187-CBDB-452C-D58D-756178E50814}"/>
              </a:ext>
            </a:extLst>
          </p:cNvPr>
          <p:cNvGrpSpPr/>
          <p:nvPr/>
        </p:nvGrpSpPr>
        <p:grpSpPr>
          <a:xfrm>
            <a:off x="7237460" y="939473"/>
            <a:ext cx="2277907" cy="1674793"/>
            <a:chOff x="5924410" y="1140265"/>
            <a:chExt cx="1708430" cy="1310620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2F44AF01-4DC0-B268-6CF1-A0C792A40F2D}"/>
                </a:ext>
              </a:extLst>
            </p:cNvPr>
            <p:cNvCxnSpPr>
              <a:cxnSpLocks/>
            </p:cNvCxnSpPr>
            <p:nvPr/>
          </p:nvCxnSpPr>
          <p:spPr>
            <a:xfrm>
              <a:off x="6831849" y="1658862"/>
              <a:ext cx="458743" cy="792023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  <a:effectLst>
              <a:glow rad="63500">
                <a:schemeClr val="accent1">
                  <a:tint val="30000"/>
                  <a:shade val="95000"/>
                  <a:satMod val="300000"/>
                  <a:alpha val="5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FFB1DEC-D3BE-0DB7-291F-D1E3E62C32E0}"/>
                </a:ext>
              </a:extLst>
            </p:cNvPr>
            <p:cNvSpPr txBox="1"/>
            <p:nvPr/>
          </p:nvSpPr>
          <p:spPr>
            <a:xfrm>
              <a:off x="5924410" y="1140265"/>
              <a:ext cx="1708430" cy="5219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dirty="0"/>
                <a:t>Dump shielding space for exchange</a:t>
              </a:r>
            </a:p>
          </p:txBody>
        </p:sp>
      </p:grp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14FB5DA-534C-4B17-A063-8DD2656A08FF}"/>
              </a:ext>
            </a:extLst>
          </p:cNvPr>
          <p:cNvCxnSpPr>
            <a:cxnSpLocks/>
          </p:cNvCxnSpPr>
          <p:nvPr/>
        </p:nvCxnSpPr>
        <p:spPr>
          <a:xfrm flipH="1" flipV="1">
            <a:off x="5408272" y="3573017"/>
            <a:ext cx="481988" cy="56513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  <a:effectLst>
            <a:glow rad="63500">
              <a:schemeClr val="accent1">
                <a:tint val="30000"/>
                <a:shade val="95000"/>
                <a:satMod val="300000"/>
                <a:alpha val="5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E9CCCD97-719B-2341-32D6-6F2F2201D46D}"/>
              </a:ext>
            </a:extLst>
          </p:cNvPr>
          <p:cNvCxnSpPr>
            <a:cxnSpLocks/>
          </p:cNvCxnSpPr>
          <p:nvPr/>
        </p:nvCxnSpPr>
        <p:spPr>
          <a:xfrm flipV="1">
            <a:off x="7335158" y="4617458"/>
            <a:ext cx="1697751" cy="120790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  <a:effectLst>
            <a:glow rad="63500">
              <a:schemeClr val="accent1">
                <a:tint val="30000"/>
                <a:shade val="95000"/>
                <a:satMod val="300000"/>
                <a:alpha val="5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93F2B626-0B03-85E0-CE0A-1E24BCC433AB}"/>
              </a:ext>
            </a:extLst>
          </p:cNvPr>
          <p:cNvSpPr txBox="1"/>
          <p:nvPr/>
        </p:nvSpPr>
        <p:spPr>
          <a:xfrm>
            <a:off x="5004277" y="5528089"/>
            <a:ext cx="2277907" cy="666977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67" dirty="0"/>
              <a:t>Space for Dump exchange</a:t>
            </a:r>
          </a:p>
        </p:txBody>
      </p:sp>
    </p:spTree>
    <p:extLst>
      <p:ext uri="{BB962C8B-B14F-4D97-AF65-F5344CB8AC3E}">
        <p14:creationId xmlns:p14="http://schemas.microsoft.com/office/powerpoint/2010/main" val="1859885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3" t="3367" r="15123" b="3300"/>
          <a:stretch/>
        </p:blipFill>
        <p:spPr>
          <a:xfrm>
            <a:off x="92877" y="2300171"/>
            <a:ext cx="4028906" cy="3933305"/>
          </a:xfrm>
          <a:prstGeom prst="rect">
            <a:avLst/>
          </a:prstGeom>
        </p:spPr>
      </p:pic>
      <p:pic>
        <p:nvPicPr>
          <p:cNvPr id="8" name="Content Placeholder 8"/>
          <p:cNvPicPr>
            <a:picLocks noGrp="1"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" r="1475"/>
          <a:stretch/>
        </p:blipFill>
        <p:spPr>
          <a:xfrm>
            <a:off x="5754255" y="672968"/>
            <a:ext cx="6437745" cy="383885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81400" y="1783755"/>
            <a:ext cx="2092271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Concrete shielding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39748" y="1126447"/>
            <a:ext cx="1933923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Marble shielding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95470" y="4366845"/>
            <a:ext cx="1242385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Cast iron shielding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488488" y="4549123"/>
            <a:ext cx="1384150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Dump core</a:t>
            </a:r>
          </a:p>
        </p:txBody>
      </p:sp>
      <p:cxnSp>
        <p:nvCxnSpPr>
          <p:cNvPr id="13" name="Straight Arrow Connector 12"/>
          <p:cNvCxnSpPr>
            <a:cxnSpLocks/>
            <a:stCxn id="3" idx="3"/>
          </p:cNvCxnSpPr>
          <p:nvPr/>
        </p:nvCxnSpPr>
        <p:spPr>
          <a:xfrm>
            <a:off x="5673671" y="1311113"/>
            <a:ext cx="422329" cy="245892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2" idx="3"/>
          </p:cNvCxnSpPr>
          <p:nvPr/>
        </p:nvCxnSpPr>
        <p:spPr>
          <a:xfrm>
            <a:off x="5673671" y="1968421"/>
            <a:ext cx="1502044" cy="184666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2" idx="3"/>
          </p:cNvCxnSpPr>
          <p:nvPr/>
        </p:nvCxnSpPr>
        <p:spPr>
          <a:xfrm flipV="1">
            <a:off x="5673671" y="1205920"/>
            <a:ext cx="1509793" cy="762501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/>
          </p:cNvCxnSpPr>
          <p:nvPr/>
        </p:nvCxnSpPr>
        <p:spPr>
          <a:xfrm flipV="1">
            <a:off x="6395712" y="3030585"/>
            <a:ext cx="209411" cy="133626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cxnSpLocks/>
            <a:stCxn id="11" idx="0"/>
          </p:cNvCxnSpPr>
          <p:nvPr/>
        </p:nvCxnSpPr>
        <p:spPr>
          <a:xfrm flipH="1" flipV="1">
            <a:off x="8816889" y="2592394"/>
            <a:ext cx="2363674" cy="1956729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cxnSpLocks/>
          </p:cNvCxnSpPr>
          <p:nvPr/>
        </p:nvCxnSpPr>
        <p:spPr>
          <a:xfrm flipV="1">
            <a:off x="6376133" y="2819483"/>
            <a:ext cx="1127646" cy="1571593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E03F0FD3-C84F-3D0F-CB7B-4648F1E806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9080" y="3493887"/>
            <a:ext cx="2158970" cy="2812187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C23232DB-DB47-A4FC-52DB-6320B6A5D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Integration</a:t>
            </a:r>
            <a:r>
              <a:rPr lang="fr-CH" dirty="0"/>
              <a:t> of SPS dump system</a:t>
            </a:r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1CF987E-BBF0-E56D-76BA-963EE0824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9758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E3356CB-2C00-FED1-4130-C3C98AE2E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Integration</a:t>
            </a:r>
            <a:r>
              <a:rPr lang="fr-CH" dirty="0"/>
              <a:t> of SPS dump system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CD12AF-EB83-F96C-6135-706FF5C45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8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3DB3706-C0F8-2434-DE13-424E48594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332" y="1671309"/>
            <a:ext cx="5245332" cy="419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B2C4D19-C5BA-5705-DD55-38BCB6ADA880}"/>
              </a:ext>
            </a:extLst>
          </p:cNvPr>
          <p:cNvGrpSpPr/>
          <p:nvPr/>
        </p:nvGrpSpPr>
        <p:grpSpPr>
          <a:xfrm>
            <a:off x="56037" y="1748571"/>
            <a:ext cx="4706246" cy="4234247"/>
            <a:chOff x="119336" y="1844824"/>
            <a:chExt cx="4706246" cy="423424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9C8426E-715B-8FB1-16FC-2B1158853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844824"/>
              <a:ext cx="4706246" cy="4234247"/>
            </a:xfrm>
            <a:prstGeom prst="rect">
              <a:avLst/>
            </a:prstGeom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AF24BAB3-9F06-405B-2E00-FFF63724E044}"/>
                </a:ext>
              </a:extLst>
            </p:cNvPr>
            <p:cNvCxnSpPr/>
            <p:nvPr/>
          </p:nvCxnSpPr>
          <p:spPr>
            <a:xfrm>
              <a:off x="1831813" y="3068961"/>
              <a:ext cx="792088" cy="1224136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643E8C-F92B-9FB7-47FA-EA3DACB4C295}"/>
                </a:ext>
              </a:extLst>
            </p:cNvPr>
            <p:cNvSpPr txBox="1"/>
            <p:nvPr/>
          </p:nvSpPr>
          <p:spPr bwMode="auto">
            <a:xfrm>
              <a:off x="1327757" y="3496363"/>
              <a:ext cx="69762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CH" dirty="0"/>
                <a:t>8.8m</a:t>
              </a:r>
              <a:endParaRPr lang="en-GB" dirty="0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0642FD9B-387D-72AD-707F-E4D1798835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76301" y="4005065"/>
              <a:ext cx="1246319" cy="440432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70E3A72-275E-BA47-E0A0-A99A4193B664}"/>
                </a:ext>
              </a:extLst>
            </p:cNvPr>
            <p:cNvSpPr txBox="1"/>
            <p:nvPr/>
          </p:nvSpPr>
          <p:spPr bwMode="auto">
            <a:xfrm>
              <a:off x="3050646" y="4481653"/>
              <a:ext cx="69762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CH" dirty="0"/>
                <a:t>4.8m</a:t>
              </a:r>
              <a:endParaRPr lang="en-GB" dirty="0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4DA55489-0DDE-1200-BEFE-0941FC1469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13363" y="3068961"/>
              <a:ext cx="266722" cy="965145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C462710-E621-24FD-7B5D-F250E44A5BE7}"/>
                </a:ext>
              </a:extLst>
            </p:cNvPr>
            <p:cNvSpPr txBox="1"/>
            <p:nvPr/>
          </p:nvSpPr>
          <p:spPr bwMode="auto">
            <a:xfrm>
              <a:off x="4234546" y="3527188"/>
              <a:ext cx="50526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CH" dirty="0"/>
                <a:t>4m</a:t>
              </a:r>
              <a:endParaRPr lang="en-GB" dirty="0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516D373-ADBA-8ED1-F565-150841C4E056}"/>
              </a:ext>
            </a:extLst>
          </p:cNvPr>
          <p:cNvSpPr txBox="1"/>
          <p:nvPr/>
        </p:nvSpPr>
        <p:spPr bwMode="auto">
          <a:xfrm>
            <a:off x="4943872" y="3400110"/>
            <a:ext cx="15824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600t cast iron</a:t>
            </a:r>
          </a:p>
          <a:p>
            <a:r>
              <a:rPr lang="en-GB" dirty="0"/>
              <a:t>140t concrete</a:t>
            </a:r>
          </a:p>
          <a:p>
            <a:r>
              <a:rPr lang="en-GB" dirty="0"/>
              <a:t>30t marble</a:t>
            </a:r>
          </a:p>
        </p:txBody>
      </p:sp>
    </p:spTree>
    <p:extLst>
      <p:ext uri="{BB962C8B-B14F-4D97-AF65-F5344CB8AC3E}">
        <p14:creationId xmlns:p14="http://schemas.microsoft.com/office/powerpoint/2010/main" val="1617726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A695ADC-C368-393E-BA6B-2FDC0628D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592263"/>
            <a:ext cx="5255963" cy="4608512"/>
          </a:xfrm>
        </p:spPr>
        <p:txBody>
          <a:bodyPr/>
          <a:lstStyle/>
          <a:p>
            <a:r>
              <a:rPr lang="en-GB" sz="2000" dirty="0"/>
              <a:t>Complete revamping of crane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800" b="0" dirty="0"/>
              <a:t>Complete replacement of the hoist and auxiliary hoist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800" b="0" dirty="0"/>
              <a:t>Integration of redundancy on the 3 movements of the crane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800" b="0" dirty="0"/>
              <a:t>Integration of a motorised hook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800" b="0" dirty="0"/>
              <a:t>Integration of a video system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800" b="0" dirty="0"/>
              <a:t>Integration of a positioning system for the 3 movements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800" b="0" dirty="0"/>
              <a:t>Off-board control cubicles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800" b="0" dirty="0"/>
              <a:t>Remote tools connection on the hook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5DC0AB-C714-8544-F156-827AD8D21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Upgrade of the handling infrastructure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536232-F83B-5A92-4DFB-1AE4ADB5D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 descr="A person wearing a hard hat working on a computer&#10;&#10;Description automatically generated with low confidence">
            <a:extLst>
              <a:ext uri="{FF2B5EF4-FFF2-40B4-BE49-F238E27FC236}">
                <a16:creationId xmlns:a16="http://schemas.microsoft.com/office/drawing/2014/main" id="{D2EB6A9F-AE30-B70F-C7F4-0E4CF9663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6888" y="3625619"/>
            <a:ext cx="3525024" cy="2643768"/>
          </a:xfrm>
          <a:prstGeom prst="rect">
            <a:avLst/>
          </a:prstGeom>
        </p:spPr>
      </p:pic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F39229B6-1C96-8A17-3157-F1DE73BE6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6800" y="853995"/>
            <a:ext cx="6325200" cy="267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8502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ERN 1">
      <a:dk1>
        <a:srgbClr val="0033A0"/>
      </a:dk1>
      <a:lt1>
        <a:srgbClr val="FFFFFF"/>
      </a:lt1>
      <a:dk2>
        <a:srgbClr val="2F2F2F"/>
      </a:dk2>
      <a:lt2>
        <a:srgbClr val="E7E6E6"/>
      </a:lt2>
      <a:accent1>
        <a:srgbClr val="0033A0"/>
      </a:accent1>
      <a:accent2>
        <a:srgbClr val="61C4D3"/>
      </a:accent2>
      <a:accent3>
        <a:srgbClr val="E15E32"/>
      </a:accent3>
      <a:accent4>
        <a:srgbClr val="BDBDCB"/>
      </a:accent4>
      <a:accent5>
        <a:srgbClr val="6E2466"/>
      </a:accent5>
      <a:accent6>
        <a:srgbClr val="1C4469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 bwMode="auto">
        <a:prstGeom prst="rect">
          <a:avLst/>
        </a:prstGeom>
        <a:noFill/>
      </a:spPr>
      <a:bodyPr/>
      <a:lstStyle/>
    </a:txDef>
  </a:objectDefaults>
  <a:extraClrSchemeLst/>
  <a:extLst>
    <a:ext uri="{05A4C25C-085E-4340-85A3-A5531E510DB2}">
      <thm15:themeFamily xmlns:thm15="http://schemas.microsoft.com/office/thememl/2012/main" name="Presentation1" id="{4BAFF76A-A20B-4089-AB48-234926712CC8}" vid="{5EFE5F0C-CD44-4BF7-ACEE-B23D5F6DD08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SY PowerPoint template</Template>
  <TotalTime>9122</TotalTime>
  <Words>1255</Words>
  <Application>Microsoft Office PowerPoint</Application>
  <DocSecurity>0</DocSecurity>
  <PresentationFormat>Widescreen</PresentationFormat>
  <Paragraphs>234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Tahoma</vt:lpstr>
      <vt:lpstr>Wingdings</vt:lpstr>
      <vt:lpstr>Office Theme</vt:lpstr>
      <vt:lpstr>Remote handling at CERN New SPS internal beam dump Beam Dump Facility proposal NBI 2022 – Abingdon (UK)</vt:lpstr>
      <vt:lpstr>Outline</vt:lpstr>
      <vt:lpstr>New SPS internal beam dump</vt:lpstr>
      <vt:lpstr>SPS internal beam dump</vt:lpstr>
      <vt:lpstr>Constrains from the original infrastructure</vt:lpstr>
      <vt:lpstr>Integration of SPS dump system</vt:lpstr>
      <vt:lpstr>Integration of SPS dump system</vt:lpstr>
      <vt:lpstr>Integration of SPS dump system</vt:lpstr>
      <vt:lpstr>Upgrade of the handling infrastructure</vt:lpstr>
      <vt:lpstr>Beam dump utilities connections</vt:lpstr>
      <vt:lpstr>Remote measurement and alignment capabilities</vt:lpstr>
      <vt:lpstr>PowerPoint Presentation</vt:lpstr>
      <vt:lpstr>Beam dump remote handling features</vt:lpstr>
      <vt:lpstr>Supports remote exchange</vt:lpstr>
      <vt:lpstr>Beam dump remote handling features</vt:lpstr>
      <vt:lpstr>New SPS Beam dump summary</vt:lpstr>
      <vt:lpstr>BDF target complex</vt:lpstr>
      <vt:lpstr>BDF target complex TT90 concept</vt:lpstr>
      <vt:lpstr>BDF target complex from TT90 concept</vt:lpstr>
      <vt:lpstr>BDF target complex alternative location study - Outcomes </vt:lpstr>
      <vt:lpstr>BDF Target complex integration</vt:lpstr>
      <vt:lpstr>Target Complex @ ECN3</vt:lpstr>
      <vt:lpstr>Current development of Target Complex @ ECN3</vt:lpstr>
      <vt:lpstr>Current development of the Target Complex @ ECN3</vt:lpstr>
      <vt:lpstr>Target complex integration</vt:lpstr>
      <vt:lpstr>General development of BDF Target Complex</vt:lpstr>
      <vt:lpstr>How we would maintain the target complex?</vt:lpstr>
      <vt:lpstr>How we would maintain the target complex?</vt:lpstr>
      <vt:lpstr>BDF target complex summary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is Arial Bold 50pt  up to three lines</dc:title>
  <dc:subject/>
  <dc:creator>Marco Calviani</dc:creator>
  <cp:keywords/>
  <dc:description/>
  <cp:lastModifiedBy>Jean-Louis Grenard</cp:lastModifiedBy>
  <cp:revision>18</cp:revision>
  <dcterms:created xsi:type="dcterms:W3CDTF">2021-11-08T12:53:02Z</dcterms:created>
  <dcterms:modified xsi:type="dcterms:W3CDTF">2022-09-21T06:11:15Z</dcterms:modified>
  <cp:category/>
  <dc:identifier/>
  <cp:contentStatus/>
  <dc:language/>
  <cp:version/>
</cp:coreProperties>
</file>