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  <p:sldMasterId id="2147483700" r:id="rId5"/>
  </p:sldMasterIdLst>
  <p:notesMasterIdLst>
    <p:notesMasterId r:id="rId32"/>
  </p:notesMasterIdLst>
  <p:sldIdLst>
    <p:sldId id="257" r:id="rId6"/>
    <p:sldId id="258" r:id="rId7"/>
    <p:sldId id="419" r:id="rId8"/>
    <p:sldId id="288" r:id="rId9"/>
    <p:sldId id="416" r:id="rId10"/>
    <p:sldId id="340" r:id="rId11"/>
    <p:sldId id="413" r:id="rId12"/>
    <p:sldId id="267" r:id="rId13"/>
    <p:sldId id="420" r:id="rId14"/>
    <p:sldId id="287" r:id="rId15"/>
    <p:sldId id="417" r:id="rId16"/>
    <p:sldId id="414" r:id="rId17"/>
    <p:sldId id="423" r:id="rId18"/>
    <p:sldId id="421" r:id="rId19"/>
    <p:sldId id="422" r:id="rId20"/>
    <p:sldId id="431" r:id="rId21"/>
    <p:sldId id="424" r:id="rId22"/>
    <p:sldId id="425" r:id="rId23"/>
    <p:sldId id="426" r:id="rId24"/>
    <p:sldId id="427" r:id="rId25"/>
    <p:sldId id="428" r:id="rId26"/>
    <p:sldId id="429" r:id="rId27"/>
    <p:sldId id="430" r:id="rId28"/>
    <p:sldId id="432" r:id="rId29"/>
    <p:sldId id="272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00BED5"/>
    <a:srgbClr val="003088"/>
    <a:srgbClr val="F08900"/>
    <a:srgbClr val="FF6900"/>
    <a:srgbClr val="1E5DF8"/>
    <a:srgbClr val="FFFFFF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6"/>
    <p:restoredTop sz="94422"/>
  </p:normalViewPr>
  <p:slideViewPr>
    <p:cSldViewPr snapToGrid="0" snapToObjects="1">
      <p:cViewPr varScale="1">
        <p:scale>
          <a:sx n="62" d="100"/>
          <a:sy n="62" d="100"/>
        </p:scale>
        <p:origin x="1108" y="56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9/19/2022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3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40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6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14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71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77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9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91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5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39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replace photo with one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image to the back so that the geometric overlay re-appears over the image. Remember to delete the image credit if using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36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532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58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56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86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4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8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5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DELETE/REPLACE PHOTO CREDIT IF CHANGING THE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replace photo with one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image to the back so that the geometric overlay re-appears over the image. Remember to delete the image credit if using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657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9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VWGXz5QHFH4" TargetMode="Externa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53FFC-C10F-DC5D-37BC-1997D585C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194" y="4669893"/>
            <a:ext cx="2699792" cy="1012422"/>
          </a:xfrm>
          <a:prstGeom prst="rect">
            <a:avLst/>
          </a:prstGeom>
        </p:spPr>
      </p:pic>
      <p:pic>
        <p:nvPicPr>
          <p:cNvPr id="11" name="Picture 4" descr="https://t2k.org/news/logo/t2k_logo_medium_white.png">
            <a:extLst>
              <a:ext uri="{FF2B5EF4-FFF2-40B4-BE49-F238E27FC236}">
                <a16:creationId xmlns:a16="http://schemas.microsoft.com/office/drawing/2014/main" id="{C13C92C7-1499-C7F2-AE60-B38D85D7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17" y="4628674"/>
            <a:ext cx="22542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864B0-CC25-1F80-CBF7-314F12A770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5" y="4669892"/>
            <a:ext cx="1326029" cy="19448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515938" y="1672201"/>
            <a:ext cx="5304095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Target Remote Exchange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515939" y="3260883"/>
            <a:ext cx="688803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considerations and developments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Harvey-Fishenden </a:t>
            </a: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 Targets Group STFC RAL</a:t>
            </a:r>
          </a:p>
          <a:p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conjunction with FNAL Target Systems and KEK Neutrino Beam Group</a:t>
            </a:r>
          </a:p>
          <a:p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50161-921C-19C9-C0BA-4892CEB56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2355" y="5609039"/>
            <a:ext cx="1397470" cy="931646"/>
          </a:xfrm>
          <a:prstGeom prst="rect">
            <a:avLst/>
          </a:prstGeom>
        </p:spPr>
      </p:pic>
      <p:pic>
        <p:nvPicPr>
          <p:cNvPr id="12" name="Picture 6" descr="Image result for j PARC logo">
            <a:extLst>
              <a:ext uri="{FF2B5EF4-FFF2-40B4-BE49-F238E27FC236}">
                <a16:creationId xmlns:a16="http://schemas.microsoft.com/office/drawing/2014/main" id="{A7DCE99A-42E8-F63B-DBE1-0D05F8FB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85" y="5721654"/>
            <a:ext cx="2126382" cy="8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1EF56A-067E-EACD-8EEB-2BB3788898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8396" y="107335"/>
            <a:ext cx="2364657" cy="32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3767"/>
            <a:ext cx="1138531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Current Experience – T2K</a:t>
            </a:r>
          </a:p>
        </p:txBody>
      </p:sp>
      <p:pic>
        <p:nvPicPr>
          <p:cNvPr id="8" name="Picture 7" descr="A picture containing indoor, engine, miller&#10;&#10;Description automatically generated">
            <a:extLst>
              <a:ext uri="{FF2B5EF4-FFF2-40B4-BE49-F238E27FC236}">
                <a16:creationId xmlns:a16="http://schemas.microsoft.com/office/drawing/2014/main" id="{0AD77F83-87FE-4442-5714-7285E326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41" y="1113210"/>
            <a:ext cx="3473684" cy="4631580"/>
          </a:xfrm>
          <a:prstGeom prst="rect">
            <a:avLst/>
          </a:prstGeom>
        </p:spPr>
      </p:pic>
      <p:pic>
        <p:nvPicPr>
          <p:cNvPr id="11" name="Picture 10" descr="A picture containing indoor, person, working, preparing&#10;&#10;Description automatically generated">
            <a:extLst>
              <a:ext uri="{FF2B5EF4-FFF2-40B4-BE49-F238E27FC236}">
                <a16:creationId xmlns:a16="http://schemas.microsoft.com/office/drawing/2014/main" id="{3DB69D63-67A4-7954-4CD8-30F19C65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735" y="1113209"/>
            <a:ext cx="4250924" cy="3188193"/>
          </a:xfrm>
          <a:prstGeom prst="rect">
            <a:avLst/>
          </a:prstGeom>
        </p:spPr>
      </p:pic>
      <p:pic>
        <p:nvPicPr>
          <p:cNvPr id="3" name="Picture 2" descr="A person in a white coat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8B241D72-227B-CE62-27A0-8B6EE01456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45" r="11430"/>
          <a:stretch/>
        </p:blipFill>
        <p:spPr>
          <a:xfrm>
            <a:off x="4078771" y="1113208"/>
            <a:ext cx="3257217" cy="31881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1C19B7-B6ED-3722-B4E4-83E429D8B1FC}"/>
              </a:ext>
            </a:extLst>
          </p:cNvPr>
          <p:cNvSpPr/>
          <p:nvPr/>
        </p:nvSpPr>
        <p:spPr>
          <a:xfrm>
            <a:off x="4078771" y="4325234"/>
            <a:ext cx="770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T2K Target Exchange System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Consists of adjustable, compliant stage that mechanically aligns to the target support system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for most target handling (remote &amp; hands-on)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been through several iterations/upgrades since first use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FE88876-5A49-6690-15E7-438DC442627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10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6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3767"/>
            <a:ext cx="1138531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T2K Target Exchanger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B80E0-B856-6FAE-8088-96B4E137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994" y="1167188"/>
            <a:ext cx="7706012" cy="45236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10594-7B02-BD75-7729-58BD7837C8E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11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96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T2K Remote Handling in RMA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1C19B7-B6ED-3722-B4E4-83E429D8B1FC}"/>
              </a:ext>
            </a:extLst>
          </p:cNvPr>
          <p:cNvSpPr/>
          <p:nvPr/>
        </p:nvSpPr>
        <p:spPr>
          <a:xfrm>
            <a:off x="4482113" y="1113208"/>
            <a:ext cx="71816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have been no target (window/graphite) failures in T2K operation to date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 have been retired from service at the same time as their respective horns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exchange tooling has been used successfully with assistance from TRIUMF to replace a target helium cooling pipe, following a ceramic break failure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BD440-002E-12AC-E956-D43DA429F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 r="4638"/>
          <a:stretch/>
        </p:blipFill>
        <p:spPr>
          <a:xfrm>
            <a:off x="403341" y="1113208"/>
            <a:ext cx="3932863" cy="4424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8BED1-ABEE-3CA7-002A-9E9FCB5D5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1238"/>
          <a:stretch/>
        </p:blipFill>
        <p:spPr>
          <a:xfrm>
            <a:off x="8201831" y="3229353"/>
            <a:ext cx="3461885" cy="2308326"/>
          </a:xfrm>
          <a:prstGeom prst="rect">
            <a:avLst/>
          </a:prstGeom>
        </p:spPr>
      </p:pic>
      <p:pic>
        <p:nvPicPr>
          <p:cNvPr id="13" name="Picture 2" descr="Target">
            <a:extLst>
              <a:ext uri="{FF2B5EF4-FFF2-40B4-BE49-F238E27FC236}">
                <a16:creationId xmlns:a16="http://schemas.microsoft.com/office/drawing/2014/main" id="{23F3BFA4-1E1A-60A2-D084-4BB9CB9DF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4727"/>
          <a:stretch/>
        </p:blipFill>
        <p:spPr bwMode="auto">
          <a:xfrm>
            <a:off x="4538076" y="3229353"/>
            <a:ext cx="34618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0A76123-F337-64DD-26C6-82B306BD836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12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18B53-72E3-76EC-2B15-9725EBEC9589}"/>
              </a:ext>
            </a:extLst>
          </p:cNvPr>
          <p:cNvSpPr txBox="1"/>
          <p:nvPr/>
        </p:nvSpPr>
        <p:spPr>
          <a:xfrm>
            <a:off x="4538077" y="5692111"/>
            <a:ext cx="71256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i="1" dirty="0"/>
              <a:t>Video: </a:t>
            </a:r>
            <a:r>
              <a:rPr lang="en-GB" sz="16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https://www.youtube.com/watch?v=VWGXz5QHFH4</a:t>
            </a:r>
            <a:r>
              <a:rPr lang="en-GB" sz="1600" i="1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1600" i="1" dirty="0"/>
              <a:t>(Tada-</a:t>
            </a:r>
            <a:r>
              <a:rPr lang="en-GB" sz="1600" i="1" dirty="0" err="1"/>
              <a:t>san</a:t>
            </a:r>
            <a:r>
              <a:rPr lang="en-GB" sz="1600" i="1" dirty="0"/>
              <a:t>, KEK)</a:t>
            </a:r>
          </a:p>
        </p:txBody>
      </p:sp>
    </p:spTree>
    <p:extLst>
      <p:ext uri="{BB962C8B-B14F-4D97-AF65-F5344CB8AC3E}">
        <p14:creationId xmlns:p14="http://schemas.microsoft.com/office/powerpoint/2010/main" val="103918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Lessons Learnt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68BED1-ABEE-3CA7-002A-9E9FCB5D5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1238"/>
          <a:stretch/>
        </p:blipFill>
        <p:spPr>
          <a:xfrm>
            <a:off x="5877795" y="1524790"/>
            <a:ext cx="5711634" cy="38084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E33C4C-9CE4-2F8A-1632-7866F3CADB8D}"/>
              </a:ext>
            </a:extLst>
          </p:cNvPr>
          <p:cNvSpPr/>
          <p:nvPr/>
        </p:nvSpPr>
        <p:spPr>
          <a:xfrm>
            <a:off x="602571" y="1456038"/>
            <a:ext cx="52752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 exchange tooling is a balance between compliance and instability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testing and refinement iterations are highly beneficial</a:t>
            </a:r>
          </a:p>
          <a:p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degree of compliance is required between exchange rail and target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Positional accuracy of target on exchange system ~1mm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Clearance on target alignment pins ~10µm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Loadcell readouts are absolutely critical to avoid damaging target, horn or exchange tooling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diagnostics would be highly desirable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68DE189-97F2-8407-E943-E27CBF9884C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13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9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2648185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Current Design and Development - LBNF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D0367D2-D521-37FD-FEBD-BC9A8DCDE4D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bg1"/>
                </a:solidFill>
              </a:rPr>
              <a:pPr algn="r"/>
              <a:t>14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0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3767"/>
            <a:ext cx="1138531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LBNF Target Exchange System (TXS)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241203-7F90-2B24-F70C-7513B7A6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100" y="1145850"/>
            <a:ext cx="8955800" cy="4566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ED33E-8121-9B2E-0234-BD8B24B82D0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15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1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C2D2B60-253A-D1CF-A560-C03B9D773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2"/>
          <a:stretch/>
        </p:blipFill>
        <p:spPr>
          <a:xfrm>
            <a:off x="388689" y="1392598"/>
            <a:ext cx="5916470" cy="44289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71C16D-2347-C6EC-9610-AB6C67957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" r="4197"/>
          <a:stretch/>
        </p:blipFill>
        <p:spPr>
          <a:xfrm>
            <a:off x="6367215" y="1404878"/>
            <a:ext cx="5439452" cy="4389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3767"/>
            <a:ext cx="1138531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LBNF Target Exchange System (TXS)</a:t>
            </a:r>
          </a:p>
        </p:txBody>
      </p:sp>
      <p:sp>
        <p:nvSpPr>
          <p:cNvPr id="5" name="Rounded Rectangular Callout 15">
            <a:extLst>
              <a:ext uri="{FF2B5EF4-FFF2-40B4-BE49-F238E27FC236}">
                <a16:creationId xmlns:a16="http://schemas.microsoft.com/office/drawing/2014/main" id="{A02EBB29-F5E4-4BD0-356C-682AD1A267EE}"/>
              </a:ext>
            </a:extLst>
          </p:cNvPr>
          <p:cNvSpPr/>
          <p:nvPr/>
        </p:nvSpPr>
        <p:spPr>
          <a:xfrm>
            <a:off x="2101545" y="1492583"/>
            <a:ext cx="523982" cy="406507"/>
          </a:xfrm>
          <a:prstGeom prst="wedgeRoundRectCallout">
            <a:avLst>
              <a:gd name="adj1" fmla="val 136562"/>
              <a:gd name="adj2" fmla="val 122651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ular Callout 16">
            <a:extLst>
              <a:ext uri="{FF2B5EF4-FFF2-40B4-BE49-F238E27FC236}">
                <a16:creationId xmlns:a16="http://schemas.microsoft.com/office/drawing/2014/main" id="{74383F09-E74D-9CA5-71E7-D7FC2916B785}"/>
              </a:ext>
            </a:extLst>
          </p:cNvPr>
          <p:cNvSpPr/>
          <p:nvPr/>
        </p:nvSpPr>
        <p:spPr>
          <a:xfrm>
            <a:off x="7467478" y="2928977"/>
            <a:ext cx="713858" cy="509207"/>
          </a:xfrm>
          <a:prstGeom prst="wedgeRoundRectCallout">
            <a:avLst>
              <a:gd name="adj1" fmla="val 78521"/>
              <a:gd name="adj2" fmla="val 91527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66DA6400-C9D6-6D19-C237-F481B03C2F17}"/>
              </a:ext>
            </a:extLst>
          </p:cNvPr>
          <p:cNvSpPr/>
          <p:nvPr/>
        </p:nvSpPr>
        <p:spPr>
          <a:xfrm>
            <a:off x="405621" y="3443476"/>
            <a:ext cx="668415" cy="625240"/>
          </a:xfrm>
          <a:prstGeom prst="wedgeRoundRectCallout">
            <a:avLst>
              <a:gd name="adj1" fmla="val -6083"/>
              <a:gd name="adj2" fmla="val 168010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ular Callout 18">
            <a:extLst>
              <a:ext uri="{FF2B5EF4-FFF2-40B4-BE49-F238E27FC236}">
                <a16:creationId xmlns:a16="http://schemas.microsoft.com/office/drawing/2014/main" id="{224CA051-2A4E-7B9F-0785-5ADD389E8653}"/>
              </a:ext>
            </a:extLst>
          </p:cNvPr>
          <p:cNvSpPr/>
          <p:nvPr/>
        </p:nvSpPr>
        <p:spPr>
          <a:xfrm>
            <a:off x="10140655" y="1553963"/>
            <a:ext cx="668415" cy="733520"/>
          </a:xfrm>
          <a:prstGeom prst="wedgeRoundRectCallout">
            <a:avLst>
              <a:gd name="adj1" fmla="val 62197"/>
              <a:gd name="adj2" fmla="val 103978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ular Callout 19">
            <a:extLst>
              <a:ext uri="{FF2B5EF4-FFF2-40B4-BE49-F238E27FC236}">
                <a16:creationId xmlns:a16="http://schemas.microsoft.com/office/drawing/2014/main" id="{6A251A43-C68F-E8F0-16F2-0967565769FA}"/>
              </a:ext>
            </a:extLst>
          </p:cNvPr>
          <p:cNvSpPr/>
          <p:nvPr/>
        </p:nvSpPr>
        <p:spPr>
          <a:xfrm>
            <a:off x="443239" y="1976886"/>
            <a:ext cx="863025" cy="844061"/>
          </a:xfrm>
          <a:prstGeom prst="wedgeRoundRectCallout">
            <a:avLst>
              <a:gd name="adj1" fmla="val 92659"/>
              <a:gd name="adj2" fmla="val 118343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ular Callout 20">
            <a:extLst>
              <a:ext uri="{FF2B5EF4-FFF2-40B4-BE49-F238E27FC236}">
                <a16:creationId xmlns:a16="http://schemas.microsoft.com/office/drawing/2014/main" id="{BA48DD75-C99C-0ECD-A2AE-6B05646A6C06}"/>
              </a:ext>
            </a:extLst>
          </p:cNvPr>
          <p:cNvSpPr/>
          <p:nvPr/>
        </p:nvSpPr>
        <p:spPr>
          <a:xfrm>
            <a:off x="11057275" y="1989295"/>
            <a:ext cx="749392" cy="509207"/>
          </a:xfrm>
          <a:prstGeom prst="wedgeRoundRectCallout">
            <a:avLst>
              <a:gd name="adj1" fmla="val -51608"/>
              <a:gd name="adj2" fmla="val 200442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ular Callout 21">
            <a:extLst>
              <a:ext uri="{FF2B5EF4-FFF2-40B4-BE49-F238E27FC236}">
                <a16:creationId xmlns:a16="http://schemas.microsoft.com/office/drawing/2014/main" id="{813F5DE0-1799-D33B-7E9C-E6AA453E7D34}"/>
              </a:ext>
            </a:extLst>
          </p:cNvPr>
          <p:cNvSpPr/>
          <p:nvPr/>
        </p:nvSpPr>
        <p:spPr>
          <a:xfrm>
            <a:off x="5417205" y="2126516"/>
            <a:ext cx="634861" cy="646331"/>
          </a:xfrm>
          <a:prstGeom prst="wedgeRoundRectCallout">
            <a:avLst>
              <a:gd name="adj1" fmla="val -15274"/>
              <a:gd name="adj2" fmla="val 133427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ular Callout 22">
            <a:extLst>
              <a:ext uri="{FF2B5EF4-FFF2-40B4-BE49-F238E27FC236}">
                <a16:creationId xmlns:a16="http://schemas.microsoft.com/office/drawing/2014/main" id="{1745419E-D916-B5E6-4D0E-66FD1AC6161D}"/>
              </a:ext>
            </a:extLst>
          </p:cNvPr>
          <p:cNvSpPr/>
          <p:nvPr/>
        </p:nvSpPr>
        <p:spPr>
          <a:xfrm>
            <a:off x="5632633" y="4195889"/>
            <a:ext cx="595902" cy="461665"/>
          </a:xfrm>
          <a:prstGeom prst="wedgeRoundRectCallout">
            <a:avLst>
              <a:gd name="adj1" fmla="val -151205"/>
              <a:gd name="adj2" fmla="val -75136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ular Callout 23">
            <a:extLst>
              <a:ext uri="{FF2B5EF4-FFF2-40B4-BE49-F238E27FC236}">
                <a16:creationId xmlns:a16="http://schemas.microsoft.com/office/drawing/2014/main" id="{24DAB07E-05F6-BFEC-39C5-41FD35AE316C}"/>
              </a:ext>
            </a:extLst>
          </p:cNvPr>
          <p:cNvSpPr/>
          <p:nvPr/>
        </p:nvSpPr>
        <p:spPr>
          <a:xfrm>
            <a:off x="423890" y="5333877"/>
            <a:ext cx="936058" cy="500733"/>
          </a:xfrm>
          <a:prstGeom prst="wedgeRoundRectCallout">
            <a:avLst>
              <a:gd name="adj1" fmla="val 137704"/>
              <a:gd name="adj2" fmla="val -73311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ular Callout 24">
            <a:extLst>
              <a:ext uri="{FF2B5EF4-FFF2-40B4-BE49-F238E27FC236}">
                <a16:creationId xmlns:a16="http://schemas.microsoft.com/office/drawing/2014/main" id="{8D7AA164-0AC1-7A2C-D64F-F1AC9913EEB2}"/>
              </a:ext>
            </a:extLst>
          </p:cNvPr>
          <p:cNvSpPr/>
          <p:nvPr/>
        </p:nvSpPr>
        <p:spPr>
          <a:xfrm>
            <a:off x="11275274" y="3549558"/>
            <a:ext cx="585627" cy="646331"/>
          </a:xfrm>
          <a:prstGeom prst="wedgeRoundRectCallout">
            <a:avLst>
              <a:gd name="adj1" fmla="val -247604"/>
              <a:gd name="adj2" fmla="val 53889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ular Callout 25">
            <a:extLst>
              <a:ext uri="{FF2B5EF4-FFF2-40B4-BE49-F238E27FC236}">
                <a16:creationId xmlns:a16="http://schemas.microsoft.com/office/drawing/2014/main" id="{362E7F3F-8348-CAD7-62DC-720FE4B8F61A}"/>
              </a:ext>
            </a:extLst>
          </p:cNvPr>
          <p:cNvSpPr/>
          <p:nvPr/>
        </p:nvSpPr>
        <p:spPr>
          <a:xfrm>
            <a:off x="6415965" y="4992261"/>
            <a:ext cx="670469" cy="293221"/>
          </a:xfrm>
          <a:prstGeom prst="wedgeRoundRectCallout">
            <a:avLst>
              <a:gd name="adj1" fmla="val 163632"/>
              <a:gd name="adj2" fmla="val -52586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ular Callout 26">
            <a:extLst>
              <a:ext uri="{FF2B5EF4-FFF2-40B4-BE49-F238E27FC236}">
                <a16:creationId xmlns:a16="http://schemas.microsoft.com/office/drawing/2014/main" id="{FCA46E44-14CF-A240-75BE-62DC14E01BB0}"/>
              </a:ext>
            </a:extLst>
          </p:cNvPr>
          <p:cNvSpPr/>
          <p:nvPr/>
        </p:nvSpPr>
        <p:spPr>
          <a:xfrm>
            <a:off x="5494527" y="5285483"/>
            <a:ext cx="557539" cy="461665"/>
          </a:xfrm>
          <a:prstGeom prst="wedgeRoundRectCallout">
            <a:avLst>
              <a:gd name="adj1" fmla="val -275346"/>
              <a:gd name="adj2" fmla="val -172813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ular Callout 27">
            <a:extLst>
              <a:ext uri="{FF2B5EF4-FFF2-40B4-BE49-F238E27FC236}">
                <a16:creationId xmlns:a16="http://schemas.microsoft.com/office/drawing/2014/main" id="{6671A509-0227-898E-90A6-A71CA54288CA}"/>
              </a:ext>
            </a:extLst>
          </p:cNvPr>
          <p:cNvSpPr/>
          <p:nvPr/>
        </p:nvSpPr>
        <p:spPr>
          <a:xfrm>
            <a:off x="6650634" y="5467290"/>
            <a:ext cx="795519" cy="276999"/>
          </a:xfrm>
          <a:prstGeom prst="wedgeRoundRectCallout">
            <a:avLst>
              <a:gd name="adj1" fmla="val 90090"/>
              <a:gd name="adj2" fmla="val -82417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8CF723-3CE3-0CFD-42AE-C76173C963E5}"/>
              </a:ext>
            </a:extLst>
          </p:cNvPr>
          <p:cNvSpPr txBox="1"/>
          <p:nvPr/>
        </p:nvSpPr>
        <p:spPr>
          <a:xfrm>
            <a:off x="1937548" y="1554990"/>
            <a:ext cx="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C49FB2-3D26-E57A-0304-9F01BBA7F818}"/>
              </a:ext>
            </a:extLst>
          </p:cNvPr>
          <p:cNvSpPr txBox="1"/>
          <p:nvPr/>
        </p:nvSpPr>
        <p:spPr>
          <a:xfrm>
            <a:off x="10140655" y="1620061"/>
            <a:ext cx="66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carrier (x2)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ECEAA0-4A93-C9A1-27F0-50A0B0195E1A}"/>
              </a:ext>
            </a:extLst>
          </p:cNvPr>
          <p:cNvSpPr txBox="1"/>
          <p:nvPr/>
        </p:nvSpPr>
        <p:spPr>
          <a:xfrm>
            <a:off x="443240" y="1976886"/>
            <a:ext cx="896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compliance mechanism (x2)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EAB5DF-3B77-445F-AF17-E9F481FE2B29}"/>
              </a:ext>
            </a:extLst>
          </p:cNvPr>
          <p:cNvSpPr txBox="1"/>
          <p:nvPr/>
        </p:nvSpPr>
        <p:spPr>
          <a:xfrm>
            <a:off x="10991738" y="1994045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table (x2)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FFCB12-4D1F-582D-8190-69559B6C8D80}"/>
              </a:ext>
            </a:extLst>
          </p:cNvPr>
          <p:cNvSpPr txBox="1"/>
          <p:nvPr/>
        </p:nvSpPr>
        <p:spPr>
          <a:xfrm>
            <a:off x="5504398" y="4153097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Gimbal (x4)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25CB0-DE77-E66D-7241-95E406849E00}"/>
              </a:ext>
            </a:extLst>
          </p:cNvPr>
          <p:cNvSpPr txBox="1"/>
          <p:nvPr/>
        </p:nvSpPr>
        <p:spPr>
          <a:xfrm>
            <a:off x="318752" y="5333877"/>
            <a:ext cx="116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Electric motor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(x7)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802EB0-CB46-E3DF-8166-7B194AAB608D}"/>
              </a:ext>
            </a:extLst>
          </p:cNvPr>
          <p:cNvSpPr txBox="1"/>
          <p:nvPr/>
        </p:nvSpPr>
        <p:spPr>
          <a:xfrm>
            <a:off x="6572790" y="5467290"/>
            <a:ext cx="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TXS Base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DF9935-6E33-3137-BB64-2A6F88ECF119}"/>
              </a:ext>
            </a:extLst>
          </p:cNvPr>
          <p:cNvSpPr txBox="1"/>
          <p:nvPr/>
        </p:nvSpPr>
        <p:spPr>
          <a:xfrm>
            <a:off x="5332500" y="5285483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Z-stage (x2)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725AA0-2DA6-7930-B2A0-4A69427AA542}"/>
              </a:ext>
            </a:extLst>
          </p:cNvPr>
          <p:cNvSpPr txBox="1"/>
          <p:nvPr/>
        </p:nvSpPr>
        <p:spPr>
          <a:xfrm>
            <a:off x="6314240" y="4992262"/>
            <a:ext cx="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X-Stage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2518E0-79BA-E2A5-E92D-83970AB69F19}"/>
              </a:ext>
            </a:extLst>
          </p:cNvPr>
          <p:cNvSpPr txBox="1"/>
          <p:nvPr/>
        </p:nvSpPr>
        <p:spPr>
          <a:xfrm>
            <a:off x="11108870" y="3549558"/>
            <a:ext cx="8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Spring support (x4)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4921B7-042A-26B3-4787-E4D2B5450E22}"/>
              </a:ext>
            </a:extLst>
          </p:cNvPr>
          <p:cNvSpPr txBox="1"/>
          <p:nvPr/>
        </p:nvSpPr>
        <p:spPr>
          <a:xfrm>
            <a:off x="388689" y="3422385"/>
            <a:ext cx="68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Screw jack (x4)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43B887-E644-F85C-7F03-6938CAFEAE0C}"/>
              </a:ext>
            </a:extLst>
          </p:cNvPr>
          <p:cNvSpPr txBox="1"/>
          <p:nvPr/>
        </p:nvSpPr>
        <p:spPr>
          <a:xfrm>
            <a:off x="5294402" y="2126516"/>
            <a:ext cx="8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Docking interface (x2)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B3F21-6688-2472-8D94-0855D9D039F5}"/>
              </a:ext>
            </a:extLst>
          </p:cNvPr>
          <p:cNvSpPr txBox="1"/>
          <p:nvPr/>
        </p:nvSpPr>
        <p:spPr>
          <a:xfrm>
            <a:off x="7375412" y="2925976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slide (x2)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8C4E6-2410-9D71-265F-F62ACF959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350" y="2678995"/>
            <a:ext cx="1161106" cy="1024505"/>
          </a:xfrm>
          <a:prstGeom prst="rect">
            <a:avLst/>
          </a:prstGeom>
        </p:spPr>
      </p:pic>
      <p:pic>
        <p:nvPicPr>
          <p:cNvPr id="32" name="Picture 31" descr="Aircraft principal axes - Wikipedia">
            <a:extLst>
              <a:ext uri="{FF2B5EF4-FFF2-40B4-BE49-F238E27FC236}">
                <a16:creationId xmlns:a16="http://schemas.microsoft.com/office/drawing/2014/main" id="{12A510CA-4EE2-DCD6-3EBE-2EF2A634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350" y="1285818"/>
            <a:ext cx="1839924" cy="16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A0B0FAF-33D4-9E2A-4397-E82FE7919F4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16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6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 Feature Prototyping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548B0-7B4A-032C-9F19-E2C82297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39" y="1419041"/>
            <a:ext cx="7297444" cy="4019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C09B04C-5223-1E84-7B7C-373BE9C1C4B7}"/>
              </a:ext>
            </a:extLst>
          </p:cNvPr>
          <p:cNvSpPr/>
          <p:nvPr/>
        </p:nvSpPr>
        <p:spPr>
          <a:xfrm>
            <a:off x="2192784" y="2823099"/>
            <a:ext cx="3657600" cy="1145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C3CFE5-79FA-2FBB-E3DD-7B63B0C7E04A}"/>
              </a:ext>
            </a:extLst>
          </p:cNvPr>
          <p:cNvCxnSpPr>
            <a:stCxn id="11" idx="5"/>
          </p:cNvCxnSpPr>
          <p:nvPr/>
        </p:nvCxnSpPr>
        <p:spPr>
          <a:xfrm>
            <a:off x="5314741" y="3800605"/>
            <a:ext cx="1799291" cy="19418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224805-E7E9-C18C-3942-F9F6A1FAC426}"/>
              </a:ext>
            </a:extLst>
          </p:cNvPr>
          <p:cNvSpPr txBox="1"/>
          <p:nvPr/>
        </p:nvSpPr>
        <p:spPr>
          <a:xfrm>
            <a:off x="7114032" y="5557766"/>
            <a:ext cx="398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“Target Compliance Mechanism”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A07150B-6E16-568A-95C9-93E20A91149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17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Target Compliance Mechanism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60D37-21A9-1AF9-8415-6CF79E76A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3106" r="26116"/>
          <a:stretch/>
        </p:blipFill>
        <p:spPr bwMode="auto">
          <a:xfrm>
            <a:off x="8429943" y="1114623"/>
            <a:ext cx="2684900" cy="54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D3935E-5003-8D92-6A7E-2D8E7E9C1089}"/>
              </a:ext>
            </a:extLst>
          </p:cNvPr>
          <p:cNvSpPr txBox="1">
            <a:spLocks/>
          </p:cNvSpPr>
          <p:nvPr/>
        </p:nvSpPr>
        <p:spPr>
          <a:xfrm>
            <a:off x="187862" y="1225492"/>
            <a:ext cx="2650891" cy="45085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GB" sz="1400" dirty="0"/>
              <a:t>4 Bar link driven vertical (Y) compliance (preloaded compression spring)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/>
              <a:t>Horizontal compliance from deflection of slim links (X compliance)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/>
              <a:t>Rotational stage to allow "yaw" compliance, "roll" compliance from flexible links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/>
              <a:t>Stiffest DOF in “pitch” to counteract target cantilever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/>
              <a:t>Allows target to “find” alignment pins with some misalignment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/>
              <a:t>Stays in the same position with/without target mass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61561-9387-658C-7688-E66D630D8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77" y="1114622"/>
            <a:ext cx="5420343" cy="549083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46FAEF5-FB6E-0C94-D0ED-894637D58A17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132110" y="3169328"/>
            <a:ext cx="470352" cy="895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B695C-4A16-6154-5CD5-D15B228F34EB}"/>
              </a:ext>
            </a:extLst>
          </p:cNvPr>
          <p:cNvSpPr/>
          <p:nvPr/>
        </p:nvSpPr>
        <p:spPr>
          <a:xfrm>
            <a:off x="7341997" y="2846162"/>
            <a:ext cx="79011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target mass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FFEBBDA-988C-AD41-8C00-05D33C419A15}"/>
              </a:ext>
            </a:extLst>
          </p:cNvPr>
          <p:cNvCxnSpPr>
            <a:cxnSpLocks/>
          </p:cNvCxnSpPr>
          <p:nvPr/>
        </p:nvCxnSpPr>
        <p:spPr>
          <a:xfrm flipH="1">
            <a:off x="4856085" y="4664499"/>
            <a:ext cx="1958014" cy="670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5CE3D2-4B97-3FF6-978E-227463973E4A}"/>
              </a:ext>
            </a:extLst>
          </p:cNvPr>
          <p:cNvSpPr/>
          <p:nvPr/>
        </p:nvSpPr>
        <p:spPr>
          <a:xfrm>
            <a:off x="6814099" y="4433666"/>
            <a:ext cx="1050199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mechanism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FFC8D17-E4E2-7902-5447-F195F0D43B02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864298" y="4664499"/>
            <a:ext cx="606240" cy="1818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75B1948-ABA9-CF83-E729-02B204350CB6}"/>
              </a:ext>
            </a:extLst>
          </p:cNvPr>
          <p:cNvSpPr/>
          <p:nvPr/>
        </p:nvSpPr>
        <p:spPr>
          <a:xfrm>
            <a:off x="7006713" y="5526272"/>
            <a:ext cx="1050199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Insertion rail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59E111-3DE1-4ABC-865B-8FF663798F3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8056912" y="5664772"/>
            <a:ext cx="1069333" cy="4401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E6BD46-4481-5B06-4C3C-9BE4478EBDF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291091" y="5664772"/>
            <a:ext cx="1715622" cy="2411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49A9C53-427F-BCA1-4F14-6B4DF3FA4BA4}"/>
              </a:ext>
            </a:extLst>
          </p:cNvPr>
          <p:cNvSpPr/>
          <p:nvPr/>
        </p:nvSpPr>
        <p:spPr>
          <a:xfrm>
            <a:off x="9819154" y="5866487"/>
            <a:ext cx="12375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support mock-up with alignment pins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1A10894-7779-FCCE-1147-7D4CDC11FB9F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10176444" y="4433666"/>
            <a:ext cx="261461" cy="14328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9021F1-8B88-FBC7-BA1D-8822DA4B0B52}"/>
              </a:ext>
            </a:extLst>
          </p:cNvPr>
          <p:cNvCxnSpPr>
            <a:cxnSpLocks/>
          </p:cNvCxnSpPr>
          <p:nvPr/>
        </p:nvCxnSpPr>
        <p:spPr>
          <a:xfrm flipH="1" flipV="1">
            <a:off x="10217039" y="1704513"/>
            <a:ext cx="220866" cy="41382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13AA7AC-74BB-34ED-CB7C-A6388043AB1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18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8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Troubleshooting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9F7E2A4-31B0-7EE1-59BE-9117AFE06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231070"/>
              </p:ext>
            </p:extLst>
          </p:nvPr>
        </p:nvGraphicFramePr>
        <p:xfrm>
          <a:off x="430772" y="1114623"/>
          <a:ext cx="6701548" cy="418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502">
                  <a:extLst>
                    <a:ext uri="{9D8B030D-6E8A-4147-A177-3AD203B41FA5}">
                      <a16:colId xmlns:a16="http://schemas.microsoft.com/office/drawing/2014/main" val="4277602486"/>
                    </a:ext>
                  </a:extLst>
                </a:gridCol>
                <a:gridCol w="2337837">
                  <a:extLst>
                    <a:ext uri="{9D8B030D-6E8A-4147-A177-3AD203B41FA5}">
                      <a16:colId xmlns:a16="http://schemas.microsoft.com/office/drawing/2014/main" val="1238790041"/>
                    </a:ext>
                  </a:extLst>
                </a:gridCol>
                <a:gridCol w="2879209">
                  <a:extLst>
                    <a:ext uri="{9D8B030D-6E8A-4147-A177-3AD203B41FA5}">
                      <a16:colId xmlns:a16="http://schemas.microsoft.com/office/drawing/2014/main" val="3630603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18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Vendor error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Non conforming 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Sent back for rework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43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Very tight fit (for remote installation) initially specified with possibility of size-for-size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Relaxed fit (max clearance 50µm and no size-for-size possibility)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86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Alignment pin geometry wasn’t ideal – could jam under slight angular misalignment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Increased blend radius on tapers</a:t>
                      </a:r>
                    </a:p>
                    <a:p>
                      <a:r>
                        <a:rPr lang="en-GB" sz="1600" dirty="0"/>
                        <a:t>Reduced taper angle</a:t>
                      </a:r>
                    </a:p>
                    <a:p>
                      <a:r>
                        <a:rPr lang="en-GB" sz="1600" dirty="0"/>
                        <a:t>Decrease engagement length to reduce over constraint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70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Galling – metal pickup between SS316 alignment pin and Al5083 alignment features under relatively low contact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Hard anodized aluminium inserts for alignment features</a:t>
                      </a:r>
                    </a:p>
                    <a:p>
                      <a:r>
                        <a:rPr lang="en-GB" sz="1600" dirty="0"/>
                        <a:t>Smoother surface finish on SS pins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5858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2913539-4E1F-AF5A-2A43-8AFE4970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0" y="2466597"/>
            <a:ext cx="3828519" cy="2062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B33F1C-EF4C-8E8D-489E-0CCFB5500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073" y="4822346"/>
            <a:ext cx="4334586" cy="1384852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1CD52ED0-8004-75DC-BB9B-8F7C95F96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83" t="24725" b="9644"/>
          <a:stretch/>
        </p:blipFill>
        <p:spPr>
          <a:xfrm>
            <a:off x="9742221" y="196815"/>
            <a:ext cx="2047831" cy="2197555"/>
          </a:xfrm>
          <a:prstGeom prst="rect">
            <a:avLst/>
          </a:prstGeom>
        </p:spPr>
      </p:pic>
      <p:pic>
        <p:nvPicPr>
          <p:cNvPr id="24" name="Picture 23" descr="A picture containing gear&#10;&#10;Description automatically generated">
            <a:extLst>
              <a:ext uri="{FF2B5EF4-FFF2-40B4-BE49-F238E27FC236}">
                <a16:creationId xmlns:a16="http://schemas.microsoft.com/office/drawing/2014/main" id="{9CD1AC8A-5A3F-E1B3-F765-633C952AB5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44" t="27961" b="22876"/>
          <a:stretch/>
        </p:blipFill>
        <p:spPr>
          <a:xfrm>
            <a:off x="7341904" y="196816"/>
            <a:ext cx="2305016" cy="2197555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183922-FA90-373B-3E5E-35A309C005C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19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0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163E93-8ADA-7849-A1F1-A16817F4E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 r="463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DE168-6938-B747-BEE8-8CC9B2801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7"/>
          <a:stretch/>
        </p:blipFill>
        <p:spPr>
          <a:xfrm>
            <a:off x="5731098" y="0"/>
            <a:ext cx="64609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23748" y="1380700"/>
            <a:ext cx="5101814" cy="918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Overview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beamline overview, fundamental challenges and design drivers of remotely exchanging neutrino targets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23748" y="2408947"/>
            <a:ext cx="5101814" cy="7027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Current Experience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T2K target exchange system and experience to date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D7155-AB0C-D84C-8261-743120695688}"/>
              </a:ext>
            </a:extLst>
          </p:cNvPr>
          <p:cNvSpPr txBox="1"/>
          <p:nvPr/>
        </p:nvSpPr>
        <p:spPr>
          <a:xfrm>
            <a:off x="423748" y="3437194"/>
            <a:ext cx="5101814" cy="918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Current Design and Development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LBNF target exchange system and prototypic development at RAL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031FC-5C47-AB47-A1A8-0701484C0E42}"/>
              </a:ext>
            </a:extLst>
          </p:cNvPr>
          <p:cNvSpPr txBox="1"/>
          <p:nvPr/>
        </p:nvSpPr>
        <p:spPr>
          <a:xfrm>
            <a:off x="423748" y="4465442"/>
            <a:ext cx="5101814" cy="918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 Design and Development</a:t>
            </a:r>
          </a:p>
          <a:p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future work in developing target exchange technology for both LBNF and T2K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658E6B7-A98A-CB7D-A09E-08E47D49439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2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Testing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51014D-0365-C785-B6A4-D89DF6A0F069}"/>
              </a:ext>
            </a:extLst>
          </p:cNvPr>
          <p:cNvSpPr/>
          <p:nvPr/>
        </p:nvSpPr>
        <p:spPr>
          <a:xfrm>
            <a:off x="3023225" y="1754712"/>
            <a:ext cx="5078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floor, indoor, silver&#10;&#10;Description automatically generated">
            <a:extLst>
              <a:ext uri="{FF2B5EF4-FFF2-40B4-BE49-F238E27FC236}">
                <a16:creationId xmlns:a16="http://schemas.microsoft.com/office/drawing/2014/main" id="{A7916DCC-3FEB-76F2-11DF-C1D8F89E4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42" b="23544"/>
          <a:stretch/>
        </p:blipFill>
        <p:spPr>
          <a:xfrm>
            <a:off x="5866062" y="390428"/>
            <a:ext cx="2809502" cy="4041940"/>
          </a:xfrm>
          <a:prstGeom prst="rect">
            <a:avLst/>
          </a:prstGeom>
        </p:spPr>
      </p:pic>
      <p:pic>
        <p:nvPicPr>
          <p:cNvPr id="19" name="Picture 18" descr="A picture containing text, floor, indoor, shelf&#10;&#10;Description automatically generated">
            <a:extLst>
              <a:ext uri="{FF2B5EF4-FFF2-40B4-BE49-F238E27FC236}">
                <a16:creationId xmlns:a16="http://schemas.microsoft.com/office/drawing/2014/main" id="{AEA40B73-9474-7583-77A2-72330AF9A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0" r="25699"/>
          <a:stretch/>
        </p:blipFill>
        <p:spPr>
          <a:xfrm>
            <a:off x="8785951" y="390428"/>
            <a:ext cx="2168262" cy="5941189"/>
          </a:xfrm>
          <a:prstGeom prst="rect">
            <a:avLst/>
          </a:prstGeom>
        </p:spPr>
      </p:pic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AE42A442-31ED-E1FB-3A50-3BA707C99A19}"/>
              </a:ext>
            </a:extLst>
          </p:cNvPr>
          <p:cNvSpPr/>
          <p:nvPr/>
        </p:nvSpPr>
        <p:spPr>
          <a:xfrm>
            <a:off x="9272726" y="5033638"/>
            <a:ext cx="221942" cy="118256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678BF617-6085-36E4-3E43-74A5D18C2D20}"/>
              </a:ext>
            </a:extLst>
          </p:cNvPr>
          <p:cNvSpPr/>
          <p:nvPr/>
        </p:nvSpPr>
        <p:spPr>
          <a:xfrm rot="5400000">
            <a:off x="9271287" y="5033638"/>
            <a:ext cx="221942" cy="1182568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D12E6B-788F-C965-C931-C2D436620DFC}"/>
              </a:ext>
            </a:extLst>
          </p:cNvPr>
          <p:cNvSpPr txBox="1"/>
          <p:nvPr/>
        </p:nvSpPr>
        <p:spPr>
          <a:xfrm>
            <a:off x="9882684" y="5353813"/>
            <a:ext cx="114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A3744-CEF6-DCB1-6482-6DED8D1B2639}"/>
              </a:ext>
            </a:extLst>
          </p:cNvPr>
          <p:cNvSpPr txBox="1"/>
          <p:nvPr/>
        </p:nvSpPr>
        <p:spPr>
          <a:xfrm>
            <a:off x="9182508" y="4566343"/>
            <a:ext cx="1145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6CF1C0-1359-1869-3CA2-355646EC0675}"/>
              </a:ext>
            </a:extLst>
          </p:cNvPr>
          <p:cNvSpPr/>
          <p:nvPr/>
        </p:nvSpPr>
        <p:spPr>
          <a:xfrm>
            <a:off x="602571" y="1313739"/>
            <a:ext cx="487547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Removed/added shims to achieve: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±2mm in X and 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tilt from removing 2mm in shims from one side (~6mm offset at alignment slot)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“Target” finds and mates with alignment pins in all cases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significant increase in force required to actuate carriage</a:t>
            </a:r>
          </a:p>
          <a:p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Z-axis rotational stiffness is low – this is not a stability issue providing target COG is over rail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hard stops to prevent excessive movement and some small design changes to increase stiffness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F1A3525-DF37-1498-7CFB-4B654EA9757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20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40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2648185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Future Design and Development - LBNF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CEEDBE5-2B9A-F0D6-2EDA-6B3DADC5D92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bg1"/>
                </a:solidFill>
              </a:rPr>
              <a:pPr algn="r"/>
              <a:t>21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27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Future Prototyping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7548B0-7B4A-032C-9F19-E2C82297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39" y="1419041"/>
            <a:ext cx="7297444" cy="4019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C09B04C-5223-1E84-7B7C-373BE9C1C4B7}"/>
              </a:ext>
            </a:extLst>
          </p:cNvPr>
          <p:cNvSpPr/>
          <p:nvPr/>
        </p:nvSpPr>
        <p:spPr>
          <a:xfrm>
            <a:off x="2290439" y="3728962"/>
            <a:ext cx="3462291" cy="790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C3CFE5-79FA-2FBB-E3DD-7B63B0C7E04A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5245689" y="4403366"/>
            <a:ext cx="1589609" cy="14470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224805-E7E9-C18C-3942-F9F6A1FAC426}"/>
              </a:ext>
            </a:extLst>
          </p:cNvPr>
          <p:cNvSpPr txBox="1"/>
          <p:nvPr/>
        </p:nvSpPr>
        <p:spPr>
          <a:xfrm>
            <a:off x="6835298" y="5665718"/>
            <a:ext cx="398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Docking diagnostics testing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AB83DA8-A544-CE7A-4F20-8C7909DF107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22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Diagnostics Studies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51014D-0365-C785-B6A4-D89DF6A0F069}"/>
              </a:ext>
            </a:extLst>
          </p:cNvPr>
          <p:cNvSpPr/>
          <p:nvPr/>
        </p:nvSpPr>
        <p:spPr>
          <a:xfrm>
            <a:off x="3023225" y="1754712"/>
            <a:ext cx="5078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6CF1C0-1359-1869-3CA2-355646EC0675}"/>
              </a:ext>
            </a:extLst>
          </p:cNvPr>
          <p:cNvSpPr/>
          <p:nvPr/>
        </p:nvSpPr>
        <p:spPr>
          <a:xfrm>
            <a:off x="602571" y="1313739"/>
            <a:ext cx="46788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Docking alignment is dictated by face-to-face contact of TXS and target supports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Confirmation of this is highly desirable alongside load-cell readouts to confirm tooling is correctly aligned before commencing exchange procedures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horn/target are extremely radioactive – prompt dose from X-rays/gammas will be very high at docking interface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irradiation tests on proximity sensors using RAL detector division X-ray bay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 and replaceable?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hard?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C1EA5-537F-5638-F56A-2903D086A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076" y="1126488"/>
            <a:ext cx="6291714" cy="2938096"/>
          </a:xfrm>
          <a:prstGeom prst="rect">
            <a:avLst/>
          </a:prstGeom>
        </p:spPr>
      </p:pic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2DC12139-B4C9-C9FE-9BBB-C8AB0A4C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507" y="4076449"/>
            <a:ext cx="3182283" cy="2386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4280F-2D97-AF69-1C70-6AB805F1C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420" b="10938"/>
          <a:stretch/>
        </p:blipFill>
        <p:spPr>
          <a:xfrm>
            <a:off x="5583246" y="4064584"/>
            <a:ext cx="2879420" cy="238728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9B1D0BE-4ED5-6373-A61A-5E833DB0043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23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51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8531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Future Prototyping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51014D-0365-C785-B6A4-D89DF6A0F069}"/>
              </a:ext>
            </a:extLst>
          </p:cNvPr>
          <p:cNvSpPr/>
          <p:nvPr/>
        </p:nvSpPr>
        <p:spPr>
          <a:xfrm>
            <a:off x="3023225" y="1754712"/>
            <a:ext cx="5078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6CF1C0-1359-1869-3CA2-355646EC0675}"/>
              </a:ext>
            </a:extLst>
          </p:cNvPr>
          <p:cNvSpPr/>
          <p:nvPr/>
        </p:nvSpPr>
        <p:spPr>
          <a:xfrm>
            <a:off x="602571" y="1313739"/>
            <a:ext cx="55927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of docking interface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pins set X/Y position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Captive (floating) nuts to pull plates face to face to fix position and set alignment for TXS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key interface which will need to be assembled remotely many times, so prototyping this to iron out any issues early is crucial</a:t>
            </a:r>
            <a:endParaRPr lang="en-GB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BB4C0-B2D4-2F99-100C-ED3F12D1E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646" y="1114623"/>
            <a:ext cx="4760912" cy="5032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BF1B76-586E-4590-3E06-8A154474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048" y="3482159"/>
            <a:ext cx="4406425" cy="2239075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7D5AF11C-EC9E-C4DC-A20C-22F9A78FAE8E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24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4B9394F-A926-B4D8-AADD-FBC8CBBDC26C}"/>
              </a:ext>
            </a:extLst>
          </p:cNvPr>
          <p:cNvSpPr/>
          <p:nvPr/>
        </p:nvSpPr>
        <p:spPr>
          <a:xfrm>
            <a:off x="2794571" y="4397339"/>
            <a:ext cx="218380" cy="3904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63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2E38E84-9940-18F5-B658-DB7FDF494378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bg1"/>
                </a:solidFill>
              </a:rPr>
              <a:pPr algn="r"/>
              <a:t>25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0BDDDD9-84E8-5B36-0175-CB675E2EE8A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bg1"/>
                </a:solidFill>
              </a:rPr>
              <a:pPr algn="r"/>
              <a:t>26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2648185"/>
            <a:ext cx="5745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67011E0-1F38-E2C0-D5F1-58710B145B7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bg1"/>
                </a:solidFill>
              </a:rPr>
              <a:pPr algn="r"/>
              <a:t>3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0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044617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 Neutrino Beamline Overview (LBNF) (LBNF)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10832-29A2-FE1D-860B-8C4C23264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1132449"/>
            <a:ext cx="11735786" cy="45931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913FA8C-6F26-14A5-147F-F7231B3DE048}"/>
              </a:ext>
            </a:extLst>
          </p:cNvPr>
          <p:cNvSpPr/>
          <p:nvPr/>
        </p:nvSpPr>
        <p:spPr>
          <a:xfrm>
            <a:off x="7013360" y="2485748"/>
            <a:ext cx="878889" cy="943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6ED97A3-9EE1-1E43-4AAD-B18D3AD8D01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4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35078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Neutrino Beamline Overview (LBNF)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3EC3E8-60D4-5DBE-9450-D4E97F329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0694" y="1183991"/>
            <a:ext cx="6498995" cy="3581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AAB06B-C786-C117-97B7-A0E8ABA7F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372" y="1811178"/>
            <a:ext cx="6289748" cy="41400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F17DCB-3C8E-B3E0-5E3C-29B592EF2F2E}"/>
              </a:ext>
            </a:extLst>
          </p:cNvPr>
          <p:cNvSpPr/>
          <p:nvPr/>
        </p:nvSpPr>
        <p:spPr>
          <a:xfrm>
            <a:off x="4325420" y="3647581"/>
            <a:ext cx="414843" cy="2929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BF33A1F-01E2-8C28-7F50-AD7FBCEE437D}"/>
              </a:ext>
            </a:extLst>
          </p:cNvPr>
          <p:cNvSpPr/>
          <p:nvPr/>
        </p:nvSpPr>
        <p:spPr>
          <a:xfrm>
            <a:off x="4740263" y="3771797"/>
            <a:ext cx="648484" cy="1687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2FD5067-7686-0461-DD04-CAD91DC80CF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5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07731" y="1212025"/>
            <a:ext cx="7723597" cy="509428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772906" y="1463122"/>
            <a:ext cx="1299260" cy="494857"/>
          </a:xfrm>
          <a:prstGeom prst="wedgeRoundRectCallout">
            <a:avLst>
              <a:gd name="adj1" fmla="val -91713"/>
              <a:gd name="adj2" fmla="val 134761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ular Callout 11"/>
          <p:cNvSpPr/>
          <p:nvPr/>
        </p:nvSpPr>
        <p:spPr>
          <a:xfrm>
            <a:off x="8282152" y="4049183"/>
            <a:ext cx="880465" cy="543365"/>
          </a:xfrm>
          <a:prstGeom prst="wedgeRoundRectCallout">
            <a:avLst>
              <a:gd name="adj1" fmla="val -121804"/>
              <a:gd name="adj2" fmla="val 114051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ular Callout 12"/>
          <p:cNvSpPr/>
          <p:nvPr/>
        </p:nvSpPr>
        <p:spPr>
          <a:xfrm>
            <a:off x="9612767" y="2243400"/>
            <a:ext cx="756917" cy="553565"/>
          </a:xfrm>
          <a:prstGeom prst="wedgeRoundRectCallout">
            <a:avLst>
              <a:gd name="adj1" fmla="val -103134"/>
              <a:gd name="adj2" fmla="val 78125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ular Callout 13"/>
          <p:cNvSpPr/>
          <p:nvPr/>
        </p:nvSpPr>
        <p:spPr>
          <a:xfrm>
            <a:off x="9464863" y="1291954"/>
            <a:ext cx="888385" cy="553565"/>
          </a:xfrm>
          <a:prstGeom prst="wedgeRoundRectCallout">
            <a:avLst>
              <a:gd name="adj1" fmla="val -103134"/>
              <a:gd name="adj2" fmla="val 78125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ular Callout 14"/>
          <p:cNvSpPr/>
          <p:nvPr/>
        </p:nvSpPr>
        <p:spPr>
          <a:xfrm>
            <a:off x="2728279" y="2174704"/>
            <a:ext cx="880465" cy="638022"/>
          </a:xfrm>
          <a:prstGeom prst="wedgeRoundRectCallout">
            <a:avLst>
              <a:gd name="adj1" fmla="val 46369"/>
              <a:gd name="adj2" fmla="val 115640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ular Callout 15"/>
          <p:cNvSpPr/>
          <p:nvPr/>
        </p:nvSpPr>
        <p:spPr>
          <a:xfrm>
            <a:off x="3887144" y="5217527"/>
            <a:ext cx="993531" cy="844061"/>
          </a:xfrm>
          <a:prstGeom prst="wedgeRoundRectCallout">
            <a:avLst>
              <a:gd name="adj1" fmla="val 117220"/>
              <a:gd name="adj2" fmla="val -79167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ular Callout 16"/>
          <p:cNvSpPr/>
          <p:nvPr/>
        </p:nvSpPr>
        <p:spPr>
          <a:xfrm>
            <a:off x="6700682" y="2906892"/>
            <a:ext cx="840549" cy="461665"/>
          </a:xfrm>
          <a:prstGeom prst="wedgeRoundRectCallout">
            <a:avLst>
              <a:gd name="adj1" fmla="val -111690"/>
              <a:gd name="adj2" fmla="val 156016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728279" y="2262781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Remote personnel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2906" y="1496315"/>
            <a:ext cx="129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Telemanipulator pair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4321" y="3014064"/>
            <a:ext cx="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7144" y="5310950"/>
            <a:ext cx="99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exchange system (TXS)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82152" y="4049183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Target container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36036" y="2284496"/>
            <a:ext cx="888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Work cell door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78706" y="1373298"/>
            <a:ext cx="79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Work cell shielding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2807655" y="4467496"/>
            <a:ext cx="993531" cy="646331"/>
          </a:xfrm>
          <a:prstGeom prst="wedgeRoundRectCallout">
            <a:avLst>
              <a:gd name="adj1" fmla="val 137426"/>
              <a:gd name="adj2" fmla="val -88482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2864187" y="4467496"/>
            <a:ext cx="88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Pb glass windows (x2)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153400" y="5815173"/>
            <a:ext cx="993531" cy="384914"/>
          </a:xfrm>
          <a:prstGeom prst="wedgeRoundRectCallout">
            <a:avLst>
              <a:gd name="adj1" fmla="val -96339"/>
              <a:gd name="adj2" fmla="val -120192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8176156" y="5892266"/>
            <a:ext cx="88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Lift tables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1E43C9-7983-D2D1-350B-6DF65AE36241}"/>
              </a:ext>
            </a:extLst>
          </p:cNvPr>
          <p:cNvSpPr txBox="1"/>
          <p:nvPr/>
        </p:nvSpPr>
        <p:spPr>
          <a:xfrm>
            <a:off x="403341" y="343767"/>
            <a:ext cx="11385318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Remote Handling Cell - LBNF</a:t>
            </a:r>
          </a:p>
        </p:txBody>
      </p:sp>
      <p:sp>
        <p:nvSpPr>
          <p:cNvPr id="28" name="Rounded Rectangular Callout 25">
            <a:extLst>
              <a:ext uri="{FF2B5EF4-FFF2-40B4-BE49-F238E27FC236}">
                <a16:creationId xmlns:a16="http://schemas.microsoft.com/office/drawing/2014/main" id="{8E79ACCB-60A4-8D0E-28CC-02E31593DA1D}"/>
              </a:ext>
            </a:extLst>
          </p:cNvPr>
          <p:cNvSpPr/>
          <p:nvPr/>
        </p:nvSpPr>
        <p:spPr>
          <a:xfrm>
            <a:off x="2864187" y="1245788"/>
            <a:ext cx="724009" cy="578901"/>
          </a:xfrm>
          <a:prstGeom prst="wedgeRoundRectCallout">
            <a:avLst>
              <a:gd name="adj1" fmla="val 112547"/>
              <a:gd name="adj2" fmla="val 181502"/>
              <a:gd name="adj3" fmla="val 1666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A32E97-F0A7-29E6-2908-AE02BB1BACB3}"/>
              </a:ext>
            </a:extLst>
          </p:cNvPr>
          <p:cNvSpPr txBox="1"/>
          <p:nvPr/>
        </p:nvSpPr>
        <p:spPr>
          <a:xfrm>
            <a:off x="2807655" y="1304405"/>
            <a:ext cx="880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Shield 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17DB7C-7068-0350-DA69-A7996BB5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1F12825-3F76-DB73-4757-0889C5ECE6CD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6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 animBg="1"/>
      <p:bldP spid="27" grpId="0"/>
      <p:bldP spid="31" grpId="0" animBg="1"/>
      <p:bldP spid="32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089793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 Why Do We Need To Exchange Targets?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B087EB-2003-CDAB-E3FE-822779A6AFBE}"/>
              </a:ext>
            </a:extLst>
          </p:cNvPr>
          <p:cNvSpPr txBox="1">
            <a:spLocks/>
          </p:cNvSpPr>
          <p:nvPr/>
        </p:nvSpPr>
        <p:spPr>
          <a:xfrm>
            <a:off x="1835746" y="1052736"/>
            <a:ext cx="3960440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C6174-24FD-CF44-2E79-EAE69F5CFCEF}"/>
              </a:ext>
            </a:extLst>
          </p:cNvPr>
          <p:cNvSpPr/>
          <p:nvPr/>
        </p:nvSpPr>
        <p:spPr>
          <a:xfrm>
            <a:off x="403340" y="2000663"/>
            <a:ext cx="60385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 &amp; target configuration is highly optimised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tends towards a long, low mass, cantilevered target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a long target pushes fundamental limits (deflection, natural frequency, manufacturing etc.)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Targets have an inherent fragility – we must be prepared for them to fail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Horns are complex, costly and take a long time to manufacture and assemble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cost ≈1/10th horn cost, and spares can be produced more readily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Hence the need for an independently exchangeable target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20EFC-02B5-BF5B-892C-8CF9205C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84" y="2309915"/>
            <a:ext cx="4619568" cy="224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6A85C-B6B8-A44A-D672-0C55FAD0EAAE}"/>
              </a:ext>
            </a:extLst>
          </p:cNvPr>
          <p:cNvSpPr txBox="1"/>
          <p:nvPr/>
        </p:nvSpPr>
        <p:spPr>
          <a:xfrm>
            <a:off x="6610684" y="4532223"/>
            <a:ext cx="4619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LBNF/DUNE Beamline Optimisation (Laura Fields)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549C79A-C64B-C268-1B32-FC51B6D7900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7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6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6ACE83-0923-4D45-9277-A0F6C1B33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2"/>
          <a:stretch/>
        </p:blipFill>
        <p:spPr>
          <a:xfrm>
            <a:off x="5497550" y="0"/>
            <a:ext cx="669444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5D5672-619E-2A42-B427-9EB0DD5D4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5340" t="2312" b="90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20797" y="1791732"/>
            <a:ext cx="62640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optimised design with: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Tight positional tolerance of target location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length of target graphite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material in target containment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fully housed inside electromagnetic horn bore</a:t>
            </a:r>
          </a:p>
          <a:p>
            <a:pPr lvl="1"/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 remotely install a long, fragile component, to a tightly controlled location within a close fitting electromagnet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risk is lack of force feedback &amp; potential for damage to costly, long lead time assemblies</a:t>
            </a:r>
          </a:p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6583385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4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Remote Handling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F263B-3F6F-5280-35C4-D8125E1F9F8A}"/>
              </a:ext>
            </a:extLst>
          </p:cNvPr>
          <p:cNvSpPr txBox="1"/>
          <p:nvPr/>
        </p:nvSpPr>
        <p:spPr>
          <a:xfrm>
            <a:off x="8621696" y="722345"/>
            <a:ext cx="193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T2K Target (0.9m)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8C2BE-C2C3-B43E-6170-E5194CF72660}"/>
              </a:ext>
            </a:extLst>
          </p:cNvPr>
          <p:cNvSpPr txBox="1"/>
          <p:nvPr/>
        </p:nvSpPr>
        <p:spPr>
          <a:xfrm>
            <a:off x="9431043" y="2206395"/>
            <a:ext cx="2260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LBNF Target (1.5m)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B053992-FF59-1947-9B33-2139C31CC19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tx1">
                    <a:lumMod val="50000"/>
                  </a:schemeClr>
                </a:solidFill>
              </a:rPr>
              <a:pPr algn="r"/>
              <a:t>8</a:t>
            </a:fld>
            <a:endParaRPr lang="en-US" sz="14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67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BAF2C3-EC07-3149-9606-B755707208BA}"/>
              </a:ext>
            </a:extLst>
          </p:cNvPr>
          <p:cNvSpPr/>
          <p:nvPr/>
        </p:nvSpPr>
        <p:spPr>
          <a:xfrm>
            <a:off x="1277496" y="2648185"/>
            <a:ext cx="57456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Current Experience – T2K</a:t>
            </a:r>
          </a:p>
          <a:p>
            <a:endParaRPr lang="en-US" sz="2000" b="1" spc="-16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8CFFCC0-41F8-6822-744F-4E104FF93465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BAAB195-B577-5546-8349-9DDA93B6129E}" type="slidenum">
              <a:rPr lang="en-US" sz="1400" smtClean="0">
                <a:solidFill>
                  <a:schemeClr val="bg1"/>
                </a:solidFill>
              </a:rPr>
              <a:pPr algn="r"/>
              <a:t>9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79887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1e0c0f35-d0b2-43fb-b8b8-147d937ebf45">2022</Year>
    <TaxCatchAll xmlns="2e24dfb7-a69e-40eb-b94f-44b9ca9c25ed" xsi:nil="true"/>
    <lcf76f155ced4ddcb4097134ff3c332f xmlns="1e0c0f35-d0b2-43fb-b8b8-147d937ebf45">
      <Terms xmlns="http://schemas.microsoft.com/office/infopath/2007/PartnerControls"/>
    </lcf76f155ced4ddcb4097134ff3c332f>
    <_Flow_SignoffStatus xmlns="1e0c0f35-d0b2-43fb-b8b8-147d937ebf4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CDD6A94A459459C297F10E8F74457" ma:contentTypeVersion="15" ma:contentTypeDescription="Create a new document." ma:contentTypeScope="" ma:versionID="c96fc706344063acfe18f40932bba15d">
  <xsd:schema xmlns:xsd="http://www.w3.org/2001/XMLSchema" xmlns:xs="http://www.w3.org/2001/XMLSchema" xmlns:p="http://schemas.microsoft.com/office/2006/metadata/properties" xmlns:ns2="1e0c0f35-d0b2-43fb-b8b8-147d937ebf45" xmlns:ns3="2e24dfb7-a69e-40eb-b94f-44b9ca9c25ed" targetNamespace="http://schemas.microsoft.com/office/2006/metadata/properties" ma:root="true" ma:fieldsID="438c4b7bc73e521f56d8b71ccf727c90" ns2:_="" ns3:_="">
    <xsd:import namespace="1e0c0f35-d0b2-43fb-b8b8-147d937ebf45"/>
    <xsd:import namespace="2e24dfb7-a69e-40eb-b94f-44b9ca9c25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Year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c0f35-d0b2-43fb-b8b8-147d937eb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Year" ma:index="12" nillable="true" ma:displayName="Year" ma:default="2022" ma:format="Dropdown" ma:internalName="Year">
      <xsd:simpleType>
        <xsd:restriction base="dms:Choice"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N/A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f5dd817-92c5-4985-aefa-795407915a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4dfb7-a69e-40eb-b94f-44b9ca9c25e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b5ce2244-f3a2-4f8c-9fdd-a2abf5b0a3d3}" ma:internalName="TaxCatchAll" ma:showField="CatchAllData" ma:web="834c96a2-eb0c-4033-b35f-0261fadde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6D3F8C-4209-47FF-A37A-E21247ADC2DB}">
  <ds:schemaRefs>
    <ds:schemaRef ds:uri="http://schemas.microsoft.com/office/2006/metadata/properties"/>
    <ds:schemaRef ds:uri="http://schemas.microsoft.com/office/infopath/2007/PartnerControls"/>
    <ds:schemaRef ds:uri="1e0c0f35-d0b2-43fb-b8b8-147d937ebf45"/>
    <ds:schemaRef ds:uri="2e24dfb7-a69e-40eb-b94f-44b9ca9c25ed"/>
  </ds:schemaRefs>
</ds:datastoreItem>
</file>

<file path=customXml/itemProps2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B54D1-F225-4900-99A7-595D8C56F5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c0f35-d0b2-43fb-b8b8-147d937ebf45"/>
    <ds:schemaRef ds:uri="2e24dfb7-a69e-40eb-b94f-44b9ca9c25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9756</TotalTime>
  <Words>1652</Words>
  <Application>Microsoft Office PowerPoint</Application>
  <PresentationFormat>Widescreen</PresentationFormat>
  <Paragraphs>241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Regular</vt:lpstr>
      <vt:lpstr>Calibri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detailed</dc:title>
  <dc:creator>Philip Millard</dc:creator>
  <cp:lastModifiedBy>Harvey-Fishenden, Eric (STFC,RAL,TECH)</cp:lastModifiedBy>
  <cp:revision>225</cp:revision>
  <cp:lastPrinted>2019-10-02T08:27:37Z</cp:lastPrinted>
  <dcterms:created xsi:type="dcterms:W3CDTF">2019-09-17T08:04:08Z</dcterms:created>
  <dcterms:modified xsi:type="dcterms:W3CDTF">2022-09-21T07:40:22Z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0x0101000D5CDD6A94A459459C297F10E8F74457</vt:lpwstr>
  </property>
</Properties>
</file>