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1" r:id="rId5"/>
  </p:sldMasterIdLst>
  <p:notesMasterIdLst>
    <p:notesMasterId r:id="rId39"/>
  </p:notesMasterIdLst>
  <p:handoutMasterIdLst>
    <p:handoutMasterId r:id="rId40"/>
  </p:handoutMasterIdLst>
  <p:sldIdLst>
    <p:sldId id="263" r:id="rId6"/>
    <p:sldId id="2500" r:id="rId7"/>
    <p:sldId id="2502" r:id="rId8"/>
    <p:sldId id="2501" r:id="rId9"/>
    <p:sldId id="2503" r:id="rId10"/>
    <p:sldId id="2510" r:id="rId11"/>
    <p:sldId id="2505" r:id="rId12"/>
    <p:sldId id="261" r:id="rId13"/>
    <p:sldId id="2506" r:id="rId14"/>
    <p:sldId id="264" r:id="rId15"/>
    <p:sldId id="307" r:id="rId16"/>
    <p:sldId id="336" r:id="rId17"/>
    <p:sldId id="332" r:id="rId18"/>
    <p:sldId id="2512" r:id="rId19"/>
    <p:sldId id="2513" r:id="rId20"/>
    <p:sldId id="2514" r:id="rId21"/>
    <p:sldId id="2515" r:id="rId22"/>
    <p:sldId id="2518" r:id="rId23"/>
    <p:sldId id="2517" r:id="rId24"/>
    <p:sldId id="2516" r:id="rId25"/>
    <p:sldId id="2511" r:id="rId26"/>
    <p:sldId id="258" r:id="rId27"/>
    <p:sldId id="337" r:id="rId28"/>
    <p:sldId id="343" r:id="rId29"/>
    <p:sldId id="2508" r:id="rId30"/>
    <p:sldId id="2485" r:id="rId31"/>
    <p:sldId id="2486" r:id="rId32"/>
    <p:sldId id="2487" r:id="rId33"/>
    <p:sldId id="2488" r:id="rId34"/>
    <p:sldId id="2489" r:id="rId35"/>
    <p:sldId id="2492" r:id="rId36"/>
    <p:sldId id="2499" r:id="rId37"/>
    <p:sldId id="2507" r:id="rId38"/>
  </p:sldIdLst>
  <p:sldSz cx="12192000" cy="6858000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988" userDrawn="1">
          <p15:clr>
            <a:srgbClr val="A4A3A4"/>
          </p15:clr>
        </p15:guide>
        <p15:guide id="2" orient="horz" pos="4186" userDrawn="1">
          <p15:clr>
            <a:srgbClr val="A4A3A4"/>
          </p15:clr>
        </p15:guide>
        <p15:guide id="3" orient="horz" pos="3394" userDrawn="1">
          <p15:clr>
            <a:srgbClr val="A4A3A4"/>
          </p15:clr>
        </p15:guide>
        <p15:guide id="4" orient="horz" pos="777" userDrawn="1">
          <p15:clr>
            <a:srgbClr val="A4A3A4"/>
          </p15:clr>
        </p15:guide>
        <p15:guide id="5" orient="horz" pos="1749" userDrawn="1">
          <p15:clr>
            <a:srgbClr val="A4A3A4"/>
          </p15:clr>
        </p15:guide>
        <p15:guide id="6" orient="horz" pos="457" userDrawn="1">
          <p15:clr>
            <a:srgbClr val="A4A3A4"/>
          </p15:clr>
        </p15:guide>
        <p15:guide id="7" pos="380" userDrawn="1">
          <p15:clr>
            <a:srgbClr val="A4A3A4"/>
          </p15:clr>
        </p15:guide>
        <p15:guide id="8" pos="7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aine G Mccluskey" initials="EGM" lastIdx="1" clrIdx="0">
    <p:extLst>
      <p:ext uri="{19B8F6BF-5375-455C-9EA6-DF929625EA0E}">
        <p15:presenceInfo xmlns:p15="http://schemas.microsoft.com/office/powerpoint/2012/main" userId="S::mccluskey@services.fnal.gov::df1c1e58-44d7-473b-87b2-c09fd2ed5497" providerId="AD"/>
      </p:ext>
    </p:extLst>
  </p:cmAuthor>
  <p:cmAuthor id="2" name="Jolie" initials="J" lastIdx="9" clrIdx="1">
    <p:extLst>
      <p:ext uri="{19B8F6BF-5375-455C-9EA6-DF929625EA0E}">
        <p15:presenceInfo xmlns:p15="http://schemas.microsoft.com/office/powerpoint/2012/main" userId="S::jrmacier@services.fnal.gov::092693b1-a69a-4339-83de-6650eb6d6f2f" providerId="AD"/>
      </p:ext>
    </p:extLst>
  </p:cmAuthor>
  <p:cmAuthor id="3" name="Robert J. O'Sullivan" initials="RO" lastIdx="16" clrIdx="2">
    <p:extLst>
      <p:ext uri="{19B8F6BF-5375-455C-9EA6-DF929625EA0E}">
        <p15:presenceInfo xmlns:p15="http://schemas.microsoft.com/office/powerpoint/2012/main" userId="S::bobo@services.fnal.gov::8ce1a7f3-f269-4c60-9a24-0f7b697dbfc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DED3"/>
    <a:srgbClr val="5A5A5A"/>
    <a:srgbClr val="004C97"/>
    <a:srgbClr val="F79646"/>
    <a:srgbClr val="FFFF99"/>
    <a:srgbClr val="4F81BD"/>
    <a:srgbClr val="C0504D"/>
    <a:srgbClr val="00B5E2"/>
    <a:srgbClr val="63666A"/>
    <a:srgbClr val="6767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36"/>
    <p:restoredTop sz="94711"/>
  </p:normalViewPr>
  <p:slideViewPr>
    <p:cSldViewPr snapToGrid="0">
      <p:cViewPr varScale="1">
        <p:scale>
          <a:sx n="114" d="100"/>
          <a:sy n="114" d="100"/>
        </p:scale>
        <p:origin x="192" y="528"/>
      </p:cViewPr>
      <p:guideLst>
        <p:guide orient="horz" pos="988"/>
        <p:guide orient="horz" pos="4186"/>
        <p:guide orient="horz" pos="3394"/>
        <p:guide orient="horz" pos="777"/>
        <p:guide orient="horz" pos="1749"/>
        <p:guide orient="horz" pos="457"/>
        <p:guide pos="380"/>
        <p:guide pos="73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B589245-636E-234E-BFAD-9607949806CA}" type="datetimeFigureOut">
              <a:rPr lang="en-US"/>
              <a:pPr>
                <a:defRPr/>
              </a:pPr>
              <a:t>9/17/22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F3B233-32CA-1B4D-AFEE-D703F5CA5C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863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29BCED8-DCF3-A94B-99F8-D2FB79A8911E}" type="datetimeFigureOut">
              <a:rPr lang="en-US"/>
              <a:pPr>
                <a:defRPr/>
              </a:pPr>
              <a:t>9/17/22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A82294-BF3E-954A-9E49-35D72A5F00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418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087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A82294-BF3E-954A-9E49-35D72A5F0004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05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711746"/>
            <a:ext cx="11057467" cy="1143000"/>
          </a:xfrm>
          <a:prstGeom prst="rect">
            <a:avLst/>
          </a:prstGeom>
        </p:spPr>
        <p:txBody>
          <a:bodyPr vert="horz" lIns="0" tIns="0" rIns="0" bIns="0" anchor="b" anchorCtr="0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05367" y="3209908"/>
            <a:ext cx="11061700" cy="1721069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Tx/>
              <a:buNone/>
              <a:defRPr sz="2200" baseline="0">
                <a:solidFill>
                  <a:srgbClr val="004C97"/>
                </a:solidFill>
                <a:latin typeface="Helvetica"/>
              </a:defRPr>
            </a:lvl1pPr>
            <a:lvl2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2pPr>
            <a:lvl3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3pPr>
            <a:lvl4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4pPr>
            <a:lvl5pPr marL="0" indent="0">
              <a:buFontTx/>
              <a:buNone/>
              <a:defRPr sz="1800" baseline="0">
                <a:solidFill>
                  <a:srgbClr val="004C97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023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05.23.2022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23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1" y="361951"/>
            <a:ext cx="11567584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r>
              <a:rPr lang="en-US" altLang="en-US"/>
              <a:t>05.23.2022</a:t>
            </a:r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789638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en-US" sz="4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69268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8317" y="6488431"/>
            <a:ext cx="7315200" cy="187325"/>
          </a:xfrm>
        </p:spPr>
        <p:txBody>
          <a:bodyPr lIns="0" tIns="0" rIns="0" bIns="0" anchor="b" anchorCtr="0"/>
          <a:lstStyle>
            <a:lvl1pPr>
              <a:defRPr lang="en-US" smtClean="0"/>
            </a:lvl1pPr>
          </a:lstStyle>
          <a:p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4718" y="6488431"/>
            <a:ext cx="700617" cy="187325"/>
          </a:xfrm>
        </p:spPr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" y="1238250"/>
            <a:ext cx="11057467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571500" indent="-282575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858838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1141413" indent="-22701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374775" indent="-233363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levelxxxxxxxxxxxxxxxxxxxxxxxxxxxxxxxxxxxxxxxxxxxxxxxxxxxxxxxxxxxxxxxxxxxxxxxxxxxxxxxxxxxx</a:t>
            </a:r>
          </a:p>
          <a:p>
            <a:pPr lvl="2"/>
            <a:r>
              <a:rPr lang="en-US" dirty="0"/>
              <a:t>Third levelxxxxxxxxxxxxxxxxxxxxxxxxxxxxxxxxxxxxxxxxxxxxxxxxxxxxxxxxxxxxxxxxxxxxxxxxxxxxxxxxxxxxxxxxxxxxxxxxxx</a:t>
            </a:r>
          </a:p>
          <a:p>
            <a:pPr lvl="3"/>
            <a:r>
              <a:rPr lang="en-US" dirty="0"/>
              <a:t>Fourth levelxxxxxxxxxxxxxxxxxxxxxxxxxxxxxxxxxxxxxxxxxxxxxxxxxxxxxxxxxxxxxxxxxxxxxxxxxxxxxxxxxxxxxxxxxxxxxxxxxxxx</a:t>
            </a:r>
          </a:p>
          <a:p>
            <a:pPr lvl="4"/>
            <a:r>
              <a:rPr lang="en-US" dirty="0"/>
              <a:t>Fifth levelxxxxxxxxxxxxxxxxxxxxxxxxxxxxxxxxxxxxxxxxxxxxxxxxxxxxxxxxxxxxxxxxxxxxxxxxxxxxxxxxxxxxxxxxxxxxxxxxxxxxxxxxxxxxxxxxx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8FB8245-C0E1-4471-BB93-7EA3F3DC96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1014522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684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548785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417137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A3EDC-84CE-5D44-955B-22A59AD275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484663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0DAAE906-8AAE-4B53-A6A5-981574B10F1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1"/>
            <a:ext cx="997269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</p:spTree>
    <p:extLst>
      <p:ext uri="{BB962C8B-B14F-4D97-AF65-F5344CB8AC3E}">
        <p14:creationId xmlns:p14="http://schemas.microsoft.com/office/powerpoint/2010/main" val="14820635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6" y="5347369"/>
            <a:ext cx="53381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94745" y="432611"/>
            <a:ext cx="11072356" cy="57950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6244260" y="5347369"/>
            <a:ext cx="5422840" cy="737519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39268-D729-4C4B-81BB-35603E7F3B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6335272" y="1238250"/>
            <a:ext cx="5331795" cy="3892550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lang="en-US" sz="22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Geneva" charset="0"/>
              </a:defRPr>
            </a:lvl1pPr>
            <a:lvl2pPr marL="320040" indent="256032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2pPr>
            <a:lvl3pPr marL="64008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3pPr>
            <a:lvl4pPr marL="914400" indent="228600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90000"/>
              <a:buFont typeface="Lucida Grande"/>
              <a:buChar char="-"/>
              <a:defRPr lang="en-US" sz="2000" b="0" i="0" kern="1200" dirty="0" smtClean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4pPr>
            <a:lvl5pPr marL="1143000" indent="192024" algn="l" defTabSz="457200" rtl="0" fontAlgn="base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SzPct val="88000"/>
              <a:buFont typeface="Arial"/>
              <a:buChar char="•"/>
              <a:defRPr lang="en-US" sz="2000" b="0" i="0" kern="1200" dirty="0">
                <a:solidFill>
                  <a:srgbClr val="63666A"/>
                </a:solidFill>
                <a:latin typeface="Helvetica"/>
                <a:ea typeface="Geneva" charset="0"/>
                <a:cs typeface="+mn-cs"/>
              </a:defRPr>
            </a:lvl5pPr>
          </a:lstStyle>
          <a:p>
            <a:pPr marL="256032" lvl="0" indent="-265176" algn="l" defTabSz="457200" rtl="0" fontAlgn="base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E57BC82D-A827-42AE-A090-8B827C4B3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05895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</p:spTree>
    <p:extLst>
      <p:ext uri="{BB962C8B-B14F-4D97-AF65-F5344CB8AC3E}">
        <p14:creationId xmlns:p14="http://schemas.microsoft.com/office/powerpoint/2010/main" val="1319620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609600" y="1238251"/>
            <a:ext cx="11057467" cy="4846639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648999" y="6488431"/>
            <a:ext cx="7103318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14718" y="6488431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3080B-B7DD-F94E-BF93-E5AF96AB21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80F84C3-AAAD-42A4-BF3D-6ACE9E350A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40400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</p:spTree>
    <p:extLst>
      <p:ext uri="{BB962C8B-B14F-4D97-AF65-F5344CB8AC3E}">
        <p14:creationId xmlns:p14="http://schemas.microsoft.com/office/powerpoint/2010/main" val="2850782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099175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409773" y="6488430"/>
            <a:ext cx="700617" cy="187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71154-E60D-9942-9C7E-C9963561CB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3F8F6C8-BAAF-4D4A-A3A0-448596DDB2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4" y="6488432"/>
            <a:ext cx="1083533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</p:spTree>
    <p:extLst>
      <p:ext uri="{BB962C8B-B14F-4D97-AF65-F5344CB8AC3E}">
        <p14:creationId xmlns:p14="http://schemas.microsoft.com/office/powerpoint/2010/main" val="3458088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175906"/>
            <a:ext cx="4023360" cy="915332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4955118" y="1238250"/>
            <a:ext cx="6711949" cy="4852988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>
                <a:solidFill>
                  <a:srgbClr val="63666A"/>
                </a:solidFill>
                <a:latin typeface="Helvetica"/>
              </a:defRPr>
            </a:lvl1pPr>
          </a:lstStyle>
          <a:p>
            <a:pPr lvl="0"/>
            <a:endParaRPr lang="en-US" noProof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609735B5-E0F8-D44A-A3DE-E2CD0DCDE7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29098"/>
            <a:ext cx="11057467" cy="647102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9"/>
          </p:nvPr>
        </p:nvSpPr>
        <p:spPr>
          <a:xfrm>
            <a:off x="609600" y="1238250"/>
            <a:ext cx="4023365" cy="3722688"/>
          </a:xfrm>
          <a:prstGeom prst="rect">
            <a:avLst/>
          </a:prstGeom>
        </p:spPr>
        <p:txBody>
          <a:bodyPr lIns="0" rIns="0"/>
          <a:lstStyle>
            <a:lvl1pPr marL="256032" indent="-26517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2200" b="0" i="0">
                <a:solidFill>
                  <a:srgbClr val="63666A"/>
                </a:solidFill>
                <a:latin typeface="Helvetica"/>
              </a:defRPr>
            </a:lvl1pPr>
            <a:lvl2pPr marL="320040" indent="256032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2000" b="0" i="0">
                <a:solidFill>
                  <a:srgbClr val="63666A"/>
                </a:solidFill>
                <a:latin typeface="Helvetica"/>
              </a:defRPr>
            </a:lvl2pPr>
            <a:lvl3pPr marL="64008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800" b="0" i="0">
                <a:solidFill>
                  <a:srgbClr val="63666A"/>
                </a:solidFill>
                <a:latin typeface="Helvetica"/>
              </a:defRPr>
            </a:lvl3pPr>
            <a:lvl4pPr marL="914400" indent="228600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90000"/>
              <a:buFont typeface="Lucida Grande"/>
              <a:buChar char="-"/>
              <a:defRPr sz="1600" b="0" i="0">
                <a:solidFill>
                  <a:srgbClr val="63666A"/>
                </a:solidFill>
                <a:latin typeface="Helvetica"/>
              </a:defRPr>
            </a:lvl4pPr>
            <a:lvl5pPr marL="1143000" indent="192024">
              <a:lnSpc>
                <a:spcPct val="100000"/>
              </a:lnSpc>
              <a:spcBef>
                <a:spcPts val="1032"/>
              </a:spcBef>
              <a:spcAft>
                <a:spcPts val="0"/>
              </a:spcAft>
              <a:buSzPct val="88000"/>
              <a:buFont typeface="Arial"/>
              <a:buChar char="•"/>
              <a:defRPr sz="1400" b="0" i="0">
                <a:solidFill>
                  <a:srgbClr val="63666A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C23A2E0-AF67-414B-A4B4-E66525B2D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57653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4805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5366" y="1227138"/>
            <a:ext cx="11061700" cy="424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rgbClr val="63666A"/>
                </a:solidFill>
                <a:latin typeface="Helvetica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1"/>
          </p:nvPr>
        </p:nvSpPr>
        <p:spPr>
          <a:xfrm>
            <a:off x="609605" y="5686118"/>
            <a:ext cx="11057460" cy="439738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buNone/>
              <a:defRPr sz="1600" b="0" i="0" baseline="0">
                <a:solidFill>
                  <a:srgbClr val="00B5E2"/>
                </a:solidFill>
                <a:latin typeface="Helvetic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200" baseline="0" dirty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 sz="1200" b="1" i="0" baseline="0" smtClean="0">
                <a:solidFill>
                  <a:srgbClr val="004C97"/>
                </a:solidFill>
                <a:latin typeface="Helvetica"/>
              </a:defRPr>
            </a:lvl1pPr>
          </a:lstStyle>
          <a:p>
            <a:pPr>
              <a:defRPr/>
            </a:pPr>
            <a:fld id="{D7C6703C-D516-5C41-9D7B-DB72F4B68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425569"/>
            <a:ext cx="11057461" cy="603767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B9DBF6E-42F6-4744-BB00-707B0BEDC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31774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</p:spTree>
    <p:extLst>
      <p:ext uri="{BB962C8B-B14F-4D97-AF65-F5344CB8AC3E}">
        <p14:creationId xmlns:p14="http://schemas.microsoft.com/office/powerpoint/2010/main" val="241241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05.23.2022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357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/>
          </p:cNvCxnSpPr>
          <p:nvPr/>
        </p:nvCxnSpPr>
        <p:spPr>
          <a:xfrm>
            <a:off x="380144" y="475760"/>
            <a:ext cx="11599523" cy="0"/>
          </a:xfrm>
          <a:prstGeom prst="line">
            <a:avLst/>
          </a:prstGeom>
          <a:ln w="19050" cmpd="sng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29" name="Picture 6" descr="FermiLogo_RGB_NALBlu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5368" y="6083428"/>
            <a:ext cx="2100381" cy="379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5728951"/>
            <a:ext cx="11691991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1" name="Picture 13" descr="CERN-logo_outline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941" y="5916605"/>
            <a:ext cx="874109" cy="859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6" descr="SanfordSURF-horiz-logo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7905" y="5807965"/>
            <a:ext cx="2489454" cy="93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Color-Seal_Green-Mark_SC_Horizontal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214" y="6030041"/>
            <a:ext cx="2909413" cy="486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6C1517-621B-43C2-9BA9-5BF605AF91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090" y="41084"/>
            <a:ext cx="1810669" cy="3742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hf hdr="0" dt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>
            <a:cxnSpLocks/>
          </p:cNvCxnSpPr>
          <p:nvPr/>
        </p:nvCxnSpPr>
        <p:spPr>
          <a:xfrm>
            <a:off x="287676" y="6357938"/>
            <a:ext cx="11667705" cy="0"/>
          </a:xfrm>
          <a:prstGeom prst="line">
            <a:avLst/>
          </a:prstGeom>
          <a:ln>
            <a:solidFill>
              <a:srgbClr val="004C9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05985" y="6488431"/>
            <a:ext cx="1005894" cy="187313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05.23.2022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8998" y="6488432"/>
            <a:ext cx="7329349" cy="187324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aseline="0" dirty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5435" y="6488431"/>
            <a:ext cx="700617" cy="187325"/>
          </a:xfrm>
          <a:prstGeom prst="rect">
            <a:avLst/>
          </a:prstGeom>
        </p:spPr>
        <p:txBody>
          <a:bodyPr lIns="0" tIns="0" rIns="0" bIns="0"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sz="1200" b="1" i="0" baseline="0" smtClean="0">
                <a:solidFill>
                  <a:srgbClr val="004C97"/>
                </a:solidFill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0C39C72E-2A13-EB4D-AD45-6D4E6ACAE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F0F08D-1383-4141-915C-29DECEA73C87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0285" y="6425229"/>
            <a:ext cx="1518036" cy="3137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1" r:id="rId3"/>
    <p:sldLayoutId id="2147483682" r:id="rId4"/>
    <p:sldLayoutId id="2147483683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hf hdr="0" dt="0"/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Geneva" charset="0"/>
          <a:cs typeface="Geneva" charset="0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Geneva" charset="0"/>
          <a:cs typeface="Geneva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Geneva" charset="0"/>
          <a:cs typeface="Geneva" charset="0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Geneva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Geneva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Geneva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jpeg"/><Relationship Id="rId5" Type="http://schemas.openxmlformats.org/officeDocument/2006/relationships/image" Target="../media/image31.tiff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dirty="0">
                <a:latin typeface="Helvetica" charset="0"/>
              </a:rPr>
            </a:br>
            <a:br>
              <a:rPr lang="en-US" dirty="0">
                <a:latin typeface="Helvetica" charset="0"/>
              </a:rPr>
            </a:br>
            <a:r>
              <a:rPr lang="en-US" dirty="0">
                <a:latin typeface="Helvetica" charset="0"/>
              </a:rPr>
              <a:t>Fermilab Remote Handling</a:t>
            </a:r>
            <a:endParaRPr lang="en-US" dirty="0"/>
          </a:p>
        </p:txBody>
      </p:sp>
      <p:sp>
        <p:nvSpPr>
          <p:cNvPr id="6146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latin typeface="Helvetica" charset="0"/>
              </a:rPr>
              <a:t>Patrick Hurh</a:t>
            </a:r>
          </a:p>
          <a:p>
            <a:r>
              <a:rPr lang="en-US" dirty="0">
                <a:latin typeface="Helvetica" charset="0"/>
              </a:rPr>
              <a:t>Vladimir </a:t>
            </a:r>
            <a:r>
              <a:rPr lang="en-US" dirty="0" err="1">
                <a:latin typeface="Helvetica" charset="0"/>
              </a:rPr>
              <a:t>Sidorov</a:t>
            </a:r>
            <a:endParaRPr lang="en-US" dirty="0">
              <a:latin typeface="Helvetica" charset="0"/>
            </a:endParaRPr>
          </a:p>
          <a:p>
            <a:r>
              <a:rPr lang="en-US" dirty="0">
                <a:latin typeface="Helvetica" charset="0"/>
              </a:rPr>
              <a:t>Sept 21, 2022</a:t>
            </a:r>
          </a:p>
          <a:p>
            <a:r>
              <a:rPr lang="en-US" dirty="0"/>
              <a:t>NBI Workshop 2022</a:t>
            </a:r>
            <a:endParaRPr lang="en-US" dirty="0">
              <a:latin typeface="Helvetica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E74F2F-E738-4970-9247-ADF4A3E9ED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654" y="1376152"/>
            <a:ext cx="5867856" cy="451169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FDEDC-A6EF-6846-AF23-D132D37F2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A90C6-914C-034E-9664-FC4CCC57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02E86-79F1-A343-AF6C-9C76AF181F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226" y="1376154"/>
            <a:ext cx="6006120" cy="451169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E93A5FED-0A31-BC4A-A25B-F049FEA086D4}"/>
              </a:ext>
            </a:extLst>
          </p:cNvPr>
          <p:cNvSpPr txBox="1">
            <a:spLocks/>
          </p:cNvSpPr>
          <p:nvPr/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LBNF Horn B and Horn C in the </a:t>
            </a:r>
            <a:r>
              <a:rPr lang="en-US" sz="2200" b="1" dirty="0" err="1">
                <a:solidFill>
                  <a:srgbClr val="004C97"/>
                </a:solidFill>
                <a:latin typeface="Helvetica"/>
              </a:rPr>
              <a:t>Workcell</a:t>
            </a:r>
            <a:endParaRPr lang="en-US" sz="2200" b="1" dirty="0">
              <a:solidFill>
                <a:srgbClr val="004C97"/>
              </a:solidFill>
              <a:latin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ACE696-41CB-9448-9989-DB4ACE705670}"/>
              </a:ext>
            </a:extLst>
          </p:cNvPr>
          <p:cNvSpPr txBox="1"/>
          <p:nvPr/>
        </p:nvSpPr>
        <p:spPr>
          <a:xfrm>
            <a:off x="2767057" y="5999762"/>
            <a:ext cx="6742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These horn/module models as shown here are over 1 year out of date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848572-5B8D-1F47-AC0C-BFE20BE95A14}"/>
              </a:ext>
            </a:extLst>
          </p:cNvPr>
          <p:cNvSpPr txBox="1"/>
          <p:nvPr/>
        </p:nvSpPr>
        <p:spPr>
          <a:xfrm>
            <a:off x="10218204" y="5887843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32916083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86C30D-4DB0-4DC6-A254-DB192D7C3D1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330450" y="6515100"/>
            <a:ext cx="6389007" cy="313303"/>
          </a:xfrm>
        </p:spPr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C4A38-8203-40B7-AD01-7EE0212FB64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11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050F6-1D44-49A5-8B42-8AAF61E1BF0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844" y="729501"/>
            <a:ext cx="4158343" cy="31187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41B598-73F4-421C-AB0A-7F0289F8D7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4908" y="1079481"/>
            <a:ext cx="4167252" cy="4861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42B6B5-E6F6-4846-B2BF-9260D3F7B63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788" y="3963602"/>
            <a:ext cx="3984398" cy="2365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A76563-16B1-4E5B-85E3-0F23480D028A}"/>
              </a:ext>
            </a:extLst>
          </p:cNvPr>
          <p:cNvSpPr txBox="1"/>
          <p:nvPr/>
        </p:nvSpPr>
        <p:spPr>
          <a:xfrm>
            <a:off x="6399502" y="3186838"/>
            <a:ext cx="1175450" cy="646331"/>
          </a:xfrm>
          <a:prstGeom prst="rect">
            <a:avLst/>
          </a:prstGeom>
          <a:solidFill>
            <a:schemeClr val="bg2">
              <a:alpha val="56000"/>
            </a:schemeClr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Transverse</a:t>
            </a:r>
          </a:p>
          <a:p>
            <a:pPr algn="r"/>
            <a:r>
              <a:rPr lang="en-US" dirty="0"/>
              <a:t>shaft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D6EDE23-35BD-4BA4-8CB2-38333D06DF2A}"/>
              </a:ext>
            </a:extLst>
          </p:cNvPr>
          <p:cNvCxnSpPr>
            <a:cxnSpLocks/>
          </p:cNvCxnSpPr>
          <p:nvPr/>
        </p:nvCxnSpPr>
        <p:spPr>
          <a:xfrm flipV="1">
            <a:off x="7598610" y="2571360"/>
            <a:ext cx="518947" cy="93864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4F1D384-2A97-4D85-83B1-63670D588952}"/>
              </a:ext>
            </a:extLst>
          </p:cNvPr>
          <p:cNvSpPr txBox="1"/>
          <p:nvPr/>
        </p:nvSpPr>
        <p:spPr>
          <a:xfrm>
            <a:off x="10762785" y="2898897"/>
            <a:ext cx="720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</a:t>
            </a:r>
          </a:p>
          <a:p>
            <a:r>
              <a:rPr lang="en-US" dirty="0"/>
              <a:t>shaft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08814C-ACCD-4AAA-834C-B2027F702D1C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9946356" y="2104240"/>
            <a:ext cx="816428" cy="11178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A2DBA12-9D94-491E-BB2D-2B820A39D8A2}"/>
              </a:ext>
            </a:extLst>
          </p:cNvPr>
          <p:cNvSpPr txBox="1"/>
          <p:nvPr/>
        </p:nvSpPr>
        <p:spPr>
          <a:xfrm>
            <a:off x="10762785" y="5303671"/>
            <a:ext cx="561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E2B25ED-1A4F-41DC-8059-A8545E8078C5}"/>
              </a:ext>
            </a:extLst>
          </p:cNvPr>
          <p:cNvCxnSpPr>
            <a:stCxn id="16" idx="1"/>
          </p:cNvCxnSpPr>
          <p:nvPr/>
        </p:nvCxnSpPr>
        <p:spPr>
          <a:xfrm flipH="1" flipV="1">
            <a:off x="9010185" y="4683187"/>
            <a:ext cx="1752600" cy="8051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D018BB2-8BEB-4C3B-A357-6512107F673D}"/>
              </a:ext>
            </a:extLst>
          </p:cNvPr>
          <p:cNvSpPr txBox="1"/>
          <p:nvPr/>
        </p:nvSpPr>
        <p:spPr>
          <a:xfrm>
            <a:off x="122642" y="4821072"/>
            <a:ext cx="1722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Lifter drive shaft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0528BD2-CDD1-46DD-9AE1-05E13684E4B2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1844909" y="3960604"/>
            <a:ext cx="1658775" cy="104513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itle 6">
            <a:extLst>
              <a:ext uri="{FF2B5EF4-FFF2-40B4-BE49-F238E27FC236}">
                <a16:creationId xmlns:a16="http://schemas.microsoft.com/office/drawing/2014/main" id="{444CDC7B-308E-DB44-8FBB-9D6555E3FFB9}"/>
              </a:ext>
            </a:extLst>
          </p:cNvPr>
          <p:cNvSpPr txBox="1">
            <a:spLocks/>
          </p:cNvSpPr>
          <p:nvPr/>
        </p:nvSpPr>
        <p:spPr>
          <a:xfrm>
            <a:off x="609600" y="332251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 err="1">
                <a:solidFill>
                  <a:srgbClr val="004C97"/>
                </a:solidFill>
                <a:latin typeface="Helvetica"/>
              </a:rPr>
              <a:t>NuMI</a:t>
            </a:r>
            <a:r>
              <a:rPr lang="en-US" sz="2200" b="1" dirty="0">
                <a:solidFill>
                  <a:srgbClr val="004C97"/>
                </a:solidFill>
                <a:latin typeface="Helvetica"/>
              </a:rPr>
              <a:t> – 1 MW Horn 1 and Target Module Refurbishment (part of 1 MW </a:t>
            </a:r>
            <a:r>
              <a:rPr lang="en-US" sz="2200" b="1" dirty="0" err="1">
                <a:solidFill>
                  <a:srgbClr val="004C97"/>
                </a:solidFill>
                <a:latin typeface="Helvetica"/>
              </a:rPr>
              <a:t>NuMI</a:t>
            </a:r>
            <a:r>
              <a:rPr lang="en-US" sz="2200" b="1" dirty="0">
                <a:solidFill>
                  <a:srgbClr val="004C97"/>
                </a:solidFill>
                <a:latin typeface="Helvetica"/>
              </a:rPr>
              <a:t> AIP)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7DABC0-9A0F-8749-871E-8C9A8ACE5C1D}"/>
              </a:ext>
            </a:extLst>
          </p:cNvPr>
          <p:cNvSpPr txBox="1"/>
          <p:nvPr/>
        </p:nvSpPr>
        <p:spPr>
          <a:xfrm>
            <a:off x="208951" y="5978066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32599637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4628FE-39B0-4577-BAB8-AF94C3558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1F466-3EDF-44C6-8007-943BB84C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1282-7E14-45EF-872F-F60AB60FF07A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 descr="A picture containing table, bed&#10;&#10;Description automatically generated">
            <a:extLst>
              <a:ext uri="{FF2B5EF4-FFF2-40B4-BE49-F238E27FC236}">
                <a16:creationId xmlns:a16="http://schemas.microsoft.com/office/drawing/2014/main" id="{C6E90003-6E22-4A3F-91C7-D87E39D54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601" y="1054512"/>
            <a:ext cx="5117691" cy="4859593"/>
          </a:xfrm>
          <a:prstGeom prst="rect">
            <a:avLst/>
          </a:prstGeom>
        </p:spPr>
      </p:pic>
      <p:pic>
        <p:nvPicPr>
          <p:cNvPr id="8" name="Picture 7" descr="A picture containing toy, hydrant&#10;&#10;Description automatically generated">
            <a:extLst>
              <a:ext uri="{FF2B5EF4-FFF2-40B4-BE49-F238E27FC236}">
                <a16:creationId xmlns:a16="http://schemas.microsoft.com/office/drawing/2014/main" id="{4446CF49-6B05-4B46-BE04-015F2C0C6E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8889" y="1061884"/>
            <a:ext cx="3292964" cy="48595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D2BD5D-231D-49CA-8981-A2A3270257A4}"/>
              </a:ext>
            </a:extLst>
          </p:cNvPr>
          <p:cNvSpPr txBox="1"/>
          <p:nvPr/>
        </p:nvSpPr>
        <p:spPr>
          <a:xfrm flipH="1">
            <a:off x="3322261" y="1084499"/>
            <a:ext cx="122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Upper drive</a:t>
            </a:r>
          </a:p>
          <a:p>
            <a:r>
              <a:rPr lang="en-US" sz="1600" dirty="0"/>
              <a:t> mechanism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4593E5-6C5F-4F4B-B3C5-BE6E344F3B3B}"/>
              </a:ext>
            </a:extLst>
          </p:cNvPr>
          <p:cNvCxnSpPr>
            <a:cxnSpLocks/>
            <a:stCxn id="7" idx="1"/>
          </p:cNvCxnSpPr>
          <p:nvPr/>
        </p:nvCxnSpPr>
        <p:spPr>
          <a:xfrm>
            <a:off x="4545639" y="1376887"/>
            <a:ext cx="1071038" cy="3707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641991B-21FA-4D29-B2CC-6F8D809C5BA5}"/>
              </a:ext>
            </a:extLst>
          </p:cNvPr>
          <p:cNvCxnSpPr>
            <a:cxnSpLocks/>
            <a:stCxn id="7" idx="3"/>
          </p:cNvCxnSpPr>
          <p:nvPr/>
        </p:nvCxnSpPr>
        <p:spPr>
          <a:xfrm flipH="1">
            <a:off x="3066585" y="1376887"/>
            <a:ext cx="255676" cy="292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BD075498-6363-4A3C-BF42-8AEA55FF6D61}"/>
              </a:ext>
            </a:extLst>
          </p:cNvPr>
          <p:cNvSpPr txBox="1"/>
          <p:nvPr/>
        </p:nvSpPr>
        <p:spPr>
          <a:xfrm>
            <a:off x="9781848" y="2906906"/>
            <a:ext cx="13693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Main shaft w/ </a:t>
            </a:r>
            <a:r>
              <a:rPr lang="en-US" sz="1600" dirty="0" err="1"/>
              <a:t>drawscrew</a:t>
            </a:r>
            <a:endParaRPr lang="en-US" sz="1600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6E15F9-9B1A-44EB-9794-DC2E6001A7D3}"/>
              </a:ext>
            </a:extLst>
          </p:cNvPr>
          <p:cNvCxnSpPr/>
          <p:nvPr/>
        </p:nvCxnSpPr>
        <p:spPr>
          <a:xfrm flipH="1">
            <a:off x="8876072" y="3185652"/>
            <a:ext cx="905777" cy="3908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68DCB32-1933-41CA-BAEA-68D95DED737E}"/>
              </a:ext>
            </a:extLst>
          </p:cNvPr>
          <p:cNvSpPr txBox="1"/>
          <p:nvPr/>
        </p:nvSpPr>
        <p:spPr>
          <a:xfrm>
            <a:off x="6709622" y="2600878"/>
            <a:ext cx="10664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Transverse</a:t>
            </a:r>
          </a:p>
          <a:p>
            <a:pPr algn="r"/>
            <a:r>
              <a:rPr lang="en-US" sz="1600" dirty="0"/>
              <a:t>shaft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679F156-DC7F-4229-85B9-CD655B8007B7}"/>
              </a:ext>
            </a:extLst>
          </p:cNvPr>
          <p:cNvCxnSpPr>
            <a:stCxn id="20" idx="3"/>
          </p:cNvCxnSpPr>
          <p:nvPr/>
        </p:nvCxnSpPr>
        <p:spPr>
          <a:xfrm>
            <a:off x="7776068" y="2893265"/>
            <a:ext cx="489998" cy="1891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008F5D5-5A97-4A26-BBB3-AFCD80E30B91}"/>
              </a:ext>
            </a:extLst>
          </p:cNvPr>
          <p:cNvSpPr txBox="1"/>
          <p:nvPr/>
        </p:nvSpPr>
        <p:spPr>
          <a:xfrm>
            <a:off x="6126673" y="5503460"/>
            <a:ext cx="11658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Lower drive</a:t>
            </a:r>
          </a:p>
          <a:p>
            <a:r>
              <a:rPr lang="en-US" sz="1600" dirty="0"/>
              <a:t>mechanism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12D66C9-ED53-4054-84EA-2491F4F71D70}"/>
              </a:ext>
            </a:extLst>
          </p:cNvPr>
          <p:cNvCxnSpPr>
            <a:cxnSpLocks/>
            <a:stCxn id="23" idx="3"/>
          </p:cNvCxnSpPr>
          <p:nvPr/>
        </p:nvCxnSpPr>
        <p:spPr>
          <a:xfrm flipV="1">
            <a:off x="7292570" y="5749474"/>
            <a:ext cx="1024240" cy="463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F6F7AB9-2808-4282-AE03-FBFD36D29BC7}"/>
              </a:ext>
            </a:extLst>
          </p:cNvPr>
          <p:cNvSpPr txBox="1"/>
          <p:nvPr/>
        </p:nvSpPr>
        <p:spPr>
          <a:xfrm>
            <a:off x="4680156" y="5921476"/>
            <a:ext cx="8322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Module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FF3FF68-2A9E-4B0B-95D0-4EACB4D9C9FA}"/>
              </a:ext>
            </a:extLst>
          </p:cNvPr>
          <p:cNvCxnSpPr>
            <a:stCxn id="26" idx="1"/>
          </p:cNvCxnSpPr>
          <p:nvPr/>
        </p:nvCxnSpPr>
        <p:spPr>
          <a:xfrm flipH="1" flipV="1">
            <a:off x="4145141" y="5235677"/>
            <a:ext cx="535014" cy="8550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itle 6">
            <a:extLst>
              <a:ext uri="{FF2B5EF4-FFF2-40B4-BE49-F238E27FC236}">
                <a16:creationId xmlns:a16="http://schemas.microsoft.com/office/drawing/2014/main" id="{5C3F0064-0EA2-7D47-A56F-757998197878}"/>
              </a:ext>
            </a:extLst>
          </p:cNvPr>
          <p:cNvSpPr txBox="1">
            <a:spLocks/>
          </p:cNvSpPr>
          <p:nvPr/>
        </p:nvSpPr>
        <p:spPr>
          <a:xfrm>
            <a:off x="609600" y="332251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Support Modules provide shielded feedthroughs for positioners &amp; utilities</a:t>
            </a:r>
          </a:p>
        </p:txBody>
      </p:sp>
    </p:spTree>
    <p:extLst>
      <p:ext uri="{BB962C8B-B14F-4D97-AF65-F5344CB8AC3E}">
        <p14:creationId xmlns:p14="http://schemas.microsoft.com/office/powerpoint/2010/main" val="481281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53A74A-B822-4210-A0BA-8BFE668958B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330450" y="6515100"/>
            <a:ext cx="6193064" cy="342900"/>
          </a:xfrm>
        </p:spPr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72346D-21D1-45E2-A243-2CE3E0D0637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13</a:t>
            </a:fld>
            <a:endParaRPr lang="en-US" alt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BA8E00-9611-4A61-B097-C52F35358F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45676" y="904661"/>
            <a:ext cx="3863200" cy="35842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D45FA4-80C9-47D1-8170-79A85032E978}"/>
              </a:ext>
            </a:extLst>
          </p:cNvPr>
          <p:cNvSpPr txBox="1"/>
          <p:nvPr/>
        </p:nvSpPr>
        <p:spPr>
          <a:xfrm>
            <a:off x="6084513" y="1483979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Module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5D0D25-F708-46E7-9015-B541421CF959}"/>
              </a:ext>
            </a:extLst>
          </p:cNvPr>
          <p:cNvSpPr txBox="1"/>
          <p:nvPr/>
        </p:nvSpPr>
        <p:spPr>
          <a:xfrm>
            <a:off x="5905986" y="3098074"/>
            <a:ext cx="700320" cy="369332"/>
          </a:xfrm>
          <a:prstGeom prst="rect">
            <a:avLst/>
          </a:prstGeom>
          <a:solidFill>
            <a:schemeClr val="bg1">
              <a:alpha val="3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Casks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C4D659-C266-490B-9A0C-25D7A563CCD0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576497" y="2994382"/>
            <a:ext cx="329489" cy="2883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2952945-65DB-4708-90A2-3149AF49778B}"/>
              </a:ext>
            </a:extLst>
          </p:cNvPr>
          <p:cNvCxnSpPr>
            <a:cxnSpLocks/>
          </p:cNvCxnSpPr>
          <p:nvPr/>
        </p:nvCxnSpPr>
        <p:spPr>
          <a:xfrm flipV="1">
            <a:off x="6615504" y="2894474"/>
            <a:ext cx="248704" cy="3882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table, sitting, old, people&#10;&#10;Description automatically generated">
            <a:extLst>
              <a:ext uri="{FF2B5EF4-FFF2-40B4-BE49-F238E27FC236}">
                <a16:creationId xmlns:a16="http://schemas.microsoft.com/office/drawing/2014/main" id="{770C0940-4512-4C0E-BFF3-81B9766A04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7569" y="3926227"/>
            <a:ext cx="2627107" cy="2116834"/>
          </a:xfrm>
          <a:prstGeom prst="rect">
            <a:avLst/>
          </a:prstGeom>
        </p:spPr>
      </p:pic>
      <p:pic>
        <p:nvPicPr>
          <p:cNvPr id="17" name="Picture 16" descr="A picture containing table, sitting, building, cake&#10;&#10;Description automatically generated">
            <a:extLst>
              <a:ext uri="{FF2B5EF4-FFF2-40B4-BE49-F238E27FC236}">
                <a16:creationId xmlns:a16="http://schemas.microsoft.com/office/drawing/2014/main" id="{6C1BB9CD-11E3-D640-A451-7055D800F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6581" y="912159"/>
            <a:ext cx="3512478" cy="2670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064C562-C30B-4DB5-BD25-D2311957927F}"/>
              </a:ext>
            </a:extLst>
          </p:cNvPr>
          <p:cNvSpPr txBox="1"/>
          <p:nvPr/>
        </p:nvSpPr>
        <p:spPr>
          <a:xfrm>
            <a:off x="3236409" y="2782669"/>
            <a:ext cx="1484615" cy="646331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Lower transfer drive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FBAB83-537C-4813-97EA-EAC0F222CFDE}"/>
              </a:ext>
            </a:extLst>
          </p:cNvPr>
          <p:cNvCxnSpPr>
            <a:cxnSpLocks/>
          </p:cNvCxnSpPr>
          <p:nvPr/>
        </p:nvCxnSpPr>
        <p:spPr>
          <a:xfrm flipV="1">
            <a:off x="4133601" y="2815102"/>
            <a:ext cx="814163" cy="1792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44E0A1E2-BA2F-2E4C-94BE-AE34262102F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604" y="904661"/>
            <a:ext cx="4020713" cy="5360950"/>
          </a:xfrm>
          <a:prstGeom prst="rect">
            <a:avLst/>
          </a:prstGeom>
        </p:spPr>
      </p:pic>
      <p:pic>
        <p:nvPicPr>
          <p:cNvPr id="25" name="Picture 24" descr="A close up of a device&#10;&#10;Description automatically generated">
            <a:extLst>
              <a:ext uri="{FF2B5EF4-FFF2-40B4-BE49-F238E27FC236}">
                <a16:creationId xmlns:a16="http://schemas.microsoft.com/office/drawing/2014/main" id="{24DFB54E-6980-E14B-8DA5-7542D5EA87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1664" y="3669583"/>
            <a:ext cx="1053667" cy="2656213"/>
          </a:xfrm>
          <a:prstGeom prst="rect">
            <a:avLst/>
          </a:prstGeom>
        </p:spPr>
      </p:pic>
      <p:pic>
        <p:nvPicPr>
          <p:cNvPr id="27" name="Picture 26" descr="A picture containing sign, drawing&#10;&#10;Description automatically generated">
            <a:extLst>
              <a:ext uri="{FF2B5EF4-FFF2-40B4-BE49-F238E27FC236}">
                <a16:creationId xmlns:a16="http://schemas.microsoft.com/office/drawing/2014/main" id="{AA847F7D-1356-5941-9275-02238139C2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5428" y="4523516"/>
            <a:ext cx="2158539" cy="1774682"/>
          </a:xfrm>
          <a:prstGeom prst="rect">
            <a:avLst/>
          </a:prstGeom>
        </p:spPr>
      </p:pic>
      <p:pic>
        <p:nvPicPr>
          <p:cNvPr id="28" name="Picture 27" descr="A picture containing box, bed, table&#10;&#10;Description automatically generated">
            <a:extLst>
              <a:ext uri="{FF2B5EF4-FFF2-40B4-BE49-F238E27FC236}">
                <a16:creationId xmlns:a16="http://schemas.microsoft.com/office/drawing/2014/main" id="{510BAB75-1550-2444-95E2-D6559512956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7606" y="4523516"/>
            <a:ext cx="2171358" cy="1742095"/>
          </a:xfrm>
          <a:prstGeom prst="rect">
            <a:avLst/>
          </a:prstGeom>
        </p:spPr>
      </p:pic>
      <p:sp>
        <p:nvSpPr>
          <p:cNvPr id="29" name="Title 6">
            <a:extLst>
              <a:ext uri="{FF2B5EF4-FFF2-40B4-BE49-F238E27FC236}">
                <a16:creationId xmlns:a16="http://schemas.microsoft.com/office/drawing/2014/main" id="{4BAD48EA-F55E-964B-95FA-5FA68062E357}"/>
              </a:ext>
            </a:extLst>
          </p:cNvPr>
          <p:cNvSpPr txBox="1">
            <a:spLocks/>
          </p:cNvSpPr>
          <p:nvPr/>
        </p:nvSpPr>
        <p:spPr>
          <a:xfrm>
            <a:off x="609600" y="332251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Horn 1 and Target Module Upgrades Executed Successfully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4DAE9F1-2055-FD41-B97D-5CD0CB2EF70D}"/>
              </a:ext>
            </a:extLst>
          </p:cNvPr>
          <p:cNvSpPr txBox="1"/>
          <p:nvPr/>
        </p:nvSpPr>
        <p:spPr>
          <a:xfrm>
            <a:off x="10218204" y="604382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23457584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7EFB36-AB45-4C47-A6F9-BC95783CFC6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069B2-633E-4B49-908A-7C84A069B2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14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4EF0E4-6149-9041-8D0F-03089E9C81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814" y="1538868"/>
            <a:ext cx="6456703" cy="4708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DD6F95-5351-8D40-843E-8322572E13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384" y="1538868"/>
            <a:ext cx="5926802" cy="4708499"/>
          </a:xfrm>
          <a:prstGeom prst="rect">
            <a:avLst/>
          </a:prstGeom>
        </p:spPr>
      </p:pic>
      <p:sp>
        <p:nvSpPr>
          <p:cNvPr id="9" name="Title 6">
            <a:extLst>
              <a:ext uri="{FF2B5EF4-FFF2-40B4-BE49-F238E27FC236}">
                <a16:creationId xmlns:a16="http://schemas.microsoft.com/office/drawing/2014/main" id="{723D4659-284F-354D-B7B9-4DC2E463CEF8}"/>
              </a:ext>
            </a:extLst>
          </p:cNvPr>
          <p:cNvSpPr txBox="1">
            <a:spLocks/>
          </p:cNvSpPr>
          <p:nvPr/>
        </p:nvSpPr>
        <p:spPr>
          <a:xfrm>
            <a:off x="609600" y="332251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Horn 1 Module Shiny New Parts!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50F206-8261-9147-A25C-4875BC0A9FB7}"/>
              </a:ext>
            </a:extLst>
          </p:cNvPr>
          <p:cNvSpPr txBox="1"/>
          <p:nvPr/>
        </p:nvSpPr>
        <p:spPr>
          <a:xfrm>
            <a:off x="8914308" y="1220273"/>
            <a:ext cx="31624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Keith Anderson; FNAL)</a:t>
            </a:r>
          </a:p>
        </p:txBody>
      </p:sp>
    </p:spTree>
    <p:extLst>
      <p:ext uri="{BB962C8B-B14F-4D97-AF65-F5344CB8AC3E}">
        <p14:creationId xmlns:p14="http://schemas.microsoft.com/office/powerpoint/2010/main" val="1207465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F94DC-5FF3-8B42-946A-CBE2DE6E7D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C28D3-77CE-574F-82AB-3E3F036ADA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15</a:t>
            </a:fld>
            <a:endParaRPr lang="en-US" altLang="en-US" dirty="0"/>
          </a:p>
        </p:txBody>
      </p:sp>
      <p:sp>
        <p:nvSpPr>
          <p:cNvPr id="12" name="Title 4">
            <a:extLst>
              <a:ext uri="{FF2B5EF4-FFF2-40B4-BE49-F238E27FC236}">
                <a16:creationId xmlns:a16="http://schemas.microsoft.com/office/drawing/2014/main" id="{AC0275BA-546E-E649-8872-06612680D43B}"/>
              </a:ext>
            </a:extLst>
          </p:cNvPr>
          <p:cNvSpPr txBox="1">
            <a:spLocks/>
          </p:cNvSpPr>
          <p:nvPr/>
        </p:nvSpPr>
        <p:spPr>
          <a:xfrm>
            <a:off x="762000" y="585010"/>
            <a:ext cx="11057467" cy="646957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200" b="1" i="0" kern="1200" baseline="0">
                <a:solidFill>
                  <a:srgbClr val="004C97"/>
                </a:solidFill>
                <a:latin typeface="Helvetica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r>
              <a:rPr lang="en-US"/>
              <a:t>3 weeks ago: Remote Handling Incident Damaging NuMI Target TA-05</a:t>
            </a:r>
            <a:endParaRPr lang="en-US" dirty="0"/>
          </a:p>
        </p:txBody>
      </p:sp>
      <p:pic>
        <p:nvPicPr>
          <p:cNvPr id="14" name="PH2-04 Installation.mp4" descr="PH2-04 Installation.mp4">
            <a:hlinkClick r:id="" action="ppaction://media"/>
            <a:extLst>
              <a:ext uri="{FF2B5EF4-FFF2-40B4-BE49-F238E27FC236}">
                <a16:creationId xmlns:a16="http://schemas.microsoft.com/office/drawing/2014/main" id="{7AEE6A38-5716-1843-9866-7F1D32051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2533" y="1231967"/>
            <a:ext cx="7185103" cy="40416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CB7EBCE-7A00-784E-A632-FA48FA7D66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25404" y="1231967"/>
            <a:ext cx="3482655" cy="464354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B621BD2-B8FD-C341-B4D7-06E7F1641DFE}"/>
              </a:ext>
            </a:extLst>
          </p:cNvPr>
          <p:cNvSpPr txBox="1"/>
          <p:nvPr/>
        </p:nvSpPr>
        <p:spPr>
          <a:xfrm>
            <a:off x="160661" y="5386039"/>
            <a:ext cx="7745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During a remote crane move of the Target on it’s module (similar to that in video above), the leveling feet on the target carrier hit an improperly configured concrete shielding block.</a:t>
            </a:r>
          </a:p>
        </p:txBody>
      </p:sp>
    </p:spTree>
    <p:extLst>
      <p:ext uri="{BB962C8B-B14F-4D97-AF65-F5344CB8AC3E}">
        <p14:creationId xmlns:p14="http://schemas.microsoft.com/office/powerpoint/2010/main" val="6812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B973CA8-74FE-404B-BAEE-A1021893E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weeks ago: Remote Handling Incident Damaging </a:t>
            </a:r>
            <a:r>
              <a:rPr lang="en-US" dirty="0" err="1"/>
              <a:t>NuMI</a:t>
            </a:r>
            <a:r>
              <a:rPr lang="en-US" dirty="0"/>
              <a:t> Target TA-05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F94DC-5FF3-8B42-946A-CBE2DE6E7DA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C28D3-77CE-574F-82AB-3E3F036ADAC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16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3C3CC5-0431-464D-A081-4043CD3242B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93" y="984297"/>
            <a:ext cx="3084700" cy="4234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F1E3E-9B3C-9744-881A-8CEA6093DF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005" y="990648"/>
            <a:ext cx="3170909" cy="422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65F6F5-4D98-E344-B3A4-6DCF909659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8526" y="990648"/>
            <a:ext cx="3162132" cy="4216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72715E-93BF-9A4C-AEC1-D148D9FC5DB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6270" y="1482104"/>
            <a:ext cx="2259649" cy="301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BCBF7A-1757-604D-8FA4-86C5670F185B}"/>
              </a:ext>
            </a:extLst>
          </p:cNvPr>
          <p:cNvSpPr txBox="1"/>
          <p:nvPr/>
        </p:nvSpPr>
        <p:spPr>
          <a:xfrm>
            <a:off x="191693" y="5419493"/>
            <a:ext cx="11874226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Lesson learned: Follow procedures and perform required pre-job “walk-down” (inspection)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not let confidence turn into complacence </a:t>
            </a:r>
          </a:p>
        </p:txBody>
      </p:sp>
    </p:spTree>
    <p:extLst>
      <p:ext uri="{BB962C8B-B14F-4D97-AF65-F5344CB8AC3E}">
        <p14:creationId xmlns:p14="http://schemas.microsoft.com/office/powerpoint/2010/main" val="3311862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2EFBF-4205-184D-A6A4-F484636D6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Existing Systems that LBNF will copy and/or utilize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503AD2-3C1C-0140-A1B7-2FCD1636AD0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DC1CF9-1A39-F348-9933-A6F39F250FA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BF6E005-9C9F-344C-8786-CAF0362BC963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1238250"/>
            <a:ext cx="5331795" cy="746667"/>
          </a:xfrm>
        </p:spPr>
        <p:txBody>
          <a:bodyPr/>
          <a:lstStyle/>
          <a:p>
            <a:r>
              <a:rPr lang="en-US" sz="1800" dirty="0"/>
              <a:t>Re-configurable vision system with multiple PTZ and dome cameras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3BA2BF-1C92-334A-9812-AA3304F4B0E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335272" y="1238250"/>
            <a:ext cx="5331795" cy="548785"/>
          </a:xfrm>
        </p:spPr>
        <p:txBody>
          <a:bodyPr/>
          <a:lstStyle/>
          <a:p>
            <a:r>
              <a:rPr lang="en-US" dirty="0"/>
              <a:t>C-0 Hot Cell and Storage Area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1D7DDE-6EC8-4E4E-81F7-38B7A15B0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37785" y="1934737"/>
            <a:ext cx="3816970" cy="427091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092785B-1A52-184C-97C1-0637AD109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8333" y="1916071"/>
            <a:ext cx="5832639" cy="437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A07F40-6604-3341-805C-5A790A87CB43}"/>
              </a:ext>
            </a:extLst>
          </p:cNvPr>
          <p:cNvSpPr txBox="1"/>
          <p:nvPr/>
        </p:nvSpPr>
        <p:spPr>
          <a:xfrm>
            <a:off x="7624483" y="1620794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Cory Crowley; FNAL)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5F2682-1FCF-8546-B450-AF8D14523488}"/>
              </a:ext>
            </a:extLst>
          </p:cNvPr>
          <p:cNvSpPr txBox="1"/>
          <p:nvPr/>
        </p:nvSpPr>
        <p:spPr>
          <a:xfrm>
            <a:off x="3287194" y="1620793"/>
            <a:ext cx="22065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(Keith Anderson; FNAL)</a:t>
            </a:r>
          </a:p>
        </p:txBody>
      </p:sp>
    </p:spTree>
    <p:extLst>
      <p:ext uri="{BB962C8B-B14F-4D97-AF65-F5344CB8AC3E}">
        <p14:creationId xmlns:p14="http://schemas.microsoft.com/office/powerpoint/2010/main" val="398250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662D6-F106-3244-B223-7FE2BA9F6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C-0 Radioactive Handling &amp; Storage Facility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CC224-8F96-0144-AEFC-C095DE166C6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21103-D4E8-8345-A0D1-36C65CD0B0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5B9CDC0-A049-9F40-A1AB-AFCDD3B63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8765" y="1044178"/>
            <a:ext cx="8094469" cy="528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22700E-C578-B241-A97C-6E2BDBE63CCE}"/>
              </a:ext>
            </a:extLst>
          </p:cNvPr>
          <p:cNvSpPr txBox="1"/>
          <p:nvPr/>
        </p:nvSpPr>
        <p:spPr>
          <a:xfrm>
            <a:off x="2048765" y="3550247"/>
            <a:ext cx="2166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Morgue Storage Bays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3CC03B-6AF8-024F-897F-579085362D5A}"/>
              </a:ext>
            </a:extLst>
          </p:cNvPr>
          <p:cNvSpPr txBox="1"/>
          <p:nvPr/>
        </p:nvSpPr>
        <p:spPr>
          <a:xfrm>
            <a:off x="6643067" y="1398062"/>
            <a:ext cx="19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Long-Term Storage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C5E01F-39C6-C045-B30A-E4FB88FF6F49}"/>
              </a:ext>
            </a:extLst>
          </p:cNvPr>
          <p:cNvSpPr txBox="1"/>
          <p:nvPr/>
        </p:nvSpPr>
        <p:spPr>
          <a:xfrm>
            <a:off x="9255187" y="2446278"/>
            <a:ext cx="1776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Cold Side</a:t>
            </a:r>
            <a:br>
              <a:rPr lang="en-US" dirty="0"/>
            </a:br>
            <a:r>
              <a:rPr lang="en-US" dirty="0"/>
              <a:t>(Crane Storage)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D6B5C2-EA0C-7241-8FAD-3567CF35C5DA}"/>
              </a:ext>
            </a:extLst>
          </p:cNvPr>
          <p:cNvSpPr txBox="1"/>
          <p:nvPr/>
        </p:nvSpPr>
        <p:spPr>
          <a:xfrm>
            <a:off x="3163887" y="2076946"/>
            <a:ext cx="2257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Volume Hot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52E0CE-E339-994B-9E61-1D013E905572}"/>
              </a:ext>
            </a:extLst>
          </p:cNvPr>
          <p:cNvSpPr txBox="1"/>
          <p:nvPr/>
        </p:nvSpPr>
        <p:spPr>
          <a:xfrm>
            <a:off x="5795683" y="6428204"/>
            <a:ext cx="41826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Cory Crowley, Mike Campbell; FNAL)</a:t>
            </a:r>
          </a:p>
        </p:txBody>
      </p:sp>
    </p:spTree>
    <p:extLst>
      <p:ext uri="{BB962C8B-B14F-4D97-AF65-F5344CB8AC3E}">
        <p14:creationId xmlns:p14="http://schemas.microsoft.com/office/powerpoint/2010/main" val="478514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9663F-A534-6944-B748-54525BC5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Radioactive Component Long-term Storage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E55665-FA87-F046-B4D6-5235A5D0DC9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3C5CC2-C709-8F4B-809C-282C3E5F5AE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B60BC6A-FFED-C641-AFD6-EE54EAB3C091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382F80-C02C-A844-9C07-73BE157B4DB3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66C102C-31F2-234E-B2EF-756A4927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3942" y="1046608"/>
            <a:ext cx="4581576" cy="3436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88FBBE-AD3E-F840-A0EF-94EC2C9500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20" y="1046608"/>
            <a:ext cx="3930038" cy="5240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EB405E-C720-E94C-B15A-70D88720EF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119" y="1056738"/>
            <a:ext cx="3486614" cy="5229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C8D5296-C047-704C-ADDD-B7AFA615E634}"/>
              </a:ext>
            </a:extLst>
          </p:cNvPr>
          <p:cNvSpPr txBox="1"/>
          <p:nvPr/>
        </p:nvSpPr>
        <p:spPr>
          <a:xfrm>
            <a:off x="7605132" y="4585756"/>
            <a:ext cx="43703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(Cory Crowley, Mike Campbell, Vladimir </a:t>
            </a:r>
            <a:r>
              <a:rPr lang="en-US" sz="1400" dirty="0" err="1"/>
              <a:t>Sidorov</a:t>
            </a:r>
            <a:r>
              <a:rPr lang="en-US" sz="1400" dirty="0"/>
              <a:t>; FNAL)</a:t>
            </a:r>
          </a:p>
        </p:txBody>
      </p:sp>
    </p:spTree>
    <p:extLst>
      <p:ext uri="{BB962C8B-B14F-4D97-AF65-F5344CB8AC3E}">
        <p14:creationId xmlns:p14="http://schemas.microsoft.com/office/powerpoint/2010/main" val="292010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9A76A9-A0AE-5343-9B24-6E60D909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Handling for LBNF Neutrino Beamline Based Upon </a:t>
            </a:r>
            <a:r>
              <a:rPr lang="en-US" dirty="0" err="1"/>
              <a:t>NuMI</a:t>
            </a:r>
            <a:r>
              <a:rPr lang="en-US" dirty="0"/>
              <a:t> Experience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B01DE3-CA01-D047-910F-904A4C631D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886" y="1050461"/>
            <a:ext cx="5704114" cy="4846638"/>
          </a:xfrm>
        </p:spPr>
        <p:txBody>
          <a:bodyPr/>
          <a:lstStyle/>
          <a:p>
            <a:r>
              <a:rPr lang="en-US" sz="2000" dirty="0"/>
              <a:t>LBNF Target Complex Remote Handling</a:t>
            </a:r>
          </a:p>
          <a:p>
            <a:pPr lvl="1"/>
            <a:r>
              <a:rPr lang="en-US" sz="1800" dirty="0"/>
              <a:t>Services</a:t>
            </a:r>
          </a:p>
          <a:p>
            <a:pPr lvl="2"/>
            <a:r>
              <a:rPr lang="en-US" sz="1600" dirty="0"/>
              <a:t>3 Horns (A/B/C)</a:t>
            </a:r>
          </a:p>
          <a:p>
            <a:pPr lvl="2"/>
            <a:r>
              <a:rPr lang="en-US" sz="1600" dirty="0"/>
              <a:t>Target, mounted in Horn A</a:t>
            </a:r>
          </a:p>
          <a:p>
            <a:pPr lvl="2"/>
            <a:r>
              <a:rPr lang="en-US" sz="1600" dirty="0"/>
              <a:t>Baffle (protection collimator)</a:t>
            </a:r>
          </a:p>
          <a:p>
            <a:pPr lvl="2"/>
            <a:r>
              <a:rPr lang="en-US" sz="1600" dirty="0"/>
              <a:t>Decay Pipe Upstream Window*</a:t>
            </a:r>
          </a:p>
          <a:p>
            <a:pPr lvl="1"/>
            <a:r>
              <a:rPr lang="en-US" sz="1800" dirty="0"/>
              <a:t>Primary Remote Handling Equipment</a:t>
            </a:r>
          </a:p>
          <a:p>
            <a:pPr lvl="2"/>
            <a:r>
              <a:rPr lang="en-US" sz="1600" dirty="0"/>
              <a:t>60 ton remotely controlled crane</a:t>
            </a:r>
          </a:p>
          <a:p>
            <a:pPr lvl="2"/>
            <a:r>
              <a:rPr lang="en-US" sz="1600" dirty="0"/>
              <a:t>Shielded Work Cell w/ Manipulators and Ops Center</a:t>
            </a:r>
          </a:p>
          <a:p>
            <a:pPr lvl="2"/>
            <a:r>
              <a:rPr lang="en-US" sz="1600" dirty="0"/>
              <a:t>Large, Shielded Morgue Pit</a:t>
            </a:r>
          </a:p>
          <a:p>
            <a:pPr lvl="2"/>
            <a:r>
              <a:rPr lang="en-US" sz="1600" dirty="0"/>
              <a:t>Distributed Vision System</a:t>
            </a:r>
          </a:p>
          <a:p>
            <a:pPr lvl="2"/>
            <a:r>
              <a:rPr lang="en-US" sz="1600" dirty="0"/>
              <a:t>Hatch Covers, Shield Doors, Air Seals</a:t>
            </a:r>
          </a:p>
          <a:p>
            <a:pPr lvl="2"/>
            <a:r>
              <a:rPr lang="en-US" sz="1600" dirty="0"/>
              <a:t>Rail System</a:t>
            </a:r>
          </a:p>
          <a:p>
            <a:pPr lvl="2"/>
            <a:r>
              <a:rPr lang="en-US" sz="1600" dirty="0"/>
              <a:t>Casks/Containers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19CE8-6A97-4548-AD8B-91F3B1BB99D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50605" y="1042302"/>
            <a:ext cx="5331795" cy="4846638"/>
          </a:xfrm>
        </p:spPr>
        <p:txBody>
          <a:bodyPr/>
          <a:lstStyle/>
          <a:p>
            <a:r>
              <a:rPr lang="en-US" sz="2000" dirty="0" err="1"/>
              <a:t>NuMI</a:t>
            </a:r>
            <a:r>
              <a:rPr lang="en-US" sz="2000" dirty="0"/>
              <a:t> Target Hall Remote Handling</a:t>
            </a:r>
          </a:p>
          <a:p>
            <a:pPr lvl="1"/>
            <a:r>
              <a:rPr lang="en-US" sz="1800" dirty="0"/>
              <a:t>Services</a:t>
            </a:r>
          </a:p>
          <a:p>
            <a:pPr lvl="2"/>
            <a:r>
              <a:rPr lang="en-US" sz="1600" dirty="0"/>
              <a:t>2 Horns (1/2)</a:t>
            </a:r>
          </a:p>
          <a:p>
            <a:pPr lvl="2"/>
            <a:r>
              <a:rPr lang="en-US" sz="1600" dirty="0"/>
              <a:t>Target/Baffle</a:t>
            </a:r>
          </a:p>
          <a:p>
            <a:pPr lvl="1"/>
            <a:r>
              <a:rPr lang="en-US" sz="1800" dirty="0"/>
              <a:t>Primary Remote Handling Equipment</a:t>
            </a:r>
          </a:p>
          <a:p>
            <a:pPr lvl="2"/>
            <a:r>
              <a:rPr lang="en-US" sz="1600" dirty="0"/>
              <a:t>30 ton remotely controlled crane</a:t>
            </a:r>
          </a:p>
          <a:p>
            <a:pPr lvl="2"/>
            <a:r>
              <a:rPr lang="en-US" sz="1600" dirty="0"/>
              <a:t>Shielded Work Cell</a:t>
            </a:r>
          </a:p>
          <a:p>
            <a:pPr lvl="2"/>
            <a:r>
              <a:rPr lang="en-US" sz="1600" dirty="0"/>
              <a:t>Small, Shielded Morgue Pit</a:t>
            </a:r>
          </a:p>
          <a:p>
            <a:pPr lvl="2"/>
            <a:r>
              <a:rPr lang="en-US" sz="1600" dirty="0"/>
              <a:t>Distributed Vision System</a:t>
            </a:r>
          </a:p>
          <a:p>
            <a:pPr lvl="2"/>
            <a:r>
              <a:rPr lang="en-US" sz="1600" dirty="0"/>
              <a:t>Hatch Covers, Shield Door</a:t>
            </a:r>
          </a:p>
          <a:p>
            <a:pPr lvl="2"/>
            <a:r>
              <a:rPr lang="en-US" sz="1600" dirty="0"/>
              <a:t>Rail System</a:t>
            </a:r>
          </a:p>
          <a:p>
            <a:pPr lvl="2"/>
            <a:r>
              <a:rPr lang="en-US" sz="1600" dirty="0"/>
              <a:t>Casks/Containers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80A582-AB96-B642-9376-EEF112E96A7C}"/>
              </a:ext>
            </a:extLst>
          </p:cNvPr>
          <p:cNvSpPr txBox="1"/>
          <p:nvPr/>
        </p:nvSpPr>
        <p:spPr>
          <a:xfrm>
            <a:off x="3712028" y="6019409"/>
            <a:ext cx="2098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A5A5A"/>
                </a:solidFill>
              </a:rPr>
              <a:t>(*See Q. Peterson Talk)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1A010-6BED-5E4C-935E-660692695D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D077-D0CE-4A4F-AC5D-0D5BDFCCFD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60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69C99-BC91-6F46-9EBD-7FE20EA18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C-0 Large volume Hot Cell (10 ton internal bridge crane and jig crane)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259276-815A-B146-A59E-7C9E8BAC18D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258029-7CC8-E947-B25E-389556E01A5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98F324-77AA-004D-A5FA-89275DDE9494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CEBEA7F-9B26-FA4B-AB76-3EF68C367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63" y="1541387"/>
            <a:ext cx="6091044" cy="456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DEC00F-4EAE-5E4E-8D65-B0763B4901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5021" y="1199937"/>
            <a:ext cx="6564351" cy="49232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3B1D4E-C7E0-3045-9CE1-D4CC404E9821}"/>
              </a:ext>
            </a:extLst>
          </p:cNvPr>
          <p:cNvSpPr txBox="1"/>
          <p:nvPr/>
        </p:nvSpPr>
        <p:spPr>
          <a:xfrm>
            <a:off x="4329846" y="6084888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,; FNAL)</a:t>
            </a:r>
          </a:p>
        </p:txBody>
      </p:sp>
    </p:spTree>
    <p:extLst>
      <p:ext uri="{BB962C8B-B14F-4D97-AF65-F5344CB8AC3E}">
        <p14:creationId xmlns:p14="http://schemas.microsoft.com/office/powerpoint/2010/main" val="339963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A22580-53A0-6740-B3A1-2E07BBF76235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Back-up and Additional Information Slides Follow</a:t>
            </a:r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6A8835-588E-8240-899B-2C6D340FFDB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C405C-4507-D543-ADD3-C14E0172BC8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B71519E6-F709-4990-B973-B339820CA70B}" type="slidenum">
              <a:rPr lang="en-US" altLang="en-US" smtClean="0"/>
              <a:pPr/>
              <a:t>21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127150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ox&#10;&#10;Description automatically generated">
            <a:extLst>
              <a:ext uri="{FF2B5EF4-FFF2-40B4-BE49-F238E27FC236}">
                <a16:creationId xmlns:a16="http://schemas.microsoft.com/office/drawing/2014/main" id="{1DB4F4D9-3CFC-4BF5-A6BD-178CDCFE7E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777" y="3180726"/>
            <a:ext cx="3487633" cy="3020883"/>
          </a:xfrm>
          <a:prstGeom prst="rect">
            <a:avLst/>
          </a:prstGeom>
        </p:spPr>
      </p:pic>
      <p:pic>
        <p:nvPicPr>
          <p:cNvPr id="4" name="Picture 3" descr="A picture containing box, bed, table&#10;&#10;Description automatically generated">
            <a:extLst>
              <a:ext uri="{FF2B5EF4-FFF2-40B4-BE49-F238E27FC236}">
                <a16:creationId xmlns:a16="http://schemas.microsoft.com/office/drawing/2014/main" id="{8F660388-C2DB-4B97-9FFB-1CD9EF3938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3777" y="270385"/>
            <a:ext cx="3487632" cy="2798150"/>
          </a:xfrm>
          <a:prstGeom prst="rect">
            <a:avLst/>
          </a:prstGeom>
        </p:spPr>
      </p:pic>
      <p:pic>
        <p:nvPicPr>
          <p:cNvPr id="7" name="Picture 6" descr="A picture containing red, box&#10;&#10;Description automatically generated">
            <a:extLst>
              <a:ext uri="{FF2B5EF4-FFF2-40B4-BE49-F238E27FC236}">
                <a16:creationId xmlns:a16="http://schemas.microsoft.com/office/drawing/2014/main" id="{1F3C2CCE-4B00-473B-83AC-2B8AF4B5F1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5734" y="1072472"/>
            <a:ext cx="4712717" cy="48636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0D1CAD-48C6-4BE1-86CD-DA00EF4CA367}"/>
              </a:ext>
            </a:extLst>
          </p:cNvPr>
          <p:cNvSpPr txBox="1"/>
          <p:nvPr/>
        </p:nvSpPr>
        <p:spPr>
          <a:xfrm>
            <a:off x="1944330" y="270385"/>
            <a:ext cx="40950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Upper drive mechanisms storage box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0BB18-2A85-4186-9478-957921AE7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8CB695-5C9A-45A1-BF32-1F6183AA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1282-7E14-45EF-872F-F60AB60FF07A}" type="slidenum">
              <a:rPr lang="en-US" smtClean="0"/>
              <a:t>22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3FA29F-F7D7-F043-9B9D-1E62EAFF03FA}"/>
              </a:ext>
            </a:extLst>
          </p:cNvPr>
          <p:cNvSpPr txBox="1"/>
          <p:nvPr/>
        </p:nvSpPr>
        <p:spPr>
          <a:xfrm>
            <a:off x="4329846" y="6084888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,; FNAL)</a:t>
            </a:r>
          </a:p>
        </p:txBody>
      </p:sp>
    </p:spTree>
    <p:extLst>
      <p:ext uri="{BB962C8B-B14F-4D97-AF65-F5344CB8AC3E}">
        <p14:creationId xmlns:p14="http://schemas.microsoft.com/office/powerpoint/2010/main" val="29187811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A6E6EB68-9793-49CF-8BF1-C2C72C3C72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22207" y="760750"/>
            <a:ext cx="2359742" cy="5483984"/>
          </a:xfrm>
          <a:prstGeom prst="rect">
            <a:avLst/>
          </a:prstGeom>
        </p:spPr>
      </p:pic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6B77F356-1AB9-4AA3-A147-523C4C0345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762" y="760750"/>
            <a:ext cx="2175387" cy="5483984"/>
          </a:xfrm>
          <a:prstGeom prst="rect">
            <a:avLst/>
          </a:prstGeom>
        </p:spPr>
      </p:pic>
      <p:pic>
        <p:nvPicPr>
          <p:cNvPr id="9" name="Picture 8" descr="A picture containing table&#10;&#10;Description automatically generated">
            <a:extLst>
              <a:ext uri="{FF2B5EF4-FFF2-40B4-BE49-F238E27FC236}">
                <a16:creationId xmlns:a16="http://schemas.microsoft.com/office/drawing/2014/main" id="{86504765-C612-40BC-B47F-13537FC334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2960" y="760750"/>
            <a:ext cx="2499852" cy="5483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169930-DB47-4ABC-8C59-97A7C6AEE745}"/>
              </a:ext>
            </a:extLst>
          </p:cNvPr>
          <p:cNvSpPr txBox="1"/>
          <p:nvPr/>
        </p:nvSpPr>
        <p:spPr>
          <a:xfrm>
            <a:off x="2884450" y="0"/>
            <a:ext cx="7181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Transverse drives shafts storage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F1F250-1D32-4994-94C4-1E7D8DEE1E0D}"/>
              </a:ext>
            </a:extLst>
          </p:cNvPr>
          <p:cNvSpPr txBox="1"/>
          <p:nvPr/>
        </p:nvSpPr>
        <p:spPr>
          <a:xfrm>
            <a:off x="4154031" y="3959942"/>
            <a:ext cx="61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F69C40-CCD5-461B-BC37-EB82278FA2C9}"/>
              </a:ext>
            </a:extLst>
          </p:cNvPr>
          <p:cNvSpPr txBox="1"/>
          <p:nvPr/>
        </p:nvSpPr>
        <p:spPr>
          <a:xfrm>
            <a:off x="4154032" y="5686803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Support</a:t>
            </a:r>
          </a:p>
          <a:p>
            <a:r>
              <a:rPr lang="en-US" dirty="0"/>
              <a:t>frame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8FBADBB-1124-48D5-B70C-49A141A2997C}"/>
              </a:ext>
            </a:extLst>
          </p:cNvPr>
          <p:cNvCxnSpPr>
            <a:stCxn id="3" idx="1"/>
          </p:cNvCxnSpPr>
          <p:nvPr/>
        </p:nvCxnSpPr>
        <p:spPr>
          <a:xfrm flipH="1" flipV="1">
            <a:off x="3551903" y="5686802"/>
            <a:ext cx="602128" cy="3231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3E790B-3B1A-4077-B1C6-186E7FBDC1B4}"/>
              </a:ext>
            </a:extLst>
          </p:cNvPr>
          <p:cNvCxnSpPr>
            <a:stCxn id="2" idx="1"/>
          </p:cNvCxnSpPr>
          <p:nvPr/>
        </p:nvCxnSpPr>
        <p:spPr>
          <a:xfrm flipH="1" flipV="1">
            <a:off x="3551903" y="3805084"/>
            <a:ext cx="602128" cy="339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30D8F38-4077-4C82-9620-83F5B4C1B2F7}"/>
              </a:ext>
            </a:extLst>
          </p:cNvPr>
          <p:cNvSpPr txBox="1"/>
          <p:nvPr/>
        </p:nvSpPr>
        <p:spPr>
          <a:xfrm>
            <a:off x="7025149" y="3959942"/>
            <a:ext cx="758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Shafts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A1E91F3-531A-40B8-B446-9CB5BBD988F3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6302478" y="4092678"/>
            <a:ext cx="722671" cy="519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86724EC-403C-4C93-A739-550B0A053106}"/>
              </a:ext>
            </a:extLst>
          </p:cNvPr>
          <p:cNvCxnSpPr>
            <a:stCxn id="12" idx="1"/>
          </p:cNvCxnSpPr>
          <p:nvPr/>
        </p:nvCxnSpPr>
        <p:spPr>
          <a:xfrm flipH="1">
            <a:off x="6029632" y="4144609"/>
            <a:ext cx="995516" cy="3757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8CDE82B-8396-4BA0-8804-9D9809CA39A7}"/>
              </a:ext>
            </a:extLst>
          </p:cNvPr>
          <p:cNvSpPr txBox="1"/>
          <p:nvPr/>
        </p:nvSpPr>
        <p:spPr>
          <a:xfrm>
            <a:off x="4208207" y="1917290"/>
            <a:ext cx="72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Cover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858B058-CF8C-4511-B6AA-E070B99ED083}"/>
              </a:ext>
            </a:extLst>
          </p:cNvPr>
          <p:cNvCxnSpPr>
            <a:stCxn id="17" idx="1"/>
          </p:cNvCxnSpPr>
          <p:nvPr/>
        </p:nvCxnSpPr>
        <p:spPr>
          <a:xfrm flipH="1" flipV="1">
            <a:off x="3551904" y="1819194"/>
            <a:ext cx="656303" cy="28276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033AE90-39E8-4BA3-B322-36BDE51AF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66214B5-7343-4FDF-8BF8-8E99FE6B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1282-7E14-45EF-872F-F60AB60FF07A}" type="slidenum">
              <a:rPr lang="en-US" smtClean="0"/>
              <a:t>23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A1376C9-6C5E-9046-A909-E81DE94DADCC}"/>
              </a:ext>
            </a:extLst>
          </p:cNvPr>
          <p:cNvSpPr txBox="1"/>
          <p:nvPr/>
        </p:nvSpPr>
        <p:spPr>
          <a:xfrm>
            <a:off x="6190565" y="6377470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,; FNAL)</a:t>
            </a:r>
          </a:p>
        </p:txBody>
      </p:sp>
    </p:spTree>
    <p:extLst>
      <p:ext uri="{BB962C8B-B14F-4D97-AF65-F5344CB8AC3E}">
        <p14:creationId xmlns:p14="http://schemas.microsoft.com/office/powerpoint/2010/main" val="3811179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F5AB83-B546-49BA-B01F-99A455A9D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3FDF1A-B09A-44AD-9548-C9FC181B7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1282-7E14-45EF-872F-F60AB60FF07A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 descr="A picture containing table, sitting, building, cake&#10;&#10;Description automatically generated">
            <a:extLst>
              <a:ext uri="{FF2B5EF4-FFF2-40B4-BE49-F238E27FC236}">
                <a16:creationId xmlns:a16="http://schemas.microsoft.com/office/drawing/2014/main" id="{E00AC1B2-86CB-473F-AA4B-99CDCA9F5C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0742" y="693175"/>
            <a:ext cx="6526162" cy="4961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701DFC-9CD2-42AC-9F22-642E881F079F}"/>
              </a:ext>
            </a:extLst>
          </p:cNvPr>
          <p:cNvSpPr txBox="1"/>
          <p:nvPr/>
        </p:nvSpPr>
        <p:spPr>
          <a:xfrm>
            <a:off x="3721511" y="243348"/>
            <a:ext cx="2872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drive mechanism cask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0A134A-B2EE-4ECD-8CBE-6D37F8A78130}"/>
              </a:ext>
            </a:extLst>
          </p:cNvPr>
          <p:cNvSpPr txBox="1"/>
          <p:nvPr/>
        </p:nvSpPr>
        <p:spPr>
          <a:xfrm>
            <a:off x="2200275" y="4756355"/>
            <a:ext cx="1242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Cask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26BE043-0873-44F2-9C54-730B9AD0B309}"/>
              </a:ext>
            </a:extLst>
          </p:cNvPr>
          <p:cNvCxnSpPr>
            <a:stCxn id="7" idx="3"/>
          </p:cNvCxnSpPr>
          <p:nvPr/>
        </p:nvCxnSpPr>
        <p:spPr>
          <a:xfrm flipV="1">
            <a:off x="3443180" y="4409769"/>
            <a:ext cx="1118989" cy="5312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5CE799F-A9E7-48BC-A1DB-451351617887}"/>
              </a:ext>
            </a:extLst>
          </p:cNvPr>
          <p:cNvSpPr txBox="1"/>
          <p:nvPr/>
        </p:nvSpPr>
        <p:spPr>
          <a:xfrm>
            <a:off x="8588477" y="4055806"/>
            <a:ext cx="1087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cover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6EBC45E-3279-421F-B70C-390B07656B44}"/>
              </a:ext>
            </a:extLst>
          </p:cNvPr>
          <p:cNvCxnSpPr/>
          <p:nvPr/>
        </p:nvCxnSpPr>
        <p:spPr>
          <a:xfrm flipH="1" flipV="1">
            <a:off x="7974013" y="3605982"/>
            <a:ext cx="503852" cy="7300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B48A1BB-C341-D44E-B9BD-8AE7BC0924B0}"/>
              </a:ext>
            </a:extLst>
          </p:cNvPr>
          <p:cNvSpPr txBox="1"/>
          <p:nvPr/>
        </p:nvSpPr>
        <p:spPr>
          <a:xfrm>
            <a:off x="6190565" y="6377470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,; FNAL)</a:t>
            </a:r>
          </a:p>
        </p:txBody>
      </p:sp>
    </p:spTree>
    <p:extLst>
      <p:ext uri="{BB962C8B-B14F-4D97-AF65-F5344CB8AC3E}">
        <p14:creationId xmlns:p14="http://schemas.microsoft.com/office/powerpoint/2010/main" val="3967479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&#10;&#10;Description automatically generated">
            <a:extLst>
              <a:ext uri="{FF2B5EF4-FFF2-40B4-BE49-F238E27FC236}">
                <a16:creationId xmlns:a16="http://schemas.microsoft.com/office/drawing/2014/main" id="{BE653159-E4B2-4759-8223-625FB724FB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79" y="612762"/>
            <a:ext cx="3338512" cy="2872357"/>
          </a:xfrm>
          <a:prstGeom prst="rect">
            <a:avLst/>
          </a:prstGeom>
        </p:spPr>
      </p:pic>
      <p:pic>
        <p:nvPicPr>
          <p:cNvPr id="5" name="Picture 4" descr="A close up of a box&#10;&#10;Description automatically generated">
            <a:extLst>
              <a:ext uri="{FF2B5EF4-FFF2-40B4-BE49-F238E27FC236}">
                <a16:creationId xmlns:a16="http://schemas.microsoft.com/office/drawing/2014/main" id="{B54ABEF5-AEE7-4B8C-BF35-6450C78A15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5716" y="612762"/>
            <a:ext cx="3193026" cy="2698369"/>
          </a:xfrm>
          <a:prstGeom prst="rect">
            <a:avLst/>
          </a:prstGeom>
        </p:spPr>
      </p:pic>
      <p:pic>
        <p:nvPicPr>
          <p:cNvPr id="7" name="Picture 6" descr="A close up of a box&#10;&#10;Description automatically generated">
            <a:extLst>
              <a:ext uri="{FF2B5EF4-FFF2-40B4-BE49-F238E27FC236}">
                <a16:creationId xmlns:a16="http://schemas.microsoft.com/office/drawing/2014/main" id="{0D48C484-2DF1-4E1A-B271-28160984E6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4959" y="3527925"/>
            <a:ext cx="2459603" cy="2701830"/>
          </a:xfrm>
          <a:prstGeom prst="rect">
            <a:avLst/>
          </a:prstGeom>
        </p:spPr>
      </p:pic>
      <p:pic>
        <p:nvPicPr>
          <p:cNvPr id="9" name="Picture 8" descr="A picture containing sign, drawing&#10;&#10;Description automatically generated">
            <a:extLst>
              <a:ext uri="{FF2B5EF4-FFF2-40B4-BE49-F238E27FC236}">
                <a16:creationId xmlns:a16="http://schemas.microsoft.com/office/drawing/2014/main" id="{8D83AA64-A002-4398-8E59-DD53FE2E71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31579" y="3527925"/>
            <a:ext cx="3338512" cy="27448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67101D1-BDA2-48DD-AB1A-71366C2620F1}"/>
              </a:ext>
            </a:extLst>
          </p:cNvPr>
          <p:cNvSpPr txBox="1"/>
          <p:nvPr/>
        </p:nvSpPr>
        <p:spPr>
          <a:xfrm>
            <a:off x="3249562" y="169606"/>
            <a:ext cx="34370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Lower Drive Mechanisms Casks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A74336-C461-48AA-ACBC-9D971D360DF5}"/>
              </a:ext>
            </a:extLst>
          </p:cNvPr>
          <p:cNvSpPr txBox="1"/>
          <p:nvPr/>
        </p:nvSpPr>
        <p:spPr>
          <a:xfrm>
            <a:off x="9139921" y="3657289"/>
            <a:ext cx="112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Main cask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85B5532-4046-400E-A889-EC98B91020B2}"/>
              </a:ext>
            </a:extLst>
          </p:cNvPr>
          <p:cNvCxnSpPr>
            <a:stCxn id="4" idx="1"/>
          </p:cNvCxnSpPr>
          <p:nvPr/>
        </p:nvCxnSpPr>
        <p:spPr>
          <a:xfrm flipH="1">
            <a:off x="8396749" y="3841956"/>
            <a:ext cx="743173" cy="3318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DDE3977-A45C-41EF-804F-282A33A3D8D3}"/>
              </a:ext>
            </a:extLst>
          </p:cNvPr>
          <p:cNvSpPr txBox="1"/>
          <p:nvPr/>
        </p:nvSpPr>
        <p:spPr>
          <a:xfrm>
            <a:off x="5343832" y="4516511"/>
            <a:ext cx="114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Small cask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C51F4E-E5B0-4DAB-AC8E-918590DF9EB7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6488376" y="4701177"/>
            <a:ext cx="787872" cy="18466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A13B81F-1C5F-4FE5-A4C9-1F116CCCD384}"/>
              </a:ext>
            </a:extLst>
          </p:cNvPr>
          <p:cNvCxnSpPr>
            <a:cxnSpLocks/>
            <a:stCxn id="10" idx="1"/>
          </p:cNvCxnSpPr>
          <p:nvPr/>
        </p:nvCxnSpPr>
        <p:spPr>
          <a:xfrm flipH="1">
            <a:off x="4540046" y="4701178"/>
            <a:ext cx="803787" cy="3280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041B85F-77A8-48DB-A2DE-DBDBC972B3B6}"/>
              </a:ext>
            </a:extLst>
          </p:cNvPr>
          <p:cNvCxnSpPr>
            <a:stCxn id="4" idx="1"/>
          </p:cNvCxnSpPr>
          <p:nvPr/>
        </p:nvCxnSpPr>
        <p:spPr>
          <a:xfrm flipH="1" flipV="1">
            <a:off x="8212395" y="2809569"/>
            <a:ext cx="927527" cy="10323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6220C01-78EB-4757-84F0-75BD83978777}"/>
              </a:ext>
            </a:extLst>
          </p:cNvPr>
          <p:cNvSpPr txBox="1"/>
          <p:nvPr/>
        </p:nvSpPr>
        <p:spPr>
          <a:xfrm>
            <a:off x="5360415" y="5442156"/>
            <a:ext cx="12871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Lower drive</a:t>
            </a:r>
          </a:p>
          <a:p>
            <a:r>
              <a:rPr lang="en-US" dirty="0"/>
              <a:t>mechanism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5FC3905-5B2E-4F26-91FD-F8E497D22157}"/>
              </a:ext>
            </a:extLst>
          </p:cNvPr>
          <p:cNvCxnSpPr>
            <a:stCxn id="19" idx="1"/>
          </p:cNvCxnSpPr>
          <p:nvPr/>
        </p:nvCxnSpPr>
        <p:spPr>
          <a:xfrm flipH="1" flipV="1">
            <a:off x="4186084" y="5589639"/>
            <a:ext cx="1174330" cy="17568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3C3951E-A3B1-479B-8D91-4F071A5BF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ADD08BD-A33C-488F-B6BD-217212A4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81282-7E14-45EF-872F-F60AB60FF07A}" type="slidenum">
              <a:rPr lang="en-US" smtClean="0"/>
              <a:t>25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EB5253-6124-D049-AB34-ACAC02741EFF}"/>
              </a:ext>
            </a:extLst>
          </p:cNvPr>
          <p:cNvSpPr txBox="1"/>
          <p:nvPr/>
        </p:nvSpPr>
        <p:spPr>
          <a:xfrm>
            <a:off x="6190565" y="6377470"/>
            <a:ext cx="31867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,; FNAL)</a:t>
            </a:r>
          </a:p>
        </p:txBody>
      </p:sp>
    </p:spTree>
    <p:extLst>
      <p:ext uri="{BB962C8B-B14F-4D97-AF65-F5344CB8AC3E}">
        <p14:creationId xmlns:p14="http://schemas.microsoft.com/office/powerpoint/2010/main" val="36360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LBNF-20 Target Complex – Target Hall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63A5734-60B2-42DE-8285-FEBDA9458B5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0068" y="1339272"/>
            <a:ext cx="7708369" cy="4246852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2A06C83-5CFC-4EBB-AC4D-A459969623B1}"/>
              </a:ext>
            </a:extLst>
          </p:cNvPr>
          <p:cNvGrpSpPr/>
          <p:nvPr/>
        </p:nvGrpSpPr>
        <p:grpSpPr>
          <a:xfrm>
            <a:off x="1143118" y="1352598"/>
            <a:ext cx="9822482" cy="4785151"/>
            <a:chOff x="1143118" y="1352598"/>
            <a:chExt cx="9822482" cy="47851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B4D922-5D79-4238-8B25-1448AA05AB9C}"/>
                </a:ext>
              </a:extLst>
            </p:cNvPr>
            <p:cNvSpPr txBox="1"/>
            <p:nvPr/>
          </p:nvSpPr>
          <p:spPr>
            <a:xfrm>
              <a:off x="1143118" y="1995033"/>
              <a:ext cx="88571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Decay</a:t>
              </a:r>
            </a:p>
            <a:p>
              <a:r>
                <a:rPr lang="en-US" sz="1100" dirty="0"/>
                <a:t>Region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79B8BCB-0DAD-4204-98CC-A3C3A28106A1}"/>
                </a:ext>
              </a:extLst>
            </p:cNvPr>
            <p:cNvCxnSpPr>
              <a:cxnSpLocks/>
            </p:cNvCxnSpPr>
            <p:nvPr/>
          </p:nvCxnSpPr>
          <p:spPr>
            <a:xfrm>
              <a:off x="1771441" y="2400845"/>
              <a:ext cx="666959" cy="14045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6165F1-BBF4-488F-96A8-ADEAB45F52C4}"/>
                </a:ext>
              </a:extLst>
            </p:cNvPr>
            <p:cNvSpPr txBox="1"/>
            <p:nvPr/>
          </p:nvSpPr>
          <p:spPr>
            <a:xfrm>
              <a:off x="1515502" y="1352598"/>
              <a:ext cx="88571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Work</a:t>
              </a:r>
            </a:p>
            <a:p>
              <a:r>
                <a:rPr lang="en-US" sz="1100" dirty="0"/>
                <a:t>Cell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E2063B6B-1625-4BBA-A0B9-2F7A141C3535}"/>
                </a:ext>
              </a:extLst>
            </p:cNvPr>
            <p:cNvCxnSpPr>
              <a:cxnSpLocks/>
            </p:cNvCxnSpPr>
            <p:nvPr/>
          </p:nvCxnSpPr>
          <p:spPr>
            <a:xfrm>
              <a:off x="2015375" y="1772872"/>
              <a:ext cx="1384662" cy="132456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CFE9388-DDBA-488D-B8DF-0399CAB4CF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96582" y="3412439"/>
              <a:ext cx="315884" cy="69774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C74E38-1DC2-4968-8EA4-1BB9A97CD6FE}"/>
                </a:ext>
              </a:extLst>
            </p:cNvPr>
            <p:cNvSpPr txBox="1"/>
            <p:nvPr/>
          </p:nvSpPr>
          <p:spPr>
            <a:xfrm>
              <a:off x="9514429" y="2804516"/>
              <a:ext cx="885717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Primary Beam Enclosure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5F02C34-57DF-4EE8-AA24-2909B8D88BE5}"/>
                </a:ext>
              </a:extLst>
            </p:cNvPr>
            <p:cNvGrpSpPr/>
            <p:nvPr/>
          </p:nvGrpSpPr>
          <p:grpSpPr>
            <a:xfrm>
              <a:off x="7536873" y="1632015"/>
              <a:ext cx="3428727" cy="1628421"/>
              <a:chOff x="4928789" y="2053878"/>
              <a:chExt cx="3428727" cy="1628421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860C207-1450-4DAC-A4B6-7E8F695E18C1}"/>
                  </a:ext>
                </a:extLst>
              </p:cNvPr>
              <p:cNvCxnSpPr>
                <a:cxnSpLocks/>
                <a:stCxn id="17" idx="1"/>
              </p:cNvCxnSpPr>
              <p:nvPr/>
            </p:nvCxnSpPr>
            <p:spPr>
              <a:xfrm flipH="1">
                <a:off x="4928789" y="2269322"/>
                <a:ext cx="2738952" cy="1412977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2C5DD55-700D-4826-9342-E37D8CA1FB83}"/>
                  </a:ext>
                </a:extLst>
              </p:cNvPr>
              <p:cNvSpPr txBox="1"/>
              <p:nvPr/>
            </p:nvSpPr>
            <p:spPr>
              <a:xfrm>
                <a:off x="7667741" y="2053878"/>
                <a:ext cx="689775" cy="430887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Target</a:t>
                </a:r>
              </a:p>
              <a:p>
                <a:r>
                  <a:rPr lang="en-US" sz="1100" dirty="0"/>
                  <a:t>Hall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5BD4AF4-F08C-4FDC-BC9C-9D68060A2393}"/>
                </a:ext>
              </a:extLst>
            </p:cNvPr>
            <p:cNvGrpSpPr/>
            <p:nvPr/>
          </p:nvGrpSpPr>
          <p:grpSpPr>
            <a:xfrm>
              <a:off x="7026499" y="4510782"/>
              <a:ext cx="1187640" cy="1626967"/>
              <a:chOff x="6441465" y="4936751"/>
              <a:chExt cx="885717" cy="1150897"/>
            </a:xfrm>
          </p:grpSpPr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21A0E42-1AEE-4975-B217-F04E38CD763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59426" y="4936751"/>
                <a:ext cx="324898" cy="846093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E2C7ED-7871-4BC1-9F07-B4FF0ED49FEE}"/>
                  </a:ext>
                </a:extLst>
              </p:cNvPr>
              <p:cNvSpPr txBox="1"/>
              <p:nvPr/>
            </p:nvSpPr>
            <p:spPr>
              <a:xfrm>
                <a:off x="6441465" y="5782844"/>
                <a:ext cx="885717" cy="304804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Target</a:t>
                </a:r>
              </a:p>
              <a:p>
                <a:r>
                  <a:rPr lang="en-US" sz="1100" dirty="0"/>
                  <a:t>Bunker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40FE35-182F-4281-A258-8C6F1C18B2A7}"/>
                </a:ext>
              </a:extLst>
            </p:cNvPr>
            <p:cNvSpPr txBox="1"/>
            <p:nvPr/>
          </p:nvSpPr>
          <p:spPr>
            <a:xfrm>
              <a:off x="8730470" y="5654394"/>
              <a:ext cx="978269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Mechanical</a:t>
              </a:r>
            </a:p>
            <a:p>
              <a:r>
                <a:rPr lang="en-US" sz="1100" dirty="0"/>
                <a:t>Shaft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42CDA7C-4DC3-4265-84AE-44C072274D0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12646" y="4954913"/>
              <a:ext cx="435648" cy="69948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1179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147F0973-13FE-42F9-9C2E-F016D2125B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563" y="1198180"/>
            <a:ext cx="9079345" cy="45685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LBNF-20 Target Complex –  Support Rooms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A71C234-6E5A-4376-9363-D8D1B87DAC47}"/>
              </a:ext>
            </a:extLst>
          </p:cNvPr>
          <p:cNvGrpSpPr/>
          <p:nvPr/>
        </p:nvGrpSpPr>
        <p:grpSpPr>
          <a:xfrm>
            <a:off x="1492684" y="791849"/>
            <a:ext cx="9497268" cy="5626692"/>
            <a:chOff x="1492684" y="791849"/>
            <a:chExt cx="9497268" cy="5626692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ED0438-20A2-41EB-8AC0-ED2E3DCEED30}"/>
                </a:ext>
              </a:extLst>
            </p:cNvPr>
            <p:cNvSpPr txBox="1"/>
            <p:nvPr/>
          </p:nvSpPr>
          <p:spPr>
            <a:xfrm>
              <a:off x="1689950" y="1570282"/>
              <a:ext cx="88571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Helium</a:t>
              </a:r>
            </a:p>
            <a:p>
              <a:r>
                <a:rPr lang="en-US" sz="1100" dirty="0"/>
                <a:t>Room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9154CA16-CC14-44DA-AC86-07B3C51947F6}"/>
                </a:ext>
              </a:extLst>
            </p:cNvPr>
            <p:cNvCxnSpPr>
              <a:cxnSpLocks/>
            </p:cNvCxnSpPr>
            <p:nvPr/>
          </p:nvCxnSpPr>
          <p:spPr>
            <a:xfrm>
              <a:off x="2401455" y="1921164"/>
              <a:ext cx="766618" cy="203200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09C3AE1-8064-4B54-970F-2092FD4629A7}"/>
                </a:ext>
              </a:extLst>
            </p:cNvPr>
            <p:cNvSpPr txBox="1"/>
            <p:nvPr/>
          </p:nvSpPr>
          <p:spPr>
            <a:xfrm>
              <a:off x="5793705" y="791849"/>
              <a:ext cx="88571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Control</a:t>
              </a:r>
            </a:p>
            <a:p>
              <a:r>
                <a:rPr lang="en-US" sz="1100" dirty="0"/>
                <a:t>Room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4ABB970-8509-47A4-8BFD-CBB7F908E0A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 flipH="1">
              <a:off x="6022109" y="1222736"/>
              <a:ext cx="214455" cy="80002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C976A4-E08D-4FCA-8C50-406F0D41DC57}"/>
                </a:ext>
              </a:extLst>
            </p:cNvPr>
            <p:cNvSpPr txBox="1"/>
            <p:nvPr/>
          </p:nvSpPr>
          <p:spPr>
            <a:xfrm>
              <a:off x="9535883" y="1016100"/>
              <a:ext cx="1454069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Mechanical/</a:t>
              </a:r>
            </a:p>
            <a:p>
              <a:r>
                <a:rPr lang="en-US" sz="1100" dirty="0"/>
                <a:t>Electrical Room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DA9BD34-4508-4F77-8127-3B012BF1A18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691418" y="1415346"/>
              <a:ext cx="1330868" cy="616654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01DB5E0-EAB7-4F65-9B04-DA26F10A21A3}"/>
                </a:ext>
              </a:extLst>
            </p:cNvPr>
            <p:cNvSpPr txBox="1"/>
            <p:nvPr/>
          </p:nvSpPr>
          <p:spPr>
            <a:xfrm>
              <a:off x="1492684" y="2571927"/>
              <a:ext cx="885717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RAW</a:t>
              </a:r>
            </a:p>
            <a:p>
              <a:r>
                <a:rPr lang="en-US" sz="1100" dirty="0"/>
                <a:t>Room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506554C7-FB76-427D-B6F1-D681984E489E}"/>
                </a:ext>
              </a:extLst>
            </p:cNvPr>
            <p:cNvCxnSpPr>
              <a:cxnSpLocks/>
            </p:cNvCxnSpPr>
            <p:nvPr/>
          </p:nvCxnSpPr>
          <p:spPr>
            <a:xfrm>
              <a:off x="2197280" y="2850602"/>
              <a:ext cx="786065" cy="271289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F5B43F-B678-457F-9E8C-3903088F22C0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 flipV="1">
              <a:off x="5973814" y="3620651"/>
              <a:ext cx="574768" cy="219772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E7174F-47A2-460D-B6BA-78E96DBD268F}"/>
                </a:ext>
              </a:extLst>
            </p:cNvPr>
            <p:cNvSpPr txBox="1"/>
            <p:nvPr/>
          </p:nvSpPr>
          <p:spPr>
            <a:xfrm>
              <a:off x="5530955" y="5818377"/>
              <a:ext cx="885717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Power Supply</a:t>
              </a:r>
            </a:p>
            <a:p>
              <a:r>
                <a:rPr lang="en-US" sz="1100" dirty="0"/>
                <a:t>Room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84A1EF2-290A-4726-B5E6-2CA304ADE03A}"/>
                </a:ext>
              </a:extLst>
            </p:cNvPr>
            <p:cNvSpPr txBox="1"/>
            <p:nvPr/>
          </p:nvSpPr>
          <p:spPr>
            <a:xfrm>
              <a:off x="7484222" y="5799905"/>
              <a:ext cx="1175395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Nitrogen/Air</a:t>
              </a:r>
            </a:p>
            <a:p>
              <a:r>
                <a:rPr lang="en-US" sz="1100" dirty="0"/>
                <a:t>Handling Room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DD10BEC-AA5F-413B-9907-6D9EA49D20A1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7453745" y="4470400"/>
              <a:ext cx="618175" cy="1329505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301115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LBNF-20 Target Complex – High Bay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231748F-75E1-4D48-8556-2A4D5E3EACB0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939637" y="1179319"/>
            <a:ext cx="8028752" cy="4582295"/>
          </a:xfr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2FDD22D7-2F0D-4C82-A162-AEA83CE9DDC2}"/>
              </a:ext>
            </a:extLst>
          </p:cNvPr>
          <p:cNvGrpSpPr/>
          <p:nvPr/>
        </p:nvGrpSpPr>
        <p:grpSpPr>
          <a:xfrm>
            <a:off x="1075859" y="1508452"/>
            <a:ext cx="7641816" cy="4620805"/>
            <a:chOff x="1075859" y="1508452"/>
            <a:chExt cx="7641816" cy="462080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843B79C-C2CC-4E56-9B71-BED715EF90CD}"/>
                </a:ext>
              </a:extLst>
            </p:cNvPr>
            <p:cNvSpPr txBox="1"/>
            <p:nvPr/>
          </p:nvSpPr>
          <p:spPr>
            <a:xfrm>
              <a:off x="7542280" y="5883036"/>
              <a:ext cx="1175395" cy="246221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Truck Bay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42BC32E-F34A-4E5B-9823-988FD77240CC}"/>
                </a:ext>
              </a:extLst>
            </p:cNvPr>
            <p:cNvCxnSpPr>
              <a:cxnSpLocks/>
              <a:stCxn id="9" idx="0"/>
            </p:cNvCxnSpPr>
            <p:nvPr/>
          </p:nvCxnSpPr>
          <p:spPr>
            <a:xfrm flipH="1" flipV="1">
              <a:off x="7684655" y="4627418"/>
              <a:ext cx="445323" cy="125561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91CB598-26BC-4A38-89FE-FDE2C33BA402}"/>
                </a:ext>
              </a:extLst>
            </p:cNvPr>
            <p:cNvSpPr txBox="1"/>
            <p:nvPr/>
          </p:nvSpPr>
          <p:spPr>
            <a:xfrm>
              <a:off x="1505527" y="2590405"/>
              <a:ext cx="779242" cy="246221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High Bay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867C711B-6617-43CD-BA39-B852D12A21B9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2284769" y="2713516"/>
              <a:ext cx="1058795" cy="87019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BB78C26-7673-48FB-8E9E-3EDBF3746BF9}"/>
                </a:ext>
              </a:extLst>
            </p:cNvPr>
            <p:cNvSpPr txBox="1"/>
            <p:nvPr/>
          </p:nvSpPr>
          <p:spPr>
            <a:xfrm>
              <a:off x="1075859" y="1508452"/>
              <a:ext cx="854541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High Bay</a:t>
              </a:r>
            </a:p>
            <a:p>
              <a:r>
                <a:rPr lang="en-US" dirty="0"/>
                <a:t>Mezzanine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D6F08FA-104C-4441-AECC-D0330CF181EE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1930400" y="1708507"/>
              <a:ext cx="1838036" cy="97003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81281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LBNF-20 Target Hall Complex’s Target Bunker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2104B26-FC10-4DEC-A4FF-C37387F885E7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1524000" y="1511603"/>
            <a:ext cx="8867920" cy="3673484"/>
          </a:xfr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406D2AB-F3DA-42EA-9BD1-AD6D6EDB89C9}"/>
              </a:ext>
            </a:extLst>
          </p:cNvPr>
          <p:cNvGrpSpPr/>
          <p:nvPr/>
        </p:nvGrpSpPr>
        <p:grpSpPr>
          <a:xfrm>
            <a:off x="2130119" y="795670"/>
            <a:ext cx="8603084" cy="5283113"/>
            <a:chOff x="2130119" y="795670"/>
            <a:chExt cx="8603084" cy="5283113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001F2CE-5741-4182-B3FF-2863DBDC202D}"/>
                </a:ext>
              </a:extLst>
            </p:cNvPr>
            <p:cNvGrpSpPr/>
            <p:nvPr/>
          </p:nvGrpSpPr>
          <p:grpSpPr>
            <a:xfrm>
              <a:off x="2130119" y="795670"/>
              <a:ext cx="8603084" cy="5283113"/>
              <a:chOff x="2130119" y="795670"/>
              <a:chExt cx="8603084" cy="5283113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346E9C1-D936-4CDD-8D8E-17524809E95B}"/>
                  </a:ext>
                </a:extLst>
              </p:cNvPr>
              <p:cNvSpPr txBox="1"/>
              <p:nvPr/>
            </p:nvSpPr>
            <p:spPr>
              <a:xfrm>
                <a:off x="4996380" y="5426954"/>
                <a:ext cx="885717" cy="430887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Cooling</a:t>
                </a:r>
              </a:p>
              <a:p>
                <a:r>
                  <a:rPr lang="en-US" sz="1100" dirty="0"/>
                  <a:t>Panels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A3DD877-CBDB-4E5B-9C4A-A966C7A4ACDB}"/>
                  </a:ext>
                </a:extLst>
              </p:cNvPr>
              <p:cNvSpPr txBox="1"/>
              <p:nvPr/>
            </p:nvSpPr>
            <p:spPr>
              <a:xfrm>
                <a:off x="7577345" y="5331537"/>
                <a:ext cx="885717" cy="600164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Horn A with Target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B1E6C6E-6AD3-4000-9874-29575D9C66ED}"/>
                  </a:ext>
                </a:extLst>
              </p:cNvPr>
              <p:cNvSpPr txBox="1"/>
              <p:nvPr/>
            </p:nvSpPr>
            <p:spPr>
              <a:xfrm>
                <a:off x="3956413" y="5507298"/>
                <a:ext cx="885717" cy="2616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Horn C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C4D7FDC-6719-4734-9B7F-5432444EC982}"/>
                  </a:ext>
                </a:extLst>
              </p:cNvPr>
              <p:cNvSpPr txBox="1"/>
              <p:nvPr/>
            </p:nvSpPr>
            <p:spPr>
              <a:xfrm>
                <a:off x="8536953" y="5482714"/>
                <a:ext cx="885717" cy="2616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Baffle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39BF94C4-2611-49B8-A72B-DCB15F5E29AD}"/>
                  </a:ext>
                </a:extLst>
              </p:cNvPr>
              <p:cNvGrpSpPr/>
              <p:nvPr/>
            </p:nvGrpSpPr>
            <p:grpSpPr>
              <a:xfrm>
                <a:off x="2130119" y="4211782"/>
                <a:ext cx="1388936" cy="1699688"/>
                <a:chOff x="159872" y="4051072"/>
                <a:chExt cx="1388936" cy="1699688"/>
              </a:xfrm>
            </p:grpSpPr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9E717F09-CDC4-4A41-959D-FF7C052A8E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0469" y="4051072"/>
                  <a:ext cx="788339" cy="930247"/>
                </a:xfrm>
                <a:prstGeom prst="straightConnector1">
                  <a:avLst/>
                </a:prstGeom>
                <a:ln>
                  <a:solidFill>
                    <a:srgbClr val="004C97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A2F795B-0FDA-4CFD-896A-EACC55A4C5EE}"/>
                    </a:ext>
                  </a:extLst>
                </p:cNvPr>
                <p:cNvSpPr txBox="1"/>
                <p:nvPr/>
              </p:nvSpPr>
              <p:spPr>
                <a:xfrm>
                  <a:off x="159872" y="4981319"/>
                  <a:ext cx="885717" cy="769441"/>
                </a:xfrm>
                <a:prstGeom prst="rect">
                  <a:avLst/>
                </a:prstGeom>
                <a:ln>
                  <a:noFill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00" b="1">
                      <a:solidFill>
                        <a:srgbClr val="004C9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>
                    <a:defRPr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dirty="0"/>
                    <a:t>Decay Region Upstream Window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761E99-099C-41D2-B2FF-2A3A8EC9071C}"/>
                  </a:ext>
                </a:extLst>
              </p:cNvPr>
              <p:cNvSpPr txBox="1"/>
              <p:nvPr/>
            </p:nvSpPr>
            <p:spPr>
              <a:xfrm>
                <a:off x="9847486" y="5309342"/>
                <a:ext cx="885717" cy="769441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Primary Beam Window</a:t>
                </a:r>
              </a:p>
              <a:p>
                <a:r>
                  <a:rPr lang="en-US" sz="1100" dirty="0"/>
                  <a:t>Assembly</a:t>
                </a: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465E6CE-EAC9-47C1-ADF4-A583FCFC77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9947564" y="3639127"/>
                <a:ext cx="238562" cy="157543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4D8340C9-425D-4829-A135-0C6076581E5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213366" y="4273979"/>
                <a:ext cx="167434" cy="123332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68DC1C5F-3B53-400C-9411-F46CB7FFDC2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430982" y="4098488"/>
                <a:ext cx="111891" cy="1332494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864249F-F86E-4541-A59B-A43E2E472235}"/>
                  </a:ext>
                </a:extLst>
              </p:cNvPr>
              <p:cNvSpPr txBox="1"/>
              <p:nvPr/>
            </p:nvSpPr>
            <p:spPr>
              <a:xfrm>
                <a:off x="6455905" y="5525515"/>
                <a:ext cx="885717" cy="261610"/>
              </a:xfrm>
              <a:prstGeom prst="rect">
                <a:avLst/>
              </a:prstGeom>
              <a:ln>
                <a:noFill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algn="ctr">
                  <a:defRPr sz="1000" b="1">
                    <a:solidFill>
                      <a:srgbClr val="004C97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>
                  <a:defRPr>
                    <a:latin typeface="+mn-lt"/>
                    <a:ea typeface="+mn-ea"/>
                    <a:cs typeface="+mn-cs"/>
                  </a:defRPr>
                </a:lvl2pPr>
                <a:lvl3pPr>
                  <a:defRPr>
                    <a:latin typeface="+mn-lt"/>
                    <a:ea typeface="+mn-ea"/>
                    <a:cs typeface="+mn-cs"/>
                  </a:defRPr>
                </a:lvl3pPr>
                <a:lvl4pPr>
                  <a:defRPr>
                    <a:latin typeface="+mn-lt"/>
                    <a:ea typeface="+mn-ea"/>
                    <a:cs typeface="+mn-cs"/>
                  </a:defRPr>
                </a:lvl4pPr>
                <a:lvl5pPr>
                  <a:defRPr>
                    <a:latin typeface="+mn-lt"/>
                    <a:ea typeface="+mn-ea"/>
                    <a:cs typeface="+mn-cs"/>
                  </a:defRPr>
                </a:lvl5pPr>
                <a:lvl6pPr>
                  <a:defRPr>
                    <a:latin typeface="+mn-lt"/>
                    <a:ea typeface="+mn-ea"/>
                    <a:cs typeface="+mn-cs"/>
                  </a:defRPr>
                </a:lvl6pPr>
                <a:lvl7pPr>
                  <a:defRPr>
                    <a:latin typeface="+mn-lt"/>
                    <a:ea typeface="+mn-ea"/>
                    <a:cs typeface="+mn-cs"/>
                  </a:defRPr>
                </a:lvl7pPr>
                <a:lvl8pPr>
                  <a:defRPr>
                    <a:latin typeface="+mn-lt"/>
                    <a:ea typeface="+mn-ea"/>
                    <a:cs typeface="+mn-cs"/>
                  </a:defRPr>
                </a:lvl8pPr>
                <a:lvl9pPr>
                  <a:defRPr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100" dirty="0"/>
                  <a:t>Horn B</a:t>
                </a:r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9F628FA7-BE05-444B-99E4-73E5B8230A3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27273" y="3987650"/>
                <a:ext cx="104631" cy="1517223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1D1A8B62-C816-402F-8403-5267CAC4B16A}"/>
                  </a:ext>
                </a:extLst>
              </p:cNvPr>
              <p:cNvCxnSpPr>
                <a:cxnSpLocks/>
                <a:stCxn id="10" idx="0"/>
              </p:cNvCxnSpPr>
              <p:nvPr/>
            </p:nvCxnSpPr>
            <p:spPr>
              <a:xfrm flipH="1" flipV="1">
                <a:off x="7897091" y="3943927"/>
                <a:ext cx="123113" cy="1387610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EC81D5FE-6575-4B89-A830-5A9B5F890D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802256" y="3718822"/>
                <a:ext cx="147780" cy="1749105"/>
              </a:xfrm>
              <a:prstGeom prst="straightConnector1">
                <a:avLst/>
              </a:prstGeom>
              <a:ln>
                <a:solidFill>
                  <a:srgbClr val="004C97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FDD06BF-C99B-47D1-AFDD-16D1B098DFBE}"/>
                  </a:ext>
                </a:extLst>
              </p:cNvPr>
              <p:cNvGrpSpPr/>
              <p:nvPr/>
            </p:nvGrpSpPr>
            <p:grpSpPr>
              <a:xfrm>
                <a:off x="5738915" y="795670"/>
                <a:ext cx="2878612" cy="1704225"/>
                <a:chOff x="4935352" y="786434"/>
                <a:chExt cx="2878612" cy="1704225"/>
              </a:xfrm>
            </p:grpSpPr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1A981A6-B865-4997-9C50-401C3FBD2DBD}"/>
                    </a:ext>
                  </a:extLst>
                </p:cNvPr>
                <p:cNvSpPr txBox="1"/>
                <p:nvPr/>
              </p:nvSpPr>
              <p:spPr>
                <a:xfrm>
                  <a:off x="4935352" y="792826"/>
                  <a:ext cx="1020285" cy="430887"/>
                </a:xfrm>
                <a:prstGeom prst="rect">
                  <a:avLst/>
                </a:prstGeom>
                <a:ln>
                  <a:noFill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 algn="ctr">
                    <a:defRPr sz="1000" b="1">
                      <a:solidFill>
                        <a:srgbClr val="004C97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lvl1pPr>
                  <a:lvl2pPr>
                    <a:defRPr>
                      <a:latin typeface="+mn-lt"/>
                      <a:ea typeface="+mn-ea"/>
                      <a:cs typeface="+mn-cs"/>
                    </a:defRPr>
                  </a:lvl2pPr>
                  <a:lvl3pPr>
                    <a:defRPr>
                      <a:latin typeface="+mn-lt"/>
                      <a:ea typeface="+mn-ea"/>
                      <a:cs typeface="+mn-cs"/>
                    </a:defRPr>
                  </a:lvl3pPr>
                  <a:lvl4pPr>
                    <a:defRPr>
                      <a:latin typeface="+mn-lt"/>
                      <a:ea typeface="+mn-ea"/>
                      <a:cs typeface="+mn-cs"/>
                    </a:defRPr>
                  </a:lvl4pPr>
                  <a:lvl5pPr>
                    <a:defRPr>
                      <a:latin typeface="+mn-lt"/>
                      <a:ea typeface="+mn-ea"/>
                      <a:cs typeface="+mn-cs"/>
                    </a:defRPr>
                  </a:lvl5pPr>
                  <a:lvl6pPr>
                    <a:defRPr>
                      <a:latin typeface="+mn-lt"/>
                      <a:ea typeface="+mn-ea"/>
                      <a:cs typeface="+mn-cs"/>
                    </a:defRPr>
                  </a:lvl6pPr>
                  <a:lvl7pPr>
                    <a:defRPr>
                      <a:latin typeface="+mn-lt"/>
                      <a:ea typeface="+mn-ea"/>
                      <a:cs typeface="+mn-cs"/>
                    </a:defRPr>
                  </a:lvl7pPr>
                  <a:lvl8pPr>
                    <a:defRPr>
                      <a:latin typeface="+mn-lt"/>
                      <a:ea typeface="+mn-ea"/>
                      <a:cs typeface="+mn-cs"/>
                    </a:defRPr>
                  </a:lvl8pPr>
                  <a:lvl9pPr>
                    <a:defRPr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dirty="0"/>
                    <a:t>Work</a:t>
                  </a:r>
                </a:p>
                <a:p>
                  <a:r>
                    <a:rPr lang="en-US" sz="1100" dirty="0"/>
                    <a:t>Cell</a:t>
                  </a:r>
                </a:p>
              </p:txBody>
            </p:sp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id="{AA865FFD-2E1F-4666-8085-A067DDE9A336}"/>
                    </a:ext>
                  </a:extLst>
                </p:cNvPr>
                <p:cNvGrpSpPr/>
                <p:nvPr/>
              </p:nvGrpSpPr>
              <p:grpSpPr>
                <a:xfrm>
                  <a:off x="6731513" y="786434"/>
                  <a:ext cx="1082451" cy="1704225"/>
                  <a:chOff x="5921615" y="1004141"/>
                  <a:chExt cx="1082451" cy="1704225"/>
                </a:xfrm>
              </p:grpSpPr>
              <p:cxnSp>
                <p:nvCxnSpPr>
                  <p:cNvPr id="28" name="Straight Arrow Connector 27">
                    <a:extLst>
                      <a:ext uri="{FF2B5EF4-FFF2-40B4-BE49-F238E27FC236}">
                        <a16:creationId xmlns:a16="http://schemas.microsoft.com/office/drawing/2014/main" id="{3559ECEE-F25E-4B6D-9157-07DD86127EF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6000206" y="1390904"/>
                    <a:ext cx="414959" cy="1317462"/>
                  </a:xfrm>
                  <a:prstGeom prst="straightConnector1">
                    <a:avLst/>
                  </a:prstGeom>
                  <a:ln>
                    <a:solidFill>
                      <a:srgbClr val="004C97"/>
                    </a:solidFill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9" name="TextBox 28">
                    <a:extLst>
                      <a:ext uri="{FF2B5EF4-FFF2-40B4-BE49-F238E27FC236}">
                        <a16:creationId xmlns:a16="http://schemas.microsoft.com/office/drawing/2014/main" id="{19381100-2911-4983-BB09-F721425C9AA2}"/>
                      </a:ext>
                    </a:extLst>
                  </p:cNvPr>
                  <p:cNvSpPr txBox="1"/>
                  <p:nvPr/>
                </p:nvSpPr>
                <p:spPr>
                  <a:xfrm>
                    <a:off x="5921615" y="1004141"/>
                    <a:ext cx="1082451" cy="430887"/>
                  </a:xfrm>
                  <a:prstGeom prst="rect">
                    <a:avLst/>
                  </a:prstGeom>
                  <a:ln>
                    <a:noFill/>
                    <a:tailEnd type="triangl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 algn="ctr">
                      <a:defRPr sz="1000" b="1">
                        <a:solidFill>
                          <a:srgbClr val="004C9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lvl1pPr>
                    <a:lvl2pPr>
                      <a:defRPr>
                        <a:latin typeface="+mn-lt"/>
                        <a:ea typeface="+mn-ea"/>
                        <a:cs typeface="+mn-cs"/>
                      </a:defRPr>
                    </a:lvl2pPr>
                    <a:lvl3pPr>
                      <a:defRPr>
                        <a:latin typeface="+mn-lt"/>
                        <a:ea typeface="+mn-ea"/>
                        <a:cs typeface="+mn-cs"/>
                      </a:defRPr>
                    </a:lvl3pPr>
                    <a:lvl4pPr>
                      <a:defRPr>
                        <a:latin typeface="+mn-lt"/>
                        <a:ea typeface="+mn-ea"/>
                        <a:cs typeface="+mn-cs"/>
                      </a:defRPr>
                    </a:lvl4pPr>
                    <a:lvl5pPr>
                      <a:defRPr>
                        <a:latin typeface="+mn-lt"/>
                        <a:ea typeface="+mn-ea"/>
                        <a:cs typeface="+mn-cs"/>
                      </a:defRPr>
                    </a:lvl5pPr>
                    <a:lvl6pPr>
                      <a:defRPr>
                        <a:latin typeface="+mn-lt"/>
                        <a:ea typeface="+mn-ea"/>
                        <a:cs typeface="+mn-cs"/>
                      </a:defRPr>
                    </a:lvl6pPr>
                    <a:lvl7pPr>
                      <a:defRPr>
                        <a:latin typeface="+mn-lt"/>
                        <a:ea typeface="+mn-ea"/>
                        <a:cs typeface="+mn-cs"/>
                      </a:defRPr>
                    </a:lvl7pPr>
                    <a:lvl8pPr>
                      <a:defRPr>
                        <a:latin typeface="+mn-lt"/>
                        <a:ea typeface="+mn-ea"/>
                        <a:cs typeface="+mn-cs"/>
                      </a:defRPr>
                    </a:lvl8pPr>
                    <a:lvl9pPr>
                      <a:defRPr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en-US" sz="1100" dirty="0"/>
                      <a:t>Sealed Hatch Covers</a:t>
                    </a:r>
                  </a:p>
                </p:txBody>
              </p:sp>
            </p:grp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id="{50D65F5A-E26F-42D4-9381-073528002C5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5059681" y="1225388"/>
                  <a:ext cx="278870" cy="786299"/>
                </a:xfrm>
                <a:prstGeom prst="straightConnector1">
                  <a:avLst/>
                </a:prstGeom>
                <a:ln>
                  <a:solidFill>
                    <a:srgbClr val="004C97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3E2DDB6-DBAA-4FD8-9C2A-74B4F7EDC415}"/>
                </a:ext>
              </a:extLst>
            </p:cNvPr>
            <p:cNvSpPr txBox="1"/>
            <p:nvPr/>
          </p:nvSpPr>
          <p:spPr>
            <a:xfrm>
              <a:off x="4039113" y="827997"/>
              <a:ext cx="1188669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Removable</a:t>
              </a:r>
            </a:p>
            <a:p>
              <a:r>
                <a:rPr lang="en-US" sz="1100" dirty="0"/>
                <a:t>Steel Shielding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02C0113C-91A9-42E7-A653-22F1A6AEA190}"/>
                </a:ext>
              </a:extLst>
            </p:cNvPr>
            <p:cNvCxnSpPr>
              <a:cxnSpLocks/>
              <a:stCxn id="30" idx="2"/>
            </p:cNvCxnSpPr>
            <p:nvPr/>
          </p:nvCxnSpPr>
          <p:spPr>
            <a:xfrm>
              <a:off x="4633448" y="1258884"/>
              <a:ext cx="612807" cy="217704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F479590-1110-4455-A517-275EE07DADB2}"/>
                </a:ext>
              </a:extLst>
            </p:cNvPr>
            <p:cNvSpPr txBox="1"/>
            <p:nvPr/>
          </p:nvSpPr>
          <p:spPr>
            <a:xfrm>
              <a:off x="2889186" y="5423088"/>
              <a:ext cx="1188669" cy="430887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Steel</a:t>
              </a:r>
            </a:p>
            <a:p>
              <a:r>
                <a:rPr lang="en-US" sz="1100" dirty="0"/>
                <a:t>Shielding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68612DE-1771-4138-96B3-7C28E979D1F8}"/>
                </a:ext>
              </a:extLst>
            </p:cNvPr>
            <p:cNvCxnSpPr>
              <a:cxnSpLocks/>
              <a:stCxn id="34" idx="0"/>
            </p:cNvCxnSpPr>
            <p:nvPr/>
          </p:nvCxnSpPr>
          <p:spPr>
            <a:xfrm flipV="1">
              <a:off x="3483521" y="4802910"/>
              <a:ext cx="229497" cy="62017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08539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C24A342-C763-AD4E-8F48-E033479A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and </a:t>
            </a:r>
            <a:r>
              <a:rPr lang="en-US" dirty="0" err="1"/>
              <a:t>NuMI</a:t>
            </a:r>
            <a:r>
              <a:rPr lang="en-US" dirty="0"/>
              <a:t> Share Similar Facility/Beamline Layout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44E1CD-EC2A-C043-9749-A9C54F291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61E3EF-B89A-3643-91D4-973D712AA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9AB17E-5995-FF4A-B15F-04E9DAB3331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5259" y="1001878"/>
            <a:ext cx="8547438" cy="25841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197578-58F0-EF42-A35E-BFD909A36941}"/>
              </a:ext>
            </a:extLst>
          </p:cNvPr>
          <p:cNvSpPr txBox="1"/>
          <p:nvPr/>
        </p:nvSpPr>
        <p:spPr>
          <a:xfrm>
            <a:off x="2719507" y="3804856"/>
            <a:ext cx="726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Baffle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C5AB41-64AF-424F-85CE-E13BE62C35C5}"/>
              </a:ext>
            </a:extLst>
          </p:cNvPr>
          <p:cNvSpPr txBox="1"/>
          <p:nvPr/>
        </p:nvSpPr>
        <p:spPr>
          <a:xfrm>
            <a:off x="4683370" y="3804856"/>
            <a:ext cx="1526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Target/Horn-A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ADBCA1-D2EA-0745-8587-8BD59E871229}"/>
              </a:ext>
            </a:extLst>
          </p:cNvPr>
          <p:cNvSpPr txBox="1"/>
          <p:nvPr/>
        </p:nvSpPr>
        <p:spPr>
          <a:xfrm>
            <a:off x="6433025" y="3804856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Horn-B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878D5-DBE8-2147-92A7-4715FD38D7A2}"/>
              </a:ext>
            </a:extLst>
          </p:cNvPr>
          <p:cNvSpPr txBox="1"/>
          <p:nvPr/>
        </p:nvSpPr>
        <p:spPr>
          <a:xfrm>
            <a:off x="7512499" y="3737865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Horn-C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D3774-8504-A74C-A7CE-F151A420A2E9}"/>
              </a:ext>
            </a:extLst>
          </p:cNvPr>
          <p:cNvSpPr txBox="1"/>
          <p:nvPr/>
        </p:nvSpPr>
        <p:spPr>
          <a:xfrm>
            <a:off x="8808176" y="3737865"/>
            <a:ext cx="1213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Decay pipe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17EA557-8F82-5147-8A73-C51EAC5A6E72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10022163" y="3334322"/>
            <a:ext cx="318226" cy="5882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C2B5CF-AC4E-3C4C-875A-52B41C17179E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8359206" y="3064924"/>
            <a:ext cx="231165" cy="85760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12AA3D4-A711-FD43-B759-4A49CA87707A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5676240" y="2802985"/>
            <a:ext cx="756785" cy="1186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CA877D-1605-154C-B058-3FD001C26DB4}"/>
              </a:ext>
            </a:extLst>
          </p:cNvPr>
          <p:cNvCxnSpPr>
            <a:cxnSpLocks/>
            <a:stCxn id="12" idx="1"/>
          </p:cNvCxnSpPr>
          <p:nvPr/>
        </p:nvCxnSpPr>
        <p:spPr>
          <a:xfrm flipH="1" flipV="1">
            <a:off x="4630855" y="2803140"/>
            <a:ext cx="52515" cy="11863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AEA59C-9FEA-1541-ADAE-4BA61655F2DE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3445603" y="2589368"/>
            <a:ext cx="112074" cy="14001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23D4D56-C569-2845-A9B7-0C034B8F004D}"/>
              </a:ext>
            </a:extLst>
          </p:cNvPr>
          <p:cNvGrpSpPr/>
          <p:nvPr/>
        </p:nvGrpSpPr>
        <p:grpSpPr>
          <a:xfrm>
            <a:off x="110067" y="3685110"/>
            <a:ext cx="11557000" cy="2750566"/>
            <a:chOff x="110067" y="3804856"/>
            <a:chExt cx="11557000" cy="275056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09C0F52F-571A-F54E-957C-9734AD27E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0067" y="3804856"/>
              <a:ext cx="11557000" cy="2750566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6F15880-7F6A-C449-AE61-FCB0CEB9BD72}"/>
                </a:ext>
              </a:extLst>
            </p:cNvPr>
            <p:cNvSpPr txBox="1"/>
            <p:nvPr/>
          </p:nvSpPr>
          <p:spPr>
            <a:xfrm>
              <a:off x="8474788" y="4421863"/>
              <a:ext cx="10776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Work Cell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5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 Section View of Target and Horn 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10" name="Picture 9" descr="A picture containing text, cargo container, cosmetic&#10;&#10;Description automatically generated">
            <a:extLst>
              <a:ext uri="{FF2B5EF4-FFF2-40B4-BE49-F238E27FC236}">
                <a16:creationId xmlns:a16="http://schemas.microsoft.com/office/drawing/2014/main" id="{D30930B0-9E75-400E-8225-975554065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398732" y="1347541"/>
            <a:ext cx="4948630" cy="3970138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86491D9A-A677-40D8-9158-AAA0CD3B5311}"/>
              </a:ext>
            </a:extLst>
          </p:cNvPr>
          <p:cNvGrpSpPr/>
          <p:nvPr/>
        </p:nvGrpSpPr>
        <p:grpSpPr>
          <a:xfrm>
            <a:off x="2938701" y="1004249"/>
            <a:ext cx="6095249" cy="5418229"/>
            <a:chOff x="2938701" y="1004249"/>
            <a:chExt cx="6095249" cy="5418229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B3B4F38-6960-4B39-8993-56E110614B8A}"/>
                </a:ext>
              </a:extLst>
            </p:cNvPr>
            <p:cNvSpPr txBox="1"/>
            <p:nvPr/>
          </p:nvSpPr>
          <p:spPr>
            <a:xfrm>
              <a:off x="8013665" y="1555357"/>
              <a:ext cx="1020285" cy="4154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Stainless Steel Liner 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73FC5C-9D71-4ED0-95A6-B6F9EB2FCC13}"/>
                </a:ext>
              </a:extLst>
            </p:cNvPr>
            <p:cNvSpPr txBox="1"/>
            <p:nvPr/>
          </p:nvSpPr>
          <p:spPr>
            <a:xfrm>
              <a:off x="5428760" y="6006980"/>
              <a:ext cx="885717" cy="4154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Cooling</a:t>
              </a:r>
            </a:p>
            <a:p>
              <a:r>
                <a:rPr lang="en-US" sz="1050" dirty="0"/>
                <a:t>Panels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4BDDB4F-17CD-4EC0-B03F-20DD8A2F0946}"/>
                </a:ext>
              </a:extLst>
            </p:cNvPr>
            <p:cNvSpPr txBox="1"/>
            <p:nvPr/>
          </p:nvSpPr>
          <p:spPr>
            <a:xfrm>
              <a:off x="7491606" y="3112516"/>
              <a:ext cx="617086" cy="4154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Horn A 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8E2000-6AB3-4E22-A95A-F770CD5AD96C}"/>
                </a:ext>
              </a:extLst>
            </p:cNvPr>
            <p:cNvSpPr txBox="1"/>
            <p:nvPr/>
          </p:nvSpPr>
          <p:spPr>
            <a:xfrm>
              <a:off x="3092364" y="5409920"/>
              <a:ext cx="1016390" cy="577081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Nitrogen Flow</a:t>
              </a:r>
            </a:p>
            <a:p>
              <a:r>
                <a:rPr lang="en-US" sz="1050" dirty="0"/>
                <a:t>Passages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E8EAA12-B86F-4245-91A4-8F3FA703C0F6}"/>
                </a:ext>
              </a:extLst>
            </p:cNvPr>
            <p:cNvSpPr txBox="1"/>
            <p:nvPr/>
          </p:nvSpPr>
          <p:spPr>
            <a:xfrm>
              <a:off x="7503520" y="4194307"/>
              <a:ext cx="885717" cy="7386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Horn A</a:t>
              </a:r>
            </a:p>
            <a:p>
              <a:r>
                <a:rPr lang="en-US" sz="1050" dirty="0"/>
                <a:t>Water Tank and Legs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6C589968-CA65-462F-B72F-5566126802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2438" y="2556359"/>
              <a:ext cx="1053943" cy="67926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07599AE-6480-4CF6-A2DD-10B5F86B7B7D}"/>
                </a:ext>
              </a:extLst>
            </p:cNvPr>
            <p:cNvSpPr txBox="1"/>
            <p:nvPr/>
          </p:nvSpPr>
          <p:spPr>
            <a:xfrm>
              <a:off x="7788243" y="2282294"/>
              <a:ext cx="1020285" cy="4154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Steel Shielding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EB943CB-B96F-4422-93B9-BDE973FCE5C6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3887978" y="1373581"/>
              <a:ext cx="1654631" cy="58188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2921F9D-7171-4DF2-AE4C-244850B1FC4D}"/>
                </a:ext>
              </a:extLst>
            </p:cNvPr>
            <p:cNvSpPr txBox="1"/>
            <p:nvPr/>
          </p:nvSpPr>
          <p:spPr>
            <a:xfrm>
              <a:off x="3002261" y="1004249"/>
              <a:ext cx="885717" cy="7386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Horn A</a:t>
              </a:r>
            </a:p>
            <a:p>
              <a:r>
                <a:rPr lang="en-US" sz="1050" dirty="0"/>
                <a:t>Module</a:t>
              </a:r>
            </a:p>
            <a:p>
              <a:r>
                <a:rPr lang="en-US" sz="1050" dirty="0"/>
                <a:t>With Stripline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EF5F40A-14A8-45B5-8B20-71AEBADC9B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06243" y="1764327"/>
              <a:ext cx="607423" cy="191140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855F21C-B74A-47C6-B824-A3FB1B89063A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5362487" y="4350324"/>
              <a:ext cx="509132" cy="165665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574EC02-6622-42D0-93F9-3523C13C8DC2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V="1">
              <a:off x="5871619" y="4350324"/>
              <a:ext cx="442858" cy="165665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E3420E3-BAF8-4DC9-8C13-347A69C7B43C}"/>
                </a:ext>
              </a:extLst>
            </p:cNvPr>
            <p:cNvSpPr txBox="1"/>
            <p:nvPr/>
          </p:nvSpPr>
          <p:spPr>
            <a:xfrm>
              <a:off x="2938701" y="2911750"/>
              <a:ext cx="618309" cy="253916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Target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C1D3DE61-7A18-4E3F-B4F3-9D6981CF2150}"/>
                </a:ext>
              </a:extLst>
            </p:cNvPr>
            <p:cNvCxnSpPr>
              <a:cxnSpLocks/>
              <a:stCxn id="23" idx="3"/>
            </p:cNvCxnSpPr>
            <p:nvPr/>
          </p:nvCxnSpPr>
          <p:spPr>
            <a:xfrm>
              <a:off x="3557010" y="3038708"/>
              <a:ext cx="2282179" cy="58009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6AA244D-3E2F-4B11-B366-D71C6A3C76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2541" y="3235627"/>
              <a:ext cx="1460639" cy="28738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26968355-11A2-457D-8140-C9B0798DC59E}"/>
                </a:ext>
              </a:extLst>
            </p:cNvPr>
            <p:cNvCxnSpPr>
              <a:cxnSpLocks/>
              <a:stCxn id="15" idx="1"/>
            </p:cNvCxnSpPr>
            <p:nvPr/>
          </p:nvCxnSpPr>
          <p:spPr>
            <a:xfrm flipH="1" flipV="1">
              <a:off x="6178336" y="4010691"/>
              <a:ext cx="1325184" cy="55294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49FB414-13B0-4E34-8664-1AF05B11C2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48941" y="4864130"/>
              <a:ext cx="374468" cy="60960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82241EFD-1686-4C42-BD0B-FB7854858747}"/>
                </a:ext>
              </a:extLst>
            </p:cNvPr>
            <p:cNvCxnSpPr>
              <a:cxnSpLocks/>
            </p:cNvCxnSpPr>
            <p:nvPr/>
          </p:nvCxnSpPr>
          <p:spPr>
            <a:xfrm>
              <a:off x="3948941" y="5473732"/>
              <a:ext cx="957942" cy="12191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75611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LBNF-30 Absorber Complex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6D25A84-28D4-4408-9EF5-3C16108CBB75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8916" y="1238250"/>
            <a:ext cx="7798305" cy="4846638"/>
          </a:xfr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57F693-BBEF-4A1E-93C1-05297DD9DACC}"/>
              </a:ext>
            </a:extLst>
          </p:cNvPr>
          <p:cNvCxnSpPr>
            <a:cxnSpLocks/>
          </p:cNvCxnSpPr>
          <p:nvPr/>
        </p:nvCxnSpPr>
        <p:spPr>
          <a:xfrm>
            <a:off x="3778071" y="3267169"/>
            <a:ext cx="617569" cy="1292805"/>
          </a:xfrm>
          <a:prstGeom prst="straightConnector1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AF73CE-7717-4DB5-892C-789F3148C83C}"/>
              </a:ext>
            </a:extLst>
          </p:cNvPr>
          <p:cNvGrpSpPr/>
          <p:nvPr/>
        </p:nvGrpSpPr>
        <p:grpSpPr>
          <a:xfrm>
            <a:off x="671780" y="1163569"/>
            <a:ext cx="11342026" cy="5244885"/>
            <a:chOff x="671780" y="1163569"/>
            <a:chExt cx="11342026" cy="5244885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BB538B-C348-4C57-B157-5397F686B47A}"/>
                </a:ext>
              </a:extLst>
            </p:cNvPr>
            <p:cNvSpPr txBox="1"/>
            <p:nvPr/>
          </p:nvSpPr>
          <p:spPr>
            <a:xfrm>
              <a:off x="10034365" y="2302036"/>
              <a:ext cx="881546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Absorber</a:t>
              </a:r>
            </a:p>
            <a:p>
              <a:r>
                <a:rPr lang="en-US" dirty="0"/>
                <a:t>Hall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52759A-E9F6-4117-BA17-F516E9A1F999}"/>
                </a:ext>
              </a:extLst>
            </p:cNvPr>
            <p:cNvSpPr txBox="1"/>
            <p:nvPr/>
          </p:nvSpPr>
          <p:spPr>
            <a:xfrm>
              <a:off x="4626738" y="1459424"/>
              <a:ext cx="795989" cy="5539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Absorber</a:t>
              </a:r>
            </a:p>
            <a:p>
              <a:r>
                <a:rPr lang="en-US" dirty="0"/>
                <a:t>Service</a:t>
              </a:r>
            </a:p>
            <a:p>
              <a:r>
                <a:rPr lang="en-US" dirty="0"/>
                <a:t>Building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8112CD-8276-4B15-A157-578C1A104D1F}"/>
                </a:ext>
              </a:extLst>
            </p:cNvPr>
            <p:cNvSpPr txBox="1"/>
            <p:nvPr/>
          </p:nvSpPr>
          <p:spPr>
            <a:xfrm>
              <a:off x="7228657" y="5980705"/>
              <a:ext cx="814405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Hadron</a:t>
              </a:r>
            </a:p>
            <a:p>
              <a:r>
                <a:rPr lang="en-US" dirty="0"/>
                <a:t>Absorber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87ECD6E-AC09-4EC7-9FDA-2F3D9173A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8764" y="2595418"/>
              <a:ext cx="2008499" cy="7204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1586F5-6472-4AFD-8844-26BB65B5AC18}"/>
                </a:ext>
              </a:extLst>
            </p:cNvPr>
            <p:cNvSpPr txBox="1"/>
            <p:nvPr/>
          </p:nvSpPr>
          <p:spPr>
            <a:xfrm>
              <a:off x="9655174" y="5916050"/>
              <a:ext cx="1441872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Decay Region</a:t>
              </a:r>
            </a:p>
            <a:p>
              <a:r>
                <a:rPr lang="en-US" dirty="0"/>
                <a:t>Helium Vessel 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0B779901-6809-4AAF-857B-C8D4FAFAABB5}"/>
                </a:ext>
              </a:extLst>
            </p:cNvPr>
            <p:cNvCxnSpPr>
              <a:cxnSpLocks/>
              <a:stCxn id="15" idx="0"/>
            </p:cNvCxnSpPr>
            <p:nvPr/>
          </p:nvCxnSpPr>
          <p:spPr>
            <a:xfrm flipH="1" flipV="1">
              <a:off x="9476510" y="4618182"/>
              <a:ext cx="899600" cy="129786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307E9D-037D-4623-9D15-DC2939942C14}"/>
                </a:ext>
              </a:extLst>
            </p:cNvPr>
            <p:cNvCxnSpPr>
              <a:cxnSpLocks/>
            </p:cNvCxnSpPr>
            <p:nvPr/>
          </p:nvCxnSpPr>
          <p:spPr>
            <a:xfrm>
              <a:off x="5342497" y="1798484"/>
              <a:ext cx="490981" cy="61050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24BB46-0FEE-48C2-8012-B60C393747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62363" y="5043055"/>
              <a:ext cx="170073" cy="94688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E7EFDF-FA5E-498A-B974-9EEB5A693B3A}"/>
                </a:ext>
              </a:extLst>
            </p:cNvPr>
            <p:cNvSpPr txBox="1"/>
            <p:nvPr/>
          </p:nvSpPr>
          <p:spPr>
            <a:xfrm>
              <a:off x="7347864" y="1163569"/>
              <a:ext cx="795989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Surface</a:t>
              </a:r>
            </a:p>
            <a:p>
              <a:r>
                <a:rPr lang="en-US" dirty="0"/>
                <a:t>Hatch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0E0E88E-DA3C-4D56-A50E-2CBC77565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75055" y="1563679"/>
              <a:ext cx="591653" cy="643812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6AEA81-021C-46E3-938F-9652121352A2}"/>
                </a:ext>
              </a:extLst>
            </p:cNvPr>
            <p:cNvSpPr txBox="1"/>
            <p:nvPr/>
          </p:nvSpPr>
          <p:spPr>
            <a:xfrm>
              <a:off x="10372010" y="4279764"/>
              <a:ext cx="164179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Beam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Target Complex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1E271A-BCA1-4920-9528-6DF6725812D7}"/>
                </a:ext>
              </a:extLst>
            </p:cNvPr>
            <p:cNvCxnSpPr>
              <a:cxnSpLocks/>
            </p:cNvCxnSpPr>
            <p:nvPr/>
          </p:nvCxnSpPr>
          <p:spPr>
            <a:xfrm>
              <a:off x="5473211" y="3434862"/>
              <a:ext cx="1093658" cy="1252329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1D392E2B-D98B-418A-B9F2-735D5EB319EC}"/>
                </a:ext>
              </a:extLst>
            </p:cNvPr>
            <p:cNvCxnSpPr>
              <a:cxnSpLocks/>
            </p:cNvCxnSpPr>
            <p:nvPr/>
          </p:nvCxnSpPr>
          <p:spPr>
            <a:xfrm>
              <a:off x="5473211" y="3434862"/>
              <a:ext cx="641262" cy="135881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D4A12E-3072-4748-B302-2616998F88C0}"/>
                </a:ext>
              </a:extLst>
            </p:cNvPr>
            <p:cNvSpPr txBox="1"/>
            <p:nvPr/>
          </p:nvSpPr>
          <p:spPr>
            <a:xfrm>
              <a:off x="4442090" y="2726976"/>
              <a:ext cx="1441872" cy="707886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Muon</a:t>
              </a:r>
            </a:p>
            <a:p>
              <a:r>
                <a:rPr lang="en-US" dirty="0"/>
                <a:t>Monitors</a:t>
              </a:r>
            </a:p>
            <a:p>
              <a:r>
                <a:rPr lang="en-US" dirty="0"/>
                <a:t>with</a:t>
              </a:r>
            </a:p>
            <a:p>
              <a:r>
                <a:rPr lang="en-US" dirty="0"/>
                <a:t>Shielding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6EB264-83EE-426F-BC66-1524E650D811}"/>
                </a:ext>
              </a:extLst>
            </p:cNvPr>
            <p:cNvSpPr txBox="1"/>
            <p:nvPr/>
          </p:nvSpPr>
          <p:spPr>
            <a:xfrm>
              <a:off x="2669309" y="3478920"/>
              <a:ext cx="906175" cy="600164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Muon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Steel</a:t>
              </a:r>
            </a:p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Shielding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7A32C14-70ED-46C0-B90F-21ECA9D23082}"/>
                </a:ext>
              </a:extLst>
            </p:cNvPr>
            <p:cNvCxnSpPr>
              <a:cxnSpLocks/>
            </p:cNvCxnSpPr>
            <p:nvPr/>
          </p:nvCxnSpPr>
          <p:spPr>
            <a:xfrm>
              <a:off x="3288996" y="4094768"/>
              <a:ext cx="341906" cy="686878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F79648B-0ACB-407E-8A24-0729D13864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19564" y="5321986"/>
              <a:ext cx="548005" cy="81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B39FAF-3651-4FC1-A184-96B8132A1E8A}"/>
                </a:ext>
              </a:extLst>
            </p:cNvPr>
            <p:cNvSpPr txBox="1"/>
            <p:nvPr/>
          </p:nvSpPr>
          <p:spPr>
            <a:xfrm>
              <a:off x="671780" y="5250823"/>
              <a:ext cx="118814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Beam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 SURF, SD</a:t>
              </a: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613E24D-4418-4403-B4CB-B8D169C85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39088" y="4433844"/>
              <a:ext cx="548005" cy="81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F7686E-EE44-4FE0-8E03-0E32AAD384D0}"/>
                </a:ext>
              </a:extLst>
            </p:cNvPr>
            <p:cNvSpPr txBox="1"/>
            <p:nvPr/>
          </p:nvSpPr>
          <p:spPr>
            <a:xfrm>
              <a:off x="8366854" y="5854456"/>
              <a:ext cx="1441872" cy="5539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Decay Region</a:t>
              </a:r>
            </a:p>
            <a:p>
              <a:r>
                <a:rPr lang="en-US" dirty="0"/>
                <a:t>Nitrogen</a:t>
              </a:r>
            </a:p>
            <a:p>
              <a:r>
                <a:rPr lang="en-US" dirty="0"/>
                <a:t>Cooling 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B5EBE12-94D6-470B-8266-BA292F4F2CB9}"/>
                </a:ext>
              </a:extLst>
            </p:cNvPr>
            <p:cNvCxnSpPr>
              <a:cxnSpLocks/>
              <a:stCxn id="31" idx="0"/>
            </p:cNvCxnSpPr>
            <p:nvPr/>
          </p:nvCxnSpPr>
          <p:spPr>
            <a:xfrm flipH="1" flipV="1">
              <a:off x="8617527" y="4941455"/>
              <a:ext cx="470263" cy="91300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53453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38784BA4-0770-422D-8EE7-052BDAA2A4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3053" y="1251212"/>
            <a:ext cx="7259783" cy="48319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3B7DB-14DC-4BF3-B47E-E6ACC29BD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Left Section View of LBNF-30 Absorber Complex (Continued)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6F8D2D-2C6B-4901-BA47-8635104F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8A9601-2CE4-4049-8D5A-FD68CF8AC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39C72E-2A13-EB4D-AD45-6D4E6ACAED8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57F693-BBEF-4A1E-93C1-05297DD9DACC}"/>
              </a:ext>
            </a:extLst>
          </p:cNvPr>
          <p:cNvCxnSpPr>
            <a:cxnSpLocks/>
          </p:cNvCxnSpPr>
          <p:nvPr/>
        </p:nvCxnSpPr>
        <p:spPr>
          <a:xfrm>
            <a:off x="3778071" y="3267169"/>
            <a:ext cx="617569" cy="1292805"/>
          </a:xfrm>
          <a:prstGeom prst="straightConnector1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5AF73CE-7717-4DB5-892C-789F3148C83C}"/>
              </a:ext>
            </a:extLst>
          </p:cNvPr>
          <p:cNvGrpSpPr/>
          <p:nvPr/>
        </p:nvGrpSpPr>
        <p:grpSpPr>
          <a:xfrm>
            <a:off x="784491" y="1200806"/>
            <a:ext cx="11130418" cy="4755137"/>
            <a:chOff x="784491" y="1200806"/>
            <a:chExt cx="11130418" cy="47551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BB538B-C348-4C57-B157-5397F686B47A}"/>
                </a:ext>
              </a:extLst>
            </p:cNvPr>
            <p:cNvSpPr txBox="1"/>
            <p:nvPr/>
          </p:nvSpPr>
          <p:spPr>
            <a:xfrm>
              <a:off x="10052837" y="2385163"/>
              <a:ext cx="1132399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Decay Region</a:t>
              </a:r>
            </a:p>
            <a:p>
              <a:r>
                <a:rPr lang="en-US" dirty="0"/>
                <a:t>Helium Vessel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E52759A-E9F6-4117-BA17-F516E9A1F999}"/>
                </a:ext>
              </a:extLst>
            </p:cNvPr>
            <p:cNvSpPr txBox="1"/>
            <p:nvPr/>
          </p:nvSpPr>
          <p:spPr>
            <a:xfrm>
              <a:off x="1136073" y="1200806"/>
              <a:ext cx="924617" cy="5539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Removable</a:t>
              </a:r>
            </a:p>
            <a:p>
              <a:r>
                <a:rPr lang="en-US" dirty="0"/>
                <a:t>Concrete</a:t>
              </a:r>
            </a:p>
            <a:p>
              <a:r>
                <a:rPr lang="en-US" dirty="0"/>
                <a:t>Shielding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8112CD-8276-4B15-A157-578C1A104D1F}"/>
                </a:ext>
              </a:extLst>
            </p:cNvPr>
            <p:cNvSpPr txBox="1"/>
            <p:nvPr/>
          </p:nvSpPr>
          <p:spPr>
            <a:xfrm>
              <a:off x="1178838" y="5555833"/>
              <a:ext cx="814405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Aluminum</a:t>
              </a:r>
            </a:p>
            <a:p>
              <a:r>
                <a:rPr lang="en-US" dirty="0"/>
                <a:t>Cores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87ECD6E-AC09-4EC7-9FDA-2F3D9173AD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118764" y="2595418"/>
              <a:ext cx="2008499" cy="72043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2307E9D-037D-4623-9D15-DC2939942C14}"/>
                </a:ext>
              </a:extLst>
            </p:cNvPr>
            <p:cNvCxnSpPr>
              <a:cxnSpLocks/>
            </p:cNvCxnSpPr>
            <p:nvPr/>
          </p:nvCxnSpPr>
          <p:spPr>
            <a:xfrm>
              <a:off x="1980460" y="1539866"/>
              <a:ext cx="827395" cy="13191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724BB46-0FEE-48C2-8012-B60C393747F8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 flipV="1">
              <a:off x="1993243" y="3805382"/>
              <a:ext cx="2200066" cy="1950506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1E7EFDF-FA5E-498A-B974-9EEB5A693B3A}"/>
                </a:ext>
              </a:extLst>
            </p:cNvPr>
            <p:cNvSpPr txBox="1"/>
            <p:nvPr/>
          </p:nvSpPr>
          <p:spPr>
            <a:xfrm>
              <a:off x="9804737" y="1339060"/>
              <a:ext cx="795989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  <a:lvl2pPr>
                <a:defRPr>
                  <a:latin typeface="+mn-lt"/>
                  <a:ea typeface="+mn-ea"/>
                  <a:cs typeface="+mn-cs"/>
                </a:defRPr>
              </a:lvl2pPr>
              <a:lvl3pPr>
                <a:defRPr>
                  <a:latin typeface="+mn-lt"/>
                  <a:ea typeface="+mn-ea"/>
                  <a:cs typeface="+mn-cs"/>
                </a:defRPr>
              </a:lvl3pPr>
              <a:lvl4pPr>
                <a:defRPr>
                  <a:latin typeface="+mn-lt"/>
                  <a:ea typeface="+mn-ea"/>
                  <a:cs typeface="+mn-cs"/>
                </a:defRPr>
              </a:lvl4pPr>
              <a:lvl5pPr>
                <a:defRPr>
                  <a:latin typeface="+mn-lt"/>
                  <a:ea typeface="+mn-ea"/>
                  <a:cs typeface="+mn-cs"/>
                </a:defRPr>
              </a:lvl5pPr>
              <a:lvl6pPr>
                <a:defRPr>
                  <a:latin typeface="+mn-lt"/>
                  <a:ea typeface="+mn-ea"/>
                  <a:cs typeface="+mn-cs"/>
                </a:defRPr>
              </a:lvl6pPr>
              <a:lvl7pPr>
                <a:defRPr>
                  <a:latin typeface="+mn-lt"/>
                  <a:ea typeface="+mn-ea"/>
                  <a:cs typeface="+mn-cs"/>
                </a:defRPr>
              </a:lvl7pPr>
              <a:lvl8pPr>
                <a:defRPr>
                  <a:latin typeface="+mn-lt"/>
                  <a:ea typeface="+mn-ea"/>
                  <a:cs typeface="+mn-cs"/>
                </a:defRPr>
              </a:lvl8pPr>
              <a:lvl9pPr>
                <a:defRPr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HADES</a:t>
              </a:r>
            </a:p>
            <a:p>
              <a:r>
                <a:rPr lang="en-US" dirty="0"/>
                <a:t>Monitor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0E0E88E-DA3C-4D56-A50E-2CBC775650F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08436" y="1526733"/>
              <a:ext cx="3611946" cy="1096394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76AEA81-021C-46E3-938F-9652121352A2}"/>
                </a:ext>
              </a:extLst>
            </p:cNvPr>
            <p:cNvSpPr txBox="1"/>
            <p:nvPr/>
          </p:nvSpPr>
          <p:spPr>
            <a:xfrm>
              <a:off x="10169234" y="3005146"/>
              <a:ext cx="17456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Neutrino Beam</a:t>
              </a:r>
            </a:p>
            <a:p>
              <a:pPr algn="ctr"/>
              <a:r>
                <a:rPr lang="en-US" sz="11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From Target Complex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71E271A-BCA1-4920-9528-6DF6725812D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74982" y="4119418"/>
              <a:ext cx="1246909" cy="184727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ED4A12E-3072-4748-B302-2616998F88C0}"/>
                </a:ext>
              </a:extLst>
            </p:cNvPr>
            <p:cNvSpPr txBox="1"/>
            <p:nvPr/>
          </p:nvSpPr>
          <p:spPr>
            <a:xfrm>
              <a:off x="784491" y="4130903"/>
              <a:ext cx="1441872" cy="400110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Steel</a:t>
              </a:r>
            </a:p>
            <a:p>
              <a:r>
                <a:rPr lang="en-US" dirty="0"/>
                <a:t>Shielding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A6EB264-83EE-426F-BC66-1524E650D811}"/>
                </a:ext>
              </a:extLst>
            </p:cNvPr>
            <p:cNvSpPr txBox="1"/>
            <p:nvPr/>
          </p:nvSpPr>
          <p:spPr>
            <a:xfrm>
              <a:off x="979056" y="2721537"/>
              <a:ext cx="989302" cy="769441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04C97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Non- Removable Concrete Shielding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A7A32C14-70ED-46C0-B90F-21ECA9D23082}"/>
                </a:ext>
              </a:extLst>
            </p:cNvPr>
            <p:cNvCxnSpPr>
              <a:cxnSpLocks/>
            </p:cNvCxnSpPr>
            <p:nvPr/>
          </p:nvCxnSpPr>
          <p:spPr>
            <a:xfrm>
              <a:off x="1884218" y="3158836"/>
              <a:ext cx="730684" cy="292773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F613E24D-4418-4403-B4CB-B8D169C854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5888" y="3149989"/>
              <a:ext cx="548005" cy="81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6F7686E-EE44-4FE0-8E03-0E32AAD384D0}"/>
                </a:ext>
              </a:extLst>
            </p:cNvPr>
            <p:cNvSpPr txBox="1"/>
            <p:nvPr/>
          </p:nvSpPr>
          <p:spPr>
            <a:xfrm>
              <a:off x="9992454" y="5383401"/>
              <a:ext cx="1441872" cy="553998"/>
            </a:xfrm>
            <a:prstGeom prst="rect">
              <a:avLst/>
            </a:prstGeom>
            <a:ln>
              <a:noFill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000" b="1">
                  <a:solidFill>
                    <a:srgbClr val="004C97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r>
                <a:rPr lang="en-US" dirty="0"/>
                <a:t>Decay Region</a:t>
              </a:r>
            </a:p>
            <a:p>
              <a:r>
                <a:rPr lang="en-US" dirty="0"/>
                <a:t>Nitrogen ‘Turn Around’ Box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B5EBE12-94D6-470B-8266-BA292F4F2C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69018" y="4359564"/>
              <a:ext cx="2974109" cy="1293091"/>
            </a:xfrm>
            <a:prstGeom prst="straightConnector1">
              <a:avLst/>
            </a:prstGeom>
            <a:ln>
              <a:solidFill>
                <a:srgbClr val="004C97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AE9B97BE-9B1F-4CC0-93DC-6A57CD6A2C97}"/>
              </a:ext>
            </a:extLst>
          </p:cNvPr>
          <p:cNvSpPr txBox="1"/>
          <p:nvPr/>
        </p:nvSpPr>
        <p:spPr>
          <a:xfrm>
            <a:off x="10205237" y="3627454"/>
            <a:ext cx="1132399" cy="800219"/>
          </a:xfrm>
          <a:prstGeom prst="rect">
            <a:avLst/>
          </a:prstGeom>
          <a:ln>
            <a:noFill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" b="1">
                <a:solidFill>
                  <a:srgbClr val="004C9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+mn-lt"/>
                <a:ea typeface="+mn-ea"/>
                <a:cs typeface="+mn-cs"/>
              </a:defRPr>
            </a:lvl2pPr>
            <a:lvl3pPr>
              <a:defRPr>
                <a:latin typeface="+mn-lt"/>
                <a:ea typeface="+mn-ea"/>
                <a:cs typeface="+mn-cs"/>
              </a:defRPr>
            </a:lvl3pPr>
            <a:lvl4pPr>
              <a:defRPr>
                <a:latin typeface="+mn-lt"/>
                <a:ea typeface="+mn-ea"/>
                <a:cs typeface="+mn-cs"/>
              </a:defRPr>
            </a:lvl4pPr>
            <a:lvl5pPr>
              <a:defRPr>
                <a:latin typeface="+mn-lt"/>
                <a:ea typeface="+mn-ea"/>
                <a:cs typeface="+mn-cs"/>
              </a:defRPr>
            </a:lvl5pPr>
            <a:lvl6pPr>
              <a:defRPr>
                <a:latin typeface="+mn-lt"/>
                <a:ea typeface="+mn-ea"/>
                <a:cs typeface="+mn-cs"/>
              </a:defRPr>
            </a:lvl6pPr>
            <a:lvl7pPr>
              <a:defRPr>
                <a:latin typeface="+mn-lt"/>
                <a:ea typeface="+mn-ea"/>
                <a:cs typeface="+mn-cs"/>
              </a:defRPr>
            </a:lvl7pPr>
            <a:lvl8pPr>
              <a:defRPr>
                <a:latin typeface="+mn-lt"/>
                <a:ea typeface="+mn-ea"/>
                <a:cs typeface="+mn-cs"/>
              </a:defRPr>
            </a:lvl8pPr>
            <a:lvl9pPr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Helium Vessel Torispherical Head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4CC4DA1-836B-4883-B751-D39F63D234D3}"/>
              </a:ext>
            </a:extLst>
          </p:cNvPr>
          <p:cNvCxnSpPr>
            <a:cxnSpLocks/>
            <a:stCxn id="44" idx="1"/>
          </p:cNvCxnSpPr>
          <p:nvPr/>
        </p:nvCxnSpPr>
        <p:spPr>
          <a:xfrm flipH="1" flipV="1">
            <a:off x="6456219" y="3389746"/>
            <a:ext cx="3749018" cy="514707"/>
          </a:xfrm>
          <a:prstGeom prst="straightConnector1">
            <a:avLst/>
          </a:prstGeom>
          <a:ln>
            <a:solidFill>
              <a:srgbClr val="004C97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84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70B551-1B49-754A-A7C4-4574537F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32EF1-9879-BD4A-85D8-9EE6B810E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F6C477-A1FF-364C-8A4E-C4D91C9C3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33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9762ED-EAED-2841-85A8-2C687B46186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6051A83-F638-814E-86EA-C6DB60C92F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289" y="320949"/>
            <a:ext cx="10512572" cy="611640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66165F9-C67F-1F4C-ADBF-A00004FFF824}"/>
              </a:ext>
            </a:extLst>
          </p:cNvPr>
          <p:cNvCxnSpPr>
            <a:cxnSpLocks/>
          </p:cNvCxnSpPr>
          <p:nvPr/>
        </p:nvCxnSpPr>
        <p:spPr>
          <a:xfrm flipH="1">
            <a:off x="1374628" y="2410140"/>
            <a:ext cx="548034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84B59D-85E6-464E-A4FD-41733451D1DC}"/>
              </a:ext>
            </a:extLst>
          </p:cNvPr>
          <p:cNvCxnSpPr/>
          <p:nvPr/>
        </p:nvCxnSpPr>
        <p:spPr>
          <a:xfrm flipV="1">
            <a:off x="1435184" y="2410140"/>
            <a:ext cx="0" cy="12716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7B2D61A-3D29-424A-81E1-42745EDE0CEE}"/>
              </a:ext>
            </a:extLst>
          </p:cNvPr>
          <p:cNvCxnSpPr/>
          <p:nvPr/>
        </p:nvCxnSpPr>
        <p:spPr>
          <a:xfrm>
            <a:off x="1435184" y="4251052"/>
            <a:ext cx="0" cy="1762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6FF428A-4000-7D45-BCDF-737EC9C88B94}"/>
              </a:ext>
            </a:extLst>
          </p:cNvPr>
          <p:cNvCxnSpPr>
            <a:cxnSpLocks/>
          </p:cNvCxnSpPr>
          <p:nvPr/>
        </p:nvCxnSpPr>
        <p:spPr>
          <a:xfrm flipH="1">
            <a:off x="6709639" y="4172328"/>
            <a:ext cx="3475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9BC48D8-A07F-844D-9C6A-91E398F6D087}"/>
              </a:ext>
            </a:extLst>
          </p:cNvPr>
          <p:cNvCxnSpPr/>
          <p:nvPr/>
        </p:nvCxnSpPr>
        <p:spPr>
          <a:xfrm flipV="1">
            <a:off x="6733859" y="2410140"/>
            <a:ext cx="0" cy="6116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46C66E6-CFA9-7144-B241-83719DE1F75C}"/>
              </a:ext>
            </a:extLst>
          </p:cNvPr>
          <p:cNvCxnSpPr/>
          <p:nvPr/>
        </p:nvCxnSpPr>
        <p:spPr>
          <a:xfrm>
            <a:off x="6739915" y="3494098"/>
            <a:ext cx="0" cy="6782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0D040B4-29C5-F241-8D92-88045327B3CA}"/>
              </a:ext>
            </a:extLst>
          </p:cNvPr>
          <p:cNvCxnSpPr>
            <a:cxnSpLocks/>
          </p:cNvCxnSpPr>
          <p:nvPr/>
        </p:nvCxnSpPr>
        <p:spPr>
          <a:xfrm flipV="1">
            <a:off x="10100789" y="4172329"/>
            <a:ext cx="0" cy="6479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942C3A-0AA5-D840-B74E-99F432430AE8}"/>
              </a:ext>
            </a:extLst>
          </p:cNvPr>
          <p:cNvCxnSpPr/>
          <p:nvPr/>
        </p:nvCxnSpPr>
        <p:spPr>
          <a:xfrm>
            <a:off x="10100789" y="5298675"/>
            <a:ext cx="0" cy="7145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25A33E-833E-6D41-9417-4046D1DA44B9}"/>
              </a:ext>
            </a:extLst>
          </p:cNvPr>
          <p:cNvCxnSpPr/>
          <p:nvPr/>
        </p:nvCxnSpPr>
        <p:spPr>
          <a:xfrm>
            <a:off x="7829928" y="4172328"/>
            <a:ext cx="0" cy="8841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0BD4F1D-8CCA-FA4F-A349-FD214362D4C3}"/>
              </a:ext>
            </a:extLst>
          </p:cNvPr>
          <p:cNvCxnSpPr>
            <a:cxnSpLocks/>
          </p:cNvCxnSpPr>
          <p:nvPr/>
        </p:nvCxnSpPr>
        <p:spPr>
          <a:xfrm>
            <a:off x="7611926" y="5020117"/>
            <a:ext cx="21800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ABC43B-9683-F743-812B-8E46520C33AD}"/>
              </a:ext>
            </a:extLst>
          </p:cNvPr>
          <p:cNvCxnSpPr>
            <a:cxnSpLocks/>
          </p:cNvCxnSpPr>
          <p:nvPr/>
        </p:nvCxnSpPr>
        <p:spPr>
          <a:xfrm flipH="1">
            <a:off x="5165453" y="5020117"/>
            <a:ext cx="198624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0A1797E-480F-2043-B820-A03FE319F5CD}"/>
              </a:ext>
            </a:extLst>
          </p:cNvPr>
          <p:cNvSpPr txBox="1"/>
          <p:nvPr/>
        </p:nvSpPr>
        <p:spPr>
          <a:xfrm>
            <a:off x="7155915" y="4858956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145”</a:t>
            </a:r>
          </a:p>
          <a:p>
            <a:r>
              <a:rPr lang="en-US" sz="1400" dirty="0"/>
              <a:t>3683mm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501924-BA54-234B-837C-FCDDF3F2BDDB}"/>
              </a:ext>
            </a:extLst>
          </p:cNvPr>
          <p:cNvSpPr txBox="1"/>
          <p:nvPr/>
        </p:nvSpPr>
        <p:spPr>
          <a:xfrm>
            <a:off x="1170947" y="3704827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194.16”</a:t>
            </a:r>
          </a:p>
          <a:p>
            <a:r>
              <a:rPr lang="en-US" sz="1400" dirty="0"/>
              <a:t>4932mm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8C1A31-4F57-8149-956A-68BDBB25F295}"/>
              </a:ext>
            </a:extLst>
          </p:cNvPr>
          <p:cNvSpPr txBox="1"/>
          <p:nvPr/>
        </p:nvSpPr>
        <p:spPr>
          <a:xfrm>
            <a:off x="9767825" y="4769400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96.76”</a:t>
            </a:r>
          </a:p>
          <a:p>
            <a:r>
              <a:rPr lang="en-US" sz="1400" dirty="0"/>
              <a:t>2458mm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1BE7E01-CCC5-BB45-95D7-F6D276D1F94E}"/>
              </a:ext>
            </a:extLst>
          </p:cNvPr>
          <p:cNvSpPr txBox="1"/>
          <p:nvPr/>
        </p:nvSpPr>
        <p:spPr>
          <a:xfrm>
            <a:off x="6376577" y="2982989"/>
            <a:ext cx="8354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97.4”</a:t>
            </a:r>
          </a:p>
          <a:p>
            <a:r>
              <a:rPr lang="en-US" sz="1400" dirty="0"/>
              <a:t>2474mm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0DF21A9-9EBB-9B40-AF5A-EEB482EFCB30}"/>
              </a:ext>
            </a:extLst>
          </p:cNvPr>
          <p:cNvCxnSpPr/>
          <p:nvPr/>
        </p:nvCxnSpPr>
        <p:spPr>
          <a:xfrm flipV="1">
            <a:off x="5444011" y="2894591"/>
            <a:ext cx="0" cy="787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7F6B7D1-CA3E-C14B-B3D1-3D36965A792E}"/>
              </a:ext>
            </a:extLst>
          </p:cNvPr>
          <p:cNvCxnSpPr/>
          <p:nvPr/>
        </p:nvCxnSpPr>
        <p:spPr>
          <a:xfrm>
            <a:off x="4868726" y="2961202"/>
            <a:ext cx="29672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5A50CC4-87C8-D545-8930-1CF7E87B152B}"/>
              </a:ext>
            </a:extLst>
          </p:cNvPr>
          <p:cNvCxnSpPr/>
          <p:nvPr/>
        </p:nvCxnSpPr>
        <p:spPr>
          <a:xfrm flipH="1">
            <a:off x="5444011" y="2949091"/>
            <a:ext cx="45417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A5911BEA-E9C4-CE4C-A446-E580AD55CBBE}"/>
              </a:ext>
            </a:extLst>
          </p:cNvPr>
          <p:cNvSpPr txBox="1"/>
          <p:nvPr/>
        </p:nvSpPr>
        <p:spPr>
          <a:xfrm>
            <a:off x="4232885" y="320949"/>
            <a:ext cx="313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 A module in the Work Cell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C2E0E60-2E69-4C43-9209-D99AEEDC6F50}"/>
              </a:ext>
            </a:extLst>
          </p:cNvPr>
          <p:cNvCxnSpPr/>
          <p:nvPr/>
        </p:nvCxnSpPr>
        <p:spPr>
          <a:xfrm flipH="1">
            <a:off x="8829107" y="5020117"/>
            <a:ext cx="3451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7263A0-0024-1240-94DC-0346806B239D}"/>
              </a:ext>
            </a:extLst>
          </p:cNvPr>
          <p:cNvCxnSpPr/>
          <p:nvPr/>
        </p:nvCxnSpPr>
        <p:spPr>
          <a:xfrm flipH="1">
            <a:off x="8865441" y="5613568"/>
            <a:ext cx="4905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609E29-5EEB-574D-845B-4C26D252BE5E}"/>
              </a:ext>
            </a:extLst>
          </p:cNvPr>
          <p:cNvCxnSpPr>
            <a:cxnSpLocks/>
          </p:cNvCxnSpPr>
          <p:nvPr/>
        </p:nvCxnSpPr>
        <p:spPr>
          <a:xfrm flipV="1">
            <a:off x="8901775" y="5031010"/>
            <a:ext cx="0" cy="1647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18392E1-C7BE-2849-9BEE-B8577C90DCFB}"/>
              </a:ext>
            </a:extLst>
          </p:cNvPr>
          <p:cNvCxnSpPr/>
          <p:nvPr/>
        </p:nvCxnSpPr>
        <p:spPr>
          <a:xfrm>
            <a:off x="8901775" y="5456122"/>
            <a:ext cx="0" cy="1574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5C4A45E-6CA3-804C-9D50-3AB2443170CA}"/>
              </a:ext>
            </a:extLst>
          </p:cNvPr>
          <p:cNvSpPr txBox="1"/>
          <p:nvPr/>
        </p:nvSpPr>
        <p:spPr>
          <a:xfrm>
            <a:off x="8613071" y="5132146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32.8”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DFCC68-71E0-B945-9061-1C8136B8704C}"/>
              </a:ext>
            </a:extLst>
          </p:cNvPr>
          <p:cNvSpPr txBox="1"/>
          <p:nvPr/>
        </p:nvSpPr>
        <p:spPr>
          <a:xfrm>
            <a:off x="4303426" y="2392783"/>
            <a:ext cx="7441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13.5</a:t>
            </a:r>
            <a:r>
              <a:rPr lang="en-US" dirty="0"/>
              <a:t>”</a:t>
            </a:r>
          </a:p>
          <a:p>
            <a:r>
              <a:rPr lang="en-US" sz="1400" dirty="0"/>
              <a:t>343mm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22841CA-9A4C-9344-B307-87C52AD551BD}"/>
              </a:ext>
            </a:extLst>
          </p:cNvPr>
          <p:cNvSpPr txBox="1"/>
          <p:nvPr/>
        </p:nvSpPr>
        <p:spPr>
          <a:xfrm>
            <a:off x="2613920" y="1026991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8.2825”</a:t>
            </a:r>
          </a:p>
          <a:p>
            <a:r>
              <a:rPr lang="en-US" sz="1400" dirty="0"/>
              <a:t>210.4mm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713A15F-6507-0E45-B7F3-1E257BD1AA7B}"/>
              </a:ext>
            </a:extLst>
          </p:cNvPr>
          <p:cNvCxnSpPr/>
          <p:nvPr/>
        </p:nvCxnSpPr>
        <p:spPr>
          <a:xfrm flipH="1">
            <a:off x="3504217" y="1970385"/>
            <a:ext cx="5250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34B4FDA-DE97-2A41-9B26-B1832855A599}"/>
              </a:ext>
            </a:extLst>
          </p:cNvPr>
          <p:cNvCxnSpPr/>
          <p:nvPr/>
        </p:nvCxnSpPr>
        <p:spPr>
          <a:xfrm flipV="1">
            <a:off x="3580908" y="1970385"/>
            <a:ext cx="0" cy="1710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7D511D0-A281-3A4B-A293-17053C3985FC}"/>
              </a:ext>
            </a:extLst>
          </p:cNvPr>
          <p:cNvCxnSpPr/>
          <p:nvPr/>
        </p:nvCxnSpPr>
        <p:spPr>
          <a:xfrm>
            <a:off x="3580908" y="1162173"/>
            <a:ext cx="0" cy="3880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42007DE8-63F3-9648-B8E1-A1933EEDC58B}"/>
              </a:ext>
            </a:extLst>
          </p:cNvPr>
          <p:cNvSpPr/>
          <p:nvPr/>
        </p:nvSpPr>
        <p:spPr>
          <a:xfrm>
            <a:off x="902289" y="1550211"/>
            <a:ext cx="708236" cy="26089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F696E06-EB60-D14F-9A4D-1989F091668E}"/>
              </a:ext>
            </a:extLst>
          </p:cNvPr>
          <p:cNvSpPr txBox="1"/>
          <p:nvPr/>
        </p:nvSpPr>
        <p:spPr>
          <a:xfrm>
            <a:off x="1564249" y="644585"/>
            <a:ext cx="22615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Hatch length is increased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9643F3A5-2360-8F4B-B997-0098A28B464E}"/>
              </a:ext>
            </a:extLst>
          </p:cNvPr>
          <p:cNvCxnSpPr/>
          <p:nvPr/>
        </p:nvCxnSpPr>
        <p:spPr>
          <a:xfrm flipV="1">
            <a:off x="4395019" y="893499"/>
            <a:ext cx="0" cy="687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EC71A7-2B74-5044-8F21-BAA416D49E77}"/>
              </a:ext>
            </a:extLst>
          </p:cNvPr>
          <p:cNvCxnSpPr/>
          <p:nvPr/>
        </p:nvCxnSpPr>
        <p:spPr>
          <a:xfrm>
            <a:off x="3054104" y="945120"/>
            <a:ext cx="1346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740334F-9D1C-EA44-A92B-EE51DC252A83}"/>
              </a:ext>
            </a:extLst>
          </p:cNvPr>
          <p:cNvCxnSpPr/>
          <p:nvPr/>
        </p:nvCxnSpPr>
        <p:spPr>
          <a:xfrm flipH="1">
            <a:off x="909801" y="945120"/>
            <a:ext cx="215181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07F5906-8E1F-F143-AE08-5CEA2D221A40}"/>
              </a:ext>
            </a:extLst>
          </p:cNvPr>
          <p:cNvCxnSpPr/>
          <p:nvPr/>
        </p:nvCxnSpPr>
        <p:spPr>
          <a:xfrm flipV="1">
            <a:off x="2613920" y="3587931"/>
            <a:ext cx="0" cy="10450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60F29B8-6793-3D44-B5BC-555B16D444F2}"/>
              </a:ext>
            </a:extLst>
          </p:cNvPr>
          <p:cNvCxnSpPr/>
          <p:nvPr/>
        </p:nvCxnSpPr>
        <p:spPr>
          <a:xfrm flipH="1">
            <a:off x="2613920" y="3605349"/>
            <a:ext cx="60825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06E6B7D-CD71-BC4E-A0DA-6B293ADA69D9}"/>
              </a:ext>
            </a:extLst>
          </p:cNvPr>
          <p:cNvCxnSpPr/>
          <p:nvPr/>
        </p:nvCxnSpPr>
        <p:spPr>
          <a:xfrm>
            <a:off x="3767742" y="3587931"/>
            <a:ext cx="5230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28F3C99B-D95F-F94F-8DF4-9FF76A148CB3}"/>
              </a:ext>
            </a:extLst>
          </p:cNvPr>
          <p:cNvSpPr txBox="1"/>
          <p:nvPr/>
        </p:nvSpPr>
        <p:spPr>
          <a:xfrm>
            <a:off x="3168759" y="3451460"/>
            <a:ext cx="7457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90-3/8”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A1C8345-0235-B54D-8CC9-E3B642515A1A}"/>
              </a:ext>
            </a:extLst>
          </p:cNvPr>
          <p:cNvCxnSpPr>
            <a:cxnSpLocks/>
          </p:cNvCxnSpPr>
          <p:nvPr/>
        </p:nvCxnSpPr>
        <p:spPr>
          <a:xfrm>
            <a:off x="10185567" y="5880449"/>
            <a:ext cx="0" cy="66839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9BC0F86-F6CB-674A-9942-3E4C94F38CFF}"/>
              </a:ext>
            </a:extLst>
          </p:cNvPr>
          <p:cNvCxnSpPr/>
          <p:nvPr/>
        </p:nvCxnSpPr>
        <p:spPr>
          <a:xfrm>
            <a:off x="5165453" y="6013240"/>
            <a:ext cx="0" cy="5356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2704AB9-CFD7-8040-A87C-E9EF681593A9}"/>
              </a:ext>
            </a:extLst>
          </p:cNvPr>
          <p:cNvCxnSpPr/>
          <p:nvPr/>
        </p:nvCxnSpPr>
        <p:spPr>
          <a:xfrm>
            <a:off x="8376492" y="6437355"/>
            <a:ext cx="180907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C19ECDD-2C07-8D4C-9EEB-6E139F62F377}"/>
              </a:ext>
            </a:extLst>
          </p:cNvPr>
          <p:cNvCxnSpPr/>
          <p:nvPr/>
        </p:nvCxnSpPr>
        <p:spPr>
          <a:xfrm flipH="1">
            <a:off x="5165453" y="6437355"/>
            <a:ext cx="21236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6A8DF16-96A2-7447-9C69-368E9ED93575}"/>
              </a:ext>
            </a:extLst>
          </p:cNvPr>
          <p:cNvSpPr txBox="1"/>
          <p:nvPr/>
        </p:nvSpPr>
        <p:spPr>
          <a:xfrm>
            <a:off x="7363807" y="6256997"/>
            <a:ext cx="931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270-3/16”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51F13EB-5452-B54E-8712-D03FA2EC0956}"/>
              </a:ext>
            </a:extLst>
          </p:cNvPr>
          <p:cNvCxnSpPr>
            <a:cxnSpLocks/>
          </p:cNvCxnSpPr>
          <p:nvPr/>
        </p:nvCxnSpPr>
        <p:spPr>
          <a:xfrm flipH="1">
            <a:off x="4290776" y="2046514"/>
            <a:ext cx="23768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CBBB3D6B-6951-8E4C-B971-191B99B20CDD}"/>
              </a:ext>
            </a:extLst>
          </p:cNvPr>
          <p:cNvCxnSpPr/>
          <p:nvPr/>
        </p:nvCxnSpPr>
        <p:spPr>
          <a:xfrm>
            <a:off x="4946469" y="2046514"/>
            <a:ext cx="21898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66BC6923-684E-AD45-8BD7-9EDBC34DC696}"/>
              </a:ext>
            </a:extLst>
          </p:cNvPr>
          <p:cNvSpPr txBox="1"/>
          <p:nvPr/>
        </p:nvSpPr>
        <p:spPr>
          <a:xfrm>
            <a:off x="4528457" y="1892625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48”</a:t>
            </a:r>
          </a:p>
        </p:txBody>
      </p:sp>
    </p:spTree>
    <p:extLst>
      <p:ext uri="{BB962C8B-B14F-4D97-AF65-F5344CB8AC3E}">
        <p14:creationId xmlns:p14="http://schemas.microsoft.com/office/powerpoint/2010/main" val="67207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9A76A9-A0AE-5343-9B24-6E60D909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Both </a:t>
            </a:r>
            <a:r>
              <a:rPr lang="en-US" dirty="0" err="1"/>
              <a:t>NuMI</a:t>
            </a:r>
            <a:r>
              <a:rPr lang="en-US" dirty="0"/>
              <a:t> and LBNF Utilize Modules to Support Components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B01DE3-CA01-D047-910F-904A4C631D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391886" y="1050461"/>
            <a:ext cx="5704114" cy="4846638"/>
          </a:xfrm>
        </p:spPr>
        <p:txBody>
          <a:bodyPr/>
          <a:lstStyle/>
          <a:p>
            <a:r>
              <a:rPr lang="en-US" sz="2000" dirty="0"/>
              <a:t>LBNF Horn A on Module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19CE8-6A97-4548-AD8B-91F3B1BB99D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250605" y="1042302"/>
            <a:ext cx="5331795" cy="4846638"/>
          </a:xfrm>
        </p:spPr>
        <p:txBody>
          <a:bodyPr/>
          <a:lstStyle/>
          <a:p>
            <a:r>
              <a:rPr lang="en-US" sz="2000" dirty="0" err="1"/>
              <a:t>NuMI</a:t>
            </a:r>
            <a:r>
              <a:rPr lang="en-US" sz="2000" dirty="0"/>
              <a:t> Horn 1 Module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1A010-6BED-5E4C-935E-660692695D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D077-D0CE-4A4F-AC5D-0D5BDFCCFD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21" name="Picture 20" descr="A picture containing table, bed&#10;&#10;Description automatically generated">
            <a:extLst>
              <a:ext uri="{FF2B5EF4-FFF2-40B4-BE49-F238E27FC236}">
                <a16:creationId xmlns:a16="http://schemas.microsoft.com/office/drawing/2014/main" id="{03CD5D15-5803-5849-A6A2-D2C5CDF17A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4709" y="1620680"/>
            <a:ext cx="4708507" cy="4471045"/>
          </a:xfrm>
          <a:prstGeom prst="rect">
            <a:avLst/>
          </a:prstGeom>
        </p:spPr>
      </p:pic>
      <p:pic>
        <p:nvPicPr>
          <p:cNvPr id="22" name="Content Placeholder 12">
            <a:extLst>
              <a:ext uri="{FF2B5EF4-FFF2-40B4-BE49-F238E27FC236}">
                <a16:creationId xmlns:a16="http://schemas.microsoft.com/office/drawing/2014/main" id="{A88187E3-696C-D14D-A703-992613432F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748" y="1454110"/>
            <a:ext cx="3088877" cy="486398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2BFE86-6A19-3D43-991A-5AC8EF651F60}"/>
              </a:ext>
            </a:extLst>
          </p:cNvPr>
          <p:cNvSpPr txBox="1"/>
          <p:nvPr/>
        </p:nvSpPr>
        <p:spPr>
          <a:xfrm>
            <a:off x="0" y="6034073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(Mike Campbell, C. Crowley, FNAL)</a:t>
            </a:r>
          </a:p>
        </p:txBody>
      </p:sp>
    </p:spTree>
    <p:extLst>
      <p:ext uri="{BB962C8B-B14F-4D97-AF65-F5344CB8AC3E}">
        <p14:creationId xmlns:p14="http://schemas.microsoft.com/office/powerpoint/2010/main" val="2337147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9A76A9-A0AE-5343-9B24-6E60D909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LBNF Will Have More Capable </a:t>
            </a:r>
            <a:r>
              <a:rPr lang="en-US" dirty="0" err="1"/>
              <a:t>Workcell</a:t>
            </a:r>
            <a:r>
              <a:rPr lang="en-US" dirty="0"/>
              <a:t> Than </a:t>
            </a:r>
            <a:r>
              <a:rPr lang="en-US" dirty="0" err="1"/>
              <a:t>NuMI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B01DE3-CA01-D047-910F-904A4C631DDB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09600" y="1140223"/>
            <a:ext cx="5704114" cy="448226"/>
          </a:xfrm>
        </p:spPr>
        <p:txBody>
          <a:bodyPr/>
          <a:lstStyle/>
          <a:p>
            <a:r>
              <a:rPr lang="en-US" sz="2000" dirty="0"/>
              <a:t>LBNF </a:t>
            </a:r>
            <a:r>
              <a:rPr lang="en-US" sz="2000" dirty="0" err="1"/>
              <a:t>Workcell</a:t>
            </a:r>
            <a:endParaRPr lang="en-US" sz="20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19CE8-6A97-4548-AD8B-91F3B1BB99D7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7094846" y="1180847"/>
            <a:ext cx="4727296" cy="548785"/>
          </a:xfrm>
        </p:spPr>
        <p:txBody>
          <a:bodyPr/>
          <a:lstStyle/>
          <a:p>
            <a:r>
              <a:rPr lang="en-US" sz="2000" dirty="0" err="1"/>
              <a:t>NuMI</a:t>
            </a:r>
            <a:r>
              <a:rPr lang="en-US" sz="2000" dirty="0"/>
              <a:t> </a:t>
            </a:r>
            <a:r>
              <a:rPr lang="en-US" sz="2000" dirty="0" err="1"/>
              <a:t>Workcell</a:t>
            </a:r>
            <a:endParaRPr lang="en-US" sz="200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1A010-6BED-5E4C-935E-660692695D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D077-D0CE-4A4F-AC5D-0D5BDFCCFD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055DCC-4061-C545-BD6C-103147CA2B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0155" y="1605443"/>
            <a:ext cx="6531637" cy="4021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77272D-F7A1-0840-9CC7-9DDA2FB51FF2}"/>
              </a:ext>
            </a:extLst>
          </p:cNvPr>
          <p:cNvSpPr txBox="1"/>
          <p:nvPr/>
        </p:nvSpPr>
        <p:spPr>
          <a:xfrm>
            <a:off x="33443" y="5722194"/>
            <a:ext cx="162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Transfer cart</a:t>
            </a:r>
          </a:p>
          <a:p>
            <a:r>
              <a:rPr lang="en-US" sz="1600" dirty="0"/>
              <a:t>with lifting tables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49878DE-A390-EB4C-A2A8-4AF27DC6F754}"/>
              </a:ext>
            </a:extLst>
          </p:cNvPr>
          <p:cNvCxnSpPr>
            <a:cxnSpLocks/>
          </p:cNvCxnSpPr>
          <p:nvPr/>
        </p:nvCxnSpPr>
        <p:spPr>
          <a:xfrm flipV="1">
            <a:off x="1498019" y="4788404"/>
            <a:ext cx="292468" cy="1128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0C788D8-5D8E-AC4A-87B3-71C3DEE8D3AD}"/>
              </a:ext>
            </a:extLst>
          </p:cNvPr>
          <p:cNvSpPr txBox="1"/>
          <p:nvPr/>
        </p:nvSpPr>
        <p:spPr>
          <a:xfrm>
            <a:off x="2186283" y="5825112"/>
            <a:ext cx="14052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Shielding plate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4807F4C-8805-9141-8AA4-A563DBDB582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926891" y="5082392"/>
            <a:ext cx="259392" cy="911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55FB20A-9339-F94F-94D6-3E0130F5F932}"/>
              </a:ext>
            </a:extLst>
          </p:cNvPr>
          <p:cNvSpPr txBox="1"/>
          <p:nvPr/>
        </p:nvSpPr>
        <p:spPr>
          <a:xfrm>
            <a:off x="5663722" y="5627513"/>
            <a:ext cx="11400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Chain drive</a:t>
            </a:r>
          </a:p>
          <a:p>
            <a:r>
              <a:rPr lang="en-US" sz="1600" dirty="0"/>
              <a:t>mechanism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BDA8D0-820C-0845-BEA9-9798966657DF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4705780" y="5388028"/>
            <a:ext cx="957942" cy="5318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8FEB0E-F761-7C43-81AD-D746C99BCF3C}"/>
              </a:ext>
            </a:extLst>
          </p:cNvPr>
          <p:cNvSpPr txBox="1"/>
          <p:nvPr/>
        </p:nvSpPr>
        <p:spPr>
          <a:xfrm>
            <a:off x="5059851" y="4442736"/>
            <a:ext cx="160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Tele-manipulator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BBCBA8C-9071-1A4A-8CA2-893643F0B07B}"/>
              </a:ext>
            </a:extLst>
          </p:cNvPr>
          <p:cNvCxnSpPr>
            <a:cxnSpLocks/>
          </p:cNvCxnSpPr>
          <p:nvPr/>
        </p:nvCxnSpPr>
        <p:spPr>
          <a:xfrm flipH="1" flipV="1">
            <a:off x="5235936" y="4028433"/>
            <a:ext cx="575552" cy="14737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9A931F0-B36D-7A4B-A943-D18D0025B257}"/>
              </a:ext>
            </a:extLst>
          </p:cNvPr>
          <p:cNvSpPr txBox="1"/>
          <p:nvPr/>
        </p:nvSpPr>
        <p:spPr>
          <a:xfrm>
            <a:off x="4735397" y="2562634"/>
            <a:ext cx="1631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Operation Center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D599F2-65F3-7843-AE4E-29EE611FE489}"/>
              </a:ext>
            </a:extLst>
          </p:cNvPr>
          <p:cNvSpPr txBox="1"/>
          <p:nvPr/>
        </p:nvSpPr>
        <p:spPr>
          <a:xfrm>
            <a:off x="1731251" y="1989860"/>
            <a:ext cx="983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Work Cell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B10BC89-A562-1841-AC40-EF6B1EE9BE22}"/>
              </a:ext>
            </a:extLst>
          </p:cNvPr>
          <p:cNvSpPr txBox="1"/>
          <p:nvPr/>
        </p:nvSpPr>
        <p:spPr>
          <a:xfrm>
            <a:off x="3973731" y="5816692"/>
            <a:ext cx="1063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Guide rails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ED6F353-FE05-F845-8938-5A1ADC2B2141}"/>
              </a:ext>
            </a:extLst>
          </p:cNvPr>
          <p:cNvCxnSpPr>
            <a:stCxn id="23" idx="1"/>
          </p:cNvCxnSpPr>
          <p:nvPr/>
        </p:nvCxnSpPr>
        <p:spPr>
          <a:xfrm flipH="1" flipV="1">
            <a:off x="3555689" y="4647490"/>
            <a:ext cx="418042" cy="13384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A549898-5FC9-7A41-AC35-FF29AEADD615}"/>
              </a:ext>
            </a:extLst>
          </p:cNvPr>
          <p:cNvCxnSpPr/>
          <p:nvPr/>
        </p:nvCxnSpPr>
        <p:spPr>
          <a:xfrm>
            <a:off x="5007077" y="4984877"/>
            <a:ext cx="0" cy="6531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2AA023D-3FEC-C24E-950D-395421251355}"/>
              </a:ext>
            </a:extLst>
          </p:cNvPr>
          <p:cNvSpPr txBox="1"/>
          <p:nvPr/>
        </p:nvSpPr>
        <p:spPr>
          <a:xfrm>
            <a:off x="5726787" y="5008750"/>
            <a:ext cx="1258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Pb-Glass window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A73F8A-60B3-F34E-BD90-DEADD9B07637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4500486" y="4037304"/>
            <a:ext cx="1226301" cy="1263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3138A3F-C5D4-C040-B105-23AF7B2A0D8E}"/>
              </a:ext>
            </a:extLst>
          </p:cNvPr>
          <p:cNvCxnSpPr>
            <a:cxnSpLocks/>
            <a:stCxn id="33" idx="1"/>
          </p:cNvCxnSpPr>
          <p:nvPr/>
        </p:nvCxnSpPr>
        <p:spPr>
          <a:xfrm flipH="1" flipV="1">
            <a:off x="2827941" y="3576082"/>
            <a:ext cx="2898846" cy="17250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AFE8176-CED0-324E-BCBC-CE8FF23FF6D5}"/>
              </a:ext>
            </a:extLst>
          </p:cNvPr>
          <p:cNvSpPr txBox="1"/>
          <p:nvPr/>
        </p:nvSpPr>
        <p:spPr>
          <a:xfrm>
            <a:off x="868936" y="2534500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Door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45A98AE-0A2F-FD49-83D8-A45937122F60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516750" y="2719166"/>
            <a:ext cx="352186" cy="4921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3D8412-67FC-234C-A050-9FB5583332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3881" y="1655832"/>
            <a:ext cx="4849226" cy="3746928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F41DA7E1-FD03-834F-8516-F67EF7672B71}"/>
              </a:ext>
            </a:extLst>
          </p:cNvPr>
          <p:cNvSpPr txBox="1"/>
          <p:nvPr/>
        </p:nvSpPr>
        <p:spPr>
          <a:xfrm>
            <a:off x="7598553" y="5502220"/>
            <a:ext cx="4049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Manipulators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No Operations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Kalideiscope</a:t>
            </a:r>
            <a:r>
              <a:rPr lang="en-US" sz="1600" dirty="0"/>
              <a:t> Pb Glass Windows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733FC94-172D-E24B-8E53-00A6B4B3E62D}"/>
              </a:ext>
            </a:extLst>
          </p:cNvPr>
          <p:cNvSpPr txBox="1"/>
          <p:nvPr/>
        </p:nvSpPr>
        <p:spPr>
          <a:xfrm>
            <a:off x="2668206" y="1216209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128638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79A76A9-A0AE-5343-9B24-6E60D9098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NuMI</a:t>
            </a:r>
            <a:r>
              <a:rPr lang="en-US" dirty="0"/>
              <a:t> </a:t>
            </a:r>
            <a:r>
              <a:rPr lang="en-US" dirty="0" err="1"/>
              <a:t>Workcell</a:t>
            </a:r>
            <a:r>
              <a:rPr lang="en-US" dirty="0"/>
              <a:t> Kaleidoscope Pb Windows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21A010-6BED-5E4C-935E-660692695DD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14D077-D0CE-4A4F-AC5D-0D5BDFCCFD8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98AA3EDC-84CE-5D44-955B-22A59AD2752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A99926F-EB81-5E4B-A58D-D891DB539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8333" y="1016103"/>
            <a:ext cx="5949747" cy="51673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02077FE-FE56-0048-8A17-68A5FE58F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201" y="1016103"/>
            <a:ext cx="5911799" cy="433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2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DFDB-740E-3346-B32D-59CA04156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32610"/>
            <a:ext cx="4529993" cy="646957"/>
          </a:xfrm>
        </p:spPr>
        <p:txBody>
          <a:bodyPr/>
          <a:lstStyle/>
          <a:p>
            <a:r>
              <a:rPr lang="en-US" dirty="0"/>
              <a:t>Horn A with Target in LBNF-20 Work Cell*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29FCB4-29DE-C54C-B162-634CAC7932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P. Hurh | Fermilab Remote Handling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F15D0-E81E-DF4D-99EF-5EBEB4CA18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C663080B-B7DD-F94E-BF93-E5AF96AB217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A4E345-41EB-8343-A6B2-50F9417268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432610"/>
            <a:ext cx="6409267" cy="57504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D72AEE-81C8-AE43-B540-4C2AC3A25E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91" y="3056554"/>
            <a:ext cx="4988402" cy="31265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685AC0-66DD-1545-B443-D9792C79A007}"/>
              </a:ext>
            </a:extLst>
          </p:cNvPr>
          <p:cNvSpPr txBox="1"/>
          <p:nvPr/>
        </p:nvSpPr>
        <p:spPr>
          <a:xfrm>
            <a:off x="151191" y="1386348"/>
            <a:ext cx="49884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Manipulators required for Target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Manipulators will be useful for other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Accommodation of different components/modules complicates viewing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B313B5-9EB5-8A4B-9646-1FB50229B329}"/>
              </a:ext>
            </a:extLst>
          </p:cNvPr>
          <p:cNvSpPr txBox="1"/>
          <p:nvPr/>
        </p:nvSpPr>
        <p:spPr>
          <a:xfrm>
            <a:off x="609600" y="263694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5A5A5A"/>
                </a:solidFill>
              </a:rPr>
              <a:t>(*See E. Harvey-</a:t>
            </a:r>
            <a:r>
              <a:rPr lang="en-US" sz="1800" dirty="0" err="1">
                <a:solidFill>
                  <a:srgbClr val="5A5A5A"/>
                </a:solidFill>
              </a:rPr>
              <a:t>Fishenden</a:t>
            </a:r>
            <a:r>
              <a:rPr lang="en-US" sz="1800" dirty="0">
                <a:solidFill>
                  <a:srgbClr val="5A5A5A"/>
                </a:solidFill>
              </a:rPr>
              <a:t> Talk)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D52AA-A3AD-374B-93C0-E2F3921F8477}"/>
              </a:ext>
            </a:extLst>
          </p:cNvPr>
          <p:cNvSpPr txBox="1"/>
          <p:nvPr/>
        </p:nvSpPr>
        <p:spPr>
          <a:xfrm>
            <a:off x="8338930" y="5874093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2214500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7A1A599-9E01-6840-93A6-4DD8E39E1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77CBF0-46DE-154E-9202-11E8A63EC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8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ABD72BD-D832-C441-BFD0-BF4A583CF872}"/>
              </a:ext>
            </a:extLst>
          </p:cNvPr>
          <p:cNvSpPr txBox="1">
            <a:spLocks/>
          </p:cNvSpPr>
          <p:nvPr/>
        </p:nvSpPr>
        <p:spPr>
          <a:xfrm>
            <a:off x="609600" y="432610"/>
            <a:ext cx="5155353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Horn A Disconnected from Module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8CE610-11B9-2A41-8500-5AA372592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853" y="1007239"/>
            <a:ext cx="6478632" cy="51136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3CF48B-27BC-9C48-8A90-F72A1D5C4158}"/>
              </a:ext>
            </a:extLst>
          </p:cNvPr>
          <p:cNvSpPr txBox="1"/>
          <p:nvPr/>
        </p:nvSpPr>
        <p:spPr>
          <a:xfrm>
            <a:off x="7036421" y="5011983"/>
            <a:ext cx="269051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Serapid</a:t>
            </a:r>
            <a:r>
              <a:rPr lang="en-US" sz="1400" dirty="0"/>
              <a:t> Rigid Chain type: CH60PS2000</a:t>
            </a:r>
          </a:p>
          <a:p>
            <a:r>
              <a:rPr lang="en-US" sz="1400" dirty="0"/>
              <a:t>Stroke 10meters ( 397in)</a:t>
            </a:r>
          </a:p>
          <a:p>
            <a:r>
              <a:rPr lang="en-US" sz="1400" dirty="0"/>
              <a:t>Push-pull force 2,810 </a:t>
            </a:r>
            <a:r>
              <a:rPr lang="en-US" sz="1400" dirty="0" err="1"/>
              <a:t>lbf</a:t>
            </a:r>
            <a:endParaRPr lang="en-US" sz="1400" dirty="0"/>
          </a:p>
          <a:p>
            <a:r>
              <a:rPr lang="en-US" sz="1400" dirty="0"/>
              <a:t>Speed 7 fpm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B47002-6B39-1D40-A7B2-CF978D6D3C60}"/>
              </a:ext>
            </a:extLst>
          </p:cNvPr>
          <p:cNvGrpSpPr/>
          <p:nvPr/>
        </p:nvGrpSpPr>
        <p:grpSpPr>
          <a:xfrm>
            <a:off x="84433" y="1510173"/>
            <a:ext cx="5236450" cy="4610691"/>
            <a:chOff x="5519854" y="379183"/>
            <a:chExt cx="6421124" cy="57904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9AF1799-F71D-49E3-BFA5-017E22E6C5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19854" y="379183"/>
              <a:ext cx="6421124" cy="57904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A72815-4314-4176-8B50-05E315C6FBF9}"/>
                </a:ext>
              </a:extLst>
            </p:cNvPr>
            <p:cNvSpPr txBox="1"/>
            <p:nvPr/>
          </p:nvSpPr>
          <p:spPr>
            <a:xfrm>
              <a:off x="8665438" y="1902042"/>
              <a:ext cx="1020571" cy="425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Module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40CB62-2E46-4631-BAEF-6F506F6B1ACC}"/>
                </a:ext>
              </a:extLst>
            </p:cNvPr>
            <p:cNvSpPr txBox="1"/>
            <p:nvPr/>
          </p:nvSpPr>
          <p:spPr>
            <a:xfrm>
              <a:off x="8742382" y="3744189"/>
              <a:ext cx="939980" cy="425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Horn A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41E40D-6546-1741-B30C-77E1C63E65D4}"/>
              </a:ext>
            </a:extLst>
          </p:cNvPr>
          <p:cNvCxnSpPr>
            <a:stCxn id="13" idx="1"/>
          </p:cNvCxnSpPr>
          <p:nvPr/>
        </p:nvCxnSpPr>
        <p:spPr>
          <a:xfrm flipH="1" flipV="1">
            <a:off x="5887845" y="4850781"/>
            <a:ext cx="1148576" cy="74597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59AD73D6-9A40-E24D-BA4C-8679714D4782}"/>
              </a:ext>
            </a:extLst>
          </p:cNvPr>
          <p:cNvSpPr/>
          <p:nvPr/>
        </p:nvSpPr>
        <p:spPr>
          <a:xfrm>
            <a:off x="9835375" y="4962293"/>
            <a:ext cx="2163109" cy="1158572"/>
          </a:xfrm>
          <a:prstGeom prst="rect">
            <a:avLst/>
          </a:prstGeom>
          <a:solidFill>
            <a:srgbClr val="C4DED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AE72E7-06D2-D64C-B9C9-46F7F7D04631}"/>
              </a:ext>
            </a:extLst>
          </p:cNvPr>
          <p:cNvSpPr txBox="1"/>
          <p:nvPr/>
        </p:nvSpPr>
        <p:spPr>
          <a:xfrm>
            <a:off x="9993609" y="5813087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380361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E88FE5-93EA-4DE6-9EA5-18A0B9C66D8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345" y="1318210"/>
            <a:ext cx="7439438" cy="4826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4BBBA77-A657-4CC7-8D14-D7A5FB7252E1}"/>
              </a:ext>
            </a:extLst>
          </p:cNvPr>
          <p:cNvSpPr txBox="1"/>
          <p:nvPr/>
        </p:nvSpPr>
        <p:spPr>
          <a:xfrm>
            <a:off x="6561735" y="3825365"/>
            <a:ext cx="843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Morgue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8E821-3C3E-4742-8720-9AEA48FDF84D}"/>
              </a:ext>
            </a:extLst>
          </p:cNvPr>
          <p:cNvSpPr txBox="1"/>
          <p:nvPr/>
        </p:nvSpPr>
        <p:spPr>
          <a:xfrm>
            <a:off x="8854068" y="4628347"/>
            <a:ext cx="12856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T-Blocks Pit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60E0F8-0CEA-45CC-B1A2-1F65E59DD17D}"/>
              </a:ext>
            </a:extLst>
          </p:cNvPr>
          <p:cNvSpPr txBox="1"/>
          <p:nvPr/>
        </p:nvSpPr>
        <p:spPr>
          <a:xfrm>
            <a:off x="9152537" y="2587903"/>
            <a:ext cx="85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T-Blocks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EDEE31-FCED-4765-A32E-A727A0EBC04F}"/>
              </a:ext>
            </a:extLst>
          </p:cNvPr>
          <p:cNvCxnSpPr>
            <a:stCxn id="11" idx="1"/>
          </p:cNvCxnSpPr>
          <p:nvPr/>
        </p:nvCxnSpPr>
        <p:spPr>
          <a:xfrm flipH="1">
            <a:off x="9078795" y="2757180"/>
            <a:ext cx="73742" cy="8852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20A1647-79E3-4E6C-86E4-F98732A23AFF}"/>
              </a:ext>
            </a:extLst>
          </p:cNvPr>
          <p:cNvSpPr txBox="1"/>
          <p:nvPr/>
        </p:nvSpPr>
        <p:spPr>
          <a:xfrm>
            <a:off x="7465680" y="5309603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Horn 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4C0819-E4E0-4F64-A0DC-C22E775840B6}"/>
              </a:ext>
            </a:extLst>
          </p:cNvPr>
          <p:cNvSpPr txBox="1"/>
          <p:nvPr/>
        </p:nvSpPr>
        <p:spPr>
          <a:xfrm>
            <a:off x="7231352" y="4567484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Horn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873B93-2BDA-4366-9A03-2EDE0CC66E73}"/>
              </a:ext>
            </a:extLst>
          </p:cNvPr>
          <p:cNvSpPr txBox="1"/>
          <p:nvPr/>
        </p:nvSpPr>
        <p:spPr>
          <a:xfrm>
            <a:off x="7082402" y="2711669"/>
            <a:ext cx="766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Horn A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7FFC468-5E9D-4E68-B5A9-35B0183ABD75}"/>
              </a:ext>
            </a:extLst>
          </p:cNvPr>
          <p:cNvCxnSpPr/>
          <p:nvPr/>
        </p:nvCxnSpPr>
        <p:spPr>
          <a:xfrm>
            <a:off x="7609821" y="2994078"/>
            <a:ext cx="239138" cy="869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574388E-53E0-A44E-8AE8-4E6B5875B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P. Hurh | Fermilab Remote Handling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CCBD1-2F6C-464F-9DD3-8970B9A76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B5912C-5865-4DF5-9ED7-B6651E393D80}" type="slidenum">
              <a:rPr lang="en-US" smtClean="0"/>
              <a:t>9</a:t>
            </a:fld>
            <a:endParaRPr lang="en-US"/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57433970-9AB2-5645-AFF7-6574EBABDC17}"/>
              </a:ext>
            </a:extLst>
          </p:cNvPr>
          <p:cNvSpPr txBox="1">
            <a:spLocks/>
          </p:cNvSpPr>
          <p:nvPr/>
        </p:nvSpPr>
        <p:spPr>
          <a:xfrm>
            <a:off x="609600" y="432610"/>
            <a:ext cx="11057467" cy="646957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Geneva" charset="0"/>
                <a:cs typeface="Geneva" charset="0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l"/>
            <a:r>
              <a:rPr lang="en-US" sz="2200" b="1" dirty="0">
                <a:solidFill>
                  <a:srgbClr val="004C97"/>
                </a:solidFill>
                <a:latin typeface="Helvetica"/>
              </a:rPr>
              <a:t>LBNF Target Hall Morgue Area for Storage of Spent Components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C692A50-DFB7-4747-984C-88C1139DB4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9"/>
          <a:stretch/>
        </p:blipFill>
        <p:spPr>
          <a:xfrm>
            <a:off x="280970" y="1318210"/>
            <a:ext cx="4075058" cy="482657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3E516A0-DB8D-804C-BBE4-07C48CA987C2}"/>
              </a:ext>
            </a:extLst>
          </p:cNvPr>
          <p:cNvSpPr txBox="1"/>
          <p:nvPr/>
        </p:nvSpPr>
        <p:spPr>
          <a:xfrm>
            <a:off x="9580539" y="6117613"/>
            <a:ext cx="28977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(Vladimir </a:t>
            </a:r>
            <a:r>
              <a:rPr lang="en-US" sz="1400" dirty="0" err="1"/>
              <a:t>Sidorov</a:t>
            </a:r>
            <a:r>
              <a:rPr lang="en-US" sz="1400" dirty="0"/>
              <a:t>, FNAL)</a:t>
            </a:r>
          </a:p>
        </p:txBody>
      </p:sp>
    </p:spTree>
    <p:extLst>
      <p:ext uri="{BB962C8B-B14F-4D97-AF65-F5344CB8AC3E}">
        <p14:creationId xmlns:p14="http://schemas.microsoft.com/office/powerpoint/2010/main" val="2836538941"/>
      </p:ext>
    </p:extLst>
  </p:cSld>
  <p:clrMapOvr>
    <a:masterClrMapping/>
  </p:clrMapOvr>
</p:sld>
</file>

<file path=ppt/theme/theme1.xml><?xml version="1.0" encoding="utf-8"?>
<a:theme xmlns:a="http://schemas.openxmlformats.org/drawingml/2006/main" name="LBNF Template_05121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BNF Content-Footer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E136C6823184499040EF32FECB2863" ma:contentTypeVersion="14" ma:contentTypeDescription="Create a new document." ma:contentTypeScope="" ma:versionID="45e09b5f4f65b0de7870b91664cffb53">
  <xsd:schema xmlns:xsd="http://www.w3.org/2001/XMLSchema" xmlns:xs="http://www.w3.org/2001/XMLSchema" xmlns:p="http://schemas.microsoft.com/office/2006/metadata/properties" xmlns:ns1="http://schemas.microsoft.com/sharepoint/v3" xmlns:ns3="217384e2-1cc7-462a-88d5-a9f0c79de128" xmlns:ns4="47630a84-84bd-4c0e-8a4d-0e925dfde686" targetNamespace="http://schemas.microsoft.com/office/2006/metadata/properties" ma:root="true" ma:fieldsID="63698318d5d16a60d43227dcd190ee97" ns1:_="" ns3:_="" ns4:_="">
    <xsd:import namespace="http://schemas.microsoft.com/sharepoint/v3"/>
    <xsd:import namespace="217384e2-1cc7-462a-88d5-a9f0c79de128"/>
    <xsd:import namespace="47630a84-84bd-4c0e-8a4d-0e925dfde68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7384e2-1cc7-462a-88d5-a9f0c79de1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630a84-84bd-4c0e-8a4d-0e925dfde68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65A8348-B893-480E-B73E-F68EF072447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21AB8FB-521F-436B-8DB8-AF19661E6E7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0DF910D-0AE3-4CFE-AB1B-63FDC695CED4}">
  <ds:schemaRefs>
    <ds:schemaRef ds:uri="217384e2-1cc7-462a-88d5-a9f0c79de128"/>
    <ds:schemaRef ds:uri="47630a84-84bd-4c0e-8a4d-0e925dfde6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17339</TotalTime>
  <Words>1241</Words>
  <Application>Microsoft Macintosh PowerPoint</Application>
  <PresentationFormat>Widescreen</PresentationFormat>
  <Paragraphs>341</Paragraphs>
  <Slides>33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Helvetica</vt:lpstr>
      <vt:lpstr>Lucida Grande</vt:lpstr>
      <vt:lpstr>LBNF Template_051215</vt:lpstr>
      <vt:lpstr>LBNF Content-Footer Theme</vt:lpstr>
      <vt:lpstr>  Fermilab Remote Handling</vt:lpstr>
      <vt:lpstr>Remote Handling for LBNF Neutrino Beamline Based Upon NuMI Experience</vt:lpstr>
      <vt:lpstr>LBNF and NuMI Share Similar Facility/Beamline Layout</vt:lpstr>
      <vt:lpstr>Both NuMI and LBNF Utilize Modules to Support Components</vt:lpstr>
      <vt:lpstr>LBNF Will Have More Capable Workcell Than NuMI</vt:lpstr>
      <vt:lpstr>NuMI Workcell Kaleidoscope Pb Windows</vt:lpstr>
      <vt:lpstr>Horn A with Target in LBNF-20 Work Cell*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weeks ago: Remote Handling Incident Damaging NuMI Target TA-05</vt:lpstr>
      <vt:lpstr>Other Existing Systems that LBNF will copy and/or utilize</vt:lpstr>
      <vt:lpstr>C-0 Radioactive Handling &amp; Storage Facility Layout</vt:lpstr>
      <vt:lpstr>Radioactive Component Long-term Storage</vt:lpstr>
      <vt:lpstr>C-0 Large volume Hot Cell (10 ton internal bridge crane and jig crane)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Left Section View of LBNF-20 Target Complex – Target Hall</vt:lpstr>
      <vt:lpstr>Left Section View of LBNF-20 Target Complex –  Support Rooms</vt:lpstr>
      <vt:lpstr>Left Section View of LBNF-20 Target Complex – High Bay</vt:lpstr>
      <vt:lpstr>Left Section View of LBNF-20 Target Hall Complex’s Target Bunker</vt:lpstr>
      <vt:lpstr>Cross Section View of Target and Horn A</vt:lpstr>
      <vt:lpstr>Left Section View of LBNF-30 Absorber Complex</vt:lpstr>
      <vt:lpstr>Left Section View of LBNF-30 Absorber Complex (Continued)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Patrick G Hurh</cp:lastModifiedBy>
  <cp:revision>56</cp:revision>
  <cp:lastPrinted>2015-05-22T11:54:13Z</cp:lastPrinted>
  <dcterms:created xsi:type="dcterms:W3CDTF">2015-04-30T14:29:22Z</dcterms:created>
  <dcterms:modified xsi:type="dcterms:W3CDTF">2022-09-20T15:24:11Z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0x010100FDE136C6823184499040EF32FECB2863</vt:lpwstr>
  </property>
</Properties>
</file>