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4" r:id="rId1"/>
    <p:sldMasterId id="2147483929" r:id="rId2"/>
    <p:sldMasterId id="2147483807" r:id="rId3"/>
    <p:sldMasterId id="2147483794" r:id="rId4"/>
    <p:sldMasterId id="2147483967" r:id="rId5"/>
  </p:sldMasterIdLst>
  <p:notesMasterIdLst>
    <p:notesMasterId r:id="rId53"/>
  </p:notesMasterIdLst>
  <p:sldIdLst>
    <p:sldId id="257" r:id="rId6"/>
    <p:sldId id="258" r:id="rId7"/>
    <p:sldId id="733" r:id="rId8"/>
    <p:sldId id="656" r:id="rId9"/>
    <p:sldId id="664" r:id="rId10"/>
    <p:sldId id="735" r:id="rId11"/>
    <p:sldId id="268" r:id="rId12"/>
    <p:sldId id="739" r:id="rId13"/>
    <p:sldId id="741" r:id="rId14"/>
    <p:sldId id="742" r:id="rId15"/>
    <p:sldId id="743" r:id="rId16"/>
    <p:sldId id="712" r:id="rId17"/>
    <p:sldId id="718" r:id="rId18"/>
    <p:sldId id="261" r:id="rId19"/>
    <p:sldId id="260" r:id="rId20"/>
    <p:sldId id="719" r:id="rId21"/>
    <p:sldId id="259" r:id="rId22"/>
    <p:sldId id="732" r:id="rId23"/>
    <p:sldId id="753" r:id="rId24"/>
    <p:sldId id="736" r:id="rId25"/>
    <p:sldId id="752" r:id="rId26"/>
    <p:sldId id="650" r:id="rId27"/>
    <p:sldId id="715" r:id="rId28"/>
    <p:sldId id="720" r:id="rId29"/>
    <p:sldId id="265" r:id="rId30"/>
    <p:sldId id="713" r:id="rId31"/>
    <p:sldId id="721" r:id="rId32"/>
    <p:sldId id="722" r:id="rId33"/>
    <p:sldId id="714" r:id="rId34"/>
    <p:sldId id="264" r:id="rId35"/>
    <p:sldId id="271" r:id="rId36"/>
    <p:sldId id="696" r:id="rId37"/>
    <p:sldId id="693" r:id="rId38"/>
    <p:sldId id="699" r:id="rId39"/>
    <p:sldId id="701" r:id="rId40"/>
    <p:sldId id="702" r:id="rId41"/>
    <p:sldId id="703" r:id="rId42"/>
    <p:sldId id="717" r:id="rId43"/>
    <p:sldId id="262" r:id="rId44"/>
    <p:sldId id="263" r:id="rId45"/>
    <p:sldId id="723" r:id="rId46"/>
    <p:sldId id="724" r:id="rId47"/>
    <p:sldId id="725" r:id="rId48"/>
    <p:sldId id="731" r:id="rId49"/>
    <p:sldId id="757" r:id="rId50"/>
    <p:sldId id="737" r:id="rId51"/>
    <p:sldId id="75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iding yu" initials="yy" lastIdx="1" clrIdx="0">
    <p:extLst>
      <p:ext uri="{19B8F6BF-5375-455C-9EA6-DF929625EA0E}">
        <p15:presenceInfo xmlns:p15="http://schemas.microsoft.com/office/powerpoint/2012/main" userId="S::yyu79@hawk.iit.edu::7d1e54ba-b76c-46c6-9a41-b4c4b32cb3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498"/>
    <p:restoredTop sz="94659"/>
  </p:normalViewPr>
  <p:slideViewPr>
    <p:cSldViewPr snapToGrid="0" snapToObjects="1">
      <p:cViewPr varScale="1">
        <p:scale>
          <a:sx n="98" d="100"/>
          <a:sy n="98" d="100"/>
        </p:scale>
        <p:origin x="20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0T12:22:36.005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5AECE-C27F-4B45-A2D3-B219D99E83A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D5AB1DB-34D2-491D-932A-BB5B9C6F9CD4}">
      <dgm:prSet/>
      <dgm:spPr>
        <a:solidFill>
          <a:schemeClr val="dk2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Overview of </a:t>
          </a:r>
          <a:r>
            <a:rPr lang="en-US" b="1" dirty="0" err="1">
              <a:solidFill>
                <a:schemeClr val="bg1"/>
              </a:solidFill>
            </a:rPr>
            <a:t>NuMI</a:t>
          </a:r>
          <a:r>
            <a:rPr lang="en-US" b="1" dirty="0">
              <a:solidFill>
                <a:schemeClr val="bg1"/>
              </a:solidFill>
            </a:rPr>
            <a:t> beamline Monitoring system</a:t>
          </a:r>
          <a:endParaRPr lang="en-US" dirty="0">
            <a:solidFill>
              <a:schemeClr val="bg1"/>
            </a:solidFill>
          </a:endParaRPr>
        </a:p>
      </dgm:t>
    </dgm:pt>
    <dgm:pt modelId="{5C1FAA45-A4B9-4892-9A8B-EAE108A463A2}" type="parTrans" cxnId="{417EAD2D-B06B-4440-B806-50B0B6377F1C}">
      <dgm:prSet/>
      <dgm:spPr/>
      <dgm:t>
        <a:bodyPr/>
        <a:lstStyle/>
        <a:p>
          <a:endParaRPr lang="en-US"/>
        </a:p>
      </dgm:t>
    </dgm:pt>
    <dgm:pt modelId="{88239B85-869D-4BB0-8A7C-0A48CC3B04CE}" type="sibTrans" cxnId="{417EAD2D-B06B-4440-B806-50B0B6377F1C}">
      <dgm:prSet/>
      <dgm:spPr/>
      <dgm:t>
        <a:bodyPr/>
        <a:lstStyle/>
        <a:p>
          <a:endParaRPr lang="en-US"/>
        </a:p>
      </dgm:t>
    </dgm:pt>
    <dgm:pt modelId="{E14DCD1B-A6B6-4714-A227-3F01AC74C015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Machine Learning based on measurement data</a:t>
          </a:r>
          <a:endParaRPr lang="en-US" dirty="0">
            <a:solidFill>
              <a:schemeClr val="bg1"/>
            </a:solidFill>
          </a:endParaRPr>
        </a:p>
      </dgm:t>
    </dgm:pt>
    <dgm:pt modelId="{CBA49822-844B-4760-9DAD-14E7C4977046}" type="parTrans" cxnId="{32B364CE-76FE-4B36-BD66-E994906EAF7F}">
      <dgm:prSet/>
      <dgm:spPr/>
      <dgm:t>
        <a:bodyPr/>
        <a:lstStyle/>
        <a:p>
          <a:endParaRPr lang="en-US"/>
        </a:p>
      </dgm:t>
    </dgm:pt>
    <dgm:pt modelId="{B9A23767-622B-4FF4-A9A5-AB5F3A3DD855}" type="sibTrans" cxnId="{32B364CE-76FE-4B36-BD66-E994906EAF7F}">
      <dgm:prSet/>
      <dgm:spPr/>
      <dgm:t>
        <a:bodyPr/>
        <a:lstStyle/>
        <a:p>
          <a:endParaRPr lang="en-US"/>
        </a:p>
      </dgm:t>
    </dgm:pt>
    <dgm:pt modelId="{5D8ECF3C-EC7D-3F4B-A8F7-017BA062EB6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Summary</a:t>
          </a:r>
        </a:p>
      </dgm:t>
    </dgm:pt>
    <dgm:pt modelId="{4C57BFF8-D32A-234D-BFB9-31D634641E9C}" type="sibTrans" cxnId="{BED3D151-B7A3-8F4B-B791-BAD233C36C75}">
      <dgm:prSet/>
      <dgm:spPr/>
      <dgm:t>
        <a:bodyPr/>
        <a:lstStyle/>
        <a:p>
          <a:endParaRPr lang="en-US"/>
        </a:p>
      </dgm:t>
    </dgm:pt>
    <dgm:pt modelId="{F0555AB4-12D4-304B-8BE8-BDAC0B424BDD}" type="parTrans" cxnId="{BED3D151-B7A3-8F4B-B791-BAD233C36C75}">
      <dgm:prSet/>
      <dgm:spPr/>
      <dgm:t>
        <a:bodyPr/>
        <a:lstStyle/>
        <a:p>
          <a:endParaRPr lang="en-US"/>
        </a:p>
      </dgm:t>
    </dgm:pt>
    <dgm:pt modelId="{9C6E381E-FA31-EB4B-88C6-9BC0479086A8}">
      <dgm:prSet/>
      <dgm:spPr>
        <a:solidFill>
          <a:schemeClr val="dk2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Introduction to muon monitor simulation </a:t>
          </a:r>
          <a:endParaRPr lang="en-US" dirty="0">
            <a:solidFill>
              <a:schemeClr val="bg1"/>
            </a:solidFill>
          </a:endParaRPr>
        </a:p>
      </dgm:t>
    </dgm:pt>
    <dgm:pt modelId="{8BCE0B89-7722-914B-8F70-21A6EC080D8F}" type="parTrans" cxnId="{7515CF18-157E-1244-9C91-B51A8D1CEE09}">
      <dgm:prSet/>
      <dgm:spPr/>
      <dgm:t>
        <a:bodyPr/>
        <a:lstStyle/>
        <a:p>
          <a:endParaRPr lang="en-US"/>
        </a:p>
      </dgm:t>
    </dgm:pt>
    <dgm:pt modelId="{54EDEC95-4398-894E-BEA8-A87FEBDDFE9B}" type="sibTrans" cxnId="{7515CF18-157E-1244-9C91-B51A8D1CEE09}">
      <dgm:prSet/>
      <dgm:spPr/>
      <dgm:t>
        <a:bodyPr/>
        <a:lstStyle/>
        <a:p>
          <a:endParaRPr lang="en-US"/>
        </a:p>
      </dgm:t>
    </dgm:pt>
    <dgm:pt modelId="{41F4C9C5-2811-5346-AD5B-E3BB1C1A2911}">
      <dgm:prSet/>
      <dgm:spPr/>
      <dgm:t>
        <a:bodyPr/>
        <a:lstStyle/>
        <a:p>
          <a:r>
            <a:rPr lang="en-US" b="1" dirty="0"/>
            <a:t>Beam parameter effect on pixels at MMs</a:t>
          </a:r>
        </a:p>
      </dgm:t>
    </dgm:pt>
    <dgm:pt modelId="{72BA8CFE-C429-0D49-8D31-A572BA3ABA9E}" type="parTrans" cxnId="{EC4FFBA7-EE25-D14F-908B-DE73FE9BDB3D}">
      <dgm:prSet/>
      <dgm:spPr/>
      <dgm:t>
        <a:bodyPr/>
        <a:lstStyle/>
        <a:p>
          <a:endParaRPr lang="en-US"/>
        </a:p>
      </dgm:t>
    </dgm:pt>
    <dgm:pt modelId="{CB1F5D0E-C235-A948-BA48-7B67E6133F9A}" type="sibTrans" cxnId="{EC4FFBA7-EE25-D14F-908B-DE73FE9BDB3D}">
      <dgm:prSet/>
      <dgm:spPr/>
      <dgm:t>
        <a:bodyPr/>
        <a:lstStyle/>
        <a:p>
          <a:endParaRPr lang="en-US"/>
        </a:p>
      </dgm:t>
    </dgm:pt>
    <dgm:pt modelId="{7299FCA3-90DD-CD4F-8088-E5FD24330280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Compare the simulation with data</a:t>
          </a:r>
        </a:p>
      </dgm:t>
    </dgm:pt>
    <dgm:pt modelId="{280F615D-1D48-7648-B6EC-DF7B8BB62F41}" type="parTrans" cxnId="{724272AD-A337-FD48-90D5-B071C4CEE15F}">
      <dgm:prSet/>
      <dgm:spPr/>
      <dgm:t>
        <a:bodyPr/>
        <a:lstStyle/>
        <a:p>
          <a:endParaRPr lang="en-US"/>
        </a:p>
      </dgm:t>
    </dgm:pt>
    <dgm:pt modelId="{CF5F89AC-A3D8-1649-89AC-7969688C4514}" type="sibTrans" cxnId="{724272AD-A337-FD48-90D5-B071C4CEE15F}">
      <dgm:prSet/>
      <dgm:spPr/>
      <dgm:t>
        <a:bodyPr/>
        <a:lstStyle/>
        <a:p>
          <a:endParaRPr lang="en-US"/>
        </a:p>
      </dgm:t>
    </dgm:pt>
    <dgm:pt modelId="{41890665-4A32-B540-921E-3A3B38CCD35A}" type="pres">
      <dgm:prSet presAssocID="{FCF5AECE-C27F-4B45-A2D3-B219D99E83A6}" presName="linear" presStyleCnt="0">
        <dgm:presLayoutVars>
          <dgm:animLvl val="lvl"/>
          <dgm:resizeHandles val="exact"/>
        </dgm:presLayoutVars>
      </dgm:prSet>
      <dgm:spPr/>
    </dgm:pt>
    <dgm:pt modelId="{E07D6811-F12C-EA4A-856E-5C3F2C924B37}" type="pres">
      <dgm:prSet presAssocID="{6D5AB1DB-34D2-491D-932A-BB5B9C6F9CD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B9D6D71-FC56-A44D-9E77-1FA0B76E600C}" type="pres">
      <dgm:prSet presAssocID="{88239B85-869D-4BB0-8A7C-0A48CC3B04CE}" presName="spacer" presStyleCnt="0"/>
      <dgm:spPr/>
    </dgm:pt>
    <dgm:pt modelId="{352477D7-7816-D14E-BD41-0B62F7931C35}" type="pres">
      <dgm:prSet presAssocID="{9C6E381E-FA31-EB4B-88C6-9BC0479086A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240C639-8650-C64C-AC86-C1C04C14857E}" type="pres">
      <dgm:prSet presAssocID="{54EDEC95-4398-894E-BEA8-A87FEBDDFE9B}" presName="spacer" presStyleCnt="0"/>
      <dgm:spPr/>
    </dgm:pt>
    <dgm:pt modelId="{85D0B930-5797-9841-9A5C-DFC13D8889A2}" type="pres">
      <dgm:prSet presAssocID="{7299FCA3-90DD-CD4F-8088-E5FD2433028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B5A3A0C-CD4C-144E-B646-41D326655CE8}" type="pres">
      <dgm:prSet presAssocID="{CF5F89AC-A3D8-1649-89AC-7969688C4514}" presName="spacer" presStyleCnt="0"/>
      <dgm:spPr/>
    </dgm:pt>
    <dgm:pt modelId="{5EE7D437-3B59-704B-B254-E46D8CDBC3B2}" type="pres">
      <dgm:prSet presAssocID="{41F4C9C5-2811-5346-AD5B-E3BB1C1A291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BCBB5E3-C5E3-244F-8050-4F927BF1619B}" type="pres">
      <dgm:prSet presAssocID="{CB1F5D0E-C235-A948-BA48-7B67E6133F9A}" presName="spacer" presStyleCnt="0"/>
      <dgm:spPr/>
    </dgm:pt>
    <dgm:pt modelId="{3067017E-BEAE-8242-B3C1-5A319ED65AF2}" type="pres">
      <dgm:prSet presAssocID="{E14DCD1B-A6B6-4714-A227-3F01AC74C01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11E2D7E-88DE-2943-845A-DD2730AC14A2}" type="pres">
      <dgm:prSet presAssocID="{B9A23767-622B-4FF4-A9A5-AB5F3A3DD855}" presName="spacer" presStyleCnt="0"/>
      <dgm:spPr/>
    </dgm:pt>
    <dgm:pt modelId="{94ECC79C-8774-474F-AFF4-C6124A651383}" type="pres">
      <dgm:prSet presAssocID="{5D8ECF3C-EC7D-3F4B-A8F7-017BA062EB6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C31E814-7E4F-3F4D-89C9-0AC28BEDEA3D}" type="presOf" srcId="{5D8ECF3C-EC7D-3F4B-A8F7-017BA062EB6F}" destId="{94ECC79C-8774-474F-AFF4-C6124A651383}" srcOrd="0" destOrd="0" presId="urn:microsoft.com/office/officeart/2005/8/layout/vList2"/>
    <dgm:cxn modelId="{7515CF18-157E-1244-9C91-B51A8D1CEE09}" srcId="{FCF5AECE-C27F-4B45-A2D3-B219D99E83A6}" destId="{9C6E381E-FA31-EB4B-88C6-9BC0479086A8}" srcOrd="1" destOrd="0" parTransId="{8BCE0B89-7722-914B-8F70-21A6EC080D8F}" sibTransId="{54EDEC95-4398-894E-BEA8-A87FEBDDFE9B}"/>
    <dgm:cxn modelId="{417EAD2D-B06B-4440-B806-50B0B6377F1C}" srcId="{FCF5AECE-C27F-4B45-A2D3-B219D99E83A6}" destId="{6D5AB1DB-34D2-491D-932A-BB5B9C6F9CD4}" srcOrd="0" destOrd="0" parTransId="{5C1FAA45-A4B9-4892-9A8B-EAE108A463A2}" sibTransId="{88239B85-869D-4BB0-8A7C-0A48CC3B04CE}"/>
    <dgm:cxn modelId="{BED3D151-B7A3-8F4B-B791-BAD233C36C75}" srcId="{FCF5AECE-C27F-4B45-A2D3-B219D99E83A6}" destId="{5D8ECF3C-EC7D-3F4B-A8F7-017BA062EB6F}" srcOrd="5" destOrd="0" parTransId="{F0555AB4-12D4-304B-8BE8-BDAC0B424BDD}" sibTransId="{4C57BFF8-D32A-234D-BFB9-31D634641E9C}"/>
    <dgm:cxn modelId="{14D20A58-2ECA-6A41-8961-9BAFA62C84D1}" type="presOf" srcId="{41F4C9C5-2811-5346-AD5B-E3BB1C1A2911}" destId="{5EE7D437-3B59-704B-B254-E46D8CDBC3B2}" srcOrd="0" destOrd="0" presId="urn:microsoft.com/office/officeart/2005/8/layout/vList2"/>
    <dgm:cxn modelId="{C0C6D392-615A-D741-9B59-24696F5D67B6}" type="presOf" srcId="{E14DCD1B-A6B6-4714-A227-3F01AC74C015}" destId="{3067017E-BEAE-8242-B3C1-5A319ED65AF2}" srcOrd="0" destOrd="0" presId="urn:microsoft.com/office/officeart/2005/8/layout/vList2"/>
    <dgm:cxn modelId="{C38A80A4-9BDD-6443-AA55-DFAE4322FA35}" type="presOf" srcId="{FCF5AECE-C27F-4B45-A2D3-B219D99E83A6}" destId="{41890665-4A32-B540-921E-3A3B38CCD35A}" srcOrd="0" destOrd="0" presId="urn:microsoft.com/office/officeart/2005/8/layout/vList2"/>
    <dgm:cxn modelId="{EC4FFBA7-EE25-D14F-908B-DE73FE9BDB3D}" srcId="{FCF5AECE-C27F-4B45-A2D3-B219D99E83A6}" destId="{41F4C9C5-2811-5346-AD5B-E3BB1C1A2911}" srcOrd="3" destOrd="0" parTransId="{72BA8CFE-C429-0D49-8D31-A572BA3ABA9E}" sibTransId="{CB1F5D0E-C235-A948-BA48-7B67E6133F9A}"/>
    <dgm:cxn modelId="{724272AD-A337-FD48-90D5-B071C4CEE15F}" srcId="{FCF5AECE-C27F-4B45-A2D3-B219D99E83A6}" destId="{7299FCA3-90DD-CD4F-8088-E5FD24330280}" srcOrd="2" destOrd="0" parTransId="{280F615D-1D48-7648-B6EC-DF7B8BB62F41}" sibTransId="{CF5F89AC-A3D8-1649-89AC-7969688C4514}"/>
    <dgm:cxn modelId="{440005BF-4F83-9145-82E8-ED2FF8BA08D6}" type="presOf" srcId="{7299FCA3-90DD-CD4F-8088-E5FD24330280}" destId="{85D0B930-5797-9841-9A5C-DFC13D8889A2}" srcOrd="0" destOrd="0" presId="urn:microsoft.com/office/officeart/2005/8/layout/vList2"/>
    <dgm:cxn modelId="{173990CC-2BC6-D944-9AC7-7E45FA187D7B}" type="presOf" srcId="{9C6E381E-FA31-EB4B-88C6-9BC0479086A8}" destId="{352477D7-7816-D14E-BD41-0B62F7931C35}" srcOrd="0" destOrd="0" presId="urn:microsoft.com/office/officeart/2005/8/layout/vList2"/>
    <dgm:cxn modelId="{32B364CE-76FE-4B36-BD66-E994906EAF7F}" srcId="{FCF5AECE-C27F-4B45-A2D3-B219D99E83A6}" destId="{E14DCD1B-A6B6-4714-A227-3F01AC74C015}" srcOrd="4" destOrd="0" parTransId="{CBA49822-844B-4760-9DAD-14E7C4977046}" sibTransId="{B9A23767-622B-4FF4-A9A5-AB5F3A3DD855}"/>
    <dgm:cxn modelId="{09C1ACE6-46E5-524F-A44A-2C283C393861}" type="presOf" srcId="{6D5AB1DB-34D2-491D-932A-BB5B9C6F9CD4}" destId="{E07D6811-F12C-EA4A-856E-5C3F2C924B37}" srcOrd="0" destOrd="0" presId="urn:microsoft.com/office/officeart/2005/8/layout/vList2"/>
    <dgm:cxn modelId="{A2B52627-CD37-8648-9712-DD412983A1F1}" type="presParOf" srcId="{41890665-4A32-B540-921E-3A3B38CCD35A}" destId="{E07D6811-F12C-EA4A-856E-5C3F2C924B37}" srcOrd="0" destOrd="0" presId="urn:microsoft.com/office/officeart/2005/8/layout/vList2"/>
    <dgm:cxn modelId="{2DD2386B-EB9D-A848-843F-709902B0DCEC}" type="presParOf" srcId="{41890665-4A32-B540-921E-3A3B38CCD35A}" destId="{DB9D6D71-FC56-A44D-9E77-1FA0B76E600C}" srcOrd="1" destOrd="0" presId="urn:microsoft.com/office/officeart/2005/8/layout/vList2"/>
    <dgm:cxn modelId="{1060BAC4-0FC9-E64D-BA85-BF007B4FC7AA}" type="presParOf" srcId="{41890665-4A32-B540-921E-3A3B38CCD35A}" destId="{352477D7-7816-D14E-BD41-0B62F7931C35}" srcOrd="2" destOrd="0" presId="urn:microsoft.com/office/officeart/2005/8/layout/vList2"/>
    <dgm:cxn modelId="{851719EB-52BE-BC4C-9F15-BBA131150601}" type="presParOf" srcId="{41890665-4A32-B540-921E-3A3B38CCD35A}" destId="{0240C639-8650-C64C-AC86-C1C04C14857E}" srcOrd="3" destOrd="0" presId="urn:microsoft.com/office/officeart/2005/8/layout/vList2"/>
    <dgm:cxn modelId="{CCB93E75-335B-A145-AED1-D5972A593436}" type="presParOf" srcId="{41890665-4A32-B540-921E-3A3B38CCD35A}" destId="{85D0B930-5797-9841-9A5C-DFC13D8889A2}" srcOrd="4" destOrd="0" presId="urn:microsoft.com/office/officeart/2005/8/layout/vList2"/>
    <dgm:cxn modelId="{3142142F-3DD0-3F41-8CC2-B87EFE380FF9}" type="presParOf" srcId="{41890665-4A32-B540-921E-3A3B38CCD35A}" destId="{CB5A3A0C-CD4C-144E-B646-41D326655CE8}" srcOrd="5" destOrd="0" presId="urn:microsoft.com/office/officeart/2005/8/layout/vList2"/>
    <dgm:cxn modelId="{6A9D5E05-6601-CF4C-82D3-855B3E3733CA}" type="presParOf" srcId="{41890665-4A32-B540-921E-3A3B38CCD35A}" destId="{5EE7D437-3B59-704B-B254-E46D8CDBC3B2}" srcOrd="6" destOrd="0" presId="urn:microsoft.com/office/officeart/2005/8/layout/vList2"/>
    <dgm:cxn modelId="{7AEE7AE7-2A38-4F4D-8DC5-2EFFA7DC817D}" type="presParOf" srcId="{41890665-4A32-B540-921E-3A3B38CCD35A}" destId="{7BCBB5E3-C5E3-244F-8050-4F927BF1619B}" srcOrd="7" destOrd="0" presId="urn:microsoft.com/office/officeart/2005/8/layout/vList2"/>
    <dgm:cxn modelId="{E091955E-5FAD-E949-8AC5-14EBAA8D3F7A}" type="presParOf" srcId="{41890665-4A32-B540-921E-3A3B38CCD35A}" destId="{3067017E-BEAE-8242-B3C1-5A319ED65AF2}" srcOrd="8" destOrd="0" presId="urn:microsoft.com/office/officeart/2005/8/layout/vList2"/>
    <dgm:cxn modelId="{C64AA605-3C32-274A-B683-4C959818A863}" type="presParOf" srcId="{41890665-4A32-B540-921E-3A3B38CCD35A}" destId="{C11E2D7E-88DE-2943-845A-DD2730AC14A2}" srcOrd="9" destOrd="0" presId="urn:microsoft.com/office/officeart/2005/8/layout/vList2"/>
    <dgm:cxn modelId="{D670B474-1E1A-D645-9E1A-3BA91D43D484}" type="presParOf" srcId="{41890665-4A32-B540-921E-3A3B38CCD35A}" destId="{94ECC79C-8774-474F-AFF4-C6124A65138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D6811-F12C-EA4A-856E-5C3F2C924B37}">
      <dsp:nvSpPr>
        <dsp:cNvPr id="0" name=""/>
        <dsp:cNvSpPr/>
      </dsp:nvSpPr>
      <dsp:spPr>
        <a:xfrm>
          <a:off x="0" y="279716"/>
          <a:ext cx="8411221" cy="767520"/>
        </a:xfrm>
        <a:prstGeom prst="roundRect">
          <a:avLst/>
        </a:prstGeom>
        <a:solidFill>
          <a:schemeClr val="dk2">
            <a:hueOff val="0"/>
            <a:satOff val="0"/>
            <a:lum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Overview of </a:t>
          </a:r>
          <a:r>
            <a:rPr lang="en-US" sz="3200" b="1" kern="1200" dirty="0" err="1">
              <a:solidFill>
                <a:schemeClr val="bg1"/>
              </a:solidFill>
            </a:rPr>
            <a:t>NuMI</a:t>
          </a:r>
          <a:r>
            <a:rPr lang="en-US" sz="3200" b="1" kern="1200" dirty="0">
              <a:solidFill>
                <a:schemeClr val="bg1"/>
              </a:solidFill>
            </a:rPr>
            <a:t> beamline Monitoring system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37467" y="317183"/>
        <a:ext cx="8336287" cy="692586"/>
      </dsp:txXfrm>
    </dsp:sp>
    <dsp:sp modelId="{352477D7-7816-D14E-BD41-0B62F7931C35}">
      <dsp:nvSpPr>
        <dsp:cNvPr id="0" name=""/>
        <dsp:cNvSpPr/>
      </dsp:nvSpPr>
      <dsp:spPr>
        <a:xfrm>
          <a:off x="0" y="1139396"/>
          <a:ext cx="8411221" cy="767520"/>
        </a:xfrm>
        <a:prstGeom prst="roundRect">
          <a:avLst/>
        </a:prstGeom>
        <a:solidFill>
          <a:schemeClr val="dk2">
            <a:hueOff val="0"/>
            <a:satOff val="0"/>
            <a:lum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Introduction to muon monitor simulation 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37467" y="1176863"/>
        <a:ext cx="8336287" cy="692586"/>
      </dsp:txXfrm>
    </dsp:sp>
    <dsp:sp modelId="{85D0B930-5797-9841-9A5C-DFC13D8889A2}">
      <dsp:nvSpPr>
        <dsp:cNvPr id="0" name=""/>
        <dsp:cNvSpPr/>
      </dsp:nvSpPr>
      <dsp:spPr>
        <a:xfrm>
          <a:off x="0" y="1999077"/>
          <a:ext cx="8411221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Compare the simulation with data</a:t>
          </a:r>
        </a:p>
      </dsp:txBody>
      <dsp:txXfrm>
        <a:off x="37467" y="2036544"/>
        <a:ext cx="8336287" cy="692586"/>
      </dsp:txXfrm>
    </dsp:sp>
    <dsp:sp modelId="{5EE7D437-3B59-704B-B254-E46D8CDBC3B2}">
      <dsp:nvSpPr>
        <dsp:cNvPr id="0" name=""/>
        <dsp:cNvSpPr/>
      </dsp:nvSpPr>
      <dsp:spPr>
        <a:xfrm>
          <a:off x="0" y="2858757"/>
          <a:ext cx="8411221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Beam parameter effect on pixels at MMs</a:t>
          </a:r>
        </a:p>
      </dsp:txBody>
      <dsp:txXfrm>
        <a:off x="37467" y="2896224"/>
        <a:ext cx="8336287" cy="692586"/>
      </dsp:txXfrm>
    </dsp:sp>
    <dsp:sp modelId="{3067017E-BEAE-8242-B3C1-5A319ED65AF2}">
      <dsp:nvSpPr>
        <dsp:cNvPr id="0" name=""/>
        <dsp:cNvSpPr/>
      </dsp:nvSpPr>
      <dsp:spPr>
        <a:xfrm>
          <a:off x="0" y="3718437"/>
          <a:ext cx="8411221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Machine Learning based on measurement data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37467" y="3755904"/>
        <a:ext cx="8336287" cy="692586"/>
      </dsp:txXfrm>
    </dsp:sp>
    <dsp:sp modelId="{94ECC79C-8774-474F-AFF4-C6124A651383}">
      <dsp:nvSpPr>
        <dsp:cNvPr id="0" name=""/>
        <dsp:cNvSpPr/>
      </dsp:nvSpPr>
      <dsp:spPr>
        <a:xfrm>
          <a:off x="0" y="4578117"/>
          <a:ext cx="8411221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Summary</a:t>
          </a:r>
        </a:p>
      </dsp:txBody>
      <dsp:txXfrm>
        <a:off x="37467" y="4615584"/>
        <a:ext cx="8336287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13BDF-E034-F442-B469-721E56AF59C8}" type="datetimeFigureOut">
              <a:rPr lang="en-US" smtClean="0"/>
              <a:t>9/20/22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1E5D5-3306-9B44-885C-001C34836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9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54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5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0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3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74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2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42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2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98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83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05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22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0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5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6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03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17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9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59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6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55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4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21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19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68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67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37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20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5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39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50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11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01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42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93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79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08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13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2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5160-F41C-0947-B07D-9CFCC7A53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CA1EC-0511-3041-AA1E-741980D7E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8A6FE-297B-9948-91E1-2EA98130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3963D-B3C9-0C44-B988-B9D27EC3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FE4D6-B2D7-F240-9DFD-DD27CF69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5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23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302F-A9DA-8F4B-81A9-41D22F278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DF05-7FD1-4744-926D-F6A27475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420D4-1E3A-C44C-8E8E-50E690B4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8596F-D21C-CF41-A56E-2973C839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9CBEB-CA7B-4F4E-BF79-6705D52D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01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4CE9-5E85-7248-B750-211A5E17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FCE05-4969-4041-9ACC-6D8776FE7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B4EF1-8F55-C04A-9FDA-1E80E71CB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02E85-49FB-1B44-9AA4-BF06EE9C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FEFA-EF63-634A-AA7F-F6D8ED65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7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7144-4351-B544-B326-89E847BE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DE760-A17C-7845-AAED-B6254BDF1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4EB58-308E-D043-A7FE-D61E9E65A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8648-64EF-7745-A544-CA6EDE6B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D5380-C154-B049-A475-E57401A1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A8438-91FC-8C43-9A18-2D2D2BD1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25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3FCF-EECF-BC43-8DF1-C0CED186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3A45E-2305-7F4E-8B18-2B7DC3A40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2C7FF-3D5E-0648-BEE7-9375BCC8E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01C95-C075-A241-9401-2A7C07519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D4436-4A0A-FA45-8C43-5D00EDC01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891C6-B8A3-D54B-B22C-69D8429C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CA042-DF88-0949-AE5F-72B4E023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65C3A-F57F-554B-83F2-442FD778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0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272C-7B06-414B-BC79-B42303B5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9C677-0AAE-4C43-8994-AD9C160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13640-059C-0C4A-846D-A3B4A0B5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F5A1C-9BB5-2E4F-AE98-B8C241A4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217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28887-81AB-FB4E-B8CC-3AA5602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370DB-3CCE-8940-99D2-38BBDB1E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E14A3-75D6-634B-90BC-26B9FDD4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9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C3DFC-C5BD-3147-875C-B0D92A35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FB0B-DC85-BF46-90FA-273DBC329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37B83-EDDD-A642-B1BA-6529CBE19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46D38-A43C-F047-AC1D-825FA060D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65536-347D-C644-815B-03E8F9CD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FF1D4-13E1-7F42-8AA1-75D9B9F6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5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AD2D5-F460-0641-BC17-741362269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3B39A-CC4F-9A4A-9D32-AE5B407C8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D7D3C-7FA4-C64D-BF7A-1F07AA7A7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81A74-3DE1-9F46-AE46-4A8EC75C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47201-C916-9A4F-A828-5BA26FBE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CA7C4-AB84-0A4E-87F3-D06EB145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52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303B-66DF-F44F-AD7B-1E2B8C3F6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07C7D-0ADB-3F48-8870-04D95FF78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A1CF4-9CE3-1E4F-A676-369D757D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78E80-8507-A749-8045-6CCBA990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5E3C-DB1C-2247-B0A3-2E5FC5803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71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FA882-7E99-ED40-B598-429B48429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EBD415-D2CA-4A49-AD8B-203865D0A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84A4-7BC4-3A4D-B3AF-66489928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569E5-44DF-324D-85F7-8C400ABA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F3EB-0B5A-444E-87B9-EC72F9B2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3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7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8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9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17" r:id="rId9"/>
    <p:sldLayoutId id="2147483918" r:id="rId10"/>
    <p:sldLayoutId id="2147483919" r:id="rId11"/>
    <p:sldLayoutId id="214748392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18" r:id="rId2"/>
    <p:sldLayoutId id="2147483817" r:id="rId3"/>
    <p:sldLayoutId id="2147483816" r:id="rId4"/>
    <p:sldLayoutId id="2147483815" r:id="rId5"/>
    <p:sldLayoutId id="2147483814" r:id="rId6"/>
    <p:sldLayoutId id="2147483813" r:id="rId7"/>
    <p:sldLayoutId id="2147483812" r:id="rId8"/>
    <p:sldLayoutId id="2147483811" r:id="rId9"/>
    <p:sldLayoutId id="2147483810" r:id="rId10"/>
    <p:sldLayoutId id="2147483808" r:id="rId11"/>
    <p:sldLayoutId id="214748380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82" r:id="rId5"/>
    <p:sldLayoutId id="2147483783" r:id="rId6"/>
    <p:sldLayoutId id="2147483789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DFC80B-6AD2-E74D-BB6B-D40F6E8A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1029D-F1C0-0949-9A26-0245FB85F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7449F-55C7-BF41-859F-2B9C131EC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98840-4F89-8745-AA82-03551EAE7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B7904-21C3-8C4A-B318-03887557B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3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indico.fnal.gov/event/53004/contributions/244271/author/251037" TargetMode="External"/><Relationship Id="rId7" Type="http://schemas.openxmlformats.org/officeDocument/2006/relationships/hyperlink" Target="https://indico.fnal.gov/event/53004/contributions/244271/author/251039" TargetMode="External"/><Relationship Id="rId2" Type="http://schemas.openxmlformats.org/officeDocument/2006/relationships/hyperlink" Target="https://indico.fnal.gov/event/53004/contributions/244271/author/251036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indico.fnal.gov/event/53004/contributions/244271/author/251042" TargetMode="External"/><Relationship Id="rId5" Type="http://schemas.openxmlformats.org/officeDocument/2006/relationships/hyperlink" Target="https://indico.fnal.gov/event/53004/contributions/244271/author/251043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indico.fnal.gov/event/53004/contributions/244271/author/251041" TargetMode="Externa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gi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5.xml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image" Target="../media/image15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F01AF-ED8A-8F4B-BFD9-F2058B996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09" y="1197545"/>
            <a:ext cx="11115033" cy="7389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 err="1"/>
              <a:t>NuMI</a:t>
            </a:r>
            <a:r>
              <a:rPr lang="en-US" b="1" dirty="0"/>
              <a:t> Beam Monitoring Simulation and Data Analysis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3200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849A3-B460-064E-B460-56493DD05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35" y="3568062"/>
            <a:ext cx="2959967" cy="2586413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algn="l"/>
            <a:r>
              <a:rPr lang="en-US" b="1" i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Yiding Yu</a:t>
            </a:r>
            <a:r>
              <a:rPr lang="en-US" b="1" i="1" u="sng" dirty="0"/>
              <a:t> </a:t>
            </a:r>
          </a:p>
          <a:p>
            <a:pPr algn="l"/>
            <a:r>
              <a:rPr lang="en-US" b="1" i="1" u="sng" dirty="0"/>
              <a:t>Don </a:t>
            </a:r>
            <a:r>
              <a:rPr lang="en-US" b="1" i="1" u="sng" dirty="0" err="1"/>
              <a:t>Athula</a:t>
            </a:r>
            <a:r>
              <a:rPr lang="en-US" b="1" i="1" u="sng" dirty="0"/>
              <a:t> Wickremasinghe </a:t>
            </a:r>
          </a:p>
          <a:p>
            <a:pPr algn="l"/>
            <a:r>
              <a:rPr lang="en-US" b="1" i="1" u="sng" dirty="0"/>
              <a:t>Pavel </a:t>
            </a:r>
            <a:r>
              <a:rPr lang="en-US" b="1" i="1" u="sng" dirty="0" err="1"/>
              <a:t>Snopok</a:t>
            </a:r>
            <a:endParaRPr lang="en-US" b="1" i="1" u="sng" dirty="0"/>
          </a:p>
          <a:p>
            <a:pPr algn="l"/>
            <a:r>
              <a:rPr lang="en-US" b="1" i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Eduardo Ossorio</a:t>
            </a:r>
            <a:r>
              <a:rPr lang="en-US" b="1" i="1" u="sng" dirty="0"/>
              <a:t> </a:t>
            </a:r>
          </a:p>
          <a:p>
            <a:pPr algn="l"/>
            <a:r>
              <a:rPr lang="en-US" b="1" i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Jennifer Thomas </a:t>
            </a:r>
            <a:endParaRPr lang="en-US" b="1" i="1" u="sng" dirty="0"/>
          </a:p>
          <a:p>
            <a:pPr algn="l"/>
            <a:r>
              <a:rPr lang="en-US" b="1" i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Katsuya Yonehara </a:t>
            </a:r>
            <a:endParaRPr lang="en-US" b="1" i="1" u="sng" dirty="0"/>
          </a:p>
          <a:p>
            <a:pPr algn="l"/>
            <a:r>
              <a:rPr lang="en-US" b="1" i="1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Sudeshna Ganguly</a:t>
            </a:r>
            <a:endParaRPr lang="en-US" b="1" i="1" u="sng" dirty="0"/>
          </a:p>
          <a:p>
            <a:pPr algn="l"/>
            <a:r>
              <a:rPr lang="en-US" b="1" i="1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 Carroll </a:t>
            </a:r>
            <a:br>
              <a:rPr lang="en-US" b="1" i="1" u="sng" dirty="0"/>
            </a:br>
            <a:endParaRPr lang="en-US" b="1" i="1" u="sng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BF902D14-1FCD-824B-B147-66FB0903E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999" y="3232539"/>
            <a:ext cx="3839571" cy="115187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94D04AAF-CCC5-4D4F-AA57-B2DFF5CFF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0761" y="4861269"/>
            <a:ext cx="1511300" cy="1079500"/>
          </a:xfrm>
          <a:prstGeom prst="rect">
            <a:avLst/>
          </a:prstGeom>
        </p:spPr>
      </p:pic>
      <p:pic>
        <p:nvPicPr>
          <p:cNvPr id="7" name="Picture 6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0CB64EA-2D38-AC40-9F22-7294AA4E7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2061" y="4766019"/>
            <a:ext cx="4381500" cy="127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2EA3CC-3FE8-E148-8032-FB9482B46825}"/>
              </a:ext>
            </a:extLst>
          </p:cNvPr>
          <p:cNvSpPr txBox="1"/>
          <p:nvPr/>
        </p:nvSpPr>
        <p:spPr>
          <a:xfrm>
            <a:off x="3393515" y="4861268"/>
            <a:ext cx="3595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NBI2022</a:t>
            </a:r>
            <a:br>
              <a:rPr lang="en-US" i="1" dirty="0"/>
            </a:br>
            <a:r>
              <a:rPr lang="en-US" i="1" dirty="0"/>
              <a:t>Abingdon, UK </a:t>
            </a:r>
          </a:p>
          <a:p>
            <a:r>
              <a:rPr lang="en-US" i="1" dirty="0"/>
              <a:t>Sep 20, 2022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1A4FA7-DE03-2D4A-80EB-B37D5D1F4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136C5-6C2D-C143-A154-E4DB7F73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D83D0-54C6-C846-B52B-80CD9875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A6BE1-81EA-EC40-97BD-0E49F062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33C91-AA51-4443-BFD4-B395BD0D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2C08D-C135-B848-83B2-16EBDE8A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F58B1-4C71-AD43-B689-989382B1C0B2}"/>
              </a:ext>
            </a:extLst>
          </p:cNvPr>
          <p:cNvSpPr txBox="1"/>
          <p:nvPr/>
        </p:nvSpPr>
        <p:spPr>
          <a:xfrm>
            <a:off x="421341" y="207055"/>
            <a:ext cx="11349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Muon beam centroid vs proton beam position at MMs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> (validating the simulation)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B5C2B-D1BF-994A-A1A8-8102ADF2A75F}"/>
              </a:ext>
            </a:extLst>
          </p:cNvPr>
          <p:cNvSpPr txBox="1"/>
          <p:nvPr/>
        </p:nvSpPr>
        <p:spPr>
          <a:xfrm>
            <a:off x="708273" y="5553359"/>
            <a:ext cx="103005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can see three muon monitors are responding differently to the proton beam variations from the different slopes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results are consistent with data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311239C-A73A-8440-AB51-82670ADE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1" y="1196268"/>
            <a:ext cx="5842000" cy="43815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7FE65716-8ABB-4241-8181-BF8606AB9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518" y="1190026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2FCD841-27E8-ED49-A790-ED0F411B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099" y="687319"/>
            <a:ext cx="7986697" cy="5483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9A6AA-4D0A-BC4A-80AE-35DBAA86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3791" y="352283"/>
            <a:ext cx="7488687" cy="413715"/>
          </a:xfrm>
        </p:spPr>
        <p:txBody>
          <a:bodyPr>
            <a:noAutofit/>
          </a:bodyPr>
          <a:lstStyle/>
          <a:p>
            <a:r>
              <a:rPr lang="en-US" sz="2800" dirty="0"/>
              <a:t>DATA VS SIM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278D0-7F8B-C041-91F4-04B54CBA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B6D66-807E-544C-8B68-3C956D918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44F64-F210-FA41-A988-0DB0C8242A65}"/>
              </a:ext>
            </a:extLst>
          </p:cNvPr>
          <p:cNvSpPr txBox="1"/>
          <p:nvPr/>
        </p:nvSpPr>
        <p:spPr>
          <a:xfrm>
            <a:off x="476518" y="232577"/>
            <a:ext cx="11349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</a:rPr>
              <a:t>Muon monitor pixel study</a:t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b="1" dirty="0">
                <a:solidFill>
                  <a:srgbClr val="0070C0"/>
                </a:solidFill>
              </a:rPr>
              <a:t>(validating the simulation)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580C7-07F4-B54F-A0A4-B4A5474209A3}"/>
              </a:ext>
            </a:extLst>
          </p:cNvPr>
          <p:cNvSpPr txBox="1"/>
          <p:nvPr/>
        </p:nvSpPr>
        <p:spPr>
          <a:xfrm>
            <a:off x="590819" y="1067277"/>
            <a:ext cx="400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simulation shows similar trends with some quantitative differences with data in some key pixels.</a:t>
            </a:r>
          </a:p>
          <a:p>
            <a:endParaRPr lang="en-US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41DC0-299B-6E41-90A5-BE691A2775A0}"/>
              </a:ext>
            </a:extLst>
          </p:cNvPr>
          <p:cNvSpPr txBox="1"/>
          <p:nvPr/>
        </p:nvSpPr>
        <p:spPr>
          <a:xfrm>
            <a:off x="476518" y="2821603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Blue: data of latest beam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Red: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events of data and simulation are normalized by the value of signal/events of  0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DF9E-377B-6140-BEA8-DB80AE85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8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9581-B3FE-E443-A733-C99F9F1C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38"/>
            <a:ext cx="10515600" cy="1325563"/>
          </a:xfrm>
        </p:spPr>
        <p:txBody>
          <a:bodyPr/>
          <a:lstStyle/>
          <a:p>
            <a:pPr lvl="0"/>
            <a:r>
              <a:rPr lang="en-US" b="1" dirty="0">
                <a:solidFill>
                  <a:schemeClr val="accent1"/>
                </a:solidFill>
              </a:rPr>
              <a:t>Beam parameter effect on pixels at 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5645-36B2-464C-9A0C-AFA46919F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342" y="574767"/>
            <a:ext cx="10894423" cy="3807678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The study about the effect of some parameters at pixels of MMs</a:t>
            </a:r>
          </a:p>
          <a:p>
            <a:pPr lvl="1"/>
            <a:r>
              <a:rPr lang="en-US" sz="1800" dirty="0"/>
              <a:t>Horn tilt:</a:t>
            </a:r>
            <a:br>
              <a:rPr lang="en-US" sz="1800" dirty="0"/>
            </a:br>
            <a:r>
              <a:rPr lang="en-US" sz="1800" dirty="0"/>
              <a:t>−3 </a:t>
            </a:r>
            <a:r>
              <a:rPr lang="en-US" sz="1800" dirty="0" err="1"/>
              <a:t>mrad</a:t>
            </a:r>
            <a:r>
              <a:rPr lang="en-US" sz="1800" dirty="0"/>
              <a:t>, −2 </a:t>
            </a:r>
            <a:r>
              <a:rPr lang="en-US" sz="1800" dirty="0" err="1"/>
              <a:t>mrad</a:t>
            </a:r>
            <a:r>
              <a:rPr lang="en-US" sz="1800" dirty="0"/>
              <a:t>, −1 </a:t>
            </a:r>
            <a:r>
              <a:rPr lang="en-US" sz="1800" dirty="0" err="1"/>
              <a:t>mrad</a:t>
            </a:r>
            <a:r>
              <a:rPr lang="en-US" sz="1800" dirty="0"/>
              <a:t>, +1 </a:t>
            </a:r>
            <a:r>
              <a:rPr lang="en-US" sz="1800" dirty="0" err="1"/>
              <a:t>mrad</a:t>
            </a:r>
            <a:r>
              <a:rPr lang="en-US" sz="1800" dirty="0"/>
              <a:t>, +2 </a:t>
            </a:r>
            <a:r>
              <a:rPr lang="en-US" sz="1800" dirty="0" err="1"/>
              <a:t>mrad</a:t>
            </a:r>
            <a:r>
              <a:rPr lang="en-US" sz="1800" dirty="0"/>
              <a:t>, +3 </a:t>
            </a:r>
            <a:r>
              <a:rPr lang="en-US" sz="1800" dirty="0" err="1"/>
              <a:t>mrad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Target offset:</a:t>
            </a:r>
            <a:br>
              <a:rPr lang="en-US" sz="1800" dirty="0"/>
            </a:br>
            <a:r>
              <a:rPr lang="en-US" sz="1800" dirty="0"/>
              <a:t>−1 mm, −0.5 mm, −0.1 mm, +0.1 mm, +0.5 mm, +1 mm</a:t>
            </a:r>
          </a:p>
          <a:p>
            <a:pPr marL="0" indent="0">
              <a:buNone/>
            </a:pPr>
            <a:r>
              <a:rPr lang="en-US" sz="1800" dirty="0"/>
              <a:t>Each simulation has 50 </a:t>
            </a:r>
            <a:r>
              <a:rPr lang="en-US" sz="1800" dirty="0" err="1"/>
              <a:t>MPoT</a:t>
            </a:r>
            <a:r>
              <a:rPr lang="en-US" sz="1800" dirty="0"/>
              <a:t> and each pion and kaon multiple-decays to 20 muons</a:t>
            </a:r>
          </a:p>
          <a:p>
            <a:pPr marL="0" indent="0">
              <a:buNone/>
            </a:pPr>
            <a:r>
              <a:rPr lang="en-US" sz="1800" dirty="0"/>
              <a:t>Horn current: 200 kA</a:t>
            </a:r>
          </a:p>
          <a:p>
            <a:pPr marL="457200" lvl="1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BB2F8-037F-1D44-94F1-9AD49275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9B610-9A97-764E-A634-1DDB4BCA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1987-27A9-DD4A-9F80-79E873F50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63ECE-91CE-2445-80A0-F45F17EFC5CC}"/>
              </a:ext>
            </a:extLst>
          </p:cNvPr>
          <p:cNvSpPr/>
          <p:nvPr/>
        </p:nvSpPr>
        <p:spPr>
          <a:xfrm>
            <a:off x="475513" y="1890781"/>
            <a:ext cx="113454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Could the muon monitors detect the effects of beam parameters?</a:t>
            </a:r>
          </a:p>
        </p:txBody>
      </p:sp>
    </p:spTree>
    <p:extLst>
      <p:ext uri="{BB962C8B-B14F-4D97-AF65-F5344CB8AC3E}">
        <p14:creationId xmlns:p14="http://schemas.microsoft.com/office/powerpoint/2010/main" val="80792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4657146" y="2967335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Horn1 tilt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86C5D-8741-C743-9568-A201628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29E84-A72E-394F-9CF8-4629A337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24F29-C259-8945-A6DC-8D8B9C5B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43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E8E89D-FE30-7D43-BE17-3C43C315D8BA}"/>
              </a:ext>
            </a:extLst>
          </p:cNvPr>
          <p:cNvSpPr txBox="1"/>
          <p:nvPr/>
        </p:nvSpPr>
        <p:spPr>
          <a:xfrm>
            <a:off x="895048" y="2195750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MM1:</a:t>
            </a:r>
            <a:br>
              <a:rPr lang="en-US" dirty="0"/>
            </a:br>
            <a:r>
              <a:rPr lang="en-US" dirty="0"/>
              <a:t>average error :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3E5E-EE23-2F44-BC55-4EDB13DB7934}"/>
              </a:ext>
            </a:extLst>
          </p:cNvPr>
          <p:cNvSpPr txBox="1"/>
          <p:nvPr/>
        </p:nvSpPr>
        <p:spPr>
          <a:xfrm>
            <a:off x="4539591" y="2246777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MM2:</a:t>
            </a:r>
            <a:br>
              <a:rPr lang="en-US" dirty="0"/>
            </a:br>
            <a:r>
              <a:rPr lang="en-US" dirty="0"/>
              <a:t>average error : 1.0%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61E0-EA37-A44A-8A94-3CD472C5C4DB}"/>
              </a:ext>
            </a:extLst>
          </p:cNvPr>
          <p:cNvSpPr txBox="1"/>
          <p:nvPr/>
        </p:nvSpPr>
        <p:spPr>
          <a:xfrm>
            <a:off x="8694934" y="2195749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MM3:</a:t>
            </a:r>
            <a:br>
              <a:rPr lang="en-US" dirty="0"/>
            </a:br>
            <a:r>
              <a:rPr lang="en-US" dirty="0"/>
              <a:t>average error : 2.5%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A7FDF-142C-8B46-8DA1-C363F1F3D024}"/>
              </a:ext>
            </a:extLst>
          </p:cNvPr>
          <p:cNvSpPr txBox="1"/>
          <p:nvPr/>
        </p:nvSpPr>
        <p:spPr>
          <a:xfrm>
            <a:off x="320194" y="300038"/>
            <a:ext cx="532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Horn1 tilt angle (x axis) effect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24B2AF6-AF6F-7343-B7D5-8FCA2B40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7" y="3094077"/>
            <a:ext cx="3892383" cy="2919288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D041FB7C-59E2-BE4A-8349-C51A3E2E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360" y="3034145"/>
            <a:ext cx="4180112" cy="3135084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7969D842-B1AC-1E48-9E10-49F4E6C99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534" y="3034145"/>
            <a:ext cx="4180112" cy="313508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38E5320-CC6F-344C-8A4E-8C4053F81B06}"/>
              </a:ext>
            </a:extLst>
          </p:cNvPr>
          <p:cNvGrpSpPr/>
          <p:nvPr/>
        </p:nvGrpSpPr>
        <p:grpSpPr>
          <a:xfrm>
            <a:off x="8694934" y="350080"/>
            <a:ext cx="3358026" cy="1653604"/>
            <a:chOff x="1097588" y="706473"/>
            <a:chExt cx="3358026" cy="165360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347BDA-1A8E-7543-946D-B6273E39D8A9}"/>
                </a:ext>
              </a:extLst>
            </p:cNvPr>
            <p:cNvSpPr txBox="1"/>
            <p:nvPr/>
          </p:nvSpPr>
          <p:spPr>
            <a:xfrm>
              <a:off x="1680601" y="706473"/>
              <a:ext cx="150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y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4FB1079-F1DD-4845-8046-27E55B9EA85D}"/>
                </a:ext>
              </a:extLst>
            </p:cNvPr>
            <p:cNvGrpSpPr/>
            <p:nvPr/>
          </p:nvGrpSpPr>
          <p:grpSpPr>
            <a:xfrm>
              <a:off x="1097588" y="969587"/>
              <a:ext cx="3358026" cy="1390490"/>
              <a:chOff x="978229" y="785813"/>
              <a:chExt cx="3358026" cy="139049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C493E77-23A2-2545-8E6D-43E29AC28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6342" y="785813"/>
                <a:ext cx="3109913" cy="1390490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8571A0B-26C7-B24F-BC5D-528A7050B3BE}"/>
                  </a:ext>
                </a:extLst>
              </p:cNvPr>
              <p:cNvGrpSpPr/>
              <p:nvPr/>
            </p:nvGrpSpPr>
            <p:grpSpPr>
              <a:xfrm>
                <a:off x="978229" y="809923"/>
                <a:ext cx="3031550" cy="1135769"/>
                <a:chOff x="978229" y="809923"/>
                <a:chExt cx="3031550" cy="1135769"/>
              </a:xfrm>
            </p:grpSpPr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1C2EDEBE-6CFB-A148-919E-DE3CCD468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4918" y="1652662"/>
                  <a:ext cx="2354861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19C9BEA6-5780-E642-AAF9-D4ACA95EB12F}"/>
                    </a:ext>
                  </a:extLst>
                </p:cNvPr>
                <p:cNvCxnSpPr/>
                <p:nvPr/>
              </p:nvCxnSpPr>
              <p:spPr>
                <a:xfrm flipH="1" flipV="1">
                  <a:off x="1195335" y="928241"/>
                  <a:ext cx="459583" cy="7003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F8A520C3-FA09-1F44-8CC8-BBE08CC07EFF}"/>
                    </a:ext>
                  </a:extLst>
                </p:cNvPr>
                <p:cNvCxnSpPr/>
                <p:nvPr/>
              </p:nvCxnSpPr>
              <p:spPr>
                <a:xfrm flipV="1">
                  <a:off x="1675589" y="809923"/>
                  <a:ext cx="0" cy="8427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C215FE5-55F8-4F46-8820-68C966AACD8E}"/>
                    </a:ext>
                  </a:extLst>
                </p:cNvPr>
                <p:cNvSpPr txBox="1"/>
                <p:nvPr/>
              </p:nvSpPr>
              <p:spPr>
                <a:xfrm>
                  <a:off x="978229" y="819815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x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07618C-ADAA-3F4B-9AC3-B75DD30E2568}"/>
                    </a:ext>
                  </a:extLst>
                </p:cNvPr>
                <p:cNvSpPr txBox="1"/>
                <p:nvPr/>
              </p:nvSpPr>
              <p:spPr>
                <a:xfrm>
                  <a:off x="3825191" y="1668693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z</a:t>
                  </a:r>
                </a:p>
              </p:txBody>
            </p: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4AB0CF8-AC9E-8541-9569-B3313AFAA98C}"/>
              </a:ext>
            </a:extLst>
          </p:cNvPr>
          <p:cNvSpPr txBox="1"/>
          <p:nvPr/>
        </p:nvSpPr>
        <p:spPr>
          <a:xfrm>
            <a:off x="895048" y="1409171"/>
            <a:ext cx="713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 and MM3 are more sensitive to the Horn1 tilt angle change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D67A68-BF37-754E-99C2-AC6A30DC5A9F}"/>
              </a:ext>
            </a:extLst>
          </p:cNvPr>
          <p:cNvCxnSpPr/>
          <p:nvPr/>
        </p:nvCxnSpPr>
        <p:spPr>
          <a:xfrm flipH="1" flipV="1">
            <a:off x="11576246" y="1219652"/>
            <a:ext cx="131873" cy="257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E1383D-B287-404B-9AA0-30D23DB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C7674-D566-CF41-90C1-25ED10BA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449FB-A7E5-2647-A8DE-286927E4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hart, scatter chart&#10;&#10;Description automatically generated">
            <a:extLst>
              <a:ext uri="{FF2B5EF4-FFF2-40B4-BE49-F238E27FC236}">
                <a16:creationId xmlns:a16="http://schemas.microsoft.com/office/drawing/2014/main" id="{F5CDFC21-DC98-4144-9F3C-4CCE584D2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83" y="2250367"/>
            <a:ext cx="5137076" cy="3852807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B522209-25BB-C645-9ABF-A4F85124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475" y="39245"/>
            <a:ext cx="2559221" cy="1906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271A6-52A6-7943-8DE7-D41D8207ED7F}"/>
              </a:ext>
            </a:extLst>
          </p:cNvPr>
          <p:cNvSpPr txBox="1"/>
          <p:nvPr/>
        </p:nvSpPr>
        <p:spPr>
          <a:xfrm>
            <a:off x="530848" y="36060"/>
            <a:ext cx="532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Horn1 tilt angle(x axis) effect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D9CA11-601D-0E46-86B1-FC6601F8C570}"/>
              </a:ext>
            </a:extLst>
          </p:cNvPr>
          <p:cNvSpPr/>
          <p:nvPr/>
        </p:nvSpPr>
        <p:spPr>
          <a:xfrm>
            <a:off x="7414957" y="514350"/>
            <a:ext cx="286005" cy="247353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2A2F84-4081-6348-9A9C-61A79E67E955}"/>
              </a:ext>
            </a:extLst>
          </p:cNvPr>
          <p:cNvSpPr/>
          <p:nvPr/>
        </p:nvSpPr>
        <p:spPr>
          <a:xfrm>
            <a:off x="8209938" y="254942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92CC0E-4C09-B44C-B955-ABE91A056AF7}"/>
              </a:ext>
            </a:extLst>
          </p:cNvPr>
          <p:cNvSpPr/>
          <p:nvPr/>
        </p:nvSpPr>
        <p:spPr>
          <a:xfrm>
            <a:off x="8987727" y="652313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9EA372-9B60-A74A-A715-9F6D7BC5B84E}"/>
              </a:ext>
            </a:extLst>
          </p:cNvPr>
          <p:cNvCxnSpPr/>
          <p:nvPr/>
        </p:nvCxnSpPr>
        <p:spPr>
          <a:xfrm>
            <a:off x="7557959" y="785813"/>
            <a:ext cx="471616" cy="1543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E9FA-74E6-4542-A415-D40E9012A1C7}"/>
              </a:ext>
            </a:extLst>
          </p:cNvPr>
          <p:cNvCxnSpPr/>
          <p:nvPr/>
        </p:nvCxnSpPr>
        <p:spPr>
          <a:xfrm>
            <a:off x="8220430" y="585956"/>
            <a:ext cx="0" cy="1838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519DE5-3B09-864E-B50D-E2BD23DB1FE3}"/>
              </a:ext>
            </a:extLst>
          </p:cNvPr>
          <p:cNvCxnSpPr>
            <a:stCxn id="12" idx="4"/>
          </p:cNvCxnSpPr>
          <p:nvPr/>
        </p:nvCxnSpPr>
        <p:spPr>
          <a:xfrm flipH="1">
            <a:off x="8701088" y="928241"/>
            <a:ext cx="436786" cy="14006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A8B49D-DD7B-3840-AF74-8A1D90DDF700}"/>
              </a:ext>
            </a:extLst>
          </p:cNvPr>
          <p:cNvGrpSpPr/>
          <p:nvPr/>
        </p:nvGrpSpPr>
        <p:grpSpPr>
          <a:xfrm>
            <a:off x="647779" y="586689"/>
            <a:ext cx="3676163" cy="1485321"/>
            <a:chOff x="409805" y="392906"/>
            <a:chExt cx="5117767" cy="2722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1FAB23-31F7-6A46-8D2F-9CCB84FCD707}"/>
                </a:ext>
              </a:extLst>
            </p:cNvPr>
            <p:cNvGrpSpPr/>
            <p:nvPr/>
          </p:nvGrpSpPr>
          <p:grpSpPr>
            <a:xfrm>
              <a:off x="409805" y="392906"/>
              <a:ext cx="5117767" cy="2722527"/>
              <a:chOff x="978229" y="706473"/>
              <a:chExt cx="3358026" cy="146983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14C8255-94E8-AC43-982F-D6F05F0D5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6342" y="785813"/>
                <a:ext cx="3109913" cy="1390490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9EB75F7-590F-5F4F-8EF4-DDF5BD3DB753}"/>
                  </a:ext>
                </a:extLst>
              </p:cNvPr>
              <p:cNvGrpSpPr/>
              <p:nvPr/>
            </p:nvGrpSpPr>
            <p:grpSpPr>
              <a:xfrm>
                <a:off x="978229" y="706473"/>
                <a:ext cx="3031550" cy="1239219"/>
                <a:chOff x="978229" y="706473"/>
                <a:chExt cx="3031550" cy="1239219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35FAFD3-424E-9249-9316-54EE66F26D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4918" y="1652662"/>
                  <a:ext cx="2354861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F4DC2557-C601-824C-AE22-49929746E8B2}"/>
                    </a:ext>
                  </a:extLst>
                </p:cNvPr>
                <p:cNvCxnSpPr/>
                <p:nvPr/>
              </p:nvCxnSpPr>
              <p:spPr>
                <a:xfrm flipH="1" flipV="1">
                  <a:off x="1195335" y="928241"/>
                  <a:ext cx="459583" cy="7003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D57D37B-033A-0049-AE80-D96FBCA38123}"/>
                    </a:ext>
                  </a:extLst>
                </p:cNvPr>
                <p:cNvCxnSpPr/>
                <p:nvPr/>
              </p:nvCxnSpPr>
              <p:spPr>
                <a:xfrm flipV="1">
                  <a:off x="1675589" y="809923"/>
                  <a:ext cx="0" cy="8427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1D7D9C7-9824-0C48-A1B8-5DDDCE377CFC}"/>
                    </a:ext>
                  </a:extLst>
                </p:cNvPr>
                <p:cNvSpPr txBox="1"/>
                <p:nvPr/>
              </p:nvSpPr>
              <p:spPr>
                <a:xfrm>
                  <a:off x="978229" y="819815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x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317EF0-1FB4-C642-B341-6071F6854C3E}"/>
                    </a:ext>
                  </a:extLst>
                </p:cNvPr>
                <p:cNvSpPr txBox="1"/>
                <p:nvPr/>
              </p:nvSpPr>
              <p:spPr>
                <a:xfrm>
                  <a:off x="1680601" y="706473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y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76B246-6232-7942-B2B4-7A21A35AAC8D}"/>
                    </a:ext>
                  </a:extLst>
                </p:cNvPr>
                <p:cNvSpPr txBox="1"/>
                <p:nvPr/>
              </p:nvSpPr>
              <p:spPr>
                <a:xfrm>
                  <a:off x="3825191" y="1668693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z</a:t>
                  </a:r>
                </a:p>
              </p:txBody>
            </p:sp>
          </p:grp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558974B-6315-CE43-8014-8D3FB9F4D933}"/>
                </a:ext>
              </a:extLst>
            </p:cNvPr>
            <p:cNvCxnSpPr/>
            <p:nvPr/>
          </p:nvCxnSpPr>
          <p:spPr>
            <a:xfrm flipH="1" flipV="1">
              <a:off x="4805416" y="1557338"/>
              <a:ext cx="183587" cy="4722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Table&#10;&#10;Description automatically generated">
            <a:extLst>
              <a:ext uri="{FF2B5EF4-FFF2-40B4-BE49-F238E27FC236}">
                <a16:creationId xmlns:a16="http://schemas.microsoft.com/office/drawing/2014/main" id="{AE19908A-4BB4-4D4E-9E3A-E0692CD6E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51" y="1894426"/>
            <a:ext cx="4794475" cy="3595856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FA9AD024-A8BD-6144-859B-C2666EBF2E33}"/>
              </a:ext>
            </a:extLst>
          </p:cNvPr>
          <p:cNvSpPr/>
          <p:nvPr/>
        </p:nvSpPr>
        <p:spPr>
          <a:xfrm>
            <a:off x="8220430" y="824306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AB7706C-CA6C-D340-A18D-D03582EFCB1E}"/>
              </a:ext>
            </a:extLst>
          </p:cNvPr>
          <p:cNvCxnSpPr>
            <a:cxnSpLocks/>
          </p:cNvCxnSpPr>
          <p:nvPr/>
        </p:nvCxnSpPr>
        <p:spPr>
          <a:xfrm>
            <a:off x="8448144" y="1032048"/>
            <a:ext cx="12615" cy="1392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8386767-AA0A-0F40-AB9A-F6DF093E39CB}"/>
              </a:ext>
            </a:extLst>
          </p:cNvPr>
          <p:cNvSpPr txBox="1"/>
          <p:nvPr/>
        </p:nvSpPr>
        <p:spPr>
          <a:xfrm>
            <a:off x="530848" y="5829818"/>
            <a:ext cx="448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pixel are more sensitive to the change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57E90-63D1-C74B-A984-56534073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A0427-4545-A143-B76F-49E82595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C0DF2-9925-344C-9B74-17D2F731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96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1460992" y="2967335"/>
            <a:ext cx="9270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offset in vertical direction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0E3D1-7068-B647-AB07-77E559AB6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1FCA1-D051-B046-B5EB-AE64B232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2EAD5-3350-574E-8AB9-346E35E2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4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568DFAE-8BD6-A54F-A149-760BCDD2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2804">
            <a:off x="1785042" y="510011"/>
            <a:ext cx="2603500" cy="2095500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59E6445A-9C0E-1E46-ADBE-872CA248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89" y="1940433"/>
            <a:ext cx="6583672" cy="4937754"/>
          </a:xfrm>
          <a:prstGeom prst="rect">
            <a:avLst/>
          </a:prstGeom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21A7912A-0C6F-924C-8AE9-E9BC29AE3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81" y="2118623"/>
            <a:ext cx="5842000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3336F-836E-CA46-B725-D95D56AC03EC}"/>
              </a:ext>
            </a:extLst>
          </p:cNvPr>
          <p:cNvSpPr txBox="1"/>
          <p:nvPr/>
        </p:nvSpPr>
        <p:spPr>
          <a:xfrm>
            <a:off x="425107" y="239857"/>
            <a:ext cx="532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Target offset  effect (vertical direction)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F87DF7-DCEA-FD46-897B-47876F8AE6F2}"/>
              </a:ext>
            </a:extLst>
          </p:cNvPr>
          <p:cNvCxnSpPr>
            <a:cxnSpLocks/>
          </p:cNvCxnSpPr>
          <p:nvPr/>
        </p:nvCxnSpPr>
        <p:spPr>
          <a:xfrm flipV="1">
            <a:off x="4555374" y="876118"/>
            <a:ext cx="0" cy="681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9BE424-F52A-6749-A556-159DD972DF78}"/>
              </a:ext>
            </a:extLst>
          </p:cNvPr>
          <p:cNvSpPr txBox="1"/>
          <p:nvPr/>
        </p:nvSpPr>
        <p:spPr>
          <a:xfrm>
            <a:off x="4737806" y="701522"/>
            <a:ext cx="283081" cy="37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CB0532-F54B-DF48-9447-BA82D93F33A0}"/>
              </a:ext>
            </a:extLst>
          </p:cNvPr>
          <p:cNvGrpSpPr/>
          <p:nvPr/>
        </p:nvGrpSpPr>
        <p:grpSpPr>
          <a:xfrm>
            <a:off x="7392982" y="365134"/>
            <a:ext cx="2559221" cy="2385253"/>
            <a:chOff x="7080475" y="39245"/>
            <a:chExt cx="2559221" cy="2385253"/>
          </a:xfrm>
        </p:grpSpPr>
        <p:pic>
          <p:nvPicPr>
            <p:cNvPr id="13" name="Picture 12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8A7AABDA-746F-EC4C-A6B1-DAB221AD6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0475" y="39245"/>
              <a:ext cx="2559221" cy="1906282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0BF6C9-B2D0-0545-8162-FA5BFC860CF5}"/>
                </a:ext>
              </a:extLst>
            </p:cNvPr>
            <p:cNvCxnSpPr/>
            <p:nvPr/>
          </p:nvCxnSpPr>
          <p:spPr>
            <a:xfrm>
              <a:off x="8220430" y="585956"/>
              <a:ext cx="0" cy="18385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2734395-E973-9249-8C04-BC1D96774F32}"/>
                </a:ext>
              </a:extLst>
            </p:cNvPr>
            <p:cNvCxnSpPr>
              <a:cxnSpLocks/>
            </p:cNvCxnSpPr>
            <p:nvPr/>
          </p:nvCxnSpPr>
          <p:spPr>
            <a:xfrm>
              <a:off x="8448144" y="1032048"/>
              <a:ext cx="12615" cy="13924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C256D12-C48D-A54A-B618-2D8F384E3B4E}"/>
              </a:ext>
            </a:extLst>
          </p:cNvPr>
          <p:cNvSpPr/>
          <p:nvPr/>
        </p:nvSpPr>
        <p:spPr>
          <a:xfrm>
            <a:off x="8507484" y="585608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F6AF9A-380E-DB4B-900C-2AC3E61BCC85}"/>
              </a:ext>
            </a:extLst>
          </p:cNvPr>
          <p:cNvSpPr/>
          <p:nvPr/>
        </p:nvSpPr>
        <p:spPr>
          <a:xfrm>
            <a:off x="8532937" y="1166222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0F9A1-1F5F-834B-9962-057ED67D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03A08-FD0D-9C42-9DCE-51E8A23F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E95C7-1990-C947-ADE3-26476703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80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B3219175-814C-2547-BBD3-85B6AC3C5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939323"/>
                  </p:ext>
                </p:extLst>
              </p:nvPr>
            </p:nvGraphicFramePr>
            <p:xfrm>
              <a:off x="199505" y="100176"/>
              <a:ext cx="9260380" cy="676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52076">
                      <a:extLst>
                        <a:ext uri="{9D8B030D-6E8A-4147-A177-3AD203B41FA5}">
                          <a16:colId xmlns:a16="http://schemas.microsoft.com/office/drawing/2014/main" val="1926991603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978165138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652013135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57152513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2801244312"/>
                        </a:ext>
                      </a:extLst>
                    </a:gridCol>
                  </a:tblGrid>
                  <a:tr h="34331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8995490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Horn1 tilt angle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3 </a:t>
                          </a:r>
                          <a:r>
                            <a:rPr lang="en-US" dirty="0" err="1"/>
                            <a:t>mrad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730820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Horn1 tilt angle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2 </a:t>
                          </a:r>
                          <a:r>
                            <a:rPr lang="en-US" dirty="0" err="1"/>
                            <a:t>mrad</a:t>
                          </a:r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060834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Horn1 tilt angle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1 </a:t>
                          </a:r>
                          <a:r>
                            <a:rPr lang="en-US" dirty="0" err="1"/>
                            <a:t>mrad</a:t>
                          </a:r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169420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offset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1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7005149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Target offset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0.5 mm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143969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Target offset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0.1 mm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2811447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density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- 1%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389948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Horn1 position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1 mm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5386236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1</a:t>
                          </a:r>
                          <a:r>
                            <a:rPr lang="en-US" baseline="0" dirty="0"/>
                            <a:t> kA</a:t>
                          </a:r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4061944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Magnetic field in decay pipe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 and twice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7516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B3219175-814C-2547-BBD3-85B6AC3C5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939323"/>
                  </p:ext>
                </p:extLst>
              </p:nvPr>
            </p:nvGraphicFramePr>
            <p:xfrm>
              <a:off x="199505" y="100176"/>
              <a:ext cx="9260380" cy="676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52076">
                      <a:extLst>
                        <a:ext uri="{9D8B030D-6E8A-4147-A177-3AD203B41FA5}">
                          <a16:colId xmlns:a16="http://schemas.microsoft.com/office/drawing/2014/main" val="1926991603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978165138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652013135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57152513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280124431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89954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Horn1 tilt angle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62000" r="-300685" b="-9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73082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Horn1 tilt angle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158824" r="-300685" b="-8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06083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Horn1 tilt angle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264000" r="-300685" b="-7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16942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offset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356863" r="-300685" b="-6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70051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Target offset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466000" r="-300685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14396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Target offset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554902" r="-300685" b="-4098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281144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density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- 1%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38994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Horn1 position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752941" r="-300685" b="-2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538623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870000" r="-300685" b="-1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40619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Magnetic field in decay pipe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 and twice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75168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9251819-CD88-2644-875A-05A23BE4145B}"/>
              </a:ext>
            </a:extLst>
          </p:cNvPr>
          <p:cNvSpPr txBox="1"/>
          <p:nvPr/>
        </p:nvSpPr>
        <p:spPr>
          <a:xfrm>
            <a:off x="9759142" y="613286"/>
            <a:ext cx="243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/>
              <a:t>⭕️: difference is over 3 sigma at some pixels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BE783-42D8-514E-A490-422D25753B4E}"/>
              </a:ext>
            </a:extLst>
          </p:cNvPr>
          <p:cNvSpPr txBox="1"/>
          <p:nvPr/>
        </p:nvSpPr>
        <p:spPr>
          <a:xfrm>
            <a:off x="9759141" y="3943871"/>
            <a:ext cx="243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❌: difference is within 3 sigma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A53BFD-EFCF-0845-9F05-F4A2AD689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3A946-E4BC-8948-BE5D-ED65A381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CFF0A-E860-FC48-B029-FF3B4DB8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97F3598-E138-BE4E-A9DA-736AC47FE3CE}"/>
              </a:ext>
            </a:extLst>
          </p:cNvPr>
          <p:cNvGrpSpPr/>
          <p:nvPr/>
        </p:nvGrpSpPr>
        <p:grpSpPr>
          <a:xfrm>
            <a:off x="627274" y="1399302"/>
            <a:ext cx="3243359" cy="2605960"/>
            <a:chOff x="627274" y="1399302"/>
            <a:chExt cx="3243359" cy="2605960"/>
          </a:xfrm>
        </p:grpSpPr>
        <p:pic>
          <p:nvPicPr>
            <p:cNvPr id="5" name="Picture 4" descr="Graphical user interface, chart, application, treemap chart&#10;&#10;Description automatically generated">
              <a:extLst>
                <a:ext uri="{FF2B5EF4-FFF2-40B4-BE49-F238E27FC236}">
                  <a16:creationId xmlns:a16="http://schemas.microsoft.com/office/drawing/2014/main" id="{C3B629B0-4DD9-424A-9441-AE4D5F450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274" y="1399302"/>
              <a:ext cx="2109883" cy="175823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279C521-7966-614C-AD94-50D513536575}"/>
                </a:ext>
              </a:extLst>
            </p:cNvPr>
            <p:cNvGrpSpPr/>
            <p:nvPr/>
          </p:nvGrpSpPr>
          <p:grpSpPr>
            <a:xfrm>
              <a:off x="1194012" y="1823164"/>
              <a:ext cx="2676621" cy="2182098"/>
              <a:chOff x="1194012" y="1823164"/>
              <a:chExt cx="2676621" cy="2182098"/>
            </a:xfrm>
          </p:grpSpPr>
          <p:pic>
            <p:nvPicPr>
              <p:cNvPr id="6" name="Picture 5" descr="Graphical user interface, chart, application, treemap chart&#10;&#10;Description automatically generated">
                <a:extLst>
                  <a:ext uri="{FF2B5EF4-FFF2-40B4-BE49-F238E27FC236}">
                    <a16:creationId xmlns:a16="http://schemas.microsoft.com/office/drawing/2014/main" id="{3F1B3648-A017-2141-AB59-FA3331BB8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94012" y="1823164"/>
                <a:ext cx="2109883" cy="1758236"/>
              </a:xfrm>
              <a:prstGeom prst="rect">
                <a:avLst/>
              </a:prstGeom>
            </p:spPr>
          </p:pic>
          <p:pic>
            <p:nvPicPr>
              <p:cNvPr id="7" name="Picture 6" descr="Graphical user interface, chart, application, treemap chart&#10;&#10;Description automatically generated">
                <a:extLst>
                  <a:ext uri="{FF2B5EF4-FFF2-40B4-BE49-F238E27FC236}">
                    <a16:creationId xmlns:a16="http://schemas.microsoft.com/office/drawing/2014/main" id="{902D4027-54B3-CC4C-86C1-B7A4980CA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60750" y="2247026"/>
                <a:ext cx="2109883" cy="1758236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742E8F-61B3-AE4B-9A3F-28F532B8CD70}"/>
              </a:ext>
            </a:extLst>
          </p:cNvPr>
          <p:cNvSpPr txBox="1"/>
          <p:nvPr/>
        </p:nvSpPr>
        <p:spPr>
          <a:xfrm>
            <a:off x="301570" y="680835"/>
            <a:ext cx="545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</a:t>
            </a:r>
          </a:p>
          <a:p>
            <a:r>
              <a:rPr lang="en-US" dirty="0"/>
              <a:t>muon events at 81 pixels of MM1, MM2 and MM3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F1A54D1-AB36-9447-9842-58AF220ABD3E}"/>
              </a:ext>
            </a:extLst>
          </p:cNvPr>
          <p:cNvSpPr/>
          <p:nvPr/>
        </p:nvSpPr>
        <p:spPr>
          <a:xfrm>
            <a:off x="4471639" y="2702282"/>
            <a:ext cx="3021981" cy="423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40DA2-0133-8544-AF55-2B12DCE8A844}"/>
              </a:ext>
            </a:extLst>
          </p:cNvPr>
          <p:cNvSpPr txBox="1"/>
          <p:nvPr/>
        </p:nvSpPr>
        <p:spPr>
          <a:xfrm>
            <a:off x="7929154" y="475972"/>
            <a:ext cx="3762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</a:t>
            </a:r>
            <a:r>
              <a:rPr lang="en-US" dirty="0" err="1"/>
              <a:t>paraameters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neutrinos flux at </a:t>
            </a:r>
            <a:r>
              <a:rPr lang="en-US" dirty="0" err="1"/>
              <a:t>NOvA</a:t>
            </a:r>
            <a:r>
              <a:rPr lang="en-US" dirty="0"/>
              <a:t> Near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0025AF-0593-7C48-AD5E-74FF2D7408F0}"/>
              </a:ext>
            </a:extLst>
          </p:cNvPr>
          <p:cNvSpPr txBox="1"/>
          <p:nvPr/>
        </p:nvSpPr>
        <p:spPr>
          <a:xfrm>
            <a:off x="802888" y="5075455"/>
            <a:ext cx="351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samples: 6000 points form the uniform beam simulation.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5DA18E-6D3C-8040-AECC-CD48BC67C327}"/>
              </a:ext>
            </a:extLst>
          </p:cNvPr>
          <p:cNvSpPr txBox="1"/>
          <p:nvPr/>
        </p:nvSpPr>
        <p:spPr>
          <a:xfrm>
            <a:off x="8476414" y="4975389"/>
            <a:ext cx="3512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Independent test samples: 300 points form an independent simulation.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8F5C2C-2DE7-594B-8261-7B17B02C01D8}"/>
              </a:ext>
            </a:extLst>
          </p:cNvPr>
          <p:cNvSpPr txBox="1"/>
          <p:nvPr/>
        </p:nvSpPr>
        <p:spPr>
          <a:xfrm>
            <a:off x="1301099" y="4269740"/>
            <a:ext cx="1895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muon events need to divided with a fixed number: such as 2000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325FF3-31CD-DB4B-8A00-316E9F0B2863}"/>
              </a:ext>
            </a:extLst>
          </p:cNvPr>
          <p:cNvSpPr txBox="1"/>
          <p:nvPr/>
        </p:nvSpPr>
        <p:spPr>
          <a:xfrm>
            <a:off x="5630091" y="2278420"/>
            <a:ext cx="229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D78350-881D-3949-8C62-36F2FCF56286}"/>
              </a:ext>
            </a:extLst>
          </p:cNvPr>
          <p:cNvSpPr/>
          <p:nvPr/>
        </p:nvSpPr>
        <p:spPr>
          <a:xfrm>
            <a:off x="5225216" y="3244334"/>
            <a:ext cx="1903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linear regression</a:t>
            </a:r>
          </a:p>
          <a:p>
            <a:r>
              <a:rPr lang="en-US" dirty="0"/>
              <a:t>Or neural network</a:t>
            </a:r>
          </a:p>
        </p:txBody>
      </p:sp>
      <p:pic>
        <p:nvPicPr>
          <p:cNvPr id="11" name="Picture 10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B64DFC7A-1C63-BE44-8979-A96F94396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687" y="1823164"/>
            <a:ext cx="4382383" cy="21911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970095E-56D7-304E-B09E-02EDD80C7A33}"/>
              </a:ext>
            </a:extLst>
          </p:cNvPr>
          <p:cNvSpPr/>
          <p:nvPr/>
        </p:nvSpPr>
        <p:spPr>
          <a:xfrm>
            <a:off x="176234" y="-20791"/>
            <a:ext cx="91114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Machine Learning based on simulation </a:t>
            </a:r>
            <a:endParaRPr lang="en-US" sz="2800" b="1" dirty="0"/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93C1C7-2854-044D-8F93-AF403708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28FB217-1F19-974C-A0B6-97377408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6AD3455-D3C2-6841-884C-4577F838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0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3B2A-12ED-2344-B318-B6F71D5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6" y="758951"/>
            <a:ext cx="3908996" cy="5337050"/>
          </a:xfrm>
        </p:spPr>
        <p:txBody>
          <a:bodyPr anchor="ctr">
            <a:normAutofit/>
          </a:bodyPr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A5FE76-82A0-48D6-AC2A-417404A9D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104475"/>
              </p:ext>
            </p:extLst>
          </p:nvPr>
        </p:nvGraphicFramePr>
        <p:xfrm>
          <a:off x="2985247" y="470647"/>
          <a:ext cx="8411221" cy="562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18F53-8C6D-2F49-A4A5-EE7E6A92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E58BF-65AB-A44C-B186-44D80C13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E89BE-980F-284C-8C41-FD507B0C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70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A65FAF-F141-8E42-B39D-A4E30A07DB9C}"/>
              </a:ext>
            </a:extLst>
          </p:cNvPr>
          <p:cNvSpPr/>
          <p:nvPr/>
        </p:nvSpPr>
        <p:spPr>
          <a:xfrm>
            <a:off x="398303" y="281429"/>
            <a:ext cx="91114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Machine Learning based on simulation </a:t>
            </a:r>
            <a:endParaRPr lang="en-US" sz="2800" b="1" dirty="0"/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Chart, timeline&#10;&#10;Description automatically generated">
            <a:extLst>
              <a:ext uri="{FF2B5EF4-FFF2-40B4-BE49-F238E27FC236}">
                <a16:creationId xmlns:a16="http://schemas.microsoft.com/office/drawing/2014/main" id="{E8744BEF-5A5C-6C4B-9D55-44548DDB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727705"/>
            <a:ext cx="6858000" cy="342900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24114A42-1E8F-8D48-8854-9FBAA5660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4036791"/>
            <a:ext cx="4221480" cy="2539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B2196-4A8A-C549-BFCA-C38A2551DF7E}"/>
              </a:ext>
            </a:extLst>
          </p:cNvPr>
          <p:cNvSpPr txBox="1"/>
          <p:nvPr/>
        </p:nvSpPr>
        <p:spPr>
          <a:xfrm>
            <a:off x="4130040" y="4907280"/>
            <a:ext cx="149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of the error is 0.0003 cm 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FA3A6EC-D986-184A-88E5-5A14D7843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408" y="1103754"/>
            <a:ext cx="5865592" cy="2932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1978E7-3801-EC4E-89EA-69DF525AEF92}"/>
              </a:ext>
            </a:extLst>
          </p:cNvPr>
          <p:cNvSpPr txBox="1"/>
          <p:nvPr/>
        </p:nvSpPr>
        <p:spPr>
          <a:xfrm>
            <a:off x="9858754" y="4819041"/>
            <a:ext cx="149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of the error is </a:t>
            </a:r>
            <a:br>
              <a:rPr lang="en-US" dirty="0"/>
            </a:br>
            <a:r>
              <a:rPr lang="en-US" dirty="0"/>
              <a:t>0.01 kA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35D5080-1967-C544-9636-F02908D44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7C34A77-F09B-CD4A-B22B-0CB71523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F414ADC-0544-464F-A72B-31BDC708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EA864EE-4800-0948-9A94-1DEC50FD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408" y="4156705"/>
            <a:ext cx="3520440" cy="21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8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21212-A30C-0443-B1BD-21197446C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5C803B-5A01-8C41-93B6-F81C35AD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03560-1325-704D-9D55-585759D1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1BCC9-4A91-094B-9773-C920B24D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54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D1C62A-982C-2C4D-8146-7C0EADADCE41}"/>
              </a:ext>
            </a:extLst>
          </p:cNvPr>
          <p:cNvSpPr txBox="1"/>
          <p:nvPr/>
        </p:nvSpPr>
        <p:spPr>
          <a:xfrm>
            <a:off x="309093" y="296214"/>
            <a:ext cx="439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762B8-5466-1F49-BD08-BA3D1217B3F8}"/>
              </a:ext>
            </a:extLst>
          </p:cNvPr>
          <p:cNvSpPr txBox="1"/>
          <p:nvPr/>
        </p:nvSpPr>
        <p:spPr>
          <a:xfrm>
            <a:off x="838200" y="985496"/>
            <a:ext cx="109545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combined the uniform beam simulation and multiple decay simulation to increase the efficiency of the simulation =&gt; able to produce very high stat samples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Muon monitor pixel study was improved, we can use the information of  pixels of MMs to find the effect of varying the beam parameters =&gt; systematic study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built a Machine Learning tool to predict / reconstruct upstream beam parameters and horn current by using muon monitor data =&gt; extending its capabilities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we are generating the samples for ML using the new simulation and test the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B5C0-9B7C-F84F-A356-17613B2CD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61063-1F28-ED40-AD2D-AFC94255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7F441-E1AC-2C48-9C97-A06E4113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50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A300FD-7727-9048-9765-6E718A7FC947}"/>
              </a:ext>
            </a:extLst>
          </p:cNvPr>
          <p:cNvSpPr/>
          <p:nvPr/>
        </p:nvSpPr>
        <p:spPr>
          <a:xfrm>
            <a:off x="4903206" y="2967335"/>
            <a:ext cx="2385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 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04F40-95FD-A244-8238-D2FE5312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81E7B-70E6-2C41-829A-074A5153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A579B-7FA8-9449-B597-271394B9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8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2942904" y="2967335"/>
            <a:ext cx="6306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density change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E3732-91A9-5947-8230-C6959E3A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FD9A90-6534-3648-A77E-1A33AE16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A4D6A-2D6D-AE43-AFF2-4D2528D1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26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13764D1-C5AB-234D-9A20-ACF085EE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2804">
            <a:off x="1785042" y="510011"/>
            <a:ext cx="2603500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8E89D-FE30-7D43-BE17-3C43C315D8BA}"/>
              </a:ext>
            </a:extLst>
          </p:cNvPr>
          <p:cNvSpPr txBox="1"/>
          <p:nvPr/>
        </p:nvSpPr>
        <p:spPr>
          <a:xfrm>
            <a:off x="895048" y="2195750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MM1:</a:t>
            </a:r>
            <a:br>
              <a:rPr lang="en-US" dirty="0"/>
            </a:br>
            <a:r>
              <a:rPr lang="en-US" dirty="0"/>
              <a:t>average error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3E5E-EE23-2F44-BC55-4EDB13DB7934}"/>
              </a:ext>
            </a:extLst>
          </p:cNvPr>
          <p:cNvSpPr txBox="1"/>
          <p:nvPr/>
        </p:nvSpPr>
        <p:spPr>
          <a:xfrm>
            <a:off x="4539591" y="2246777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MM2:</a:t>
            </a:r>
            <a:br>
              <a:rPr lang="en-US" dirty="0"/>
            </a:br>
            <a:r>
              <a:rPr lang="en-US" dirty="0"/>
              <a:t>average error 1.0%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61E0-EA37-A44A-8A94-3CD472C5C4DB}"/>
              </a:ext>
            </a:extLst>
          </p:cNvPr>
          <p:cNvSpPr txBox="1"/>
          <p:nvPr/>
        </p:nvSpPr>
        <p:spPr>
          <a:xfrm>
            <a:off x="8694934" y="2195749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MM3:</a:t>
            </a:r>
            <a:br>
              <a:rPr lang="en-US" dirty="0"/>
            </a:br>
            <a:r>
              <a:rPr lang="en-US" dirty="0"/>
              <a:t>average error 2.5%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0100F-E161-F74B-94BF-0E7A32DA02FD}"/>
              </a:ext>
            </a:extLst>
          </p:cNvPr>
          <p:cNvSpPr txBox="1"/>
          <p:nvPr/>
        </p:nvSpPr>
        <p:spPr>
          <a:xfrm>
            <a:off x="425107" y="239857"/>
            <a:ext cx="671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Target density change effect (1.78 =&gt; 1.76 g/cm</a:t>
            </a:r>
            <a:r>
              <a:rPr lang="en-US" sz="2400" b="1" baseline="30000" dirty="0">
                <a:solidFill>
                  <a:schemeClr val="accent1"/>
                </a:solidFill>
              </a:rPr>
              <a:t>3</a:t>
            </a:r>
            <a:r>
              <a:rPr lang="en-US" sz="24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1F0EA2B-87C3-CC46-BFC7-6D1DFAB74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" y="3210416"/>
            <a:ext cx="4051470" cy="3038602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EF09F2D5-F5BB-544C-AB1C-99B7CB940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582" y="3117441"/>
            <a:ext cx="4183903" cy="3137927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510FCB80-5A8D-9444-8C4B-0CCFEFA54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624" y="3061684"/>
            <a:ext cx="4183903" cy="31379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B97B84-2A5E-F94F-B0E4-F4061986E116}"/>
              </a:ext>
            </a:extLst>
          </p:cNvPr>
          <p:cNvSpPr txBox="1"/>
          <p:nvPr/>
        </p:nvSpPr>
        <p:spPr>
          <a:xfrm>
            <a:off x="5151864" y="1348486"/>
            <a:ext cx="4724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1% density decrease does not have much effect on the simulation results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3425A9-849C-2B45-8288-75AD4B4D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AFD94-5981-3942-95F2-89B6794F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62744-EA66-8E49-BFBB-A71C96BE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06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13764D1-C5AB-234D-9A20-ACF085EE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2804">
            <a:off x="1785042" y="510011"/>
            <a:ext cx="2603500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8E89D-FE30-7D43-BE17-3C43C315D8BA}"/>
              </a:ext>
            </a:extLst>
          </p:cNvPr>
          <p:cNvSpPr txBox="1"/>
          <p:nvPr/>
        </p:nvSpPr>
        <p:spPr>
          <a:xfrm>
            <a:off x="895048" y="2195750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MM1:</a:t>
            </a:r>
            <a:br>
              <a:rPr lang="en-US" dirty="0"/>
            </a:br>
            <a:r>
              <a:rPr lang="en-US" dirty="0"/>
              <a:t>average error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3E5E-EE23-2F44-BC55-4EDB13DB7934}"/>
              </a:ext>
            </a:extLst>
          </p:cNvPr>
          <p:cNvSpPr txBox="1"/>
          <p:nvPr/>
        </p:nvSpPr>
        <p:spPr>
          <a:xfrm>
            <a:off x="4539591" y="2246777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MM2:</a:t>
            </a:r>
            <a:br>
              <a:rPr lang="en-US" dirty="0"/>
            </a:br>
            <a:r>
              <a:rPr lang="en-US" dirty="0"/>
              <a:t>average error 1.0%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61E0-EA37-A44A-8A94-3CD472C5C4DB}"/>
              </a:ext>
            </a:extLst>
          </p:cNvPr>
          <p:cNvSpPr txBox="1"/>
          <p:nvPr/>
        </p:nvSpPr>
        <p:spPr>
          <a:xfrm>
            <a:off x="8694934" y="2195749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MM3:</a:t>
            </a:r>
            <a:br>
              <a:rPr lang="en-US" dirty="0"/>
            </a:br>
            <a:r>
              <a:rPr lang="en-US" dirty="0"/>
              <a:t>average error 2.5%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D67A68-BF37-754E-99C2-AC6A30DC5A9F}"/>
              </a:ext>
            </a:extLst>
          </p:cNvPr>
          <p:cNvCxnSpPr/>
          <p:nvPr/>
        </p:nvCxnSpPr>
        <p:spPr>
          <a:xfrm flipH="1" flipV="1">
            <a:off x="11576246" y="1219652"/>
            <a:ext cx="131873" cy="257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E0100F-E161-F74B-94BF-0E7A32DA02FD}"/>
              </a:ext>
            </a:extLst>
          </p:cNvPr>
          <p:cNvSpPr txBox="1"/>
          <p:nvPr/>
        </p:nvSpPr>
        <p:spPr>
          <a:xfrm>
            <a:off x="425106" y="239857"/>
            <a:ext cx="702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Target density change effect(1.78 =&gt; 1.744 g/cm</a:t>
            </a:r>
            <a:r>
              <a:rPr lang="en-US" sz="2400" b="1" baseline="30000" dirty="0">
                <a:solidFill>
                  <a:schemeClr val="accent1"/>
                </a:solidFill>
              </a:rPr>
              <a:t>3</a:t>
            </a:r>
            <a:r>
              <a:rPr lang="en-US" sz="24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97B84-2A5E-F94F-B0E4-F4061986E116}"/>
              </a:ext>
            </a:extLst>
          </p:cNvPr>
          <p:cNvSpPr txBox="1"/>
          <p:nvPr/>
        </p:nvSpPr>
        <p:spPr>
          <a:xfrm>
            <a:off x="5151863" y="1348486"/>
            <a:ext cx="630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2% density decrease: we start seeing some difference at MM1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AE96EC1-7654-7440-B73E-ECE6A7229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2" y="3101628"/>
            <a:ext cx="4209276" cy="315695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5BC51122-65F0-0749-8E89-A7357B662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845" y="3097521"/>
            <a:ext cx="4209276" cy="3156957"/>
          </a:xfrm>
          <a:prstGeom prst="rect">
            <a:avLst/>
          </a:prstGeom>
        </p:spPr>
      </p:pic>
      <p:pic>
        <p:nvPicPr>
          <p:cNvPr id="12" name="Picture 11" descr="Table&#10;&#10;Description automatically generated with medium confidence">
            <a:extLst>
              <a:ext uri="{FF2B5EF4-FFF2-40B4-BE49-F238E27FC236}">
                <a16:creationId xmlns:a16="http://schemas.microsoft.com/office/drawing/2014/main" id="{C8ABDE0C-607F-514C-86A7-4F4E47A13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913" y="3059874"/>
            <a:ext cx="4274087" cy="32055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80606-C26D-9244-8C10-F95939F3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A4907-E45B-FE4D-8139-60B5F998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F862-BF5A-FC46-BBC8-CAC1171A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73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3103273" y="2967335"/>
            <a:ext cx="598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Horn current change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18CFE-7633-BB4D-8985-631E4148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2E6DF-A747-7E4D-90B8-3905F49E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2B3C7-E310-6743-92E2-8CD548F8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26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, table&#10;&#10;Description automatically generated">
            <a:extLst>
              <a:ext uri="{FF2B5EF4-FFF2-40B4-BE49-F238E27FC236}">
                <a16:creationId xmlns:a16="http://schemas.microsoft.com/office/drawing/2014/main" id="{3816BA91-ED5A-9A4F-B5D3-097A1B685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1238250"/>
            <a:ext cx="5842000" cy="4381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81289-BE6E-E94A-8A8E-EA5F45AA34B2}"/>
              </a:ext>
            </a:extLst>
          </p:cNvPr>
          <p:cNvSpPr txBox="1"/>
          <p:nvPr/>
        </p:nvSpPr>
        <p:spPr>
          <a:xfrm>
            <a:off x="425106" y="239857"/>
            <a:ext cx="702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Horn current effect (198 kA)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19900-6E23-054F-BD4A-DF12E1DB7612}"/>
              </a:ext>
            </a:extLst>
          </p:cNvPr>
          <p:cNvSpPr txBox="1"/>
          <p:nvPr/>
        </p:nvSpPr>
        <p:spPr>
          <a:xfrm>
            <a:off x="6194909" y="1497610"/>
            <a:ext cx="53531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Past studies indicate that the </a:t>
            </a:r>
            <a:r>
              <a:rPr lang="en-US" dirty="0" err="1">
                <a:solidFill>
                  <a:schemeClr val="accent1"/>
                </a:solidFill>
              </a:rPr>
              <a:t>moun</a:t>
            </a:r>
            <a:r>
              <a:rPr lang="en-US" dirty="0">
                <a:solidFill>
                  <a:schemeClr val="accent1"/>
                </a:solidFill>
              </a:rPr>
              <a:t> monitors can catch the change in horn current 1~2 kA.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(The # of events reduces by 3% in some pixels of MM1)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Now with the new simulation technique, we can look at the effect of a much smaller change in horn current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F65AF2-BE3E-734B-B174-4ED46AB0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A5D35-4F6F-AF4D-9FC2-5DDF0BB0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8CC97-F05A-4144-868D-803D9CAD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5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E8E89D-FE30-7D43-BE17-3C43C315D8BA}"/>
              </a:ext>
            </a:extLst>
          </p:cNvPr>
          <p:cNvSpPr txBox="1"/>
          <p:nvPr/>
        </p:nvSpPr>
        <p:spPr>
          <a:xfrm>
            <a:off x="683791" y="1348486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MM1:</a:t>
            </a:r>
            <a:br>
              <a:rPr lang="en-US" dirty="0"/>
            </a:br>
            <a:r>
              <a:rPr lang="en-US" dirty="0"/>
              <a:t>average error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3E5E-EE23-2F44-BC55-4EDB13DB7934}"/>
              </a:ext>
            </a:extLst>
          </p:cNvPr>
          <p:cNvSpPr txBox="1"/>
          <p:nvPr/>
        </p:nvSpPr>
        <p:spPr>
          <a:xfrm>
            <a:off x="4655344" y="1348486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MM2:</a:t>
            </a:r>
            <a:br>
              <a:rPr lang="en-US" dirty="0"/>
            </a:br>
            <a:r>
              <a:rPr lang="en-US" dirty="0"/>
              <a:t>average error 1.0%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61E0-EA37-A44A-8A94-3CD472C5C4DB}"/>
              </a:ext>
            </a:extLst>
          </p:cNvPr>
          <p:cNvSpPr txBox="1"/>
          <p:nvPr/>
        </p:nvSpPr>
        <p:spPr>
          <a:xfrm>
            <a:off x="8722401" y="1348485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MM3:</a:t>
            </a:r>
            <a:br>
              <a:rPr lang="en-US" dirty="0"/>
            </a:br>
            <a:r>
              <a:rPr lang="en-US" dirty="0"/>
              <a:t>average error 2.5%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0100F-E161-F74B-94BF-0E7A32DA02FD}"/>
              </a:ext>
            </a:extLst>
          </p:cNvPr>
          <p:cNvSpPr txBox="1"/>
          <p:nvPr/>
        </p:nvSpPr>
        <p:spPr>
          <a:xfrm>
            <a:off x="425106" y="239857"/>
            <a:ext cx="702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Horn current effect (199.8 kA)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2D9E23E-5FBF-0E45-BFD2-AB96EC3C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4408"/>
            <a:ext cx="4248895" cy="3186671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0D249D2-B6C2-7B4C-9670-E006E68C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342" y="2460705"/>
            <a:ext cx="4212059" cy="3159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3BA6AA-8CA0-AB4D-8C2A-E83C82181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460" y="2410354"/>
            <a:ext cx="4279195" cy="3209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CAF935-4CEF-2E4B-905A-ED4D34B95D1B}"/>
              </a:ext>
            </a:extLst>
          </p:cNvPr>
          <p:cNvSpPr txBox="1"/>
          <p:nvPr/>
        </p:nvSpPr>
        <p:spPr>
          <a:xfrm>
            <a:off x="226274" y="5819048"/>
            <a:ext cx="597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difference at some pixels of MM1 is about 1 sigma (0.3%)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2CBC3-35EF-874E-9803-659B7290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BFE14-9CA6-1B4A-B8B7-6FF909C3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7B32B-575F-BD49-8540-5328509F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umi.png">
            <a:extLst>
              <a:ext uri="{FF2B5EF4-FFF2-40B4-BE49-F238E27FC236}">
                <a16:creationId xmlns:a16="http://schemas.microsoft.com/office/drawing/2014/main" id="{51A5E24B-C682-D84A-AD85-358405DAC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1" y="1110042"/>
            <a:ext cx="8114226" cy="1726783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59660B27-8245-AD4F-89C4-75E34C22451C}"/>
              </a:ext>
            </a:extLst>
          </p:cNvPr>
          <p:cNvSpPr>
            <a:spLocks noChangeAspect="1"/>
          </p:cNvSpPr>
          <p:nvPr/>
        </p:nvSpPr>
        <p:spPr>
          <a:xfrm flipH="1">
            <a:off x="334718" y="3628560"/>
            <a:ext cx="2425357" cy="2722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Picture 11" descr="IMG_0777">
            <a:extLst>
              <a:ext uri="{FF2B5EF4-FFF2-40B4-BE49-F238E27FC236}">
                <a16:creationId xmlns:a16="http://schemas.microsoft.com/office/drawing/2014/main" id="{C724EEC1-E15E-2A4B-82B7-F3B33DF7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3995" y="3644603"/>
            <a:ext cx="2674952" cy="272281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DE3A1F-1982-A948-B6A3-EF980858DE84}"/>
              </a:ext>
            </a:extLst>
          </p:cNvPr>
          <p:cNvSpPr txBox="1"/>
          <p:nvPr/>
        </p:nvSpPr>
        <p:spPr>
          <a:xfrm>
            <a:off x="334720" y="5608696"/>
            <a:ext cx="2425357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Thermocouple detector</a:t>
            </a:r>
          </a:p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(3+3 Be wires)</a:t>
            </a:r>
          </a:p>
          <a:p>
            <a:endParaRPr lang="en-US" dirty="0"/>
          </a:p>
        </p:txBody>
      </p:sp>
      <p:pic>
        <p:nvPicPr>
          <p:cNvPr id="22" name="Picture 21" descr="A picture containing indoor, stack&#10;&#10;Description automatically generated">
            <a:extLst>
              <a:ext uri="{FF2B5EF4-FFF2-40B4-BE49-F238E27FC236}">
                <a16:creationId xmlns:a16="http://schemas.microsoft.com/office/drawing/2014/main" id="{957ED0CE-753B-274D-B772-02D904279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278" y="3628560"/>
            <a:ext cx="2684502" cy="27228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904F36-E5D7-ED46-9D86-0F1C24AD7B14}"/>
              </a:ext>
            </a:extLst>
          </p:cNvPr>
          <p:cNvSpPr txBox="1"/>
          <p:nvPr/>
        </p:nvSpPr>
        <p:spPr>
          <a:xfrm>
            <a:off x="2903292" y="5608696"/>
            <a:ext cx="2674952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Hadron monitor </a:t>
            </a:r>
          </a:p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( 5x5 pixels)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8EEAF8-85EF-0A4A-89CD-506C87C738EA}"/>
              </a:ext>
            </a:extLst>
          </p:cNvPr>
          <p:cNvSpPr txBox="1"/>
          <p:nvPr/>
        </p:nvSpPr>
        <p:spPr>
          <a:xfrm>
            <a:off x="5822268" y="5612707"/>
            <a:ext cx="2626679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Muon monitor </a:t>
            </a:r>
          </a:p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(2x2 m2, 9x9 pixels)</a:t>
            </a:r>
          </a:p>
          <a:p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112E3A-229B-5E49-B2DE-0C90577F4E0F}"/>
              </a:ext>
            </a:extLst>
          </p:cNvPr>
          <p:cNvCxnSpPr>
            <a:cxnSpLocks/>
          </p:cNvCxnSpPr>
          <p:nvPr/>
        </p:nvCxnSpPr>
        <p:spPr>
          <a:xfrm>
            <a:off x="821622" y="2286000"/>
            <a:ext cx="560138" cy="1949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74ADAF-289D-0141-888A-9D31BB5C1B4B}"/>
              </a:ext>
            </a:extLst>
          </p:cNvPr>
          <p:cNvCxnSpPr>
            <a:cxnSpLocks/>
          </p:cNvCxnSpPr>
          <p:nvPr/>
        </p:nvCxnSpPr>
        <p:spPr>
          <a:xfrm flipH="1">
            <a:off x="4187295" y="2286000"/>
            <a:ext cx="897661" cy="1949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427296-92B7-6C40-A53B-6B27AFFE8B58}"/>
              </a:ext>
            </a:extLst>
          </p:cNvPr>
          <p:cNvCxnSpPr>
            <a:cxnSpLocks/>
          </p:cNvCxnSpPr>
          <p:nvPr/>
        </p:nvCxnSpPr>
        <p:spPr>
          <a:xfrm>
            <a:off x="7135607" y="2286000"/>
            <a:ext cx="137911" cy="1925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F0F2FD0-8A03-3C47-9EB5-1366B72CB6C3}"/>
              </a:ext>
            </a:extLst>
          </p:cNvPr>
          <p:cNvSpPr/>
          <p:nvPr/>
        </p:nvSpPr>
        <p:spPr>
          <a:xfrm>
            <a:off x="8714509" y="1008299"/>
            <a:ext cx="33651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Motivation</a:t>
            </a:r>
            <a:r>
              <a:rPr lang="en-US" sz="1800" dirty="0"/>
              <a:t>:</a:t>
            </a:r>
          </a:p>
          <a:p>
            <a:r>
              <a:rPr lang="en-US" sz="1800" dirty="0"/>
              <a:t>With MINOS detector shut down in 2019, the muon monitors now provide essential information to monitor the beam and target</a:t>
            </a:r>
          </a:p>
          <a:p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162C3C-7E8E-2A48-B56A-19510327FFB9}"/>
              </a:ext>
            </a:extLst>
          </p:cNvPr>
          <p:cNvSpPr/>
          <p:nvPr/>
        </p:nvSpPr>
        <p:spPr>
          <a:xfrm>
            <a:off x="8714508" y="3475117"/>
            <a:ext cx="33651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The goal of this study is to maintain the quality of the monitor signals and to establish correlations with the neutrino beam profile </a:t>
            </a:r>
            <a:endParaRPr lang="en-US" sz="1800" dirty="0">
              <a:effectLst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6EF747-15DB-1944-B366-CE544B3390E6}"/>
              </a:ext>
            </a:extLst>
          </p:cNvPr>
          <p:cNvSpPr/>
          <p:nvPr/>
        </p:nvSpPr>
        <p:spPr>
          <a:xfrm>
            <a:off x="261167" y="324488"/>
            <a:ext cx="7959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accent1"/>
                </a:solidFill>
              </a:rPr>
              <a:t>Overview of </a:t>
            </a:r>
            <a:r>
              <a:rPr lang="en-US" sz="2800" b="1" dirty="0" err="1">
                <a:solidFill>
                  <a:schemeClr val="accent1"/>
                </a:solidFill>
              </a:rPr>
              <a:t>NuMI</a:t>
            </a:r>
            <a:r>
              <a:rPr lang="en-US" sz="2800" b="1" dirty="0">
                <a:solidFill>
                  <a:schemeClr val="accent1"/>
                </a:solidFill>
              </a:rPr>
              <a:t> beamline Monitoring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1FF30-5CFE-5644-B2F2-250042E0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3DCA2-4656-1E44-BD92-AFB12184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44946-A39D-9444-BBEB-6BF0CEED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66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36EF747-15DB-1944-B366-CE544B3390E6}"/>
              </a:ext>
            </a:extLst>
          </p:cNvPr>
          <p:cNvSpPr/>
          <p:nvPr/>
        </p:nvSpPr>
        <p:spPr>
          <a:xfrm>
            <a:off x="122629" y="416605"/>
            <a:ext cx="91044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Muon monitor data analysis(Slopes at muon monitors) 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50917C-A9E3-BF4E-9B94-468951EBE5D1}"/>
              </a:ext>
            </a:extLst>
          </p:cNvPr>
          <p:cNvGrpSpPr/>
          <p:nvPr/>
        </p:nvGrpSpPr>
        <p:grpSpPr>
          <a:xfrm>
            <a:off x="217631" y="2051951"/>
            <a:ext cx="8510732" cy="4168740"/>
            <a:chOff x="328468" y="2055126"/>
            <a:chExt cx="10543598" cy="4013597"/>
          </a:xfrm>
        </p:grpSpPr>
        <p:pic>
          <p:nvPicPr>
            <p:cNvPr id="7" name="Content Placeholder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8367EAF-207C-A24F-8BE3-8A7AF7134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468" y="2055126"/>
              <a:ext cx="5351463" cy="4013597"/>
            </a:xfrm>
            <a:prstGeom prst="rect">
              <a:avLst/>
            </a:prstGeom>
          </p:spPr>
        </p:pic>
        <p:pic>
          <p:nvPicPr>
            <p:cNvPr id="8" name="Content Placeholder 14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2C80CA8D-6EAA-8744-949E-BD10B395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0604" y="2055127"/>
              <a:ext cx="5351462" cy="401359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08C2BD4-D094-3A44-92EA-CC4FAA3FE952}"/>
              </a:ext>
            </a:extLst>
          </p:cNvPr>
          <p:cNvSpPr/>
          <p:nvPr/>
        </p:nvSpPr>
        <p:spPr>
          <a:xfrm>
            <a:off x="8890576" y="1511899"/>
            <a:ext cx="308379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8727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3813"/>
            </a:pPr>
            <a:r>
              <a:rPr lang="en-US" sz="1800" dirty="0">
                <a:latin typeface="Helvetica" pitchFamily="2" charset="0"/>
              </a:rPr>
              <a:t>Target scans show how each muon monitor responds to beam position variations in horizontal and vertical directions</a:t>
            </a:r>
          </a:p>
          <a:p>
            <a:pPr marL="285750" indent="-285750" defTabSz="18727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3813"/>
            </a:pPr>
            <a:endParaRPr lang="en-US" sz="1800" dirty="0">
              <a:latin typeface="Helvetica" pitchFamily="2" charset="0"/>
            </a:endParaRPr>
          </a:p>
          <a:p>
            <a:pPr marL="285750" indent="-285750" defTabSz="18727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3813"/>
            </a:pPr>
            <a:endParaRPr lang="en-US" sz="1800" dirty="0">
              <a:latin typeface="Helvetica" pitchFamily="2" charset="0"/>
            </a:endParaRPr>
          </a:p>
          <a:p>
            <a:pPr marL="285750" indent="-285750" defTabSz="18727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3813"/>
            </a:pPr>
            <a:r>
              <a:rPr lang="en-US" sz="1800" dirty="0">
                <a:latin typeface="Helvetica" pitchFamily="2" charset="0"/>
              </a:rPr>
              <a:t>The observed beam centroid on muon monitors shows a linear response. Different slopes show  the focus effect for different energy range of muons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BF1E-19B0-1349-941A-BF898A9C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5C1A7-A497-3F4C-9DCD-DDB9B85B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83120-4934-A84A-833D-709B4CE2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77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33016C-3FE4-004E-ACBB-F4F9DD0BEF82}"/>
              </a:ext>
            </a:extLst>
          </p:cNvPr>
          <p:cNvCxnSpPr>
            <a:cxnSpLocks/>
          </p:cNvCxnSpPr>
          <p:nvPr/>
        </p:nvCxnSpPr>
        <p:spPr>
          <a:xfrm flipH="1">
            <a:off x="5317539" y="4333297"/>
            <a:ext cx="89663" cy="1482784"/>
          </a:xfrm>
          <a:prstGeom prst="straightConnector1">
            <a:avLst/>
          </a:prstGeom>
          <a:ln>
            <a:solidFill>
              <a:srgbClr val="C00000">
                <a:alpha val="50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08200B-4331-3A40-9E98-A4EE7B68230D}"/>
              </a:ext>
            </a:extLst>
          </p:cNvPr>
          <p:cNvSpPr txBox="1"/>
          <p:nvPr/>
        </p:nvSpPr>
        <p:spPr>
          <a:xfrm>
            <a:off x="8728362" y="2300081"/>
            <a:ext cx="326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59979-0BFD-1542-B374-8A54D2FD72D3}"/>
              </a:ext>
            </a:extLst>
          </p:cNvPr>
          <p:cNvSpPr txBox="1"/>
          <p:nvPr/>
        </p:nvSpPr>
        <p:spPr>
          <a:xfrm>
            <a:off x="421341" y="207055"/>
            <a:ext cx="11349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Slopes for different horn current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> (validating the simulation)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352128-C253-C74F-8938-8F87C7F930D8}"/>
              </a:ext>
            </a:extLst>
          </p:cNvPr>
          <p:cNvGrpSpPr/>
          <p:nvPr/>
        </p:nvGrpSpPr>
        <p:grpSpPr>
          <a:xfrm>
            <a:off x="371180" y="1543050"/>
            <a:ext cx="8052382" cy="5044373"/>
            <a:chOff x="675980" y="2015422"/>
            <a:chExt cx="7588789" cy="4572001"/>
          </a:xfrm>
        </p:grpSpPr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6DE4C140-1054-7243-BD3B-525E289E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4768" y="2015423"/>
              <a:ext cx="3810001" cy="4572000"/>
            </a:xfrm>
            <a:prstGeom prst="rect">
              <a:avLst/>
            </a:prstGeom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6AD7A8E3-839A-DE4C-8481-7563AD0E5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980" y="2015422"/>
              <a:ext cx="3810000" cy="45720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1EA11F-7207-7D4F-BCF6-D62BE21BBA13}"/>
              </a:ext>
            </a:extLst>
          </p:cNvPr>
          <p:cNvSpPr txBox="1"/>
          <p:nvPr/>
        </p:nvSpPr>
        <p:spPr>
          <a:xfrm>
            <a:off x="2221541" y="1330511"/>
            <a:ext cx="137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6EFF8-2AC7-B74A-8198-5B0D642F158E}"/>
              </a:ext>
            </a:extLst>
          </p:cNvPr>
          <p:cNvSpPr txBox="1"/>
          <p:nvPr/>
        </p:nvSpPr>
        <p:spPr>
          <a:xfrm>
            <a:off x="5450651" y="1312217"/>
            <a:ext cx="202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2315B-244D-FA43-AAF6-77777647D9B2}"/>
              </a:ext>
            </a:extLst>
          </p:cNvPr>
          <p:cNvSpPr txBox="1"/>
          <p:nvPr/>
        </p:nvSpPr>
        <p:spPr>
          <a:xfrm>
            <a:off x="8339237" y="1284273"/>
            <a:ext cx="32624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We carry out several horn current scans for horn current change step is 10 kA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The slopes of fitted lines change for currents at all three muon monitors</a:t>
            </a:r>
          </a:p>
          <a:p>
            <a:pPr>
              <a:buClr>
                <a:schemeClr val="bg1"/>
              </a:buClr>
            </a:pPr>
            <a:endParaRPr lang="en-US" sz="2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Simulation results are consistent with data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9C7AF-7E5A-1644-89D9-7E064996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AC888-8261-6C42-B64E-37C80A9F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4DC1E-E413-DD46-BAEA-5238EBF6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9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48E3124-BF0E-E54A-84A2-E753C2558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556" y="1098765"/>
            <a:ext cx="6334443" cy="4750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7733B-82D2-B74D-8459-8C920040D27B}"/>
              </a:ext>
            </a:extLst>
          </p:cNvPr>
          <p:cNvSpPr txBox="1"/>
          <p:nvPr/>
        </p:nvSpPr>
        <p:spPr>
          <a:xfrm>
            <a:off x="8300124" y="1008403"/>
            <a:ext cx="23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ED0A2C7-A012-D549-8756-C21C6C6F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" y="1315742"/>
            <a:ext cx="5842000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40F33-D285-B044-A793-B8C0AD4B2509}"/>
              </a:ext>
            </a:extLst>
          </p:cNvPr>
          <p:cNvSpPr txBox="1"/>
          <p:nvPr/>
        </p:nvSpPr>
        <p:spPr>
          <a:xfrm>
            <a:off x="2718396" y="1131076"/>
            <a:ext cx="23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nominal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1F97D5-E97D-8340-91C5-3C7A9B0543AA}"/>
              </a:ext>
            </a:extLst>
          </p:cNvPr>
          <p:cNvSpPr txBox="1">
            <a:spLocks/>
          </p:cNvSpPr>
          <p:nvPr/>
        </p:nvSpPr>
        <p:spPr>
          <a:xfrm>
            <a:off x="190184" y="136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Slope at MM1X (with virtual detectors)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16CDE8-55BD-B549-AF0F-98F54E7B6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C71519-E162-644D-852E-BBD07106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2AF64-4331-454B-B828-6803905E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40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A7F4-5DED-DD46-8974-A7BC7A74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4" y="136525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Muon distribution at virtual detectors (z5)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656E016-7FA0-A645-B10F-58F84E95E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16" y="1827185"/>
            <a:ext cx="5842000" cy="438150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BE959544-AEB8-3846-9318-FAC5B239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84" y="1834490"/>
            <a:ext cx="5842000" cy="4381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433963-6612-F94A-864E-4D906E092BD7}"/>
              </a:ext>
            </a:extLst>
          </p:cNvPr>
          <p:cNvGrpSpPr/>
          <p:nvPr/>
        </p:nvGrpSpPr>
        <p:grpSpPr>
          <a:xfrm>
            <a:off x="2414191" y="1456318"/>
            <a:ext cx="7743986" cy="369332"/>
            <a:chOff x="2324746" y="1239864"/>
            <a:chExt cx="7743986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49D56E-BC41-CF41-9A94-BDE585F11DC8}"/>
                </a:ext>
              </a:extLst>
            </p:cNvPr>
            <p:cNvSpPr txBox="1"/>
            <p:nvPr/>
          </p:nvSpPr>
          <p:spPr>
            <a:xfrm>
              <a:off x="2324746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Protonx:0mm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5E113-36F2-354A-9494-EBA133BFD443}"/>
                </a:ext>
              </a:extLst>
            </p:cNvPr>
            <p:cNvSpPr txBox="1"/>
            <p:nvPr/>
          </p:nvSpPr>
          <p:spPr>
            <a:xfrm>
              <a:off x="8354878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Protonx:1mm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5E667-AB9D-9E4F-B3AD-0FA7DBDDF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5A507-076E-0F45-892B-F3E91D82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0A6DC-8720-D64D-B760-321BB067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06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A7F4-5DED-DD46-8974-A7BC7A74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4" y="136525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Muon distribution at virtual detectors (z6)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35AA1A2F-AF19-1E46-8F9D-A978C69B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1943193"/>
            <a:ext cx="5842000" cy="43815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15E05551-541B-0E45-8B1E-4CE1DCD34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1536"/>
            <a:ext cx="5842000" cy="4381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4DD9E-5F0D-8F40-AD46-F2B7AC3AF3F5}"/>
              </a:ext>
            </a:extLst>
          </p:cNvPr>
          <p:cNvGrpSpPr/>
          <p:nvPr/>
        </p:nvGrpSpPr>
        <p:grpSpPr>
          <a:xfrm>
            <a:off x="2209800" y="1377991"/>
            <a:ext cx="7743986" cy="369332"/>
            <a:chOff x="2324746" y="1239864"/>
            <a:chExt cx="7743986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BE21D6-0DCC-4F44-8953-FC4AA867572D}"/>
                </a:ext>
              </a:extLst>
            </p:cNvPr>
            <p:cNvSpPr txBox="1"/>
            <p:nvPr/>
          </p:nvSpPr>
          <p:spPr>
            <a:xfrm>
              <a:off x="2324746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Protonx:0mm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ACF061-A992-C240-94F8-3A3F7BA9C615}"/>
                </a:ext>
              </a:extLst>
            </p:cNvPr>
            <p:cNvSpPr txBox="1"/>
            <p:nvPr/>
          </p:nvSpPr>
          <p:spPr>
            <a:xfrm>
              <a:off x="8354878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Protonx:1mm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C5398-6910-7C4A-933A-06F38B388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2FEFB3-A89D-044F-80DE-010D6D9A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804F-6801-B743-A77D-525224D65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A7F4-5DED-DD46-8974-A7BC7A74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4" y="136525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Muon distribution at virtual detectors (z7)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838F32A-2372-3641-90C4-56C487EAA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80" y="1811687"/>
            <a:ext cx="5842000" cy="43815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B866200E-070B-4F42-8C57-43AFABD80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1687"/>
            <a:ext cx="5842000" cy="4381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19138B-BDA9-1549-8D2D-74E0817785CE}"/>
              </a:ext>
            </a:extLst>
          </p:cNvPr>
          <p:cNvGrpSpPr/>
          <p:nvPr/>
        </p:nvGrpSpPr>
        <p:grpSpPr>
          <a:xfrm>
            <a:off x="2324746" y="1239864"/>
            <a:ext cx="7743986" cy="369332"/>
            <a:chOff x="2324746" y="1239864"/>
            <a:chExt cx="7743986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C110F5-E1E1-BA4A-BD8F-AFC74A335D07}"/>
                </a:ext>
              </a:extLst>
            </p:cNvPr>
            <p:cNvSpPr txBox="1"/>
            <p:nvPr/>
          </p:nvSpPr>
          <p:spPr>
            <a:xfrm>
              <a:off x="2324746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Protonx:0mm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1C0674-377F-6744-969F-BD7DB0358C3B}"/>
                </a:ext>
              </a:extLst>
            </p:cNvPr>
            <p:cNvSpPr txBox="1"/>
            <p:nvPr/>
          </p:nvSpPr>
          <p:spPr>
            <a:xfrm>
              <a:off x="8354878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Protonx:1mm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ACCBE0-1E40-6945-BA23-15FADE7E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E5878-65CE-A446-A545-0DF6A9AA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8B041-9111-5B4D-A066-69330817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9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5EF2-A5C4-1D48-ACC1-BC08D6653043}"/>
              </a:ext>
            </a:extLst>
          </p:cNvPr>
          <p:cNvSpPr txBox="1">
            <a:spLocks/>
          </p:cNvSpPr>
          <p:nvPr/>
        </p:nvSpPr>
        <p:spPr>
          <a:xfrm>
            <a:off x="190184" y="136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Muon production momentum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09B03BC-C291-EB4B-A2B8-C9391B6D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8" y="1054299"/>
            <a:ext cx="6332536" cy="4749402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A9C6150-EFC1-F842-BC0E-A455CF51E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964" y="3291839"/>
            <a:ext cx="4572847" cy="342963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623AB0D-3BD3-664C-AD9E-2A0BB43F2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964" y="52031"/>
            <a:ext cx="4562156" cy="342161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50ED5-B28A-404E-AB70-BA564A29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8F947-DA91-0F43-8E15-CCA443DBA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5AEA0-E52A-674F-A55A-404B7B2B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12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563E-32CA-1C42-9AF3-68CCD12593F9}"/>
              </a:ext>
            </a:extLst>
          </p:cNvPr>
          <p:cNvSpPr txBox="1">
            <a:spLocks/>
          </p:cNvSpPr>
          <p:nvPr/>
        </p:nvSpPr>
        <p:spPr>
          <a:xfrm>
            <a:off x="190184" y="136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Muon  momentum at MM1 and MM2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D889004-E2FB-4044-8873-77BE5BD4D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83" y="1238250"/>
            <a:ext cx="5842000" cy="4381500"/>
          </a:xfrm>
          <a:prstGeom prst="rect">
            <a:avLst/>
          </a:prstGeom>
        </p:spPr>
      </p:pic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840F9193-CDB3-0C47-80AB-6113D277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816" y="1238250"/>
            <a:ext cx="5842000" cy="4381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58278-809B-AF49-8FBC-694C8FFF7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012E5-21F0-6444-8BFB-EB6296A9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6FFF6-B7C1-5F4C-A95B-7637CA69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61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FB0898E-5933-8A44-AC19-2B2D180A556B}"/>
              </a:ext>
            </a:extLst>
          </p:cNvPr>
          <p:cNvGrpSpPr/>
          <p:nvPr/>
        </p:nvGrpSpPr>
        <p:grpSpPr>
          <a:xfrm>
            <a:off x="0" y="0"/>
            <a:ext cx="12236337" cy="6857999"/>
            <a:chOff x="0" y="0"/>
            <a:chExt cx="12236337" cy="6857999"/>
          </a:xfrm>
        </p:grpSpPr>
        <p:pic>
          <p:nvPicPr>
            <p:cNvPr id="4" name="Picture 3" descr="Table&#10;&#10;Description automatically generated">
              <a:extLst>
                <a:ext uri="{FF2B5EF4-FFF2-40B4-BE49-F238E27FC236}">
                  <a16:creationId xmlns:a16="http://schemas.microsoft.com/office/drawing/2014/main" id="{50BCB1F3-BEBB-9D47-930F-B3EF3569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572000" cy="3429000"/>
            </a:xfrm>
            <a:prstGeom prst="rect">
              <a:avLst/>
            </a:prstGeom>
          </p:spPr>
        </p:pic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9FD8C019-09DF-0444-8E00-7D2C82E9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3397" y="0"/>
              <a:ext cx="4572000" cy="3429000"/>
            </a:xfrm>
            <a:prstGeom prst="rect">
              <a:avLst/>
            </a:prstGeom>
          </p:spPr>
        </p:pic>
        <p:pic>
          <p:nvPicPr>
            <p:cNvPr id="10" name="Picture 9" descr="Table&#10;&#10;Description automatically generated">
              <a:extLst>
                <a:ext uri="{FF2B5EF4-FFF2-40B4-BE49-F238E27FC236}">
                  <a16:creationId xmlns:a16="http://schemas.microsoft.com/office/drawing/2014/main" id="{E6396323-37B3-194D-9DE2-173631A1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5567" y="0"/>
              <a:ext cx="4572000" cy="3429000"/>
            </a:xfrm>
            <a:prstGeom prst="rect">
              <a:avLst/>
            </a:prstGeom>
          </p:spPr>
        </p:pic>
        <p:pic>
          <p:nvPicPr>
            <p:cNvPr id="17" name="Picture 16" descr="Table&#10;&#10;Description automatically generated">
              <a:extLst>
                <a:ext uri="{FF2B5EF4-FFF2-40B4-BE49-F238E27FC236}">
                  <a16:creationId xmlns:a16="http://schemas.microsoft.com/office/drawing/2014/main" id="{17725DBC-0329-1447-9D92-45C284C6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28998"/>
              <a:ext cx="4572001" cy="3429001"/>
            </a:xfrm>
            <a:prstGeom prst="rect">
              <a:avLst/>
            </a:prstGeom>
          </p:spPr>
        </p:pic>
        <p:pic>
          <p:nvPicPr>
            <p:cNvPr id="19" name="Picture 18" descr="Chart&#10;&#10;Description automatically generated">
              <a:extLst>
                <a:ext uri="{FF2B5EF4-FFF2-40B4-BE49-F238E27FC236}">
                  <a16:creationId xmlns:a16="http://schemas.microsoft.com/office/drawing/2014/main" id="{BAA438D7-95EB-D549-9ED7-A020CB623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3450" y="3424495"/>
              <a:ext cx="4572000" cy="3429000"/>
            </a:xfrm>
            <a:prstGeom prst="rect">
              <a:avLst/>
            </a:prstGeom>
          </p:spPr>
        </p:pic>
        <p:pic>
          <p:nvPicPr>
            <p:cNvPr id="14" name="Picture 13" descr="Table&#10;&#10;Description automatically generated with low confidence">
              <a:extLst>
                <a:ext uri="{FF2B5EF4-FFF2-40B4-BE49-F238E27FC236}">
                  <a16:creationId xmlns:a16="http://schemas.microsoft.com/office/drawing/2014/main" id="{C871ACCD-61C3-5245-AD8D-42EF4FB4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4337" y="3341370"/>
              <a:ext cx="4572000" cy="3429000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0CBCC9-E638-B546-88D3-BE127314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D0C82-99F7-504E-8283-25700736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1019-F2A6-8D49-AB60-C97D4009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7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32C8D5C-744F-F04C-B931-58E3E1E658AD}"/>
              </a:ext>
            </a:extLst>
          </p:cNvPr>
          <p:cNvGrpSpPr/>
          <p:nvPr/>
        </p:nvGrpSpPr>
        <p:grpSpPr>
          <a:xfrm>
            <a:off x="0" y="0"/>
            <a:ext cx="12182662" cy="6858000"/>
            <a:chOff x="0" y="0"/>
            <a:chExt cx="12182662" cy="6858000"/>
          </a:xfrm>
        </p:grpSpPr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E8658945-BAB9-8B4B-A16C-3F8EE278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4600175" cy="3450131"/>
            </a:xfrm>
            <a:prstGeom prst="rect">
              <a:avLst/>
            </a:prstGeom>
          </p:spPr>
        </p:pic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9006C04F-7EE3-3E4D-B63F-ACEF685C5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3520" y="1"/>
              <a:ext cx="4588179" cy="3441134"/>
            </a:xfrm>
            <a:prstGeom prst="rect">
              <a:avLst/>
            </a:prstGeom>
          </p:spPr>
        </p:pic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359F40A4-6404-2F4D-B112-8501C6A92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1825" y="0"/>
              <a:ext cx="4588179" cy="3441134"/>
            </a:xfrm>
            <a:prstGeom prst="rect">
              <a:avLst/>
            </a:prstGeom>
          </p:spPr>
        </p:pic>
        <p:pic>
          <p:nvPicPr>
            <p:cNvPr id="9" name="Picture 8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A9D55B19-9DBC-1443-8845-0FCBEE3CF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07868"/>
              <a:ext cx="4600175" cy="3450132"/>
            </a:xfrm>
            <a:prstGeom prst="rect">
              <a:avLst/>
            </a:prstGeom>
          </p:spPr>
        </p:pic>
        <p:pic>
          <p:nvPicPr>
            <p:cNvPr id="11" name="Picture 10" descr="Table&#10;&#10;Description automatically generated">
              <a:extLst>
                <a:ext uri="{FF2B5EF4-FFF2-40B4-BE49-F238E27FC236}">
                  <a16:creationId xmlns:a16="http://schemas.microsoft.com/office/drawing/2014/main" id="{3167BCF9-9BF3-3240-951C-9D3A07EB2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4535" y="3407868"/>
              <a:ext cx="4600175" cy="3450131"/>
            </a:xfrm>
            <a:prstGeom prst="rect">
              <a:avLst/>
            </a:prstGeom>
          </p:spPr>
        </p:pic>
        <p:pic>
          <p:nvPicPr>
            <p:cNvPr id="13" name="Picture 12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83925985-5CFF-F24F-95A3-F3230EAF2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2485" y="3407865"/>
              <a:ext cx="4600177" cy="3450133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F8C57-50DD-B646-809F-39E4EB56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5AF8B-9940-9949-8395-B377D16D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259E5-B0E2-0E47-88B4-13140A01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4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87A126-1A54-0D47-82B0-7D19670F0FBE}"/>
              </a:ext>
            </a:extLst>
          </p:cNvPr>
          <p:cNvSpPr txBox="1"/>
          <p:nvPr/>
        </p:nvSpPr>
        <p:spPr>
          <a:xfrm>
            <a:off x="591671" y="363071"/>
            <a:ext cx="1134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Introduction to muon monitor simulation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66EBF-A337-734B-837F-BF40940BF6DA}"/>
              </a:ext>
            </a:extLst>
          </p:cNvPr>
          <p:cNvSpPr txBox="1"/>
          <p:nvPr/>
        </p:nvSpPr>
        <p:spPr>
          <a:xfrm>
            <a:off x="735550" y="1109378"/>
            <a:ext cx="104429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G4NuMI is the main tool that we use to run simulations for </a:t>
            </a:r>
            <a:r>
              <a:rPr lang="en-US" dirty="0" err="1"/>
              <a:t>NuMI</a:t>
            </a:r>
            <a:r>
              <a:rPr lang="en-US" dirty="0"/>
              <a:t> beam and muon monitors.  It is based on Geant4</a:t>
            </a:r>
          </a:p>
          <a:p>
            <a:endParaRPr lang="en-US" dirty="0"/>
          </a:p>
          <a:p>
            <a:r>
              <a:rPr lang="en-US" dirty="0"/>
              <a:t>The procedure of muon monitor simulation:</a:t>
            </a:r>
          </a:p>
          <a:p>
            <a:r>
              <a:rPr lang="en-US" dirty="0"/>
              <a:t>1. Generate neutrinos by running G4NuMI</a:t>
            </a:r>
            <a:br>
              <a:rPr lang="en-US" dirty="0"/>
            </a:br>
            <a:r>
              <a:rPr lang="en-US" dirty="0"/>
              <a:t>2. Convert neutrinos back to their parent particles</a:t>
            </a:r>
            <a:br>
              <a:rPr lang="en-US" dirty="0"/>
            </a:br>
            <a:r>
              <a:rPr lang="en-US" dirty="0"/>
              <a:t>3. Generate muons based on those parent particles</a:t>
            </a:r>
            <a:br>
              <a:rPr lang="en-US" dirty="0"/>
            </a:br>
            <a:r>
              <a:rPr lang="en-US" dirty="0"/>
              <a:t>4. Feed those muons into a separate G4NuMI simulation</a:t>
            </a:r>
            <a:br>
              <a:rPr lang="en-US" dirty="0"/>
            </a:br>
            <a:r>
              <a:rPr lang="en-US" dirty="0"/>
              <a:t>to generate muons at the muon monitors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EF3F8-63E0-2B41-B698-81115D1DBD3B}"/>
              </a:ext>
            </a:extLst>
          </p:cNvPr>
          <p:cNvGrpSpPr/>
          <p:nvPr/>
        </p:nvGrpSpPr>
        <p:grpSpPr>
          <a:xfrm>
            <a:off x="1013455" y="4240984"/>
            <a:ext cx="9668438" cy="1603181"/>
            <a:chOff x="1707776" y="3556723"/>
            <a:chExt cx="9668438" cy="16031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8EBCC1-FCD4-B340-AB61-3FE6774E8665}"/>
                </a:ext>
              </a:extLst>
            </p:cNvPr>
            <p:cNvGrpSpPr/>
            <p:nvPr/>
          </p:nvGrpSpPr>
          <p:grpSpPr>
            <a:xfrm>
              <a:off x="1707776" y="3563471"/>
              <a:ext cx="1519518" cy="1532964"/>
              <a:chOff x="1707776" y="3563471"/>
              <a:chExt cx="1519518" cy="1532964"/>
            </a:xfrm>
          </p:grpSpPr>
          <p:sp>
            <p:nvSpPr>
              <p:cNvPr id="7" name="Round Same Side Corner Rectangle 6">
                <a:extLst>
                  <a:ext uri="{FF2B5EF4-FFF2-40B4-BE49-F238E27FC236}">
                    <a16:creationId xmlns:a16="http://schemas.microsoft.com/office/drawing/2014/main" id="{1D6207D4-4683-2242-8E2C-4BA43CC1716E}"/>
                  </a:ext>
                </a:extLst>
              </p:cNvPr>
              <p:cNvSpPr/>
              <p:nvPr/>
            </p:nvSpPr>
            <p:spPr>
              <a:xfrm>
                <a:off x="1707776" y="3563471"/>
                <a:ext cx="1519518" cy="1532964"/>
              </a:xfrm>
              <a:prstGeom prst="round2Same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2894B2-6741-2A4F-9B30-ED7EBA34DB8F}"/>
                  </a:ext>
                </a:extLst>
              </p:cNvPr>
              <p:cNvSpPr txBox="1"/>
              <p:nvPr/>
            </p:nvSpPr>
            <p:spPr>
              <a:xfrm>
                <a:off x="1835523" y="4162590"/>
                <a:ext cx="12640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G4NuMI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4275B18-DA9C-FF44-9839-24822104D5FE}"/>
                </a:ext>
              </a:extLst>
            </p:cNvPr>
            <p:cNvCxnSpPr/>
            <p:nvPr/>
          </p:nvCxnSpPr>
          <p:spPr>
            <a:xfrm>
              <a:off x="3339353" y="4379975"/>
              <a:ext cx="10623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237EEB-7E2E-9041-8341-BBEA18DA8EE0}"/>
                </a:ext>
              </a:extLst>
            </p:cNvPr>
            <p:cNvGrpSpPr/>
            <p:nvPr/>
          </p:nvGrpSpPr>
          <p:grpSpPr>
            <a:xfrm>
              <a:off x="4787152" y="3960779"/>
              <a:ext cx="349624" cy="403621"/>
              <a:chOff x="5540187" y="3947228"/>
              <a:chExt cx="349624" cy="40362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1B7EA95-5C63-4447-90D1-A850C3CEB321}"/>
                  </a:ext>
                </a:extLst>
              </p:cNvPr>
              <p:cNvSpPr/>
              <p:nvPr/>
            </p:nvSpPr>
            <p:spPr>
              <a:xfrm>
                <a:off x="5540187" y="3974331"/>
                <a:ext cx="349624" cy="37651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>
                    <a:shade val="50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000000"/>
                  </a:highligh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356CB9C-92F6-9F48-935B-1CDEBAD1E8DF}"/>
                      </a:ext>
                    </a:extLst>
                  </p:cNvPr>
                  <p:cNvSpPr txBox="1"/>
                  <p:nvPr/>
                </p:nvSpPr>
                <p:spPr>
                  <a:xfrm>
                    <a:off x="5580528" y="3947228"/>
                    <a:ext cx="2689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356CB9C-92F6-9F48-935B-1CDEBAD1E8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0528" y="3947228"/>
                    <a:ext cx="268941" cy="36933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5BAE94-D9AD-D44A-94F4-1D38F1EA3FA7}"/>
                </a:ext>
              </a:extLst>
            </p:cNvPr>
            <p:cNvGrpSpPr/>
            <p:nvPr/>
          </p:nvGrpSpPr>
          <p:grpSpPr>
            <a:xfrm>
              <a:off x="5096434" y="4370661"/>
              <a:ext cx="349624" cy="391646"/>
              <a:chOff x="5540187" y="3960675"/>
              <a:chExt cx="349624" cy="3916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7E3B02F-1F21-B84F-80DF-65D3BD78C1F8}"/>
                  </a:ext>
                </a:extLst>
              </p:cNvPr>
              <p:cNvSpPr/>
              <p:nvPr/>
            </p:nvSpPr>
            <p:spPr>
              <a:xfrm>
                <a:off x="5540187" y="3974331"/>
                <a:ext cx="349624" cy="37651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>
                    <a:shade val="50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000000"/>
                  </a:highligh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13B0EB53-EB36-834C-B1B3-A602E64A8734}"/>
                      </a:ext>
                    </a:extLst>
                  </p:cNvPr>
                  <p:cNvSpPr txBox="1"/>
                  <p:nvPr/>
                </p:nvSpPr>
                <p:spPr>
                  <a:xfrm>
                    <a:off x="5540187" y="3960675"/>
                    <a:ext cx="268941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13B0EB53-EB36-834C-B1B3-A602E64A87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40187" y="3960675"/>
                    <a:ext cx="268941" cy="39164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31818"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4D88D2-CCA2-8C43-A25B-6E61AF11FA03}"/>
                </a:ext>
              </a:extLst>
            </p:cNvPr>
            <p:cNvSpPr/>
            <p:nvPr/>
          </p:nvSpPr>
          <p:spPr>
            <a:xfrm>
              <a:off x="4410635" y="3626940"/>
              <a:ext cx="1438835" cy="1532964"/>
            </a:xfrm>
            <a:prstGeom prst="ellipse">
              <a:avLst/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8A10762-1361-EE45-9A72-DA5EACB1ED24}"/>
                </a:ext>
              </a:extLst>
            </p:cNvPr>
            <p:cNvCxnSpPr/>
            <p:nvPr/>
          </p:nvCxnSpPr>
          <p:spPr>
            <a:xfrm>
              <a:off x="5849470" y="4353901"/>
              <a:ext cx="10623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4202C5C-1352-CE4D-86B2-B7D686C1F1E2}"/>
                </a:ext>
              </a:extLst>
            </p:cNvPr>
            <p:cNvSpPr/>
            <p:nvPr/>
          </p:nvSpPr>
          <p:spPr>
            <a:xfrm>
              <a:off x="7010399" y="3597918"/>
              <a:ext cx="1438835" cy="1532964"/>
            </a:xfrm>
            <a:prstGeom prst="ellipse">
              <a:avLst/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92A888A-0E41-6E44-85FE-F788CE366BEA}"/>
                </a:ext>
              </a:extLst>
            </p:cNvPr>
            <p:cNvGrpSpPr/>
            <p:nvPr/>
          </p:nvGrpSpPr>
          <p:grpSpPr>
            <a:xfrm>
              <a:off x="7570692" y="4138539"/>
              <a:ext cx="349624" cy="403621"/>
              <a:chOff x="5540187" y="3947228"/>
              <a:chExt cx="349624" cy="40362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5C40D77-9DCC-4D43-BD34-2144BECCA962}"/>
                  </a:ext>
                </a:extLst>
              </p:cNvPr>
              <p:cNvSpPr/>
              <p:nvPr/>
            </p:nvSpPr>
            <p:spPr>
              <a:xfrm>
                <a:off x="5540187" y="3974331"/>
                <a:ext cx="349624" cy="37651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>
                    <a:shade val="50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000000"/>
                  </a:highligh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1D13F529-A668-1F4D-A8BC-E9C3FF77C82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0528" y="3947228"/>
                    <a:ext cx="2689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1D13F529-A668-1F4D-A8BC-E9C3FF77C8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0528" y="3947228"/>
                    <a:ext cx="26894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9091"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59E448E-F877-244C-95B4-D2A33F577833}"/>
                </a:ext>
              </a:extLst>
            </p:cNvPr>
            <p:cNvCxnSpPr/>
            <p:nvPr/>
          </p:nvCxnSpPr>
          <p:spPr>
            <a:xfrm>
              <a:off x="8529917" y="4331489"/>
              <a:ext cx="10623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CAF0B7-5B9A-0A44-85E5-A4DFAA50B0EE}"/>
                </a:ext>
              </a:extLst>
            </p:cNvPr>
            <p:cNvGrpSpPr/>
            <p:nvPr/>
          </p:nvGrpSpPr>
          <p:grpSpPr>
            <a:xfrm>
              <a:off x="9724465" y="3556723"/>
              <a:ext cx="1651749" cy="1532964"/>
              <a:chOff x="1707776" y="3563471"/>
              <a:chExt cx="1651749" cy="1532964"/>
            </a:xfrm>
          </p:grpSpPr>
          <p:sp>
            <p:nvSpPr>
              <p:cNvPr id="28" name="Round Same Side Corner Rectangle 27">
                <a:extLst>
                  <a:ext uri="{FF2B5EF4-FFF2-40B4-BE49-F238E27FC236}">
                    <a16:creationId xmlns:a16="http://schemas.microsoft.com/office/drawing/2014/main" id="{373A25C7-1085-AD43-98FC-5D3C4BCEBD48}"/>
                  </a:ext>
                </a:extLst>
              </p:cNvPr>
              <p:cNvSpPr/>
              <p:nvPr/>
            </p:nvSpPr>
            <p:spPr>
              <a:xfrm>
                <a:off x="1707776" y="3563471"/>
                <a:ext cx="1519518" cy="1532964"/>
              </a:xfrm>
              <a:prstGeom prst="round2Same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A8F8C7-933E-F243-8AD8-A13335D98C5B}"/>
                  </a:ext>
                </a:extLst>
              </p:cNvPr>
              <p:cNvSpPr txBox="1"/>
              <p:nvPr/>
            </p:nvSpPr>
            <p:spPr>
              <a:xfrm>
                <a:off x="1840007" y="3914454"/>
                <a:ext cx="15195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Separate</a:t>
                </a:r>
              </a:p>
              <a:p>
                <a:r>
                  <a:rPr lang="en-US" sz="2400" dirty="0"/>
                  <a:t>G4NuMI</a:t>
                </a:r>
              </a:p>
            </p:txBody>
          </p:sp>
        </p:grpSp>
      </p:grpSp>
      <p:pic>
        <p:nvPicPr>
          <p:cNvPr id="35" name="Picture 34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53A2CD24-4CA0-5E43-BC2C-8FBE92B1B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645" y="1569525"/>
            <a:ext cx="4360825" cy="239064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ACC315-4D75-044C-AF56-0DF7A1AB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EDAC6-3365-3E43-9055-B42CE6DC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12DD-22E2-2C4A-96A9-79B4AF28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4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7854972-C9AF-7D43-A882-D0955F41A2A7}"/>
              </a:ext>
            </a:extLst>
          </p:cNvPr>
          <p:cNvGrpSpPr/>
          <p:nvPr/>
        </p:nvGrpSpPr>
        <p:grpSpPr>
          <a:xfrm>
            <a:off x="0" y="0"/>
            <a:ext cx="12192002" cy="6903374"/>
            <a:chOff x="0" y="0"/>
            <a:chExt cx="12192002" cy="6903374"/>
          </a:xfrm>
        </p:grpSpPr>
        <p:pic>
          <p:nvPicPr>
            <p:cNvPr id="3" name="Picture 2" descr="Chart, table&#10;&#10;Description automatically generated with medium confidence">
              <a:extLst>
                <a:ext uri="{FF2B5EF4-FFF2-40B4-BE49-F238E27FC236}">
                  <a16:creationId xmlns:a16="http://schemas.microsoft.com/office/drawing/2014/main" id="{6AA37400-64A1-9E4D-AC7B-C3DB1F85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572000" cy="3429000"/>
            </a:xfrm>
            <a:prstGeom prst="rect">
              <a:avLst/>
            </a:prstGeom>
          </p:spPr>
        </p:pic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CEAE84EA-4D56-1543-BF9D-2DD4C1DE1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8916" y="0"/>
              <a:ext cx="4572000" cy="3429000"/>
            </a:xfrm>
            <a:prstGeom prst="rect">
              <a:avLst/>
            </a:prstGeom>
          </p:spPr>
        </p:pic>
        <p:pic>
          <p:nvPicPr>
            <p:cNvPr id="7" name="Picture 6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DD16D589-0584-8C46-B16B-DC0C9AA7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2" y="0"/>
              <a:ext cx="4572000" cy="3429000"/>
            </a:xfrm>
            <a:prstGeom prst="rect">
              <a:avLst/>
            </a:prstGeom>
          </p:spPr>
        </p:pic>
        <p:pic>
          <p:nvPicPr>
            <p:cNvPr id="9" name="Picture 8" descr="Table&#10;&#10;Description automatically generated">
              <a:extLst>
                <a:ext uri="{FF2B5EF4-FFF2-40B4-BE49-F238E27FC236}">
                  <a16:creationId xmlns:a16="http://schemas.microsoft.com/office/drawing/2014/main" id="{7739691D-AD35-5241-85AC-D58DDB143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29001"/>
              <a:ext cx="4572000" cy="3429000"/>
            </a:xfrm>
            <a:prstGeom prst="rect">
              <a:avLst/>
            </a:prstGeom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2A64D908-6176-E947-8DD6-3198112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8916" y="3412372"/>
              <a:ext cx="4594170" cy="3445628"/>
            </a:xfrm>
            <a:prstGeom prst="rect">
              <a:avLst/>
            </a:prstGeom>
          </p:spPr>
        </p:pic>
        <p:pic>
          <p:nvPicPr>
            <p:cNvPr id="13" name="Picture 12" descr="Table&#10;&#10;Description automatically generated with low confidence">
              <a:extLst>
                <a:ext uri="{FF2B5EF4-FFF2-40B4-BE49-F238E27FC236}">
                  <a16:creationId xmlns:a16="http://schemas.microsoft.com/office/drawing/2014/main" id="{74A3A9BB-779A-8C44-9F75-511456122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37333" y="3412372"/>
              <a:ext cx="4654669" cy="3491002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AEB88-3FE2-6749-A619-E7EF30D9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AED98-41C7-4A46-A671-FBDFAB24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513C2-A978-E848-9296-258E74A3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93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2060226" y="2967335"/>
            <a:ext cx="80715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Magnetic field in decay pipe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E0CED5-E3B3-A544-9652-92EA98D7B9A1}"/>
              </a:ext>
            </a:extLst>
          </p:cNvPr>
          <p:cNvSpPr/>
          <p:nvPr/>
        </p:nvSpPr>
        <p:spPr>
          <a:xfrm>
            <a:off x="1386840" y="4769415"/>
            <a:ext cx="101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Magnetic field in decay pipe: Bx = 0.1 Gauss, By = −0.3 Gauss, </a:t>
            </a:r>
            <a:r>
              <a:rPr lang="en-US" sz="2400" dirty="0" err="1"/>
              <a:t>Bz</a:t>
            </a:r>
            <a:r>
              <a:rPr lang="en-US" sz="2400" dirty="0"/>
              <a:t> = −0.07 Gauss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E734E-AECB-1F4F-B60C-6C0B878E1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8512F-A97E-2A4E-AB3A-A2F5555D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404B3-1F31-1947-86B7-EA66F905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17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6FF1D34-7EA1-1644-8F5E-2285CDAF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401"/>
            <a:ext cx="4237463" cy="3178097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68988CF-FE6E-4145-84AF-2DC50358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20" y="1155401"/>
            <a:ext cx="4237463" cy="31780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829CDC-E2A3-4249-9C34-4012C229F4E9}"/>
              </a:ext>
            </a:extLst>
          </p:cNvPr>
          <p:cNvSpPr/>
          <p:nvPr/>
        </p:nvSpPr>
        <p:spPr>
          <a:xfrm>
            <a:off x="356741" y="267303"/>
            <a:ext cx="8238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MM events change for no magnetic field in decay pipe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E6E154E-E55C-DC44-9DA6-7E4C59D33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18" y="1136218"/>
            <a:ext cx="4373880" cy="3280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3BBDF-BDEA-BE43-8D6C-E2DC7ED9DAF8}"/>
              </a:ext>
            </a:extLst>
          </p:cNvPr>
          <p:cNvSpPr txBox="1"/>
          <p:nvPr/>
        </p:nvSpPr>
        <p:spPr>
          <a:xfrm>
            <a:off x="758283" y="4694663"/>
            <a:ext cx="97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MM1 is most sensitive to the change of </a:t>
            </a:r>
            <a:r>
              <a:rPr lang="en-US" dirty="0" err="1"/>
              <a:t>madnetic</a:t>
            </a:r>
            <a:r>
              <a:rPr lang="en-US" dirty="0"/>
              <a:t> fields in decay pipe(low </a:t>
            </a:r>
            <a:r>
              <a:rPr lang="en-US" dirty="0" err="1"/>
              <a:t>enerfy</a:t>
            </a:r>
            <a:r>
              <a:rPr lang="en-US" dirty="0"/>
              <a:t> muons)</a:t>
            </a:r>
          </a:p>
          <a:p>
            <a:endParaRPr lang="en-US" dirty="0"/>
          </a:p>
          <a:p>
            <a:r>
              <a:rPr lang="en-US" dirty="0"/>
              <a:t>Nominal: Magnetic field in decay pipe: Bx = 0.1 Gauss, By = −0.3 Gauss, </a:t>
            </a:r>
            <a:r>
              <a:rPr lang="en-US" dirty="0" err="1"/>
              <a:t>Bz</a:t>
            </a:r>
            <a:r>
              <a:rPr lang="en-US" dirty="0"/>
              <a:t> = −0.07 Gauss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DB743-B886-2249-BCCF-DB52F881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61C50-09D8-5245-B449-78560623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A423C-D1EC-6143-8801-C74D444A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29CDC-E2A3-4249-9C34-4012C229F4E9}"/>
              </a:ext>
            </a:extLst>
          </p:cNvPr>
          <p:cNvSpPr/>
          <p:nvPr/>
        </p:nvSpPr>
        <p:spPr>
          <a:xfrm>
            <a:off x="489743" y="769109"/>
            <a:ext cx="9111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MM events change for twice magnetic field in decay pipe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E15F347-1708-B940-9707-C258082B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926"/>
            <a:ext cx="4204010" cy="3153008"/>
          </a:xfrm>
          <a:prstGeom prst="rect">
            <a:avLst/>
          </a:prstGeom>
        </p:spPr>
      </p:pic>
      <p:pic>
        <p:nvPicPr>
          <p:cNvPr id="7" name="Picture 6" descr="Chart, table&#10;&#10;Description automatically generated">
            <a:extLst>
              <a:ext uri="{FF2B5EF4-FFF2-40B4-BE49-F238E27FC236}">
                <a16:creationId xmlns:a16="http://schemas.microsoft.com/office/drawing/2014/main" id="{CADC2930-0890-D644-9074-9A4DC79F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24" y="1420389"/>
            <a:ext cx="4281476" cy="3211107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A2ACC5C4-6EF5-FB4A-BBEA-A0E945C96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524" y="1463926"/>
            <a:ext cx="4281476" cy="3211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37720-9814-F442-9D4A-4ED9A29B4127}"/>
              </a:ext>
            </a:extLst>
          </p:cNvPr>
          <p:cNvSpPr txBox="1"/>
          <p:nvPr/>
        </p:nvSpPr>
        <p:spPr>
          <a:xfrm>
            <a:off x="758283" y="5040679"/>
            <a:ext cx="97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pattern change at MM1 is opposite to no field</a:t>
            </a:r>
          </a:p>
          <a:p>
            <a:r>
              <a:rPr lang="en-US" dirty="0"/>
              <a:t>Nominal: Magnetic field in decay pipe: Bx = 0.1 Gauss, By = −0.3 Gauss, </a:t>
            </a:r>
            <a:r>
              <a:rPr lang="en-US" dirty="0" err="1"/>
              <a:t>Bz</a:t>
            </a:r>
            <a:r>
              <a:rPr lang="en-US" dirty="0"/>
              <a:t> = −0.07 Gauss</a:t>
            </a:r>
          </a:p>
          <a:p>
            <a:r>
              <a:rPr lang="en-US" dirty="0"/>
              <a:t>Twice the field in x and y:                        Bx = 0.2 Gauss, By = −0.6 Gauss, </a:t>
            </a:r>
            <a:r>
              <a:rPr lang="en-US" dirty="0" err="1"/>
              <a:t>Bz</a:t>
            </a:r>
            <a:r>
              <a:rPr lang="en-US" dirty="0"/>
              <a:t> = −0.07 Gauss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E3324-4553-314D-8089-3A9D387D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480F8-5186-DF4A-B062-90F4084F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6D9509-D5DE-FB45-9569-E8377B7A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46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9326936-903C-1F43-B0DE-C8285C39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53" y="1238250"/>
            <a:ext cx="5842000" cy="438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E5960-8F3D-DD48-9D46-3894C7AF037D}"/>
              </a:ext>
            </a:extLst>
          </p:cNvPr>
          <p:cNvSpPr txBox="1"/>
          <p:nvPr/>
        </p:nvSpPr>
        <p:spPr>
          <a:xfrm>
            <a:off x="4857008" y="950026"/>
            <a:ext cx="230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/ nominal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D2AE2-BE39-A140-915B-9C7D13B11A17}"/>
              </a:ext>
            </a:extLst>
          </p:cNvPr>
          <p:cNvSpPr txBox="1"/>
          <p:nvPr/>
        </p:nvSpPr>
        <p:spPr>
          <a:xfrm>
            <a:off x="10208235" y="1568739"/>
            <a:ext cx="98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*field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6E3E408F-756A-5A4F-A3DE-82A6CF52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129" y="2009323"/>
            <a:ext cx="4373880" cy="3280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920F99-CDDA-C041-B5D9-F1B61C95D43D}"/>
              </a:ext>
            </a:extLst>
          </p:cNvPr>
          <p:cNvSpPr txBox="1"/>
          <p:nvPr/>
        </p:nvSpPr>
        <p:spPr>
          <a:xfrm>
            <a:off x="1284416" y="1679306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field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5678F77C-91D2-8B4E-8266-A19B6BE60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274" y="2130188"/>
            <a:ext cx="4051573" cy="3038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D0CC4-9E58-E447-9B59-07D322B5A737}"/>
              </a:ext>
            </a:extLst>
          </p:cNvPr>
          <p:cNvSpPr txBox="1"/>
          <p:nvPr/>
        </p:nvSpPr>
        <p:spPr>
          <a:xfrm>
            <a:off x="4857008" y="285008"/>
            <a:ext cx="166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Bx=  0.1 </a:t>
            </a:r>
            <a:r>
              <a:rPr lang="en-US" dirty="0" err="1"/>
              <a:t>gaus</a:t>
            </a:r>
            <a:br>
              <a:rPr lang="en-US" dirty="0"/>
            </a:br>
            <a:r>
              <a:rPr lang="en-US" dirty="0"/>
              <a:t>By= -0.3 </a:t>
            </a:r>
            <a:r>
              <a:rPr lang="en-US" dirty="0" err="1"/>
              <a:t>gaus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CCB4F0-1995-6B47-B5B7-6CFB99F5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C1837-E8A0-D84E-B1AF-43273AED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C3BCD-0A3F-0B4A-8BE8-658C7A5E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39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6AAD-4642-0441-9BD8-8D99DD2CEA27}"/>
              </a:ext>
            </a:extLst>
          </p:cNvPr>
          <p:cNvSpPr txBox="1">
            <a:spLocks/>
          </p:cNvSpPr>
          <p:nvPr/>
        </p:nvSpPr>
        <p:spPr>
          <a:xfrm>
            <a:off x="190184" y="136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Data sample from the simulation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DB5680-914A-734A-BABC-09DB4DB3E1D2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035734"/>
          <a:ext cx="7833361" cy="4331566"/>
        </p:xfrm>
        <a:graphic>
          <a:graphicData uri="http://schemas.openxmlformats.org/drawingml/2006/table">
            <a:tbl>
              <a:tblPr/>
              <a:tblGrid>
                <a:gridCol w="545511">
                  <a:extLst>
                    <a:ext uri="{9D8B030D-6E8A-4147-A177-3AD203B41FA5}">
                      <a16:colId xmlns:a16="http://schemas.microsoft.com/office/drawing/2014/main" val="478343030"/>
                    </a:ext>
                  </a:extLst>
                </a:gridCol>
                <a:gridCol w="1229293">
                  <a:extLst>
                    <a:ext uri="{9D8B030D-6E8A-4147-A177-3AD203B41FA5}">
                      <a16:colId xmlns:a16="http://schemas.microsoft.com/office/drawing/2014/main" val="961373204"/>
                    </a:ext>
                  </a:extLst>
                </a:gridCol>
                <a:gridCol w="1289849">
                  <a:extLst>
                    <a:ext uri="{9D8B030D-6E8A-4147-A177-3AD203B41FA5}">
                      <a16:colId xmlns:a16="http://schemas.microsoft.com/office/drawing/2014/main" val="1051022507"/>
                    </a:ext>
                  </a:extLst>
                </a:gridCol>
                <a:gridCol w="1308016">
                  <a:extLst>
                    <a:ext uri="{9D8B030D-6E8A-4147-A177-3AD203B41FA5}">
                      <a16:colId xmlns:a16="http://schemas.microsoft.com/office/drawing/2014/main" val="403129444"/>
                    </a:ext>
                  </a:extLst>
                </a:gridCol>
                <a:gridCol w="1586575">
                  <a:extLst>
                    <a:ext uri="{9D8B030D-6E8A-4147-A177-3AD203B41FA5}">
                      <a16:colId xmlns:a16="http://schemas.microsoft.com/office/drawing/2014/main" val="3339086959"/>
                    </a:ext>
                  </a:extLst>
                </a:gridCol>
                <a:gridCol w="932567">
                  <a:extLst>
                    <a:ext uri="{9D8B030D-6E8A-4147-A177-3AD203B41FA5}">
                      <a16:colId xmlns:a16="http://schemas.microsoft.com/office/drawing/2014/main" val="154722590"/>
                    </a:ext>
                  </a:extLst>
                </a:gridCol>
                <a:gridCol w="941550">
                  <a:extLst>
                    <a:ext uri="{9D8B030D-6E8A-4147-A177-3AD203B41FA5}">
                      <a16:colId xmlns:a16="http://schemas.microsoft.com/office/drawing/2014/main" val="1937121330"/>
                    </a:ext>
                  </a:extLst>
                </a:gridCol>
              </a:tblGrid>
              <a:tr h="44918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#Id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hornI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(kA)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hptgt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(cm)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vptgt(cm)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spot_size(cm)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pixel1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pixel2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50769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-0.013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-0.0756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0.0809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18178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28009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246096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0.0695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-0.0719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0.0797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17000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2704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212659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-0.016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0.107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0.0615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20081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28869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596956"/>
                  </a:ext>
                </a:extLst>
              </a:tr>
              <a:tr h="666897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0.17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0.13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0.193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1723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2690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470799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-0.14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0.0725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0.0534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3180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532099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-0.0517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0.040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0.156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19227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3004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9933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411004-4F14-0E45-A4DE-343D8EF6CFA7}"/>
              </a:ext>
            </a:extLst>
          </p:cNvPr>
          <p:cNvSpPr txBox="1"/>
          <p:nvPr/>
        </p:nvSpPr>
        <p:spPr>
          <a:xfrm>
            <a:off x="8307659" y="1035734"/>
            <a:ext cx="4074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Content: </a:t>
            </a:r>
            <a:br>
              <a:rPr lang="en-US" dirty="0"/>
            </a:br>
            <a:r>
              <a:rPr lang="en-US" dirty="0"/>
              <a:t>	# of events at 81 pixels</a:t>
            </a:r>
          </a:p>
          <a:p>
            <a:r>
              <a:rPr lang="ru-RU" dirty="0"/>
              <a:t>                      </a:t>
            </a:r>
            <a:r>
              <a:rPr lang="en-US" dirty="0"/>
              <a:t>(mm1,mm2,mm3) </a:t>
            </a:r>
          </a:p>
          <a:p>
            <a:r>
              <a:rPr lang="en-US" dirty="0"/>
              <a:t>	Horn current</a:t>
            </a:r>
          </a:p>
          <a:p>
            <a:r>
              <a:rPr lang="en-US" dirty="0"/>
              <a:t>	proton x</a:t>
            </a:r>
          </a:p>
          <a:p>
            <a:r>
              <a:rPr lang="en-US" dirty="0"/>
              <a:t>	proton y</a:t>
            </a:r>
          </a:p>
          <a:p>
            <a:r>
              <a:rPr lang="en-US" dirty="0"/>
              <a:t>	spot size</a:t>
            </a:r>
          </a:p>
          <a:p>
            <a:r>
              <a:rPr lang="en-US" dirty="0"/>
              <a:t>                  </a:t>
            </a:r>
          </a:p>
          <a:p>
            <a:r>
              <a:rPr lang="en-US" dirty="0"/>
              <a:t>100 points took 133</a:t>
            </a:r>
            <a:r>
              <a:rPr lang="ru-RU" dirty="0"/>
              <a:t> </a:t>
            </a:r>
            <a:r>
              <a:rPr lang="en-US" dirty="0"/>
              <a:t>s</a:t>
            </a:r>
          </a:p>
          <a:p>
            <a:r>
              <a:rPr lang="en-US" dirty="0"/>
              <a:t>Each point correspond to a spill in the measurement data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9B7C0-EA57-6B46-942A-14D54148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43430-EB4B-F445-9B39-3044C39A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7FC58-291B-9B4B-BD74-2258A034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17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519BA7-CE29-6046-AD7C-094AE9B76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2005313"/>
            <a:ext cx="4114800" cy="4062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DBF528-FB11-184A-94C2-33C6F5BD5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1706294"/>
            <a:ext cx="6004560" cy="46237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9325E9-636E-DE47-BFFB-62751596577E}"/>
              </a:ext>
            </a:extLst>
          </p:cNvPr>
          <p:cNvSpPr/>
          <p:nvPr/>
        </p:nvSpPr>
        <p:spPr>
          <a:xfrm>
            <a:off x="426720" y="527985"/>
            <a:ext cx="1117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 a Machine Learning tool to predict / reconstruct upstream beam parameters and horn current by using muon monitor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Muon monitors are giving an external measurement to understand the quality of the beam delivery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 this approach, we are trying to untangle the correlations of muon monitor signal measurements to the beam and horn current behaviors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5B6F5-661B-D044-A4A5-B794A7113DE4}"/>
              </a:ext>
            </a:extLst>
          </p:cNvPr>
          <p:cNvSpPr txBox="1"/>
          <p:nvPr/>
        </p:nvSpPr>
        <p:spPr>
          <a:xfrm>
            <a:off x="457200" y="75859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Predicting beam variables with Machine Learning</a:t>
            </a:r>
            <a:endParaRPr lang="en-US" sz="2400" b="1" dirty="0"/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6649E-5EE9-4E42-87F0-312054488647}"/>
              </a:ext>
            </a:extLst>
          </p:cNvPr>
          <p:cNvSpPr txBox="1"/>
          <p:nvPr/>
        </p:nvSpPr>
        <p:spPr>
          <a:xfrm>
            <a:off x="9189720" y="114081"/>
            <a:ext cx="254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Athula</a:t>
            </a:r>
            <a:r>
              <a:rPr lang="en-US" b="1" dirty="0"/>
              <a:t> Wickremasinghe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EB6D09-519F-164A-ADAB-F6F4E72D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84CB2-F28E-BE46-A0EB-A1D637C5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05809-D7E6-FA45-A6BC-50F250D6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51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1C0D079-A043-624E-94B0-E2DE165EE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8600"/>
            <a:ext cx="8229600" cy="6400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2AC5F-5D0A-364E-A9FC-F9A5EEF1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BBFBF-8DA9-0945-9B74-461FAB97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5D88A-01E4-D24A-8BDB-2C47E796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3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146412-7C9A-374D-9339-396135B2D0E9}"/>
              </a:ext>
            </a:extLst>
          </p:cNvPr>
          <p:cNvSpPr txBox="1"/>
          <p:nvPr/>
        </p:nvSpPr>
        <p:spPr>
          <a:xfrm flipH="1">
            <a:off x="591670" y="363071"/>
            <a:ext cx="6660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 general result muon monitor simulation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39EF8-1471-C149-A139-E38BDA90B2E9}"/>
              </a:ext>
            </a:extLst>
          </p:cNvPr>
          <p:cNvSpPr txBox="1"/>
          <p:nvPr/>
        </p:nvSpPr>
        <p:spPr>
          <a:xfrm>
            <a:off x="2055992" y="5514397"/>
            <a:ext cx="2731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number on each pixel is the number of events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0717FB-CA00-484F-98BE-A1F7FE1A25F2}"/>
              </a:ext>
            </a:extLst>
          </p:cNvPr>
          <p:cNvGrpSpPr/>
          <p:nvPr/>
        </p:nvGrpSpPr>
        <p:grpSpPr>
          <a:xfrm>
            <a:off x="1041612" y="1262225"/>
            <a:ext cx="3916901" cy="4333549"/>
            <a:chOff x="8026612" y="1138678"/>
            <a:chExt cx="3916901" cy="433354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6B8654-33DE-354C-9BAE-5282AA151B8E}"/>
                </a:ext>
              </a:extLst>
            </p:cNvPr>
            <p:cNvSpPr txBox="1"/>
            <p:nvPr/>
          </p:nvSpPr>
          <p:spPr>
            <a:xfrm>
              <a:off x="8818283" y="1138678"/>
              <a:ext cx="2934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2D histogram of simulation</a:t>
              </a:r>
            </a:p>
          </p:txBody>
        </p:sp>
        <p:pic>
          <p:nvPicPr>
            <p:cNvPr id="21" name="Graphic 20" descr="Arrow: Rotate right">
              <a:extLst>
                <a:ext uri="{FF2B5EF4-FFF2-40B4-BE49-F238E27FC236}">
                  <a16:creationId xmlns:a16="http://schemas.microsoft.com/office/drawing/2014/main" id="{2666851A-8263-DE4E-A88E-3DE9E73E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19633" y="4884871"/>
              <a:ext cx="587356" cy="587356"/>
            </a:xfrm>
            <a:prstGeom prst="rect">
              <a:avLst/>
            </a:prstGeom>
          </p:spPr>
        </p:pic>
        <p:pic>
          <p:nvPicPr>
            <p:cNvPr id="6" name="Picture 5" descr="Graphical user interface, chart, application, treemap chart&#10;&#10;Description automatically generated">
              <a:extLst>
                <a:ext uri="{FF2B5EF4-FFF2-40B4-BE49-F238E27FC236}">
                  <a16:creationId xmlns:a16="http://schemas.microsoft.com/office/drawing/2014/main" id="{658026A4-27BA-E94E-8B13-69F266C91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6612" y="1547217"/>
              <a:ext cx="3916901" cy="326408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6383D-19E3-4249-940F-9C6E4AE49D7C}"/>
              </a:ext>
            </a:extLst>
          </p:cNvPr>
          <p:cNvGrpSpPr/>
          <p:nvPr/>
        </p:nvGrpSpPr>
        <p:grpSpPr>
          <a:xfrm>
            <a:off x="6645649" y="1289919"/>
            <a:ext cx="4257549" cy="4969863"/>
            <a:chOff x="7966449" y="1099419"/>
            <a:chExt cx="4257549" cy="4969863"/>
          </a:xfrm>
        </p:grpSpPr>
        <p:pic>
          <p:nvPicPr>
            <p:cNvPr id="17" name="Picture 16" descr="Chart, treemap chart&#10;&#10;Description automatically generated">
              <a:extLst>
                <a:ext uri="{FF2B5EF4-FFF2-40B4-BE49-F238E27FC236}">
                  <a16:creationId xmlns:a16="http://schemas.microsoft.com/office/drawing/2014/main" id="{4860686F-BCC2-C94E-BC7C-AEDF20EE3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6449" y="1401549"/>
              <a:ext cx="4257549" cy="3700944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7CEFF23-05C2-834E-8409-3309A594E2FD}"/>
                </a:ext>
              </a:extLst>
            </p:cNvPr>
            <p:cNvGrpSpPr/>
            <p:nvPr/>
          </p:nvGrpSpPr>
          <p:grpSpPr>
            <a:xfrm>
              <a:off x="8747314" y="1099419"/>
              <a:ext cx="3193674" cy="4969863"/>
              <a:chOff x="8747314" y="1099419"/>
              <a:chExt cx="3193674" cy="496986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6FD2AE-A17D-0847-A591-DEA843AA46C4}"/>
                  </a:ext>
                </a:extLst>
              </p:cNvPr>
              <p:cNvSpPr txBox="1"/>
              <p:nvPr/>
            </p:nvSpPr>
            <p:spPr>
              <a:xfrm>
                <a:off x="9006355" y="1099419"/>
                <a:ext cx="2934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2D histogram of data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31A2955-DA50-5B42-AF29-A0F6488EED58}"/>
                  </a:ext>
                </a:extLst>
              </p:cNvPr>
              <p:cNvSpPr txBox="1"/>
              <p:nvPr/>
            </p:nvSpPr>
            <p:spPr>
              <a:xfrm>
                <a:off x="8747314" y="5145952"/>
                <a:ext cx="27319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numbers in pixels are the voltage signal</a:t>
                </a:r>
              </a:p>
              <a:p>
                <a:endParaRPr lang="en-US" dirty="0"/>
              </a:p>
            </p:txBody>
          </p:sp>
          <p:pic>
            <p:nvPicPr>
              <p:cNvPr id="27" name="Graphic 26" descr="Arrow: Rotate right">
                <a:extLst>
                  <a:ext uri="{FF2B5EF4-FFF2-40B4-BE49-F238E27FC236}">
                    <a16:creationId xmlns:a16="http://schemas.microsoft.com/office/drawing/2014/main" id="{D1AFC84C-C630-1547-BAB8-77D1BE7A2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69625" y="4768235"/>
                <a:ext cx="513628" cy="513628"/>
              </a:xfrm>
              <a:prstGeom prst="rect">
                <a:avLst/>
              </a:prstGeom>
            </p:spPr>
          </p:pic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69DE0-5985-D548-98E2-485ABF1DB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63AED-09A7-324E-BA2F-C68474F4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E93ED-4D91-6544-987B-0D630115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7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36EF747-15DB-1944-B366-CE544B3390E6}"/>
              </a:ext>
            </a:extLst>
          </p:cNvPr>
          <p:cNvSpPr/>
          <p:nvPr/>
        </p:nvSpPr>
        <p:spPr>
          <a:xfrm>
            <a:off x="367823" y="184556"/>
            <a:ext cx="82386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Muon monitor simulation( pixels information)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9B14E3-D286-2A43-8D8A-4B3404E4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151" y="416191"/>
            <a:ext cx="3463138" cy="3071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BB672-565F-A445-8B68-AF8FDCBC6B1D}"/>
              </a:ext>
            </a:extLst>
          </p:cNvPr>
          <p:cNvSpPr txBox="1"/>
          <p:nvPr/>
        </p:nvSpPr>
        <p:spPr>
          <a:xfrm>
            <a:off x="9567370" y="115708"/>
            <a:ext cx="106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MM1</a:t>
            </a:r>
            <a:r>
              <a:rPr lang="en-US" sz="1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AA95097-765B-0541-9587-300B710A8260}"/>
              </a:ext>
            </a:extLst>
          </p:cNvPr>
          <p:cNvSpPr txBox="1">
            <a:spLocks/>
          </p:cNvSpPr>
          <p:nvPr/>
        </p:nvSpPr>
        <p:spPr>
          <a:xfrm>
            <a:off x="7760328" y="2701884"/>
            <a:ext cx="4272992" cy="23583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Different pixels have different muon spectra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The peaks of the spectra move to low momentum from center to edge of MM1 </a:t>
            </a:r>
          </a:p>
          <a:p>
            <a:endParaRPr lang="en-US" sz="1800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6B6A6521-E94D-B44B-A4F1-DAE70E250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193"/>
            <a:ext cx="7760328" cy="541156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BF9A0A3-45BF-524B-AF08-0D6B8F93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665E943-FE94-F444-A6DD-52BFFF8A7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8B3F363-5E5C-3949-88CA-3592F32C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3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8411-7919-564C-A338-27702BED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7" y="136525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</a:rPr>
              <a:t>Uniform beam simulation + multiple decay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3ED4B-3AC8-ED4D-82E2-583316199312}"/>
              </a:ext>
            </a:extLst>
          </p:cNvPr>
          <p:cNvSpPr txBox="1"/>
          <p:nvPr/>
        </p:nvSpPr>
        <p:spPr>
          <a:xfrm>
            <a:off x="352559" y="1047236"/>
            <a:ext cx="645768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Uniform beam simulation*</a:t>
            </a:r>
          </a:p>
          <a:p>
            <a:pPr algn="ctr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Start by simulating a uniformly distributed proton beam hitting the target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Then apply Gaussian weights to the protons based on position when analyzing to simulate different beam positions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Useful for neutrino flux and muon monitor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2400" b="1" dirty="0"/>
              <a:t>Multiple decay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Make the </a:t>
            </a:r>
            <a:r>
              <a:rPr lang="en-US" sz="2000" dirty="0" err="1"/>
              <a:t>pions</a:t>
            </a:r>
            <a:r>
              <a:rPr lang="en-US" sz="2000" dirty="0"/>
              <a:t> decay to multiple muons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Then simulate those muons through the absorbers and muon monitors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67A49-756B-E04C-8502-51F8E1722640}"/>
              </a:ext>
            </a:extLst>
          </p:cNvPr>
          <p:cNvSpPr txBox="1"/>
          <p:nvPr/>
        </p:nvSpPr>
        <p:spPr>
          <a:xfrm>
            <a:off x="352559" y="5859701"/>
            <a:ext cx="64576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*by </a:t>
            </a:r>
            <a:r>
              <a:rPr lang="en-US" sz="1600" dirty="0" err="1">
                <a:solidFill>
                  <a:srgbClr val="002060"/>
                </a:solidFill>
              </a:rPr>
              <a:t>Athula</a:t>
            </a:r>
            <a:r>
              <a:rPr lang="en-US" sz="1600" dirty="0">
                <a:solidFill>
                  <a:srgbClr val="002060"/>
                </a:solidFill>
              </a:rPr>
              <a:t> Wickremasinghe (nova-doc-49610, nova-doc-51702)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8A8EFAC-D9D5-634A-8CD6-0505E1448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667" y="3460402"/>
            <a:ext cx="3550362" cy="2912014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3385449-9A44-5E4A-B354-1BBB1071F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619" y="63500"/>
            <a:ext cx="3875616" cy="369280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84082-EDE3-E44F-B672-67C078B2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7C22D-D082-EE45-B198-A5E5B1EF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7A391-74B0-DC4F-9178-A4E66618B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903F-E736-FD40-927B-D66B6710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9976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Uniform beam simulation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002B6-9A7F-5A43-BB19-C7ED2288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3F31D-0662-7946-9E2D-FF24A473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AD63-86B8-164E-AD1F-AD505073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6F0B505-D032-A44F-A517-D49EE401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1080823"/>
            <a:ext cx="4267200" cy="88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7E9328-1D42-DF4C-87F3-BCDD62D6D96A}"/>
              </a:ext>
            </a:extLst>
          </p:cNvPr>
          <p:cNvSpPr txBox="1"/>
          <p:nvPr/>
        </p:nvSpPr>
        <p:spPr>
          <a:xfrm>
            <a:off x="7907867" y="665851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weights</a:t>
            </a: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C69C7881-1A50-574B-889D-D59FA5996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467" y="1969823"/>
            <a:ext cx="5842000" cy="4381500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3C4D29E8-F137-B64E-B35F-E9F88BDB4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64796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4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36EF747-15DB-1944-B366-CE544B3390E6}"/>
              </a:ext>
            </a:extLst>
          </p:cNvPr>
          <p:cNvSpPr/>
          <p:nvPr/>
        </p:nvSpPr>
        <p:spPr>
          <a:xfrm>
            <a:off x="334721" y="437229"/>
            <a:ext cx="79592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Muon monitor data analysis(Target beam scan data) 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D81E46-3E66-444A-99A0-628E07CB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21" y="1801091"/>
            <a:ext cx="7959201" cy="46601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2CE797-0AC2-4041-8A61-038C6F6C2765}"/>
              </a:ext>
            </a:extLst>
          </p:cNvPr>
          <p:cNvSpPr txBox="1"/>
          <p:nvPr/>
        </p:nvSpPr>
        <p:spPr>
          <a:xfrm>
            <a:off x="6803424" y="1993184"/>
            <a:ext cx="113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Proton_x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F87A4F-82C4-334E-9D3B-F8EBFCFF5299}"/>
              </a:ext>
            </a:extLst>
          </p:cNvPr>
          <p:cNvCxnSpPr>
            <a:cxnSpLocks/>
          </p:cNvCxnSpPr>
          <p:nvPr/>
        </p:nvCxnSpPr>
        <p:spPr>
          <a:xfrm flipH="1">
            <a:off x="6289964" y="2300961"/>
            <a:ext cx="720436" cy="2898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10FF1C8-5EBE-4045-A9D7-80199B65AC91}"/>
              </a:ext>
            </a:extLst>
          </p:cNvPr>
          <p:cNvSpPr txBox="1"/>
          <p:nvPr/>
        </p:nvSpPr>
        <p:spPr>
          <a:xfrm>
            <a:off x="7551569" y="3301079"/>
            <a:ext cx="113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MM1_x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F6B33B-D200-454A-8C71-24E521DDAD1C}"/>
              </a:ext>
            </a:extLst>
          </p:cNvPr>
          <p:cNvSpPr txBox="1"/>
          <p:nvPr/>
        </p:nvSpPr>
        <p:spPr>
          <a:xfrm>
            <a:off x="7551568" y="4301197"/>
            <a:ext cx="113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MM2_x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A4DAA9-65BF-FF4A-A096-8E3F2933856C}"/>
              </a:ext>
            </a:extLst>
          </p:cNvPr>
          <p:cNvSpPr txBox="1"/>
          <p:nvPr/>
        </p:nvSpPr>
        <p:spPr>
          <a:xfrm>
            <a:off x="7536344" y="5203759"/>
            <a:ext cx="113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MM3_x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1EBFC1-881F-894D-8CDD-14B70AA4E2BB}"/>
              </a:ext>
            </a:extLst>
          </p:cNvPr>
          <p:cNvCxnSpPr>
            <a:cxnSpLocks/>
          </p:cNvCxnSpPr>
          <p:nvPr/>
        </p:nvCxnSpPr>
        <p:spPr>
          <a:xfrm flipH="1">
            <a:off x="7191350" y="3648935"/>
            <a:ext cx="720436" cy="2898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F7E5AF-5D51-D348-A67C-E0DDC794A9C6}"/>
              </a:ext>
            </a:extLst>
          </p:cNvPr>
          <p:cNvCxnSpPr>
            <a:cxnSpLocks/>
          </p:cNvCxnSpPr>
          <p:nvPr/>
        </p:nvCxnSpPr>
        <p:spPr>
          <a:xfrm flipH="1">
            <a:off x="7227808" y="4603355"/>
            <a:ext cx="720436" cy="2898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EB09E4-9DB1-2D4C-9D5D-D6A002FB4AF4}"/>
              </a:ext>
            </a:extLst>
          </p:cNvPr>
          <p:cNvCxnSpPr>
            <a:cxnSpLocks/>
          </p:cNvCxnSpPr>
          <p:nvPr/>
        </p:nvCxnSpPr>
        <p:spPr>
          <a:xfrm flipH="1">
            <a:off x="7227808" y="5511536"/>
            <a:ext cx="526208" cy="17159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1A1FEFBF-6485-6140-A8C6-E5F47EEFD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849" y="204642"/>
            <a:ext cx="2667000" cy="1943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4B4F91-35CC-BD45-9153-0404E3B3A834}"/>
              </a:ext>
            </a:extLst>
          </p:cNvPr>
          <p:cNvSpPr/>
          <p:nvPr/>
        </p:nvSpPr>
        <p:spPr>
          <a:xfrm>
            <a:off x="8501740" y="2320609"/>
            <a:ext cx="36902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To understand the behavior of the N </a:t>
            </a:r>
            <a:r>
              <a:rPr lang="en-US" sz="1800" dirty="0">
                <a:solidFill>
                  <a:schemeClr val="accent1"/>
                </a:solidFill>
              </a:rPr>
              <a:t>beam and be able to predict the effect of the changes in the key beam parameters, multiple beams scans are carried out</a:t>
            </a:r>
          </a:p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>
                <a:solidFill>
                  <a:schemeClr val="accent1"/>
                </a:solidFill>
              </a:rPr>
              <a:t>Beam parameters are changed: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the beam position on target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the beam spot size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the focusing horn currents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C91E1B-0069-ED4A-ADBC-0BDFF2A2BB35}"/>
              </a:ext>
            </a:extLst>
          </p:cNvPr>
          <p:cNvSpPr txBox="1"/>
          <p:nvPr/>
        </p:nvSpPr>
        <p:spPr>
          <a:xfrm>
            <a:off x="444133" y="889044"/>
            <a:ext cx="783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Details are in </a:t>
            </a:r>
            <a:r>
              <a:rPr lang="en-US" dirty="0" err="1"/>
              <a:t>Athula’s</a:t>
            </a:r>
            <a:r>
              <a:rPr lang="en-US" dirty="0"/>
              <a:t> talk:</a:t>
            </a:r>
            <a:br>
              <a:rPr lang="en-US" dirty="0"/>
            </a:br>
            <a:r>
              <a:rPr lang="en-US" dirty="0"/>
              <a:t>Machine learning applications to maintain the </a:t>
            </a:r>
            <a:r>
              <a:rPr lang="en-US" dirty="0" err="1"/>
              <a:t>NuMI</a:t>
            </a:r>
            <a:r>
              <a:rPr lang="en-US" dirty="0"/>
              <a:t> neutrino beam quality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6D2367-47ED-4B4D-8E7A-FC4490D2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A9397-87A9-D14F-AC04-4B38D213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NBI2022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457D-C162-CF42-9F7B-371A1956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34616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041"/>
      </a:dk2>
      <a:lt2>
        <a:srgbClr val="E2E5E8"/>
      </a:lt2>
      <a:accent1>
        <a:srgbClr val="C5864B"/>
      </a:accent1>
      <a:accent2>
        <a:srgbClr val="B34239"/>
      </a:accent2>
      <a:accent3>
        <a:srgbClr val="C54B75"/>
      </a:accent3>
      <a:accent4>
        <a:srgbClr val="B33996"/>
      </a:accent4>
      <a:accent5>
        <a:srgbClr val="AF4BC5"/>
      </a:accent5>
      <a:accent6>
        <a:srgbClr val="7244B7"/>
      </a:accent6>
      <a:hlink>
        <a:srgbClr val="BE42C0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4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233E34"/>
      </a:dk2>
      <a:lt2>
        <a:srgbClr val="E8E7E2"/>
      </a:lt2>
      <a:accent1>
        <a:srgbClr val="6E7FEE"/>
      </a:accent1>
      <a:accent2>
        <a:srgbClr val="4EA5EB"/>
      </a:accent2>
      <a:accent3>
        <a:srgbClr val="35B3B7"/>
      </a:accent3>
      <a:accent4>
        <a:srgbClr val="34B885"/>
      </a:accent4>
      <a:accent5>
        <a:srgbClr val="2FBC4B"/>
      </a:accent5>
      <a:accent6>
        <a:srgbClr val="51B834"/>
      </a:accent6>
      <a:hlink>
        <a:srgbClr val="8B8354"/>
      </a:hlink>
      <a:folHlink>
        <a:srgbClr val="848484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35156</TotalTime>
  <Words>2066</Words>
  <Application>Microsoft Macintosh PowerPoint</Application>
  <PresentationFormat>Widescreen</PresentationFormat>
  <Paragraphs>477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Elephant</vt:lpstr>
      <vt:lpstr>Arial</vt:lpstr>
      <vt:lpstr>Calibri</vt:lpstr>
      <vt:lpstr>Calibri Light</vt:lpstr>
      <vt:lpstr>Cambria Math</vt:lpstr>
      <vt:lpstr>Century Gothic</vt:lpstr>
      <vt:lpstr>Helvetica</vt:lpstr>
      <vt:lpstr>Helvetica Neue</vt:lpstr>
      <vt:lpstr>BrushVTI</vt:lpstr>
      <vt:lpstr>BrushVTI</vt:lpstr>
      <vt:lpstr>BrushVTI</vt:lpstr>
      <vt:lpstr>BrushVTI</vt:lpstr>
      <vt:lpstr>Office Theme</vt:lpstr>
      <vt:lpstr>NuMI Beam Monitoring Simulation and Data Analysis </vt:lpstr>
      <vt:lpstr>Outline</vt:lpstr>
      <vt:lpstr>PowerPoint Presentation</vt:lpstr>
      <vt:lpstr>PowerPoint Presentation</vt:lpstr>
      <vt:lpstr>PowerPoint Presentation</vt:lpstr>
      <vt:lpstr>PowerPoint Presentation</vt:lpstr>
      <vt:lpstr>Uniform beam simulation + multiple decay</vt:lpstr>
      <vt:lpstr>Uniform beam simulation</vt:lpstr>
      <vt:lpstr>PowerPoint Presentation</vt:lpstr>
      <vt:lpstr>PowerPoint Presentation</vt:lpstr>
      <vt:lpstr>DATA VS SIM</vt:lpstr>
      <vt:lpstr>Beam parameter effect on pixels at MMs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Muon distribution at virtual detectors (z5)</vt:lpstr>
      <vt:lpstr>Muon distribution at virtual detectors (z6)</vt:lpstr>
      <vt:lpstr>Muon distribution at virtual detectors (z7)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NUMI BEAM MUON MONITOR DATA ANALYSIS AND SIMULATION FOR IMPROVED BEAM MONITORING </dc:title>
  <dc:creator>yiding yu</dc:creator>
  <cp:lastModifiedBy>yiding yu</cp:lastModifiedBy>
  <cp:revision>89</cp:revision>
  <dcterms:created xsi:type="dcterms:W3CDTF">2021-04-19T13:20:36Z</dcterms:created>
  <dcterms:modified xsi:type="dcterms:W3CDTF">2022-09-20T09:35:02Z</dcterms:modified>
</cp:coreProperties>
</file>