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9" r:id="rId2"/>
    <p:sldId id="425" r:id="rId3"/>
    <p:sldId id="858" r:id="rId4"/>
    <p:sldId id="854" r:id="rId5"/>
    <p:sldId id="811" r:id="rId6"/>
    <p:sldId id="788" r:id="rId7"/>
    <p:sldId id="810" r:id="rId8"/>
    <p:sldId id="803" r:id="rId9"/>
    <p:sldId id="795" r:id="rId10"/>
    <p:sldId id="812" r:id="rId11"/>
    <p:sldId id="857" r:id="rId12"/>
    <p:sldId id="856" r:id="rId13"/>
    <p:sldId id="833" r:id="rId14"/>
    <p:sldId id="838" r:id="rId15"/>
    <p:sldId id="859" r:id="rId16"/>
    <p:sldId id="792" r:id="rId17"/>
    <p:sldId id="855" r:id="rId18"/>
    <p:sldId id="843" r:id="rId19"/>
    <p:sldId id="845" r:id="rId20"/>
    <p:sldId id="485" r:id="rId21"/>
    <p:sldId id="783" r:id="rId22"/>
    <p:sldId id="288" r:id="rId23"/>
    <p:sldId id="791" r:id="rId24"/>
    <p:sldId id="806" r:id="rId25"/>
    <p:sldId id="809" r:id="rId26"/>
    <p:sldId id="831" r:id="rId27"/>
    <p:sldId id="832" r:id="rId28"/>
    <p:sldId id="834" r:id="rId29"/>
    <p:sldId id="837" r:id="rId30"/>
    <p:sldId id="793" r:id="rId31"/>
    <p:sldId id="841" r:id="rId32"/>
    <p:sldId id="778" r:id="rId33"/>
    <p:sldId id="80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030"/>
    <a:srgbClr val="BE461C"/>
    <a:srgbClr val="2F2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13" autoAdjust="0"/>
    <p:restoredTop sz="93805" autoAdjust="0"/>
  </p:normalViewPr>
  <p:slideViewPr>
    <p:cSldViewPr snapToGrid="0" snapToObjects="1">
      <p:cViewPr>
        <p:scale>
          <a:sx n="125" d="100"/>
          <a:sy n="125" d="100"/>
        </p:scale>
        <p:origin x="1740" y="5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err="1"/>
              <a:t>home.cern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47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5998"/>
            <a:ext cx="12192000" cy="54200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  <p:sldLayoutId id="2147483675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hyperlink" Target="http://sigradur.com/technology.php5?lang=en&amp;nav0=2" TargetMode="Externa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jpe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4" Type="http://schemas.openxmlformats.org/officeDocument/2006/relationships/hyperlink" Target="http://www.microcameras.ch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11" Type="http://schemas.openxmlformats.org/officeDocument/2006/relationships/hyperlink" Target="https://accelconf.web.cern.ch/ipac2022/papers/mopopt041.pdf" TargetMode="External"/><Relationship Id="rId5" Type="http://schemas.openxmlformats.org/officeDocument/2006/relationships/image" Target="../media/image53.png"/><Relationship Id="rId10" Type="http://schemas.openxmlformats.org/officeDocument/2006/relationships/image" Target="../media/image56.jpeg"/><Relationship Id="rId4" Type="http://schemas.openxmlformats.org/officeDocument/2006/relationships/image" Target="../media/image52.jpe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tiff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doi.org/10.18429/JACoW-IPAC2019-WEPGW078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g"/><Relationship Id="rId7" Type="http://schemas.openxmlformats.org/officeDocument/2006/relationships/image" Target="../media/image88.tif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7.tiff"/><Relationship Id="rId5" Type="http://schemas.openxmlformats.org/officeDocument/2006/relationships/image" Target="../media/image86.tiff"/><Relationship Id="rId4" Type="http://schemas.openxmlformats.org/officeDocument/2006/relationships/image" Target="../media/image85.jpeg"/><Relationship Id="rId9" Type="http://schemas.openxmlformats.org/officeDocument/2006/relationships/image" Target="../media/image9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tiff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7" y="4726040"/>
            <a:ext cx="11376025" cy="703825"/>
          </a:xfrm>
        </p:spPr>
        <p:txBody>
          <a:bodyPr/>
          <a:lstStyle/>
          <a:p>
            <a:pPr algn="ctr"/>
            <a:r>
              <a:rPr lang="en-US" sz="2400" i="1" dirty="0">
                <a:latin typeface="+mj-lt"/>
              </a:rPr>
              <a:t>S.Burger / T. </a:t>
            </a:r>
            <a:r>
              <a:rPr lang="en-US" sz="2400" i="1" dirty="0" err="1">
                <a:latin typeface="+mj-lt"/>
              </a:rPr>
              <a:t>Lefevre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– CERN</a:t>
            </a:r>
          </a:p>
          <a:p>
            <a:pPr algn="ctr"/>
            <a:endParaRPr lang="en-GB" sz="2000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261C646-064A-AF48-954A-FBF140EB2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2998285"/>
            <a:ext cx="11376025" cy="2153265"/>
          </a:xfrm>
        </p:spPr>
        <p:txBody>
          <a:bodyPr/>
          <a:lstStyle/>
          <a:p>
            <a:pPr algn="ctr"/>
            <a:r>
              <a:rPr lang="fr-FR" dirty="0"/>
              <a:t>Beam Instrumentation On </a:t>
            </a:r>
            <a:r>
              <a:rPr lang="fr-FR" dirty="0" err="1"/>
              <a:t>Fixed</a:t>
            </a:r>
            <a:r>
              <a:rPr lang="fr-FR" dirty="0"/>
              <a:t> Target </a:t>
            </a:r>
            <a:r>
              <a:rPr lang="fr-FR" dirty="0" err="1"/>
              <a:t>Experiments</a:t>
            </a:r>
            <a:r>
              <a:rPr lang="fr-FR" dirty="0"/>
              <a:t> at CERN</a:t>
            </a:r>
          </a:p>
        </p:txBody>
      </p:sp>
      <p:sp>
        <p:nvSpPr>
          <p:cNvPr id="2" name="AutoShape 2" descr="https://indico.cern.ch/event/1030794/images/31998-ASTEC.jpeg">
            <a:extLst>
              <a:ext uri="{FF2B5EF4-FFF2-40B4-BE49-F238E27FC236}">
                <a16:creationId xmlns:a16="http://schemas.microsoft.com/office/drawing/2014/main" id="{E74B0953-0CBA-DD4B-9F91-2AC5507978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TextBox 3"/>
          <p:cNvSpPr txBox="1"/>
          <p:nvPr/>
        </p:nvSpPr>
        <p:spPr>
          <a:xfrm>
            <a:off x="1099334" y="5911419"/>
            <a:ext cx="105515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NBI2022 12</a:t>
            </a:r>
            <a:r>
              <a:rPr lang="en-US" sz="2400" b="1" baseline="30000" dirty="0">
                <a:solidFill>
                  <a:schemeClr val="bg1">
                    <a:lumMod val="75000"/>
                  </a:schemeClr>
                </a:solidFill>
              </a:rPr>
              <a:t>th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 International Workshop Neutrino Beams Instrumentation</a:t>
            </a:r>
            <a:endParaRPr lang="en-GB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450" y="279996"/>
            <a:ext cx="1835150" cy="258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1A8150-8280-1642-BD0F-8725AC7E8694}"/>
              </a:ext>
            </a:extLst>
          </p:cNvPr>
          <p:cNvSpPr txBox="1"/>
          <p:nvPr/>
        </p:nvSpPr>
        <p:spPr>
          <a:xfrm>
            <a:off x="1131962" y="1044698"/>
            <a:ext cx="10275322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800" dirty="0"/>
              <a:t> Noise / Perturbation on Electro-</a:t>
            </a:r>
            <a:r>
              <a:rPr lang="fr-FR" sz="2800" dirty="0" err="1"/>
              <a:t>magnetic</a:t>
            </a:r>
            <a:r>
              <a:rPr lang="fr-FR" sz="2800" dirty="0"/>
              <a:t> monitors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D2CC40-EE67-4A46-BF32-FFB4955F5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25" y="2523963"/>
            <a:ext cx="4728926" cy="287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2E8623-A8A3-264C-A1DE-1C4F1687A81A}"/>
              </a:ext>
            </a:extLst>
          </p:cNvPr>
          <p:cNvSpPr txBox="1"/>
          <p:nvPr/>
        </p:nvSpPr>
        <p:spPr>
          <a:xfrm>
            <a:off x="1568487" y="1802663"/>
            <a:ext cx="430983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2000" u="sng" dirty="0" err="1"/>
              <a:t>Beam</a:t>
            </a:r>
            <a:r>
              <a:rPr lang="fr-FR" sz="2000" u="sng" dirty="0"/>
              <a:t> position monitors - </a:t>
            </a:r>
            <a:r>
              <a:rPr lang="fr-FR" sz="2000" b="1" u="sng" dirty="0" err="1">
                <a:solidFill>
                  <a:schemeClr val="accent3"/>
                </a:solidFill>
              </a:rPr>
              <a:t>With</a:t>
            </a:r>
            <a:r>
              <a:rPr lang="fr-FR" sz="2000" b="1" u="sng" dirty="0">
                <a:solidFill>
                  <a:schemeClr val="accent3"/>
                </a:solidFill>
              </a:rPr>
              <a:t> </a:t>
            </a:r>
            <a:r>
              <a:rPr lang="fr-FR" sz="2000" b="1" u="sng" dirty="0" err="1">
                <a:solidFill>
                  <a:schemeClr val="accent3"/>
                </a:solidFill>
              </a:rPr>
              <a:t>target</a:t>
            </a:r>
            <a:r>
              <a:rPr lang="fr-FR" sz="2000" b="1" u="sng" dirty="0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C55BBD3-FD14-6C4C-8186-AEE50300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fr-FR" sz="3200" dirty="0"/>
              <a:t>Performance and Limitations of </a:t>
            </a:r>
            <a:r>
              <a:rPr lang="fr-FR" sz="3200" dirty="0" err="1"/>
              <a:t>Beam</a:t>
            </a:r>
            <a:r>
              <a:rPr lang="fr-FR" sz="3200" dirty="0"/>
              <a:t> Instrumentation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3381787-56A2-834C-918D-B1F9739BC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05" y="5541879"/>
            <a:ext cx="2366066" cy="43590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89024C-9DEA-7A44-B2CD-330FBCB4881E}"/>
              </a:ext>
            </a:extLst>
          </p:cNvPr>
          <p:cNvSpPr txBox="1"/>
          <p:nvPr/>
        </p:nvSpPr>
        <p:spPr>
          <a:xfrm>
            <a:off x="61664" y="6117141"/>
            <a:ext cx="133049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000" i="1" dirty="0" err="1"/>
              <a:t>T</a:t>
            </a:r>
            <a:r>
              <a:rPr lang="fr-FR" sz="1000" i="1" dirty="0"/>
              <a:t>. Lefevre, </a:t>
            </a:r>
            <a:r>
              <a:rPr lang="fr-FR" sz="1000" i="1" dirty="0" err="1"/>
              <a:t>unpublished</a:t>
            </a:r>
            <a:endParaRPr lang="fr-FR" sz="1000" i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177944-E882-AC4E-A376-FD5E7DCA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9F42A51-5933-E044-A0CF-99C49878E47B}"/>
              </a:ext>
            </a:extLst>
          </p:cNvPr>
          <p:cNvSpPr txBox="1">
            <a:spLocks/>
          </p:cNvSpPr>
          <p:nvPr/>
        </p:nvSpPr>
        <p:spPr>
          <a:xfrm>
            <a:off x="5104578" y="2498690"/>
            <a:ext cx="6930404" cy="3388104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First Observed in fall 2015 when testing high-Z targets </a:t>
            </a:r>
            <a:r>
              <a:rPr lang="en-US" sz="2000" dirty="0">
                <a:solidFill>
                  <a:schemeClr val="accent3"/>
                </a:solidFill>
              </a:rPr>
              <a:t>affecting all BPMs</a:t>
            </a:r>
          </a:p>
          <a:p>
            <a:pPr lvl="2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FF0000"/>
                </a:solidFill>
              </a:rPr>
              <a:t>Backscattered particles affecting the electronic</a:t>
            </a:r>
          </a:p>
          <a:p>
            <a:pPr lvl="2" algn="just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1"/>
                </a:solidFill>
              </a:rPr>
              <a:t>Relocation of the electronic </a:t>
            </a:r>
            <a:r>
              <a:rPr lang="en-US" sz="2000" dirty="0">
                <a:solidFill>
                  <a:schemeClr val="tx1"/>
                </a:solidFill>
              </a:rPr>
              <a:t>in a radiation safe zone in 2016</a:t>
            </a:r>
          </a:p>
          <a:p>
            <a:pPr marL="342900" indent="-3429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But still some perturbations </a:t>
            </a:r>
            <a:r>
              <a:rPr lang="en-US" sz="2000" dirty="0">
                <a:solidFill>
                  <a:schemeClr val="tx1"/>
                </a:solidFill>
              </a:rPr>
              <a:t>observed on the beam position signal resulting in large fluctuations in the </a:t>
            </a:r>
            <a:r>
              <a:rPr lang="en-US" sz="2000" dirty="0">
                <a:solidFill>
                  <a:srgbClr val="FF0000"/>
                </a:solidFill>
              </a:rPr>
              <a:t>BPM readings (±mm)</a:t>
            </a:r>
          </a:p>
        </p:txBody>
      </p:sp>
    </p:spTree>
    <p:extLst>
      <p:ext uri="{BB962C8B-B14F-4D97-AF65-F5344CB8AC3E}">
        <p14:creationId xmlns:p14="http://schemas.microsoft.com/office/powerpoint/2010/main" val="807335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>
            <a:extLst>
              <a:ext uri="{FF2B5EF4-FFF2-40B4-BE49-F238E27FC236}">
                <a16:creationId xmlns:a16="http://schemas.microsoft.com/office/drawing/2014/main" id="{7CA2D853-37C9-D64B-870A-3FB540AC8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678" y="2659590"/>
            <a:ext cx="4393762" cy="36113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1A8150-8280-1642-BD0F-8725AC7E8694}"/>
              </a:ext>
            </a:extLst>
          </p:cNvPr>
          <p:cNvSpPr txBox="1"/>
          <p:nvPr/>
        </p:nvSpPr>
        <p:spPr>
          <a:xfrm>
            <a:off x="407988" y="952590"/>
            <a:ext cx="11098212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800" dirty="0"/>
              <a:t> </a:t>
            </a:r>
            <a:r>
              <a:rPr lang="fr-FR" sz="2800" dirty="0" err="1"/>
              <a:t>Request</a:t>
            </a:r>
            <a:r>
              <a:rPr lang="fr-FR" sz="2800" dirty="0"/>
              <a:t> for Target instrumentation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sz="2000" dirty="0" err="1"/>
              <a:t>Measuring</a:t>
            </a:r>
            <a:r>
              <a:rPr lang="fr-FR" sz="2000" dirty="0"/>
              <a:t> </a:t>
            </a:r>
            <a:r>
              <a:rPr lang="fr-FR" sz="2000" dirty="0" err="1"/>
              <a:t>beam</a:t>
            </a:r>
            <a:r>
              <a:rPr lang="fr-FR" sz="2000" dirty="0"/>
              <a:t> position </a:t>
            </a:r>
            <a:r>
              <a:rPr lang="fr-FR" sz="2000" b="1" dirty="0"/>
              <a:t>as close as possible </a:t>
            </a:r>
            <a:r>
              <a:rPr lang="fr-FR" sz="2000" b="1" dirty="0" err="1"/>
              <a:t>from</a:t>
            </a:r>
            <a:r>
              <a:rPr lang="fr-FR" sz="2000" b="1" dirty="0"/>
              <a:t> the </a:t>
            </a:r>
            <a:r>
              <a:rPr lang="fr-FR" sz="2000" b="1" dirty="0" err="1"/>
              <a:t>target</a:t>
            </a:r>
            <a:r>
              <a:rPr lang="fr-FR" sz="2000" b="1" dirty="0"/>
              <a:t>/</a:t>
            </a:r>
            <a:r>
              <a:rPr lang="fr-FR" sz="2000" b="1" dirty="0" err="1"/>
              <a:t>experiment</a:t>
            </a:r>
            <a:endParaRPr lang="fr-FR" sz="2000" b="1" dirty="0"/>
          </a:p>
          <a:p>
            <a:pPr lvl="1"/>
            <a:r>
              <a:rPr lang="fr-FR" sz="2000" dirty="0">
                <a:sym typeface="Wingdings" panose="05000000000000000000" pitchFamily="2" charset="2"/>
              </a:rPr>
              <a:t> </a:t>
            </a:r>
            <a:r>
              <a:rPr lang="fr-FR" sz="2000" b="1" dirty="0">
                <a:sym typeface="Wingdings" panose="05000000000000000000" pitchFamily="2" charset="2"/>
              </a:rPr>
              <a:t>BPM </a:t>
            </a:r>
            <a:r>
              <a:rPr lang="fr-FR" sz="2000" b="1" dirty="0" err="1">
                <a:sym typeface="Wingdings" panose="05000000000000000000" pitchFamily="2" charset="2"/>
              </a:rPr>
              <a:t>using</a:t>
            </a:r>
            <a:r>
              <a:rPr lang="fr-FR" sz="2000" b="1" dirty="0">
                <a:sym typeface="Wingdings" panose="05000000000000000000" pitchFamily="2" charset="2"/>
              </a:rPr>
              <a:t> a s</a:t>
            </a:r>
            <a:r>
              <a:rPr lang="fr-FR" sz="2000" b="1" dirty="0"/>
              <a:t>creen for offset calibration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sz="2000" dirty="0" err="1"/>
              <a:t>Finally</a:t>
            </a:r>
            <a:r>
              <a:rPr lang="fr-FR" sz="2000" dirty="0"/>
              <a:t>, </a:t>
            </a:r>
            <a:r>
              <a:rPr lang="fr-FR" sz="2000" b="1" dirty="0" err="1"/>
              <a:t>screen</a:t>
            </a:r>
            <a:r>
              <a:rPr lang="fr-FR" sz="2000" b="1" dirty="0"/>
              <a:t> </a:t>
            </a:r>
            <a:r>
              <a:rPr lang="fr-FR" sz="2000" b="1" dirty="0" err="1"/>
              <a:t>based</a:t>
            </a:r>
            <a:r>
              <a:rPr lang="fr-FR" sz="2000" b="1" dirty="0"/>
              <a:t> instrument design capable to </a:t>
            </a:r>
            <a:r>
              <a:rPr lang="fr-FR" sz="2000" b="1" dirty="0" err="1"/>
              <a:t>withstand</a:t>
            </a:r>
            <a:r>
              <a:rPr lang="fr-FR" sz="2000" b="1" dirty="0"/>
              <a:t> all </a:t>
            </a:r>
            <a:r>
              <a:rPr lang="fr-FR" sz="2000" b="1" dirty="0" err="1"/>
              <a:t>beam</a:t>
            </a:r>
            <a:r>
              <a:rPr lang="fr-FR" sz="2000" b="1" dirty="0"/>
              <a:t> </a:t>
            </a:r>
            <a:r>
              <a:rPr lang="fr-FR" sz="2000" b="1" dirty="0" err="1"/>
              <a:t>intensities</a:t>
            </a:r>
            <a:r>
              <a:rPr lang="fr-FR" sz="2000" b="1" dirty="0"/>
              <a:t> </a:t>
            </a:r>
            <a:r>
              <a:rPr lang="fr-FR" sz="2000" dirty="0"/>
              <a:t>(288 x 1.2 10</a:t>
            </a:r>
            <a:r>
              <a:rPr lang="fr-FR" sz="2000" baseline="30000" dirty="0"/>
              <a:t>11 </a:t>
            </a:r>
            <a:r>
              <a:rPr lang="fr-FR" sz="2000" dirty="0"/>
              <a:t>p</a:t>
            </a:r>
            <a:r>
              <a:rPr lang="fr-FR" sz="2000" baseline="30000" dirty="0"/>
              <a:t>+</a:t>
            </a:r>
            <a:r>
              <a:rPr lang="fr-FR" sz="2000" dirty="0"/>
              <a:t>) </a:t>
            </a:r>
            <a:r>
              <a:rPr lang="fr-FR" sz="2000" b="1" dirty="0"/>
              <a:t>and sizes </a:t>
            </a:r>
            <a:r>
              <a:rPr lang="fr-FR" sz="2000" dirty="0"/>
              <a:t>(&lt; 0.25x0.25 mm)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fr-FR" sz="200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C55BBD3-FD14-6C4C-8186-AEE50300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71105"/>
          </a:xfrm>
        </p:spPr>
        <p:txBody>
          <a:bodyPr/>
          <a:lstStyle/>
          <a:p>
            <a:r>
              <a:rPr lang="fr-FR" sz="3200" dirty="0"/>
              <a:t>Performance and Limitations of </a:t>
            </a:r>
            <a:r>
              <a:rPr lang="fr-FR" sz="3200" dirty="0" err="1"/>
              <a:t>Beam</a:t>
            </a:r>
            <a:r>
              <a:rPr lang="fr-FR" sz="3200" dirty="0"/>
              <a:t> Instrumentation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3381787-56A2-834C-918D-B1F9739BC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12" y="6356350"/>
            <a:ext cx="2366066" cy="43590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7DC925D8-056F-204F-B3B5-61B88A854F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t="13098" r="30187" b="21889"/>
          <a:stretch/>
        </p:blipFill>
        <p:spPr bwMode="auto">
          <a:xfrm>
            <a:off x="7145383" y="2451530"/>
            <a:ext cx="2991394" cy="374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642A0A-519D-5143-A0FE-0AC18A2AE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98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1A8150-8280-1642-BD0F-8725AC7E8694}"/>
              </a:ext>
            </a:extLst>
          </p:cNvPr>
          <p:cNvSpPr txBox="1"/>
          <p:nvPr/>
        </p:nvSpPr>
        <p:spPr>
          <a:xfrm>
            <a:off x="647699" y="3374217"/>
            <a:ext cx="723900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ym typeface="Wingdings" panose="05000000000000000000" pitchFamily="2" charset="2"/>
              </a:rPr>
              <a:t>Originally</a:t>
            </a:r>
            <a:r>
              <a:rPr lang="fr-FR" sz="2400" b="1" dirty="0">
                <a:sym typeface="Wingdings" panose="05000000000000000000" pitchFamily="2" charset="2"/>
              </a:rPr>
              <a:t> in air </a:t>
            </a:r>
            <a:r>
              <a:rPr lang="fr-FR" sz="2400" dirty="0">
                <a:sym typeface="Wingdings" panose="05000000000000000000" pitchFamily="2" charset="2"/>
              </a:rPr>
              <a:t> </a:t>
            </a:r>
            <a:r>
              <a:rPr lang="fr-FR" sz="2400" dirty="0" err="1">
                <a:sym typeface="Wingdings" panose="05000000000000000000" pitchFamily="2" charset="2"/>
              </a:rPr>
              <a:t>parasitical</a:t>
            </a:r>
            <a:r>
              <a:rPr lang="fr-FR" sz="2400" dirty="0">
                <a:sym typeface="Wingdings" panose="05000000000000000000" pitchFamily="2" charset="2"/>
              </a:rPr>
              <a:t> lights (</a:t>
            </a:r>
            <a:r>
              <a:rPr lang="fr-FR" sz="2400" dirty="0" err="1">
                <a:sym typeface="Wingdings" panose="05000000000000000000" pitchFamily="2" charset="2"/>
              </a:rPr>
              <a:t>Cherenkov</a:t>
            </a:r>
            <a:r>
              <a:rPr lang="fr-FR" sz="2400" dirty="0">
                <a:sym typeface="Wingdings" panose="05000000000000000000" pitchFamily="2" charset="2"/>
              </a:rPr>
              <a:t>, luminescence, etc…) </a:t>
            </a:r>
            <a:r>
              <a:rPr lang="fr-FR" sz="2400" dirty="0" err="1">
                <a:sym typeface="Wingdings" panose="05000000000000000000" pitchFamily="2" charset="2"/>
              </a:rPr>
              <a:t>that</a:t>
            </a:r>
            <a:r>
              <a:rPr lang="fr-FR" sz="2400" dirty="0">
                <a:sym typeface="Wingdings" panose="05000000000000000000" pitchFamily="2" charset="2"/>
              </a:rPr>
              <a:t> </a:t>
            </a:r>
            <a:r>
              <a:rPr lang="fr-FR" sz="2400" dirty="0" err="1">
                <a:sym typeface="Wingdings" panose="05000000000000000000" pitchFamily="2" charset="2"/>
              </a:rPr>
              <a:t>distorts</a:t>
            </a:r>
            <a:r>
              <a:rPr lang="fr-FR" sz="2400" dirty="0">
                <a:sym typeface="Wingdings" panose="05000000000000000000" pitchFamily="2" charset="2"/>
              </a:rPr>
              <a:t> the </a:t>
            </a:r>
            <a:r>
              <a:rPr lang="fr-FR" sz="2400" dirty="0" err="1">
                <a:sym typeface="Wingdings" panose="05000000000000000000" pitchFamily="2" charset="2"/>
              </a:rPr>
              <a:t>measurement</a:t>
            </a:r>
            <a:r>
              <a:rPr lang="fr-FR" sz="2400" dirty="0">
                <a:sym typeface="Wingdings" panose="05000000000000000000" pitchFamily="2" charset="2"/>
              </a:rPr>
              <a:t>  </a:t>
            </a:r>
            <a:r>
              <a:rPr lang="fr-FR" sz="2400" b="1" dirty="0" err="1">
                <a:solidFill>
                  <a:srgbClr val="00B050"/>
                </a:solidFill>
                <a:sym typeface="Wingdings" panose="05000000000000000000" pitchFamily="2" charset="2"/>
              </a:rPr>
              <a:t>Blocking</a:t>
            </a:r>
            <a:r>
              <a:rPr lang="fr-FR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 foil + put the </a:t>
            </a:r>
            <a:r>
              <a:rPr lang="fr-FR" sz="2400" b="1" dirty="0" err="1">
                <a:solidFill>
                  <a:srgbClr val="00B050"/>
                </a:solidFill>
                <a:sym typeface="Wingdings" panose="05000000000000000000" pitchFamily="2" charset="2"/>
              </a:rPr>
              <a:t>screen</a:t>
            </a:r>
            <a:r>
              <a:rPr lang="fr-FR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 in vacuum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C55BBD3-FD14-6C4C-8186-AEE50300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71105"/>
          </a:xfrm>
        </p:spPr>
        <p:txBody>
          <a:bodyPr/>
          <a:lstStyle/>
          <a:p>
            <a:r>
              <a:rPr lang="fr-FR" sz="3200" dirty="0"/>
              <a:t>Performance and Limitations of </a:t>
            </a:r>
            <a:r>
              <a:rPr lang="fr-FR" sz="3200" dirty="0" err="1"/>
              <a:t>Beam</a:t>
            </a:r>
            <a:r>
              <a:rPr lang="fr-FR" sz="3200" dirty="0"/>
              <a:t> Instrumentation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3381787-56A2-834C-918D-B1F9739BC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05" y="6372172"/>
            <a:ext cx="2366066" cy="43590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642A0A-519D-5143-A0FE-0AC18A2AE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C91000-CD8D-DF4D-9DDB-108E60BED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944" y="1455977"/>
            <a:ext cx="2898559" cy="15251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95703" y="2025519"/>
            <a:ext cx="16742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Target IN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2449" y="1568701"/>
            <a:ext cx="67490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ym typeface="Wingdings" panose="05000000000000000000" pitchFamily="2" charset="2"/>
              </a:rPr>
              <a:t>Backscattered</a:t>
            </a:r>
            <a:r>
              <a:rPr lang="fr-FR" sz="2400" b="1" dirty="0">
                <a:sym typeface="Wingdings" panose="05000000000000000000" pitchFamily="2" charset="2"/>
              </a:rPr>
              <a:t> </a:t>
            </a:r>
            <a:r>
              <a:rPr lang="fr-FR" sz="2400" b="1" dirty="0" err="1">
                <a:sym typeface="Wingdings" panose="05000000000000000000" pitchFamily="2" charset="2"/>
              </a:rPr>
              <a:t>particles</a:t>
            </a:r>
            <a:r>
              <a:rPr lang="fr-FR" sz="2400" b="1" dirty="0">
                <a:sym typeface="Wingdings" panose="05000000000000000000" pitchFamily="2" charset="2"/>
              </a:rPr>
              <a:t> </a:t>
            </a:r>
            <a:r>
              <a:rPr lang="fr-FR" sz="2400" dirty="0" err="1">
                <a:sym typeface="Wingdings" panose="05000000000000000000" pitchFamily="2" charset="2"/>
              </a:rPr>
              <a:t>disturbing</a:t>
            </a:r>
            <a:r>
              <a:rPr lang="fr-FR" sz="2400" dirty="0">
                <a:sym typeface="Wingdings" panose="05000000000000000000" pitchFamily="2" charset="2"/>
              </a:rPr>
              <a:t> the </a:t>
            </a:r>
            <a:r>
              <a:rPr lang="fr-FR" sz="2400" dirty="0" err="1">
                <a:sym typeface="Wingdings" panose="05000000000000000000" pitchFamily="2" charset="2"/>
              </a:rPr>
              <a:t>measurement</a:t>
            </a:r>
            <a:r>
              <a:rPr lang="fr-FR" sz="2400" dirty="0">
                <a:sym typeface="Wingdings" panose="05000000000000000000" pitchFamily="2" charset="2"/>
              </a:rPr>
              <a:t> (</a:t>
            </a:r>
            <a:r>
              <a:rPr lang="fr-FR" sz="2400" dirty="0" err="1">
                <a:sym typeface="Wingdings" panose="05000000000000000000" pitchFamily="2" charset="2"/>
              </a:rPr>
              <a:t>instantaneous</a:t>
            </a:r>
            <a:r>
              <a:rPr lang="fr-FR" sz="2400" dirty="0">
                <a:sym typeface="Wingdings" panose="05000000000000000000" pitchFamily="2" charset="2"/>
              </a:rPr>
              <a:t> </a:t>
            </a:r>
            <a:r>
              <a:rPr lang="fr-FR" sz="2400" dirty="0" err="1">
                <a:sym typeface="Wingdings" panose="05000000000000000000" pitchFamily="2" charset="2"/>
              </a:rPr>
              <a:t>process</a:t>
            </a:r>
            <a:r>
              <a:rPr lang="fr-FR" sz="2400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fr-FR" sz="2400" dirty="0">
                <a:sym typeface="Wingdings" panose="05000000000000000000" pitchFamily="2" charset="2"/>
              </a:rPr>
              <a:t> Move </a:t>
            </a:r>
            <a:r>
              <a:rPr lang="fr-FR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camera </a:t>
            </a:r>
            <a:r>
              <a:rPr lang="fr-FR" sz="2400" b="1" dirty="0" err="1">
                <a:solidFill>
                  <a:srgbClr val="00B050"/>
                </a:solidFill>
                <a:sym typeface="Wingdings" panose="05000000000000000000" pitchFamily="2" charset="2"/>
              </a:rPr>
              <a:t>outside</a:t>
            </a:r>
            <a:r>
              <a:rPr lang="fr-FR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 of the area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845" y="3001436"/>
            <a:ext cx="3948113" cy="20096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2448" y="5202013"/>
            <a:ext cx="75736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 err="1"/>
              <a:t>Screen</a:t>
            </a:r>
            <a:r>
              <a:rPr lang="fr-FR" sz="2400" b="1" dirty="0"/>
              <a:t> </a:t>
            </a:r>
            <a:r>
              <a:rPr lang="fr-FR" sz="2400" b="1" dirty="0" err="1"/>
              <a:t>material</a:t>
            </a:r>
            <a:r>
              <a:rPr lang="fr-FR" sz="2400" b="1" dirty="0"/>
              <a:t> </a:t>
            </a:r>
            <a:r>
              <a:rPr lang="fr-FR" sz="2400" dirty="0"/>
              <a:t>for high </a:t>
            </a:r>
            <a:r>
              <a:rPr lang="fr-FR" sz="2400" dirty="0" err="1"/>
              <a:t>intenstity</a:t>
            </a:r>
            <a:r>
              <a:rPr lang="fr-FR" sz="2400" dirty="0"/>
              <a:t> / </a:t>
            </a:r>
            <a:r>
              <a:rPr lang="fr-FR" sz="2400" dirty="0" err="1"/>
              <a:t>small</a:t>
            </a:r>
            <a:r>
              <a:rPr lang="fr-FR" sz="2400" dirty="0"/>
              <a:t> </a:t>
            </a:r>
            <a:r>
              <a:rPr lang="fr-FR" sz="2400" dirty="0" err="1"/>
              <a:t>beam</a:t>
            </a:r>
            <a:r>
              <a:rPr lang="fr-FR" sz="2400" dirty="0"/>
              <a:t> size</a:t>
            </a:r>
          </a:p>
          <a:p>
            <a:pPr marL="800100" lvl="1" indent="-342900">
              <a:buFont typeface="Wingdings" panose="05000000000000000000" pitchFamily="2" charset="2"/>
              <a:buChar char="à"/>
            </a:pPr>
            <a:r>
              <a:rPr lang="fr-FR" sz="2400" dirty="0">
                <a:sym typeface="Wingdings" panose="05000000000000000000" pitchFamily="2" charset="2"/>
              </a:rPr>
              <a:t> </a:t>
            </a:r>
            <a:r>
              <a:rPr lang="fr-FR" sz="2400" b="1" dirty="0" err="1">
                <a:solidFill>
                  <a:srgbClr val="00B050"/>
                </a:solidFill>
                <a:sym typeface="Wingdings" panose="05000000000000000000" pitchFamily="2" charset="2"/>
              </a:rPr>
              <a:t>Glassy</a:t>
            </a:r>
            <a:r>
              <a:rPr lang="fr-FR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 C</a:t>
            </a:r>
            <a:r>
              <a:rPr lang="fr-FR" sz="2400" dirty="0">
                <a:sym typeface="Wingdings" panose="05000000000000000000" pitchFamily="2" charset="2"/>
              </a:rPr>
              <a:t> </a:t>
            </a:r>
            <a:r>
              <a:rPr lang="en-GB" dirty="0">
                <a:hlinkClick r:id="rId5"/>
              </a:rPr>
              <a:t>HTW Germany (sigradur.com)</a:t>
            </a:r>
            <a:endParaRPr lang="fr-FR" dirty="0"/>
          </a:p>
        </p:txBody>
      </p:sp>
      <p:grpSp>
        <p:nvGrpSpPr>
          <p:cNvPr id="12" name="Group 11"/>
          <p:cNvGrpSpPr/>
          <p:nvPr/>
        </p:nvGrpSpPr>
        <p:grpSpPr>
          <a:xfrm>
            <a:off x="8585199" y="5145735"/>
            <a:ext cx="2750197" cy="1065075"/>
            <a:chOff x="7524750" y="4997449"/>
            <a:chExt cx="2178050" cy="11620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l="3387" t="2709" r="4149" b="29749"/>
            <a:stretch/>
          </p:blipFill>
          <p:spPr>
            <a:xfrm>
              <a:off x="7524750" y="4997449"/>
              <a:ext cx="2178050" cy="116205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A402A96-2EA2-D84E-A195-A5185748DD8E}"/>
                </a:ext>
              </a:extLst>
            </p:cNvPr>
            <p:cNvSpPr txBox="1"/>
            <p:nvPr/>
          </p:nvSpPr>
          <p:spPr>
            <a:xfrm>
              <a:off x="8953500" y="5732106"/>
              <a:ext cx="67650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b="1" dirty="0">
                  <a:solidFill>
                    <a:schemeClr val="bg1"/>
                  </a:solidFill>
                </a:rPr>
                <a:t>Sigradur G Glassy C</a:t>
              </a:r>
            </a:p>
            <a:p>
              <a:pPr algn="ctr"/>
              <a:r>
                <a:rPr lang="en-GB" sz="700" b="1" dirty="0">
                  <a:solidFill>
                    <a:schemeClr val="bg1"/>
                  </a:solidFill>
                </a:rPr>
                <a:t>0.5mm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23582A0-B009-5C45-999D-29BF7FBC21B1}"/>
                </a:ext>
              </a:extLst>
            </p:cNvPr>
            <p:cNvSpPr txBox="1"/>
            <p:nvPr/>
          </p:nvSpPr>
          <p:spPr>
            <a:xfrm>
              <a:off x="8547763" y="5732106"/>
              <a:ext cx="47038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b="1" dirty="0">
                  <a:solidFill>
                    <a:schemeClr val="bg1"/>
                  </a:solidFill>
                </a:rPr>
                <a:t>Al</a:t>
              </a:r>
              <a:r>
                <a:rPr lang="en-GB" sz="700" b="1" baseline="-25000" dirty="0">
                  <a:solidFill>
                    <a:schemeClr val="bg1"/>
                  </a:solidFill>
                </a:rPr>
                <a:t>2</a:t>
              </a:r>
              <a:r>
                <a:rPr lang="en-GB" sz="700" b="1" dirty="0">
                  <a:solidFill>
                    <a:schemeClr val="bg1"/>
                  </a:solidFill>
                </a:rPr>
                <a:t>O</a:t>
              </a:r>
              <a:r>
                <a:rPr lang="en-GB" sz="700" b="1" baseline="-25000" dirty="0">
                  <a:solidFill>
                    <a:schemeClr val="bg1"/>
                  </a:solidFill>
                </a:rPr>
                <a:t>3</a:t>
              </a:r>
              <a:r>
                <a:rPr lang="en-GB" sz="700" b="1" dirty="0">
                  <a:solidFill>
                    <a:schemeClr val="bg1"/>
                  </a:solidFill>
                </a:rPr>
                <a:t>:CrO</a:t>
              </a:r>
              <a:r>
                <a:rPr lang="en-GB" sz="700" b="1" baseline="-25000" dirty="0">
                  <a:solidFill>
                    <a:schemeClr val="bg1"/>
                  </a:solidFill>
                </a:rPr>
                <a:t>2 </a:t>
              </a:r>
              <a:r>
                <a:rPr lang="en-GB" sz="700" b="1" dirty="0">
                  <a:solidFill>
                    <a:schemeClr val="bg1"/>
                  </a:solidFill>
                </a:rPr>
                <a:t>0.5mm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D06032-546D-6C4E-8D9A-0575254C5513}"/>
                </a:ext>
              </a:extLst>
            </p:cNvPr>
            <p:cNvSpPr txBox="1"/>
            <p:nvPr/>
          </p:nvSpPr>
          <p:spPr>
            <a:xfrm>
              <a:off x="8051800" y="5733186"/>
              <a:ext cx="5270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b="1" dirty="0">
                  <a:solidFill>
                    <a:schemeClr val="bg1"/>
                  </a:solidFill>
                </a:rPr>
                <a:t>Ti</a:t>
              </a:r>
            </a:p>
            <a:p>
              <a:pPr algn="ctr"/>
              <a:r>
                <a:rPr lang="en-GB" sz="700" b="1" dirty="0">
                  <a:solidFill>
                    <a:schemeClr val="bg1"/>
                  </a:solidFill>
                </a:rPr>
                <a:t>0.1mm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49D740-3271-DA47-8460-151C22F87D6E}"/>
                </a:ext>
              </a:extLst>
            </p:cNvPr>
            <p:cNvSpPr txBox="1"/>
            <p:nvPr/>
          </p:nvSpPr>
          <p:spPr>
            <a:xfrm>
              <a:off x="7617418" y="5751727"/>
              <a:ext cx="4656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b="1" dirty="0">
                  <a:solidFill>
                    <a:schemeClr val="bg1"/>
                  </a:solidFill>
                </a:rPr>
                <a:t>SiC</a:t>
              </a:r>
            </a:p>
            <a:p>
              <a:pPr algn="ctr"/>
              <a:r>
                <a:rPr lang="en-GB" sz="700" b="1" dirty="0">
                  <a:solidFill>
                    <a:schemeClr val="bg1"/>
                  </a:solidFill>
                </a:rPr>
                <a:t>0.5mm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539749" y="1429001"/>
            <a:ext cx="11244264" cy="1595216"/>
          </a:xfrm>
          <a:prstGeom prst="roundRect">
            <a:avLst>
              <a:gd name="adj" fmla="val 9896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unded Rectangle 22"/>
          <p:cNvSpPr/>
          <p:nvPr/>
        </p:nvSpPr>
        <p:spPr>
          <a:xfrm>
            <a:off x="539749" y="3091626"/>
            <a:ext cx="11244264" cy="1945756"/>
          </a:xfrm>
          <a:prstGeom prst="roundRect">
            <a:avLst>
              <a:gd name="adj" fmla="val 9896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ounded Rectangle 24"/>
          <p:cNvSpPr/>
          <p:nvPr/>
        </p:nvSpPr>
        <p:spPr>
          <a:xfrm>
            <a:off x="539749" y="5103176"/>
            <a:ext cx="11244264" cy="1140705"/>
          </a:xfrm>
          <a:prstGeom prst="roundRect">
            <a:avLst>
              <a:gd name="adj" fmla="val 9896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 flipH="1">
            <a:off x="706117" y="901700"/>
            <a:ext cx="96944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/>
              <a:t>Main points to solve for relying on screen instrument for HiRadMat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0162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3" grpId="0"/>
      <p:bldP spid="6" grpId="0"/>
      <p:bldP spid="13" grpId="0" animBg="1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1A8150-8280-1642-BD0F-8725AC7E8694}"/>
              </a:ext>
            </a:extLst>
          </p:cNvPr>
          <p:cNvSpPr txBox="1"/>
          <p:nvPr/>
        </p:nvSpPr>
        <p:spPr>
          <a:xfrm>
            <a:off x="407988" y="952590"/>
            <a:ext cx="1013199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800" dirty="0"/>
              <a:t> </a:t>
            </a:r>
            <a:r>
              <a:rPr lang="fr-FR" sz="2800" dirty="0" err="1"/>
              <a:t>Relying</a:t>
            </a:r>
            <a:r>
              <a:rPr lang="fr-FR" sz="2800" dirty="0"/>
              <a:t> on </a:t>
            </a:r>
            <a:r>
              <a:rPr lang="fr-FR" sz="2800" dirty="0" err="1"/>
              <a:t>Screen</a:t>
            </a:r>
            <a:r>
              <a:rPr lang="fr-FR" sz="2800" dirty="0"/>
              <a:t> for Target instrumentation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C55BBD3-FD14-6C4C-8186-AEE50300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71105"/>
          </a:xfrm>
        </p:spPr>
        <p:txBody>
          <a:bodyPr/>
          <a:lstStyle/>
          <a:p>
            <a:r>
              <a:rPr lang="fr-FR" sz="3200" dirty="0"/>
              <a:t>Performance and Limitations of </a:t>
            </a:r>
            <a:r>
              <a:rPr lang="fr-FR" sz="3200" dirty="0" err="1"/>
              <a:t>Beam</a:t>
            </a:r>
            <a:r>
              <a:rPr lang="fr-FR" sz="3200" dirty="0"/>
              <a:t> Instrumentation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3381787-56A2-834C-918D-B1F9739BC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05" y="6378322"/>
            <a:ext cx="2366066" cy="43590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FC24C20E-3FAA-FE42-A769-F12FBA5FCB97}"/>
              </a:ext>
            </a:extLst>
          </p:cNvPr>
          <p:cNvGrpSpPr/>
          <p:nvPr/>
        </p:nvGrpSpPr>
        <p:grpSpPr>
          <a:xfrm>
            <a:off x="703972" y="1501740"/>
            <a:ext cx="7883822" cy="4537803"/>
            <a:chOff x="1809937" y="1229102"/>
            <a:chExt cx="7883822" cy="4537803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21EC9829-3EEF-F14B-B9C7-50D097D13E02}"/>
                </a:ext>
              </a:extLst>
            </p:cNvPr>
            <p:cNvGrpSpPr/>
            <p:nvPr/>
          </p:nvGrpSpPr>
          <p:grpSpPr>
            <a:xfrm>
              <a:off x="1928261" y="1908588"/>
              <a:ext cx="4824507" cy="3630714"/>
              <a:chOff x="1651434" y="1198497"/>
              <a:chExt cx="10666226" cy="6603895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D52DCDC8-C84F-254E-A536-25006D72A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51434" y="1198497"/>
                <a:ext cx="9012917" cy="5755439"/>
              </a:xfrm>
              <a:prstGeom prst="rect">
                <a:avLst/>
              </a:prstGeom>
            </p:spPr>
          </p:pic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9111F5F0-BC53-744B-A3E0-7272D9C7E43E}"/>
                  </a:ext>
                </a:extLst>
              </p:cNvPr>
              <p:cNvSpPr txBox="1"/>
              <p:nvPr/>
            </p:nvSpPr>
            <p:spPr>
              <a:xfrm>
                <a:off x="1857653" y="7130615"/>
                <a:ext cx="10460007" cy="67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Thermal resistant OTR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screen in </a:t>
                </a:r>
                <a:r>
                  <a:rPr lang="en-US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primary vacuum</a:t>
                </a:r>
                <a:endParaRPr lang="en-GB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24A07108-83C8-134C-9FBC-FE7B8A2DE1EE}"/>
                </a:ext>
              </a:extLst>
            </p:cNvPr>
            <p:cNvSpPr/>
            <p:nvPr/>
          </p:nvSpPr>
          <p:spPr>
            <a:xfrm>
              <a:off x="1809937" y="1233174"/>
              <a:ext cx="7883822" cy="4533731"/>
            </a:xfrm>
            <a:prstGeom prst="roundRect">
              <a:avLst>
                <a:gd name="adj" fmla="val 2702"/>
              </a:avLst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260780D9-6EE7-7340-AF40-614FD9DD24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36685" y="1864010"/>
              <a:ext cx="429920" cy="2816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6772543-4672-9445-AF86-F26ED02B3EE5}"/>
                </a:ext>
              </a:extLst>
            </p:cNvPr>
            <p:cNvGrpSpPr/>
            <p:nvPr/>
          </p:nvGrpSpPr>
          <p:grpSpPr>
            <a:xfrm>
              <a:off x="6752768" y="1412267"/>
              <a:ext cx="2504673" cy="1839561"/>
              <a:chOff x="5566904" y="2377466"/>
              <a:chExt cx="2504673" cy="1839561"/>
            </a:xfrm>
          </p:grpSpPr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FDDCE373-26CE-D144-A48E-C4A4FB365B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66904" y="2377466"/>
                <a:ext cx="2504673" cy="183956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03DC313C-86EF-B64E-8521-0C25574977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6305" y="2896291"/>
                <a:ext cx="606416" cy="37674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271EC8E-D37D-B342-819C-869431CDF086}"/>
                  </a:ext>
                </a:extLst>
              </p:cNvPr>
              <p:cNvSpPr txBox="1"/>
              <p:nvPr/>
            </p:nvSpPr>
            <p:spPr>
              <a:xfrm rot="1712318">
                <a:off x="5723719" y="2642402"/>
                <a:ext cx="81060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Photons</a:t>
                </a:r>
              </a:p>
            </p:txBody>
          </p: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553732D7-CA1E-EF4F-ABF3-97336D049299}"/>
                  </a:ext>
                </a:extLst>
              </p:cNvPr>
              <p:cNvCxnSpPr/>
              <p:nvPr/>
            </p:nvCxnSpPr>
            <p:spPr>
              <a:xfrm flipV="1">
                <a:off x="6483355" y="2772844"/>
                <a:ext cx="681482" cy="52051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BBBF3D6D-FABE-694F-9194-347B296422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7819" y="4510518"/>
              <a:ext cx="477917" cy="55959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11980D49-FDA8-4C42-A095-78D8DF68B288}"/>
                </a:ext>
              </a:extLst>
            </p:cNvPr>
            <p:cNvCxnSpPr>
              <a:cxnSpLocks/>
            </p:cNvCxnSpPr>
            <p:nvPr/>
          </p:nvCxnSpPr>
          <p:spPr>
            <a:xfrm>
              <a:off x="5751848" y="1564852"/>
              <a:ext cx="2598852" cy="9464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0A8F76A1-5F0D-6148-B5C2-9D77DED6AFAD}"/>
                </a:ext>
              </a:extLst>
            </p:cNvPr>
            <p:cNvGrpSpPr/>
            <p:nvPr/>
          </p:nvGrpSpPr>
          <p:grpSpPr>
            <a:xfrm>
              <a:off x="6773601" y="3365985"/>
              <a:ext cx="2575602" cy="2314888"/>
              <a:chOff x="5587738" y="4331184"/>
              <a:chExt cx="2575602" cy="2314888"/>
            </a:xfrm>
          </p:grpSpPr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F8602BBE-AA97-EE4F-9565-71C61DA9C9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87738" y="4331184"/>
                <a:ext cx="2575602" cy="228906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5FA1B7C5-B336-D74A-962E-3392302CE8F4}"/>
                  </a:ext>
                </a:extLst>
              </p:cNvPr>
              <p:cNvCxnSpPr>
                <a:cxnSpLocks/>
                <a:stCxn id="104" idx="0"/>
              </p:cNvCxnSpPr>
              <p:nvPr/>
            </p:nvCxnSpPr>
            <p:spPr>
              <a:xfrm flipV="1">
                <a:off x="6888676" y="6056242"/>
                <a:ext cx="0" cy="282053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68123710-5563-D94B-A681-2851ED4A3DEA}"/>
                  </a:ext>
                </a:extLst>
              </p:cNvPr>
              <p:cNvSpPr txBox="1"/>
              <p:nvPr/>
            </p:nvSpPr>
            <p:spPr>
              <a:xfrm>
                <a:off x="6569806" y="6338295"/>
                <a:ext cx="637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BEAM</a:t>
                </a:r>
              </a:p>
            </p:txBody>
          </p: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C8DF8EBF-7EB4-704C-9C31-5271FEAE3A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81031" y="5340353"/>
                <a:ext cx="798065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75143CCB-5F03-0F4E-BF34-06F87F9FDF96}"/>
                  </a:ext>
                </a:extLst>
              </p:cNvPr>
              <p:cNvSpPr txBox="1"/>
              <p:nvPr/>
            </p:nvSpPr>
            <p:spPr>
              <a:xfrm>
                <a:off x="5871753" y="4956875"/>
                <a:ext cx="99450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Photons</a:t>
                </a:r>
              </a:p>
            </p:txBody>
          </p:sp>
        </p:grp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521802AE-778B-A94A-8E12-552D4D2B7C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7814" y="4694826"/>
              <a:ext cx="1147056" cy="53724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Content Placeholder 2">
              <a:extLst>
                <a:ext uri="{FF2B5EF4-FFF2-40B4-BE49-F238E27FC236}">
                  <a16:creationId xmlns:a16="http://schemas.microsoft.com/office/drawing/2014/main" id="{E911687E-B210-074B-96A8-E3D9D9779D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022690" y="1229102"/>
              <a:ext cx="4766090" cy="67149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7305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2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576263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2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8556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2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2" charset="2"/>
                <a:buChar char=""/>
                <a:defRPr kern="1200">
                  <a:solidFill>
                    <a:schemeClr val="tx2"/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462088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2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chemeClr val="tx1"/>
                </a:buClr>
                <a:buNone/>
              </a:pPr>
              <a:r>
                <a:rPr lang="en-US" sz="1800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&gt;5m optical line </a:t>
              </a:r>
              <a:r>
                <a:rPr lang="en-US" sz="18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 install the </a:t>
              </a:r>
              <a:r>
                <a:rPr lang="en-US" sz="1800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camera</a:t>
              </a:r>
              <a:r>
                <a:rPr lang="en-US" sz="18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in a </a:t>
              </a:r>
              <a:r>
                <a:rPr lang="en-US" sz="1800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radiation-friendly </a:t>
              </a:r>
              <a:r>
                <a:rPr lang="en-US" sz="18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location</a:t>
              </a:r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D22352D-C709-DE4B-942A-EB95C3DC4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E506CC-EF7E-614A-809D-968E21521F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211" y="1417768"/>
            <a:ext cx="2494661" cy="254325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1F6A513-E739-E448-BCF1-AA41B4DDB016}"/>
              </a:ext>
            </a:extLst>
          </p:cNvPr>
          <p:cNvSpPr/>
          <p:nvPr/>
        </p:nvSpPr>
        <p:spPr>
          <a:xfrm>
            <a:off x="8786771" y="4110426"/>
            <a:ext cx="30555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b="1" dirty="0">
                <a:solidFill>
                  <a:srgbClr val="00B050"/>
                </a:solidFill>
              </a:rPr>
              <a:t>288 </a:t>
            </a:r>
            <a:r>
              <a:rPr lang="fr-CH" b="1" dirty="0" err="1">
                <a:solidFill>
                  <a:srgbClr val="00B050"/>
                </a:solidFill>
              </a:rPr>
              <a:t>bunches</a:t>
            </a:r>
            <a:r>
              <a:rPr lang="fr-CH" b="1" dirty="0">
                <a:solidFill>
                  <a:srgbClr val="00B050"/>
                </a:solidFill>
              </a:rPr>
              <a:t> at 1.2e11ppb</a:t>
            </a:r>
            <a:r>
              <a:rPr lang="fr-CH" b="1" baseline="30000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fr-CH" b="1" dirty="0" err="1">
                <a:solidFill>
                  <a:srgbClr val="00B050"/>
                </a:solidFill>
              </a:rPr>
              <a:t>σ</a:t>
            </a:r>
            <a:r>
              <a:rPr lang="fr-CH" b="1" baseline="-25000" dirty="0" err="1">
                <a:solidFill>
                  <a:srgbClr val="00B050"/>
                </a:solidFill>
              </a:rPr>
              <a:t>H</a:t>
            </a:r>
            <a:r>
              <a:rPr lang="fr-CH" b="1" dirty="0">
                <a:solidFill>
                  <a:srgbClr val="00B050"/>
                </a:solidFill>
              </a:rPr>
              <a:t> = 0.26mm</a:t>
            </a:r>
          </a:p>
          <a:p>
            <a:pPr algn="ctr"/>
            <a:r>
              <a:rPr lang="fr-CH" b="1" dirty="0" err="1">
                <a:solidFill>
                  <a:srgbClr val="00B050"/>
                </a:solidFill>
              </a:rPr>
              <a:t>σ</a:t>
            </a:r>
            <a:r>
              <a:rPr lang="fr-CH" b="1" baseline="-25000" dirty="0" err="1">
                <a:solidFill>
                  <a:srgbClr val="00B050"/>
                </a:solidFill>
              </a:rPr>
              <a:t>V</a:t>
            </a:r>
            <a:r>
              <a:rPr lang="fr-CH" b="1" dirty="0">
                <a:solidFill>
                  <a:srgbClr val="00B050"/>
                </a:solidFill>
              </a:rPr>
              <a:t> = 0.28mm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DDDC3D-E8FB-FC89-5EFB-A9B13D7BEB75}"/>
              </a:ext>
            </a:extLst>
          </p:cNvPr>
          <p:cNvSpPr/>
          <p:nvPr/>
        </p:nvSpPr>
        <p:spPr>
          <a:xfrm>
            <a:off x="8562108" y="5045743"/>
            <a:ext cx="3496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fr-CH" dirty="0">
                <a:solidFill>
                  <a:srgbClr val="BE461C"/>
                </a:solidFill>
              </a:rPr>
              <a:t>Upgrade of the </a:t>
            </a:r>
            <a:r>
              <a:rPr lang="fr-CH" dirty="0" err="1">
                <a:solidFill>
                  <a:srgbClr val="BE461C"/>
                </a:solidFill>
              </a:rPr>
              <a:t>optical</a:t>
            </a:r>
            <a:r>
              <a:rPr lang="fr-CH" dirty="0">
                <a:solidFill>
                  <a:srgbClr val="BE461C"/>
                </a:solidFill>
              </a:rPr>
              <a:t> line </a:t>
            </a:r>
            <a:r>
              <a:rPr lang="fr-CH" dirty="0" err="1">
                <a:solidFill>
                  <a:srgbClr val="BE461C"/>
                </a:solidFill>
              </a:rPr>
              <a:t>may</a:t>
            </a:r>
            <a:r>
              <a:rPr lang="fr-CH" dirty="0">
                <a:solidFill>
                  <a:srgbClr val="BE461C"/>
                </a:solidFill>
              </a:rPr>
              <a:t> </a:t>
            </a:r>
            <a:r>
              <a:rPr lang="fr-CH" dirty="0" err="1">
                <a:solidFill>
                  <a:srgbClr val="BE461C"/>
                </a:solidFill>
              </a:rPr>
              <a:t>improve</a:t>
            </a:r>
            <a:r>
              <a:rPr lang="fr-CH" dirty="0">
                <a:solidFill>
                  <a:srgbClr val="BE461C"/>
                </a:solidFill>
              </a:rPr>
              <a:t> the </a:t>
            </a:r>
            <a:r>
              <a:rPr lang="fr-CH" dirty="0" err="1">
                <a:solidFill>
                  <a:srgbClr val="BE461C"/>
                </a:solidFill>
              </a:rPr>
              <a:t>accuracy</a:t>
            </a:r>
            <a:r>
              <a:rPr lang="fr-CH" dirty="0">
                <a:solidFill>
                  <a:srgbClr val="BE461C"/>
                </a:solidFill>
              </a:rPr>
              <a:t> </a:t>
            </a:r>
          </a:p>
          <a:p>
            <a:pPr algn="ctr"/>
            <a:r>
              <a:rPr lang="fr-CH" dirty="0">
                <a:solidFill>
                  <a:srgbClr val="BE461C"/>
                </a:solidFill>
              </a:rPr>
              <a:t>of the </a:t>
            </a:r>
            <a:r>
              <a:rPr lang="fr-CH" dirty="0" err="1">
                <a:solidFill>
                  <a:srgbClr val="BE461C"/>
                </a:solidFill>
              </a:rPr>
              <a:t>measurement</a:t>
            </a:r>
            <a:r>
              <a:rPr lang="fr-CH" dirty="0">
                <a:solidFill>
                  <a:srgbClr val="BE461C"/>
                </a:solidFill>
              </a:rPr>
              <a:t> by </a:t>
            </a:r>
            <a:r>
              <a:rPr lang="fr-CH" dirty="0" err="1">
                <a:solidFill>
                  <a:srgbClr val="BE461C"/>
                </a:solidFill>
              </a:rPr>
              <a:t>reducing</a:t>
            </a:r>
            <a:r>
              <a:rPr lang="fr-CH" dirty="0">
                <a:solidFill>
                  <a:srgbClr val="BE461C"/>
                </a:solidFill>
              </a:rPr>
              <a:t> the </a:t>
            </a:r>
            <a:r>
              <a:rPr lang="fr-CH" dirty="0" err="1">
                <a:solidFill>
                  <a:srgbClr val="BE461C"/>
                </a:solidFill>
              </a:rPr>
              <a:t>spherical</a:t>
            </a:r>
            <a:r>
              <a:rPr lang="fr-CH" dirty="0">
                <a:solidFill>
                  <a:srgbClr val="BE461C"/>
                </a:solidFill>
              </a:rPr>
              <a:t> aberrations</a:t>
            </a:r>
          </a:p>
        </p:txBody>
      </p:sp>
    </p:spTree>
    <p:extLst>
      <p:ext uri="{BB962C8B-B14F-4D97-AF65-F5344CB8AC3E}">
        <p14:creationId xmlns:p14="http://schemas.microsoft.com/office/powerpoint/2010/main" val="339622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FC45-A75B-E043-A3D8-F1E95457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Performance and Limitations of </a:t>
            </a:r>
            <a:r>
              <a:rPr lang="fr-FR" sz="3200" dirty="0" err="1"/>
              <a:t>beam</a:t>
            </a:r>
            <a:r>
              <a:rPr lang="fr-FR" sz="3200" dirty="0"/>
              <a:t> instrumentation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1A8150-8280-1642-BD0F-8725AC7E8694}"/>
              </a:ext>
            </a:extLst>
          </p:cNvPr>
          <p:cNvSpPr txBox="1"/>
          <p:nvPr/>
        </p:nvSpPr>
        <p:spPr>
          <a:xfrm>
            <a:off x="613149" y="1020512"/>
            <a:ext cx="1027532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800" dirty="0"/>
              <a:t> AD </a:t>
            </a:r>
            <a:r>
              <a:rPr lang="fr-FR" sz="2800" dirty="0" err="1"/>
              <a:t>target</a:t>
            </a:r>
            <a:r>
              <a:rPr lang="fr-FR" sz="2800" dirty="0"/>
              <a:t> instrumentation </a:t>
            </a:r>
            <a:r>
              <a:rPr lang="fr-FR" sz="2800" dirty="0" err="1"/>
              <a:t>renovated</a:t>
            </a:r>
            <a:r>
              <a:rPr lang="fr-FR" sz="2800" dirty="0"/>
              <a:t> in 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C0170B-BC25-DC47-AD7A-649BC7AEBA4C}"/>
              </a:ext>
            </a:extLst>
          </p:cNvPr>
          <p:cNvSpPr txBox="1"/>
          <p:nvPr/>
        </p:nvSpPr>
        <p:spPr>
          <a:xfrm>
            <a:off x="9052261" y="2634833"/>
            <a:ext cx="2980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20m long optical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Digital camera installed in safe area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800CD9-6BBB-5340-9475-899E7D0D39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0089" y="1961200"/>
            <a:ext cx="5175250" cy="398970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8A43D-E92C-FF47-A48E-412ED4CDA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A177E8-07B5-FF19-02E8-7BC500DB4F48}"/>
              </a:ext>
            </a:extLst>
          </p:cNvPr>
          <p:cNvGrpSpPr/>
          <p:nvPr/>
        </p:nvGrpSpPr>
        <p:grpSpPr>
          <a:xfrm>
            <a:off x="5544453" y="1961200"/>
            <a:ext cx="3446407" cy="2136169"/>
            <a:chOff x="5544453" y="1900240"/>
            <a:chExt cx="3446407" cy="213616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F01CBB-2D6E-154C-ACE8-C7C2F9558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4453" y="1900240"/>
              <a:ext cx="3446407" cy="213616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52A25D-890A-0A4F-BC81-D0C7786CBB73}"/>
                </a:ext>
              </a:extLst>
            </p:cNvPr>
            <p:cNvSpPr txBox="1"/>
            <p:nvPr/>
          </p:nvSpPr>
          <p:spPr>
            <a:xfrm>
              <a:off x="8054340" y="3358704"/>
              <a:ext cx="91050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bg1"/>
                  </a:solidFill>
                </a:rPr>
                <a:t>F800mm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E42B896-E0A5-FFDC-046E-746A162EF6F5}"/>
              </a:ext>
            </a:extLst>
          </p:cNvPr>
          <p:cNvSpPr txBox="1"/>
          <p:nvPr/>
        </p:nvSpPr>
        <p:spPr>
          <a:xfrm>
            <a:off x="5544453" y="4201769"/>
            <a:ext cx="623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Al2O3:CrO2 screen degrading in air (</a:t>
            </a:r>
            <a:r>
              <a:rPr lang="en-US" dirty="0" err="1">
                <a:solidFill>
                  <a:schemeClr val="accent3"/>
                </a:solidFill>
              </a:rPr>
              <a:t>oxydation</a:t>
            </a:r>
            <a:r>
              <a:rPr lang="en-US" dirty="0">
                <a:solidFill>
                  <a:schemeClr val="accent3"/>
                </a:solidFill>
              </a:rPr>
              <a:t>?)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4B37D9-5EEC-B41E-91BF-392D8B403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466" y="4657808"/>
            <a:ext cx="1322705" cy="1341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B25B8D-FCC3-987D-CF54-FDD4BC296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858" y="4657809"/>
            <a:ext cx="1354933" cy="134196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7338AED-1D56-2FDE-1AF4-0816B7452930}"/>
              </a:ext>
            </a:extLst>
          </p:cNvPr>
          <p:cNvGrpSpPr/>
          <p:nvPr/>
        </p:nvGrpSpPr>
        <p:grpSpPr>
          <a:xfrm>
            <a:off x="9463527" y="4700927"/>
            <a:ext cx="1807723" cy="1341967"/>
            <a:chOff x="9645011" y="1820826"/>
            <a:chExt cx="1662737" cy="123228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E512B77-03E1-49FF-8E7A-0E3DF18F2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1875" t="6223" r="6705" b="65555"/>
            <a:stretch/>
          </p:blipFill>
          <p:spPr>
            <a:xfrm>
              <a:off x="9645011" y="1820826"/>
              <a:ext cx="1662737" cy="123228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F4002F-D5B9-339A-5E6E-455A822E1FF3}"/>
                </a:ext>
              </a:extLst>
            </p:cNvPr>
            <p:cNvSpPr txBox="1"/>
            <p:nvPr/>
          </p:nvSpPr>
          <p:spPr>
            <a:xfrm>
              <a:off x="10043502" y="2641641"/>
              <a:ext cx="93615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dirty="0"/>
                <a:t>Chromox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804045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472F65B-D8EB-74FE-92BE-999B26D630C2}"/>
              </a:ext>
            </a:extLst>
          </p:cNvPr>
          <p:cNvSpPr/>
          <p:nvPr/>
        </p:nvSpPr>
        <p:spPr>
          <a:xfrm>
            <a:off x="6422994" y="1547882"/>
            <a:ext cx="5141472" cy="4662418"/>
          </a:xfrm>
          <a:prstGeom prst="roundRect">
            <a:avLst>
              <a:gd name="adj" fmla="val 304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A15BD3E-306C-C1E2-F80B-EDACC90D830C}"/>
              </a:ext>
            </a:extLst>
          </p:cNvPr>
          <p:cNvSpPr/>
          <p:nvPr/>
        </p:nvSpPr>
        <p:spPr>
          <a:xfrm>
            <a:off x="602516" y="1547882"/>
            <a:ext cx="5141472" cy="4662418"/>
          </a:xfrm>
          <a:prstGeom prst="roundRect">
            <a:avLst>
              <a:gd name="adj" fmla="val 304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D9FC45-A75B-E043-A3D8-F1E95457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Performance and Limitations of </a:t>
            </a:r>
            <a:r>
              <a:rPr lang="fr-FR" sz="3200" dirty="0" err="1"/>
              <a:t>beam</a:t>
            </a:r>
            <a:r>
              <a:rPr lang="fr-FR" sz="3200" dirty="0"/>
              <a:t> instrumentation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1A8150-8280-1642-BD0F-8725AC7E8694}"/>
              </a:ext>
            </a:extLst>
          </p:cNvPr>
          <p:cNvSpPr txBox="1"/>
          <p:nvPr/>
        </p:nvSpPr>
        <p:spPr>
          <a:xfrm>
            <a:off x="613149" y="1020512"/>
            <a:ext cx="1027532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800" dirty="0"/>
              <a:t> Screen upgrade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8A43D-E92C-FF47-A48E-412ED4CDA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57F31E-BBD3-6F06-ECF3-899F12A89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7" t="32849" r="13559" b="30427"/>
          <a:stretch/>
        </p:blipFill>
        <p:spPr bwMode="auto">
          <a:xfrm>
            <a:off x="6478870" y="1922148"/>
            <a:ext cx="2213751" cy="1844185"/>
          </a:xfrm>
          <a:prstGeom prst="rect">
            <a:avLst/>
          </a:prstGeom>
          <a:noFill/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8491BE3-25A3-F58E-DA89-B33DFD8393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58" t="11697" r="45309" b="10391"/>
          <a:stretch/>
        </p:blipFill>
        <p:spPr>
          <a:xfrm>
            <a:off x="799810" y="1944439"/>
            <a:ext cx="2059246" cy="18441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290DB1-0F01-9297-D7AD-76CFF649E2B6}"/>
              </a:ext>
            </a:extLst>
          </p:cNvPr>
          <p:cNvSpPr txBox="1"/>
          <p:nvPr/>
        </p:nvSpPr>
        <p:spPr>
          <a:xfrm>
            <a:off x="771938" y="1573282"/>
            <a:ext cx="234679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b="1" dirty="0"/>
              <a:t>OTR Glassy C screen</a:t>
            </a:r>
            <a:endParaRPr lang="en-GB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B664FB-92EA-166C-6DAF-A30E99CA2272}"/>
              </a:ext>
            </a:extLst>
          </p:cNvPr>
          <p:cNvSpPr txBox="1"/>
          <p:nvPr/>
        </p:nvSpPr>
        <p:spPr>
          <a:xfrm>
            <a:off x="6478870" y="1552398"/>
            <a:ext cx="396903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b="1" dirty="0"/>
              <a:t>OTR Glassy C screen + blocking foil</a:t>
            </a:r>
            <a:endParaRPr lang="en-GB" b="1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BEC9D7-9AC9-ECB6-D43E-8E81E6DF4D65}"/>
              </a:ext>
            </a:extLst>
          </p:cNvPr>
          <p:cNvGrpSpPr/>
          <p:nvPr/>
        </p:nvGrpSpPr>
        <p:grpSpPr>
          <a:xfrm>
            <a:off x="771938" y="4060889"/>
            <a:ext cx="3010631" cy="2031869"/>
            <a:chOff x="920750" y="4066369"/>
            <a:chExt cx="3010631" cy="203186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73A9960-11E9-919B-BB59-0264D52F1D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240"/>
            <a:stretch/>
          </p:blipFill>
          <p:spPr>
            <a:xfrm>
              <a:off x="920750" y="4066369"/>
              <a:ext cx="2059247" cy="2031868"/>
            </a:xfrm>
            <a:prstGeom prst="rect">
              <a:avLst/>
            </a:prstGeom>
            <a:ln w="82550">
              <a:noFill/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6175F32-F9BA-8C24-4A76-E63EE3033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4886"/>
            <a:stretch/>
          </p:blipFill>
          <p:spPr>
            <a:xfrm>
              <a:off x="3019024" y="4066974"/>
              <a:ext cx="912357" cy="2031264"/>
            </a:xfrm>
            <a:prstGeom prst="rect">
              <a:avLst/>
            </a:prstGeom>
            <a:ln w="82550">
              <a:noFill/>
            </a:ln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586694-5673-7435-CCE1-7BB1649F050C}"/>
              </a:ext>
            </a:extLst>
          </p:cNvPr>
          <p:cNvGrpSpPr/>
          <p:nvPr/>
        </p:nvGrpSpPr>
        <p:grpSpPr>
          <a:xfrm>
            <a:off x="6543727" y="3995666"/>
            <a:ext cx="3132293" cy="2031869"/>
            <a:chOff x="4155805" y="4066369"/>
            <a:chExt cx="3132293" cy="203186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ACB9485-04D1-7548-ADF1-1D6F5B2EB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295" t="18931" r="51561" b="33878"/>
            <a:stretch/>
          </p:blipFill>
          <p:spPr>
            <a:xfrm>
              <a:off x="4155805" y="4066370"/>
              <a:ext cx="2130885" cy="2031868"/>
            </a:xfrm>
            <a:prstGeom prst="rect">
              <a:avLst/>
            </a:prstGeom>
            <a:ln w="76200">
              <a:solidFill>
                <a:srgbClr val="00B050"/>
              </a:solidFill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8B96A2D-AEDA-FD28-5302-07EBC2E41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60"/>
            <a:stretch/>
          </p:blipFill>
          <p:spPr>
            <a:xfrm>
              <a:off x="6324600" y="4066369"/>
              <a:ext cx="963498" cy="2031869"/>
            </a:xfrm>
            <a:prstGeom prst="rect">
              <a:avLst/>
            </a:prstGeom>
            <a:ln w="76200">
              <a:solidFill>
                <a:srgbClr val="00B050"/>
              </a:solidFill>
            </a:ln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FCB355F-C19E-D79D-FF6E-4CDA6DA0D7DB}"/>
              </a:ext>
            </a:extLst>
          </p:cNvPr>
          <p:cNvSpPr txBox="1"/>
          <p:nvPr/>
        </p:nvSpPr>
        <p:spPr>
          <a:xfrm>
            <a:off x="3046042" y="2421329"/>
            <a:ext cx="282944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We got signal thanks to:</a:t>
            </a:r>
          </a:p>
          <a:p>
            <a:pPr algn="l"/>
            <a:r>
              <a:rPr lang="en-US" b="1" dirty="0">
                <a:solidFill>
                  <a:srgbClr val="00B050"/>
                </a:solidFill>
              </a:rPr>
              <a:t>Good initial alignment</a:t>
            </a:r>
          </a:p>
          <a:p>
            <a:pPr algn="l"/>
            <a:r>
              <a:rPr lang="en-US" dirty="0"/>
              <a:t> &amp; large </a:t>
            </a:r>
            <a:r>
              <a:rPr lang="en-US" b="1" dirty="0">
                <a:solidFill>
                  <a:srgbClr val="00B050"/>
                </a:solidFill>
              </a:rPr>
              <a:t>OTR emission angle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724605-66B8-B837-742B-E631E6DFA868}"/>
              </a:ext>
            </a:extLst>
          </p:cNvPr>
          <p:cNvSpPr txBox="1"/>
          <p:nvPr/>
        </p:nvSpPr>
        <p:spPr>
          <a:xfrm>
            <a:off x="3885563" y="4423145"/>
            <a:ext cx="180762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But </a:t>
            </a:r>
            <a:r>
              <a:rPr lang="en-US" b="1" dirty="0">
                <a:solidFill>
                  <a:srgbClr val="FF0000"/>
                </a:solidFill>
              </a:rPr>
              <a:t>lot of background light </a:t>
            </a:r>
            <a:r>
              <a:rPr lang="en-US" dirty="0"/>
              <a:t>+ </a:t>
            </a:r>
            <a:r>
              <a:rPr lang="en-US" b="1" dirty="0">
                <a:solidFill>
                  <a:srgbClr val="FF0000"/>
                </a:solidFill>
              </a:rPr>
              <a:t>unexpected tail 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0CC1C7-B8F6-F19D-1D6C-525D917D1DD8}"/>
              </a:ext>
            </a:extLst>
          </p:cNvPr>
          <p:cNvSpPr txBox="1"/>
          <p:nvPr/>
        </p:nvSpPr>
        <p:spPr>
          <a:xfrm>
            <a:off x="9073621" y="2585335"/>
            <a:ext cx="22137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Image seems totally cleaned-up !!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A368BC-92CA-BB85-9E6A-AA93C1DDCB9A}"/>
              </a:ext>
            </a:extLst>
          </p:cNvPr>
          <p:cNvSpPr txBox="1"/>
          <p:nvPr/>
        </p:nvSpPr>
        <p:spPr>
          <a:xfrm>
            <a:off x="9893174" y="4106775"/>
            <a:ext cx="145529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303030"/>
                </a:solidFill>
              </a:rPr>
              <a:t>Need to verify the impact of the Forward OTR from the blocking foil </a:t>
            </a:r>
            <a:endParaRPr lang="en-GB" b="1" dirty="0">
              <a:solidFill>
                <a:srgbClr val="303030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CFB39CF-2E3D-0AAF-79B4-CF5D3F44ADF9}"/>
              </a:ext>
            </a:extLst>
          </p:cNvPr>
          <p:cNvCxnSpPr>
            <a:cxnSpLocks/>
          </p:cNvCxnSpPr>
          <p:nvPr/>
        </p:nvCxnSpPr>
        <p:spPr>
          <a:xfrm>
            <a:off x="6291935" y="2763941"/>
            <a:ext cx="768627" cy="0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E3F5795-7E1C-C425-49B5-8871934E1DF5}"/>
              </a:ext>
            </a:extLst>
          </p:cNvPr>
          <p:cNvSpPr txBox="1"/>
          <p:nvPr/>
        </p:nvSpPr>
        <p:spPr>
          <a:xfrm>
            <a:off x="6367552" y="2456164"/>
            <a:ext cx="812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FF00"/>
                </a:solidFill>
              </a:rPr>
              <a:t>Beam</a:t>
            </a:r>
            <a:endParaRPr lang="en-GB" sz="14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9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12" grpId="0"/>
      <p:bldP spid="13" grpId="0"/>
      <p:bldP spid="32" grpId="0"/>
      <p:bldP spid="33" grpId="0"/>
      <p:bldP spid="36" grpId="0"/>
      <p:bldP spid="37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FC45-A75B-E043-A3D8-F1E95457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R&amp;D on Rad-</a:t>
            </a:r>
            <a:r>
              <a:rPr lang="fr-FR" sz="3200" dirty="0" err="1"/>
              <a:t>tolerant</a:t>
            </a:r>
            <a:r>
              <a:rPr lang="fr-FR" sz="3200" dirty="0"/>
              <a:t> Camera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286038-C47B-E54C-9DAE-1A8EEDEB69D7}"/>
              </a:ext>
            </a:extLst>
          </p:cNvPr>
          <p:cNvSpPr txBox="1"/>
          <p:nvPr/>
        </p:nvSpPr>
        <p:spPr>
          <a:xfrm>
            <a:off x="114875" y="1362857"/>
            <a:ext cx="598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rtl="0"/>
            <a:r>
              <a:rPr lang="en-US" kern="1200" dirty="0">
                <a:solidFill>
                  <a:srgbClr val="0055A0"/>
                </a:solidFill>
                <a:latin typeface="Arial"/>
              </a:rPr>
              <a:t>Collaboration with </a:t>
            </a:r>
            <a:r>
              <a:rPr lang="en-US" b="1" i="1" kern="1200" dirty="0" err="1">
                <a:solidFill>
                  <a:srgbClr val="0055A0"/>
                </a:solidFill>
                <a:latin typeface="Arial"/>
              </a:rPr>
              <a:t>MicroCameras</a:t>
            </a:r>
            <a:r>
              <a:rPr lang="en-US" b="1" i="1" kern="1200" dirty="0">
                <a:solidFill>
                  <a:srgbClr val="0055A0"/>
                </a:solidFill>
                <a:latin typeface="Arial"/>
              </a:rPr>
              <a:t> &amp; Space Exploration</a:t>
            </a:r>
            <a:endParaRPr lang="en-GB" b="1" i="1" kern="1200" dirty="0">
              <a:solidFill>
                <a:srgbClr val="0055A0"/>
              </a:solidFill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32634A-9843-C14E-9673-EDA982D27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609" y="2072573"/>
            <a:ext cx="3729655" cy="38641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08D9A-4A56-464A-9997-C1355ADF91C5}"/>
              </a:ext>
            </a:extLst>
          </p:cNvPr>
          <p:cNvSpPr txBox="1"/>
          <p:nvPr/>
        </p:nvSpPr>
        <p:spPr>
          <a:xfrm>
            <a:off x="5318975" y="3590080"/>
            <a:ext cx="65811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219170" rtl="0"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055A0"/>
                </a:solidFill>
                <a:latin typeface="Arial"/>
              </a:rPr>
              <a:t>Design initiated to develop a rad-tolerant camera</a:t>
            </a:r>
          </a:p>
          <a:p>
            <a:pPr marL="342900" indent="-342900" defTabSz="1219170" rtl="0">
              <a:buFont typeface="Arial" panose="020B0604020202020204" pitchFamily="34" charset="0"/>
              <a:buChar char="•"/>
            </a:pPr>
            <a:endParaRPr lang="en-US" sz="2400" kern="1200" dirty="0">
              <a:solidFill>
                <a:srgbClr val="0055A0"/>
              </a:solidFill>
              <a:latin typeface="Arial"/>
            </a:endParaRPr>
          </a:p>
          <a:p>
            <a:pPr marL="342900" indent="-342900" defTabSz="1219170" rtl="0"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055A0"/>
                </a:solidFill>
                <a:latin typeface="Arial"/>
              </a:rPr>
              <a:t>Full prototype ready in 2021 </a:t>
            </a:r>
          </a:p>
          <a:p>
            <a:pPr marL="342900" indent="-342900" defTabSz="1219170" rtl="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55A0"/>
              </a:solidFill>
              <a:latin typeface="Arial"/>
            </a:endParaRPr>
          </a:p>
          <a:p>
            <a:pPr marL="342900" indent="-342900" defTabSz="1219170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Arial"/>
              </a:rPr>
              <a:t>Using of the shelf qualified electronics components</a:t>
            </a:r>
            <a:endParaRPr lang="en-US" sz="2400" kern="1200" dirty="0">
              <a:solidFill>
                <a:srgbClr val="0055A0"/>
              </a:solidFill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F290A9-0E82-D94C-91D9-7036B15BD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311369" y="452714"/>
            <a:ext cx="2545907" cy="23993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03350E-B30D-0B42-B113-69D3E74A640B}"/>
              </a:ext>
            </a:extLst>
          </p:cNvPr>
          <p:cNvSpPr/>
          <p:nvPr/>
        </p:nvSpPr>
        <p:spPr>
          <a:xfrm>
            <a:off x="9649573" y="5942711"/>
            <a:ext cx="2542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767"/>
            <a:r>
              <a:rPr lang="en-US" dirty="0">
                <a:hlinkClick r:id="rId4"/>
              </a:rPr>
              <a:t>www.microcameras.ch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5EDA480-F92C-BE4D-9B6C-D8DCC7C50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57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FAB56B8-C7A1-4D29-87B4-5AE2DE3FD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43" y="142760"/>
            <a:ext cx="10969139" cy="612712"/>
          </a:xfrm>
        </p:spPr>
        <p:txBody>
          <a:bodyPr>
            <a:normAutofit/>
          </a:bodyPr>
          <a:lstStyle/>
          <a:p>
            <a:r>
              <a:rPr lang="en-US" dirty="0"/>
              <a:t>MC </a:t>
            </a:r>
            <a:r>
              <a:rPr lang="en-US" dirty="0" err="1"/>
              <a:t>BeamCam</a:t>
            </a:r>
            <a:r>
              <a:rPr lang="en-US" dirty="0"/>
              <a:t> Irradiation Test Preliminary Results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62DC1E-7616-4BDE-B3D9-915242D66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831810" y="2622528"/>
            <a:ext cx="1703793" cy="82236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603002" y="1371600"/>
            <a:ext cx="2194056" cy="2174431"/>
            <a:chOff x="6758220" y="3274167"/>
            <a:chExt cx="2118598" cy="2081244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C351B7C-0447-D04B-8EFE-7279D12285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06" t="31672" r="79494" b="13031"/>
            <a:stretch/>
          </p:blipFill>
          <p:spPr>
            <a:xfrm>
              <a:off x="6758220" y="3274169"/>
              <a:ext cx="2118598" cy="2081242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3F88FE7-0A59-7D4A-AB37-56A4D2C840A3}"/>
                </a:ext>
              </a:extLst>
            </p:cNvPr>
            <p:cNvSpPr txBox="1"/>
            <p:nvPr/>
          </p:nvSpPr>
          <p:spPr>
            <a:xfrm>
              <a:off x="6791093" y="3274167"/>
              <a:ext cx="855271" cy="318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67" b="1" dirty="0">
                  <a:solidFill>
                    <a:srgbClr val="FF0000"/>
                  </a:solidFill>
                </a:rPr>
                <a:t>REF </a:t>
              </a:r>
              <a:endParaRPr lang="en-GB" sz="1467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635032" y="3876922"/>
            <a:ext cx="2194056" cy="2081243"/>
            <a:chOff x="8385044" y="3274167"/>
            <a:chExt cx="2194056" cy="208124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C8FA3AA-F6C1-C94E-9DA0-233CD7DAA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47" t="29449" r="79494" b="3686"/>
            <a:stretch/>
          </p:blipFill>
          <p:spPr>
            <a:xfrm>
              <a:off x="8385044" y="3274167"/>
              <a:ext cx="2194056" cy="208124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EE97BFD-5EEC-BB4F-9F51-2A7F07B2D80F}"/>
                </a:ext>
              </a:extLst>
            </p:cNvPr>
            <p:cNvSpPr txBox="1"/>
            <p:nvPr/>
          </p:nvSpPr>
          <p:spPr>
            <a:xfrm>
              <a:off x="8498792" y="3274167"/>
              <a:ext cx="140042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36krad</a:t>
              </a:r>
              <a:endParaRPr lang="en-GB" sz="1867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62337" y="1217783"/>
            <a:ext cx="8640565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/>
              <a:t>3 </a:t>
            </a:r>
            <a:r>
              <a:rPr lang="en-US" sz="2800" dirty="0" err="1"/>
              <a:t>campains</a:t>
            </a:r>
            <a:r>
              <a:rPr lang="en-US" sz="2800" dirty="0"/>
              <a:t> of irradiation test done the last years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1x mixed field CERN CHARM facility in 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2x Co60 sources (Spain &amp; CERN) in 2020 and 2021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00B050"/>
                </a:solidFill>
              </a:rPr>
              <a:t>Reached TID of 36 </a:t>
            </a:r>
            <a:r>
              <a:rPr lang="en-US" sz="2800" b="1" dirty="0" err="1">
                <a:solidFill>
                  <a:srgbClr val="00B050"/>
                </a:solidFill>
              </a:rPr>
              <a:t>Krad</a:t>
            </a:r>
            <a:endParaRPr lang="en-US" sz="2800" b="1" dirty="0">
              <a:solidFill>
                <a:srgbClr val="00B050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800" dirty="0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CERN CHARM facility in 2022 (next week)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dirty="0"/>
              <a:t>Latest version of the electronics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b="1" u="sng" dirty="0"/>
              <a:t>Aim of validating the SE immunity</a:t>
            </a:r>
            <a:endParaRPr lang="en-US" sz="28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32634A-9843-C14E-9673-EDA982D27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6060" y="4290090"/>
            <a:ext cx="1364046" cy="141323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52C756-0450-916A-CF36-CBE9D900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99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FC45-A75B-E043-A3D8-F1E95457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R&amp;D on Optical </a:t>
            </a:r>
            <a:r>
              <a:rPr lang="fr-FR" sz="3200" dirty="0" err="1"/>
              <a:t>lines</a:t>
            </a:r>
            <a:r>
              <a:rPr lang="fr-FR" sz="3200" dirty="0"/>
              <a:t> </a:t>
            </a:r>
            <a:r>
              <a:rPr lang="fr-FR" sz="3200" dirty="0" err="1"/>
              <a:t>using</a:t>
            </a:r>
            <a:r>
              <a:rPr lang="fr-FR" sz="3200" dirty="0"/>
              <a:t> Machine Learning</a:t>
            </a:r>
          </a:p>
        </p:txBody>
      </p:sp>
      <p:pic>
        <p:nvPicPr>
          <p:cNvPr id="8" name="Picture 7" descr="Image result for optical fiber">
            <a:extLst>
              <a:ext uri="{FF2B5EF4-FFF2-40B4-BE49-F238E27FC236}">
                <a16:creationId xmlns:a16="http://schemas.microsoft.com/office/drawing/2014/main" id="{8C143E30-27AB-444F-A35B-DED38402D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1037" y="2165245"/>
            <a:ext cx="1839631" cy="103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result for optical fiber">
            <a:extLst>
              <a:ext uri="{FF2B5EF4-FFF2-40B4-BE49-F238E27FC236}">
                <a16:creationId xmlns:a16="http://schemas.microsoft.com/office/drawing/2014/main" id="{59907D42-8DFB-BC43-8FD0-65E2F0293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122633" y="2165245"/>
            <a:ext cx="1839632" cy="103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age result for big bang">
            <a:extLst>
              <a:ext uri="{FF2B5EF4-FFF2-40B4-BE49-F238E27FC236}">
                <a16:creationId xmlns:a16="http://schemas.microsoft.com/office/drawing/2014/main" id="{98698001-FF5C-E241-B78A-991FA8393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3078" y="2165245"/>
            <a:ext cx="2327146" cy="103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6A77A9-CC68-4C40-80A8-69627F3DB0DD}"/>
              </a:ext>
            </a:extLst>
          </p:cNvPr>
          <p:cNvCxnSpPr>
            <a:cxnSpLocks/>
          </p:cNvCxnSpPr>
          <p:nvPr/>
        </p:nvCxnSpPr>
        <p:spPr>
          <a:xfrm flipV="1">
            <a:off x="2221652" y="2945609"/>
            <a:ext cx="946091" cy="643488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DE9CA1-2D04-7C4E-B2DB-22101E4BF581}"/>
              </a:ext>
            </a:extLst>
          </p:cNvPr>
          <p:cNvCxnSpPr>
            <a:cxnSpLocks/>
          </p:cNvCxnSpPr>
          <p:nvPr/>
        </p:nvCxnSpPr>
        <p:spPr>
          <a:xfrm>
            <a:off x="8991053" y="2832090"/>
            <a:ext cx="971028" cy="63434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DB6DE6F-A0C2-151B-4467-818C5087D620}"/>
              </a:ext>
            </a:extLst>
          </p:cNvPr>
          <p:cNvGrpSpPr/>
          <p:nvPr/>
        </p:nvGrpSpPr>
        <p:grpSpPr>
          <a:xfrm>
            <a:off x="3434179" y="3992226"/>
            <a:ext cx="4972877" cy="1166200"/>
            <a:chOff x="3434179" y="4482446"/>
            <a:chExt cx="4972877" cy="1166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A9EDBC0-5F59-5B4E-B9B0-641D0F75F9C2}"/>
                </a:ext>
              </a:extLst>
            </p:cNvPr>
            <p:cNvGrpSpPr/>
            <p:nvPr/>
          </p:nvGrpSpPr>
          <p:grpSpPr>
            <a:xfrm>
              <a:off x="3648067" y="4548753"/>
              <a:ext cx="4571789" cy="930914"/>
              <a:chOff x="694980" y="4800719"/>
              <a:chExt cx="10581479" cy="2057281"/>
            </a:xfrm>
          </p:grpSpPr>
          <p:pic>
            <p:nvPicPr>
              <p:cNvPr id="19" name="Picture 18" descr="https://www.connectspeakersbureau.com/wp-content/uploads/2016/08/Technology.png">
                <a:extLst>
                  <a:ext uri="{FF2B5EF4-FFF2-40B4-BE49-F238E27FC236}">
                    <a16:creationId xmlns:a16="http://schemas.microsoft.com/office/drawing/2014/main" id="{60DCC36A-40B0-0C42-BDE7-281D7862F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6271" y="5171979"/>
                <a:ext cx="3178564" cy="16860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9" descr="https://www.connectspeakersbureau.com/wp-content/uploads/2016/08/Technology.png">
                <a:extLst>
                  <a:ext uri="{FF2B5EF4-FFF2-40B4-BE49-F238E27FC236}">
                    <a16:creationId xmlns:a16="http://schemas.microsoft.com/office/drawing/2014/main" id="{8736B252-E0C1-A14E-AE63-23CEEB8B31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954835" y="5171979"/>
                <a:ext cx="3178564" cy="16860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0" descr="Australian researchers have developed a device that can decode information from &quot;twisted&quot; light through fiber optics">
                <a:extLst>
                  <a:ext uri="{FF2B5EF4-FFF2-40B4-BE49-F238E27FC236}">
                    <a16:creationId xmlns:a16="http://schemas.microsoft.com/office/drawing/2014/main" id="{65A6B504-C988-4E48-9FB9-A05BA5AB4A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854" b="89781" l="9735" r="8997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flipH="1">
                <a:off x="8829410" y="4800719"/>
                <a:ext cx="2447049" cy="18872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 descr="Australian researchers have developed a device that can decode information from &quot;twisted&quot; light through fiber optics">
                <a:extLst>
                  <a:ext uri="{FF2B5EF4-FFF2-40B4-BE49-F238E27FC236}">
                    <a16:creationId xmlns:a16="http://schemas.microsoft.com/office/drawing/2014/main" id="{29AA6978-B872-5046-A8AC-5C497BF515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70" b="89728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94980" y="4800719"/>
                <a:ext cx="2447049" cy="18872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59681E01-5DD9-0A45-A889-370372DEC918}"/>
                </a:ext>
              </a:extLst>
            </p:cNvPr>
            <p:cNvSpPr/>
            <p:nvPr/>
          </p:nvSpPr>
          <p:spPr>
            <a:xfrm>
              <a:off x="3434179" y="4482446"/>
              <a:ext cx="4972877" cy="1166200"/>
            </a:xfrm>
            <a:prstGeom prst="cloud">
              <a:avLst/>
            </a:prstGeom>
            <a:solidFill>
              <a:srgbClr val="5B9BD5">
                <a:alpha val="44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GB" sz="1245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B214787-1AD7-9A42-BCF7-A9049098086F}"/>
              </a:ext>
            </a:extLst>
          </p:cNvPr>
          <p:cNvCxnSpPr>
            <a:cxnSpLocks/>
          </p:cNvCxnSpPr>
          <p:nvPr/>
        </p:nvCxnSpPr>
        <p:spPr>
          <a:xfrm flipH="1" flipV="1">
            <a:off x="2217540" y="4429770"/>
            <a:ext cx="1187031" cy="23560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AD92189-24A3-0942-8138-8F55ADC965C1}"/>
              </a:ext>
            </a:extLst>
          </p:cNvPr>
          <p:cNvCxnSpPr>
            <a:cxnSpLocks/>
          </p:cNvCxnSpPr>
          <p:nvPr/>
        </p:nvCxnSpPr>
        <p:spPr>
          <a:xfrm flipH="1">
            <a:off x="8557914" y="4427208"/>
            <a:ext cx="1404167" cy="16459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42337CB4-91FF-6647-AE4F-CEBA9EA0BB09}"/>
              </a:ext>
            </a:extLst>
          </p:cNvPr>
          <p:cNvSpPr/>
          <p:nvPr/>
        </p:nvSpPr>
        <p:spPr>
          <a:xfrm>
            <a:off x="1579323" y="5227921"/>
            <a:ext cx="9787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800" b="1" dirty="0">
                <a:solidFill>
                  <a:srgbClr val="FF0000"/>
                </a:solidFill>
                <a:latin typeface="Century Gothic"/>
              </a:rPr>
              <a:t>Applying ML algorithms to beam imaging technology </a:t>
            </a:r>
            <a:endParaRPr lang="fr-FR" sz="2800" b="1" dirty="0">
              <a:solidFill>
                <a:srgbClr val="FF0000"/>
              </a:solidFill>
              <a:latin typeface="Century Gothic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21D6680-AF14-C94A-9322-ECD1A0416A2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364" y="3451690"/>
            <a:ext cx="1219918" cy="12136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526ED81-66BE-4944-A172-AE9652A9466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2013" y="3378805"/>
            <a:ext cx="1210216" cy="12129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38F5D-2E08-904A-82D5-FF32F8D90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EA6074-75D5-E846-A4F3-8ADBFBB95E6E}"/>
              </a:ext>
            </a:extLst>
          </p:cNvPr>
          <p:cNvSpPr txBox="1"/>
          <p:nvPr/>
        </p:nvSpPr>
        <p:spPr>
          <a:xfrm>
            <a:off x="0" y="6131490"/>
            <a:ext cx="112050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000" i="1" dirty="0" err="1"/>
              <a:t>Courtesy</a:t>
            </a:r>
            <a:r>
              <a:rPr lang="fr-FR" sz="1000" i="1" dirty="0"/>
              <a:t> of G. </a:t>
            </a:r>
            <a:r>
              <a:rPr lang="fr-FR" sz="1000" i="1" dirty="0" err="1"/>
              <a:t>Trad</a:t>
            </a:r>
            <a:endParaRPr lang="fr-FR" sz="1000" i="1" dirty="0"/>
          </a:p>
        </p:txBody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id="{ACE5526E-F676-F948-A7C0-16340413EF83}"/>
              </a:ext>
            </a:extLst>
          </p:cNvPr>
          <p:cNvSpPr txBox="1"/>
          <p:nvPr/>
        </p:nvSpPr>
        <p:spPr>
          <a:xfrm>
            <a:off x="1974334" y="1034158"/>
            <a:ext cx="8926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sz="2800" dirty="0"/>
              <a:t>An image will not be preserved at the exit of one fiber</a:t>
            </a:r>
          </a:p>
          <a:p>
            <a:pPr algn="ctr" defTabSz="685800">
              <a:defRPr/>
            </a:pPr>
            <a:r>
              <a:rPr lang="en-US" sz="2800" dirty="0">
                <a:solidFill>
                  <a:srgbClr val="FF0000"/>
                </a:solidFill>
              </a:rPr>
              <a:t>Can it be recovered ?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53D767-C10C-5944-B59C-06700597BF74}"/>
              </a:ext>
            </a:extLst>
          </p:cNvPr>
          <p:cNvSpPr txBox="1"/>
          <p:nvPr/>
        </p:nvSpPr>
        <p:spPr>
          <a:xfrm>
            <a:off x="984961" y="4700176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Beam</a:t>
            </a:r>
            <a:endParaRPr lang="fr-FR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D71E1B-72A0-5341-8F06-704618E66EAD}"/>
              </a:ext>
            </a:extLst>
          </p:cNvPr>
          <p:cNvSpPr txBox="1"/>
          <p:nvPr/>
        </p:nvSpPr>
        <p:spPr>
          <a:xfrm>
            <a:off x="9770650" y="4601385"/>
            <a:ext cx="182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Fibre output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E198E9-56B2-FF5E-F0D3-9C09F5CC48E4}"/>
              </a:ext>
            </a:extLst>
          </p:cNvPr>
          <p:cNvSpPr txBox="1"/>
          <p:nvPr/>
        </p:nvSpPr>
        <p:spPr>
          <a:xfrm>
            <a:off x="1632972" y="5811334"/>
            <a:ext cx="9901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effectLst/>
                <a:latin typeface="Arial" panose="020B0604020202020204" pitchFamily="34" charset="0"/>
                <a:hlinkClick r:id="rId11"/>
              </a:rPr>
              <a:t>ARTIFICIAL INTELLIGENCE-ASSISTED BEAM DISTRIBUTION</a:t>
            </a:r>
            <a:br>
              <a:rPr lang="en-GB" sz="1400" dirty="0">
                <a:hlinkClick r:id="rId11"/>
              </a:rPr>
            </a:br>
            <a:r>
              <a:rPr lang="en-GB" sz="1400" dirty="0">
                <a:effectLst/>
                <a:latin typeface="Arial" panose="020B0604020202020204" pitchFamily="34" charset="0"/>
                <a:hlinkClick r:id="rId11"/>
              </a:rPr>
              <a:t>IMAGING USING A SINGLE MULTIMODE FIBER AT CERN</a:t>
            </a:r>
            <a:r>
              <a:rPr lang="en-GB" sz="1400" dirty="0">
                <a:effectLst/>
                <a:latin typeface="Arial" panose="020B0604020202020204" pitchFamily="34" charset="0"/>
              </a:rPr>
              <a:t>. G.TRAD (CERN) IPAC2022, Bangkok, Thailand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0175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FC45-A75B-E043-A3D8-F1E95457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45810"/>
          </a:xfrm>
        </p:spPr>
        <p:txBody>
          <a:bodyPr/>
          <a:lstStyle/>
          <a:p>
            <a:r>
              <a:rPr lang="fr-FR" sz="3200" dirty="0"/>
              <a:t>R&amp;D on Optical </a:t>
            </a:r>
            <a:r>
              <a:rPr lang="fr-FR" sz="3200" dirty="0" err="1"/>
              <a:t>lines</a:t>
            </a:r>
            <a:r>
              <a:rPr lang="fr-FR" sz="3200" dirty="0"/>
              <a:t> </a:t>
            </a:r>
            <a:r>
              <a:rPr lang="fr-FR" sz="3200" dirty="0" err="1"/>
              <a:t>using</a:t>
            </a:r>
            <a:r>
              <a:rPr lang="fr-FR" sz="3200" dirty="0"/>
              <a:t> Machine Learning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1F611AE-9DA2-3643-9EBE-C7194A5FD9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780" y="2261937"/>
            <a:ext cx="5796549" cy="3938679"/>
          </a:xfrm>
          <a:prstGeom prst="rect">
            <a:avLst/>
          </a:prstGeom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F2EA9E5-759B-CA40-9F56-731C59B4DE4B}"/>
              </a:ext>
            </a:extLst>
          </p:cNvPr>
          <p:cNvSpPr txBox="1">
            <a:spLocks/>
          </p:cNvSpPr>
          <p:nvPr/>
        </p:nvSpPr>
        <p:spPr>
          <a:xfrm>
            <a:off x="209721" y="1022405"/>
            <a:ext cx="10535775" cy="3450536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chemeClr val="tx1"/>
                </a:solidFill>
                <a:ea typeface="+mn-ea"/>
              </a:rPr>
              <a:t>Simulations showed ML can work with few % accuracy</a:t>
            </a: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chemeClr val="tx1"/>
                </a:solidFill>
                <a:ea typeface="+mn-ea"/>
              </a:rPr>
              <a:t>Lab. studies carried out using large core multimode optical fibre </a:t>
            </a: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chemeClr val="tx1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endParaRPr lang="en-GB" sz="2400" b="1" dirty="0">
              <a:solidFill>
                <a:schemeClr val="tx1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chemeClr val="tx1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chemeClr val="tx1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chemeClr val="tx1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chemeClr val="tx1"/>
                </a:solidFill>
                <a:ea typeface="+mn-ea"/>
              </a:rPr>
              <a:t>Beam tests carried out at CLEAR@CERN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28E5C61-0943-BB42-B28C-997EFD08E4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931" y="2235652"/>
            <a:ext cx="2018633" cy="180468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7DD62A2-41A9-F848-9713-13F33B268A52}"/>
              </a:ext>
            </a:extLst>
          </p:cNvPr>
          <p:cNvSpPr txBox="1"/>
          <p:nvPr/>
        </p:nvSpPr>
        <p:spPr>
          <a:xfrm>
            <a:off x="0" y="6131490"/>
            <a:ext cx="112050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000" i="1" dirty="0" err="1"/>
              <a:t>Courtesy</a:t>
            </a:r>
            <a:r>
              <a:rPr lang="fr-FR" sz="1000" i="1" dirty="0"/>
              <a:t> of G. </a:t>
            </a:r>
            <a:r>
              <a:rPr lang="fr-FR" sz="1000" i="1" dirty="0" err="1"/>
              <a:t>Trad</a:t>
            </a:r>
            <a:endParaRPr lang="fr-FR" sz="10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3979D-3547-8C48-9FD0-66B485DFD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9EEB3F-E113-2D18-1786-79E4954E2B93}"/>
              </a:ext>
            </a:extLst>
          </p:cNvPr>
          <p:cNvSpPr txBox="1"/>
          <p:nvPr/>
        </p:nvSpPr>
        <p:spPr>
          <a:xfrm>
            <a:off x="6642100" y="2280987"/>
            <a:ext cx="15875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dirty="0">
                <a:solidFill>
                  <a:srgbClr val="002060"/>
                </a:solidFill>
              </a:rPr>
              <a:t>Fiber OUTPUT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B95FFE-F0DE-7FA7-81D7-154D7D4DB448}"/>
              </a:ext>
            </a:extLst>
          </p:cNvPr>
          <p:cNvSpPr txBox="1"/>
          <p:nvPr/>
        </p:nvSpPr>
        <p:spPr>
          <a:xfrm>
            <a:off x="8399604" y="2287337"/>
            <a:ext cx="15875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Beam Image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860F9D-9E18-C8ED-6FD7-2A3B339D5BA0}"/>
              </a:ext>
            </a:extLst>
          </p:cNvPr>
          <p:cNvSpPr txBox="1"/>
          <p:nvPr/>
        </p:nvSpPr>
        <p:spPr>
          <a:xfrm>
            <a:off x="9987104" y="2261937"/>
            <a:ext cx="1988825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Predicted Image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8CAD46-4592-F912-B849-1EAE2925C07A}"/>
              </a:ext>
            </a:extLst>
          </p:cNvPr>
          <p:cNvSpPr txBox="1"/>
          <p:nvPr/>
        </p:nvSpPr>
        <p:spPr>
          <a:xfrm>
            <a:off x="6253389" y="2005047"/>
            <a:ext cx="58799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effectLst/>
                <a:latin typeface="Arial" panose="020B0604020202020204" pitchFamily="34" charset="0"/>
              </a:rPr>
              <a:t>Typical beam image reconstruction for a model trained on real data</a:t>
            </a:r>
            <a:endParaRPr lang="en-GB" sz="1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3454E7-2368-7475-882A-4C8DA1D32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840" y="2150095"/>
            <a:ext cx="2764872" cy="195941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763672B-E53F-FBF9-2B51-C0E535F19D81}"/>
              </a:ext>
            </a:extLst>
          </p:cNvPr>
          <p:cNvSpPr/>
          <p:nvPr/>
        </p:nvSpPr>
        <p:spPr>
          <a:xfrm>
            <a:off x="6305018" y="1953585"/>
            <a:ext cx="5796550" cy="4298313"/>
          </a:xfrm>
          <a:prstGeom prst="roundRect">
            <a:avLst>
              <a:gd name="adj" fmla="val 516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7F8E02-5B44-A449-A958-FDA083C01A39}"/>
              </a:ext>
            </a:extLst>
          </p:cNvPr>
          <p:cNvSpPr/>
          <p:nvPr/>
        </p:nvSpPr>
        <p:spPr>
          <a:xfrm>
            <a:off x="452067" y="5290163"/>
            <a:ext cx="642114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buClr>
                <a:schemeClr val="tx2"/>
              </a:buClr>
              <a:defRPr/>
            </a:pPr>
            <a:r>
              <a:rPr lang="en-GB" b="1" dirty="0">
                <a:solidFill>
                  <a:srgbClr val="00B050"/>
                </a:solidFill>
              </a:rPr>
              <a:t>Encouraging first results with some improvements foreseen on training algorithms and experimental set-up</a:t>
            </a:r>
          </a:p>
        </p:txBody>
      </p:sp>
    </p:spTree>
    <p:extLst>
      <p:ext uri="{BB962C8B-B14F-4D97-AF65-F5344CB8AC3E}">
        <p14:creationId xmlns:p14="http://schemas.microsoft.com/office/powerpoint/2010/main" val="345442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3" grpId="0"/>
      <p:bldP spid="1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FC45-A75B-E043-A3D8-F1E95457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err="1"/>
              <a:t>Outline</a:t>
            </a:r>
            <a:endParaRPr lang="fr-FR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1A8150-8280-1642-BD0F-8725AC7E8694}"/>
              </a:ext>
            </a:extLst>
          </p:cNvPr>
          <p:cNvSpPr txBox="1"/>
          <p:nvPr/>
        </p:nvSpPr>
        <p:spPr>
          <a:xfrm>
            <a:off x="1172851" y="1538968"/>
            <a:ext cx="10275322" cy="3016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800" dirty="0" err="1"/>
              <a:t>Fixed</a:t>
            </a:r>
            <a:r>
              <a:rPr lang="fr-FR" sz="2800" dirty="0"/>
              <a:t> Target </a:t>
            </a:r>
            <a:r>
              <a:rPr lang="fr-FR" sz="2800" dirty="0" err="1"/>
              <a:t>Facilities</a:t>
            </a:r>
            <a:r>
              <a:rPr lang="fr-FR" sz="2800" dirty="0"/>
              <a:t> at CERN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Performance and Limitation of Beam Instrumentation</a:t>
            </a:r>
          </a:p>
          <a:p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err="1"/>
              <a:t>Examples</a:t>
            </a:r>
            <a:r>
              <a:rPr lang="fr-FR" sz="2800" dirty="0"/>
              <a:t> of R&amp;D </a:t>
            </a:r>
            <a:r>
              <a:rPr lang="fr-FR" sz="2800" dirty="0" err="1"/>
              <a:t>activities</a:t>
            </a:r>
            <a:endParaRPr lang="fr-FR" sz="2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Conclusions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9C0A67-A093-3C4B-BFFF-F9FF41355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41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FC45-A75B-E043-A3D8-F1E95457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31269"/>
          </a:xfrm>
        </p:spPr>
        <p:txBody>
          <a:bodyPr/>
          <a:lstStyle/>
          <a:p>
            <a:r>
              <a:rPr lang="fr-FR" sz="3200" dirty="0"/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68718F-3BEF-6A42-A7F3-BE8FEF35266A}"/>
              </a:ext>
            </a:extLst>
          </p:cNvPr>
          <p:cNvSpPr txBox="1"/>
          <p:nvPr/>
        </p:nvSpPr>
        <p:spPr>
          <a:xfrm>
            <a:off x="323737" y="1001846"/>
            <a:ext cx="11544526" cy="5170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Beam instrumentation for High Power </a:t>
            </a:r>
            <a:r>
              <a:rPr lang="fr-FR" sz="2400" dirty="0" err="1"/>
              <a:t>Targets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b="1" dirty="0" err="1"/>
              <a:t>very</a:t>
            </a:r>
            <a:r>
              <a:rPr lang="fr-FR" sz="2400" b="1" dirty="0"/>
              <a:t> </a:t>
            </a:r>
            <a:r>
              <a:rPr lang="fr-FR" sz="2400" b="1" dirty="0" err="1"/>
              <a:t>challenging</a:t>
            </a:r>
            <a:endParaRPr lang="fr-FR" sz="2400" b="1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sz="2400" b="1" dirty="0" err="1"/>
              <a:t>need</a:t>
            </a:r>
            <a:r>
              <a:rPr lang="fr-FR" sz="2400" b="1" dirty="0"/>
              <a:t> to </a:t>
            </a:r>
            <a:r>
              <a:rPr lang="fr-FR" sz="2400" b="1" dirty="0" err="1"/>
              <a:t>cope</a:t>
            </a:r>
            <a:r>
              <a:rPr lang="fr-FR" sz="2400" b="1" dirty="0"/>
              <a:t> </a:t>
            </a:r>
            <a:r>
              <a:rPr lang="fr-FR" sz="2400" b="1" dirty="0" err="1"/>
              <a:t>with</a:t>
            </a:r>
            <a:r>
              <a:rPr lang="fr-FR" sz="2400" b="1" dirty="0"/>
              <a:t> high radiation </a:t>
            </a:r>
            <a:r>
              <a:rPr lang="fr-FR" sz="2400" b="1" dirty="0" err="1"/>
              <a:t>level</a:t>
            </a:r>
            <a:endParaRPr lang="fr-FR" sz="2400" b="1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sz="2400" b="1" dirty="0" err="1"/>
              <a:t>need</a:t>
            </a:r>
            <a:r>
              <a:rPr lang="fr-FR" sz="2400" b="1" dirty="0"/>
              <a:t> </a:t>
            </a:r>
            <a:r>
              <a:rPr lang="fr-FR" sz="2400" b="1" dirty="0" err="1"/>
              <a:t>robust</a:t>
            </a:r>
            <a:r>
              <a:rPr lang="fr-FR" sz="2400" b="1" dirty="0"/>
              <a:t> </a:t>
            </a:r>
            <a:r>
              <a:rPr lang="fr-FR" sz="2400" b="1" dirty="0" err="1"/>
              <a:t>material</a:t>
            </a:r>
            <a:r>
              <a:rPr lang="fr-FR" sz="2400" b="1" dirty="0"/>
              <a:t> for </a:t>
            </a:r>
            <a:r>
              <a:rPr lang="fr-FR" sz="2400" b="1" dirty="0" err="1"/>
              <a:t>intercepting</a:t>
            </a:r>
            <a:r>
              <a:rPr lang="fr-FR" sz="2400" b="1" dirty="0"/>
              <a:t> </a:t>
            </a:r>
            <a:r>
              <a:rPr lang="fr-FR" sz="2400" b="1" dirty="0" err="1"/>
              <a:t>devices</a:t>
            </a:r>
            <a:endParaRPr lang="fr-FR" sz="24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400" dirty="0"/>
              <a:t>At CERN, </a:t>
            </a:r>
            <a:r>
              <a:rPr lang="fr-FR" sz="2400" dirty="0" err="1"/>
              <a:t>it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b="1" dirty="0" err="1"/>
              <a:t>mainly</a:t>
            </a:r>
            <a:r>
              <a:rPr lang="fr-FR" sz="2400" b="1" dirty="0"/>
              <a:t> </a:t>
            </a:r>
            <a:r>
              <a:rPr lang="fr-FR" sz="2400" b="1" dirty="0" err="1"/>
              <a:t>based</a:t>
            </a:r>
            <a:r>
              <a:rPr lang="fr-FR" sz="2400" b="1" dirty="0"/>
              <a:t> on </a:t>
            </a:r>
            <a:r>
              <a:rPr lang="fr-FR" sz="2400" b="1" dirty="0" err="1"/>
              <a:t>optical</a:t>
            </a:r>
            <a:r>
              <a:rPr lang="fr-FR" sz="2400" b="1" dirty="0"/>
              <a:t> </a:t>
            </a:r>
            <a:r>
              <a:rPr lang="fr-FR" sz="2400" b="1" dirty="0" err="1"/>
              <a:t>methods</a:t>
            </a:r>
            <a:r>
              <a:rPr lang="fr-FR" sz="2400" b="1" dirty="0"/>
              <a:t> </a:t>
            </a:r>
            <a:r>
              <a:rPr lang="fr-FR" sz="2400" dirty="0"/>
              <a:t>(OTR </a:t>
            </a:r>
            <a:r>
              <a:rPr lang="fr-FR" sz="2400" dirty="0" err="1"/>
              <a:t>imaging</a:t>
            </a:r>
            <a:r>
              <a:rPr lang="fr-FR" sz="2400" dirty="0"/>
              <a:t> </a:t>
            </a:r>
            <a:r>
              <a:rPr lang="fr-FR" sz="2400" dirty="0" err="1"/>
              <a:t>systems</a:t>
            </a:r>
            <a:r>
              <a:rPr lang="fr-FR" sz="2400" dirty="0"/>
              <a:t> / Optical </a:t>
            </a:r>
            <a:r>
              <a:rPr lang="fr-FR" sz="2400" dirty="0" err="1"/>
              <a:t>lines</a:t>
            </a:r>
            <a:r>
              <a:rPr lang="fr-FR" sz="2400" dirty="0"/>
              <a:t>)</a:t>
            </a:r>
          </a:p>
          <a:p>
            <a:pPr algn="l"/>
            <a:endParaRPr lang="fr-FR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400" b="1" dirty="0"/>
              <a:t>New </a:t>
            </a:r>
            <a:r>
              <a:rPr lang="fr-FR" sz="2400" b="1" dirty="0" err="1"/>
              <a:t>projects</a:t>
            </a:r>
            <a:r>
              <a:rPr lang="fr-FR" sz="2400" b="1" dirty="0"/>
              <a:t> </a:t>
            </a:r>
            <a:r>
              <a:rPr lang="fr-FR" sz="2400" b="1" dirty="0" err="1"/>
              <a:t>under</a:t>
            </a:r>
            <a:r>
              <a:rPr lang="fr-FR" sz="2400" b="1" dirty="0"/>
              <a:t> </a:t>
            </a:r>
            <a:r>
              <a:rPr lang="fr-FR" sz="2400" b="1" dirty="0" err="1"/>
              <a:t>studies</a:t>
            </a:r>
            <a:r>
              <a:rPr lang="fr-FR" sz="2400" b="1" dirty="0"/>
              <a:t> at CERN </a:t>
            </a:r>
            <a:r>
              <a:rPr lang="fr-FR" sz="2400" dirty="0"/>
              <a:t>in the </a:t>
            </a:r>
            <a:r>
              <a:rPr lang="fr-FR" sz="2400" dirty="0" err="1"/>
              <a:t>framework</a:t>
            </a:r>
            <a:r>
              <a:rPr lang="fr-FR" sz="2400" dirty="0"/>
              <a:t> of the </a:t>
            </a:r>
            <a:r>
              <a:rPr lang="fr-FR" sz="2400" dirty="0" err="1"/>
              <a:t>Physics</a:t>
            </a:r>
            <a:r>
              <a:rPr lang="fr-FR" sz="2400" dirty="0"/>
              <a:t> Beyond </a:t>
            </a:r>
            <a:r>
              <a:rPr lang="fr-FR" sz="2400" dirty="0" err="1"/>
              <a:t>Collider</a:t>
            </a:r>
            <a:r>
              <a:rPr lang="fr-FR" sz="2400" dirty="0"/>
              <a:t> program (</a:t>
            </a:r>
            <a:r>
              <a:rPr lang="fr-FR" sz="2400" dirty="0" err="1"/>
              <a:t>e.g</a:t>
            </a:r>
            <a:r>
              <a:rPr lang="fr-FR" sz="2400" dirty="0"/>
              <a:t>. </a:t>
            </a:r>
            <a:r>
              <a:rPr lang="fr-FR" sz="2400" dirty="0" err="1"/>
              <a:t>ShiP</a:t>
            </a:r>
            <a:r>
              <a:rPr lang="fr-FR" sz="2400" dirty="0"/>
              <a:t>, </a:t>
            </a:r>
            <a:r>
              <a:rPr lang="fr-FR" sz="2400" dirty="0" err="1"/>
              <a:t>Hiradmat</a:t>
            </a:r>
            <a:r>
              <a:rPr lang="fr-FR" sz="2400" dirty="0"/>
              <a:t> 2) </a:t>
            </a:r>
            <a:r>
              <a:rPr lang="fr-FR" sz="2400" b="1" dirty="0" err="1"/>
              <a:t>will</a:t>
            </a:r>
            <a:r>
              <a:rPr lang="fr-FR" sz="2400" b="1" dirty="0"/>
              <a:t> </a:t>
            </a:r>
            <a:r>
              <a:rPr lang="fr-FR" sz="2400" b="1" dirty="0" err="1"/>
              <a:t>require</a:t>
            </a:r>
            <a:r>
              <a:rPr lang="fr-FR" sz="2400" b="1" dirty="0"/>
              <a:t> </a:t>
            </a:r>
            <a:r>
              <a:rPr lang="fr-FR" sz="2400" b="1" dirty="0" err="1"/>
              <a:t>improved</a:t>
            </a:r>
            <a:r>
              <a:rPr lang="fr-FR" sz="2400" b="1" dirty="0"/>
              <a:t> performances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400" b="1" dirty="0"/>
              <a:t>R&amp;D on radiation-</a:t>
            </a:r>
            <a:r>
              <a:rPr lang="fr-FR" sz="2400" b="1" dirty="0" err="1"/>
              <a:t>tolerant</a:t>
            </a:r>
            <a:r>
              <a:rPr lang="fr-FR" sz="2400" b="1" dirty="0"/>
              <a:t> camera </a:t>
            </a:r>
            <a:r>
              <a:rPr lang="fr-FR" sz="2400" dirty="0"/>
              <a:t>and </a:t>
            </a:r>
            <a:r>
              <a:rPr lang="fr-FR" sz="2400" b="1" dirty="0" err="1"/>
              <a:t>optical</a:t>
            </a:r>
            <a:r>
              <a:rPr lang="fr-FR" sz="2400" b="1" dirty="0"/>
              <a:t> </a:t>
            </a:r>
            <a:r>
              <a:rPr lang="fr-FR" sz="2400" b="1" dirty="0" err="1"/>
              <a:t>systems</a:t>
            </a:r>
            <a:r>
              <a:rPr lang="fr-FR" sz="2400" b="1" dirty="0"/>
              <a:t> </a:t>
            </a:r>
            <a:r>
              <a:rPr lang="fr-FR" sz="2400" b="1" dirty="0" err="1"/>
              <a:t>using</a:t>
            </a:r>
            <a:r>
              <a:rPr lang="fr-FR" sz="2400" b="1" dirty="0"/>
              <a:t> ML on-</a:t>
            </a:r>
            <a:r>
              <a:rPr lang="fr-FR" sz="2400" b="1" dirty="0" err="1"/>
              <a:t>going</a:t>
            </a:r>
            <a:endParaRPr lang="fr-FR" sz="24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400" b="1" dirty="0"/>
              <a:t>R&amp;D on screen </a:t>
            </a:r>
            <a:r>
              <a:rPr lang="fr-FR" sz="2400" b="1" dirty="0" err="1"/>
              <a:t>using</a:t>
            </a:r>
            <a:r>
              <a:rPr lang="fr-FR" sz="2400" b="1" dirty="0"/>
              <a:t> </a:t>
            </a:r>
            <a:r>
              <a:rPr lang="fr-FR" sz="2400" b="1" dirty="0" err="1"/>
              <a:t>low</a:t>
            </a:r>
            <a:r>
              <a:rPr lang="fr-FR" sz="2400" b="1" dirty="0"/>
              <a:t> </a:t>
            </a:r>
            <a:r>
              <a:rPr lang="fr-FR" sz="2400" b="1" dirty="0" err="1"/>
              <a:t>density</a:t>
            </a:r>
            <a:r>
              <a:rPr lang="fr-FR" sz="2400" b="1" dirty="0"/>
              <a:t> </a:t>
            </a:r>
            <a:r>
              <a:rPr lang="fr-FR" sz="2400" b="1" dirty="0" err="1"/>
              <a:t>materials</a:t>
            </a:r>
            <a:r>
              <a:rPr lang="fr-FR" sz="2400" b="1" dirty="0"/>
              <a:t> </a:t>
            </a:r>
            <a:r>
              <a:rPr lang="fr-FR" sz="2400" dirty="0"/>
              <a:t>(Carbon Nano Tubes, Graphene, BNNT, etc…)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E63F84-BC11-C343-8467-A4FB2479E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68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FC45-A75B-E043-A3D8-F1E95457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5" y="1705088"/>
            <a:ext cx="11376025" cy="3556723"/>
          </a:xfrm>
        </p:spPr>
        <p:txBody>
          <a:bodyPr/>
          <a:lstStyle/>
          <a:p>
            <a:pPr algn="ctr"/>
            <a:r>
              <a:rPr lang="fr-FR" sz="4000" dirty="0" err="1"/>
              <a:t>Thanks</a:t>
            </a:r>
            <a:r>
              <a:rPr lang="fr-FR" sz="4000" dirty="0"/>
              <a:t> for </a:t>
            </a:r>
            <a:r>
              <a:rPr lang="fr-FR" sz="4000" dirty="0" err="1"/>
              <a:t>your</a:t>
            </a:r>
            <a:r>
              <a:rPr lang="fr-FR" sz="4000" dirty="0"/>
              <a:t> attention</a:t>
            </a:r>
            <a:br>
              <a:rPr lang="fr-FR" sz="4000" dirty="0"/>
            </a:br>
            <a:br>
              <a:rPr lang="fr-FR" sz="4000" dirty="0"/>
            </a:br>
            <a:br>
              <a:rPr lang="fr-FR" sz="4000" dirty="0"/>
            </a:br>
            <a:r>
              <a:rPr lang="fr-FR" sz="4000" dirty="0"/>
              <a:t>A big </a:t>
            </a:r>
            <a:r>
              <a:rPr lang="fr-FR" sz="4000" dirty="0" err="1"/>
              <a:t>thanks</a:t>
            </a:r>
            <a:r>
              <a:rPr lang="fr-FR" sz="4000" dirty="0"/>
              <a:t> to all </a:t>
            </a:r>
            <a:r>
              <a:rPr lang="fr-FR" sz="4000" dirty="0" err="1"/>
              <a:t>colleagues</a:t>
            </a:r>
            <a:br>
              <a:rPr lang="fr-FR" sz="4000" dirty="0"/>
            </a:br>
            <a:r>
              <a:rPr lang="fr-FR" sz="4000" dirty="0"/>
              <a:t>at CERN and </a:t>
            </a:r>
            <a:r>
              <a:rPr lang="fr-FR" sz="4000" dirty="0" err="1"/>
              <a:t>elsewhere</a:t>
            </a:r>
            <a:r>
              <a:rPr lang="fr-FR" sz="40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C70DC-B632-A342-9934-AE1669498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9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FC45-A75B-E043-A3D8-F1E95457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Performance and Limitations of </a:t>
            </a:r>
            <a:r>
              <a:rPr lang="fr-FR" sz="3200" dirty="0" err="1"/>
              <a:t>beam</a:t>
            </a:r>
            <a:r>
              <a:rPr lang="fr-FR" sz="3200" dirty="0"/>
              <a:t> instrumentation (1)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1A8150-8280-1642-BD0F-8725AC7E8694}"/>
              </a:ext>
            </a:extLst>
          </p:cNvPr>
          <p:cNvSpPr txBox="1"/>
          <p:nvPr/>
        </p:nvSpPr>
        <p:spPr>
          <a:xfrm>
            <a:off x="407987" y="878196"/>
            <a:ext cx="9310106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800" dirty="0" err="1"/>
              <a:t>Experience</a:t>
            </a:r>
            <a:r>
              <a:rPr lang="fr-FR" sz="2800" dirty="0"/>
              <a:t> </a:t>
            </a:r>
            <a:r>
              <a:rPr lang="fr-FR" sz="2800" dirty="0" err="1"/>
              <a:t>from</a:t>
            </a:r>
            <a:r>
              <a:rPr lang="fr-FR" sz="2800" dirty="0"/>
              <a:t> CNGS </a:t>
            </a:r>
            <a:r>
              <a:rPr lang="fr-FR" sz="2800" dirty="0" err="1"/>
              <a:t>target</a:t>
            </a:r>
            <a:r>
              <a:rPr lang="fr-FR" sz="2800" dirty="0"/>
              <a:t> </a:t>
            </a:r>
            <a:r>
              <a:rPr lang="fr-FR" sz="2800" dirty="0" err="1"/>
              <a:t>beam</a:t>
            </a:r>
            <a:r>
              <a:rPr lang="fr-FR" sz="2800" dirty="0"/>
              <a:t> instrumentation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sz="2000" dirty="0" err="1"/>
              <a:t>Stripline</a:t>
            </a:r>
            <a:r>
              <a:rPr lang="fr-FR" sz="2000" dirty="0"/>
              <a:t> BPM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sz="2000" dirty="0" err="1"/>
              <a:t>Beam</a:t>
            </a:r>
            <a:r>
              <a:rPr lang="fr-FR" sz="2000" dirty="0"/>
              <a:t> </a:t>
            </a:r>
            <a:r>
              <a:rPr lang="fr-FR" sz="2000" dirty="0" err="1"/>
              <a:t>imaging</a:t>
            </a:r>
            <a:r>
              <a:rPr lang="fr-FR" sz="2000" dirty="0"/>
              <a:t> </a:t>
            </a:r>
            <a:r>
              <a:rPr lang="fr-FR" sz="2000" dirty="0" err="1"/>
              <a:t>systems</a:t>
            </a:r>
            <a:r>
              <a:rPr lang="fr-FR" sz="2000" dirty="0"/>
              <a:t> </a:t>
            </a:r>
            <a:r>
              <a:rPr lang="fr-FR" sz="2000" dirty="0" err="1"/>
              <a:t>using</a:t>
            </a:r>
            <a:r>
              <a:rPr lang="fr-FR" sz="2000" dirty="0"/>
              <a:t>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fr-FR" dirty="0"/>
              <a:t>OTR screen (Optical Transition Radiation) : Carbon and Titanium </a:t>
            </a:r>
            <a:r>
              <a:rPr lang="fr-FR" dirty="0" err="1"/>
              <a:t>material</a:t>
            </a:r>
            <a:endParaRPr lang="fr-FR" dirty="0"/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fr-FR" dirty="0"/>
              <a:t>Rad-</a:t>
            </a:r>
            <a:r>
              <a:rPr lang="fr-FR" dirty="0" err="1"/>
              <a:t>tolerant</a:t>
            </a:r>
            <a:r>
              <a:rPr lang="fr-FR" dirty="0"/>
              <a:t> CMOS </a:t>
            </a:r>
            <a:r>
              <a:rPr lang="fr-FR" dirty="0" err="1"/>
              <a:t>sensor</a:t>
            </a:r>
            <a:r>
              <a:rPr lang="fr-FR" dirty="0"/>
              <a:t> : SYRA Camera (10Mrad)</a:t>
            </a:r>
          </a:p>
        </p:txBody>
      </p:sp>
      <p:pic>
        <p:nvPicPr>
          <p:cNvPr id="8" name="Picture 13" descr="Titanium screen in">
            <a:extLst>
              <a:ext uri="{FF2B5EF4-FFF2-40B4-BE49-F238E27FC236}">
                <a16:creationId xmlns:a16="http://schemas.microsoft.com/office/drawing/2014/main" id="{A5849531-0843-E444-A5CA-CBCF66155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612" y="2593107"/>
            <a:ext cx="1758749" cy="237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EF04126F-E046-E943-8C8D-772BFEC33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t="7915" r="14607" b="12489"/>
          <a:stretch>
            <a:fillRect/>
          </a:stretch>
        </p:blipFill>
        <p:spPr bwMode="auto">
          <a:xfrm>
            <a:off x="5734260" y="3364026"/>
            <a:ext cx="1293247" cy="1293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682" t="7915" r="14607" b="1248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id="{0133DB6F-98CB-D24C-98E4-CB6D75298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17146" r="17142" b="14124"/>
          <a:stretch>
            <a:fillRect/>
          </a:stretch>
        </p:blipFill>
        <p:spPr bwMode="auto">
          <a:xfrm>
            <a:off x="7296203" y="3371118"/>
            <a:ext cx="1286154" cy="128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544" t="17146" r="17142" b="141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8" descr="IMG_1623c">
            <a:extLst>
              <a:ext uri="{FF2B5EF4-FFF2-40B4-BE49-F238E27FC236}">
                <a16:creationId xmlns:a16="http://schemas.microsoft.com/office/drawing/2014/main" id="{DDA19BB2-5420-5640-BC4B-2CF0FA43C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" t="33281" r="46233" b="27216"/>
          <a:stretch>
            <a:fillRect/>
          </a:stretch>
        </p:blipFill>
        <p:spPr bwMode="auto">
          <a:xfrm>
            <a:off x="430333" y="2593107"/>
            <a:ext cx="2607380" cy="234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BDED1F-EC5A-C047-A239-08B11A6A7EC9}"/>
              </a:ext>
            </a:extLst>
          </p:cNvPr>
          <p:cNvSpPr/>
          <p:nvPr/>
        </p:nvSpPr>
        <p:spPr>
          <a:xfrm>
            <a:off x="5734260" y="2857732"/>
            <a:ext cx="297774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fr-FR" sz="1200" i="1" dirty="0"/>
              <a:t>BTV images</a:t>
            </a:r>
          </a:p>
          <a:p>
            <a:r>
              <a:rPr lang="en-GB" altLang="fr-FR" sz="1200" i="1" dirty="0"/>
              <a:t>    10</a:t>
            </a:r>
            <a:r>
              <a:rPr lang="en-GB" altLang="fr-FR" sz="1200" i="1" baseline="33000" dirty="0"/>
              <a:t>12</a:t>
            </a:r>
            <a:r>
              <a:rPr lang="en-GB" altLang="fr-FR" sz="1200" i="1" dirty="0"/>
              <a:t> protons                10</a:t>
            </a:r>
            <a:r>
              <a:rPr lang="en-GB" altLang="fr-FR" sz="1200" i="1" baseline="33000" dirty="0"/>
              <a:t>13</a:t>
            </a:r>
            <a:r>
              <a:rPr lang="en-GB" altLang="fr-FR" sz="1200" i="1" dirty="0"/>
              <a:t> protons</a:t>
            </a:r>
            <a:endParaRPr lang="fr-FR" sz="1200" i="1" dirty="0"/>
          </a:p>
          <a:p>
            <a:endParaRPr lang="fr-FR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A8D600-9E42-B14C-8BEE-9296624EA76C}"/>
              </a:ext>
            </a:extLst>
          </p:cNvPr>
          <p:cNvSpPr txBox="1"/>
          <p:nvPr/>
        </p:nvSpPr>
        <p:spPr>
          <a:xfrm>
            <a:off x="532219" y="5595759"/>
            <a:ext cx="955550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sz="1600" dirty="0"/>
              <a:t>In-air BPM and BTV </a:t>
            </a:r>
            <a:r>
              <a:rPr lang="fr-FR" sz="1600" dirty="0" err="1"/>
              <a:t>worked</a:t>
            </a:r>
            <a:r>
              <a:rPr lang="fr-FR" sz="1600" dirty="0"/>
              <a:t> </a:t>
            </a:r>
            <a:r>
              <a:rPr lang="fr-FR" sz="1600" dirty="0" err="1"/>
              <a:t>well</a:t>
            </a:r>
            <a:r>
              <a:rPr lang="fr-FR" sz="1600" dirty="0"/>
              <a:t> </a:t>
            </a:r>
            <a:r>
              <a:rPr lang="fr-FR" sz="1600" dirty="0" err="1"/>
              <a:t>during</a:t>
            </a:r>
            <a:r>
              <a:rPr lang="fr-FR" sz="1600" dirty="0"/>
              <a:t> </a:t>
            </a:r>
            <a:r>
              <a:rPr lang="fr-FR" sz="1600" dirty="0" err="1"/>
              <a:t>beam</a:t>
            </a:r>
            <a:r>
              <a:rPr lang="fr-FR" sz="1600" dirty="0"/>
              <a:t> </a:t>
            </a:r>
            <a:r>
              <a:rPr lang="fr-FR" sz="1600" dirty="0" err="1"/>
              <a:t>commissioning</a:t>
            </a:r>
            <a:endParaRPr lang="fr-FR" sz="16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sz="1600" dirty="0" err="1"/>
              <a:t>Finally</a:t>
            </a:r>
            <a:r>
              <a:rPr lang="fr-FR" sz="1600" dirty="0"/>
              <a:t> not </a:t>
            </a:r>
            <a:r>
              <a:rPr lang="fr-FR" sz="1600" dirty="0" err="1"/>
              <a:t>used</a:t>
            </a:r>
            <a:r>
              <a:rPr lang="fr-FR" sz="1600" dirty="0"/>
              <a:t> </a:t>
            </a:r>
            <a:r>
              <a:rPr lang="fr-FR" sz="1600" dirty="0" err="1"/>
              <a:t>much</a:t>
            </a:r>
            <a:r>
              <a:rPr lang="fr-FR" sz="1600" dirty="0"/>
              <a:t> </a:t>
            </a:r>
            <a:r>
              <a:rPr lang="fr-FR" sz="1600" dirty="0" err="1"/>
              <a:t>during</a:t>
            </a:r>
            <a:r>
              <a:rPr lang="fr-FR" sz="1600" dirty="0"/>
              <a:t> normal </a:t>
            </a:r>
            <a:r>
              <a:rPr lang="fr-FR" sz="1600" dirty="0" err="1"/>
              <a:t>operation</a:t>
            </a:r>
            <a:r>
              <a:rPr lang="fr-FR" sz="1600" dirty="0"/>
              <a:t> due to background </a:t>
            </a:r>
            <a:r>
              <a:rPr lang="fr-FR" sz="1600" dirty="0" err="1"/>
              <a:t>leading</a:t>
            </a:r>
            <a:r>
              <a:rPr lang="fr-FR" sz="1600" dirty="0"/>
              <a:t> to </a:t>
            </a:r>
            <a:r>
              <a:rPr lang="fr-FR" sz="1600" dirty="0" err="1"/>
              <a:t>some</a:t>
            </a:r>
            <a:r>
              <a:rPr lang="fr-FR" sz="1600" dirty="0"/>
              <a:t> </a:t>
            </a:r>
            <a:r>
              <a:rPr lang="fr-FR" sz="1600" dirty="0" err="1"/>
              <a:t>unreliable</a:t>
            </a:r>
            <a:r>
              <a:rPr lang="fr-FR" sz="1600" dirty="0"/>
              <a:t> </a:t>
            </a:r>
            <a:r>
              <a:rPr lang="fr-FR" sz="1600" dirty="0" err="1"/>
              <a:t>readings</a:t>
            </a:r>
            <a:endParaRPr lang="fr-FR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526F99-BA30-CB4C-A25A-EA1DE67283F8}"/>
              </a:ext>
            </a:extLst>
          </p:cNvPr>
          <p:cNvSpPr txBox="1"/>
          <p:nvPr/>
        </p:nvSpPr>
        <p:spPr>
          <a:xfrm>
            <a:off x="9180899" y="3083088"/>
            <a:ext cx="274814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600" dirty="0" err="1"/>
              <a:t>Some</a:t>
            </a:r>
            <a:r>
              <a:rPr lang="fr-FR" sz="1600" dirty="0"/>
              <a:t> radiation </a:t>
            </a:r>
            <a:r>
              <a:rPr lang="fr-FR" sz="1600" dirty="0" err="1"/>
              <a:t>effects</a:t>
            </a:r>
            <a:r>
              <a:rPr lang="fr-FR" sz="1600" dirty="0"/>
              <a:t> on Camera at high </a:t>
            </a:r>
            <a:r>
              <a:rPr lang="fr-FR" sz="1600" dirty="0" err="1"/>
              <a:t>intensities</a:t>
            </a:r>
            <a:r>
              <a:rPr lang="fr-FR" sz="1600" dirty="0"/>
              <a:t> on the monitor </a:t>
            </a:r>
            <a:r>
              <a:rPr lang="fr-FR" sz="1600" dirty="0" err="1"/>
              <a:t>installed</a:t>
            </a:r>
            <a:r>
              <a:rPr lang="fr-FR" sz="1600" dirty="0"/>
              <a:t> close the </a:t>
            </a:r>
            <a:r>
              <a:rPr lang="fr-FR" sz="1600" dirty="0" err="1"/>
              <a:t>target</a:t>
            </a:r>
            <a:endParaRPr lang="fr-FR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9FCB3F-981A-0740-A5F9-0EAAA7BC33E8}"/>
              </a:ext>
            </a:extLst>
          </p:cNvPr>
          <p:cNvSpPr txBox="1"/>
          <p:nvPr/>
        </p:nvSpPr>
        <p:spPr>
          <a:xfrm>
            <a:off x="9011642" y="6158608"/>
            <a:ext cx="318035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000" i="1" dirty="0" err="1"/>
              <a:t>Courtesy</a:t>
            </a:r>
            <a:r>
              <a:rPr lang="fr-FR" sz="1000" i="1" dirty="0"/>
              <a:t> of R. Jones, </a:t>
            </a:r>
            <a:r>
              <a:rPr lang="fr-FR" sz="1000" i="1" dirty="0" err="1"/>
              <a:t>T</a:t>
            </a:r>
            <a:r>
              <a:rPr lang="fr-FR" sz="1000" i="1" dirty="0"/>
              <a:t>. Bogey, S. Burger and E. </a:t>
            </a:r>
            <a:r>
              <a:rPr lang="fr-FR" sz="1000" i="1" dirty="0" err="1"/>
              <a:t>Bravin</a:t>
            </a:r>
            <a:endParaRPr lang="fr-FR" sz="1000" i="1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9E459B8-A809-D446-8DA4-39450E9A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EF454B-4096-984E-A946-C4E861B6B2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2605" y="4082412"/>
            <a:ext cx="1515568" cy="1339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7D3040-36E7-59B1-F386-DE73F6E2A82E}"/>
              </a:ext>
            </a:extLst>
          </p:cNvPr>
          <p:cNvSpPr txBox="1"/>
          <p:nvPr/>
        </p:nvSpPr>
        <p:spPr>
          <a:xfrm>
            <a:off x="553058" y="4953959"/>
            <a:ext cx="248465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 i="1" dirty="0"/>
              <a:t>Picture of </a:t>
            </a:r>
            <a:r>
              <a:rPr lang="en-US" sz="1100" i="1" dirty="0" err="1"/>
              <a:t>stripline</a:t>
            </a:r>
            <a:r>
              <a:rPr lang="en-US" sz="1100" i="1" dirty="0"/>
              <a:t> BPM in air in CNGS</a:t>
            </a:r>
            <a:endParaRPr lang="en-GB" sz="1100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6C4C63-C18A-50AF-4663-5831570CA9CB}"/>
              </a:ext>
            </a:extLst>
          </p:cNvPr>
          <p:cNvSpPr txBox="1"/>
          <p:nvPr/>
        </p:nvSpPr>
        <p:spPr>
          <a:xfrm>
            <a:off x="3258600" y="5003367"/>
            <a:ext cx="22629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i="1" dirty="0"/>
              <a:t>Picture of the BTV in CNGS during mechanical calibration</a:t>
            </a:r>
            <a:endParaRPr lang="en-GB" sz="1100" i="1" dirty="0"/>
          </a:p>
        </p:txBody>
      </p:sp>
    </p:spTree>
    <p:extLst>
      <p:ext uri="{BB962C8B-B14F-4D97-AF65-F5344CB8AC3E}">
        <p14:creationId xmlns:p14="http://schemas.microsoft.com/office/powerpoint/2010/main" val="668084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FC45-A75B-E043-A3D8-F1E95457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Performance and Limitations of </a:t>
            </a:r>
            <a:r>
              <a:rPr lang="fr-FR" sz="3200" dirty="0" err="1"/>
              <a:t>beam</a:t>
            </a:r>
            <a:r>
              <a:rPr lang="fr-FR" sz="3200" dirty="0"/>
              <a:t> instrumentation (3)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7CDBE2-F5FC-1543-919E-EC86CD5F20F3}"/>
              </a:ext>
            </a:extLst>
          </p:cNvPr>
          <p:cNvSpPr txBox="1"/>
          <p:nvPr/>
        </p:nvSpPr>
        <p:spPr>
          <a:xfrm>
            <a:off x="869049" y="1379202"/>
            <a:ext cx="1063891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fr-FR" b="1" dirty="0"/>
              <a:t>60cm ∅ </a:t>
            </a:r>
            <a:r>
              <a:rPr lang="fr-FR" b="1" dirty="0" err="1"/>
              <a:t>screen</a:t>
            </a:r>
            <a:r>
              <a:rPr lang="fr-FR" dirty="0"/>
              <a:t> </a:t>
            </a:r>
            <a:r>
              <a:rPr lang="fr-FR" dirty="0" err="1"/>
              <a:t>installed</a:t>
            </a:r>
            <a:r>
              <a:rPr lang="fr-FR" dirty="0"/>
              <a:t> at the end of a 900m long line  ~ 30m </a:t>
            </a:r>
            <a:r>
              <a:rPr lang="fr-FR" dirty="0" err="1"/>
              <a:t>upstream</a:t>
            </a:r>
            <a:r>
              <a:rPr lang="fr-FR" dirty="0"/>
              <a:t> of the dump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fr-FR" dirty="0"/>
              <a:t>Electronics </a:t>
            </a:r>
            <a:r>
              <a:rPr lang="fr-FR" dirty="0" err="1"/>
              <a:t>located</a:t>
            </a:r>
            <a:r>
              <a:rPr lang="fr-FR" dirty="0"/>
              <a:t> </a:t>
            </a:r>
            <a:r>
              <a:rPr lang="fr-FR" dirty="0" err="1"/>
              <a:t>another</a:t>
            </a:r>
            <a:r>
              <a:rPr lang="fr-FR" dirty="0"/>
              <a:t> 20m </a:t>
            </a:r>
            <a:r>
              <a:rPr lang="fr-FR" dirty="0" err="1"/>
              <a:t>upstream</a:t>
            </a:r>
            <a:r>
              <a:rPr lang="fr-FR" dirty="0"/>
              <a:t> the cameras in the tunnel </a:t>
            </a:r>
            <a:r>
              <a:rPr lang="fr-FR" dirty="0" err="1"/>
              <a:t>behind</a:t>
            </a:r>
            <a:r>
              <a:rPr lang="fr-FR" dirty="0"/>
              <a:t> an </a:t>
            </a:r>
            <a:r>
              <a:rPr lang="fr-FR" dirty="0" err="1"/>
              <a:t>dedicated</a:t>
            </a:r>
            <a:r>
              <a:rPr lang="fr-FR" dirty="0"/>
              <a:t> </a:t>
            </a:r>
            <a:r>
              <a:rPr lang="fr-FR" b="1" dirty="0" err="1"/>
              <a:t>shielding</a:t>
            </a:r>
            <a:r>
              <a:rPr lang="fr-FR" b="1" dirty="0"/>
              <a:t> made of </a:t>
            </a:r>
            <a:r>
              <a:rPr lang="fr-FR" b="1" dirty="0" err="1"/>
              <a:t>iron</a:t>
            </a:r>
            <a:r>
              <a:rPr lang="fr-FR" b="1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1A8150-8280-1642-BD0F-8725AC7E8694}"/>
              </a:ext>
            </a:extLst>
          </p:cNvPr>
          <p:cNvSpPr txBox="1"/>
          <p:nvPr/>
        </p:nvSpPr>
        <p:spPr>
          <a:xfrm>
            <a:off x="728351" y="906464"/>
            <a:ext cx="1027532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800" dirty="0"/>
              <a:t>LHC Dump Observation Screen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6D37A4-8CFF-744F-98A7-EC08497AC98A}"/>
              </a:ext>
            </a:extLst>
          </p:cNvPr>
          <p:cNvSpPr txBox="1"/>
          <p:nvPr/>
        </p:nvSpPr>
        <p:spPr>
          <a:xfrm>
            <a:off x="7551572" y="5279131"/>
            <a:ext cx="26005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b="1" dirty="0" err="1">
                <a:solidFill>
                  <a:srgbClr val="00B050"/>
                </a:solidFill>
              </a:rPr>
              <a:t>Work</a:t>
            </a:r>
            <a:r>
              <a:rPr lang="fr-FR" sz="2000" b="1" dirty="0">
                <a:solidFill>
                  <a:srgbClr val="00B050"/>
                </a:solidFill>
              </a:rPr>
              <a:t> </a:t>
            </a:r>
            <a:r>
              <a:rPr lang="fr-FR" sz="2000" b="1" dirty="0" err="1">
                <a:solidFill>
                  <a:srgbClr val="00B050"/>
                </a:solidFill>
              </a:rPr>
              <a:t>very</a:t>
            </a:r>
            <a:r>
              <a:rPr lang="fr-FR" sz="2000" b="1" dirty="0">
                <a:solidFill>
                  <a:srgbClr val="00B050"/>
                </a:solidFill>
              </a:rPr>
              <a:t> </a:t>
            </a:r>
            <a:r>
              <a:rPr lang="fr-FR" sz="2000" b="1" dirty="0" err="1">
                <a:solidFill>
                  <a:srgbClr val="00B050"/>
                </a:solidFill>
              </a:rPr>
              <a:t>reliably</a:t>
            </a:r>
            <a:r>
              <a:rPr lang="fr-FR" sz="2000" b="1" dirty="0">
                <a:solidFill>
                  <a:srgbClr val="00B050"/>
                </a:solidFill>
              </a:rPr>
              <a:t> </a:t>
            </a:r>
            <a:r>
              <a:rPr lang="fr-FR" sz="2000" b="1" dirty="0" err="1">
                <a:solidFill>
                  <a:srgbClr val="00B050"/>
                </a:solidFill>
              </a:rPr>
              <a:t>since</a:t>
            </a:r>
            <a:r>
              <a:rPr lang="fr-FR" sz="2000" b="1" dirty="0">
                <a:solidFill>
                  <a:srgbClr val="00B050"/>
                </a:solidFill>
              </a:rPr>
              <a:t> 2009 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C46DCC-3928-7E40-A5CE-9483D728BF94}"/>
              </a:ext>
            </a:extLst>
          </p:cNvPr>
          <p:cNvSpPr txBox="1"/>
          <p:nvPr/>
        </p:nvSpPr>
        <p:spPr>
          <a:xfrm>
            <a:off x="7720509" y="6125177"/>
            <a:ext cx="436978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000" i="1" dirty="0" err="1"/>
              <a:t>T</a:t>
            </a:r>
            <a:r>
              <a:rPr lang="fr-FR" sz="1000" i="1" dirty="0"/>
              <a:t>. Lefevre et al, ‘A large </a:t>
            </a:r>
            <a:r>
              <a:rPr lang="fr-FR" sz="1000" i="1" dirty="0" err="1"/>
              <a:t>scintillating</a:t>
            </a:r>
            <a:r>
              <a:rPr lang="fr-FR" sz="1000" i="1" dirty="0"/>
              <a:t> </a:t>
            </a:r>
            <a:r>
              <a:rPr lang="fr-FR" sz="1000" i="1" dirty="0" err="1"/>
              <a:t>screen</a:t>
            </a:r>
            <a:r>
              <a:rPr lang="fr-FR" sz="1000" i="1" dirty="0"/>
              <a:t> for LHC dump line’, DIPAC 2007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07E58-A036-5342-832B-207A9E5D4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49F2F40-F0C5-A4CF-029E-49E08273C0DF}"/>
              </a:ext>
            </a:extLst>
          </p:cNvPr>
          <p:cNvGrpSpPr/>
          <p:nvPr/>
        </p:nvGrpSpPr>
        <p:grpSpPr>
          <a:xfrm>
            <a:off x="342345" y="2507629"/>
            <a:ext cx="5026585" cy="3552964"/>
            <a:chOff x="4082431" y="2398572"/>
            <a:chExt cx="5026585" cy="355296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8B1304E-75EC-63ED-1102-658E0FF88549}"/>
                </a:ext>
              </a:extLst>
            </p:cNvPr>
            <p:cNvGrpSpPr/>
            <p:nvPr/>
          </p:nvGrpSpPr>
          <p:grpSpPr>
            <a:xfrm>
              <a:off x="5866011" y="2676088"/>
              <a:ext cx="3243005" cy="3275448"/>
              <a:chOff x="5866011" y="2676088"/>
              <a:chExt cx="3243005" cy="327544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9EF8127-2BC8-B9A9-D843-88E045C04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59773" y="2740664"/>
                <a:ext cx="3149243" cy="3210872"/>
              </a:xfrm>
              <a:prstGeom prst="rect">
                <a:avLst/>
              </a:prstGeom>
            </p:spPr>
          </p:pic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8EDAD16-9006-1CE4-FCFE-315C5387DC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16700" y="3797300"/>
                <a:ext cx="774700" cy="423940"/>
              </a:xfrm>
              <a:prstGeom prst="straightConnector1">
                <a:avLst/>
              </a:prstGeom>
              <a:ln w="9525">
                <a:solidFill>
                  <a:srgbClr val="30303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6B45A2E-018F-CBEA-4583-D9949D7F24B7}"/>
                  </a:ext>
                </a:extLst>
              </p:cNvPr>
              <p:cNvSpPr/>
              <p:nvPr/>
            </p:nvSpPr>
            <p:spPr>
              <a:xfrm>
                <a:off x="5866011" y="2676088"/>
                <a:ext cx="543177" cy="12499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6FC6955-49A8-4CB2-EA30-ABBB36F03AF9}"/>
                </a:ext>
              </a:extLst>
            </p:cNvPr>
            <p:cNvGrpSpPr/>
            <p:nvPr/>
          </p:nvGrpSpPr>
          <p:grpSpPr>
            <a:xfrm>
              <a:off x="4082431" y="2398572"/>
              <a:ext cx="2901635" cy="1615436"/>
              <a:chOff x="4082431" y="2398572"/>
              <a:chExt cx="2901635" cy="1615436"/>
            </a:xfrm>
          </p:grpSpPr>
          <p:pic>
            <p:nvPicPr>
              <p:cNvPr id="6" name="Picture 5" descr="A picture containing miller&#10;&#10;Description automatically generated">
                <a:extLst>
                  <a:ext uri="{FF2B5EF4-FFF2-40B4-BE49-F238E27FC236}">
                    <a16:creationId xmlns:a16="http://schemas.microsoft.com/office/drawing/2014/main" id="{491468C3-2EF4-3CB8-2E33-2870ABBDB0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33" t="19501" r="1250" b="11075"/>
              <a:stretch/>
            </p:blipFill>
            <p:spPr>
              <a:xfrm rot="2511450" flipH="1">
                <a:off x="4567680" y="2760511"/>
                <a:ext cx="2103392" cy="1253497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44B095D-A7B3-7A1D-6B92-18D06979BA30}"/>
                  </a:ext>
                </a:extLst>
              </p:cNvPr>
              <p:cNvSpPr txBox="1"/>
              <p:nvPr/>
            </p:nvSpPr>
            <p:spPr>
              <a:xfrm>
                <a:off x="6159430" y="2755674"/>
                <a:ext cx="82463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i="1" dirty="0">
                    <a:solidFill>
                      <a:schemeClr val="tx2"/>
                    </a:solidFill>
                  </a:rPr>
                  <a:t>Beam Splitter</a:t>
                </a:r>
                <a:endParaRPr lang="en-GB" sz="1200" i="1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F53BD223-874A-D321-5EB6-1728CCEEF08C}"/>
                  </a:ext>
                </a:extLst>
              </p:cNvPr>
              <p:cNvCxnSpPr>
                <a:cxnSpLocks/>
                <a:stCxn id="28" idx="2"/>
              </p:cNvCxnSpPr>
              <p:nvPr/>
            </p:nvCxnSpPr>
            <p:spPr>
              <a:xfrm flipH="1">
                <a:off x="5867400" y="3125006"/>
                <a:ext cx="704348" cy="429769"/>
              </a:xfrm>
              <a:prstGeom prst="straightConnector1">
                <a:avLst/>
              </a:prstGeom>
              <a:ln>
                <a:solidFill>
                  <a:schemeClr val="bg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6EC9485-0DC3-93F3-08E7-3B8A86701234}"/>
                  </a:ext>
                </a:extLst>
              </p:cNvPr>
              <p:cNvSpPr txBox="1"/>
              <p:nvPr/>
            </p:nvSpPr>
            <p:spPr>
              <a:xfrm>
                <a:off x="5567260" y="2398572"/>
                <a:ext cx="82463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i="1" dirty="0">
                    <a:solidFill>
                      <a:schemeClr val="tx2"/>
                    </a:solidFill>
                  </a:rPr>
                  <a:t>Cam1</a:t>
                </a:r>
                <a:endParaRPr lang="en-GB" sz="1200" i="1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59448EF2-A9B9-9741-6D17-2BEF55FFD2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68273" y="2555375"/>
                <a:ext cx="462149" cy="235195"/>
              </a:xfrm>
              <a:prstGeom prst="straightConnector1">
                <a:avLst/>
              </a:prstGeom>
              <a:ln>
                <a:solidFill>
                  <a:schemeClr val="bg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67E57C6-7A66-9D07-1135-0B18CE4013F6}"/>
                  </a:ext>
                </a:extLst>
              </p:cNvPr>
              <p:cNvSpPr txBox="1"/>
              <p:nvPr/>
            </p:nvSpPr>
            <p:spPr>
              <a:xfrm>
                <a:off x="4082431" y="3488491"/>
                <a:ext cx="82463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i="1" dirty="0">
                    <a:solidFill>
                      <a:schemeClr val="tx2"/>
                    </a:solidFill>
                  </a:rPr>
                  <a:t>Cam2</a:t>
                </a:r>
                <a:endParaRPr lang="en-GB" sz="1200" i="1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7633EA51-8011-8759-9B40-9B4770C15B3D}"/>
                  </a:ext>
                </a:extLst>
              </p:cNvPr>
              <p:cNvCxnSpPr>
                <a:cxnSpLocks/>
                <a:stCxn id="37" idx="3"/>
              </p:cNvCxnSpPr>
              <p:nvPr/>
            </p:nvCxnSpPr>
            <p:spPr>
              <a:xfrm flipV="1">
                <a:off x="4907067" y="3488491"/>
                <a:ext cx="271464" cy="92333"/>
              </a:xfrm>
              <a:prstGeom prst="straightConnector1">
                <a:avLst/>
              </a:prstGeom>
              <a:ln>
                <a:solidFill>
                  <a:schemeClr val="bg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361E16E7-83EC-C510-F745-B5E4EB893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755" y="2475239"/>
            <a:ext cx="3156186" cy="2365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E52CB9E-355B-3793-83D6-9CDAD78DE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875" y="3580755"/>
            <a:ext cx="1879401" cy="1409839"/>
          </a:xfrm>
          <a:prstGeom prst="rect">
            <a:avLst/>
          </a:prstGeom>
          <a:noFill/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244FD66-9E35-F324-C512-7A5F0489616B}"/>
              </a:ext>
            </a:extLst>
          </p:cNvPr>
          <p:cNvCxnSpPr/>
          <p:nvPr/>
        </p:nvCxnSpPr>
        <p:spPr>
          <a:xfrm flipV="1">
            <a:off x="7261196" y="3419716"/>
            <a:ext cx="1285875" cy="1448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C7A5A2F-3E90-76F8-57D6-B2658C4C8305}"/>
              </a:ext>
            </a:extLst>
          </p:cNvPr>
          <p:cNvCxnSpPr>
            <a:cxnSpLocks/>
          </p:cNvCxnSpPr>
          <p:nvPr/>
        </p:nvCxnSpPr>
        <p:spPr>
          <a:xfrm>
            <a:off x="7261196" y="3890404"/>
            <a:ext cx="1590675" cy="2400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A135CDD-3895-1842-8DEA-C13CDA4E2B81}"/>
              </a:ext>
            </a:extLst>
          </p:cNvPr>
          <p:cNvSpPr txBox="1"/>
          <p:nvPr/>
        </p:nvSpPr>
        <p:spPr>
          <a:xfrm>
            <a:off x="6486929" y="2909857"/>
            <a:ext cx="11690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tx2"/>
                </a:solidFill>
              </a:rPr>
              <a:t>Electronics behind iron shielding</a:t>
            </a:r>
            <a:endParaRPr lang="en-GB" sz="1200" b="1" i="1" dirty="0">
              <a:solidFill>
                <a:schemeClr val="tx2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6B20309-74BD-56B4-34BF-70FC6FFB539F}"/>
              </a:ext>
            </a:extLst>
          </p:cNvPr>
          <p:cNvCxnSpPr>
            <a:cxnSpLocks/>
            <a:stCxn id="55" idx="2"/>
          </p:cNvCxnSpPr>
          <p:nvPr/>
        </p:nvCxnSpPr>
        <p:spPr>
          <a:xfrm>
            <a:off x="7071461" y="3463855"/>
            <a:ext cx="94671" cy="813744"/>
          </a:xfrm>
          <a:prstGeom prst="straightConnector1">
            <a:avLst/>
          </a:prstGeom>
          <a:ln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1B4B196B-2962-CA7D-CFDF-7079BE72E76A}"/>
              </a:ext>
            </a:extLst>
          </p:cNvPr>
          <p:cNvSpPr/>
          <p:nvPr/>
        </p:nvSpPr>
        <p:spPr>
          <a:xfrm>
            <a:off x="224441" y="2327734"/>
            <a:ext cx="5437319" cy="3801123"/>
          </a:xfrm>
          <a:prstGeom prst="roundRect">
            <a:avLst>
              <a:gd name="adj" fmla="val 6644"/>
            </a:avLst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DFBA5AE-3951-5712-898B-38B434F07114}"/>
              </a:ext>
            </a:extLst>
          </p:cNvPr>
          <p:cNvSpPr/>
          <p:nvPr/>
        </p:nvSpPr>
        <p:spPr>
          <a:xfrm>
            <a:off x="5835537" y="2342892"/>
            <a:ext cx="6085475" cy="2705747"/>
          </a:xfrm>
          <a:prstGeom prst="roundRect">
            <a:avLst>
              <a:gd name="adj" fmla="val 6644"/>
            </a:avLst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8A91F71-7D09-CAE1-7CC3-7C39E070BB3A}"/>
              </a:ext>
            </a:extLst>
          </p:cNvPr>
          <p:cNvSpPr txBox="1"/>
          <p:nvPr/>
        </p:nvSpPr>
        <p:spPr>
          <a:xfrm>
            <a:off x="290072" y="4396803"/>
            <a:ext cx="19771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30m</a:t>
            </a:r>
          </a:p>
          <a:p>
            <a:pPr algn="l"/>
            <a:r>
              <a:rPr lang="en-US" dirty="0"/>
              <a:t>Shielding</a:t>
            </a:r>
          </a:p>
        </p:txBody>
      </p: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8BE28762-E08F-607F-2A64-409C3101CA5A}"/>
              </a:ext>
            </a:extLst>
          </p:cNvPr>
          <p:cNvCxnSpPr>
            <a:cxnSpLocks/>
            <a:stCxn id="6" idx="3"/>
          </p:cNvCxnSpPr>
          <p:nvPr/>
        </p:nvCxnSpPr>
        <p:spPr>
          <a:xfrm rot="10800000" flipV="1">
            <a:off x="398907" y="2794541"/>
            <a:ext cx="697073" cy="146596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D120717B-A676-34CC-5CBC-DA6A82D8A972}"/>
              </a:ext>
            </a:extLst>
          </p:cNvPr>
          <p:cNvSpPr txBox="1"/>
          <p:nvPr/>
        </p:nvSpPr>
        <p:spPr>
          <a:xfrm>
            <a:off x="319180" y="5440705"/>
            <a:ext cx="218314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900m</a:t>
            </a:r>
          </a:p>
          <a:p>
            <a:pPr algn="l"/>
            <a:r>
              <a:rPr lang="en-US" dirty="0">
                <a:sym typeface="Wingdings" panose="05000000000000000000" pitchFamily="2" charset="2"/>
              </a:rPr>
              <a:t> DAQ </a:t>
            </a:r>
            <a:endParaRPr lang="en-GB" dirty="0"/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80758FDF-02F3-78A4-DCCC-665CC0E93FFB}"/>
              </a:ext>
            </a:extLst>
          </p:cNvPr>
          <p:cNvCxnSpPr>
            <a:cxnSpLocks/>
          </p:cNvCxnSpPr>
          <p:nvPr/>
        </p:nvCxnSpPr>
        <p:spPr>
          <a:xfrm flipH="1">
            <a:off x="398907" y="4932689"/>
            <a:ext cx="1" cy="429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104349B2-2C52-485F-D506-9D8939F8630B}"/>
              </a:ext>
            </a:extLst>
          </p:cNvPr>
          <p:cNvSpPr/>
          <p:nvPr/>
        </p:nvSpPr>
        <p:spPr>
          <a:xfrm rot="18411297">
            <a:off x="2993455" y="4147629"/>
            <a:ext cx="738669" cy="11988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6D4C6-2C8F-6084-0AF0-367E93785822}"/>
              </a:ext>
            </a:extLst>
          </p:cNvPr>
          <p:cNvSpPr txBox="1"/>
          <p:nvPr/>
        </p:nvSpPr>
        <p:spPr>
          <a:xfrm>
            <a:off x="4146074" y="2535221"/>
            <a:ext cx="1164406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000" b="1" dirty="0">
                <a:solidFill>
                  <a:srgbClr val="FF0000"/>
                </a:solidFill>
              </a:rPr>
              <a:t>Al</a:t>
            </a:r>
            <a:r>
              <a:rPr lang="fr-FR" sz="1000" b="1" baseline="-25000" dirty="0">
                <a:solidFill>
                  <a:srgbClr val="FF0000"/>
                </a:solidFill>
              </a:rPr>
              <a:t>2</a:t>
            </a:r>
            <a:r>
              <a:rPr lang="fr-FR" sz="1000" b="1" dirty="0">
                <a:solidFill>
                  <a:srgbClr val="FF0000"/>
                </a:solidFill>
              </a:rPr>
              <a:t>O</a:t>
            </a:r>
            <a:r>
              <a:rPr lang="fr-FR" sz="1000" b="1" baseline="-25000" dirty="0">
                <a:solidFill>
                  <a:srgbClr val="FF0000"/>
                </a:solidFill>
              </a:rPr>
              <a:t>3</a:t>
            </a:r>
            <a:r>
              <a:rPr lang="fr-FR" sz="1000" b="1" dirty="0">
                <a:solidFill>
                  <a:srgbClr val="FF0000"/>
                </a:solidFill>
              </a:rPr>
              <a:t>:CrO</a:t>
            </a:r>
            <a:r>
              <a:rPr lang="fr-FR" sz="1000" b="1" baseline="-25000" dirty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fr-FR" sz="1000" b="1" dirty="0">
                <a:solidFill>
                  <a:srgbClr val="FF0000"/>
                </a:solidFill>
              </a:rPr>
              <a:t>3mm </a:t>
            </a:r>
            <a:r>
              <a:rPr lang="fr-FR" sz="1000" b="1" dirty="0" err="1">
                <a:solidFill>
                  <a:srgbClr val="FF0000"/>
                </a:solidFill>
              </a:rPr>
              <a:t>thick</a:t>
            </a:r>
            <a:endParaRPr lang="fr-FR" sz="1000" b="1" dirty="0">
              <a:solidFill>
                <a:srgbClr val="FF0000"/>
              </a:solidFill>
            </a:endParaRPr>
          </a:p>
          <a:p>
            <a:pPr algn="ctr"/>
            <a:r>
              <a:rPr lang="fr-FR" sz="1000" b="1" dirty="0">
                <a:solidFill>
                  <a:srgbClr val="FF0000"/>
                </a:solidFill>
              </a:rPr>
              <a:t>4 quadrants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DD4CB01D-373F-F322-281C-29D56D6F84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633" b="-1"/>
          <a:stretch/>
        </p:blipFill>
        <p:spPr>
          <a:xfrm>
            <a:off x="1221232" y="5256770"/>
            <a:ext cx="912597" cy="801906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E77FBB6-664B-C397-7578-9EE91E6B5C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11" b="57557"/>
          <a:stretch/>
        </p:blipFill>
        <p:spPr>
          <a:xfrm>
            <a:off x="1245568" y="4414605"/>
            <a:ext cx="912597" cy="65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13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FF8560-CDFD-FA41-B301-F59360DCA4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3905" y="2110440"/>
            <a:ext cx="4897120" cy="3258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EC4027-BFE8-F641-87CD-56875D19E9E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5258201" y="2223257"/>
            <a:ext cx="2229770" cy="215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092A3E-ABF9-4D45-AAAD-1DAF1183AAA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7487971" y="2275153"/>
            <a:ext cx="2191752" cy="209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40B6B0-DEEB-3B4F-BD19-F64D016B850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9765990" y="2304066"/>
            <a:ext cx="2191752" cy="20742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54C94C-A0C6-494C-A14E-EAA6384A9A89}"/>
              </a:ext>
            </a:extLst>
          </p:cNvPr>
          <p:cNvSpPr txBox="1"/>
          <p:nvPr/>
        </p:nvSpPr>
        <p:spPr>
          <a:xfrm>
            <a:off x="6026026" y="4529031"/>
            <a:ext cx="575798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dirty="0"/>
              <a:t>No </a:t>
            </a:r>
            <a:r>
              <a:rPr lang="fr-FR" dirty="0" err="1"/>
              <a:t>target</a:t>
            </a:r>
            <a:r>
              <a:rPr lang="fr-FR" dirty="0"/>
              <a:t>	   1.72g/cm</a:t>
            </a:r>
            <a:r>
              <a:rPr lang="fr-FR" baseline="30000" dirty="0"/>
              <a:t>3</a:t>
            </a:r>
            <a:r>
              <a:rPr lang="fr-FR" dirty="0"/>
              <a:t>		 5.39g/cm</a:t>
            </a:r>
            <a:r>
              <a:rPr lang="fr-FR" baseline="30000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6B0771-63BB-BD41-91B6-36EBF312A757}"/>
              </a:ext>
            </a:extLst>
          </p:cNvPr>
          <p:cNvSpPr txBox="1"/>
          <p:nvPr/>
        </p:nvSpPr>
        <p:spPr>
          <a:xfrm>
            <a:off x="1131962" y="1044698"/>
            <a:ext cx="1027532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800" dirty="0"/>
              <a:t> Noise / Perturbation on Electro-</a:t>
            </a:r>
            <a:r>
              <a:rPr lang="fr-FR" sz="2800" dirty="0" err="1"/>
              <a:t>magnetic</a:t>
            </a:r>
            <a:r>
              <a:rPr lang="fr-FR" sz="2800" dirty="0"/>
              <a:t> monitors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1A8150-8280-1642-BD0F-8725AC7E8694}"/>
              </a:ext>
            </a:extLst>
          </p:cNvPr>
          <p:cNvSpPr txBox="1"/>
          <p:nvPr/>
        </p:nvSpPr>
        <p:spPr>
          <a:xfrm>
            <a:off x="2009476" y="2585585"/>
            <a:ext cx="112550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2000" dirty="0">
                <a:solidFill>
                  <a:srgbClr val="FF0000"/>
                </a:solidFill>
              </a:rPr>
              <a:t>BCT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4817BAE-9777-E149-A772-A1E6200E8101}"/>
              </a:ext>
            </a:extLst>
          </p:cNvPr>
          <p:cNvCxnSpPr>
            <a:cxnSpLocks/>
          </p:cNvCxnSpPr>
          <p:nvPr/>
        </p:nvCxnSpPr>
        <p:spPr>
          <a:xfrm>
            <a:off x="2262471" y="2893362"/>
            <a:ext cx="160638" cy="4074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">
            <a:extLst>
              <a:ext uri="{FF2B5EF4-FFF2-40B4-BE49-F238E27FC236}">
                <a16:creationId xmlns:a16="http://schemas.microsoft.com/office/drawing/2014/main" id="{1219B04E-A12C-BC40-9539-58E475B3C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912" y="5608454"/>
            <a:ext cx="57694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r>
              <a:rPr lang="en-US" altLang="en-US" sz="1800" dirty="0">
                <a:solidFill>
                  <a:srgbClr val="FF0000"/>
                </a:solidFill>
              </a:rPr>
              <a:t>Perturbations increasing with higher density targets</a:t>
            </a:r>
          </a:p>
          <a:p>
            <a:pPr marL="0" indent="0" eaLnBrk="1" hangingPunct="1"/>
            <a:r>
              <a:rPr lang="en-US" alt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 BCT were moved upstream in the line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6543D93-C9DF-B545-92F9-D27DBC3A5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fr-FR" sz="3200" dirty="0"/>
              <a:t>Performance and Limitations of </a:t>
            </a:r>
            <a:r>
              <a:rPr lang="fr-FR" sz="3200" dirty="0" err="1"/>
              <a:t>Beam</a:t>
            </a:r>
            <a:r>
              <a:rPr lang="fr-FR" sz="3200" dirty="0"/>
              <a:t> Instrumentation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D08403-2BF4-1348-BCB9-2473D8A1E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905" y="5541879"/>
            <a:ext cx="2366066" cy="43590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B82540F-E48B-8A48-99F1-629A8DE109EF}"/>
              </a:ext>
            </a:extLst>
          </p:cNvPr>
          <p:cNvCxnSpPr>
            <a:cxnSpLocks/>
          </p:cNvCxnSpPr>
          <p:nvPr/>
        </p:nvCxnSpPr>
        <p:spPr>
          <a:xfrm flipH="1">
            <a:off x="173905" y="2893362"/>
            <a:ext cx="208856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95CE089-AD75-7C41-96F4-42D4530B3C8C}"/>
              </a:ext>
            </a:extLst>
          </p:cNvPr>
          <p:cNvSpPr txBox="1"/>
          <p:nvPr/>
        </p:nvSpPr>
        <p:spPr>
          <a:xfrm>
            <a:off x="61664" y="6117141"/>
            <a:ext cx="131606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000" i="1" dirty="0" err="1"/>
              <a:t>T</a:t>
            </a:r>
            <a:r>
              <a:rPr lang="fr-FR" sz="1000" i="1" dirty="0"/>
              <a:t>. Levens, </a:t>
            </a:r>
            <a:r>
              <a:rPr lang="fr-FR" sz="1000" i="1" dirty="0" err="1"/>
              <a:t>unpublished</a:t>
            </a:r>
            <a:endParaRPr lang="fr-FR" sz="1000" i="1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19596B4-3AD9-7443-B0FB-A4F7F79F8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70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1A8150-8280-1642-BD0F-8725AC7E8694}"/>
              </a:ext>
            </a:extLst>
          </p:cNvPr>
          <p:cNvSpPr txBox="1"/>
          <p:nvPr/>
        </p:nvSpPr>
        <p:spPr>
          <a:xfrm>
            <a:off x="407988" y="952590"/>
            <a:ext cx="1013199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800" dirty="0"/>
              <a:t> </a:t>
            </a:r>
            <a:r>
              <a:rPr lang="fr-FR" sz="2800" dirty="0" err="1"/>
              <a:t>Relying</a:t>
            </a:r>
            <a:r>
              <a:rPr lang="fr-FR" sz="2800" dirty="0"/>
              <a:t> on </a:t>
            </a:r>
            <a:r>
              <a:rPr lang="fr-FR" sz="2800" dirty="0" err="1"/>
              <a:t>Screen</a:t>
            </a:r>
            <a:r>
              <a:rPr lang="fr-FR" sz="2800" dirty="0"/>
              <a:t> for Target instrumentation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C55BBD3-FD14-6C4C-8186-AEE50300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71105"/>
          </a:xfrm>
        </p:spPr>
        <p:txBody>
          <a:bodyPr/>
          <a:lstStyle/>
          <a:p>
            <a:r>
              <a:rPr lang="fr-FR" sz="3200" dirty="0"/>
              <a:t>Performance and Limitations of </a:t>
            </a:r>
            <a:r>
              <a:rPr lang="fr-FR" sz="3200" dirty="0" err="1"/>
              <a:t>beam</a:t>
            </a:r>
            <a:r>
              <a:rPr lang="fr-FR" sz="3200" dirty="0"/>
              <a:t> instrumentation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3381787-56A2-834C-918D-B1F9739BC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05" y="5541879"/>
            <a:ext cx="2366066" cy="43590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F7D77A2-8A2C-4F4B-A18A-DE6E769FE62B}"/>
              </a:ext>
            </a:extLst>
          </p:cNvPr>
          <p:cNvSpPr/>
          <p:nvPr/>
        </p:nvSpPr>
        <p:spPr>
          <a:xfrm>
            <a:off x="5238204" y="1720737"/>
            <a:ext cx="50568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OTR screens without Target downstream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EBC68A8-61CD-2B44-BDAE-55C5DA773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9786" y="1732936"/>
            <a:ext cx="3511085" cy="186635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A402A96-2EA2-D84E-A195-A5185748DD8E}"/>
              </a:ext>
            </a:extLst>
          </p:cNvPr>
          <p:cNvSpPr txBox="1"/>
          <p:nvPr/>
        </p:nvSpPr>
        <p:spPr>
          <a:xfrm>
            <a:off x="2557743" y="3776196"/>
            <a:ext cx="15437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Sigradur G Glassy C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</a:rPr>
              <a:t>0.5mm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3582A0-B009-5C45-999D-29BF7FBC21B1}"/>
              </a:ext>
            </a:extLst>
          </p:cNvPr>
          <p:cNvSpPr txBox="1"/>
          <p:nvPr/>
        </p:nvSpPr>
        <p:spPr>
          <a:xfrm>
            <a:off x="1770553" y="3829290"/>
            <a:ext cx="1073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Al</a:t>
            </a:r>
            <a:r>
              <a:rPr lang="en-GB" sz="1400" baseline="-25000" dirty="0"/>
              <a:t>2</a:t>
            </a:r>
            <a:r>
              <a:rPr lang="en-GB" sz="1400" dirty="0"/>
              <a:t>O</a:t>
            </a:r>
            <a:r>
              <a:rPr lang="en-GB" sz="1400" baseline="-25000" dirty="0"/>
              <a:t>3</a:t>
            </a:r>
            <a:r>
              <a:rPr lang="en-GB" sz="1400" dirty="0"/>
              <a:t>:CrO</a:t>
            </a:r>
            <a:r>
              <a:rPr lang="en-GB" sz="1400" baseline="-25000" dirty="0"/>
              <a:t>2 </a:t>
            </a:r>
            <a:r>
              <a:rPr lang="en-GB" sz="1400" dirty="0"/>
              <a:t>0.5mm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D06032-546D-6C4E-8D9A-0575254C5513}"/>
              </a:ext>
            </a:extLst>
          </p:cNvPr>
          <p:cNvSpPr txBox="1"/>
          <p:nvPr/>
        </p:nvSpPr>
        <p:spPr>
          <a:xfrm>
            <a:off x="994849" y="3830020"/>
            <a:ext cx="926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Ti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</a:rPr>
              <a:t>0.1mm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49D740-3271-DA47-8460-151C22F87D6E}"/>
              </a:ext>
            </a:extLst>
          </p:cNvPr>
          <p:cNvSpPr txBox="1"/>
          <p:nvPr/>
        </p:nvSpPr>
        <p:spPr>
          <a:xfrm>
            <a:off x="207659" y="3820408"/>
            <a:ext cx="926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SiC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</a:rPr>
              <a:t>0.5mm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35D976-9AE2-684B-88E4-AEF99859E9DA}"/>
              </a:ext>
            </a:extLst>
          </p:cNvPr>
          <p:cNvSpPr txBox="1"/>
          <p:nvPr/>
        </p:nvSpPr>
        <p:spPr>
          <a:xfrm>
            <a:off x="4676928" y="2556643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OTR screen alone</a:t>
            </a:r>
            <a:endParaRPr lang="en-GB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dirty="0"/>
              <a:t>Filter OD 3.7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6CD3E5-6AE2-C748-A04F-523F21147140}"/>
              </a:ext>
            </a:extLst>
          </p:cNvPr>
          <p:cNvSpPr txBox="1"/>
          <p:nvPr/>
        </p:nvSpPr>
        <p:spPr>
          <a:xfrm>
            <a:off x="4235323" y="5751918"/>
            <a:ext cx="301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Strange and unexpected beam shape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C34B712-2256-4A4E-B378-0563551BDD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2" t="15531" r="544" b="12081"/>
          <a:stretch/>
        </p:blipFill>
        <p:spPr>
          <a:xfrm>
            <a:off x="4058680" y="3187709"/>
            <a:ext cx="3548176" cy="26390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6AE6BC6-54B4-E144-801C-75275F85F63C}"/>
              </a:ext>
            </a:extLst>
          </p:cNvPr>
          <p:cNvSpPr txBox="1"/>
          <p:nvPr/>
        </p:nvSpPr>
        <p:spPr>
          <a:xfrm>
            <a:off x="8363035" y="2556643"/>
            <a:ext cx="3234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OTR screen + Al foil in front</a:t>
            </a:r>
            <a:endParaRPr lang="en-GB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dirty="0"/>
              <a:t>Filter OD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855AA6-F3C0-464C-B8AF-743A35C9ED28}"/>
              </a:ext>
            </a:extLst>
          </p:cNvPr>
          <p:cNvSpPr txBox="1"/>
          <p:nvPr/>
        </p:nvSpPr>
        <p:spPr>
          <a:xfrm>
            <a:off x="8237357" y="5842880"/>
            <a:ext cx="354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5x less light, but ‘normal’ shape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A001E5-1DD7-6C4A-89AC-5AD63BB6B2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15788" r="1772" b="12329"/>
          <a:stretch/>
        </p:blipFill>
        <p:spPr>
          <a:xfrm>
            <a:off x="8237357" y="3154192"/>
            <a:ext cx="3546656" cy="265430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BE018D-A9AE-664E-B60B-861F640DF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61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1A8150-8280-1642-BD0F-8725AC7E8694}"/>
              </a:ext>
            </a:extLst>
          </p:cNvPr>
          <p:cNvSpPr txBox="1"/>
          <p:nvPr/>
        </p:nvSpPr>
        <p:spPr>
          <a:xfrm>
            <a:off x="407988" y="952590"/>
            <a:ext cx="1013199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800" dirty="0"/>
              <a:t> </a:t>
            </a:r>
            <a:r>
              <a:rPr lang="fr-FR" sz="2800" dirty="0" err="1"/>
              <a:t>Relying</a:t>
            </a:r>
            <a:r>
              <a:rPr lang="fr-FR" sz="2800" dirty="0"/>
              <a:t> on </a:t>
            </a:r>
            <a:r>
              <a:rPr lang="fr-FR" sz="2800" dirty="0" err="1"/>
              <a:t>Screen</a:t>
            </a:r>
            <a:r>
              <a:rPr lang="fr-FR" sz="2800" dirty="0"/>
              <a:t> for Target instrumentation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C55BBD3-FD14-6C4C-8186-AEE50300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71105"/>
          </a:xfrm>
        </p:spPr>
        <p:txBody>
          <a:bodyPr/>
          <a:lstStyle/>
          <a:p>
            <a:r>
              <a:rPr lang="fr-FR" sz="3200" dirty="0"/>
              <a:t>Performance and Limitations of </a:t>
            </a:r>
            <a:r>
              <a:rPr lang="fr-FR" sz="3200" dirty="0" err="1"/>
              <a:t>beam</a:t>
            </a:r>
            <a:r>
              <a:rPr lang="fr-FR" sz="3200" dirty="0"/>
              <a:t> instrumentation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3381787-56A2-834C-918D-B1F9739BC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05" y="5541879"/>
            <a:ext cx="2366066" cy="43590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EBC68A8-61CD-2B44-BDAE-55C5DA773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9786" y="1732936"/>
            <a:ext cx="3511085" cy="186635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A402A96-2EA2-D84E-A195-A5185748DD8E}"/>
              </a:ext>
            </a:extLst>
          </p:cNvPr>
          <p:cNvSpPr txBox="1"/>
          <p:nvPr/>
        </p:nvSpPr>
        <p:spPr>
          <a:xfrm>
            <a:off x="2557743" y="3776196"/>
            <a:ext cx="15437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Sigradur G Glassy C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</a:rPr>
              <a:t>0.5mm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3582A0-B009-5C45-999D-29BF7FBC21B1}"/>
              </a:ext>
            </a:extLst>
          </p:cNvPr>
          <p:cNvSpPr txBox="1"/>
          <p:nvPr/>
        </p:nvSpPr>
        <p:spPr>
          <a:xfrm>
            <a:off x="1770553" y="3829290"/>
            <a:ext cx="1073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Al</a:t>
            </a:r>
            <a:r>
              <a:rPr lang="en-GB" sz="1400" baseline="-25000" dirty="0"/>
              <a:t>2</a:t>
            </a:r>
            <a:r>
              <a:rPr lang="en-GB" sz="1400" dirty="0"/>
              <a:t>O</a:t>
            </a:r>
            <a:r>
              <a:rPr lang="en-GB" sz="1400" baseline="-25000" dirty="0"/>
              <a:t>3</a:t>
            </a:r>
            <a:r>
              <a:rPr lang="en-GB" sz="1400" dirty="0"/>
              <a:t>:CrO</a:t>
            </a:r>
            <a:r>
              <a:rPr lang="en-GB" sz="1400" baseline="-25000" dirty="0"/>
              <a:t>2 </a:t>
            </a:r>
            <a:r>
              <a:rPr lang="en-GB" sz="1400" dirty="0"/>
              <a:t>0.5mm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D06032-546D-6C4E-8D9A-0575254C5513}"/>
              </a:ext>
            </a:extLst>
          </p:cNvPr>
          <p:cNvSpPr txBox="1"/>
          <p:nvPr/>
        </p:nvSpPr>
        <p:spPr>
          <a:xfrm>
            <a:off x="994849" y="3830020"/>
            <a:ext cx="926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Ti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</a:rPr>
              <a:t>0.1mm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49D740-3271-DA47-8460-151C22F87D6E}"/>
              </a:ext>
            </a:extLst>
          </p:cNvPr>
          <p:cNvSpPr txBox="1"/>
          <p:nvPr/>
        </p:nvSpPr>
        <p:spPr>
          <a:xfrm>
            <a:off x="207659" y="3820408"/>
            <a:ext cx="926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SiC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</a:rPr>
              <a:t>0.5mm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EDBE82-70E9-5F40-A737-0418F9760B9D}"/>
              </a:ext>
            </a:extLst>
          </p:cNvPr>
          <p:cNvSpPr txBox="1"/>
          <p:nvPr/>
        </p:nvSpPr>
        <p:spPr>
          <a:xfrm>
            <a:off x="4655614" y="2613107"/>
            <a:ext cx="4885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Cherenkov emission </a:t>
            </a:r>
          </a:p>
          <a:p>
            <a:pPr algn="ctr"/>
            <a:r>
              <a:rPr lang="en-GB" sz="2000" b="1" dirty="0">
                <a:solidFill>
                  <a:srgbClr val="FF0000"/>
                </a:solidFill>
              </a:rPr>
              <a:t>Energy threshold in air: 37.4GeV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5D0DFC7-E776-374B-896E-1FE8D6B3A9BF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7098534" y="3320993"/>
            <a:ext cx="863602" cy="961242"/>
          </a:xfrm>
          <a:prstGeom prst="straightConnector1">
            <a:avLst/>
          </a:prstGeom>
          <a:ln w="3492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owchart: Stored Data 21">
            <a:extLst>
              <a:ext uri="{FF2B5EF4-FFF2-40B4-BE49-F238E27FC236}">
                <a16:creationId xmlns:a16="http://schemas.microsoft.com/office/drawing/2014/main" id="{D4954781-0ADE-4244-8EDC-AC3D3D817BB6}"/>
              </a:ext>
            </a:extLst>
          </p:cNvPr>
          <p:cNvSpPr/>
          <p:nvPr/>
        </p:nvSpPr>
        <p:spPr>
          <a:xfrm>
            <a:off x="5493431" y="4056019"/>
            <a:ext cx="1516000" cy="1162366"/>
          </a:xfrm>
          <a:prstGeom prst="flowChartOnlineStorag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EAAAA8-980A-0F4C-AA57-7DAAAF243A19}"/>
              </a:ext>
            </a:extLst>
          </p:cNvPr>
          <p:cNvSpPr txBox="1"/>
          <p:nvPr/>
        </p:nvSpPr>
        <p:spPr>
          <a:xfrm>
            <a:off x="5535808" y="4127549"/>
            <a:ext cx="1219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303030"/>
                </a:solidFill>
              </a:rPr>
              <a:t>Vacuum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65765E6-854E-B344-85DA-CBE43A7CB4E4}"/>
              </a:ext>
            </a:extLst>
          </p:cNvPr>
          <p:cNvGrpSpPr/>
          <p:nvPr/>
        </p:nvGrpSpPr>
        <p:grpSpPr>
          <a:xfrm>
            <a:off x="9871381" y="3465531"/>
            <a:ext cx="70044" cy="1125923"/>
            <a:chOff x="4999823" y="1540862"/>
            <a:chExt cx="109523" cy="178740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FDC89EB-3D5B-504A-86E5-E2DD8FB6833C}"/>
                </a:ext>
              </a:extLst>
            </p:cNvPr>
            <p:cNvGrpSpPr/>
            <p:nvPr/>
          </p:nvGrpSpPr>
          <p:grpSpPr>
            <a:xfrm>
              <a:off x="5015844" y="1561189"/>
              <a:ext cx="78560" cy="1754062"/>
              <a:chOff x="3339656" y="1560287"/>
              <a:chExt cx="78560" cy="1754062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40444A1-8E2A-1042-BA1E-EAA850C1E9EF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0" cy="1754062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0FFA603-55AF-F143-A59B-7057345D2D6B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39686" cy="1744868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DBF4D02-786F-C44F-B4ED-F2E076847513}"/>
                  </a:ext>
                </a:extLst>
              </p:cNvPr>
              <p:cNvCxnSpPr/>
              <p:nvPr/>
            </p:nvCxnSpPr>
            <p:spPr>
              <a:xfrm flipH="1" flipV="1">
                <a:off x="3339656" y="1560287"/>
                <a:ext cx="38873" cy="1744868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BFA756C-7775-1840-9EC0-528FC3C699FB}"/>
                </a:ext>
              </a:extLst>
            </p:cNvPr>
            <p:cNvGrpSpPr/>
            <p:nvPr/>
          </p:nvGrpSpPr>
          <p:grpSpPr>
            <a:xfrm>
              <a:off x="5030786" y="1540862"/>
              <a:ext cx="78560" cy="1754062"/>
              <a:chOff x="3339656" y="1560287"/>
              <a:chExt cx="78560" cy="1754062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8FE1F98-0A21-E049-A73A-0100A2F479A3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0" cy="1754062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FC1EF4B-9140-314D-BFD2-1358C46FF539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39686" cy="1744868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6D0509A-4544-BF4B-961F-06EEC92BF42B}"/>
                  </a:ext>
                </a:extLst>
              </p:cNvPr>
              <p:cNvCxnSpPr/>
              <p:nvPr/>
            </p:nvCxnSpPr>
            <p:spPr>
              <a:xfrm flipH="1" flipV="1">
                <a:off x="3339656" y="1560287"/>
                <a:ext cx="38873" cy="1744868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AC3E405-E4F3-E545-A757-6757876DE981}"/>
                </a:ext>
              </a:extLst>
            </p:cNvPr>
            <p:cNvGrpSpPr/>
            <p:nvPr/>
          </p:nvGrpSpPr>
          <p:grpSpPr>
            <a:xfrm>
              <a:off x="4999823" y="1574202"/>
              <a:ext cx="78560" cy="1754062"/>
              <a:chOff x="3339656" y="1560287"/>
              <a:chExt cx="78560" cy="1754062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E6FF3A1-F1F4-864A-BE25-4665D8D6725C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0" cy="1754062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FDAB7B9-E030-4B44-94C0-CB38BAED69B0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39686" cy="1744868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DA56FE2-34B8-A34A-A1D6-966EA41EAAEC}"/>
                  </a:ext>
                </a:extLst>
              </p:cNvPr>
              <p:cNvCxnSpPr/>
              <p:nvPr/>
            </p:nvCxnSpPr>
            <p:spPr>
              <a:xfrm flipH="1" flipV="1">
                <a:off x="3339656" y="1560287"/>
                <a:ext cx="38873" cy="1744868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E73F0D0-ABEE-1F48-9481-BA283919483A}"/>
              </a:ext>
            </a:extLst>
          </p:cNvPr>
          <p:cNvSpPr txBox="1"/>
          <p:nvPr/>
        </p:nvSpPr>
        <p:spPr>
          <a:xfrm>
            <a:off x="7071353" y="4103086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303030"/>
                </a:solidFill>
              </a:rPr>
              <a:t>Air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BA42D4B-A62F-9C4A-BA89-9DD28E892715}"/>
              </a:ext>
            </a:extLst>
          </p:cNvPr>
          <p:cNvGrpSpPr/>
          <p:nvPr/>
        </p:nvGrpSpPr>
        <p:grpSpPr>
          <a:xfrm rot="5400000" flipH="1" flipV="1">
            <a:off x="9539963" y="4450574"/>
            <a:ext cx="503923" cy="144364"/>
            <a:chOff x="2108200" y="2717800"/>
            <a:chExt cx="2133600" cy="609600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4241967C-CA54-134E-9F60-CE0FAF9F8C2E}"/>
                </a:ext>
              </a:extLst>
            </p:cNvPr>
            <p:cNvCxnSpPr/>
            <p:nvPr/>
          </p:nvCxnSpPr>
          <p:spPr>
            <a:xfrm>
              <a:off x="2108200" y="2717800"/>
              <a:ext cx="1524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90DCC34-4C0F-FD4A-83E9-B1B467E108EA}"/>
                </a:ext>
              </a:extLst>
            </p:cNvPr>
            <p:cNvCxnSpPr/>
            <p:nvPr/>
          </p:nvCxnSpPr>
          <p:spPr>
            <a:xfrm>
              <a:off x="2413000" y="3022600"/>
              <a:ext cx="1524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9948A90-48F4-B641-980E-0A95E8C45A0D}"/>
                </a:ext>
              </a:extLst>
            </p:cNvPr>
            <p:cNvCxnSpPr/>
            <p:nvPr/>
          </p:nvCxnSpPr>
          <p:spPr>
            <a:xfrm>
              <a:off x="2717800" y="3327400"/>
              <a:ext cx="1524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7FCE7076-C02E-2E49-A9F9-940C19FC320C}"/>
              </a:ext>
            </a:extLst>
          </p:cNvPr>
          <p:cNvSpPr txBox="1"/>
          <p:nvPr/>
        </p:nvSpPr>
        <p:spPr>
          <a:xfrm>
            <a:off x="9551749" y="4746241"/>
            <a:ext cx="1811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OTR screen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91B80A5-E49F-8D41-BC7E-CC176996BC0B}"/>
              </a:ext>
            </a:extLst>
          </p:cNvPr>
          <p:cNvGrpSpPr/>
          <p:nvPr/>
        </p:nvGrpSpPr>
        <p:grpSpPr>
          <a:xfrm rot="5400000" flipH="1" flipV="1">
            <a:off x="9765217" y="4246345"/>
            <a:ext cx="503923" cy="144364"/>
            <a:chOff x="2108200" y="2717800"/>
            <a:chExt cx="2133600" cy="609600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C339317-B0B3-8242-8296-6F0EFF1F20C6}"/>
                </a:ext>
              </a:extLst>
            </p:cNvPr>
            <p:cNvCxnSpPr/>
            <p:nvPr/>
          </p:nvCxnSpPr>
          <p:spPr>
            <a:xfrm>
              <a:off x="2108200" y="2717800"/>
              <a:ext cx="1524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285010F-398C-DD40-9256-F75EAA56DB9D}"/>
                </a:ext>
              </a:extLst>
            </p:cNvPr>
            <p:cNvCxnSpPr/>
            <p:nvPr/>
          </p:nvCxnSpPr>
          <p:spPr>
            <a:xfrm>
              <a:off x="2413000" y="3022600"/>
              <a:ext cx="1524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219740F6-24C7-3643-B096-B55F71D962BE}"/>
                </a:ext>
              </a:extLst>
            </p:cNvPr>
            <p:cNvCxnSpPr/>
            <p:nvPr/>
          </p:nvCxnSpPr>
          <p:spPr>
            <a:xfrm>
              <a:off x="2717800" y="3327400"/>
              <a:ext cx="1524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B01DF15-42D0-CD46-A6AA-85E00639EFA6}"/>
              </a:ext>
            </a:extLst>
          </p:cNvPr>
          <p:cNvCxnSpPr>
            <a:cxnSpLocks/>
          </p:cNvCxnSpPr>
          <p:nvPr/>
        </p:nvCxnSpPr>
        <p:spPr>
          <a:xfrm flipH="1">
            <a:off x="9562721" y="4186646"/>
            <a:ext cx="765378" cy="7561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CD6E19B-4B48-F844-9254-EB23B26CECFE}"/>
              </a:ext>
            </a:extLst>
          </p:cNvPr>
          <p:cNvGrpSpPr/>
          <p:nvPr/>
        </p:nvGrpSpPr>
        <p:grpSpPr>
          <a:xfrm>
            <a:off x="9659919" y="2785177"/>
            <a:ext cx="443513" cy="621671"/>
            <a:chOff x="5534530" y="3679008"/>
            <a:chExt cx="443513" cy="621671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3059D78-A16A-3E45-A472-CA8954D6A78F}"/>
                </a:ext>
              </a:extLst>
            </p:cNvPr>
            <p:cNvSpPr/>
            <p:nvPr/>
          </p:nvSpPr>
          <p:spPr>
            <a:xfrm>
              <a:off x="5534530" y="3679008"/>
              <a:ext cx="443513" cy="4258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79AB071-77EA-2F46-9745-F766DB74070E}"/>
                </a:ext>
              </a:extLst>
            </p:cNvPr>
            <p:cNvSpPr/>
            <p:nvPr/>
          </p:nvSpPr>
          <p:spPr>
            <a:xfrm>
              <a:off x="5611923" y="4107553"/>
              <a:ext cx="297436" cy="19309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881CCE8-9BF1-C145-A260-5472A96412F9}"/>
                </a:ext>
              </a:extLst>
            </p:cNvPr>
            <p:cNvSpPr/>
            <p:nvPr/>
          </p:nvSpPr>
          <p:spPr>
            <a:xfrm>
              <a:off x="5535014" y="3679008"/>
              <a:ext cx="441314" cy="4259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0989AB1-A6C4-3F47-9955-0655971AA85A}"/>
                </a:ext>
              </a:extLst>
            </p:cNvPr>
            <p:cNvSpPr/>
            <p:nvPr/>
          </p:nvSpPr>
          <p:spPr>
            <a:xfrm>
              <a:off x="5612023" y="4107577"/>
              <a:ext cx="295962" cy="19310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9D6737EC-95E5-6C43-9C7C-E549A618CEDD}"/>
              </a:ext>
            </a:extLst>
          </p:cNvPr>
          <p:cNvSpPr txBox="1"/>
          <p:nvPr/>
        </p:nvSpPr>
        <p:spPr>
          <a:xfrm>
            <a:off x="9715568" y="3386356"/>
            <a:ext cx="181181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70C0"/>
                </a:solidFill>
              </a:rPr>
              <a:t>OTR Light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A9DAD3C-EF6C-A943-824A-4F52CF91725C}"/>
              </a:ext>
            </a:extLst>
          </p:cNvPr>
          <p:cNvGrpSpPr/>
          <p:nvPr/>
        </p:nvGrpSpPr>
        <p:grpSpPr>
          <a:xfrm rot="10800000" flipH="1">
            <a:off x="6903283" y="4398731"/>
            <a:ext cx="3039248" cy="480000"/>
            <a:chOff x="2301425" y="2870200"/>
            <a:chExt cx="1934924" cy="762000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A6B3A136-5FA1-4B48-BD06-EE02D6FA2392}"/>
                </a:ext>
              </a:extLst>
            </p:cNvPr>
            <p:cNvCxnSpPr/>
            <p:nvPr/>
          </p:nvCxnSpPr>
          <p:spPr>
            <a:xfrm>
              <a:off x="2301425" y="2870200"/>
              <a:ext cx="1524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A5A8D047-EB8D-5A44-A635-35B06AD72DE1}"/>
                </a:ext>
              </a:extLst>
            </p:cNvPr>
            <p:cNvCxnSpPr/>
            <p:nvPr/>
          </p:nvCxnSpPr>
          <p:spPr>
            <a:xfrm>
              <a:off x="2404835" y="3022600"/>
              <a:ext cx="1524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93D726C8-B80B-F94D-B532-23E6A2FC5743}"/>
                </a:ext>
              </a:extLst>
            </p:cNvPr>
            <p:cNvCxnSpPr/>
            <p:nvPr/>
          </p:nvCxnSpPr>
          <p:spPr>
            <a:xfrm>
              <a:off x="2483752" y="3175000"/>
              <a:ext cx="1524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7C296DC1-F277-2D4A-9E36-6F72D90E2168}"/>
                </a:ext>
              </a:extLst>
            </p:cNvPr>
            <p:cNvCxnSpPr/>
            <p:nvPr/>
          </p:nvCxnSpPr>
          <p:spPr>
            <a:xfrm>
              <a:off x="2546347" y="3327400"/>
              <a:ext cx="1524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EA75E9BC-AC60-1E4C-8CFA-C005597EBEB4}"/>
                </a:ext>
              </a:extLst>
            </p:cNvPr>
            <p:cNvCxnSpPr/>
            <p:nvPr/>
          </p:nvCxnSpPr>
          <p:spPr>
            <a:xfrm>
              <a:off x="2617097" y="3479800"/>
              <a:ext cx="1524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F1CAA8D5-777F-0B44-A3E9-F509EC2F36E2}"/>
                </a:ext>
              </a:extLst>
            </p:cNvPr>
            <p:cNvCxnSpPr/>
            <p:nvPr/>
          </p:nvCxnSpPr>
          <p:spPr>
            <a:xfrm>
              <a:off x="2712349" y="3632200"/>
              <a:ext cx="1524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Down Arrow 71">
            <a:extLst>
              <a:ext uri="{FF2B5EF4-FFF2-40B4-BE49-F238E27FC236}">
                <a16:creationId xmlns:a16="http://schemas.microsoft.com/office/drawing/2014/main" id="{A8D81E2B-0E72-E84E-BA82-0C1B29B5FE3D}"/>
              </a:ext>
            </a:extLst>
          </p:cNvPr>
          <p:cNvSpPr/>
          <p:nvPr/>
        </p:nvSpPr>
        <p:spPr>
          <a:xfrm rot="16200000">
            <a:off x="7311039" y="3988894"/>
            <a:ext cx="279547" cy="1300645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FA370C7-EB9C-A64B-8714-BE9DC57C6891}"/>
              </a:ext>
            </a:extLst>
          </p:cNvPr>
          <p:cNvGrpSpPr/>
          <p:nvPr/>
        </p:nvGrpSpPr>
        <p:grpSpPr>
          <a:xfrm>
            <a:off x="9870865" y="3465582"/>
            <a:ext cx="69697" cy="1125986"/>
            <a:chOff x="4999823" y="1540862"/>
            <a:chExt cx="109523" cy="1787402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932BBD5-190E-5948-89C0-41BFAC2243BA}"/>
                </a:ext>
              </a:extLst>
            </p:cNvPr>
            <p:cNvGrpSpPr/>
            <p:nvPr/>
          </p:nvGrpSpPr>
          <p:grpSpPr>
            <a:xfrm>
              <a:off x="5015844" y="1561189"/>
              <a:ext cx="78560" cy="1754062"/>
              <a:chOff x="3339656" y="1560287"/>
              <a:chExt cx="78560" cy="1754062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507D0A8B-8EAF-3D41-8187-9D16DAA05CC5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0" cy="1754062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779592F9-74C5-424A-8340-F58C35E3BEBF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39686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6686A6A9-6D6C-4845-8B48-BFD4BD10D38C}"/>
                  </a:ext>
                </a:extLst>
              </p:cNvPr>
              <p:cNvCxnSpPr/>
              <p:nvPr/>
            </p:nvCxnSpPr>
            <p:spPr>
              <a:xfrm flipH="1" flipV="1">
                <a:off x="3339656" y="1560287"/>
                <a:ext cx="38873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5D32AAAA-5FF6-9347-B267-D9827E186AB3}"/>
                </a:ext>
              </a:extLst>
            </p:cNvPr>
            <p:cNvGrpSpPr/>
            <p:nvPr/>
          </p:nvGrpSpPr>
          <p:grpSpPr>
            <a:xfrm>
              <a:off x="5030786" y="1540862"/>
              <a:ext cx="78560" cy="1754062"/>
              <a:chOff x="3339656" y="1560287"/>
              <a:chExt cx="78560" cy="1754062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995CEA9E-CE76-2842-8437-F69F447C58E1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0" cy="1754062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80C9CEAA-12D7-CA48-88F4-4526664BF9EC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39686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F8B5A3AE-44B9-EF43-86B4-BA31201412B2}"/>
                  </a:ext>
                </a:extLst>
              </p:cNvPr>
              <p:cNvCxnSpPr/>
              <p:nvPr/>
            </p:nvCxnSpPr>
            <p:spPr>
              <a:xfrm flipH="1" flipV="1">
                <a:off x="3339656" y="1560287"/>
                <a:ext cx="38873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BF81127-357C-C149-8FB0-7B95CF498D48}"/>
                </a:ext>
              </a:extLst>
            </p:cNvPr>
            <p:cNvGrpSpPr/>
            <p:nvPr/>
          </p:nvGrpSpPr>
          <p:grpSpPr>
            <a:xfrm>
              <a:off x="4999823" y="1574202"/>
              <a:ext cx="78560" cy="1754062"/>
              <a:chOff x="3339656" y="1560287"/>
              <a:chExt cx="78560" cy="1754062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D1987046-F3D0-494B-9868-50DC71756A0B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0" cy="1754062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7A68DCE-EA76-564F-88CA-89B03E927365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39686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4240C526-138C-CA4B-885A-864CAF529ACD}"/>
                  </a:ext>
                </a:extLst>
              </p:cNvPr>
              <p:cNvCxnSpPr/>
              <p:nvPr/>
            </p:nvCxnSpPr>
            <p:spPr>
              <a:xfrm flipH="1" flipV="1">
                <a:off x="3339656" y="1560287"/>
                <a:ext cx="38873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394C2B9D-F80C-0447-8D4B-EA485869AAEA}"/>
              </a:ext>
            </a:extLst>
          </p:cNvPr>
          <p:cNvSpPr txBox="1"/>
          <p:nvPr/>
        </p:nvSpPr>
        <p:spPr>
          <a:xfrm>
            <a:off x="180923" y="6098433"/>
            <a:ext cx="815447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000" i="1" dirty="0"/>
              <a:t>S. Burger et al, ‘</a:t>
            </a:r>
            <a:r>
              <a:rPr lang="fr-FR" sz="1000" dirty="0"/>
              <a:t>Scintillation and OTR </a:t>
            </a:r>
            <a:r>
              <a:rPr lang="fr-FR" sz="1000" dirty="0" err="1"/>
              <a:t>Screen</a:t>
            </a:r>
            <a:r>
              <a:rPr lang="fr-FR" sz="1000" dirty="0"/>
              <a:t> </a:t>
            </a:r>
            <a:r>
              <a:rPr lang="fr-FR" sz="1000" dirty="0" err="1"/>
              <a:t>Characterization</a:t>
            </a:r>
            <a:r>
              <a:rPr lang="fr-FR" sz="1000" dirty="0"/>
              <a:t> </a:t>
            </a:r>
            <a:r>
              <a:rPr lang="fr-FR" sz="1000" dirty="0" err="1"/>
              <a:t>with</a:t>
            </a:r>
            <a:r>
              <a:rPr lang="fr-FR" sz="1000" dirty="0"/>
              <a:t> a 440 </a:t>
            </a:r>
            <a:r>
              <a:rPr lang="fr-FR" sz="1000" dirty="0" err="1"/>
              <a:t>GeV</a:t>
            </a:r>
            <a:r>
              <a:rPr lang="fr-FR" sz="1000" dirty="0"/>
              <a:t>/c Proton </a:t>
            </a:r>
            <a:r>
              <a:rPr lang="fr-FR" sz="1000" dirty="0" err="1"/>
              <a:t>Beam</a:t>
            </a:r>
            <a:r>
              <a:rPr lang="fr-FR" sz="1000" dirty="0"/>
              <a:t> in Air at the CERN </a:t>
            </a:r>
            <a:r>
              <a:rPr lang="fr-FR" sz="1000" dirty="0" err="1"/>
              <a:t>HiRadMat</a:t>
            </a:r>
            <a:r>
              <a:rPr lang="fr-FR" sz="1000" dirty="0"/>
              <a:t> Facility</a:t>
            </a:r>
            <a:r>
              <a:rPr lang="fr-FR" sz="1000" i="1" dirty="0"/>
              <a:t>’, IBIC 2016 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D920739-E8AA-ED4B-A863-FCA02D760DBA}"/>
              </a:ext>
            </a:extLst>
          </p:cNvPr>
          <p:cNvSpPr txBox="1"/>
          <p:nvPr/>
        </p:nvSpPr>
        <p:spPr>
          <a:xfrm>
            <a:off x="6994866" y="4862043"/>
            <a:ext cx="2052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0572B-23F9-2B40-9A2E-53EBE608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37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1A8150-8280-1642-BD0F-8725AC7E8694}"/>
              </a:ext>
            </a:extLst>
          </p:cNvPr>
          <p:cNvSpPr txBox="1"/>
          <p:nvPr/>
        </p:nvSpPr>
        <p:spPr>
          <a:xfrm>
            <a:off x="407988" y="952590"/>
            <a:ext cx="1013199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800" dirty="0"/>
              <a:t> </a:t>
            </a:r>
            <a:r>
              <a:rPr lang="fr-FR" sz="2800" dirty="0" err="1"/>
              <a:t>Relying</a:t>
            </a:r>
            <a:r>
              <a:rPr lang="fr-FR" sz="2800" dirty="0"/>
              <a:t> on </a:t>
            </a:r>
            <a:r>
              <a:rPr lang="fr-FR" sz="2800" dirty="0" err="1"/>
              <a:t>Screen</a:t>
            </a:r>
            <a:r>
              <a:rPr lang="fr-FR" sz="2800" dirty="0"/>
              <a:t> for Target instrumentation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C55BBD3-FD14-6C4C-8186-AEE50300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71105"/>
          </a:xfrm>
        </p:spPr>
        <p:txBody>
          <a:bodyPr/>
          <a:lstStyle/>
          <a:p>
            <a:r>
              <a:rPr lang="fr-FR" sz="3200" dirty="0"/>
              <a:t>Performance and Limitations of </a:t>
            </a:r>
            <a:r>
              <a:rPr lang="fr-FR" sz="3200" dirty="0" err="1"/>
              <a:t>beam</a:t>
            </a:r>
            <a:r>
              <a:rPr lang="fr-FR" sz="3200" dirty="0"/>
              <a:t> instrumentation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3381787-56A2-834C-918D-B1F9739BC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05" y="5541879"/>
            <a:ext cx="2366066" cy="43590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EBC68A8-61CD-2B44-BDAE-55C5DA773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9786" y="1732936"/>
            <a:ext cx="3511085" cy="186635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A402A96-2EA2-D84E-A195-A5185748DD8E}"/>
              </a:ext>
            </a:extLst>
          </p:cNvPr>
          <p:cNvSpPr txBox="1"/>
          <p:nvPr/>
        </p:nvSpPr>
        <p:spPr>
          <a:xfrm>
            <a:off x="2557743" y="3776196"/>
            <a:ext cx="15437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Sigradur G Glassy C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</a:rPr>
              <a:t>0.5mm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3582A0-B009-5C45-999D-29BF7FBC21B1}"/>
              </a:ext>
            </a:extLst>
          </p:cNvPr>
          <p:cNvSpPr txBox="1"/>
          <p:nvPr/>
        </p:nvSpPr>
        <p:spPr>
          <a:xfrm>
            <a:off x="1770553" y="3829290"/>
            <a:ext cx="1073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Al</a:t>
            </a:r>
            <a:r>
              <a:rPr lang="en-GB" sz="1400" baseline="-25000" dirty="0"/>
              <a:t>2</a:t>
            </a:r>
            <a:r>
              <a:rPr lang="en-GB" sz="1400" dirty="0"/>
              <a:t>O</a:t>
            </a:r>
            <a:r>
              <a:rPr lang="en-GB" sz="1400" baseline="-25000" dirty="0"/>
              <a:t>3</a:t>
            </a:r>
            <a:r>
              <a:rPr lang="en-GB" sz="1400" dirty="0"/>
              <a:t>:CrO</a:t>
            </a:r>
            <a:r>
              <a:rPr lang="en-GB" sz="1400" baseline="-25000" dirty="0"/>
              <a:t>2 </a:t>
            </a:r>
            <a:r>
              <a:rPr lang="en-GB" sz="1400" dirty="0"/>
              <a:t>0.5mm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D06032-546D-6C4E-8D9A-0575254C5513}"/>
              </a:ext>
            </a:extLst>
          </p:cNvPr>
          <p:cNvSpPr txBox="1"/>
          <p:nvPr/>
        </p:nvSpPr>
        <p:spPr>
          <a:xfrm>
            <a:off x="994849" y="3830020"/>
            <a:ext cx="926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Ti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</a:rPr>
              <a:t>0.1mm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49D740-3271-DA47-8460-151C22F87D6E}"/>
              </a:ext>
            </a:extLst>
          </p:cNvPr>
          <p:cNvSpPr txBox="1"/>
          <p:nvPr/>
        </p:nvSpPr>
        <p:spPr>
          <a:xfrm>
            <a:off x="207659" y="3820408"/>
            <a:ext cx="926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SiC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</a:rPr>
              <a:t>0.5mm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94C2B9D-F80C-0447-8D4B-EA485869AAEA}"/>
              </a:ext>
            </a:extLst>
          </p:cNvPr>
          <p:cNvSpPr txBox="1"/>
          <p:nvPr/>
        </p:nvSpPr>
        <p:spPr>
          <a:xfrm>
            <a:off x="170531" y="6098433"/>
            <a:ext cx="931995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000" i="1" dirty="0"/>
              <a:t>R. </a:t>
            </a:r>
            <a:r>
              <a:rPr lang="fr-FR" sz="1000" i="1" dirty="0" err="1"/>
              <a:t>Keiffer</a:t>
            </a:r>
            <a:r>
              <a:rPr lang="fr-FR" sz="1000" i="1" dirty="0"/>
              <a:t> et al, ‘</a:t>
            </a:r>
            <a:r>
              <a:rPr lang="fr-FR" sz="1000" i="1" dirty="0" err="1"/>
              <a:t>Experimental</a:t>
            </a:r>
            <a:r>
              <a:rPr lang="fr-FR" sz="1000" i="1" dirty="0"/>
              <a:t> Observation of “</a:t>
            </a:r>
            <a:r>
              <a:rPr lang="fr-FR" sz="1000" i="1" dirty="0" err="1"/>
              <a:t>Shadowing</a:t>
            </a:r>
            <a:r>
              <a:rPr lang="fr-FR" sz="1000" i="1" dirty="0"/>
              <a:t>” in Optical Transition Radiation’’, PRL 120, 094802, 2018  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18270AE-0E32-E545-B244-04BA271C9D99}"/>
              </a:ext>
            </a:extLst>
          </p:cNvPr>
          <p:cNvSpPr txBox="1"/>
          <p:nvPr/>
        </p:nvSpPr>
        <p:spPr>
          <a:xfrm>
            <a:off x="4496575" y="2628271"/>
            <a:ext cx="4885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Cherenkov emission </a:t>
            </a:r>
          </a:p>
          <a:p>
            <a:pPr algn="ctr"/>
            <a:r>
              <a:rPr lang="en-GB" sz="2000" b="1" dirty="0">
                <a:solidFill>
                  <a:srgbClr val="FF0000"/>
                </a:solidFill>
              </a:rPr>
              <a:t>Energy threshold in air: 37.4GeV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76ED0D8-F6B0-8C48-83D1-5DF258245426}"/>
              </a:ext>
            </a:extLst>
          </p:cNvPr>
          <p:cNvCxnSpPr>
            <a:cxnSpLocks/>
            <a:stCxn id="87" idx="2"/>
          </p:cNvCxnSpPr>
          <p:nvPr/>
        </p:nvCxnSpPr>
        <p:spPr>
          <a:xfrm>
            <a:off x="6939495" y="3336157"/>
            <a:ext cx="863602" cy="961242"/>
          </a:xfrm>
          <a:prstGeom prst="straightConnector1">
            <a:avLst/>
          </a:prstGeom>
          <a:ln w="3492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Flowchart: Stored Data 21">
            <a:extLst>
              <a:ext uri="{FF2B5EF4-FFF2-40B4-BE49-F238E27FC236}">
                <a16:creationId xmlns:a16="http://schemas.microsoft.com/office/drawing/2014/main" id="{1DC592DE-EDCB-044D-A33F-961E5AECC750}"/>
              </a:ext>
            </a:extLst>
          </p:cNvPr>
          <p:cNvSpPr/>
          <p:nvPr/>
        </p:nvSpPr>
        <p:spPr>
          <a:xfrm>
            <a:off x="5334392" y="4071183"/>
            <a:ext cx="1516000" cy="1162366"/>
          </a:xfrm>
          <a:prstGeom prst="flowChartOnlineStorag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243DE3-40BA-654D-ADE2-92D772F0368A}"/>
              </a:ext>
            </a:extLst>
          </p:cNvPr>
          <p:cNvSpPr txBox="1"/>
          <p:nvPr/>
        </p:nvSpPr>
        <p:spPr>
          <a:xfrm>
            <a:off x="5376769" y="4142713"/>
            <a:ext cx="1219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303030"/>
                </a:solidFill>
              </a:rPr>
              <a:t>Vacuum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ED75604-7BAC-2644-97F6-0563816E5607}"/>
              </a:ext>
            </a:extLst>
          </p:cNvPr>
          <p:cNvGrpSpPr/>
          <p:nvPr/>
        </p:nvGrpSpPr>
        <p:grpSpPr>
          <a:xfrm rot="10800000" flipH="1">
            <a:off x="7052932" y="4413895"/>
            <a:ext cx="2052242" cy="480000"/>
            <a:chOff x="2588669" y="2870200"/>
            <a:chExt cx="1575869" cy="762000"/>
          </a:xfrm>
        </p:grpSpPr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EB950F5F-9570-E74D-9393-A18CDF94E3DD}"/>
                </a:ext>
              </a:extLst>
            </p:cNvPr>
            <p:cNvCxnSpPr/>
            <p:nvPr/>
          </p:nvCxnSpPr>
          <p:spPr>
            <a:xfrm>
              <a:off x="2588669" y="2870200"/>
              <a:ext cx="1524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BA186D58-DBDB-EB4B-8915-00D1A2190205}"/>
                </a:ext>
              </a:extLst>
            </p:cNvPr>
            <p:cNvCxnSpPr/>
            <p:nvPr/>
          </p:nvCxnSpPr>
          <p:spPr>
            <a:xfrm>
              <a:off x="2596331" y="3022600"/>
              <a:ext cx="1524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A0ADD323-B639-7742-88AF-80A2AAA7D4E5}"/>
                </a:ext>
              </a:extLst>
            </p:cNvPr>
            <p:cNvCxnSpPr/>
            <p:nvPr/>
          </p:nvCxnSpPr>
          <p:spPr>
            <a:xfrm>
              <a:off x="2611416" y="3175000"/>
              <a:ext cx="1524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71654340-91F8-744D-B2B0-5FB09386AAAD}"/>
                </a:ext>
              </a:extLst>
            </p:cNvPr>
            <p:cNvCxnSpPr/>
            <p:nvPr/>
          </p:nvCxnSpPr>
          <p:spPr>
            <a:xfrm>
              <a:off x="2618158" y="3327400"/>
              <a:ext cx="1524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3D8971C6-1D28-3E4B-B4E3-A6D038E53859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2633055" y="3496296"/>
              <a:ext cx="152324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BB362FED-21B1-F24A-81EA-740846705A0C}"/>
                </a:ext>
              </a:extLst>
            </p:cNvPr>
            <p:cNvCxnSpPr/>
            <p:nvPr/>
          </p:nvCxnSpPr>
          <p:spPr>
            <a:xfrm>
              <a:off x="2640538" y="3632200"/>
              <a:ext cx="1524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D445C030-9E81-A44C-B732-D3ED00D6B403}"/>
              </a:ext>
            </a:extLst>
          </p:cNvPr>
          <p:cNvSpPr txBox="1"/>
          <p:nvPr/>
        </p:nvSpPr>
        <p:spPr>
          <a:xfrm>
            <a:off x="6912314" y="4118250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303030"/>
                </a:solidFill>
              </a:rPr>
              <a:t>Air</a:t>
            </a:r>
          </a:p>
        </p:txBody>
      </p:sp>
      <p:sp>
        <p:nvSpPr>
          <p:cNvPr id="99" name="Down Arrow 98">
            <a:extLst>
              <a:ext uri="{FF2B5EF4-FFF2-40B4-BE49-F238E27FC236}">
                <a16:creationId xmlns:a16="http://schemas.microsoft.com/office/drawing/2014/main" id="{C1A8C699-E383-BC41-8480-F6CF2066AEE0}"/>
              </a:ext>
            </a:extLst>
          </p:cNvPr>
          <p:cNvSpPr/>
          <p:nvPr/>
        </p:nvSpPr>
        <p:spPr>
          <a:xfrm rot="16200000">
            <a:off x="7152000" y="4004058"/>
            <a:ext cx="279547" cy="1300645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1BC8FA1-E2D4-E846-B43F-642E409197D3}"/>
              </a:ext>
            </a:extLst>
          </p:cNvPr>
          <p:cNvSpPr txBox="1"/>
          <p:nvPr/>
        </p:nvSpPr>
        <p:spPr>
          <a:xfrm>
            <a:off x="6690313" y="4776596"/>
            <a:ext cx="2052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Beam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D2D70AA-87FE-B147-B495-59949B653692}"/>
              </a:ext>
            </a:extLst>
          </p:cNvPr>
          <p:cNvCxnSpPr>
            <a:cxnSpLocks/>
          </p:cNvCxnSpPr>
          <p:nvPr/>
        </p:nvCxnSpPr>
        <p:spPr>
          <a:xfrm flipH="1">
            <a:off x="9069767" y="4309293"/>
            <a:ext cx="69993" cy="6975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3C1B32F-747E-7545-BCF4-5298AA08DDC3}"/>
              </a:ext>
            </a:extLst>
          </p:cNvPr>
          <p:cNvGrpSpPr/>
          <p:nvPr/>
        </p:nvGrpSpPr>
        <p:grpSpPr>
          <a:xfrm>
            <a:off x="9712342" y="3480695"/>
            <a:ext cx="70044" cy="1125923"/>
            <a:chOff x="4999823" y="1540862"/>
            <a:chExt cx="109523" cy="1787402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66FB0D35-C9FB-D349-8F97-29A71BF52D8E}"/>
                </a:ext>
              </a:extLst>
            </p:cNvPr>
            <p:cNvGrpSpPr/>
            <p:nvPr/>
          </p:nvGrpSpPr>
          <p:grpSpPr>
            <a:xfrm>
              <a:off x="5015844" y="1561189"/>
              <a:ext cx="78560" cy="1754062"/>
              <a:chOff x="3339656" y="1560287"/>
              <a:chExt cx="78560" cy="1754062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22A026C0-02CC-4F48-8790-0642842E8FD3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0" cy="1754062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8584AF7-7D44-D84D-9AD1-7AB1AE2074E4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39686" cy="1744868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EE39800C-54E8-1548-8BD9-F20DF4D2699C}"/>
                  </a:ext>
                </a:extLst>
              </p:cNvPr>
              <p:cNvCxnSpPr/>
              <p:nvPr/>
            </p:nvCxnSpPr>
            <p:spPr>
              <a:xfrm flipH="1" flipV="1">
                <a:off x="3339656" y="1560287"/>
                <a:ext cx="38873" cy="1744868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7E5E667C-7868-5941-AACA-4E483414EE14}"/>
                </a:ext>
              </a:extLst>
            </p:cNvPr>
            <p:cNvGrpSpPr/>
            <p:nvPr/>
          </p:nvGrpSpPr>
          <p:grpSpPr>
            <a:xfrm>
              <a:off x="5030786" y="1540862"/>
              <a:ext cx="78560" cy="1754062"/>
              <a:chOff x="3339656" y="1560287"/>
              <a:chExt cx="78560" cy="1754062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7FAFB2F0-9BC3-3C4B-853B-9A2707651529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0" cy="1754062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AF33723D-8BDA-0445-A511-DBC80BCF818D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39686" cy="1744868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C907FAF3-06C4-0E48-B079-C9483D18CABF}"/>
                  </a:ext>
                </a:extLst>
              </p:cNvPr>
              <p:cNvCxnSpPr/>
              <p:nvPr/>
            </p:nvCxnSpPr>
            <p:spPr>
              <a:xfrm flipH="1" flipV="1">
                <a:off x="3339656" y="1560287"/>
                <a:ext cx="38873" cy="1744868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47DA1D1D-EC72-9C47-9D12-D00643153A56}"/>
                </a:ext>
              </a:extLst>
            </p:cNvPr>
            <p:cNvGrpSpPr/>
            <p:nvPr/>
          </p:nvGrpSpPr>
          <p:grpSpPr>
            <a:xfrm>
              <a:off x="4999823" y="1574202"/>
              <a:ext cx="78560" cy="1754062"/>
              <a:chOff x="3339656" y="1560287"/>
              <a:chExt cx="78560" cy="1754062"/>
            </a:xfrm>
          </p:grpSpPr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5A408724-6F70-BF44-89C9-DA27D2527E53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0" cy="1754062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31795C61-24EF-1742-8E29-D8B4DD12521A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39686" cy="1744868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F05A0B22-1B3C-6A44-96E4-12FE6CECB014}"/>
                  </a:ext>
                </a:extLst>
              </p:cNvPr>
              <p:cNvCxnSpPr/>
              <p:nvPr/>
            </p:nvCxnSpPr>
            <p:spPr>
              <a:xfrm flipH="1" flipV="1">
                <a:off x="3339656" y="1560287"/>
                <a:ext cx="38873" cy="1744868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379E36F3-B769-EE43-8660-001B951EC6E6}"/>
              </a:ext>
            </a:extLst>
          </p:cNvPr>
          <p:cNvSpPr txBox="1"/>
          <p:nvPr/>
        </p:nvSpPr>
        <p:spPr>
          <a:xfrm>
            <a:off x="9957833" y="4118605"/>
            <a:ext cx="1811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2</a:t>
            </a:r>
            <a:r>
              <a:rPr lang="en-GB" sz="2000" baseline="30000" dirty="0"/>
              <a:t>nd</a:t>
            </a:r>
            <a:r>
              <a:rPr lang="en-GB" sz="2000" dirty="0"/>
              <a:t> screen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3E888376-3D53-144B-BE18-F7178A4F40CE}"/>
              </a:ext>
            </a:extLst>
          </p:cNvPr>
          <p:cNvCxnSpPr>
            <a:cxnSpLocks/>
          </p:cNvCxnSpPr>
          <p:nvPr/>
        </p:nvCxnSpPr>
        <p:spPr>
          <a:xfrm flipH="1">
            <a:off x="9403682" y="4201810"/>
            <a:ext cx="765378" cy="7561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C96978E6-76EB-F74E-9F16-D8415AE38E6A}"/>
              </a:ext>
            </a:extLst>
          </p:cNvPr>
          <p:cNvGrpSpPr/>
          <p:nvPr/>
        </p:nvGrpSpPr>
        <p:grpSpPr>
          <a:xfrm>
            <a:off x="9500880" y="2800341"/>
            <a:ext cx="443513" cy="621671"/>
            <a:chOff x="5534530" y="3679008"/>
            <a:chExt cx="443513" cy="621671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01AF0091-504E-E54A-B11E-9B3AB55799B5}"/>
                </a:ext>
              </a:extLst>
            </p:cNvPr>
            <p:cNvSpPr/>
            <p:nvPr/>
          </p:nvSpPr>
          <p:spPr>
            <a:xfrm>
              <a:off x="5534530" y="3679008"/>
              <a:ext cx="443513" cy="4258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3166C1F7-6D29-7A4B-AB47-7BCA7505A830}"/>
                </a:ext>
              </a:extLst>
            </p:cNvPr>
            <p:cNvSpPr/>
            <p:nvPr/>
          </p:nvSpPr>
          <p:spPr>
            <a:xfrm>
              <a:off x="5611923" y="4107553"/>
              <a:ext cx="297436" cy="19309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CB8C557-A9C1-3F46-A010-3DECD607DD6C}"/>
                </a:ext>
              </a:extLst>
            </p:cNvPr>
            <p:cNvSpPr/>
            <p:nvPr/>
          </p:nvSpPr>
          <p:spPr>
            <a:xfrm>
              <a:off x="5535014" y="3679008"/>
              <a:ext cx="441314" cy="4259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9F5AB61E-6E55-F843-8610-8A37D3EE5A0A}"/>
                </a:ext>
              </a:extLst>
            </p:cNvPr>
            <p:cNvSpPr/>
            <p:nvPr/>
          </p:nvSpPr>
          <p:spPr>
            <a:xfrm>
              <a:off x="5612023" y="4107577"/>
              <a:ext cx="295962" cy="19310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51594234-A1FB-824B-84A8-B7F6781DB82D}"/>
              </a:ext>
            </a:extLst>
          </p:cNvPr>
          <p:cNvSpPr txBox="1"/>
          <p:nvPr/>
        </p:nvSpPr>
        <p:spPr>
          <a:xfrm>
            <a:off x="9578273" y="3652377"/>
            <a:ext cx="13425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70C0"/>
                </a:solidFill>
              </a:rPr>
              <a:t>BW OTR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B2E7630-5332-154C-84A6-8FB54E086220}"/>
              </a:ext>
            </a:extLst>
          </p:cNvPr>
          <p:cNvGrpSpPr/>
          <p:nvPr/>
        </p:nvGrpSpPr>
        <p:grpSpPr>
          <a:xfrm>
            <a:off x="9711826" y="3480746"/>
            <a:ext cx="69697" cy="1125986"/>
            <a:chOff x="4999823" y="1540862"/>
            <a:chExt cx="109523" cy="1787402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AB1952B-5CD5-D94A-ABA2-040C98617A74}"/>
                </a:ext>
              </a:extLst>
            </p:cNvPr>
            <p:cNvGrpSpPr/>
            <p:nvPr/>
          </p:nvGrpSpPr>
          <p:grpSpPr>
            <a:xfrm>
              <a:off x="5015844" y="1561189"/>
              <a:ext cx="78560" cy="1754062"/>
              <a:chOff x="3339656" y="1560287"/>
              <a:chExt cx="78560" cy="1754062"/>
            </a:xfrm>
          </p:grpSpPr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ED84ABA-BCC1-4E47-87CC-7DFA45081B36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0" cy="1754062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459E2C48-1CC1-FF4D-88BB-88CCC4133F43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39686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2E97B82E-27CE-B24E-AF5E-8163BC1AC568}"/>
                  </a:ext>
                </a:extLst>
              </p:cNvPr>
              <p:cNvCxnSpPr/>
              <p:nvPr/>
            </p:nvCxnSpPr>
            <p:spPr>
              <a:xfrm flipH="1" flipV="1">
                <a:off x="3339656" y="1560287"/>
                <a:ext cx="38873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DDA24BA1-963E-6343-9FCB-594F393A5F3C}"/>
                </a:ext>
              </a:extLst>
            </p:cNvPr>
            <p:cNvGrpSpPr/>
            <p:nvPr/>
          </p:nvGrpSpPr>
          <p:grpSpPr>
            <a:xfrm>
              <a:off x="5030786" y="1540862"/>
              <a:ext cx="78560" cy="1754062"/>
              <a:chOff x="3339656" y="1560287"/>
              <a:chExt cx="78560" cy="1754062"/>
            </a:xfrm>
          </p:grpSpPr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3BDE5A08-3475-3F44-A6E3-91DF252947EA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0" cy="1754062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E227278C-C0D9-7A4E-8B37-A63F4754EDCA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39686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3AEEEAB3-6C91-B84B-A613-3CC3C576CE0E}"/>
                  </a:ext>
                </a:extLst>
              </p:cNvPr>
              <p:cNvCxnSpPr/>
              <p:nvPr/>
            </p:nvCxnSpPr>
            <p:spPr>
              <a:xfrm flipH="1" flipV="1">
                <a:off x="3339656" y="1560287"/>
                <a:ext cx="38873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AD3CC185-3B82-2049-A866-29B405B9ED0D}"/>
                </a:ext>
              </a:extLst>
            </p:cNvPr>
            <p:cNvGrpSpPr/>
            <p:nvPr/>
          </p:nvGrpSpPr>
          <p:grpSpPr>
            <a:xfrm>
              <a:off x="4999823" y="1574202"/>
              <a:ext cx="78560" cy="1754062"/>
              <a:chOff x="3339656" y="1560287"/>
              <a:chExt cx="78560" cy="1754062"/>
            </a:xfrm>
          </p:grpSpPr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5F055B95-C8FB-6042-9B8C-947CA03FC4DD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0" cy="1754062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3B67894B-E670-F24F-AE1A-1B030A4A4405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39686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5A7A5DE5-3146-4643-B714-263E9BC82062}"/>
                  </a:ext>
                </a:extLst>
              </p:cNvPr>
              <p:cNvCxnSpPr/>
              <p:nvPr/>
            </p:nvCxnSpPr>
            <p:spPr>
              <a:xfrm flipH="1" flipV="1">
                <a:off x="3339656" y="1560287"/>
                <a:ext cx="38873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1CEA209-B487-B649-AA07-D13D5CC194DA}"/>
              </a:ext>
            </a:extLst>
          </p:cNvPr>
          <p:cNvGrpSpPr/>
          <p:nvPr/>
        </p:nvGrpSpPr>
        <p:grpSpPr>
          <a:xfrm rot="5400000" flipH="1">
            <a:off x="9378104" y="4270998"/>
            <a:ext cx="45719" cy="666177"/>
            <a:chOff x="4999823" y="1540862"/>
            <a:chExt cx="109523" cy="1787402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C9AF4E42-08CD-3B4F-86A4-6CA3D4E155D1}"/>
                </a:ext>
              </a:extLst>
            </p:cNvPr>
            <p:cNvGrpSpPr/>
            <p:nvPr/>
          </p:nvGrpSpPr>
          <p:grpSpPr>
            <a:xfrm>
              <a:off x="5015844" y="1561189"/>
              <a:ext cx="78560" cy="1754062"/>
              <a:chOff x="3339656" y="1560287"/>
              <a:chExt cx="78560" cy="1754062"/>
            </a:xfrm>
          </p:grpSpPr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E30F71F2-ECF9-BE44-BEAC-3F36062B13B6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0" cy="1754062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92836A7-1E56-A34B-AC26-DAA800A5A5CD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39686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978824F3-220C-A145-8137-519A744B383D}"/>
                  </a:ext>
                </a:extLst>
              </p:cNvPr>
              <p:cNvCxnSpPr/>
              <p:nvPr/>
            </p:nvCxnSpPr>
            <p:spPr>
              <a:xfrm flipH="1" flipV="1">
                <a:off x="3339656" y="1560287"/>
                <a:ext cx="38873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78A20E33-F38B-0346-B3A1-2809C37F91C2}"/>
                </a:ext>
              </a:extLst>
            </p:cNvPr>
            <p:cNvGrpSpPr/>
            <p:nvPr/>
          </p:nvGrpSpPr>
          <p:grpSpPr>
            <a:xfrm>
              <a:off x="5030786" y="1540862"/>
              <a:ext cx="78560" cy="1754062"/>
              <a:chOff x="3339656" y="1560287"/>
              <a:chExt cx="78560" cy="1754062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998CF0C0-E488-834E-AF3E-9319FF734D18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0" cy="1754062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CDABC153-24EB-9347-B017-256E8F448F78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39686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ACF855A6-08A5-924F-9697-99496C9D0E94}"/>
                  </a:ext>
                </a:extLst>
              </p:cNvPr>
              <p:cNvCxnSpPr/>
              <p:nvPr/>
            </p:nvCxnSpPr>
            <p:spPr>
              <a:xfrm flipH="1" flipV="1">
                <a:off x="3339656" y="1560287"/>
                <a:ext cx="38873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BA51120E-0B81-D149-AD18-18D0BA0C99D8}"/>
                </a:ext>
              </a:extLst>
            </p:cNvPr>
            <p:cNvGrpSpPr/>
            <p:nvPr/>
          </p:nvGrpSpPr>
          <p:grpSpPr>
            <a:xfrm>
              <a:off x="4999823" y="1574202"/>
              <a:ext cx="78560" cy="1754062"/>
              <a:chOff x="3339656" y="1560287"/>
              <a:chExt cx="78560" cy="1754062"/>
            </a:xfrm>
          </p:grpSpPr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D1E2B6C4-1036-3A44-BA9F-7FF32E4962C2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0" cy="1754062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B12DE6B8-2114-2F44-A730-85461A19BEFC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39686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50F8D0E0-3B03-2C43-9B88-15F7FA04ACCD}"/>
                  </a:ext>
                </a:extLst>
              </p:cNvPr>
              <p:cNvCxnSpPr/>
              <p:nvPr/>
            </p:nvCxnSpPr>
            <p:spPr>
              <a:xfrm flipH="1" flipV="1">
                <a:off x="3339656" y="1560287"/>
                <a:ext cx="38873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6254A8A3-55BF-7842-8972-AECFCF9697BD}"/>
              </a:ext>
            </a:extLst>
          </p:cNvPr>
          <p:cNvGrpSpPr/>
          <p:nvPr/>
        </p:nvGrpSpPr>
        <p:grpSpPr>
          <a:xfrm rot="17203118">
            <a:off x="8569101" y="3935354"/>
            <a:ext cx="70073" cy="983667"/>
            <a:chOff x="4999823" y="1540862"/>
            <a:chExt cx="109523" cy="1787402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C8C19303-C205-444C-B8B4-85A26CEF4A55}"/>
                </a:ext>
              </a:extLst>
            </p:cNvPr>
            <p:cNvGrpSpPr/>
            <p:nvPr/>
          </p:nvGrpSpPr>
          <p:grpSpPr>
            <a:xfrm>
              <a:off x="5015844" y="1561189"/>
              <a:ext cx="78560" cy="1754062"/>
              <a:chOff x="3339656" y="1560287"/>
              <a:chExt cx="78560" cy="1754062"/>
            </a:xfrm>
          </p:grpSpPr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7D7B1ECA-69EE-9D4A-B048-F1F6A7C9BE5F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0" cy="1754062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1AA537AB-4237-4F41-8F98-94E2B41A392A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39686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C101804A-0FEA-6349-85AB-95FB91B40566}"/>
                  </a:ext>
                </a:extLst>
              </p:cNvPr>
              <p:cNvCxnSpPr/>
              <p:nvPr/>
            </p:nvCxnSpPr>
            <p:spPr>
              <a:xfrm flipH="1" flipV="1">
                <a:off x="3339656" y="1560287"/>
                <a:ext cx="38873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19285E55-4F36-8249-BD2C-95C4BED89A86}"/>
                </a:ext>
              </a:extLst>
            </p:cNvPr>
            <p:cNvGrpSpPr/>
            <p:nvPr/>
          </p:nvGrpSpPr>
          <p:grpSpPr>
            <a:xfrm>
              <a:off x="5030786" y="1540862"/>
              <a:ext cx="78560" cy="1754062"/>
              <a:chOff x="3339656" y="1560287"/>
              <a:chExt cx="78560" cy="1754062"/>
            </a:xfrm>
          </p:grpSpPr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BF895976-7293-BB4A-86DD-43F3A6226E8F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0" cy="1754062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050B604A-462A-FB4B-9F43-34F41A08E5D0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39686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108E6C2E-3F2F-DF49-9004-4C349FC7EECF}"/>
                  </a:ext>
                </a:extLst>
              </p:cNvPr>
              <p:cNvCxnSpPr/>
              <p:nvPr/>
            </p:nvCxnSpPr>
            <p:spPr>
              <a:xfrm flipH="1" flipV="1">
                <a:off x="3339656" y="1560287"/>
                <a:ext cx="38873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13F2A98B-980A-A341-92C4-9F3830C748B0}"/>
                </a:ext>
              </a:extLst>
            </p:cNvPr>
            <p:cNvGrpSpPr/>
            <p:nvPr/>
          </p:nvGrpSpPr>
          <p:grpSpPr>
            <a:xfrm>
              <a:off x="4999823" y="1574202"/>
              <a:ext cx="78560" cy="1754062"/>
              <a:chOff x="3339656" y="1560287"/>
              <a:chExt cx="78560" cy="1754062"/>
            </a:xfrm>
          </p:grpSpPr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AED50910-1E0A-5344-981D-678465610BA5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0" cy="1754062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1E5A4470-EC45-7441-AC5F-4A674A29D33A}"/>
                  </a:ext>
                </a:extLst>
              </p:cNvPr>
              <p:cNvCxnSpPr/>
              <p:nvPr/>
            </p:nvCxnSpPr>
            <p:spPr>
              <a:xfrm flipV="1">
                <a:off x="3378530" y="1560287"/>
                <a:ext cx="39686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FB7D5017-35AF-BA4D-A15B-4866ED2F0CD8}"/>
                  </a:ext>
                </a:extLst>
              </p:cNvPr>
              <p:cNvCxnSpPr/>
              <p:nvPr/>
            </p:nvCxnSpPr>
            <p:spPr>
              <a:xfrm flipH="1" flipV="1">
                <a:off x="3339656" y="1560287"/>
                <a:ext cx="38873" cy="174486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2" name="TextBox 161">
            <a:extLst>
              <a:ext uri="{FF2B5EF4-FFF2-40B4-BE49-F238E27FC236}">
                <a16:creationId xmlns:a16="http://schemas.microsoft.com/office/drawing/2014/main" id="{C367824A-16E5-284F-A08C-551547D19CBE}"/>
              </a:ext>
            </a:extLst>
          </p:cNvPr>
          <p:cNvSpPr txBox="1"/>
          <p:nvPr/>
        </p:nvSpPr>
        <p:spPr>
          <a:xfrm>
            <a:off x="9638659" y="4654965"/>
            <a:ext cx="99427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70C0"/>
                </a:solidFill>
              </a:rPr>
              <a:t>FW OTR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066BFFA0-CFD6-F24E-9566-9FCEFFB002E1}"/>
              </a:ext>
            </a:extLst>
          </p:cNvPr>
          <p:cNvSpPr txBox="1"/>
          <p:nvPr/>
        </p:nvSpPr>
        <p:spPr>
          <a:xfrm>
            <a:off x="8301820" y="4945701"/>
            <a:ext cx="1811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1</a:t>
            </a:r>
            <a:r>
              <a:rPr lang="en-GB" sz="2000" baseline="30000" dirty="0"/>
              <a:t>st</a:t>
            </a:r>
            <a:r>
              <a:rPr lang="en-GB" sz="2000" dirty="0"/>
              <a:t> screen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0520187-D089-9045-BF14-9C7CF17CBE23}"/>
              </a:ext>
            </a:extLst>
          </p:cNvPr>
          <p:cNvSpPr txBox="1"/>
          <p:nvPr/>
        </p:nvSpPr>
        <p:spPr>
          <a:xfrm>
            <a:off x="7818402" y="3887212"/>
            <a:ext cx="13425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70C0"/>
                </a:solidFill>
              </a:rPr>
              <a:t>BW OTR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A333B126-860B-AE4C-ACFD-26AD47ADB22D}"/>
              </a:ext>
            </a:extLst>
          </p:cNvPr>
          <p:cNvSpPr txBox="1"/>
          <p:nvPr/>
        </p:nvSpPr>
        <p:spPr>
          <a:xfrm>
            <a:off x="6556767" y="5513332"/>
            <a:ext cx="4885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Mitigation using a block foil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EF61643-717B-9A40-BB02-266001AD7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22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FC45-A75B-E043-A3D8-F1E95457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Performance and Limitations of </a:t>
            </a:r>
            <a:r>
              <a:rPr lang="fr-FR" sz="3200" dirty="0" err="1"/>
              <a:t>beam</a:t>
            </a:r>
            <a:r>
              <a:rPr lang="fr-FR" sz="3200" dirty="0"/>
              <a:t> instrumentation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1A8150-8280-1642-BD0F-8725AC7E8694}"/>
              </a:ext>
            </a:extLst>
          </p:cNvPr>
          <p:cNvSpPr txBox="1"/>
          <p:nvPr/>
        </p:nvSpPr>
        <p:spPr>
          <a:xfrm>
            <a:off x="556161" y="912484"/>
            <a:ext cx="10275322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800" dirty="0"/>
              <a:t> AD </a:t>
            </a:r>
            <a:r>
              <a:rPr lang="fr-FR" sz="2800" dirty="0" err="1"/>
              <a:t>target</a:t>
            </a:r>
            <a:r>
              <a:rPr lang="fr-FR" sz="2800" dirty="0"/>
              <a:t> instrumentation </a:t>
            </a:r>
            <a:r>
              <a:rPr lang="fr-FR" sz="2800" dirty="0" err="1"/>
              <a:t>renovated</a:t>
            </a:r>
            <a:r>
              <a:rPr lang="fr-FR" sz="2800" dirty="0"/>
              <a:t> in 2020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A080AA-EBD2-7542-85CF-006DAE238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21" y="2206509"/>
            <a:ext cx="5781716" cy="3258469"/>
          </a:xfrm>
          <a:prstGeom prst="rect">
            <a:avLst/>
          </a:prstGeom>
        </p:spPr>
      </p:pic>
      <p:pic>
        <p:nvPicPr>
          <p:cNvPr id="8193" name="Picture 1" descr="page14image7938144">
            <a:extLst>
              <a:ext uri="{FF2B5EF4-FFF2-40B4-BE49-F238E27FC236}">
                <a16:creationId xmlns:a16="http://schemas.microsoft.com/office/drawing/2014/main" id="{6DBCB395-7BC5-6D44-8F0D-4D37B4849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37" y="2161641"/>
            <a:ext cx="5717067" cy="342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85B2A6-F28C-F941-9B75-3C9FFB12C502}"/>
              </a:ext>
            </a:extLst>
          </p:cNvPr>
          <p:cNvSpPr txBox="1"/>
          <p:nvPr/>
        </p:nvSpPr>
        <p:spPr>
          <a:xfrm>
            <a:off x="7193198" y="3427546"/>
            <a:ext cx="49629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400" dirty="0"/>
              <a:t>Target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5DE2AD-7391-4E4A-A0DB-0CD187AE041C}"/>
              </a:ext>
            </a:extLst>
          </p:cNvPr>
          <p:cNvSpPr txBox="1"/>
          <p:nvPr/>
        </p:nvSpPr>
        <p:spPr>
          <a:xfrm>
            <a:off x="6560740" y="3541866"/>
            <a:ext cx="56746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400" dirty="0" err="1"/>
              <a:t>Screen</a:t>
            </a:r>
            <a:endParaRPr lang="fr-FR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6D8110-7C8E-734D-9AE1-89A5F3D7341C}"/>
              </a:ext>
            </a:extLst>
          </p:cNvPr>
          <p:cNvSpPr txBox="1"/>
          <p:nvPr/>
        </p:nvSpPr>
        <p:spPr>
          <a:xfrm>
            <a:off x="7816089" y="3574689"/>
            <a:ext cx="38792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400" dirty="0"/>
              <a:t>Horn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091E1F1-C0C0-4240-9384-8FC7ECBCBC35}"/>
              </a:ext>
            </a:extLst>
          </p:cNvPr>
          <p:cNvCxnSpPr>
            <a:cxnSpLocks/>
          </p:cNvCxnSpPr>
          <p:nvPr/>
        </p:nvCxnSpPr>
        <p:spPr>
          <a:xfrm>
            <a:off x="6807712" y="3835743"/>
            <a:ext cx="61606" cy="1575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9847EDA-8B46-CE46-A051-5D02E5F5E798}"/>
              </a:ext>
            </a:extLst>
          </p:cNvPr>
          <p:cNvCxnSpPr>
            <a:cxnSpLocks/>
          </p:cNvCxnSpPr>
          <p:nvPr/>
        </p:nvCxnSpPr>
        <p:spPr>
          <a:xfrm>
            <a:off x="7441343" y="3682583"/>
            <a:ext cx="0" cy="231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E8D50F2-7F4A-B943-AD9C-E5997B50A5B1}"/>
              </a:ext>
            </a:extLst>
          </p:cNvPr>
          <p:cNvCxnSpPr>
            <a:cxnSpLocks/>
          </p:cNvCxnSpPr>
          <p:nvPr/>
        </p:nvCxnSpPr>
        <p:spPr>
          <a:xfrm>
            <a:off x="8010052" y="3775681"/>
            <a:ext cx="0" cy="231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2CD84D1-4FB7-2B4F-8B70-F28CD8BA9A98}"/>
              </a:ext>
            </a:extLst>
          </p:cNvPr>
          <p:cNvSpPr txBox="1"/>
          <p:nvPr/>
        </p:nvSpPr>
        <p:spPr>
          <a:xfrm>
            <a:off x="2187615" y="1839726"/>
            <a:ext cx="97622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2400" b="1" dirty="0" err="1">
                <a:solidFill>
                  <a:srgbClr val="303030"/>
                </a:solidFill>
              </a:rPr>
              <a:t>Before</a:t>
            </a:r>
            <a:endParaRPr lang="fr-FR" sz="2400" b="1" dirty="0">
              <a:solidFill>
                <a:srgbClr val="30303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2B6A70-D6F0-DA43-9F67-BE9755A504FA}"/>
              </a:ext>
            </a:extLst>
          </p:cNvPr>
          <p:cNvSpPr txBox="1"/>
          <p:nvPr/>
        </p:nvSpPr>
        <p:spPr>
          <a:xfrm>
            <a:off x="8358851" y="1839726"/>
            <a:ext cx="71974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2400" b="1" dirty="0" err="1">
                <a:solidFill>
                  <a:srgbClr val="303030"/>
                </a:solidFill>
              </a:rPr>
              <a:t>After</a:t>
            </a:r>
            <a:endParaRPr lang="fr-FR" sz="2400" b="1" dirty="0">
              <a:solidFill>
                <a:srgbClr val="303030"/>
              </a:solidFill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27E712E-ED28-AB44-B7C1-4A4B15303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77AE00-96E0-6A48-A4CA-2AFAC903BDCC}"/>
              </a:ext>
            </a:extLst>
          </p:cNvPr>
          <p:cNvSpPr txBox="1"/>
          <p:nvPr/>
        </p:nvSpPr>
        <p:spPr>
          <a:xfrm>
            <a:off x="0" y="6127377"/>
            <a:ext cx="1226298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000" i="1" dirty="0" err="1"/>
              <a:t>Courtesy</a:t>
            </a:r>
            <a:r>
              <a:rPr lang="fr-FR" sz="1000" i="1" dirty="0"/>
              <a:t> of S. Burger</a:t>
            </a:r>
          </a:p>
        </p:txBody>
      </p:sp>
    </p:spTree>
    <p:extLst>
      <p:ext uri="{BB962C8B-B14F-4D97-AF65-F5344CB8AC3E}">
        <p14:creationId xmlns:p14="http://schemas.microsoft.com/office/powerpoint/2010/main" val="3195076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FC45-A75B-E043-A3D8-F1E95457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err="1"/>
              <a:t>Fixed-Targets</a:t>
            </a:r>
            <a:r>
              <a:rPr lang="fr-FR" sz="3200" dirty="0"/>
              <a:t> at CERN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1A8150-8280-1642-BD0F-8725AC7E8694}"/>
              </a:ext>
            </a:extLst>
          </p:cNvPr>
          <p:cNvSpPr txBox="1"/>
          <p:nvPr/>
        </p:nvSpPr>
        <p:spPr>
          <a:xfrm>
            <a:off x="687020" y="995505"/>
            <a:ext cx="1027532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800" dirty="0" err="1"/>
              <a:t>Fixed</a:t>
            </a:r>
            <a:r>
              <a:rPr lang="fr-FR" sz="2800" dirty="0"/>
              <a:t> Target </a:t>
            </a:r>
            <a:r>
              <a:rPr lang="fr-FR" sz="2800" dirty="0" err="1"/>
              <a:t>Facilities</a:t>
            </a:r>
            <a:endParaRPr lang="fr-FR" sz="2800" dirty="0"/>
          </a:p>
          <a:p>
            <a:pPr lvl="1"/>
            <a:endParaRPr lang="fr-FR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C92135-0346-A541-97F7-2A66426EB7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364" y="230909"/>
            <a:ext cx="4350183" cy="6040582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092E41A-AA61-D143-857C-447FB3420346}"/>
              </a:ext>
            </a:extLst>
          </p:cNvPr>
          <p:cNvSpPr/>
          <p:nvPr/>
        </p:nvSpPr>
        <p:spPr>
          <a:xfrm>
            <a:off x="8774660" y="1661086"/>
            <a:ext cx="925876" cy="566874"/>
          </a:xfrm>
          <a:prstGeom prst="ellipse">
            <a:avLst/>
          </a:prstGeom>
          <a:noFill/>
          <a:ln w="60325" cmpd="sng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224462D-5FFB-7F44-92BF-C4C0111B18B9}"/>
              </a:ext>
            </a:extLst>
          </p:cNvPr>
          <p:cNvSpPr/>
          <p:nvPr/>
        </p:nvSpPr>
        <p:spPr>
          <a:xfrm>
            <a:off x="7652542" y="2458270"/>
            <a:ext cx="742880" cy="631832"/>
          </a:xfrm>
          <a:prstGeom prst="ellipse">
            <a:avLst/>
          </a:prstGeom>
          <a:noFill/>
          <a:ln w="60325" cmpd="sng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D7188F-40F1-2F4D-94C2-774FE07EDFEC}"/>
              </a:ext>
            </a:extLst>
          </p:cNvPr>
          <p:cNvSpPr/>
          <p:nvPr/>
        </p:nvSpPr>
        <p:spPr>
          <a:xfrm>
            <a:off x="7682154" y="3564168"/>
            <a:ext cx="986668" cy="753079"/>
          </a:xfrm>
          <a:prstGeom prst="ellipse">
            <a:avLst/>
          </a:prstGeom>
          <a:noFill/>
          <a:ln w="66675" cmpd="sng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EBA9D7F-31A3-3F4A-849F-E389C5CD0AF6}"/>
              </a:ext>
            </a:extLst>
          </p:cNvPr>
          <p:cNvSpPr/>
          <p:nvPr/>
        </p:nvSpPr>
        <p:spPr>
          <a:xfrm>
            <a:off x="8365809" y="3025096"/>
            <a:ext cx="648401" cy="553747"/>
          </a:xfrm>
          <a:prstGeom prst="ellipse">
            <a:avLst/>
          </a:prstGeom>
          <a:noFill/>
          <a:ln w="66675" cmpd="sng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306558C-D03B-FF41-AA5F-85F8EF1AAA23}"/>
              </a:ext>
            </a:extLst>
          </p:cNvPr>
          <p:cNvSpPr/>
          <p:nvPr/>
        </p:nvSpPr>
        <p:spPr>
          <a:xfrm>
            <a:off x="9572992" y="2995414"/>
            <a:ext cx="912122" cy="753079"/>
          </a:xfrm>
          <a:prstGeom prst="ellipse">
            <a:avLst/>
          </a:prstGeom>
          <a:noFill/>
          <a:ln w="66675" cmpd="sng">
            <a:solidFill>
              <a:schemeClr val="tx1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7EF9A1A-2D4D-3A49-8ED4-9C7306370993}"/>
              </a:ext>
            </a:extLst>
          </p:cNvPr>
          <p:cNvSpPr/>
          <p:nvPr/>
        </p:nvSpPr>
        <p:spPr>
          <a:xfrm>
            <a:off x="10675918" y="3564168"/>
            <a:ext cx="678833" cy="509834"/>
          </a:xfrm>
          <a:prstGeom prst="ellipse">
            <a:avLst/>
          </a:prstGeom>
          <a:noFill/>
          <a:ln w="66675" cmpd="sng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4F28B72-BF99-AA40-9618-6A5E924013C7}"/>
              </a:ext>
            </a:extLst>
          </p:cNvPr>
          <p:cNvSpPr/>
          <p:nvPr/>
        </p:nvSpPr>
        <p:spPr>
          <a:xfrm>
            <a:off x="10227942" y="2155805"/>
            <a:ext cx="1898669" cy="98097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CNGS – 500kW 2006-2012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F7C0276-EBA8-8745-963A-A7D12573B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7041EE26-AB03-1B9E-CE3E-08860BDBD58A}"/>
              </a:ext>
            </a:extLst>
          </p:cNvPr>
          <p:cNvGraphicFramePr>
            <a:graphicFrameLocks noGrp="1"/>
          </p:cNvGraphicFramePr>
          <p:nvPr/>
        </p:nvGraphicFramePr>
        <p:xfrm>
          <a:off x="280220" y="2356081"/>
          <a:ext cx="6850995" cy="3708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283665">
                  <a:extLst>
                    <a:ext uri="{9D8B030D-6E8A-4147-A177-3AD203B41FA5}">
                      <a16:colId xmlns:a16="http://schemas.microsoft.com/office/drawing/2014/main" val="3849671242"/>
                    </a:ext>
                  </a:extLst>
                </a:gridCol>
                <a:gridCol w="2027114">
                  <a:extLst>
                    <a:ext uri="{9D8B030D-6E8A-4147-A177-3AD203B41FA5}">
                      <a16:colId xmlns:a16="http://schemas.microsoft.com/office/drawing/2014/main" val="573639877"/>
                    </a:ext>
                  </a:extLst>
                </a:gridCol>
                <a:gridCol w="2540216">
                  <a:extLst>
                    <a:ext uri="{9D8B030D-6E8A-4147-A177-3AD203B41FA5}">
                      <a16:colId xmlns:a16="http://schemas.microsoft.com/office/drawing/2014/main" val="39662230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Beam energy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 Facility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Power / Energy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867298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1F80299-7A83-2633-75D1-02EE2EB8B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69" y="2726922"/>
            <a:ext cx="6850995" cy="341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3DCC01-B334-C2CF-BEDA-27C808A4B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20" y="3069526"/>
            <a:ext cx="6813542" cy="1136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E52F05-54C9-0108-390C-23F8A914A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19" y="4186786"/>
            <a:ext cx="6813541" cy="73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3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FC45-A75B-E043-A3D8-F1E95457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R&amp;D on Optical </a:t>
            </a:r>
            <a:r>
              <a:rPr lang="fr-FR" sz="3200" dirty="0" err="1"/>
              <a:t>lines</a:t>
            </a:r>
            <a:r>
              <a:rPr lang="fr-FR" sz="3200" dirty="0"/>
              <a:t> </a:t>
            </a:r>
            <a:r>
              <a:rPr lang="fr-FR" sz="3200" dirty="0" err="1"/>
              <a:t>using</a:t>
            </a:r>
            <a:r>
              <a:rPr lang="fr-FR" sz="3200" dirty="0"/>
              <a:t> Fibre Bundle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1A689D-D513-4B44-911E-FA76B1B910BD}"/>
              </a:ext>
            </a:extLst>
          </p:cNvPr>
          <p:cNvSpPr txBox="1"/>
          <p:nvPr/>
        </p:nvSpPr>
        <p:spPr>
          <a:xfrm>
            <a:off x="383373" y="4608641"/>
            <a:ext cx="5640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 defTabSz="685800">
              <a:buFont typeface="Arial" panose="020B0604020202020204" pitchFamily="34" charset="0"/>
              <a:buChar char="•"/>
            </a:pPr>
            <a:r>
              <a:rPr lang="en-US" sz="1000" dirty="0"/>
              <a:t>IPAC 19-24 May 2019 – Melbourne, Australia</a:t>
            </a:r>
          </a:p>
          <a:p>
            <a:pPr defTabSz="685800"/>
            <a:r>
              <a:rPr lang="en-GB" sz="10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https://doi.org/10.18429/JACoW-IPAC2019-WEPGW078</a:t>
            </a:r>
            <a:endParaRPr lang="en-GB" sz="1000" u="sng" dirty="0"/>
          </a:p>
          <a:p>
            <a:pPr defTabSz="685800"/>
            <a:endParaRPr lang="en-GB" sz="1000" dirty="0"/>
          </a:p>
          <a:p>
            <a:pPr marL="128588" indent="-128588" defTabSz="685800">
              <a:buFont typeface="Arial" panose="020B0604020202020204" pitchFamily="34" charset="0"/>
              <a:buChar char="•"/>
            </a:pPr>
            <a:r>
              <a:rPr lang="en-GB" sz="1000" dirty="0"/>
              <a:t>Joint ARIES-ADA Workshop on 'Scintillation Screens and Optical Technology for Transverse Profile Measurements</a:t>
            </a:r>
          </a:p>
          <a:p>
            <a:pPr defTabSz="685800"/>
            <a:r>
              <a:rPr lang="en-GB" sz="1000" dirty="0"/>
              <a:t>     31 March – 3 April 2019 Krakow, Poland</a:t>
            </a:r>
          </a:p>
          <a:p>
            <a:pPr defTabSz="685800"/>
            <a:r>
              <a:rPr lang="en-GB" sz="1000" u="sng" dirty="0"/>
              <a:t>https://</a:t>
            </a:r>
            <a:r>
              <a:rPr lang="en-GB" sz="1000" u="sng" dirty="0" err="1"/>
              <a:t>indico.cern.ch</a:t>
            </a:r>
            <a:r>
              <a:rPr lang="en-GB" sz="1000" u="sng" dirty="0"/>
              <a:t>/event/765975/contributions/3250516/</a:t>
            </a:r>
          </a:p>
          <a:p>
            <a:pPr defTabSz="685800"/>
            <a:endParaRPr lang="en-GB" sz="1000" dirty="0"/>
          </a:p>
          <a:p>
            <a:pPr marL="128588" indent="-128588" defTabSz="685800">
              <a:buFont typeface="Arial" panose="020B0604020202020204" pitchFamily="34" charset="0"/>
              <a:buChar char="•"/>
            </a:pPr>
            <a:r>
              <a:rPr lang="en-GB" sz="1000" dirty="0"/>
              <a:t>R2E annual meeting – 2018 11 December</a:t>
            </a:r>
          </a:p>
          <a:p>
            <a:pPr defTabSz="685800"/>
            <a:r>
              <a:rPr lang="en-GB" sz="1000" u="sng" dirty="0"/>
              <a:t>https://</a:t>
            </a:r>
            <a:r>
              <a:rPr lang="en-GB" sz="1000" u="sng" dirty="0" err="1"/>
              <a:t>indico.cern.ch</a:t>
            </a:r>
            <a:r>
              <a:rPr lang="en-GB" sz="1000" u="sng" dirty="0"/>
              <a:t>/event/760345/timetable/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5DB0C30-1B33-804B-BB17-C5E02A0011EF}"/>
              </a:ext>
            </a:extLst>
          </p:cNvPr>
          <p:cNvSpPr txBox="1">
            <a:spLocks/>
          </p:cNvSpPr>
          <p:nvPr/>
        </p:nvSpPr>
        <p:spPr>
          <a:xfrm>
            <a:off x="395680" y="1312842"/>
            <a:ext cx="4805360" cy="26248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Clr>
                <a:schemeClr val="tx2"/>
              </a:buClr>
              <a:buNone/>
              <a:defRPr/>
            </a:pPr>
            <a:r>
              <a:rPr lang="en-GB" sz="2400" b="1" u="sng" dirty="0">
                <a:solidFill>
                  <a:schemeClr val="tx1"/>
                </a:solidFill>
                <a:ea typeface="+mn-ea"/>
              </a:rPr>
              <a:t>Motivation :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2"/>
              </a:buClr>
              <a:buNone/>
              <a:defRPr/>
            </a:pPr>
            <a:endParaRPr lang="en-GB" sz="2400" b="1" u="sng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tx2"/>
              </a:buClr>
              <a:buNone/>
              <a:defRPr/>
            </a:pPr>
            <a:r>
              <a:rPr lang="en-GB" sz="2400" dirty="0">
                <a:solidFill>
                  <a:srgbClr val="FF0000"/>
                </a:solidFill>
                <a:ea typeface="+mn-ea"/>
              </a:rPr>
              <a:t>“</a:t>
            </a:r>
            <a:r>
              <a:rPr lang="en-GB" sz="2400" dirty="0">
                <a:solidFill>
                  <a:srgbClr val="FF0000"/>
                </a:solidFill>
              </a:rPr>
              <a:t>Transport an image far away from the target to a location with low radiation level”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2"/>
              </a:buClr>
              <a:buNone/>
              <a:defRPr/>
            </a:pPr>
            <a:endParaRPr lang="en-GB" sz="2400" dirty="0">
              <a:solidFill>
                <a:srgbClr val="FF0000"/>
              </a:solidFill>
              <a:ea typeface="+mn-e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0B727F-C105-414D-808B-47DB6E9E0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732" y="1436994"/>
            <a:ext cx="6595282" cy="23145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959E38-939D-A946-A034-EB592C920D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2816" y="3937672"/>
            <a:ext cx="2716216" cy="148657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A641C-0AE9-404E-AB73-D903E15EF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810893-24E7-E68B-AE7D-43A583611CC8}"/>
              </a:ext>
            </a:extLst>
          </p:cNvPr>
          <p:cNvSpPr txBox="1"/>
          <p:nvPr/>
        </p:nvSpPr>
        <p:spPr>
          <a:xfrm>
            <a:off x="8305100" y="5749873"/>
            <a:ext cx="156773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000" i="1" dirty="0" err="1"/>
              <a:t>Courtesy</a:t>
            </a:r>
            <a:r>
              <a:rPr lang="fr-FR" sz="1000" i="1" dirty="0"/>
              <a:t> of </a:t>
            </a:r>
            <a:r>
              <a:rPr lang="fr-FR" sz="1000" i="1" dirty="0" err="1"/>
              <a:t>D.Celeste</a:t>
            </a:r>
            <a:r>
              <a:rPr lang="fr-FR" sz="1000" i="1" dirty="0"/>
              <a:t> &amp; Co</a:t>
            </a:r>
          </a:p>
        </p:txBody>
      </p:sp>
    </p:spTree>
    <p:extLst>
      <p:ext uri="{BB962C8B-B14F-4D97-AF65-F5344CB8AC3E}">
        <p14:creationId xmlns:p14="http://schemas.microsoft.com/office/powerpoint/2010/main" val="4277911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FC45-A75B-E043-A3D8-F1E95457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R&amp;D on Optical </a:t>
            </a:r>
            <a:r>
              <a:rPr lang="fr-FR" sz="3200" dirty="0" err="1"/>
              <a:t>lines</a:t>
            </a:r>
            <a:r>
              <a:rPr lang="fr-FR" sz="3200" dirty="0"/>
              <a:t> </a:t>
            </a:r>
            <a:r>
              <a:rPr lang="fr-FR" sz="3200" dirty="0" err="1"/>
              <a:t>using</a:t>
            </a:r>
            <a:r>
              <a:rPr lang="fr-FR" sz="3200" dirty="0"/>
              <a:t> Fibre Bundle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AE61C0-E797-5848-9286-824F4FB3D2B7}"/>
              </a:ext>
            </a:extLst>
          </p:cNvPr>
          <p:cNvSpPr txBox="1">
            <a:spLocks/>
          </p:cNvSpPr>
          <p:nvPr/>
        </p:nvSpPr>
        <p:spPr>
          <a:xfrm>
            <a:off x="276191" y="1011417"/>
            <a:ext cx="10407851" cy="4908120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chemeClr val="tx1"/>
                </a:solidFill>
                <a:ea typeface="+mn-ea"/>
              </a:rPr>
              <a:t>Tested rad-hard ‘FIGR-10 from Fujikura (10k fibres)</a:t>
            </a:r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  <a:ea typeface="+mn-ea"/>
              </a:rPr>
              <a:t>Light transmission down by a factor 35</a:t>
            </a:r>
            <a:endParaRPr lang="en-GB" sz="2000" dirty="0">
              <a:solidFill>
                <a:srgbClr val="FF0000"/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  <a:ea typeface="+mn-ea"/>
              </a:rPr>
              <a:t>Contrast down by a factor 3</a:t>
            </a:r>
            <a:endParaRPr lang="en-GB" sz="2000" dirty="0">
              <a:solidFill>
                <a:schemeClr val="tx1"/>
              </a:solidFill>
            </a:endParaRPr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</a:rPr>
              <a:t>50% light reduction after 694kGy irradiation using </a:t>
            </a:r>
            <a:r>
              <a:rPr lang="en-GB" sz="2000" baseline="30000" dirty="0">
                <a:solidFill>
                  <a:schemeClr val="tx1"/>
                </a:solidFill>
              </a:rPr>
              <a:t>60</a:t>
            </a:r>
            <a:r>
              <a:rPr lang="en-GB" sz="2000" dirty="0">
                <a:solidFill>
                  <a:schemeClr val="tx1"/>
                </a:solidFill>
              </a:rPr>
              <a:t>Co source </a:t>
            </a:r>
            <a:r>
              <a:rPr lang="en-GB" sz="2400" dirty="0">
                <a:solidFill>
                  <a:schemeClr val="tx1"/>
                </a:solidFill>
              </a:rPr>
              <a:t>at CEA</a:t>
            </a:r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chemeClr val="tx1"/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chemeClr val="tx1"/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chemeClr val="tx1"/>
              </a:solidFill>
              <a:ea typeface="+mn-ea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tx2"/>
              </a:buClr>
              <a:buSzPct val="100000"/>
              <a:buNone/>
              <a:defRPr/>
            </a:pPr>
            <a:endParaRPr lang="en-GB" sz="2400" dirty="0">
              <a:solidFill>
                <a:schemeClr val="tx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tx2"/>
              </a:buClr>
              <a:buSzPct val="100000"/>
              <a:buNone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chemeClr val="accent3"/>
                </a:solidFill>
              </a:rPr>
              <a:t>Beam tests on PS extraction showed some crosstalk between fibres</a:t>
            </a:r>
            <a:endParaRPr lang="en-GB" sz="2400" dirty="0">
              <a:solidFill>
                <a:schemeClr val="accent3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chemeClr val="tx1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chemeClr val="tx1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chemeClr val="tx1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chemeClr val="tx1"/>
              </a:solidFill>
              <a:ea typeface="+mn-ea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8449CA-384A-C541-B766-F8639A0322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9411" y="420056"/>
            <a:ext cx="3678526" cy="19061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14533C-83A9-E541-B5BA-AF64E8394D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57" y="2875281"/>
            <a:ext cx="5014459" cy="20987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34ED15-37BA-DA4F-BA4A-B088A92DF0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667" y="2967757"/>
            <a:ext cx="5431172" cy="20568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1812956-095E-DE4E-8A37-C2B2C9382AD1}"/>
              </a:ext>
            </a:extLst>
          </p:cNvPr>
          <p:cNvSpPr txBox="1"/>
          <p:nvPr/>
        </p:nvSpPr>
        <p:spPr>
          <a:xfrm>
            <a:off x="209724" y="6127377"/>
            <a:ext cx="156773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000" i="1" dirty="0" err="1"/>
              <a:t>Courtesy</a:t>
            </a:r>
            <a:r>
              <a:rPr lang="fr-FR" sz="1000" i="1" dirty="0"/>
              <a:t> of </a:t>
            </a:r>
            <a:r>
              <a:rPr lang="fr-FR" sz="1000" i="1" dirty="0" err="1"/>
              <a:t>D.Celeste</a:t>
            </a:r>
            <a:r>
              <a:rPr lang="fr-FR" sz="1000" i="1" dirty="0"/>
              <a:t> &amp; Co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C1F60-FF52-164E-9FED-8BE5C630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289964" y="5063859"/>
            <a:ext cx="31268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accent1"/>
                </a:solidFill>
              </a:rPr>
              <a:t>Standard optics/camera system</a:t>
            </a:r>
            <a:endParaRPr lang="en-GB" sz="1400" i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45418" y="5060057"/>
            <a:ext cx="31268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accent1"/>
                </a:solidFill>
              </a:rPr>
              <a:t>Fiber bundle system</a:t>
            </a:r>
            <a:endParaRPr lang="en-GB" sz="1400" i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413E8C-A29F-EA2E-8061-14A497595BF1}"/>
              </a:ext>
            </a:extLst>
          </p:cNvPr>
          <p:cNvSpPr txBox="1"/>
          <p:nvPr/>
        </p:nvSpPr>
        <p:spPr>
          <a:xfrm flipH="1">
            <a:off x="4288641" y="5758045"/>
            <a:ext cx="51281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Project currently stopped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77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937B6A5D-A1E3-3F46-9E6A-40EDB69036D7}"/>
              </a:ext>
            </a:extLst>
          </p:cNvPr>
          <p:cNvSpPr txBox="1">
            <a:spLocks/>
          </p:cNvSpPr>
          <p:nvPr/>
        </p:nvSpPr>
        <p:spPr bwMode="auto">
          <a:xfrm>
            <a:off x="306682" y="26188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New fast wire scanners in PSB, PS and SPS rings</a:t>
            </a:r>
            <a:endParaRPr lang="en-GB" sz="32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9180C2-90DA-CA44-B434-9EB4DE595CA7}"/>
              </a:ext>
            </a:extLst>
          </p:cNvPr>
          <p:cNvGrpSpPr/>
          <p:nvPr/>
        </p:nvGrpSpPr>
        <p:grpSpPr>
          <a:xfrm>
            <a:off x="471630" y="1853604"/>
            <a:ext cx="1802586" cy="2187509"/>
            <a:chOff x="5538127" y="1754650"/>
            <a:chExt cx="1802586" cy="218750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2A5451C-B2F9-AC4A-B025-B3F541ADDE81}"/>
                </a:ext>
              </a:extLst>
            </p:cNvPr>
            <p:cNvSpPr/>
            <p:nvPr/>
          </p:nvSpPr>
          <p:spPr>
            <a:xfrm>
              <a:off x="5538127" y="3480494"/>
              <a:ext cx="1802586" cy="461665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en-GB" sz="1200" i="1">
                  <a:cs typeface="Arial" panose="020B0604020202020204" pitchFamily="34" charset="0"/>
                </a:rPr>
                <a:t>From graphene to Carbon Nano-Tubes</a:t>
              </a:r>
              <a:endParaRPr lang="en-US" sz="1200" i="1" baseline="30000">
                <a:solidFill>
                  <a:srgbClr val="1F1FEF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C8A3F3B-D0E9-7A41-B873-E1FEBE0D2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69529" y="1754650"/>
              <a:ext cx="1671184" cy="1687898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34A4611-980E-D248-9195-F4F339C90C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" t="238" r="14481" b="5098"/>
          <a:stretch/>
        </p:blipFill>
        <p:spPr>
          <a:xfrm>
            <a:off x="7805027" y="3336681"/>
            <a:ext cx="4229031" cy="242699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279BA72-5C78-FB45-8536-22B3DC86184E}"/>
              </a:ext>
            </a:extLst>
          </p:cNvPr>
          <p:cNvSpPr txBox="1"/>
          <p:nvPr/>
        </p:nvSpPr>
        <p:spPr>
          <a:xfrm>
            <a:off x="7805027" y="5919457"/>
            <a:ext cx="42290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/>
              <a:t>Test of CNT </a:t>
            </a:r>
            <a:r>
              <a:rPr lang="fr-FR" sz="1600" err="1"/>
              <a:t>wires</a:t>
            </a:r>
            <a:r>
              <a:rPr lang="fr-FR" sz="1600"/>
              <a:t> at </a:t>
            </a:r>
            <a:r>
              <a:rPr lang="fr-FR" sz="1600" err="1"/>
              <a:t>Hiradmat@CERN</a:t>
            </a:r>
            <a:r>
              <a:rPr lang="fr-FR" sz="1600"/>
              <a:t> in 2021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0967BA4-A544-E745-A18A-77CAC34DB0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r="22284" b="7276"/>
          <a:stretch/>
        </p:blipFill>
        <p:spPr>
          <a:xfrm>
            <a:off x="2508327" y="1996842"/>
            <a:ext cx="2689008" cy="175598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08E6072-4F92-AF4C-ACC8-ABEC033A20A3}"/>
              </a:ext>
            </a:extLst>
          </p:cNvPr>
          <p:cNvGrpSpPr/>
          <p:nvPr/>
        </p:nvGrpSpPr>
        <p:grpSpPr>
          <a:xfrm>
            <a:off x="5385227" y="1683166"/>
            <a:ext cx="2289713" cy="2474280"/>
            <a:chOff x="7109002" y="1548831"/>
            <a:chExt cx="5286332" cy="460113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D531E24-B5F4-AF41-991A-F62FE4B7BC3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09002" y="1548831"/>
              <a:ext cx="5286332" cy="4124043"/>
              <a:chOff x="7080429" y="1553681"/>
              <a:chExt cx="5805709" cy="4529227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F2E9FEE2-3BD7-3A46-9F9A-EAFB04939FC9}"/>
                  </a:ext>
                </a:extLst>
              </p:cNvPr>
              <p:cNvGrpSpPr/>
              <p:nvPr/>
            </p:nvGrpSpPr>
            <p:grpSpPr>
              <a:xfrm>
                <a:off x="7080429" y="1553681"/>
                <a:ext cx="3649569" cy="4529227"/>
                <a:chOff x="5326979" y="1553681"/>
                <a:chExt cx="3649569" cy="4529227"/>
              </a:xfrm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08F589F9-573D-0848-B255-82CBCB372C06}"/>
                    </a:ext>
                  </a:extLst>
                </p:cNvPr>
                <p:cNvGrpSpPr/>
                <p:nvPr/>
              </p:nvGrpSpPr>
              <p:grpSpPr>
                <a:xfrm>
                  <a:off x="6774069" y="1553681"/>
                  <a:ext cx="2202479" cy="4529227"/>
                  <a:chOff x="6774069" y="1553681"/>
                  <a:chExt cx="2202479" cy="4529227"/>
                </a:xfrm>
              </p:grpSpPr>
              <p:pic>
                <p:nvPicPr>
                  <p:cNvPr id="55" name="Picture 54">
                    <a:extLst>
                      <a:ext uri="{FF2B5EF4-FFF2-40B4-BE49-F238E27FC236}">
                        <a16:creationId xmlns:a16="http://schemas.microsoft.com/office/drawing/2014/main" id="{5AD560F2-4CF1-154A-BF4B-838F63884A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12358"/>
                  <a:stretch/>
                </p:blipFill>
                <p:spPr>
                  <a:xfrm>
                    <a:off x="6779949" y="3098294"/>
                    <a:ext cx="2190719" cy="1440000"/>
                  </a:xfrm>
                  <a:prstGeom prst="rect">
                    <a:avLst/>
                  </a:prstGeom>
                  <a:ln w="38100" cap="sq">
                    <a:solidFill>
                      <a:srgbClr val="000000"/>
                    </a:solidFill>
                    <a:prstDash val="solid"/>
                    <a:miter lim="800000"/>
                  </a:ln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p:spPr>
              </p:pic>
              <p:pic>
                <p:nvPicPr>
                  <p:cNvPr id="56" name="Picture 55">
                    <a:extLst>
                      <a:ext uri="{FF2B5EF4-FFF2-40B4-BE49-F238E27FC236}">
                        <a16:creationId xmlns:a16="http://schemas.microsoft.com/office/drawing/2014/main" id="{0E9C475C-3BD1-EB47-B551-E6222CE304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12391"/>
                  <a:stretch/>
                </p:blipFill>
                <p:spPr>
                  <a:xfrm>
                    <a:off x="6774069" y="4642908"/>
                    <a:ext cx="2202479" cy="1440000"/>
                  </a:xfrm>
                  <a:prstGeom prst="rect">
                    <a:avLst/>
                  </a:prstGeom>
                  <a:ln w="38100" cap="sq">
                    <a:solidFill>
                      <a:srgbClr val="000000"/>
                    </a:solidFill>
                    <a:prstDash val="solid"/>
                    <a:miter lim="800000"/>
                  </a:ln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p:spPr>
              </p:pic>
              <p:pic>
                <p:nvPicPr>
                  <p:cNvPr id="57" name="Picture 56">
                    <a:extLst>
                      <a:ext uri="{FF2B5EF4-FFF2-40B4-BE49-F238E27FC236}">
                        <a16:creationId xmlns:a16="http://schemas.microsoft.com/office/drawing/2014/main" id="{B1D3C730-D658-0D4F-AEA2-750CE35020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5401" r="31287" b="20803"/>
                  <a:stretch/>
                </p:blipFill>
                <p:spPr>
                  <a:xfrm>
                    <a:off x="6781804" y="1553681"/>
                    <a:ext cx="2187009" cy="1440000"/>
                  </a:xfrm>
                  <a:prstGeom prst="rect">
                    <a:avLst/>
                  </a:prstGeom>
                  <a:ln w="38100" cap="sq">
                    <a:solidFill>
                      <a:srgbClr val="000000"/>
                    </a:solidFill>
                    <a:prstDash val="solid"/>
                    <a:miter lim="800000"/>
                  </a:ln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p:spPr>
              </p:pic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CEB3D93E-D1CA-504B-99E9-F8F9A1078DBE}"/>
                    </a:ext>
                  </a:extLst>
                </p:cNvPr>
                <p:cNvGrpSpPr/>
                <p:nvPr/>
              </p:nvGrpSpPr>
              <p:grpSpPr>
                <a:xfrm>
                  <a:off x="5326979" y="1836993"/>
                  <a:ext cx="1297394" cy="3618610"/>
                  <a:chOff x="5835504" y="1809836"/>
                  <a:chExt cx="1297394" cy="3618610"/>
                </a:xfrm>
              </p:grpSpPr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5C8E2AAF-6B7E-3341-86ED-D131DF139B1A}"/>
                      </a:ext>
                    </a:extLst>
                  </p:cNvPr>
                  <p:cNvSpPr txBox="1"/>
                  <p:nvPr/>
                </p:nvSpPr>
                <p:spPr>
                  <a:xfrm>
                    <a:off x="5869328" y="1809836"/>
                    <a:ext cx="1138878" cy="5028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i="1"/>
                      <a:t>Wire</a:t>
                    </a:r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77888E49-D461-9D48-9491-1063133B8013}"/>
                      </a:ext>
                    </a:extLst>
                  </p:cNvPr>
                  <p:cNvSpPr/>
                  <p:nvPr/>
                </p:nvSpPr>
                <p:spPr>
                  <a:xfrm>
                    <a:off x="5835504" y="3318998"/>
                    <a:ext cx="1297394" cy="5028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i="1"/>
                      <a:t>Strips</a:t>
                    </a:r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A0AD792C-9024-3B45-BDA1-FC4ACA9E7641}"/>
                      </a:ext>
                    </a:extLst>
                  </p:cNvPr>
                  <p:cNvSpPr/>
                  <p:nvPr/>
                </p:nvSpPr>
                <p:spPr>
                  <a:xfrm>
                    <a:off x="5918817" y="4925592"/>
                    <a:ext cx="1138879" cy="5028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000" i="1"/>
                      <a:t>CNT</a:t>
                    </a:r>
                    <a:endParaRPr lang="en-US" sz="1000"/>
                  </a:p>
                </p:txBody>
              </p:sp>
            </p:grp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71CFAE7-E582-AF41-8657-A3681F30F459}"/>
                  </a:ext>
                </a:extLst>
              </p:cNvPr>
              <p:cNvGrpSpPr/>
              <p:nvPr/>
            </p:nvGrpSpPr>
            <p:grpSpPr>
              <a:xfrm>
                <a:off x="10929353" y="1595824"/>
                <a:ext cx="1956785" cy="4444939"/>
                <a:chOff x="10929353" y="1595824"/>
                <a:chExt cx="1956785" cy="4444939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70A60A81-9737-224D-B07D-7AA6236B4FF0}"/>
                    </a:ext>
                  </a:extLst>
                </p:cNvPr>
                <p:cNvGrpSpPr/>
                <p:nvPr/>
              </p:nvGrpSpPr>
              <p:grpSpPr>
                <a:xfrm>
                  <a:off x="11022270" y="1595824"/>
                  <a:ext cx="1863868" cy="4444939"/>
                  <a:chOff x="10927020" y="822100"/>
                  <a:chExt cx="1863868" cy="4444939"/>
                </a:xfrm>
              </p:grpSpPr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476D579D-B84E-AF41-9AFA-C4896186D06B}"/>
                      </a:ext>
                    </a:extLst>
                  </p:cNvPr>
                  <p:cNvCxnSpPr/>
                  <p:nvPr/>
                </p:nvCxnSpPr>
                <p:spPr>
                  <a:xfrm>
                    <a:off x="10927020" y="822100"/>
                    <a:ext cx="0" cy="4444939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B2CDDD90-E850-B745-920C-346FBE544302}"/>
                      </a:ext>
                    </a:extLst>
                  </p:cNvPr>
                  <p:cNvSpPr txBox="1"/>
                  <p:nvPr/>
                </p:nvSpPr>
                <p:spPr>
                  <a:xfrm>
                    <a:off x="11009877" y="1409372"/>
                    <a:ext cx="1642878" cy="5028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>
                        <a:cs typeface="Times New Roman" panose="02020603050405020304" pitchFamily="18" charset="0"/>
                      </a:rPr>
                      <a:t>100 µm </a:t>
                    </a:r>
                  </a:p>
                </p:txBody>
              </p: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4EA672F9-4497-524E-BB29-F7168DFBAEE7}"/>
                      </a:ext>
                    </a:extLst>
                  </p:cNvPr>
                  <p:cNvSpPr txBox="1"/>
                  <p:nvPr/>
                </p:nvSpPr>
                <p:spPr>
                  <a:xfrm>
                    <a:off x="10956978" y="2967827"/>
                    <a:ext cx="1833910" cy="5028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>
                        <a:cs typeface="Times New Roman" panose="02020603050405020304" pitchFamily="18" charset="0"/>
                      </a:rPr>
                      <a:t>~ 0,5 µm </a:t>
                    </a:r>
                  </a:p>
                </p:txBody>
              </p: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6E809EB4-DABA-7342-B6D0-4926174EED4C}"/>
                      </a:ext>
                    </a:extLst>
                  </p:cNvPr>
                  <p:cNvSpPr txBox="1"/>
                  <p:nvPr/>
                </p:nvSpPr>
                <p:spPr>
                  <a:xfrm>
                    <a:off x="10993847" y="4551105"/>
                    <a:ext cx="1646942" cy="5028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>
                        <a:cs typeface="Times New Roman" panose="02020603050405020304" pitchFamily="18" charset="0"/>
                      </a:rPr>
                      <a:t>~ 20 nm</a:t>
                    </a:r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1D0E738D-75DF-054E-A273-D36678321594}"/>
                    </a:ext>
                  </a:extLst>
                </p:cNvPr>
                <p:cNvGrpSpPr/>
                <p:nvPr/>
              </p:nvGrpSpPr>
              <p:grpSpPr>
                <a:xfrm>
                  <a:off x="10929353" y="2351003"/>
                  <a:ext cx="180000" cy="3133655"/>
                  <a:chOff x="9094203" y="2351003"/>
                  <a:chExt cx="180000" cy="3133655"/>
                </a:xfrm>
              </p:grpSpPr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CCCCF4B8-8385-654D-BA90-C719E398E78A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9094203" y="2351003"/>
                    <a:ext cx="18000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1622C0B2-D4FE-A544-82C3-A2A41B319376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9094203" y="3890808"/>
                    <a:ext cx="18000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2294E3F2-E3AE-A849-86A1-A5B5F4B14B11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9094203" y="5484658"/>
                    <a:ext cx="18000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82DFF3F-C869-B242-8EC9-21542F53307A}"/>
                </a:ext>
              </a:extLst>
            </p:cNvPr>
            <p:cNvSpPr/>
            <p:nvPr/>
          </p:nvSpPr>
          <p:spPr>
            <a:xfrm>
              <a:off x="7964073" y="5692094"/>
              <a:ext cx="2813427" cy="4578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i="1"/>
                <a:t>CNTW multi-scale</a:t>
              </a:r>
              <a:endParaRPr lang="en-US" sz="1000" i="1">
                <a:solidFill>
                  <a:srgbClr val="1F1FEF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1F538D3-351E-FC44-AF6E-476D469F3FCB}"/>
              </a:ext>
            </a:extLst>
          </p:cNvPr>
          <p:cNvSpPr txBox="1"/>
          <p:nvPr/>
        </p:nvSpPr>
        <p:spPr>
          <a:xfrm>
            <a:off x="471630" y="931100"/>
            <a:ext cx="1113952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2400" i="1"/>
              <a:t>‘</a:t>
            </a:r>
            <a:r>
              <a:rPr lang="fr-FR" sz="2400" i="1" err="1"/>
              <a:t>Lower</a:t>
            </a:r>
            <a:r>
              <a:rPr lang="fr-FR" sz="2400" i="1"/>
              <a:t> </a:t>
            </a:r>
            <a:r>
              <a:rPr lang="fr-FR" sz="2400" i="1" err="1"/>
              <a:t>density</a:t>
            </a:r>
            <a:r>
              <a:rPr lang="fr-FR" sz="2400" i="1"/>
              <a:t> </a:t>
            </a:r>
            <a:r>
              <a:rPr lang="fr-FR" sz="2400" i="1" err="1"/>
              <a:t>material</a:t>
            </a:r>
            <a:r>
              <a:rPr lang="fr-FR" sz="2400" i="1"/>
              <a:t>’ for more </a:t>
            </a:r>
            <a:r>
              <a:rPr lang="fr-FR" sz="2400" i="1" err="1"/>
              <a:t>robust</a:t>
            </a:r>
            <a:r>
              <a:rPr lang="fr-FR" sz="2400" i="1"/>
              <a:t> </a:t>
            </a:r>
            <a:r>
              <a:rPr lang="fr-FR" sz="2400" i="1" err="1"/>
              <a:t>wire</a:t>
            </a:r>
            <a:r>
              <a:rPr lang="fr-FR" sz="2400" i="1"/>
              <a:t> – </a:t>
            </a:r>
            <a:r>
              <a:rPr lang="fr-FR" sz="2400" i="1" err="1"/>
              <a:t>Study</a:t>
            </a:r>
            <a:r>
              <a:rPr lang="fr-FR" sz="2400" i="1"/>
              <a:t> on </a:t>
            </a:r>
            <a:r>
              <a:rPr lang="fr-FR" sz="2400" i="1" err="1"/>
              <a:t>Carbon</a:t>
            </a:r>
            <a:r>
              <a:rPr lang="fr-FR" sz="2400" i="1"/>
              <a:t> </a:t>
            </a:r>
            <a:r>
              <a:rPr lang="fr-FR" sz="2400" i="1" err="1"/>
              <a:t>NanoTubes</a:t>
            </a:r>
            <a:r>
              <a:rPr lang="fr-FR" sz="2400" i="1"/>
              <a:t> </a:t>
            </a:r>
            <a:r>
              <a:rPr lang="fr-FR" sz="2400" i="1" err="1"/>
              <a:t>wires</a:t>
            </a:r>
            <a:endParaRPr lang="fr-FR" sz="2400" i="1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2EFB859-B871-8B40-B734-5D1CBBE0C4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8" y="4465991"/>
            <a:ext cx="2716429" cy="180658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587C1E8-C5DB-564A-8E68-0C0AC47618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5350" r="9876" b="33201"/>
          <a:stretch/>
        </p:blipFill>
        <p:spPr>
          <a:xfrm>
            <a:off x="1868218" y="4874579"/>
            <a:ext cx="2695182" cy="12704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A4AE0-60E6-AD4B-9FC7-709D614CD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17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FC45-A75B-E043-A3D8-F1E95457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err="1"/>
              <a:t>Fixed-target</a:t>
            </a:r>
            <a:r>
              <a:rPr lang="fr-FR" sz="3200" dirty="0"/>
              <a:t> / </a:t>
            </a:r>
            <a:r>
              <a:rPr lang="fr-FR" sz="3200" dirty="0" err="1"/>
              <a:t>Beam</a:t>
            </a:r>
            <a:r>
              <a:rPr lang="fr-FR" sz="3200" dirty="0"/>
              <a:t> dumps </a:t>
            </a:r>
            <a:r>
              <a:rPr lang="fr-FR" sz="3200" dirty="0" err="1"/>
              <a:t>beam</a:t>
            </a:r>
            <a:r>
              <a:rPr lang="fr-FR" sz="3200" dirty="0"/>
              <a:t> </a:t>
            </a:r>
            <a:r>
              <a:rPr lang="fr-FR" sz="3200" dirty="0" err="1"/>
              <a:t>parameters</a:t>
            </a:r>
            <a:r>
              <a:rPr lang="fr-FR" sz="3200" dirty="0"/>
              <a:t> at CERN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92A311D-94DC-344D-A3AD-A08C926B8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577506"/>
              </p:ext>
            </p:extLst>
          </p:nvPr>
        </p:nvGraphicFramePr>
        <p:xfrm>
          <a:off x="407988" y="2005431"/>
          <a:ext cx="5516168" cy="2732653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418267">
                  <a:extLst>
                    <a:ext uri="{9D8B030D-6E8A-4147-A177-3AD203B41FA5}">
                      <a16:colId xmlns:a16="http://schemas.microsoft.com/office/drawing/2014/main" val="473117412"/>
                    </a:ext>
                  </a:extLst>
                </a:gridCol>
                <a:gridCol w="2097901">
                  <a:extLst>
                    <a:ext uri="{9D8B030D-6E8A-4147-A177-3AD203B41FA5}">
                      <a16:colId xmlns:a16="http://schemas.microsoft.com/office/drawing/2014/main" val="3437726598"/>
                    </a:ext>
                  </a:extLst>
                </a:gridCol>
              </a:tblGrid>
              <a:tr h="390379">
                <a:tc>
                  <a:txBody>
                    <a:bodyPr/>
                    <a:lstStyle/>
                    <a:p>
                      <a:r>
                        <a:rPr lang="fr-FR" b="0" dirty="0" err="1">
                          <a:solidFill>
                            <a:schemeClr val="tx1"/>
                          </a:solidFill>
                        </a:rPr>
                        <a:t>Particle</a:t>
                      </a: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 type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Protons / 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281831"/>
                  </a:ext>
                </a:extLst>
              </a:tr>
              <a:tr h="390379">
                <a:tc>
                  <a:txBody>
                    <a:bodyPr/>
                    <a:lstStyle/>
                    <a:p>
                      <a:r>
                        <a:rPr lang="fr-FR" b="0" dirty="0" err="1">
                          <a:solidFill>
                            <a:schemeClr val="tx1"/>
                          </a:solidFill>
                        </a:rPr>
                        <a:t>Beam</a:t>
                      </a: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b="0" dirty="0" err="1">
                          <a:solidFill>
                            <a:schemeClr val="tx1"/>
                          </a:solidFill>
                        </a:rPr>
                        <a:t>energy</a:t>
                      </a:r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440 </a:t>
                      </a:r>
                      <a:r>
                        <a:rPr lang="fr-FR" b="0" dirty="0" err="1">
                          <a:solidFill>
                            <a:schemeClr val="tx1"/>
                          </a:solidFill>
                        </a:rPr>
                        <a:t>GeV</a:t>
                      </a: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/c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900547"/>
                  </a:ext>
                </a:extLst>
              </a:tr>
              <a:tr h="390379">
                <a:tc>
                  <a:txBody>
                    <a:bodyPr/>
                    <a:lstStyle/>
                    <a:p>
                      <a:r>
                        <a:rPr lang="fr-FR" b="0" dirty="0" err="1">
                          <a:solidFill>
                            <a:schemeClr val="tx1"/>
                          </a:solidFill>
                        </a:rPr>
                        <a:t>Beam</a:t>
                      </a: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b="0" dirty="0" err="1">
                          <a:solidFill>
                            <a:schemeClr val="tx1"/>
                          </a:solidFill>
                        </a:rPr>
                        <a:t>intensity</a:t>
                      </a: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baseline="0" dirty="0">
                          <a:solidFill>
                            <a:schemeClr val="tx1"/>
                          </a:solidFill>
                        </a:rPr>
                        <a:t>5 10</a:t>
                      </a:r>
                      <a:r>
                        <a:rPr lang="fr-FR" b="1" baseline="30000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 to 3.5 10</a:t>
                      </a:r>
                      <a:r>
                        <a:rPr lang="fr-FR" b="1" baseline="300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836025"/>
                  </a:ext>
                </a:extLst>
              </a:tr>
              <a:tr h="390379"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Pulse </a:t>
                      </a:r>
                      <a:r>
                        <a:rPr lang="fr-FR" b="0" dirty="0" err="1">
                          <a:solidFill>
                            <a:schemeClr val="tx1"/>
                          </a:solidFill>
                        </a:rPr>
                        <a:t>length</a:t>
                      </a:r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7.95us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832105"/>
                  </a:ext>
                </a:extLst>
              </a:tr>
              <a:tr h="390379"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Pulse </a:t>
                      </a:r>
                      <a:r>
                        <a:rPr lang="fr-FR" b="0" dirty="0" err="1">
                          <a:solidFill>
                            <a:schemeClr val="tx1"/>
                          </a:solidFill>
                        </a:rPr>
                        <a:t>period</a:t>
                      </a:r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20s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524192"/>
                  </a:ext>
                </a:extLst>
              </a:tr>
              <a:tr h="390379">
                <a:tc>
                  <a:txBody>
                    <a:bodyPr/>
                    <a:lstStyle/>
                    <a:p>
                      <a:r>
                        <a:rPr lang="fr-FR" b="0" dirty="0" err="1">
                          <a:solidFill>
                            <a:schemeClr val="tx1"/>
                          </a:solidFill>
                        </a:rPr>
                        <a:t>Energy</a:t>
                      </a: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 per pulse on Target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2.4MJ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28692"/>
                  </a:ext>
                </a:extLst>
              </a:tr>
              <a:tr h="390379">
                <a:tc>
                  <a:txBody>
                    <a:bodyPr/>
                    <a:lstStyle/>
                    <a:p>
                      <a:r>
                        <a:rPr lang="fr-FR" b="0" dirty="0" err="1">
                          <a:solidFill>
                            <a:schemeClr val="tx1"/>
                          </a:solidFill>
                        </a:rPr>
                        <a:t>Beam</a:t>
                      </a: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 size on Target (RMS)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0.5 to 2mm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370429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9D3E249-54ED-6443-9348-753060627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329" y="1075393"/>
            <a:ext cx="6004989" cy="32414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E01E8E-3605-9C4A-9DFE-BDD8E4BEE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156" y="4936220"/>
            <a:ext cx="3535144" cy="693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75A9D4-C61E-B647-9F26-A4FE6CE85A7F}"/>
              </a:ext>
            </a:extLst>
          </p:cNvPr>
          <p:cNvSpPr txBox="1"/>
          <p:nvPr/>
        </p:nvSpPr>
        <p:spPr>
          <a:xfrm rot="20506007">
            <a:off x="1892884" y="4996238"/>
            <a:ext cx="82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 bunches</a:t>
            </a:r>
            <a:endParaRPr lang="en-GB" sz="12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EA390F-1962-8649-98E9-9A0A09E7AE0A}"/>
              </a:ext>
            </a:extLst>
          </p:cNvPr>
          <p:cNvSpPr txBox="1"/>
          <p:nvPr/>
        </p:nvSpPr>
        <p:spPr>
          <a:xfrm rot="20506007">
            <a:off x="2639624" y="4941676"/>
            <a:ext cx="82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 bunches</a:t>
            </a:r>
            <a:endParaRPr lang="en-GB" sz="12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FAF1D6-2317-134C-AD91-6288924337BA}"/>
              </a:ext>
            </a:extLst>
          </p:cNvPr>
          <p:cNvSpPr txBox="1"/>
          <p:nvPr/>
        </p:nvSpPr>
        <p:spPr>
          <a:xfrm rot="20506007">
            <a:off x="3381026" y="4968958"/>
            <a:ext cx="82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 bunches</a:t>
            </a:r>
            <a:endParaRPr lang="en-GB" sz="12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CCA240-AB0C-8F40-8272-5C6BFF5652FE}"/>
              </a:ext>
            </a:extLst>
          </p:cNvPr>
          <p:cNvSpPr txBox="1"/>
          <p:nvPr/>
        </p:nvSpPr>
        <p:spPr>
          <a:xfrm rot="20506007">
            <a:off x="4122428" y="4968958"/>
            <a:ext cx="82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 bunches</a:t>
            </a:r>
            <a:endParaRPr lang="en-GB" sz="12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6B2CB7-67C0-7A42-B817-73BE9DF0A6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5600" y="3265552"/>
            <a:ext cx="4101718" cy="245039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AA7352-D89F-4F43-90D3-3309AC56D8A9}"/>
              </a:ext>
            </a:extLst>
          </p:cNvPr>
          <p:cNvSpPr txBox="1"/>
          <p:nvPr/>
        </p:nvSpPr>
        <p:spPr>
          <a:xfrm>
            <a:off x="10020257" y="322668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TT61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59C621-0588-8742-A346-7AED4FD2F941}"/>
              </a:ext>
            </a:extLst>
          </p:cNvPr>
          <p:cNvSpPr txBox="1"/>
          <p:nvPr/>
        </p:nvSpPr>
        <p:spPr>
          <a:xfrm>
            <a:off x="8132509" y="479836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TNC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4B34C-D32C-BA40-8F8B-EBDDF71840D6}"/>
              </a:ext>
            </a:extLst>
          </p:cNvPr>
          <p:cNvSpPr txBox="1"/>
          <p:nvPr/>
        </p:nvSpPr>
        <p:spPr>
          <a:xfrm>
            <a:off x="407988" y="5828352"/>
            <a:ext cx="698909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i="1" dirty="0" err="1"/>
              <a:t>Potential</a:t>
            </a:r>
            <a:r>
              <a:rPr lang="fr-FR" i="1" dirty="0"/>
              <a:t> to double the </a:t>
            </a:r>
            <a:r>
              <a:rPr lang="fr-FR" i="1" dirty="0" err="1"/>
              <a:t>beam</a:t>
            </a:r>
            <a:r>
              <a:rPr lang="fr-FR" i="1" dirty="0"/>
              <a:t> </a:t>
            </a:r>
            <a:r>
              <a:rPr lang="fr-FR" i="1" dirty="0" err="1"/>
              <a:t>intensity</a:t>
            </a:r>
            <a:r>
              <a:rPr lang="fr-FR" i="1" dirty="0"/>
              <a:t> </a:t>
            </a:r>
            <a:r>
              <a:rPr lang="fr-FR" i="1" dirty="0" err="1"/>
              <a:t>using</a:t>
            </a:r>
            <a:r>
              <a:rPr lang="fr-FR" i="1" dirty="0"/>
              <a:t> LIU </a:t>
            </a:r>
            <a:r>
              <a:rPr lang="fr-FR" i="1" dirty="0" err="1"/>
              <a:t>beams</a:t>
            </a:r>
            <a:r>
              <a:rPr lang="fr-FR" i="1" dirty="0"/>
              <a:t> in the future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04D878-237C-FC44-A99D-08FB86DFF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16" y="1018530"/>
            <a:ext cx="4568183" cy="84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2107A-C536-8A4D-8A71-9B864666F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94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FC45-A75B-E043-A3D8-F1E95457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64357"/>
            <a:ext cx="11376025" cy="1065742"/>
          </a:xfrm>
        </p:spPr>
        <p:txBody>
          <a:bodyPr/>
          <a:lstStyle/>
          <a:p>
            <a:r>
              <a:rPr lang="fr-FR" sz="3200" dirty="0" err="1"/>
              <a:t>Fixed-Targets</a:t>
            </a:r>
            <a:r>
              <a:rPr lang="fr-FR" sz="3200" dirty="0"/>
              <a:t> (</a:t>
            </a:r>
            <a:r>
              <a:rPr lang="fr-FR" sz="3200" dirty="0" err="1"/>
              <a:t>Beam</a:t>
            </a:r>
            <a:r>
              <a:rPr lang="fr-FR" sz="3200" dirty="0"/>
              <a:t> Dumps) at CERN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CB20000-5116-CBA1-CF01-B84B5E6FA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30" y="2270713"/>
            <a:ext cx="3373182" cy="25298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256846-F89B-08E4-9646-CF6CAB7BA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942" y="2283115"/>
            <a:ext cx="3363478" cy="251598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9568D3D-2482-160D-D121-224241512610}"/>
              </a:ext>
            </a:extLst>
          </p:cNvPr>
          <p:cNvSpPr/>
          <p:nvPr/>
        </p:nvSpPr>
        <p:spPr>
          <a:xfrm>
            <a:off x="925038" y="115503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err="1"/>
              <a:t>Beam</a:t>
            </a:r>
            <a:r>
              <a:rPr lang="fr-FR" sz="2800" dirty="0"/>
              <a:t> Dumps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CEDFFE-7780-1349-FB96-EB6E8B7B4140}"/>
              </a:ext>
            </a:extLst>
          </p:cNvPr>
          <p:cNvSpPr txBox="1"/>
          <p:nvPr/>
        </p:nvSpPr>
        <p:spPr>
          <a:xfrm>
            <a:off x="1851890" y="5071902"/>
            <a:ext cx="914435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accent3"/>
                </a:solidFill>
              </a:rPr>
              <a:t>2 main constraints for Beam Instrumentation design</a:t>
            </a:r>
            <a:r>
              <a:rPr lang="en-US" sz="2400" b="1" dirty="0">
                <a:solidFill>
                  <a:schemeClr val="accent3"/>
                </a:solidFill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</a:rPr>
              <a:t>Material issue </a:t>
            </a:r>
            <a:r>
              <a:rPr lang="en-US" sz="2400" b="1" dirty="0">
                <a:solidFill>
                  <a:schemeClr val="accent3"/>
                </a:solidFill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chemeClr val="accent3"/>
                </a:solidFill>
              </a:rPr>
              <a:t>Power to handle with intercepting devices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</a:rPr>
              <a:t>Radiation level </a:t>
            </a:r>
            <a:endParaRPr lang="en-GB" sz="2400" b="1" dirty="0">
              <a:solidFill>
                <a:schemeClr val="accent3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C8BBF0-6FEB-516F-3984-0B06F7997A36}"/>
              </a:ext>
            </a:extLst>
          </p:cNvPr>
          <p:cNvSpPr txBox="1"/>
          <p:nvPr/>
        </p:nvSpPr>
        <p:spPr>
          <a:xfrm>
            <a:off x="6738889" y="1843157"/>
            <a:ext cx="3021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	SPS-300kW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9C31DF-145D-742D-61E6-7F48C7BDF7D8}"/>
              </a:ext>
            </a:extLst>
          </p:cNvPr>
          <p:cNvSpPr txBox="1"/>
          <p:nvPr/>
        </p:nvSpPr>
        <p:spPr>
          <a:xfrm>
            <a:off x="3146851" y="1843157"/>
            <a:ext cx="1718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LHC-560MJ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6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FC45-A75B-E043-A3D8-F1E95457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Performance and Limitations of </a:t>
            </a:r>
            <a:r>
              <a:rPr lang="fr-FR" sz="3200" dirty="0" err="1"/>
              <a:t>Beam</a:t>
            </a:r>
            <a:r>
              <a:rPr lang="fr-FR" sz="3200" dirty="0"/>
              <a:t> Instrumentation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1A8150-8280-1642-BD0F-8725AC7E8694}"/>
              </a:ext>
            </a:extLst>
          </p:cNvPr>
          <p:cNvSpPr txBox="1"/>
          <p:nvPr/>
        </p:nvSpPr>
        <p:spPr>
          <a:xfrm>
            <a:off x="832224" y="906464"/>
            <a:ext cx="1027532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800" dirty="0"/>
              <a:t>LHC and SPS dumps – </a:t>
            </a:r>
            <a:r>
              <a:rPr lang="fr-FR" sz="2800" dirty="0" err="1"/>
              <a:t>beam</a:t>
            </a:r>
            <a:r>
              <a:rPr lang="fr-FR" sz="2800" dirty="0"/>
              <a:t> dilution observation </a:t>
            </a:r>
            <a:r>
              <a:rPr lang="fr-FR" sz="2800" dirty="0" err="1"/>
              <a:t>systems</a:t>
            </a:r>
            <a:endParaRPr lang="fr-FR" sz="2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2EA385-6C63-A245-8EFD-9246F480CB02}"/>
              </a:ext>
            </a:extLst>
          </p:cNvPr>
          <p:cNvGrpSpPr/>
          <p:nvPr/>
        </p:nvGrpSpPr>
        <p:grpSpPr>
          <a:xfrm>
            <a:off x="642887" y="1870222"/>
            <a:ext cx="4711409" cy="4306846"/>
            <a:chOff x="-979966" y="2161464"/>
            <a:chExt cx="4711409" cy="43068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85A725-19E2-D545-AA26-C83D45644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979966" y="2161464"/>
              <a:ext cx="4711409" cy="353355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081FF8-99AD-9244-8B8B-46838BF98848}"/>
                </a:ext>
              </a:extLst>
            </p:cNvPr>
            <p:cNvSpPr txBox="1"/>
            <p:nvPr/>
          </p:nvSpPr>
          <p:spPr>
            <a:xfrm>
              <a:off x="265176" y="2161464"/>
              <a:ext cx="200054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fr-FR" u="sng" dirty="0"/>
                <a:t>LHC </a:t>
              </a:r>
              <a:r>
                <a:rPr lang="fr-FR" u="sng" dirty="0" err="1"/>
                <a:t>beam</a:t>
              </a:r>
              <a:r>
                <a:rPr lang="fr-FR" u="sng" dirty="0"/>
                <a:t> </a:t>
              </a:r>
              <a:r>
                <a:rPr lang="fr-FR" u="sng" dirty="0" err="1"/>
                <a:t>footprint</a:t>
              </a:r>
              <a:endParaRPr lang="fr-FR" u="sng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1A5AA9-7E97-A349-9041-2066299C9BDE}"/>
                </a:ext>
              </a:extLst>
            </p:cNvPr>
            <p:cNvSpPr txBox="1"/>
            <p:nvPr/>
          </p:nvSpPr>
          <p:spPr>
            <a:xfrm>
              <a:off x="417571" y="5821979"/>
              <a:ext cx="1526059" cy="6463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fr-FR" sz="1400" dirty="0" err="1"/>
                <a:t>Beam</a:t>
              </a:r>
              <a:r>
                <a:rPr lang="fr-FR" sz="1400" dirty="0"/>
                <a:t> sizes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fr-FR" sz="1400" dirty="0"/>
                <a:t>6mm@450GeV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fr-FR" sz="1400" dirty="0"/>
                <a:t>1.2mm@7TeV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2F4C098-7413-5046-8C0B-2D1C66EF2658}"/>
              </a:ext>
            </a:extLst>
          </p:cNvPr>
          <p:cNvSpPr txBox="1"/>
          <p:nvPr/>
        </p:nvSpPr>
        <p:spPr>
          <a:xfrm>
            <a:off x="642887" y="1466264"/>
            <a:ext cx="741228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dirty="0" err="1"/>
              <a:t>Using</a:t>
            </a:r>
            <a:r>
              <a:rPr lang="fr-FR" dirty="0"/>
              <a:t> a set of H-V kickers to </a:t>
            </a:r>
            <a:r>
              <a:rPr lang="fr-FR" dirty="0" err="1"/>
              <a:t>dilute</a:t>
            </a:r>
            <a:r>
              <a:rPr lang="fr-FR" dirty="0"/>
              <a:t> the </a:t>
            </a:r>
            <a:r>
              <a:rPr lang="fr-FR" dirty="0" err="1"/>
              <a:t>beam</a:t>
            </a:r>
            <a:r>
              <a:rPr lang="fr-FR" dirty="0"/>
              <a:t> power on the dump surface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C278A1-B28E-FB40-A216-A53D00463F17}"/>
              </a:ext>
            </a:extLst>
          </p:cNvPr>
          <p:cNvSpPr txBox="1"/>
          <p:nvPr/>
        </p:nvSpPr>
        <p:spPr>
          <a:xfrm>
            <a:off x="7730231" y="1991362"/>
            <a:ext cx="200054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u="sng" dirty="0"/>
              <a:t>SPS </a:t>
            </a:r>
            <a:r>
              <a:rPr lang="fr-FR" u="sng" dirty="0" err="1"/>
              <a:t>beam</a:t>
            </a:r>
            <a:r>
              <a:rPr lang="fr-FR" u="sng" dirty="0"/>
              <a:t> </a:t>
            </a:r>
            <a:r>
              <a:rPr lang="fr-FR" u="sng" dirty="0" err="1"/>
              <a:t>footprint</a:t>
            </a:r>
            <a:endParaRPr lang="fr-FR" u="sng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EC6C55-CF26-8B4B-9DB0-9DCC8A5CD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225" y="2516460"/>
            <a:ext cx="5055815" cy="3559799"/>
          </a:xfrm>
          <a:prstGeom prst="rect">
            <a:avLst/>
          </a:prstGeom>
          <a:ln>
            <a:solidFill>
              <a:srgbClr val="303030"/>
            </a:solidFill>
          </a:ln>
          <a:effectLst>
            <a:outerShdw blurRad="50800" dist="1905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E90A618-5FFA-6343-B087-CC343AD2E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26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FC45-A75B-E043-A3D8-F1E95457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Performance and Limitations of </a:t>
            </a:r>
            <a:r>
              <a:rPr lang="fr-FR" sz="3200" dirty="0" err="1"/>
              <a:t>Beam</a:t>
            </a:r>
            <a:r>
              <a:rPr lang="fr-FR" sz="3200" dirty="0"/>
              <a:t> Instrumentation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1A8150-8280-1642-BD0F-8725AC7E8694}"/>
              </a:ext>
            </a:extLst>
          </p:cNvPr>
          <p:cNvSpPr txBox="1"/>
          <p:nvPr/>
        </p:nvSpPr>
        <p:spPr>
          <a:xfrm>
            <a:off x="728351" y="906464"/>
            <a:ext cx="568768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 SPS Dump: Observation </a:t>
            </a:r>
            <a:r>
              <a:rPr lang="fr-FR" sz="2800" dirty="0" err="1"/>
              <a:t>Screen</a:t>
            </a:r>
            <a:endParaRPr lang="fr-FR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7ECBFD-08A6-BE47-9C54-AE83E89DF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33" y="5009279"/>
            <a:ext cx="2581403" cy="8796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F2BFDA-F795-C140-85A8-E49B322D9307}"/>
              </a:ext>
            </a:extLst>
          </p:cNvPr>
          <p:cNvSpPr txBox="1"/>
          <p:nvPr/>
        </p:nvSpPr>
        <p:spPr>
          <a:xfrm>
            <a:off x="331129" y="1434876"/>
            <a:ext cx="2339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rtl="0"/>
            <a:r>
              <a:rPr lang="en-US" b="1" i="1" kern="1200" dirty="0">
                <a:solidFill>
                  <a:srgbClr val="0070C0"/>
                </a:solidFill>
                <a:latin typeface="Arial"/>
              </a:rPr>
              <a:t>Screen underneath circulating beam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C4949F-7496-C843-93D7-2165EDB451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96" t="5447" r="7120" b="19804"/>
          <a:stretch/>
        </p:blipFill>
        <p:spPr>
          <a:xfrm>
            <a:off x="275459" y="2075370"/>
            <a:ext cx="2443148" cy="27331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2F97F3-2411-2F44-BCD2-21A99ABB9AE2}"/>
              </a:ext>
            </a:extLst>
          </p:cNvPr>
          <p:cNvSpPr txBox="1"/>
          <p:nvPr/>
        </p:nvSpPr>
        <p:spPr>
          <a:xfrm>
            <a:off x="2887838" y="2894631"/>
            <a:ext cx="2110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1219170" rtl="0">
              <a:buFont typeface="Courier New" panose="02070309020205020404" pitchFamily="49" charset="0"/>
              <a:buChar char="o"/>
            </a:pPr>
            <a:r>
              <a:rPr lang="en-US" sz="1200" b="1" i="1" kern="1200" dirty="0">
                <a:solidFill>
                  <a:srgbClr val="00B050"/>
                </a:solidFill>
                <a:latin typeface="Arial"/>
              </a:rPr>
              <a:t>17m long optical line</a:t>
            </a:r>
          </a:p>
          <a:p>
            <a:pPr marL="285750" indent="-285750" algn="just" defTabSz="1219170" rtl="0">
              <a:buFont typeface="Courier New" panose="02070309020205020404" pitchFamily="49" charset="0"/>
              <a:buChar char="o"/>
            </a:pPr>
            <a:r>
              <a:rPr lang="en-US" sz="1200" b="1" i="1" dirty="0">
                <a:solidFill>
                  <a:srgbClr val="00B050"/>
                </a:solidFill>
                <a:latin typeface="Arial"/>
              </a:rPr>
              <a:t>Set of high-quality mirrors </a:t>
            </a:r>
          </a:p>
          <a:p>
            <a:pPr marL="285750" indent="-285750" algn="just" defTabSz="1219170" rtl="0">
              <a:buFont typeface="Courier New" panose="02070309020205020404" pitchFamily="49" charset="0"/>
              <a:buChar char="o"/>
            </a:pPr>
            <a:r>
              <a:rPr lang="en-US" sz="1200" b="1" i="1" dirty="0">
                <a:solidFill>
                  <a:srgbClr val="00B050"/>
                </a:solidFill>
                <a:latin typeface="Arial"/>
              </a:rPr>
              <a:t>F600mm focal length camera lens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965516-E0D5-EE49-9341-10F33948311A}"/>
              </a:ext>
            </a:extLst>
          </p:cNvPr>
          <p:cNvSpPr txBox="1"/>
          <p:nvPr/>
        </p:nvSpPr>
        <p:spPr>
          <a:xfrm>
            <a:off x="7081009" y="5851566"/>
            <a:ext cx="4707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rtl="0"/>
            <a:r>
              <a:rPr lang="en-US" b="1" i="1" kern="1200" dirty="0">
                <a:solidFill>
                  <a:srgbClr val="0070C0"/>
                </a:solidFill>
                <a:latin typeface="Arial"/>
              </a:rPr>
              <a:t>Standard digital Camera inside Shielding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C61A83-6027-ED49-9A1B-E1A2F3D3AD2C}"/>
              </a:ext>
            </a:extLst>
          </p:cNvPr>
          <p:cNvSpPr txBox="1"/>
          <p:nvPr/>
        </p:nvSpPr>
        <p:spPr>
          <a:xfrm>
            <a:off x="2354489" y="4608349"/>
            <a:ext cx="62837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000" dirty="0">
                <a:solidFill>
                  <a:srgbClr val="FF0000"/>
                </a:solidFill>
              </a:rPr>
              <a:t>Al</a:t>
            </a:r>
            <a:r>
              <a:rPr lang="fr-FR" sz="1000" baseline="-25000" dirty="0">
                <a:solidFill>
                  <a:srgbClr val="FF0000"/>
                </a:solidFill>
              </a:rPr>
              <a:t>2</a:t>
            </a:r>
            <a:r>
              <a:rPr lang="fr-FR" sz="1000" dirty="0">
                <a:solidFill>
                  <a:srgbClr val="FF0000"/>
                </a:solidFill>
              </a:rPr>
              <a:t>O</a:t>
            </a:r>
            <a:r>
              <a:rPr lang="fr-FR" sz="1000" baseline="-25000" dirty="0">
                <a:solidFill>
                  <a:srgbClr val="FF0000"/>
                </a:solidFill>
              </a:rPr>
              <a:t>3</a:t>
            </a:r>
            <a:r>
              <a:rPr lang="fr-FR" sz="1000" dirty="0">
                <a:solidFill>
                  <a:srgbClr val="FF0000"/>
                </a:solidFill>
              </a:rPr>
              <a:t>:CrO</a:t>
            </a:r>
            <a:r>
              <a:rPr lang="fr-FR" sz="1000" baseline="-25000" dirty="0">
                <a:solidFill>
                  <a:srgbClr val="FF0000"/>
                </a:solidFill>
              </a:rPr>
              <a:t>2</a:t>
            </a:r>
          </a:p>
          <a:p>
            <a:pPr algn="l"/>
            <a:r>
              <a:rPr lang="fr-FR" sz="1000" dirty="0">
                <a:solidFill>
                  <a:srgbClr val="FF0000"/>
                </a:solidFill>
              </a:rPr>
              <a:t>1mm </a:t>
            </a:r>
            <a:r>
              <a:rPr lang="fr-FR" sz="1000" dirty="0" err="1">
                <a:solidFill>
                  <a:srgbClr val="FF0000"/>
                </a:solidFill>
              </a:rPr>
              <a:t>thick</a:t>
            </a:r>
            <a:endParaRPr lang="fr-FR" sz="10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C9FBB6-D3B8-8A44-ABE8-2C525AF1A360}"/>
              </a:ext>
            </a:extLst>
          </p:cNvPr>
          <p:cNvSpPr txBox="1"/>
          <p:nvPr/>
        </p:nvSpPr>
        <p:spPr>
          <a:xfrm>
            <a:off x="180923" y="6098433"/>
            <a:ext cx="42864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000" i="1" dirty="0"/>
              <a:t>S. Burger et al, ‘New CERN SPS </a:t>
            </a:r>
            <a:r>
              <a:rPr lang="fr-FR" sz="1000" i="1" dirty="0" err="1"/>
              <a:t>Beam</a:t>
            </a:r>
            <a:r>
              <a:rPr lang="fr-FR" sz="1000" i="1" dirty="0"/>
              <a:t> Dump Imaging System’, IBIC 2021  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DE72E04-432E-4741-969D-D5A9C2922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EFFD09-C4B8-B39F-BD31-AE5D01F4372A}"/>
              </a:ext>
            </a:extLst>
          </p:cNvPr>
          <p:cNvGrpSpPr/>
          <p:nvPr/>
        </p:nvGrpSpPr>
        <p:grpSpPr>
          <a:xfrm>
            <a:off x="5061896" y="1666475"/>
            <a:ext cx="7204739" cy="4052666"/>
            <a:chOff x="5061896" y="1666475"/>
            <a:chExt cx="7204739" cy="405266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A9387DE-F01D-B946-BD86-142573296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1896" y="1666475"/>
              <a:ext cx="7204739" cy="405266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447737-6C53-6D9A-831E-B74424093B46}"/>
                </a:ext>
              </a:extLst>
            </p:cNvPr>
            <p:cNvSpPr/>
            <p:nvPr/>
          </p:nvSpPr>
          <p:spPr>
            <a:xfrm>
              <a:off x="7631906" y="2114550"/>
              <a:ext cx="488157" cy="255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71E45D4-BD07-E029-710F-612E26E5B7D4}"/>
              </a:ext>
            </a:extLst>
          </p:cNvPr>
          <p:cNvSpPr txBox="1"/>
          <p:nvPr/>
        </p:nvSpPr>
        <p:spPr>
          <a:xfrm>
            <a:off x="7693195" y="1739444"/>
            <a:ext cx="85373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i="1" dirty="0"/>
              <a:t>Circulating beam</a:t>
            </a:r>
            <a:endParaRPr lang="en-GB" sz="1050" i="1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283B42-DC6B-1C71-B45A-47A2DDFBA16C}"/>
              </a:ext>
            </a:extLst>
          </p:cNvPr>
          <p:cNvCxnSpPr>
            <a:cxnSpLocks/>
          </p:cNvCxnSpPr>
          <p:nvPr/>
        </p:nvCxnSpPr>
        <p:spPr>
          <a:xfrm flipH="1" flipV="1">
            <a:off x="7785831" y="2128837"/>
            <a:ext cx="438150" cy="23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E341356-2C6F-CF9A-B542-59CE8EB0F35E}"/>
              </a:ext>
            </a:extLst>
          </p:cNvPr>
          <p:cNvCxnSpPr>
            <a:cxnSpLocks/>
          </p:cNvCxnSpPr>
          <p:nvPr/>
        </p:nvCxnSpPr>
        <p:spPr>
          <a:xfrm flipH="1">
            <a:off x="7718764" y="2242243"/>
            <a:ext cx="438150" cy="4763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2B7EEAE-1DBE-F3D6-2DD2-2437A6B1C2E1}"/>
              </a:ext>
            </a:extLst>
          </p:cNvPr>
          <p:cNvSpPr txBox="1"/>
          <p:nvPr/>
        </p:nvSpPr>
        <p:spPr>
          <a:xfrm>
            <a:off x="7693195" y="2302710"/>
            <a:ext cx="85373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i="1" dirty="0">
                <a:solidFill>
                  <a:schemeClr val="accent3"/>
                </a:solidFill>
              </a:rPr>
              <a:t>Dumped beam</a:t>
            </a:r>
            <a:endParaRPr lang="en-GB" sz="1050" i="1" dirty="0">
              <a:solidFill>
                <a:schemeClr val="accent3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06DE79-48CF-95F4-9F28-21ADE48D5B54}"/>
              </a:ext>
            </a:extLst>
          </p:cNvPr>
          <p:cNvSpPr txBox="1"/>
          <p:nvPr/>
        </p:nvSpPr>
        <p:spPr>
          <a:xfrm>
            <a:off x="4160490" y="1462445"/>
            <a:ext cx="73962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b="1" dirty="0">
                <a:solidFill>
                  <a:schemeClr val="tx2"/>
                </a:solidFill>
              </a:rPr>
              <a:t>DUMP </a:t>
            </a:r>
            <a:endParaRPr lang="en-GB" b="1" dirty="0">
              <a:solidFill>
                <a:schemeClr val="tx2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16F88B-04C2-D092-D1DC-BBD361B230E1}"/>
              </a:ext>
            </a:extLst>
          </p:cNvPr>
          <p:cNvCxnSpPr>
            <a:stCxn id="3" idx="2"/>
          </p:cNvCxnSpPr>
          <p:nvPr/>
        </p:nvCxnSpPr>
        <p:spPr>
          <a:xfrm>
            <a:off x="4530303" y="1739444"/>
            <a:ext cx="834177" cy="232762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711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FC45-A75B-E043-A3D8-F1E95457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Performance and Limitations of </a:t>
            </a:r>
            <a:r>
              <a:rPr lang="fr-FR" sz="3200" dirty="0" err="1"/>
              <a:t>Beam</a:t>
            </a:r>
            <a:r>
              <a:rPr lang="fr-FR" sz="3200" dirty="0"/>
              <a:t> Instrumentation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1A8150-8280-1642-BD0F-8725AC7E8694}"/>
              </a:ext>
            </a:extLst>
          </p:cNvPr>
          <p:cNvSpPr txBox="1"/>
          <p:nvPr/>
        </p:nvSpPr>
        <p:spPr>
          <a:xfrm>
            <a:off x="728351" y="906464"/>
            <a:ext cx="1027532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SPS Dump: Camera Settings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96BC137-D511-6646-80FD-151C409BA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181" y="1439335"/>
            <a:ext cx="3458302" cy="39559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CFEF5B-427B-D549-AF84-FF3D662E4525}"/>
              </a:ext>
            </a:extLst>
          </p:cNvPr>
          <p:cNvSpPr/>
          <p:nvPr/>
        </p:nvSpPr>
        <p:spPr>
          <a:xfrm>
            <a:off x="515925" y="1876058"/>
            <a:ext cx="663827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fr-FR" sz="2000" dirty="0"/>
              <a:t>The acquisition system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based</a:t>
            </a:r>
            <a:r>
              <a:rPr lang="fr-FR" sz="2000" dirty="0"/>
              <a:t> on </a:t>
            </a:r>
            <a:r>
              <a:rPr lang="fr-FR" sz="2000" b="1" dirty="0"/>
              <a:t>the </a:t>
            </a:r>
            <a:r>
              <a:rPr lang="fr-FR" sz="2000" b="1" dirty="0" err="1"/>
              <a:t>decay</a:t>
            </a:r>
            <a:r>
              <a:rPr lang="fr-FR" sz="2000" b="1" dirty="0"/>
              <a:t> time of the Chromox screen</a:t>
            </a:r>
            <a:r>
              <a:rPr lang="fr-FR" sz="2000" dirty="0"/>
              <a:t> </a:t>
            </a:r>
            <a:r>
              <a:rPr lang="fr-FR" sz="2000" dirty="0" err="1"/>
              <a:t>which</a:t>
            </a:r>
            <a:r>
              <a:rPr lang="fr-FR" sz="2000" dirty="0"/>
              <a:t> can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quite</a:t>
            </a:r>
            <a:r>
              <a:rPr lang="fr-FR" sz="2000" dirty="0"/>
              <a:t> long i.e. &gt; few 100ms; saturation </a:t>
            </a:r>
            <a:r>
              <a:rPr lang="fr-FR" sz="2000" dirty="0" err="1"/>
              <a:t>level</a:t>
            </a:r>
            <a:r>
              <a:rPr lang="fr-FR" sz="2000" dirty="0"/>
              <a:t> </a:t>
            </a:r>
            <a:r>
              <a:rPr lang="fr-FR" sz="2000" dirty="0" err="1"/>
              <a:t>depending</a:t>
            </a:r>
            <a:r>
              <a:rPr lang="fr-FR" sz="2000" dirty="0"/>
              <a:t> on </a:t>
            </a:r>
            <a:r>
              <a:rPr lang="fr-FR" sz="2000" dirty="0" err="1"/>
              <a:t>beam</a:t>
            </a:r>
            <a:r>
              <a:rPr lang="fr-FR" sz="2000" dirty="0"/>
              <a:t> </a:t>
            </a:r>
            <a:r>
              <a:rPr lang="fr-FR" sz="2000" dirty="0" err="1"/>
              <a:t>intensity</a:t>
            </a:r>
            <a:r>
              <a:rPr lang="fr-FR" sz="2000" dirty="0"/>
              <a:t>, size and dilution </a:t>
            </a:r>
            <a:r>
              <a:rPr lang="fr-FR" sz="2000" dirty="0" err="1"/>
              <a:t>strength</a:t>
            </a:r>
            <a:endParaRPr lang="fr-FR" sz="2000" dirty="0"/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fr-FR" sz="2000" dirty="0"/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fr-FR" sz="2000" b="1" dirty="0"/>
              <a:t>Multiple images </a:t>
            </a:r>
            <a:r>
              <a:rPr lang="fr-FR" sz="2000" dirty="0"/>
              <a:t>(@35Hz) are </a:t>
            </a:r>
            <a:r>
              <a:rPr lang="fr-FR" sz="2000" dirty="0" err="1"/>
              <a:t>stored</a:t>
            </a:r>
            <a:r>
              <a:rPr lang="fr-FR" sz="2000" dirty="0"/>
              <a:t> as </a:t>
            </a:r>
            <a:r>
              <a:rPr lang="fr-FR" sz="2000" dirty="0" err="1"/>
              <a:t>soon</a:t>
            </a:r>
            <a:r>
              <a:rPr lang="fr-FR" sz="2000" dirty="0"/>
              <a:t> as a trigger </a:t>
            </a:r>
            <a:r>
              <a:rPr lang="fr-FR" sz="2000" dirty="0" err="1"/>
              <a:t>event</a:t>
            </a:r>
            <a:r>
              <a:rPr lang="fr-FR" sz="2000" dirty="0"/>
              <a:t> - </a:t>
            </a:r>
            <a:r>
              <a:rPr lang="fr-FR" sz="2000" dirty="0" err="1"/>
              <a:t>from</a:t>
            </a:r>
            <a:r>
              <a:rPr lang="fr-FR" sz="2000" dirty="0"/>
              <a:t> the extraction kicker system -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received</a:t>
            </a:r>
            <a:r>
              <a:rPr lang="fr-FR" sz="2000" dirty="0"/>
              <a:t>.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fr-FR" sz="2000" dirty="0"/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fr-FR" sz="2000" dirty="0"/>
              <a:t>The </a:t>
            </a:r>
            <a:r>
              <a:rPr lang="fr-FR" sz="2000" b="1" dirty="0"/>
              <a:t>on-line SW</a:t>
            </a:r>
            <a:r>
              <a:rPr lang="fr-FR" sz="2000" dirty="0"/>
              <a:t> </a:t>
            </a:r>
            <a:r>
              <a:rPr lang="fr-FR" sz="2000" dirty="0" err="1"/>
              <a:t>performs</a:t>
            </a:r>
            <a:r>
              <a:rPr lang="fr-FR" sz="2000" dirty="0"/>
              <a:t> the </a:t>
            </a:r>
            <a:r>
              <a:rPr lang="fr-FR" sz="2000" dirty="0" err="1"/>
              <a:t>selection</a:t>
            </a:r>
            <a:r>
              <a:rPr lang="fr-FR" sz="2000" dirty="0"/>
              <a:t> of the </a:t>
            </a:r>
            <a:r>
              <a:rPr lang="fr-FR" sz="2000" b="1" dirty="0"/>
              <a:t>first non-</a:t>
            </a:r>
            <a:r>
              <a:rPr lang="fr-FR" sz="2000" b="1" dirty="0" err="1"/>
              <a:t>saturated</a:t>
            </a:r>
            <a:r>
              <a:rPr lang="fr-FR" sz="2000" b="1" dirty="0"/>
              <a:t> image</a:t>
            </a:r>
            <a:r>
              <a:rPr lang="fr-FR" sz="20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7E29E5-F6D5-DF48-9C00-70B5CDD9C446}"/>
              </a:ext>
            </a:extLst>
          </p:cNvPr>
          <p:cNvSpPr txBox="1"/>
          <p:nvPr/>
        </p:nvSpPr>
        <p:spPr>
          <a:xfrm>
            <a:off x="180923" y="6098433"/>
            <a:ext cx="42864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000" i="1" dirty="0"/>
              <a:t>S. Burger et al, ‘New CERN SPS </a:t>
            </a:r>
            <a:r>
              <a:rPr lang="fr-FR" sz="1000" i="1" dirty="0" err="1"/>
              <a:t>Beam</a:t>
            </a:r>
            <a:r>
              <a:rPr lang="fr-FR" sz="1000" i="1" dirty="0"/>
              <a:t> Dump Imaging System’, IBIC 2021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92ACD-6D7E-E14C-BECE-6143212BD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41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FC45-A75B-E043-A3D8-F1E95457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Performance and Limitations of </a:t>
            </a:r>
            <a:r>
              <a:rPr lang="fr-FR" sz="3200" dirty="0" err="1"/>
              <a:t>Beam</a:t>
            </a:r>
            <a:r>
              <a:rPr lang="fr-FR" sz="3200" dirty="0"/>
              <a:t> Instrumentation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23603C-E9C1-9B4F-9E84-08B8753D1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986" y="906464"/>
            <a:ext cx="6004989" cy="32414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5F2F22-BFD1-8F47-ABCC-1BE870FE339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07988" y="2152748"/>
            <a:ext cx="5128329" cy="3581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D8E7F7-AACD-3444-B8E7-E4C15514AB46}"/>
              </a:ext>
            </a:extLst>
          </p:cNvPr>
          <p:cNvSpPr txBox="1"/>
          <p:nvPr/>
        </p:nvSpPr>
        <p:spPr>
          <a:xfrm>
            <a:off x="3989960" y="5888496"/>
            <a:ext cx="801501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b="1" dirty="0"/>
              <a:t>4x </a:t>
            </a:r>
            <a:r>
              <a:rPr lang="fr-FR" b="1" dirty="0" err="1"/>
              <a:t>Beam</a:t>
            </a:r>
            <a:r>
              <a:rPr lang="fr-FR" b="1" dirty="0"/>
              <a:t> position monitors, 1x </a:t>
            </a:r>
            <a:r>
              <a:rPr lang="fr-FR" b="1" dirty="0" err="1"/>
              <a:t>Beam</a:t>
            </a:r>
            <a:r>
              <a:rPr lang="fr-FR" b="1" dirty="0"/>
              <a:t> </a:t>
            </a:r>
            <a:r>
              <a:rPr lang="fr-FR" b="1" dirty="0" err="1"/>
              <a:t>current</a:t>
            </a:r>
            <a:r>
              <a:rPr lang="fr-FR" b="1" dirty="0"/>
              <a:t> transformer and 4x </a:t>
            </a:r>
            <a:r>
              <a:rPr lang="fr-FR" b="1" dirty="0" err="1"/>
              <a:t>Screens</a:t>
            </a:r>
            <a:endParaRPr lang="fr-FR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CDCB7B-3C45-3E42-8716-FE0F43BD5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88" y="1018530"/>
            <a:ext cx="4568183" cy="84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96F9C8-623B-2E44-9846-85B44F1916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5755" y="4327615"/>
            <a:ext cx="1790073" cy="1046109"/>
          </a:xfrm>
          <a:prstGeom prst="rect">
            <a:avLst/>
          </a:prstGeom>
        </p:spPr>
      </p:pic>
      <p:pic>
        <p:nvPicPr>
          <p:cNvPr id="11" name="Picture 3" descr="G:\Departments\AB\Groups\BI\Sections\PM\Stephane\BTV\HiRadMat TT66\BTV_BPKG\Pictures\IMG_20150710_144815.jpg">
            <a:extLst>
              <a:ext uri="{FF2B5EF4-FFF2-40B4-BE49-F238E27FC236}">
                <a16:creationId xmlns:a16="http://schemas.microsoft.com/office/drawing/2014/main" id="{6622B98E-9470-0142-8266-432C42425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" t="22392" r="25456" b="42261"/>
          <a:stretch>
            <a:fillRect/>
          </a:stretch>
        </p:blipFill>
        <p:spPr bwMode="auto">
          <a:xfrm>
            <a:off x="9702489" y="4418826"/>
            <a:ext cx="1858161" cy="85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058782-AB38-7E45-9086-EB7AAB4001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3346" y="4423280"/>
            <a:ext cx="959411" cy="828861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3C2F3-CAC9-AF4A-9DA1-40C6953F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19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1A8150-8280-1642-BD0F-8725AC7E8694}"/>
              </a:ext>
            </a:extLst>
          </p:cNvPr>
          <p:cNvSpPr txBox="1"/>
          <p:nvPr/>
        </p:nvSpPr>
        <p:spPr>
          <a:xfrm>
            <a:off x="1131962" y="1044698"/>
            <a:ext cx="1027532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800" dirty="0"/>
              <a:t> Noise / Perturbation on Electro-</a:t>
            </a:r>
            <a:r>
              <a:rPr lang="fr-FR" sz="2800" dirty="0" err="1"/>
              <a:t>magnetic</a:t>
            </a:r>
            <a:r>
              <a:rPr lang="fr-FR" sz="2800" dirty="0"/>
              <a:t> monitors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C2BBB4-83D1-EE44-8BC2-CC16A4719E0E}"/>
              </a:ext>
            </a:extLst>
          </p:cNvPr>
          <p:cNvSpPr txBox="1"/>
          <p:nvPr/>
        </p:nvSpPr>
        <p:spPr>
          <a:xfrm>
            <a:off x="1964320" y="1780108"/>
            <a:ext cx="922528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2000" u="sng" dirty="0"/>
              <a:t>Beam position monitor - </a:t>
            </a:r>
            <a:r>
              <a:rPr lang="fr-FR" sz="2000" b="1" u="sng" dirty="0">
                <a:solidFill>
                  <a:srgbClr val="00B050"/>
                </a:solidFill>
              </a:rPr>
              <a:t>No </a:t>
            </a:r>
            <a:r>
              <a:rPr lang="fr-FR" sz="2000" b="1" u="sng" dirty="0" err="1">
                <a:solidFill>
                  <a:srgbClr val="00B050"/>
                </a:solidFill>
              </a:rPr>
              <a:t>target</a:t>
            </a:r>
            <a:r>
              <a:rPr lang="fr-FR" sz="2000" b="1" u="sng" dirty="0">
                <a:solidFill>
                  <a:srgbClr val="00B050"/>
                </a:solidFill>
              </a:rPr>
              <a:t> </a:t>
            </a:r>
            <a:r>
              <a:rPr lang="fr-FR" sz="2000" u="sng" dirty="0"/>
              <a:t>– BPM524 in front of the </a:t>
            </a:r>
            <a:r>
              <a:rPr lang="fr-FR" sz="2000" u="sng" dirty="0" err="1"/>
              <a:t>experimental</a:t>
            </a:r>
            <a:r>
              <a:rPr lang="fr-FR" sz="2000" u="sng" dirty="0"/>
              <a:t> stations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D6A9CFD8-2739-C541-9EA9-AA72AD85D5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t="6889" r="6905" b="70832"/>
          <a:stretch/>
        </p:blipFill>
        <p:spPr bwMode="auto">
          <a:xfrm>
            <a:off x="1964320" y="2285997"/>
            <a:ext cx="8441046" cy="305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8F086FC-CC0F-FF41-841E-4E59958CC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fr-FR" sz="3200" dirty="0"/>
              <a:t>Performance and Limitations of </a:t>
            </a:r>
            <a:r>
              <a:rPr lang="fr-FR" sz="3200" dirty="0" err="1"/>
              <a:t>Beam</a:t>
            </a:r>
            <a:r>
              <a:rPr lang="fr-FR" sz="3200" dirty="0"/>
              <a:t> Instrumentation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EFC593-C930-B745-9A5D-F94BCB2B8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05" y="5541879"/>
            <a:ext cx="2366066" cy="43590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CE463D-D7E6-1E40-A4C1-4D564029DEE8}"/>
              </a:ext>
            </a:extLst>
          </p:cNvPr>
          <p:cNvSpPr txBox="1"/>
          <p:nvPr/>
        </p:nvSpPr>
        <p:spPr>
          <a:xfrm>
            <a:off x="61664" y="6117141"/>
            <a:ext cx="133049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000" i="1" dirty="0" err="1"/>
              <a:t>T</a:t>
            </a:r>
            <a:r>
              <a:rPr lang="fr-FR" sz="1000" i="1" dirty="0"/>
              <a:t>. Lefevre, </a:t>
            </a:r>
            <a:r>
              <a:rPr lang="fr-FR" sz="1000" i="1" dirty="0" err="1"/>
              <a:t>unpublished</a:t>
            </a:r>
            <a:endParaRPr lang="fr-FR" sz="1000" i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494497-6FDF-9E4D-AF1C-D9B3424A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B4175A-4952-74CD-0AD9-C6D10F3DC305}"/>
              </a:ext>
            </a:extLst>
          </p:cNvPr>
          <p:cNvSpPr/>
          <p:nvPr/>
        </p:nvSpPr>
        <p:spPr>
          <a:xfrm>
            <a:off x="5427618" y="2984863"/>
            <a:ext cx="385354" cy="156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AA0DB3-D83E-D190-9F63-1C78C503727B}"/>
              </a:ext>
            </a:extLst>
          </p:cNvPr>
          <p:cNvSpPr/>
          <p:nvPr/>
        </p:nvSpPr>
        <p:spPr>
          <a:xfrm>
            <a:off x="9632236" y="2984863"/>
            <a:ext cx="385354" cy="156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378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rporate 16x9_PPT_Arial" id="{569F216B-1B24-6141-93CF-C73AF1D64B76}" vid="{4EA1D941-2A3C-524E-9DAF-1A4982674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20210211-BWS-Commissioning-status</Template>
  <TotalTime>31781</TotalTime>
  <Words>1913</Words>
  <Application>Microsoft Office PowerPoint</Application>
  <PresentationFormat>Widescreen</PresentationFormat>
  <Paragraphs>368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Century Gothic</vt:lpstr>
      <vt:lpstr>Courier New</vt:lpstr>
      <vt:lpstr>Symbol</vt:lpstr>
      <vt:lpstr>Times New Roman</vt:lpstr>
      <vt:lpstr>Wingdings</vt:lpstr>
      <vt:lpstr>Wingdings 3</vt:lpstr>
      <vt:lpstr>Office Theme</vt:lpstr>
      <vt:lpstr>Beam Instrumentation On Fixed Target Experiments at CERN</vt:lpstr>
      <vt:lpstr>Outline</vt:lpstr>
      <vt:lpstr>Fixed-Targets at CERN</vt:lpstr>
      <vt:lpstr>Fixed-Targets (Beam Dumps) at CERN</vt:lpstr>
      <vt:lpstr>Performance and Limitations of Beam Instrumentation </vt:lpstr>
      <vt:lpstr>Performance and Limitations of Beam Instrumentation </vt:lpstr>
      <vt:lpstr>Performance and Limitations of Beam Instrumentation </vt:lpstr>
      <vt:lpstr>Performance and Limitations of Beam Instrumentation </vt:lpstr>
      <vt:lpstr>Performance and Limitations of Beam Instrumentation </vt:lpstr>
      <vt:lpstr>Performance and Limitations of Beam Instrumentation </vt:lpstr>
      <vt:lpstr>Performance and Limitations of Beam Instrumentation</vt:lpstr>
      <vt:lpstr>Performance and Limitations of Beam Instrumentation</vt:lpstr>
      <vt:lpstr>Performance and Limitations of Beam Instrumentation</vt:lpstr>
      <vt:lpstr>Performance and Limitations of beam instrumentation</vt:lpstr>
      <vt:lpstr>Performance and Limitations of beam instrumentation</vt:lpstr>
      <vt:lpstr>R&amp;D on Rad-tolerant Camera</vt:lpstr>
      <vt:lpstr>MC BeamCam Irradiation Test Preliminary Results</vt:lpstr>
      <vt:lpstr>R&amp;D on Optical lines using Machine Learning</vt:lpstr>
      <vt:lpstr>R&amp;D on Optical lines using Machine Learning</vt:lpstr>
      <vt:lpstr>Conclusions</vt:lpstr>
      <vt:lpstr>Thanks for your attention   A big thanks to all colleagues at CERN and elsewhere </vt:lpstr>
      <vt:lpstr>PowerPoint Presentation</vt:lpstr>
      <vt:lpstr>Performance and Limitations of beam instrumentation (1)</vt:lpstr>
      <vt:lpstr>Performance and Limitations of beam instrumentation (3)</vt:lpstr>
      <vt:lpstr>Performance and Limitations of Beam Instrumentation </vt:lpstr>
      <vt:lpstr>Performance and Limitations of beam instrumentation</vt:lpstr>
      <vt:lpstr>Performance and Limitations of beam instrumentation</vt:lpstr>
      <vt:lpstr>Performance and Limitations of beam instrumentation</vt:lpstr>
      <vt:lpstr>Performance and Limitations of beam instrumentation</vt:lpstr>
      <vt:lpstr>R&amp;D on Optical lines using Fibre Bundle</vt:lpstr>
      <vt:lpstr>R&amp;D on Optical lines using Fibre Bundle</vt:lpstr>
      <vt:lpstr>PowerPoint Presentation</vt:lpstr>
      <vt:lpstr>Fixed-target / Beam dumps beam parameters at CERN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Jonathan Emery</dc:creator>
  <cp:lastModifiedBy>Stephane Burger</cp:lastModifiedBy>
  <cp:revision>1626</cp:revision>
  <dcterms:created xsi:type="dcterms:W3CDTF">2021-02-08T12:58:52Z</dcterms:created>
  <dcterms:modified xsi:type="dcterms:W3CDTF">2022-09-20T10:43:08Z</dcterms:modified>
</cp:coreProperties>
</file>