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70" r:id="rId9"/>
    <p:sldId id="271" r:id="rId10"/>
    <p:sldId id="263" r:id="rId11"/>
    <p:sldId id="264" r:id="rId12"/>
    <p:sldId id="274" r:id="rId13"/>
    <p:sldId id="275" r:id="rId14"/>
    <p:sldId id="260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3"/>
  </p:normalViewPr>
  <p:slideViewPr>
    <p:cSldViewPr snapToGrid="0" snapToObjects="1" showGuides="1">
      <p:cViewPr varScale="1">
        <p:scale>
          <a:sx n="81" d="100"/>
          <a:sy n="81" d="100"/>
        </p:scale>
        <p:origin x="754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weld sample forgings, 12 horn forgings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9/20/2022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M.Lee</a:t>
            </a:r>
            <a:r>
              <a:rPr lang="en-US" dirty="0"/>
              <a:t> | LBNF Horns and Challenges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9/19/2022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D0AF3-8CE9-434E-8948-0E112C199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Meredith Lee</a:t>
            </a:r>
          </a:p>
          <a:p>
            <a:r>
              <a:rPr lang="en-US" dirty="0"/>
              <a:t>Accelerator Division/Target Systems Department </a:t>
            </a:r>
          </a:p>
          <a:p>
            <a:r>
              <a:rPr lang="en-US" dirty="0"/>
              <a:t>9/20/2022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DCB8F-C6A4-4F27-9807-2F341A8CE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LBNF Horns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97924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16770-D1EA-A4F8-A8C2-78E89248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1"/>
            <a:ext cx="7896519" cy="5059363"/>
          </a:xfrm>
        </p:spPr>
        <p:txBody>
          <a:bodyPr/>
          <a:lstStyle/>
          <a:p>
            <a:r>
              <a:rPr lang="en-US" dirty="0"/>
              <a:t>Horn B and C forgings are large and numerous</a:t>
            </a:r>
          </a:p>
          <a:p>
            <a:pPr lvl="1"/>
            <a:r>
              <a:rPr lang="en-US" dirty="0"/>
              <a:t>Total of 24 horn and weld sample forgings</a:t>
            </a:r>
          </a:p>
          <a:p>
            <a:r>
              <a:rPr lang="en-US" dirty="0"/>
              <a:t>Expensive and long lead time</a:t>
            </a:r>
          </a:p>
          <a:p>
            <a:pPr lvl="1"/>
            <a:r>
              <a:rPr lang="en-US" dirty="0"/>
              <a:t>Estimated cost: $750k for horn forgings</a:t>
            </a:r>
          </a:p>
          <a:p>
            <a:pPr lvl="1"/>
            <a:r>
              <a:rPr lang="en-US" dirty="0"/>
              <a:t>Lead time based on Horn A experience: 5 months (only 3 forgings)</a:t>
            </a:r>
          </a:p>
          <a:p>
            <a:r>
              <a:rPr lang="en-US" dirty="0"/>
              <a:t>Only one vendor qualified for this job</a:t>
            </a:r>
          </a:p>
          <a:p>
            <a:pPr lvl="1"/>
            <a:r>
              <a:rPr lang="en-US" dirty="0"/>
              <a:t>Excellent work for </a:t>
            </a:r>
            <a:r>
              <a:rPr lang="en-US" dirty="0" err="1"/>
              <a:t>NuMI</a:t>
            </a:r>
            <a:r>
              <a:rPr lang="en-US" dirty="0"/>
              <a:t>, BNB, and prototype Horn A</a:t>
            </a:r>
          </a:p>
          <a:p>
            <a:pPr lvl="1"/>
            <a:r>
              <a:rPr lang="en-US" dirty="0"/>
              <a:t>Procuring all at once requires significant accommodation from vendor</a:t>
            </a:r>
          </a:p>
          <a:p>
            <a:r>
              <a:rPr lang="en-US" dirty="0"/>
              <a:t>Machining vendor options also limited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790FD-12FE-267D-9697-27F53576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Horns B and C Forgings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1BE9-8C81-B21D-935C-D2D330640B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853D-76D0-17DB-451F-511B81367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C5AE-A3B2-2281-A8AE-5DDEACA2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8D2EB3D5-D5D9-083A-BA08-6A475EC42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0"/>
          <a:stretch/>
        </p:blipFill>
        <p:spPr>
          <a:xfrm rot="5400000">
            <a:off x="8333935" y="1766314"/>
            <a:ext cx="3656320" cy="3450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F072B-3435-0B7E-43C4-3BC252C229CE}"/>
              </a:ext>
            </a:extLst>
          </p:cNvPr>
          <p:cNvSpPr txBox="1"/>
          <p:nvPr/>
        </p:nvSpPr>
        <p:spPr>
          <a:xfrm>
            <a:off x="8936310" y="5319579"/>
            <a:ext cx="2451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Horn A outer conductor forging</a:t>
            </a:r>
          </a:p>
        </p:txBody>
      </p:sp>
    </p:spTree>
    <p:extLst>
      <p:ext uri="{BB962C8B-B14F-4D97-AF65-F5344CB8AC3E}">
        <p14:creationId xmlns:p14="http://schemas.microsoft.com/office/powerpoint/2010/main" val="96854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16770-D1EA-A4F8-A8C2-78E89248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Anodizing and nickel plating Horns B and C conductors</a:t>
            </a:r>
          </a:p>
          <a:p>
            <a:r>
              <a:rPr lang="en-US" dirty="0"/>
              <a:t>Large tank size needed </a:t>
            </a:r>
          </a:p>
          <a:p>
            <a:pPr lvl="1"/>
            <a:r>
              <a:rPr lang="en-US" dirty="0"/>
              <a:t>Nickel plating: 16 ft length, &lt; 58”  width</a:t>
            </a:r>
          </a:p>
          <a:p>
            <a:pPr lvl="1"/>
            <a:r>
              <a:rPr lang="en-US" dirty="0"/>
              <a:t>Anodizing: 16 ft x 5 ft x 5 ft</a:t>
            </a:r>
          </a:p>
          <a:p>
            <a:r>
              <a:rPr lang="en-US" dirty="0"/>
              <a:t>FNAL planning to build and supply tank to vendor</a:t>
            </a:r>
          </a:p>
          <a:p>
            <a:r>
              <a:rPr lang="en-US" dirty="0"/>
              <a:t>Fixture designs will need to be more contained within volume of horn than fixtures for previous horns</a:t>
            </a:r>
          </a:p>
          <a:p>
            <a:pPr lvl="1"/>
            <a:r>
              <a:rPr lang="en-US" dirty="0"/>
              <a:t>Minimize tank size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790FD-12FE-267D-9697-27F53576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Horns B and C Coatings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1BE9-8C81-B21D-935C-D2D330640B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853D-76D0-17DB-451F-511B81367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C5AE-A3B2-2281-A8AE-5DDEACA2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1B3199-2710-F113-F13F-FB8192F9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74" y="3905249"/>
            <a:ext cx="7886700" cy="198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7C69C-793C-35C3-D992-02CFA014AEFA}"/>
              </a:ext>
            </a:extLst>
          </p:cNvPr>
          <p:cNvSpPr txBox="1"/>
          <p:nvPr/>
        </p:nvSpPr>
        <p:spPr>
          <a:xfrm>
            <a:off x="6772144" y="5893352"/>
            <a:ext cx="281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Horn B nickel plating fixture concept</a:t>
            </a:r>
          </a:p>
        </p:txBody>
      </p:sp>
    </p:spTree>
    <p:extLst>
      <p:ext uri="{BB962C8B-B14F-4D97-AF65-F5344CB8AC3E}">
        <p14:creationId xmlns:p14="http://schemas.microsoft.com/office/powerpoint/2010/main" val="344491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F8386-06B8-AD34-B358-A83793A6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1"/>
            <a:ext cx="7029253" cy="5059363"/>
          </a:xfrm>
        </p:spPr>
        <p:txBody>
          <a:bodyPr/>
          <a:lstStyle/>
          <a:p>
            <a:r>
              <a:rPr lang="en-US" dirty="0"/>
              <a:t>Flipping fixture rotates horn outer conductor for inner and outer conductor mating</a:t>
            </a:r>
          </a:p>
          <a:p>
            <a:r>
              <a:rPr lang="en-US" dirty="0"/>
              <a:t>Flipping fixture and Horn B use up nearly all available hook height</a:t>
            </a:r>
          </a:p>
          <a:p>
            <a:pPr lvl="1"/>
            <a:r>
              <a:rPr lang="en-US" dirty="0"/>
              <a:t>32 ft minimum required</a:t>
            </a:r>
          </a:p>
          <a:p>
            <a:pPr lvl="1"/>
            <a:r>
              <a:rPr lang="en-US" dirty="0"/>
              <a:t>~35 ft hook height</a:t>
            </a:r>
          </a:p>
          <a:p>
            <a:r>
              <a:rPr lang="en-US" dirty="0"/>
              <a:t>6” clearance between conductors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7BD0A-E9CF-7526-8924-3AB47A9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Assembly in Flipping Fixture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D24C0-1D34-4899-754F-CA51B0CB8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200B3-778D-A52D-386C-F96D077AE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5C51-55AE-8578-3024-B90369953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CEDDCE-113B-8449-8583-35B068B952C2}"/>
              </a:ext>
            </a:extLst>
          </p:cNvPr>
          <p:cNvGrpSpPr/>
          <p:nvPr/>
        </p:nvGrpSpPr>
        <p:grpSpPr>
          <a:xfrm>
            <a:off x="9330685" y="1690363"/>
            <a:ext cx="2424540" cy="4271507"/>
            <a:chOff x="2034184" y="2012220"/>
            <a:chExt cx="2424540" cy="42715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B6B2A5-310D-FC3E-ECD5-7076B2CAF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4184" y="2012220"/>
              <a:ext cx="2424540" cy="42715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BA48D3-E333-EDAA-A4F4-B4F0EEEDA603}"/>
                </a:ext>
              </a:extLst>
            </p:cNvPr>
            <p:cNvSpPr txBox="1"/>
            <p:nvPr/>
          </p:nvSpPr>
          <p:spPr>
            <a:xfrm>
              <a:off x="3664917" y="2437499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99"/>
                  </a:highlight>
                </a:rPr>
                <a:t>30.9 ft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381A6-8EF9-CCC9-8ECF-DB066BFE9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036" y="3213712"/>
            <a:ext cx="3670036" cy="274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30BAA-3EE5-97C0-0B37-ACD7240D7F97}"/>
              </a:ext>
            </a:extLst>
          </p:cNvPr>
          <p:cNvSpPr txBox="1"/>
          <p:nvPr/>
        </p:nvSpPr>
        <p:spPr>
          <a:xfrm>
            <a:off x="5634643" y="5966530"/>
            <a:ext cx="3112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Initial orientation of Horn B OC in fixture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B0B66-E984-2753-6713-69AF90EE9FF5}"/>
              </a:ext>
            </a:extLst>
          </p:cNvPr>
          <p:cNvSpPr txBox="1"/>
          <p:nvPr/>
        </p:nvSpPr>
        <p:spPr>
          <a:xfrm>
            <a:off x="8803344" y="5976779"/>
            <a:ext cx="3479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Inner conductor lowered into outer conductor</a:t>
            </a:r>
          </a:p>
        </p:txBody>
      </p:sp>
    </p:spTree>
    <p:extLst>
      <p:ext uri="{BB962C8B-B14F-4D97-AF65-F5344CB8AC3E}">
        <p14:creationId xmlns:p14="http://schemas.microsoft.com/office/powerpoint/2010/main" val="77347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7A7E51-76E0-90D7-F71B-DAECC261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1"/>
            <a:ext cx="5791199" cy="5059363"/>
          </a:xfrm>
        </p:spPr>
        <p:txBody>
          <a:bodyPr/>
          <a:lstStyle/>
          <a:p>
            <a:r>
              <a:rPr lang="en-US" dirty="0"/>
              <a:t>Must raise stands’ inner telescoping beams midway through assembly</a:t>
            </a:r>
          </a:p>
          <a:p>
            <a:pPr lvl="1"/>
            <a:r>
              <a:rPr lang="en-US" dirty="0"/>
              <a:t>Allows for rotation of conductors back to horizontal</a:t>
            </a:r>
          </a:p>
          <a:p>
            <a:r>
              <a:rPr lang="en-US" dirty="0"/>
              <a:t>Raise both beams equally without binding</a:t>
            </a:r>
          </a:p>
          <a:p>
            <a:r>
              <a:rPr lang="en-US" dirty="0"/>
              <a:t>Install connecting plate and ceramic 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D4E5E-5F5D-EF28-DBC3-E06604B5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– Assembly in Flipping Fixture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BDBF-1BCE-FDE7-35B2-B1BBBACD9C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CFE7-C5E4-2247-CC34-AD62E7CD3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73999-FB98-B79B-A239-AB2CFEC75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7697F6-EDD1-98E0-F96C-73DE648042E4}"/>
              </a:ext>
            </a:extLst>
          </p:cNvPr>
          <p:cNvGrpSpPr/>
          <p:nvPr/>
        </p:nvGrpSpPr>
        <p:grpSpPr>
          <a:xfrm>
            <a:off x="6160953" y="3066175"/>
            <a:ext cx="2761912" cy="2964739"/>
            <a:chOff x="4609850" y="3318988"/>
            <a:chExt cx="2761912" cy="2964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7405BB-3095-9515-03EB-867B24629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850" y="3318988"/>
              <a:ext cx="2761912" cy="29647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FE8D84-00F2-5A02-C3A4-517C9F493E1D}"/>
                </a:ext>
              </a:extLst>
            </p:cNvPr>
            <p:cNvSpPr txBox="1"/>
            <p:nvPr/>
          </p:nvSpPr>
          <p:spPr>
            <a:xfrm>
              <a:off x="6325281" y="3593976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99"/>
                  </a:highlight>
                </a:rPr>
                <a:t>16.2 ft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11E944-3D4B-F214-8830-6A8EE162B0BE}"/>
              </a:ext>
            </a:extLst>
          </p:cNvPr>
          <p:cNvGrpSpPr/>
          <p:nvPr/>
        </p:nvGrpSpPr>
        <p:grpSpPr>
          <a:xfrm>
            <a:off x="9431300" y="3066175"/>
            <a:ext cx="2569020" cy="2964739"/>
            <a:chOff x="5090474" y="1635978"/>
            <a:chExt cx="3697714" cy="42183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5BFF58-A2EB-E0DC-8C04-7C5794F8B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0474" y="1635978"/>
              <a:ext cx="3697714" cy="42183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284B69-EA9C-BD3D-0CBE-53CA9F849951}"/>
                </a:ext>
              </a:extLst>
            </p:cNvPr>
            <p:cNvSpPr txBox="1"/>
            <p:nvPr/>
          </p:nvSpPr>
          <p:spPr>
            <a:xfrm>
              <a:off x="7927838" y="5222022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99"/>
                  </a:highlight>
                </a:rPr>
                <a:t>2.4 ft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18A2E5-0203-962B-E1A3-7D3C6173E41B}"/>
              </a:ext>
            </a:extLst>
          </p:cNvPr>
          <p:cNvSpPr/>
          <p:nvPr/>
        </p:nvSpPr>
        <p:spPr>
          <a:xfrm>
            <a:off x="8670191" y="4204355"/>
            <a:ext cx="1029990" cy="6881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F5A0C-5CB0-DBC1-E670-A04D73417EDA}"/>
              </a:ext>
            </a:extLst>
          </p:cNvPr>
          <p:cNvSpPr txBox="1"/>
          <p:nvPr/>
        </p:nvSpPr>
        <p:spPr>
          <a:xfrm>
            <a:off x="6468993" y="6009719"/>
            <a:ext cx="543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Raising stand height for ceramic ring and connecting plate installation</a:t>
            </a:r>
          </a:p>
        </p:txBody>
      </p:sp>
    </p:spTree>
    <p:extLst>
      <p:ext uri="{BB962C8B-B14F-4D97-AF65-F5344CB8AC3E}">
        <p14:creationId xmlns:p14="http://schemas.microsoft.com/office/powerpoint/2010/main" val="297077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504F1-BDAE-C999-8D17-0EB76A6B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2"/>
            <a:ext cx="11563351" cy="706420"/>
          </a:xfrm>
        </p:spPr>
        <p:txBody>
          <a:bodyPr/>
          <a:lstStyle/>
          <a:p>
            <a:r>
              <a:rPr lang="en-US" dirty="0"/>
              <a:t>Fabricating Horns B &amp; C pose the most challenges</a:t>
            </a:r>
          </a:p>
          <a:p>
            <a:r>
              <a:rPr lang="en-US" dirty="0"/>
              <a:t>Dependent on one vendor for forgings</a:t>
            </a:r>
          </a:p>
          <a:p>
            <a:r>
              <a:rPr lang="en-US" dirty="0"/>
              <a:t>Little margin for error for weld routine creation for inner conductor</a:t>
            </a:r>
          </a:p>
          <a:p>
            <a:r>
              <a:rPr lang="en-US" dirty="0"/>
              <a:t>Nickel plating and anodizing fixtures required to take up minimum volume</a:t>
            </a:r>
          </a:p>
          <a:p>
            <a:r>
              <a:rPr lang="en-US" dirty="0"/>
              <a:t>Assembly in flipping fixture requires challenging stand adjustment with conductors installed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6E719-741F-6561-8A22-43C5EF7C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7FA1-AB1D-3E15-4C0E-7AD007C1BC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B7AA6-AC86-A825-EB87-382A5515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CC0D-312D-C53C-340F-A9A00A1DB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5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9F824-AB9F-2D58-D037-0E52AF6A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43" y="2712148"/>
            <a:ext cx="1410878" cy="427877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B0EB-A562-4C2D-4271-67659DF3E5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60BE-63C0-747B-88CC-9841CDA32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6F77-A1C2-94DF-A970-43721CF17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9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A33411-61CD-DF1B-59B8-FFB85CB6E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1834356"/>
            <a:ext cx="6610350" cy="3333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757B35-CD9D-5753-CAD0-FC6A8F59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 Weld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8AD24-17B8-E5F7-3439-99FBAD4DEE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808C7-1DA1-9350-F571-0024B2B5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5653D-5AEF-3B09-40F9-301DBB05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4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C887C-5EBC-4DF0-DD5A-351765FE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LBNF Horns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Welding Horns B &amp; C Inner Conductors</a:t>
            </a:r>
          </a:p>
          <a:p>
            <a:pPr lvl="1"/>
            <a:r>
              <a:rPr lang="en-US" dirty="0"/>
              <a:t>Horns B &amp; C Forgings</a:t>
            </a:r>
          </a:p>
          <a:p>
            <a:pPr lvl="1"/>
            <a:r>
              <a:rPr lang="en-US" dirty="0"/>
              <a:t>Horns B &amp; C Coatings</a:t>
            </a:r>
          </a:p>
          <a:p>
            <a:pPr lvl="1"/>
            <a:r>
              <a:rPr lang="en-US" dirty="0"/>
              <a:t>Assembly in Flipping Fixture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97E47-19FF-C95D-644D-1A68BD49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6906-224F-11D5-BBAD-E8409A791A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7D2A1-97A5-67BD-EECE-0B231E2E9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50F2-4FAF-A85E-D66D-4B4CDCD01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5BB930-AD6A-9B9B-021F-15C37A56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49" y="2743200"/>
            <a:ext cx="5911197" cy="2671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62C856-8794-88FB-E28C-D353E951B1DF}"/>
              </a:ext>
            </a:extLst>
          </p:cNvPr>
          <p:cNvSpPr txBox="1"/>
          <p:nvPr/>
        </p:nvSpPr>
        <p:spPr>
          <a:xfrm>
            <a:off x="8188673" y="5761907"/>
            <a:ext cx="196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Horn B system overview </a:t>
            </a:r>
          </a:p>
        </p:txBody>
      </p:sp>
    </p:spTree>
    <p:extLst>
      <p:ext uri="{BB962C8B-B14F-4D97-AF65-F5344CB8AC3E}">
        <p14:creationId xmlns:p14="http://schemas.microsoft.com/office/powerpoint/2010/main" val="2882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EED64-6354-A0A9-77FF-B94E0779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horn focusing system</a:t>
            </a:r>
          </a:p>
          <a:p>
            <a:pPr lvl="1"/>
            <a:r>
              <a:rPr lang="en-US" dirty="0"/>
              <a:t>Horn A followed by Horn B and Horn C</a:t>
            </a:r>
          </a:p>
          <a:p>
            <a:r>
              <a:rPr lang="en-US" dirty="0"/>
              <a:t>Pulsed at 300 kA </a:t>
            </a:r>
          </a:p>
          <a:p>
            <a:r>
              <a:rPr lang="en-US" dirty="0"/>
              <a:t>Designed for 1.2 MW and upgradeable to 2.4 MW</a:t>
            </a:r>
          </a:p>
          <a:p>
            <a:r>
              <a:rPr lang="en-US" dirty="0"/>
              <a:t>Horn B is largest horn to be built at Fermilab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15 ft. long and 40 in. diameter</a:t>
            </a:r>
          </a:p>
          <a:p>
            <a:pPr lvl="1"/>
            <a:r>
              <a:rPr lang="en-US" dirty="0"/>
              <a:t>Horn C has same diameter as Horn B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BE8AB-B569-D38C-F589-DE70401C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LBNF Horns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43A6-03CC-4F8E-4016-6432CA812E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2E7ED-3648-7A88-C16F-C9B3F389C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2087-02F2-1419-6188-7EF9F9594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7FC8F-B1EB-549E-59E7-B5B4C3EA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660" y="110913"/>
            <a:ext cx="4845176" cy="2252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C382E-3B8A-475B-C983-ED44FF5B8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2" y="4251230"/>
            <a:ext cx="2454336" cy="1779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EA2E6-F801-179E-02AB-840491C7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37" y="4326429"/>
            <a:ext cx="3553818" cy="17193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6CDE28-69B6-95A1-8BB7-6A0862733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509" y="4328725"/>
            <a:ext cx="2395479" cy="1731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203CD1-7ED5-E0A8-DA97-C8BE8F36BFA1}"/>
              </a:ext>
            </a:extLst>
          </p:cNvPr>
          <p:cNvSpPr txBox="1"/>
          <p:nvPr/>
        </p:nvSpPr>
        <p:spPr>
          <a:xfrm>
            <a:off x="2101193" y="5974626"/>
            <a:ext cx="67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Horn 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81D68-38D7-957F-676F-7370DB855C54}"/>
              </a:ext>
            </a:extLst>
          </p:cNvPr>
          <p:cNvSpPr txBox="1"/>
          <p:nvPr/>
        </p:nvSpPr>
        <p:spPr>
          <a:xfrm>
            <a:off x="5595349" y="5971431"/>
            <a:ext cx="67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Horn B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F2674-C988-6247-C474-FA06937958FB}"/>
              </a:ext>
            </a:extLst>
          </p:cNvPr>
          <p:cNvSpPr txBox="1"/>
          <p:nvPr/>
        </p:nvSpPr>
        <p:spPr>
          <a:xfrm>
            <a:off x="9274818" y="5971431"/>
            <a:ext cx="67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Horn C </a:t>
            </a:r>
          </a:p>
        </p:txBody>
      </p:sp>
    </p:spTree>
    <p:extLst>
      <p:ext uri="{BB962C8B-B14F-4D97-AF65-F5344CB8AC3E}">
        <p14:creationId xmlns:p14="http://schemas.microsoft.com/office/powerpoint/2010/main" val="281682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EED64-6354-A0A9-77FF-B94E0779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Horn A currently in fabrication</a:t>
            </a:r>
          </a:p>
          <a:p>
            <a:r>
              <a:rPr lang="en-US" dirty="0"/>
              <a:t>Outer conductor machined and surveyed</a:t>
            </a:r>
          </a:p>
          <a:p>
            <a:pPr lvl="1"/>
            <a:r>
              <a:rPr lang="en-US" dirty="0"/>
              <a:t>To be </a:t>
            </a:r>
            <a:r>
              <a:rPr lang="en-US" dirty="0" err="1"/>
              <a:t>hardcoat</a:t>
            </a:r>
            <a:r>
              <a:rPr lang="en-US" dirty="0"/>
              <a:t> anodized soon</a:t>
            </a:r>
          </a:p>
          <a:p>
            <a:r>
              <a:rPr lang="en-US" dirty="0"/>
              <a:t>Inner conductor successfully welded in February</a:t>
            </a:r>
          </a:p>
          <a:p>
            <a:pPr lvl="1"/>
            <a:r>
              <a:rPr lang="en-US" dirty="0"/>
              <a:t>X-Rayed to NAS 1514 Class 1 on both welds</a:t>
            </a:r>
          </a:p>
          <a:p>
            <a:pPr lvl="1"/>
            <a:r>
              <a:rPr lang="en-US" dirty="0"/>
              <a:t>Straightened to within 0.020” TIR requirement</a:t>
            </a:r>
          </a:p>
          <a:p>
            <a:r>
              <a:rPr lang="en-US" dirty="0"/>
              <a:t>All supporting parts ordered and received</a:t>
            </a:r>
          </a:p>
          <a:p>
            <a:r>
              <a:rPr lang="en-US" dirty="0"/>
              <a:t>Horns B &amp; C in final design stages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6BE8AB-B569-D38C-F589-DE70401C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LBNF Horns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43A6-03CC-4F8E-4016-6432CA812E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2E7ED-3648-7A88-C16F-C9B3F389C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2087-02F2-1419-6188-7EF9F9594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A048ADEA-111D-72DF-7211-3FEA96275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3" t="21113" r="17388" b="15527"/>
          <a:stretch/>
        </p:blipFill>
        <p:spPr>
          <a:xfrm>
            <a:off x="8371099" y="679630"/>
            <a:ext cx="3525625" cy="247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642C6-4800-679C-44EB-0BC42F37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162" y="3953176"/>
            <a:ext cx="5223038" cy="2246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812C8-7A4F-E128-07BA-4209E72DFF91}"/>
              </a:ext>
            </a:extLst>
          </p:cNvPr>
          <p:cNvSpPr txBox="1"/>
          <p:nvPr/>
        </p:nvSpPr>
        <p:spPr>
          <a:xfrm>
            <a:off x="8738841" y="3179169"/>
            <a:ext cx="279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Prototype Horn A Outer Conductor </a:t>
            </a:r>
          </a:p>
        </p:txBody>
      </p:sp>
    </p:spTree>
    <p:extLst>
      <p:ext uri="{BB962C8B-B14F-4D97-AF65-F5344CB8AC3E}">
        <p14:creationId xmlns:p14="http://schemas.microsoft.com/office/powerpoint/2010/main" val="22807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53158-EDA7-2E3A-7F3C-08946696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and BNB horn experience invaluable for LBNF</a:t>
            </a:r>
          </a:p>
          <a:p>
            <a:r>
              <a:rPr lang="en-US" dirty="0"/>
              <a:t>Several anticipated fabrication and assembly challenges</a:t>
            </a:r>
          </a:p>
          <a:p>
            <a:pPr lvl="1"/>
            <a:r>
              <a:rPr lang="en-US" dirty="0"/>
              <a:t>Differences in design from </a:t>
            </a:r>
            <a:r>
              <a:rPr lang="en-US" dirty="0" err="1"/>
              <a:t>NuMI</a:t>
            </a:r>
            <a:endParaRPr lang="en-US" dirty="0"/>
          </a:p>
          <a:p>
            <a:r>
              <a:rPr lang="en-US" dirty="0"/>
              <a:t>Large size creates fabrication and assembly challenges</a:t>
            </a:r>
          </a:p>
          <a:p>
            <a:pPr lvl="1"/>
            <a:r>
              <a:rPr lang="en-US" dirty="0"/>
              <a:t>Many vendors cannot accommodate</a:t>
            </a:r>
          </a:p>
          <a:p>
            <a:pPr lvl="1"/>
            <a:r>
              <a:rPr lang="en-US" dirty="0"/>
              <a:t>Space/storage constraints</a:t>
            </a:r>
          </a:p>
          <a:p>
            <a:pPr lvl="1"/>
            <a:r>
              <a:rPr lang="en-US" dirty="0"/>
              <a:t>New assembly procedures with no </a:t>
            </a:r>
            <a:r>
              <a:rPr lang="en-US" dirty="0" err="1"/>
              <a:t>NuMI</a:t>
            </a:r>
            <a:r>
              <a:rPr lang="en-US" dirty="0"/>
              <a:t>/BnB precedent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D91AA-C729-3AA9-047C-03C2E2C2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5A10B-9467-B906-17CF-D4F5B6576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CC382-27A0-0D9A-55AF-1D5CF29ED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4D46B-A53C-4D27-1355-0B7633F5E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0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16770-D1EA-A4F8-A8C2-78E89248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Horn B and C inner conductors have comparatively large diameter welds</a:t>
            </a:r>
          </a:p>
          <a:p>
            <a:pPr lvl="1"/>
            <a:r>
              <a:rPr lang="en-US" dirty="0"/>
              <a:t>Horn A: 3.380”, 3.780” diameters</a:t>
            </a:r>
          </a:p>
          <a:p>
            <a:pPr lvl="1"/>
            <a:r>
              <a:rPr lang="en-US" dirty="0"/>
              <a:t>Largest </a:t>
            </a:r>
            <a:r>
              <a:rPr lang="en-US" dirty="0" err="1"/>
              <a:t>NuMI</a:t>
            </a:r>
            <a:r>
              <a:rPr lang="en-US" dirty="0"/>
              <a:t> Horn 2 weld: 21.343”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A790FD-12FE-267D-9697-27F53576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Welding Horns B and C Inner Conductors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1BE9-8C81-B21D-935C-D2D330640B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5853D-76D0-17DB-451F-511B81367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6C5AE-A3B2-2281-A8AE-5DDEACA26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ACA1470-87AE-5600-A81A-6363A996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0" y="2523919"/>
            <a:ext cx="5222449" cy="30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EEDAEC2-37CC-79E3-0039-939C8C1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80" y="2473187"/>
            <a:ext cx="3733015" cy="314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D52F17-6B05-6F73-70BD-F80FB9CC4F9C}"/>
              </a:ext>
            </a:extLst>
          </p:cNvPr>
          <p:cNvSpPr txBox="1"/>
          <p:nvPr/>
        </p:nvSpPr>
        <p:spPr>
          <a:xfrm>
            <a:off x="7058482" y="5620953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Horn C Weld Diameters and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E15B6-9A3A-C07F-F054-C22D388719FD}"/>
              </a:ext>
            </a:extLst>
          </p:cNvPr>
          <p:cNvSpPr txBox="1"/>
          <p:nvPr/>
        </p:nvSpPr>
        <p:spPr>
          <a:xfrm>
            <a:off x="2139019" y="5632648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Horn B Weld Diameters and Locations</a:t>
            </a:r>
          </a:p>
        </p:txBody>
      </p:sp>
    </p:spTree>
    <p:extLst>
      <p:ext uri="{BB962C8B-B14F-4D97-AF65-F5344CB8AC3E}">
        <p14:creationId xmlns:p14="http://schemas.microsoft.com/office/powerpoint/2010/main" val="39474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EEF31-217B-9FD5-91D5-EC4190AA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1" y="971552"/>
            <a:ext cx="7230358" cy="3232803"/>
          </a:xfrm>
        </p:spPr>
        <p:txBody>
          <a:bodyPr/>
          <a:lstStyle/>
          <a:p>
            <a:r>
              <a:rPr lang="en-US" dirty="0"/>
              <a:t>CNC TIG welding machine</a:t>
            </a:r>
          </a:p>
          <a:p>
            <a:pPr lvl="1"/>
            <a:r>
              <a:rPr lang="en-US" dirty="0"/>
              <a:t>Program weld routines for precise control of welding parameters</a:t>
            </a:r>
          </a:p>
          <a:p>
            <a:pPr lvl="2"/>
            <a:r>
              <a:rPr lang="en-US" dirty="0"/>
              <a:t>Current, arc voltage, wire feed rate, etc. </a:t>
            </a:r>
          </a:p>
          <a:p>
            <a:r>
              <a:rPr lang="en-US" dirty="0"/>
              <a:t>Order of operations for each horn weld:</a:t>
            </a:r>
          </a:p>
          <a:p>
            <a:pPr marL="457200" lvl="1" indent="0">
              <a:buNone/>
            </a:pPr>
            <a:r>
              <a:rPr lang="en-US" dirty="0"/>
              <a:t>1. Welding over previous sample weld/multi-ring to test routine</a:t>
            </a:r>
          </a:p>
          <a:p>
            <a:pPr marL="457200" lvl="1" indent="0">
              <a:buNone/>
            </a:pPr>
            <a:r>
              <a:rPr lang="en-US" dirty="0"/>
              <a:t>2. Weld sample part</a:t>
            </a:r>
          </a:p>
          <a:p>
            <a:pPr marL="457200" lvl="1" indent="0">
              <a:buNone/>
            </a:pPr>
            <a:r>
              <a:rPr lang="en-US" dirty="0"/>
              <a:t>3. Modify routine and weld new sample</a:t>
            </a:r>
          </a:p>
          <a:p>
            <a:pPr marL="457200" lvl="1" indent="0">
              <a:buNone/>
            </a:pPr>
            <a:r>
              <a:rPr lang="en-US" dirty="0"/>
              <a:t>4. Iterate between steps 2 and 3 </a:t>
            </a:r>
          </a:p>
          <a:p>
            <a:pPr lvl="2"/>
            <a:r>
              <a:rPr lang="en-US" dirty="0"/>
              <a:t>100% penetration weld</a:t>
            </a:r>
          </a:p>
          <a:p>
            <a:pPr lvl="2"/>
            <a:r>
              <a:rPr lang="en-US" dirty="0"/>
              <a:t>Acceptable crown on weld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511ED-4126-831A-F551-89FAF5F7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Welding Horns B and C Inner Conductors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C2F7-C9D4-F9E0-4284-2322326086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7A2B6-A193-7454-BA06-574775854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22C5-4BA7-9BDE-2DAB-57BF759FD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A picture containing indoor, device, miller&#10;&#10;Description automatically generated">
            <a:extLst>
              <a:ext uri="{FF2B5EF4-FFF2-40B4-BE49-F238E27FC236}">
                <a16:creationId xmlns:a16="http://schemas.microsoft.com/office/drawing/2014/main" id="{B8BDDA4B-E985-E841-3749-D80858FA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508" y="2872132"/>
            <a:ext cx="4101096" cy="2664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A8D522-45F0-EA17-7F39-5F86A7A39767}"/>
              </a:ext>
            </a:extLst>
          </p:cNvPr>
          <p:cNvSpPr txBox="1"/>
          <p:nvPr/>
        </p:nvSpPr>
        <p:spPr>
          <a:xfrm>
            <a:off x="8124555" y="5558730"/>
            <a:ext cx="379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NuMI</a:t>
            </a:r>
            <a:r>
              <a:rPr lang="en-US" sz="1400" i="1" dirty="0"/>
              <a:t> Horn 2 inner conductor on welding machine</a:t>
            </a:r>
          </a:p>
        </p:txBody>
      </p:sp>
    </p:spTree>
    <p:extLst>
      <p:ext uri="{BB962C8B-B14F-4D97-AF65-F5344CB8AC3E}">
        <p14:creationId xmlns:p14="http://schemas.microsoft.com/office/powerpoint/2010/main" val="7467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C86A68-0A52-5952-153F-FC2FB9B5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sample welds planned for each horn diameter</a:t>
            </a:r>
          </a:p>
          <a:p>
            <a:pPr lvl="1"/>
            <a:r>
              <a:rPr lang="en-US" dirty="0"/>
              <a:t>Typically do up to 6 sample welds for </a:t>
            </a:r>
            <a:r>
              <a:rPr lang="en-US" dirty="0" err="1"/>
              <a:t>NuMI</a:t>
            </a:r>
            <a:r>
              <a:rPr lang="en-US" dirty="0"/>
              <a:t> and LBNF Horn A</a:t>
            </a:r>
          </a:p>
          <a:p>
            <a:r>
              <a:rPr lang="en-US" dirty="0"/>
              <a:t>Tack welds needed for larger welds (&gt; 8” diameter) </a:t>
            </a:r>
          </a:p>
          <a:p>
            <a:pPr lvl="1"/>
            <a:r>
              <a:rPr lang="en-US" dirty="0"/>
              <a:t>Ensure parts do not open up during welding</a:t>
            </a:r>
          </a:p>
          <a:p>
            <a:pPr lvl="1"/>
            <a:r>
              <a:rPr lang="en-US" dirty="0"/>
              <a:t>Tack welds should have small crown and not produce </a:t>
            </a:r>
            <a:r>
              <a:rPr lang="en-US" dirty="0" err="1"/>
              <a:t>underbead</a:t>
            </a:r>
            <a:endParaRPr lang="en-US" dirty="0"/>
          </a:p>
          <a:p>
            <a:pPr lvl="1"/>
            <a:r>
              <a:rPr lang="en-US" dirty="0"/>
              <a:t>Can only test effectiveness on samples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7986E-F61D-AA8F-38A7-24E23515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Welding Horns B and C Inner Conductors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1D1B-D007-90D4-D05C-D3DE41BA89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8947-E133-C90E-423B-4C19DC952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7D25F-8388-7A23-12ED-4C9F36ACA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B8120-0B30-D66A-8C89-BF8CB564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649" y="4078844"/>
            <a:ext cx="7135653" cy="1575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49F9C1-4E95-AACC-476C-7CC2FE1BFD4C}"/>
              </a:ext>
            </a:extLst>
          </p:cNvPr>
          <p:cNvSpPr txBox="1"/>
          <p:nvPr/>
        </p:nvSpPr>
        <p:spPr>
          <a:xfrm>
            <a:off x="4627873" y="5800594"/>
            <a:ext cx="293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Weld sample reusable parts approach</a:t>
            </a:r>
          </a:p>
        </p:txBody>
      </p:sp>
    </p:spTree>
    <p:extLst>
      <p:ext uri="{BB962C8B-B14F-4D97-AF65-F5344CB8AC3E}">
        <p14:creationId xmlns:p14="http://schemas.microsoft.com/office/powerpoint/2010/main" val="234054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96F36-5C30-F5BB-5E9B-75E453943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1"/>
            <a:ext cx="6985393" cy="5059363"/>
          </a:xfrm>
        </p:spPr>
        <p:txBody>
          <a:bodyPr/>
          <a:lstStyle/>
          <a:p>
            <a:r>
              <a:rPr lang="en-US" dirty="0"/>
              <a:t>Welding second Horn C weld at an angle</a:t>
            </a:r>
          </a:p>
          <a:p>
            <a:pPr lvl="1"/>
            <a:r>
              <a:rPr lang="en-US" dirty="0"/>
              <a:t>Only experience doing this for BNB horn</a:t>
            </a:r>
          </a:p>
          <a:p>
            <a:r>
              <a:rPr lang="en-US" dirty="0"/>
              <a:t>Need to extend welding machine rails to accommodate Horn B length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F8ED4-3044-C83D-14C0-A9167BE1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– Welding Horns B and C Inner Conductors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4E38-4BB4-3CD1-A55D-FE4531869B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2197-6C57-6D8A-F865-6A3C96E54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M.Lee | LBNF Horns and Challenges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F6B2-3295-7268-F1D0-E955A8C1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B1255-C45D-6409-BF76-48DEF570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03" y="3310319"/>
            <a:ext cx="3460079" cy="2554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A860E-2C1A-0108-18A9-408BD9C7B125}"/>
              </a:ext>
            </a:extLst>
          </p:cNvPr>
          <p:cNvSpPr txBox="1"/>
          <p:nvPr/>
        </p:nvSpPr>
        <p:spPr>
          <a:xfrm>
            <a:off x="2876661" y="5877025"/>
            <a:ext cx="309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Welding machine planned rail extension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C5B5DD-01E5-D250-36E4-D59AB613CFFB}"/>
              </a:ext>
            </a:extLst>
          </p:cNvPr>
          <p:cNvGrpSpPr/>
          <p:nvPr/>
        </p:nvGrpSpPr>
        <p:grpSpPr>
          <a:xfrm>
            <a:off x="9478723" y="797904"/>
            <a:ext cx="2411271" cy="2262751"/>
            <a:chOff x="9780729" y="964205"/>
            <a:chExt cx="2411271" cy="22627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4F7FC1-93C0-7C37-4041-DB3159EA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0729" y="1798623"/>
              <a:ext cx="2411271" cy="1428333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0C503D-368A-CC5E-A3C7-959B68452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876927" y="1387745"/>
              <a:ext cx="0" cy="8331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4A6B2-C8D2-6D19-00D0-F3005BCF8C1C}"/>
                </a:ext>
              </a:extLst>
            </p:cNvPr>
            <p:cNvSpPr txBox="1"/>
            <p:nvPr/>
          </p:nvSpPr>
          <p:spPr>
            <a:xfrm>
              <a:off x="10858074" y="964205"/>
              <a:ext cx="970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solidFill>
                    <a:schemeClr val="accent6">
                      <a:lumMod val="50000"/>
                    </a:schemeClr>
                  </a:solidFill>
                </a:rPr>
                <a:t>Typical torch orientation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B8F65F0-9A7D-5C26-41C9-798205121D0F}"/>
                </a:ext>
              </a:extLst>
            </p:cNvPr>
            <p:cNvCxnSpPr>
              <a:cxnSpLocks/>
            </p:cNvCxnSpPr>
            <p:nvPr/>
          </p:nvCxnSpPr>
          <p:spPr>
            <a:xfrm>
              <a:off x="10698013" y="1640434"/>
              <a:ext cx="160061" cy="5804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3370F91-8D1D-E3DF-AE52-F23793F0596C}"/>
                    </a:ext>
                  </a:extLst>
                </p:cNvPr>
                <p:cNvSpPr txBox="1"/>
                <p:nvPr/>
              </p:nvSpPr>
              <p:spPr>
                <a:xfrm>
                  <a:off x="10096525" y="1284421"/>
                  <a:ext cx="68171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i="1" dirty="0">
                      <a:solidFill>
                        <a:schemeClr val="accent2"/>
                      </a:solidFill>
                    </a:rPr>
                    <a:t>Torch rotated 16.8</a:t>
                  </a:r>
                  <a14:m>
                    <m:oMath xmlns:m="http://schemas.openxmlformats.org/officeDocument/2006/math">
                      <m:r>
                        <a:rPr lang="en-US" sz="11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1100" i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3370F91-8D1D-E3DF-AE52-F23793F05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6525" y="1284421"/>
                  <a:ext cx="681714" cy="600164"/>
                </a:xfrm>
                <a:prstGeom prst="rect">
                  <a:avLst/>
                </a:prstGeom>
                <a:blipFill>
                  <a:blip r:embed="rId4"/>
                  <a:stretch>
                    <a:fillRect t="-1010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CD0E5E-FCEB-8DE6-0A10-86B3BD1CB6CC}"/>
              </a:ext>
            </a:extLst>
          </p:cNvPr>
          <p:cNvGrpSpPr/>
          <p:nvPr/>
        </p:nvGrpSpPr>
        <p:grpSpPr>
          <a:xfrm>
            <a:off x="7309048" y="3918760"/>
            <a:ext cx="4507437" cy="2070507"/>
            <a:chOff x="7043103" y="4033387"/>
            <a:chExt cx="4507437" cy="20705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32F7DB-698C-A3CA-B8A2-31703E27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3103" y="4033387"/>
              <a:ext cx="4507437" cy="207050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0B181D-8B06-0E84-1D1D-DF51B356B97D}"/>
                </a:ext>
              </a:extLst>
            </p:cNvPr>
            <p:cNvSpPr/>
            <p:nvPr/>
          </p:nvSpPr>
          <p:spPr>
            <a:xfrm>
              <a:off x="9653047" y="4341086"/>
              <a:ext cx="471341" cy="1230945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5F1D5F-30A0-B353-2F15-72BC5235EEB9}"/>
              </a:ext>
            </a:extLst>
          </p:cNvPr>
          <p:cNvSpPr/>
          <p:nvPr/>
        </p:nvSpPr>
        <p:spPr>
          <a:xfrm rot="17093788">
            <a:off x="9849948" y="3440413"/>
            <a:ext cx="956835" cy="4417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D01EC-0BCA-ADF8-5537-866ED4C6000B}"/>
              </a:ext>
            </a:extLst>
          </p:cNvPr>
          <p:cNvSpPr txBox="1"/>
          <p:nvPr/>
        </p:nvSpPr>
        <p:spPr>
          <a:xfrm>
            <a:off x="8803846" y="5864392"/>
            <a:ext cx="1860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Horn C inner conductor</a:t>
            </a:r>
          </a:p>
        </p:txBody>
      </p:sp>
    </p:spTree>
    <p:extLst>
      <p:ext uri="{BB962C8B-B14F-4D97-AF65-F5344CB8AC3E}">
        <p14:creationId xmlns:p14="http://schemas.microsoft.com/office/powerpoint/2010/main" val="16299616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8672</TotalTime>
  <Words>961</Words>
  <Application>Microsoft Office PowerPoint</Application>
  <PresentationFormat>Widescreen</PresentationFormat>
  <Paragraphs>170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Fermilab_PPT_090815</vt:lpstr>
      <vt:lpstr>PowerPoint Presentation</vt:lpstr>
      <vt:lpstr>Agenda</vt:lpstr>
      <vt:lpstr>Overview of LBNF Horns</vt:lpstr>
      <vt:lpstr>Overview of LBNF Horns</vt:lpstr>
      <vt:lpstr>Challenges</vt:lpstr>
      <vt:lpstr>Challenges – Welding Horns B and C Inner Conductors</vt:lpstr>
      <vt:lpstr>Challenges – Welding Horns B and C Inner Conductors</vt:lpstr>
      <vt:lpstr>Challenges – Welding Horns B and C Inner Conductors</vt:lpstr>
      <vt:lpstr>Challenges – Welding Horns B and C Inner Conductors</vt:lpstr>
      <vt:lpstr>Challenges – Horns B and C Forgings</vt:lpstr>
      <vt:lpstr>Challenges – Horns B and C Coatings</vt:lpstr>
      <vt:lpstr>Challenges – Assembly in Flipping Fixture</vt:lpstr>
      <vt:lpstr>Challenge – Assembly in Flipping Fixture</vt:lpstr>
      <vt:lpstr>Summary</vt:lpstr>
      <vt:lpstr>Backup</vt:lpstr>
      <vt:lpstr>Horn C Weld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Lee</dc:creator>
  <cp:lastModifiedBy>Meredith Lee</cp:lastModifiedBy>
  <cp:revision>217</cp:revision>
  <cp:lastPrinted>2014-01-20T19:40:21Z</cp:lastPrinted>
  <dcterms:created xsi:type="dcterms:W3CDTF">2021-06-30T21:45:53Z</dcterms:created>
  <dcterms:modified xsi:type="dcterms:W3CDTF">2022-09-19T14:06:44Z</dcterms:modified>
</cp:coreProperties>
</file>