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67" r:id="rId5"/>
    <p:sldId id="260" r:id="rId6"/>
    <p:sldId id="268" r:id="rId7"/>
    <p:sldId id="262" r:id="rId8"/>
    <p:sldId id="272" r:id="rId9"/>
    <p:sldId id="270" r:id="rId10"/>
    <p:sldId id="259" r:id="rId11"/>
    <p:sldId id="273" r:id="rId12"/>
    <p:sldId id="265" r:id="rId13"/>
    <p:sldId id="264" r:id="rId14"/>
    <p:sldId id="263" r:id="rId15"/>
    <p:sldId id="269" r:id="rId16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3"/>
  </p:normalViewPr>
  <p:slideViewPr>
    <p:cSldViewPr snapToGrid="0" snapToObjects="1" showGuides="1">
      <p:cViewPr varScale="1">
        <p:scale>
          <a:sx n="81" d="100"/>
          <a:sy n="81" d="100"/>
        </p:scale>
        <p:origin x="754" y="6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74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Higher tensile strength correlated with greater susceptibility to hydrogen embrittlement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51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49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17" y="958851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3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2" y="6504214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5929" y="6258849"/>
            <a:ext cx="1477859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85989" y="6323963"/>
            <a:ext cx="10041468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1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6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5929" y="6258849"/>
            <a:ext cx="1477859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85989" y="6323963"/>
            <a:ext cx="10041468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3"/>
            <a:ext cx="900491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5929" y="6258849"/>
            <a:ext cx="1477859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85989" y="6323963"/>
            <a:ext cx="10041468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4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5929" y="6258849"/>
            <a:ext cx="1477859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85989" y="6323963"/>
            <a:ext cx="10041468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9/20/2022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err="1"/>
              <a:t>M.Lee</a:t>
            </a:r>
            <a:r>
              <a:rPr lang="en-US" dirty="0"/>
              <a:t> | Fermilab Horns Operational Experience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5929" y="6258849"/>
            <a:ext cx="1477859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85989" y="6323963"/>
            <a:ext cx="10041468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0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3" y="971550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1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5929" y="6258849"/>
            <a:ext cx="1477859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85989" y="6323963"/>
            <a:ext cx="10041468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8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7867" y="6258863"/>
            <a:ext cx="11599333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8D0AF3-8CE9-434E-8948-0E112C199A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Meredith Lee</a:t>
            </a:r>
          </a:p>
          <a:p>
            <a:r>
              <a:rPr lang="en-US" dirty="0"/>
              <a:t>Accelerator Division/Target Systems Department </a:t>
            </a:r>
          </a:p>
          <a:p>
            <a:r>
              <a:rPr lang="en-US" dirty="0"/>
              <a:t>9/20/2022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5DCB8F-C6A4-4F27-9807-2F341A8CEE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Fermilab Horns Operational Experience</a:t>
            </a:r>
          </a:p>
        </p:txBody>
      </p:sp>
    </p:spTree>
    <p:extLst>
      <p:ext uri="{BB962C8B-B14F-4D97-AF65-F5344CB8AC3E}">
        <p14:creationId xmlns:p14="http://schemas.microsoft.com/office/powerpoint/2010/main" val="2979245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BEC58EE-9F12-A0AC-A527-F9306CD07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956" y="110913"/>
            <a:ext cx="5700712" cy="247733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FD4A4E-4269-54C9-CDAB-395EB762B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971551"/>
            <a:ext cx="6095999" cy="5203832"/>
          </a:xfrm>
        </p:spPr>
        <p:txBody>
          <a:bodyPr/>
          <a:lstStyle/>
          <a:p>
            <a:r>
              <a:rPr lang="en-US" dirty="0"/>
              <a:t>PH1-04 had new open style </a:t>
            </a:r>
            <a:r>
              <a:rPr lang="en-US" dirty="0" err="1"/>
              <a:t>stripline</a:t>
            </a:r>
            <a:endParaRPr lang="en-US" dirty="0"/>
          </a:p>
          <a:p>
            <a:pPr lvl="1"/>
            <a:r>
              <a:rPr lang="en-US" dirty="0"/>
              <a:t>Improved cooling of </a:t>
            </a:r>
            <a:r>
              <a:rPr lang="en-US" dirty="0" err="1"/>
              <a:t>stripline</a:t>
            </a:r>
            <a:r>
              <a:rPr lang="en-US" dirty="0"/>
              <a:t> flags</a:t>
            </a:r>
          </a:p>
          <a:p>
            <a:pPr lvl="1"/>
            <a:r>
              <a:rPr lang="en-US" dirty="0"/>
              <a:t>Ran fine at 400 kW</a:t>
            </a:r>
          </a:p>
          <a:p>
            <a:pPr lvl="1"/>
            <a:r>
              <a:rPr lang="en-US" dirty="0"/>
              <a:t>First </a:t>
            </a:r>
            <a:r>
              <a:rPr lang="en-US" dirty="0" err="1"/>
              <a:t>stripline</a:t>
            </a:r>
            <a:r>
              <a:rPr lang="en-US" dirty="0"/>
              <a:t> to operate at 700 kW</a:t>
            </a:r>
          </a:p>
          <a:p>
            <a:r>
              <a:rPr lang="en-US" dirty="0"/>
              <a:t>Horn current imbalance identified after 2 years of operation</a:t>
            </a:r>
          </a:p>
          <a:p>
            <a:r>
              <a:rPr lang="en-US" dirty="0"/>
              <a:t>Borescope image showed crack in </a:t>
            </a:r>
            <a:r>
              <a:rPr lang="en-US" dirty="0" err="1"/>
              <a:t>stripline</a:t>
            </a:r>
            <a:endParaRPr lang="en-US" dirty="0"/>
          </a:p>
          <a:p>
            <a:r>
              <a:rPr lang="en-US" dirty="0"/>
              <a:t>27M pulses before failure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F6D58E-A0AB-6182-DB0A-3EC40A62D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PH1-04 – </a:t>
            </a:r>
            <a:r>
              <a:rPr lang="en-US" dirty="0" err="1"/>
              <a:t>Stripline</a:t>
            </a:r>
            <a:r>
              <a:rPr lang="en-US" dirty="0"/>
              <a:t> Failure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9A798-A66A-C9DA-AE25-7A1FB97BAE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B066-7110-2AEF-8E46-E87C6753C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M.Lee | Fermilab Horns Operational Experience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8A1B-4799-005A-0BFC-0C071CDC3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2D5A76-D94E-DCA3-9C6C-8FD9EABF6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715" y="2964866"/>
            <a:ext cx="4536953" cy="30289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21C9BC-C83B-384A-93FE-030571AF9784}"/>
              </a:ext>
            </a:extLst>
          </p:cNvPr>
          <p:cNvCxnSpPr>
            <a:cxnSpLocks/>
          </p:cNvCxnSpPr>
          <p:nvPr/>
        </p:nvCxnSpPr>
        <p:spPr>
          <a:xfrm flipV="1">
            <a:off x="8720049" y="4197437"/>
            <a:ext cx="772998" cy="69758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F2F25E1-2981-462E-4311-72804D1D3294}"/>
              </a:ext>
            </a:extLst>
          </p:cNvPr>
          <p:cNvSpPr txBox="1"/>
          <p:nvPr/>
        </p:nvSpPr>
        <p:spPr>
          <a:xfrm>
            <a:off x="231092" y="5922724"/>
            <a:ext cx="790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2015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2688D8-CAB5-0731-7084-B882E3E7EF54}"/>
              </a:ext>
            </a:extLst>
          </p:cNvPr>
          <p:cNvSpPr txBox="1"/>
          <p:nvPr/>
        </p:nvSpPr>
        <p:spPr>
          <a:xfrm>
            <a:off x="7024563" y="2537623"/>
            <a:ext cx="43554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 err="1"/>
              <a:t>NuMI</a:t>
            </a:r>
            <a:r>
              <a:rPr lang="en-US" sz="1600" i="1" dirty="0"/>
              <a:t> Horn 1 compact (original) and open </a:t>
            </a:r>
            <a:r>
              <a:rPr lang="en-US" sz="1600" i="1" dirty="0" err="1"/>
              <a:t>stripline</a:t>
            </a:r>
            <a:endParaRPr lang="en-US" sz="1600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3FA70D-50CA-E436-C8B9-F6E913F4801B}"/>
              </a:ext>
            </a:extLst>
          </p:cNvPr>
          <p:cNvSpPr txBox="1"/>
          <p:nvPr/>
        </p:nvSpPr>
        <p:spPr>
          <a:xfrm>
            <a:off x="8372088" y="5953502"/>
            <a:ext cx="22419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Crack in PH1-04 </a:t>
            </a:r>
            <a:r>
              <a:rPr lang="en-US" sz="1600" i="1" dirty="0" err="1"/>
              <a:t>stripline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716705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1F55FF-1AD6-06AC-F67F-5C2E878E2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971551"/>
            <a:ext cx="5619749" cy="5059363"/>
          </a:xfrm>
        </p:spPr>
        <p:txBody>
          <a:bodyPr/>
          <a:lstStyle/>
          <a:p>
            <a:r>
              <a:rPr lang="en-US" dirty="0"/>
              <a:t>Vibration tests showed lightly damped modes on lower </a:t>
            </a:r>
            <a:r>
              <a:rPr lang="en-US" dirty="0" err="1"/>
              <a:t>stripline</a:t>
            </a:r>
            <a:r>
              <a:rPr lang="en-US" dirty="0"/>
              <a:t> flag</a:t>
            </a:r>
          </a:p>
          <a:p>
            <a:pPr lvl="1"/>
            <a:r>
              <a:rPr lang="en-US" dirty="0"/>
              <a:t>Large displacements</a:t>
            </a:r>
          </a:p>
          <a:p>
            <a:r>
              <a:rPr lang="en-US" dirty="0"/>
              <a:t>Additional cycles from ringdown contributed to high cycle fatigue</a:t>
            </a:r>
          </a:p>
          <a:p>
            <a:r>
              <a:rPr lang="en-US" dirty="0"/>
              <a:t>Stress concentration from bolts in region contributed to fracture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9FB987-1F41-570E-215A-1760EA382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PH1-04 – </a:t>
            </a:r>
            <a:r>
              <a:rPr lang="en-US" dirty="0" err="1"/>
              <a:t>Stripline</a:t>
            </a:r>
            <a:r>
              <a:rPr lang="en-US" dirty="0"/>
              <a:t> Failure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57D1C-E0A4-EF34-77FF-B988C06AF2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A232C-3484-2FCA-C44B-929EB27B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M.Lee | Fermilab Horns Operational Experience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05DB4-ACF1-BE63-3E11-37D3FCF1C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84C1E8-ABD1-9845-2883-3AF533166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559" y="4002837"/>
            <a:ext cx="4039004" cy="23199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BCC405-AE1D-7DBE-119A-73B0A4BC1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042" y="0"/>
            <a:ext cx="5019083" cy="28492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5D3EE1-37E6-478E-C914-CC0B19984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225" y="3249522"/>
            <a:ext cx="4914900" cy="29538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AA6913-0F83-CAFB-18F5-161154C22C29}"/>
              </a:ext>
            </a:extLst>
          </p:cNvPr>
          <p:cNvSpPr txBox="1"/>
          <p:nvPr/>
        </p:nvSpPr>
        <p:spPr>
          <a:xfrm>
            <a:off x="231092" y="5922724"/>
            <a:ext cx="790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2015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6F7187-122C-C8E9-74A9-3C14300E1B49}"/>
              </a:ext>
            </a:extLst>
          </p:cNvPr>
          <p:cNvSpPr txBox="1"/>
          <p:nvPr/>
        </p:nvSpPr>
        <p:spPr>
          <a:xfrm>
            <a:off x="7362334" y="2877092"/>
            <a:ext cx="42153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Waterfall plot for comparison of mode damping</a:t>
            </a:r>
          </a:p>
        </p:txBody>
      </p:sp>
    </p:spTree>
    <p:extLst>
      <p:ext uri="{BB962C8B-B14F-4D97-AF65-F5344CB8AC3E}">
        <p14:creationId xmlns:p14="http://schemas.microsoft.com/office/powerpoint/2010/main" val="51224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671347-773E-4589-1E5D-DEE646857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971551"/>
            <a:ext cx="5791199" cy="5059363"/>
          </a:xfrm>
        </p:spPr>
        <p:txBody>
          <a:bodyPr/>
          <a:lstStyle/>
          <a:p>
            <a:r>
              <a:rPr lang="en-US" dirty="0"/>
              <a:t>Hydrogen embrittlement of high strength steel washer</a:t>
            </a:r>
          </a:p>
          <a:p>
            <a:r>
              <a:rPr lang="en-US" dirty="0" err="1"/>
              <a:t>Stripline</a:t>
            </a:r>
            <a:r>
              <a:rPr lang="en-US" dirty="0"/>
              <a:t> fractured due to lack of clamping force</a:t>
            </a:r>
          </a:p>
          <a:p>
            <a:r>
              <a:rPr lang="en-US" dirty="0"/>
              <a:t>Solution: use lower strength SS washers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ACE947-3F62-D0F6-6F00-1C4ED9EF6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PH2-01 – </a:t>
            </a:r>
            <a:r>
              <a:rPr lang="en-US" dirty="0" err="1"/>
              <a:t>Stripline</a:t>
            </a:r>
            <a:r>
              <a:rPr lang="en-US" dirty="0"/>
              <a:t> Failure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CDBAE-83DA-60BB-163E-F2E62AB7D4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C0838-9019-403F-B862-7B31B56A0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M.Lee | Fermilab Horns Operational Experience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6611B-31E0-70D4-9792-8CC07C099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2C0290-BA74-18D6-9277-E873977E33D1}"/>
              </a:ext>
            </a:extLst>
          </p:cNvPr>
          <p:cNvGrpSpPr/>
          <p:nvPr/>
        </p:nvGrpSpPr>
        <p:grpSpPr>
          <a:xfrm>
            <a:off x="6679030" y="971551"/>
            <a:ext cx="5512970" cy="3952375"/>
            <a:chOff x="6679030" y="971551"/>
            <a:chExt cx="5512970" cy="395237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34A5E45-DCB1-865D-36A0-CFB314760B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8531" t="17608" r="12081" b="7114"/>
            <a:stretch/>
          </p:blipFill>
          <p:spPr bwMode="auto">
            <a:xfrm>
              <a:off x="6679030" y="971551"/>
              <a:ext cx="5512970" cy="3952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B3B2EB9-1B7F-FD0D-973C-6F233A6FDBF4}"/>
                </a:ext>
              </a:extLst>
            </p:cNvPr>
            <p:cNvCxnSpPr/>
            <p:nvPr/>
          </p:nvCxnSpPr>
          <p:spPr>
            <a:xfrm>
              <a:off x="8267700" y="1895475"/>
              <a:ext cx="1752600" cy="0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299E833-79DC-FBDE-A6C6-E9749A4A0536}"/>
                </a:ext>
              </a:extLst>
            </p:cNvPr>
            <p:cNvCxnSpPr>
              <a:cxnSpLocks/>
            </p:cNvCxnSpPr>
            <p:nvPr/>
          </p:nvCxnSpPr>
          <p:spPr>
            <a:xfrm>
              <a:off x="8753475" y="2209800"/>
              <a:ext cx="1636820" cy="1123950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A608A4A-05C6-E9BB-66DF-BB3DE7B02014}"/>
              </a:ext>
            </a:extLst>
          </p:cNvPr>
          <p:cNvSpPr txBox="1"/>
          <p:nvPr/>
        </p:nvSpPr>
        <p:spPr>
          <a:xfrm>
            <a:off x="231092" y="5922724"/>
            <a:ext cx="790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3175206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8134D2-B2D0-6D63-9219-4F6F5EC7C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Suction lines were Kovar to ceramic brazed assemblies</a:t>
            </a:r>
          </a:p>
          <a:p>
            <a:r>
              <a:rPr lang="en-US" dirty="0"/>
              <a:t>Suction line broke at electrical insulator</a:t>
            </a:r>
          </a:p>
          <a:p>
            <a:r>
              <a:rPr lang="en-US" dirty="0"/>
              <a:t>Solution:</a:t>
            </a:r>
          </a:p>
          <a:p>
            <a:pPr lvl="1"/>
            <a:r>
              <a:rPr lang="en-US" dirty="0"/>
              <a:t>Used thicker layer of steel at transition to insulator</a:t>
            </a:r>
          </a:p>
          <a:p>
            <a:pPr lvl="1"/>
            <a:r>
              <a:rPr lang="en-US" dirty="0"/>
              <a:t>Shrink fit assembly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F11EEA-C5DF-CC79-54D4-0A8BB1FDC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PH1-01 – Broken Suction 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CF14F-28C6-5843-8993-4738052494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FF4F8-B858-AC3D-0BB7-FA60E0433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M.Lee | Fermilab Horns Operational Experience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BF646-FC8E-6837-639A-A226CB74BE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7" descr="DSC00582">
            <a:extLst>
              <a:ext uri="{FF2B5EF4-FFF2-40B4-BE49-F238E27FC236}">
                <a16:creationId xmlns:a16="http://schemas.microsoft.com/office/drawing/2014/main" id="{9305EB34-58C2-CA7F-E645-A1F97AA02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0179"/>
          <a:stretch/>
        </p:blipFill>
        <p:spPr bwMode="auto">
          <a:xfrm>
            <a:off x="8423928" y="138918"/>
            <a:ext cx="3567024" cy="2402965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BF38B0-83A8-637F-CC35-C7AB83EADD95}"/>
              </a:ext>
            </a:extLst>
          </p:cNvPr>
          <p:cNvSpPr txBox="1"/>
          <p:nvPr/>
        </p:nvSpPr>
        <p:spPr>
          <a:xfrm>
            <a:off x="231092" y="5922724"/>
            <a:ext cx="790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2008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7C8FE5-5598-A605-26AE-672C7147F88B}"/>
              </a:ext>
            </a:extLst>
          </p:cNvPr>
          <p:cNvSpPr txBox="1"/>
          <p:nvPr/>
        </p:nvSpPr>
        <p:spPr>
          <a:xfrm>
            <a:off x="9042662" y="2541883"/>
            <a:ext cx="26952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Example of suction line failure</a:t>
            </a:r>
          </a:p>
        </p:txBody>
      </p:sp>
      <p:pic>
        <p:nvPicPr>
          <p:cNvPr id="11" name="Picture 10" descr="A picture containing dirty, tiled&#10;&#10;Description automatically generated">
            <a:extLst>
              <a:ext uri="{FF2B5EF4-FFF2-40B4-BE49-F238E27FC236}">
                <a16:creationId xmlns:a16="http://schemas.microsoft.com/office/drawing/2014/main" id="{2FDB0FED-D935-EC9F-3AED-3BFBFC389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6" t="30650" r="32234" b="33749"/>
          <a:stretch/>
        </p:blipFill>
        <p:spPr>
          <a:xfrm rot="5400000">
            <a:off x="8843273" y="3554397"/>
            <a:ext cx="2728334" cy="14640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B505DE-643A-FB27-CB65-736DD64EC874}"/>
              </a:ext>
            </a:extLst>
          </p:cNvPr>
          <p:cNvSpPr txBox="1"/>
          <p:nvPr/>
        </p:nvSpPr>
        <p:spPr>
          <a:xfrm>
            <a:off x="8608190" y="5729996"/>
            <a:ext cx="33213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Shrink fitting currently used assembly</a:t>
            </a:r>
          </a:p>
        </p:txBody>
      </p:sp>
    </p:spTree>
    <p:extLst>
      <p:ext uri="{BB962C8B-B14F-4D97-AF65-F5344CB8AC3E}">
        <p14:creationId xmlns:p14="http://schemas.microsoft.com/office/powerpoint/2010/main" val="212739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FDB686-6C03-F6EE-6BC6-121151AE1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horns have been running for 17 years</a:t>
            </a:r>
          </a:p>
          <a:p>
            <a:r>
              <a:rPr lang="en-US" dirty="0"/>
              <a:t>All horns have achieved at least 2 year lifetime</a:t>
            </a:r>
          </a:p>
          <a:p>
            <a:r>
              <a:rPr lang="en-US" dirty="0"/>
              <a:t>Several failures due to practicalities of target hall environment</a:t>
            </a:r>
          </a:p>
          <a:p>
            <a:r>
              <a:rPr lang="en-US" dirty="0"/>
              <a:t>All failures and lessons learned are invaluable for LBNF</a:t>
            </a:r>
          </a:p>
          <a:p>
            <a:pPr lvl="1"/>
            <a:r>
              <a:rPr lang="en-US" dirty="0"/>
              <a:t>Large influence on design, assembly, and fabrication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C23BF7-9C5D-BD37-1DF4-608FC42CD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18444-E381-8063-CCC9-AD48D3EEB0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69EF6-E244-269E-E0EE-BB8FEBC82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M.Lee | Fermilab Horns Operational Experience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A1C61-B821-0816-8E94-12954DBAC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837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56DA60-AF75-26A9-25D5-3D1BEAEA1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Jim Hylen</a:t>
            </a:r>
          </a:p>
          <a:p>
            <a:r>
              <a:rPr lang="en-US" dirty="0"/>
              <a:t>Kris Anderson</a:t>
            </a:r>
          </a:p>
          <a:p>
            <a:r>
              <a:rPr lang="en-US" dirty="0"/>
              <a:t>Katsuya Yonehara</a:t>
            </a:r>
          </a:p>
          <a:p>
            <a:r>
              <a:rPr lang="en-US" dirty="0"/>
              <a:t>Marty Murphy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8EA673-9F43-2749-D9F9-5251B87FF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BF4D8-D0F7-F0FE-19CF-5E175B0BCC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9C0B7-47FD-AFC4-D9AC-DA62CDFD2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M.Lee | Fermilab Horns Operational Experience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D5D04-378E-2C85-B58C-740E4E2B0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35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ACC327-BDE4-DA3C-7E29-4CA8C033A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r>
              <a:rPr lang="en-US" dirty="0"/>
              <a:t>PH2-02 – Leaking Water</a:t>
            </a:r>
          </a:p>
          <a:p>
            <a:r>
              <a:rPr lang="en-US" dirty="0"/>
              <a:t>SLB-08 – Ground Fault</a:t>
            </a:r>
          </a:p>
          <a:p>
            <a:r>
              <a:rPr lang="en-US" dirty="0"/>
              <a:t>PH1-04 – </a:t>
            </a:r>
            <a:r>
              <a:rPr lang="en-US" dirty="0" err="1"/>
              <a:t>Stripline</a:t>
            </a:r>
            <a:r>
              <a:rPr lang="en-US" dirty="0"/>
              <a:t> Failure</a:t>
            </a:r>
          </a:p>
          <a:p>
            <a:r>
              <a:rPr lang="en-US" dirty="0"/>
              <a:t>PH2-01 – </a:t>
            </a:r>
            <a:r>
              <a:rPr lang="en-US" dirty="0" err="1"/>
              <a:t>Stripline</a:t>
            </a:r>
            <a:r>
              <a:rPr lang="en-US" dirty="0"/>
              <a:t> Failure</a:t>
            </a:r>
          </a:p>
          <a:p>
            <a:r>
              <a:rPr lang="en-US" dirty="0"/>
              <a:t>PH1-03 – Hanger Water Leak</a:t>
            </a:r>
          </a:p>
          <a:p>
            <a:r>
              <a:rPr lang="en-US" dirty="0"/>
              <a:t>PH1-01 – Broken Suction Line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3D0EAB-230E-06D3-6E28-24AABE14D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CD9B8-09CB-8882-E2A2-E10C896E3B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044B5-E16A-7C1B-C897-239D694C6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M.Lee</a:t>
            </a:r>
            <a:r>
              <a:rPr lang="en-US" dirty="0"/>
              <a:t> | Fermilab Horns Operational Experience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F0E2D-5663-5B92-F5AB-800CF7ED4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Picture 7" descr="A picture containing building&#10;&#10;Description automatically generated">
            <a:extLst>
              <a:ext uri="{FF2B5EF4-FFF2-40B4-BE49-F238E27FC236}">
                <a16:creationId xmlns:a16="http://schemas.microsoft.com/office/drawing/2014/main" id="{4DB6FE68-8D24-7CD9-0C62-F1D67455E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119" y="2063035"/>
            <a:ext cx="6834433" cy="384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B51752-FF7F-BBFB-8C1A-46ABDDF6A2F6}"/>
              </a:ext>
            </a:extLst>
          </p:cNvPr>
          <p:cNvSpPr txBox="1"/>
          <p:nvPr/>
        </p:nvSpPr>
        <p:spPr>
          <a:xfrm>
            <a:off x="6017948" y="5907404"/>
            <a:ext cx="517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1 MW Horn PH1-05 being installed in 2020 shutdown</a:t>
            </a:r>
          </a:p>
        </p:txBody>
      </p:sp>
    </p:spTree>
    <p:extLst>
      <p:ext uri="{BB962C8B-B14F-4D97-AF65-F5344CB8AC3E}">
        <p14:creationId xmlns:p14="http://schemas.microsoft.com/office/powerpoint/2010/main" val="2839317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FD4A4E-4269-54C9-CDAB-395EB762B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2" y="971551"/>
            <a:ext cx="7976416" cy="5059363"/>
          </a:xfrm>
        </p:spPr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NuMI</a:t>
            </a:r>
            <a:r>
              <a:rPr lang="en-US" dirty="0"/>
              <a:t> horns since 2005</a:t>
            </a:r>
          </a:p>
          <a:p>
            <a:r>
              <a:rPr lang="en-US" dirty="0"/>
              <a:t>Initially designed for 400 kW</a:t>
            </a:r>
          </a:p>
          <a:p>
            <a:pPr lvl="1"/>
            <a:r>
              <a:rPr lang="en-US" dirty="0"/>
              <a:t>Upgraded for 700 kW, then 1 MW operation</a:t>
            </a:r>
          </a:p>
          <a:p>
            <a:r>
              <a:rPr lang="en-US" dirty="0"/>
              <a:t>Designed for 100 M pulse lifetime</a:t>
            </a:r>
          </a:p>
          <a:p>
            <a:r>
              <a:rPr lang="en-US" dirty="0"/>
              <a:t>Annual shutdowns is key for horn and target-related maintenance to prolong operations</a:t>
            </a:r>
          </a:p>
          <a:p>
            <a:pPr lvl="1"/>
            <a:r>
              <a:rPr lang="en-US" dirty="0"/>
              <a:t>Replace horns or supporting systems if necessary</a:t>
            </a:r>
          </a:p>
          <a:p>
            <a:pPr lvl="1"/>
            <a:r>
              <a:rPr lang="en-US" dirty="0"/>
              <a:t>1 MW upgrade in 2020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F6D58E-A0AB-6182-DB0A-3EC40A62D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9A798-A66A-C9DA-AE25-7A1FB97BAE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B066-7110-2AEF-8E46-E87C6753C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M.Lee | Fermilab Horns Operational Experience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8A1B-4799-005A-0BFC-0C071CDC3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9B0C230-1E28-4F9A-C457-5ADA18733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652147"/>
              </p:ext>
            </p:extLst>
          </p:nvPr>
        </p:nvGraphicFramePr>
        <p:xfrm>
          <a:off x="8374285" y="3319481"/>
          <a:ext cx="3512913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374">
                  <a:extLst>
                    <a:ext uri="{9D8B030D-6E8A-4147-A177-3AD203B41FA5}">
                      <a16:colId xmlns:a16="http://schemas.microsoft.com/office/drawing/2014/main" val="2960345776"/>
                    </a:ext>
                  </a:extLst>
                </a:gridCol>
                <a:gridCol w="1854539">
                  <a:extLst>
                    <a:ext uri="{9D8B030D-6E8A-4147-A177-3AD203B41FA5}">
                      <a16:colId xmlns:a16="http://schemas.microsoft.com/office/drawing/2014/main" val="23198060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Horn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Lifetime Pulses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640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PH1-01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24,200,000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74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PH1-02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45,900,000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669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PH1-03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26,960,000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437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PH1-04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52,390,424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60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PH2-01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28,100,000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382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PH2-02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125,250,424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127493"/>
                  </a:ext>
                </a:extLst>
              </a:tr>
            </a:tbl>
          </a:graphicData>
        </a:graphic>
      </p:graphicFrame>
      <p:pic>
        <p:nvPicPr>
          <p:cNvPr id="9" name="Picture 8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26F27F8B-5353-0310-0C5E-89EBE41E6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7" r="4288"/>
          <a:stretch/>
        </p:blipFill>
        <p:spPr>
          <a:xfrm>
            <a:off x="8412989" y="251753"/>
            <a:ext cx="3435504" cy="26212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EAF424-5DD9-6E6C-4C0A-332B78F7C6CD}"/>
              </a:ext>
            </a:extLst>
          </p:cNvPr>
          <p:cNvSpPr txBox="1"/>
          <p:nvPr/>
        </p:nvSpPr>
        <p:spPr>
          <a:xfrm>
            <a:off x="9079984" y="2911590"/>
            <a:ext cx="2243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1 MW Horn PH1-05 </a:t>
            </a: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9E1EB8-3A02-16EC-9A9F-9DFA415F3AB2}"/>
              </a:ext>
            </a:extLst>
          </p:cNvPr>
          <p:cNvSpPr txBox="1"/>
          <p:nvPr/>
        </p:nvSpPr>
        <p:spPr>
          <a:xfrm>
            <a:off x="8122567" y="5948599"/>
            <a:ext cx="4016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Lifetimes of horns no longer in operation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28390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DD2C84-A67B-3297-D733-8AE9FDFE5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significant horn events during 17 years of </a:t>
            </a:r>
            <a:r>
              <a:rPr lang="en-US" dirty="0" err="1"/>
              <a:t>NuMI</a:t>
            </a:r>
            <a:r>
              <a:rPr lang="en-US" dirty="0"/>
              <a:t> running that have required horn replacement</a:t>
            </a:r>
          </a:p>
          <a:p>
            <a:r>
              <a:rPr lang="en-US" dirty="0"/>
              <a:t>Some root causes of horn failures have been practicalities of operation</a:t>
            </a:r>
          </a:p>
          <a:p>
            <a:pPr lvl="1"/>
            <a:r>
              <a:rPr lang="en-US" dirty="0"/>
              <a:t>Hard to predict</a:t>
            </a:r>
          </a:p>
          <a:p>
            <a:pPr lvl="1"/>
            <a:r>
              <a:rPr lang="en-US" dirty="0"/>
              <a:t>Not necessarily due to ineffective design, assembly, testing, or install</a:t>
            </a:r>
          </a:p>
          <a:p>
            <a:r>
              <a:rPr lang="en-US" dirty="0"/>
              <a:t>Same failure has not happened twice</a:t>
            </a:r>
          </a:p>
          <a:p>
            <a:pPr lvl="1"/>
            <a:r>
              <a:rPr lang="en-US" dirty="0"/>
              <a:t>Thorough troubleshooting and resolution of problems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E775E2-192D-AAC0-92C0-F162A065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– History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0BEDF-D6ED-CBB7-D42F-1C469010C3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19C5A-23FC-6D13-AE3A-4387C922D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M.Lee | Fermilab Horns Operational Experience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1256A-2D33-74E8-DDDB-5922F4A64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882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FD4A4E-4269-54C9-CDAB-395EB762B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2" y="971551"/>
            <a:ext cx="7038974" cy="5059363"/>
          </a:xfrm>
        </p:spPr>
        <p:txBody>
          <a:bodyPr/>
          <a:lstStyle/>
          <a:p>
            <a:r>
              <a:rPr lang="en-US" dirty="0"/>
              <a:t>PH2-02 leaking water from beam left </a:t>
            </a:r>
            <a:r>
              <a:rPr lang="en-US" dirty="0" err="1"/>
              <a:t>Bdot</a:t>
            </a:r>
            <a:endParaRPr lang="en-US" dirty="0"/>
          </a:p>
          <a:p>
            <a:pPr lvl="1"/>
            <a:r>
              <a:rPr lang="en-US" dirty="0"/>
              <a:t>Device used to measure magnetic field </a:t>
            </a:r>
          </a:p>
          <a:p>
            <a:pPr lvl="1"/>
            <a:r>
              <a:rPr lang="en-US" dirty="0"/>
              <a:t>At neck of the horn</a:t>
            </a:r>
          </a:p>
          <a:p>
            <a:r>
              <a:rPr lang="en-US" dirty="0"/>
              <a:t>Removed during 2020 summer shutdown</a:t>
            </a:r>
          </a:p>
          <a:p>
            <a:pPr lvl="1"/>
            <a:r>
              <a:rPr lang="en-US" dirty="0"/>
              <a:t>Leaking water for ~1 year</a:t>
            </a:r>
          </a:p>
          <a:p>
            <a:pPr lvl="1"/>
            <a:r>
              <a:rPr lang="en-US" dirty="0"/>
              <a:t>4-5 gallons per day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F6D58E-A0AB-6182-DB0A-3EC40A62D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PH2-02 – Leaking Water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9A798-A66A-C9DA-AE25-7A1FB97BAE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B066-7110-2AEF-8E46-E87C6753C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M.Lee | Fermilab Horns Operational Experience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8A1B-4799-005A-0BFC-0C071CDC3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9" name="Picture 8" descr="A picture containing indoor, metal&#10;&#10;Description automatically generated">
            <a:extLst>
              <a:ext uri="{FF2B5EF4-FFF2-40B4-BE49-F238E27FC236}">
                <a16:creationId xmlns:a16="http://schemas.microsoft.com/office/drawing/2014/main" id="{56F887D4-B67A-4D99-7C0B-1F74F51E1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345" y="944178"/>
            <a:ext cx="4145345" cy="27750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E3792B-BCC2-E3FD-12AA-11299726DEB5}"/>
              </a:ext>
            </a:extLst>
          </p:cNvPr>
          <p:cNvSpPr txBox="1"/>
          <p:nvPr/>
        </p:nvSpPr>
        <p:spPr>
          <a:xfrm>
            <a:off x="8167613" y="3735241"/>
            <a:ext cx="39486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PH2-02 during removal from target hall</a:t>
            </a:r>
            <a:endParaRPr lang="en-US" sz="1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640E1E-3057-4E76-DC6B-918F9BA01A19}"/>
              </a:ext>
            </a:extLst>
          </p:cNvPr>
          <p:cNvGrpSpPr/>
          <p:nvPr/>
        </p:nvGrpSpPr>
        <p:grpSpPr>
          <a:xfrm>
            <a:off x="482514" y="3823712"/>
            <a:ext cx="6565015" cy="2372964"/>
            <a:chOff x="482514" y="3823712"/>
            <a:chExt cx="6565015" cy="2372964"/>
          </a:xfrm>
        </p:grpSpPr>
        <p:pic>
          <p:nvPicPr>
            <p:cNvPr id="10" name="Picture 9" descr="A picture containing text, sky, line&#10;&#10;Description automatically generated">
              <a:extLst>
                <a:ext uri="{FF2B5EF4-FFF2-40B4-BE49-F238E27FC236}">
                  <a16:creationId xmlns:a16="http://schemas.microsoft.com/office/drawing/2014/main" id="{79CB48F2-4F25-35BB-E4E9-6F60A509F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514" y="4115633"/>
              <a:ext cx="6565015" cy="2081043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FD2C4F4-2FB1-9B97-7941-0D0BC26226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31533" y="3823712"/>
              <a:ext cx="465667" cy="6449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2312C84-1DF7-18DE-0350-07CEF657CE69}"/>
              </a:ext>
            </a:extLst>
          </p:cNvPr>
          <p:cNvSpPr txBox="1"/>
          <p:nvPr/>
        </p:nvSpPr>
        <p:spPr>
          <a:xfrm>
            <a:off x="2684992" y="5965411"/>
            <a:ext cx="2160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Horn 2 </a:t>
            </a:r>
            <a:r>
              <a:rPr lang="en-US" sz="1800" i="1" dirty="0" err="1"/>
              <a:t>Bdot</a:t>
            </a:r>
            <a:r>
              <a:rPr lang="en-US" sz="1800" i="1" dirty="0"/>
              <a:t> location</a:t>
            </a:r>
            <a:endParaRPr lang="en-US" sz="1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C016FE-1D4A-4EFA-0D75-36BD0014C2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621"/>
          <a:stretch/>
        </p:blipFill>
        <p:spPr>
          <a:xfrm>
            <a:off x="7419136" y="4467926"/>
            <a:ext cx="4580555" cy="14974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DE47EA-BBAD-6B6C-DFDC-5EEF7BC45054}"/>
              </a:ext>
            </a:extLst>
          </p:cNvPr>
          <p:cNvSpPr txBox="1"/>
          <p:nvPr/>
        </p:nvSpPr>
        <p:spPr>
          <a:xfrm>
            <a:off x="9250007" y="5965411"/>
            <a:ext cx="691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 err="1"/>
              <a:t>Bdot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29194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D2CBBA-F7F5-3848-41A9-91F2149EE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2" y="971552"/>
            <a:ext cx="6519332" cy="1715088"/>
          </a:xfrm>
        </p:spPr>
        <p:txBody>
          <a:bodyPr/>
          <a:lstStyle/>
          <a:p>
            <a:r>
              <a:rPr lang="en-US" dirty="0"/>
              <a:t>Water leak evidenced by corrosion near </a:t>
            </a:r>
            <a:r>
              <a:rPr lang="en-US" dirty="0" err="1"/>
              <a:t>Bdot</a:t>
            </a:r>
            <a:endParaRPr lang="en-US" dirty="0"/>
          </a:p>
          <a:p>
            <a:r>
              <a:rPr lang="en-US" dirty="0"/>
              <a:t>Twelve year lifetime </a:t>
            </a:r>
          </a:p>
          <a:p>
            <a:pPr lvl="1"/>
            <a:r>
              <a:rPr lang="en-US" dirty="0"/>
              <a:t>125,250,424 pulses</a:t>
            </a:r>
          </a:p>
          <a:p>
            <a:r>
              <a:rPr lang="en-US" dirty="0"/>
              <a:t>Have not used </a:t>
            </a:r>
            <a:r>
              <a:rPr lang="en-US" dirty="0" err="1"/>
              <a:t>Bdots</a:t>
            </a:r>
            <a:r>
              <a:rPr lang="en-US" dirty="0"/>
              <a:t> on subsequent horns</a:t>
            </a:r>
          </a:p>
          <a:p>
            <a:pPr lvl="1"/>
            <a:r>
              <a:rPr lang="en-US" dirty="0"/>
              <a:t>Capped off flange prior to install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1FBDD1-01EB-A6E5-DF8F-FBD70C4A2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PH2-02 – Leaking Water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38950-9DDA-2B9D-BB9E-20029F0A96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E0AE5-1BD7-79CB-CBF5-29962F05B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M.Lee | Fermilab Horns Operational Experience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F4DDA-2F7F-3E6F-D346-2AB4BFC6F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5C736B-BBB7-5CB7-7871-A8413D42094F}"/>
              </a:ext>
            </a:extLst>
          </p:cNvPr>
          <p:cNvSpPr txBox="1"/>
          <p:nvPr/>
        </p:nvSpPr>
        <p:spPr>
          <a:xfrm>
            <a:off x="7850817" y="3104360"/>
            <a:ext cx="3947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PH2-02 during removal from target hall</a:t>
            </a:r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FA876B-9E50-E6C7-F68F-00F0BC203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603" y="205098"/>
            <a:ext cx="4317476" cy="28992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79FA05-C122-19BC-0F8D-C84E7ABC8BC2}"/>
              </a:ext>
            </a:extLst>
          </p:cNvPr>
          <p:cNvSpPr txBox="1"/>
          <p:nvPr/>
        </p:nvSpPr>
        <p:spPr>
          <a:xfrm>
            <a:off x="7665603" y="5944532"/>
            <a:ext cx="3947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PH2-02 during removal from target hall</a:t>
            </a:r>
            <a:endParaRPr lang="en-US" sz="1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6CC25A-22F0-15F9-12A0-89F59FDE4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108" y="3952178"/>
            <a:ext cx="2737565" cy="19937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EC2A8D-ABA9-8657-971D-A67CF5D91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850" y="3952179"/>
            <a:ext cx="1803097" cy="199375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EE6314-9278-4FE8-3B87-5F05CA3B3AD1}"/>
              </a:ext>
            </a:extLst>
          </p:cNvPr>
          <p:cNvGrpSpPr/>
          <p:nvPr/>
        </p:nvGrpSpPr>
        <p:grpSpPr>
          <a:xfrm>
            <a:off x="6510834" y="3473692"/>
            <a:ext cx="5472245" cy="2466562"/>
            <a:chOff x="6510834" y="3473692"/>
            <a:chExt cx="5472245" cy="246656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4538E4-8CAA-8495-9CC0-B87B9CD12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0834" y="3473692"/>
              <a:ext cx="5472245" cy="2466562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F28B2E2-7DF1-7F84-6DF8-50C6D7129146}"/>
                </a:ext>
              </a:extLst>
            </p:cNvPr>
            <p:cNvSpPr/>
            <p:nvPr/>
          </p:nvSpPr>
          <p:spPr>
            <a:xfrm>
              <a:off x="10252626" y="4574875"/>
              <a:ext cx="366941" cy="389467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668708A-0234-7472-5EEA-4A4E42C2D94E}"/>
              </a:ext>
            </a:extLst>
          </p:cNvPr>
          <p:cNvSpPr txBox="1"/>
          <p:nvPr/>
        </p:nvSpPr>
        <p:spPr>
          <a:xfrm>
            <a:off x="2479398" y="5940254"/>
            <a:ext cx="2453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Corrosion visible at </a:t>
            </a:r>
            <a:r>
              <a:rPr lang="en-US" sz="1800" i="1" dirty="0" err="1"/>
              <a:t>Bdot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84804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31AA8F-ECB9-A44D-AC2B-2D7D431F6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2" y="971551"/>
            <a:ext cx="8801098" cy="5059363"/>
          </a:xfrm>
        </p:spPr>
        <p:txBody>
          <a:bodyPr/>
          <a:lstStyle/>
          <a:p>
            <a:r>
              <a:rPr lang="en-US" dirty="0" err="1"/>
              <a:t>Stripline</a:t>
            </a:r>
            <a:r>
              <a:rPr lang="en-US" dirty="0"/>
              <a:t> blocks connect power supply </a:t>
            </a:r>
            <a:r>
              <a:rPr lang="en-US" dirty="0" err="1"/>
              <a:t>stripline</a:t>
            </a:r>
            <a:r>
              <a:rPr lang="en-US" dirty="0"/>
              <a:t> to horn </a:t>
            </a:r>
            <a:r>
              <a:rPr lang="en-US" dirty="0" err="1"/>
              <a:t>stripline</a:t>
            </a:r>
            <a:endParaRPr lang="en-US" dirty="0"/>
          </a:p>
          <a:p>
            <a:pPr lvl="1"/>
            <a:r>
              <a:rPr lang="en-US" dirty="0"/>
              <a:t>Interior aluminum </a:t>
            </a:r>
            <a:r>
              <a:rPr lang="en-US" dirty="0" err="1"/>
              <a:t>stripline</a:t>
            </a:r>
            <a:r>
              <a:rPr lang="en-US" dirty="0"/>
              <a:t> shielded via thick steel panels</a:t>
            </a:r>
          </a:p>
          <a:p>
            <a:r>
              <a:rPr lang="en-US" dirty="0"/>
              <a:t>Replaced both </a:t>
            </a:r>
            <a:r>
              <a:rPr lang="en-US" dirty="0" err="1"/>
              <a:t>NuMI</a:t>
            </a:r>
            <a:r>
              <a:rPr lang="en-US" dirty="0"/>
              <a:t> horns and accompanying </a:t>
            </a:r>
            <a:r>
              <a:rPr lang="en-US" dirty="0" err="1"/>
              <a:t>stripline</a:t>
            </a:r>
            <a:r>
              <a:rPr lang="en-US" dirty="0"/>
              <a:t> blocks in 2020 shutdown</a:t>
            </a:r>
          </a:p>
          <a:p>
            <a:pPr lvl="1"/>
            <a:r>
              <a:rPr lang="en-US" dirty="0"/>
              <a:t>1 MW upgrade</a:t>
            </a:r>
          </a:p>
          <a:p>
            <a:r>
              <a:rPr lang="en-US" dirty="0"/>
              <a:t>Ground fault in the horn system discovered shortly after</a:t>
            </a:r>
          </a:p>
          <a:p>
            <a:r>
              <a:rPr lang="en-US" dirty="0"/>
              <a:t>Traced to loose washer in the </a:t>
            </a:r>
            <a:r>
              <a:rPr lang="en-US" dirty="0" err="1"/>
              <a:t>stripline</a:t>
            </a:r>
            <a:r>
              <a:rPr lang="en-US" dirty="0"/>
              <a:t> block SLB-08</a:t>
            </a:r>
          </a:p>
          <a:p>
            <a:pPr lvl="1"/>
            <a:r>
              <a:rPr lang="en-US" dirty="0"/>
              <a:t>Shorting current from one of the outermost </a:t>
            </a:r>
            <a:r>
              <a:rPr lang="en-US" dirty="0" err="1"/>
              <a:t>stripline</a:t>
            </a:r>
            <a:r>
              <a:rPr lang="en-US" dirty="0"/>
              <a:t> layers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07B59F-0FDF-4886-1B19-203936839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SLB-08 – Ground Fault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B02A4-52FC-9EAB-E380-06F1A5FFF0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A5909-DFA9-0FFC-CD5F-1F55651698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M.Lee | Fermilab Horns Operational Experience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40936-A08C-50E2-B2CC-2B132AC64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150D93-6E50-5B0C-9272-17B6C75AB9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49" b="5534"/>
          <a:stretch/>
        </p:blipFill>
        <p:spPr>
          <a:xfrm>
            <a:off x="9775983" y="3344832"/>
            <a:ext cx="1829056" cy="2564312"/>
          </a:xfrm>
          <a:prstGeom prst="rect">
            <a:avLst/>
          </a:prstGeom>
        </p:spPr>
      </p:pic>
      <p:pic>
        <p:nvPicPr>
          <p:cNvPr id="9" name="Picture 8" descr="A picture containing yellow, power shovel, construction&#10;&#10;Description automatically generated">
            <a:extLst>
              <a:ext uri="{FF2B5EF4-FFF2-40B4-BE49-F238E27FC236}">
                <a16:creationId xmlns:a16="http://schemas.microsoft.com/office/drawing/2014/main" id="{720743D4-7193-4E36-F003-29FFF3F269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71" t="37754" r="35000" b="34468"/>
          <a:stretch/>
        </p:blipFill>
        <p:spPr>
          <a:xfrm>
            <a:off x="9755876" y="110913"/>
            <a:ext cx="1869270" cy="2810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9C5C9A-031F-34BE-069B-E473426738BF}"/>
              </a:ext>
            </a:extLst>
          </p:cNvPr>
          <p:cNvSpPr txBox="1"/>
          <p:nvPr/>
        </p:nvSpPr>
        <p:spPr>
          <a:xfrm>
            <a:off x="9726554" y="2913244"/>
            <a:ext cx="18985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 err="1"/>
              <a:t>NuMI</a:t>
            </a:r>
            <a:r>
              <a:rPr lang="en-US" sz="1600" i="1" dirty="0"/>
              <a:t> </a:t>
            </a:r>
            <a:r>
              <a:rPr lang="en-US" sz="1600" i="1" dirty="0" err="1"/>
              <a:t>stripline</a:t>
            </a:r>
            <a:r>
              <a:rPr lang="en-US" sz="1600" i="1" dirty="0"/>
              <a:t> block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E90211-1CCD-EDB2-D23E-2B452315C5A6}"/>
              </a:ext>
            </a:extLst>
          </p:cNvPr>
          <p:cNvSpPr txBox="1"/>
          <p:nvPr/>
        </p:nvSpPr>
        <p:spPr>
          <a:xfrm>
            <a:off x="9218770" y="5909144"/>
            <a:ext cx="29434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Borescope image of loose washer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172314-A813-D60E-4397-5C7BA2A48237}"/>
              </a:ext>
            </a:extLst>
          </p:cNvPr>
          <p:cNvSpPr txBox="1"/>
          <p:nvPr/>
        </p:nvSpPr>
        <p:spPr>
          <a:xfrm>
            <a:off x="231092" y="5922724"/>
            <a:ext cx="790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969497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9D4EA1-6FF6-EEAB-D42D-DA8821DD1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2" y="971551"/>
            <a:ext cx="7162798" cy="5059363"/>
          </a:xfrm>
        </p:spPr>
        <p:txBody>
          <a:bodyPr/>
          <a:lstStyle/>
          <a:p>
            <a:r>
              <a:rPr lang="en-US" dirty="0"/>
              <a:t>Disassembled and removed </a:t>
            </a:r>
            <a:r>
              <a:rPr lang="en-US" dirty="0" err="1"/>
              <a:t>stripline</a:t>
            </a:r>
            <a:r>
              <a:rPr lang="en-US" dirty="0"/>
              <a:t> block covers</a:t>
            </a:r>
          </a:p>
          <a:p>
            <a:r>
              <a:rPr lang="en-US" dirty="0"/>
              <a:t>One stud found with missing and loose hardware on one end</a:t>
            </a:r>
          </a:p>
          <a:p>
            <a:pPr lvl="1"/>
            <a:r>
              <a:rPr lang="en-US" dirty="0"/>
              <a:t>Other notable anomalies </a:t>
            </a:r>
          </a:p>
          <a:p>
            <a:r>
              <a:rPr lang="en-US" dirty="0"/>
              <a:t>Recorded breakaway torque for all nuts on rest of </a:t>
            </a:r>
            <a:r>
              <a:rPr lang="en-US" dirty="0" err="1"/>
              <a:t>stripline</a:t>
            </a:r>
            <a:endParaRPr lang="en-US" dirty="0"/>
          </a:p>
          <a:p>
            <a:pPr lvl="1"/>
            <a:r>
              <a:rPr lang="en-US" dirty="0"/>
              <a:t>Several lower than 40 ft-</a:t>
            </a:r>
            <a:r>
              <a:rPr lang="en-US" dirty="0" err="1"/>
              <a:t>lbs</a:t>
            </a:r>
            <a:r>
              <a:rPr lang="en-US" dirty="0"/>
              <a:t> torque spec</a:t>
            </a:r>
          </a:p>
          <a:p>
            <a:r>
              <a:rPr lang="en-US" dirty="0"/>
              <a:t>Root cause: </a:t>
            </a:r>
            <a:r>
              <a:rPr lang="en-US" dirty="0" err="1"/>
              <a:t>stripline</a:t>
            </a:r>
            <a:r>
              <a:rPr lang="en-US" dirty="0"/>
              <a:t> bolts not torqued to 40 ft-</a:t>
            </a:r>
            <a:r>
              <a:rPr lang="en-US" dirty="0" err="1"/>
              <a:t>lbs</a:t>
            </a:r>
            <a:r>
              <a:rPr lang="en-US" dirty="0"/>
              <a:t> torque spec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04E46F-FE49-3264-AAC6-738315E1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SLB-08 – Ground Fault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0C3D8-E77B-1C2E-E404-C4BC335058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2094E-B141-09B6-0BEA-A82C39FEB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M.Lee | Fermilab Horns Operational Experience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43924-EF9D-61D7-C6CF-56E861640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4A650A-01CA-3467-DA15-C2C4D4AF5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3" b="1"/>
          <a:stretch/>
        </p:blipFill>
        <p:spPr bwMode="auto">
          <a:xfrm>
            <a:off x="7904397" y="2950507"/>
            <a:ext cx="4176051" cy="29934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7265D45E-A185-6C09-18A5-65853766F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867"/>
          <a:stretch/>
        </p:blipFill>
        <p:spPr bwMode="auto">
          <a:xfrm rot="5400000">
            <a:off x="9503621" y="111975"/>
            <a:ext cx="2500536" cy="23999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9A9C17-F4B3-3758-6C48-D0B83BF784D5}"/>
              </a:ext>
            </a:extLst>
          </p:cNvPr>
          <p:cNvCxnSpPr>
            <a:cxnSpLocks/>
          </p:cNvCxnSpPr>
          <p:nvPr/>
        </p:nvCxnSpPr>
        <p:spPr>
          <a:xfrm flipV="1">
            <a:off x="9594552" y="1189829"/>
            <a:ext cx="795743" cy="32385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B568113-0091-8903-AC8F-1CFAA9C71CBA}"/>
              </a:ext>
            </a:extLst>
          </p:cNvPr>
          <p:cNvSpPr txBox="1"/>
          <p:nvPr/>
        </p:nvSpPr>
        <p:spPr>
          <a:xfrm>
            <a:off x="231092" y="5922724"/>
            <a:ext cx="790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3BFA8E-76DE-981C-F88F-D361781926F5}"/>
              </a:ext>
            </a:extLst>
          </p:cNvPr>
          <p:cNvSpPr txBox="1"/>
          <p:nvPr/>
        </p:nvSpPr>
        <p:spPr>
          <a:xfrm>
            <a:off x="8874818" y="2571772"/>
            <a:ext cx="34816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Missing nut and washer; loose ceramic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4DCBF0-CD42-F3A4-CD15-40C96072A851}"/>
              </a:ext>
            </a:extLst>
          </p:cNvPr>
          <p:cNvSpPr txBox="1"/>
          <p:nvPr/>
        </p:nvSpPr>
        <p:spPr>
          <a:xfrm>
            <a:off x="9429841" y="5953502"/>
            <a:ext cx="23716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Breakaway torque results</a:t>
            </a:r>
          </a:p>
        </p:txBody>
      </p:sp>
    </p:spTree>
    <p:extLst>
      <p:ext uri="{BB962C8B-B14F-4D97-AF65-F5344CB8AC3E}">
        <p14:creationId xmlns:p14="http://schemas.microsoft.com/office/powerpoint/2010/main" val="469317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9AF853-703D-DF54-087E-8E28F303E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2" y="971551"/>
            <a:ext cx="6410324" cy="5059363"/>
          </a:xfrm>
        </p:spPr>
        <p:txBody>
          <a:bodyPr/>
          <a:lstStyle/>
          <a:p>
            <a:r>
              <a:rPr lang="en-US" dirty="0"/>
              <a:t>Cooling circuit to cool hanger</a:t>
            </a:r>
          </a:p>
          <a:p>
            <a:pPr lvl="1"/>
            <a:r>
              <a:rPr lang="en-US" dirty="0"/>
              <a:t>Minimize thermal expansion</a:t>
            </a:r>
          </a:p>
          <a:p>
            <a:pPr lvl="2"/>
            <a:r>
              <a:rPr lang="en-US" dirty="0"/>
              <a:t>Minimize movement of horn</a:t>
            </a:r>
          </a:p>
          <a:p>
            <a:r>
              <a:rPr lang="en-US" dirty="0"/>
              <a:t>Leaking 20 gallons of water per day</a:t>
            </a:r>
          </a:p>
          <a:p>
            <a:r>
              <a:rPr lang="en-US" dirty="0"/>
              <a:t>Attributed to weld porosity</a:t>
            </a:r>
          </a:p>
          <a:p>
            <a:r>
              <a:rPr lang="en-US" dirty="0"/>
              <a:t>Performed weld spot repair</a:t>
            </a:r>
          </a:p>
          <a:p>
            <a:r>
              <a:rPr lang="en-US" dirty="0"/>
              <a:t>Ran until 2020 until it was replaced with PH1-05 for 1 MW upgrade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13C192-9BCE-3F45-FEB9-23C13B07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PH1-03 – Hanger Water Leak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C334D-E379-92E4-24C2-9485993787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F1FDC-7616-FA6E-3A47-F2D7ED54B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M.Lee | Fermilab Horns Operational Experience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4C1A1-F4D1-79FE-D465-0302C6844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4EB961-E026-32FB-D12B-EB153AC5E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360" y="251753"/>
            <a:ext cx="2974340" cy="3965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888C7F-16D5-5AF7-3787-63BC584B6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501025" y="3571602"/>
            <a:ext cx="2705945" cy="20294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66446B-578D-EE26-B1D8-69161ACC8F44}"/>
              </a:ext>
            </a:extLst>
          </p:cNvPr>
          <p:cNvSpPr txBox="1"/>
          <p:nvPr/>
        </p:nvSpPr>
        <p:spPr>
          <a:xfrm>
            <a:off x="6702753" y="5953502"/>
            <a:ext cx="2412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Location of leak on PH1-03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E87DE8-2243-61B7-7925-006E3F8657C3}"/>
              </a:ext>
            </a:extLst>
          </p:cNvPr>
          <p:cNvSpPr txBox="1"/>
          <p:nvPr/>
        </p:nvSpPr>
        <p:spPr>
          <a:xfrm>
            <a:off x="9242897" y="4272688"/>
            <a:ext cx="26952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Location of leak on spare horn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85628C-B3B6-A178-8B12-E0E281377144}"/>
              </a:ext>
            </a:extLst>
          </p:cNvPr>
          <p:cNvSpPr txBox="1"/>
          <p:nvPr/>
        </p:nvSpPr>
        <p:spPr>
          <a:xfrm>
            <a:off x="231092" y="5922724"/>
            <a:ext cx="790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37523410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3" id="{EB96F61D-0660-9747-A675-216FF6C86284}" vid="{11929733-D318-6344-B1CB-9B297CDC1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FNAL_PowerPoint_4x3-seasons_052121</Template>
  <TotalTime>8990</TotalTime>
  <Words>849</Words>
  <Application>Microsoft Office PowerPoint</Application>
  <PresentationFormat>Widescreen</PresentationFormat>
  <Paragraphs>184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Helvetica</vt:lpstr>
      <vt:lpstr>Fermilab_PPT_090815</vt:lpstr>
      <vt:lpstr>PowerPoint Presentation</vt:lpstr>
      <vt:lpstr>Agenda</vt:lpstr>
      <vt:lpstr>Overview</vt:lpstr>
      <vt:lpstr>Overview – History</vt:lpstr>
      <vt:lpstr>PH2-02 – Leaking Water</vt:lpstr>
      <vt:lpstr>PH2-02 – Leaking Water</vt:lpstr>
      <vt:lpstr>SLB-08 – Ground Fault</vt:lpstr>
      <vt:lpstr>SLB-08 – Ground Fault</vt:lpstr>
      <vt:lpstr>PH1-03 – Hanger Water Leak</vt:lpstr>
      <vt:lpstr>PH1-04 – Stripline Failure</vt:lpstr>
      <vt:lpstr>PH1-04 – Stripline Failure</vt:lpstr>
      <vt:lpstr>PH2-01 – Stripline Failure</vt:lpstr>
      <vt:lpstr>PH1-01 – Broken Suction Line</vt:lpstr>
      <vt:lpstr>Summary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Meredith Lee</dc:creator>
  <cp:lastModifiedBy>Meredith Lee</cp:lastModifiedBy>
  <cp:revision>243</cp:revision>
  <cp:lastPrinted>2014-01-20T19:40:21Z</cp:lastPrinted>
  <dcterms:created xsi:type="dcterms:W3CDTF">2021-06-30T21:45:53Z</dcterms:created>
  <dcterms:modified xsi:type="dcterms:W3CDTF">2022-09-19T13:58:06Z</dcterms:modified>
</cp:coreProperties>
</file>