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</p:sldMasterIdLst>
  <p:notesMasterIdLst>
    <p:notesMasterId r:id="rId20"/>
  </p:notesMasterIdLst>
  <p:handoutMasterIdLst>
    <p:handoutMasterId r:id="rId21"/>
  </p:handoutMasterIdLst>
  <p:sldIdLst>
    <p:sldId id="358" r:id="rId5"/>
    <p:sldId id="415" r:id="rId6"/>
    <p:sldId id="403" r:id="rId7"/>
    <p:sldId id="404" r:id="rId8"/>
    <p:sldId id="423" r:id="rId9"/>
    <p:sldId id="413" r:id="rId10"/>
    <p:sldId id="409" r:id="rId11"/>
    <p:sldId id="411" r:id="rId12"/>
    <p:sldId id="416" r:id="rId13"/>
    <p:sldId id="412" r:id="rId14"/>
    <p:sldId id="417" r:id="rId15"/>
    <p:sldId id="418" r:id="rId16"/>
    <p:sldId id="420" r:id="rId17"/>
    <p:sldId id="421" r:id="rId18"/>
    <p:sldId id="272" r:id="rId19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0000"/>
    <a:srgbClr val="00B0F0"/>
    <a:srgbClr val="00B050"/>
    <a:srgbClr val="FF9999"/>
    <a:srgbClr val="00FFFF"/>
    <a:srgbClr val="CCFF99"/>
    <a:srgbClr val="FF66FF"/>
    <a:srgbClr val="CC99FF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8" autoAdjust="0"/>
    <p:restoredTop sz="94826" autoAdjust="0"/>
  </p:normalViewPr>
  <p:slideViewPr>
    <p:cSldViewPr snapToGrid="0" snapToObjects="1">
      <p:cViewPr varScale="1">
        <p:scale>
          <a:sx n="109" d="100"/>
          <a:sy n="109" d="100"/>
        </p:scale>
        <p:origin x="774" y="108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32648"/>
    </p:cViewPr>
  </p:sorterViewPr>
  <p:notesViewPr>
    <p:cSldViewPr snapToGrid="0" snapToObjects="1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850BBF66-F78C-479F-91EC-9431AC561831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7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570">
              <a:defRPr/>
            </a:pPr>
            <a:fld id="{C0F3BA1D-A00F-DB41-84DA-BE26C4853B35}" type="slidenum">
              <a:rPr lang="en-US">
                <a:solidFill>
                  <a:prstClr val="black"/>
                </a:solidFill>
              </a:rPr>
              <a:pPr defTabSz="990570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7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6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96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8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467732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pic>
        <p:nvPicPr>
          <p:cNvPr id="2050" name="Picture 2" descr="NBI2022: 12th International Workshop on Neutrino Beams and Instrumentation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86"/>
          <a:stretch/>
        </p:blipFill>
        <p:spPr bwMode="auto">
          <a:xfrm>
            <a:off x="3041650" y="6090053"/>
            <a:ext cx="777875" cy="68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3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9" Type="http://schemas.openxmlformats.org/officeDocument/2006/relationships/image" Target="../media/image1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93.png"/><Relationship Id="rId34" Type="http://schemas.openxmlformats.org/officeDocument/2006/relationships/image" Target="../media/image106.png"/><Relationship Id="rId42" Type="http://schemas.openxmlformats.org/officeDocument/2006/relationships/image" Target="../media/image114.png"/><Relationship Id="rId47" Type="http://schemas.openxmlformats.org/officeDocument/2006/relationships/image" Target="../media/image119.png"/><Relationship Id="rId50" Type="http://schemas.openxmlformats.org/officeDocument/2006/relationships/image" Target="../media/image122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33" Type="http://schemas.openxmlformats.org/officeDocument/2006/relationships/image" Target="../media/image105.png"/><Relationship Id="rId38" Type="http://schemas.openxmlformats.org/officeDocument/2006/relationships/image" Target="../media/image110.png"/><Relationship Id="rId46" Type="http://schemas.openxmlformats.org/officeDocument/2006/relationships/image" Target="../media/image118.png"/><Relationship Id="rId2" Type="http://schemas.openxmlformats.org/officeDocument/2006/relationships/video" Target="../media/media3.mp4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png"/><Relationship Id="rId41" Type="http://schemas.openxmlformats.org/officeDocument/2006/relationships/image" Target="../media/image113.png"/><Relationship Id="rId1" Type="http://schemas.microsoft.com/office/2007/relationships/media" Target="../media/media3.mp4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37" Type="http://schemas.openxmlformats.org/officeDocument/2006/relationships/image" Target="../media/image109.png"/><Relationship Id="rId40" Type="http://schemas.openxmlformats.org/officeDocument/2006/relationships/image" Target="../media/image112.png"/><Relationship Id="rId45" Type="http://schemas.openxmlformats.org/officeDocument/2006/relationships/image" Target="../media/image117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36" Type="http://schemas.openxmlformats.org/officeDocument/2006/relationships/image" Target="../media/image108.png"/><Relationship Id="rId49" Type="http://schemas.openxmlformats.org/officeDocument/2006/relationships/image" Target="../media/image121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103.png"/><Relationship Id="rId44" Type="http://schemas.openxmlformats.org/officeDocument/2006/relationships/image" Target="../media/image116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Relationship Id="rId35" Type="http://schemas.openxmlformats.org/officeDocument/2006/relationships/image" Target="../media/image107.png"/><Relationship Id="rId43" Type="http://schemas.openxmlformats.org/officeDocument/2006/relationships/image" Target="../media/image115.png"/><Relationship Id="rId48" Type="http://schemas.openxmlformats.org/officeDocument/2006/relationships/image" Target="../media/image120.png"/><Relationship Id="rId8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.png"/><Relationship Id="rId4" Type="http://schemas.openxmlformats.org/officeDocument/2006/relationships/image" Target="../media/image1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2.MOV"/><Relationship Id="rId7" Type="http://schemas.openxmlformats.org/officeDocument/2006/relationships/image" Target="../media/image10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video" Target="../media/media2.MO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50" Type="http://schemas.openxmlformats.org/officeDocument/2006/relationships/image" Target="../media/image69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41" Type="http://schemas.openxmlformats.org/officeDocument/2006/relationships/image" Target="../media/image60.png"/><Relationship Id="rId5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3" Type="http://schemas.openxmlformats.org/officeDocument/2006/relationships/image" Target="../media/image72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1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8" Type="http://schemas.openxmlformats.org/officeDocument/2006/relationships/image" Target="../media/image27.png"/><Relationship Id="rId51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73472" y="1330442"/>
            <a:ext cx="5606643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en-US" sz="4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and </a:t>
            </a:r>
            <a:r>
              <a:rPr lang="en-US" sz="44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</a:t>
            </a:r>
            <a:br>
              <a:rPr lang="en-US" sz="44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 </a:t>
            </a:r>
            <a:r>
              <a:rPr lang="en-US" sz="44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and vibration issues 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539750" y="3597582"/>
            <a:ext cx="6169314" cy="13696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Loveridge</a:t>
            </a:r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600" i="1" spc="15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Rutherford Appleton Laboratory</a:t>
            </a:r>
            <a:endParaRPr lang="en-GB" sz="1600" i="1" spc="15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1600" dirty="0" smtClean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600" i="1" spc="15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 Workshop, September </a:t>
            </a:r>
            <a:r>
              <a:rPr lang="en-GB" sz="1600" i="1" spc="15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4" y="5942095"/>
            <a:ext cx="3046380" cy="778773"/>
          </a:xfrm>
          <a:prstGeom prst="rect">
            <a:avLst/>
          </a:prstGeom>
        </p:spPr>
      </p:pic>
      <p:pic>
        <p:nvPicPr>
          <p:cNvPr id="1026" name="Picture 2" descr="https://indico.stfc.ac.uk/event/260/images/107-poster_NBI_2022_5_mergedAndScaled68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10" y="339493"/>
            <a:ext cx="4345141" cy="59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566" y="207469"/>
            <a:ext cx="4893942" cy="1355608"/>
          </a:xfrm>
        </p:spPr>
        <p:txBody>
          <a:bodyPr>
            <a:normAutofit/>
          </a:bodyPr>
          <a:lstStyle/>
          <a:p>
            <a:r>
              <a:rPr lang="en-GB" dirty="0" smtClean="0"/>
              <a:t>LDV Interpretation: Damping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727200"/>
            <a:ext cx="4893943" cy="3987800"/>
          </a:xfrm>
        </p:spPr>
        <p:txBody>
          <a:bodyPr>
            <a:normAutofit/>
          </a:bodyPr>
          <a:lstStyle/>
          <a:p>
            <a:r>
              <a:rPr lang="en-GB" dirty="0" smtClean="0"/>
              <a:t>Can estimate “damping ratio” (% of critical damping) from the initial ~800Hz response component in the LDV data</a:t>
            </a:r>
          </a:p>
          <a:p>
            <a:r>
              <a:rPr lang="en-GB" dirty="0" smtClean="0"/>
              <a:t>Expect inherently low levels of damping</a:t>
            </a:r>
          </a:p>
          <a:p>
            <a:pPr lvl="1"/>
            <a:r>
              <a:rPr lang="en-GB" dirty="0" smtClean="0"/>
              <a:t>Metal structure, Bolted joints</a:t>
            </a:r>
          </a:p>
          <a:p>
            <a:r>
              <a:rPr lang="en-GB" dirty="0" smtClean="0"/>
              <a:t>Damping ratio is important dynamic characteristic:</a:t>
            </a:r>
          </a:p>
          <a:p>
            <a:pPr lvl="1"/>
            <a:r>
              <a:rPr lang="en-GB" dirty="0" smtClean="0"/>
              <a:t>i.e. how many stress/strain cycles per pulse?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10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189"/>
          <a:stretch/>
        </p:blipFill>
        <p:spPr>
          <a:xfrm>
            <a:off x="5710110" y="603250"/>
            <a:ext cx="5796580" cy="3319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400" y="4018305"/>
            <a:ext cx="2737048" cy="24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469"/>
            <a:ext cx="6534150" cy="753035"/>
          </a:xfrm>
        </p:spPr>
        <p:txBody>
          <a:bodyPr/>
          <a:lstStyle/>
          <a:p>
            <a:r>
              <a:rPr lang="en-GB" dirty="0" smtClean="0"/>
              <a:t>LBNF Target Vibration?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083449"/>
            <a:ext cx="5067835" cy="190105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LBNF Horn-A FE model (Loveridge)</a:t>
            </a:r>
          </a:p>
          <a:p>
            <a:pPr lvl="1"/>
            <a:r>
              <a:rPr lang="en-GB" dirty="0" smtClean="0"/>
              <a:t>Simulated horn response to electric current pulse</a:t>
            </a:r>
          </a:p>
          <a:p>
            <a:pPr lvl="1"/>
            <a:r>
              <a:rPr lang="en-GB" dirty="0" smtClean="0"/>
              <a:t>Observed axial vibration mode at target mounting flange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11</a:t>
            </a:fld>
            <a:r>
              <a:rPr smtClean="0"/>
              <a:t> </a:t>
            </a:r>
            <a:endParaRPr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20" y="311961"/>
            <a:ext cx="4103370" cy="3086100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A5CCD19-5F9B-438F-3963-AE98DE1B6551}"/>
              </a:ext>
            </a:extLst>
          </p:cNvPr>
          <p:cNvCxnSpPr>
            <a:cxnSpLocks/>
          </p:cNvCxnSpPr>
          <p:nvPr/>
        </p:nvCxnSpPr>
        <p:spPr>
          <a:xfrm flipH="1" flipV="1">
            <a:off x="7493000" y="311961"/>
            <a:ext cx="427233" cy="216000"/>
          </a:xfrm>
          <a:prstGeom prst="straightConnector1">
            <a:avLst/>
          </a:prstGeom>
          <a:noFill/>
          <a:ln w="57150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A5CCD19-5F9B-438F-3963-AE98DE1B6551}"/>
              </a:ext>
            </a:extLst>
          </p:cNvPr>
          <p:cNvCxnSpPr>
            <a:cxnSpLocks/>
          </p:cNvCxnSpPr>
          <p:nvPr/>
        </p:nvCxnSpPr>
        <p:spPr>
          <a:xfrm flipH="1" flipV="1">
            <a:off x="6421303" y="2078371"/>
            <a:ext cx="427233" cy="216000"/>
          </a:xfrm>
          <a:prstGeom prst="straightConnector1">
            <a:avLst/>
          </a:prstGeom>
          <a:noFill/>
          <a:ln w="57150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pic>
        <p:nvPicPr>
          <p:cNvPr id="74" name="ApproxDrivingFreq631Hz2pcDamping">
            <a:hlinkClick r:id="" action="ppaction://media"/>
            <a:extLst>
              <a:ext uri="{FF2B5EF4-FFF2-40B4-BE49-F238E27FC236}">
                <a16:creationId xmlns:a16="http://schemas.microsoft.com/office/drawing/2014/main" id="{8235C45C-66EE-6621-178D-B2BD070A4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9"/>
          <a:srcRect r="12569" b="7532"/>
          <a:stretch/>
        </p:blipFill>
        <p:spPr>
          <a:xfrm>
            <a:off x="5872920" y="3742952"/>
            <a:ext cx="5757334" cy="2434011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A5CCD19-5F9B-438F-3963-AE98DE1B6551}"/>
              </a:ext>
            </a:extLst>
          </p:cNvPr>
          <p:cNvCxnSpPr>
            <a:cxnSpLocks/>
          </p:cNvCxnSpPr>
          <p:nvPr/>
        </p:nvCxnSpPr>
        <p:spPr>
          <a:xfrm flipH="1">
            <a:off x="8139290" y="3907998"/>
            <a:ext cx="515312" cy="0"/>
          </a:xfrm>
          <a:prstGeom prst="straightConnector1">
            <a:avLst/>
          </a:prstGeom>
          <a:noFill/>
          <a:ln w="57150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FA03455-0FBD-B3C9-5494-80209E5EED75}"/>
              </a:ext>
            </a:extLst>
          </p:cNvPr>
          <p:cNvCxnSpPr>
            <a:cxnSpLocks/>
          </p:cNvCxnSpPr>
          <p:nvPr/>
        </p:nvCxnSpPr>
        <p:spPr>
          <a:xfrm flipH="1">
            <a:off x="8139290" y="5564220"/>
            <a:ext cx="515312" cy="0"/>
          </a:xfrm>
          <a:prstGeom prst="straightConnector1">
            <a:avLst/>
          </a:prstGeom>
          <a:noFill/>
          <a:ln w="57150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AD74884D-3700-D687-440D-B59D4E58088F}"/>
              </a:ext>
            </a:extLst>
          </p:cNvPr>
          <p:cNvSpPr txBox="1"/>
          <p:nvPr/>
        </p:nvSpPr>
        <p:spPr>
          <a:xfrm>
            <a:off x="8654602" y="5194888"/>
            <a:ext cx="2691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Axial vibrations transmitted </a:t>
            </a:r>
          </a:p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from horn to target mount</a:t>
            </a:r>
          </a:p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(Peak applied acceleration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cs typeface="Calibri" panose="020F0502020204030204" pitchFamily="34" charset="0"/>
              </a:rPr>
              <a:t>≈20g)</a:t>
            </a:r>
            <a:endParaRPr kumimoji="0" lang="en-GB" sz="1400" b="0" i="1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273800" y="891854"/>
            <a:ext cx="752896" cy="73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74884D-3700-D687-440D-B59D4E58088F}"/>
              </a:ext>
            </a:extLst>
          </p:cNvPr>
          <p:cNvSpPr txBox="1"/>
          <p:nvPr/>
        </p:nvSpPr>
        <p:spPr>
          <a:xfrm>
            <a:off x="5926613" y="887950"/>
            <a:ext cx="1843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Axial vibrations observed at target mounting flange</a:t>
            </a:r>
            <a:endParaRPr kumimoji="0" lang="en-GB" sz="1400" b="0" i="1" u="none" strike="noStrike" kern="0" cap="none" spc="0" normalizeH="0" baseline="0" noProof="0" dirty="0" smtClean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83" name="Content Placeholder 2"/>
          <p:cNvSpPr txBox="1">
            <a:spLocks/>
          </p:cNvSpPr>
          <p:nvPr/>
        </p:nvSpPr>
        <p:spPr>
          <a:xfrm>
            <a:off x="545564" y="3946002"/>
            <a:ext cx="5067835" cy="198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LBNF Target FE model (Wilcox)</a:t>
            </a:r>
          </a:p>
          <a:p>
            <a:pPr lvl="1"/>
            <a:r>
              <a:rPr lang="en-GB" dirty="0" smtClean="0"/>
              <a:t>Input frequency/amplitude at mounting positions</a:t>
            </a:r>
          </a:p>
          <a:p>
            <a:pPr lvl="1"/>
            <a:r>
              <a:rPr lang="en-GB" dirty="0" smtClean="0"/>
              <a:t>Observed potentially large deflection/stress response in target</a:t>
            </a:r>
          </a:p>
          <a:p>
            <a:pPr lvl="1"/>
            <a:r>
              <a:rPr lang="en-GB" dirty="0" smtClean="0"/>
              <a:t>How to mitigate this?</a:t>
            </a:r>
          </a:p>
          <a:p>
            <a:pPr lvl="1"/>
            <a:endParaRPr lang="en-GB" dirty="0"/>
          </a:p>
        </p:txBody>
      </p:sp>
      <p:sp>
        <p:nvSpPr>
          <p:cNvPr id="84" name="Down Arrow 83"/>
          <p:cNvSpPr/>
          <p:nvPr/>
        </p:nvSpPr>
        <p:spPr>
          <a:xfrm>
            <a:off x="2641600" y="3048000"/>
            <a:ext cx="625475" cy="558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6" name="Group 85"/>
          <p:cNvGrpSpPr/>
          <p:nvPr/>
        </p:nvGrpSpPr>
        <p:grpSpPr>
          <a:xfrm>
            <a:off x="9360092" y="957985"/>
            <a:ext cx="2831908" cy="2559119"/>
            <a:chOff x="9360092" y="957985"/>
            <a:chExt cx="2831908" cy="2559119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9360092" y="957985"/>
              <a:ext cx="2770465" cy="2559119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9366250" y="958036"/>
              <a:ext cx="28257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00000"/>
                  </a:solidFill>
                </a:rPr>
                <a:t>Response as a function of </a:t>
              </a:r>
              <a:r>
                <a:rPr lang="en-GB" sz="1200" dirty="0" err="1" smtClean="0">
                  <a:solidFill>
                    <a:srgbClr val="000000"/>
                  </a:solidFill>
                </a:rPr>
                <a:t>stripline</a:t>
              </a:r>
              <a:r>
                <a:rPr lang="en-GB" sz="1200" dirty="0" smtClean="0">
                  <a:solidFill>
                    <a:srgbClr val="000000"/>
                  </a:solidFill>
                </a:rPr>
                <a:t> mass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2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5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7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7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93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>
              <p:cMediaNode vol="80000">
                <p:cTn id="144" repeatCount="indefinite" fill="hold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392473"/>
            <a:ext cx="5492750" cy="75303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Different Mounting Variants Investigated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978" y="1388071"/>
            <a:ext cx="5615899" cy="190612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Used “Sine-Sweep” method to investigate various mounting design variants</a:t>
            </a:r>
          </a:p>
          <a:p>
            <a:r>
              <a:rPr lang="en-GB" dirty="0" smtClean="0"/>
              <a:t>Predicts target response to constant amplitude sinusoid across a range of frequencies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12</a:t>
            </a:fld>
            <a:r>
              <a:rPr smtClean="0"/>
              <a:t> </a:t>
            </a:r>
            <a:endParaRPr dirty="0"/>
          </a:p>
        </p:txBody>
      </p:sp>
      <p:pic>
        <p:nvPicPr>
          <p:cNvPr id="4098" name="Picture 3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77" y="370952"/>
            <a:ext cx="55340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8324518" y="1132630"/>
            <a:ext cx="289597" cy="18224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8745889" y="1399079"/>
            <a:ext cx="143344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2">
                    <a:lumMod val="50000"/>
                  </a:schemeClr>
                </a:solidFill>
              </a:rPr>
              <a:t>Potential driving frequency range</a:t>
            </a:r>
            <a:br>
              <a:rPr lang="en-GB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1400" dirty="0" smtClean="0">
                <a:solidFill>
                  <a:schemeClr val="bg2">
                    <a:lumMod val="50000"/>
                  </a:schemeClr>
                </a:solidFill>
              </a:rPr>
              <a:t>(yellow zone)</a:t>
            </a: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2682" y="3466284"/>
            <a:ext cx="3991440" cy="284597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4095352" y="3454348"/>
            <a:ext cx="3991440" cy="2845972"/>
          </a:xfrm>
          <a:prstGeom prst="round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/>
          <p:cNvSpPr/>
          <p:nvPr/>
        </p:nvSpPr>
        <p:spPr>
          <a:xfrm>
            <a:off x="8118022" y="3466284"/>
            <a:ext cx="3991440" cy="2845972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52" y="3715056"/>
            <a:ext cx="3680706" cy="237518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958157" y="4274456"/>
            <a:ext cx="180049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3399FF"/>
                </a:solidFill>
              </a:rPr>
              <a:t>Baseline Geometry</a:t>
            </a:r>
          </a:p>
          <a:p>
            <a:r>
              <a:rPr lang="en-GB" sz="1600" b="1" dirty="0" smtClean="0">
                <a:solidFill>
                  <a:srgbClr val="3399FF"/>
                </a:solidFill>
              </a:rPr>
              <a:t>(Aluminium Plate)</a:t>
            </a:r>
            <a:endParaRPr lang="en-GB" sz="1600" b="1" dirty="0">
              <a:solidFill>
                <a:srgbClr val="3399FF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166" y="3705639"/>
            <a:ext cx="3735761" cy="241988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949177" y="4280895"/>
            <a:ext cx="11298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3"/>
                </a:solidFill>
              </a:rPr>
              <a:t>Steel Plate</a:t>
            </a:r>
          </a:p>
          <a:p>
            <a:r>
              <a:rPr lang="en-GB" sz="1600" b="1" dirty="0" smtClean="0">
                <a:solidFill>
                  <a:schemeClr val="accent3"/>
                </a:solidFill>
              </a:rPr>
              <a:t>(Stiffer)</a:t>
            </a:r>
            <a:endParaRPr lang="en-GB" sz="1600" b="1" dirty="0">
              <a:solidFill>
                <a:schemeClr val="accent3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11" y="3715056"/>
            <a:ext cx="3573925" cy="25972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950098" y="4268991"/>
            <a:ext cx="180049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2 thin plates</a:t>
            </a:r>
            <a:b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(Axially Compliant)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060751" y="330983"/>
            <a:ext cx="5534025" cy="3067537"/>
            <a:chOff x="-6137722" y="170211"/>
            <a:chExt cx="5534025" cy="3067537"/>
          </a:xfrm>
        </p:grpSpPr>
        <p:grpSp>
          <p:nvGrpSpPr>
            <p:cNvPr id="29" name="Group 28"/>
            <p:cNvGrpSpPr/>
            <p:nvPr/>
          </p:nvGrpSpPr>
          <p:grpSpPr>
            <a:xfrm>
              <a:off x="-6137722" y="170211"/>
              <a:ext cx="5534025" cy="3067537"/>
              <a:chOff x="-316489" y="1208157"/>
              <a:chExt cx="5534025" cy="3067537"/>
            </a:xfrm>
          </p:grpSpPr>
          <p:pic>
            <p:nvPicPr>
              <p:cNvPr id="30" name="Picture 4" descr="image00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97"/>
              <a:stretch/>
            </p:blipFill>
            <p:spPr bwMode="auto">
              <a:xfrm>
                <a:off x="-316489" y="1208157"/>
                <a:ext cx="5534025" cy="3067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1" name="Straight Connector 30"/>
              <p:cNvCxnSpPr/>
              <p:nvPr/>
            </p:nvCxnSpPr>
            <p:spPr>
              <a:xfrm>
                <a:off x="320098" y="3222694"/>
                <a:ext cx="4645602" cy="0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/>
            <p:cNvSpPr txBox="1"/>
            <p:nvPr/>
          </p:nvSpPr>
          <p:spPr>
            <a:xfrm>
              <a:off x="-5557209" y="1896405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Stress Criterion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-3824704" y="939800"/>
              <a:ext cx="289597" cy="18224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624096" y="6354028"/>
            <a:ext cx="1779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Dan Wilcox</a:t>
            </a:r>
            <a:r>
              <a:rPr lang="en-GB" sz="1600" dirty="0" smtClean="0"/>
              <a:t>, RAL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4162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4969" r="26165"/>
          <a:stretch/>
        </p:blipFill>
        <p:spPr>
          <a:xfrm>
            <a:off x="5200650" y="11809"/>
            <a:ext cx="6375400" cy="3643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469"/>
            <a:ext cx="5200650" cy="117175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Present Modelling Effort:</a:t>
            </a:r>
            <a:br>
              <a:rPr lang="en-GB" dirty="0" smtClean="0"/>
            </a:br>
            <a:r>
              <a:rPr lang="en-GB" dirty="0" smtClean="0"/>
              <a:t>“Full Transient”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13</a:t>
            </a:fld>
            <a:r>
              <a:rPr smtClean="0"/>
              <a:t> </a:t>
            </a:r>
            <a:endParaRPr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5565" y="1672983"/>
            <a:ext cx="4248685" cy="455413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Combined target + horn model</a:t>
            </a:r>
          </a:p>
          <a:p>
            <a:r>
              <a:rPr lang="en-GB" dirty="0" smtClean="0"/>
              <a:t>Full transient</a:t>
            </a:r>
          </a:p>
          <a:p>
            <a:r>
              <a:rPr lang="en-GB" dirty="0" smtClean="0"/>
              <a:t>Two-way dynamic coupling</a:t>
            </a:r>
          </a:p>
          <a:p>
            <a:r>
              <a:rPr lang="en-GB" dirty="0"/>
              <a:t>Driving frequency (axial deformation at the horn flange) is ~</a:t>
            </a:r>
            <a:r>
              <a:rPr lang="en-GB" dirty="0" smtClean="0"/>
              <a:t>640Hz</a:t>
            </a:r>
            <a:endParaRPr lang="en-GB" dirty="0"/>
          </a:p>
          <a:p>
            <a:r>
              <a:rPr lang="en-GB" dirty="0" smtClean="0"/>
              <a:t>Similar response frequency in target, but direction is lateral</a:t>
            </a:r>
            <a:endParaRPr lang="en-GB" dirty="0"/>
          </a:p>
          <a:p>
            <a:r>
              <a:rPr lang="en-GB" dirty="0" smtClean="0"/>
              <a:t>On the limits of what we can solve with available computational fire-power!</a:t>
            </a:r>
            <a:endParaRPr lang="en-GB" dirty="0"/>
          </a:p>
        </p:txBody>
      </p:sp>
      <p:sp>
        <p:nvSpPr>
          <p:cNvPr id="5" name="5-Point Star 4"/>
          <p:cNvSpPr/>
          <p:nvPr/>
        </p:nvSpPr>
        <p:spPr>
          <a:xfrm>
            <a:off x="8653565" y="1700588"/>
            <a:ext cx="180000" cy="18000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653565" y="207469"/>
            <a:ext cx="2738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Gauge point is on target titanium flow-divider</a:t>
            </a:r>
            <a:br>
              <a:rPr lang="en-GB" sz="1600" dirty="0" smtClean="0">
                <a:solidFill>
                  <a:srgbClr val="FF0000"/>
                </a:solidFill>
              </a:rPr>
            </a:br>
            <a:r>
              <a:rPr lang="en-GB" sz="1600" dirty="0" smtClean="0">
                <a:solidFill>
                  <a:srgbClr val="FF0000"/>
                </a:solidFill>
              </a:rPr>
              <a:t>(location of peak stress)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527371" y="2011294"/>
            <a:ext cx="170474" cy="800486"/>
          </a:xfrm>
          <a:prstGeom prst="straightConnector1">
            <a:avLst/>
          </a:prstGeom>
          <a:ln w="19050">
            <a:solidFill>
              <a:srgbClr val="FF0000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456545" y="2968466"/>
            <a:ext cx="6233090" cy="3303099"/>
            <a:chOff x="5456545" y="2968466"/>
            <a:chExt cx="6233090" cy="33030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7FC6E6-23EC-BD57-60B5-1DDB39ECC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6545" y="2968466"/>
              <a:ext cx="6233090" cy="330309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6294120" y="3655282"/>
              <a:ext cx="0" cy="229886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84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87255" y="129540"/>
            <a:ext cx="3665605" cy="2571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6686"/>
            <a:ext cx="6042660" cy="1310639"/>
          </a:xfrm>
        </p:spPr>
        <p:txBody>
          <a:bodyPr>
            <a:normAutofit/>
          </a:bodyPr>
          <a:lstStyle/>
          <a:p>
            <a:r>
              <a:rPr lang="en-GB" dirty="0" smtClean="0"/>
              <a:t>Future </a:t>
            </a:r>
            <a:r>
              <a:rPr lang="en-GB" dirty="0" smtClean="0"/>
              <a:t>Thoughts</a:t>
            </a:r>
            <a:br>
              <a:rPr lang="en-GB" dirty="0" smtClean="0"/>
            </a:br>
            <a:r>
              <a:rPr lang="en-GB" dirty="0" smtClean="0"/>
              <a:t>and Plans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14</a:t>
            </a:fld>
            <a:r>
              <a:rPr smtClean="0"/>
              <a:t>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420244"/>
            <a:ext cx="4978935" cy="4645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schedule enables us to construct and then install a </a:t>
            </a:r>
            <a:r>
              <a:rPr lang="en-US" b="1" i="1" dirty="0"/>
              <a:t>prototype</a:t>
            </a:r>
            <a:r>
              <a:rPr lang="en-US" dirty="0"/>
              <a:t> target in the </a:t>
            </a:r>
            <a:r>
              <a:rPr lang="en-US" b="1" i="1" dirty="0"/>
              <a:t>prototype</a:t>
            </a:r>
            <a:r>
              <a:rPr lang="en-US" dirty="0"/>
              <a:t> horn for pulse testing, prior to construction of the first operating target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If issues identified during pulse test then strategy is to modify the (green) support plate i.e. do not need to re-design target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Double-plate </a:t>
            </a:r>
            <a:r>
              <a:rPr lang="en-GB" dirty="0" smtClean="0"/>
              <a:t>concept </a:t>
            </a:r>
            <a:r>
              <a:rPr lang="en-GB" dirty="0"/>
              <a:t>a</a:t>
            </a:r>
            <a:r>
              <a:rPr lang="en-GB" dirty="0" smtClean="0"/>
              <a:t>ppears promising at this stage. </a:t>
            </a:r>
            <a:r>
              <a:rPr lang="en-GB" dirty="0"/>
              <a:t>M</a:t>
            </a:r>
            <a:r>
              <a:rPr lang="en-GB" dirty="0" smtClean="0"/>
              <a:t>ay be “tuneable” – plate spacing, thickness, etc.</a:t>
            </a:r>
          </a:p>
          <a:p>
            <a:endParaRPr lang="en-GB" dirty="0" smtClean="0"/>
          </a:p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748339" y="2101159"/>
            <a:ext cx="6118631" cy="4069595"/>
            <a:chOff x="5809370" y="1331888"/>
            <a:chExt cx="6118631" cy="4069595"/>
          </a:xfrm>
        </p:grpSpPr>
        <p:grpSp>
          <p:nvGrpSpPr>
            <p:cNvPr id="8" name="Group 7"/>
            <p:cNvGrpSpPr/>
            <p:nvPr/>
          </p:nvGrpSpPr>
          <p:grpSpPr>
            <a:xfrm>
              <a:off x="5809370" y="1331888"/>
              <a:ext cx="6118631" cy="4021355"/>
              <a:chOff x="-241427" y="2781781"/>
              <a:chExt cx="6118631" cy="402135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5797" y="3209544"/>
                <a:ext cx="5761407" cy="3593592"/>
              </a:xfrm>
              <a:prstGeom prst="rect">
                <a:avLst/>
              </a:prstGeom>
            </p:spPr>
          </p:pic>
          <p:cxnSp>
            <p:nvCxnSpPr>
              <p:cNvPr id="19" name="Straight Arrow Connector 18"/>
              <p:cNvCxnSpPr/>
              <p:nvPr/>
            </p:nvCxnSpPr>
            <p:spPr>
              <a:xfrm>
                <a:off x="514240" y="3366556"/>
                <a:ext cx="253857" cy="356022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-241427" y="2781781"/>
                <a:ext cx="17651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Tuneable</a:t>
                </a:r>
                <a:r>
                  <a:rPr kumimoji="0" lang="en-GB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 Mounting Plate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1496863" y="3619958"/>
                <a:ext cx="379946" cy="10262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895859" y="3591080"/>
                <a:ext cx="1765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Forcing Function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8176445" y="4252948"/>
              <a:ext cx="18532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2x 6mm thick plates, with 58mm spacing between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7014256" y="4097578"/>
              <a:ext cx="1117122" cy="28166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8256268" y="2960486"/>
              <a:ext cx="379946" cy="10262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7566710" y="4598086"/>
              <a:ext cx="379946" cy="10262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1691764" y="4880803"/>
              <a:ext cx="0" cy="424001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0359465" y="4816708"/>
              <a:ext cx="12171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Gravity</a:t>
              </a:r>
              <a:b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Sag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35440" y="3286478"/>
              <a:ext cx="17651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Cantilever target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9755275" y="3610922"/>
              <a:ext cx="274414" cy="287011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loud Callout 23"/>
          <p:cNvSpPr/>
          <p:nvPr/>
        </p:nvSpPr>
        <p:spPr>
          <a:xfrm rot="11163489">
            <a:off x="8304799" y="185615"/>
            <a:ext cx="3449782" cy="2444749"/>
          </a:xfrm>
          <a:prstGeom prst="cloudCallout">
            <a:avLst>
              <a:gd name="adj1" fmla="val 52792"/>
              <a:gd name="adj2" fmla="val -5833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</a:t>
            </a:fld>
            <a:r>
              <a:rPr smtClean="0"/>
              <a:t> 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2047582" y="2036661"/>
            <a:ext cx="7961121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i="1" spc="-1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200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“Could the LBNF target lifetime be impacted by dynamic loading coming from the horn?”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i="1" spc="-100" dirty="0" smtClean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talk I will discuss ongoing efforts to quantify / mitigate this issue through design, simulation and measurements</a:t>
            </a:r>
            <a:endParaRPr lang="en-US" sz="2400" i="1" spc="-100" dirty="0">
              <a:solidFill>
                <a:srgbClr val="1E5D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2047583" y="605240"/>
            <a:ext cx="635645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5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20058" y="1538744"/>
            <a:ext cx="5249155" cy="4884916"/>
          </a:xfrm>
          <a:prstGeom prst="roundRect">
            <a:avLst>
              <a:gd name="adj" fmla="val 557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469"/>
            <a:ext cx="6356103" cy="1323655"/>
          </a:xfrm>
        </p:spPr>
        <p:txBody>
          <a:bodyPr/>
          <a:lstStyle/>
          <a:p>
            <a:r>
              <a:rPr lang="en-GB" dirty="0" smtClean="0"/>
              <a:t>Target / Horn</a:t>
            </a:r>
            <a:br>
              <a:rPr lang="en-GB" dirty="0" smtClean="0"/>
            </a:br>
            <a:r>
              <a:rPr lang="en-GB" dirty="0" smtClean="0"/>
              <a:t>Mechanical Coupling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4743985" y="7147182"/>
            <a:ext cx="2743200" cy="353338"/>
          </a:xfrm>
        </p:spPr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3</a:t>
            </a:fld>
            <a:r>
              <a:rPr dirty="0" smtClean="0"/>
              <a:t> 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975361" y="5416150"/>
            <a:ext cx="464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Close mechanical coupling between LBNF target and horn is a departure from </a:t>
            </a:r>
            <a:r>
              <a:rPr lang="en-GB" dirty="0" err="1" smtClean="0"/>
              <a:t>NuMI</a:t>
            </a:r>
            <a:r>
              <a:rPr lang="en-GB" dirty="0"/>
              <a:t> </a:t>
            </a:r>
            <a:r>
              <a:rPr lang="en-GB" dirty="0" smtClean="0"/>
              <a:t>&amp; T2K operating experience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1" t="23704" r="26354" b="22592"/>
          <a:stretch/>
        </p:blipFill>
        <p:spPr>
          <a:xfrm>
            <a:off x="1089480" y="1623462"/>
            <a:ext cx="4165600" cy="368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9EAEE"/>
              </a:clrFrom>
              <a:clrTo>
                <a:srgbClr val="E9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32714" r="36761" b="24163"/>
          <a:stretch/>
        </p:blipFill>
        <p:spPr>
          <a:xfrm>
            <a:off x="1076780" y="1614718"/>
            <a:ext cx="4165600" cy="36908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42451" y="3504186"/>
            <a:ext cx="5249155" cy="2911432"/>
            <a:chOff x="6642451" y="3504186"/>
            <a:chExt cx="5249155" cy="2911432"/>
          </a:xfrm>
        </p:grpSpPr>
        <p:sp>
          <p:nvSpPr>
            <p:cNvPr id="20" name="Rounded Rectangle 19"/>
            <p:cNvSpPr/>
            <p:nvPr/>
          </p:nvSpPr>
          <p:spPr>
            <a:xfrm>
              <a:off x="6642451" y="3506818"/>
              <a:ext cx="5249155" cy="2908800"/>
            </a:xfrm>
            <a:prstGeom prst="roundRect">
              <a:avLst>
                <a:gd name="adj" fmla="val 6855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1" descr="image0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0797" y="3596297"/>
              <a:ext cx="3697013" cy="274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9693651" y="5380970"/>
              <a:ext cx="2133815" cy="92333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Target and horn attached to common support frame</a:t>
              </a:r>
              <a:endParaRPr lang="en-GB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642451" y="3504186"/>
              <a:ext cx="1129949" cy="3958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T2K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49474" y="423502"/>
            <a:ext cx="5249155" cy="2908056"/>
            <a:chOff x="6649474" y="423502"/>
            <a:chExt cx="5249155" cy="2908056"/>
          </a:xfrm>
        </p:grpSpPr>
        <p:sp>
          <p:nvSpPr>
            <p:cNvPr id="19" name="Rounded Rectangle 18"/>
            <p:cNvSpPr/>
            <p:nvPr/>
          </p:nvSpPr>
          <p:spPr>
            <a:xfrm>
              <a:off x="6649474" y="423502"/>
              <a:ext cx="5249155" cy="2908056"/>
            </a:xfrm>
            <a:prstGeom prst="roundRect">
              <a:avLst>
                <a:gd name="adj" fmla="val 768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t="4287"/>
            <a:stretch/>
          </p:blipFill>
          <p:spPr>
            <a:xfrm>
              <a:off x="7460816" y="673734"/>
              <a:ext cx="3844723" cy="223124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716649" y="2850759"/>
              <a:ext cx="5100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Target and horn supported from separate modules</a:t>
              </a:r>
              <a:endParaRPr lang="en-GB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649474" y="423502"/>
              <a:ext cx="1129949" cy="3958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 smtClean="0">
                  <a:solidFill>
                    <a:schemeClr val="tx1"/>
                  </a:solidFill>
                </a:rPr>
                <a:t>NuM</a:t>
              </a:r>
              <a:r>
                <a:rPr lang="en-GB" dirty="0" err="1">
                  <a:solidFill>
                    <a:schemeClr val="tx1"/>
                  </a:solidFill>
                </a:rPr>
                <a:t>I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20058" y="1538420"/>
            <a:ext cx="1312829" cy="5423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LBNF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1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88" y="251652"/>
            <a:ext cx="6464174" cy="753035"/>
          </a:xfrm>
        </p:spPr>
        <p:txBody>
          <a:bodyPr/>
          <a:lstStyle/>
          <a:p>
            <a:r>
              <a:rPr lang="en-GB" dirty="0" smtClean="0"/>
              <a:t>So What’s the Problem..?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4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1026" name="Picture 2" descr="1950s Girl With Fingers In Ears Eyes Photograph by Vintage Images | Pixe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16" y="1147680"/>
            <a:ext cx="4174684" cy="32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ng bell. Alarm icon 4791186 Vector Art at Vecteez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677">
            <a:off x="322977" y="2017423"/>
            <a:ext cx="3290242" cy="192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orn1_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0179" y="365127"/>
            <a:ext cx="3810531" cy="2857899"/>
          </a:xfrm>
          <a:prstGeom prst="rect">
            <a:avLst/>
          </a:prstGeom>
        </p:spPr>
      </p:pic>
      <p:pic>
        <p:nvPicPr>
          <p:cNvPr id="6" name="P100008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64554" y="3475699"/>
            <a:ext cx="4581780" cy="257725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009857" y="4697018"/>
            <a:ext cx="5653499" cy="1098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2400" dirty="0" smtClean="0"/>
              <a:t>Horn “rings like a bell” …</a:t>
            </a:r>
            <a:br>
              <a:rPr lang="en-GB" sz="2400" dirty="0" smtClean="0"/>
            </a:br>
            <a:r>
              <a:rPr lang="en-GB" sz="2400" dirty="0" smtClean="0"/>
              <a:t>… potential for dynamic excitation of nearby structures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312400" y="433586"/>
            <a:ext cx="107315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T2K horn test firing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0668000" y="3569262"/>
            <a:ext cx="107315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/>
              <a:t>NuMI</a:t>
            </a:r>
            <a:r>
              <a:rPr lang="en-GB" sz="1400" dirty="0" smtClean="0"/>
              <a:t> horn test firing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507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469"/>
            <a:ext cx="6591300" cy="753035"/>
          </a:xfrm>
        </p:spPr>
        <p:txBody>
          <a:bodyPr>
            <a:normAutofit/>
          </a:bodyPr>
          <a:lstStyle/>
          <a:p>
            <a:r>
              <a:rPr lang="en-GB" dirty="0" smtClean="0"/>
              <a:t>LBNF Project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083449"/>
            <a:ext cx="5070375" cy="50935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dirty="0" smtClean="0"/>
              <a:t>Combined horn + target pulse test planned in ~2-3 </a:t>
            </a:r>
            <a:r>
              <a:rPr lang="en-GB" dirty="0" err="1" smtClean="0"/>
              <a:t>yrs</a:t>
            </a:r>
            <a:r>
              <a:rPr lang="en-GB" dirty="0" smtClean="0"/>
              <a:t> time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GB" dirty="0" smtClean="0"/>
              <a:t>In the mean time: focus on simulation efforts to inform target </a:t>
            </a:r>
            <a:r>
              <a:rPr lang="en-GB" dirty="0"/>
              <a:t>m</a:t>
            </a:r>
            <a:r>
              <a:rPr lang="en-GB" dirty="0" smtClean="0"/>
              <a:t>ounting design and potential mitigation measures</a:t>
            </a:r>
            <a:endParaRPr lang="en-GB" dirty="0"/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GB" dirty="0" smtClean="0"/>
              <a:t>Need FE models of horn and target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GB" dirty="0" smtClean="0"/>
              <a:t>Need to capture how they are coupled together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GB" dirty="0" smtClean="0"/>
              <a:t>Horn pulsing is relatively complex simulation challenge! (see right)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5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194" y="207469"/>
            <a:ext cx="3732295" cy="3063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630" y="3630206"/>
            <a:ext cx="3245421" cy="28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2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6</a:t>
            </a:fld>
            <a:r>
              <a:rPr smtClean="0"/>
              <a:t>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95536" y="2977722"/>
                <a:ext cx="3744416" cy="3111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/>
                        </a:rPr>
                        <m:t>𝑄</m:t>
                      </m:r>
                      <m:r>
                        <a:rPr lang="en-GB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l-GR" sz="1400" b="0" i="1" smtClean="0">
                              <a:latin typeface="Cambria Math"/>
                            </a:rPr>
                            <m:t>𝛾</m:t>
                          </m:r>
                        </m:den>
                      </m:f>
                      <m:r>
                        <a:rPr lang="en-GB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latin typeface="Cambria Math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1400" i="1">
                              <a:latin typeface="Cambria Math"/>
                            </a:rPr>
                            <m:t>𝛾</m:t>
                          </m:r>
                        </m:den>
                      </m:f>
                      <m:r>
                        <a:rPr lang="en-GB" sz="1400" b="0" i="1" smtClean="0">
                          <a:latin typeface="Cambria Math"/>
                        </a:rPr>
                        <m:t>   </m:t>
                      </m:r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/>
                        </a:rPr>
                        <m:t>𝐴</m:t>
                      </m:r>
                      <m:r>
                        <a:rPr lang="en-GB" sz="1400" i="1">
                          <a:latin typeface="Cambria Math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sz="1400" i="1">
                          <a:latin typeface="Cambria Math"/>
                        </a:rPr>
                        <m:t>π</m:t>
                      </m:r>
                      <m:r>
                        <a:rPr lang="en-GB" sz="1400" i="1">
                          <a:latin typeface="Cambria Math"/>
                        </a:rPr>
                        <m:t>𝑟𝑤</m:t>
                      </m:r>
                      <m:r>
                        <a:rPr lang="en-GB" sz="1400" b="0" i="1" smtClean="0">
                          <a:latin typeface="Cambria Math"/>
                        </a:rPr>
                        <m:t>   </m:t>
                      </m:r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/>
                        </a:rPr>
                        <m:t>𝑄</m:t>
                      </m:r>
                      <m:r>
                        <a:rPr lang="en-GB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1400" i="1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1400" i="1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latin typeface="Cambria Math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1400" i="1">
                              <a:latin typeface="Cambria Math"/>
                            </a:rPr>
                            <m:t>𝛾</m:t>
                          </m:r>
                        </m:den>
                      </m:f>
                      <m:r>
                        <a:rPr lang="en-GB" sz="1400" b="0" i="1" smtClean="0">
                          <a:latin typeface="Cambria Math"/>
                        </a:rPr>
                        <m:t>   </m:t>
                      </m:r>
                      <m:f>
                        <m:fPr>
                          <m:type m:val="lin"/>
                          <m:ctrlP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400" b="0" i="1" dirty="0" smtClean="0">
                  <a:latin typeface="Cambria Math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𝐸</m:t>
                      </m:r>
                      <m:r>
                        <a:rPr lang="en-GB" sz="14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den>
                      </m:f>
                      <m:r>
                        <a:rPr lang="en-GB" sz="1400" i="1">
                          <a:solidFill>
                            <a:schemeClr val="tx1"/>
                          </a:solidFill>
                          <a:latin typeface="Cambria Math"/>
                        </a:rPr>
                        <m:t> ×</m:t>
                      </m:r>
                      <m:nary>
                        <m:naryPr>
                          <m:limLoc m:val="undOvr"/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τ</m:t>
                          </m:r>
                        </m:sup>
                        <m:e>
                          <m:sSup>
                            <m:sSupPr>
                              <m:ctrlP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GB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en-GB" sz="1400" i="1">
                          <a:solidFill>
                            <a:schemeClr val="tx1"/>
                          </a:solidFill>
                          <a:latin typeface="Cambria Math"/>
                        </a:rPr>
                        <m:t>𝑑𝑡</m:t>
                      </m:r>
                      <m:r>
                        <a:rPr lang="en-GB" sz="140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   (</m:t>
                      </m:r>
                      <m:f>
                        <m:fPr>
                          <m:type m:val="lin"/>
                          <m:ctrlPr>
                            <a:rPr lang="en-GB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𝐽</m:t>
                          </m:r>
                        </m:num>
                        <m:den>
                          <m:sSup>
                            <m:sSupPr>
                              <m:ctrlPr>
                                <a:rPr lang="en-GB" sz="14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GB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i="1" dirty="0">
                  <a:solidFill>
                    <a:schemeClr val="bg1">
                      <a:lumMod val="50000"/>
                    </a:schemeClr>
                  </a:solidFill>
                  <a:latin typeface="Cambria Math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i="1" smtClean="0">
                          <a:latin typeface="Cambria Math"/>
                        </a:rPr>
                        <m:t>Δ</m:t>
                      </m:r>
                      <m:r>
                        <a:rPr lang="en-GB" sz="1400" b="0" i="1" smtClean="0">
                          <a:latin typeface="Cambria Math"/>
                        </a:rPr>
                        <m:t>𝑇</m:t>
                      </m:r>
                      <m:r>
                        <a:rPr lang="en-GB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GB" sz="1400" b="0" i="1" baseline="-25000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/>
                            </a:rPr>
                            <m:t>τ</m:t>
                          </m:r>
                        </m:num>
                        <m:den>
                          <m:r>
                            <a:rPr lang="en-GB" sz="1400" b="0" i="1" smtClean="0">
                              <a:latin typeface="Cambria Math"/>
                            </a:rPr>
                            <m:t>8</m:t>
                          </m:r>
                          <m:sSup>
                            <m:s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/>
                                </a:rPr>
                                <m:t>π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l-GR" sz="1400" i="1">
                              <a:latin typeface="Cambria Math"/>
                            </a:rPr>
                            <m:t>𝛾𝜌</m:t>
                          </m:r>
                          <m:sSub>
                            <m:sSubPr>
                              <m:ctrlPr>
                                <a:rPr lang="el-GR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GB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GB" sz="140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°</m:t>
                      </m:r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𝐶</m:t>
                      </m:r>
                      <m:r>
                        <a:rPr lang="en-GB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977722"/>
                <a:ext cx="3744416" cy="31118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07504" y="902330"/>
            <a:ext cx="208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Inner conductor as a thin-walled tube: </a:t>
            </a:r>
            <a:endParaRPr lang="en-GB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311655" y="1582429"/>
            <a:ext cx="1668057" cy="1378543"/>
            <a:chOff x="455671" y="1580108"/>
            <a:chExt cx="1668057" cy="1378543"/>
          </a:xfrm>
        </p:grpSpPr>
        <p:sp>
          <p:nvSpPr>
            <p:cNvPr id="9" name="Oval 8"/>
            <p:cNvSpPr/>
            <p:nvPr/>
          </p:nvSpPr>
          <p:spPr>
            <a:xfrm>
              <a:off x="646671" y="1646393"/>
              <a:ext cx="1193132" cy="119313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716328" y="1715337"/>
              <a:ext cx="1053816" cy="10552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243237" y="1864849"/>
              <a:ext cx="428258" cy="3781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441119" y="2474220"/>
              <a:ext cx="170491" cy="14335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1657189" y="2655714"/>
              <a:ext cx="156889" cy="1325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63166" y="1765519"/>
              <a:ext cx="530281" cy="339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r</a:t>
              </a:r>
              <a:endParaRPr lang="en-GB" sz="1600" baseline="-25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93447" y="2428370"/>
              <a:ext cx="530281" cy="339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w</a:t>
              </a:r>
              <a:endParaRPr lang="en-GB" sz="1600" baseline="-250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243237" y="1580108"/>
              <a:ext cx="0" cy="13785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5671" y="2242959"/>
              <a:ext cx="16017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2123728" y="908540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Half sine-wave shaped current pulse:</a:t>
            </a:r>
            <a:endParaRPr lang="en-GB" sz="1600" dirty="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123729" y="1489085"/>
            <a:ext cx="2376264" cy="2478314"/>
            <a:chOff x="3048581" y="1362834"/>
            <a:chExt cx="2747555" cy="286555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995936" y="1484784"/>
              <a:ext cx="0" cy="13034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74584" y="2697037"/>
              <a:ext cx="15037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/>
            <p:cNvSpPr/>
            <p:nvPr/>
          </p:nvSpPr>
          <p:spPr>
            <a:xfrm>
              <a:off x="3995936" y="1654773"/>
              <a:ext cx="1145840" cy="2573611"/>
            </a:xfrm>
            <a:prstGeom prst="arc">
              <a:avLst>
                <a:gd name="adj1" fmla="val 12194105"/>
                <a:gd name="adj2" fmla="val 2019007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133392" y="2697037"/>
              <a:ext cx="0" cy="911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874584" y="1654773"/>
              <a:ext cx="1129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457271" y="2474220"/>
              <a:ext cx="5302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0</a:t>
              </a:r>
              <a:endParaRPr lang="en-GB" sz="1600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48581" y="1362834"/>
              <a:ext cx="938972" cy="640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I</a:t>
              </a:r>
              <a:r>
                <a:rPr lang="en-GB" sz="1600" baseline="-25000" dirty="0" smtClean="0"/>
                <a:t>max</a:t>
              </a:r>
              <a:r>
                <a:rPr lang="en-GB" sz="1600" dirty="0" smtClean="0"/>
                <a:t/>
              </a:r>
              <a:br>
                <a:rPr lang="en-GB" sz="1600" dirty="0" smtClean="0"/>
              </a:br>
              <a:r>
                <a:rPr lang="en-GB" sz="1400" dirty="0" smtClean="0"/>
                <a:t>= 300kA</a:t>
              </a:r>
              <a:endParaRPr lang="en-GB" sz="1400" baseline="-25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38049" y="2765052"/>
              <a:ext cx="515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0</a:t>
              </a:r>
              <a:endParaRPr lang="en-GB" sz="1600" baseline="-25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56116" y="2752815"/>
              <a:ext cx="1040020" cy="427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i="1" dirty="0" smtClean="0">
                  <a:latin typeface="Calibri"/>
                </a:rPr>
                <a:t>τ</a:t>
              </a:r>
              <a:r>
                <a:rPr lang="en-GB" sz="1600" i="1" dirty="0" smtClean="0">
                  <a:latin typeface="Calibri"/>
                </a:rPr>
                <a:t>=0.8ms</a:t>
              </a:r>
              <a:endParaRPr lang="en-GB" sz="1600" i="1" baseline="-25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26869" y="984652"/>
            <a:ext cx="5760000" cy="4328944"/>
            <a:chOff x="5126869" y="984652"/>
            <a:chExt cx="5760000" cy="43289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869" y="984652"/>
              <a:ext cx="5760000" cy="432894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477070" y="4525347"/>
              <a:ext cx="587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33CC"/>
                  </a:solidFill>
                </a:rPr>
                <a:t>0°C</a:t>
              </a:r>
              <a:endParaRPr lang="en-GB" dirty="0">
                <a:solidFill>
                  <a:srgbClr val="0033CC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61508" y="4525347"/>
              <a:ext cx="678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1.9°C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2615783" y="4307251"/>
            <a:ext cx="346722" cy="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024192" y="4137974"/>
            <a:ext cx="1902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</a:rPr>
              <a:t>Volumetric heating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1655" y="5431548"/>
            <a:ext cx="2448272" cy="6695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</p:spPr>
        <p:txBody>
          <a:bodyPr/>
          <a:lstStyle/>
          <a:p>
            <a:r>
              <a:rPr lang="en-GB" dirty="0" smtClean="0"/>
              <a:t>Horn Vibration Modelling Trick #1: Joule Heating</a:t>
            </a:r>
            <a:endParaRPr lang="en-GB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615783" y="3423201"/>
            <a:ext cx="346722" cy="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024192" y="3253924"/>
            <a:ext cx="1902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</a:rPr>
              <a:t>Ohm’s Law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768183" y="5762538"/>
            <a:ext cx="346722" cy="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3176592" y="5507536"/>
                <a:ext cx="6234108" cy="526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i="1" dirty="0" smtClean="0">
                    <a:solidFill>
                      <a:srgbClr val="FF0000"/>
                    </a:solidFill>
                  </a:rPr>
                  <a:t>Temperature rise in conductor simply varies as a function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1600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592" y="5507536"/>
                <a:ext cx="6234108" cy="526939"/>
              </a:xfrm>
              <a:prstGeom prst="rect">
                <a:avLst/>
              </a:prstGeom>
              <a:blipFill>
                <a:blip r:embed="rId4"/>
                <a:stretch>
                  <a:fillRect l="-4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8497869" y="1767840"/>
            <a:ext cx="19026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i="1" dirty="0" smtClean="0">
                <a:solidFill>
                  <a:schemeClr val="tx2"/>
                </a:solidFill>
              </a:rPr>
              <a:t>No need to model electric current flow…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458752" y="3577207"/>
            <a:ext cx="3951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chemeClr val="tx2"/>
                </a:solidFill>
              </a:rPr>
              <a:t>… directly apply</a:t>
            </a:r>
            <a:br>
              <a:rPr lang="en-GB" i="1" dirty="0" smtClean="0">
                <a:solidFill>
                  <a:schemeClr val="tx2"/>
                </a:solidFill>
              </a:rPr>
            </a:br>
            <a:r>
              <a:rPr lang="en-GB" i="1" dirty="0" smtClean="0">
                <a:solidFill>
                  <a:schemeClr val="tx2"/>
                </a:solidFill>
              </a:rPr>
              <a:t>temperature</a:t>
            </a:r>
            <a:r>
              <a:rPr lang="en-GB" i="1" dirty="0">
                <a:solidFill>
                  <a:schemeClr val="tx2"/>
                </a:solidFill>
              </a:rPr>
              <a:t> </a:t>
            </a:r>
            <a:r>
              <a:rPr lang="en-GB" i="1" dirty="0" smtClean="0">
                <a:solidFill>
                  <a:schemeClr val="tx2"/>
                </a:solidFill>
              </a:rPr>
              <a:t>rise as a function</a:t>
            </a:r>
            <a:br>
              <a:rPr lang="en-GB" i="1" dirty="0" smtClean="0">
                <a:solidFill>
                  <a:schemeClr val="tx2"/>
                </a:solidFill>
              </a:rPr>
            </a:br>
            <a:r>
              <a:rPr lang="en-GB" i="1" dirty="0" smtClean="0">
                <a:solidFill>
                  <a:schemeClr val="tx2"/>
                </a:solidFill>
              </a:rPr>
              <a:t>of position</a:t>
            </a:r>
            <a:r>
              <a:rPr lang="en-GB" i="1" dirty="0">
                <a:solidFill>
                  <a:schemeClr val="tx2"/>
                </a:solidFill>
              </a:rPr>
              <a:t> </a:t>
            </a:r>
            <a:r>
              <a:rPr lang="en-GB" i="1" dirty="0" smtClean="0">
                <a:solidFill>
                  <a:schemeClr val="tx2"/>
                </a:solidFill>
              </a:rPr>
              <a:t>in mechanical simulation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Horn </a:t>
            </a:r>
            <a:r>
              <a:rPr lang="en-GB" dirty="0" smtClean="0"/>
              <a:t>Vibration Modelling Trick #2: Magnetic Forces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7</a:t>
            </a:fld>
            <a:r>
              <a:rPr dirty="0" smtClean="0"/>
              <a:t>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8539" y="1003309"/>
                <a:ext cx="4856507" cy="5019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GB" sz="1400" dirty="0" smtClean="0"/>
                  <a:t>Inside the magnetic volume the field Varies with r according to:</a:t>
                </a:r>
                <a:endParaRPr lang="en-GB" sz="14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/>
                        </a:rPr>
                        <m:t>𝐵</m:t>
                      </m:r>
                      <m:r>
                        <a:rPr lang="en-GB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40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14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GB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l-GR" sz="1400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sz="1400" b="0" i="1" dirty="0" smtClean="0">
                  <a:solidFill>
                    <a:schemeClr val="bg1">
                      <a:lumMod val="50000"/>
                    </a:schemeClr>
                  </a:solidFill>
                  <a:latin typeface="Cambria Math"/>
                </a:endParaRPr>
              </a:p>
              <a:p>
                <a:pPr>
                  <a:lnSpc>
                    <a:spcPct val="130000"/>
                  </a:lnSpc>
                </a:pPr>
                <a:endParaRPr lang="en-GB" sz="800" dirty="0" smtClean="0"/>
              </a:p>
              <a:p>
                <a:pPr>
                  <a:lnSpc>
                    <a:spcPct val="130000"/>
                  </a:lnSpc>
                </a:pPr>
                <a:r>
                  <a:rPr lang="en-GB" sz="1400" dirty="0" smtClean="0"/>
                  <a:t>And from the previous slide the current density is: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GB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GB" sz="1400" i="1">
                              <a:latin typeface="Cambria Math"/>
                            </a:rPr>
                            <m:t>2</m:t>
                          </m:r>
                          <m:r>
                            <a:rPr lang="el-GR" sz="1400" i="1">
                              <a:latin typeface="Cambria Math"/>
                            </a:rPr>
                            <m:t>𝜋</m:t>
                          </m:r>
                          <m:r>
                            <a:rPr lang="en-GB" sz="1400" i="1">
                              <a:latin typeface="Cambria Math"/>
                            </a:rPr>
                            <m:t>𝑟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d>
                        <m:dPr>
                          <m:ctrlPr>
                            <a:rPr lang="en-GB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14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140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GB" sz="14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GB" sz="1400" dirty="0" smtClean="0"/>
              </a:p>
              <a:p>
                <a:pPr>
                  <a:lnSpc>
                    <a:spcPct val="130000"/>
                  </a:lnSpc>
                </a:pPr>
                <a:r>
                  <a:rPr lang="en-GB" sz="1400" dirty="0" smtClean="0"/>
                  <a:t>It is convenient to express the magnetic force acting on the horn conductor as a “pressure”</a:t>
                </a:r>
                <a:endParaRPr lang="en-GB" sz="1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/>
                        </a:rPr>
                        <m:t>𝑃</m:t>
                      </m:r>
                      <m:r>
                        <a:rPr lang="en-GB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4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1400" b="0" i="1" smtClean="0">
                              <a:latin typeface="Cambria Math"/>
                            </a:rPr>
                            <m:t>8</m:t>
                          </m:r>
                          <m:sSup>
                            <m:s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14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1400" b="0" i="1" smtClean="0">
                          <a:latin typeface="Cambria Math"/>
                        </a:rPr>
                        <m:t>  </m:t>
                      </m:r>
                      <m:d>
                        <m:dPr>
                          <m:ctrlPr>
                            <a:rPr lang="en-GB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GB" sz="1400" b="0" i="1" baseline="3000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GB" sz="1400" i="1" dirty="0">
                  <a:solidFill>
                    <a:schemeClr val="bg1">
                      <a:lumMod val="50000"/>
                    </a:schemeClr>
                  </a:solidFill>
                  <a:latin typeface="Cambria Math"/>
                </a:endParaRPr>
              </a:p>
              <a:p>
                <a:pPr>
                  <a:lnSpc>
                    <a:spcPct val="130000"/>
                  </a:lnSpc>
                </a:pPr>
                <a:endParaRPr lang="en-GB" sz="1400" b="0" i="1" dirty="0" smtClean="0">
                  <a:solidFill>
                    <a:schemeClr val="bg1">
                      <a:lumMod val="50000"/>
                    </a:schemeClr>
                  </a:solidFill>
                  <a:latin typeface="Cambria Math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GB" sz="1400" dirty="0"/>
                  <a:t>The total longitudinal force is found </a:t>
                </a:r>
                <a:r>
                  <a:rPr lang="en-GB" sz="1400" dirty="0" smtClean="0"/>
                  <a:t>from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/>
                            </a:rPr>
                            <m:t>𝑙𝑜𝑛𝑔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sz="1400" b="0" i="1" smtClean="0">
                              <a:latin typeface="Cambria Math"/>
                            </a:rPr>
                            <m:t>𝑅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𝑖𝑛</m:t>
                          </m:r>
                        </m:sub>
                        <m:sup>
                          <m:r>
                            <a:rPr lang="en-GB" sz="1400" b="0" i="1" smtClean="0">
                              <a:latin typeface="Cambria Math"/>
                            </a:rPr>
                            <m:t>𝑅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𝑜𝑢𝑡</m:t>
                          </m:r>
                        </m:sup>
                        <m:e>
                          <m:f>
                            <m:fPr>
                              <m:ctrlP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400" i="1" smtClean="0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1400" b="0" i="1" smtClean="0">
                                  <a:latin typeface="Cambria Math"/>
                                </a:rPr>
                                <m:t>8</m:t>
                              </m:r>
                              <m:sSup>
                                <m:sSup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400" b="0" i="1" smtClean="0">
                                      <a:latin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1400" b="0" i="1" smtClean="0">
                              <a:latin typeface="Cambria Math"/>
                            </a:rPr>
                            <m:t> 2</m:t>
                          </m:r>
                          <m:r>
                            <a:rPr lang="el-GR" sz="1400" b="0" i="1" smtClean="0">
                              <a:latin typeface="Cambria Math"/>
                            </a:rPr>
                            <m:t>𝜋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GB" sz="1400" b="0" i="1" smtClean="0">
                              <a:latin typeface="Cambria Math"/>
                            </a:rPr>
                            <m:t>𝑑𝑟</m:t>
                          </m:r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  (</m:t>
                          </m:r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n-GB" sz="1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1400" i="1" dirty="0" smtClean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GB" sz="1400" i="1">
                              <a:latin typeface="Cambria Math"/>
                            </a:rPr>
                            <m:t>𝑙𝑜𝑛𝑔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4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>
                                  <a:latin typeface="Cambria Math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GB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1400" i="1">
                              <a:latin typeface="Cambria Math"/>
                            </a:rPr>
                            <m:t>4</m:t>
                          </m:r>
                          <m:r>
                            <a:rPr lang="el-GR" sz="1400" i="1">
                              <a:latin typeface="Cambria Math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1400" i="1">
                              <a:latin typeface="Cambria Math"/>
                            </a:rPr>
                            <m:t>𝑙𝑛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𝑜𝑢𝑡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/>
                                        </a:rPr>
                                        <m:t>𝑖𝑛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sz="1400" b="0" i="1" smtClean="0">
                          <a:latin typeface="Cambria Math"/>
                        </a:rPr>
                        <m:t>  </m:t>
                      </m:r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𝑁</m:t>
                      </m:r>
                      <m:r>
                        <a:rPr lang="en-GB" sz="14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39" y="1003309"/>
                <a:ext cx="4856507" cy="5019836"/>
              </a:xfrm>
              <a:prstGeom prst="rect">
                <a:avLst/>
              </a:prstGeom>
              <a:blipFill>
                <a:blip r:embed="rId2"/>
                <a:stretch>
                  <a:fillRect l="-376" r="-5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1537723" y="1657804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25754" y="1488527"/>
            <a:ext cx="3365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</a:rPr>
              <a:t>Field near a current-carrying wire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587" y="5353587"/>
            <a:ext cx="2448272" cy="6695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11749" y="1026425"/>
            <a:ext cx="5760000" cy="4328944"/>
            <a:chOff x="5811749" y="216800"/>
            <a:chExt cx="5760000" cy="43289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749" y="216800"/>
              <a:ext cx="5760000" cy="432894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011336" y="3800096"/>
              <a:ext cx="865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33CC"/>
                  </a:solidFill>
                </a:rPr>
                <a:t>0</a:t>
              </a:r>
              <a:r>
                <a:rPr lang="en-GB" dirty="0">
                  <a:solidFill>
                    <a:srgbClr val="0033CC"/>
                  </a:solidFill>
                </a:rPr>
                <a:t> </a:t>
              </a:r>
              <a:r>
                <a:rPr lang="en-GB" dirty="0" smtClean="0">
                  <a:solidFill>
                    <a:srgbClr val="0033CC"/>
                  </a:solidFill>
                </a:rPr>
                <a:t>MPa</a:t>
              </a:r>
              <a:endParaRPr lang="en-GB" dirty="0">
                <a:solidFill>
                  <a:srgbClr val="0033CC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12039" y="3800096"/>
              <a:ext cx="864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1 MPa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368680" y="3407704"/>
                <a:ext cx="3212862" cy="773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i="1" dirty="0" smtClean="0">
                    <a:solidFill>
                      <a:srgbClr val="FF0000"/>
                    </a:solidFill>
                  </a:rPr>
                  <a:t>“Pressure” on conductor simply varies as a function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1600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680" y="3407704"/>
                <a:ext cx="3212862" cy="773160"/>
              </a:xfrm>
              <a:prstGeom prst="rect">
                <a:avLst/>
              </a:prstGeom>
              <a:blipFill>
                <a:blip r:embed="rId4"/>
                <a:stretch>
                  <a:fillRect l="-1139" t="-23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/>
          <p:cNvCxnSpPr/>
          <p:nvPr/>
        </p:nvCxnSpPr>
        <p:spPr>
          <a:xfrm>
            <a:off x="2080648" y="3724729"/>
            <a:ext cx="28803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68183" y="5762538"/>
            <a:ext cx="346722" cy="6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176591" y="5583736"/>
            <a:ext cx="7519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rgbClr val="FF0000"/>
                </a:solidFill>
              </a:rPr>
              <a:t>More than 1 tonne longitudinal repelling force between two ends while current flows</a:t>
            </a:r>
            <a:endParaRPr lang="en-GB" sz="1600" baseline="300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45544" y="1824990"/>
            <a:ext cx="1902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i="1" dirty="0" smtClean="0">
                <a:solidFill>
                  <a:schemeClr val="tx2"/>
                </a:solidFill>
              </a:rPr>
              <a:t>No need to model magnetic field…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06427" y="3634357"/>
            <a:ext cx="3951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chemeClr val="tx2"/>
                </a:solidFill>
              </a:rPr>
              <a:t>… directly apply</a:t>
            </a:r>
            <a:br>
              <a:rPr lang="en-GB" i="1" dirty="0" smtClean="0">
                <a:solidFill>
                  <a:schemeClr val="tx2"/>
                </a:solidFill>
              </a:rPr>
            </a:br>
            <a:r>
              <a:rPr lang="en-GB" i="1" dirty="0" smtClean="0">
                <a:solidFill>
                  <a:schemeClr val="tx2"/>
                </a:solidFill>
              </a:rPr>
              <a:t>pressure load as a function</a:t>
            </a:r>
            <a:br>
              <a:rPr lang="en-GB" i="1" dirty="0" smtClean="0">
                <a:solidFill>
                  <a:schemeClr val="tx2"/>
                </a:solidFill>
              </a:rPr>
            </a:br>
            <a:r>
              <a:rPr lang="en-GB" i="1" dirty="0" smtClean="0">
                <a:solidFill>
                  <a:schemeClr val="tx2"/>
                </a:solidFill>
              </a:rPr>
              <a:t>of position</a:t>
            </a:r>
            <a:r>
              <a:rPr lang="en-GB" i="1" dirty="0">
                <a:solidFill>
                  <a:schemeClr val="tx2"/>
                </a:solidFill>
              </a:rPr>
              <a:t> </a:t>
            </a:r>
            <a:r>
              <a:rPr lang="en-GB" i="1" dirty="0" smtClean="0">
                <a:solidFill>
                  <a:schemeClr val="tx2"/>
                </a:solidFill>
              </a:rPr>
              <a:t>in mechanical simulation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06966" y="1077326"/>
            <a:ext cx="5745965" cy="4312524"/>
            <a:chOff x="206966" y="1077326"/>
            <a:chExt cx="5745965" cy="431252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966" y="1077326"/>
              <a:ext cx="5745965" cy="43125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92374" y="1495099"/>
              <a:ext cx="1008000" cy="39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500073" y="1682948"/>
              <a:ext cx="688166" cy="19015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507538" y="2652829"/>
              <a:ext cx="690908" cy="432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92374" y="2899253"/>
              <a:ext cx="1008000" cy="39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21" y="207469"/>
            <a:ext cx="7135003" cy="90232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Does the Model Work..?    Yes!</a:t>
            </a:r>
            <a:endParaRPr lang="en-GB" sz="32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976046" y="3925401"/>
            <a:ext cx="0" cy="2340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76046" y="559253"/>
            <a:ext cx="0" cy="2340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978130" y="2766419"/>
            <a:ext cx="3869068" cy="3894719"/>
            <a:chOff x="3978130" y="2766419"/>
            <a:chExt cx="3869068" cy="38947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130" y="2766419"/>
              <a:ext cx="3869068" cy="3894719"/>
            </a:xfrm>
            <a:prstGeom prst="rect">
              <a:avLst/>
            </a:prstGeom>
          </p:spPr>
        </p:pic>
        <p:sp>
          <p:nvSpPr>
            <p:cNvPr id="9" name="Down Arrow 8"/>
            <p:cNvSpPr/>
            <p:nvPr/>
          </p:nvSpPr>
          <p:spPr>
            <a:xfrm rot="15152660">
              <a:off x="5369815" y="3995829"/>
              <a:ext cx="396086" cy="946661"/>
            </a:xfrm>
            <a:prstGeom prst="downArrow">
              <a:avLst>
                <a:gd name="adj1" fmla="val 56210"/>
                <a:gd name="adj2" fmla="val 79008"/>
              </a:avLst>
            </a:prstGeom>
            <a:solidFill>
              <a:schemeClr val="bg1">
                <a:alpha val="50000"/>
              </a:schemeClr>
            </a:solidFill>
            <a:ln>
              <a:solidFill>
                <a:srgbClr val="000000"/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sz="1200" dirty="0" smtClean="0">
                  <a:solidFill>
                    <a:srgbClr val="000000"/>
                  </a:solidFill>
                </a:rPr>
                <a:t>Point #</a:t>
              </a:r>
              <a:r>
                <a:rPr lang="en-GB" sz="1400" dirty="0" smtClean="0">
                  <a:solidFill>
                    <a:srgbClr val="000000"/>
                  </a:solidFill>
                </a:rPr>
                <a:t>7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 rot="15152660">
              <a:off x="5335598" y="4708083"/>
              <a:ext cx="396086" cy="946661"/>
            </a:xfrm>
            <a:prstGeom prst="downArrow">
              <a:avLst>
                <a:gd name="adj1" fmla="val 56210"/>
                <a:gd name="adj2" fmla="val 79008"/>
              </a:avLst>
            </a:prstGeom>
            <a:solidFill>
              <a:schemeClr val="bg1">
                <a:alpha val="50000"/>
              </a:schemeClr>
            </a:solidFill>
            <a:ln>
              <a:solidFill>
                <a:srgbClr val="000000"/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sz="1200" dirty="0" smtClean="0">
                  <a:solidFill>
                    <a:srgbClr val="000000"/>
                  </a:solidFill>
                </a:rPr>
                <a:t>Point #</a:t>
              </a:r>
              <a:r>
                <a:rPr lang="en-GB" sz="1400" dirty="0">
                  <a:solidFill>
                    <a:srgbClr val="000000"/>
                  </a:solidFill>
                </a:rPr>
                <a:t>2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Rectangular Callout 7"/>
          <p:cNvSpPr/>
          <p:nvPr/>
        </p:nvSpPr>
        <p:spPr>
          <a:xfrm>
            <a:off x="8064871" y="85613"/>
            <a:ext cx="3675600" cy="3296438"/>
          </a:xfrm>
          <a:prstGeom prst="wedgeRectCallout">
            <a:avLst>
              <a:gd name="adj1" fmla="val -106743"/>
              <a:gd name="adj2" fmla="val 79071"/>
            </a:avLst>
          </a:prstGeom>
          <a:solidFill>
            <a:schemeClr val="bg1">
              <a:alpha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399" y="89993"/>
            <a:ext cx="3561786" cy="3297600"/>
          </a:xfrm>
          <a:prstGeom prst="rect">
            <a:avLst/>
          </a:prstGeom>
        </p:spPr>
      </p:pic>
      <p:sp>
        <p:nvSpPr>
          <p:cNvPr id="18" name="Rectangular Callout 17"/>
          <p:cNvSpPr/>
          <p:nvPr/>
        </p:nvSpPr>
        <p:spPr>
          <a:xfrm>
            <a:off x="8064871" y="3455932"/>
            <a:ext cx="3675600" cy="3297600"/>
          </a:xfrm>
          <a:prstGeom prst="wedgeRectCallout">
            <a:avLst>
              <a:gd name="adj1" fmla="val -107375"/>
              <a:gd name="adj2" fmla="val -1457"/>
            </a:avLst>
          </a:prstGeom>
          <a:solidFill>
            <a:schemeClr val="bg1">
              <a:alpha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399" y="3462696"/>
            <a:ext cx="3561072" cy="3296939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2108446" y="2562829"/>
            <a:ext cx="180000" cy="180000"/>
          </a:xfrm>
          <a:prstGeom prst="star5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5-Point Star 29"/>
          <p:cNvSpPr/>
          <p:nvPr/>
        </p:nvSpPr>
        <p:spPr>
          <a:xfrm>
            <a:off x="2098239" y="1778023"/>
            <a:ext cx="180000" cy="180000"/>
          </a:xfrm>
          <a:prstGeom prst="star5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80721" y="5451991"/>
            <a:ext cx="4463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Max vibration amplitude at various </a:t>
            </a:r>
            <a:r>
              <a:rPr lang="en-GB" sz="1600" dirty="0" smtClean="0"/>
              <a:t>locations</a:t>
            </a:r>
            <a:br>
              <a:rPr lang="en-GB" sz="1600" dirty="0" smtClean="0"/>
            </a:br>
            <a:r>
              <a:rPr lang="en-GB" sz="1600" dirty="0" smtClean="0"/>
              <a:t> </a:t>
            </a:r>
            <a:r>
              <a:rPr lang="en-GB" sz="1600" dirty="0"/>
              <a:t>– T. </a:t>
            </a:r>
            <a:r>
              <a:rPr lang="en-GB" sz="1600" dirty="0" err="1"/>
              <a:t>Sekiguchi</a:t>
            </a:r>
            <a:r>
              <a:rPr lang="en-GB" sz="1600" dirty="0"/>
              <a:t>, KEK</a:t>
            </a:r>
          </a:p>
        </p:txBody>
      </p:sp>
    </p:spTree>
    <p:extLst>
      <p:ext uri="{BB962C8B-B14F-4D97-AF65-F5344CB8AC3E}">
        <p14:creationId xmlns:p14="http://schemas.microsoft.com/office/powerpoint/2010/main" val="13879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821" y="2931689"/>
            <a:ext cx="4220811" cy="3486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469"/>
            <a:ext cx="5392970" cy="1011731"/>
          </a:xfrm>
        </p:spPr>
        <p:txBody>
          <a:bodyPr>
            <a:noAutofit/>
          </a:bodyPr>
          <a:lstStyle/>
          <a:p>
            <a:r>
              <a:rPr lang="en-GB" dirty="0" smtClean="0"/>
              <a:t>LDV Interpretation:</a:t>
            </a:r>
            <a:br>
              <a:rPr lang="en-GB" dirty="0" smtClean="0"/>
            </a:br>
            <a:r>
              <a:rPr lang="en-GB" dirty="0" smtClean="0"/>
              <a:t>Modes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6" y="1280299"/>
            <a:ext cx="4847404" cy="1767701"/>
          </a:xfrm>
        </p:spPr>
        <p:txBody>
          <a:bodyPr>
            <a:noAutofit/>
          </a:bodyPr>
          <a:lstStyle/>
          <a:p>
            <a:r>
              <a:rPr lang="en-US" sz="1800" dirty="0"/>
              <a:t>Signal differentiated to </a:t>
            </a:r>
            <a:r>
              <a:rPr lang="en-US" sz="1800" dirty="0" smtClean="0"/>
              <a:t>give acceleration</a:t>
            </a:r>
          </a:p>
          <a:p>
            <a:r>
              <a:rPr lang="en-GB" sz="1800" dirty="0"/>
              <a:t>FFT carried out on acceleration- this gives more pronounced peaks as there is a low frequency decay in the </a:t>
            </a:r>
            <a:r>
              <a:rPr lang="en-GB" sz="1800" dirty="0" smtClean="0"/>
              <a:t>displacement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9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B3DA8-FD83-4EB2-3F21-A4365AC1C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32" y="2767012"/>
            <a:ext cx="4413250" cy="3309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444501"/>
            <a:ext cx="3077528" cy="231457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18" y="437858"/>
            <a:ext cx="3077528" cy="2314575"/>
          </a:xfrm>
          <a:prstGeom prst="rect">
            <a:avLst/>
          </a:prstGeom>
        </p:spPr>
      </p:pic>
      <p:sp>
        <p:nvSpPr>
          <p:cNvPr id="147" name="Left-Right Arrow 146"/>
          <p:cNvSpPr/>
          <p:nvPr/>
        </p:nvSpPr>
        <p:spPr>
          <a:xfrm rot="19349896">
            <a:off x="6972301" y="1513569"/>
            <a:ext cx="577850" cy="222250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Left-Right Arrow 147"/>
          <p:cNvSpPr/>
          <p:nvPr/>
        </p:nvSpPr>
        <p:spPr>
          <a:xfrm rot="1906110">
            <a:off x="9448437" y="1208070"/>
            <a:ext cx="577850" cy="222250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TextBox 148"/>
          <p:cNvSpPr txBox="1"/>
          <p:nvPr/>
        </p:nvSpPr>
        <p:spPr>
          <a:xfrm>
            <a:off x="7271543" y="521625"/>
            <a:ext cx="1479684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200Hz</a:t>
            </a:r>
          </a:p>
          <a:p>
            <a:pPr algn="ctr"/>
            <a:r>
              <a:rPr lang="en-GB" sz="1400" dirty="0" smtClean="0"/>
              <a:t>Inner Conductor “Violin Mode”</a:t>
            </a:r>
            <a:endParaRPr lang="en-GB" sz="1400" dirty="0"/>
          </a:p>
        </p:txBody>
      </p:sp>
      <p:sp>
        <p:nvSpPr>
          <p:cNvPr id="150" name="TextBox 149"/>
          <p:cNvSpPr txBox="1"/>
          <p:nvPr/>
        </p:nvSpPr>
        <p:spPr>
          <a:xfrm>
            <a:off x="10420216" y="530507"/>
            <a:ext cx="1479684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800Hz</a:t>
            </a:r>
          </a:p>
          <a:p>
            <a:pPr algn="ctr"/>
            <a:r>
              <a:rPr lang="en-GB" sz="1400" dirty="0" smtClean="0"/>
              <a:t>Longitudinal Mode</a:t>
            </a:r>
            <a:endParaRPr lang="en-GB" sz="1400" dirty="0"/>
          </a:p>
        </p:txBody>
      </p:sp>
      <p:sp>
        <p:nvSpPr>
          <p:cNvPr id="151" name="Rectangular Callout 150"/>
          <p:cNvSpPr/>
          <p:nvPr/>
        </p:nvSpPr>
        <p:spPr>
          <a:xfrm>
            <a:off x="8922518" y="437858"/>
            <a:ext cx="3078000" cy="2314800"/>
          </a:xfrm>
          <a:prstGeom prst="wedgeRectCallout">
            <a:avLst>
              <a:gd name="adj1" fmla="val -44852"/>
              <a:gd name="adj2" fmla="val 6453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ular Callout 151"/>
          <p:cNvSpPr/>
          <p:nvPr/>
        </p:nvSpPr>
        <p:spPr>
          <a:xfrm>
            <a:off x="5771678" y="444276"/>
            <a:ext cx="3078000" cy="2314800"/>
          </a:xfrm>
          <a:prstGeom prst="wedgeRectCallout">
            <a:avLst>
              <a:gd name="adj1" fmla="val 7549"/>
              <a:gd name="adj2" fmla="val 1558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4576874" y="6068918"/>
            <a:ext cx="1779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Ben Suitters, RAL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354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7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9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5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2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35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6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8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9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1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5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7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8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15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3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45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6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7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5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5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5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5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1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25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4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5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70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5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15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3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45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36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050"/>
                            </p:stCondLst>
                            <p:childTnLst>
                              <p:par>
                                <p:cTn id="23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200"/>
                            </p:stCondLst>
                            <p:childTnLst>
                              <p:par>
                                <p:cTn id="23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50"/>
                            </p:stCondLst>
                            <p:childTnLst>
                              <p:par>
                                <p:cTn id="237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500"/>
                            </p:stCondLst>
                            <p:childTnLst>
                              <p:par>
                                <p:cTn id="240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65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48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95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100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5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400"/>
                            </p:stCondLst>
                            <p:childTnLst>
                              <p:par>
                                <p:cTn id="258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550"/>
                            </p:stCondLst>
                            <p:childTnLst>
                              <p:par>
                                <p:cTn id="261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700"/>
                            </p:stCondLst>
                            <p:childTnLst>
                              <p:par>
                                <p:cTn id="264" presetID="1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6D3F8C-4209-47FF-A37A-E21247ADC2D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7D469DB-056B-4F91-8B3C-1199F36CC7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36230</TotalTime>
  <Words>1197</Words>
  <Application>Microsoft Office PowerPoint</Application>
  <PresentationFormat>Widescreen</PresentationFormat>
  <Paragraphs>143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Regular</vt:lpstr>
      <vt:lpstr>Calibri</vt:lpstr>
      <vt:lpstr>Cambria Math</vt:lpstr>
      <vt:lpstr>Wingdings</vt:lpstr>
      <vt:lpstr>Font and logo master</vt:lpstr>
      <vt:lpstr>PowerPoint Presentation</vt:lpstr>
      <vt:lpstr>PowerPoint Presentation</vt:lpstr>
      <vt:lpstr>Target / Horn Mechanical Coupling</vt:lpstr>
      <vt:lpstr>So What’s the Problem..?</vt:lpstr>
      <vt:lpstr>LBNF Project Outlook</vt:lpstr>
      <vt:lpstr>Horn Vibration Modelling Trick #1: Joule Heating</vt:lpstr>
      <vt:lpstr>Horn Vibration Modelling Trick #2: Magnetic Forces</vt:lpstr>
      <vt:lpstr>Does the Model Work..?    Yes!</vt:lpstr>
      <vt:lpstr>LDV Interpretation: Modes</vt:lpstr>
      <vt:lpstr>LDV Interpretation: Damping</vt:lpstr>
      <vt:lpstr>LBNF Target Vibration?</vt:lpstr>
      <vt:lpstr>Different Mounting Variants Investigated</vt:lpstr>
      <vt:lpstr>Present Modelling Effort: “Full Transient”</vt:lpstr>
      <vt:lpstr>Future Thoughts and Plans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Loveridge, Peter (STFC,RAL,TECH)</cp:lastModifiedBy>
  <cp:revision>759</cp:revision>
  <cp:lastPrinted>2022-02-11T14:09:53Z</cp:lastPrinted>
  <dcterms:created xsi:type="dcterms:W3CDTF">2019-09-17T08:04:08Z</dcterms:created>
  <dcterms:modified xsi:type="dcterms:W3CDTF">2022-09-20T06:46:32Z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