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310" r:id="rId2"/>
    <p:sldId id="514" r:id="rId3"/>
    <p:sldId id="326" r:id="rId4"/>
    <p:sldId id="448" r:id="rId5"/>
    <p:sldId id="315" r:id="rId6"/>
    <p:sldId id="357" r:id="rId7"/>
    <p:sldId id="510" r:id="rId8"/>
    <p:sldId id="451" r:id="rId9"/>
    <p:sldId id="506" r:id="rId10"/>
    <p:sldId id="459" r:id="rId11"/>
    <p:sldId id="404" r:id="rId12"/>
    <p:sldId id="511" r:id="rId13"/>
    <p:sldId id="512" r:id="rId14"/>
    <p:sldId id="509" r:id="rId15"/>
    <p:sldId id="507" r:id="rId16"/>
    <p:sldId id="508" r:id="rId17"/>
    <p:sldId id="306" r:id="rId18"/>
    <p:sldId id="513" r:id="rId19"/>
    <p:sldId id="455" r:id="rId20"/>
    <p:sldId id="328" r:id="rId21"/>
    <p:sldId id="295" r:id="rId22"/>
    <p:sldId id="316" r:id="rId23"/>
    <p:sldId id="373" r:id="rId24"/>
    <p:sldId id="374" r:id="rId25"/>
  </p:sldIdLst>
  <p:sldSz cx="9144000" cy="5143500" type="screen16x9"/>
  <p:notesSz cx="6858000" cy="9144000"/>
  <p:embeddedFontLst>
    <p:embeddedFont>
      <p:font typeface="Cambria Math" panose="02040503050406030204" pitchFamily="18" charset="0"/>
      <p:regular r:id="rId27"/>
    </p:embeddedFont>
    <p:embeddedFont>
      <p:font typeface="Lato" panose="020F0502020204030203" pitchFamily="34" charset="0"/>
      <p:regular r:id="rId28"/>
      <p:bold r:id="rId29"/>
      <p:italic r:id="rId30"/>
      <p:boldItalic r:id="rId31"/>
    </p:embeddedFont>
    <p:embeddedFont>
      <p:font typeface="Raleway" pitchFamily="2"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jYEvTYSAi0jEN90HFYWLGtDd6a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4BCD1C-C315-471C-9063-BF24D3F70248}">
  <a:tblStyle styleId="{B94BCD1C-C315-471C-9063-BF24D3F7024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5226" autoAdjust="0"/>
  </p:normalViewPr>
  <p:slideViewPr>
    <p:cSldViewPr snapToGrid="0">
      <p:cViewPr varScale="1">
        <p:scale>
          <a:sx n="101" d="100"/>
          <a:sy n="101" d="100"/>
        </p:scale>
        <p:origin x="58" y="62"/>
      </p:cViewPr>
      <p:guideLst/>
    </p:cSldViewPr>
  </p:slideViewPr>
  <p:outlineViewPr>
    <p:cViewPr>
      <p:scale>
        <a:sx n="33" d="100"/>
        <a:sy n="33" d="100"/>
      </p:scale>
      <p:origin x="0" y="-50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4f348e5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74f348e52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4933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4262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8155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1605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8908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39121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5590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4f348e5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4f348e5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424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4f348e52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4f348e52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665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4f348e5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74f348e52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1403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37291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93343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431873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6074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00314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3729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4f348e5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74f348e52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0700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9461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322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7057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4f348e5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74f348e52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90685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4f348e5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74f348e52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7812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37"/>
          <p:cNvSpPr txBox="1">
            <a:spLocks noGrp="1"/>
          </p:cNvSpPr>
          <p:nvPr>
            <p:ph type="ctrTitle"/>
          </p:nvPr>
        </p:nvSpPr>
        <p:spPr>
          <a:xfrm>
            <a:off x="645225" y="2762725"/>
            <a:ext cx="67365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12" name="Google Shape;12;p37"/>
          <p:cNvSpPr/>
          <p:nvPr/>
        </p:nvSpPr>
        <p:spPr>
          <a:xfrm>
            <a:off x="5938246" y="1971461"/>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7"/>
          <p:cNvSpPr/>
          <p:nvPr/>
        </p:nvSpPr>
        <p:spPr>
          <a:xfrm>
            <a:off x="6659861" y="1971461"/>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7"/>
          <p:cNvSpPr/>
          <p:nvPr/>
        </p:nvSpPr>
        <p:spPr>
          <a:xfrm>
            <a:off x="-1" y="1971461"/>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7"/>
          <p:cNvSpPr/>
          <p:nvPr/>
        </p:nvSpPr>
        <p:spPr>
          <a:xfrm>
            <a:off x="721425" y="1971461"/>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17" name="Google Shape;17;p38"/>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8"/>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9" name="Google Shape;19;p38"/>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b="1">
                <a:solidFill>
                  <a:schemeClr val="lt1"/>
                </a:solidFill>
              </a:defRPr>
            </a:lvl1pPr>
            <a:lvl2pPr lvl="1" algn="ctr">
              <a:lnSpc>
                <a:spcPct val="100000"/>
              </a:lnSpc>
              <a:spcBef>
                <a:spcPts val="0"/>
              </a:spcBef>
              <a:spcAft>
                <a:spcPts val="0"/>
              </a:spcAft>
              <a:buClr>
                <a:schemeClr val="lt1"/>
              </a:buClr>
              <a:buSzPts val="2400"/>
              <a:buNone/>
              <a:defRPr b="1">
                <a:solidFill>
                  <a:schemeClr val="lt1"/>
                </a:solidFill>
              </a:defRPr>
            </a:lvl2pPr>
            <a:lvl3pPr lvl="2" algn="ctr">
              <a:lnSpc>
                <a:spcPct val="100000"/>
              </a:lnSpc>
              <a:spcBef>
                <a:spcPts val="0"/>
              </a:spcBef>
              <a:spcAft>
                <a:spcPts val="0"/>
              </a:spcAft>
              <a:buClr>
                <a:schemeClr val="lt1"/>
              </a:buClr>
              <a:buSzPts val="24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20" name="Google Shape;20;p38"/>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8"/>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8"/>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8"/>
          <p:cNvSpPr txBox="1">
            <a:spLocks noGrp="1"/>
          </p:cNvSpPr>
          <p:nvPr>
            <p:ph type="sldNum" idx="12"/>
          </p:nvPr>
        </p:nvSpPr>
        <p:spPr>
          <a:xfrm>
            <a:off x="-125" y="4791095"/>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170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4"/>
        <p:cNvGrpSpPr/>
        <p:nvPr/>
      </p:nvGrpSpPr>
      <p:grpSpPr>
        <a:xfrm>
          <a:off x="0" y="0"/>
          <a:ext cx="0" cy="0"/>
          <a:chOff x="0" y="0"/>
          <a:chExt cx="0" cy="0"/>
        </a:xfrm>
      </p:grpSpPr>
      <p:sp>
        <p:nvSpPr>
          <p:cNvPr id="25" name="Google Shape;25;p3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9"/>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0" name="Google Shape;30;p39"/>
          <p:cNvSpPr txBox="1">
            <a:spLocks noGrp="1"/>
          </p:cNvSpPr>
          <p:nvPr>
            <p:ph type="body" idx="1"/>
          </p:nvPr>
        </p:nvSpPr>
        <p:spPr>
          <a:xfrm>
            <a:off x="893625"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1" name="Google Shape;31;p39"/>
          <p:cNvSpPr txBox="1">
            <a:spLocks noGrp="1"/>
          </p:cNvSpPr>
          <p:nvPr>
            <p:ph type="body" idx="2"/>
          </p:nvPr>
        </p:nvSpPr>
        <p:spPr>
          <a:xfrm>
            <a:off x="4219456"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2" name="Google Shape;32;p3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39"/>
          <p:cNvSpPr txBox="1">
            <a:spLocks noGrp="1"/>
          </p:cNvSpPr>
          <p:nvPr>
            <p:ph type="ftr" idx="11"/>
          </p:nvPr>
        </p:nvSpPr>
        <p:spPr>
          <a:xfrm>
            <a:off x="5624750" y="4723058"/>
            <a:ext cx="2855825" cy="313499"/>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54673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7" name="Google Shape;7;p36"/>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endParaRPr/>
          </a:p>
        </p:txBody>
      </p:sp>
      <p:sp>
        <p:nvSpPr>
          <p:cNvPr id="8" name="Google Shape;8;p3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36"/>
          <p:cNvSpPr txBox="1">
            <a:spLocks noGrp="1"/>
          </p:cNvSpPr>
          <p:nvPr>
            <p:ph type="ftr" idx="11"/>
          </p:nvPr>
        </p:nvSpPr>
        <p:spPr>
          <a:xfrm>
            <a:off x="5624750" y="4723058"/>
            <a:ext cx="2855825" cy="313499"/>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300" b="0" i="0" u="none" strike="noStrike" cap="none">
                <a:solidFill>
                  <a:srgbClr val="9FA5AB"/>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ctrTitle"/>
          </p:nvPr>
        </p:nvSpPr>
        <p:spPr>
          <a:xfrm>
            <a:off x="508127" y="2236252"/>
            <a:ext cx="6290879" cy="2217984"/>
          </a:xfrm>
          <a:prstGeom prst="rect">
            <a:avLst/>
          </a:prstGeom>
          <a:noFill/>
          <a:ln>
            <a:noFill/>
          </a:ln>
        </p:spPr>
        <p:txBody>
          <a:bodyPr spcFirstLastPara="1" wrap="square" lIns="91425" tIns="91425" rIns="91425" bIns="91425" anchor="t" anchorCtr="0">
            <a:noAutofit/>
          </a:bodyPr>
          <a:lstStyle/>
          <a:p>
            <a:pPr lvl="0"/>
            <a:r>
              <a:rPr lang="en" dirty="0"/>
              <a:t>Designing a Novel Low-Energy </a:t>
            </a:r>
            <a:r>
              <a:rPr lang="en-GB" dirty="0"/>
              <a:t>B</a:t>
            </a:r>
            <a:r>
              <a:rPr lang="en" dirty="0"/>
              <a:t>eamline for NA61/SHINE</a:t>
            </a:r>
            <a:endParaRPr dirty="0"/>
          </a:p>
        </p:txBody>
      </p:sp>
      <p:sp>
        <p:nvSpPr>
          <p:cNvPr id="4" name="TextBox 3">
            <a:extLst>
              <a:ext uri="{FF2B5EF4-FFF2-40B4-BE49-F238E27FC236}">
                <a16:creationId xmlns:a16="http://schemas.microsoft.com/office/drawing/2014/main" id="{F667073B-DEBE-4B0B-9963-D58768AB178A}"/>
              </a:ext>
            </a:extLst>
          </p:cNvPr>
          <p:cNvSpPr txBox="1"/>
          <p:nvPr/>
        </p:nvSpPr>
        <p:spPr>
          <a:xfrm>
            <a:off x="4065816" y="104488"/>
            <a:ext cx="3352800" cy="2339102"/>
          </a:xfrm>
          <a:prstGeom prst="rect">
            <a:avLst/>
          </a:prstGeom>
          <a:noFill/>
        </p:spPr>
        <p:txBody>
          <a:bodyPr wrap="square" rtlCol="0">
            <a:spAutoFit/>
          </a:bodyPr>
          <a:lstStyle/>
          <a:p>
            <a:pPr algn="r"/>
            <a:r>
              <a:rPr lang="en-GB" b="1" dirty="0">
                <a:solidFill>
                  <a:srgbClr val="343698"/>
                </a:solidFill>
                <a:latin typeface="Raleway" panose="020B0604020202020204" charset="0"/>
              </a:rPr>
              <a:t>Carlo A. Mussolini</a:t>
            </a:r>
          </a:p>
          <a:p>
            <a:pPr algn="r"/>
            <a:r>
              <a:rPr lang="en-GB" dirty="0">
                <a:solidFill>
                  <a:srgbClr val="343698"/>
                </a:solidFill>
                <a:latin typeface="Raleway" panose="020B0604020202020204" charset="0"/>
              </a:rPr>
              <a:t>University of Oxford,</a:t>
            </a:r>
          </a:p>
          <a:p>
            <a:pPr algn="r"/>
            <a:r>
              <a:rPr lang="en-GB" dirty="0">
                <a:solidFill>
                  <a:srgbClr val="343698"/>
                </a:solidFill>
                <a:latin typeface="Raleway" panose="020B0604020202020204" charset="0"/>
              </a:rPr>
              <a:t>CERN (BE-EA)</a:t>
            </a:r>
          </a:p>
          <a:p>
            <a:pPr algn="r"/>
            <a:endParaRPr lang="en-GB" dirty="0">
              <a:solidFill>
                <a:srgbClr val="343698"/>
              </a:solidFill>
              <a:latin typeface="Raleway" panose="020B0604020202020204" charset="0"/>
            </a:endParaRPr>
          </a:p>
          <a:p>
            <a:pPr algn="r"/>
            <a:r>
              <a:rPr lang="en-GB" sz="1200" b="1" dirty="0">
                <a:solidFill>
                  <a:srgbClr val="343698"/>
                </a:solidFill>
                <a:latin typeface="Raleway" panose="020B0604020202020204" charset="0"/>
              </a:rPr>
              <a:t>Supervisors:</a:t>
            </a:r>
          </a:p>
          <a:p>
            <a:pPr algn="r"/>
            <a:r>
              <a:rPr lang="en-GB" sz="1200" b="1" dirty="0">
                <a:solidFill>
                  <a:srgbClr val="343698"/>
                </a:solidFill>
                <a:latin typeface="Raleway" panose="020B0604020202020204" charset="0"/>
              </a:rPr>
              <a:t>P. Burrows</a:t>
            </a:r>
          </a:p>
          <a:p>
            <a:pPr algn="r"/>
            <a:r>
              <a:rPr lang="en-GB" sz="1200" dirty="0">
                <a:solidFill>
                  <a:srgbClr val="343698"/>
                </a:solidFill>
                <a:latin typeface="Raleway" panose="020B0604020202020204" charset="0"/>
              </a:rPr>
              <a:t>John Adams Institute</a:t>
            </a:r>
          </a:p>
          <a:p>
            <a:pPr algn="r"/>
            <a:r>
              <a:rPr lang="en-GB" sz="1200" b="1" dirty="0">
                <a:solidFill>
                  <a:srgbClr val="343698"/>
                </a:solidFill>
                <a:latin typeface="Raleway" panose="020B0604020202020204" charset="0"/>
              </a:rPr>
              <a:t>N. </a:t>
            </a:r>
            <a:r>
              <a:rPr lang="en-GB" sz="1200" b="1" dirty="0" err="1">
                <a:solidFill>
                  <a:srgbClr val="343698"/>
                </a:solidFill>
                <a:latin typeface="Raleway" panose="020B0604020202020204" charset="0"/>
              </a:rPr>
              <a:t>Charitonidis</a:t>
            </a:r>
            <a:endParaRPr lang="en-GB" sz="1200" b="1" dirty="0">
              <a:solidFill>
                <a:srgbClr val="343698"/>
              </a:solidFill>
              <a:latin typeface="Raleway" panose="020B0604020202020204" charset="0"/>
            </a:endParaRPr>
          </a:p>
          <a:p>
            <a:pPr algn="r"/>
            <a:r>
              <a:rPr lang="en-GB" sz="1200" dirty="0">
                <a:solidFill>
                  <a:srgbClr val="343698"/>
                </a:solidFill>
                <a:latin typeface="Raleway" panose="020B0604020202020204" charset="0"/>
              </a:rPr>
              <a:t>CERN (BE-EA)</a:t>
            </a:r>
          </a:p>
          <a:p>
            <a:pPr algn="r"/>
            <a:endParaRPr lang="en-GB" dirty="0">
              <a:solidFill>
                <a:srgbClr val="343698"/>
              </a:solidFill>
              <a:latin typeface="Raleway" panose="020B0604020202020204" charset="0"/>
            </a:endParaRPr>
          </a:p>
          <a:p>
            <a:pPr algn="r"/>
            <a:endParaRPr lang="en-GB" dirty="0">
              <a:solidFill>
                <a:srgbClr val="343698"/>
              </a:solidFill>
              <a:latin typeface="Raleway" panose="020B0604020202020204" charset="0"/>
            </a:endParaRPr>
          </a:p>
        </p:txBody>
      </p:sp>
      <p:pic>
        <p:nvPicPr>
          <p:cNvPr id="3" name="Picture 2">
            <a:extLst>
              <a:ext uri="{FF2B5EF4-FFF2-40B4-BE49-F238E27FC236}">
                <a16:creationId xmlns:a16="http://schemas.microsoft.com/office/drawing/2014/main" id="{97FF273F-EF0E-42FA-A305-5E79A7B60EB3}"/>
              </a:ext>
            </a:extLst>
          </p:cNvPr>
          <p:cNvPicPr>
            <a:picLocks noChangeAspect="1"/>
          </p:cNvPicPr>
          <p:nvPr/>
        </p:nvPicPr>
        <p:blipFill>
          <a:blip r:embed="rId3"/>
          <a:stretch>
            <a:fillRect/>
          </a:stretch>
        </p:blipFill>
        <p:spPr>
          <a:xfrm>
            <a:off x="943980" y="104488"/>
            <a:ext cx="2404944" cy="733712"/>
          </a:xfrm>
          <a:prstGeom prst="rect">
            <a:avLst/>
          </a:prstGeom>
        </p:spPr>
      </p:pic>
      <p:pic>
        <p:nvPicPr>
          <p:cNvPr id="6" name="Picture 5">
            <a:extLst>
              <a:ext uri="{FF2B5EF4-FFF2-40B4-BE49-F238E27FC236}">
                <a16:creationId xmlns:a16="http://schemas.microsoft.com/office/drawing/2014/main" id="{482B1881-384A-42A6-924D-0FE4142ABBA7}"/>
              </a:ext>
            </a:extLst>
          </p:cNvPr>
          <p:cNvPicPr>
            <a:picLocks noChangeAspect="1"/>
          </p:cNvPicPr>
          <p:nvPr/>
        </p:nvPicPr>
        <p:blipFill rotWithShape="1">
          <a:blip r:embed="rId4"/>
          <a:srcRect l="23172" t="2400" r="23333" b="1891"/>
          <a:stretch/>
        </p:blipFill>
        <p:spPr>
          <a:xfrm>
            <a:off x="139041" y="104488"/>
            <a:ext cx="738172" cy="733712"/>
          </a:xfrm>
          <a:prstGeom prst="rect">
            <a:avLst/>
          </a:prstGeom>
        </p:spPr>
      </p:pic>
      <p:pic>
        <p:nvPicPr>
          <p:cNvPr id="5" name="Picture 4">
            <a:extLst>
              <a:ext uri="{FF2B5EF4-FFF2-40B4-BE49-F238E27FC236}">
                <a16:creationId xmlns:a16="http://schemas.microsoft.com/office/drawing/2014/main" id="{96BE7317-5219-4A90-A570-3A91A9CEB93E}"/>
              </a:ext>
            </a:extLst>
          </p:cNvPr>
          <p:cNvPicPr>
            <a:picLocks noChangeAspect="1"/>
          </p:cNvPicPr>
          <p:nvPr/>
        </p:nvPicPr>
        <p:blipFill rotWithShape="1">
          <a:blip r:embed="rId5"/>
          <a:srcRect t="21203" b="20962"/>
          <a:stretch/>
        </p:blipFill>
        <p:spPr>
          <a:xfrm>
            <a:off x="116181" y="987892"/>
            <a:ext cx="1865019" cy="745797"/>
          </a:xfrm>
          <a:prstGeom prst="rect">
            <a:avLst/>
          </a:prstGeom>
        </p:spPr>
      </p:pic>
      <p:pic>
        <p:nvPicPr>
          <p:cNvPr id="7" name="Picture 6">
            <a:extLst>
              <a:ext uri="{FF2B5EF4-FFF2-40B4-BE49-F238E27FC236}">
                <a16:creationId xmlns:a16="http://schemas.microsoft.com/office/drawing/2014/main" id="{84E00365-AEBE-1042-FF92-965CB6270C95}"/>
              </a:ext>
            </a:extLst>
          </p:cNvPr>
          <p:cNvPicPr>
            <a:picLocks noChangeAspect="1"/>
          </p:cNvPicPr>
          <p:nvPr/>
        </p:nvPicPr>
        <p:blipFill>
          <a:blip r:embed="rId6"/>
          <a:stretch>
            <a:fillRect/>
          </a:stretch>
        </p:blipFill>
        <p:spPr>
          <a:xfrm>
            <a:off x="7695199" y="104488"/>
            <a:ext cx="1332620" cy="11483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74f348e52a_0_16"/>
          <p:cNvSpPr txBox="1">
            <a:spLocks noGrp="1"/>
          </p:cNvSpPr>
          <p:nvPr>
            <p:ph type="title"/>
          </p:nvPr>
        </p:nvSpPr>
        <p:spPr>
          <a:xfrm>
            <a:off x="357575" y="34575"/>
            <a:ext cx="8528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err="1"/>
              <a:t>Spotsize</a:t>
            </a:r>
            <a:r>
              <a:rPr lang="en-GB" dirty="0"/>
              <a:t> and momentum resolution </a:t>
            </a:r>
            <a:endParaRPr dirty="0"/>
          </a:p>
        </p:txBody>
      </p:sp>
      <p:sp>
        <p:nvSpPr>
          <p:cNvPr id="72" name="Google Shape;72;g74f348e52a_0_1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sp>
        <p:nvSpPr>
          <p:cNvPr id="31" name="Google Shape;359;p29">
            <a:extLst>
              <a:ext uri="{FF2B5EF4-FFF2-40B4-BE49-F238E27FC236}">
                <a16:creationId xmlns:a16="http://schemas.microsoft.com/office/drawing/2014/main" id="{04214281-2EAD-4361-99B0-F12539C2F3C8}"/>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24" name="Google Shape;338;p27">
            <a:extLst>
              <a:ext uri="{FF2B5EF4-FFF2-40B4-BE49-F238E27FC236}">
                <a16:creationId xmlns:a16="http://schemas.microsoft.com/office/drawing/2014/main" id="{1704AF2F-0450-438E-BB3F-4EC6363B6E33}"/>
              </a:ext>
            </a:extLst>
          </p:cNvPr>
          <p:cNvSpPr txBox="1">
            <a:spLocks/>
          </p:cNvSpPr>
          <p:nvPr/>
        </p:nvSpPr>
        <p:spPr>
          <a:xfrm>
            <a:off x="318129" y="1171395"/>
            <a:ext cx="4253871" cy="4742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400" dirty="0">
                <a:solidFill>
                  <a:schemeClr val="tx1">
                    <a:lumMod val="50000"/>
                  </a:schemeClr>
                </a:solidFill>
              </a:rPr>
              <a:t>It is important to keep the size of the beam at the NA61/SHINE target as small as possible to maximise the number of interactions and have a good momentum resolution</a:t>
            </a:r>
          </a:p>
          <a:p>
            <a:pPr marL="0" indent="0">
              <a:buFont typeface="Lato"/>
              <a:buNone/>
            </a:pPr>
            <a:r>
              <a:rPr lang="en-GB" sz="1400" dirty="0">
                <a:solidFill>
                  <a:schemeClr val="tx1">
                    <a:lumMod val="50000"/>
                  </a:schemeClr>
                </a:solidFill>
              </a:rPr>
              <a:t>The beamline can achieve at 13 GeV/c </a:t>
            </a:r>
          </a:p>
          <a:p>
            <a:pPr marL="285750" indent="-285750"/>
            <a:r>
              <a:rPr lang="en-GB" sz="1400" dirty="0">
                <a:solidFill>
                  <a:schemeClr val="tx1">
                    <a:lumMod val="50000"/>
                  </a:schemeClr>
                </a:solidFill>
              </a:rPr>
              <a:t>Std – x = 9.7 mm</a:t>
            </a:r>
          </a:p>
          <a:p>
            <a:pPr marL="285750" indent="-285750"/>
            <a:r>
              <a:rPr lang="en-GB" sz="1400" dirty="0">
                <a:solidFill>
                  <a:schemeClr val="tx1">
                    <a:lumMod val="50000"/>
                  </a:schemeClr>
                </a:solidFill>
              </a:rPr>
              <a:t>Std – y = 12.1 mm</a:t>
            </a:r>
          </a:p>
          <a:p>
            <a:pPr marL="285750" indent="-285750"/>
            <a:r>
              <a:rPr lang="en-GB" sz="1400" dirty="0">
                <a:solidFill>
                  <a:schemeClr val="tx1">
                    <a:lumMod val="50000"/>
                  </a:schemeClr>
                </a:solidFill>
              </a:rPr>
              <a:t>4% momentum resolution – can go down to 1% (1 sigma)</a:t>
            </a:r>
          </a:p>
          <a:p>
            <a:pPr marL="0" indent="0">
              <a:buFont typeface="Lato"/>
              <a:buNone/>
            </a:pPr>
            <a:endParaRPr lang="en-GB" sz="1400" dirty="0">
              <a:solidFill>
                <a:schemeClr val="tx1">
                  <a:lumMod val="50000"/>
                </a:schemeClr>
              </a:solidFill>
            </a:endParaRPr>
          </a:p>
          <a:p>
            <a:pPr marL="0" indent="0">
              <a:buFont typeface="Lato"/>
              <a:buNone/>
            </a:pPr>
            <a:r>
              <a:rPr lang="en-GB" sz="1400" dirty="0">
                <a:solidFill>
                  <a:schemeClr val="tx1">
                    <a:lumMod val="50000"/>
                  </a:schemeClr>
                </a:solidFill>
              </a:rPr>
              <a:t>Similar results can be obtained at other energies</a:t>
            </a:r>
          </a:p>
        </p:txBody>
      </p:sp>
      <p:pic>
        <p:nvPicPr>
          <p:cNvPr id="2" name="Picture 1">
            <a:extLst>
              <a:ext uri="{FF2B5EF4-FFF2-40B4-BE49-F238E27FC236}">
                <a16:creationId xmlns:a16="http://schemas.microsoft.com/office/drawing/2014/main" id="{3A0FB4DA-AEAD-1391-8D78-E8B84A8E88CD}"/>
              </a:ext>
            </a:extLst>
          </p:cNvPr>
          <p:cNvPicPr>
            <a:picLocks noChangeAspect="1"/>
          </p:cNvPicPr>
          <p:nvPr/>
        </p:nvPicPr>
        <p:blipFill>
          <a:blip r:embed="rId3"/>
          <a:stretch>
            <a:fillRect/>
          </a:stretch>
        </p:blipFill>
        <p:spPr>
          <a:xfrm>
            <a:off x="4983544" y="2817456"/>
            <a:ext cx="3842327" cy="1894051"/>
          </a:xfrm>
          <a:prstGeom prst="rect">
            <a:avLst/>
          </a:prstGeom>
        </p:spPr>
      </p:pic>
      <p:pic>
        <p:nvPicPr>
          <p:cNvPr id="5" name="Picture 4">
            <a:extLst>
              <a:ext uri="{FF2B5EF4-FFF2-40B4-BE49-F238E27FC236}">
                <a16:creationId xmlns:a16="http://schemas.microsoft.com/office/drawing/2014/main" id="{E6BA5EBB-4035-EAB6-3F04-0594E9A28AC8}"/>
              </a:ext>
            </a:extLst>
          </p:cNvPr>
          <p:cNvPicPr>
            <a:picLocks noChangeAspect="1"/>
          </p:cNvPicPr>
          <p:nvPr/>
        </p:nvPicPr>
        <p:blipFill>
          <a:blip r:embed="rId4"/>
          <a:stretch>
            <a:fillRect/>
          </a:stretch>
        </p:blipFill>
        <p:spPr>
          <a:xfrm>
            <a:off x="8431694" y="129531"/>
            <a:ext cx="596125" cy="513703"/>
          </a:xfrm>
          <a:prstGeom prst="rect">
            <a:avLst/>
          </a:prstGeom>
        </p:spPr>
      </p:pic>
      <p:pic>
        <p:nvPicPr>
          <p:cNvPr id="6" name="Picture 5">
            <a:extLst>
              <a:ext uri="{FF2B5EF4-FFF2-40B4-BE49-F238E27FC236}">
                <a16:creationId xmlns:a16="http://schemas.microsoft.com/office/drawing/2014/main" id="{99340149-2FD9-ED45-A1B4-5ADEE3ABC633}"/>
              </a:ext>
            </a:extLst>
          </p:cNvPr>
          <p:cNvPicPr>
            <a:picLocks noChangeAspect="1"/>
          </p:cNvPicPr>
          <p:nvPr/>
        </p:nvPicPr>
        <p:blipFill>
          <a:blip r:embed="rId5"/>
          <a:stretch>
            <a:fillRect/>
          </a:stretch>
        </p:blipFill>
        <p:spPr>
          <a:xfrm>
            <a:off x="5003884" y="829736"/>
            <a:ext cx="3754003" cy="1894051"/>
          </a:xfrm>
          <a:prstGeom prst="rect">
            <a:avLst/>
          </a:prstGeom>
        </p:spPr>
      </p:pic>
    </p:spTree>
    <p:extLst>
      <p:ext uri="{BB962C8B-B14F-4D97-AF65-F5344CB8AC3E}">
        <p14:creationId xmlns:p14="http://schemas.microsoft.com/office/powerpoint/2010/main" val="424036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Instrumentation proposal</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
        <p:nvSpPr>
          <p:cNvPr id="9" name="Google Shape;359;p29">
            <a:extLst>
              <a:ext uri="{FF2B5EF4-FFF2-40B4-BE49-F238E27FC236}">
                <a16:creationId xmlns:a16="http://schemas.microsoft.com/office/drawing/2014/main" id="{AE8D0C4E-2CB4-4A41-A4B3-888DBB5A39E2}"/>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15" name="Google Shape;336;p27">
            <a:extLst>
              <a:ext uri="{FF2B5EF4-FFF2-40B4-BE49-F238E27FC236}">
                <a16:creationId xmlns:a16="http://schemas.microsoft.com/office/drawing/2014/main" id="{30C4E615-09B8-41E9-ACFF-3F2AA61F85EC}"/>
              </a:ext>
            </a:extLst>
          </p:cNvPr>
          <p:cNvSpPr txBox="1">
            <a:spLocks noGrp="1"/>
          </p:cNvSpPr>
          <p:nvPr>
            <p:ph type="body" idx="1"/>
          </p:nvPr>
        </p:nvSpPr>
        <p:spPr>
          <a:xfrm>
            <a:off x="561706" y="793282"/>
            <a:ext cx="3655114" cy="3556935"/>
          </a:xfrm>
          <a:prstGeom prst="rect">
            <a:avLst/>
          </a:prstGeom>
          <a:noFill/>
          <a:ln>
            <a:noFill/>
          </a:ln>
        </p:spPr>
        <p:txBody>
          <a:bodyPr spcFirstLastPara="1" wrap="square" lIns="91425" tIns="91425" rIns="91425" bIns="91425" anchor="t" anchorCtr="0">
            <a:noAutofit/>
          </a:bodyPr>
          <a:lstStyle/>
          <a:p>
            <a:pPr marL="0" indent="0" algn="just">
              <a:buNone/>
            </a:pPr>
            <a:r>
              <a:rPr lang="en-GB" sz="1400" b="1" dirty="0">
                <a:solidFill>
                  <a:schemeClr val="tx1">
                    <a:lumMod val="50000"/>
                  </a:schemeClr>
                </a:solidFill>
              </a:rPr>
              <a:t>Above 5 GeV/c:</a:t>
            </a:r>
          </a:p>
          <a:p>
            <a:pPr marL="0" indent="0" algn="just">
              <a:buNone/>
            </a:pPr>
            <a:r>
              <a:rPr lang="en-GB" sz="1400" dirty="0">
                <a:solidFill>
                  <a:schemeClr val="tx1">
                    <a:lumMod val="50000"/>
                  </a:schemeClr>
                </a:solidFill>
              </a:rPr>
              <a:t>Use 3 XCET (starting at 15 bar CO2) to identify electrons, </a:t>
            </a:r>
            <a:r>
              <a:rPr lang="en-GB" sz="1400" dirty="0" err="1">
                <a:solidFill>
                  <a:schemeClr val="tx1">
                    <a:lumMod val="50000"/>
                  </a:schemeClr>
                </a:solidFill>
              </a:rPr>
              <a:t>pions</a:t>
            </a:r>
            <a:r>
              <a:rPr lang="en-GB" sz="1400" dirty="0">
                <a:solidFill>
                  <a:schemeClr val="tx1">
                    <a:lumMod val="50000"/>
                  </a:schemeClr>
                </a:solidFill>
              </a:rPr>
              <a:t> and kaons</a:t>
            </a:r>
          </a:p>
          <a:p>
            <a:pPr marL="0" indent="0" algn="just">
              <a:buNone/>
            </a:pPr>
            <a:r>
              <a:rPr lang="en-GB" sz="1400" dirty="0">
                <a:solidFill>
                  <a:schemeClr val="tx1">
                    <a:lumMod val="50000"/>
                  </a:schemeClr>
                </a:solidFill>
              </a:rPr>
              <a:t>With scintillator for total number of particles, all species can be identified</a:t>
            </a:r>
          </a:p>
        </p:txBody>
      </p:sp>
      <p:pic>
        <p:nvPicPr>
          <p:cNvPr id="3" name="Picture 2">
            <a:extLst>
              <a:ext uri="{FF2B5EF4-FFF2-40B4-BE49-F238E27FC236}">
                <a16:creationId xmlns:a16="http://schemas.microsoft.com/office/drawing/2014/main" id="{0829920C-E0FB-E288-10E6-E6961052B00E}"/>
              </a:ext>
            </a:extLst>
          </p:cNvPr>
          <p:cNvPicPr>
            <a:picLocks noChangeAspect="1"/>
          </p:cNvPicPr>
          <p:nvPr/>
        </p:nvPicPr>
        <p:blipFill>
          <a:blip r:embed="rId3"/>
          <a:stretch>
            <a:fillRect/>
          </a:stretch>
        </p:blipFill>
        <p:spPr>
          <a:xfrm>
            <a:off x="5760000" y="1621096"/>
            <a:ext cx="2727207" cy="2819812"/>
          </a:xfrm>
          <a:prstGeom prst="rect">
            <a:avLst/>
          </a:prstGeom>
        </p:spPr>
      </p:pic>
      <p:pic>
        <p:nvPicPr>
          <p:cNvPr id="4" name="Picture 3">
            <a:extLst>
              <a:ext uri="{FF2B5EF4-FFF2-40B4-BE49-F238E27FC236}">
                <a16:creationId xmlns:a16="http://schemas.microsoft.com/office/drawing/2014/main" id="{305B864E-AD95-AC24-58E1-D84E72AFE190}"/>
              </a:ext>
            </a:extLst>
          </p:cNvPr>
          <p:cNvPicPr>
            <a:picLocks noChangeAspect="1"/>
          </p:cNvPicPr>
          <p:nvPr/>
        </p:nvPicPr>
        <p:blipFill rotWithShape="1">
          <a:blip r:embed="rId4"/>
          <a:srcRect t="24675" b="22217"/>
          <a:stretch/>
        </p:blipFill>
        <p:spPr>
          <a:xfrm>
            <a:off x="4406577" y="845495"/>
            <a:ext cx="4391851" cy="582131"/>
          </a:xfrm>
          <a:prstGeom prst="rect">
            <a:avLst/>
          </a:prstGeom>
        </p:spPr>
      </p:pic>
      <p:sp>
        <p:nvSpPr>
          <p:cNvPr id="5" name="Rectangle 4">
            <a:extLst>
              <a:ext uri="{FF2B5EF4-FFF2-40B4-BE49-F238E27FC236}">
                <a16:creationId xmlns:a16="http://schemas.microsoft.com/office/drawing/2014/main" id="{ADC35CA6-67EE-F24F-9712-022630BF8AF9}"/>
              </a:ext>
            </a:extLst>
          </p:cNvPr>
          <p:cNvSpPr/>
          <p:nvPr/>
        </p:nvSpPr>
        <p:spPr>
          <a:xfrm>
            <a:off x="4455955" y="1724148"/>
            <a:ext cx="232090" cy="19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E61C9F3-187B-26CD-8450-AFFFC667C72F}"/>
              </a:ext>
            </a:extLst>
          </p:cNvPr>
          <p:cNvSpPr/>
          <p:nvPr/>
        </p:nvSpPr>
        <p:spPr>
          <a:xfrm>
            <a:off x="4608914" y="2124929"/>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Google Shape;336;p27">
            <a:extLst>
              <a:ext uri="{FF2B5EF4-FFF2-40B4-BE49-F238E27FC236}">
                <a16:creationId xmlns:a16="http://schemas.microsoft.com/office/drawing/2014/main" id="{F0EAD1FB-98AB-883F-8C78-6CF512022586}"/>
              </a:ext>
            </a:extLst>
          </p:cNvPr>
          <p:cNvSpPr txBox="1">
            <a:spLocks/>
          </p:cNvSpPr>
          <p:nvPr/>
        </p:nvSpPr>
        <p:spPr>
          <a:xfrm>
            <a:off x="4688045" y="1587420"/>
            <a:ext cx="3655114" cy="35569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just">
              <a:buFont typeface="Lato"/>
              <a:buNone/>
            </a:pPr>
            <a:r>
              <a:rPr lang="en-GB" sz="900" dirty="0">
                <a:solidFill>
                  <a:schemeClr val="tx1">
                    <a:lumMod val="50000"/>
                  </a:schemeClr>
                </a:solidFill>
              </a:rPr>
              <a:t>XCET</a:t>
            </a:r>
          </a:p>
          <a:p>
            <a:pPr marL="0" indent="0" algn="just">
              <a:buFont typeface="Lato"/>
              <a:buNone/>
            </a:pPr>
            <a:endParaRPr lang="en-GB" sz="900" dirty="0">
              <a:solidFill>
                <a:schemeClr val="tx1">
                  <a:lumMod val="50000"/>
                </a:schemeClr>
              </a:solidFill>
            </a:endParaRPr>
          </a:p>
          <a:p>
            <a:pPr marL="0" indent="0" algn="just">
              <a:buFont typeface="Lato"/>
              <a:buNone/>
            </a:pPr>
            <a:r>
              <a:rPr lang="en-GB" sz="900" dirty="0" err="1">
                <a:solidFill>
                  <a:schemeClr val="tx1">
                    <a:lumMod val="50000"/>
                  </a:schemeClr>
                </a:solidFill>
              </a:rPr>
              <a:t>ToF</a:t>
            </a:r>
            <a:endParaRPr lang="en-GB" sz="900" dirty="0">
              <a:solidFill>
                <a:schemeClr val="tx1">
                  <a:lumMod val="50000"/>
                </a:schemeClr>
              </a:solidFill>
            </a:endParaRPr>
          </a:p>
        </p:txBody>
      </p:sp>
      <p:sp>
        <p:nvSpPr>
          <p:cNvPr id="8" name="Rectangle 7">
            <a:extLst>
              <a:ext uri="{FF2B5EF4-FFF2-40B4-BE49-F238E27FC236}">
                <a16:creationId xmlns:a16="http://schemas.microsoft.com/office/drawing/2014/main" id="{D2C22D74-5B62-CF1D-95E1-6EF5A33349D7}"/>
              </a:ext>
            </a:extLst>
          </p:cNvPr>
          <p:cNvSpPr/>
          <p:nvPr/>
        </p:nvSpPr>
        <p:spPr>
          <a:xfrm flipV="1">
            <a:off x="7190349" y="1142483"/>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DAD9268-300B-DCC1-BD17-79590C9C7B4A}"/>
              </a:ext>
            </a:extLst>
          </p:cNvPr>
          <p:cNvSpPr/>
          <p:nvPr/>
        </p:nvSpPr>
        <p:spPr>
          <a:xfrm flipV="1">
            <a:off x="7948669" y="1101132"/>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E356BC4-D976-840E-6B29-FB20ED5256A4}"/>
              </a:ext>
            </a:extLst>
          </p:cNvPr>
          <p:cNvSpPr/>
          <p:nvPr/>
        </p:nvSpPr>
        <p:spPr>
          <a:xfrm flipV="1">
            <a:off x="8559434" y="1075941"/>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02BADA9B-5C09-A3E4-B67F-980959963FAE}"/>
              </a:ext>
            </a:extLst>
          </p:cNvPr>
          <p:cNvPicPr>
            <a:picLocks noChangeAspect="1"/>
          </p:cNvPicPr>
          <p:nvPr/>
        </p:nvPicPr>
        <p:blipFill>
          <a:blip r:embed="rId5"/>
          <a:stretch>
            <a:fillRect/>
          </a:stretch>
        </p:blipFill>
        <p:spPr>
          <a:xfrm>
            <a:off x="8431694" y="129531"/>
            <a:ext cx="596125" cy="513703"/>
          </a:xfrm>
          <a:prstGeom prst="rect">
            <a:avLst/>
          </a:prstGeom>
        </p:spPr>
      </p:pic>
    </p:spTree>
    <p:extLst>
      <p:ext uri="{BB962C8B-B14F-4D97-AF65-F5344CB8AC3E}">
        <p14:creationId xmlns:p14="http://schemas.microsoft.com/office/powerpoint/2010/main" val="419152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Instrumentation proposal</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sp>
        <p:nvSpPr>
          <p:cNvPr id="9" name="Google Shape;359;p29">
            <a:extLst>
              <a:ext uri="{FF2B5EF4-FFF2-40B4-BE49-F238E27FC236}">
                <a16:creationId xmlns:a16="http://schemas.microsoft.com/office/drawing/2014/main" id="{AE8D0C4E-2CB4-4A41-A4B3-888DBB5A39E2}"/>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3" name="Picture 2">
            <a:extLst>
              <a:ext uri="{FF2B5EF4-FFF2-40B4-BE49-F238E27FC236}">
                <a16:creationId xmlns:a16="http://schemas.microsoft.com/office/drawing/2014/main" id="{0829920C-E0FB-E288-10E6-E6961052B00E}"/>
              </a:ext>
            </a:extLst>
          </p:cNvPr>
          <p:cNvPicPr>
            <a:picLocks noChangeAspect="1"/>
          </p:cNvPicPr>
          <p:nvPr/>
        </p:nvPicPr>
        <p:blipFill>
          <a:blip r:embed="rId3"/>
          <a:stretch>
            <a:fillRect/>
          </a:stretch>
        </p:blipFill>
        <p:spPr>
          <a:xfrm>
            <a:off x="5753368" y="1620000"/>
            <a:ext cx="2727207" cy="2819812"/>
          </a:xfrm>
          <a:prstGeom prst="rect">
            <a:avLst/>
          </a:prstGeom>
        </p:spPr>
      </p:pic>
      <p:pic>
        <p:nvPicPr>
          <p:cNvPr id="4" name="Picture 3">
            <a:extLst>
              <a:ext uri="{FF2B5EF4-FFF2-40B4-BE49-F238E27FC236}">
                <a16:creationId xmlns:a16="http://schemas.microsoft.com/office/drawing/2014/main" id="{5FC817DC-8F19-89D8-E0D9-D7909E2B0D1F}"/>
              </a:ext>
            </a:extLst>
          </p:cNvPr>
          <p:cNvPicPr>
            <a:picLocks noChangeAspect="1"/>
          </p:cNvPicPr>
          <p:nvPr/>
        </p:nvPicPr>
        <p:blipFill>
          <a:blip r:embed="rId4"/>
          <a:stretch>
            <a:fillRect/>
          </a:stretch>
        </p:blipFill>
        <p:spPr>
          <a:xfrm>
            <a:off x="5753368" y="1620000"/>
            <a:ext cx="2727207" cy="2812255"/>
          </a:xfrm>
          <a:prstGeom prst="rect">
            <a:avLst/>
          </a:prstGeom>
        </p:spPr>
      </p:pic>
      <p:sp>
        <p:nvSpPr>
          <p:cNvPr id="7" name="Google Shape;336;p27">
            <a:extLst>
              <a:ext uri="{FF2B5EF4-FFF2-40B4-BE49-F238E27FC236}">
                <a16:creationId xmlns:a16="http://schemas.microsoft.com/office/drawing/2014/main" id="{96D64157-0E14-CF80-EBCD-81421F0D6F32}"/>
              </a:ext>
            </a:extLst>
          </p:cNvPr>
          <p:cNvSpPr txBox="1">
            <a:spLocks noGrp="1"/>
          </p:cNvSpPr>
          <p:nvPr>
            <p:ph type="body" idx="1"/>
          </p:nvPr>
        </p:nvSpPr>
        <p:spPr>
          <a:xfrm>
            <a:off x="561706" y="793282"/>
            <a:ext cx="3655114" cy="3556935"/>
          </a:xfrm>
          <a:prstGeom prst="rect">
            <a:avLst/>
          </a:prstGeom>
          <a:noFill/>
          <a:ln>
            <a:noFill/>
          </a:ln>
        </p:spPr>
        <p:txBody>
          <a:bodyPr spcFirstLastPara="1" wrap="square" lIns="91425" tIns="91425" rIns="91425" bIns="91425" anchor="t" anchorCtr="0">
            <a:noAutofit/>
          </a:bodyPr>
          <a:lstStyle/>
          <a:p>
            <a:pPr marL="0" indent="0" algn="just">
              <a:buNone/>
            </a:pPr>
            <a:r>
              <a:rPr lang="en-GB" sz="1400" b="1" dirty="0">
                <a:solidFill>
                  <a:schemeClr val="tx1">
                    <a:lumMod val="50000"/>
                  </a:schemeClr>
                </a:solidFill>
              </a:rPr>
              <a:t>Above 5 GeV/c:</a:t>
            </a:r>
          </a:p>
          <a:p>
            <a:pPr marL="0" indent="0" algn="just">
              <a:buNone/>
            </a:pPr>
            <a:r>
              <a:rPr lang="en-GB" sz="1400" dirty="0">
                <a:solidFill>
                  <a:schemeClr val="tx1">
                    <a:lumMod val="50000"/>
                  </a:schemeClr>
                </a:solidFill>
              </a:rPr>
              <a:t>Use 3 XCET (starting at 15 bar CO2) to identify electrons, </a:t>
            </a:r>
            <a:r>
              <a:rPr lang="en-GB" sz="1400" dirty="0" err="1">
                <a:solidFill>
                  <a:schemeClr val="tx1">
                    <a:lumMod val="50000"/>
                  </a:schemeClr>
                </a:solidFill>
              </a:rPr>
              <a:t>pions</a:t>
            </a:r>
            <a:r>
              <a:rPr lang="en-GB" sz="1400" dirty="0">
                <a:solidFill>
                  <a:schemeClr val="tx1">
                    <a:lumMod val="50000"/>
                  </a:schemeClr>
                </a:solidFill>
              </a:rPr>
              <a:t> and kaons</a:t>
            </a:r>
          </a:p>
          <a:p>
            <a:pPr marL="0" indent="0" algn="just">
              <a:buNone/>
            </a:pPr>
            <a:r>
              <a:rPr lang="en-GB" sz="1400" dirty="0">
                <a:solidFill>
                  <a:schemeClr val="tx1">
                    <a:lumMod val="50000"/>
                  </a:schemeClr>
                </a:solidFill>
              </a:rPr>
              <a:t>With scintillator for total number of particles, all species can be identified</a:t>
            </a:r>
          </a:p>
          <a:p>
            <a:pPr marL="0" indent="0" algn="just">
              <a:buNone/>
            </a:pPr>
            <a:r>
              <a:rPr lang="en-GB" sz="1400" b="1" dirty="0">
                <a:solidFill>
                  <a:schemeClr val="tx1">
                    <a:lumMod val="50000"/>
                  </a:schemeClr>
                </a:solidFill>
              </a:rPr>
              <a:t>Below 5 GeV/c:</a:t>
            </a:r>
          </a:p>
          <a:p>
            <a:pPr marL="285750" indent="-285750" algn="just"/>
            <a:r>
              <a:rPr lang="en-GB" sz="1400" dirty="0">
                <a:solidFill>
                  <a:schemeClr val="tx1">
                    <a:lumMod val="50000"/>
                  </a:schemeClr>
                </a:solidFill>
              </a:rPr>
              <a:t>Use </a:t>
            </a:r>
            <a:r>
              <a:rPr lang="en-GB" sz="1400" dirty="0" err="1">
                <a:solidFill>
                  <a:schemeClr val="tx1">
                    <a:lumMod val="50000"/>
                  </a:schemeClr>
                </a:solidFill>
              </a:rPr>
              <a:t>ToF</a:t>
            </a:r>
            <a:r>
              <a:rPr lang="en-GB" sz="1400" dirty="0">
                <a:solidFill>
                  <a:schemeClr val="tx1">
                    <a:lumMod val="50000"/>
                  </a:schemeClr>
                </a:solidFill>
              </a:rPr>
              <a:t> (40 meters apart) to identify the protons</a:t>
            </a:r>
          </a:p>
          <a:p>
            <a:pPr marL="285750" indent="-285750" algn="just"/>
            <a:r>
              <a:rPr lang="en-GB" sz="1400" dirty="0">
                <a:solidFill>
                  <a:schemeClr val="tx1">
                    <a:lumMod val="50000"/>
                  </a:schemeClr>
                </a:solidFill>
              </a:rPr>
              <a:t>Use XCET 1 to identify electrons (7 bar He)</a:t>
            </a:r>
          </a:p>
          <a:p>
            <a:pPr marL="285750" indent="-285750" algn="just"/>
            <a:r>
              <a:rPr lang="en-GB" sz="1400" dirty="0">
                <a:solidFill>
                  <a:schemeClr val="tx1">
                    <a:lumMod val="50000"/>
                  </a:schemeClr>
                </a:solidFill>
              </a:rPr>
              <a:t>After 3 GeV/c use XCET 2 (at 7 bar CO2) to identify </a:t>
            </a:r>
            <a:r>
              <a:rPr lang="en-GB" sz="1400" dirty="0" err="1">
                <a:solidFill>
                  <a:schemeClr val="tx1">
                    <a:lumMod val="50000"/>
                  </a:schemeClr>
                </a:solidFill>
              </a:rPr>
              <a:t>pions</a:t>
            </a:r>
            <a:r>
              <a:rPr lang="en-GB" sz="1400" dirty="0">
                <a:solidFill>
                  <a:schemeClr val="tx1">
                    <a:lumMod val="50000"/>
                  </a:schemeClr>
                </a:solidFill>
              </a:rPr>
              <a:t>. At lower energies </a:t>
            </a:r>
            <a:r>
              <a:rPr lang="en-GB" sz="1400" dirty="0" err="1">
                <a:solidFill>
                  <a:schemeClr val="tx1">
                    <a:lumMod val="50000"/>
                  </a:schemeClr>
                </a:solidFill>
              </a:rPr>
              <a:t>ToF</a:t>
            </a:r>
            <a:r>
              <a:rPr lang="en-GB" sz="1400" dirty="0">
                <a:solidFill>
                  <a:schemeClr val="tx1">
                    <a:lumMod val="50000"/>
                  </a:schemeClr>
                </a:solidFill>
              </a:rPr>
              <a:t> will suffice starting</a:t>
            </a:r>
          </a:p>
          <a:p>
            <a:pPr marL="0" indent="0" algn="just">
              <a:buNone/>
            </a:pPr>
            <a:endParaRPr lang="en-GB" sz="1400" b="1" dirty="0">
              <a:solidFill>
                <a:schemeClr val="tx1">
                  <a:lumMod val="50000"/>
                </a:schemeClr>
              </a:solidFill>
            </a:endParaRPr>
          </a:p>
          <a:p>
            <a:pPr marL="0" indent="0" algn="just">
              <a:buNone/>
            </a:pPr>
            <a:endParaRPr lang="en-GB" sz="1400" dirty="0">
              <a:solidFill>
                <a:schemeClr val="tx1">
                  <a:lumMod val="50000"/>
                </a:schemeClr>
              </a:solidFill>
            </a:endParaRPr>
          </a:p>
        </p:txBody>
      </p:sp>
      <p:pic>
        <p:nvPicPr>
          <p:cNvPr id="8" name="Picture 7">
            <a:extLst>
              <a:ext uri="{FF2B5EF4-FFF2-40B4-BE49-F238E27FC236}">
                <a16:creationId xmlns:a16="http://schemas.microsoft.com/office/drawing/2014/main" id="{5428FD04-8AAB-2698-64D5-1EAD35ACFD9B}"/>
              </a:ext>
            </a:extLst>
          </p:cNvPr>
          <p:cNvPicPr>
            <a:picLocks noChangeAspect="1"/>
          </p:cNvPicPr>
          <p:nvPr/>
        </p:nvPicPr>
        <p:blipFill rotWithShape="1">
          <a:blip r:embed="rId5"/>
          <a:srcRect t="24675" b="22217"/>
          <a:stretch/>
        </p:blipFill>
        <p:spPr>
          <a:xfrm>
            <a:off x="4406577" y="845495"/>
            <a:ext cx="4391851" cy="582131"/>
          </a:xfrm>
          <a:prstGeom prst="rect">
            <a:avLst/>
          </a:prstGeom>
        </p:spPr>
      </p:pic>
      <p:sp>
        <p:nvSpPr>
          <p:cNvPr id="10" name="Rectangle 9">
            <a:extLst>
              <a:ext uri="{FF2B5EF4-FFF2-40B4-BE49-F238E27FC236}">
                <a16:creationId xmlns:a16="http://schemas.microsoft.com/office/drawing/2014/main" id="{8985B4FD-004C-1872-C438-80C9092F3FA0}"/>
              </a:ext>
            </a:extLst>
          </p:cNvPr>
          <p:cNvSpPr/>
          <p:nvPr/>
        </p:nvSpPr>
        <p:spPr>
          <a:xfrm>
            <a:off x="4455955" y="1724148"/>
            <a:ext cx="232090" cy="19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F470C4-8694-B070-26AD-BD55B8AC8957}"/>
              </a:ext>
            </a:extLst>
          </p:cNvPr>
          <p:cNvSpPr/>
          <p:nvPr/>
        </p:nvSpPr>
        <p:spPr>
          <a:xfrm>
            <a:off x="4608914" y="2124929"/>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Google Shape;336;p27">
            <a:extLst>
              <a:ext uri="{FF2B5EF4-FFF2-40B4-BE49-F238E27FC236}">
                <a16:creationId xmlns:a16="http://schemas.microsoft.com/office/drawing/2014/main" id="{6238837C-300E-0452-3048-F7E9567E8C9C}"/>
              </a:ext>
            </a:extLst>
          </p:cNvPr>
          <p:cNvSpPr txBox="1">
            <a:spLocks/>
          </p:cNvSpPr>
          <p:nvPr/>
        </p:nvSpPr>
        <p:spPr>
          <a:xfrm>
            <a:off x="4688045" y="1587420"/>
            <a:ext cx="3655114" cy="35569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just">
              <a:buFont typeface="Lato"/>
              <a:buNone/>
            </a:pPr>
            <a:r>
              <a:rPr lang="en-GB" sz="900" dirty="0">
                <a:solidFill>
                  <a:schemeClr val="tx1">
                    <a:lumMod val="50000"/>
                  </a:schemeClr>
                </a:solidFill>
              </a:rPr>
              <a:t>XCET</a:t>
            </a:r>
          </a:p>
          <a:p>
            <a:pPr marL="0" indent="0" algn="just">
              <a:buFont typeface="Lato"/>
              <a:buNone/>
            </a:pPr>
            <a:endParaRPr lang="en-GB" sz="900" dirty="0">
              <a:solidFill>
                <a:schemeClr val="tx1">
                  <a:lumMod val="50000"/>
                </a:schemeClr>
              </a:solidFill>
            </a:endParaRPr>
          </a:p>
          <a:p>
            <a:pPr marL="0" indent="0" algn="just">
              <a:buFont typeface="Lato"/>
              <a:buNone/>
            </a:pPr>
            <a:r>
              <a:rPr lang="en-GB" sz="900" dirty="0" err="1">
                <a:solidFill>
                  <a:schemeClr val="tx1">
                    <a:lumMod val="50000"/>
                  </a:schemeClr>
                </a:solidFill>
              </a:rPr>
              <a:t>ToF</a:t>
            </a:r>
            <a:endParaRPr lang="en-GB" sz="900" dirty="0">
              <a:solidFill>
                <a:schemeClr val="tx1">
                  <a:lumMod val="50000"/>
                </a:schemeClr>
              </a:solidFill>
            </a:endParaRPr>
          </a:p>
        </p:txBody>
      </p:sp>
      <p:sp>
        <p:nvSpPr>
          <p:cNvPr id="13" name="Rectangle 12">
            <a:extLst>
              <a:ext uri="{FF2B5EF4-FFF2-40B4-BE49-F238E27FC236}">
                <a16:creationId xmlns:a16="http://schemas.microsoft.com/office/drawing/2014/main" id="{7E6E8DBF-73E7-48C0-B406-C608C78B7DD5}"/>
              </a:ext>
            </a:extLst>
          </p:cNvPr>
          <p:cNvSpPr/>
          <p:nvPr/>
        </p:nvSpPr>
        <p:spPr>
          <a:xfrm flipV="1">
            <a:off x="7190349" y="1142483"/>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26F08AB-C3B8-2564-B976-AD9A5B49E104}"/>
              </a:ext>
            </a:extLst>
          </p:cNvPr>
          <p:cNvSpPr/>
          <p:nvPr/>
        </p:nvSpPr>
        <p:spPr>
          <a:xfrm flipV="1">
            <a:off x="7948669" y="1101132"/>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D80C181-95B8-AC59-E03D-07F154E87D0B}"/>
              </a:ext>
            </a:extLst>
          </p:cNvPr>
          <p:cNvSpPr/>
          <p:nvPr/>
        </p:nvSpPr>
        <p:spPr>
          <a:xfrm flipV="1">
            <a:off x="8559434" y="1075941"/>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55BA37D-F522-1964-4F4D-77BEC0CD8F02}"/>
              </a:ext>
            </a:extLst>
          </p:cNvPr>
          <p:cNvSpPr/>
          <p:nvPr/>
        </p:nvSpPr>
        <p:spPr>
          <a:xfrm>
            <a:off x="5588423" y="1075941"/>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298A099-4D50-789D-92D6-A5C09A37E574}"/>
              </a:ext>
            </a:extLst>
          </p:cNvPr>
          <p:cNvSpPr/>
          <p:nvPr/>
        </p:nvSpPr>
        <p:spPr>
          <a:xfrm>
            <a:off x="8794943" y="986534"/>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89CA9F8A-496B-4739-5C86-8C5724DC8385}"/>
              </a:ext>
            </a:extLst>
          </p:cNvPr>
          <p:cNvPicPr>
            <a:picLocks noChangeAspect="1"/>
          </p:cNvPicPr>
          <p:nvPr/>
        </p:nvPicPr>
        <p:blipFill>
          <a:blip r:embed="rId6"/>
          <a:stretch>
            <a:fillRect/>
          </a:stretch>
        </p:blipFill>
        <p:spPr>
          <a:xfrm>
            <a:off x="8431694" y="129531"/>
            <a:ext cx="596125" cy="513703"/>
          </a:xfrm>
          <a:prstGeom prst="rect">
            <a:avLst/>
          </a:prstGeom>
        </p:spPr>
      </p:pic>
    </p:spTree>
    <p:extLst>
      <p:ext uri="{BB962C8B-B14F-4D97-AF65-F5344CB8AC3E}">
        <p14:creationId xmlns:p14="http://schemas.microsoft.com/office/powerpoint/2010/main" val="355127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Instrumentation proposal</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sp>
        <p:nvSpPr>
          <p:cNvPr id="9" name="Google Shape;359;p29">
            <a:extLst>
              <a:ext uri="{FF2B5EF4-FFF2-40B4-BE49-F238E27FC236}">
                <a16:creationId xmlns:a16="http://schemas.microsoft.com/office/drawing/2014/main" id="{AE8D0C4E-2CB4-4A41-A4B3-888DBB5A39E2}"/>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3" name="Picture 2">
            <a:extLst>
              <a:ext uri="{FF2B5EF4-FFF2-40B4-BE49-F238E27FC236}">
                <a16:creationId xmlns:a16="http://schemas.microsoft.com/office/drawing/2014/main" id="{0829920C-E0FB-E288-10E6-E6961052B00E}"/>
              </a:ext>
            </a:extLst>
          </p:cNvPr>
          <p:cNvPicPr>
            <a:picLocks noChangeAspect="1"/>
          </p:cNvPicPr>
          <p:nvPr/>
        </p:nvPicPr>
        <p:blipFill>
          <a:blip r:embed="rId3"/>
          <a:stretch>
            <a:fillRect/>
          </a:stretch>
        </p:blipFill>
        <p:spPr>
          <a:xfrm>
            <a:off x="5753368" y="1620000"/>
            <a:ext cx="2727207" cy="2819812"/>
          </a:xfrm>
          <a:prstGeom prst="rect">
            <a:avLst/>
          </a:prstGeom>
        </p:spPr>
      </p:pic>
      <p:pic>
        <p:nvPicPr>
          <p:cNvPr id="4" name="Picture 3">
            <a:extLst>
              <a:ext uri="{FF2B5EF4-FFF2-40B4-BE49-F238E27FC236}">
                <a16:creationId xmlns:a16="http://schemas.microsoft.com/office/drawing/2014/main" id="{5FC817DC-8F19-89D8-E0D9-D7909E2B0D1F}"/>
              </a:ext>
            </a:extLst>
          </p:cNvPr>
          <p:cNvPicPr>
            <a:picLocks noChangeAspect="1"/>
          </p:cNvPicPr>
          <p:nvPr/>
        </p:nvPicPr>
        <p:blipFill>
          <a:blip r:embed="rId4"/>
          <a:stretch>
            <a:fillRect/>
          </a:stretch>
        </p:blipFill>
        <p:spPr>
          <a:xfrm>
            <a:off x="5753368" y="1620000"/>
            <a:ext cx="2727207" cy="2812255"/>
          </a:xfrm>
          <a:prstGeom prst="rect">
            <a:avLst/>
          </a:prstGeom>
        </p:spPr>
      </p:pic>
      <p:pic>
        <p:nvPicPr>
          <p:cNvPr id="5" name="Picture 4">
            <a:extLst>
              <a:ext uri="{FF2B5EF4-FFF2-40B4-BE49-F238E27FC236}">
                <a16:creationId xmlns:a16="http://schemas.microsoft.com/office/drawing/2014/main" id="{5EACCB51-4EF7-D2FB-6856-27F4BA0A804C}"/>
              </a:ext>
            </a:extLst>
          </p:cNvPr>
          <p:cNvPicPr>
            <a:picLocks noChangeAspect="1"/>
          </p:cNvPicPr>
          <p:nvPr/>
        </p:nvPicPr>
        <p:blipFill>
          <a:blip r:embed="rId5"/>
          <a:stretch>
            <a:fillRect/>
          </a:stretch>
        </p:blipFill>
        <p:spPr>
          <a:xfrm>
            <a:off x="5753367" y="1620000"/>
            <a:ext cx="2727207" cy="2812254"/>
          </a:xfrm>
          <a:prstGeom prst="rect">
            <a:avLst/>
          </a:prstGeom>
        </p:spPr>
      </p:pic>
      <p:sp>
        <p:nvSpPr>
          <p:cNvPr id="8" name="Google Shape;336;p27">
            <a:extLst>
              <a:ext uri="{FF2B5EF4-FFF2-40B4-BE49-F238E27FC236}">
                <a16:creationId xmlns:a16="http://schemas.microsoft.com/office/drawing/2014/main" id="{5CF13801-C604-5B77-EE2C-572AF48C5EBF}"/>
              </a:ext>
            </a:extLst>
          </p:cNvPr>
          <p:cNvSpPr txBox="1">
            <a:spLocks/>
          </p:cNvSpPr>
          <p:nvPr/>
        </p:nvSpPr>
        <p:spPr>
          <a:xfrm>
            <a:off x="561706" y="793282"/>
            <a:ext cx="3655114" cy="35569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just">
              <a:buFont typeface="Lato"/>
              <a:buNone/>
            </a:pPr>
            <a:r>
              <a:rPr lang="en-GB" sz="1400" b="1">
                <a:solidFill>
                  <a:schemeClr val="tx1">
                    <a:lumMod val="50000"/>
                  </a:schemeClr>
                </a:solidFill>
              </a:rPr>
              <a:t>Above 5 GeV/c:</a:t>
            </a:r>
          </a:p>
          <a:p>
            <a:pPr marL="0" indent="0" algn="just">
              <a:buFont typeface="Lato"/>
              <a:buNone/>
            </a:pPr>
            <a:r>
              <a:rPr lang="en-GB" sz="1400">
                <a:solidFill>
                  <a:schemeClr val="tx1">
                    <a:lumMod val="50000"/>
                  </a:schemeClr>
                </a:solidFill>
              </a:rPr>
              <a:t>Use 3 XCET (starting at 15 bar CO2) to identify electrons, pions and kaons</a:t>
            </a:r>
          </a:p>
          <a:p>
            <a:pPr marL="0" indent="0" algn="just">
              <a:buFont typeface="Lato"/>
              <a:buNone/>
            </a:pPr>
            <a:r>
              <a:rPr lang="en-GB" sz="1400">
                <a:solidFill>
                  <a:schemeClr val="tx1">
                    <a:lumMod val="50000"/>
                  </a:schemeClr>
                </a:solidFill>
              </a:rPr>
              <a:t>With scintillator for total number of particles, all species can be identified</a:t>
            </a:r>
          </a:p>
          <a:p>
            <a:pPr marL="0" indent="0" algn="just">
              <a:buFont typeface="Lato"/>
              <a:buNone/>
            </a:pPr>
            <a:r>
              <a:rPr lang="en-GB" sz="1400" b="1">
                <a:solidFill>
                  <a:schemeClr val="tx1">
                    <a:lumMod val="50000"/>
                  </a:schemeClr>
                </a:solidFill>
              </a:rPr>
              <a:t>Below 5 GeV/c:</a:t>
            </a:r>
          </a:p>
          <a:p>
            <a:pPr marL="285750" indent="-285750" algn="just"/>
            <a:r>
              <a:rPr lang="en-GB" sz="1400">
                <a:solidFill>
                  <a:schemeClr val="tx1">
                    <a:lumMod val="50000"/>
                  </a:schemeClr>
                </a:solidFill>
              </a:rPr>
              <a:t>Use ToF (40 meters apart) to identify the protons</a:t>
            </a:r>
          </a:p>
          <a:p>
            <a:pPr marL="285750" indent="-285750" algn="just"/>
            <a:r>
              <a:rPr lang="en-GB" sz="1400">
                <a:solidFill>
                  <a:schemeClr val="tx1">
                    <a:lumMod val="50000"/>
                  </a:schemeClr>
                </a:solidFill>
              </a:rPr>
              <a:t>Use XCET 1 to identify electrons (7 bar He)</a:t>
            </a:r>
          </a:p>
          <a:p>
            <a:pPr marL="285750" indent="-285750" algn="just"/>
            <a:r>
              <a:rPr lang="en-GB" sz="1400">
                <a:solidFill>
                  <a:schemeClr val="tx1">
                    <a:lumMod val="50000"/>
                  </a:schemeClr>
                </a:solidFill>
              </a:rPr>
              <a:t>After 3 GeV/c use XCET 2 (at 7 bar CO2) to identify pions. At lower energies ToF will suffice starting</a:t>
            </a:r>
          </a:p>
          <a:p>
            <a:pPr marL="0" indent="0" algn="just">
              <a:buFont typeface="Lato"/>
              <a:buNone/>
            </a:pPr>
            <a:endParaRPr lang="en-GB" sz="1400" b="1">
              <a:solidFill>
                <a:schemeClr val="tx1">
                  <a:lumMod val="50000"/>
                </a:schemeClr>
              </a:solidFill>
            </a:endParaRPr>
          </a:p>
          <a:p>
            <a:pPr marL="0" indent="0" algn="just">
              <a:buFont typeface="Lato"/>
              <a:buNone/>
            </a:pPr>
            <a:endParaRPr lang="en-GB" sz="1400" dirty="0">
              <a:solidFill>
                <a:schemeClr val="tx1">
                  <a:lumMod val="50000"/>
                </a:schemeClr>
              </a:solidFill>
            </a:endParaRPr>
          </a:p>
        </p:txBody>
      </p:sp>
      <p:pic>
        <p:nvPicPr>
          <p:cNvPr id="10" name="Picture 9">
            <a:extLst>
              <a:ext uri="{FF2B5EF4-FFF2-40B4-BE49-F238E27FC236}">
                <a16:creationId xmlns:a16="http://schemas.microsoft.com/office/drawing/2014/main" id="{4D189A45-ECDA-26BB-9230-C1E984EAB092}"/>
              </a:ext>
            </a:extLst>
          </p:cNvPr>
          <p:cNvPicPr>
            <a:picLocks noChangeAspect="1"/>
          </p:cNvPicPr>
          <p:nvPr/>
        </p:nvPicPr>
        <p:blipFill rotWithShape="1">
          <a:blip r:embed="rId6"/>
          <a:srcRect t="24675" b="22217"/>
          <a:stretch/>
        </p:blipFill>
        <p:spPr>
          <a:xfrm>
            <a:off x="4406577" y="845495"/>
            <a:ext cx="4391851" cy="582131"/>
          </a:xfrm>
          <a:prstGeom prst="rect">
            <a:avLst/>
          </a:prstGeom>
        </p:spPr>
      </p:pic>
      <p:sp>
        <p:nvSpPr>
          <p:cNvPr id="11" name="Rectangle 10">
            <a:extLst>
              <a:ext uri="{FF2B5EF4-FFF2-40B4-BE49-F238E27FC236}">
                <a16:creationId xmlns:a16="http://schemas.microsoft.com/office/drawing/2014/main" id="{12BF3052-17D6-09B1-564B-400FE6E076E8}"/>
              </a:ext>
            </a:extLst>
          </p:cNvPr>
          <p:cNvSpPr/>
          <p:nvPr/>
        </p:nvSpPr>
        <p:spPr>
          <a:xfrm>
            <a:off x="4455955" y="1724148"/>
            <a:ext cx="232090" cy="19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BEC96E3-17BE-44BC-D8B7-7D1E39B96BC6}"/>
              </a:ext>
            </a:extLst>
          </p:cNvPr>
          <p:cNvSpPr/>
          <p:nvPr/>
        </p:nvSpPr>
        <p:spPr>
          <a:xfrm>
            <a:off x="4608914" y="2124929"/>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Google Shape;336;p27">
            <a:extLst>
              <a:ext uri="{FF2B5EF4-FFF2-40B4-BE49-F238E27FC236}">
                <a16:creationId xmlns:a16="http://schemas.microsoft.com/office/drawing/2014/main" id="{A05D607C-ECCA-820B-1253-02721FA0E188}"/>
              </a:ext>
            </a:extLst>
          </p:cNvPr>
          <p:cNvSpPr txBox="1">
            <a:spLocks/>
          </p:cNvSpPr>
          <p:nvPr/>
        </p:nvSpPr>
        <p:spPr>
          <a:xfrm>
            <a:off x="4688045" y="1587420"/>
            <a:ext cx="3655114" cy="35569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just">
              <a:buFont typeface="Lato"/>
              <a:buNone/>
            </a:pPr>
            <a:r>
              <a:rPr lang="en-GB" sz="900" dirty="0">
                <a:solidFill>
                  <a:schemeClr val="tx1">
                    <a:lumMod val="50000"/>
                  </a:schemeClr>
                </a:solidFill>
              </a:rPr>
              <a:t>XCET</a:t>
            </a:r>
          </a:p>
          <a:p>
            <a:pPr marL="0" indent="0" algn="just">
              <a:buFont typeface="Lato"/>
              <a:buNone/>
            </a:pPr>
            <a:endParaRPr lang="en-GB" sz="900" dirty="0">
              <a:solidFill>
                <a:schemeClr val="tx1">
                  <a:lumMod val="50000"/>
                </a:schemeClr>
              </a:solidFill>
            </a:endParaRPr>
          </a:p>
          <a:p>
            <a:pPr marL="0" indent="0" algn="just">
              <a:buFont typeface="Lato"/>
              <a:buNone/>
            </a:pPr>
            <a:r>
              <a:rPr lang="en-GB" sz="900" dirty="0" err="1">
                <a:solidFill>
                  <a:schemeClr val="tx1">
                    <a:lumMod val="50000"/>
                  </a:schemeClr>
                </a:solidFill>
              </a:rPr>
              <a:t>ToF</a:t>
            </a:r>
            <a:endParaRPr lang="en-GB" sz="900" dirty="0">
              <a:solidFill>
                <a:schemeClr val="tx1">
                  <a:lumMod val="50000"/>
                </a:schemeClr>
              </a:solidFill>
            </a:endParaRPr>
          </a:p>
        </p:txBody>
      </p:sp>
      <p:sp>
        <p:nvSpPr>
          <p:cNvPr id="14" name="Rectangle 13">
            <a:extLst>
              <a:ext uri="{FF2B5EF4-FFF2-40B4-BE49-F238E27FC236}">
                <a16:creationId xmlns:a16="http://schemas.microsoft.com/office/drawing/2014/main" id="{902F1523-6820-86DE-589C-EE467CEA6F1D}"/>
              </a:ext>
            </a:extLst>
          </p:cNvPr>
          <p:cNvSpPr/>
          <p:nvPr/>
        </p:nvSpPr>
        <p:spPr>
          <a:xfrm flipV="1">
            <a:off x="7190349" y="1142483"/>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4A6346B-BA66-DC0F-761D-425FAEB258F7}"/>
              </a:ext>
            </a:extLst>
          </p:cNvPr>
          <p:cNvSpPr/>
          <p:nvPr/>
        </p:nvSpPr>
        <p:spPr>
          <a:xfrm flipV="1">
            <a:off x="7948669" y="1101132"/>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1C5D314-A463-DF8E-01E6-A31605FE0832}"/>
              </a:ext>
            </a:extLst>
          </p:cNvPr>
          <p:cNvSpPr/>
          <p:nvPr/>
        </p:nvSpPr>
        <p:spPr>
          <a:xfrm flipV="1">
            <a:off x="8559434" y="1075941"/>
            <a:ext cx="45719" cy="7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24E07F3-6D1E-FB95-9916-0EE2BB1F0F1A}"/>
              </a:ext>
            </a:extLst>
          </p:cNvPr>
          <p:cNvSpPr/>
          <p:nvPr/>
        </p:nvSpPr>
        <p:spPr>
          <a:xfrm>
            <a:off x="5588423" y="1075941"/>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2E6D45F-5D7B-0EAB-0B48-DA02EB1D4A7F}"/>
              </a:ext>
            </a:extLst>
          </p:cNvPr>
          <p:cNvSpPr/>
          <p:nvPr/>
        </p:nvSpPr>
        <p:spPr>
          <a:xfrm>
            <a:off x="8794943" y="986534"/>
            <a:ext cx="79131" cy="2402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AFA1627A-BAA8-047E-A50A-60BF4D43A952}"/>
              </a:ext>
            </a:extLst>
          </p:cNvPr>
          <p:cNvPicPr>
            <a:picLocks noChangeAspect="1"/>
          </p:cNvPicPr>
          <p:nvPr/>
        </p:nvPicPr>
        <p:blipFill>
          <a:blip r:embed="rId7"/>
          <a:stretch>
            <a:fillRect/>
          </a:stretch>
        </p:blipFill>
        <p:spPr>
          <a:xfrm>
            <a:off x="8431694" y="129531"/>
            <a:ext cx="596125" cy="513703"/>
          </a:xfrm>
          <a:prstGeom prst="rect">
            <a:avLst/>
          </a:prstGeom>
        </p:spPr>
      </p:pic>
    </p:spTree>
    <p:extLst>
      <p:ext uri="{BB962C8B-B14F-4D97-AF65-F5344CB8AC3E}">
        <p14:creationId xmlns:p14="http://schemas.microsoft.com/office/powerpoint/2010/main" val="325492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Installation in the North Area</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
        <p:nvSpPr>
          <p:cNvPr id="9" name="Google Shape;359;p29">
            <a:extLst>
              <a:ext uri="{FF2B5EF4-FFF2-40B4-BE49-F238E27FC236}">
                <a16:creationId xmlns:a16="http://schemas.microsoft.com/office/drawing/2014/main" id="{AE8D0C4E-2CB4-4A41-A4B3-888DBB5A39E2}"/>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15" name="Google Shape;336;p27">
            <a:extLst>
              <a:ext uri="{FF2B5EF4-FFF2-40B4-BE49-F238E27FC236}">
                <a16:creationId xmlns:a16="http://schemas.microsoft.com/office/drawing/2014/main" id="{30C4E615-09B8-41E9-ACFF-3F2AA61F85EC}"/>
              </a:ext>
            </a:extLst>
          </p:cNvPr>
          <p:cNvSpPr txBox="1">
            <a:spLocks noGrp="1"/>
          </p:cNvSpPr>
          <p:nvPr>
            <p:ph type="body" idx="1"/>
          </p:nvPr>
        </p:nvSpPr>
        <p:spPr>
          <a:xfrm>
            <a:off x="561706" y="793282"/>
            <a:ext cx="7507148" cy="3556935"/>
          </a:xfrm>
          <a:prstGeom prst="rect">
            <a:avLst/>
          </a:prstGeom>
          <a:noFill/>
          <a:ln>
            <a:noFill/>
          </a:ln>
        </p:spPr>
        <p:txBody>
          <a:bodyPr spcFirstLastPara="1" wrap="square" lIns="91425" tIns="91425" rIns="91425" bIns="91425" anchor="t" anchorCtr="0">
            <a:noAutofit/>
          </a:bodyPr>
          <a:lstStyle/>
          <a:p>
            <a:pPr marL="0" indent="0" algn="just">
              <a:buNone/>
            </a:pPr>
            <a:r>
              <a:rPr lang="en-GB" sz="1400" dirty="0">
                <a:solidFill>
                  <a:schemeClr val="tx1">
                    <a:lumMod val="50000"/>
                  </a:schemeClr>
                </a:solidFill>
              </a:rPr>
              <a:t>To minimise the switch time between the low-energy and the standard H2 beamline a system using rails is currently being envisioned</a:t>
            </a:r>
          </a:p>
          <a:p>
            <a:pPr marL="0" indent="0" algn="just">
              <a:buNone/>
            </a:pPr>
            <a:r>
              <a:rPr lang="en-GB" sz="1400" dirty="0">
                <a:solidFill>
                  <a:schemeClr val="tx1">
                    <a:lumMod val="50000"/>
                  </a:schemeClr>
                </a:solidFill>
              </a:rPr>
              <a:t>Some modifications to the shielding are envisioned but the North Area’s flexibility allows this to happen easily</a:t>
            </a:r>
          </a:p>
        </p:txBody>
      </p:sp>
      <p:pic>
        <p:nvPicPr>
          <p:cNvPr id="3" name="Picture 2">
            <a:extLst>
              <a:ext uri="{FF2B5EF4-FFF2-40B4-BE49-F238E27FC236}">
                <a16:creationId xmlns:a16="http://schemas.microsoft.com/office/drawing/2014/main" id="{8DA72C12-454C-2DAE-A55F-3CBB464FE196}"/>
              </a:ext>
            </a:extLst>
          </p:cNvPr>
          <p:cNvPicPr>
            <a:picLocks noChangeAspect="1"/>
          </p:cNvPicPr>
          <p:nvPr/>
        </p:nvPicPr>
        <p:blipFill rotWithShape="1">
          <a:blip r:embed="rId3"/>
          <a:srcRect t="24675" b="22217"/>
          <a:stretch/>
        </p:blipFill>
        <p:spPr>
          <a:xfrm>
            <a:off x="929733" y="2512659"/>
            <a:ext cx="6771094" cy="897495"/>
          </a:xfrm>
          <a:prstGeom prst="rect">
            <a:avLst/>
          </a:prstGeom>
        </p:spPr>
      </p:pic>
      <p:pic>
        <p:nvPicPr>
          <p:cNvPr id="5" name="Picture 4">
            <a:extLst>
              <a:ext uri="{FF2B5EF4-FFF2-40B4-BE49-F238E27FC236}">
                <a16:creationId xmlns:a16="http://schemas.microsoft.com/office/drawing/2014/main" id="{294FCBAC-B7A8-DD9B-5E21-6C0F799F5CAB}"/>
              </a:ext>
            </a:extLst>
          </p:cNvPr>
          <p:cNvPicPr>
            <a:picLocks noChangeAspect="1"/>
          </p:cNvPicPr>
          <p:nvPr/>
        </p:nvPicPr>
        <p:blipFill rotWithShape="1">
          <a:blip r:embed="rId4"/>
          <a:srcRect t="14775" b="16871"/>
          <a:stretch/>
        </p:blipFill>
        <p:spPr>
          <a:xfrm>
            <a:off x="850969" y="3612256"/>
            <a:ext cx="6849858" cy="997529"/>
          </a:xfrm>
          <a:prstGeom prst="rect">
            <a:avLst/>
          </a:prstGeom>
        </p:spPr>
      </p:pic>
      <p:pic>
        <p:nvPicPr>
          <p:cNvPr id="7" name="Picture 6">
            <a:extLst>
              <a:ext uri="{FF2B5EF4-FFF2-40B4-BE49-F238E27FC236}">
                <a16:creationId xmlns:a16="http://schemas.microsoft.com/office/drawing/2014/main" id="{086991B5-3210-DF13-850B-AB888EBC8C03}"/>
              </a:ext>
            </a:extLst>
          </p:cNvPr>
          <p:cNvPicPr>
            <a:picLocks noChangeAspect="1"/>
          </p:cNvPicPr>
          <p:nvPr/>
        </p:nvPicPr>
        <p:blipFill>
          <a:blip r:embed="rId5"/>
          <a:stretch>
            <a:fillRect/>
          </a:stretch>
        </p:blipFill>
        <p:spPr>
          <a:xfrm>
            <a:off x="258456" y="2610900"/>
            <a:ext cx="671277" cy="211745"/>
          </a:xfrm>
          <a:prstGeom prst="rect">
            <a:avLst/>
          </a:prstGeom>
        </p:spPr>
      </p:pic>
      <p:pic>
        <p:nvPicPr>
          <p:cNvPr id="10" name="Picture 9">
            <a:extLst>
              <a:ext uri="{FF2B5EF4-FFF2-40B4-BE49-F238E27FC236}">
                <a16:creationId xmlns:a16="http://schemas.microsoft.com/office/drawing/2014/main" id="{47CBDE59-DCB5-F89B-B7DD-FD9DBA3DD05D}"/>
              </a:ext>
            </a:extLst>
          </p:cNvPr>
          <p:cNvPicPr>
            <a:picLocks noChangeAspect="1"/>
          </p:cNvPicPr>
          <p:nvPr/>
        </p:nvPicPr>
        <p:blipFill>
          <a:blip r:embed="rId6"/>
          <a:stretch>
            <a:fillRect/>
          </a:stretch>
        </p:blipFill>
        <p:spPr>
          <a:xfrm>
            <a:off x="258456" y="3900818"/>
            <a:ext cx="982194" cy="222813"/>
          </a:xfrm>
          <a:prstGeom prst="rect">
            <a:avLst/>
          </a:prstGeom>
        </p:spPr>
      </p:pic>
      <p:sp>
        <p:nvSpPr>
          <p:cNvPr id="14" name="Arrow: Right 13">
            <a:extLst>
              <a:ext uri="{FF2B5EF4-FFF2-40B4-BE49-F238E27FC236}">
                <a16:creationId xmlns:a16="http://schemas.microsoft.com/office/drawing/2014/main" id="{910C4383-EA66-444A-3CB3-3D3CC7BD1701}"/>
              </a:ext>
            </a:extLst>
          </p:cNvPr>
          <p:cNvSpPr/>
          <p:nvPr/>
        </p:nvSpPr>
        <p:spPr>
          <a:xfrm rot="5400000">
            <a:off x="2485024" y="3273815"/>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1172DD98-3FD6-B137-8FE7-927EBEF9394C}"/>
              </a:ext>
            </a:extLst>
          </p:cNvPr>
          <p:cNvSpPr/>
          <p:nvPr/>
        </p:nvSpPr>
        <p:spPr>
          <a:xfrm rot="16200000">
            <a:off x="2485025" y="2689638"/>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4F3A83CC-C905-6CB9-2C04-9EB571AC0F25}"/>
              </a:ext>
            </a:extLst>
          </p:cNvPr>
          <p:cNvSpPr/>
          <p:nvPr/>
        </p:nvSpPr>
        <p:spPr>
          <a:xfrm rot="5400000">
            <a:off x="2485024" y="4468107"/>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D39F75EC-D6AB-9512-B266-2F23E3C90179}"/>
              </a:ext>
            </a:extLst>
          </p:cNvPr>
          <p:cNvSpPr/>
          <p:nvPr/>
        </p:nvSpPr>
        <p:spPr>
          <a:xfrm rot="16200000">
            <a:off x="2485025" y="3883930"/>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1900F7A8-B41E-0286-413E-F6A867E5C26C}"/>
              </a:ext>
            </a:extLst>
          </p:cNvPr>
          <p:cNvSpPr/>
          <p:nvPr/>
        </p:nvSpPr>
        <p:spPr>
          <a:xfrm rot="5400000">
            <a:off x="6937372" y="3170508"/>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614945CC-BFA6-7EBD-C981-AB6992DB4350}"/>
              </a:ext>
            </a:extLst>
          </p:cNvPr>
          <p:cNvSpPr/>
          <p:nvPr/>
        </p:nvSpPr>
        <p:spPr>
          <a:xfrm rot="16200000">
            <a:off x="6937373" y="2586331"/>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9D9FB3D0-8F41-C858-6BEE-1428D9F238E4}"/>
              </a:ext>
            </a:extLst>
          </p:cNvPr>
          <p:cNvSpPr/>
          <p:nvPr/>
        </p:nvSpPr>
        <p:spPr>
          <a:xfrm rot="5400000">
            <a:off x="6937372" y="4364800"/>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BBC71DA6-605C-77DF-84DA-627868A5556A}"/>
              </a:ext>
            </a:extLst>
          </p:cNvPr>
          <p:cNvSpPr/>
          <p:nvPr/>
        </p:nvSpPr>
        <p:spPr>
          <a:xfrm rot="16200000">
            <a:off x="6937373" y="3780623"/>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10808F2D-DADF-36F5-F0F3-69717D57426B}"/>
              </a:ext>
            </a:extLst>
          </p:cNvPr>
          <p:cNvSpPr/>
          <p:nvPr/>
        </p:nvSpPr>
        <p:spPr>
          <a:xfrm rot="5400000">
            <a:off x="3768986" y="4395060"/>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2B0F7E06-4A5D-DB91-7542-3F21697208B1}"/>
              </a:ext>
            </a:extLst>
          </p:cNvPr>
          <p:cNvSpPr/>
          <p:nvPr/>
        </p:nvSpPr>
        <p:spPr>
          <a:xfrm rot="5400000">
            <a:off x="4103267" y="3340434"/>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FE922171-C9F3-6F72-EEFE-E4F8561E77A7}"/>
              </a:ext>
            </a:extLst>
          </p:cNvPr>
          <p:cNvSpPr/>
          <p:nvPr/>
        </p:nvSpPr>
        <p:spPr>
          <a:xfrm rot="5400000">
            <a:off x="4821577" y="3291247"/>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6450736B-6126-159D-C32D-401C89487C9E}"/>
              </a:ext>
            </a:extLst>
          </p:cNvPr>
          <p:cNvSpPr/>
          <p:nvPr/>
        </p:nvSpPr>
        <p:spPr>
          <a:xfrm rot="16200000">
            <a:off x="866781" y="2211997"/>
            <a:ext cx="313318" cy="187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Google Shape;336;p27">
            <a:extLst>
              <a:ext uri="{FF2B5EF4-FFF2-40B4-BE49-F238E27FC236}">
                <a16:creationId xmlns:a16="http://schemas.microsoft.com/office/drawing/2014/main" id="{FC4096B9-4C15-CE62-1759-5EF889464770}"/>
              </a:ext>
            </a:extLst>
          </p:cNvPr>
          <p:cNvSpPr txBox="1">
            <a:spLocks/>
          </p:cNvSpPr>
          <p:nvPr/>
        </p:nvSpPr>
        <p:spPr>
          <a:xfrm>
            <a:off x="1117147" y="2060291"/>
            <a:ext cx="1320781" cy="3641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just">
              <a:buFont typeface="Lato"/>
              <a:buNone/>
            </a:pPr>
            <a:r>
              <a:rPr lang="en-GB" sz="1400" dirty="0">
                <a:solidFill>
                  <a:schemeClr val="tx1">
                    <a:lumMod val="50000"/>
                  </a:schemeClr>
                </a:solidFill>
              </a:rPr>
              <a:t>Rail system</a:t>
            </a:r>
          </a:p>
        </p:txBody>
      </p:sp>
      <p:pic>
        <p:nvPicPr>
          <p:cNvPr id="36" name="Picture 35">
            <a:extLst>
              <a:ext uri="{FF2B5EF4-FFF2-40B4-BE49-F238E27FC236}">
                <a16:creationId xmlns:a16="http://schemas.microsoft.com/office/drawing/2014/main" id="{547CBE7B-4941-9127-51B5-5551BFD8D52B}"/>
              </a:ext>
            </a:extLst>
          </p:cNvPr>
          <p:cNvPicPr>
            <a:picLocks noChangeAspect="1"/>
          </p:cNvPicPr>
          <p:nvPr/>
        </p:nvPicPr>
        <p:blipFill>
          <a:blip r:embed="rId7"/>
          <a:stretch>
            <a:fillRect/>
          </a:stretch>
        </p:blipFill>
        <p:spPr>
          <a:xfrm>
            <a:off x="8431694" y="129531"/>
            <a:ext cx="596125" cy="513703"/>
          </a:xfrm>
          <a:prstGeom prst="rect">
            <a:avLst/>
          </a:prstGeom>
        </p:spPr>
      </p:pic>
    </p:spTree>
    <p:extLst>
      <p:ext uri="{BB962C8B-B14F-4D97-AF65-F5344CB8AC3E}">
        <p14:creationId xmlns:p14="http://schemas.microsoft.com/office/powerpoint/2010/main" val="14519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Where does the project stand</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sp>
        <p:nvSpPr>
          <p:cNvPr id="9" name="Google Shape;359;p29">
            <a:extLst>
              <a:ext uri="{FF2B5EF4-FFF2-40B4-BE49-F238E27FC236}">
                <a16:creationId xmlns:a16="http://schemas.microsoft.com/office/drawing/2014/main" id="{AE8D0C4E-2CB4-4A41-A4B3-888DBB5A39E2}"/>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15" name="Google Shape;336;p27">
            <a:extLst>
              <a:ext uri="{FF2B5EF4-FFF2-40B4-BE49-F238E27FC236}">
                <a16:creationId xmlns:a16="http://schemas.microsoft.com/office/drawing/2014/main" id="{30C4E615-09B8-41E9-ACFF-3F2AA61F85EC}"/>
              </a:ext>
            </a:extLst>
          </p:cNvPr>
          <p:cNvSpPr txBox="1">
            <a:spLocks noGrp="1"/>
          </p:cNvSpPr>
          <p:nvPr>
            <p:ph type="body" idx="1"/>
          </p:nvPr>
        </p:nvSpPr>
        <p:spPr>
          <a:xfrm>
            <a:off x="561706" y="793282"/>
            <a:ext cx="7507148" cy="3556935"/>
          </a:xfrm>
          <a:prstGeom prst="rect">
            <a:avLst/>
          </a:prstGeom>
          <a:noFill/>
          <a:ln>
            <a:noFill/>
          </a:ln>
        </p:spPr>
        <p:txBody>
          <a:bodyPr spcFirstLastPara="1" wrap="square" lIns="91425" tIns="91425" rIns="91425" bIns="91425" anchor="t" anchorCtr="0">
            <a:noAutofit/>
          </a:bodyPr>
          <a:lstStyle/>
          <a:p>
            <a:pPr marL="0" indent="0" algn="just">
              <a:buNone/>
            </a:pPr>
            <a:r>
              <a:rPr lang="en-GB" sz="1400" dirty="0">
                <a:solidFill>
                  <a:schemeClr val="tx1">
                    <a:lumMod val="50000"/>
                  </a:schemeClr>
                </a:solidFill>
              </a:rPr>
              <a:t>Started working on this beamline in 2020 and since then we have</a:t>
            </a:r>
          </a:p>
          <a:p>
            <a:pPr marL="285750" indent="-285750" algn="just"/>
            <a:r>
              <a:rPr lang="en-GB" sz="1400" dirty="0">
                <a:solidFill>
                  <a:schemeClr val="tx1">
                    <a:lumMod val="50000"/>
                  </a:schemeClr>
                </a:solidFill>
              </a:rPr>
              <a:t>Completed the design of the beamline</a:t>
            </a:r>
          </a:p>
          <a:p>
            <a:pPr marL="285750" indent="-285750" algn="just"/>
            <a:r>
              <a:rPr lang="en-GB" sz="1400" dirty="0">
                <a:solidFill>
                  <a:schemeClr val="tx1">
                    <a:lumMod val="50000"/>
                  </a:schemeClr>
                </a:solidFill>
              </a:rPr>
              <a:t>Finalising the selection on the instrumentation</a:t>
            </a:r>
          </a:p>
          <a:p>
            <a:pPr marL="285750" indent="-285750" algn="just"/>
            <a:r>
              <a:rPr lang="en-GB" sz="1400" dirty="0">
                <a:solidFill>
                  <a:schemeClr val="tx1">
                    <a:lumMod val="50000"/>
                  </a:schemeClr>
                </a:solidFill>
              </a:rPr>
              <a:t>Have brought this to CERN’s SPSC in October 2021 and addressed the follow up in June 2022</a:t>
            </a:r>
          </a:p>
          <a:p>
            <a:pPr marL="285750" indent="-285750" algn="just"/>
            <a:r>
              <a:rPr lang="en-GB" sz="1400" dirty="0">
                <a:solidFill>
                  <a:schemeClr val="tx1">
                    <a:lumMod val="50000"/>
                  </a:schemeClr>
                </a:solidFill>
              </a:rPr>
              <a:t>Aiming for this beamline to be installed in YETS 2023</a:t>
            </a:r>
          </a:p>
          <a:p>
            <a:pPr marL="285750" indent="-285750" algn="just"/>
            <a:r>
              <a:rPr lang="en-GB" sz="1400" dirty="0">
                <a:solidFill>
                  <a:schemeClr val="tx1">
                    <a:lumMod val="50000"/>
                  </a:schemeClr>
                </a:solidFill>
              </a:rPr>
              <a:t>Are now preparing the Engineering Change Request for this beamline, the final step before changes are implemented in the experimental areas</a:t>
            </a:r>
          </a:p>
          <a:p>
            <a:pPr marL="285750" indent="-285750" algn="just"/>
            <a:endParaRPr lang="en-GB" sz="1400" dirty="0">
              <a:solidFill>
                <a:schemeClr val="tx1">
                  <a:lumMod val="50000"/>
                </a:schemeClr>
              </a:solidFill>
            </a:endParaRPr>
          </a:p>
        </p:txBody>
      </p:sp>
      <p:sp>
        <p:nvSpPr>
          <p:cNvPr id="3" name="TextBox 2">
            <a:extLst>
              <a:ext uri="{FF2B5EF4-FFF2-40B4-BE49-F238E27FC236}">
                <a16:creationId xmlns:a16="http://schemas.microsoft.com/office/drawing/2014/main" id="{57F9A719-1D6B-6ECF-FF15-7051FEC689BA}"/>
              </a:ext>
            </a:extLst>
          </p:cNvPr>
          <p:cNvSpPr txBox="1"/>
          <p:nvPr/>
        </p:nvSpPr>
        <p:spPr>
          <a:xfrm>
            <a:off x="1939290" y="3133685"/>
            <a:ext cx="4991100" cy="1231106"/>
          </a:xfrm>
          <a:prstGeom prst="rect">
            <a:avLst/>
          </a:prstGeom>
          <a:noFill/>
        </p:spPr>
        <p:txBody>
          <a:bodyPr wrap="square">
            <a:spAutoFit/>
          </a:bodyPr>
          <a:lstStyle/>
          <a:p>
            <a:pPr marL="0" indent="0" algn="just">
              <a:buNone/>
            </a:pPr>
            <a:r>
              <a:rPr lang="en-GB" sz="1600" dirty="0"/>
              <a:t>“</a:t>
            </a:r>
            <a:r>
              <a:rPr lang="en-GB" sz="1400" b="0" i="0" dirty="0">
                <a:solidFill>
                  <a:srgbClr val="000000"/>
                </a:solidFill>
                <a:effectLst/>
                <a:latin typeface="Segoe UI" panose="020B0502040204020203" pitchFamily="34" charset="0"/>
              </a:rPr>
              <a:t>The SPSC recognizes the scientific value of the improvements that the low energy beam line could bring to the knowledge of the neutrino cross sections and recommends that the corresponding technical feasibility be studied in detail.</a:t>
            </a:r>
            <a:r>
              <a:rPr lang="en-GB" sz="1600" b="0" i="0" dirty="0">
                <a:solidFill>
                  <a:srgbClr val="000000"/>
                </a:solidFill>
                <a:effectLst/>
                <a:latin typeface="Segoe UI" panose="020B0502040204020203" pitchFamily="34" charset="0"/>
              </a:rPr>
              <a:t>”</a:t>
            </a:r>
          </a:p>
        </p:txBody>
      </p:sp>
      <p:pic>
        <p:nvPicPr>
          <p:cNvPr id="4" name="Picture 3">
            <a:extLst>
              <a:ext uri="{FF2B5EF4-FFF2-40B4-BE49-F238E27FC236}">
                <a16:creationId xmlns:a16="http://schemas.microsoft.com/office/drawing/2014/main" id="{2352E1E4-ADA3-6649-FF3C-C7A1D9B69E4B}"/>
              </a:ext>
            </a:extLst>
          </p:cNvPr>
          <p:cNvPicPr>
            <a:picLocks noChangeAspect="1"/>
          </p:cNvPicPr>
          <p:nvPr/>
        </p:nvPicPr>
        <p:blipFill>
          <a:blip r:embed="rId3"/>
          <a:stretch>
            <a:fillRect/>
          </a:stretch>
        </p:blipFill>
        <p:spPr>
          <a:xfrm>
            <a:off x="8431694" y="129531"/>
            <a:ext cx="596125" cy="513703"/>
          </a:xfrm>
          <a:prstGeom prst="rect">
            <a:avLst/>
          </a:prstGeom>
        </p:spPr>
      </p:pic>
    </p:spTree>
    <p:extLst>
      <p:ext uri="{BB962C8B-B14F-4D97-AF65-F5344CB8AC3E}">
        <p14:creationId xmlns:p14="http://schemas.microsoft.com/office/powerpoint/2010/main" val="192236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Conclusion</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16</a:t>
            </a:fld>
            <a:endParaRPr/>
          </a:p>
        </p:txBody>
      </p:sp>
      <p:sp>
        <p:nvSpPr>
          <p:cNvPr id="9" name="Google Shape;359;p29">
            <a:extLst>
              <a:ext uri="{FF2B5EF4-FFF2-40B4-BE49-F238E27FC236}">
                <a16:creationId xmlns:a16="http://schemas.microsoft.com/office/drawing/2014/main" id="{AE8D0C4E-2CB4-4A41-A4B3-888DBB5A39E2}"/>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15" name="Google Shape;336;p27">
            <a:extLst>
              <a:ext uri="{FF2B5EF4-FFF2-40B4-BE49-F238E27FC236}">
                <a16:creationId xmlns:a16="http://schemas.microsoft.com/office/drawing/2014/main" id="{30C4E615-09B8-41E9-ACFF-3F2AA61F85EC}"/>
              </a:ext>
            </a:extLst>
          </p:cNvPr>
          <p:cNvSpPr txBox="1">
            <a:spLocks noGrp="1"/>
          </p:cNvSpPr>
          <p:nvPr>
            <p:ph type="body" idx="1"/>
          </p:nvPr>
        </p:nvSpPr>
        <p:spPr>
          <a:xfrm>
            <a:off x="516364" y="1296748"/>
            <a:ext cx="7507148" cy="3556935"/>
          </a:xfrm>
          <a:prstGeom prst="rect">
            <a:avLst/>
          </a:prstGeom>
          <a:noFill/>
          <a:ln>
            <a:noFill/>
          </a:ln>
        </p:spPr>
        <p:txBody>
          <a:bodyPr spcFirstLastPara="1" wrap="square" lIns="91425" tIns="91425" rIns="91425" bIns="91425" anchor="t" anchorCtr="0">
            <a:noAutofit/>
          </a:bodyPr>
          <a:lstStyle/>
          <a:p>
            <a:pPr marL="0" indent="0" algn="just">
              <a:buNone/>
            </a:pPr>
            <a:r>
              <a:rPr lang="en-GB" sz="1400" dirty="0">
                <a:solidFill>
                  <a:schemeClr val="tx1">
                    <a:lumMod val="50000"/>
                  </a:schemeClr>
                </a:solidFill>
              </a:rPr>
              <a:t>A new low-energy beamline has been proposed and is in an advanced stage of development:</a:t>
            </a:r>
          </a:p>
          <a:p>
            <a:pPr marL="285750" indent="-285750" algn="just"/>
            <a:r>
              <a:rPr lang="en-GB" sz="1400" dirty="0">
                <a:solidFill>
                  <a:schemeClr val="tx1">
                    <a:lumMod val="50000"/>
                  </a:schemeClr>
                </a:solidFill>
              </a:rPr>
              <a:t>Optimisation of targets and beamline optics completed</a:t>
            </a:r>
          </a:p>
          <a:p>
            <a:pPr marL="285750" indent="-285750" algn="just"/>
            <a:r>
              <a:rPr lang="en-GB" sz="1400" dirty="0">
                <a:solidFill>
                  <a:schemeClr val="tx1">
                    <a:lumMod val="50000"/>
                  </a:schemeClr>
                </a:solidFill>
              </a:rPr>
              <a:t> Meeting all requirements set out by NA61/SHINE</a:t>
            </a:r>
          </a:p>
          <a:p>
            <a:pPr marL="285750" indent="-285750" algn="just"/>
            <a:r>
              <a:rPr lang="en-GB" sz="1400" dirty="0">
                <a:solidFill>
                  <a:schemeClr val="tx1">
                    <a:lumMod val="50000"/>
                  </a:schemeClr>
                </a:solidFill>
              </a:rPr>
              <a:t>Studied the implementation of the beamline with the technicians and developed a system to implement the beamline</a:t>
            </a:r>
          </a:p>
          <a:p>
            <a:pPr marL="285750" indent="-285750" algn="just"/>
            <a:r>
              <a:rPr lang="en-GB" sz="1400" dirty="0">
                <a:solidFill>
                  <a:schemeClr val="tx1">
                    <a:lumMod val="50000"/>
                  </a:schemeClr>
                </a:solidFill>
              </a:rPr>
              <a:t>Minimising the impact on the existing experiments</a:t>
            </a:r>
          </a:p>
          <a:p>
            <a:pPr marL="285750" indent="-285750" algn="just"/>
            <a:r>
              <a:rPr lang="en-GB" sz="1400" dirty="0">
                <a:solidFill>
                  <a:schemeClr val="tx1">
                    <a:lumMod val="50000"/>
                  </a:schemeClr>
                </a:solidFill>
              </a:rPr>
              <a:t>Developed a scheme for the instrumentation to enable particle-by-particle identification</a:t>
            </a:r>
          </a:p>
          <a:p>
            <a:pPr marL="285750" indent="-285750" algn="just"/>
            <a:r>
              <a:rPr lang="en-GB" sz="1400" dirty="0">
                <a:solidFill>
                  <a:schemeClr val="tx1">
                    <a:lumMod val="50000"/>
                  </a:schemeClr>
                </a:solidFill>
              </a:rPr>
              <a:t>Have the support of the SPSC and will move to attempt to build the beamline in 2023</a:t>
            </a:r>
          </a:p>
          <a:p>
            <a:pPr marL="285750" indent="-285750" algn="just"/>
            <a:endParaRPr lang="en-GB" sz="1400" dirty="0">
              <a:solidFill>
                <a:schemeClr val="tx1">
                  <a:lumMod val="50000"/>
                </a:schemeClr>
              </a:solidFill>
            </a:endParaRPr>
          </a:p>
          <a:p>
            <a:pPr marL="285750" indent="-285750" algn="just"/>
            <a:endParaRPr lang="en-GB" sz="1400" dirty="0">
              <a:solidFill>
                <a:schemeClr val="tx1">
                  <a:lumMod val="50000"/>
                </a:schemeClr>
              </a:solidFill>
            </a:endParaRPr>
          </a:p>
          <a:p>
            <a:pPr marL="285750" indent="-285750" algn="just"/>
            <a:endParaRPr lang="en-GB" sz="1400" dirty="0">
              <a:solidFill>
                <a:schemeClr val="tx1">
                  <a:lumMod val="50000"/>
                </a:schemeClr>
              </a:solidFill>
            </a:endParaRPr>
          </a:p>
        </p:txBody>
      </p:sp>
      <p:pic>
        <p:nvPicPr>
          <p:cNvPr id="3" name="Picture 2">
            <a:extLst>
              <a:ext uri="{FF2B5EF4-FFF2-40B4-BE49-F238E27FC236}">
                <a16:creationId xmlns:a16="http://schemas.microsoft.com/office/drawing/2014/main" id="{59F5F539-300D-75BD-35D5-CA97A2D3DD91}"/>
              </a:ext>
            </a:extLst>
          </p:cNvPr>
          <p:cNvPicPr>
            <a:picLocks noChangeAspect="1"/>
          </p:cNvPicPr>
          <p:nvPr/>
        </p:nvPicPr>
        <p:blipFill>
          <a:blip r:embed="rId3"/>
          <a:stretch>
            <a:fillRect/>
          </a:stretch>
        </p:blipFill>
        <p:spPr>
          <a:xfrm>
            <a:off x="8431694" y="129531"/>
            <a:ext cx="596125" cy="513703"/>
          </a:xfrm>
          <a:prstGeom prst="rect">
            <a:avLst/>
          </a:prstGeom>
        </p:spPr>
      </p:pic>
    </p:spTree>
    <p:extLst>
      <p:ext uri="{BB962C8B-B14F-4D97-AF65-F5344CB8AC3E}">
        <p14:creationId xmlns:p14="http://schemas.microsoft.com/office/powerpoint/2010/main" val="421804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74f348e52a_0_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lvl="0"/>
            <a:r>
              <a:rPr lang="en-GB" dirty="0">
                <a:solidFill>
                  <a:schemeClr val="accent2"/>
                </a:solidFill>
              </a:rPr>
              <a:t>Thank you for your attention</a:t>
            </a:r>
            <a:endParaRPr dirty="0"/>
          </a:p>
        </p:txBody>
      </p:sp>
      <p:sp>
        <p:nvSpPr>
          <p:cNvPr id="306" name="Google Shape;306;g74f348e52a_0_4"/>
          <p:cNvSpPr txBox="1">
            <a:spLocks noGrp="1"/>
          </p:cNvSpPr>
          <p:nvPr>
            <p:ph type="sldNum" idx="12"/>
          </p:nvPr>
        </p:nvSpPr>
        <p:spPr>
          <a:xfrm>
            <a:off x="-125" y="4791095"/>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
              <a:t>17</a:t>
            </a:fld>
            <a:endParaRPr/>
          </a:p>
        </p:txBody>
      </p:sp>
      <p:sp>
        <p:nvSpPr>
          <p:cNvPr id="3" name="Subtitle 2">
            <a:extLst>
              <a:ext uri="{FF2B5EF4-FFF2-40B4-BE49-F238E27FC236}">
                <a16:creationId xmlns:a16="http://schemas.microsoft.com/office/drawing/2014/main" id="{A8E27889-559C-4C04-AD48-6DFEB87920A4}"/>
              </a:ext>
            </a:extLst>
          </p:cNvPr>
          <p:cNvSpPr>
            <a:spLocks noGrp="1"/>
          </p:cNvSpPr>
          <p:nvPr>
            <p:ph type="subTitle" idx="1"/>
          </p:nvPr>
        </p:nvSpPr>
        <p:spPr/>
        <p:txBody>
          <a:bodyPr/>
          <a:lstStyle/>
          <a:p>
            <a:r>
              <a:rPr lang="en-GB" dirty="0"/>
              <a:t>Any questions?</a:t>
            </a:r>
          </a:p>
        </p:txBody>
      </p:sp>
    </p:spTree>
    <p:extLst>
      <p:ext uri="{BB962C8B-B14F-4D97-AF65-F5344CB8AC3E}">
        <p14:creationId xmlns:p14="http://schemas.microsoft.com/office/powerpoint/2010/main" val="398815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74f348e52a_0_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lvl="0"/>
            <a:r>
              <a:rPr lang="en-GB" dirty="0">
                <a:solidFill>
                  <a:schemeClr val="accent2"/>
                </a:solidFill>
              </a:rPr>
              <a:t>Additional slides</a:t>
            </a:r>
            <a:endParaRPr dirty="0"/>
          </a:p>
        </p:txBody>
      </p:sp>
      <p:sp>
        <p:nvSpPr>
          <p:cNvPr id="306" name="Google Shape;306;g74f348e52a_0_4"/>
          <p:cNvSpPr txBox="1">
            <a:spLocks noGrp="1"/>
          </p:cNvSpPr>
          <p:nvPr>
            <p:ph type="sldNum" idx="12"/>
          </p:nvPr>
        </p:nvSpPr>
        <p:spPr>
          <a:xfrm>
            <a:off x="-125" y="4791095"/>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en"/>
              <a:t>18</a:t>
            </a:fld>
            <a:endParaRPr/>
          </a:p>
        </p:txBody>
      </p:sp>
    </p:spTree>
    <p:extLst>
      <p:ext uri="{BB962C8B-B14F-4D97-AF65-F5344CB8AC3E}">
        <p14:creationId xmlns:p14="http://schemas.microsoft.com/office/powerpoint/2010/main" val="145674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74f348e52a_0_16"/>
          <p:cNvSpPr txBox="1">
            <a:spLocks noGrp="1"/>
          </p:cNvSpPr>
          <p:nvPr>
            <p:ph type="title"/>
          </p:nvPr>
        </p:nvSpPr>
        <p:spPr>
          <a:xfrm>
            <a:off x="357575" y="34575"/>
            <a:ext cx="8528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General information on instrumentation </a:t>
            </a:r>
            <a:endParaRPr dirty="0"/>
          </a:p>
        </p:txBody>
      </p:sp>
      <p:sp>
        <p:nvSpPr>
          <p:cNvPr id="72" name="Google Shape;72;g74f348e52a_0_1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sp>
        <p:nvSpPr>
          <p:cNvPr id="31" name="Google Shape;359;p29">
            <a:extLst>
              <a:ext uri="{FF2B5EF4-FFF2-40B4-BE49-F238E27FC236}">
                <a16:creationId xmlns:a16="http://schemas.microsoft.com/office/drawing/2014/main" id="{04214281-2EAD-4361-99B0-F12539C2F3C8}"/>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7" name="Picture 6">
            <a:extLst>
              <a:ext uri="{FF2B5EF4-FFF2-40B4-BE49-F238E27FC236}">
                <a16:creationId xmlns:a16="http://schemas.microsoft.com/office/drawing/2014/main" id="{C39953F1-E07C-7D06-37E6-6F5C7A352002}"/>
              </a:ext>
            </a:extLst>
          </p:cNvPr>
          <p:cNvPicPr>
            <a:picLocks noChangeAspect="1"/>
          </p:cNvPicPr>
          <p:nvPr/>
        </p:nvPicPr>
        <p:blipFill>
          <a:blip r:embed="rId3"/>
          <a:stretch>
            <a:fillRect/>
          </a:stretch>
        </p:blipFill>
        <p:spPr>
          <a:xfrm>
            <a:off x="533838" y="1275386"/>
            <a:ext cx="3330239" cy="3364290"/>
          </a:xfrm>
          <a:prstGeom prst="rect">
            <a:avLst/>
          </a:prstGeom>
        </p:spPr>
      </p:pic>
      <p:pic>
        <p:nvPicPr>
          <p:cNvPr id="9" name="Picture 8">
            <a:extLst>
              <a:ext uri="{FF2B5EF4-FFF2-40B4-BE49-F238E27FC236}">
                <a16:creationId xmlns:a16="http://schemas.microsoft.com/office/drawing/2014/main" id="{8340AE65-3949-8D49-BF11-005AD3612FFA}"/>
              </a:ext>
            </a:extLst>
          </p:cNvPr>
          <p:cNvPicPr>
            <a:picLocks noChangeAspect="1"/>
          </p:cNvPicPr>
          <p:nvPr/>
        </p:nvPicPr>
        <p:blipFill>
          <a:blip r:embed="rId4"/>
          <a:stretch>
            <a:fillRect/>
          </a:stretch>
        </p:blipFill>
        <p:spPr>
          <a:xfrm>
            <a:off x="4100050" y="1906949"/>
            <a:ext cx="4727089" cy="2019677"/>
          </a:xfrm>
          <a:prstGeom prst="rect">
            <a:avLst/>
          </a:prstGeom>
        </p:spPr>
      </p:pic>
      <p:pic>
        <p:nvPicPr>
          <p:cNvPr id="2" name="Picture 1">
            <a:extLst>
              <a:ext uri="{FF2B5EF4-FFF2-40B4-BE49-F238E27FC236}">
                <a16:creationId xmlns:a16="http://schemas.microsoft.com/office/drawing/2014/main" id="{DE32DA61-5134-C239-5525-CAF2C44627A2}"/>
              </a:ext>
            </a:extLst>
          </p:cNvPr>
          <p:cNvPicPr>
            <a:picLocks noChangeAspect="1"/>
          </p:cNvPicPr>
          <p:nvPr/>
        </p:nvPicPr>
        <p:blipFill>
          <a:blip r:embed="rId5"/>
          <a:stretch>
            <a:fillRect/>
          </a:stretch>
        </p:blipFill>
        <p:spPr>
          <a:xfrm>
            <a:off x="8431694" y="129531"/>
            <a:ext cx="596125" cy="513703"/>
          </a:xfrm>
          <a:prstGeom prst="rect">
            <a:avLst/>
          </a:prstGeom>
        </p:spPr>
      </p:pic>
    </p:spTree>
    <p:extLst>
      <p:ext uri="{BB962C8B-B14F-4D97-AF65-F5344CB8AC3E}">
        <p14:creationId xmlns:p14="http://schemas.microsoft.com/office/powerpoint/2010/main" val="246009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712306" y="-56183"/>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Need for a Low-Energy Beamline</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sp>
        <p:nvSpPr>
          <p:cNvPr id="6" name="Google Shape;359;p29">
            <a:extLst>
              <a:ext uri="{FF2B5EF4-FFF2-40B4-BE49-F238E27FC236}">
                <a16:creationId xmlns:a16="http://schemas.microsoft.com/office/drawing/2014/main" id="{48E5E646-AF73-44E8-9177-7B91F57AE34F}"/>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8" name="Picture 7">
            <a:extLst>
              <a:ext uri="{FF2B5EF4-FFF2-40B4-BE49-F238E27FC236}">
                <a16:creationId xmlns:a16="http://schemas.microsoft.com/office/drawing/2014/main" id="{98DE22B2-D4B3-443D-9A6F-57FBB48C0E39}"/>
              </a:ext>
            </a:extLst>
          </p:cNvPr>
          <p:cNvPicPr>
            <a:picLocks noChangeAspect="1"/>
          </p:cNvPicPr>
          <p:nvPr/>
        </p:nvPicPr>
        <p:blipFill>
          <a:blip r:embed="rId3"/>
          <a:stretch>
            <a:fillRect/>
          </a:stretch>
        </p:blipFill>
        <p:spPr>
          <a:xfrm>
            <a:off x="3008821" y="2252046"/>
            <a:ext cx="2729726" cy="2121188"/>
          </a:xfrm>
          <a:prstGeom prst="rect">
            <a:avLst/>
          </a:prstGeom>
        </p:spPr>
      </p:pic>
      <p:pic>
        <p:nvPicPr>
          <p:cNvPr id="9" name="Picture 8">
            <a:extLst>
              <a:ext uri="{FF2B5EF4-FFF2-40B4-BE49-F238E27FC236}">
                <a16:creationId xmlns:a16="http://schemas.microsoft.com/office/drawing/2014/main" id="{5C67C867-7915-442B-900D-B3A2D2091702}"/>
              </a:ext>
            </a:extLst>
          </p:cNvPr>
          <p:cNvPicPr>
            <a:picLocks noChangeAspect="1"/>
          </p:cNvPicPr>
          <p:nvPr/>
        </p:nvPicPr>
        <p:blipFill rotWithShape="1">
          <a:blip r:embed="rId4"/>
          <a:srcRect l="2452" t="1375" r="916" b="236"/>
          <a:stretch/>
        </p:blipFill>
        <p:spPr>
          <a:xfrm>
            <a:off x="5955726" y="993872"/>
            <a:ext cx="2550587" cy="3550998"/>
          </a:xfrm>
          <a:prstGeom prst="rect">
            <a:avLst/>
          </a:prstGeom>
        </p:spPr>
      </p:pic>
      <p:sp>
        <p:nvSpPr>
          <p:cNvPr id="10" name="TextBox 9">
            <a:extLst>
              <a:ext uri="{FF2B5EF4-FFF2-40B4-BE49-F238E27FC236}">
                <a16:creationId xmlns:a16="http://schemas.microsoft.com/office/drawing/2014/main" id="{00FDA0CA-B66C-4AC0-9177-DBA20D1C2B3F}"/>
              </a:ext>
            </a:extLst>
          </p:cNvPr>
          <p:cNvSpPr txBox="1"/>
          <p:nvPr/>
        </p:nvSpPr>
        <p:spPr>
          <a:xfrm>
            <a:off x="380700" y="1191673"/>
            <a:ext cx="5426237" cy="2346796"/>
          </a:xfrm>
          <a:prstGeom prst="rect">
            <a:avLst/>
          </a:prstGeom>
          <a:noFill/>
        </p:spPr>
        <p:txBody>
          <a:bodyPr wrap="square">
            <a:spAutoFit/>
          </a:bodyPr>
          <a:lstStyle/>
          <a:p>
            <a:r>
              <a:rPr lang="en-GB" sz="1050" dirty="0">
                <a:latin typeface="Lato" panose="020B0604020202020204" charset="0"/>
                <a:cs typeface="Lato" panose="020B0604020202020204" charset="0"/>
              </a:rPr>
              <a:t>As </a:t>
            </a:r>
            <a:r>
              <a:rPr lang="en-GB" dirty="0">
                <a:latin typeface="Lato" panose="020B0604020202020204" charset="0"/>
                <a:cs typeface="Lato" panose="020B0604020202020204" charset="0"/>
              </a:rPr>
              <a:t>there is a lack of particle production data in the 1 – 13 GeV/c momentum range, results obtained by NA61/SHINE using this beamline could prove to be of great use in reducing the systematic uncertainties of many experiments such as [1]:</a:t>
            </a:r>
          </a:p>
          <a:p>
            <a:pPr marL="171450" indent="-171450">
              <a:buFont typeface="Arial" panose="020B0604020202020204" pitchFamily="34" charset="0"/>
              <a:buChar char="•"/>
            </a:pPr>
            <a:endParaRPr lang="en-GB" sz="1100" dirty="0">
              <a:latin typeface="Lato" panose="020B0604020202020204" charset="0"/>
              <a:cs typeface="Lato" panose="020B0604020202020204" charset="0"/>
            </a:endParaRPr>
          </a:p>
          <a:p>
            <a:pPr marL="171450" indent="-171450">
              <a:buFont typeface="Arial" panose="020B0604020202020204" pitchFamily="34" charset="0"/>
              <a:buChar char="•"/>
            </a:pPr>
            <a:r>
              <a:rPr lang="en-GB" sz="1100" dirty="0">
                <a:latin typeface="Lato" panose="020B0604020202020204" charset="0"/>
                <a:cs typeface="Lato" panose="020B0604020202020204" charset="0"/>
              </a:rPr>
              <a:t>T2K</a:t>
            </a:r>
          </a:p>
          <a:p>
            <a:pPr marL="171450" indent="-171450">
              <a:buFont typeface="Arial" panose="020B0604020202020204" pitchFamily="34" charset="0"/>
              <a:buChar char="•"/>
            </a:pPr>
            <a:r>
              <a:rPr lang="en-GB" sz="1100" dirty="0">
                <a:latin typeface="Lato" panose="020B0604020202020204" charset="0"/>
                <a:cs typeface="Lato" panose="020B0604020202020204" charset="0"/>
              </a:rPr>
              <a:t>DUNE</a:t>
            </a:r>
          </a:p>
          <a:p>
            <a:pPr marL="171450" indent="-171450">
              <a:buFont typeface="Arial" panose="020B0604020202020204" pitchFamily="34" charset="0"/>
              <a:buChar char="•"/>
            </a:pPr>
            <a:r>
              <a:rPr lang="en-GB" sz="1100" dirty="0">
                <a:latin typeface="Lato" panose="020B0604020202020204" charset="0"/>
                <a:cs typeface="Lato" panose="020B0604020202020204" charset="0"/>
              </a:rPr>
              <a:t>Hyper-K</a:t>
            </a:r>
          </a:p>
          <a:p>
            <a:pPr marL="171450" indent="-171450">
              <a:buFont typeface="Arial" panose="020B0604020202020204" pitchFamily="34" charset="0"/>
              <a:buChar char="•"/>
            </a:pPr>
            <a:r>
              <a:rPr lang="en-GB" sz="1100" dirty="0">
                <a:latin typeface="Lato" panose="020B0604020202020204" charset="0"/>
                <a:cs typeface="Lato" panose="020B0604020202020204" charset="0"/>
              </a:rPr>
              <a:t>JSNS2</a:t>
            </a:r>
          </a:p>
          <a:p>
            <a:pPr marL="171450" indent="-171450">
              <a:buFont typeface="Arial" panose="020B0604020202020204" pitchFamily="34" charset="0"/>
              <a:buChar char="•"/>
            </a:pPr>
            <a:r>
              <a:rPr lang="en-GB" sz="1100" dirty="0">
                <a:latin typeface="Lato" panose="020B0604020202020204" charset="0"/>
                <a:cs typeface="Lato" panose="020B0604020202020204" charset="0"/>
              </a:rPr>
              <a:t>COHERENT</a:t>
            </a:r>
          </a:p>
          <a:p>
            <a:pPr>
              <a:buFont typeface="Wingdings" panose="05000000000000000000" pitchFamily="2" charset="2"/>
              <a:buChar char="Ø"/>
            </a:pPr>
            <a:endParaRPr lang="en-GB" dirty="0">
              <a:latin typeface="Lato" panose="020B0604020202020204" charset="0"/>
              <a:cs typeface="Lato" panose="020B0604020202020204" charset="0"/>
            </a:endParaRPr>
          </a:p>
          <a:p>
            <a:endParaRPr lang="en-GB" sz="1050" dirty="0">
              <a:latin typeface="Lato" panose="020B0604020202020204" charset="0"/>
              <a:cs typeface="Lato" panose="020B0604020202020204" charset="0"/>
            </a:endParaRPr>
          </a:p>
        </p:txBody>
      </p:sp>
      <p:sp>
        <p:nvSpPr>
          <p:cNvPr id="11" name="Content Placeholder 1">
            <a:extLst>
              <a:ext uri="{FF2B5EF4-FFF2-40B4-BE49-F238E27FC236}">
                <a16:creationId xmlns:a16="http://schemas.microsoft.com/office/drawing/2014/main" id="{86DE9541-4CBD-4261-9040-98217F33135D}"/>
              </a:ext>
            </a:extLst>
          </p:cNvPr>
          <p:cNvSpPr txBox="1">
            <a:spLocks/>
          </p:cNvSpPr>
          <p:nvPr/>
        </p:nvSpPr>
        <p:spPr>
          <a:xfrm>
            <a:off x="257650" y="4378052"/>
            <a:ext cx="5672338" cy="754097"/>
          </a:xfrm>
          <a:prstGeom prst="rect">
            <a:avLst/>
          </a:prstGeom>
          <a:noFill/>
          <a:ln>
            <a:noFill/>
          </a:ln>
        </p:spPr>
        <p:txBody>
          <a:bodyPr spcFirstLastPara="1" wrap="square" lIns="91425" tIns="91425" rIns="91425" bIns="91425" anchor="t" anchorCtr="0">
            <a:normAutofit fontScale="550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spcBef>
                <a:spcPts val="450"/>
              </a:spcBef>
              <a:buFont typeface="Lato"/>
              <a:buNone/>
            </a:pPr>
            <a:r>
              <a:rPr lang="en-GB" sz="1200" dirty="0"/>
              <a:t>[1] “NA61/SHINE at Low Energy” workshop, December 2020</a:t>
            </a:r>
          </a:p>
          <a:p>
            <a:pPr marL="0" indent="0">
              <a:spcBef>
                <a:spcPts val="450"/>
              </a:spcBef>
              <a:buFont typeface="Lato"/>
              <a:buNone/>
            </a:pPr>
            <a:r>
              <a:rPr lang="en-GB" sz="1200" dirty="0"/>
              <a:t>Plot on left from: L. Fields, Overview and hadron production for LBNF/DUNE, “NA61 beyond 2020” workshop, July 2017</a:t>
            </a:r>
          </a:p>
          <a:p>
            <a:pPr marL="0" indent="0">
              <a:spcBef>
                <a:spcPts val="450"/>
              </a:spcBef>
              <a:buFont typeface="Lato"/>
              <a:buNone/>
            </a:pPr>
            <a:r>
              <a:rPr lang="en-GB" sz="1200" dirty="0"/>
              <a:t>Plots on right from: T2K Collaboration, K. Abe et al., "T2K neutrino flux prediction", in "Phys. Rev. D", vol. 87, p. 012001 (2013)</a:t>
            </a:r>
          </a:p>
        </p:txBody>
      </p:sp>
      <p:pic>
        <p:nvPicPr>
          <p:cNvPr id="2" name="Picture 1">
            <a:extLst>
              <a:ext uri="{FF2B5EF4-FFF2-40B4-BE49-F238E27FC236}">
                <a16:creationId xmlns:a16="http://schemas.microsoft.com/office/drawing/2014/main" id="{446A3F39-0E0B-F560-2FC3-80745C8A317D}"/>
              </a:ext>
            </a:extLst>
          </p:cNvPr>
          <p:cNvPicPr>
            <a:picLocks noChangeAspect="1"/>
          </p:cNvPicPr>
          <p:nvPr/>
        </p:nvPicPr>
        <p:blipFill>
          <a:blip r:embed="rId5"/>
          <a:stretch>
            <a:fillRect/>
          </a:stretch>
        </p:blipFill>
        <p:spPr>
          <a:xfrm>
            <a:off x="8431694" y="129531"/>
            <a:ext cx="596125" cy="513703"/>
          </a:xfrm>
          <a:prstGeom prst="rect">
            <a:avLst/>
          </a:prstGeom>
        </p:spPr>
      </p:pic>
    </p:spTree>
    <p:extLst>
      <p:ext uri="{BB962C8B-B14F-4D97-AF65-F5344CB8AC3E}">
        <p14:creationId xmlns:p14="http://schemas.microsoft.com/office/powerpoint/2010/main" val="135985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6" name="Google Shape;336;p27"/>
              <p:cNvSpPr txBox="1">
                <a:spLocks noGrp="1"/>
              </p:cNvSpPr>
              <p:nvPr>
                <p:ph type="body" idx="1"/>
              </p:nvPr>
            </p:nvSpPr>
            <p:spPr>
              <a:xfrm>
                <a:off x="1133153" y="1000854"/>
                <a:ext cx="6721477" cy="3696079"/>
              </a:xfrm>
              <a:prstGeom prst="rect">
                <a:avLst/>
              </a:prstGeom>
              <a:noFill/>
              <a:ln>
                <a:noFill/>
              </a:ln>
            </p:spPr>
            <p:txBody>
              <a:bodyPr spcFirstLastPara="1" wrap="square" lIns="91425" tIns="91425" rIns="91425" bIns="91425" anchor="t" anchorCtr="0">
                <a:noAutofit/>
              </a:bodyPr>
              <a:lstStyle/>
              <a:p>
                <a:pPr marL="0" indent="0">
                  <a:buNone/>
                </a:pPr>
                <a:r>
                  <a:rPr lang="en-GB" sz="1400" dirty="0">
                    <a:solidFill>
                      <a:schemeClr val="tx1">
                        <a:lumMod val="50000"/>
                      </a:schemeClr>
                    </a:solidFill>
                  </a:rPr>
                  <a:t>Primary protons with momenta of 40, 70,150, 240, 400</a:t>
                </a:r>
                <a:r>
                  <a:rPr lang="en-GB" sz="1400" b="1" dirty="0">
                    <a:solidFill>
                      <a:schemeClr val="tx1">
                        <a:lumMod val="50000"/>
                      </a:schemeClr>
                    </a:solidFill>
                  </a:rPr>
                  <a:t> </a:t>
                </a:r>
                <a:r>
                  <a:rPr lang="en-GB" sz="1400" dirty="0">
                    <a:solidFill>
                      <a:schemeClr val="tx1">
                        <a:lumMod val="50000"/>
                      </a:schemeClr>
                    </a:solidFill>
                  </a:rPr>
                  <a:t>GeV/c impinging on:</a:t>
                </a:r>
              </a:p>
              <a:p>
                <a:pPr marL="285750" indent="-285750"/>
                <a:r>
                  <a:rPr lang="en" sz="1400" b="1" dirty="0">
                    <a:solidFill>
                      <a:schemeClr val="tx1">
                        <a:lumMod val="50000"/>
                      </a:schemeClr>
                    </a:solidFill>
                  </a:rPr>
                  <a:t>Beryllium, </a:t>
                </a:r>
                <a:r>
                  <a:rPr lang="en-GB" sz="1400" b="1" dirty="0">
                    <a:solidFill>
                      <a:schemeClr val="tx1">
                        <a:lumMod val="50000"/>
                      </a:schemeClr>
                    </a:solidFill>
                  </a:rPr>
                  <a:t>Carbon, Graphite</a:t>
                </a:r>
                <a:r>
                  <a:rPr lang="en-GB" sz="1400" dirty="0">
                    <a:solidFill>
                      <a:schemeClr val="tx1">
                        <a:lumMod val="50000"/>
                      </a:schemeClr>
                    </a:solidFill>
                  </a:rPr>
                  <a:t> and </a:t>
                </a:r>
                <a:r>
                  <a:rPr lang="en-GB" sz="1400" b="1" dirty="0">
                    <a:solidFill>
                      <a:schemeClr val="tx1">
                        <a:lumMod val="50000"/>
                      </a:schemeClr>
                    </a:solidFill>
                  </a:rPr>
                  <a:t>Inconel </a:t>
                </a:r>
                <a:r>
                  <a:rPr lang="en-GB" sz="1400" dirty="0">
                    <a:solidFill>
                      <a:schemeClr val="tx1">
                        <a:lumMod val="50000"/>
                      </a:schemeClr>
                    </a:solidFill>
                  </a:rPr>
                  <a:t>cylindrical </a:t>
                </a:r>
                <a:r>
                  <a:rPr lang="en" sz="1400" dirty="0">
                    <a:solidFill>
                      <a:schemeClr val="tx1">
                        <a:lumMod val="50000"/>
                      </a:schemeClr>
                    </a:solidFill>
                  </a:rPr>
                  <a:t>targets (</a:t>
                </a:r>
                <a:r>
                  <a:rPr lang="en-GB" sz="1400" dirty="0">
                    <a:solidFill>
                      <a:schemeClr val="tx1">
                        <a:lumMod val="50000"/>
                      </a:schemeClr>
                    </a:solidFill>
                  </a:rPr>
                  <a:t>low Z)</a:t>
                </a:r>
                <a:endParaRPr lang="en" sz="1400" dirty="0">
                  <a:solidFill>
                    <a:schemeClr val="tx1">
                      <a:lumMod val="50000"/>
                    </a:schemeClr>
                  </a:solidFill>
                </a:endParaRPr>
              </a:p>
              <a:p>
                <a:pPr marL="742950" lvl="1" indent="-285750">
                  <a:buFont typeface="Arial" panose="020B0604020202020204" pitchFamily="34" charset="0"/>
                  <a:buChar char="•"/>
                </a:pPr>
                <a:r>
                  <a:rPr lang="en-GB" sz="1400" dirty="0">
                    <a:solidFill>
                      <a:schemeClr val="tx1">
                        <a:lumMod val="50000"/>
                      </a:schemeClr>
                    </a:solidFill>
                  </a:rPr>
                  <a:t>W</a:t>
                </a:r>
                <a:r>
                  <a:rPr lang="en" sz="1400" dirty="0">
                    <a:solidFill>
                      <a:schemeClr val="tx1">
                        <a:lumMod val="50000"/>
                      </a:schemeClr>
                    </a:solidFill>
                  </a:rPr>
                  <a:t>ith a lengt</a:t>
                </a:r>
                <a:r>
                  <a:rPr lang="en-GB" sz="1400" dirty="0">
                    <a:solidFill>
                      <a:schemeClr val="tx1">
                        <a:lumMod val="50000"/>
                      </a:schemeClr>
                    </a:solidFill>
                  </a:rPr>
                  <a:t>h</a:t>
                </a:r>
                <a:r>
                  <a:rPr lang="en" sz="1400" dirty="0">
                    <a:solidFill>
                      <a:schemeClr val="tx1">
                        <a:lumMod val="50000"/>
                      </a:schemeClr>
                    </a:solidFill>
                  </a:rPr>
                  <a:t> of 5, 10, 20, 35, 50, 80, 110, 140 cm</a:t>
                </a:r>
              </a:p>
              <a:p>
                <a:pPr marL="742950" lvl="1" indent="-285750">
                  <a:buFont typeface="Arial" panose="020B0604020202020204" pitchFamily="34" charset="0"/>
                  <a:buChar char="•"/>
                </a:pPr>
                <a:r>
                  <a:rPr lang="en" sz="1400" dirty="0">
                    <a:solidFill>
                      <a:schemeClr val="tx1">
                        <a:lumMod val="50000"/>
                      </a:schemeClr>
                    </a:solidFill>
                  </a:rPr>
                  <a:t>A radius of 10, 15, 20, 25, 30 mm</a:t>
                </a:r>
                <a:endParaRPr lang="en-GB" sz="1400" dirty="0">
                  <a:solidFill>
                    <a:schemeClr val="tx1">
                      <a:lumMod val="50000"/>
                    </a:schemeClr>
                  </a:solidFill>
                </a:endParaRPr>
              </a:p>
              <a:p>
                <a:pPr marL="285750" indent="-285750"/>
                <a:r>
                  <a:rPr lang="en-GB" sz="1400" b="1" dirty="0">
                    <a:solidFill>
                      <a:schemeClr val="tx1">
                        <a:lumMod val="50000"/>
                      </a:schemeClr>
                    </a:solidFill>
                  </a:rPr>
                  <a:t>Tungsten, Gold </a:t>
                </a:r>
                <a:r>
                  <a:rPr lang="en-GB" sz="1400" dirty="0">
                    <a:solidFill>
                      <a:schemeClr val="tx1">
                        <a:lumMod val="50000"/>
                      </a:schemeClr>
                    </a:solidFill>
                  </a:rPr>
                  <a:t>and </a:t>
                </a:r>
                <a:r>
                  <a:rPr lang="en-GB" sz="1400" b="1" dirty="0">
                    <a:solidFill>
                      <a:schemeClr val="tx1">
                        <a:lumMod val="50000"/>
                      </a:schemeClr>
                    </a:solidFill>
                  </a:rPr>
                  <a:t>Copper</a:t>
                </a:r>
                <a:r>
                  <a:rPr lang="en-GB" sz="1400" dirty="0">
                    <a:solidFill>
                      <a:schemeClr val="tx1">
                        <a:lumMod val="50000"/>
                      </a:schemeClr>
                    </a:solidFill>
                  </a:rPr>
                  <a:t> cylindrical targets (high Z)</a:t>
                </a:r>
              </a:p>
              <a:p>
                <a:pPr marL="742950" lvl="1" indent="-285750">
                  <a:buFont typeface="Arial" panose="020B0604020202020204" pitchFamily="34" charset="0"/>
                  <a:buChar char="•"/>
                </a:pPr>
                <a:r>
                  <a:rPr lang="en-GB" sz="1400" dirty="0">
                    <a:solidFill>
                      <a:schemeClr val="tx1">
                        <a:lumMod val="50000"/>
                      </a:schemeClr>
                    </a:solidFill>
                  </a:rPr>
                  <a:t>W</a:t>
                </a:r>
                <a:r>
                  <a:rPr lang="en" sz="1400" dirty="0">
                    <a:solidFill>
                      <a:schemeClr val="tx1">
                        <a:lumMod val="50000"/>
                      </a:schemeClr>
                    </a:solidFill>
                  </a:rPr>
                  <a:t>ith a lengt</a:t>
                </a:r>
                <a:r>
                  <a:rPr lang="en-GB" sz="1400" dirty="0">
                    <a:solidFill>
                      <a:schemeClr val="tx1">
                        <a:lumMod val="50000"/>
                      </a:schemeClr>
                    </a:solidFill>
                  </a:rPr>
                  <a:t>h</a:t>
                </a:r>
                <a:r>
                  <a:rPr lang="en" sz="1400" dirty="0">
                    <a:solidFill>
                      <a:schemeClr val="tx1">
                        <a:lumMod val="50000"/>
                      </a:schemeClr>
                    </a:solidFill>
                  </a:rPr>
                  <a:t> of 1, 3, 5, 8, 10, 12, 15, 18, 20, 25, 30 </a:t>
                </a:r>
                <a:r>
                  <a:rPr lang="en-GB" sz="1400" dirty="0">
                    <a:solidFill>
                      <a:schemeClr val="tx1">
                        <a:lumMod val="50000"/>
                      </a:schemeClr>
                    </a:solidFill>
                  </a:rPr>
                  <a:t>cm</a:t>
                </a:r>
                <a:endParaRPr lang="en" sz="1400" dirty="0">
                  <a:solidFill>
                    <a:schemeClr val="tx1">
                      <a:lumMod val="50000"/>
                    </a:schemeClr>
                  </a:solidFill>
                </a:endParaRPr>
              </a:p>
              <a:p>
                <a:pPr marL="742950" lvl="1" indent="-285750">
                  <a:buFont typeface="Arial" panose="020B0604020202020204" pitchFamily="34" charset="0"/>
                  <a:buChar char="•"/>
                </a:pPr>
                <a:r>
                  <a:rPr lang="en" sz="1400" dirty="0">
                    <a:solidFill>
                      <a:schemeClr val="tx1">
                        <a:lumMod val="50000"/>
                      </a:schemeClr>
                    </a:solidFill>
                  </a:rPr>
                  <a:t>A radius of 10, 15, 20, 25, 30 mm</a:t>
                </a:r>
              </a:p>
              <a:p>
                <a:pPr marL="457200" lvl="1" indent="0">
                  <a:buNone/>
                </a:pPr>
                <a:endParaRPr lang="en" sz="1400" dirty="0">
                  <a:solidFill>
                    <a:schemeClr val="tx1">
                      <a:lumMod val="50000"/>
                    </a:schemeClr>
                  </a:solidFill>
                </a:endParaRPr>
              </a:p>
              <a:p>
                <a:pPr marL="0" indent="0">
                  <a:buNone/>
                </a:pPr>
                <a:r>
                  <a:rPr lang="en" sz="1400" dirty="0">
                    <a:solidFill>
                      <a:schemeClr val="tx1">
                        <a:lumMod val="50000"/>
                      </a:schemeClr>
                    </a:solidFill>
                  </a:rPr>
                  <a:t>All simulations with 100 000 primary protons each. </a:t>
                </a:r>
                <a:r>
                  <a:rPr lang="en-GB" sz="1400" dirty="0">
                    <a:solidFill>
                      <a:schemeClr val="tx1">
                        <a:lumMod val="50000"/>
                      </a:schemeClr>
                    </a:solidFill>
                  </a:rPr>
                  <a:t>In the analysis we have assumed a ±10% momentum acceptance (</a:t>
                </a:r>
                <a:r>
                  <a:rPr lang="el-GR" sz="1400" dirty="0">
                    <a:solidFill>
                      <a:schemeClr val="tx1">
                        <a:lumMod val="50000"/>
                      </a:schemeClr>
                    </a:solidFill>
                  </a:rPr>
                  <a:t>Δ</a:t>
                </a:r>
                <a:r>
                  <a:rPr lang="en-GB" sz="1400" dirty="0">
                    <a:solidFill>
                      <a:schemeClr val="tx1">
                        <a:lumMod val="50000"/>
                      </a:schemeClr>
                    </a:solidFill>
                  </a:rPr>
                  <a:t>p/p) and a ±20 </a:t>
                </a:r>
                <a:r>
                  <a:rPr lang="en-GB" sz="1400" dirty="0" err="1">
                    <a:solidFill>
                      <a:schemeClr val="tx1">
                        <a:lumMod val="50000"/>
                      </a:schemeClr>
                    </a:solidFill>
                  </a:rPr>
                  <a:t>mrad</a:t>
                </a:r>
                <a:r>
                  <a:rPr lang="en-GB" sz="1400" dirty="0">
                    <a:solidFill>
                      <a:schemeClr val="tx1">
                        <a:lumMod val="50000"/>
                      </a:schemeClr>
                    </a:solidFill>
                  </a:rPr>
                  <a:t> angular acceptance ( arctan(</a:t>
                </a:r>
                <a14:m>
                  <m:oMath xmlns:m="http://schemas.openxmlformats.org/officeDocument/2006/math">
                    <m:f>
                      <m:fPr>
                        <m:ctrlPr>
                          <a:rPr lang="ar-AE" sz="1400" i="1">
                            <a:solidFill>
                              <a:schemeClr val="tx1">
                                <a:lumMod val="50000"/>
                              </a:schemeClr>
                            </a:solidFill>
                            <a:latin typeface="Cambria Math" panose="02040503050406030204" pitchFamily="18" charset="0"/>
                          </a:rPr>
                        </m:ctrlPr>
                      </m:fPr>
                      <m:num>
                        <m:sSub>
                          <m:sSubPr>
                            <m:ctrlPr>
                              <a:rPr lang="ar-AE" sz="1400" i="1">
                                <a:solidFill>
                                  <a:schemeClr val="tx1">
                                    <a:lumMod val="50000"/>
                                  </a:schemeClr>
                                </a:solidFill>
                                <a:latin typeface="Cambria Math" panose="02040503050406030204" pitchFamily="18" charset="0"/>
                              </a:rPr>
                            </m:ctrlPr>
                          </m:sSubPr>
                          <m:e>
                            <m:r>
                              <a:rPr lang="ar-AE" sz="1400">
                                <a:solidFill>
                                  <a:schemeClr val="tx1">
                                    <a:lumMod val="50000"/>
                                  </a:schemeClr>
                                </a:solidFill>
                                <a:latin typeface="Cambria Math" panose="02040503050406030204" pitchFamily="18" charset="0"/>
                              </a:rPr>
                              <m:t>𝑝</m:t>
                            </m:r>
                          </m:e>
                          <m:sub>
                            <m:r>
                              <a:rPr lang="en-GB" sz="1400" i="1">
                                <a:solidFill>
                                  <a:schemeClr val="tx1">
                                    <a:lumMod val="50000"/>
                                  </a:schemeClr>
                                </a:solidFill>
                                <a:latin typeface="Cambria Math" panose="02040503050406030204" pitchFamily="18" charset="0"/>
                              </a:rPr>
                              <m:t>𝑥</m:t>
                            </m:r>
                          </m:sub>
                        </m:sSub>
                      </m:num>
                      <m:den>
                        <m:sSub>
                          <m:sSubPr>
                            <m:ctrlPr>
                              <a:rPr lang="ar-AE" sz="1400" i="1">
                                <a:solidFill>
                                  <a:schemeClr val="tx1">
                                    <a:lumMod val="50000"/>
                                  </a:schemeClr>
                                </a:solidFill>
                                <a:latin typeface="Cambria Math" panose="02040503050406030204" pitchFamily="18" charset="0"/>
                              </a:rPr>
                            </m:ctrlPr>
                          </m:sSubPr>
                          <m:e>
                            <m:r>
                              <a:rPr lang="ar-AE" sz="1400">
                                <a:solidFill>
                                  <a:schemeClr val="tx1">
                                    <a:lumMod val="50000"/>
                                  </a:schemeClr>
                                </a:solidFill>
                                <a:latin typeface="Cambria Math" panose="02040503050406030204" pitchFamily="18" charset="0"/>
                              </a:rPr>
                              <m:t>𝑝</m:t>
                            </m:r>
                          </m:e>
                          <m:sub>
                            <m:r>
                              <a:rPr lang="ar-AE" sz="1400">
                                <a:solidFill>
                                  <a:schemeClr val="tx1">
                                    <a:lumMod val="50000"/>
                                  </a:schemeClr>
                                </a:solidFill>
                                <a:latin typeface="Cambria Math" panose="02040503050406030204" pitchFamily="18" charset="0"/>
                              </a:rPr>
                              <m:t>𝑧</m:t>
                            </m:r>
                          </m:sub>
                        </m:sSub>
                      </m:den>
                    </m:f>
                    <m:r>
                      <a:rPr lang="ar-AE" sz="1400">
                        <a:solidFill>
                          <a:schemeClr val="tx1">
                            <a:lumMod val="50000"/>
                          </a:schemeClr>
                        </a:solidFill>
                        <a:latin typeface="Cambria Math" panose="02040503050406030204" pitchFamily="18" charset="0"/>
                      </a:rPr>
                      <m:t>)</m:t>
                    </m:r>
                  </m:oMath>
                </a14:m>
                <a:r>
                  <a:rPr lang="en-GB" sz="1400" dirty="0">
                    <a:solidFill>
                      <a:schemeClr val="tx1">
                        <a:lumMod val="50000"/>
                      </a:schemeClr>
                    </a:solidFill>
                  </a:rPr>
                  <a:t> ) for the low energy beam line. All plots shown in the body of the presentation also take into consideration particle decay, assuming a length of 30 m</a:t>
                </a:r>
              </a:p>
            </p:txBody>
          </p:sp>
        </mc:Choice>
        <mc:Fallback xmlns="">
          <p:sp>
            <p:nvSpPr>
              <p:cNvPr id="336" name="Google Shape;336;p27"/>
              <p:cNvSpPr txBox="1">
                <a:spLocks noGrp="1" noRot="1" noChangeAspect="1" noMove="1" noResize="1" noEditPoints="1" noAdjustHandles="1" noChangeArrowheads="1" noChangeShapeType="1" noTextEdit="1"/>
              </p:cNvSpPr>
              <p:nvPr>
                <p:ph type="body" idx="1"/>
              </p:nvPr>
            </p:nvSpPr>
            <p:spPr>
              <a:xfrm>
                <a:off x="1133153" y="1000854"/>
                <a:ext cx="6721477" cy="3696079"/>
              </a:xfrm>
              <a:prstGeom prst="rect">
                <a:avLst/>
              </a:prstGeom>
              <a:blipFill>
                <a:blip r:embed="rId3"/>
                <a:stretch>
                  <a:fillRect l="-907"/>
                </a:stretch>
              </a:blipFill>
              <a:ln>
                <a:noFill/>
              </a:ln>
            </p:spPr>
            <p:txBody>
              <a:bodyPr/>
              <a:lstStyle/>
              <a:p>
                <a:r>
                  <a:rPr lang="en-GB">
                    <a:noFill/>
                  </a:rPr>
                  <a:t> </a:t>
                </a:r>
              </a:p>
            </p:txBody>
          </p:sp>
        </mc:Fallback>
      </mc:AlternateContent>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Library of targets and Analysis </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sp>
        <p:nvSpPr>
          <p:cNvPr id="6" name="Google Shape;359;p29">
            <a:extLst>
              <a:ext uri="{FF2B5EF4-FFF2-40B4-BE49-F238E27FC236}">
                <a16:creationId xmlns:a16="http://schemas.microsoft.com/office/drawing/2014/main" id="{52C6C4E9-9E84-4DDD-A18E-4B8263299444}"/>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2" name="Picture 1">
            <a:extLst>
              <a:ext uri="{FF2B5EF4-FFF2-40B4-BE49-F238E27FC236}">
                <a16:creationId xmlns:a16="http://schemas.microsoft.com/office/drawing/2014/main" id="{A8A9CB28-E877-5E79-C2E2-7157BA3EC580}"/>
              </a:ext>
            </a:extLst>
          </p:cNvPr>
          <p:cNvPicPr>
            <a:picLocks noChangeAspect="1"/>
          </p:cNvPicPr>
          <p:nvPr/>
        </p:nvPicPr>
        <p:blipFill>
          <a:blip r:embed="rId4"/>
          <a:stretch>
            <a:fillRect/>
          </a:stretch>
        </p:blipFill>
        <p:spPr>
          <a:xfrm>
            <a:off x="8431694" y="137088"/>
            <a:ext cx="596125" cy="513703"/>
          </a:xfrm>
          <a:prstGeom prst="rect">
            <a:avLst/>
          </a:prstGeom>
        </p:spPr>
      </p:pic>
    </p:spTree>
    <p:extLst>
      <p:ext uri="{BB962C8B-B14F-4D97-AF65-F5344CB8AC3E}">
        <p14:creationId xmlns:p14="http://schemas.microsoft.com/office/powerpoint/2010/main" val="234351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5" name="Picture 4">
            <a:extLst>
              <a:ext uri="{FF2B5EF4-FFF2-40B4-BE49-F238E27FC236}">
                <a16:creationId xmlns:a16="http://schemas.microsoft.com/office/drawing/2014/main" id="{7F4D0BBB-F37A-4F00-A38B-831AE6CD0D90}"/>
              </a:ext>
            </a:extLst>
          </p:cNvPr>
          <p:cNvPicPr>
            <a:picLocks noChangeAspect="1"/>
          </p:cNvPicPr>
          <p:nvPr/>
        </p:nvPicPr>
        <p:blipFill rotWithShape="1">
          <a:blip r:embed="rId3"/>
          <a:srcRect l="5082" t="7995" r="8379" b="5391"/>
          <a:stretch/>
        </p:blipFill>
        <p:spPr>
          <a:xfrm>
            <a:off x="283993" y="976967"/>
            <a:ext cx="4225663" cy="2819571"/>
          </a:xfrm>
          <a:prstGeom prst="rect">
            <a:avLst/>
          </a:prstGeom>
        </p:spPr>
      </p:pic>
      <p:sp>
        <p:nvSpPr>
          <p:cNvPr id="394" name="Google Shape;394;p33"/>
          <p:cNvSpPr txBox="1"/>
          <p:nvPr/>
        </p:nvSpPr>
        <p:spPr>
          <a:xfrm>
            <a:off x="659781" y="213918"/>
            <a:ext cx="4902819" cy="655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6"/>
              </a:buClr>
              <a:buSzPts val="3200"/>
              <a:buFont typeface="Raleway"/>
              <a:buNone/>
            </a:pPr>
            <a:r>
              <a:rPr lang="en" sz="2400" b="0" i="0" u="none" strike="noStrike" cap="none" dirty="0">
                <a:solidFill>
                  <a:schemeClr val="accent6"/>
                </a:solidFill>
                <a:latin typeface="Raleway"/>
                <a:ea typeface="Raleway"/>
                <a:cs typeface="Raleway"/>
                <a:sym typeface="Raleway"/>
              </a:rPr>
              <a:t>Expected </a:t>
            </a:r>
            <a:r>
              <a:rPr lang="en-GB" sz="2400" b="0" i="0" u="none" strike="noStrike" cap="none" dirty="0">
                <a:solidFill>
                  <a:schemeClr val="accent6"/>
                </a:solidFill>
                <a:latin typeface="Raleway"/>
                <a:ea typeface="Raleway"/>
                <a:cs typeface="Raleway"/>
                <a:sym typeface="Raleway"/>
              </a:rPr>
              <a:t>survival</a:t>
            </a:r>
            <a:r>
              <a:rPr lang="en" sz="2400" b="0" i="0" u="none" strike="noStrike" cap="none" dirty="0">
                <a:solidFill>
                  <a:schemeClr val="accent6"/>
                </a:solidFill>
                <a:latin typeface="Raleway"/>
                <a:ea typeface="Raleway"/>
                <a:cs typeface="Raleway"/>
                <a:sym typeface="Raleway"/>
              </a:rPr>
              <a:t> in beamline</a:t>
            </a:r>
            <a:endParaRPr sz="2400" b="0" i="0" u="none" strike="noStrike" cap="none" dirty="0">
              <a:solidFill>
                <a:schemeClr val="accent6"/>
              </a:solidFill>
              <a:latin typeface="Raleway"/>
              <a:ea typeface="Raleway"/>
              <a:cs typeface="Raleway"/>
              <a:sym typeface="Raleway"/>
            </a:endParaRPr>
          </a:p>
        </p:txBody>
      </p:sp>
      <p:sp>
        <p:nvSpPr>
          <p:cNvPr id="398" name="Google Shape;398;p33"/>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21</a:t>
            </a:fld>
            <a:endParaRPr/>
          </a:p>
        </p:txBody>
      </p:sp>
      <p:sp>
        <p:nvSpPr>
          <p:cNvPr id="399" name="Google Shape;399;p33"/>
          <p:cNvSpPr txBox="1">
            <a:spLocks noGrp="1"/>
          </p:cNvSpPr>
          <p:nvPr>
            <p:ph type="ftr" idx="11"/>
          </p:nvPr>
        </p:nvSpPr>
        <p:spPr>
          <a:xfrm>
            <a:off x="5624750" y="4709204"/>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a:t>C. A. Mussolini, N. Charitonidis</a:t>
            </a:r>
            <a:endParaRPr/>
          </a:p>
        </p:txBody>
      </p:sp>
      <p:sp>
        <p:nvSpPr>
          <p:cNvPr id="8" name="Google Shape;336;p27">
            <a:extLst>
              <a:ext uri="{FF2B5EF4-FFF2-40B4-BE49-F238E27FC236}">
                <a16:creationId xmlns:a16="http://schemas.microsoft.com/office/drawing/2014/main" id="{484A875E-FFD6-4137-9277-F1E90A3C5760}"/>
              </a:ext>
            </a:extLst>
          </p:cNvPr>
          <p:cNvSpPr txBox="1">
            <a:spLocks noGrp="1"/>
          </p:cNvSpPr>
          <p:nvPr>
            <p:ph type="body" idx="1"/>
          </p:nvPr>
        </p:nvSpPr>
        <p:spPr>
          <a:xfrm>
            <a:off x="474133" y="3796538"/>
            <a:ext cx="8195733" cy="912666"/>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SzPts val="2000"/>
              <a:buChar char="▷"/>
            </a:pPr>
            <a:r>
              <a:rPr lang="en-GB" sz="1400" dirty="0">
                <a:solidFill>
                  <a:schemeClr val="tx1">
                    <a:lumMod val="50000"/>
                  </a:schemeClr>
                </a:solidFill>
              </a:rPr>
              <a:t>With a 30 meter beamline we expect a survival of above 75% for pions at all energies</a:t>
            </a:r>
          </a:p>
          <a:p>
            <a:pPr marL="285750" lvl="0" indent="-285750"/>
            <a:r>
              <a:rPr lang="en-GB" sz="1400" dirty="0">
                <a:solidFill>
                  <a:schemeClr val="tx1">
                    <a:lumMod val="50000"/>
                  </a:schemeClr>
                </a:solidFill>
              </a:rPr>
              <a:t>For Kaons, we expect a survival of 13.6% @ 2 GeV/c, 36.9% @ 4 GeV/c, 51.4% @ 6 GeV/c</a:t>
            </a:r>
            <a:endParaRPr sz="1400" dirty="0">
              <a:solidFill>
                <a:schemeClr val="tx1">
                  <a:lumMod val="50000"/>
                </a:schemeClr>
              </a:solidFill>
            </a:endParaRPr>
          </a:p>
        </p:txBody>
      </p:sp>
      <p:pic>
        <p:nvPicPr>
          <p:cNvPr id="3" name="Picture 2">
            <a:extLst>
              <a:ext uri="{FF2B5EF4-FFF2-40B4-BE49-F238E27FC236}">
                <a16:creationId xmlns:a16="http://schemas.microsoft.com/office/drawing/2014/main" id="{3D1F39EC-B8C8-4908-B701-07FE8C3D0B4E}"/>
              </a:ext>
            </a:extLst>
          </p:cNvPr>
          <p:cNvPicPr>
            <a:picLocks noChangeAspect="1"/>
          </p:cNvPicPr>
          <p:nvPr/>
        </p:nvPicPr>
        <p:blipFill rotWithShape="1">
          <a:blip r:embed="rId4"/>
          <a:srcRect l="6437" t="7777" r="8956" b="5595"/>
          <a:stretch/>
        </p:blipFill>
        <p:spPr>
          <a:xfrm>
            <a:off x="4585857" y="963187"/>
            <a:ext cx="4163288" cy="2841862"/>
          </a:xfrm>
          <a:prstGeom prst="rect">
            <a:avLst/>
          </a:prstGeom>
        </p:spPr>
      </p:pic>
      <p:pic>
        <p:nvPicPr>
          <p:cNvPr id="2" name="Picture 1">
            <a:extLst>
              <a:ext uri="{FF2B5EF4-FFF2-40B4-BE49-F238E27FC236}">
                <a16:creationId xmlns:a16="http://schemas.microsoft.com/office/drawing/2014/main" id="{1F33424C-B78C-7C4E-4C49-EAB50CEBC670}"/>
              </a:ext>
            </a:extLst>
          </p:cNvPr>
          <p:cNvPicPr>
            <a:picLocks noChangeAspect="1"/>
          </p:cNvPicPr>
          <p:nvPr/>
        </p:nvPicPr>
        <p:blipFill>
          <a:blip r:embed="rId5"/>
          <a:stretch>
            <a:fillRect/>
          </a:stretch>
        </p:blipFill>
        <p:spPr>
          <a:xfrm>
            <a:off x="8431694" y="129531"/>
            <a:ext cx="596125" cy="5137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22</a:t>
            </a:fld>
            <a:endParaRPr/>
          </a:p>
        </p:txBody>
      </p:sp>
      <p:sp>
        <p:nvSpPr>
          <p:cNvPr id="14" name="Google Shape;337;p27">
            <a:extLst>
              <a:ext uri="{FF2B5EF4-FFF2-40B4-BE49-F238E27FC236}">
                <a16:creationId xmlns:a16="http://schemas.microsoft.com/office/drawing/2014/main" id="{02F7F5FA-00FF-42D4-9CFC-55D6A6CE24FE}"/>
              </a:ext>
            </a:extLst>
          </p:cNvPr>
          <p:cNvSpPr txBox="1">
            <a:spLocks noGrp="1"/>
          </p:cNvSpPr>
          <p:nvPr>
            <p:ph type="title"/>
          </p:nvPr>
        </p:nvSpPr>
        <p:spPr>
          <a:xfrm>
            <a:off x="448391" y="-297166"/>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Effects of primary momentum (High Z)</a:t>
            </a:r>
            <a:endParaRPr dirty="0"/>
          </a:p>
        </p:txBody>
      </p:sp>
      <p:sp>
        <p:nvSpPr>
          <p:cNvPr id="11" name="Google Shape;336;p27">
            <a:extLst>
              <a:ext uri="{FF2B5EF4-FFF2-40B4-BE49-F238E27FC236}">
                <a16:creationId xmlns:a16="http://schemas.microsoft.com/office/drawing/2014/main" id="{57A34718-1502-45FD-B7E6-CF00D0A7FB98}"/>
              </a:ext>
            </a:extLst>
          </p:cNvPr>
          <p:cNvSpPr txBox="1">
            <a:spLocks/>
          </p:cNvSpPr>
          <p:nvPr/>
        </p:nvSpPr>
        <p:spPr>
          <a:xfrm>
            <a:off x="663425" y="3692626"/>
            <a:ext cx="6934200" cy="20608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600" b="1" dirty="0"/>
              <a:t>Primary momentum</a:t>
            </a:r>
            <a:endParaRPr lang="en-GB" dirty="0"/>
          </a:p>
          <a:p>
            <a:pPr marL="285750" indent="-285750"/>
            <a:r>
              <a:rPr lang="en-GB" sz="1400" dirty="0">
                <a:solidFill>
                  <a:schemeClr val="tx1">
                    <a:lumMod val="50000"/>
                  </a:schemeClr>
                </a:solidFill>
              </a:rPr>
              <a:t>Considering </a:t>
            </a:r>
            <a:r>
              <a:rPr lang="en-GB" sz="1400" b="1" dirty="0">
                <a:solidFill>
                  <a:schemeClr val="tx1">
                    <a:lumMod val="50000"/>
                  </a:schemeClr>
                </a:solidFill>
              </a:rPr>
              <a:t>a realistic </a:t>
            </a:r>
            <a:r>
              <a:rPr lang="en-GB" sz="1400" dirty="0">
                <a:solidFill>
                  <a:schemeClr val="tx1">
                    <a:lumMod val="50000"/>
                  </a:schemeClr>
                </a:solidFill>
              </a:rPr>
              <a:t>beam on 15 cm long targets</a:t>
            </a:r>
          </a:p>
          <a:p>
            <a:pPr marL="285750" indent="-285750"/>
            <a:r>
              <a:rPr lang="en-GB" sz="1400" dirty="0">
                <a:solidFill>
                  <a:schemeClr val="tx1">
                    <a:lumMod val="50000"/>
                  </a:schemeClr>
                </a:solidFill>
              </a:rPr>
              <a:t>Trade off between high particle yields and beam composition</a:t>
            </a:r>
          </a:p>
          <a:p>
            <a:pPr marL="285750" indent="-285750"/>
            <a:r>
              <a:rPr lang="en-GB" sz="1400" dirty="0">
                <a:solidFill>
                  <a:schemeClr val="tx1">
                    <a:lumMod val="50000"/>
                  </a:schemeClr>
                </a:solidFill>
              </a:rPr>
              <a:t>Electron suppression may be necessary</a:t>
            </a:r>
          </a:p>
        </p:txBody>
      </p:sp>
      <p:sp>
        <p:nvSpPr>
          <p:cNvPr id="7" name="Google Shape;359;p29">
            <a:extLst>
              <a:ext uri="{FF2B5EF4-FFF2-40B4-BE49-F238E27FC236}">
                <a16:creationId xmlns:a16="http://schemas.microsoft.com/office/drawing/2014/main" id="{E07720C3-4B8D-4542-A0EF-3A43064A27F6}"/>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4" name="Picture 3" descr="A close up of a map&#10;&#10;Description automatically generated">
            <a:extLst>
              <a:ext uri="{FF2B5EF4-FFF2-40B4-BE49-F238E27FC236}">
                <a16:creationId xmlns:a16="http://schemas.microsoft.com/office/drawing/2014/main" id="{3F035AA6-46C7-4045-BA11-81E7D97D836A}"/>
              </a:ext>
            </a:extLst>
          </p:cNvPr>
          <p:cNvPicPr>
            <a:picLocks noChangeAspect="1"/>
          </p:cNvPicPr>
          <p:nvPr/>
        </p:nvPicPr>
        <p:blipFill>
          <a:blip r:embed="rId3"/>
          <a:stretch>
            <a:fillRect/>
          </a:stretch>
        </p:blipFill>
        <p:spPr>
          <a:xfrm>
            <a:off x="1565596" y="794174"/>
            <a:ext cx="6012808" cy="3142800"/>
          </a:xfrm>
          <a:prstGeom prst="rect">
            <a:avLst/>
          </a:prstGeom>
        </p:spPr>
      </p:pic>
      <p:pic>
        <p:nvPicPr>
          <p:cNvPr id="2" name="Picture 1">
            <a:extLst>
              <a:ext uri="{FF2B5EF4-FFF2-40B4-BE49-F238E27FC236}">
                <a16:creationId xmlns:a16="http://schemas.microsoft.com/office/drawing/2014/main" id="{10A5304C-F097-64C6-28D4-86928408A409}"/>
              </a:ext>
            </a:extLst>
          </p:cNvPr>
          <p:cNvPicPr>
            <a:picLocks noChangeAspect="1"/>
          </p:cNvPicPr>
          <p:nvPr/>
        </p:nvPicPr>
        <p:blipFill>
          <a:blip r:embed="rId4"/>
          <a:stretch>
            <a:fillRect/>
          </a:stretch>
        </p:blipFill>
        <p:spPr>
          <a:xfrm>
            <a:off x="8431694" y="129531"/>
            <a:ext cx="596125" cy="513703"/>
          </a:xfrm>
          <a:prstGeom prst="rect">
            <a:avLst/>
          </a:prstGeom>
        </p:spPr>
      </p:pic>
    </p:spTree>
    <p:extLst>
      <p:ext uri="{BB962C8B-B14F-4D97-AF65-F5344CB8AC3E}">
        <p14:creationId xmlns:p14="http://schemas.microsoft.com/office/powerpoint/2010/main" val="376492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23</a:t>
            </a:fld>
            <a:endParaRPr/>
          </a:p>
        </p:txBody>
      </p:sp>
      <p:sp>
        <p:nvSpPr>
          <p:cNvPr id="14" name="Google Shape;337;p27">
            <a:extLst>
              <a:ext uri="{FF2B5EF4-FFF2-40B4-BE49-F238E27FC236}">
                <a16:creationId xmlns:a16="http://schemas.microsoft.com/office/drawing/2014/main" id="{02F7F5FA-00FF-42D4-9CFC-55D6A6CE24FE}"/>
              </a:ext>
            </a:extLst>
          </p:cNvPr>
          <p:cNvSpPr txBox="1">
            <a:spLocks noGrp="1"/>
          </p:cNvSpPr>
          <p:nvPr>
            <p:ph type="title"/>
          </p:nvPr>
        </p:nvSpPr>
        <p:spPr>
          <a:xfrm>
            <a:off x="448391" y="-297166"/>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Effects of primary momentum (Low Z)</a:t>
            </a:r>
            <a:endParaRPr dirty="0"/>
          </a:p>
        </p:txBody>
      </p:sp>
      <p:sp>
        <p:nvSpPr>
          <p:cNvPr id="11" name="Google Shape;336;p27">
            <a:extLst>
              <a:ext uri="{FF2B5EF4-FFF2-40B4-BE49-F238E27FC236}">
                <a16:creationId xmlns:a16="http://schemas.microsoft.com/office/drawing/2014/main" id="{57A34718-1502-45FD-B7E6-CF00D0A7FB98}"/>
              </a:ext>
            </a:extLst>
          </p:cNvPr>
          <p:cNvSpPr txBox="1">
            <a:spLocks/>
          </p:cNvSpPr>
          <p:nvPr/>
        </p:nvSpPr>
        <p:spPr>
          <a:xfrm>
            <a:off x="663425" y="3692626"/>
            <a:ext cx="6934200" cy="20608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600" b="1" dirty="0"/>
              <a:t>Primary momentum</a:t>
            </a:r>
            <a:endParaRPr lang="en-GB" dirty="0"/>
          </a:p>
          <a:p>
            <a:pPr marL="285750" indent="-285750"/>
            <a:r>
              <a:rPr lang="en-GB" sz="1400" dirty="0">
                <a:solidFill>
                  <a:schemeClr val="tx1">
                    <a:lumMod val="50000"/>
                  </a:schemeClr>
                </a:solidFill>
              </a:rPr>
              <a:t>Considering </a:t>
            </a:r>
            <a:r>
              <a:rPr lang="en-GB" sz="1400" b="1" dirty="0">
                <a:solidFill>
                  <a:schemeClr val="tx1">
                    <a:lumMod val="50000"/>
                  </a:schemeClr>
                </a:solidFill>
              </a:rPr>
              <a:t>a realistic </a:t>
            </a:r>
            <a:r>
              <a:rPr lang="en-GB" sz="1400" dirty="0">
                <a:solidFill>
                  <a:schemeClr val="tx1">
                    <a:lumMod val="50000"/>
                  </a:schemeClr>
                </a:solidFill>
              </a:rPr>
              <a:t>beam on 80 cm long targets</a:t>
            </a:r>
          </a:p>
          <a:p>
            <a:pPr marL="285750" indent="-285750"/>
            <a:r>
              <a:rPr lang="en-GB" sz="1400" dirty="0">
                <a:solidFill>
                  <a:schemeClr val="tx1">
                    <a:lumMod val="50000"/>
                  </a:schemeClr>
                </a:solidFill>
              </a:rPr>
              <a:t>Trade off between high particle yields and beam composition</a:t>
            </a:r>
          </a:p>
          <a:p>
            <a:pPr marL="285750" indent="-285750"/>
            <a:r>
              <a:rPr lang="en-GB" sz="1400" dirty="0">
                <a:solidFill>
                  <a:schemeClr val="tx1">
                    <a:lumMod val="50000"/>
                  </a:schemeClr>
                </a:solidFill>
              </a:rPr>
              <a:t>Electron suppression may be necessary</a:t>
            </a:r>
          </a:p>
        </p:txBody>
      </p:sp>
      <p:sp>
        <p:nvSpPr>
          <p:cNvPr id="7" name="Google Shape;359;p29">
            <a:extLst>
              <a:ext uri="{FF2B5EF4-FFF2-40B4-BE49-F238E27FC236}">
                <a16:creationId xmlns:a16="http://schemas.microsoft.com/office/drawing/2014/main" id="{E07720C3-4B8D-4542-A0EF-3A43064A27F6}"/>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3" name="Picture 2" descr="A close up of a map&#10;&#10;Description automatically generated">
            <a:extLst>
              <a:ext uri="{FF2B5EF4-FFF2-40B4-BE49-F238E27FC236}">
                <a16:creationId xmlns:a16="http://schemas.microsoft.com/office/drawing/2014/main" id="{879BBCF4-AA33-424D-BE11-CC7CC03A1284}"/>
              </a:ext>
            </a:extLst>
          </p:cNvPr>
          <p:cNvPicPr>
            <a:picLocks noChangeAspect="1"/>
          </p:cNvPicPr>
          <p:nvPr/>
        </p:nvPicPr>
        <p:blipFill>
          <a:blip r:embed="rId3"/>
          <a:stretch>
            <a:fillRect/>
          </a:stretch>
        </p:blipFill>
        <p:spPr>
          <a:xfrm>
            <a:off x="1565596" y="774440"/>
            <a:ext cx="6012808" cy="3142800"/>
          </a:xfrm>
          <a:prstGeom prst="rect">
            <a:avLst/>
          </a:prstGeom>
        </p:spPr>
      </p:pic>
      <p:pic>
        <p:nvPicPr>
          <p:cNvPr id="2" name="Picture 1">
            <a:extLst>
              <a:ext uri="{FF2B5EF4-FFF2-40B4-BE49-F238E27FC236}">
                <a16:creationId xmlns:a16="http://schemas.microsoft.com/office/drawing/2014/main" id="{FCF745BE-D63A-8F56-FD27-4247BD4B2402}"/>
              </a:ext>
            </a:extLst>
          </p:cNvPr>
          <p:cNvPicPr>
            <a:picLocks noChangeAspect="1"/>
          </p:cNvPicPr>
          <p:nvPr/>
        </p:nvPicPr>
        <p:blipFill>
          <a:blip r:embed="rId4"/>
          <a:stretch>
            <a:fillRect/>
          </a:stretch>
        </p:blipFill>
        <p:spPr>
          <a:xfrm>
            <a:off x="8431694" y="129531"/>
            <a:ext cx="596125" cy="513703"/>
          </a:xfrm>
          <a:prstGeom prst="rect">
            <a:avLst/>
          </a:prstGeom>
        </p:spPr>
      </p:pic>
    </p:spTree>
    <p:extLst>
      <p:ext uri="{BB962C8B-B14F-4D97-AF65-F5344CB8AC3E}">
        <p14:creationId xmlns:p14="http://schemas.microsoft.com/office/powerpoint/2010/main" val="148781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24</a:t>
            </a:fld>
            <a:endParaRPr/>
          </a:p>
        </p:txBody>
      </p:sp>
      <p:sp>
        <p:nvSpPr>
          <p:cNvPr id="14" name="Google Shape;337;p27">
            <a:extLst>
              <a:ext uri="{FF2B5EF4-FFF2-40B4-BE49-F238E27FC236}">
                <a16:creationId xmlns:a16="http://schemas.microsoft.com/office/drawing/2014/main" id="{02F7F5FA-00FF-42D4-9CFC-55D6A6CE24FE}"/>
              </a:ext>
            </a:extLst>
          </p:cNvPr>
          <p:cNvSpPr txBox="1">
            <a:spLocks noGrp="1"/>
          </p:cNvSpPr>
          <p:nvPr>
            <p:ph type="title"/>
          </p:nvPr>
        </p:nvSpPr>
        <p:spPr>
          <a:xfrm>
            <a:off x="448391" y="-297166"/>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Effects of length (Low Z)</a:t>
            </a:r>
            <a:endParaRPr dirty="0"/>
          </a:p>
        </p:txBody>
      </p:sp>
      <p:sp>
        <p:nvSpPr>
          <p:cNvPr id="11" name="Google Shape;336;p27">
            <a:extLst>
              <a:ext uri="{FF2B5EF4-FFF2-40B4-BE49-F238E27FC236}">
                <a16:creationId xmlns:a16="http://schemas.microsoft.com/office/drawing/2014/main" id="{57A34718-1502-45FD-B7E6-CF00D0A7FB98}"/>
              </a:ext>
            </a:extLst>
          </p:cNvPr>
          <p:cNvSpPr txBox="1">
            <a:spLocks/>
          </p:cNvSpPr>
          <p:nvPr/>
        </p:nvSpPr>
        <p:spPr>
          <a:xfrm>
            <a:off x="663425" y="3692626"/>
            <a:ext cx="6934200" cy="20608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600" b="1" dirty="0"/>
              <a:t>Target Length</a:t>
            </a:r>
            <a:endParaRPr lang="en-GB" dirty="0"/>
          </a:p>
          <a:p>
            <a:pPr marL="285750" indent="-285750"/>
            <a:r>
              <a:rPr lang="en-GB" sz="1400" dirty="0">
                <a:solidFill>
                  <a:schemeClr val="tx1">
                    <a:lumMod val="50000"/>
                  </a:schemeClr>
                </a:solidFill>
              </a:rPr>
              <a:t>Considering </a:t>
            </a:r>
            <a:r>
              <a:rPr lang="en-GB" sz="1400" b="1" dirty="0">
                <a:solidFill>
                  <a:schemeClr val="tx1">
                    <a:lumMod val="50000"/>
                  </a:schemeClr>
                </a:solidFill>
              </a:rPr>
              <a:t>a realistic </a:t>
            </a:r>
            <a:r>
              <a:rPr lang="en-GB" sz="1400" dirty="0">
                <a:solidFill>
                  <a:schemeClr val="tx1">
                    <a:lumMod val="50000"/>
                  </a:schemeClr>
                </a:solidFill>
              </a:rPr>
              <a:t>beam at 400 GeV/c</a:t>
            </a:r>
          </a:p>
          <a:p>
            <a:pPr marL="285750" indent="-285750"/>
            <a:r>
              <a:rPr lang="en-GB" sz="1400" dirty="0">
                <a:solidFill>
                  <a:schemeClr val="tx1">
                    <a:lumMod val="50000"/>
                  </a:schemeClr>
                </a:solidFill>
              </a:rPr>
              <a:t>Trade off between high particle yields and beam composition</a:t>
            </a:r>
          </a:p>
          <a:p>
            <a:pPr marL="285750" indent="-285750"/>
            <a:r>
              <a:rPr lang="en-GB" sz="1400" dirty="0">
                <a:solidFill>
                  <a:schemeClr val="tx1">
                    <a:lumMod val="50000"/>
                  </a:schemeClr>
                </a:solidFill>
              </a:rPr>
              <a:t>Electron suppression may be necessary</a:t>
            </a:r>
          </a:p>
        </p:txBody>
      </p:sp>
      <p:sp>
        <p:nvSpPr>
          <p:cNvPr id="7" name="Google Shape;359;p29">
            <a:extLst>
              <a:ext uri="{FF2B5EF4-FFF2-40B4-BE49-F238E27FC236}">
                <a16:creationId xmlns:a16="http://schemas.microsoft.com/office/drawing/2014/main" id="{E07720C3-4B8D-4542-A0EF-3A43064A27F6}"/>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6" name="Picture 5" descr="A close up of a map&#10;&#10;Description automatically generated">
            <a:extLst>
              <a:ext uri="{FF2B5EF4-FFF2-40B4-BE49-F238E27FC236}">
                <a16:creationId xmlns:a16="http://schemas.microsoft.com/office/drawing/2014/main" id="{BCCEEE08-B10B-461A-AB73-CAAC88C2B9B2}"/>
              </a:ext>
            </a:extLst>
          </p:cNvPr>
          <p:cNvPicPr>
            <a:picLocks noChangeAspect="1"/>
          </p:cNvPicPr>
          <p:nvPr/>
        </p:nvPicPr>
        <p:blipFill>
          <a:blip r:embed="rId3"/>
          <a:stretch>
            <a:fillRect/>
          </a:stretch>
        </p:blipFill>
        <p:spPr>
          <a:xfrm>
            <a:off x="1568438" y="754706"/>
            <a:ext cx="6007124" cy="3142800"/>
          </a:xfrm>
          <a:prstGeom prst="rect">
            <a:avLst/>
          </a:prstGeom>
        </p:spPr>
      </p:pic>
      <p:pic>
        <p:nvPicPr>
          <p:cNvPr id="2" name="Picture 1">
            <a:extLst>
              <a:ext uri="{FF2B5EF4-FFF2-40B4-BE49-F238E27FC236}">
                <a16:creationId xmlns:a16="http://schemas.microsoft.com/office/drawing/2014/main" id="{72A7DE96-8522-FD34-8067-19555FA2FEAE}"/>
              </a:ext>
            </a:extLst>
          </p:cNvPr>
          <p:cNvPicPr>
            <a:picLocks noChangeAspect="1"/>
          </p:cNvPicPr>
          <p:nvPr/>
        </p:nvPicPr>
        <p:blipFill>
          <a:blip r:embed="rId4"/>
          <a:stretch>
            <a:fillRect/>
          </a:stretch>
        </p:blipFill>
        <p:spPr>
          <a:xfrm>
            <a:off x="8431694" y="129531"/>
            <a:ext cx="596125" cy="513703"/>
          </a:xfrm>
          <a:prstGeom prst="rect">
            <a:avLst/>
          </a:prstGeom>
        </p:spPr>
      </p:pic>
    </p:spTree>
    <p:extLst>
      <p:ext uri="{BB962C8B-B14F-4D97-AF65-F5344CB8AC3E}">
        <p14:creationId xmlns:p14="http://schemas.microsoft.com/office/powerpoint/2010/main" val="12485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712306" y="-56183"/>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Need for a Low-Energy Beamline</a:t>
            </a:r>
            <a:endParaRPr dirty="0"/>
          </a:p>
        </p:txBody>
      </p:sp>
      <p:sp>
        <p:nvSpPr>
          <p:cNvPr id="338" name="Google Shape;338;p27"/>
          <p:cNvSpPr txBox="1">
            <a:spLocks noGrp="1"/>
          </p:cNvSpPr>
          <p:nvPr>
            <p:ph type="body" idx="2"/>
          </p:nvPr>
        </p:nvSpPr>
        <p:spPr>
          <a:xfrm>
            <a:off x="712306" y="1446753"/>
            <a:ext cx="7165602" cy="3250180"/>
          </a:xfrm>
          <a:prstGeom prst="rect">
            <a:avLst/>
          </a:prstGeom>
          <a:noFill/>
          <a:ln>
            <a:noFill/>
          </a:ln>
        </p:spPr>
        <p:txBody>
          <a:bodyPr spcFirstLastPara="1" wrap="square" lIns="91425" tIns="91425" rIns="91425" bIns="91425" anchor="t" anchorCtr="0">
            <a:noAutofit/>
          </a:bodyPr>
          <a:lstStyle/>
          <a:p>
            <a:pPr marL="0" indent="0">
              <a:buNone/>
            </a:pPr>
            <a:r>
              <a:rPr lang="en-GB" sz="1400" b="1" dirty="0">
                <a:solidFill>
                  <a:schemeClr val="tx1">
                    <a:lumMod val="50000"/>
                  </a:schemeClr>
                </a:solidFill>
              </a:rPr>
              <a:t>CERN’s North Area beam facilities offer a unique place for test-beams and fixed target experiments,  however low-energy particles are extremely challenging:</a:t>
            </a:r>
          </a:p>
          <a:p>
            <a:pPr marL="0" indent="0">
              <a:buNone/>
            </a:pPr>
            <a:endParaRPr lang="en-GB" sz="1400" dirty="0"/>
          </a:p>
          <a:p>
            <a:pPr marL="285750" indent="-285750"/>
            <a:r>
              <a:rPr lang="en-GB" sz="1400" dirty="0">
                <a:solidFill>
                  <a:schemeClr val="tx1">
                    <a:lumMod val="50000"/>
                  </a:schemeClr>
                </a:solidFill>
              </a:rPr>
              <a:t>SHINE’s H2 beamline is designed for momenta greater than 300 GeV/c</a:t>
            </a:r>
          </a:p>
          <a:p>
            <a:pPr marL="285750" indent="-285750"/>
            <a:r>
              <a:rPr lang="en-GB" sz="1400" dirty="0">
                <a:solidFill>
                  <a:schemeClr val="tx1">
                    <a:lumMod val="50000"/>
                  </a:schemeClr>
                </a:solidFill>
              </a:rPr>
              <a:t>Limitations on the magnets, the power supplies, and the acceptance </a:t>
            </a:r>
          </a:p>
          <a:p>
            <a:pPr marL="285750" indent="-285750"/>
            <a:r>
              <a:rPr lang="en-GB" sz="1400" dirty="0">
                <a:solidFill>
                  <a:schemeClr val="tx1">
                    <a:lumMod val="50000"/>
                  </a:schemeClr>
                </a:solidFill>
              </a:rPr>
              <a:t>Length is a limiting factor as beamline is too long for low energy particles and many of the pions and kaons decay before they reach the experiments (H2 length to NA61 is 600 m)</a:t>
            </a:r>
          </a:p>
          <a:p>
            <a:pPr marL="0" indent="0">
              <a:buNone/>
            </a:pPr>
            <a:endParaRPr lang="en-GB" sz="1400" dirty="0">
              <a:solidFill>
                <a:schemeClr val="tx1">
                  <a:lumMod val="50000"/>
                </a:schemeClr>
              </a:solidFill>
            </a:endParaRPr>
          </a:p>
          <a:p>
            <a:pPr marL="0" indent="0">
              <a:buNone/>
            </a:pPr>
            <a:r>
              <a:rPr lang="en-GB" sz="1400" dirty="0">
                <a:solidFill>
                  <a:schemeClr val="tx1">
                    <a:lumMod val="50000"/>
                  </a:schemeClr>
                </a:solidFill>
              </a:rPr>
              <a:t>For these reasons, a new design has been studied, tailor-made for lower energy particles</a:t>
            </a:r>
          </a:p>
          <a:p>
            <a:pPr marL="0" indent="0">
              <a:buNone/>
            </a:pPr>
            <a:endParaRPr lang="en-GB" sz="1400"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sp>
        <p:nvSpPr>
          <p:cNvPr id="6" name="Google Shape;359;p29">
            <a:extLst>
              <a:ext uri="{FF2B5EF4-FFF2-40B4-BE49-F238E27FC236}">
                <a16:creationId xmlns:a16="http://schemas.microsoft.com/office/drawing/2014/main" id="{48E5E646-AF73-44E8-9177-7B91F57AE34F}"/>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3" name="Picture 2">
            <a:extLst>
              <a:ext uri="{FF2B5EF4-FFF2-40B4-BE49-F238E27FC236}">
                <a16:creationId xmlns:a16="http://schemas.microsoft.com/office/drawing/2014/main" id="{F1321C45-32EE-EF01-DE74-CD7974FC2B9F}"/>
              </a:ext>
            </a:extLst>
          </p:cNvPr>
          <p:cNvPicPr>
            <a:picLocks noChangeAspect="1"/>
          </p:cNvPicPr>
          <p:nvPr/>
        </p:nvPicPr>
        <p:blipFill>
          <a:blip r:embed="rId3"/>
          <a:stretch>
            <a:fillRect/>
          </a:stretch>
        </p:blipFill>
        <p:spPr>
          <a:xfrm>
            <a:off x="8431694" y="129531"/>
            <a:ext cx="596125" cy="513703"/>
          </a:xfrm>
          <a:prstGeom prst="rect">
            <a:avLst/>
          </a:prstGeom>
        </p:spPr>
      </p:pic>
    </p:spTree>
    <p:extLst>
      <p:ext uri="{BB962C8B-B14F-4D97-AF65-F5344CB8AC3E}">
        <p14:creationId xmlns:p14="http://schemas.microsoft.com/office/powerpoint/2010/main" val="374182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74f348e52a_0_16"/>
          <p:cNvSpPr txBox="1">
            <a:spLocks noGrp="1"/>
          </p:cNvSpPr>
          <p:nvPr>
            <p:ph type="title"/>
          </p:nvPr>
        </p:nvSpPr>
        <p:spPr>
          <a:xfrm>
            <a:off x="357575" y="34575"/>
            <a:ext cx="8528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The new secondary beamline proposal</a:t>
            </a:r>
            <a:endParaRPr dirty="0"/>
          </a:p>
        </p:txBody>
      </p:sp>
      <p:sp>
        <p:nvSpPr>
          <p:cNvPr id="72" name="Google Shape;72;g74f348e52a_0_1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a:t>
            </a:fld>
            <a:endParaRPr/>
          </a:p>
        </p:txBody>
      </p:sp>
      <p:sp>
        <p:nvSpPr>
          <p:cNvPr id="31" name="Google Shape;359;p29">
            <a:extLst>
              <a:ext uri="{FF2B5EF4-FFF2-40B4-BE49-F238E27FC236}">
                <a16:creationId xmlns:a16="http://schemas.microsoft.com/office/drawing/2014/main" id="{04214281-2EAD-4361-99B0-F12539C2F3C8}"/>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10" name="Google Shape;338;p27">
            <a:extLst>
              <a:ext uri="{FF2B5EF4-FFF2-40B4-BE49-F238E27FC236}">
                <a16:creationId xmlns:a16="http://schemas.microsoft.com/office/drawing/2014/main" id="{993BBE27-8AE8-4EA8-9206-DF754C9B7031}"/>
              </a:ext>
            </a:extLst>
          </p:cNvPr>
          <p:cNvSpPr txBox="1">
            <a:spLocks/>
          </p:cNvSpPr>
          <p:nvPr/>
        </p:nvSpPr>
        <p:spPr>
          <a:xfrm>
            <a:off x="348588" y="4224066"/>
            <a:ext cx="7875639" cy="6131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None/>
            </a:pPr>
            <a:r>
              <a:rPr lang="da-DK" sz="1600" dirty="0">
                <a:solidFill>
                  <a:schemeClr val="tx1">
                    <a:lumMod val="75000"/>
                  </a:schemeClr>
                </a:solidFill>
              </a:rPr>
              <a:t>Here we can see how the beamline will fit in the North Area</a:t>
            </a:r>
          </a:p>
          <a:p>
            <a:pPr marL="0" indent="0">
              <a:buNone/>
            </a:pPr>
            <a:endParaRPr lang="da-DK" sz="1600" dirty="0">
              <a:solidFill>
                <a:schemeClr val="tx1">
                  <a:lumMod val="75000"/>
                </a:schemeClr>
              </a:solidFill>
            </a:endParaRPr>
          </a:p>
          <a:p>
            <a:pPr marL="0" indent="0">
              <a:buNone/>
            </a:pPr>
            <a:endParaRPr lang="da-DK" sz="1600" dirty="0">
              <a:solidFill>
                <a:schemeClr val="tx1">
                  <a:lumMod val="75000"/>
                </a:schemeClr>
              </a:solidFill>
            </a:endParaRPr>
          </a:p>
          <a:p>
            <a:pPr marL="0" indent="0">
              <a:buNone/>
            </a:pPr>
            <a:endParaRPr lang="da-DK" sz="1600" dirty="0">
              <a:solidFill>
                <a:schemeClr val="tx1">
                  <a:lumMod val="75000"/>
                </a:schemeClr>
              </a:solidFill>
            </a:endParaRPr>
          </a:p>
        </p:txBody>
      </p:sp>
      <p:pic>
        <p:nvPicPr>
          <p:cNvPr id="11" name="Picture 10">
            <a:extLst>
              <a:ext uri="{FF2B5EF4-FFF2-40B4-BE49-F238E27FC236}">
                <a16:creationId xmlns:a16="http://schemas.microsoft.com/office/drawing/2014/main" id="{A8720A42-B9E9-412C-8DE7-39E0C87B875A}"/>
              </a:ext>
            </a:extLst>
          </p:cNvPr>
          <p:cNvPicPr>
            <a:picLocks noChangeAspect="1"/>
          </p:cNvPicPr>
          <p:nvPr/>
        </p:nvPicPr>
        <p:blipFill>
          <a:blip r:embed="rId3"/>
          <a:stretch>
            <a:fillRect/>
          </a:stretch>
        </p:blipFill>
        <p:spPr>
          <a:xfrm>
            <a:off x="562447" y="769584"/>
            <a:ext cx="8019106" cy="2732027"/>
          </a:xfrm>
          <a:prstGeom prst="rect">
            <a:avLst/>
          </a:prstGeom>
        </p:spPr>
      </p:pic>
      <p:cxnSp>
        <p:nvCxnSpPr>
          <p:cNvPr id="3" name="Straight Arrow Connector 2">
            <a:extLst>
              <a:ext uri="{FF2B5EF4-FFF2-40B4-BE49-F238E27FC236}">
                <a16:creationId xmlns:a16="http://schemas.microsoft.com/office/drawing/2014/main" id="{06791071-EE58-401D-BC62-DBE14E024368}"/>
              </a:ext>
            </a:extLst>
          </p:cNvPr>
          <p:cNvCxnSpPr>
            <a:cxnSpLocks/>
          </p:cNvCxnSpPr>
          <p:nvPr/>
        </p:nvCxnSpPr>
        <p:spPr>
          <a:xfrm flipH="1" flipV="1">
            <a:off x="753035" y="2931460"/>
            <a:ext cx="349624" cy="9819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07DF43A-13E1-4FE6-92FE-97C944D088AE}"/>
              </a:ext>
            </a:extLst>
          </p:cNvPr>
          <p:cNvCxnSpPr>
            <a:cxnSpLocks/>
          </p:cNvCxnSpPr>
          <p:nvPr/>
        </p:nvCxnSpPr>
        <p:spPr>
          <a:xfrm flipV="1">
            <a:off x="7176889" y="2931460"/>
            <a:ext cx="631370" cy="9819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D3F349-4902-4537-93A0-BD971B207A6B}"/>
              </a:ext>
            </a:extLst>
          </p:cNvPr>
          <p:cNvCxnSpPr>
            <a:cxnSpLocks/>
          </p:cNvCxnSpPr>
          <p:nvPr/>
        </p:nvCxnSpPr>
        <p:spPr>
          <a:xfrm flipH="1" flipV="1">
            <a:off x="3281083" y="2909942"/>
            <a:ext cx="133306" cy="10034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87AB2F-0C78-43DE-AA2B-A5EEDA397EA1}"/>
              </a:ext>
            </a:extLst>
          </p:cNvPr>
          <p:cNvCxnSpPr>
            <a:cxnSpLocks/>
          </p:cNvCxnSpPr>
          <p:nvPr/>
        </p:nvCxnSpPr>
        <p:spPr>
          <a:xfrm flipV="1">
            <a:off x="5729613" y="2751924"/>
            <a:ext cx="910905" cy="11614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Google Shape;338;p27">
            <a:extLst>
              <a:ext uri="{FF2B5EF4-FFF2-40B4-BE49-F238E27FC236}">
                <a16:creationId xmlns:a16="http://schemas.microsoft.com/office/drawing/2014/main" id="{FDE2C309-C247-4F6B-BE29-F7FFF660035D}"/>
              </a:ext>
            </a:extLst>
          </p:cNvPr>
          <p:cNvSpPr txBox="1">
            <a:spLocks/>
          </p:cNvSpPr>
          <p:nvPr/>
        </p:nvSpPr>
        <p:spPr>
          <a:xfrm>
            <a:off x="232068" y="3812258"/>
            <a:ext cx="8528699" cy="7143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None/>
            </a:pPr>
            <a:r>
              <a:rPr lang="da-DK" sz="1100" dirty="0"/>
              <a:t>                Target                                               Collimator &amp; BPD                    Instrumentation Space                  NA61/SHINE Experiment</a:t>
            </a:r>
          </a:p>
        </p:txBody>
      </p:sp>
      <p:cxnSp>
        <p:nvCxnSpPr>
          <p:cNvPr id="14" name="Straight Arrow Connector 13">
            <a:extLst>
              <a:ext uri="{FF2B5EF4-FFF2-40B4-BE49-F238E27FC236}">
                <a16:creationId xmlns:a16="http://schemas.microsoft.com/office/drawing/2014/main" id="{816801C2-EB20-4A84-98BA-BC11A000108F}"/>
              </a:ext>
            </a:extLst>
          </p:cNvPr>
          <p:cNvCxnSpPr>
            <a:cxnSpLocks/>
          </p:cNvCxnSpPr>
          <p:nvPr/>
        </p:nvCxnSpPr>
        <p:spPr>
          <a:xfrm>
            <a:off x="1372064" y="1358105"/>
            <a:ext cx="149308" cy="12136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B6459FC-78F5-4025-BCD8-C06C9AE50FE7}"/>
              </a:ext>
            </a:extLst>
          </p:cNvPr>
          <p:cNvCxnSpPr>
            <a:cxnSpLocks/>
          </p:cNvCxnSpPr>
          <p:nvPr/>
        </p:nvCxnSpPr>
        <p:spPr>
          <a:xfrm>
            <a:off x="2609193" y="2112579"/>
            <a:ext cx="2484271" cy="4591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Google Shape;338;p27">
            <a:extLst>
              <a:ext uri="{FF2B5EF4-FFF2-40B4-BE49-F238E27FC236}">
                <a16:creationId xmlns:a16="http://schemas.microsoft.com/office/drawing/2014/main" id="{6B49CE6A-1D5B-43F4-8927-6C550EFF906D}"/>
              </a:ext>
            </a:extLst>
          </p:cNvPr>
          <p:cNvSpPr txBox="1">
            <a:spLocks/>
          </p:cNvSpPr>
          <p:nvPr/>
        </p:nvSpPr>
        <p:spPr>
          <a:xfrm>
            <a:off x="562447" y="1008091"/>
            <a:ext cx="8528699" cy="7143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None/>
            </a:pPr>
            <a:r>
              <a:rPr lang="da-DK" sz="1100" dirty="0"/>
              <a:t>Acceptance Quadrupoles                          </a:t>
            </a:r>
          </a:p>
          <a:p>
            <a:pPr marL="0" indent="0">
              <a:buNone/>
            </a:pPr>
            <a:endParaRPr lang="da-DK" sz="1100" dirty="0"/>
          </a:p>
          <a:p>
            <a:pPr marL="0" indent="0">
              <a:buNone/>
            </a:pPr>
            <a:r>
              <a:rPr lang="da-DK" sz="1100" dirty="0"/>
              <a:t>          </a:t>
            </a:r>
          </a:p>
          <a:p>
            <a:pPr marL="0" indent="0">
              <a:buNone/>
            </a:pPr>
            <a:r>
              <a:rPr lang="da-DK" sz="1100" dirty="0"/>
              <a:t>                             Final Focusing Quadrupoles</a:t>
            </a:r>
          </a:p>
        </p:txBody>
      </p:sp>
      <p:pic>
        <p:nvPicPr>
          <p:cNvPr id="4" name="Picture 3">
            <a:extLst>
              <a:ext uri="{FF2B5EF4-FFF2-40B4-BE49-F238E27FC236}">
                <a16:creationId xmlns:a16="http://schemas.microsoft.com/office/drawing/2014/main" id="{A84D0343-E7A5-2C26-C294-6997CF252C55}"/>
              </a:ext>
            </a:extLst>
          </p:cNvPr>
          <p:cNvPicPr>
            <a:picLocks noChangeAspect="1"/>
          </p:cNvPicPr>
          <p:nvPr/>
        </p:nvPicPr>
        <p:blipFill rotWithShape="1">
          <a:blip r:embed="rId3"/>
          <a:srcRect l="76337" t="64736" r="19671" b="26198"/>
          <a:stretch/>
        </p:blipFill>
        <p:spPr>
          <a:xfrm>
            <a:off x="5036820" y="2594609"/>
            <a:ext cx="320040" cy="247651"/>
          </a:xfrm>
          <a:prstGeom prst="rect">
            <a:avLst/>
          </a:prstGeom>
        </p:spPr>
      </p:pic>
      <p:pic>
        <p:nvPicPr>
          <p:cNvPr id="5" name="Picture 4">
            <a:extLst>
              <a:ext uri="{FF2B5EF4-FFF2-40B4-BE49-F238E27FC236}">
                <a16:creationId xmlns:a16="http://schemas.microsoft.com/office/drawing/2014/main" id="{09A11106-9C26-C5FC-2E39-FA1F38BD2DDB}"/>
              </a:ext>
            </a:extLst>
          </p:cNvPr>
          <p:cNvPicPr>
            <a:picLocks noChangeAspect="1"/>
          </p:cNvPicPr>
          <p:nvPr/>
        </p:nvPicPr>
        <p:blipFill>
          <a:blip r:embed="rId4"/>
          <a:stretch>
            <a:fillRect/>
          </a:stretch>
        </p:blipFill>
        <p:spPr>
          <a:xfrm>
            <a:off x="8431694" y="129531"/>
            <a:ext cx="596125" cy="513703"/>
          </a:xfrm>
          <a:prstGeom prst="rect">
            <a:avLst/>
          </a:prstGeom>
        </p:spPr>
      </p:pic>
    </p:spTree>
    <p:extLst>
      <p:ext uri="{BB962C8B-B14F-4D97-AF65-F5344CB8AC3E}">
        <p14:creationId xmlns:p14="http://schemas.microsoft.com/office/powerpoint/2010/main" val="131881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425531" y="-385808"/>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Optimisation: target studies</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a:t>
            </a:fld>
            <a:endParaRPr/>
          </a:p>
        </p:txBody>
      </p:sp>
      <p:sp>
        <p:nvSpPr>
          <p:cNvPr id="8" name="Google Shape;336;p27">
            <a:extLst>
              <a:ext uri="{FF2B5EF4-FFF2-40B4-BE49-F238E27FC236}">
                <a16:creationId xmlns:a16="http://schemas.microsoft.com/office/drawing/2014/main" id="{D4B92183-A337-412A-941C-65A73AA4FF4B}"/>
              </a:ext>
            </a:extLst>
          </p:cNvPr>
          <p:cNvSpPr txBox="1">
            <a:spLocks noGrp="1"/>
          </p:cNvSpPr>
          <p:nvPr>
            <p:ph type="body" idx="1"/>
          </p:nvPr>
        </p:nvSpPr>
        <p:spPr>
          <a:xfrm>
            <a:off x="497501" y="3596234"/>
            <a:ext cx="7086115" cy="2060864"/>
          </a:xfrm>
          <a:prstGeom prst="rect">
            <a:avLst/>
          </a:prstGeom>
          <a:noFill/>
          <a:ln>
            <a:noFill/>
          </a:ln>
        </p:spPr>
        <p:txBody>
          <a:bodyPr spcFirstLastPara="1" wrap="square" lIns="91425" tIns="91425" rIns="91425" bIns="91425" anchor="t" anchorCtr="0">
            <a:noAutofit/>
          </a:bodyPr>
          <a:lstStyle/>
          <a:p>
            <a:pPr marL="285750" indent="-285750"/>
            <a:r>
              <a:rPr lang="en-GB" sz="1400" dirty="0">
                <a:solidFill>
                  <a:schemeClr val="tx1">
                    <a:lumMod val="50000"/>
                  </a:schemeClr>
                </a:solidFill>
              </a:rPr>
              <a:t>Simulated many different targets geometries and materials, both high and low-Z</a:t>
            </a:r>
          </a:p>
          <a:p>
            <a:pPr marL="285750" indent="-285750"/>
            <a:r>
              <a:rPr lang="en-GB" sz="1400" dirty="0">
                <a:solidFill>
                  <a:schemeClr val="tx1">
                    <a:lumMod val="50000"/>
                  </a:schemeClr>
                </a:solidFill>
              </a:rPr>
              <a:t>Found that there was a trade-off between rate and beam purity</a:t>
            </a:r>
          </a:p>
          <a:p>
            <a:pPr marL="285750" indent="-285750"/>
            <a:r>
              <a:rPr lang="en-GB" sz="1400" dirty="0">
                <a:solidFill>
                  <a:schemeClr val="tx1">
                    <a:lumMod val="50000"/>
                  </a:schemeClr>
                </a:solidFill>
              </a:rPr>
              <a:t>There is no target which is optimal for the whole energy range for each particle</a:t>
            </a:r>
          </a:p>
        </p:txBody>
      </p:sp>
      <p:sp>
        <p:nvSpPr>
          <p:cNvPr id="7" name="Google Shape;359;p29">
            <a:extLst>
              <a:ext uri="{FF2B5EF4-FFF2-40B4-BE49-F238E27FC236}">
                <a16:creationId xmlns:a16="http://schemas.microsoft.com/office/drawing/2014/main" id="{63303D06-B102-4513-9510-78F184B5FC54}"/>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3" name="Picture 2" descr="A close up of a map&#10;&#10;Description automatically generated">
            <a:extLst>
              <a:ext uri="{FF2B5EF4-FFF2-40B4-BE49-F238E27FC236}">
                <a16:creationId xmlns:a16="http://schemas.microsoft.com/office/drawing/2014/main" id="{41DE36D1-AA6B-426D-B7E9-EBB721D96241}"/>
              </a:ext>
            </a:extLst>
          </p:cNvPr>
          <p:cNvPicPr>
            <a:picLocks noChangeAspect="1"/>
          </p:cNvPicPr>
          <p:nvPr/>
        </p:nvPicPr>
        <p:blipFill rotWithShape="1">
          <a:blip r:embed="rId3"/>
          <a:srcRect l="35542" t="87157" r="33506"/>
          <a:stretch/>
        </p:blipFill>
        <p:spPr>
          <a:xfrm>
            <a:off x="5689988" y="2629772"/>
            <a:ext cx="2368866" cy="511344"/>
          </a:xfrm>
          <a:prstGeom prst="rect">
            <a:avLst/>
          </a:prstGeom>
        </p:spPr>
      </p:pic>
      <p:pic>
        <p:nvPicPr>
          <p:cNvPr id="9" name="Picture 8" descr="A close up of a map&#10;&#10;Description automatically generated">
            <a:extLst>
              <a:ext uri="{FF2B5EF4-FFF2-40B4-BE49-F238E27FC236}">
                <a16:creationId xmlns:a16="http://schemas.microsoft.com/office/drawing/2014/main" id="{4149A949-E615-480E-9EB4-F488853A1617}"/>
              </a:ext>
            </a:extLst>
          </p:cNvPr>
          <p:cNvPicPr>
            <a:picLocks noChangeAspect="1"/>
          </p:cNvPicPr>
          <p:nvPr/>
        </p:nvPicPr>
        <p:blipFill rotWithShape="1">
          <a:blip r:embed="rId3"/>
          <a:srcRect l="33208" t="6168" r="33621" b="12843"/>
          <a:stretch/>
        </p:blipFill>
        <p:spPr>
          <a:xfrm>
            <a:off x="3454011" y="862778"/>
            <a:ext cx="2235977" cy="2836800"/>
          </a:xfrm>
          <a:prstGeom prst="rect">
            <a:avLst/>
          </a:prstGeom>
        </p:spPr>
      </p:pic>
      <p:pic>
        <p:nvPicPr>
          <p:cNvPr id="10" name="Picture 9" descr="A close up of a map&#10;&#10;Description automatically generated">
            <a:extLst>
              <a:ext uri="{FF2B5EF4-FFF2-40B4-BE49-F238E27FC236}">
                <a16:creationId xmlns:a16="http://schemas.microsoft.com/office/drawing/2014/main" id="{F5AED40C-B756-484D-95D6-6A1CAEC75BB4}"/>
              </a:ext>
            </a:extLst>
          </p:cNvPr>
          <p:cNvPicPr>
            <a:picLocks noChangeAspect="1"/>
          </p:cNvPicPr>
          <p:nvPr/>
        </p:nvPicPr>
        <p:blipFill rotWithShape="1">
          <a:blip r:embed="rId3"/>
          <a:srcRect t="6168" r="66902" b="12843"/>
          <a:stretch/>
        </p:blipFill>
        <p:spPr>
          <a:xfrm>
            <a:off x="1257644" y="864933"/>
            <a:ext cx="2229302" cy="2837825"/>
          </a:xfrm>
          <a:prstGeom prst="rect">
            <a:avLst/>
          </a:prstGeom>
        </p:spPr>
      </p:pic>
      <p:pic>
        <p:nvPicPr>
          <p:cNvPr id="4" name="Picture 3">
            <a:extLst>
              <a:ext uri="{FF2B5EF4-FFF2-40B4-BE49-F238E27FC236}">
                <a16:creationId xmlns:a16="http://schemas.microsoft.com/office/drawing/2014/main" id="{0957A382-EF3D-3619-F81E-F0E4133750F0}"/>
              </a:ext>
            </a:extLst>
          </p:cNvPr>
          <p:cNvPicPr>
            <a:picLocks noChangeAspect="1"/>
          </p:cNvPicPr>
          <p:nvPr/>
        </p:nvPicPr>
        <p:blipFill>
          <a:blip r:embed="rId4"/>
          <a:stretch>
            <a:fillRect/>
          </a:stretch>
        </p:blipFill>
        <p:spPr>
          <a:xfrm>
            <a:off x="8431694" y="129531"/>
            <a:ext cx="596125" cy="513703"/>
          </a:xfrm>
          <a:prstGeom prst="rect">
            <a:avLst/>
          </a:prstGeom>
        </p:spPr>
      </p:pic>
    </p:spTree>
    <p:extLst>
      <p:ext uri="{BB962C8B-B14F-4D97-AF65-F5344CB8AC3E}">
        <p14:creationId xmlns:p14="http://schemas.microsoft.com/office/powerpoint/2010/main" val="215383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a:spLocks noGrp="1"/>
          </p:cNvSpPr>
          <p:nvPr>
            <p:ph type="body" idx="1"/>
          </p:nvPr>
        </p:nvSpPr>
        <p:spPr>
          <a:xfrm>
            <a:off x="738589" y="1015428"/>
            <a:ext cx="6581775" cy="3696079"/>
          </a:xfrm>
          <a:prstGeom prst="rect">
            <a:avLst/>
          </a:prstGeom>
          <a:noFill/>
          <a:ln>
            <a:noFill/>
          </a:ln>
        </p:spPr>
        <p:txBody>
          <a:bodyPr spcFirstLastPara="1" wrap="square" lIns="91425" tIns="91425" rIns="91425" bIns="91425" anchor="t" anchorCtr="0">
            <a:noAutofit/>
          </a:bodyPr>
          <a:lstStyle/>
          <a:p>
            <a:pPr marL="0" indent="0">
              <a:buNone/>
            </a:pPr>
            <a:r>
              <a:rPr lang="en-GB" sz="1400" dirty="0">
                <a:solidFill>
                  <a:schemeClr val="tx1">
                    <a:lumMod val="50000"/>
                  </a:schemeClr>
                </a:solidFill>
              </a:rPr>
              <a:t>A multi target station is envisaged for the new beam line</a:t>
            </a:r>
          </a:p>
          <a:p>
            <a:pPr marL="0" indent="0">
              <a:buNone/>
            </a:pPr>
            <a:endParaRPr lang="en-GB" sz="1400" dirty="0">
              <a:solidFill>
                <a:schemeClr val="tx1">
                  <a:lumMod val="50000"/>
                </a:schemeClr>
              </a:solidFill>
            </a:endParaRPr>
          </a:p>
          <a:p>
            <a:pPr marL="0" indent="0">
              <a:buNone/>
            </a:pPr>
            <a:r>
              <a:rPr lang="en-GB" sz="1400" dirty="0">
                <a:solidFill>
                  <a:schemeClr val="tx1">
                    <a:lumMod val="50000"/>
                  </a:schemeClr>
                </a:solidFill>
              </a:rPr>
              <a:t>Our study of the targets has found three possible targets for the production of secondary hadrons. These were:</a:t>
            </a:r>
          </a:p>
          <a:p>
            <a:pPr marL="0" indent="0">
              <a:buNone/>
            </a:pPr>
            <a:endParaRPr lang="en-GB" sz="1400" dirty="0">
              <a:solidFill>
                <a:schemeClr val="tx1">
                  <a:lumMod val="50000"/>
                </a:schemeClr>
              </a:solidFill>
            </a:endParaRPr>
          </a:p>
          <a:p>
            <a:pPr marL="285750" indent="-285750"/>
            <a:r>
              <a:rPr lang="en-GB" sz="1400" dirty="0">
                <a:solidFill>
                  <a:schemeClr val="tx1">
                    <a:lumMod val="50000"/>
                  </a:schemeClr>
                </a:solidFill>
              </a:rPr>
              <a:t>For </a:t>
            </a:r>
            <a:r>
              <a:rPr lang="en-GB" sz="1400" b="1" dirty="0">
                <a:solidFill>
                  <a:schemeClr val="tx1">
                    <a:lumMod val="50000"/>
                  </a:schemeClr>
                </a:solidFill>
              </a:rPr>
              <a:t>high yields </a:t>
            </a:r>
            <a:r>
              <a:rPr lang="en-GB" sz="1400" dirty="0">
                <a:solidFill>
                  <a:schemeClr val="tx1">
                    <a:lumMod val="50000"/>
                  </a:schemeClr>
                </a:solidFill>
              </a:rPr>
              <a:t>: 20 cm W target with a 400 GeV primary</a:t>
            </a:r>
          </a:p>
          <a:p>
            <a:pPr marL="285750" indent="-285750"/>
            <a:r>
              <a:rPr lang="en-GB" sz="1400" dirty="0">
                <a:solidFill>
                  <a:schemeClr val="tx1">
                    <a:lumMod val="50000"/>
                  </a:schemeClr>
                </a:solidFill>
              </a:rPr>
              <a:t>For </a:t>
            </a:r>
            <a:r>
              <a:rPr lang="en-GB" sz="1400" b="1" dirty="0">
                <a:solidFill>
                  <a:schemeClr val="tx1">
                    <a:lumMod val="50000"/>
                  </a:schemeClr>
                </a:solidFill>
              </a:rPr>
              <a:t>balanced</a:t>
            </a:r>
            <a:r>
              <a:rPr lang="en-GB" sz="1400" dirty="0">
                <a:solidFill>
                  <a:schemeClr val="tx1">
                    <a:lumMod val="50000"/>
                  </a:schemeClr>
                </a:solidFill>
              </a:rPr>
              <a:t> : 30 cm W target with a 400 GeV primary</a:t>
            </a:r>
          </a:p>
          <a:p>
            <a:pPr marL="285750" indent="-285750"/>
            <a:r>
              <a:rPr lang="en-GB" sz="1400" dirty="0">
                <a:solidFill>
                  <a:schemeClr val="tx1">
                    <a:lumMod val="50000"/>
                  </a:schemeClr>
                </a:solidFill>
              </a:rPr>
              <a:t>For </a:t>
            </a:r>
            <a:r>
              <a:rPr lang="en-GB" sz="1400" b="1" dirty="0">
                <a:solidFill>
                  <a:schemeClr val="tx1">
                    <a:lumMod val="50000"/>
                  </a:schemeClr>
                </a:solidFill>
              </a:rPr>
              <a:t>high hadron compositions </a:t>
            </a:r>
            <a:r>
              <a:rPr lang="en-GB" sz="1400" dirty="0">
                <a:solidFill>
                  <a:schemeClr val="tx1">
                    <a:lumMod val="50000"/>
                  </a:schemeClr>
                </a:solidFill>
              </a:rPr>
              <a:t>: 15 cm W target with a 70 GeV primary</a:t>
            </a:r>
          </a:p>
          <a:p>
            <a:pPr marL="0" indent="0">
              <a:buNone/>
            </a:pPr>
            <a:endParaRPr lang="en-GB" sz="1400" dirty="0">
              <a:solidFill>
                <a:schemeClr val="tx1">
                  <a:lumMod val="50000"/>
                </a:schemeClr>
              </a:solidFill>
            </a:endParaRPr>
          </a:p>
          <a:p>
            <a:pPr marL="0" indent="0">
              <a:buNone/>
            </a:pPr>
            <a:r>
              <a:rPr lang="en-GB" sz="1400" dirty="0">
                <a:solidFill>
                  <a:schemeClr val="tx1">
                    <a:lumMod val="50000"/>
                  </a:schemeClr>
                </a:solidFill>
              </a:rPr>
              <a:t>They all provided different types of beams, focusing on different properties. The implementation would be trivial, remote exchange of target very easy</a:t>
            </a:r>
          </a:p>
        </p:txBody>
      </p:sp>
      <p:sp>
        <p:nvSpPr>
          <p:cNvPr id="337" name="Google Shape;337;p27"/>
          <p:cNvSpPr txBox="1">
            <a:spLocks noGrp="1"/>
          </p:cNvSpPr>
          <p:nvPr>
            <p:ph type="title"/>
          </p:nvPr>
        </p:nvSpPr>
        <p:spPr>
          <a:xfrm>
            <a:off x="371949" y="-296917"/>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Optimisation: target studies</a:t>
            </a:r>
            <a:endParaRPr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sp>
        <p:nvSpPr>
          <p:cNvPr id="6" name="Google Shape;359;p29">
            <a:extLst>
              <a:ext uri="{FF2B5EF4-FFF2-40B4-BE49-F238E27FC236}">
                <a16:creationId xmlns:a16="http://schemas.microsoft.com/office/drawing/2014/main" id="{52C6C4E9-9E84-4DDD-A18E-4B8263299444}"/>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pic>
        <p:nvPicPr>
          <p:cNvPr id="13" name="Picture 12">
            <a:extLst>
              <a:ext uri="{FF2B5EF4-FFF2-40B4-BE49-F238E27FC236}">
                <a16:creationId xmlns:a16="http://schemas.microsoft.com/office/drawing/2014/main" id="{70A6ED4B-391D-443C-B470-113442E0D5EB}"/>
              </a:ext>
            </a:extLst>
          </p:cNvPr>
          <p:cNvPicPr>
            <a:picLocks noChangeAspect="1"/>
          </p:cNvPicPr>
          <p:nvPr/>
        </p:nvPicPr>
        <p:blipFill rotWithShape="1">
          <a:blip r:embed="rId3">
            <a:extLst>
              <a:ext uri="{28A0092B-C50C-407E-A947-70E740481C1C}">
                <a14:useLocalDpi xmlns:a14="http://schemas.microsoft.com/office/drawing/2010/main" val="0"/>
              </a:ext>
            </a:extLst>
          </a:blip>
          <a:srcRect l="29538" r="39378"/>
          <a:stretch/>
        </p:blipFill>
        <p:spPr>
          <a:xfrm>
            <a:off x="7475334" y="2245828"/>
            <a:ext cx="1291362" cy="2436532"/>
          </a:xfrm>
          <a:prstGeom prst="rect">
            <a:avLst/>
          </a:prstGeom>
        </p:spPr>
      </p:pic>
      <p:cxnSp>
        <p:nvCxnSpPr>
          <p:cNvPr id="14" name="Straight Arrow Connector 13">
            <a:extLst>
              <a:ext uri="{FF2B5EF4-FFF2-40B4-BE49-F238E27FC236}">
                <a16:creationId xmlns:a16="http://schemas.microsoft.com/office/drawing/2014/main" id="{2FEBB06F-A24A-4FCB-B74F-BB1A617F1F13}"/>
              </a:ext>
            </a:extLst>
          </p:cNvPr>
          <p:cNvCxnSpPr/>
          <p:nvPr/>
        </p:nvCxnSpPr>
        <p:spPr>
          <a:xfrm>
            <a:off x="6933761" y="2102212"/>
            <a:ext cx="773206" cy="36307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969B6968-9046-4758-B8C5-3D41E5E20690}"/>
              </a:ext>
            </a:extLst>
          </p:cNvPr>
          <p:cNvCxnSpPr/>
          <p:nvPr/>
        </p:nvCxnSpPr>
        <p:spPr>
          <a:xfrm flipV="1">
            <a:off x="8191061" y="2896869"/>
            <a:ext cx="639389" cy="395846"/>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16" name="TextBox 15">
            <a:extLst>
              <a:ext uri="{FF2B5EF4-FFF2-40B4-BE49-F238E27FC236}">
                <a16:creationId xmlns:a16="http://schemas.microsoft.com/office/drawing/2014/main" id="{BF9B8CF3-74CE-4594-842C-66F2A18063A3}"/>
              </a:ext>
            </a:extLst>
          </p:cNvPr>
          <p:cNvSpPr txBox="1"/>
          <p:nvPr/>
        </p:nvSpPr>
        <p:spPr>
          <a:xfrm rot="1328509">
            <a:off x="6967693" y="1967153"/>
            <a:ext cx="652743" cy="307777"/>
          </a:xfrm>
          <a:prstGeom prst="rect">
            <a:avLst/>
          </a:prstGeom>
          <a:noFill/>
        </p:spPr>
        <p:txBody>
          <a:bodyPr wrap="none" rtlCol="0">
            <a:spAutoFit/>
          </a:bodyPr>
          <a:lstStyle/>
          <a:p>
            <a:r>
              <a:rPr lang="LID8192" dirty="0"/>
              <a:t>Beam</a:t>
            </a:r>
            <a:endParaRPr lang="en-US" dirty="0"/>
          </a:p>
        </p:txBody>
      </p:sp>
      <p:pic>
        <p:nvPicPr>
          <p:cNvPr id="3" name="Picture 2">
            <a:extLst>
              <a:ext uri="{FF2B5EF4-FFF2-40B4-BE49-F238E27FC236}">
                <a16:creationId xmlns:a16="http://schemas.microsoft.com/office/drawing/2014/main" id="{008CD3E8-2C6C-B6A4-5C8E-536BE966D63A}"/>
              </a:ext>
            </a:extLst>
          </p:cNvPr>
          <p:cNvPicPr>
            <a:picLocks noChangeAspect="1"/>
          </p:cNvPicPr>
          <p:nvPr/>
        </p:nvPicPr>
        <p:blipFill>
          <a:blip r:embed="rId4"/>
          <a:stretch>
            <a:fillRect/>
          </a:stretch>
        </p:blipFill>
        <p:spPr>
          <a:xfrm>
            <a:off x="8431694" y="129531"/>
            <a:ext cx="596125" cy="513703"/>
          </a:xfrm>
          <a:prstGeom prst="rect">
            <a:avLst/>
          </a:prstGeom>
        </p:spPr>
      </p:pic>
    </p:spTree>
    <p:extLst>
      <p:ext uri="{BB962C8B-B14F-4D97-AF65-F5344CB8AC3E}">
        <p14:creationId xmlns:p14="http://schemas.microsoft.com/office/powerpoint/2010/main" val="31180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371949" y="-308120"/>
            <a:ext cx="9608400" cy="116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Beamline optimisation</a:t>
            </a:r>
            <a:endParaRPr dirty="0"/>
          </a:p>
        </p:txBody>
      </p:sp>
      <p:sp>
        <p:nvSpPr>
          <p:cNvPr id="338" name="Google Shape;338;p27"/>
          <p:cNvSpPr txBox="1">
            <a:spLocks noGrp="1"/>
          </p:cNvSpPr>
          <p:nvPr>
            <p:ph type="body" idx="2"/>
          </p:nvPr>
        </p:nvSpPr>
        <p:spPr>
          <a:xfrm>
            <a:off x="388090" y="882572"/>
            <a:ext cx="7143914" cy="4742940"/>
          </a:xfrm>
          <a:prstGeom prst="rect">
            <a:avLst/>
          </a:prstGeom>
          <a:noFill/>
          <a:ln>
            <a:noFill/>
          </a:ln>
        </p:spPr>
        <p:txBody>
          <a:bodyPr spcFirstLastPara="1" wrap="square" lIns="91425" tIns="91425" rIns="91425" bIns="91425" anchor="t" anchorCtr="0">
            <a:noAutofit/>
          </a:bodyPr>
          <a:lstStyle/>
          <a:p>
            <a:pPr marL="0" indent="0">
              <a:buNone/>
            </a:pPr>
            <a:r>
              <a:rPr lang="en-GB" sz="1400" dirty="0">
                <a:solidFill>
                  <a:schemeClr val="tx1">
                    <a:lumMod val="50000"/>
                  </a:schemeClr>
                </a:solidFill>
              </a:rPr>
              <a:t>The beamline must:</a:t>
            </a:r>
          </a:p>
          <a:p>
            <a:pPr marL="285750" indent="-285750"/>
            <a:r>
              <a:rPr lang="en-GB" sz="1400" dirty="0">
                <a:solidFill>
                  <a:schemeClr val="tx1">
                    <a:lumMod val="50000"/>
                  </a:schemeClr>
                </a:solidFill>
              </a:rPr>
              <a:t>Have a large acceptance, for a sufficient rate</a:t>
            </a:r>
          </a:p>
          <a:p>
            <a:pPr marL="285750" indent="-285750"/>
            <a:r>
              <a:rPr lang="en-GB" sz="1400" dirty="0">
                <a:solidFill>
                  <a:schemeClr val="tx1">
                    <a:lumMod val="50000"/>
                  </a:schemeClr>
                </a:solidFill>
              </a:rPr>
              <a:t>Be short, to minimise particle decays</a:t>
            </a:r>
          </a:p>
          <a:p>
            <a:pPr marL="285750" indent="-285750"/>
            <a:r>
              <a:rPr lang="en-GB" sz="1400" dirty="0">
                <a:solidFill>
                  <a:schemeClr val="tx1">
                    <a:lumMod val="50000"/>
                  </a:schemeClr>
                </a:solidFill>
              </a:rPr>
              <a:t>Have a good momentum resolution </a:t>
            </a:r>
          </a:p>
          <a:p>
            <a:pPr marL="285750" indent="-285750"/>
            <a:r>
              <a:rPr lang="en-GB" sz="1400" dirty="0">
                <a:solidFill>
                  <a:schemeClr val="tx1">
                    <a:lumMod val="50000"/>
                  </a:schemeClr>
                </a:solidFill>
              </a:rPr>
              <a:t>Have a small spot size at the NA61 target</a:t>
            </a:r>
          </a:p>
          <a:p>
            <a:pPr marL="285750" indent="-285750"/>
            <a:r>
              <a:rPr lang="en-GB" sz="1400" dirty="0">
                <a:solidFill>
                  <a:schemeClr val="tx1">
                    <a:lumMod val="50000"/>
                  </a:schemeClr>
                </a:solidFill>
              </a:rPr>
              <a:t>Not be too contaminated by backgrounds</a:t>
            </a:r>
          </a:p>
          <a:p>
            <a:pPr marL="0" indent="0">
              <a:buNone/>
            </a:pPr>
            <a:endParaRPr lang="en-GB" sz="1400" dirty="0">
              <a:solidFill>
                <a:schemeClr val="tx1">
                  <a:lumMod val="50000"/>
                </a:schemeClr>
              </a:solidFill>
            </a:endParaRPr>
          </a:p>
          <a:p>
            <a:pPr marL="0" indent="0">
              <a:buNone/>
            </a:pPr>
            <a:endParaRPr lang="en-GB" sz="1400" dirty="0">
              <a:solidFill>
                <a:schemeClr val="tx1">
                  <a:lumMod val="50000"/>
                </a:schemeClr>
              </a:solidFill>
            </a:endParaRPr>
          </a:p>
          <a:p>
            <a:pPr marL="0" lvl="0" indent="0" algn="l" rtl="0">
              <a:lnSpc>
                <a:spcPct val="100000"/>
              </a:lnSpc>
              <a:spcBef>
                <a:spcPts val="600"/>
              </a:spcBef>
              <a:spcAft>
                <a:spcPts val="0"/>
              </a:spcAft>
              <a:buSzPts val="2000"/>
              <a:buNone/>
            </a:pPr>
            <a:r>
              <a:rPr lang="en-GB" sz="1600" b="1" dirty="0">
                <a:solidFill>
                  <a:schemeClr val="tx1">
                    <a:lumMod val="50000"/>
                  </a:schemeClr>
                </a:solidFill>
              </a:rPr>
              <a:t>A full parameter scan</a:t>
            </a:r>
          </a:p>
          <a:p>
            <a:pPr marL="285750" indent="-285750"/>
            <a:r>
              <a:rPr lang="en-GB" sz="1400" dirty="0">
                <a:solidFill>
                  <a:schemeClr val="tx1">
                    <a:lumMod val="50000"/>
                  </a:schemeClr>
                </a:solidFill>
              </a:rPr>
              <a:t>Our approach to design this beamline has been to scan the parameter space and generate millions of beamline configurations, their acceptance and spot size at the end of the line. </a:t>
            </a:r>
          </a:p>
          <a:p>
            <a:pPr marL="285750" indent="-285750"/>
            <a:r>
              <a:rPr lang="en-GB" sz="1400" dirty="0">
                <a:solidFill>
                  <a:schemeClr val="tx1">
                    <a:lumMod val="50000"/>
                  </a:schemeClr>
                </a:solidFill>
              </a:rPr>
              <a:t>Using this information it is then possible to select the beamline that best matches the experiment’s requirements, as every solution should be there</a:t>
            </a:r>
          </a:p>
          <a:p>
            <a:pPr marL="0" indent="0">
              <a:buNone/>
            </a:pPr>
            <a:endParaRPr lang="en-GB" sz="1600" b="1" dirty="0"/>
          </a:p>
          <a:p>
            <a:pPr marL="0" indent="0">
              <a:buNone/>
            </a:pPr>
            <a:endParaRPr lang="en-GB" sz="1400" dirty="0"/>
          </a:p>
        </p:txBody>
      </p:sp>
      <p:sp>
        <p:nvSpPr>
          <p:cNvPr id="339" name="Google Shape;339;p2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7</a:t>
            </a:fld>
            <a:endParaRPr/>
          </a:p>
        </p:txBody>
      </p:sp>
      <p:sp>
        <p:nvSpPr>
          <p:cNvPr id="10" name="Google Shape;359;p29">
            <a:extLst>
              <a:ext uri="{FF2B5EF4-FFF2-40B4-BE49-F238E27FC236}">
                <a16:creationId xmlns:a16="http://schemas.microsoft.com/office/drawing/2014/main" id="{CDE9A183-D7CF-40C6-86EA-AA65ACCB213F}"/>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grpSp>
        <p:nvGrpSpPr>
          <p:cNvPr id="6" name="Group 5">
            <a:extLst>
              <a:ext uri="{FF2B5EF4-FFF2-40B4-BE49-F238E27FC236}">
                <a16:creationId xmlns:a16="http://schemas.microsoft.com/office/drawing/2014/main" id="{BFA56AB7-98BD-192D-F702-3E3EDB327086}"/>
              </a:ext>
            </a:extLst>
          </p:cNvPr>
          <p:cNvGrpSpPr/>
          <p:nvPr/>
        </p:nvGrpSpPr>
        <p:grpSpPr>
          <a:xfrm>
            <a:off x="4734232" y="875254"/>
            <a:ext cx="4403022" cy="2612644"/>
            <a:chOff x="163107" y="884096"/>
            <a:chExt cx="8385962" cy="4196809"/>
          </a:xfrm>
        </p:grpSpPr>
        <p:sp>
          <p:nvSpPr>
            <p:cNvPr id="7" name="Rectangle 6">
              <a:extLst>
                <a:ext uri="{FF2B5EF4-FFF2-40B4-BE49-F238E27FC236}">
                  <a16:creationId xmlns:a16="http://schemas.microsoft.com/office/drawing/2014/main" id="{3E8FD335-9F4F-CDE5-D759-B80C9EFC9EAF}"/>
                </a:ext>
              </a:extLst>
            </p:cNvPr>
            <p:cNvSpPr/>
            <p:nvPr/>
          </p:nvSpPr>
          <p:spPr>
            <a:xfrm>
              <a:off x="4694276" y="2641895"/>
              <a:ext cx="3512287" cy="265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oogle Shape;338;p27">
              <a:extLst>
                <a:ext uri="{FF2B5EF4-FFF2-40B4-BE49-F238E27FC236}">
                  <a16:creationId xmlns:a16="http://schemas.microsoft.com/office/drawing/2014/main" id="{7F198138-703E-AD68-5630-2B5115DBB38B}"/>
                </a:ext>
              </a:extLst>
            </p:cNvPr>
            <p:cNvSpPr txBox="1">
              <a:spLocks/>
            </p:cNvSpPr>
            <p:nvPr/>
          </p:nvSpPr>
          <p:spPr>
            <a:xfrm>
              <a:off x="396870" y="1017682"/>
              <a:ext cx="2775485" cy="1022966"/>
            </a:xfrm>
            <a:prstGeom prst="rect">
              <a:avLst/>
            </a:prstGeom>
            <a:noFill/>
            <a:ln w="25400">
              <a:solidFill>
                <a:schemeClr val="bg1">
                  <a:lumMod val="6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Font typeface="Lato"/>
                <a:buNone/>
              </a:pPr>
              <a:r>
                <a:rPr lang="en-GB" sz="700" dirty="0">
                  <a:solidFill>
                    <a:schemeClr val="tx1">
                      <a:lumMod val="50000"/>
                    </a:schemeClr>
                  </a:solidFill>
                </a:rPr>
                <a:t>Beamline parameter scan for the acceptance quadrupoles</a:t>
              </a:r>
            </a:p>
            <a:p>
              <a:pPr marL="0" indent="0" algn="ctr">
                <a:buFont typeface="Lato"/>
                <a:buNone/>
              </a:pPr>
              <a:r>
                <a:rPr lang="en-GB" sz="700" dirty="0">
                  <a:solidFill>
                    <a:schemeClr val="tx1">
                      <a:lumMod val="50000"/>
                    </a:schemeClr>
                  </a:solidFill>
                </a:rPr>
                <a:t>(Order 100 M configurations)</a:t>
              </a:r>
            </a:p>
          </p:txBody>
        </p:sp>
        <p:sp>
          <p:nvSpPr>
            <p:cNvPr id="9" name="Google Shape;338;p27">
              <a:extLst>
                <a:ext uri="{FF2B5EF4-FFF2-40B4-BE49-F238E27FC236}">
                  <a16:creationId xmlns:a16="http://schemas.microsoft.com/office/drawing/2014/main" id="{225C9F2F-DA15-AE20-76DB-22D50B547EB2}"/>
                </a:ext>
              </a:extLst>
            </p:cNvPr>
            <p:cNvSpPr txBox="1">
              <a:spLocks/>
            </p:cNvSpPr>
            <p:nvPr/>
          </p:nvSpPr>
          <p:spPr>
            <a:xfrm>
              <a:off x="4899739" y="884096"/>
              <a:ext cx="3649330" cy="711469"/>
            </a:xfrm>
            <a:prstGeom prst="rect">
              <a:avLst/>
            </a:prstGeom>
            <a:noFill/>
            <a:ln w="25400">
              <a:solidFill>
                <a:schemeClr val="bg1">
                  <a:lumMod val="6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Font typeface="Lato"/>
                <a:buNone/>
              </a:pPr>
              <a:r>
                <a:rPr lang="en-GB" sz="700" dirty="0">
                  <a:solidFill>
                    <a:schemeClr val="tx1">
                      <a:lumMod val="50000"/>
                    </a:schemeClr>
                  </a:solidFill>
                </a:rPr>
                <a:t>Beamline parameter scan for the back end</a:t>
              </a:r>
            </a:p>
            <a:p>
              <a:pPr marL="0" indent="0" algn="ctr">
                <a:buFont typeface="Lato"/>
                <a:buNone/>
              </a:pPr>
              <a:r>
                <a:rPr lang="en-GB" sz="700" dirty="0">
                  <a:solidFill>
                    <a:schemeClr val="tx1">
                      <a:lumMod val="50000"/>
                    </a:schemeClr>
                  </a:solidFill>
                </a:rPr>
                <a:t>(Order 100 M configurations)</a:t>
              </a:r>
            </a:p>
          </p:txBody>
        </p:sp>
        <p:sp>
          <p:nvSpPr>
            <p:cNvPr id="11" name="Google Shape;338;p27">
              <a:extLst>
                <a:ext uri="{FF2B5EF4-FFF2-40B4-BE49-F238E27FC236}">
                  <a16:creationId xmlns:a16="http://schemas.microsoft.com/office/drawing/2014/main" id="{CE9BD7CA-3540-95E2-3164-18592491D99C}"/>
                </a:ext>
              </a:extLst>
            </p:cNvPr>
            <p:cNvSpPr txBox="1">
              <a:spLocks/>
            </p:cNvSpPr>
            <p:nvPr/>
          </p:nvSpPr>
          <p:spPr>
            <a:xfrm>
              <a:off x="163107" y="2641895"/>
              <a:ext cx="3243009" cy="937744"/>
            </a:xfrm>
            <a:prstGeom prst="rect">
              <a:avLst/>
            </a:prstGeom>
            <a:noFill/>
            <a:ln w="25400">
              <a:solidFill>
                <a:schemeClr val="bg1">
                  <a:lumMod val="6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Font typeface="Lato"/>
                <a:buNone/>
              </a:pPr>
              <a:r>
                <a:rPr lang="en-GB" sz="700" dirty="0">
                  <a:solidFill>
                    <a:schemeClr val="tx1">
                      <a:lumMod val="50000"/>
                    </a:schemeClr>
                  </a:solidFill>
                </a:rPr>
                <a:t>Select beamlines based on acceptance and momentum resolution</a:t>
              </a:r>
            </a:p>
            <a:p>
              <a:pPr marL="0" indent="0" algn="ctr">
                <a:buFont typeface="Lato"/>
                <a:buNone/>
              </a:pPr>
              <a:r>
                <a:rPr lang="en-GB" sz="700" dirty="0">
                  <a:solidFill>
                    <a:schemeClr val="tx1">
                      <a:lumMod val="50000"/>
                    </a:schemeClr>
                  </a:solidFill>
                </a:rPr>
                <a:t>(Order 100 configurations)</a:t>
              </a:r>
            </a:p>
          </p:txBody>
        </p:sp>
        <p:sp>
          <p:nvSpPr>
            <p:cNvPr id="12" name="Google Shape;338;p27">
              <a:extLst>
                <a:ext uri="{FF2B5EF4-FFF2-40B4-BE49-F238E27FC236}">
                  <a16:creationId xmlns:a16="http://schemas.microsoft.com/office/drawing/2014/main" id="{64B5ADCC-5EDE-B280-3B91-31640E88678F}"/>
                </a:ext>
              </a:extLst>
            </p:cNvPr>
            <p:cNvSpPr txBox="1">
              <a:spLocks/>
            </p:cNvSpPr>
            <p:nvPr/>
          </p:nvSpPr>
          <p:spPr>
            <a:xfrm>
              <a:off x="325679" y="4143160"/>
              <a:ext cx="2917860" cy="937745"/>
            </a:xfrm>
            <a:prstGeom prst="rect">
              <a:avLst/>
            </a:prstGeom>
            <a:noFill/>
            <a:ln w="25400">
              <a:solidFill>
                <a:schemeClr val="bg1">
                  <a:lumMod val="6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Font typeface="Lato"/>
                <a:buNone/>
              </a:pPr>
              <a:r>
                <a:rPr lang="en-GB" sz="700" dirty="0">
                  <a:solidFill>
                    <a:schemeClr val="tx1">
                      <a:lumMod val="50000"/>
                    </a:schemeClr>
                  </a:solidFill>
                </a:rPr>
                <a:t>Run tracking code using output of target studies to select the best front end</a:t>
              </a:r>
            </a:p>
          </p:txBody>
        </p:sp>
        <p:sp>
          <p:nvSpPr>
            <p:cNvPr id="13" name="Google Shape;338;p27">
              <a:extLst>
                <a:ext uri="{FF2B5EF4-FFF2-40B4-BE49-F238E27FC236}">
                  <a16:creationId xmlns:a16="http://schemas.microsoft.com/office/drawing/2014/main" id="{BF83A636-C5EF-F5CF-38F2-5F60AF58E14B}"/>
                </a:ext>
              </a:extLst>
            </p:cNvPr>
            <p:cNvSpPr txBox="1">
              <a:spLocks/>
            </p:cNvSpPr>
            <p:nvPr/>
          </p:nvSpPr>
          <p:spPr>
            <a:xfrm>
              <a:off x="5092482" y="2194333"/>
              <a:ext cx="3243009" cy="959203"/>
            </a:xfrm>
            <a:prstGeom prst="rect">
              <a:avLst/>
            </a:prstGeom>
            <a:noFill/>
            <a:ln w="25400">
              <a:solidFill>
                <a:schemeClr val="bg1">
                  <a:lumMod val="6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Font typeface="Lato"/>
                <a:buNone/>
              </a:pPr>
              <a:r>
                <a:rPr lang="en-GB" sz="700" dirty="0">
                  <a:solidFill>
                    <a:schemeClr val="tx1">
                      <a:lumMod val="50000"/>
                    </a:schemeClr>
                  </a:solidFill>
                </a:rPr>
                <a:t>Select beamlines based on acceptance and </a:t>
              </a:r>
              <a:r>
                <a:rPr lang="en-GB" sz="700" dirty="0" err="1">
                  <a:solidFill>
                    <a:schemeClr val="tx1">
                      <a:lumMod val="50000"/>
                    </a:schemeClr>
                  </a:solidFill>
                </a:rPr>
                <a:t>beamspot</a:t>
              </a:r>
              <a:r>
                <a:rPr lang="en-GB" sz="700" dirty="0">
                  <a:solidFill>
                    <a:schemeClr val="tx1">
                      <a:lumMod val="50000"/>
                    </a:schemeClr>
                  </a:solidFill>
                </a:rPr>
                <a:t> on NA61 target</a:t>
              </a:r>
            </a:p>
            <a:p>
              <a:pPr marL="0" indent="0" algn="ctr">
                <a:buFont typeface="Lato"/>
                <a:buNone/>
              </a:pPr>
              <a:r>
                <a:rPr lang="en-GB" sz="700" dirty="0">
                  <a:solidFill>
                    <a:schemeClr val="tx1">
                      <a:lumMod val="50000"/>
                    </a:schemeClr>
                  </a:solidFill>
                </a:rPr>
                <a:t>(Order 100s configurations)</a:t>
              </a:r>
            </a:p>
          </p:txBody>
        </p:sp>
        <p:sp>
          <p:nvSpPr>
            <p:cNvPr id="14" name="Google Shape;338;p27">
              <a:extLst>
                <a:ext uri="{FF2B5EF4-FFF2-40B4-BE49-F238E27FC236}">
                  <a16:creationId xmlns:a16="http://schemas.microsoft.com/office/drawing/2014/main" id="{50693295-A819-A716-AAF3-BBDD1F993D50}"/>
                </a:ext>
              </a:extLst>
            </p:cNvPr>
            <p:cNvSpPr txBox="1">
              <a:spLocks/>
            </p:cNvSpPr>
            <p:nvPr/>
          </p:nvSpPr>
          <p:spPr>
            <a:xfrm>
              <a:off x="5182020" y="3854028"/>
              <a:ext cx="3084763" cy="1018642"/>
            </a:xfrm>
            <a:prstGeom prst="rect">
              <a:avLst/>
            </a:prstGeom>
            <a:noFill/>
            <a:ln w="25400">
              <a:solidFill>
                <a:schemeClr val="bg1">
                  <a:lumMod val="65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Font typeface="Lato"/>
                <a:buNone/>
              </a:pPr>
              <a:r>
                <a:rPr lang="en-GB" sz="700" dirty="0">
                  <a:solidFill>
                    <a:schemeClr val="tx1">
                      <a:lumMod val="50000"/>
                    </a:schemeClr>
                  </a:solidFill>
                </a:rPr>
                <a:t>Run tracking code using output of target studies to select the best beamline</a:t>
              </a:r>
            </a:p>
          </p:txBody>
        </p:sp>
        <p:sp>
          <p:nvSpPr>
            <p:cNvPr id="15" name="Arrow: Down 14">
              <a:extLst>
                <a:ext uri="{FF2B5EF4-FFF2-40B4-BE49-F238E27FC236}">
                  <a16:creationId xmlns:a16="http://schemas.microsoft.com/office/drawing/2014/main" id="{B4539F48-01FE-925D-C94A-35FC538FA9A3}"/>
                </a:ext>
              </a:extLst>
            </p:cNvPr>
            <p:cNvSpPr/>
            <p:nvPr/>
          </p:nvSpPr>
          <p:spPr>
            <a:xfrm>
              <a:off x="1632357" y="3664272"/>
              <a:ext cx="304508" cy="394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Down 15">
              <a:extLst>
                <a:ext uri="{FF2B5EF4-FFF2-40B4-BE49-F238E27FC236}">
                  <a16:creationId xmlns:a16="http://schemas.microsoft.com/office/drawing/2014/main" id="{46C32264-CE01-4089-BC62-0802F1AC530B}"/>
                </a:ext>
              </a:extLst>
            </p:cNvPr>
            <p:cNvSpPr/>
            <p:nvPr/>
          </p:nvSpPr>
          <p:spPr>
            <a:xfrm>
              <a:off x="6561733" y="1667601"/>
              <a:ext cx="304508" cy="394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4D353DBE-FE2A-D0D5-28ED-87DD4B5A91C8}"/>
                </a:ext>
              </a:extLst>
            </p:cNvPr>
            <p:cNvSpPr/>
            <p:nvPr/>
          </p:nvSpPr>
          <p:spPr>
            <a:xfrm>
              <a:off x="6561733" y="3306919"/>
              <a:ext cx="304508" cy="394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8B30AB4A-9442-EF1A-3753-E032B6BA5731}"/>
                </a:ext>
              </a:extLst>
            </p:cNvPr>
            <p:cNvSpPr/>
            <p:nvPr/>
          </p:nvSpPr>
          <p:spPr>
            <a:xfrm flipV="1">
              <a:off x="3944015" y="1397122"/>
              <a:ext cx="304508" cy="2854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570231F9-1DDF-7035-C3C4-5820DEFCD673}"/>
                </a:ext>
              </a:extLst>
            </p:cNvPr>
            <p:cNvSpPr/>
            <p:nvPr/>
          </p:nvSpPr>
          <p:spPr>
            <a:xfrm>
              <a:off x="3314341" y="4275156"/>
              <a:ext cx="698732" cy="30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8820A554-6C21-9540-36E3-8D20B2C745B4}"/>
                </a:ext>
              </a:extLst>
            </p:cNvPr>
            <p:cNvSpPr/>
            <p:nvPr/>
          </p:nvSpPr>
          <p:spPr>
            <a:xfrm>
              <a:off x="4248522" y="1091122"/>
              <a:ext cx="510943" cy="30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Down 20">
              <a:extLst>
                <a:ext uri="{FF2B5EF4-FFF2-40B4-BE49-F238E27FC236}">
                  <a16:creationId xmlns:a16="http://schemas.microsoft.com/office/drawing/2014/main" id="{D0DAAB14-5871-5CBA-9FA2-FCC2EE719457}"/>
                </a:ext>
              </a:extLst>
            </p:cNvPr>
            <p:cNvSpPr/>
            <p:nvPr/>
          </p:nvSpPr>
          <p:spPr>
            <a:xfrm>
              <a:off x="1632357" y="2120329"/>
              <a:ext cx="304508" cy="394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a:extLst>
              <a:ext uri="{FF2B5EF4-FFF2-40B4-BE49-F238E27FC236}">
                <a16:creationId xmlns:a16="http://schemas.microsoft.com/office/drawing/2014/main" id="{027EB320-9C9C-5217-8F03-A0C992983608}"/>
              </a:ext>
            </a:extLst>
          </p:cNvPr>
          <p:cNvPicPr>
            <a:picLocks noChangeAspect="1"/>
          </p:cNvPicPr>
          <p:nvPr/>
        </p:nvPicPr>
        <p:blipFill>
          <a:blip r:embed="rId3"/>
          <a:stretch>
            <a:fillRect/>
          </a:stretch>
        </p:blipFill>
        <p:spPr>
          <a:xfrm>
            <a:off x="8431694" y="129531"/>
            <a:ext cx="596125" cy="513703"/>
          </a:xfrm>
          <a:prstGeom prst="rect">
            <a:avLst/>
          </a:prstGeom>
        </p:spPr>
      </p:pic>
    </p:spTree>
    <p:extLst>
      <p:ext uri="{BB962C8B-B14F-4D97-AF65-F5344CB8AC3E}">
        <p14:creationId xmlns:p14="http://schemas.microsoft.com/office/powerpoint/2010/main" val="403568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74f348e52a_0_16"/>
          <p:cNvSpPr txBox="1">
            <a:spLocks noGrp="1"/>
          </p:cNvSpPr>
          <p:nvPr>
            <p:ph type="title"/>
          </p:nvPr>
        </p:nvSpPr>
        <p:spPr>
          <a:xfrm>
            <a:off x="357575" y="34575"/>
            <a:ext cx="8528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Optimisation: the beamline optics</a:t>
            </a:r>
            <a:endParaRPr dirty="0"/>
          </a:p>
        </p:txBody>
      </p:sp>
      <p:sp>
        <p:nvSpPr>
          <p:cNvPr id="72" name="Google Shape;72;g74f348e52a_0_1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sp>
        <p:nvSpPr>
          <p:cNvPr id="31" name="Google Shape;359;p29">
            <a:extLst>
              <a:ext uri="{FF2B5EF4-FFF2-40B4-BE49-F238E27FC236}">
                <a16:creationId xmlns:a16="http://schemas.microsoft.com/office/drawing/2014/main" id="{04214281-2EAD-4361-99B0-F12539C2F3C8}"/>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10" name="Rectangle 9">
            <a:extLst>
              <a:ext uri="{FF2B5EF4-FFF2-40B4-BE49-F238E27FC236}">
                <a16:creationId xmlns:a16="http://schemas.microsoft.com/office/drawing/2014/main" id="{7CA8EC6B-A5CE-41C2-A444-047023DE1633}"/>
              </a:ext>
            </a:extLst>
          </p:cNvPr>
          <p:cNvSpPr/>
          <p:nvPr/>
        </p:nvSpPr>
        <p:spPr>
          <a:xfrm>
            <a:off x="4694276" y="2641895"/>
            <a:ext cx="3512287" cy="265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Google Shape;338;p27">
            <a:extLst>
              <a:ext uri="{FF2B5EF4-FFF2-40B4-BE49-F238E27FC236}">
                <a16:creationId xmlns:a16="http://schemas.microsoft.com/office/drawing/2014/main" id="{8BE9DA83-D604-4C99-B3DD-79E8F10C5CDB}"/>
              </a:ext>
            </a:extLst>
          </p:cNvPr>
          <p:cNvSpPr txBox="1">
            <a:spLocks/>
          </p:cNvSpPr>
          <p:nvPr/>
        </p:nvSpPr>
        <p:spPr>
          <a:xfrm>
            <a:off x="5509750" y="962120"/>
            <a:ext cx="3245175" cy="1021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200" dirty="0">
                <a:solidFill>
                  <a:schemeClr val="tx1">
                    <a:lumMod val="50000"/>
                  </a:schemeClr>
                </a:solidFill>
              </a:rPr>
              <a:t>The optics have been designed with a wholly new optimisation scheme, custom made to meet the demands of NA61/SHINE</a:t>
            </a:r>
          </a:p>
        </p:txBody>
      </p:sp>
      <p:pic>
        <p:nvPicPr>
          <p:cNvPr id="6" name="Picture 5">
            <a:extLst>
              <a:ext uri="{FF2B5EF4-FFF2-40B4-BE49-F238E27FC236}">
                <a16:creationId xmlns:a16="http://schemas.microsoft.com/office/drawing/2014/main" id="{4D2940EC-6C0D-7D7B-8271-F9B09A34894E}"/>
              </a:ext>
            </a:extLst>
          </p:cNvPr>
          <p:cNvPicPr>
            <a:picLocks noChangeAspect="1"/>
          </p:cNvPicPr>
          <p:nvPr/>
        </p:nvPicPr>
        <p:blipFill>
          <a:blip r:embed="rId3"/>
          <a:stretch>
            <a:fillRect/>
          </a:stretch>
        </p:blipFill>
        <p:spPr>
          <a:xfrm>
            <a:off x="357575" y="900428"/>
            <a:ext cx="4967225" cy="2306314"/>
          </a:xfrm>
          <a:prstGeom prst="rect">
            <a:avLst/>
          </a:prstGeom>
        </p:spPr>
      </p:pic>
      <p:pic>
        <p:nvPicPr>
          <p:cNvPr id="8" name="Picture 7">
            <a:extLst>
              <a:ext uri="{FF2B5EF4-FFF2-40B4-BE49-F238E27FC236}">
                <a16:creationId xmlns:a16="http://schemas.microsoft.com/office/drawing/2014/main" id="{4A41DAB0-2D57-0204-3D81-ADAE557D8C52}"/>
              </a:ext>
            </a:extLst>
          </p:cNvPr>
          <p:cNvPicPr>
            <a:picLocks noChangeAspect="1"/>
          </p:cNvPicPr>
          <p:nvPr/>
        </p:nvPicPr>
        <p:blipFill>
          <a:blip r:embed="rId4"/>
          <a:stretch>
            <a:fillRect/>
          </a:stretch>
        </p:blipFill>
        <p:spPr>
          <a:xfrm>
            <a:off x="4136066" y="2571750"/>
            <a:ext cx="4750209" cy="2432360"/>
          </a:xfrm>
          <a:prstGeom prst="rect">
            <a:avLst/>
          </a:prstGeom>
        </p:spPr>
      </p:pic>
      <p:sp>
        <p:nvSpPr>
          <p:cNvPr id="11" name="Google Shape;338;p27">
            <a:extLst>
              <a:ext uri="{FF2B5EF4-FFF2-40B4-BE49-F238E27FC236}">
                <a16:creationId xmlns:a16="http://schemas.microsoft.com/office/drawing/2014/main" id="{50602F93-D0FB-54B7-FA09-53793E881DE8}"/>
              </a:ext>
            </a:extLst>
          </p:cNvPr>
          <p:cNvSpPr txBox="1">
            <a:spLocks/>
          </p:cNvSpPr>
          <p:nvPr/>
        </p:nvSpPr>
        <p:spPr>
          <a:xfrm>
            <a:off x="357575" y="3215195"/>
            <a:ext cx="3245175" cy="1546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200" dirty="0">
                <a:solidFill>
                  <a:schemeClr val="tx1">
                    <a:lumMod val="50000"/>
                  </a:schemeClr>
                </a:solidFill>
              </a:rPr>
              <a:t>Focused on optimising the:</a:t>
            </a:r>
          </a:p>
          <a:p>
            <a:pPr marL="171450" indent="-171450"/>
            <a:r>
              <a:rPr lang="en-GB" sz="1200" dirty="0">
                <a:solidFill>
                  <a:schemeClr val="tx1">
                    <a:lumMod val="50000"/>
                  </a:schemeClr>
                </a:solidFill>
              </a:rPr>
              <a:t>Acceptance of the beamline</a:t>
            </a:r>
          </a:p>
          <a:p>
            <a:pPr marL="171450" indent="-171450"/>
            <a:r>
              <a:rPr lang="en-GB" sz="1200" dirty="0">
                <a:solidFill>
                  <a:schemeClr val="tx1">
                    <a:lumMod val="50000"/>
                  </a:schemeClr>
                </a:solidFill>
              </a:rPr>
              <a:t>Momentum resolution</a:t>
            </a:r>
          </a:p>
          <a:p>
            <a:pPr marL="171450" indent="-171450"/>
            <a:r>
              <a:rPr lang="en-GB" sz="1200" dirty="0">
                <a:solidFill>
                  <a:schemeClr val="tx1">
                    <a:lumMod val="50000"/>
                  </a:schemeClr>
                </a:solidFill>
              </a:rPr>
              <a:t>Small </a:t>
            </a:r>
            <a:r>
              <a:rPr lang="en-GB" sz="1200" dirty="0" err="1">
                <a:solidFill>
                  <a:schemeClr val="tx1">
                    <a:lumMod val="50000"/>
                  </a:schemeClr>
                </a:solidFill>
              </a:rPr>
              <a:t>beamspot</a:t>
            </a:r>
            <a:r>
              <a:rPr lang="en-GB" sz="1200" dirty="0">
                <a:solidFill>
                  <a:schemeClr val="tx1">
                    <a:lumMod val="50000"/>
                  </a:schemeClr>
                </a:solidFill>
              </a:rPr>
              <a:t> at the end of the line </a:t>
            </a:r>
          </a:p>
          <a:p>
            <a:pPr marL="0" indent="0">
              <a:buFont typeface="Lato"/>
              <a:buNone/>
            </a:pPr>
            <a:endParaRPr lang="en-GB" sz="1200" dirty="0">
              <a:solidFill>
                <a:schemeClr val="tx1">
                  <a:lumMod val="50000"/>
                </a:schemeClr>
              </a:solidFill>
            </a:endParaRPr>
          </a:p>
        </p:txBody>
      </p:sp>
      <p:pic>
        <p:nvPicPr>
          <p:cNvPr id="3" name="Picture 2">
            <a:extLst>
              <a:ext uri="{FF2B5EF4-FFF2-40B4-BE49-F238E27FC236}">
                <a16:creationId xmlns:a16="http://schemas.microsoft.com/office/drawing/2014/main" id="{2F85C74D-851C-BE0C-26FF-95FA6D64F467}"/>
              </a:ext>
            </a:extLst>
          </p:cNvPr>
          <p:cNvPicPr>
            <a:picLocks noChangeAspect="1"/>
          </p:cNvPicPr>
          <p:nvPr/>
        </p:nvPicPr>
        <p:blipFill>
          <a:blip r:embed="rId5"/>
          <a:stretch>
            <a:fillRect/>
          </a:stretch>
        </p:blipFill>
        <p:spPr>
          <a:xfrm>
            <a:off x="8431694" y="129531"/>
            <a:ext cx="596125" cy="513703"/>
          </a:xfrm>
          <a:prstGeom prst="rect">
            <a:avLst/>
          </a:prstGeom>
        </p:spPr>
      </p:pic>
    </p:spTree>
    <p:extLst>
      <p:ext uri="{BB962C8B-B14F-4D97-AF65-F5344CB8AC3E}">
        <p14:creationId xmlns:p14="http://schemas.microsoft.com/office/powerpoint/2010/main" val="231995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74f348e52a_0_16"/>
          <p:cNvSpPr txBox="1">
            <a:spLocks noGrp="1"/>
          </p:cNvSpPr>
          <p:nvPr>
            <p:ph type="title"/>
          </p:nvPr>
        </p:nvSpPr>
        <p:spPr>
          <a:xfrm>
            <a:off x="357575" y="34575"/>
            <a:ext cx="85287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GB" dirty="0"/>
              <a:t>Particle rates </a:t>
            </a:r>
            <a:endParaRPr dirty="0"/>
          </a:p>
        </p:txBody>
      </p:sp>
      <p:sp>
        <p:nvSpPr>
          <p:cNvPr id="72" name="Google Shape;72;g74f348e52a_0_1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9</a:t>
            </a:fld>
            <a:endParaRPr/>
          </a:p>
        </p:txBody>
      </p:sp>
      <p:sp>
        <p:nvSpPr>
          <p:cNvPr id="31" name="Google Shape;359;p29">
            <a:extLst>
              <a:ext uri="{FF2B5EF4-FFF2-40B4-BE49-F238E27FC236}">
                <a16:creationId xmlns:a16="http://schemas.microsoft.com/office/drawing/2014/main" id="{04214281-2EAD-4361-99B0-F12539C2F3C8}"/>
              </a:ext>
            </a:extLst>
          </p:cNvPr>
          <p:cNvSpPr txBox="1">
            <a:spLocks noGrp="1"/>
          </p:cNvSpPr>
          <p:nvPr>
            <p:ph type="ftr" idx="11"/>
          </p:nvPr>
        </p:nvSpPr>
        <p:spPr>
          <a:xfrm>
            <a:off x="6104051" y="4711507"/>
            <a:ext cx="2855825" cy="31349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r>
              <a:rPr lang="en" dirty="0"/>
              <a:t>C. A. Mussolini, N. Charitonidis</a:t>
            </a:r>
            <a:endParaRPr dirty="0"/>
          </a:p>
        </p:txBody>
      </p:sp>
      <p:sp>
        <p:nvSpPr>
          <p:cNvPr id="24" name="Google Shape;338;p27">
            <a:extLst>
              <a:ext uri="{FF2B5EF4-FFF2-40B4-BE49-F238E27FC236}">
                <a16:creationId xmlns:a16="http://schemas.microsoft.com/office/drawing/2014/main" id="{1704AF2F-0450-438E-BB3F-4EC6363B6E33}"/>
              </a:ext>
            </a:extLst>
          </p:cNvPr>
          <p:cNvSpPr txBox="1">
            <a:spLocks/>
          </p:cNvSpPr>
          <p:nvPr/>
        </p:nvSpPr>
        <p:spPr>
          <a:xfrm>
            <a:off x="318129" y="978683"/>
            <a:ext cx="3861257" cy="30751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buFont typeface="Lato"/>
              <a:buNone/>
            </a:pPr>
            <a:r>
              <a:rPr lang="en-GB" sz="1400" dirty="0">
                <a:solidFill>
                  <a:schemeClr val="tx1">
                    <a:lumMod val="50000"/>
                  </a:schemeClr>
                </a:solidFill>
              </a:rPr>
              <a:t>These rates are for 1E6 400 GeV/c primary protons extracted from the SPS. We can expect around 3000 such spills per day</a:t>
            </a:r>
          </a:p>
          <a:p>
            <a:pPr marL="0" indent="0">
              <a:buFont typeface="Lato"/>
              <a:buNone/>
            </a:pPr>
            <a:endParaRPr lang="en-GB" sz="1400" dirty="0">
              <a:solidFill>
                <a:schemeClr val="tx1">
                  <a:lumMod val="50000"/>
                </a:schemeClr>
              </a:solidFill>
            </a:endParaRPr>
          </a:p>
          <a:p>
            <a:pPr marL="0" indent="0">
              <a:buFont typeface="Lato"/>
              <a:buNone/>
            </a:pPr>
            <a:r>
              <a:rPr lang="en-GB" sz="1400" dirty="0">
                <a:solidFill>
                  <a:schemeClr val="tx1">
                    <a:lumMod val="50000"/>
                  </a:schemeClr>
                </a:solidFill>
              </a:rPr>
              <a:t>The top plot shows the particle rates at 13 GeV/c, bottom is at 2 GeV/c</a:t>
            </a:r>
          </a:p>
          <a:p>
            <a:pPr marL="0" indent="0">
              <a:buFont typeface="Lato"/>
              <a:buNone/>
            </a:pPr>
            <a:endParaRPr lang="en-GB" sz="1400" dirty="0">
              <a:solidFill>
                <a:schemeClr val="tx1">
                  <a:lumMod val="50000"/>
                </a:schemeClr>
              </a:solidFill>
            </a:endParaRPr>
          </a:p>
          <a:p>
            <a:pPr marL="0" indent="0">
              <a:buFont typeface="Lato"/>
              <a:buNone/>
            </a:pPr>
            <a:r>
              <a:rPr lang="en-GB" sz="1400" dirty="0">
                <a:solidFill>
                  <a:schemeClr val="tx1">
                    <a:lumMod val="50000"/>
                  </a:schemeClr>
                </a:solidFill>
              </a:rPr>
              <a:t>Overall, we can expect around 2.5E7 </a:t>
            </a:r>
            <a:r>
              <a:rPr lang="en-GB" sz="1400" dirty="0" err="1">
                <a:solidFill>
                  <a:schemeClr val="tx1">
                    <a:lumMod val="50000"/>
                  </a:schemeClr>
                </a:solidFill>
              </a:rPr>
              <a:t>pions</a:t>
            </a:r>
            <a:r>
              <a:rPr lang="en-GB" sz="1400" dirty="0">
                <a:solidFill>
                  <a:schemeClr val="tx1">
                    <a:lumMod val="50000"/>
                  </a:schemeClr>
                </a:solidFill>
              </a:rPr>
              <a:t> per day at 13 GeV/c  and 2.1E6 at 2 GeV/c</a:t>
            </a:r>
          </a:p>
          <a:p>
            <a:pPr marL="0" indent="0">
              <a:buFont typeface="Lato"/>
              <a:buNone/>
            </a:pPr>
            <a:endParaRPr lang="en-GB" sz="1400" dirty="0">
              <a:solidFill>
                <a:schemeClr val="tx1">
                  <a:lumMod val="50000"/>
                </a:schemeClr>
              </a:solidFill>
            </a:endParaRPr>
          </a:p>
          <a:p>
            <a:pPr marL="0" indent="0">
              <a:buFont typeface="Lato"/>
              <a:buNone/>
            </a:pPr>
            <a:r>
              <a:rPr lang="en-GB" sz="1400" dirty="0">
                <a:solidFill>
                  <a:schemeClr val="tx1">
                    <a:lumMod val="50000"/>
                  </a:schemeClr>
                </a:solidFill>
              </a:rPr>
              <a:t>A normal run is expected to be a few weeks per year</a:t>
            </a:r>
          </a:p>
          <a:p>
            <a:pPr marL="0" indent="0">
              <a:buFont typeface="Lato"/>
              <a:buNone/>
            </a:pPr>
            <a:endParaRPr lang="en-GB" sz="1400" dirty="0">
              <a:solidFill>
                <a:schemeClr val="tx1">
                  <a:lumMod val="50000"/>
                </a:schemeClr>
              </a:solidFill>
            </a:endParaRPr>
          </a:p>
          <a:p>
            <a:pPr marL="0" indent="0">
              <a:buFont typeface="Lato"/>
              <a:buNone/>
            </a:pPr>
            <a:endParaRPr lang="en-GB" sz="1400" dirty="0">
              <a:solidFill>
                <a:schemeClr val="tx1">
                  <a:lumMod val="50000"/>
                </a:schemeClr>
              </a:solidFill>
            </a:endParaRPr>
          </a:p>
        </p:txBody>
      </p:sp>
      <p:pic>
        <p:nvPicPr>
          <p:cNvPr id="3" name="Picture 2">
            <a:extLst>
              <a:ext uri="{FF2B5EF4-FFF2-40B4-BE49-F238E27FC236}">
                <a16:creationId xmlns:a16="http://schemas.microsoft.com/office/drawing/2014/main" id="{488AB991-7C8C-0E9A-D5A4-A408868603F4}"/>
              </a:ext>
            </a:extLst>
          </p:cNvPr>
          <p:cNvPicPr>
            <a:picLocks noChangeAspect="1"/>
          </p:cNvPicPr>
          <p:nvPr/>
        </p:nvPicPr>
        <p:blipFill>
          <a:blip r:embed="rId3"/>
          <a:stretch>
            <a:fillRect/>
          </a:stretch>
        </p:blipFill>
        <p:spPr>
          <a:xfrm>
            <a:off x="4403641" y="2455140"/>
            <a:ext cx="4711091" cy="2318745"/>
          </a:xfrm>
          <a:prstGeom prst="rect">
            <a:avLst/>
          </a:prstGeom>
        </p:spPr>
      </p:pic>
      <p:pic>
        <p:nvPicPr>
          <p:cNvPr id="7" name="Picture 6">
            <a:extLst>
              <a:ext uri="{FF2B5EF4-FFF2-40B4-BE49-F238E27FC236}">
                <a16:creationId xmlns:a16="http://schemas.microsoft.com/office/drawing/2014/main" id="{DC384C48-B957-B292-B320-1F37EE88B7F5}"/>
              </a:ext>
            </a:extLst>
          </p:cNvPr>
          <p:cNvPicPr>
            <a:picLocks noChangeAspect="1"/>
          </p:cNvPicPr>
          <p:nvPr/>
        </p:nvPicPr>
        <p:blipFill>
          <a:blip r:embed="rId4"/>
          <a:stretch>
            <a:fillRect/>
          </a:stretch>
        </p:blipFill>
        <p:spPr>
          <a:xfrm>
            <a:off x="4403641" y="61787"/>
            <a:ext cx="4637490" cy="2342749"/>
          </a:xfrm>
          <a:prstGeom prst="rect">
            <a:avLst/>
          </a:prstGeom>
        </p:spPr>
      </p:pic>
    </p:spTree>
    <p:extLst>
      <p:ext uri="{BB962C8B-B14F-4D97-AF65-F5344CB8AC3E}">
        <p14:creationId xmlns:p14="http://schemas.microsoft.com/office/powerpoint/2010/main" val="2952903164"/>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52163</TotalTime>
  <Words>1890</Words>
  <Application>Microsoft Office PowerPoint</Application>
  <PresentationFormat>On-screen Show (16:9)</PresentationFormat>
  <Paragraphs>222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Lato</vt:lpstr>
      <vt:lpstr>Wingdings</vt:lpstr>
      <vt:lpstr>Raleway</vt:lpstr>
      <vt:lpstr>Segoe UI</vt:lpstr>
      <vt:lpstr>Arial</vt:lpstr>
      <vt:lpstr>Cambria Math</vt:lpstr>
      <vt:lpstr>Antonio template</vt:lpstr>
      <vt:lpstr>Designing a Novel Low-Energy Beamline for NA61/SHINE</vt:lpstr>
      <vt:lpstr>Need for a Low-Energy Beamline</vt:lpstr>
      <vt:lpstr>Need for a Low-Energy Beamline</vt:lpstr>
      <vt:lpstr>The new secondary beamline proposal</vt:lpstr>
      <vt:lpstr>Optimisation: target studies</vt:lpstr>
      <vt:lpstr>Optimisation: target studies</vt:lpstr>
      <vt:lpstr>Beamline optimisation</vt:lpstr>
      <vt:lpstr>Optimisation: the beamline optics</vt:lpstr>
      <vt:lpstr>Particle rates </vt:lpstr>
      <vt:lpstr>Spotsize and momentum resolution </vt:lpstr>
      <vt:lpstr>Instrumentation proposal</vt:lpstr>
      <vt:lpstr>Instrumentation proposal</vt:lpstr>
      <vt:lpstr>Instrumentation proposal</vt:lpstr>
      <vt:lpstr>Installation in the North Area</vt:lpstr>
      <vt:lpstr>Where does the project stand</vt:lpstr>
      <vt:lpstr>Conclusion</vt:lpstr>
      <vt:lpstr>Thank you for your attention</vt:lpstr>
      <vt:lpstr>Additional slides</vt:lpstr>
      <vt:lpstr>General information on instrumentation </vt:lpstr>
      <vt:lpstr>Library of targets and Analysis </vt:lpstr>
      <vt:lpstr>PowerPoint Presentation</vt:lpstr>
      <vt:lpstr>Effects of primary momentum (High Z)</vt:lpstr>
      <vt:lpstr>Effects of primary momentum (Low Z)</vt:lpstr>
      <vt:lpstr>Effects of length (Low 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PRODUCTION STUDIES</dc:title>
  <dc:creator>Carlo Alberto Mussolini</dc:creator>
  <cp:lastModifiedBy>Carlo Alberto Mussolini</cp:lastModifiedBy>
  <cp:revision>319</cp:revision>
  <dcterms:modified xsi:type="dcterms:W3CDTF">2022-09-19T14:30:55Z</dcterms:modified>
</cp:coreProperties>
</file>