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1"/>
    <p:restoredTop sz="96405"/>
  </p:normalViewPr>
  <p:slideViewPr>
    <p:cSldViewPr snapToGrid="0" snapToObjects="1" showGuides="1">
      <p:cViewPr>
        <p:scale>
          <a:sx n="108" d="100"/>
          <a:sy n="108" d="100"/>
        </p:scale>
        <p:origin x="1104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0759"/>
            <a:ext cx="2057400" cy="365125"/>
          </a:xfrm>
        </p:spPr>
        <p:txBody>
          <a:bodyPr lIns="36000" tIns="36000" rIns="36000" bIns="36000" anchor="b" anchorCtr="0"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0758"/>
            <a:ext cx="3086100" cy="365125"/>
          </a:xfrm>
        </p:spPr>
        <p:txBody>
          <a:bodyPr lIns="36000" tIns="36000" rIns="36000" anchor="b" anchorCtr="0"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lIns="36000" tIns="36000" rIns="36000" bIns="36000" anchor="b" anchorCtr="0"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8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63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8467" y="76200"/>
            <a:ext cx="1447800" cy="64166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67" y="76200"/>
            <a:ext cx="7425267" cy="64166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3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1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" y="897466"/>
            <a:ext cx="4500000" cy="55954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97466"/>
            <a:ext cx="4442850" cy="55954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4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89793"/>
            <a:ext cx="9000000" cy="720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" y="880533"/>
            <a:ext cx="4426182" cy="474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" y="1354666"/>
            <a:ext cx="4426180" cy="51382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20" y="880533"/>
            <a:ext cx="4426180" cy="4741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18" y="1354666"/>
            <a:ext cx="4426180" cy="51382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37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8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90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" y="67734"/>
            <a:ext cx="3716867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30" y="67734"/>
            <a:ext cx="5223937" cy="6425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2" y="1147734"/>
            <a:ext cx="3716867" cy="53451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2" y="67733"/>
            <a:ext cx="3742267" cy="108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67734"/>
            <a:ext cx="5188877" cy="642514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2" y="1147733"/>
            <a:ext cx="3742267" cy="53451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59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" y="89960"/>
            <a:ext cx="9000000" cy="719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" y="880533"/>
            <a:ext cx="9000000" cy="561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F38F-69F0-DD4C-BD8C-3487BB23E411}" type="datetimeFigureOut">
              <a:rPr kumimoji="1" lang="ja-JP" altLang="en-US" smtClean="0"/>
              <a:t>2022/9/19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5"/>
            <a:ext cx="3086100" cy="3651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8183-2B20-A948-B4AB-61260502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20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DFF24-B93F-3D4E-A273-A5E136A11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T2K target</a:t>
            </a:r>
            <a:br>
              <a:rPr kumimoji="1" lang="en-US" altLang="ja-JP" dirty="0"/>
            </a:br>
            <a:r>
              <a:rPr kumimoji="1" lang="en-US" altLang="ja-JP" dirty="0"/>
              <a:t>--</a:t>
            </a:r>
            <a:r>
              <a:rPr lang="en" altLang="ja-JP" dirty="0"/>
              <a:t> </a:t>
            </a:r>
            <a:r>
              <a:rPr lang="en" altLang="ja-JP" sz="4000" dirty="0"/>
              <a:t>Physics design and optimization </a:t>
            </a:r>
            <a:r>
              <a:rPr kumimoji="1" lang="en-US" altLang="ja-JP" dirty="0"/>
              <a:t>--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72064D-2AF3-1446-84C9-A852B5338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949" y="3602037"/>
            <a:ext cx="7968343" cy="253750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T. </a:t>
            </a:r>
            <a:r>
              <a:rPr kumimoji="1" lang="en-US" altLang="ja-JP" dirty="0" err="1"/>
              <a:t>Nakadaira</a:t>
            </a:r>
            <a:endParaRPr kumimoji="1" lang="en-US" altLang="ja-JP" dirty="0"/>
          </a:p>
          <a:p>
            <a:r>
              <a:rPr lang="en-US" altLang="ja-JP" dirty="0"/>
              <a:t>High Energy Accelerator Research Organization (KEK)</a:t>
            </a:r>
            <a:br>
              <a:rPr lang="en-US" altLang="ja-JP" dirty="0"/>
            </a:br>
            <a:r>
              <a:rPr lang="en-US" altLang="ja-JP" dirty="0"/>
              <a:t>IPNS / J-PARC</a:t>
            </a:r>
            <a:endParaRPr kumimoji="1" lang="en-US" altLang="ja-JP" dirty="0"/>
          </a:p>
          <a:p>
            <a:r>
              <a:rPr lang="en-US" altLang="ja-JP" dirty="0"/>
              <a:t>for</a:t>
            </a:r>
          </a:p>
          <a:p>
            <a:r>
              <a:rPr kumimoji="1" lang="en-US" altLang="ja-JP" dirty="0"/>
              <a:t>T2K collaboration </a:t>
            </a:r>
          </a:p>
          <a:p>
            <a:r>
              <a:rPr lang="en-US" altLang="ja-JP" dirty="0"/>
              <a:t>J-PARC neutrino facility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826C53-C1FC-255F-039E-DA09ED3F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87" y="4459619"/>
            <a:ext cx="1277712" cy="7301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84904CD-1211-CC39-AC5B-E9CF48DE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203" y="4462873"/>
            <a:ext cx="1368024" cy="6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8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C5293-4E85-8823-2946-28B593CBE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D3EB51-CDAA-B9A8-1228-624A19FF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Current T2K target is optimized</a:t>
            </a:r>
            <a:r>
              <a:rPr lang="en-US" altLang="ja-JP" sz="2800" dirty="0"/>
              <a:t> to maximize the muon neutrino flux for 1</a:t>
            </a:r>
            <a:r>
              <a:rPr lang="en-US" altLang="ja-JP" sz="2800" baseline="30000" dirty="0"/>
              <a:t>st</a:t>
            </a:r>
            <a:r>
              <a:rPr lang="en-US" altLang="ja-JP" sz="2800" dirty="0"/>
              <a:t> </a:t>
            </a:r>
            <a:r>
              <a:rPr lang="en-US" altLang="ja-JP" dirty="0"/>
              <a:t>observation of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lang="en-US" altLang="ja-JP" baseline="-25000" dirty="0" err="1"/>
              <a:t>e</a:t>
            </a:r>
            <a:r>
              <a:rPr lang="en-US" altLang="ja-JP" dirty="0"/>
              <a:t> appearance.</a:t>
            </a:r>
          </a:p>
          <a:p>
            <a:pPr lvl="1"/>
            <a:r>
              <a:rPr lang="en-US" altLang="ja-JP" dirty="0" err="1"/>
              <a:t>Csonsidering</a:t>
            </a:r>
            <a:r>
              <a:rPr lang="en-US" altLang="ja-JP" dirty="0"/>
              <a:t> the balance between the </a:t>
            </a:r>
            <a:r>
              <a:rPr lang="en-US" altLang="ja-JP" dirty="0">
                <a:solidFill>
                  <a:srgbClr val="FF0000"/>
                </a:solidFill>
              </a:rPr>
              <a:t>forward pion production</a:t>
            </a:r>
            <a:r>
              <a:rPr lang="en-US" altLang="ja-JP" dirty="0"/>
              <a:t> and energy deposit concentration.</a:t>
            </a:r>
          </a:p>
          <a:p>
            <a:endParaRPr lang="en-US" altLang="ja-JP" dirty="0"/>
          </a:p>
          <a:p>
            <a:r>
              <a:rPr lang="en-US" altLang="ja-JP" dirty="0"/>
              <a:t>For LBL neutrino experiment aiming </a:t>
            </a:r>
            <a:r>
              <a:rPr kumimoji="1" lang="en-US" altLang="ja-JP" dirty="0"/>
              <a:t>CP violation search,</a:t>
            </a:r>
            <a:br>
              <a:rPr kumimoji="1" lang="en-US" altLang="ja-JP" dirty="0"/>
            </a:br>
            <a:r>
              <a:rPr kumimoji="1" lang="en-US" altLang="ja-JP" dirty="0">
                <a:solidFill>
                  <a:srgbClr val="FF0000"/>
                </a:solidFill>
                <a:sym typeface="Wingdings" pitchFamily="2" charset="2"/>
              </a:rPr>
              <a:t>Reducing “wrong-sign” component is also important</a:t>
            </a:r>
            <a:r>
              <a:rPr kumimoji="1" lang="en-US" altLang="ja-JP" dirty="0">
                <a:sym typeface="Wingdings" pitchFamily="2" charset="2"/>
              </a:rPr>
              <a:t>.</a:t>
            </a:r>
          </a:p>
          <a:p>
            <a:endParaRPr lang="en-US" altLang="ja-JP" dirty="0">
              <a:sym typeface="Wingdings" pitchFamily="2" charset="2"/>
            </a:endParaRPr>
          </a:p>
          <a:p>
            <a:r>
              <a:rPr lang="en-US" altLang="ja-JP" dirty="0">
                <a:sym typeface="Wingdings" pitchFamily="2" charset="2"/>
              </a:rPr>
              <a:t>Ideas of target configuration change for future upgrade is considered, although it is still very conceptual. </a:t>
            </a:r>
            <a:endParaRPr kumimoji="1" lang="en-US" altLang="ja-JP" dirty="0">
              <a:sym typeface="Wingdings" pitchFamily="2" charset="2"/>
            </a:endParaRPr>
          </a:p>
          <a:p>
            <a:endParaRPr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8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C1627C-4F80-8B68-ED18-651B3BC5B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DA67B7-766C-05DF-1AA1-2149318C0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880533"/>
            <a:ext cx="5841912" cy="2548467"/>
          </a:xfrm>
        </p:spPr>
        <p:txBody>
          <a:bodyPr>
            <a:normAutofit lnSpcReduction="10000"/>
          </a:bodyPr>
          <a:lstStyle/>
          <a:p>
            <a:r>
              <a:rPr lang="en-US" altLang="ja-JP" sz="3600" dirty="0"/>
              <a:t>Design of current T2K target</a:t>
            </a:r>
          </a:p>
          <a:p>
            <a:r>
              <a:rPr lang="en-US" altLang="ja-JP" sz="3600" dirty="0"/>
              <a:t>Conceptual ideas for future </a:t>
            </a:r>
            <a:br>
              <a:rPr lang="en-US" altLang="ja-JP" sz="3600" dirty="0"/>
            </a:br>
            <a:r>
              <a:rPr lang="en-US" altLang="ja-JP" sz="3600" dirty="0"/>
              <a:t>upgrade of target improvement for CP violation search.</a:t>
            </a:r>
            <a:endParaRPr kumimoji="1" lang="ja-JP" alt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A65B5-C024-E5CD-C549-B8334E9EA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32934" r="3009" b="17101"/>
          <a:stretch/>
        </p:blipFill>
        <p:spPr bwMode="auto">
          <a:xfrm>
            <a:off x="72000" y="3429000"/>
            <a:ext cx="7552705" cy="333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F9B98AE8-3EA6-C61A-6FC4-7A19CFAD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45" y="1522405"/>
            <a:ext cx="3397955" cy="25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A55C406-8DE8-0E24-34FE-F3222A2F10FA}"/>
              </a:ext>
            </a:extLst>
          </p:cNvPr>
          <p:cNvCxnSpPr>
            <a:cxnSpLocks/>
          </p:cNvCxnSpPr>
          <p:nvPr/>
        </p:nvCxnSpPr>
        <p:spPr>
          <a:xfrm flipH="1">
            <a:off x="1710047" y="2716220"/>
            <a:ext cx="5391397" cy="2473297"/>
          </a:xfrm>
          <a:prstGeom prst="straightConnector1">
            <a:avLst/>
          </a:prstGeom>
          <a:ln w="28575">
            <a:solidFill>
              <a:srgbClr val="FFFF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19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9D71F-6B93-51DC-BBF7-E29C8062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" y="89961"/>
            <a:ext cx="9000000" cy="647862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T2K target size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D51877-7574-4F12-FAEB-94E1894C5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6" y="737822"/>
            <a:ext cx="9000000" cy="296798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sz="3600" dirty="0"/>
              <a:t>T2K target was designed in around 2003 to maximize the muon neutrino flux. </a:t>
            </a:r>
            <a:endParaRPr lang="en-US" altLang="ja-JP" sz="3200" dirty="0"/>
          </a:p>
          <a:p>
            <a:pPr lvl="1"/>
            <a:r>
              <a:rPr lang="en-US" altLang="ja-JP" sz="3200" dirty="0"/>
              <a:t>Solid target in horn system for high intensity beam </a:t>
            </a:r>
            <a:r>
              <a:rPr lang="en-US" altLang="ja-JP" sz="3200" dirty="0">
                <a:sym typeface="Wingdings" pitchFamily="2" charset="2"/>
              </a:rPr>
              <a:t> </a:t>
            </a:r>
            <a:r>
              <a:rPr lang="en-US" altLang="ja-JP" sz="3200" dirty="0"/>
              <a:t>Graphite</a:t>
            </a:r>
          </a:p>
          <a:p>
            <a:pPr lvl="1"/>
            <a:r>
              <a:rPr kumimoji="1" lang="en-US" altLang="ja-JP" sz="3200" dirty="0"/>
              <a:t>Length :  L~900mm (~ 2</a:t>
            </a:r>
            <a:r>
              <a:rPr kumimoji="1" lang="ja-JP" altLang="en-US" sz="3200"/>
              <a:t> </a:t>
            </a:r>
            <a:r>
              <a:rPr kumimoji="1" lang="en-US" altLang="ja-JP" sz="3200" dirty="0"/>
              <a:t>interaction length)</a:t>
            </a:r>
          </a:p>
          <a:p>
            <a:pPr lvl="1"/>
            <a:r>
              <a:rPr lang="en-US" altLang="ja-JP" sz="3200" dirty="0"/>
              <a:t>Target diameter is determined to balancing </a:t>
            </a:r>
            <a:r>
              <a:rPr lang="en-US" altLang="ja-JP" sz="3200" dirty="0">
                <a:solidFill>
                  <a:srgbClr val="FF0000"/>
                </a:solidFill>
              </a:rPr>
              <a:t>forward pion production</a:t>
            </a:r>
            <a:r>
              <a:rPr lang="en-US" altLang="ja-JP" sz="3200" dirty="0"/>
              <a:t> and energy deposit concentration.</a:t>
            </a:r>
          </a:p>
          <a:p>
            <a:pPr lvl="2"/>
            <a:r>
              <a:rPr kumimoji="1" lang="en-US" altLang="ja-JP" sz="2800" dirty="0"/>
              <a:t>Using </a:t>
            </a:r>
            <a:r>
              <a:rPr lang="en-US" altLang="ja-JP" sz="2800" dirty="0"/>
              <a:t>simulation (GCALOR, MARS) </a:t>
            </a:r>
            <a:br>
              <a:rPr lang="en-US" altLang="ja-JP" sz="2800" dirty="0"/>
            </a:br>
            <a:r>
              <a:rPr lang="en-US" altLang="ja-JP" sz="2800" dirty="0"/>
              <a:t>                                                   assuming </a:t>
            </a:r>
            <a:r>
              <a:rPr lang="en-US" altLang="ja-JP" sz="2800" dirty="0">
                <a:solidFill>
                  <a:srgbClr val="0432FF"/>
                </a:solidFill>
              </a:rPr>
              <a:t>target diameter = 2.5×σ</a:t>
            </a:r>
            <a:r>
              <a:rPr lang="en-US" altLang="ja-JP" sz="2800" baseline="-25000" dirty="0">
                <a:solidFill>
                  <a:srgbClr val="0432FF"/>
                </a:solidFill>
              </a:rPr>
              <a:t>beam</a:t>
            </a:r>
            <a:endParaRPr kumimoji="1" lang="ja-JP" altLang="en-US" sz="2800" baseline="-25000">
              <a:solidFill>
                <a:srgbClr val="0432FF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A8E88E-CFA1-A9AF-69D0-0E5BDFFC8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8208"/>
            <a:ext cx="3525047" cy="346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B80BCC6-A889-C1E0-75CE-ADC195B1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01251"/>
              </p:ext>
            </p:extLst>
          </p:nvPr>
        </p:nvGraphicFramePr>
        <p:xfrm>
          <a:off x="738954" y="5822264"/>
          <a:ext cx="1482132" cy="62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1361400" imgH="9067800" progId="Equation.3">
                  <p:embed/>
                </p:oleObj>
              </mc:Choice>
              <mc:Fallback>
                <p:oleObj name="数式" r:id="rId3" imgW="21361400" imgH="9067800" progId="Equation.3">
                  <p:embed/>
                  <p:pic>
                    <p:nvPicPr>
                      <p:cNvPr id="104453" name="Object 5">
                        <a:extLst>
                          <a:ext uri="{FF2B5EF4-FFF2-40B4-BE49-F238E27FC236}">
                            <a16:creationId xmlns:a16="http://schemas.microsoft.com/office/drawing/2014/main" id="{5467502B-F65C-2C81-33B2-1B0647736A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54" y="5822264"/>
                        <a:ext cx="1482132" cy="6292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>
            <a:extLst>
              <a:ext uri="{FF2B5EF4-FFF2-40B4-BE49-F238E27FC236}">
                <a16:creationId xmlns:a16="http://schemas.microsoft.com/office/drawing/2014/main" id="{2F152818-3740-44A8-0338-966A619B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8" y="3008876"/>
            <a:ext cx="371417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latin typeface="Arial" panose="020B0604020202020204" pitchFamily="34" charset="0"/>
              </a:rPr>
              <a:t>Forward pion for Gaussian beam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27B8CEF-2E99-B26B-D397-9757F70C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153" y="3538249"/>
            <a:ext cx="4213071" cy="3229791"/>
          </a:xfrm>
          <a:prstGeom prst="rect">
            <a:avLst/>
          </a:prstGeom>
        </p:spPr>
      </p:pic>
      <p:sp>
        <p:nvSpPr>
          <p:cNvPr id="8" name="左右矢印 7">
            <a:extLst>
              <a:ext uri="{FF2B5EF4-FFF2-40B4-BE49-F238E27FC236}">
                <a16:creationId xmlns:a16="http://schemas.microsoft.com/office/drawing/2014/main" id="{4829875B-A550-E421-7A18-3CE9B4B1FBE6}"/>
              </a:ext>
            </a:extLst>
          </p:cNvPr>
          <p:cNvSpPr/>
          <p:nvPr/>
        </p:nvSpPr>
        <p:spPr>
          <a:xfrm>
            <a:off x="3796764" y="4105681"/>
            <a:ext cx="1075390" cy="1372604"/>
          </a:xfrm>
          <a:prstGeom prst="leftRightArrow">
            <a:avLst>
              <a:gd name="adj1" fmla="val 53370"/>
              <a:gd name="adj2" fmla="val 2817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92DFD9-12F4-B1ED-6091-23E693EA873E}"/>
              </a:ext>
            </a:extLst>
          </p:cNvPr>
          <p:cNvSpPr txBox="1"/>
          <p:nvPr/>
        </p:nvSpPr>
        <p:spPr>
          <a:xfrm>
            <a:off x="3875038" y="4607317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Balance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E4EDF1-6C26-8D88-A0C6-9300CF417AED}"/>
              </a:ext>
            </a:extLst>
          </p:cNvPr>
          <p:cNvSpPr txBox="1"/>
          <p:nvPr/>
        </p:nvSpPr>
        <p:spPr>
          <a:xfrm>
            <a:off x="5506499" y="3244334"/>
            <a:ext cx="32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Energy deposit @ target (MARS)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10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D21DC-E969-1634-ADD6-158E9FE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Possible optimization in future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CA2655-2219-3869-B82F-3BA7444C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703385"/>
            <a:ext cx="9000000" cy="6130784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From 2014, T2K starts CP violation search.</a:t>
            </a:r>
            <a:br>
              <a:rPr kumimoji="1" lang="en-US" altLang="ja-JP" dirty="0"/>
            </a:br>
            <a:r>
              <a:rPr kumimoji="1" lang="en-US" altLang="ja-JP" dirty="0">
                <a:sym typeface="Wingdings" pitchFamily="2" charset="2"/>
              </a:rPr>
              <a:t> </a:t>
            </a:r>
            <a:r>
              <a:rPr kumimoji="1" lang="en-US" altLang="ja-JP" dirty="0">
                <a:solidFill>
                  <a:srgbClr val="FF0000"/>
                </a:solidFill>
                <a:sym typeface="Wingdings" pitchFamily="2" charset="2"/>
              </a:rPr>
              <a:t>Reducing “wrong-sign” component is also important</a:t>
            </a:r>
            <a:r>
              <a:rPr kumimoji="1" lang="en-US" altLang="ja-JP" dirty="0">
                <a:sym typeface="Wingdings" pitchFamily="2" charset="2"/>
              </a:rPr>
              <a:t>.</a:t>
            </a:r>
            <a:br>
              <a:rPr kumimoji="1" lang="en-US" altLang="ja-JP" dirty="0">
                <a:sym typeface="Wingdings" pitchFamily="2" charset="2"/>
              </a:rPr>
            </a:br>
            <a:r>
              <a:rPr kumimoji="1" lang="en-US" altLang="ja-JP" dirty="0">
                <a:sym typeface="Wingdings" pitchFamily="2" charset="2"/>
              </a:rPr>
              <a:t>     “wrong-sign” :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lang="en-US" altLang="ja-JP" dirty="0">
                <a:sym typeface="Wingdings" pitchFamily="2" charset="2"/>
              </a:rPr>
              <a:t> in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and </a:t>
            </a:r>
            <a:r>
              <a:rPr kumimoji="1"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lang="en-US" altLang="ja-JP" b="1" dirty="0">
                <a:sym typeface="Wingdings" pitchFamily="2" charset="2"/>
              </a:rPr>
              <a:t> in </a:t>
            </a:r>
            <a:r>
              <a:rPr kumimoji="1" lang="en-US" altLang="ja-JP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b="1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b="1" dirty="0">
                <a:sym typeface="Wingdings" pitchFamily="2" charset="2"/>
              </a:rPr>
              <a:t>beam</a:t>
            </a:r>
            <a:r>
              <a:rPr lang="en-US" altLang="ja-JP" dirty="0">
                <a:sym typeface="Wingdings" pitchFamily="2" charset="2"/>
              </a:rPr>
              <a:t> cause the “fake” CP-Violating effect. </a:t>
            </a:r>
          </a:p>
          <a:p>
            <a:endParaRPr kumimoji="1"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kumimoji="1"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  <a:p>
            <a:endParaRPr kumimoji="1" lang="en-US" altLang="ja-JP" dirty="0">
              <a:sym typeface="Wingdings" pitchFamily="2" charset="2"/>
            </a:endParaRPr>
          </a:p>
          <a:p>
            <a:pPr marL="0" indent="0">
              <a:buNone/>
            </a:pPr>
            <a:endParaRPr lang="en-US" altLang="ja-JP" dirty="0">
              <a:sym typeface="Wingdings" pitchFamily="2" charset="2"/>
            </a:endParaRPr>
          </a:p>
          <a:p>
            <a:r>
              <a:rPr kumimoji="1" lang="en-US" altLang="ja-JP" dirty="0">
                <a:sym typeface="Wingdings" pitchFamily="2" charset="2"/>
              </a:rPr>
              <a:t>Majority of wrong sign </a:t>
            </a:r>
            <a:br>
              <a:rPr kumimoji="1" lang="en-US" altLang="ja-JP" dirty="0">
                <a:sym typeface="Wingdings" pitchFamily="2" charset="2"/>
              </a:rPr>
            </a:br>
            <a:r>
              <a:rPr kumimoji="1" lang="en-US" altLang="ja-JP" dirty="0">
                <a:sym typeface="Wingdings" pitchFamily="2" charset="2"/>
              </a:rPr>
              <a:t>components are produced by</a:t>
            </a:r>
            <a:br>
              <a:rPr kumimoji="1" lang="en-US" altLang="ja-JP" dirty="0">
                <a:sym typeface="Wingdings" pitchFamily="2" charset="2"/>
              </a:rPr>
            </a:br>
            <a:r>
              <a:rPr lang="en-US" altLang="ja-JP" dirty="0">
                <a:sym typeface="Wingdings" pitchFamily="2" charset="2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sym typeface="Wingdings" pitchFamily="2" charset="2"/>
              </a:rPr>
              <a:t>forward 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π</a:t>
            </a:r>
            <a:r>
              <a:rPr kumimoji="1" lang="en-US" altLang="ja-JP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kumimoji="1" lang="en-US" altLang="ja-JP" dirty="0">
                <a:solidFill>
                  <a:srgbClr val="FF0000"/>
                </a:solidFill>
                <a:sym typeface="Wingdings" pitchFamily="2" charset="2"/>
              </a:rPr>
              <a:t> in </a:t>
            </a:r>
            <a:r>
              <a:rPr kumimoji="1"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beam and</a:t>
            </a:r>
            <a:br>
              <a:rPr lang="en-US" altLang="ja-JP" dirty="0">
                <a:solidFill>
                  <a:srgbClr val="FF0000"/>
                </a:solidFill>
                <a:sym typeface="Wingdings" pitchFamily="2" charset="2"/>
              </a:rPr>
            </a:b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 forward</a:t>
            </a:r>
            <a:r>
              <a:rPr kumimoji="1" lang="en-US" altLang="ja-JP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π</a:t>
            </a:r>
            <a:r>
              <a:rPr kumimoji="1" lang="en-US" altLang="ja-JP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+</a:t>
            </a:r>
            <a:r>
              <a:rPr kumimoji="1" lang="en-US" altLang="ja-JP" dirty="0">
                <a:solidFill>
                  <a:srgbClr val="FF0000"/>
                </a:solidFill>
                <a:sym typeface="Wingdings" pitchFamily="2" charset="2"/>
              </a:rPr>
              <a:t> for </a:t>
            </a:r>
            <a:r>
              <a:rPr kumimoji="1"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solidFill>
                  <a:srgbClr val="FF0000"/>
                </a:solidFill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beam</a:t>
            </a:r>
            <a:r>
              <a:rPr lang="en-US" altLang="ja-JP" dirty="0">
                <a:sym typeface="Wingdings" pitchFamily="2" charset="2"/>
              </a:rPr>
              <a:t>. </a:t>
            </a:r>
            <a:br>
              <a:rPr lang="en-US" altLang="ja-JP" dirty="0">
                <a:sym typeface="Wingdings" pitchFamily="2" charset="2"/>
              </a:rPr>
            </a:br>
            <a:r>
              <a:rPr lang="en-US" altLang="ja-JP" dirty="0">
                <a:sym typeface="Wingdings" pitchFamily="2" charset="2"/>
              </a:rPr>
              <a:t> Not defocused by horns.</a:t>
            </a:r>
            <a:endParaRPr kumimoji="1" lang="en-US" altLang="ja-JP" dirty="0">
              <a:sym typeface="Wingdings" pitchFamily="2" charset="2"/>
            </a:endParaRPr>
          </a:p>
          <a:p>
            <a:endParaRPr lang="en-US" altLang="ja-JP" dirty="0">
              <a:sym typeface="Wingdings" pitchFamily="2" charset="2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93F65B-B779-C763-1D92-437E9D437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36"/>
          <a:stretch/>
        </p:blipFill>
        <p:spPr>
          <a:xfrm>
            <a:off x="1285797" y="2174685"/>
            <a:ext cx="2979379" cy="26960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D9B73A7-911B-4258-D816-CDD749079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873"/>
          <a:stretch/>
        </p:blipFill>
        <p:spPr>
          <a:xfrm>
            <a:off x="4429667" y="2174685"/>
            <a:ext cx="2988152" cy="27001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77BE0D-BFD6-922B-F245-5B9B888FAD2B}"/>
              </a:ext>
            </a:extLst>
          </p:cNvPr>
          <p:cNvSpPr txBox="1"/>
          <p:nvPr/>
        </p:nvSpPr>
        <p:spPr>
          <a:xfrm>
            <a:off x="1806566" y="2050307"/>
            <a:ext cx="2149239" cy="323165"/>
          </a:xfrm>
          <a:prstGeom prst="rect">
            <a:avLst/>
          </a:prstGeom>
          <a:solidFill>
            <a:schemeClr val="bg1"/>
          </a:solidFill>
        </p:spPr>
        <p:txBody>
          <a:bodyPr wrap="square" bIns="0" rtlCol="0">
            <a:spAutoFit/>
          </a:bodyPr>
          <a:lstStyle/>
          <a:p>
            <a:r>
              <a:rPr kumimoji="1" lang="en-US" altLang="ja-JP" dirty="0"/>
              <a:t>Neutrino beam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86BE300-BA75-1DDF-2259-FF4DE05A0CB8}"/>
              </a:ext>
            </a:extLst>
          </p:cNvPr>
          <p:cNvSpPr txBox="1"/>
          <p:nvPr/>
        </p:nvSpPr>
        <p:spPr>
          <a:xfrm>
            <a:off x="4903528" y="2064489"/>
            <a:ext cx="2037737" cy="323165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r>
              <a:rPr kumimoji="1" lang="en-US" altLang="ja-JP" dirty="0"/>
              <a:t>anti-Neutrino beam</a:t>
            </a:r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108233E4-60C1-ECB7-C3DF-36AEA117D2B4}"/>
              </a:ext>
            </a:extLst>
          </p:cNvPr>
          <p:cNvSpPr/>
          <p:nvPr/>
        </p:nvSpPr>
        <p:spPr>
          <a:xfrm rot="2093762">
            <a:off x="1977862" y="3197014"/>
            <a:ext cx="323027" cy="31630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67E258A0-979D-AFF6-6865-808FB9FF9D39}"/>
              </a:ext>
            </a:extLst>
          </p:cNvPr>
          <p:cNvSpPr/>
          <p:nvPr/>
        </p:nvSpPr>
        <p:spPr>
          <a:xfrm rot="2093762">
            <a:off x="5191466" y="3137240"/>
            <a:ext cx="323027" cy="31630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88D0FD-3BC6-2D8D-F8D6-3BEA94595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029" y="4727479"/>
            <a:ext cx="3843102" cy="2104114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FDB130D-4D57-4B16-A552-09C694701268}"/>
              </a:ext>
            </a:extLst>
          </p:cNvPr>
          <p:cNvCxnSpPr>
            <a:cxnSpLocks/>
          </p:cNvCxnSpPr>
          <p:nvPr/>
        </p:nvCxnSpPr>
        <p:spPr>
          <a:xfrm>
            <a:off x="6324600" y="5851525"/>
            <a:ext cx="2587625" cy="34925"/>
          </a:xfrm>
          <a:prstGeom prst="straightConnector1">
            <a:avLst/>
          </a:prstGeom>
          <a:ln w="25400">
            <a:solidFill>
              <a:srgbClr val="FFFF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4C5C30AF-415B-96EE-4E44-3E925324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568" y="4380119"/>
            <a:ext cx="2846915" cy="245115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61F7C03E-292D-B7E2-A8A5-1FE59C6D1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888" y="4382627"/>
            <a:ext cx="2846914" cy="24566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5160702-DC03-77AE-8BFA-75C5B5B6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Idea of target optimization (1)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3BE2D-30B3-606D-6C6A-3701A0A6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880532"/>
            <a:ext cx="9000000" cy="5887508"/>
          </a:xfrm>
        </p:spPr>
        <p:txBody>
          <a:bodyPr/>
          <a:lstStyle/>
          <a:p>
            <a:r>
              <a:rPr kumimoji="1" lang="en-US" altLang="ja-JP" dirty="0"/>
              <a:t>Hybrid target</a:t>
            </a:r>
          </a:p>
          <a:p>
            <a:pPr marL="444500" lvl="1"/>
            <a:r>
              <a:rPr lang="en-US" altLang="ja-JP" dirty="0"/>
              <a:t>Embed high-density </a:t>
            </a:r>
            <a:br>
              <a:rPr lang="en-US" altLang="ja-JP" dirty="0"/>
            </a:br>
            <a:r>
              <a:rPr lang="en-US" altLang="ja-JP" dirty="0"/>
              <a:t>material to reduce </a:t>
            </a:r>
            <a:br>
              <a:rPr lang="en-US" altLang="ja-JP" dirty="0"/>
            </a:br>
            <a:r>
              <a:rPr lang="en-US" altLang="ja-JP" dirty="0"/>
              <a:t>the pion outside</a:t>
            </a:r>
            <a:br>
              <a:rPr lang="en-US" altLang="ja-JP" dirty="0"/>
            </a:br>
            <a:r>
              <a:rPr lang="en-US" altLang="ja-JP" dirty="0"/>
              <a:t>horn-1 acceptance. </a:t>
            </a:r>
          </a:p>
          <a:p>
            <a:pPr marL="444500" lvl="1"/>
            <a:r>
              <a:rPr kumimoji="1" lang="en-US" altLang="ja-JP" dirty="0"/>
              <a:t>Possible material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 ceramics with high thermal shock resistance.</a:t>
            </a:r>
            <a:br>
              <a:rPr lang="en-US" altLang="ja-JP" dirty="0"/>
            </a:br>
            <a:r>
              <a:rPr lang="en-US" altLang="ja-JP" dirty="0"/>
              <a:t>: </a:t>
            </a:r>
            <a:r>
              <a:rPr lang="en-US" altLang="ja-JP" dirty="0" err="1"/>
              <a:t>SiC</a:t>
            </a:r>
            <a:r>
              <a:rPr lang="en-US" altLang="ja-JP" dirty="0"/>
              <a:t> (3.2 g/cm</a:t>
            </a:r>
            <a:r>
              <a:rPr lang="en-US" altLang="ja-JP" baseline="30000" dirty="0"/>
              <a:t>3</a:t>
            </a:r>
            <a:r>
              <a:rPr lang="en-US" altLang="ja-JP" dirty="0"/>
              <a:t>), </a:t>
            </a:r>
            <a:r>
              <a:rPr lang="en-US" altLang="ja-JP" dirty="0" err="1"/>
              <a:t>SiAlON</a:t>
            </a:r>
            <a:r>
              <a:rPr lang="en-US" altLang="ja-JP" dirty="0"/>
              <a:t>(3.2 g/cm</a:t>
            </a:r>
            <a:r>
              <a:rPr lang="en-US" altLang="ja-JP" baseline="30000" dirty="0"/>
              <a:t>3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en-US" altLang="ja-JP" dirty="0">
                <a:sym typeface="Wingdings" pitchFamily="2" charset="2"/>
              </a:rPr>
              <a:t> By placing ceramic part inside the graphite sheath, it would not scatter even if the ceramic were to break.</a:t>
            </a:r>
            <a:r>
              <a:rPr lang="en-US" altLang="ja-JP" dirty="0"/>
              <a:t> 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786121-05A3-5ED2-C06B-D4BABCBC49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27"/>
          <a:stretch/>
        </p:blipFill>
        <p:spPr>
          <a:xfrm>
            <a:off x="3269796" y="824856"/>
            <a:ext cx="5874204" cy="21172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F22AD7-BD8F-FFA4-4082-48BF0850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290" y="756148"/>
            <a:ext cx="1704558" cy="121233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86B3E5-3EF7-6501-CA61-B95DAC6D4138}"/>
              </a:ext>
            </a:extLst>
          </p:cNvPr>
          <p:cNvSpPr/>
          <p:nvPr/>
        </p:nvSpPr>
        <p:spPr>
          <a:xfrm>
            <a:off x="5558466" y="2105533"/>
            <a:ext cx="3115046" cy="66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3285069B-2970-AD52-8DA3-CC339742E2A7}"/>
              </a:ext>
            </a:extLst>
          </p:cNvPr>
          <p:cNvSpPr/>
          <p:nvPr/>
        </p:nvSpPr>
        <p:spPr>
          <a:xfrm>
            <a:off x="7744643" y="1252303"/>
            <a:ext cx="229681" cy="2499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206DA7C-BF61-0614-03B0-AA03724ACEFA}"/>
              </a:ext>
            </a:extLst>
          </p:cNvPr>
          <p:cNvCxnSpPr>
            <a:cxnSpLocks/>
          </p:cNvCxnSpPr>
          <p:nvPr/>
        </p:nvCxnSpPr>
        <p:spPr>
          <a:xfrm>
            <a:off x="6650699" y="1033729"/>
            <a:ext cx="1076434" cy="30167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8152EC3-AA80-ECC5-B7C7-B445797C092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112107" y="1445678"/>
            <a:ext cx="229785" cy="726236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9B30E4-1576-7B1D-53B1-7B52BA704F54}"/>
              </a:ext>
            </a:extLst>
          </p:cNvPr>
          <p:cNvSpPr txBox="1">
            <a:spLocks noChangeAspect="1"/>
          </p:cNvSpPr>
          <p:nvPr/>
        </p:nvSpPr>
        <p:spPr>
          <a:xfrm>
            <a:off x="5107923" y="880532"/>
            <a:ext cx="2008367" cy="5651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600" dirty="0"/>
              <a:t>high-density material in graphite</a:t>
            </a:r>
            <a:endParaRPr kumimoji="1" lang="ja-JP" altLang="en-US" sz="1600" dirty="0"/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6C3EFFCA-F706-95C8-EF86-9300C59DA11F}"/>
              </a:ext>
            </a:extLst>
          </p:cNvPr>
          <p:cNvSpPr/>
          <p:nvPr/>
        </p:nvSpPr>
        <p:spPr>
          <a:xfrm>
            <a:off x="4175901" y="5280899"/>
            <a:ext cx="792198" cy="584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31FA18-04A5-1B25-CD3C-56C94DD132AD}"/>
              </a:ext>
            </a:extLst>
          </p:cNvPr>
          <p:cNvSpPr txBox="1"/>
          <p:nvPr/>
        </p:nvSpPr>
        <p:spPr>
          <a:xfrm>
            <a:off x="2764529" y="46461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MC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A37323-FB56-F354-3EDB-4E53BE5E73B4}"/>
              </a:ext>
            </a:extLst>
          </p:cNvPr>
          <p:cNvSpPr txBox="1"/>
          <p:nvPr/>
        </p:nvSpPr>
        <p:spPr>
          <a:xfrm>
            <a:off x="6709443" y="459916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MC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A7B6E1-5195-638E-5859-F1B6E8386469}"/>
              </a:ext>
            </a:extLst>
          </p:cNvPr>
          <p:cNvSpPr txBox="1"/>
          <p:nvPr/>
        </p:nvSpPr>
        <p:spPr>
          <a:xfrm>
            <a:off x="1669459" y="4599165"/>
            <a:ext cx="91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</a:t>
            </a:r>
            <a:endParaRPr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C40C2D7-B878-7779-A73A-8641507E4166}"/>
              </a:ext>
            </a:extLst>
          </p:cNvPr>
          <p:cNvSpPr txBox="1"/>
          <p:nvPr/>
        </p:nvSpPr>
        <p:spPr>
          <a:xfrm>
            <a:off x="6389714" y="4825577"/>
            <a:ext cx="91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234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160702-DC03-77AE-8BFA-75C5B5B6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Idea of target optimization (1)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E3BE2D-30B3-606D-6C6A-3701A0A6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880532"/>
            <a:ext cx="9000000" cy="5887508"/>
          </a:xfrm>
        </p:spPr>
        <p:txBody>
          <a:bodyPr/>
          <a:lstStyle/>
          <a:p>
            <a:r>
              <a:rPr kumimoji="1" lang="en-US" altLang="ja-JP" dirty="0"/>
              <a:t>Hybrid target</a:t>
            </a:r>
          </a:p>
          <a:p>
            <a:pPr marL="444500" lvl="1"/>
            <a:r>
              <a:rPr lang="en-US" altLang="ja-JP" dirty="0"/>
              <a:t>Embed high-density </a:t>
            </a:r>
            <a:br>
              <a:rPr lang="en-US" altLang="ja-JP" dirty="0"/>
            </a:br>
            <a:r>
              <a:rPr lang="en-US" altLang="ja-JP" dirty="0"/>
              <a:t>material to reduce </a:t>
            </a:r>
            <a:br>
              <a:rPr lang="en-US" altLang="ja-JP" dirty="0"/>
            </a:br>
            <a:r>
              <a:rPr lang="en-US" altLang="ja-JP" dirty="0"/>
              <a:t>the pion outside</a:t>
            </a:r>
            <a:br>
              <a:rPr lang="en-US" altLang="ja-JP" dirty="0"/>
            </a:br>
            <a:r>
              <a:rPr lang="en-US" altLang="ja-JP" dirty="0"/>
              <a:t>horn-1 acceptance. </a:t>
            </a:r>
          </a:p>
          <a:p>
            <a:pPr marL="444500" lvl="1"/>
            <a:r>
              <a:rPr kumimoji="1" lang="en-US" altLang="ja-JP" dirty="0"/>
              <a:t>Possible material</a:t>
            </a:r>
            <a:r>
              <a:rPr lang="en-US" altLang="ja-JP" dirty="0"/>
              <a:t>:</a:t>
            </a:r>
            <a:br>
              <a:rPr lang="en-US" altLang="ja-JP" dirty="0"/>
            </a:br>
            <a:r>
              <a:rPr lang="en-US" altLang="ja-JP" dirty="0"/>
              <a:t> ceramics with high thermal shock resistance.</a:t>
            </a:r>
            <a:br>
              <a:rPr lang="en-US" altLang="ja-JP" dirty="0"/>
            </a:br>
            <a:r>
              <a:rPr lang="en-US" altLang="ja-JP" dirty="0"/>
              <a:t>: </a:t>
            </a:r>
            <a:r>
              <a:rPr lang="en-US" altLang="ja-JP" dirty="0" err="1"/>
              <a:t>SiC</a:t>
            </a:r>
            <a:r>
              <a:rPr lang="en-US" altLang="ja-JP" dirty="0"/>
              <a:t> (3.2 g/cm</a:t>
            </a:r>
            <a:r>
              <a:rPr lang="en-US" altLang="ja-JP" baseline="30000" dirty="0"/>
              <a:t>3</a:t>
            </a:r>
            <a:r>
              <a:rPr lang="en-US" altLang="ja-JP" dirty="0"/>
              <a:t>), </a:t>
            </a:r>
            <a:r>
              <a:rPr lang="en-US" altLang="ja-JP" dirty="0" err="1"/>
              <a:t>SiAlON</a:t>
            </a:r>
            <a:r>
              <a:rPr lang="en-US" altLang="ja-JP" dirty="0"/>
              <a:t>(3.2 g/cm</a:t>
            </a:r>
            <a:r>
              <a:rPr lang="en-US" altLang="ja-JP" baseline="30000" dirty="0"/>
              <a:t>3</a:t>
            </a:r>
            <a:r>
              <a:rPr lang="en-US" altLang="ja-JP" dirty="0"/>
              <a:t>)</a:t>
            </a:r>
            <a:br>
              <a:rPr lang="en-US" altLang="ja-JP" dirty="0"/>
            </a:br>
            <a:r>
              <a:rPr lang="en-US" altLang="ja-JP" dirty="0">
                <a:sym typeface="Wingdings" pitchFamily="2" charset="2"/>
              </a:rPr>
              <a:t> By placing ceramic part inside the graphite sheath, it would not scatter even if the ceramic were to break.</a:t>
            </a:r>
            <a:r>
              <a:rPr lang="en-US" altLang="ja-JP" dirty="0"/>
              <a:t> 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5786121-05A3-5ED2-C06B-D4BABCBC4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27"/>
          <a:stretch/>
        </p:blipFill>
        <p:spPr>
          <a:xfrm>
            <a:off x="3269796" y="824856"/>
            <a:ext cx="5874204" cy="21172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F22AD7-BD8F-FFA4-4082-48BF0850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90" y="756148"/>
            <a:ext cx="1704558" cy="121233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B86B3E5-3EF7-6501-CA61-B95DAC6D4138}"/>
              </a:ext>
            </a:extLst>
          </p:cNvPr>
          <p:cNvSpPr/>
          <p:nvPr/>
        </p:nvSpPr>
        <p:spPr>
          <a:xfrm>
            <a:off x="5558466" y="2105533"/>
            <a:ext cx="3115046" cy="66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3285069B-2970-AD52-8DA3-CC339742E2A7}"/>
              </a:ext>
            </a:extLst>
          </p:cNvPr>
          <p:cNvSpPr/>
          <p:nvPr/>
        </p:nvSpPr>
        <p:spPr>
          <a:xfrm>
            <a:off x="7744643" y="1252303"/>
            <a:ext cx="229681" cy="2499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206DA7C-BF61-0614-03B0-AA03724ACEFA}"/>
              </a:ext>
            </a:extLst>
          </p:cNvPr>
          <p:cNvCxnSpPr>
            <a:cxnSpLocks/>
          </p:cNvCxnSpPr>
          <p:nvPr/>
        </p:nvCxnSpPr>
        <p:spPr>
          <a:xfrm>
            <a:off x="6650699" y="1033729"/>
            <a:ext cx="1076434" cy="301675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8152EC3-AA80-ECC5-B7C7-B445797C092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112107" y="1445678"/>
            <a:ext cx="229785" cy="726236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9B30E4-1576-7B1D-53B1-7B52BA704F54}"/>
              </a:ext>
            </a:extLst>
          </p:cNvPr>
          <p:cNvSpPr txBox="1">
            <a:spLocks noChangeAspect="1"/>
          </p:cNvSpPr>
          <p:nvPr/>
        </p:nvSpPr>
        <p:spPr>
          <a:xfrm>
            <a:off x="5107923" y="880532"/>
            <a:ext cx="2008367" cy="5651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en-US" altLang="ja-JP" sz="1600" dirty="0"/>
              <a:t>high-density material in graphite</a:t>
            </a:r>
            <a:endParaRPr kumimoji="1" lang="ja-JP" altLang="en-US" sz="16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759ED1E-691C-7087-5359-EEFDC3C2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23" y="4382722"/>
            <a:ext cx="2834133" cy="245011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15F5074-F32B-7C3A-29A3-5E7AB4AF7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4417850"/>
            <a:ext cx="2834133" cy="2440150"/>
          </a:xfrm>
          <a:prstGeom prst="rect">
            <a:avLst/>
          </a:prstGeom>
        </p:spPr>
      </p:pic>
      <p:sp>
        <p:nvSpPr>
          <p:cNvPr id="19" name="右矢印 18">
            <a:extLst>
              <a:ext uri="{FF2B5EF4-FFF2-40B4-BE49-F238E27FC236}">
                <a16:creationId xmlns:a16="http://schemas.microsoft.com/office/drawing/2014/main" id="{6C3EFFCA-F706-95C8-EF86-9300C59DA11F}"/>
              </a:ext>
            </a:extLst>
          </p:cNvPr>
          <p:cNvSpPr/>
          <p:nvPr/>
        </p:nvSpPr>
        <p:spPr>
          <a:xfrm>
            <a:off x="4175901" y="5280899"/>
            <a:ext cx="792198" cy="584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31FA18-04A5-1B25-CD3C-56C94DD132AD}"/>
              </a:ext>
            </a:extLst>
          </p:cNvPr>
          <p:cNvSpPr txBox="1"/>
          <p:nvPr/>
        </p:nvSpPr>
        <p:spPr>
          <a:xfrm>
            <a:off x="2764529" y="46461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MC</a:t>
            </a:r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FA37323-FB56-F354-3EDB-4E53BE5E73B4}"/>
              </a:ext>
            </a:extLst>
          </p:cNvPr>
          <p:cNvSpPr txBox="1"/>
          <p:nvPr/>
        </p:nvSpPr>
        <p:spPr>
          <a:xfrm>
            <a:off x="6709443" y="459916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MC</a:t>
            </a:r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A7B6E1-5195-638E-5859-F1B6E8386469}"/>
              </a:ext>
            </a:extLst>
          </p:cNvPr>
          <p:cNvSpPr txBox="1"/>
          <p:nvPr/>
        </p:nvSpPr>
        <p:spPr>
          <a:xfrm>
            <a:off x="1669459" y="4599165"/>
            <a:ext cx="91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</a:t>
            </a:r>
            <a:endParaRPr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C40C2D7-B878-7779-A73A-8641507E4166}"/>
              </a:ext>
            </a:extLst>
          </p:cNvPr>
          <p:cNvSpPr txBox="1"/>
          <p:nvPr/>
        </p:nvSpPr>
        <p:spPr>
          <a:xfrm>
            <a:off x="6389714" y="4825577"/>
            <a:ext cx="918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502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>
            <a:extLst>
              <a:ext uri="{FF2B5EF4-FFF2-40B4-BE49-F238E27FC236}">
                <a16:creationId xmlns:a16="http://schemas.microsoft.com/office/drawing/2014/main" id="{ADB7BC6F-8928-3F8C-296B-E1C0441F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22" y="3798920"/>
            <a:ext cx="4465877" cy="303637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B7CD0DE4-3B17-8658-1CD8-486D4808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2" y="3699264"/>
            <a:ext cx="4572138" cy="315873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F8ABF7A-D374-B058-FCBE-7A50CF460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099" t="35583" r="6750" b="41134"/>
          <a:stretch/>
        </p:blipFill>
        <p:spPr>
          <a:xfrm>
            <a:off x="4916180" y="2173145"/>
            <a:ext cx="4130255" cy="138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F9381E-22B9-2039-D631-601C4AFB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Idea of target optimization (2)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A7E949-465D-F137-C84B-E1835DD4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778166"/>
            <a:ext cx="9000000" cy="899977"/>
          </a:xfrm>
        </p:spPr>
        <p:txBody>
          <a:bodyPr/>
          <a:lstStyle/>
          <a:p>
            <a:r>
              <a:rPr lang="en-US" altLang="ja-JP" dirty="0"/>
              <a:t>“S</a:t>
            </a:r>
            <a:r>
              <a:rPr kumimoji="1" lang="en-US" altLang="ja-JP" dirty="0"/>
              <a:t>econd target” in horn1 : (</a:t>
            </a:r>
            <a:r>
              <a:rPr lang="en-US" altLang="ja-JP" dirty="0"/>
              <a:t>L. H. Lam, J. Nugent, P. Soler</a:t>
            </a:r>
            <a:br>
              <a:rPr lang="en-US" altLang="ja-JP" dirty="0"/>
            </a:br>
            <a:r>
              <a:rPr lang="en-US" altLang="ja-JP" dirty="0"/>
              <a:t>Univ. of Glasgow)</a:t>
            </a:r>
            <a:r>
              <a:rPr kumimoji="1" lang="en-US" altLang="ja-JP" dirty="0"/>
              <a:t> </a:t>
            </a:r>
          </a:p>
          <a:p>
            <a:endParaRPr kumimoji="1" lang="ja-JP" alt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9FEC62-1661-6E73-33F9-9320E30A3F91}"/>
              </a:ext>
            </a:extLst>
          </p:cNvPr>
          <p:cNvSpPr txBox="1"/>
          <p:nvPr/>
        </p:nvSpPr>
        <p:spPr>
          <a:xfrm>
            <a:off x="59817" y="1517079"/>
            <a:ext cx="4247999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Current horn setting in T2K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EFAF1CB-8B9D-40ED-A41F-21ED8E039FFB}"/>
              </a:ext>
            </a:extLst>
          </p:cNvPr>
          <p:cNvSpPr txBox="1"/>
          <p:nvPr/>
        </p:nvSpPr>
        <p:spPr>
          <a:xfrm>
            <a:off x="5157891" y="1445826"/>
            <a:ext cx="3358910" cy="46021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Changed horn setting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FBAC8B2-582F-D515-B791-DCE4A26772E6}"/>
              </a:ext>
            </a:extLst>
          </p:cNvPr>
          <p:cNvSpPr txBox="1"/>
          <p:nvPr/>
        </p:nvSpPr>
        <p:spPr>
          <a:xfrm>
            <a:off x="806424" y="1881703"/>
            <a:ext cx="2391683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90 cm graphite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1E8AB0A-5206-5164-EB9E-6D2BAEFD7A63}"/>
              </a:ext>
            </a:extLst>
          </p:cNvPr>
          <p:cNvSpPr txBox="1"/>
          <p:nvPr/>
        </p:nvSpPr>
        <p:spPr>
          <a:xfrm>
            <a:off x="5170852" y="1775285"/>
            <a:ext cx="3969734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90 cm graphite + 75 cm 2</a:t>
            </a:r>
            <a:r>
              <a:rPr lang="en-GB" sz="2000" b="0" i="0" u="none" strike="noStrike" cap="none" baseline="30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nd</a:t>
            </a: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 target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3EFB30B-6010-A9C9-E65A-749823E1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4371" t="35370" r="7812" b="41925"/>
          <a:stretch/>
        </p:blipFill>
        <p:spPr>
          <a:xfrm>
            <a:off x="192873" y="2221572"/>
            <a:ext cx="4046557" cy="135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円/楕円 9">
            <a:extLst>
              <a:ext uri="{FF2B5EF4-FFF2-40B4-BE49-F238E27FC236}">
                <a16:creationId xmlns:a16="http://schemas.microsoft.com/office/drawing/2014/main" id="{544679C0-6B2A-252E-A34A-4B6B23F1C858}"/>
              </a:ext>
            </a:extLst>
          </p:cNvPr>
          <p:cNvSpPr/>
          <p:nvPr/>
        </p:nvSpPr>
        <p:spPr>
          <a:xfrm>
            <a:off x="7072078" y="2456725"/>
            <a:ext cx="1999922" cy="7243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3A0E114C-7534-B68E-55FC-194C0C5EEEF0}"/>
              </a:ext>
            </a:extLst>
          </p:cNvPr>
          <p:cNvSpPr/>
          <p:nvPr/>
        </p:nvSpPr>
        <p:spPr>
          <a:xfrm>
            <a:off x="4329093" y="2693550"/>
            <a:ext cx="677121" cy="584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5306F-17A1-8D8A-7145-EAC718BCADAE}"/>
              </a:ext>
            </a:extLst>
          </p:cNvPr>
          <p:cNvSpPr txBox="1"/>
          <p:nvPr/>
        </p:nvSpPr>
        <p:spPr>
          <a:xfrm>
            <a:off x="2815975" y="4582810"/>
            <a:ext cx="142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beam MC 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6D1CAE-0B42-E554-4057-E52D68470E18}"/>
              </a:ext>
            </a:extLst>
          </p:cNvPr>
          <p:cNvSpPr txBox="1"/>
          <p:nvPr/>
        </p:nvSpPr>
        <p:spPr>
          <a:xfrm>
            <a:off x="7291432" y="4582810"/>
            <a:ext cx="142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solidFill>
                  <a:srgbClr val="FF0000"/>
                </a:solidFill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olidFill>
                  <a:srgbClr val="FF0000"/>
                </a:solidFill>
                <a:sym typeface="Wingdings" pitchFamily="2" charset="2"/>
              </a:rPr>
              <a:t>beam MC </a:t>
            </a:r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80A22A1-2478-AC54-0EA2-9302E466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8567" y="3861681"/>
            <a:ext cx="4536000" cy="295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678EFD0-65DE-F32C-5379-81F18B2F25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28250" y="3873977"/>
            <a:ext cx="4392000" cy="297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F8ABF7A-D374-B058-FCBE-7A50CF460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099" t="35583" r="6750" b="41134"/>
          <a:stretch/>
        </p:blipFill>
        <p:spPr>
          <a:xfrm>
            <a:off x="4916180" y="2173145"/>
            <a:ext cx="4130255" cy="13802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F9381E-22B9-2039-D631-601C4AFB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Idea of target optimization (2)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A7E949-465D-F137-C84B-E1835DD4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778166"/>
            <a:ext cx="9000000" cy="899977"/>
          </a:xfrm>
        </p:spPr>
        <p:txBody>
          <a:bodyPr/>
          <a:lstStyle/>
          <a:p>
            <a:r>
              <a:rPr lang="en-US" altLang="ja-JP" dirty="0"/>
              <a:t>“S</a:t>
            </a:r>
            <a:r>
              <a:rPr kumimoji="1" lang="en-US" altLang="ja-JP" dirty="0"/>
              <a:t>econd target” in horn1 : (</a:t>
            </a:r>
            <a:r>
              <a:rPr lang="en-US" altLang="ja-JP" dirty="0"/>
              <a:t>L. H. Lam, J. Nugent, P. Soler</a:t>
            </a:r>
            <a:br>
              <a:rPr lang="en-US" altLang="ja-JP" dirty="0"/>
            </a:br>
            <a:r>
              <a:rPr lang="en-US" altLang="ja-JP" dirty="0"/>
              <a:t>Univ. of Glasgow)</a:t>
            </a:r>
            <a:r>
              <a:rPr kumimoji="1" lang="en-US" altLang="ja-JP" dirty="0"/>
              <a:t> </a:t>
            </a:r>
          </a:p>
          <a:p>
            <a:endParaRPr kumimoji="1" lang="ja-JP" alt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9FEC62-1661-6E73-33F9-9320E30A3F91}"/>
              </a:ext>
            </a:extLst>
          </p:cNvPr>
          <p:cNvSpPr txBox="1"/>
          <p:nvPr/>
        </p:nvSpPr>
        <p:spPr>
          <a:xfrm>
            <a:off x="59817" y="1517079"/>
            <a:ext cx="4247999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Current horn setting in T2K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EFAF1CB-8B9D-40ED-A41F-21ED8E039FFB}"/>
              </a:ext>
            </a:extLst>
          </p:cNvPr>
          <p:cNvSpPr txBox="1"/>
          <p:nvPr/>
        </p:nvSpPr>
        <p:spPr>
          <a:xfrm>
            <a:off x="5157891" y="1445826"/>
            <a:ext cx="3358910" cy="46021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Changed horn setting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FBAC8B2-582F-D515-B791-DCE4A26772E6}"/>
              </a:ext>
            </a:extLst>
          </p:cNvPr>
          <p:cNvSpPr txBox="1"/>
          <p:nvPr/>
        </p:nvSpPr>
        <p:spPr>
          <a:xfrm>
            <a:off x="806424" y="1881703"/>
            <a:ext cx="2391683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90 cm graphite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1E8AB0A-5206-5164-EB9E-6D2BAEFD7A63}"/>
              </a:ext>
            </a:extLst>
          </p:cNvPr>
          <p:cNvSpPr txBox="1"/>
          <p:nvPr/>
        </p:nvSpPr>
        <p:spPr>
          <a:xfrm>
            <a:off x="5170852" y="1775285"/>
            <a:ext cx="3969734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90 cm graphite + 75 cm 2</a:t>
            </a:r>
            <a:r>
              <a:rPr lang="en-GB" sz="2000" b="0" i="0" u="none" strike="noStrike" cap="none" baseline="30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nd</a:t>
            </a: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 target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3EFB30B-6010-A9C9-E65A-749823E17F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4371" t="35370" r="7812" b="41925"/>
          <a:stretch/>
        </p:blipFill>
        <p:spPr>
          <a:xfrm>
            <a:off x="192873" y="2221572"/>
            <a:ext cx="4046557" cy="135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円/楕円 9">
            <a:extLst>
              <a:ext uri="{FF2B5EF4-FFF2-40B4-BE49-F238E27FC236}">
                <a16:creationId xmlns:a16="http://schemas.microsoft.com/office/drawing/2014/main" id="{544679C0-6B2A-252E-A34A-4B6B23F1C858}"/>
              </a:ext>
            </a:extLst>
          </p:cNvPr>
          <p:cNvSpPr/>
          <p:nvPr/>
        </p:nvSpPr>
        <p:spPr>
          <a:xfrm>
            <a:off x="7072078" y="2456725"/>
            <a:ext cx="1999922" cy="7243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3A0E114C-7534-B68E-55FC-194C0C5EEEF0}"/>
              </a:ext>
            </a:extLst>
          </p:cNvPr>
          <p:cNvSpPr/>
          <p:nvPr/>
        </p:nvSpPr>
        <p:spPr>
          <a:xfrm>
            <a:off x="4329093" y="2693550"/>
            <a:ext cx="677121" cy="584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C2FB0B2-C058-7BE8-058C-D9D3F39AF1B9}"/>
              </a:ext>
            </a:extLst>
          </p:cNvPr>
          <p:cNvSpPr txBox="1"/>
          <p:nvPr/>
        </p:nvSpPr>
        <p:spPr>
          <a:xfrm>
            <a:off x="383754" y="3682726"/>
            <a:ext cx="3511352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Comparison w</a:t>
            </a:r>
            <a:r>
              <a:rPr lang="en-GB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rong-sign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4494E5E-E425-EA6B-18B4-F04668C97D52}"/>
              </a:ext>
            </a:extLst>
          </p:cNvPr>
          <p:cNvSpPr txBox="1"/>
          <p:nvPr/>
        </p:nvSpPr>
        <p:spPr>
          <a:xfrm>
            <a:off x="4992378" y="3719601"/>
            <a:ext cx="3903996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Ratio of wrong-sign ratios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3948529-68E0-4E19-62FC-71787416CCD0}"/>
              </a:ext>
            </a:extLst>
          </p:cNvPr>
          <p:cNvSpPr txBox="1"/>
          <p:nvPr/>
        </p:nvSpPr>
        <p:spPr>
          <a:xfrm>
            <a:off x="806424" y="4767720"/>
            <a:ext cx="1423455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432FF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T2K target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349F84D-903C-FA48-0B16-6F992DE764BF}"/>
              </a:ext>
            </a:extLst>
          </p:cNvPr>
          <p:cNvSpPr txBox="1"/>
          <p:nvPr/>
        </p:nvSpPr>
        <p:spPr>
          <a:xfrm>
            <a:off x="632002" y="5370308"/>
            <a:ext cx="1734902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T2K target + extra C target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AAE52188-D90B-367B-53B9-9952AC8D7765}"/>
              </a:ext>
            </a:extLst>
          </p:cNvPr>
          <p:cNvSpPr txBox="1"/>
          <p:nvPr/>
        </p:nvSpPr>
        <p:spPr>
          <a:xfrm>
            <a:off x="5154539" y="5613398"/>
            <a:ext cx="2136893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T2K+C target </a:t>
            </a:r>
            <a:b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</a:b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   / </a:t>
            </a:r>
            <a:r>
              <a:rPr lang="en-GB" sz="2000" dirty="0">
                <a:solidFill>
                  <a:srgbClr val="0432FF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</a:t>
            </a:r>
            <a:r>
              <a:rPr lang="en-GB" sz="2000" b="0" i="0" u="none" strike="noStrike" cap="none" dirty="0">
                <a:ln>
                  <a:noFill/>
                </a:ln>
                <a:solidFill>
                  <a:srgbClr val="0432FF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2K target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5306F-17A1-8D8A-7145-EAC718BCADAE}"/>
              </a:ext>
            </a:extLst>
          </p:cNvPr>
          <p:cNvSpPr txBox="1"/>
          <p:nvPr/>
        </p:nvSpPr>
        <p:spPr>
          <a:xfrm>
            <a:off x="654708" y="4179812"/>
            <a:ext cx="142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MC </a:t>
            </a:r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6D1CAE-0B42-E554-4057-E52D68470E18}"/>
              </a:ext>
            </a:extLst>
          </p:cNvPr>
          <p:cNvSpPr txBox="1"/>
          <p:nvPr/>
        </p:nvSpPr>
        <p:spPr>
          <a:xfrm>
            <a:off x="7291432" y="4582810"/>
            <a:ext cx="142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MC </a:t>
            </a:r>
            <a:endParaRPr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A46ED18-0D73-5F6D-F19C-7E639ADA1A6A}"/>
              </a:ext>
            </a:extLst>
          </p:cNvPr>
          <p:cNvCxnSpPr>
            <a:cxnSpLocks/>
          </p:cNvCxnSpPr>
          <p:nvPr/>
        </p:nvCxnSpPr>
        <p:spPr>
          <a:xfrm>
            <a:off x="5154539" y="4436900"/>
            <a:ext cx="3526323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C67C20-5349-8C25-80E0-6726AD7CF3C2}"/>
              </a:ext>
            </a:extLst>
          </p:cNvPr>
          <p:cNvSpPr txBox="1"/>
          <p:nvPr/>
        </p:nvSpPr>
        <p:spPr>
          <a:xfrm>
            <a:off x="5890161" y="41355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01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D87CAD3-ED92-2DDB-3E51-59142B52FDD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051" y="3905958"/>
            <a:ext cx="4536000" cy="295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4FEA6B4-5156-AC4A-06AD-799253C909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25051" y="3879678"/>
            <a:ext cx="4392000" cy="29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7F9381E-22B9-2039-D631-601C4AFB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Idea of target optimization (2)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A7E949-465D-F137-C84B-E1835DD41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" y="778166"/>
            <a:ext cx="9000000" cy="899977"/>
          </a:xfrm>
        </p:spPr>
        <p:txBody>
          <a:bodyPr/>
          <a:lstStyle/>
          <a:p>
            <a:r>
              <a:rPr lang="en-US" altLang="ja-JP" dirty="0"/>
              <a:t>“S</a:t>
            </a:r>
            <a:r>
              <a:rPr kumimoji="1" lang="en-US" altLang="ja-JP" dirty="0"/>
              <a:t>econd target” in horn1 : (</a:t>
            </a:r>
            <a:r>
              <a:rPr lang="en-US" altLang="ja-JP" dirty="0"/>
              <a:t>L. H. Lam, J. Nugent, P. Soler</a:t>
            </a:r>
            <a:br>
              <a:rPr lang="en-US" altLang="ja-JP" dirty="0"/>
            </a:br>
            <a:r>
              <a:rPr lang="en-US" altLang="ja-JP" dirty="0"/>
              <a:t>Univ. of Glasgow)</a:t>
            </a:r>
            <a:r>
              <a:rPr kumimoji="1" lang="en-US" altLang="ja-JP" dirty="0"/>
              <a:t> </a:t>
            </a:r>
          </a:p>
          <a:p>
            <a:endParaRPr kumimoji="1" lang="ja-JP" alt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69FEC62-1661-6E73-33F9-9320E30A3F91}"/>
              </a:ext>
            </a:extLst>
          </p:cNvPr>
          <p:cNvSpPr txBox="1"/>
          <p:nvPr/>
        </p:nvSpPr>
        <p:spPr>
          <a:xfrm>
            <a:off x="59817" y="1517079"/>
            <a:ext cx="4247999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Current horn setting in T2K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EFAF1CB-8B9D-40ED-A41F-21ED8E039FFB}"/>
              </a:ext>
            </a:extLst>
          </p:cNvPr>
          <p:cNvSpPr txBox="1"/>
          <p:nvPr/>
        </p:nvSpPr>
        <p:spPr>
          <a:xfrm>
            <a:off x="5157891" y="1398326"/>
            <a:ext cx="3358910" cy="460211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Changed horn setting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FBAC8B2-582F-D515-B791-DCE4A26772E6}"/>
              </a:ext>
            </a:extLst>
          </p:cNvPr>
          <p:cNvSpPr txBox="1"/>
          <p:nvPr/>
        </p:nvSpPr>
        <p:spPr>
          <a:xfrm>
            <a:off x="806424" y="1905453"/>
            <a:ext cx="2391683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90 cm graphite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1E8AB0A-5206-5164-EB9E-6D2BAEFD7A63}"/>
              </a:ext>
            </a:extLst>
          </p:cNvPr>
          <p:cNvSpPr txBox="1"/>
          <p:nvPr/>
        </p:nvSpPr>
        <p:spPr>
          <a:xfrm>
            <a:off x="5170852" y="1727785"/>
            <a:ext cx="3969734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90 cm graphite + 75 cm 2</a:t>
            </a:r>
            <a:r>
              <a:rPr lang="en-GB" sz="2000" b="0" i="0" u="none" strike="noStrike" cap="none" baseline="3000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nd</a:t>
            </a: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 target </a:t>
            </a:r>
            <a:b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</a:b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               + extra plate for support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196CFBBC-DEB9-1DA7-443D-C6496F9B4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4097" t="35701" r="5500" b="41234"/>
          <a:stretch/>
        </p:blipFill>
        <p:spPr>
          <a:xfrm>
            <a:off x="4971337" y="2352201"/>
            <a:ext cx="4100663" cy="13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3EFB30B-6010-A9C9-E65A-749823E17F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4371" t="35370" r="7812" b="41925"/>
          <a:stretch/>
        </p:blipFill>
        <p:spPr>
          <a:xfrm>
            <a:off x="192873" y="2352201"/>
            <a:ext cx="4046557" cy="135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円/楕円 9">
            <a:extLst>
              <a:ext uri="{FF2B5EF4-FFF2-40B4-BE49-F238E27FC236}">
                <a16:creationId xmlns:a16="http://schemas.microsoft.com/office/drawing/2014/main" id="{544679C0-6B2A-252E-A34A-4B6B23F1C858}"/>
              </a:ext>
            </a:extLst>
          </p:cNvPr>
          <p:cNvSpPr/>
          <p:nvPr/>
        </p:nvSpPr>
        <p:spPr>
          <a:xfrm>
            <a:off x="7072078" y="2622979"/>
            <a:ext cx="1999922" cy="72439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3A0E114C-7534-B68E-55FC-194C0C5EEEF0}"/>
              </a:ext>
            </a:extLst>
          </p:cNvPr>
          <p:cNvSpPr/>
          <p:nvPr/>
        </p:nvSpPr>
        <p:spPr>
          <a:xfrm>
            <a:off x="4329093" y="2752925"/>
            <a:ext cx="677121" cy="584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CC2FB0B2-C058-7BE8-058C-D9D3F39AF1B9}"/>
              </a:ext>
            </a:extLst>
          </p:cNvPr>
          <p:cNvSpPr txBox="1"/>
          <p:nvPr/>
        </p:nvSpPr>
        <p:spPr>
          <a:xfrm>
            <a:off x="383754" y="3753976"/>
            <a:ext cx="3511352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Comparison w</a:t>
            </a:r>
            <a:r>
              <a:rPr lang="en-GB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rong-sign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B4494E5E-E425-EA6B-18B4-F04668C97D52}"/>
              </a:ext>
            </a:extLst>
          </p:cNvPr>
          <p:cNvSpPr txBox="1"/>
          <p:nvPr/>
        </p:nvSpPr>
        <p:spPr>
          <a:xfrm>
            <a:off x="4992378" y="3719601"/>
            <a:ext cx="3903996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Ratio of wrong-sign ratios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A3948529-68E0-4E19-62FC-71787416CCD0}"/>
              </a:ext>
            </a:extLst>
          </p:cNvPr>
          <p:cNvSpPr txBox="1"/>
          <p:nvPr/>
        </p:nvSpPr>
        <p:spPr>
          <a:xfrm>
            <a:off x="806424" y="4767720"/>
            <a:ext cx="1423455" cy="39865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0432FF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T2K target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9349F84D-903C-FA48-0B16-6F992DE764BF}"/>
              </a:ext>
            </a:extLst>
          </p:cNvPr>
          <p:cNvSpPr txBox="1"/>
          <p:nvPr/>
        </p:nvSpPr>
        <p:spPr>
          <a:xfrm>
            <a:off x="632002" y="5370308"/>
            <a:ext cx="1734902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T2K target + extra C target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AAE52188-D90B-367B-53B9-9952AC8D7765}"/>
              </a:ext>
            </a:extLst>
          </p:cNvPr>
          <p:cNvSpPr txBox="1"/>
          <p:nvPr/>
        </p:nvSpPr>
        <p:spPr>
          <a:xfrm>
            <a:off x="5154539" y="5613398"/>
            <a:ext cx="2136893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1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 i="0" u="none" strike="noStrike" cap="none" dirty="0">
                <a:ln>
                  <a:noFill/>
                </a:ln>
                <a:solidFill>
                  <a:srgbClr val="FF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T2K+C target </a:t>
            </a:r>
            <a:b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</a:br>
            <a:r>
              <a:rPr lang="en-GB" sz="2000" b="0" i="0" u="none" strike="noStrike" cap="none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   / </a:t>
            </a:r>
            <a:r>
              <a:rPr lang="en-GB" sz="2000" dirty="0">
                <a:solidFill>
                  <a:srgbClr val="0432FF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T</a:t>
            </a:r>
            <a:r>
              <a:rPr lang="en-GB" sz="2000" b="0" i="0" u="none" strike="noStrike" cap="none" dirty="0">
                <a:ln>
                  <a:noFill/>
                </a:ln>
                <a:solidFill>
                  <a:srgbClr val="0432FF"/>
                </a:solidFill>
                <a:latin typeface="Arial" pitchFamily="2"/>
                <a:ea typeface="ＭＳ Ｐゴシック" pitchFamily="2"/>
                <a:cs typeface="ＭＳ Ｐゴシック" pitchFamily="2"/>
              </a:rPr>
              <a:t>2K target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F5306F-17A1-8D8A-7145-EAC718BCADAE}"/>
              </a:ext>
            </a:extLst>
          </p:cNvPr>
          <p:cNvSpPr txBox="1"/>
          <p:nvPr/>
        </p:nvSpPr>
        <p:spPr>
          <a:xfrm>
            <a:off x="617444" y="4181503"/>
            <a:ext cx="142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MC </a:t>
            </a:r>
            <a:endParaRPr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6D1CAE-0B42-E554-4057-E52D68470E18}"/>
              </a:ext>
            </a:extLst>
          </p:cNvPr>
          <p:cNvSpPr txBox="1"/>
          <p:nvPr/>
        </p:nvSpPr>
        <p:spPr>
          <a:xfrm>
            <a:off x="7291432" y="4582810"/>
            <a:ext cx="14234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ν</a:t>
            </a:r>
            <a:r>
              <a:rPr kumimoji="1" lang="en-US" altLang="ja-JP" dirty="0">
                <a:latin typeface="Helvetica" pitchFamily="2" charset="0"/>
                <a:cs typeface="Times New Roman" panose="02020603050405020304" pitchFamily="18" charset="0"/>
                <a:sym typeface="Wingdings" pitchFamily="2" charset="2"/>
              </a:rPr>
              <a:t>̅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</a:t>
            </a:r>
            <a:r>
              <a:rPr lang="en-US" altLang="ja-JP" dirty="0">
                <a:sym typeface="Wingdings" pitchFamily="2" charset="2"/>
              </a:rPr>
              <a:t>beam MC </a:t>
            </a:r>
            <a:endParaRPr lang="ja-JP" altLang="en-US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A46ED18-0D73-5F6D-F19C-7E639ADA1A6A}"/>
              </a:ext>
            </a:extLst>
          </p:cNvPr>
          <p:cNvCxnSpPr>
            <a:cxnSpLocks/>
          </p:cNvCxnSpPr>
          <p:nvPr/>
        </p:nvCxnSpPr>
        <p:spPr>
          <a:xfrm>
            <a:off x="5154539" y="4436900"/>
            <a:ext cx="3526323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C67C20-5349-8C25-80E0-6726AD7CF3C2}"/>
              </a:ext>
            </a:extLst>
          </p:cNvPr>
          <p:cNvSpPr txBox="1"/>
          <p:nvPr/>
        </p:nvSpPr>
        <p:spPr>
          <a:xfrm>
            <a:off x="5890161" y="41355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02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wcd_facility_HK_plenary_20220225" id="{637A7D0C-2575-624B-B79F-1DD5BAFC04B0}" vid="{4FF372AF-A84E-6546-9B9F-E78674FD3E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テーマ</Template>
  <TotalTime>228</TotalTime>
  <Words>698</Words>
  <Application>Microsoft Macintosh PowerPoint</Application>
  <PresentationFormat>画面に合わせる (4:3)</PresentationFormat>
  <Paragraphs>90</Paragraphs>
  <Slides>10</Slides>
  <Notes>0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Times New Roman</vt:lpstr>
      <vt:lpstr>Office テーマ</vt:lpstr>
      <vt:lpstr>Microsoft 数式 3.0</vt:lpstr>
      <vt:lpstr>T2K target -- Physics design and optimization --</vt:lpstr>
      <vt:lpstr>Contents</vt:lpstr>
      <vt:lpstr>T2K target size</vt:lpstr>
      <vt:lpstr>Possible optimization in future</vt:lpstr>
      <vt:lpstr>Idea of target optimization (1)</vt:lpstr>
      <vt:lpstr>Idea of target optimization (1)</vt:lpstr>
      <vt:lpstr>Idea of target optimization (2)</vt:lpstr>
      <vt:lpstr>Idea of target optimization (2)</vt:lpstr>
      <vt:lpstr>Idea of target optimization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Nakadaira Takeshi</dc:creator>
  <cp:lastModifiedBy>Nakadaira Takeshi</cp:lastModifiedBy>
  <cp:revision>15</cp:revision>
  <dcterms:created xsi:type="dcterms:W3CDTF">2022-09-17T23:15:23Z</dcterms:created>
  <dcterms:modified xsi:type="dcterms:W3CDTF">2022-09-19T14:06:29Z</dcterms:modified>
</cp:coreProperties>
</file>