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1" r:id="rId5"/>
    <p:sldMasterId id="2147483768" r:id="rId6"/>
  </p:sldMasterIdLst>
  <p:notesMasterIdLst>
    <p:notesMasterId r:id="rId17"/>
  </p:notesMasterIdLst>
  <p:handoutMasterIdLst>
    <p:handoutMasterId r:id="rId18"/>
  </p:handoutMasterIdLst>
  <p:sldIdLst>
    <p:sldId id="709" r:id="rId7"/>
    <p:sldId id="258" r:id="rId8"/>
    <p:sldId id="1415" r:id="rId9"/>
    <p:sldId id="1416" r:id="rId10"/>
    <p:sldId id="1414" r:id="rId11"/>
    <p:sldId id="1419" r:id="rId12"/>
    <p:sldId id="1418" r:id="rId13"/>
    <p:sldId id="1417" r:id="rId14"/>
    <p:sldId id="867" r:id="rId15"/>
    <p:sldId id="1413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28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8" pos="574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300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5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mers, Karen (STFC,RAL,COMMS)" initials="KL" lastIdx="7" clrIdx="0"/>
  <p:cmAuthor id="1" name="Mordarska, Marta (STFC,RAL,BID)" initials="MM(" lastIdx="1" clrIdx="2">
    <p:extLst>
      <p:ext uri="{19B8F6BF-5375-455C-9EA6-DF929625EA0E}">
        <p15:presenceInfo xmlns:p15="http://schemas.microsoft.com/office/powerpoint/2012/main" userId="S-1-5-21-2030781433-144010450-1310660803-51928" providerId="AD"/>
      </p:ext>
    </p:extLst>
  </p:cmAuthor>
  <p:cmAuthor id="2" name="Britten, Tom (STFC,RAL,COO)" initials="B(" lastIdx="1" clrIdx="3">
    <p:extLst>
      <p:ext uri="{19B8F6BF-5375-455C-9EA6-DF929625EA0E}">
        <p15:presenceInfo xmlns:p15="http://schemas.microsoft.com/office/powerpoint/2012/main" userId="S::tom.britten@stfc.ac.uk::3ad8dfeb-dd7a-4bc9-b0d0-97d04a67639a" providerId="AD"/>
      </p:ext>
    </p:extLst>
  </p:cmAuthor>
  <p:cmAuthor id="3" name="Summers, Karen (STFC,RAL,COMMS)" initials="SK(" lastIdx="1" clrIdx="4">
    <p:extLst>
      <p:ext uri="{19B8F6BF-5375-455C-9EA6-DF929625EA0E}">
        <p15:presenceInfo xmlns:p15="http://schemas.microsoft.com/office/powerpoint/2012/main" userId="S-1-5-21-2030781433-144010450-1310660803-4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4D4D4D"/>
    <a:srgbClr val="FFA40F"/>
    <a:srgbClr val="2E2D62"/>
    <a:srgbClr val="6A6B6A"/>
    <a:srgbClr val="1E5DF8"/>
    <a:srgbClr val="FFFF00"/>
    <a:srgbClr val="FFFFCC"/>
    <a:srgbClr val="FFFFFF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1B2B5-5B3E-3CE3-D08A-7161032966D6}" v="186" dt="2022-09-15T10:31:40.230"/>
    <p1510:client id="{08345896-4253-56BB-1805-0CDCCCFF3E0C}" v="91" dt="2022-09-15T18:45:13.788"/>
    <p1510:client id="{18046290-0833-8073-03B1-1A0D9E2F8790}" v="57" dt="2022-09-15T18:38:32.705"/>
    <p1510:client id="{39EDB4DA-05B8-DB1B-1A1D-081E93B0BA0D}" v="22" dt="2022-09-15T12:31:41.507"/>
    <p1510:client id="{6C3B1B4A-6209-C041-9E48-F8E8DAD14263}" v="95" dt="2022-09-15T10:27:51.752"/>
    <p1510:client id="{8D6D8F5E-DDF6-4DCD-360F-D84468FAF6BD}" v="19" dt="2022-09-15T08:54:00.423"/>
    <p1510:client id="{B6620F12-8110-E345-8125-25275B3B5AEF}" v="1" dt="2022-09-14T18:41:37.544"/>
    <p1510:client id="{C8F65327-A081-C743-06FA-52075A71030D}" v="19" dt="2022-09-15T15:56:43.509"/>
    <p1510:client id="{D521DEF5-6F88-603D-7A89-5E36F6EDF487}" v="12" dt="2022-09-15T10:35:56.435"/>
    <p1510:client id="{EF53790D-FD19-6584-C150-F3C30901CA38}" v="8" dt="2022-09-15T10:26:17.441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979" autoAdjust="0"/>
  </p:normalViewPr>
  <p:slideViewPr>
    <p:cSldViewPr snapToGrid="0">
      <p:cViewPr>
        <p:scale>
          <a:sx n="66" d="100"/>
          <a:sy n="66" d="100"/>
        </p:scale>
        <p:origin x="644" y="104"/>
      </p:cViewPr>
      <p:guideLst>
        <p:guide pos="7287"/>
        <p:guide pos="3840"/>
        <p:guide pos="574"/>
        <p:guide pos="325"/>
        <p:guide orient="horz" pos="300"/>
        <p:guide orient="horz" pos="663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232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5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6E3D-86DA-4239-BDD6-DB9059D190D1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E982-044E-465D-B3E3-0CD909118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3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Panel: Neil Geddes, Liz </a:t>
            </a:r>
            <a:r>
              <a:rPr lang="en-US" dirty="0" err="1">
                <a:cs typeface="Calibri"/>
              </a:rPr>
              <a:t>Fellman</a:t>
            </a:r>
            <a:r>
              <a:rPr lang="en-US" dirty="0">
                <a:cs typeface="Calibri"/>
              </a:rPr>
              <a:t> and Joanne Brown (all attending via Zoom). </a:t>
            </a:r>
          </a:p>
          <a:p>
            <a:r>
              <a:rPr lang="en-US" dirty="0" err="1">
                <a:cs typeface="Calibri"/>
              </a:rPr>
              <a:t>Comms</a:t>
            </a:r>
            <a:r>
              <a:rPr lang="en-US" dirty="0">
                <a:cs typeface="Calibri"/>
              </a:rPr>
              <a:t> support: Alan Bird and Karen Summers via Zoom. </a:t>
            </a:r>
          </a:p>
          <a:p>
            <a:r>
              <a:rPr lang="en-US" dirty="0">
                <a:cs typeface="Calibri"/>
              </a:rPr>
              <a:t>Technical support: Ewan Brown providing technical support in person at ROE, Laura Bennett on Zoom.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Colleagues required to attend work for operational reasons over the bank holiday period should agree a suitable alternative date in lieu with their line manager.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who already have annual leave booked on Monday 19 September should adjust their leave booking in order to use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bank holiday time.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aware the Bank Holiday coincides with an existing bank holiday for our Edinburgh sites. Employees who are affected by this have received a separate communications with further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7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Colleagues required to attend work for operational reasons over the bank holiday period should agree a suitable alternative date in lieu with their line manager.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who already have annual leave booked on Monday 19 September should adjust their leave booking in order to use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bank holiday time.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aware the Bank Holiday coincides with an existing bank holiday for our Edinburgh sites. Employees who are affected by this have received a separate communications with further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60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0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77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96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429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70065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69F8-2393-4BEC-B42B-840FC57B3F02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7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0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9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1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9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4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164208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  <p:sldLayoutId id="2147483725" r:id="rId4"/>
    <p:sldLayoutId id="2147483727" r:id="rId5"/>
    <p:sldLayoutId id="2147483750" r:id="rId6"/>
    <p:sldLayoutId id="2147483753" r:id="rId7"/>
    <p:sldLayoutId id="2147483767" r:id="rId8"/>
    <p:sldLayoutId id="21474837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7" y="6145846"/>
            <a:ext cx="2110627" cy="5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  <p:sldLayoutId id="2147483748" r:id="rId5"/>
    <p:sldLayoutId id="21474837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5" y="6164208"/>
            <a:ext cx="2100564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t.lewin-williams@stfc.ac.uk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t.lewin-williams@stfc.ac.uk" TargetMode="External"/><Relationship Id="rId2" Type="http://schemas.openxmlformats.org/officeDocument/2006/relationships/hyperlink" Target="https://visitorwifi.stfc.ac.uk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5" y="364277"/>
            <a:ext cx="3751471" cy="963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7257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856902" y="1715676"/>
            <a:ext cx="83165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4400" b="1" dirty="0" smtClean="0">
                <a:latin typeface="Arial"/>
                <a:cs typeface="Arial"/>
              </a:rPr>
              <a:t>Neutrino Beam Instrumentation </a:t>
            </a:r>
            <a:r>
              <a:rPr lang="en-US" sz="4400" b="1" dirty="0" smtClean="0">
                <a:latin typeface="Arial"/>
                <a:cs typeface="Arial"/>
              </a:rPr>
              <a:t>2021 2022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2259573" y="6027265"/>
            <a:ext cx="609723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Chris </a:t>
            </a: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Densham</a:t>
            </a:r>
            <a:endParaRPr lang="en-US" dirty="0"/>
          </a:p>
          <a:p>
            <a:pPr>
              <a:defRPr/>
            </a:pP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STFC Rutherford Appleton Laboratory</a:t>
            </a: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856901" y="3063999"/>
            <a:ext cx="609723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400" b="1" dirty="0" err="1" smtClean="0">
                <a:solidFill>
                  <a:srgbClr val="626262"/>
                </a:solidFill>
                <a:latin typeface="Arial"/>
                <a:cs typeface="Arial"/>
              </a:rPr>
              <a:t>Cosener’s</a:t>
            </a: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 House, Abingdon, </a:t>
            </a: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UK</a:t>
            </a:r>
            <a:endParaRPr lang="en-GB" sz="2400" b="1" dirty="0" smtClean="0">
              <a:solidFill>
                <a:srgbClr val="62626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19</a:t>
            </a:r>
            <a:r>
              <a:rPr lang="en-GB" sz="2400" baseline="30000" dirty="0" smtClean="0">
                <a:solidFill>
                  <a:srgbClr val="626262"/>
                </a:solidFill>
                <a:latin typeface="Arial"/>
                <a:cs typeface="Arial"/>
              </a:rPr>
              <a:t>th 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- 21</a:t>
            </a:r>
            <a:r>
              <a:rPr lang="en-GB" sz="2400" baseline="30000" dirty="0" smtClean="0">
                <a:solidFill>
                  <a:srgbClr val="626262"/>
                </a:solidFill>
                <a:latin typeface="Arial"/>
                <a:cs typeface="Arial"/>
              </a:rPr>
              <a:t>st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September 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2022</a:t>
            </a:r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856901" y="3979284"/>
            <a:ext cx="831659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4400" b="1" dirty="0" err="1" smtClean="0">
                <a:latin typeface="Arial"/>
                <a:cs typeface="Arial"/>
              </a:rPr>
              <a:t>RaDIATE</a:t>
            </a:r>
            <a:r>
              <a:rPr lang="en-US" sz="4400" b="1" dirty="0" smtClean="0">
                <a:latin typeface="Arial"/>
                <a:cs typeface="Arial"/>
              </a:rPr>
              <a:t> meeting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856901" y="4643154"/>
            <a:ext cx="609723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Rutherford Appleton Laboratory</a:t>
            </a:r>
          </a:p>
          <a:p>
            <a:pPr>
              <a:defRPr/>
            </a:pP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Harwell Campus</a:t>
            </a:r>
          </a:p>
          <a:p>
            <a:pPr>
              <a:defRPr/>
            </a:pP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22</a:t>
            </a:r>
            <a:r>
              <a:rPr lang="en-GB" sz="2400" baseline="30000" dirty="0" smtClean="0">
                <a:solidFill>
                  <a:srgbClr val="626262"/>
                </a:solidFill>
                <a:latin typeface="Arial"/>
                <a:cs typeface="Arial"/>
              </a:rPr>
              <a:t>nd 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- 23</a:t>
            </a:r>
            <a:r>
              <a:rPr lang="en-GB" sz="2400" baseline="30000" dirty="0" smtClean="0">
                <a:solidFill>
                  <a:srgbClr val="626262"/>
                </a:solidFill>
                <a:latin typeface="Arial"/>
                <a:cs typeface="Arial"/>
              </a:rPr>
              <a:t>rd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 September 2022</a:t>
            </a:r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5112333" y="2314010"/>
            <a:ext cx="1549242" cy="888893"/>
          </a:xfrm>
          <a:prstGeom prst="mathMultiply">
            <a:avLst>
              <a:gd name="adj1" fmla="val 16662"/>
            </a:avLst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C9D85AD4-57C5-0FBD-3426-2CCF915EB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5" r="26443" b="141"/>
          <a:stretch/>
        </p:blipFill>
        <p:spPr>
          <a:xfrm>
            <a:off x="2946402" y="109355"/>
            <a:ext cx="5976512" cy="6658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2497" y="138423"/>
            <a:ext cx="450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E86994-2FB5-7F4C-73EF-901AF16E7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7" y="6145153"/>
            <a:ext cx="2133600" cy="5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2"/>
          <a:stretch/>
        </p:blipFill>
        <p:spPr>
          <a:xfrm>
            <a:off x="3979333" y="57331"/>
            <a:ext cx="3945468" cy="14701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514927" y="1527490"/>
            <a:ext cx="11053186" cy="45258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Thank-you for your understanding that today is the funeral </a:t>
            </a:r>
            <a:r>
              <a:rPr lang="en-GB" altLang="en-US" sz="2400" b="1" dirty="0">
                <a:solidFill>
                  <a:schemeClr val="bg1"/>
                </a:solidFill>
                <a:latin typeface="Arial"/>
                <a:cs typeface="Arial"/>
              </a:rPr>
              <a:t>of Her Majesty Queen Elizabeth II</a:t>
            </a:r>
          </a:p>
          <a:p>
            <a:pPr marL="63119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The Queen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was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 UK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Head </a:t>
            </a: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of State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for 70 years and provided continuity and stability over the administrations of 15 UK Prime Ministers</a:t>
            </a: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190" lvl="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​​​​​​​Throughout her reign, The Queen has been a stalwart supporter of science and innovation in the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UK, from </a:t>
            </a: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visiting Harwell in 1957 and ROE in 1965, to officially opening the Diamond Light Synchrotron in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2007.</a:t>
            </a:r>
          </a:p>
          <a:p>
            <a:pPr marL="631190" lvl="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UKRI/STFC National Laboratories are </a:t>
            </a: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</a:rPr>
              <a:t>following a formal mourning protocol as a mark of respect. </a:t>
            </a:r>
            <a:endParaRPr lang="en-GB" altLang="en-US" sz="2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31190" lvl="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We have been granted permission </a:t>
            </a:r>
            <a:r>
              <a:rPr lang="en-GB" altLang="en-US" sz="2200" dirty="0" smtClean="0">
                <a:solidFill>
                  <a:schemeClr val="bg1"/>
                </a:solidFill>
                <a:latin typeface="Arial"/>
                <a:cs typeface="Arial"/>
              </a:rPr>
              <a:t>to honour our commitment to host this workshop with some modifications to the timetable on this national holiday</a:t>
            </a:r>
            <a:endParaRPr lang="en-GB" alt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2497" y="138423"/>
            <a:ext cx="450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E86994-2FB5-7F4C-73EF-901AF16E7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7" y="6145153"/>
            <a:ext cx="2133600" cy="5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Why is NBI2022 being hosted in the UK?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066BAB-CC4D-0347-801E-F76BB915B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81" y="2851627"/>
            <a:ext cx="5414459" cy="3040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17381" y="1087463"/>
            <a:ext cx="1078565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Strong UK participation in LBNF/DUNE and T2K/</a:t>
            </a:r>
            <a:r>
              <a:rPr lang="en-GB" sz="2400" b="1" dirty="0" err="1" smtClean="0">
                <a:solidFill>
                  <a:srgbClr val="626262"/>
                </a:solidFill>
                <a:latin typeface="Arial"/>
                <a:cs typeface="Arial"/>
              </a:rPr>
              <a:t>HyperK</a:t>
            </a:r>
            <a:r>
              <a:rPr lang="en-GB" sz="2400" b="1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Both leading 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international n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eutrino experiments currently under construction</a:t>
            </a:r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84" y="2389596"/>
            <a:ext cx="6217415" cy="44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65125"/>
            <a:ext cx="10198100" cy="53743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Solidarity with Ukraine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48" y="902564"/>
            <a:ext cx="10273152" cy="5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029" y="457200"/>
            <a:ext cx="9034085" cy="61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- Friday: </a:t>
            </a:r>
            <a:br>
              <a:rPr lang="en-GB" dirty="0" smtClean="0"/>
            </a:br>
            <a:r>
              <a:rPr lang="en-GB" dirty="0" smtClean="0"/>
              <a:t>Tours and </a:t>
            </a:r>
            <a:r>
              <a:rPr lang="en-GB" dirty="0" err="1" smtClean="0"/>
              <a:t>RaDIATE</a:t>
            </a:r>
            <a:r>
              <a:rPr lang="en-GB" dirty="0" smtClean="0"/>
              <a:t>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Transport has been arranged for Thursday for those who have requested a tour at either Rutherford Appleton Laboratory or </a:t>
            </a:r>
            <a:r>
              <a:rPr lang="en-GB" dirty="0" err="1" smtClean="0"/>
              <a:t>Culham</a:t>
            </a:r>
            <a:r>
              <a:rPr lang="en-GB" dirty="0" smtClean="0"/>
              <a:t> Laboratory</a:t>
            </a:r>
          </a:p>
          <a:p>
            <a:pPr lvl="1"/>
            <a:r>
              <a:rPr lang="en-GB" dirty="0" smtClean="0"/>
              <a:t>Further details in workshop booklet</a:t>
            </a:r>
          </a:p>
          <a:p>
            <a:r>
              <a:rPr lang="en-GB" dirty="0" smtClean="0"/>
              <a:t>Transport has also been arranged for all those registered for the </a:t>
            </a:r>
            <a:r>
              <a:rPr lang="en-GB" dirty="0" err="1" smtClean="0"/>
              <a:t>RaDIATE</a:t>
            </a:r>
            <a:r>
              <a:rPr lang="en-GB" dirty="0" smtClean="0"/>
              <a:t> meetings </a:t>
            </a:r>
            <a:r>
              <a:rPr lang="en-GB" dirty="0"/>
              <a:t>at RAL </a:t>
            </a:r>
            <a:r>
              <a:rPr lang="en-GB" dirty="0" smtClean="0"/>
              <a:t>on Thursday afternoon and Friday</a:t>
            </a:r>
          </a:p>
          <a:p>
            <a:r>
              <a:rPr lang="en-GB" dirty="0" smtClean="0"/>
              <a:t>Pick-up and drop-off will be from </a:t>
            </a:r>
            <a:r>
              <a:rPr lang="en-GB" dirty="0" err="1" smtClean="0"/>
              <a:t>Cosener’s</a:t>
            </a:r>
            <a:r>
              <a:rPr lang="en-GB" dirty="0" smtClean="0"/>
              <a:t> House and is arranged for visitors only (</a:t>
            </a:r>
            <a:r>
              <a:rPr lang="en-GB" dirty="0" err="1" smtClean="0"/>
              <a:t>ie</a:t>
            </a:r>
            <a:r>
              <a:rPr lang="en-GB" dirty="0" smtClean="0"/>
              <a:t> not for RAL or </a:t>
            </a:r>
            <a:r>
              <a:rPr lang="en-GB" dirty="0" err="1" smtClean="0"/>
              <a:t>Culham</a:t>
            </a:r>
            <a:r>
              <a:rPr lang="en-GB" dirty="0" smtClean="0"/>
              <a:t> staff)</a:t>
            </a:r>
          </a:p>
          <a:p>
            <a:pPr lvl="1"/>
            <a:r>
              <a:rPr lang="en-GB" dirty="0" smtClean="0"/>
              <a:t>Detailed times </a:t>
            </a:r>
            <a:r>
              <a:rPr lang="en-GB" dirty="0" err="1" smtClean="0"/>
              <a:t>etc</a:t>
            </a:r>
            <a:r>
              <a:rPr lang="en-GB" dirty="0" smtClean="0"/>
              <a:t> will be shared on Wednesday afternoon</a:t>
            </a:r>
          </a:p>
          <a:p>
            <a:r>
              <a:rPr lang="en-GB" dirty="0" smtClean="0"/>
              <a:t>For any special requests </a:t>
            </a:r>
            <a:r>
              <a:rPr lang="en-GB" dirty="0"/>
              <a:t>please </a:t>
            </a:r>
            <a:r>
              <a:rPr lang="en-GB" dirty="0" smtClean="0"/>
              <a:t>contact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cat.lewin-williams@stfc.ac.uk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6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update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meeting will pause at 11 am for the funeral of Her Majesty Queen Elizabeth II</a:t>
            </a:r>
          </a:p>
          <a:p>
            <a:r>
              <a:rPr lang="en-GB" dirty="0" smtClean="0"/>
              <a:t>Lunch will be served 12:30 – 13:30</a:t>
            </a:r>
          </a:p>
          <a:p>
            <a:r>
              <a:rPr lang="en-GB" dirty="0" smtClean="0"/>
              <a:t>The meeting is currently scheduled to recommence at 15:00 and conclude at 19:00</a:t>
            </a:r>
          </a:p>
          <a:p>
            <a:r>
              <a:rPr lang="en-GB" dirty="0" smtClean="0"/>
              <a:t>‘Welcome’ drinks reception has been re-scheduled for Tuesday </a:t>
            </a:r>
          </a:p>
          <a:p>
            <a:r>
              <a:rPr lang="en-GB" b="1" dirty="0" smtClean="0"/>
              <a:t>Please make your own arrangements for dinner this evening</a:t>
            </a:r>
          </a:p>
          <a:p>
            <a:pPr lvl="1"/>
            <a:r>
              <a:rPr lang="en-GB" dirty="0" smtClean="0"/>
              <a:t>NB </a:t>
            </a:r>
            <a:r>
              <a:rPr lang="en-GB" dirty="0" err="1" smtClean="0"/>
              <a:t>Cosener’s</a:t>
            </a:r>
            <a:r>
              <a:rPr lang="en-GB" dirty="0" smtClean="0"/>
              <a:t> House is available for dinner bookings</a:t>
            </a:r>
          </a:p>
          <a:p>
            <a:pPr lvl="1"/>
            <a:r>
              <a:rPr lang="en-GB" dirty="0" smtClean="0"/>
              <a:t>Pubs/restaurants in Abingdon may also be available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4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Wi-Fi </a:t>
            </a:r>
            <a:r>
              <a:rPr lang="en-GB" b="1" u="sng" dirty="0" smtClean="0"/>
              <a:t>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(</a:t>
            </a:r>
            <a:r>
              <a:rPr lang="en-GB" dirty="0"/>
              <a:t>Recommended) Use </a:t>
            </a:r>
            <a:r>
              <a:rPr lang="en-GB" b="1" dirty="0" err="1"/>
              <a:t>GovWiFi</a:t>
            </a:r>
            <a:r>
              <a:rPr lang="en-GB" b="1" dirty="0"/>
              <a:t>:</a:t>
            </a:r>
            <a:r>
              <a:rPr lang="en-GB" dirty="0"/>
              <a:t> Send a text message with "Go" as the message to 07537 417 417</a:t>
            </a:r>
            <a:br>
              <a:rPr lang="en-GB" dirty="0"/>
            </a:br>
            <a:r>
              <a:rPr lang="en-GB" dirty="0"/>
              <a:t>These credentials can be used at any STFC site and many other locations around the country.</a:t>
            </a:r>
          </a:p>
          <a:p>
            <a:pPr lvl="0"/>
            <a:r>
              <a:rPr lang="en-GB" dirty="0"/>
              <a:t>Use STFC's Coupon system: Register at the following address </a:t>
            </a:r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visitorwifi.stfc.ac.uk</a:t>
            </a:r>
            <a:endParaRPr lang="en-GB" u="sng" dirty="0" smtClean="0"/>
          </a:p>
          <a:p>
            <a:pPr lvl="1"/>
            <a:r>
              <a:rPr lang="en-GB" u="sng" smtClean="0"/>
              <a:t>Ask for approval by </a:t>
            </a:r>
            <a:r>
              <a:rPr lang="en-GB" smtClean="0">
                <a:hlinkClick r:id="rId3"/>
              </a:rPr>
              <a:t>cat.lewin-williams@stfc.ac.uk</a:t>
            </a:r>
            <a:endParaRPr lang="en-GB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8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6B235-72F8-C744-9DF8-2D00DEE30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79"/>
          <a:stretch/>
        </p:blipFill>
        <p:spPr>
          <a:xfrm>
            <a:off x="4813300" y="0"/>
            <a:ext cx="73787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5" y="364277"/>
            <a:ext cx="3751471" cy="963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646" y="4639377"/>
            <a:ext cx="884561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Speakers</a:t>
            </a:r>
          </a:p>
          <a:p>
            <a:pPr>
              <a:lnSpc>
                <a:spcPct val="150000"/>
              </a:lnSpc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Please allow 5 minutes of your allotted presentation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time for questions</a:t>
            </a:r>
            <a:endParaRPr lang="en-GB" sz="3200" b="1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304" y="2542032"/>
            <a:ext cx="72394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10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91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F66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6F337D17ECF48B5C29EE4AC9D2BC2" ma:contentTypeVersion="14" ma:contentTypeDescription="Create a new document." ma:contentTypeScope="" ma:versionID="adcdd9f35e29577ce00f526dadb84c88">
  <xsd:schema xmlns:xsd="http://www.w3.org/2001/XMLSchema" xmlns:xs="http://www.w3.org/2001/XMLSchema" xmlns:p="http://schemas.microsoft.com/office/2006/metadata/properties" xmlns:ns3="0516df02-47e6-4254-bf92-bc49db177b46" xmlns:ns4="0f7e950b-48e2-4fe3-88f3-188cdc0e49e2" targetNamespace="http://schemas.microsoft.com/office/2006/metadata/properties" ma:root="true" ma:fieldsID="417dec87dfa512f7ec0e9ed01d14a818" ns3:_="" ns4:_="">
    <xsd:import namespace="0516df02-47e6-4254-bf92-bc49db177b46"/>
    <xsd:import namespace="0f7e950b-48e2-4fe3-88f3-188cdc0e49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6df02-47e6-4254-bf92-bc49db177b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e950b-48e2-4fe3-88f3-188cdc0e4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96DCF-A62B-48F0-AAD8-5CED628834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0DFEA4-65B1-4862-B8E3-76F12195C64A}">
  <ds:schemaRefs>
    <ds:schemaRef ds:uri="0516df02-47e6-4254-bf92-bc49db177b46"/>
    <ds:schemaRef ds:uri="0f7e950b-48e2-4fe3-88f3-188cdc0e49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FF28D6-33EF-48D3-99E6-E76E9C6792A4}">
  <ds:schemaRefs>
    <ds:schemaRef ds:uri="0f7e950b-48e2-4fe3-88f3-188cdc0e49e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16df02-47e6-4254-bf92-bc49db177b4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643</Words>
  <Application>Microsoft Office PowerPoint</Application>
  <PresentationFormat>Widescreen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Why is NBI2022 being hosted in the UK?</vt:lpstr>
      <vt:lpstr>Solidarity with Ukraine</vt:lpstr>
      <vt:lpstr>PowerPoint Presentation</vt:lpstr>
      <vt:lpstr>Thursday - Friday:  Tours and RaDIATE meetings</vt:lpstr>
      <vt:lpstr>Schedule update for today</vt:lpstr>
      <vt:lpstr>Wi-Fi Access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All Staff Webinar: 28 July 2022</dc:title>
  <dc:creator>Internal.Communications@stfc.ukri.org</dc:creator>
  <cp:lastModifiedBy>Chris Densham</cp:lastModifiedBy>
  <cp:revision>148</cp:revision>
  <cp:lastPrinted>2020-02-25T17:24:09Z</cp:lastPrinted>
  <dcterms:created xsi:type="dcterms:W3CDTF">2019-09-17T08:04:08Z</dcterms:created>
  <dcterms:modified xsi:type="dcterms:W3CDTF">2022-09-18T16:43:04Z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0x0101000AB6F337D17ECF48B5C29EE4AC9D2BC2</vt:lpwstr>
  </property>
</Properties>
</file>