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1" r:id="rId6"/>
    <p:sldMasterId id="2147483702" r:id="rId7"/>
  </p:sldMasterIdLst>
  <p:notesMasterIdLst>
    <p:notesMasterId r:id="rId32"/>
  </p:notesMasterIdLst>
  <p:handoutMasterIdLst>
    <p:handoutMasterId r:id="rId33"/>
  </p:handoutMasterIdLst>
  <p:sldIdLst>
    <p:sldId id="2486" r:id="rId8"/>
    <p:sldId id="2488" r:id="rId9"/>
    <p:sldId id="2513" r:id="rId10"/>
    <p:sldId id="2514" r:id="rId11"/>
    <p:sldId id="2515" r:id="rId12"/>
    <p:sldId id="2527" r:id="rId13"/>
    <p:sldId id="2519" r:id="rId14"/>
    <p:sldId id="2517" r:id="rId15"/>
    <p:sldId id="2518" r:id="rId16"/>
    <p:sldId id="2484" r:id="rId17"/>
    <p:sldId id="2520" r:id="rId18"/>
    <p:sldId id="2490" r:id="rId19"/>
    <p:sldId id="2530" r:id="rId20"/>
    <p:sldId id="2491" r:id="rId21"/>
    <p:sldId id="2521" r:id="rId22"/>
    <p:sldId id="2531" r:id="rId23"/>
    <p:sldId id="2492" r:id="rId24"/>
    <p:sldId id="2532" r:id="rId25"/>
    <p:sldId id="2523" r:id="rId26"/>
    <p:sldId id="2529" r:id="rId27"/>
    <p:sldId id="2525" r:id="rId28"/>
    <p:sldId id="2526" r:id="rId29"/>
    <p:sldId id="2528" r:id="rId30"/>
    <p:sldId id="2533" r:id="rId31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004C97"/>
    <a:srgbClr val="F79646"/>
    <a:srgbClr val="FFFF99"/>
    <a:srgbClr val="4F81BD"/>
    <a:srgbClr val="C0504D"/>
    <a:srgbClr val="00B5E2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53" y="5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 &amp;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3A26E2-9F2B-408A-8E4B-3AA202C126A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936038" y="5146254"/>
            <a:ext cx="2730500" cy="443333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 algn="r">
              <a:buNone/>
              <a:defRPr sz="16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Enter Version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3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8317" y="6488431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776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9972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5699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914400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18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1198563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16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14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05895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64899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404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3776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83533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5765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31774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2A66D-489C-455E-B9E3-E4D6003B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D7EE0-BC5F-41F7-8B33-6C3380F2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22892-7838-4721-A427-48BA6290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18E314-E06B-4278-93C5-6E713FA83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090672"/>
            <a:ext cx="11055096" cy="539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0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05894" cy="18731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899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776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A7D3E-35A8-43F5-9F13-3ACE7EC8C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090672"/>
            <a:ext cx="11055096" cy="539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E9703D-CAA7-422E-9E3C-4933DA3C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02" y="6282420"/>
            <a:ext cx="11830050" cy="514350"/>
          </a:xfrm>
          <a:prstGeom prst="rect">
            <a:avLst/>
          </a:prstGeom>
        </p:spPr>
      </p:pic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A694E3AE-AD2E-40C7-BB2B-C3BD3A561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05894" cy="18731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19.09.22</a:t>
            </a:r>
            <a:endParaRPr lang="en-US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F92E93C1-3DE0-47FC-884D-D66E5128A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899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415E3E9-27F9-4BA3-84F2-ED6963E5C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3776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4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rgbClr val="63666A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Overview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Keith Gollwitzer</a:t>
            </a:r>
          </a:p>
          <a:p>
            <a:r>
              <a:rPr lang="en-US" dirty="0"/>
              <a:t>Fermilab</a:t>
            </a:r>
          </a:p>
          <a:p>
            <a:endParaRPr lang="en-US" dirty="0"/>
          </a:p>
          <a:p>
            <a:r>
              <a:rPr lang="en-US" dirty="0"/>
              <a:t>NBI 2022</a:t>
            </a:r>
          </a:p>
          <a:p>
            <a:r>
              <a:rPr lang="en-US" dirty="0"/>
              <a:t>19 September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A6FA5-EFFB-4A1B-A3D1-C82EBB2FCE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6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8F2A26B2-ABC3-4543-B37C-3E42F578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12" y="738131"/>
            <a:ext cx="8879474" cy="489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EB10-FF34-4C31-BA81-D52D4B5F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Hall – Beamline Components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83F59-C29D-4EBD-9910-2892C6082E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286D-6CF1-4BA1-B388-09760A850C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28BEA-57B8-44BC-8EB7-FC04BF854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1D6BE7-E8A8-4E91-84D8-5BF96FE9E934}"/>
              </a:ext>
            </a:extLst>
          </p:cNvPr>
          <p:cNvGrpSpPr/>
          <p:nvPr/>
        </p:nvGrpSpPr>
        <p:grpSpPr>
          <a:xfrm>
            <a:off x="7711809" y="3172858"/>
            <a:ext cx="4082347" cy="991519"/>
            <a:chOff x="4928791" y="2053877"/>
            <a:chExt cx="3991027" cy="162842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D996CA3-0E05-411B-A115-F1291CFD1EA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928791" y="2306617"/>
              <a:ext cx="2738949" cy="137568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120D67-2EA8-4B4A-96C4-8178E9EADC12}"/>
                </a:ext>
              </a:extLst>
            </p:cNvPr>
            <p:cNvSpPr txBox="1"/>
            <p:nvPr/>
          </p:nvSpPr>
          <p:spPr>
            <a:xfrm>
              <a:off x="7667740" y="2053877"/>
              <a:ext cx="1252078" cy="50547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Baffle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8E83358-9AF6-4A8A-969D-9C38C6334811}"/>
              </a:ext>
            </a:extLst>
          </p:cNvPr>
          <p:cNvSpPr txBox="1"/>
          <p:nvPr/>
        </p:nvSpPr>
        <p:spPr>
          <a:xfrm>
            <a:off x="6904108" y="5841537"/>
            <a:ext cx="2470801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Horn A with Target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501955-F2A3-4F06-8590-798CD83A4DF1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834185" y="4503493"/>
            <a:ext cx="1305324" cy="133804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00EF9D-91A0-4B0B-AF2D-A68984D2EA1E}"/>
              </a:ext>
            </a:extLst>
          </p:cNvPr>
          <p:cNvSpPr txBox="1"/>
          <p:nvPr/>
        </p:nvSpPr>
        <p:spPr>
          <a:xfrm>
            <a:off x="5204382" y="5841537"/>
            <a:ext cx="1992551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Horn B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74CF20D-9752-4DDC-A276-E5C030653B96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6146832" y="4583019"/>
            <a:ext cx="53826" cy="125851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F39FA2C-4D6D-4043-9B69-DF4D0136C6EE}"/>
              </a:ext>
            </a:extLst>
          </p:cNvPr>
          <p:cNvSpPr txBox="1"/>
          <p:nvPr/>
        </p:nvSpPr>
        <p:spPr>
          <a:xfrm>
            <a:off x="3132768" y="5841537"/>
            <a:ext cx="1992551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Horn C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69B7BE-EE7D-4DFE-8E1B-3AB0060BCD53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129044" y="4748270"/>
            <a:ext cx="0" cy="109326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31A56A2-B368-4CE1-920E-664306F443E5}"/>
              </a:ext>
            </a:extLst>
          </p:cNvPr>
          <p:cNvSpPr txBox="1"/>
          <p:nvPr/>
        </p:nvSpPr>
        <p:spPr>
          <a:xfrm rot="21121050">
            <a:off x="10646273" y="3904598"/>
            <a:ext cx="1256572" cy="261610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Primary Beam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B97D7F-BC56-45F9-B5E3-DC3C3E4EA5FA}"/>
              </a:ext>
            </a:extLst>
          </p:cNvPr>
          <p:cNvCxnSpPr>
            <a:cxnSpLocks/>
          </p:cNvCxnSpPr>
          <p:nvPr/>
        </p:nvCxnSpPr>
        <p:spPr>
          <a:xfrm flipH="1">
            <a:off x="10635120" y="3769904"/>
            <a:ext cx="934412" cy="12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5CFE21-47DB-4CBD-A874-DB184A46C4FE}"/>
              </a:ext>
            </a:extLst>
          </p:cNvPr>
          <p:cNvSpPr txBox="1"/>
          <p:nvPr/>
        </p:nvSpPr>
        <p:spPr>
          <a:xfrm rot="21121050">
            <a:off x="37678" y="5164097"/>
            <a:ext cx="1615824" cy="261610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Secondaries Beam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93F6357-47D4-4BB7-9406-9A8EC02924A3}"/>
              </a:ext>
            </a:extLst>
          </p:cNvPr>
          <p:cNvSpPr/>
          <p:nvPr/>
        </p:nvSpPr>
        <p:spPr>
          <a:xfrm rot="10335343">
            <a:off x="354879" y="4704183"/>
            <a:ext cx="978408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6E90A61-9AF9-4DF1-A29B-C7F90847E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0" y="2787091"/>
            <a:ext cx="4220537" cy="284886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Station Beamline Components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860EE-A4FC-475A-A753-75AC87A3D1A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UKRI in-kind contributions</a:t>
            </a:r>
          </a:p>
          <a:p>
            <a:pPr lvl="1"/>
            <a:r>
              <a:rPr lang="en-US" dirty="0"/>
              <a:t>Baffle</a:t>
            </a:r>
          </a:p>
          <a:p>
            <a:pPr lvl="1"/>
            <a:r>
              <a:rPr lang="en-US" dirty="0"/>
              <a:t>Target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4DB2B8C-775D-4713-B5C1-3C3E7D0B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7" y="1899046"/>
            <a:ext cx="709037" cy="354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E69A25-4279-4876-BBBE-2E866AE33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39" b="7227"/>
          <a:stretch/>
        </p:blipFill>
        <p:spPr>
          <a:xfrm>
            <a:off x="2303253" y="2105904"/>
            <a:ext cx="3127055" cy="12267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202DF6-4299-4019-A1E7-4D11FCE5B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374" y="182244"/>
            <a:ext cx="2902936" cy="4553132"/>
          </a:xfrm>
          <a:prstGeom prst="rect">
            <a:avLst/>
          </a:prstGeom>
        </p:spPr>
      </p:pic>
      <p:pic>
        <p:nvPicPr>
          <p:cNvPr id="20" name="Picture 19" descr="A picture containing device, engine, miller, dirty&#10;&#10;Description automatically generated">
            <a:extLst>
              <a:ext uri="{FF2B5EF4-FFF2-40B4-BE49-F238E27FC236}">
                <a16:creationId xmlns:a16="http://schemas.microsoft.com/office/drawing/2014/main" id="{43009A03-0236-4106-A753-6E5A4E4A13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74" b="24501"/>
          <a:stretch/>
        </p:blipFill>
        <p:spPr>
          <a:xfrm>
            <a:off x="5941395" y="3343970"/>
            <a:ext cx="3538428" cy="1611557"/>
          </a:xfrm>
          <a:prstGeom prst="rect">
            <a:avLst/>
          </a:prstGeom>
        </p:spPr>
      </p:pic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A33A2F5D-35F3-4AA2-B8A2-953D3AD4C3B1}"/>
              </a:ext>
            </a:extLst>
          </p:cNvPr>
          <p:cNvSpPr txBox="1">
            <a:spLocks/>
          </p:cNvSpPr>
          <p:nvPr/>
        </p:nvSpPr>
        <p:spPr>
          <a:xfrm>
            <a:off x="5907155" y="1341867"/>
            <a:ext cx="3255703" cy="159855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5699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914400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1198563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Horn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Target  will be installed in Horn 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33DF8D-91EE-40C1-A791-4E2980E01B1E}"/>
              </a:ext>
            </a:extLst>
          </p:cNvPr>
          <p:cNvSpPr/>
          <p:nvPr/>
        </p:nvSpPr>
        <p:spPr>
          <a:xfrm>
            <a:off x="7029321" y="1041011"/>
            <a:ext cx="1869656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M. Lee 1330 Tue.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18B7CD-D198-4782-8CE4-6616FBEC7D16}"/>
              </a:ext>
            </a:extLst>
          </p:cNvPr>
          <p:cNvSpPr/>
          <p:nvPr/>
        </p:nvSpPr>
        <p:spPr>
          <a:xfrm>
            <a:off x="2457399" y="5462686"/>
            <a:ext cx="2123828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D. Wilcox 1135 Tue.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32ADA9-90FC-46E4-81BD-A9430CDFE2B0}"/>
              </a:ext>
            </a:extLst>
          </p:cNvPr>
          <p:cNvSpPr/>
          <p:nvPr/>
        </p:nvSpPr>
        <p:spPr>
          <a:xfrm>
            <a:off x="2457399" y="5841292"/>
            <a:ext cx="2123828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 Loveridge 1155 Tue.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C1155F-E90B-47D9-8295-61C82ECCAE1A}"/>
              </a:ext>
            </a:extLst>
          </p:cNvPr>
          <p:cNvSpPr/>
          <p:nvPr/>
        </p:nvSpPr>
        <p:spPr>
          <a:xfrm>
            <a:off x="4037499" y="4211522"/>
            <a:ext cx="1869656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J. Back 1710 Mon.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C21D2277-F620-45C6-8E5B-9305EAA60552}"/>
              </a:ext>
            </a:extLst>
          </p:cNvPr>
          <p:cNvSpPr txBox="1">
            <a:spLocks/>
          </p:cNvSpPr>
          <p:nvPr/>
        </p:nvSpPr>
        <p:spPr>
          <a:xfrm>
            <a:off x="6052986" y="4970062"/>
            <a:ext cx="5778324" cy="129821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5699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914400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1198563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Horn Power Supply</a:t>
            </a:r>
          </a:p>
          <a:p>
            <a:pPr lvl="1"/>
            <a:r>
              <a:rPr lang="en-US" dirty="0"/>
              <a:t>300,000 Amp half sine wave pulse (~1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Same pulse for all repetition rates</a:t>
            </a:r>
          </a:p>
        </p:txBody>
      </p:sp>
    </p:spTree>
    <p:extLst>
      <p:ext uri="{BB962C8B-B14F-4D97-AF65-F5344CB8AC3E}">
        <p14:creationId xmlns:p14="http://schemas.microsoft.com/office/powerpoint/2010/main" val="221440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8F2A26B2-ABC3-4543-B37C-3E42F578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12" y="738131"/>
            <a:ext cx="8879474" cy="489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EB10-FF34-4C31-BA81-D52D4B5F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Hall – Shielding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83F59-C29D-4EBD-9910-2892C6082E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286D-6CF1-4BA1-B388-09760A850C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28BEA-57B8-44BC-8EB7-FC04BF854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39FA2C-4D6D-4043-9B69-DF4D0136C6EE}"/>
              </a:ext>
            </a:extLst>
          </p:cNvPr>
          <p:cNvSpPr txBox="1"/>
          <p:nvPr/>
        </p:nvSpPr>
        <p:spPr>
          <a:xfrm>
            <a:off x="137581" y="3569465"/>
            <a:ext cx="1422406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Bulk Shielding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69B7BE-EE7D-4DFE-8E1B-3AB0060BCD53}"/>
              </a:ext>
            </a:extLst>
          </p:cNvPr>
          <p:cNvCxnSpPr>
            <a:cxnSpLocks/>
          </p:cNvCxnSpPr>
          <p:nvPr/>
        </p:nvCxnSpPr>
        <p:spPr>
          <a:xfrm>
            <a:off x="1559987" y="3732652"/>
            <a:ext cx="1048512" cy="43172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23370A-901C-4B5C-921C-9C341BB69BA0}"/>
              </a:ext>
            </a:extLst>
          </p:cNvPr>
          <p:cNvSpPr txBox="1"/>
          <p:nvPr/>
        </p:nvSpPr>
        <p:spPr>
          <a:xfrm>
            <a:off x="5591387" y="5905423"/>
            <a:ext cx="1422406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Bulk Shielding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222AC7-44B7-4D6D-B98D-8236C70B27BF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373696" y="5196191"/>
            <a:ext cx="1928894" cy="70923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7AC77F-A7CD-45ED-A208-140A6FB71270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6302590" y="4882905"/>
            <a:ext cx="1078711" cy="102251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9CA242-9D42-4962-8CE9-C5F9F23A0BD3}"/>
              </a:ext>
            </a:extLst>
          </p:cNvPr>
          <p:cNvSpPr txBox="1"/>
          <p:nvPr/>
        </p:nvSpPr>
        <p:spPr>
          <a:xfrm>
            <a:off x="10163692" y="2445497"/>
            <a:ext cx="1117580" cy="738664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Custom Shielding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T-Blocks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81E440-BB33-4C37-BA1A-7C4EF91C6E57}"/>
              </a:ext>
            </a:extLst>
          </p:cNvPr>
          <p:cNvSpPr txBox="1"/>
          <p:nvPr/>
        </p:nvSpPr>
        <p:spPr>
          <a:xfrm>
            <a:off x="1237561" y="1855815"/>
            <a:ext cx="1285270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Battlement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E3E581-2606-41C0-A4E5-E0C83B75BC87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880196" y="2163592"/>
            <a:ext cx="1339091" cy="129382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B9D046-1450-4ADB-9D1D-DFDA82869491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7733841" y="2814829"/>
            <a:ext cx="2429851" cy="10624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2B3ED44-B96E-497C-8788-2094AD1E5A5D}"/>
              </a:ext>
            </a:extLst>
          </p:cNvPr>
          <p:cNvSpPr txBox="1"/>
          <p:nvPr/>
        </p:nvSpPr>
        <p:spPr>
          <a:xfrm>
            <a:off x="5946542" y="2399334"/>
            <a:ext cx="2087226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Hatch Cover Shielding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317150-A67A-428A-B472-15440DCC40C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4373696" y="2707111"/>
            <a:ext cx="2616459" cy="5830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305BE4C-53C6-43B0-9143-977C52CEEA35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6990155" y="2707111"/>
            <a:ext cx="565190" cy="54825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48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Safety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E5EF7-B4A7-4363-B5BF-D8AA244CF58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Shielding</a:t>
            </a:r>
          </a:p>
          <a:p>
            <a:pPr lvl="1"/>
            <a:r>
              <a:rPr lang="en-US" dirty="0"/>
              <a:t>Prompt Dose</a:t>
            </a:r>
          </a:p>
          <a:p>
            <a:pPr lvl="1"/>
            <a:r>
              <a:rPr lang="en-US" dirty="0"/>
              <a:t>Protection of workers performing maintenance</a:t>
            </a:r>
          </a:p>
          <a:p>
            <a:pPr lvl="1"/>
            <a:r>
              <a:rPr lang="en-US" dirty="0"/>
              <a:t>Protection of environment</a:t>
            </a:r>
          </a:p>
          <a:p>
            <a:endParaRPr lang="en-US" dirty="0"/>
          </a:p>
          <a:p>
            <a:r>
              <a:rPr lang="en-US" dirty="0"/>
              <a:t>Understanding of activation</a:t>
            </a:r>
          </a:p>
          <a:p>
            <a:pPr lvl="1"/>
            <a:r>
              <a:rPr lang="en-US" dirty="0"/>
              <a:t>Components</a:t>
            </a:r>
          </a:p>
          <a:p>
            <a:pPr lvl="1"/>
            <a:r>
              <a:rPr lang="en-US" dirty="0"/>
              <a:t>Shielding</a:t>
            </a:r>
          </a:p>
          <a:p>
            <a:pPr lvl="1"/>
            <a:r>
              <a:rPr lang="en-US" dirty="0"/>
              <a:t>Air and Cooling gas</a:t>
            </a:r>
          </a:p>
          <a:p>
            <a:pPr lvl="1"/>
            <a:r>
              <a:rPr lang="en-US" dirty="0"/>
              <a:t>Water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2C2555-8588-4001-B6D2-ECFBAD8FDD5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Control of radioactive gas releases to the atmosphere</a:t>
            </a:r>
          </a:p>
          <a:p>
            <a:pPr lvl="1"/>
            <a:r>
              <a:rPr lang="en-US" dirty="0"/>
              <a:t>Radioactive Air Path to allow decay of most isotopes</a:t>
            </a:r>
          </a:p>
          <a:p>
            <a:pPr lvl="1"/>
            <a:r>
              <a:rPr lang="en-US" dirty="0"/>
              <a:t>Tank system associated with water systems head space</a:t>
            </a:r>
          </a:p>
          <a:p>
            <a:pPr lvl="1"/>
            <a:endParaRPr lang="en-US" dirty="0"/>
          </a:p>
          <a:p>
            <a:r>
              <a:rPr lang="en-US" dirty="0"/>
              <a:t>Control of tritium in the form of tritiated water and water vapor</a:t>
            </a:r>
          </a:p>
          <a:p>
            <a:pPr lvl="1"/>
            <a:r>
              <a:rPr lang="en-US" dirty="0"/>
              <a:t>Radioactive Water systems </a:t>
            </a:r>
          </a:p>
          <a:p>
            <a:pPr lvl="1"/>
            <a:r>
              <a:rPr lang="en-US" dirty="0"/>
              <a:t>Dehumidifiers</a:t>
            </a:r>
          </a:p>
          <a:p>
            <a:pPr lvl="1"/>
            <a:r>
              <a:rPr lang="en-US" dirty="0"/>
              <a:t>Limit tritium leaving shielding during maintenance periods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90E40E-ABA1-417E-900D-9D6343C04A9F}"/>
              </a:ext>
            </a:extLst>
          </p:cNvPr>
          <p:cNvSpPr/>
          <p:nvPr/>
        </p:nvSpPr>
        <p:spPr>
          <a:xfrm>
            <a:off x="7518323" y="406146"/>
            <a:ext cx="1869656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D. </a:t>
            </a:r>
            <a:r>
              <a:rPr lang="en-US" sz="1600" b="1" dirty="0" err="1">
                <a:solidFill>
                  <a:schemeClr val="tx1"/>
                </a:solidFill>
              </a:rPr>
              <a:t>Reitzer</a:t>
            </a:r>
            <a:r>
              <a:rPr lang="en-US" sz="1600" b="1" dirty="0">
                <a:solidFill>
                  <a:schemeClr val="tx1"/>
                </a:solidFill>
              </a:rPr>
              <a:t> 1155 Wed.</a:t>
            </a:r>
          </a:p>
        </p:txBody>
      </p:sp>
    </p:spTree>
    <p:extLst>
      <p:ext uri="{BB962C8B-B14F-4D97-AF65-F5344CB8AC3E}">
        <p14:creationId xmlns:p14="http://schemas.microsoft.com/office/powerpoint/2010/main" val="2765091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8F2A26B2-ABC3-4543-B37C-3E42F578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12" y="738131"/>
            <a:ext cx="8879474" cy="489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EB10-FF34-4C31-BA81-D52D4B5F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Hall – Cooling &amp; Remote Handling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83F59-C29D-4EBD-9910-2892C6082E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286D-6CF1-4BA1-B388-09760A850C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28BEA-57B8-44BC-8EB7-FC04BF854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3370A-901C-4B5C-921C-9C341BB69BA0}"/>
              </a:ext>
            </a:extLst>
          </p:cNvPr>
          <p:cNvSpPr txBox="1"/>
          <p:nvPr/>
        </p:nvSpPr>
        <p:spPr>
          <a:xfrm>
            <a:off x="4693186" y="5905423"/>
            <a:ext cx="2320607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Water Cooling Panels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222AC7-44B7-4D6D-B98D-8236C70B27BF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538949" y="4638101"/>
            <a:ext cx="1314541" cy="126732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7AC77F-A7CD-45ED-A208-140A6FB71270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853490" y="4417764"/>
            <a:ext cx="1258428" cy="148765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81E440-BB33-4C37-BA1A-7C4EF91C6E57}"/>
              </a:ext>
            </a:extLst>
          </p:cNvPr>
          <p:cNvSpPr txBox="1"/>
          <p:nvPr/>
        </p:nvSpPr>
        <p:spPr>
          <a:xfrm>
            <a:off x="536859" y="2015829"/>
            <a:ext cx="1285270" cy="523220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Nitrogen Gas Cooling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E3E581-2606-41C0-A4E5-E0C83B75BC87}"/>
              </a:ext>
            </a:extLst>
          </p:cNvPr>
          <p:cNvCxnSpPr>
            <a:cxnSpLocks/>
          </p:cNvCxnSpPr>
          <p:nvPr/>
        </p:nvCxnSpPr>
        <p:spPr>
          <a:xfrm>
            <a:off x="1822129" y="2385161"/>
            <a:ext cx="1266297" cy="1492081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2B3ED44-B96E-497C-8788-2094AD1E5A5D}"/>
              </a:ext>
            </a:extLst>
          </p:cNvPr>
          <p:cNvSpPr txBox="1"/>
          <p:nvPr/>
        </p:nvSpPr>
        <p:spPr>
          <a:xfrm>
            <a:off x="5032126" y="1551017"/>
            <a:ext cx="1063873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Work Cell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6C11EC-6EC5-4593-AE1A-2EEDF9CACE7A}"/>
              </a:ext>
            </a:extLst>
          </p:cNvPr>
          <p:cNvCxnSpPr>
            <a:cxnSpLocks/>
          </p:cNvCxnSpPr>
          <p:nvPr/>
        </p:nvCxnSpPr>
        <p:spPr>
          <a:xfrm flipH="1">
            <a:off x="4770799" y="1883613"/>
            <a:ext cx="766411" cy="91614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569179-2017-4557-91A8-BC97AF210030}"/>
              </a:ext>
            </a:extLst>
          </p:cNvPr>
          <p:cNvSpPr txBox="1"/>
          <p:nvPr/>
        </p:nvSpPr>
        <p:spPr>
          <a:xfrm>
            <a:off x="6140614" y="2385709"/>
            <a:ext cx="1437619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Hatch Covers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41F584-D4D5-43F2-9B0D-2355A70E2A44}"/>
              </a:ext>
            </a:extLst>
          </p:cNvPr>
          <p:cNvCxnSpPr>
            <a:cxnSpLocks/>
          </p:cNvCxnSpPr>
          <p:nvPr/>
        </p:nvCxnSpPr>
        <p:spPr>
          <a:xfrm flipH="1">
            <a:off x="4925566" y="2693486"/>
            <a:ext cx="1916380" cy="5830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111C43-AFA5-4484-870D-C484A7F1140D}"/>
              </a:ext>
            </a:extLst>
          </p:cNvPr>
          <p:cNvCxnSpPr>
            <a:cxnSpLocks/>
          </p:cNvCxnSpPr>
          <p:nvPr/>
        </p:nvCxnSpPr>
        <p:spPr>
          <a:xfrm>
            <a:off x="6841946" y="2693486"/>
            <a:ext cx="602466" cy="57550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4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Heat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69897-74BF-42EC-876C-7E234247867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981395"/>
            <a:ext cx="5331795" cy="5103493"/>
          </a:xfrm>
        </p:spPr>
        <p:txBody>
          <a:bodyPr>
            <a:normAutofit/>
          </a:bodyPr>
          <a:lstStyle/>
          <a:p>
            <a:r>
              <a:rPr lang="en-US" dirty="0"/>
              <a:t>By Radioactive Water (RAW) Systems</a:t>
            </a:r>
          </a:p>
          <a:p>
            <a:pPr lvl="1"/>
            <a:r>
              <a:rPr lang="en-US" dirty="0"/>
              <a:t>Target/Baffle RAW</a:t>
            </a:r>
          </a:p>
          <a:p>
            <a:pPr lvl="2"/>
            <a:r>
              <a:rPr lang="en-US" dirty="0"/>
              <a:t>Cold side of heat exchanger for He gas</a:t>
            </a:r>
          </a:p>
          <a:p>
            <a:pPr lvl="1"/>
            <a:r>
              <a:rPr lang="en-US" dirty="0"/>
              <a:t>Each horn has a RAW </a:t>
            </a:r>
          </a:p>
          <a:p>
            <a:pPr lvl="1"/>
            <a:r>
              <a:rPr lang="en-US" dirty="0"/>
              <a:t>Target Shield Pile first layer of shielding includes water panels</a:t>
            </a:r>
          </a:p>
          <a:p>
            <a:pPr lvl="2"/>
            <a:r>
              <a:rPr lang="en-US" dirty="0"/>
              <a:t>Sandwich between steel slabs</a:t>
            </a:r>
          </a:p>
          <a:p>
            <a:pPr lvl="1"/>
            <a:r>
              <a:rPr lang="en-US" dirty="0"/>
              <a:t>Absorber Core</a:t>
            </a:r>
          </a:p>
          <a:p>
            <a:pPr lvl="1"/>
            <a:endParaRPr lang="en-US" dirty="0"/>
          </a:p>
          <a:p>
            <a:r>
              <a:rPr lang="en-US" dirty="0"/>
              <a:t>Two Intermediate Water Systems</a:t>
            </a:r>
          </a:p>
          <a:p>
            <a:pPr lvl="1"/>
            <a:r>
              <a:rPr lang="en-US" dirty="0"/>
              <a:t>Provide buffer between RAW systems and outside chilled water/environment</a:t>
            </a:r>
          </a:p>
          <a:p>
            <a:pPr lvl="1"/>
            <a:r>
              <a:rPr lang="en-US" dirty="0"/>
              <a:t>He gas system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0A54CE-3304-4989-8300-30CA6D3EF85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35272" y="981395"/>
            <a:ext cx="5331795" cy="5103493"/>
          </a:xfrm>
        </p:spPr>
        <p:txBody>
          <a:bodyPr/>
          <a:lstStyle/>
          <a:p>
            <a:r>
              <a:rPr lang="en-US" dirty="0"/>
              <a:t>By Gas Systems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 System</a:t>
            </a:r>
          </a:p>
          <a:p>
            <a:pPr lvl="2"/>
            <a:r>
              <a:rPr lang="en-US" dirty="0"/>
              <a:t>Target and its support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Nitrogen Systems</a:t>
            </a:r>
          </a:p>
          <a:p>
            <a:pPr lvl="2"/>
            <a:r>
              <a:rPr lang="en-US" dirty="0"/>
              <a:t>Target Shield Pile</a:t>
            </a:r>
          </a:p>
          <a:p>
            <a:pPr lvl="3"/>
            <a:r>
              <a:rPr lang="en-US" dirty="0"/>
              <a:t>Including components within the shield pile</a:t>
            </a:r>
          </a:p>
          <a:p>
            <a:pPr lvl="3"/>
            <a:r>
              <a:rPr lang="en-US" dirty="0"/>
              <a:t>Requires hatch cover system</a:t>
            </a:r>
          </a:p>
          <a:p>
            <a:pPr lvl="2"/>
            <a:r>
              <a:rPr lang="en-US" dirty="0"/>
              <a:t>Structure of the Decay Volume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Air System</a:t>
            </a:r>
          </a:p>
          <a:p>
            <a:pPr lvl="2"/>
            <a:r>
              <a:rPr lang="en-US" dirty="0"/>
              <a:t>Absorber Shield Pile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300130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and Work Cell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69897-74BF-42EC-876C-7E234247867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877253"/>
            <a:ext cx="5331795" cy="5103493"/>
          </a:xfrm>
        </p:spPr>
        <p:txBody>
          <a:bodyPr>
            <a:normAutofit/>
          </a:bodyPr>
          <a:lstStyle/>
          <a:p>
            <a:r>
              <a:rPr lang="en-US" dirty="0"/>
              <a:t>Connection of components to support structures based upon </a:t>
            </a:r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Including support services: water and instrumentation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UKRI providing Target Exchange System and </a:t>
            </a:r>
            <a:r>
              <a:rPr lang="en-US" dirty="0" err="1"/>
              <a:t>Telemanipulators</a:t>
            </a:r>
            <a:r>
              <a:rPr lang="en-US" dirty="0"/>
              <a:t> for work cell to be used for removal/installation of target from/into Horn 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A06BD-2296-4D1D-874C-3A53C069F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2"/>
          <a:stretch/>
        </p:blipFill>
        <p:spPr>
          <a:xfrm>
            <a:off x="6138333" y="2958356"/>
            <a:ext cx="5812751" cy="3126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5700CF-1C01-4439-8509-79E3CD128F04}"/>
              </a:ext>
            </a:extLst>
          </p:cNvPr>
          <p:cNvSpPr/>
          <p:nvPr/>
        </p:nvSpPr>
        <p:spPr>
          <a:xfrm>
            <a:off x="5203505" y="2164714"/>
            <a:ext cx="1869656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 Hurh 0920 Wed.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EA910F-8985-4060-BCBF-2A0EFC80DEC5}"/>
              </a:ext>
            </a:extLst>
          </p:cNvPr>
          <p:cNvSpPr/>
          <p:nvPr/>
        </p:nvSpPr>
        <p:spPr>
          <a:xfrm>
            <a:off x="3049826" y="5450756"/>
            <a:ext cx="2968872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 Harvey-</a:t>
            </a:r>
            <a:r>
              <a:rPr lang="en-US" sz="1600" b="1" dirty="0" err="1">
                <a:solidFill>
                  <a:schemeClr val="tx1"/>
                </a:solidFill>
              </a:rPr>
              <a:t>Fishenden</a:t>
            </a:r>
            <a:r>
              <a:rPr lang="en-US" sz="1600" b="1" dirty="0">
                <a:solidFill>
                  <a:schemeClr val="tx1"/>
                </a:solidFill>
              </a:rPr>
              <a:t> 0940 Wed.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8152A28-CAD8-4062-BC97-58C88107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34" y="3470472"/>
            <a:ext cx="709037" cy="354519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E35D108-992F-4DE3-B4A4-63947429C549}"/>
              </a:ext>
            </a:extLst>
          </p:cNvPr>
          <p:cNvSpPr txBox="1">
            <a:spLocks/>
          </p:cNvSpPr>
          <p:nvPr/>
        </p:nvSpPr>
        <p:spPr>
          <a:xfrm>
            <a:off x="6096000" y="877253"/>
            <a:ext cx="5331795" cy="510349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5699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914400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1198563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Removal/installation of hatch cover system and support structures based upon </a:t>
            </a:r>
            <a:r>
              <a:rPr lang="en-US" dirty="0" err="1"/>
              <a:t>NuMI</a:t>
            </a:r>
            <a:r>
              <a:rPr lang="en-US" dirty="0"/>
              <a:t> experience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2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69170E-980B-4F42-A9FB-6061D846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77" y="749147"/>
            <a:ext cx="9971743" cy="5017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EB10-FF34-4C31-BA81-D52D4B5F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Rooms (Target Complex)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83F59-C29D-4EBD-9910-2892C6082E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286D-6CF1-4BA1-B388-09760A850C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28BEA-57B8-44BC-8EB7-FC04BF854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3370A-901C-4B5C-921C-9C341BB69BA0}"/>
              </a:ext>
            </a:extLst>
          </p:cNvPr>
          <p:cNvSpPr txBox="1"/>
          <p:nvPr/>
        </p:nvSpPr>
        <p:spPr>
          <a:xfrm>
            <a:off x="3150825" y="5847243"/>
            <a:ext cx="5133859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Nitrogen Gas Cooling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222AC7-44B7-4D6D-B98D-8236C70B27BF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291071" y="4638101"/>
            <a:ext cx="1426684" cy="120914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81E440-BB33-4C37-BA1A-7C4EF91C6E57}"/>
              </a:ext>
            </a:extLst>
          </p:cNvPr>
          <p:cNvSpPr txBox="1"/>
          <p:nvPr/>
        </p:nvSpPr>
        <p:spPr>
          <a:xfrm>
            <a:off x="127432" y="1036634"/>
            <a:ext cx="1787432" cy="738664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Target Helium Gas Cooling System (UKRI/LBNF)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E3E581-2606-41C0-A4E5-E0C83B75BC87}"/>
              </a:ext>
            </a:extLst>
          </p:cNvPr>
          <p:cNvCxnSpPr>
            <a:cxnSpLocks/>
          </p:cNvCxnSpPr>
          <p:nvPr/>
        </p:nvCxnSpPr>
        <p:spPr>
          <a:xfrm>
            <a:off x="1822129" y="1442649"/>
            <a:ext cx="1571066" cy="35866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AC67E4-5EA1-4376-BE76-D4B56FBDBE05}"/>
              </a:ext>
            </a:extLst>
          </p:cNvPr>
          <p:cNvSpPr txBox="1"/>
          <p:nvPr/>
        </p:nvSpPr>
        <p:spPr>
          <a:xfrm>
            <a:off x="414717" y="2454109"/>
            <a:ext cx="1407411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RAW Systems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0023AE-34CE-4AA7-A4B4-8B202FD834B2}"/>
              </a:ext>
            </a:extLst>
          </p:cNvPr>
          <p:cNvCxnSpPr>
            <a:cxnSpLocks/>
          </p:cNvCxnSpPr>
          <p:nvPr/>
        </p:nvCxnSpPr>
        <p:spPr>
          <a:xfrm>
            <a:off x="1822128" y="2606010"/>
            <a:ext cx="1714286" cy="52322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E4542EA-A713-4313-A293-EC75900DBF3A}"/>
              </a:ext>
            </a:extLst>
          </p:cNvPr>
          <p:cNvSpPr txBox="1"/>
          <p:nvPr/>
        </p:nvSpPr>
        <p:spPr>
          <a:xfrm>
            <a:off x="9712239" y="2895359"/>
            <a:ext cx="2174962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Target Hall Shield Door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346413-49C5-4E24-978F-504A635BCF9A}"/>
              </a:ext>
            </a:extLst>
          </p:cNvPr>
          <p:cNvCxnSpPr>
            <a:cxnSpLocks/>
          </p:cNvCxnSpPr>
          <p:nvPr/>
        </p:nvCxnSpPr>
        <p:spPr>
          <a:xfrm flipH="1">
            <a:off x="8692308" y="3058680"/>
            <a:ext cx="1060009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3CB39C1-7DE3-4862-97D4-5A2254C10481}"/>
              </a:ext>
            </a:extLst>
          </p:cNvPr>
          <p:cNvSpPr txBox="1"/>
          <p:nvPr/>
        </p:nvSpPr>
        <p:spPr>
          <a:xfrm>
            <a:off x="9752317" y="1493535"/>
            <a:ext cx="1571066" cy="307777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Power Supply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EA56A1-852F-4074-984C-B828EB6E7ADB}"/>
              </a:ext>
            </a:extLst>
          </p:cNvPr>
          <p:cNvCxnSpPr>
            <a:cxnSpLocks/>
          </p:cNvCxnSpPr>
          <p:nvPr/>
        </p:nvCxnSpPr>
        <p:spPr>
          <a:xfrm flipH="1">
            <a:off x="6951643" y="1656856"/>
            <a:ext cx="2840753" cy="154628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A6C4D67-09D8-4799-A3D7-6FCDC8546669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717755" y="4549967"/>
            <a:ext cx="1608462" cy="129727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702427C-E826-4BD2-88B4-A1C3DEEFED71}"/>
              </a:ext>
            </a:extLst>
          </p:cNvPr>
          <p:cNvSpPr txBox="1"/>
          <p:nvPr/>
        </p:nvSpPr>
        <p:spPr>
          <a:xfrm>
            <a:off x="10113818" y="4983974"/>
            <a:ext cx="1976582" cy="707886"/>
          </a:xfrm>
          <a:prstGeom prst="rect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Shielded Doors (not shown): -- Rooms containing RAW Systems &amp; Nitrogen Systems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-- Work Cell Doors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DFC09435-355E-4BFF-B8D4-E8F7EDFD2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24" y="1763330"/>
            <a:ext cx="709037" cy="3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3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38B33872-D33D-4810-8CA9-952B9C7718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9735" t="29609" b="26388"/>
          <a:stretch/>
        </p:blipFill>
        <p:spPr>
          <a:xfrm>
            <a:off x="3905685" y="3434162"/>
            <a:ext cx="8018147" cy="27653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2D169F-88B5-4A54-867E-CC732C922795}"/>
              </a:ext>
            </a:extLst>
          </p:cNvPr>
          <p:cNvGrpSpPr>
            <a:grpSpLocks noChangeAspect="1"/>
          </p:cNvGrpSpPr>
          <p:nvPr/>
        </p:nvGrpSpPr>
        <p:grpSpPr>
          <a:xfrm>
            <a:off x="265011" y="881132"/>
            <a:ext cx="7118029" cy="3927276"/>
            <a:chOff x="3447393" y="1524000"/>
            <a:chExt cx="8632129" cy="4762660"/>
          </a:xfrm>
        </p:grpSpPr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68BAE470-8F89-4CF0-B24D-658F4736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6764" y="1524000"/>
              <a:ext cx="6914848" cy="47626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A13767-6559-4F29-A6FA-38DE5A85F77A}"/>
                </a:ext>
              </a:extLst>
            </p:cNvPr>
            <p:cNvGrpSpPr/>
            <p:nvPr/>
          </p:nvGrpSpPr>
          <p:grpSpPr>
            <a:xfrm>
              <a:off x="3447393" y="2168829"/>
              <a:ext cx="8632129" cy="3495059"/>
              <a:chOff x="1488023" y="2048582"/>
              <a:chExt cx="8762969" cy="342780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83D023-CDCC-4AE5-B47E-B22168E9E36B}"/>
                  </a:ext>
                </a:extLst>
              </p:cNvPr>
              <p:cNvSpPr txBox="1"/>
              <p:nvPr/>
            </p:nvSpPr>
            <p:spPr>
              <a:xfrm>
                <a:off x="8570395" y="3220842"/>
                <a:ext cx="144187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100" dirty="0"/>
                  <a:t>Helium Vessel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BACDF8-6389-413F-AA0D-7CFD86287833}"/>
                  </a:ext>
                </a:extLst>
              </p:cNvPr>
              <p:cNvSpPr txBox="1"/>
              <p:nvPr/>
            </p:nvSpPr>
            <p:spPr>
              <a:xfrm>
                <a:off x="8398416" y="5045502"/>
                <a:ext cx="115990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100" dirty="0"/>
                  <a:t>Nitrogen Return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269B34-5490-4214-A91E-40941E54D4FB}"/>
                  </a:ext>
                </a:extLst>
              </p:cNvPr>
              <p:cNvSpPr txBox="1"/>
              <p:nvPr/>
            </p:nvSpPr>
            <p:spPr>
              <a:xfrm>
                <a:off x="8825591" y="2048582"/>
                <a:ext cx="14254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 Region</a:t>
                </a:r>
              </a:p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6F0995E-F9CE-4BAE-8465-16F6A261A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9815" y="2381926"/>
                <a:ext cx="1088571" cy="339634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F283D2A-0199-43D8-B5F6-6CA7BD57D455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6336146" y="4313383"/>
                <a:ext cx="2062270" cy="947562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6D44A50-CDE0-490C-B49F-B9325A8E27DF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>
                <a:off x="3200350" y="5104053"/>
                <a:ext cx="515699" cy="1325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4A510F-91FD-41AB-ABCC-EF9BB520802D}"/>
                  </a:ext>
                </a:extLst>
              </p:cNvPr>
              <p:cNvSpPr txBox="1"/>
              <p:nvPr/>
            </p:nvSpPr>
            <p:spPr>
              <a:xfrm>
                <a:off x="1488023" y="4888609"/>
                <a:ext cx="171232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Foot “Fermi-Man”</a:t>
                </a:r>
              </a:p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Reference of Scale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0E082A-D125-4519-946F-EB7F433D4E19}"/>
                  </a:ext>
                </a:extLst>
              </p:cNvPr>
              <p:cNvSpPr txBox="1"/>
              <p:nvPr/>
            </p:nvSpPr>
            <p:spPr>
              <a:xfrm>
                <a:off x="1769654" y="3898399"/>
                <a:ext cx="945837" cy="713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 Air</a:t>
                </a:r>
              </a:p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Piping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0EDFDFE-161B-45FE-BAD6-FF5F745C383F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>
                <a:off x="2715491" y="4255310"/>
                <a:ext cx="1052944" cy="399817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270F5C-9C46-4C8D-B58B-07E4F3C7AD84}"/>
                  </a:ext>
                </a:extLst>
              </p:cNvPr>
              <p:cNvSpPr txBox="1"/>
              <p:nvPr/>
            </p:nvSpPr>
            <p:spPr>
              <a:xfrm>
                <a:off x="1837026" y="3150059"/>
                <a:ext cx="1096555" cy="512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Concrete</a:t>
                </a:r>
              </a:p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Shielding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69CA980-C207-4617-88B8-57C02F4660FA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 flipV="1">
                <a:off x="2933581" y="3220842"/>
                <a:ext cx="1564940" cy="185462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406756C-FFD0-47AD-A7FB-9C53DF5C3F73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5357092" y="4313383"/>
                <a:ext cx="3041324" cy="947562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B0A3DD-47C2-4190-81B5-4CC5FF757C67}"/>
                  </a:ext>
                </a:extLst>
              </p:cNvPr>
              <p:cNvSpPr txBox="1"/>
              <p:nvPr/>
            </p:nvSpPr>
            <p:spPr>
              <a:xfrm>
                <a:off x="8462974" y="3921852"/>
                <a:ext cx="144187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100" dirty="0"/>
                  <a:t>Nitrogen Cooling Annulus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0EF0A30-101A-4D6B-BBC3-5E1FDE9D1E65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H="1" flipV="1">
                <a:off x="6158346" y="3927701"/>
                <a:ext cx="2304628" cy="209595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0E3BB8B-007B-40C1-B9ED-62510CCDCA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52672" y="3409538"/>
                <a:ext cx="2865121" cy="36576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Volume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55568-0E07-40CC-B3B5-CB5BC97DAC60}"/>
              </a:ext>
            </a:extLst>
          </p:cNvPr>
          <p:cNvSpPr txBox="1"/>
          <p:nvPr/>
        </p:nvSpPr>
        <p:spPr>
          <a:xfrm>
            <a:off x="7276384" y="215293"/>
            <a:ext cx="415706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Decay Volume length: 204 m</a:t>
            </a:r>
          </a:p>
          <a:p>
            <a:endParaRPr lang="en-US" sz="1600" dirty="0"/>
          </a:p>
          <a:p>
            <a:r>
              <a:rPr lang="en-US" sz="1600" dirty="0"/>
              <a:t>Decay Volume Diameter: 4 m</a:t>
            </a:r>
          </a:p>
          <a:p>
            <a:endParaRPr lang="en-US" sz="1600" dirty="0"/>
          </a:p>
          <a:p>
            <a:r>
              <a:rPr lang="en-US" sz="1600" dirty="0"/>
              <a:t>&gt;5.4 m of concrete shielding contains all prompt radiation </a:t>
            </a:r>
          </a:p>
          <a:p>
            <a:endParaRPr lang="en-US" sz="1600" dirty="0"/>
          </a:p>
          <a:p>
            <a:r>
              <a:rPr lang="en-US" sz="1600" dirty="0"/>
              <a:t>Concrete shield is on rails to allow thermal expansion</a:t>
            </a:r>
          </a:p>
          <a:p>
            <a:endParaRPr lang="en-US" sz="1600" dirty="0"/>
          </a:p>
          <a:p>
            <a:r>
              <a:rPr lang="en-US" sz="1600" dirty="0"/>
              <a:t>Steel vessel containing helium cooled by nitrogen gas system</a:t>
            </a:r>
          </a:p>
          <a:p>
            <a:endParaRPr lang="en-US" sz="1600" dirty="0"/>
          </a:p>
          <a:p>
            <a:r>
              <a:rPr lang="en-US" sz="1600" dirty="0"/>
              <a:t>Decay Region Structure keeps any water seepage from contact with concrete shielding </a:t>
            </a:r>
          </a:p>
        </p:txBody>
      </p:sp>
    </p:spTree>
    <p:extLst>
      <p:ext uri="{BB962C8B-B14F-4D97-AF65-F5344CB8AC3E}">
        <p14:creationId xmlns:p14="http://schemas.microsoft.com/office/powerpoint/2010/main" val="394461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between Target Shield Pile and Decay Volume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E87BC-6364-4E02-A40C-CFB30E798C1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1" y="1001878"/>
            <a:ext cx="7040510" cy="2641591"/>
          </a:xfrm>
        </p:spPr>
        <p:txBody>
          <a:bodyPr/>
          <a:lstStyle/>
          <a:p>
            <a:r>
              <a:rPr lang="en-US" dirty="0"/>
              <a:t>Separate gas volumes</a:t>
            </a:r>
          </a:p>
          <a:p>
            <a:pPr lvl="1"/>
            <a:r>
              <a:rPr lang="en-US" dirty="0"/>
              <a:t>Cooling nitrogen on Target Shield Pile side</a:t>
            </a:r>
          </a:p>
          <a:p>
            <a:pPr lvl="1"/>
            <a:r>
              <a:rPr lang="en-US" dirty="0"/>
              <a:t>Low Density Helium in Decay Volume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6" name="Picture 5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1F0DDA8D-A6E1-41E2-965A-0819623CA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7" r="3670"/>
          <a:stretch/>
        </p:blipFill>
        <p:spPr>
          <a:xfrm rot="5400000">
            <a:off x="8097314" y="634692"/>
            <a:ext cx="3122549" cy="29847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BED9C3D-E3C1-4DFA-B81B-7351E0E81637}"/>
              </a:ext>
            </a:extLst>
          </p:cNvPr>
          <p:cNvGrpSpPr/>
          <p:nvPr/>
        </p:nvGrpSpPr>
        <p:grpSpPr>
          <a:xfrm>
            <a:off x="176272" y="3412264"/>
            <a:ext cx="6379779" cy="2622392"/>
            <a:chOff x="-244676" y="1102089"/>
            <a:chExt cx="9462279" cy="49817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AF551B-BA73-4201-933C-68D81930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7574" y="1102089"/>
              <a:ext cx="5928852" cy="40406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4D72F6C-468A-441E-88CB-A6AF97BB5EDB}"/>
                </a:ext>
              </a:extLst>
            </p:cNvPr>
            <p:cNvCxnSpPr/>
            <p:nvPr/>
          </p:nvCxnSpPr>
          <p:spPr>
            <a:xfrm>
              <a:off x="1253613" y="2566219"/>
              <a:ext cx="2875935" cy="5562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8A3B32-FC6E-434A-AEBB-9265427693E5}"/>
                </a:ext>
              </a:extLst>
            </p:cNvPr>
            <p:cNvCxnSpPr/>
            <p:nvPr/>
          </p:nvCxnSpPr>
          <p:spPr>
            <a:xfrm flipH="1" flipV="1">
              <a:off x="4787924" y="3908323"/>
              <a:ext cx="138037" cy="149696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07B12F-36F7-44B5-AF2F-B98AAC9B1F31}"/>
                </a:ext>
              </a:extLst>
            </p:cNvPr>
            <p:cNvCxnSpPr/>
            <p:nvPr/>
          </p:nvCxnSpPr>
          <p:spPr>
            <a:xfrm flipH="1">
              <a:off x="4925961" y="3038168"/>
              <a:ext cx="2898058" cy="5604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B60521-7868-4379-BB81-1043F3F24350}"/>
                </a:ext>
              </a:extLst>
            </p:cNvPr>
            <p:cNvSpPr txBox="1"/>
            <p:nvPr/>
          </p:nvSpPr>
          <p:spPr>
            <a:xfrm>
              <a:off x="4243848" y="5440701"/>
              <a:ext cx="1364226" cy="64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Chute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D31A25-DBCD-4A38-9958-31A21C06B8B0}"/>
                </a:ext>
              </a:extLst>
            </p:cNvPr>
            <p:cNvSpPr txBox="1"/>
            <p:nvPr/>
          </p:nvSpPr>
          <p:spPr>
            <a:xfrm>
              <a:off x="7650726" y="2672054"/>
              <a:ext cx="1566877" cy="111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USDP Window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BC2365-F7CD-4BD8-AD66-103AE1129D63}"/>
                </a:ext>
              </a:extLst>
            </p:cNvPr>
            <p:cNvSpPr txBox="1"/>
            <p:nvPr/>
          </p:nvSpPr>
          <p:spPr>
            <a:xfrm>
              <a:off x="-244676" y="2302724"/>
              <a:ext cx="1663617" cy="111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 Block Shielding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4474DC-1524-495B-896C-C95D8DCC3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704" y="4027500"/>
            <a:ext cx="2612773" cy="22013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7A7F15-57C0-4EB2-A13A-EEC40B03F1A0}"/>
              </a:ext>
            </a:extLst>
          </p:cNvPr>
          <p:cNvSpPr/>
          <p:nvPr/>
        </p:nvSpPr>
        <p:spPr>
          <a:xfrm>
            <a:off x="4707284" y="2746952"/>
            <a:ext cx="2080757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Q. Peterson 1330 Wed.</a:t>
            </a:r>
          </a:p>
        </p:txBody>
      </p:sp>
    </p:spTree>
    <p:extLst>
      <p:ext uri="{BB962C8B-B14F-4D97-AF65-F5344CB8AC3E}">
        <p14:creationId xmlns:p14="http://schemas.microsoft.com/office/powerpoint/2010/main" val="95475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8F1BA2-8F44-4418-8399-62AACDB5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Gollwitzer | LBNF Overview | NBI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8F6D13-D6C5-4C61-B08D-50ADE87A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DUNE &amp; LBNF</a:t>
            </a:r>
          </a:p>
          <a:p>
            <a:r>
              <a:rPr lang="en-US" dirty="0"/>
              <a:t>Beamline part of LBNF</a:t>
            </a:r>
          </a:p>
          <a:p>
            <a:r>
              <a:rPr lang="en-US" dirty="0"/>
              <a:t>Primary/Proton Beamline</a:t>
            </a:r>
          </a:p>
          <a:p>
            <a:r>
              <a:rPr lang="en-US" dirty="0"/>
              <a:t>Target Station Complex</a:t>
            </a:r>
          </a:p>
          <a:p>
            <a:r>
              <a:rPr lang="en-US" dirty="0"/>
              <a:t>Decay Volume</a:t>
            </a:r>
          </a:p>
          <a:p>
            <a:r>
              <a:rPr lang="en-US" dirty="0"/>
              <a:t>Absorber Complex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2FE05-5B2C-4B44-8158-7737EE5C9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CA696-25BD-4DE3-BB20-1B961C718E28}"/>
              </a:ext>
            </a:extLst>
          </p:cNvPr>
          <p:cNvSpPr/>
          <p:nvPr/>
        </p:nvSpPr>
        <p:spPr>
          <a:xfrm>
            <a:off x="8134717" y="4360985"/>
            <a:ext cx="2521560" cy="55098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Further Details in other Workshop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27253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Complex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46B80B-F7BF-4939-9C44-59753EAD4BAF}"/>
              </a:ext>
            </a:extLst>
          </p:cNvPr>
          <p:cNvGrpSpPr/>
          <p:nvPr/>
        </p:nvGrpSpPr>
        <p:grpSpPr>
          <a:xfrm>
            <a:off x="101643" y="1005681"/>
            <a:ext cx="11788671" cy="5295741"/>
            <a:chOff x="101643" y="1005681"/>
            <a:chExt cx="11788671" cy="5295741"/>
          </a:xfrm>
        </p:grpSpPr>
        <p:pic>
          <p:nvPicPr>
            <p:cNvPr id="10" name="Content Placeholder 7">
              <a:extLst>
                <a:ext uri="{FF2B5EF4-FFF2-40B4-BE49-F238E27FC236}">
                  <a16:creationId xmlns:a16="http://schemas.microsoft.com/office/drawing/2014/main" id="{26B2D09C-9F80-4C16-ABBC-33F843532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2872" y="2186622"/>
              <a:ext cx="6877442" cy="4114800"/>
            </a:xfrm>
            <a:prstGeom prst="rect">
              <a:avLst/>
            </a:prstGeom>
          </p:spPr>
        </p:pic>
        <p:pic>
          <p:nvPicPr>
            <p:cNvPr id="11" name="Content Placeholder 7">
              <a:extLst>
                <a:ext uri="{FF2B5EF4-FFF2-40B4-BE49-F238E27FC236}">
                  <a16:creationId xmlns:a16="http://schemas.microsoft.com/office/drawing/2014/main" id="{C6DBC6EF-9391-4F85-ACF7-589617CDC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43" y="1005681"/>
              <a:ext cx="6620768" cy="4114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4235BA-6F2D-4E35-94E4-08ECB15540B8}"/>
                </a:ext>
              </a:extLst>
            </p:cNvPr>
            <p:cNvSpPr txBox="1"/>
            <p:nvPr/>
          </p:nvSpPr>
          <p:spPr>
            <a:xfrm>
              <a:off x="10482903" y="1511501"/>
              <a:ext cx="1407411" cy="30777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FF0000"/>
                  </a:solidFill>
                </a:rPr>
                <a:t>RAW System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3CDB44-02D3-46FB-96C5-93D3B00F87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0771" y="1817783"/>
              <a:ext cx="914401" cy="269913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A1370B-6432-43CE-9A09-713092DB4389}"/>
                </a:ext>
              </a:extLst>
            </p:cNvPr>
            <p:cNvSpPr txBox="1"/>
            <p:nvPr/>
          </p:nvSpPr>
          <p:spPr>
            <a:xfrm>
              <a:off x="6096000" y="2032733"/>
              <a:ext cx="2426746" cy="30777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err="1">
                  <a:solidFill>
                    <a:srgbClr val="FF0000"/>
                  </a:solidFill>
                </a:rPr>
                <a:t>HaDeS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323F98E-5B5B-4ADA-9C52-28591E89788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5301673" y="2340510"/>
              <a:ext cx="2007700" cy="1492581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A59B43-8415-4A34-9583-584063773197}"/>
                </a:ext>
              </a:extLst>
            </p:cNvPr>
            <p:cNvSpPr txBox="1"/>
            <p:nvPr/>
          </p:nvSpPr>
          <p:spPr>
            <a:xfrm>
              <a:off x="765026" y="5286931"/>
              <a:ext cx="2088139" cy="600164"/>
            </a:xfrm>
            <a:prstGeom prst="rect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dirty="0">
                  <a:solidFill>
                    <a:srgbClr val="FF0000"/>
                  </a:solidFill>
                </a:rPr>
                <a:t>Shielded Doors (not shown): -- Entries into Absorber Hall</a:t>
              </a:r>
            </a:p>
            <a:p>
              <a:pPr algn="l"/>
              <a:r>
                <a:rPr lang="en-US" sz="1100" dirty="0">
                  <a:solidFill>
                    <a:srgbClr val="FF0000"/>
                  </a:solidFill>
                </a:rPr>
                <a:t>-- Entry into RAW room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D0B82D-2385-4089-8ADC-F79EED710200}"/>
                </a:ext>
              </a:extLst>
            </p:cNvPr>
            <p:cNvSpPr txBox="1"/>
            <p:nvPr/>
          </p:nvSpPr>
          <p:spPr>
            <a:xfrm>
              <a:off x="4735761" y="1211282"/>
              <a:ext cx="2426746" cy="52322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FF0000"/>
                  </a:solidFill>
                </a:rPr>
                <a:t>Morgue and absorber -  Remote Handling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F348F7-1982-4B63-B44C-7CDA2C0C6F9F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4956440" y="1734502"/>
              <a:ext cx="992694" cy="178455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996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Absorber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47943-DF2E-4779-85C8-567514D4A7EF}"/>
              </a:ext>
            </a:extLst>
          </p:cNvPr>
          <p:cNvGrpSpPr>
            <a:grpSpLocks noChangeAspect="1"/>
          </p:cNvGrpSpPr>
          <p:nvPr/>
        </p:nvGrpSpPr>
        <p:grpSpPr>
          <a:xfrm>
            <a:off x="274507" y="1079567"/>
            <a:ext cx="11642985" cy="5107183"/>
            <a:chOff x="847553" y="1174406"/>
            <a:chExt cx="11130418" cy="4882346"/>
          </a:xfrm>
        </p:grpSpPr>
        <p:pic>
          <p:nvPicPr>
            <p:cNvPr id="25" name="Picture 24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4798DF6B-BB94-4659-BA07-C61A3D3D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6115" y="1224812"/>
              <a:ext cx="7259783" cy="483194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36A11E-FE4B-47A8-B8D5-51CD46BD3E13}"/>
                </a:ext>
              </a:extLst>
            </p:cNvPr>
            <p:cNvGrpSpPr/>
            <p:nvPr/>
          </p:nvGrpSpPr>
          <p:grpSpPr>
            <a:xfrm>
              <a:off x="847553" y="1174406"/>
              <a:ext cx="11130418" cy="4755137"/>
              <a:chOff x="784491" y="1200806"/>
              <a:chExt cx="11130418" cy="475513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2B59A8-CD04-499D-AB0D-F81669EFAAEE}"/>
                  </a:ext>
                </a:extLst>
              </p:cNvPr>
              <p:cNvSpPr txBox="1"/>
              <p:nvPr/>
            </p:nvSpPr>
            <p:spPr>
              <a:xfrm>
                <a:off x="10052837" y="2385163"/>
                <a:ext cx="1132399" cy="4001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Decay Region</a:t>
                </a:r>
              </a:p>
              <a:p>
                <a:r>
                  <a:rPr lang="en-US" dirty="0"/>
                  <a:t>Helium Vessel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9A66B0-7EC3-4F5B-9E46-A8B969019809}"/>
                  </a:ext>
                </a:extLst>
              </p:cNvPr>
              <p:cNvSpPr txBox="1"/>
              <p:nvPr/>
            </p:nvSpPr>
            <p:spPr>
              <a:xfrm>
                <a:off x="1136073" y="1200806"/>
                <a:ext cx="924617" cy="553998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Removable</a:t>
                </a:r>
              </a:p>
              <a:p>
                <a:r>
                  <a:rPr lang="en-US" dirty="0"/>
                  <a:t>Concrete</a:t>
                </a:r>
              </a:p>
              <a:p>
                <a:r>
                  <a:rPr lang="en-US" dirty="0"/>
                  <a:t>Shielding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B6C963-2AEE-4020-A9C0-9730188EAC4C}"/>
                  </a:ext>
                </a:extLst>
              </p:cNvPr>
              <p:cNvSpPr txBox="1"/>
              <p:nvPr/>
            </p:nvSpPr>
            <p:spPr>
              <a:xfrm>
                <a:off x="1178838" y="5555833"/>
                <a:ext cx="814405" cy="4001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Aluminum</a:t>
                </a:r>
              </a:p>
              <a:p>
                <a:r>
                  <a:rPr lang="en-US" dirty="0"/>
                  <a:t>Cores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1DF8DC3-9C7B-475E-B197-30E2DE37B3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8764" y="2595418"/>
                <a:ext cx="2008499" cy="720437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96FCC1D-CFC9-47CF-8D11-D0A9BA80E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0460" y="1539866"/>
                <a:ext cx="827395" cy="131916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0F0C9A0-84F5-4E8D-93ED-3FA7FD4BC800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V="1">
                <a:off x="1993243" y="3805382"/>
                <a:ext cx="2200066" cy="1950506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492DB5-1DFE-401F-9031-0BBF23914B81}"/>
                  </a:ext>
                </a:extLst>
              </p:cNvPr>
              <p:cNvSpPr txBox="1"/>
              <p:nvPr/>
            </p:nvSpPr>
            <p:spPr>
              <a:xfrm>
                <a:off x="9804737" y="1339060"/>
                <a:ext cx="795989" cy="4001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HADES</a:t>
                </a:r>
              </a:p>
              <a:p>
                <a:r>
                  <a:rPr lang="en-US" dirty="0"/>
                  <a:t>Monitor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C815CDB-17FA-4948-80C9-1E228C12A1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8436" y="1526733"/>
                <a:ext cx="3611946" cy="1096394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E981AD-0DE1-468F-B552-32C358B35964}"/>
                  </a:ext>
                </a:extLst>
              </p:cNvPr>
              <p:cNvSpPr txBox="1"/>
              <p:nvPr/>
            </p:nvSpPr>
            <p:spPr>
              <a:xfrm>
                <a:off x="10169234" y="3005146"/>
                <a:ext cx="17456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Beam</a:t>
                </a:r>
              </a:p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Target Complex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67F0391-6B39-428A-B78E-02B809BC24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74982" y="4119418"/>
                <a:ext cx="1246909" cy="184727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FF8BB5-735F-4A21-9682-EB80E0B5D009}"/>
                  </a:ext>
                </a:extLst>
              </p:cNvPr>
              <p:cNvSpPr txBox="1"/>
              <p:nvPr/>
            </p:nvSpPr>
            <p:spPr>
              <a:xfrm>
                <a:off x="784491" y="4130903"/>
                <a:ext cx="1441872" cy="4001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Steel</a:t>
                </a:r>
              </a:p>
              <a:p>
                <a:r>
                  <a:rPr lang="en-US" dirty="0"/>
                  <a:t>Shielding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FADA57-F680-490B-BA74-197A0323E836}"/>
                  </a:ext>
                </a:extLst>
              </p:cNvPr>
              <p:cNvSpPr txBox="1"/>
              <p:nvPr/>
            </p:nvSpPr>
            <p:spPr>
              <a:xfrm>
                <a:off x="979056" y="2721537"/>
                <a:ext cx="989302" cy="769441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Non- Removable Concrete Shielding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12F271B-0B6D-45DC-BADB-8A9714223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4218" y="3158836"/>
                <a:ext cx="730684" cy="292773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2E4AC6A-070D-44D0-BD58-42EEEC5A79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35888" y="3149989"/>
                <a:ext cx="548005" cy="812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D096B9-86B4-403D-826A-010C273F4056}"/>
                  </a:ext>
                </a:extLst>
              </p:cNvPr>
              <p:cNvSpPr txBox="1"/>
              <p:nvPr/>
            </p:nvSpPr>
            <p:spPr>
              <a:xfrm>
                <a:off x="9992454" y="5383401"/>
                <a:ext cx="1441872" cy="553998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Decay Region</a:t>
                </a:r>
              </a:p>
              <a:p>
                <a:r>
                  <a:rPr lang="en-US" dirty="0"/>
                  <a:t>Nitrogen ‘Turn Around’ Box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C039CED7-DCB0-47B5-9E76-2C9D6A9A7B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69018" y="4359564"/>
                <a:ext cx="2974109" cy="1293091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9057B62-965C-4978-886D-080F6F967123}"/>
              </a:ext>
            </a:extLst>
          </p:cNvPr>
          <p:cNvSpPr/>
          <p:nvPr/>
        </p:nvSpPr>
        <p:spPr>
          <a:xfrm>
            <a:off x="8266884" y="338931"/>
            <a:ext cx="2080757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V. Sidorov 1350 Wed..</a:t>
            </a:r>
          </a:p>
        </p:txBody>
      </p:sp>
    </p:spTree>
    <p:extLst>
      <p:ext uri="{BB962C8B-B14F-4D97-AF65-F5344CB8AC3E}">
        <p14:creationId xmlns:p14="http://schemas.microsoft.com/office/powerpoint/2010/main" val="136857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A0EC1A-E0D8-47C6-82F5-0A414B285AB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Beam Base Alignment</a:t>
            </a:r>
          </a:p>
          <a:p>
            <a:pPr lvl="1"/>
            <a:r>
              <a:rPr lang="en-US" dirty="0"/>
              <a:t>Proton Beam BPMs</a:t>
            </a:r>
          </a:p>
          <a:p>
            <a:pPr lvl="1"/>
            <a:r>
              <a:rPr lang="en-US" dirty="0"/>
              <a:t>Cross Hairs and Loss Monitors</a:t>
            </a:r>
          </a:p>
          <a:p>
            <a:pPr lvl="1"/>
            <a:r>
              <a:rPr lang="en-US" dirty="0"/>
              <a:t>Hadron Detector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A6C1E-C031-4A3A-8475-A959F56CDA06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Beam Monitoring</a:t>
            </a:r>
          </a:p>
          <a:p>
            <a:pPr lvl="1"/>
            <a:r>
              <a:rPr lang="en-US" dirty="0"/>
              <a:t>Proton Beam BPMs &amp; SEMs</a:t>
            </a:r>
          </a:p>
          <a:p>
            <a:pPr lvl="1"/>
            <a:r>
              <a:rPr lang="en-US" dirty="0"/>
              <a:t>Hydrostatic Level System</a:t>
            </a:r>
          </a:p>
          <a:p>
            <a:pPr lvl="1"/>
            <a:r>
              <a:rPr lang="en-US" dirty="0"/>
              <a:t>Muon Monitor System</a:t>
            </a:r>
          </a:p>
          <a:p>
            <a:pPr lvl="1"/>
            <a:r>
              <a:rPr lang="en-US" dirty="0"/>
              <a:t>Absorber thermometry 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64AF9-6F7C-4F05-8E3D-1EB217F6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18" y="3312592"/>
            <a:ext cx="4880677" cy="277229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6D6BD4-6356-42DC-9697-EE543584FE18}"/>
              </a:ext>
            </a:extLst>
          </p:cNvPr>
          <p:cNvCxnSpPr/>
          <p:nvPr/>
        </p:nvCxnSpPr>
        <p:spPr>
          <a:xfrm flipH="1">
            <a:off x="5941395" y="2754923"/>
            <a:ext cx="611805" cy="1383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9F4CF7-37C3-4D42-828E-95632D9F9E6A}"/>
              </a:ext>
            </a:extLst>
          </p:cNvPr>
          <p:cNvCxnSpPr>
            <a:cxnSpLocks/>
          </p:cNvCxnSpPr>
          <p:nvPr/>
        </p:nvCxnSpPr>
        <p:spPr>
          <a:xfrm flipH="1">
            <a:off x="4947139" y="2754923"/>
            <a:ext cx="1606061" cy="1242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353F9A-9514-4741-90AB-37AA78812036}"/>
              </a:ext>
            </a:extLst>
          </p:cNvPr>
          <p:cNvCxnSpPr>
            <a:cxnSpLocks/>
          </p:cNvCxnSpPr>
          <p:nvPr/>
        </p:nvCxnSpPr>
        <p:spPr>
          <a:xfrm flipH="1">
            <a:off x="2801815" y="2754923"/>
            <a:ext cx="3751385" cy="1383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45A6AA-2519-4179-B148-49FD93897262}"/>
              </a:ext>
            </a:extLst>
          </p:cNvPr>
          <p:cNvSpPr/>
          <p:nvPr/>
        </p:nvSpPr>
        <p:spPr>
          <a:xfrm>
            <a:off x="8475784" y="4293264"/>
            <a:ext cx="2080757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Z. Pavlovic 0940 Tue.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FBF9D8-0554-4079-AFA9-1AA060BD767C}"/>
              </a:ext>
            </a:extLst>
          </p:cNvPr>
          <p:cNvSpPr/>
          <p:nvPr/>
        </p:nvSpPr>
        <p:spPr>
          <a:xfrm>
            <a:off x="8475784" y="4700547"/>
            <a:ext cx="2080757" cy="30085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Z. Pavlovic 1625 Tue.</a:t>
            </a:r>
          </a:p>
        </p:txBody>
      </p:sp>
    </p:spTree>
    <p:extLst>
      <p:ext uri="{BB962C8B-B14F-4D97-AF65-F5344CB8AC3E}">
        <p14:creationId xmlns:p14="http://schemas.microsoft.com/office/powerpoint/2010/main" val="686494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7DA89C-B124-45A2-8EFE-8FE1AFE4CEF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Beamline is funding limited</a:t>
            </a:r>
          </a:p>
          <a:p>
            <a:r>
              <a:rPr lang="en-US" dirty="0"/>
              <a:t>LBNF/DUNE has prioritized the far site </a:t>
            </a:r>
          </a:p>
          <a:p>
            <a:r>
              <a:rPr lang="en-US" dirty="0"/>
              <a:t>Most beamline design work will be completed in 2023/24</a:t>
            </a:r>
          </a:p>
          <a:p>
            <a:r>
              <a:rPr lang="en-US" dirty="0"/>
              <a:t>Funding LBNF construction at Fermilab starts in 2026</a:t>
            </a:r>
          </a:p>
          <a:p>
            <a:r>
              <a:rPr lang="en-US" dirty="0"/>
              <a:t>Rady for first beam expect in 2031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216908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C7197BF-FD72-451C-88D9-409A8189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61B92-1CD3-4428-9D1C-414B3028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B43C5-BA61-4F76-B145-B3D4143A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FBD6C9-7486-434F-8B43-36BFA937AA5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LBNF Beamline has done some evolution since NBI 2019</a:t>
            </a:r>
          </a:p>
          <a:p>
            <a:r>
              <a:rPr lang="en-US" dirty="0"/>
              <a:t>There will be several presentations later in NBI 2022 where details will be discussed. </a:t>
            </a:r>
          </a:p>
          <a:p>
            <a:r>
              <a:rPr lang="en-US" dirty="0"/>
              <a:t>Please ask me questions if the other presentations do not cover your area of interest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9A506-09D6-41B1-8346-1CB67F532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</p:spTree>
    <p:extLst>
      <p:ext uri="{BB962C8B-B14F-4D97-AF65-F5344CB8AC3E}">
        <p14:creationId xmlns:p14="http://schemas.microsoft.com/office/powerpoint/2010/main" val="137337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1CF4-B05E-4383-B565-BC0AD236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9DB91-05B2-416C-B367-271E08AEC8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3985B-2408-4262-AEDF-8D3CA41C5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5C019-02AC-4A28-A3A6-2FF9F9779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1F905D9-6C62-447A-8245-E762720E33BE}"/>
              </a:ext>
            </a:extLst>
          </p:cNvPr>
          <p:cNvSpPr txBox="1">
            <a:spLocks/>
          </p:cNvSpPr>
          <p:nvPr/>
        </p:nvSpPr>
        <p:spPr>
          <a:xfrm>
            <a:off x="609600" y="3374802"/>
            <a:ext cx="10969128" cy="2655888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800" dirty="0"/>
              <a:t>The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1800" u="sng" dirty="0"/>
              <a:t>eep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sz="1800" u="sng" dirty="0"/>
              <a:t>nderground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800" u="sng" dirty="0"/>
              <a:t>eutrino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1800" u="sng" dirty="0"/>
              <a:t>xperiment</a:t>
            </a:r>
            <a:r>
              <a:rPr lang="en-US" sz="1800" dirty="0"/>
              <a:t> will be a world-leading experiment for neutrino science, potentially transforming our understanding of why the universe exists as it does.</a:t>
            </a:r>
          </a:p>
          <a:p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800" u="sng" dirty="0"/>
              <a:t>ong-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u="sng" dirty="0"/>
              <a:t>aseline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800" u="sng" dirty="0"/>
              <a:t>eutrino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1800" u="sng" dirty="0"/>
              <a:t>acility</a:t>
            </a:r>
            <a:r>
              <a:rPr lang="en-US" sz="1800" dirty="0"/>
              <a:t> is the infrastructure necessary to send a powerful beam of neutrinos 800 miles through the earth and measure them deep underground at South Dakota’s Sanford Underground Research Facility.</a:t>
            </a:r>
          </a:p>
          <a:p>
            <a:endParaRPr lang="en-US" sz="1800" dirty="0"/>
          </a:p>
          <a:p>
            <a:r>
              <a:rPr lang="en-US" sz="1800" dirty="0"/>
              <a:t>LBNF includes the civil structures (orange in above cartoon); support items for the detectors; and beamline (focus of this talk)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F713DC-E30D-4CD5-A00D-9EAEBAF8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75" y="182244"/>
            <a:ext cx="9530292" cy="31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3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A67A84-ADE6-45B6-806C-483EACCB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7" y="16989"/>
            <a:ext cx="8171352" cy="319806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C95DCD8-73EC-4EA3-BF4A-D1BC6E0E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123" y="432610"/>
            <a:ext cx="3095944" cy="646957"/>
          </a:xfrm>
        </p:spPr>
        <p:txBody>
          <a:bodyPr/>
          <a:lstStyle/>
          <a:p>
            <a:r>
              <a:rPr lang="en-US" dirty="0"/>
              <a:t>LBNF at Fermilab Site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0F297-016A-440A-A214-9AAC5974A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7B686-120C-4B56-9957-EC735B7B70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DD240-1F04-4F32-9D4E-DE678949C2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125FB-ED3F-4758-A3B3-B54D1A774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23" y="2584667"/>
            <a:ext cx="7103318" cy="37510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2AC379-B095-4A2B-B9F9-FF0F5AEB2BE2}"/>
              </a:ext>
            </a:extLst>
          </p:cNvPr>
          <p:cNvSpPr txBox="1"/>
          <p:nvPr/>
        </p:nvSpPr>
        <p:spPr>
          <a:xfrm>
            <a:off x="685813" y="3816380"/>
            <a:ext cx="3558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Above: Cartoon of facility layout (not to scale)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Right: Facility layout overlaid on aerial photograph</a:t>
            </a:r>
          </a:p>
        </p:txBody>
      </p:sp>
    </p:spTree>
    <p:extLst>
      <p:ext uri="{BB962C8B-B14F-4D97-AF65-F5344CB8AC3E}">
        <p14:creationId xmlns:p14="http://schemas.microsoft.com/office/powerpoint/2010/main" val="41137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35ECFF-A8EB-4D0E-AAA5-A891F7A1B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Beamline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4C0-33D1-4CBF-8B53-AC9DE3013E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8DA0-2CBE-430E-9343-878E4D0FBF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9B6CE-AFA5-41BE-90C6-133F458E7D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32" name="Picture 31" descr="Histogram&#10;&#10;Description automatically generated with low confidence">
            <a:extLst>
              <a:ext uri="{FF2B5EF4-FFF2-40B4-BE49-F238E27FC236}">
                <a16:creationId xmlns:a16="http://schemas.microsoft.com/office/drawing/2014/main" id="{9BB61792-41E3-4E00-8DF3-E491D9B5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4" y="1126247"/>
            <a:ext cx="8520148" cy="514341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464A1C9-9BF9-4DBE-8E88-6E0FCAEDEC5E}"/>
              </a:ext>
            </a:extLst>
          </p:cNvPr>
          <p:cNvGrpSpPr/>
          <p:nvPr/>
        </p:nvGrpSpPr>
        <p:grpSpPr>
          <a:xfrm>
            <a:off x="551315" y="962007"/>
            <a:ext cx="11264770" cy="5347591"/>
            <a:chOff x="551315" y="962007"/>
            <a:chExt cx="11264770" cy="534759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E2DE8D-E33C-4E1D-9C1D-BBE09AC9CE77}"/>
                </a:ext>
              </a:extLst>
            </p:cNvPr>
            <p:cNvSpPr txBox="1"/>
            <p:nvPr/>
          </p:nvSpPr>
          <p:spPr>
            <a:xfrm>
              <a:off x="3319931" y="962007"/>
              <a:ext cx="9749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Absorber Complex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(LBNF-30)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8FDCFB-41D3-4275-9FCF-1B06539B94CD}"/>
                </a:ext>
              </a:extLst>
            </p:cNvPr>
            <p:cNvSpPr txBox="1"/>
            <p:nvPr/>
          </p:nvSpPr>
          <p:spPr>
            <a:xfrm>
              <a:off x="5763478" y="1892033"/>
              <a:ext cx="14254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(LBNF-20)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DC53A0-66AA-49F5-B1A5-A712909DF7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595" y="3767876"/>
              <a:ext cx="463307" cy="5557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127B20-10C1-442F-902B-9BE59B4A2E9A}"/>
                </a:ext>
              </a:extLst>
            </p:cNvPr>
            <p:cNvSpPr txBox="1"/>
            <p:nvPr/>
          </p:nvSpPr>
          <p:spPr>
            <a:xfrm>
              <a:off x="8906418" y="3154152"/>
              <a:ext cx="13764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Beam Service Building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(LBNF-5)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BEC66A7-C70E-47C1-BDFD-61A142172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2759" y="2713819"/>
              <a:ext cx="228599" cy="298685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410177-40AF-4DE3-B2CC-E2B1A6490B54}"/>
                </a:ext>
              </a:extLst>
            </p:cNvPr>
            <p:cNvSpPr txBox="1"/>
            <p:nvPr/>
          </p:nvSpPr>
          <p:spPr>
            <a:xfrm>
              <a:off x="3090004" y="2971184"/>
              <a:ext cx="79954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 Region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625FAE7-8D10-47CC-B06F-EA390B0D4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6389" y="3274225"/>
              <a:ext cx="94718" cy="439322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479562-1D35-4C88-BD68-E7D35D7D825F}"/>
                </a:ext>
              </a:extLst>
            </p:cNvPr>
            <p:cNvSpPr txBox="1"/>
            <p:nvPr/>
          </p:nvSpPr>
          <p:spPr>
            <a:xfrm>
              <a:off x="6511254" y="2702894"/>
              <a:ext cx="939705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Primary</a:t>
              </a:r>
            </a:p>
            <a:p>
              <a:r>
                <a:rPr lang="en-US" sz="1100" dirty="0"/>
                <a:t>Beamline</a:t>
              </a:r>
            </a:p>
            <a:p>
              <a:r>
                <a:rPr lang="en-US" sz="1100" dirty="0"/>
                <a:t>Enclosure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F0EDDA0-87ED-4B43-8AB6-373E9F8BC3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7662" y="5060449"/>
              <a:ext cx="228599" cy="2986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5EB8FF-D590-4A56-BDE5-EEA0B77E079C}"/>
                </a:ext>
              </a:extLst>
            </p:cNvPr>
            <p:cNvSpPr txBox="1"/>
            <p:nvPr/>
          </p:nvSpPr>
          <p:spPr>
            <a:xfrm>
              <a:off x="6390393" y="5359134"/>
              <a:ext cx="211510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Fermilab</a:t>
              </a:r>
            </a:p>
            <a:p>
              <a:pPr algn="ctr"/>
              <a:r>
                <a:rPr lang="en-US" sz="1100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Injector</a:t>
              </a:r>
            </a:p>
            <a:p>
              <a:pPr algn="ctr"/>
              <a:r>
                <a:rPr lang="en-US" sz="1100" b="1" dirty="0">
                  <a:solidFill>
                    <a:srgbClr val="6366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C815D16-93D6-4C14-A0D0-9E27C47EF183}"/>
                </a:ext>
              </a:extLst>
            </p:cNvPr>
            <p:cNvGrpSpPr/>
            <p:nvPr/>
          </p:nvGrpSpPr>
          <p:grpSpPr>
            <a:xfrm>
              <a:off x="10401991" y="5878711"/>
              <a:ext cx="1414094" cy="430887"/>
              <a:chOff x="10401991" y="5878711"/>
              <a:chExt cx="1414094" cy="430887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7F8FA32-4304-43AC-88D7-52E710F61A96}"/>
                  </a:ext>
                </a:extLst>
              </p:cNvPr>
              <p:cNvCxnSpPr/>
              <p:nvPr/>
            </p:nvCxnSpPr>
            <p:spPr>
              <a:xfrm flipH="1" flipV="1">
                <a:off x="10401991" y="5904614"/>
                <a:ext cx="398780" cy="18823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EBE9ED-6A20-4784-82B2-1F81B839578B}"/>
                  </a:ext>
                </a:extLst>
              </p:cNvPr>
              <p:cNvSpPr txBox="1"/>
              <p:nvPr/>
            </p:nvSpPr>
            <p:spPr>
              <a:xfrm>
                <a:off x="10752973" y="5878711"/>
                <a:ext cx="10631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 Beam</a:t>
                </a:r>
              </a:p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MI-10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28AA02-FB00-461A-B6EA-691D526BA68E}"/>
                </a:ext>
              </a:extLst>
            </p:cNvPr>
            <p:cNvSpPr txBox="1"/>
            <p:nvPr/>
          </p:nvSpPr>
          <p:spPr>
            <a:xfrm>
              <a:off x="551315" y="1048172"/>
              <a:ext cx="11881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Beam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SURF, SD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2EF78D-D2BB-4E5E-A9D6-70007ADF71B8}"/>
                </a:ext>
              </a:extLst>
            </p:cNvPr>
            <p:cNvCxnSpPr/>
            <p:nvPr/>
          </p:nvCxnSpPr>
          <p:spPr>
            <a:xfrm flipH="1" flipV="1">
              <a:off x="1670428" y="1331277"/>
              <a:ext cx="398780" cy="1882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0B59312-6DA9-46DF-8B80-64699227F8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4175" y="2446031"/>
              <a:ext cx="261257" cy="33244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7B6C447-9880-43AD-AF59-694BBC80CA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9527" y="1221873"/>
              <a:ext cx="358681" cy="9892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556A38-E840-41F9-AB5D-95D3461CCAE6}"/>
                </a:ext>
              </a:extLst>
            </p:cNvPr>
            <p:cNvSpPr txBox="1"/>
            <p:nvPr/>
          </p:nvSpPr>
          <p:spPr>
            <a:xfrm>
              <a:off x="8341832" y="5803991"/>
              <a:ext cx="12385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Extraction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Enclosure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3D4822-22BA-4272-AC08-39719CDE8E06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V="1">
              <a:off x="8961119" y="5467927"/>
              <a:ext cx="367608" cy="336064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6633E9-0731-4CC6-B4E0-D2105C8A3995}"/>
                </a:ext>
              </a:extLst>
            </p:cNvPr>
            <p:cNvSpPr txBox="1"/>
            <p:nvPr/>
          </p:nvSpPr>
          <p:spPr>
            <a:xfrm>
              <a:off x="7604515" y="3551316"/>
              <a:ext cx="14254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6952093-05F9-4157-85AD-4FEE89E6E31A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8317216" y="4151480"/>
              <a:ext cx="0" cy="29121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743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78815A-7D6A-46C5-9309-1C6307493BB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1" y="1001878"/>
            <a:ext cx="4857828" cy="5199630"/>
          </a:xfrm>
        </p:spPr>
        <p:txBody>
          <a:bodyPr/>
          <a:lstStyle/>
          <a:p>
            <a:r>
              <a:rPr lang="en-US" dirty="0"/>
              <a:t>Possible different proton beam energy</a:t>
            </a:r>
          </a:p>
          <a:p>
            <a:r>
              <a:rPr lang="en-US" dirty="0"/>
              <a:t>Fast extraction from Main Injector</a:t>
            </a:r>
          </a:p>
          <a:p>
            <a:pPr lvl="1"/>
            <a:r>
              <a:rPr lang="en-US" dirty="0"/>
              <a:t>Pulse length: 10 </a:t>
            </a:r>
            <a:r>
              <a:rPr lang="el-GR" dirty="0"/>
              <a:t>μ</a:t>
            </a:r>
            <a:r>
              <a:rPr lang="en-US" dirty="0"/>
              <a:t>s </a:t>
            </a:r>
          </a:p>
          <a:p>
            <a:r>
              <a:rPr lang="en-US" dirty="0"/>
              <a:t>Beam Size at Target</a:t>
            </a:r>
          </a:p>
          <a:p>
            <a:pPr lvl="1"/>
            <a:r>
              <a:rPr lang="en-US" dirty="0"/>
              <a:t>Tunable: 1-4 mm</a:t>
            </a:r>
          </a:p>
          <a:p>
            <a:pPr lvl="1"/>
            <a:r>
              <a:rPr lang="en-US" dirty="0"/>
              <a:t>Planned size for 1.2 MW: ~2.7mm</a:t>
            </a:r>
          </a:p>
          <a:p>
            <a:pPr lvl="1"/>
            <a:endParaRPr lang="en-US" dirty="0"/>
          </a:p>
          <a:p>
            <a:r>
              <a:rPr lang="en-US" dirty="0"/>
              <a:t>Replaceable items/components are being designed for 1.2 MW</a:t>
            </a:r>
          </a:p>
          <a:p>
            <a:r>
              <a:rPr lang="en-US" dirty="0"/>
              <a:t>Permanent items are being designed for 2.4 MW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A8F2B-DD0D-4E20-BC48-27DCB880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28" y="834707"/>
            <a:ext cx="6199639" cy="41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Enclosure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A05B9B-88BA-4CAA-A3EA-89D7CDFAB639}"/>
              </a:ext>
            </a:extLst>
          </p:cNvPr>
          <p:cNvGrpSpPr/>
          <p:nvPr/>
        </p:nvGrpSpPr>
        <p:grpSpPr>
          <a:xfrm>
            <a:off x="410308" y="855786"/>
            <a:ext cx="11315374" cy="5357446"/>
            <a:chOff x="1076827" y="1447672"/>
            <a:chExt cx="10006245" cy="42283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D58814-39D6-45D9-81E9-BC663C897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6385" y="1447672"/>
              <a:ext cx="6850921" cy="422830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268506-3F9A-419B-A6A3-743FBFDFAE05}"/>
                </a:ext>
              </a:extLst>
            </p:cNvPr>
            <p:cNvGrpSpPr/>
            <p:nvPr/>
          </p:nvGrpSpPr>
          <p:grpSpPr>
            <a:xfrm>
              <a:off x="1076827" y="1464586"/>
              <a:ext cx="10006245" cy="4165986"/>
              <a:chOff x="198196" y="983518"/>
              <a:chExt cx="11911979" cy="571969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1A07D9-A1E7-4F4C-BFFD-0CC1E76780CF}"/>
                  </a:ext>
                </a:extLst>
              </p:cNvPr>
              <p:cNvSpPr txBox="1"/>
              <p:nvPr/>
            </p:nvSpPr>
            <p:spPr>
              <a:xfrm>
                <a:off x="3394364" y="1074502"/>
                <a:ext cx="14254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Corrector Magnets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9944032-3436-477C-BEA8-F7501DE09E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2624" y="3126129"/>
                <a:ext cx="147782" cy="152400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61B61B-1FCD-4AF2-A181-E888923F0F12}"/>
                  </a:ext>
                </a:extLst>
              </p:cNvPr>
              <p:cNvSpPr txBox="1"/>
              <p:nvPr/>
            </p:nvSpPr>
            <p:spPr>
              <a:xfrm>
                <a:off x="6482957" y="2491917"/>
                <a:ext cx="1269045" cy="591587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Quadrupole</a:t>
                </a:r>
              </a:p>
              <a:p>
                <a:r>
                  <a:rPr lang="en-US" sz="1100" dirty="0"/>
                  <a:t>Magnets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49076FB-A5C5-4886-99F8-78DF26AFCC37}"/>
                  </a:ext>
                </a:extLst>
              </p:cNvPr>
              <p:cNvGrpSpPr/>
              <p:nvPr/>
            </p:nvGrpSpPr>
            <p:grpSpPr>
              <a:xfrm>
                <a:off x="9906096" y="6272325"/>
                <a:ext cx="2204079" cy="430887"/>
                <a:chOff x="9906096" y="6272325"/>
                <a:chExt cx="2204079" cy="430887"/>
              </a:xfrm>
            </p:grpSpPr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F262E74C-6B06-4784-9C7B-D3E36F5A2BA7}"/>
                    </a:ext>
                  </a:extLst>
                </p:cNvPr>
                <p:cNvCxnSpPr/>
                <p:nvPr/>
              </p:nvCxnSpPr>
              <p:spPr>
                <a:xfrm flipH="1" flipV="1">
                  <a:off x="9906096" y="6393652"/>
                  <a:ext cx="398780" cy="18823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F7EA471-17DA-47E9-AD5E-B8489121F88A}"/>
                    </a:ext>
                  </a:extLst>
                </p:cNvPr>
                <p:cNvSpPr txBox="1"/>
                <p:nvPr/>
              </p:nvSpPr>
              <p:spPr>
                <a:xfrm>
                  <a:off x="10514866" y="6272325"/>
                  <a:ext cx="1595309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Proton Beam from</a:t>
                  </a:r>
                </a:p>
                <a:p>
                  <a:pPr algn="ctr"/>
                  <a:r>
                    <a:rPr lang="en-US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Extraction Enclosure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201F78-65A9-459C-BD3C-9DBB57E8ADEB}"/>
                  </a:ext>
                </a:extLst>
              </p:cNvPr>
              <p:cNvSpPr txBox="1"/>
              <p:nvPr/>
            </p:nvSpPr>
            <p:spPr>
              <a:xfrm>
                <a:off x="198196" y="983518"/>
                <a:ext cx="10631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 Beam</a:t>
                </a:r>
              </a:p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Target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5E5BE7C-C4AF-4CDF-B502-C04AB2589E83}"/>
                  </a:ext>
                </a:extLst>
              </p:cNvPr>
              <p:cNvCxnSpPr/>
              <p:nvPr/>
            </p:nvCxnSpPr>
            <p:spPr>
              <a:xfrm flipH="1" flipV="1">
                <a:off x="1254792" y="1345082"/>
                <a:ext cx="398780" cy="1882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8F3D65B-560D-4D42-A0A7-237BE69AAF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03419" y="1403927"/>
                <a:ext cx="581890" cy="637309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E9C91-4584-421D-A11D-4FAA9E81EDF0}"/>
                  </a:ext>
                </a:extLst>
              </p:cNvPr>
              <p:cNvSpPr txBox="1"/>
              <p:nvPr/>
            </p:nvSpPr>
            <p:spPr>
              <a:xfrm>
                <a:off x="6985815" y="3026668"/>
                <a:ext cx="14254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Survey</a:t>
                </a:r>
              </a:p>
              <a:p>
                <a:pPr algn="ctr"/>
                <a:r>
                  <a:rPr lang="en-US" sz="1100" b="1" dirty="0">
                    <a:solidFill>
                      <a:srgbClr val="004C9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Riser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14929E6-D285-4832-BB36-6EA5A6F1B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1349" y="3610032"/>
                <a:ext cx="439050" cy="470413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8128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Beam Delivery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515DD-7755-46E0-ADE5-2EEE445936D8}"/>
              </a:ext>
            </a:extLst>
          </p:cNvPr>
          <p:cNvGrpSpPr/>
          <p:nvPr/>
        </p:nvGrpSpPr>
        <p:grpSpPr>
          <a:xfrm>
            <a:off x="1589217" y="880318"/>
            <a:ext cx="9696609" cy="5327003"/>
            <a:chOff x="1636220" y="1001878"/>
            <a:chExt cx="9085277" cy="5011518"/>
          </a:xfrm>
        </p:grpSpPr>
        <p:pic>
          <p:nvPicPr>
            <p:cNvPr id="11" name="Picture 10" descr="A close up of a device&#10;&#10;Description automatically generated">
              <a:extLst>
                <a:ext uri="{FF2B5EF4-FFF2-40B4-BE49-F238E27FC236}">
                  <a16:creationId xmlns:a16="http://schemas.microsoft.com/office/drawing/2014/main" id="{495251A2-317C-491A-BF56-BFDFF7FA8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32" r="642" b="1999"/>
            <a:stretch/>
          </p:blipFill>
          <p:spPr>
            <a:xfrm>
              <a:off x="1636220" y="1001878"/>
              <a:ext cx="9085277" cy="498306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996B919-CD51-46E8-8246-86CEF25171AE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8696781" y="5243956"/>
              <a:ext cx="1755261" cy="384720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BFC944-3804-427F-B67B-569AE7011529}"/>
                </a:ext>
              </a:extLst>
            </p:cNvPr>
            <p:cNvSpPr txBox="1"/>
            <p:nvPr/>
          </p:nvSpPr>
          <p:spPr>
            <a:xfrm>
              <a:off x="6485854" y="5243955"/>
              <a:ext cx="2210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US Start: MI Kickers at Q100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6F9009F-8CDE-49A1-A7EC-5B9E71807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819" y="2189590"/>
              <a:ext cx="1" cy="1179590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2D9638-E1C7-408D-AE39-E6F9D04CEDDF}"/>
                </a:ext>
              </a:extLst>
            </p:cNvPr>
            <p:cNvSpPr txBox="1"/>
            <p:nvPr/>
          </p:nvSpPr>
          <p:spPr>
            <a:xfrm>
              <a:off x="3472552" y="1420149"/>
              <a:ext cx="26234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Magnet Installation Tunnel Junction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22ADC7-F655-4B1C-B1F4-049F69A43288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1774640" y="3256054"/>
              <a:ext cx="1055564" cy="400940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16D423-70FA-4D9D-945D-C76EF4A154AE}"/>
                </a:ext>
              </a:extLst>
            </p:cNvPr>
            <p:cNvSpPr txBox="1"/>
            <p:nvPr/>
          </p:nvSpPr>
          <p:spPr>
            <a:xfrm>
              <a:off x="1656578" y="3656994"/>
              <a:ext cx="23472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DS End: Primary Beam Window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D92FEC-7A10-4E0F-BF2F-9723247CA962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9463596" y="4298317"/>
              <a:ext cx="225377" cy="631647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0323E3-1F58-4631-B1C2-164A07C51149}"/>
                </a:ext>
              </a:extLst>
            </p:cNvPr>
            <p:cNvSpPr txBox="1"/>
            <p:nvPr/>
          </p:nvSpPr>
          <p:spPr>
            <a:xfrm>
              <a:off x="8777503" y="3867430"/>
              <a:ext cx="18229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Lambertsons</a:t>
              </a:r>
              <a:endParaRPr lang="en-US" sz="2200" dirty="0">
                <a:solidFill>
                  <a:srgbClr val="67676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62830E1-1F7E-4C86-A725-C300771B3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429" y="4086916"/>
              <a:ext cx="83550" cy="602156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516710-A53A-43FC-8C7C-B6E2B1DC6BB2}"/>
                </a:ext>
              </a:extLst>
            </p:cNvPr>
            <p:cNvSpPr txBox="1"/>
            <p:nvPr/>
          </p:nvSpPr>
          <p:spPr>
            <a:xfrm>
              <a:off x="7262865" y="3350363"/>
              <a:ext cx="1696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MI Wall Penetration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E7F55A-0928-4C34-8A4C-4CEB60F671F2}"/>
                </a:ext>
              </a:extLst>
            </p:cNvPr>
            <p:cNvSpPr txBox="1"/>
            <p:nvPr/>
          </p:nvSpPr>
          <p:spPr>
            <a:xfrm>
              <a:off x="2274797" y="5576570"/>
              <a:ext cx="1702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Main Injector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E0EBA9-9FCB-42FF-B1B9-CA0A9F0BE88B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3125997" y="4852441"/>
              <a:ext cx="957919" cy="724129"/>
            </a:xfrm>
            <a:prstGeom prst="straightConnector1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438E1B-D5D9-41AC-90CD-16A244202F8F}"/>
                </a:ext>
              </a:extLst>
            </p:cNvPr>
            <p:cNvSpPr txBox="1"/>
            <p:nvPr/>
          </p:nvSpPr>
          <p:spPr>
            <a:xfrm>
              <a:off x="5428592" y="3393896"/>
              <a:ext cx="1652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7676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8-degree slope, 14% grade max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34A631-20BB-43D8-AFBF-72E3EC605E9A}"/>
              </a:ext>
            </a:extLst>
          </p:cNvPr>
          <p:cNvSpPr txBox="1"/>
          <p:nvPr/>
        </p:nvSpPr>
        <p:spPr>
          <a:xfrm>
            <a:off x="8727366" y="1191676"/>
            <a:ext cx="1557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67676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Magnets</a:t>
            </a:r>
          </a:p>
          <a:p>
            <a:r>
              <a:rPr lang="en-US" sz="1600" dirty="0">
                <a:solidFill>
                  <a:srgbClr val="67676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 dipoles</a:t>
            </a:r>
          </a:p>
          <a:p>
            <a:r>
              <a:rPr lang="en-US" sz="1600" dirty="0">
                <a:solidFill>
                  <a:srgbClr val="67676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 quads</a:t>
            </a:r>
          </a:p>
          <a:p>
            <a:r>
              <a:rPr lang="en-US" sz="1600" dirty="0">
                <a:solidFill>
                  <a:srgbClr val="67676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 correctors</a:t>
            </a:r>
          </a:p>
        </p:txBody>
      </p:sp>
    </p:spTree>
    <p:extLst>
      <p:ext uri="{BB962C8B-B14F-4D97-AF65-F5344CB8AC3E}">
        <p14:creationId xmlns:p14="http://schemas.microsoft.com/office/powerpoint/2010/main" val="378636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F9FE19-5F1A-448A-9BB1-B54B4FEF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359BA-A6FC-40F0-93D8-1DA42EF9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Gollwitzer | LBNF Overview | NBI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02E45-FB42-44BA-96AF-901163CBEC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72F3F-E02E-4846-9E19-97D04EC20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19.09.22</a:t>
            </a: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7A36A287-EC7A-4EA0-9D49-604E410B5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147522"/>
              </p:ext>
            </p:extLst>
          </p:nvPr>
        </p:nvGraphicFramePr>
        <p:xfrm>
          <a:off x="524933" y="833979"/>
          <a:ext cx="5681033" cy="52410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12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455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Common Name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Source 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Nominal Strength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at 120 GeV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45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Dipoles</a:t>
                      </a: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marL="68400" marR="68400" marT="45324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761267033"/>
                  </a:ext>
                </a:extLst>
              </a:tr>
              <a:tr h="465974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RKE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Kicker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marL="68400" marR="68400" marT="45324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new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0.058 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319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ILA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MI Lambertson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NUMI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0.532 / 1.000 T 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 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18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ICA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 C Magnet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NUMI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1.003 T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 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319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IDAL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Dipole 6 m (“MI”)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new – BARC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1.003 - 1.604 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319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IDDL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Dipole 4 m (“MI”)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new – BARC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1.003 - 1.604 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925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Quadrupoles</a:t>
                      </a: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3974538047"/>
                  </a:ext>
                </a:extLst>
              </a:tr>
              <a:tr h="537272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QQD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120 quadrupole (“3Q120”)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new – BARC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9.189 - 16.546 T/m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349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QQE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60” quadrupole (“3Q60”)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new – BARC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11.135 - 17.082 T/m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 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605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Correctors</a:t>
                      </a: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3633041062"/>
                  </a:ext>
                </a:extLst>
              </a:tr>
              <a:tr h="525832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IDS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LBNF trim dipoles (“IDH”)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new - IHEP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Up to 0.365 T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1pPr>
                      <a:lvl2pPr>
                        <a:lnSpc>
                          <a:spcPct val="10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2pPr>
                      <a:lvl3pPr>
                        <a:lnSpc>
                          <a:spcPct val="10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3pPr>
                      <a:lvl4pPr>
                        <a:lnSpc>
                          <a:spcPct val="10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4pPr>
                      <a:lvl5pPr>
                        <a:lnSpc>
                          <a:spcPct val="10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Geneva" charset="0"/>
                          <a:cs typeface="Geneva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00" marR="68400" marT="2016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0806E0C-37B7-4C32-9FBA-F0AB89097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835" y="4541040"/>
            <a:ext cx="687770" cy="428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63C2B-D417-4319-A685-B5BB0D2F4BBD}"/>
              </a:ext>
            </a:extLst>
          </p:cNvPr>
          <p:cNvSpPr txBox="1"/>
          <p:nvPr/>
        </p:nvSpPr>
        <p:spPr>
          <a:xfrm>
            <a:off x="7579605" y="3877938"/>
            <a:ext cx="3701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In Kind Contributions </a:t>
            </a:r>
          </a:p>
          <a:p>
            <a:endParaRPr lang="en-US" dirty="0"/>
          </a:p>
          <a:p>
            <a:r>
              <a:rPr lang="en-US" dirty="0"/>
              <a:t>BARC of India providing main dipoles and quadrupoles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IHEP of China has provided correctors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4BEE13-C3DD-466F-832B-4CDAF114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35" y="5345343"/>
            <a:ext cx="687770" cy="458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9D1299-F2E1-4ED1-B229-84C53840F824}"/>
              </a:ext>
            </a:extLst>
          </p:cNvPr>
          <p:cNvSpPr txBox="1"/>
          <p:nvPr/>
        </p:nvSpPr>
        <p:spPr>
          <a:xfrm>
            <a:off x="7579604" y="1079567"/>
            <a:ext cx="3701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beamline design is based upon the successful </a:t>
            </a:r>
            <a:r>
              <a:rPr lang="en-US" dirty="0" err="1"/>
              <a:t>NuMI</a:t>
            </a:r>
            <a:r>
              <a:rPr lang="en-US" dirty="0"/>
              <a:t> proton design. </a:t>
            </a:r>
          </a:p>
          <a:p>
            <a:endParaRPr lang="en-US" dirty="0"/>
          </a:p>
          <a:p>
            <a:r>
              <a:rPr lang="en-US" dirty="0"/>
              <a:t>Magnet designs are based upon successful Fermilab magnet designs</a:t>
            </a:r>
          </a:p>
          <a:p>
            <a:endParaRPr lang="en-US" dirty="0"/>
          </a:p>
          <a:p>
            <a:r>
              <a:rPr lang="en-US" dirty="0"/>
              <a:t>Kicker prototype work is in progress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1990ED-2E7B-425C-BF1A-F50488BEC7F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279615" y="3139807"/>
            <a:ext cx="612220" cy="16152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081B64-FC40-4347-8A96-DAE5DAA13B9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279615" y="3635567"/>
            <a:ext cx="612220" cy="111953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141FD-A713-4F8D-9078-D92AFEF7845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279615" y="4351565"/>
            <a:ext cx="612220" cy="40353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C8EC99-FD51-4367-B741-4BFB4164960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79615" y="4755101"/>
            <a:ext cx="612220" cy="1036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E559C9-D320-4F64-BFBC-A5A0E1FA33F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279615" y="5574457"/>
            <a:ext cx="612220" cy="22911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61328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ransi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8bc35f11-cb67-4295-b540-2f46a5c40afb" xsi:nil="true"/>
    <Primary_x0020_editor xmlns="8bc35f11-cb67-4295-b540-2f46a5c40afb">
      <UserInfo>
        <DisplayName/>
        <AccountId xsi:nil="true"/>
        <AccountType/>
      </UserInfo>
    </Primary_x0020_editor>
    <DocDB_x0020_No_x002e_ xmlns="8bc35f11-cb67-4295-b540-2f46a5c40af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AF926BAB97E498F641897A664470E" ma:contentTypeVersion="62" ma:contentTypeDescription="Create a new document." ma:contentTypeScope="" ma:versionID="c33078e172d4d1b4a254dbef1ccf8fcb">
  <xsd:schema xmlns:xsd="http://www.w3.org/2001/XMLSchema" xmlns:xs="http://www.w3.org/2001/XMLSchema" xmlns:p="http://schemas.microsoft.com/office/2006/metadata/properties" xmlns:ns2="3427cf1b-08f6-4349-98e1-9c40df501855" xmlns:ns3="8bc35f11-cb67-4295-b540-2f46a5c40afb" xmlns:ns4="83471fc0-520e-459e-b550-e6351e8fd429" targetNamespace="http://schemas.microsoft.com/office/2006/metadata/properties" ma:root="true" ma:fieldsID="c6350f67fad3e1d6dd124f0724dc61c7" ns2:_="" ns3:_="" ns4:_="">
    <xsd:import namespace="3427cf1b-08f6-4349-98e1-9c40df501855"/>
    <xsd:import namespace="8bc35f11-cb67-4295-b540-2f46a5c40afb"/>
    <xsd:import namespace="83471fc0-520e-459e-b550-e6351e8fd42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rimary_x0020_editor" minOccurs="0"/>
                <xsd:element ref="ns4:SharedWithUsers" minOccurs="0"/>
                <xsd:element ref="ns4:SharedWithDetails" minOccurs="0"/>
                <xsd:element ref="ns3:DocDB_x0020_No_x002e_" minOccurs="0"/>
                <xsd:element ref="ns3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7cf1b-08f6-4349-98e1-9c40df5018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5f11-cb67-4295-b540-2f46a5c40afb" elementFormDefault="qualified">
    <xsd:import namespace="http://schemas.microsoft.com/office/2006/documentManagement/types"/>
    <xsd:import namespace="http://schemas.microsoft.com/office/infopath/2007/PartnerControls"/>
    <xsd:element name="Primary_x0020_editor" ma:index="11" nillable="true" ma:displayName="Primary editor" ma:list="UserInfo" ma:SearchPeopleOnly="false" ma:SharePointGroup="0" ma:internalName="Primary_x0020_edito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DB_x0020_No_x002e_" ma:index="14" nillable="true" ma:displayName="DocDB No." ma:internalName="DocDB_x0020_No_x002e_">
      <xsd:simpleType>
        <xsd:restriction base="dms:Text">
          <xsd:maxLength value="255"/>
        </xsd:restriction>
      </xsd:simpleType>
    </xsd:element>
    <xsd:element name="Comment" ma:index="15" nillable="true" ma:displayName="Comment" ma:internalName="Commen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71fc0-520e-459e-b550-e6351e8fd4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CED3F2-6490-4972-9548-8DAF0F09DF8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21AB8FB-521F-436B-8DB8-AF19661E6E7B}">
  <ds:schemaRefs>
    <ds:schemaRef ds:uri="http://purl.org/dc/terms/"/>
    <ds:schemaRef ds:uri="83471fc0-520e-459e-b550-e6351e8fd429"/>
    <ds:schemaRef ds:uri="3427cf1b-08f6-4349-98e1-9c40df50185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bc35f11-cb67-4295-b540-2f46a5c40af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D563FDA-7B33-499E-8ED2-299FF7A493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27cf1b-08f6-4349-98e1-9c40df501855"/>
    <ds:schemaRef ds:uri="8bc35f11-cb67-4295-b540-2f46a5c40afb"/>
    <ds:schemaRef ds:uri="83471fc0-520e-459e-b550-e6351e8fd4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8464</TotalTime>
  <Words>1359</Words>
  <Application>Microsoft Office PowerPoint</Application>
  <PresentationFormat>Widescreen</PresentationFormat>
  <Paragraphs>386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Helvetica</vt:lpstr>
      <vt:lpstr>Lucida Grande</vt:lpstr>
      <vt:lpstr>Times New Roman</vt:lpstr>
      <vt:lpstr>LBNF Template_051215</vt:lpstr>
      <vt:lpstr>LBNF Content-Footer Theme</vt:lpstr>
      <vt:lpstr>Transition Slide</vt:lpstr>
      <vt:lpstr>LBNF Overview</vt:lpstr>
      <vt:lpstr>Outline</vt:lpstr>
      <vt:lpstr>Overview </vt:lpstr>
      <vt:lpstr>LBNF at Fermilab Site</vt:lpstr>
      <vt:lpstr>LBNF Beamline</vt:lpstr>
      <vt:lpstr>Beamline</vt:lpstr>
      <vt:lpstr>Proton Beam Enclosure</vt:lpstr>
      <vt:lpstr>Primary Beam Delivery</vt:lpstr>
      <vt:lpstr>Magnets</vt:lpstr>
      <vt:lpstr>Target Hall – Beamline Components</vt:lpstr>
      <vt:lpstr>Target Station Beamline Components</vt:lpstr>
      <vt:lpstr>Target Hall – Shielding</vt:lpstr>
      <vt:lpstr>Radiation Safety</vt:lpstr>
      <vt:lpstr>Target Hall – Cooling &amp; Remote Handling</vt:lpstr>
      <vt:lpstr>Removal of Heat</vt:lpstr>
      <vt:lpstr>Remote Handling and Work Cell</vt:lpstr>
      <vt:lpstr>Support Rooms (Target Complex)</vt:lpstr>
      <vt:lpstr>Decay Volume</vt:lpstr>
      <vt:lpstr>Window between Target Shield Pile and Decay Volume</vt:lpstr>
      <vt:lpstr>Absorber Complex</vt:lpstr>
      <vt:lpstr>Hadron Absorber</vt:lpstr>
      <vt:lpstr>Instrumentation</vt:lpstr>
      <vt:lpstr>Schedule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Keith E Gollwitzer</cp:lastModifiedBy>
  <cp:revision>84</cp:revision>
  <cp:lastPrinted>2015-05-22T11:54:13Z</cp:lastPrinted>
  <dcterms:created xsi:type="dcterms:W3CDTF">2015-04-30T14:29:22Z</dcterms:created>
  <dcterms:modified xsi:type="dcterms:W3CDTF">2022-09-18T15:44:14Z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0x0101004C9AF926BAB97E498F641897A664470E</vt:lpwstr>
  </property>
</Properties>
</file>