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6" r:id="rId3"/>
    <p:sldId id="318" r:id="rId4"/>
    <p:sldId id="323" r:id="rId5"/>
    <p:sldId id="324" r:id="rId6"/>
    <p:sldId id="321" r:id="rId7"/>
    <p:sldId id="322" r:id="rId8"/>
    <p:sldId id="295" r:id="rId9"/>
    <p:sldId id="336" r:id="rId10"/>
    <p:sldId id="297" r:id="rId11"/>
    <p:sldId id="334" r:id="rId12"/>
    <p:sldId id="335" r:id="rId13"/>
    <p:sldId id="333" r:id="rId14"/>
    <p:sldId id="317" r:id="rId15"/>
    <p:sldId id="328" r:id="rId16"/>
    <p:sldId id="302" r:id="rId17"/>
    <p:sldId id="300" r:id="rId18"/>
    <p:sldId id="303" r:id="rId19"/>
    <p:sldId id="330" r:id="rId20"/>
    <p:sldId id="331" r:id="rId21"/>
    <p:sldId id="332" r:id="rId22"/>
    <p:sldId id="298" r:id="rId23"/>
    <p:sldId id="299" r:id="rId24"/>
    <p:sldId id="305" r:id="rId25"/>
    <p:sldId id="337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40FF"/>
    <a:srgbClr val="0432FF"/>
    <a:srgbClr val="000000"/>
    <a:srgbClr val="01FFFF"/>
    <a:srgbClr val="FFFB00"/>
    <a:srgbClr val="FF544F"/>
    <a:srgbClr val="4ACA75"/>
    <a:srgbClr val="E0E0E0"/>
    <a:srgbClr val="FF5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50067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552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Protons</a:t>
            </a:r>
            <a:r>
              <a:rPr lang="en-US" baseline="0"/>
              <a:t> Delivered BNB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'NuMI&amp;BNB'!$C$30:$C$31</c:f>
              <c:strCache>
                <c:ptCount val="2"/>
                <c:pt idx="1">
                  <c:v>desgin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20"/>
            <c:spPr>
              <a:solidFill>
                <a:srgbClr val="FF0000"/>
              </a:solidFill>
              <a:ln w="25400">
                <a:noFill/>
              </a:ln>
              <a:effectLst/>
            </c:spPr>
          </c:marker>
          <c:cat>
            <c:strRef>
              <c:f>'NuMI&amp;BNB'!$B$38:$B$43</c:f>
              <c:strCache>
                <c:ptCount val="6"/>
                <c:pt idx="0">
                  <c:v>FY2017</c:v>
                </c:pt>
                <c:pt idx="1">
                  <c:v>FY2018</c:v>
                </c:pt>
                <c:pt idx="2">
                  <c:v>FY2019</c:v>
                </c:pt>
                <c:pt idx="3">
                  <c:v>FY2020</c:v>
                </c:pt>
                <c:pt idx="4">
                  <c:v>FY2021</c:v>
                </c:pt>
                <c:pt idx="5">
                  <c:v>FY2022</c:v>
                </c:pt>
              </c:strCache>
            </c:strRef>
          </c:cat>
          <c:val>
            <c:numRef>
              <c:f>'NuMI&amp;BNB'!$C$38:$C$43</c:f>
              <c:numCache>
                <c:formatCode>0.00E+00</c:formatCode>
                <c:ptCount val="6"/>
                <c:pt idx="0">
                  <c:v>4.3E+20</c:v>
                </c:pt>
                <c:pt idx="1">
                  <c:v>3.25E+20</c:v>
                </c:pt>
                <c:pt idx="2">
                  <c:v>3.5E+20</c:v>
                </c:pt>
                <c:pt idx="3">
                  <c:v>2.9E+20</c:v>
                </c:pt>
                <c:pt idx="4">
                  <c:v>2.9E+20</c:v>
                </c:pt>
                <c:pt idx="5">
                  <c:v>3.45E+20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C1-C248-8D3C-31F4C2BED666}"/>
            </c:ext>
          </c:extLst>
        </c:ser>
        <c:ser>
          <c:idx val="1"/>
          <c:order val="1"/>
          <c:tx>
            <c:strRef>
              <c:f>'NuMI&amp;BNB'!$D$30:$D$31</c:f>
              <c:strCache>
                <c:ptCount val="2"/>
                <c:pt idx="1">
                  <c:v>delivered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20"/>
            <c:spPr>
              <a:solidFill>
                <a:schemeClr val="tx1"/>
              </a:solidFill>
              <a:ln w="25400">
                <a:noFill/>
              </a:ln>
              <a:effectLst/>
            </c:spPr>
          </c:marker>
          <c:cat>
            <c:strRef>
              <c:f>'NuMI&amp;BNB'!$B$38:$B$43</c:f>
              <c:strCache>
                <c:ptCount val="6"/>
                <c:pt idx="0">
                  <c:v>FY2017</c:v>
                </c:pt>
                <c:pt idx="1">
                  <c:v>FY2018</c:v>
                </c:pt>
                <c:pt idx="2">
                  <c:v>FY2019</c:v>
                </c:pt>
                <c:pt idx="3">
                  <c:v>FY2020</c:v>
                </c:pt>
                <c:pt idx="4">
                  <c:v>FY2021</c:v>
                </c:pt>
                <c:pt idx="5">
                  <c:v>FY2022</c:v>
                </c:pt>
              </c:strCache>
            </c:strRef>
          </c:cat>
          <c:val>
            <c:numRef>
              <c:f>'NuMI&amp;BNB'!$D$38:$D$43</c:f>
              <c:numCache>
                <c:formatCode>0.00E+00</c:formatCode>
                <c:ptCount val="6"/>
                <c:pt idx="0">
                  <c:v>3.3E+20</c:v>
                </c:pt>
                <c:pt idx="1">
                  <c:v>3.25E+20</c:v>
                </c:pt>
                <c:pt idx="2">
                  <c:v>3.65E+20</c:v>
                </c:pt>
                <c:pt idx="3">
                  <c:v>1.95E+20</c:v>
                </c:pt>
                <c:pt idx="4">
                  <c:v>2.15E+20</c:v>
                </c:pt>
                <c:pt idx="5">
                  <c:v>3.24E+20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C1-C248-8D3C-31F4C2BED666}"/>
            </c:ext>
          </c:extLst>
        </c:ser>
        <c:ser>
          <c:idx val="2"/>
          <c:order val="2"/>
          <c:tx>
            <c:strRef>
              <c:f>'NuMI&amp;BNB'!$E$31</c:f>
              <c:strCache>
                <c:ptCount val="1"/>
                <c:pt idx="0">
                  <c:v>base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20"/>
            <c:spPr>
              <a:solidFill>
                <a:srgbClr val="0000FF"/>
              </a:solidFill>
              <a:ln w="12700">
                <a:noFill/>
              </a:ln>
              <a:effectLst/>
            </c:spPr>
          </c:marker>
          <c:cat>
            <c:strRef>
              <c:f>'NuMI&amp;BNB'!$B$38:$B$43</c:f>
              <c:strCache>
                <c:ptCount val="6"/>
                <c:pt idx="0">
                  <c:v>FY2017</c:v>
                </c:pt>
                <c:pt idx="1">
                  <c:v>FY2018</c:v>
                </c:pt>
                <c:pt idx="2">
                  <c:v>FY2019</c:v>
                </c:pt>
                <c:pt idx="3">
                  <c:v>FY2020</c:v>
                </c:pt>
                <c:pt idx="4">
                  <c:v>FY2021</c:v>
                </c:pt>
                <c:pt idx="5">
                  <c:v>FY2022</c:v>
                </c:pt>
              </c:strCache>
            </c:strRef>
          </c:cat>
          <c:val>
            <c:numRef>
              <c:f>'NuMI&amp;BNB'!$E$38:$E$43</c:f>
              <c:numCache>
                <c:formatCode>0.00E+00</c:formatCode>
                <c:ptCount val="6"/>
                <c:pt idx="0">
                  <c:v>3E+20</c:v>
                </c:pt>
                <c:pt idx="1">
                  <c:v>2.15E+20</c:v>
                </c:pt>
                <c:pt idx="2">
                  <c:v>2.45E+20</c:v>
                </c:pt>
                <c:pt idx="3">
                  <c:v>1.8E+20</c:v>
                </c:pt>
                <c:pt idx="4">
                  <c:v>1.95E+20</c:v>
                </c:pt>
                <c:pt idx="5">
                  <c:v>2.4E+20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C1-C248-8D3C-31F4C2BED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3693528"/>
        <c:axId val="523689264"/>
      </c:lineChart>
      <c:catAx>
        <c:axId val="52369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89264"/>
        <c:crosses val="autoZero"/>
        <c:auto val="1"/>
        <c:lblAlgn val="ctr"/>
        <c:lblOffset val="100"/>
        <c:tickLblSkip val="1"/>
        <c:noMultiLvlLbl val="0"/>
      </c:catAx>
      <c:valAx>
        <c:axId val="52368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9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7346" y="5294179"/>
            <a:ext cx="4452282" cy="1331288"/>
          </a:xfrm>
        </p:spPr>
        <p:txBody>
          <a:bodyPr/>
          <a:lstStyle/>
          <a:p>
            <a:r>
              <a:rPr lang="en-US" sz="1800" dirty="0"/>
              <a:t>Katsuya </a:t>
            </a:r>
            <a:r>
              <a:rPr lang="en-US" sz="1800" dirty="0" err="1"/>
              <a:t>Yonehara</a:t>
            </a:r>
            <a:r>
              <a:rPr lang="en-US" sz="1800" dirty="0"/>
              <a:t> </a:t>
            </a:r>
          </a:p>
          <a:p>
            <a:r>
              <a:rPr lang="en-US" sz="1800" dirty="0"/>
              <a:t>NBI 2022, Abingdon, UK</a:t>
            </a:r>
          </a:p>
          <a:p>
            <a:r>
              <a:rPr lang="en-US" sz="1800" dirty="0"/>
              <a:t>September 19, 2022</a:t>
            </a:r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7150" y="4010962"/>
            <a:ext cx="8220867" cy="1495358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Recent Fermilab Neutrino beam operations</a:t>
            </a:r>
          </a:p>
          <a:p>
            <a:pPr algn="just"/>
            <a:r>
              <a:rPr lang="en-US" sz="2000" dirty="0"/>
              <a:t>(Booster Neutrino Beam and Neutrinos at the Main Injector)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8F612E-0D86-8F4E-B451-51E8756D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Accelerator Improvement Plan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CAB6-9A55-8649-BDAD-EB0CF713E8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BB37F-EBF6-6A42-81FC-87F8AF757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B1F2C-F8EB-2D46-9F4C-8325344A4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F9BD6-B6CE-424F-A79E-63B62C253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2" y="739036"/>
            <a:ext cx="3098800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CC8B0-E66E-534C-B61C-5CEBCB92CA9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4401093"/>
            <a:ext cx="804672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2BAB6-2EFB-C54F-B0C3-47B0924FA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033" y="1468700"/>
            <a:ext cx="5395219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BC10F7-3ECC-E94C-AF2D-59676A19E70F}"/>
              </a:ext>
            </a:extLst>
          </p:cNvPr>
          <p:cNvSpPr txBox="1"/>
          <p:nvPr/>
        </p:nvSpPr>
        <p:spPr>
          <a:xfrm>
            <a:off x="771998" y="3267439"/>
            <a:ext cx="1855188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Main injector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A707CE-22BA-6E4F-96FD-7F9EBCBE1D1F}"/>
              </a:ext>
            </a:extLst>
          </p:cNvPr>
          <p:cNvSpPr>
            <a:spLocks noChangeAspect="1"/>
          </p:cNvSpPr>
          <p:nvPr/>
        </p:nvSpPr>
        <p:spPr>
          <a:xfrm>
            <a:off x="2136914" y="2186609"/>
            <a:ext cx="91440" cy="9144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B72BD5-7B09-BB4C-A96A-A9F26AAF1752}"/>
              </a:ext>
            </a:extLst>
          </p:cNvPr>
          <p:cNvSpPr>
            <a:spLocks noChangeAspect="1"/>
          </p:cNvSpPr>
          <p:nvPr/>
        </p:nvSpPr>
        <p:spPr>
          <a:xfrm>
            <a:off x="1424610" y="1096620"/>
            <a:ext cx="91440" cy="9144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455BF-0DA0-9148-B574-9A4EEC7C8C09}"/>
              </a:ext>
            </a:extLst>
          </p:cNvPr>
          <p:cNvSpPr txBox="1"/>
          <p:nvPr/>
        </p:nvSpPr>
        <p:spPr>
          <a:xfrm>
            <a:off x="2297927" y="2023607"/>
            <a:ext cx="76469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96A3E-6166-E246-A47E-255A7E7FC8F5}"/>
              </a:ext>
            </a:extLst>
          </p:cNvPr>
          <p:cNvSpPr txBox="1"/>
          <p:nvPr/>
        </p:nvSpPr>
        <p:spPr>
          <a:xfrm>
            <a:off x="291715" y="1070891"/>
            <a:ext cx="104753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Absorber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1408E4-CB48-BC47-A636-F4C170176608}"/>
              </a:ext>
            </a:extLst>
          </p:cNvPr>
          <p:cNvSpPr txBox="1"/>
          <p:nvPr/>
        </p:nvSpPr>
        <p:spPr>
          <a:xfrm>
            <a:off x="786030" y="4314942"/>
            <a:ext cx="386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Layout of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EEEAD9-0F07-B64A-9C9B-23D30E9F0627}"/>
              </a:ext>
            </a:extLst>
          </p:cNvPr>
          <p:cNvSpPr txBox="1"/>
          <p:nvPr/>
        </p:nvSpPr>
        <p:spPr>
          <a:xfrm>
            <a:off x="3547656" y="1074264"/>
            <a:ext cx="3047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beam parameter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DBCD4-7DB1-A946-83C6-840F6F5F3512}"/>
              </a:ext>
            </a:extLst>
          </p:cNvPr>
          <p:cNvSpPr/>
          <p:nvPr/>
        </p:nvSpPr>
        <p:spPr>
          <a:xfrm>
            <a:off x="7391773" y="1479363"/>
            <a:ext cx="1391479" cy="241677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39924B-6C20-884B-A344-AF46A9EA4D24}"/>
              </a:ext>
            </a:extLst>
          </p:cNvPr>
          <p:cNvSpPr txBox="1"/>
          <p:nvPr/>
        </p:nvSpPr>
        <p:spPr>
          <a:xfrm>
            <a:off x="7109423" y="1056293"/>
            <a:ext cx="195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Present target goal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53482-AD26-5D90-D3B9-D63F681F0E2A}"/>
              </a:ext>
            </a:extLst>
          </p:cNvPr>
          <p:cNvSpPr txBox="1"/>
          <p:nvPr/>
        </p:nvSpPr>
        <p:spPr>
          <a:xfrm>
            <a:off x="3462608" y="681881"/>
            <a:ext cx="513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Present </a:t>
            </a:r>
            <a:r>
              <a:rPr lang="en-US" sz="2000" dirty="0" err="1"/>
              <a:t>NuMI</a:t>
            </a:r>
            <a:r>
              <a:rPr lang="en-US" sz="2000" dirty="0"/>
              <a:t> beam record 895 kW in July 2022</a:t>
            </a:r>
          </a:p>
        </p:txBody>
      </p:sp>
    </p:spTree>
    <p:extLst>
      <p:ext uri="{BB962C8B-B14F-4D97-AF65-F5344CB8AC3E}">
        <p14:creationId xmlns:p14="http://schemas.microsoft.com/office/powerpoint/2010/main" val="260749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5BE19D-5625-10ED-D6E5-061B85B6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POT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96D0-CA62-DA44-BC1A-4F8C7ACD8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AFC38-1F16-8863-9EA7-809B718CA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94FC-0814-0726-2B2E-40A328F5D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AA4EA-903F-97BA-F365-C48A67B5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882650"/>
            <a:ext cx="7632700" cy="5092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0C9C63-5E82-F036-2938-B4EFB15D1782}"/>
              </a:ext>
            </a:extLst>
          </p:cNvPr>
          <p:cNvSpPr/>
          <p:nvPr/>
        </p:nvSpPr>
        <p:spPr>
          <a:xfrm>
            <a:off x="4840357" y="1218431"/>
            <a:ext cx="1716487" cy="3150705"/>
          </a:xfrm>
          <a:prstGeom prst="rect">
            <a:avLst/>
          </a:prstGeom>
          <a:solidFill>
            <a:schemeClr val="accent4">
              <a:lumMod val="20000"/>
              <a:lumOff val="80000"/>
              <a:alpha val="300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ABCF39-FC3A-BEEE-8946-C3FDC5DD8425}"/>
              </a:ext>
            </a:extLst>
          </p:cNvPr>
          <p:cNvSpPr/>
          <p:nvPr/>
        </p:nvSpPr>
        <p:spPr>
          <a:xfrm>
            <a:off x="6556845" y="1228370"/>
            <a:ext cx="1722452" cy="3150705"/>
          </a:xfrm>
          <a:prstGeom prst="rect">
            <a:avLst/>
          </a:prstGeom>
          <a:solidFill>
            <a:schemeClr val="tx2">
              <a:lumMod val="40000"/>
              <a:lumOff val="60000"/>
              <a:alpha val="300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F1529-13C4-19DC-48DF-EFA94ED1C1D0}"/>
              </a:ext>
            </a:extLst>
          </p:cNvPr>
          <p:cNvSpPr txBox="1"/>
          <p:nvPr/>
        </p:nvSpPr>
        <p:spPr>
          <a:xfrm>
            <a:off x="2168842" y="2683562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kW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F8A20-F24A-CB31-B87C-5FB3D67A734E}"/>
              </a:ext>
            </a:extLst>
          </p:cNvPr>
          <p:cNvSpPr txBox="1"/>
          <p:nvPr/>
        </p:nvSpPr>
        <p:spPr>
          <a:xfrm>
            <a:off x="4963567" y="1898373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kW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9BAB7-2B9C-1633-C6EB-7C40F1B26F23}"/>
              </a:ext>
            </a:extLst>
          </p:cNvPr>
          <p:cNvSpPr txBox="1"/>
          <p:nvPr/>
        </p:nvSpPr>
        <p:spPr>
          <a:xfrm>
            <a:off x="6929147" y="2683563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900+ kW</a:t>
            </a:r>
          </a:p>
        </p:txBody>
      </p:sp>
    </p:spTree>
    <p:extLst>
      <p:ext uri="{BB962C8B-B14F-4D97-AF65-F5344CB8AC3E}">
        <p14:creationId xmlns:p14="http://schemas.microsoft.com/office/powerpoint/2010/main" val="242664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835CA-D6B3-74F9-123B-94B9F2C4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2013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5EBFC-074F-90D9-5764-62F27CFFA3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31750-FD07-ED21-8495-A8CFA3FFC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F5C8E-773E-43A8-D48D-137F53E13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5482C-DC82-6AA4-7B04-9F908601E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0450"/>
            <a:ext cx="7620000" cy="4737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D4D7F8-D580-675D-5954-C429AE511CB0}"/>
              </a:ext>
            </a:extLst>
          </p:cNvPr>
          <p:cNvSpPr/>
          <p:nvPr/>
        </p:nvSpPr>
        <p:spPr>
          <a:xfrm>
            <a:off x="1908313" y="1060450"/>
            <a:ext cx="2087217" cy="407808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A23B4-9EEF-AF4A-CCF0-9C837781A154}"/>
              </a:ext>
            </a:extLst>
          </p:cNvPr>
          <p:cNvSpPr/>
          <p:nvPr/>
        </p:nvSpPr>
        <p:spPr>
          <a:xfrm>
            <a:off x="3995530" y="1060450"/>
            <a:ext cx="1361661" cy="4078080"/>
          </a:xfrm>
          <a:prstGeom prst="rect">
            <a:avLst/>
          </a:prstGeom>
          <a:solidFill>
            <a:schemeClr val="accent4">
              <a:lumMod val="40000"/>
              <a:lumOff val="60000"/>
              <a:alpha val="2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0D6997-00FC-1436-78AE-A979631BEF91}"/>
              </a:ext>
            </a:extLst>
          </p:cNvPr>
          <p:cNvSpPr/>
          <p:nvPr/>
        </p:nvSpPr>
        <p:spPr>
          <a:xfrm>
            <a:off x="5357192" y="1060450"/>
            <a:ext cx="725556" cy="4078080"/>
          </a:xfrm>
          <a:prstGeom prst="rect">
            <a:avLst/>
          </a:prstGeom>
          <a:solidFill>
            <a:schemeClr val="tx2">
              <a:lumMod val="40000"/>
              <a:lumOff val="60000"/>
              <a:alpha val="2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27F49F-CCB5-551C-655D-6A7623C83838}"/>
              </a:ext>
            </a:extLst>
          </p:cNvPr>
          <p:cNvSpPr/>
          <p:nvPr/>
        </p:nvSpPr>
        <p:spPr>
          <a:xfrm>
            <a:off x="6082746" y="1060450"/>
            <a:ext cx="2027583" cy="4078080"/>
          </a:xfrm>
          <a:prstGeom prst="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E2EDD4-03AB-8AFD-3F30-BE186B3EB86C}"/>
              </a:ext>
            </a:extLst>
          </p:cNvPr>
          <p:cNvSpPr txBox="1"/>
          <p:nvPr/>
        </p:nvSpPr>
        <p:spPr>
          <a:xfrm rot="16200000">
            <a:off x="5579610" y="3546036"/>
            <a:ext cx="1622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“COVID 19”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A6C52B-6895-BAFE-7FAF-97C53A9649BC}"/>
              </a:ext>
            </a:extLst>
          </p:cNvPr>
          <p:cNvCxnSpPr/>
          <p:nvPr/>
        </p:nvCxnSpPr>
        <p:spPr>
          <a:xfrm>
            <a:off x="1908313" y="2405270"/>
            <a:ext cx="3448878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A578AF-0132-48E6-13F8-E2137D0A2CCB}"/>
              </a:ext>
            </a:extLst>
          </p:cNvPr>
          <p:cNvSpPr txBox="1"/>
          <p:nvPr/>
        </p:nvSpPr>
        <p:spPr>
          <a:xfrm>
            <a:off x="2720641" y="1874738"/>
            <a:ext cx="216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kW TARGET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B18E90-FFC8-5FD5-5347-6D19458E9067}"/>
              </a:ext>
            </a:extLst>
          </p:cNvPr>
          <p:cNvCxnSpPr>
            <a:cxnSpLocks/>
          </p:cNvCxnSpPr>
          <p:nvPr/>
        </p:nvCxnSpPr>
        <p:spPr>
          <a:xfrm>
            <a:off x="5372098" y="2405270"/>
            <a:ext cx="2738231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6FADB7C-9A73-C0D6-4426-428014711BA6}"/>
              </a:ext>
            </a:extLst>
          </p:cNvPr>
          <p:cNvSpPr txBox="1"/>
          <p:nvPr/>
        </p:nvSpPr>
        <p:spPr>
          <a:xfrm>
            <a:off x="5581119" y="2473838"/>
            <a:ext cx="2320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900+ kW 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952A5D-2035-CD26-2014-C9C42E9CEA8D}"/>
              </a:ext>
            </a:extLst>
          </p:cNvPr>
          <p:cNvSpPr txBox="1"/>
          <p:nvPr/>
        </p:nvSpPr>
        <p:spPr>
          <a:xfrm>
            <a:off x="4023491" y="4261368"/>
            <a:ext cx="1365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MET02</a:t>
            </a:r>
          </a:p>
          <a:p>
            <a:r>
              <a:rPr lang="en-US" sz="1600" dirty="0"/>
              <a:t>(POT 1.18E21)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BC10C5-F123-D796-75E5-B0B83E20083E}"/>
              </a:ext>
            </a:extLst>
          </p:cNvPr>
          <p:cNvSpPr txBox="1"/>
          <p:nvPr/>
        </p:nvSpPr>
        <p:spPr>
          <a:xfrm>
            <a:off x="2254824" y="2673232"/>
            <a:ext cx="1365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MET01</a:t>
            </a:r>
          </a:p>
          <a:p>
            <a:r>
              <a:rPr lang="en-US" sz="1600" dirty="0"/>
              <a:t>(POT 1.01E21)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C1CCFE-C160-8258-24F5-FA4BDA40E212}"/>
              </a:ext>
            </a:extLst>
          </p:cNvPr>
          <p:cNvSpPr txBox="1"/>
          <p:nvPr/>
        </p:nvSpPr>
        <p:spPr>
          <a:xfrm>
            <a:off x="5146811" y="1289963"/>
            <a:ext cx="1365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MET03</a:t>
            </a:r>
          </a:p>
          <a:p>
            <a:r>
              <a:rPr lang="en-US" sz="1600" dirty="0"/>
              <a:t>(POT 0.56E21)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1BFE74-F9FC-1EB8-55B6-B11173CCF9D7}"/>
              </a:ext>
            </a:extLst>
          </p:cNvPr>
          <p:cNvSpPr txBox="1"/>
          <p:nvPr/>
        </p:nvSpPr>
        <p:spPr>
          <a:xfrm>
            <a:off x="6553000" y="4384162"/>
            <a:ext cx="1365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MET05</a:t>
            </a:r>
          </a:p>
          <a:p>
            <a:r>
              <a:rPr lang="en-US" sz="1600" dirty="0"/>
              <a:t>(POT 1.23E21)</a:t>
            </a:r>
          </a:p>
        </p:txBody>
      </p:sp>
    </p:spTree>
    <p:extLst>
      <p:ext uri="{BB962C8B-B14F-4D97-AF65-F5344CB8AC3E}">
        <p14:creationId xmlns:p14="http://schemas.microsoft.com/office/powerpoint/2010/main" val="379626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C6AE0B-59FD-172D-27B0-E0F3E75E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MET-05: Total POT 1.23e21 for 3-years operation, no issue</a:t>
            </a:r>
          </a:p>
          <a:p>
            <a:r>
              <a:rPr lang="en-US" dirty="0"/>
              <a:t>MET-06: Installed in the 2022 summer shutdown</a:t>
            </a:r>
          </a:p>
          <a:p>
            <a:r>
              <a:rPr lang="en-US" dirty="0"/>
              <a:t>MET-07: Fabrication in progress</a:t>
            </a:r>
          </a:p>
          <a:p>
            <a:r>
              <a:rPr lang="en-US" dirty="0"/>
              <a:t>PH1-03: Total POT 2.36e21 for 5-years operation, replaced in 2020 to upgrade 1-MW capable horn</a:t>
            </a:r>
          </a:p>
          <a:p>
            <a:r>
              <a:rPr lang="en-US" dirty="0"/>
              <a:t>PH1-04: spare, 700 kW capable</a:t>
            </a:r>
          </a:p>
          <a:p>
            <a:r>
              <a:rPr lang="en-US" dirty="0"/>
              <a:t>PH1-05: 1-MW horn using now, Total POT 1e21 for 2-years operation</a:t>
            </a:r>
          </a:p>
          <a:p>
            <a:r>
              <a:rPr lang="en-US" dirty="0"/>
              <a:t>PH1-06: spare</a:t>
            </a:r>
          </a:p>
          <a:p>
            <a:r>
              <a:rPr lang="en-US" dirty="0"/>
              <a:t>PH2-02: Total POT &gt; 5e21 for 12-years operation, replaced in 2020 due to water leak</a:t>
            </a:r>
          </a:p>
          <a:p>
            <a:r>
              <a:rPr lang="en-US" dirty="0"/>
              <a:t>PH2-04: use now, total POT 1e21 for 2-years operation</a:t>
            </a:r>
          </a:p>
          <a:p>
            <a:r>
              <a:rPr lang="en-US" dirty="0"/>
              <a:t>PH2-03: spare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3B37D9-737C-7226-934D-8ABF7D55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of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4FE94-784E-478A-831B-CF82610DA2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3AC5D-B03C-6708-8AB1-BD3E7DB50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F1EA1-8EA2-66D4-81B5-0BAB5527B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2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9B42C-C19D-524C-99C2-24729A7D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1-MW horn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46230-D4BC-E149-BBFB-9DEAEDAC2D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92910-3088-BD44-B779-8847C3742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4FCE2-53A3-7646-89E1-136EE41CA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F516A-3D0C-E049-9BEA-719A63FE6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266" y="2868817"/>
            <a:ext cx="6063913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78A73-A190-2141-8874-0270EDF8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5" y="2411617"/>
            <a:ext cx="2445679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6A3AC-F1EC-744D-B786-6012CF80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22" y="110914"/>
            <a:ext cx="2842711" cy="2560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476B86-CC89-634B-AC80-EC3E00249566}"/>
              </a:ext>
            </a:extLst>
          </p:cNvPr>
          <p:cNvSpPr txBox="1"/>
          <p:nvPr/>
        </p:nvSpPr>
        <p:spPr>
          <a:xfrm>
            <a:off x="303049" y="5594218"/>
            <a:ext cx="2331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Downstream 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FFE7C-1A64-3443-B4B2-336CD194FEA8}"/>
              </a:ext>
            </a:extLst>
          </p:cNvPr>
          <p:cNvSpPr txBox="1"/>
          <p:nvPr/>
        </p:nvSpPr>
        <p:spPr>
          <a:xfrm>
            <a:off x="0" y="837737"/>
            <a:ext cx="5675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Peak horn current 200 kA, 2.3 </a:t>
            </a:r>
            <a:r>
              <a:rPr lang="en-US" sz="2000" dirty="0" err="1"/>
              <a:t>ms</a:t>
            </a:r>
            <a:r>
              <a:rPr lang="en-US" sz="2000" dirty="0"/>
              <a:t> (half sin wave)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Convectional air flow on a </a:t>
            </a:r>
            <a:r>
              <a:rPr lang="en-US" sz="2000" dirty="0" err="1"/>
              <a:t>stripline</a:t>
            </a:r>
            <a:r>
              <a:rPr lang="en-US" sz="2000" dirty="0"/>
              <a:t> for 1-MW through air-diverter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E5B83-12A8-4343-8876-AA0E69411E67}"/>
              </a:ext>
            </a:extLst>
          </p:cNvPr>
          <p:cNvSpPr txBox="1"/>
          <p:nvPr/>
        </p:nvSpPr>
        <p:spPr>
          <a:xfrm>
            <a:off x="5675243" y="5363385"/>
            <a:ext cx="160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Air diverter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4EF5B5-7331-8540-A339-A2BCFDFD8412}"/>
              </a:ext>
            </a:extLst>
          </p:cNvPr>
          <p:cNvCxnSpPr/>
          <p:nvPr/>
        </p:nvCxnSpPr>
        <p:spPr>
          <a:xfrm>
            <a:off x="1412194" y="3240157"/>
            <a:ext cx="0" cy="695739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7AAF35-2AE8-BB4A-B5C5-A33471C01616}"/>
              </a:ext>
            </a:extLst>
          </p:cNvPr>
          <p:cNvCxnSpPr>
            <a:cxnSpLocks/>
          </p:cNvCxnSpPr>
          <p:nvPr/>
        </p:nvCxnSpPr>
        <p:spPr>
          <a:xfrm flipV="1">
            <a:off x="1630017" y="4770783"/>
            <a:ext cx="258418" cy="278295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D6590E-48ED-904F-84B4-09849BDD2BC7}"/>
              </a:ext>
            </a:extLst>
          </p:cNvPr>
          <p:cNvCxnSpPr/>
          <p:nvPr/>
        </p:nvCxnSpPr>
        <p:spPr>
          <a:xfrm flipH="1" flipV="1">
            <a:off x="974035" y="4770783"/>
            <a:ext cx="288235" cy="265218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3408F6-3759-0045-B7F1-68171F308C1D}"/>
              </a:ext>
            </a:extLst>
          </p:cNvPr>
          <p:cNvSpPr txBox="1"/>
          <p:nvPr/>
        </p:nvSpPr>
        <p:spPr>
          <a:xfrm>
            <a:off x="832958" y="2765158"/>
            <a:ext cx="1154868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Air flow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FC1F6A-33FE-ED4F-A077-E6455C9389A1}"/>
              </a:ext>
            </a:extLst>
          </p:cNvPr>
          <p:cNvCxnSpPr/>
          <p:nvPr/>
        </p:nvCxnSpPr>
        <p:spPr>
          <a:xfrm flipH="1">
            <a:off x="4482547" y="5602643"/>
            <a:ext cx="1192696" cy="0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0FDA77-8C9B-FF43-B5C8-E398A2F675C5}"/>
              </a:ext>
            </a:extLst>
          </p:cNvPr>
          <p:cNvCxnSpPr>
            <a:cxnSpLocks/>
          </p:cNvCxnSpPr>
          <p:nvPr/>
        </p:nvCxnSpPr>
        <p:spPr>
          <a:xfrm flipH="1">
            <a:off x="5416827" y="4558469"/>
            <a:ext cx="974034" cy="0"/>
          </a:xfrm>
          <a:prstGeom prst="straightConnector1">
            <a:avLst/>
          </a:prstGeom>
          <a:ln w="539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1293A04-4902-3945-9393-2D55EF61844B}"/>
              </a:ext>
            </a:extLst>
          </p:cNvPr>
          <p:cNvSpPr txBox="1"/>
          <p:nvPr/>
        </p:nvSpPr>
        <p:spPr>
          <a:xfrm>
            <a:off x="5454842" y="4117135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68512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C33F30-9A62-4880-3A6D-285363A6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8" y="772770"/>
            <a:ext cx="5597044" cy="5059363"/>
          </a:xfrm>
        </p:spPr>
        <p:txBody>
          <a:bodyPr/>
          <a:lstStyle/>
          <a:p>
            <a:r>
              <a:rPr lang="en-US" dirty="0"/>
              <a:t>Study 900+ kW beam lattice in the </a:t>
            </a:r>
            <a:r>
              <a:rPr lang="en-US" dirty="0" err="1"/>
              <a:t>NuMI</a:t>
            </a:r>
            <a:r>
              <a:rPr lang="en-US" dirty="0"/>
              <a:t> beam transport line</a:t>
            </a:r>
          </a:p>
          <a:p>
            <a:pPr lvl="1"/>
            <a:r>
              <a:rPr lang="en-US" dirty="0"/>
              <a:t>Enlarge RMS beam spot size at the </a:t>
            </a:r>
            <a:r>
              <a:rPr lang="en-US" dirty="0" err="1"/>
              <a:t>NuMI</a:t>
            </a:r>
            <a:r>
              <a:rPr lang="en-US" dirty="0"/>
              <a:t> target from 1.2 to 1.4 mm to mitigate thermal impact on the system including target fin, </a:t>
            </a:r>
            <a:r>
              <a:rPr lang="en-US" dirty="0" err="1"/>
              <a:t>pretarget</a:t>
            </a:r>
            <a:r>
              <a:rPr lang="en-US" dirty="0"/>
              <a:t> Beryllium window, and DS Beryllium window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864D35-7835-AA2E-6275-89EF9390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</a:t>
            </a:r>
            <a:r>
              <a:rPr lang="en-US" dirty="0" err="1"/>
              <a:t>NuMI</a:t>
            </a:r>
            <a:r>
              <a:rPr lang="en-US" dirty="0"/>
              <a:t> beam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E2638-EC77-036C-5C72-257B581EB1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5034-2E94-2E76-3B25-F294614A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0020-E3B2-64BE-8071-E27E13756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4D914-7A8A-D6DE-4490-2C13C070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935" y="954143"/>
            <a:ext cx="3360420" cy="44805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91D85F-469F-2CC1-CC35-5D11DD3A1DD0}"/>
              </a:ext>
            </a:extLst>
          </p:cNvPr>
          <p:cNvSpPr>
            <a:spLocks noChangeAspect="1"/>
          </p:cNvSpPr>
          <p:nvPr/>
        </p:nvSpPr>
        <p:spPr>
          <a:xfrm>
            <a:off x="8654798" y="1948057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B9A28-B38B-326E-E36F-A4B15DC9E7DC}"/>
              </a:ext>
            </a:extLst>
          </p:cNvPr>
          <p:cNvSpPr txBox="1"/>
          <p:nvPr/>
        </p:nvSpPr>
        <p:spPr>
          <a:xfrm>
            <a:off x="7909363" y="1560430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Beam position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5184C-3EF5-B784-843B-C74312EC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" y="4133718"/>
            <a:ext cx="3784600" cy="2197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08FCA9-9518-8F8C-91B9-8F45F01D6A3D}"/>
              </a:ext>
            </a:extLst>
          </p:cNvPr>
          <p:cNvSpPr txBox="1"/>
          <p:nvPr/>
        </p:nvSpPr>
        <p:spPr>
          <a:xfrm>
            <a:off x="416416" y="3577043"/>
            <a:ext cx="247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Pretarget</a:t>
            </a:r>
            <a:r>
              <a:rPr lang="en-US" dirty="0"/>
              <a:t> window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63265-1EF5-D680-BD95-E753BABD1649}"/>
              </a:ext>
            </a:extLst>
          </p:cNvPr>
          <p:cNvSpPr txBox="1"/>
          <p:nvPr/>
        </p:nvSpPr>
        <p:spPr>
          <a:xfrm>
            <a:off x="6605104" y="480843"/>
            <a:ext cx="170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4B5AD-4E50-9025-4D6E-CF263F5AB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361" y="3609558"/>
            <a:ext cx="1981200" cy="2819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56835C-F549-8DEC-9DE8-825B4FD160A1}"/>
              </a:ext>
            </a:extLst>
          </p:cNvPr>
          <p:cNvSpPr txBox="1"/>
          <p:nvPr/>
        </p:nvSpPr>
        <p:spPr>
          <a:xfrm>
            <a:off x="3768602" y="3188813"/>
            <a:ext cx="1967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 Be window</a:t>
            </a:r>
          </a:p>
        </p:txBody>
      </p:sp>
    </p:spTree>
    <p:extLst>
      <p:ext uri="{BB962C8B-B14F-4D97-AF65-F5344CB8AC3E}">
        <p14:creationId xmlns:p14="http://schemas.microsoft.com/office/powerpoint/2010/main" val="3665458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9C6C29-B02C-9D6B-F1DB-6172DB23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770" y="899318"/>
            <a:ext cx="3215143" cy="5059363"/>
          </a:xfrm>
        </p:spPr>
        <p:txBody>
          <a:bodyPr/>
          <a:lstStyle/>
          <a:p>
            <a:r>
              <a:rPr lang="en-US" sz="1800" dirty="0"/>
              <a:t>Deliver 120 GeV/c protons from MI every 1.2 second by fast extraction</a:t>
            </a:r>
          </a:p>
          <a:p>
            <a:r>
              <a:rPr lang="en-US" sz="1800" dirty="0"/>
              <a:t>Each beam spill contains 6 batches in 10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sec</a:t>
            </a:r>
          </a:p>
          <a:p>
            <a:r>
              <a:rPr lang="en-US" sz="1800" u="sng" dirty="0"/>
              <a:t>Maximum average beam power 896 kW (5.6e13 protons/spill)</a:t>
            </a:r>
          </a:p>
          <a:p>
            <a:r>
              <a:rPr lang="en-US" sz="1800" dirty="0"/>
              <a:t>Total length of the transport line is 360 m</a:t>
            </a:r>
          </a:p>
          <a:p>
            <a:pPr lvl="1"/>
            <a:r>
              <a:rPr lang="en-US" sz="1600" dirty="0"/>
              <a:t>17 dipole magnets</a:t>
            </a:r>
          </a:p>
          <a:p>
            <a:pPr lvl="1"/>
            <a:r>
              <a:rPr lang="en-US" sz="1600" dirty="0"/>
              <a:t>21 quadrupole magnets</a:t>
            </a:r>
          </a:p>
          <a:p>
            <a:pPr lvl="1"/>
            <a:r>
              <a:rPr lang="en-US" sz="1600" dirty="0"/>
              <a:t>19 steering magnets</a:t>
            </a:r>
          </a:p>
          <a:p>
            <a:r>
              <a:rPr lang="en-US" sz="1800" dirty="0"/>
              <a:t>Beam directs downward by 58 </a:t>
            </a:r>
            <a:r>
              <a:rPr lang="en-US" sz="1800" dirty="0" err="1"/>
              <a:t>mrad</a:t>
            </a:r>
            <a:r>
              <a:rPr lang="en-US" sz="1800" dirty="0"/>
              <a:t> at the target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0AEAFE-037E-3EE4-2AC2-200A0A83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beam transport line (from MI to Target)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09461-8BE7-FE03-0BC1-FF3ADFC4CD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93E9E-2EF7-AAFB-B3AC-28798BD6A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160E-E5E4-8426-456E-3B8FEB2EE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19178-7F78-F222-F269-F993A76C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1" y="711192"/>
            <a:ext cx="5152145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B27AA-46DF-F203-13AE-38DB70F9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1" y="3765355"/>
            <a:ext cx="5557519" cy="228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64E789-0C91-CC2F-E35E-C39F061F20CE}"/>
              </a:ext>
            </a:extLst>
          </p:cNvPr>
          <p:cNvSpPr/>
          <p:nvPr/>
        </p:nvSpPr>
        <p:spPr>
          <a:xfrm>
            <a:off x="429419" y="4353339"/>
            <a:ext cx="1588224" cy="69573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9DE2AA-3485-D4BA-6FB0-0926124775A7}"/>
              </a:ext>
            </a:extLst>
          </p:cNvPr>
          <p:cNvSpPr/>
          <p:nvPr/>
        </p:nvSpPr>
        <p:spPr>
          <a:xfrm>
            <a:off x="429418" y="5144127"/>
            <a:ext cx="1588224" cy="69573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3E35B-A015-C5CE-3C68-0A5A02238990}"/>
              </a:ext>
            </a:extLst>
          </p:cNvPr>
          <p:cNvSpPr/>
          <p:nvPr/>
        </p:nvSpPr>
        <p:spPr>
          <a:xfrm rot="18253193">
            <a:off x="1580711" y="2305881"/>
            <a:ext cx="993524" cy="56632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7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0D86B-A569-B283-B698-AA273F0D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beam transport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ACA0-0CC1-8190-4DFE-8A4B2AB60A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4B82D-42B0-BB49-9DAF-BF6BE044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B566-1538-5BBE-E0FE-45D1EBD92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icture 2" descr="Carrier Pipe looking D">
            <a:extLst>
              <a:ext uri="{FF2B5EF4-FFF2-40B4-BE49-F238E27FC236}">
                <a16:creationId xmlns:a16="http://schemas.microsoft.com/office/drawing/2014/main" id="{3331015B-1E43-4F5F-9BA3-AA8D4DF5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3878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8B487C7-C3E9-2790-5088-7F4AB3C0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47323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tub">
            <a:extLst>
              <a:ext uri="{FF2B5EF4-FFF2-40B4-BE49-F238E27FC236}">
                <a16:creationId xmlns:a16="http://schemas.microsoft.com/office/drawing/2014/main" id="{EDF0FD45-5F2B-8871-4E31-25438043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762000"/>
            <a:ext cx="43878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Q102 region looking D">
            <a:extLst>
              <a:ext uri="{FF2B5EF4-FFF2-40B4-BE49-F238E27FC236}">
                <a16:creationId xmlns:a16="http://schemas.microsoft.com/office/drawing/2014/main" id="{13D464DD-9710-FA29-3679-545174CB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4053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0C343-3EEA-5BED-FAF2-993709040046}"/>
              </a:ext>
            </a:extLst>
          </p:cNvPr>
          <p:cNvSpPr txBox="1"/>
          <p:nvPr/>
        </p:nvSpPr>
        <p:spPr>
          <a:xfrm>
            <a:off x="408562" y="3073940"/>
            <a:ext cx="144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75B70E-5126-6997-AA2A-B381225A78EF}"/>
              </a:ext>
            </a:extLst>
          </p:cNvPr>
          <p:cNvSpPr txBox="1"/>
          <p:nvPr/>
        </p:nvSpPr>
        <p:spPr>
          <a:xfrm>
            <a:off x="5944478" y="2753038"/>
            <a:ext cx="289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Bending downward by 156 </a:t>
            </a:r>
            <a:r>
              <a:rPr lang="en-US" dirty="0" err="1">
                <a:solidFill>
                  <a:srgbClr val="FFFF00"/>
                </a:solidFill>
              </a:rPr>
              <a:t>mrad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A2FFE-635A-46FA-0B43-F7F1EB956207}"/>
              </a:ext>
            </a:extLst>
          </p:cNvPr>
          <p:cNvSpPr txBox="1"/>
          <p:nvPr/>
        </p:nvSpPr>
        <p:spPr>
          <a:xfrm>
            <a:off x="2146571" y="3733800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Carrier tunnel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84EEF-126F-5057-1E18-DE3BB854AAA5}"/>
              </a:ext>
            </a:extLst>
          </p:cNvPr>
          <p:cNvSpPr txBox="1"/>
          <p:nvPr/>
        </p:nvSpPr>
        <p:spPr>
          <a:xfrm>
            <a:off x="2584030" y="2903458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0C16C-D2C3-E43D-27B0-502F147C3A92}"/>
              </a:ext>
            </a:extLst>
          </p:cNvPr>
          <p:cNvSpPr txBox="1"/>
          <p:nvPr/>
        </p:nvSpPr>
        <p:spPr>
          <a:xfrm>
            <a:off x="2584030" y="208001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50CF3-0EF6-DCC9-EC65-97C7F2CB4110}"/>
              </a:ext>
            </a:extLst>
          </p:cNvPr>
          <p:cNvSpPr txBox="1"/>
          <p:nvPr/>
        </p:nvSpPr>
        <p:spPr>
          <a:xfrm>
            <a:off x="2584030" y="1256576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43E1C2-6B6E-3E0A-10D9-701D0DB02787}"/>
              </a:ext>
            </a:extLst>
          </p:cNvPr>
          <p:cNvSpPr txBox="1"/>
          <p:nvPr/>
        </p:nvSpPr>
        <p:spPr>
          <a:xfrm>
            <a:off x="4572000" y="3779966"/>
            <a:ext cx="375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Bending beam to the correct vertical angle 58 </a:t>
            </a:r>
            <a:r>
              <a:rPr lang="en-US" dirty="0" err="1">
                <a:solidFill>
                  <a:srgbClr val="FFFF00"/>
                </a:solidFill>
              </a:rPr>
              <a:t>mrad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6E6917-FD71-217A-F2A9-BE3EFCC48BEF}"/>
              </a:ext>
            </a:extLst>
          </p:cNvPr>
          <p:cNvCxnSpPr/>
          <p:nvPr/>
        </p:nvCxnSpPr>
        <p:spPr>
          <a:xfrm flipH="1" flipV="1">
            <a:off x="1287408" y="2021650"/>
            <a:ext cx="842946" cy="1184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C39FF49-3C94-2EC8-B040-28861CE1D532}"/>
              </a:ext>
            </a:extLst>
          </p:cNvPr>
          <p:cNvSpPr txBox="1"/>
          <p:nvPr/>
        </p:nvSpPr>
        <p:spPr>
          <a:xfrm rot="233057">
            <a:off x="1415233" y="1780150"/>
            <a:ext cx="753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proton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FC6D60-400A-C8D3-32FE-9D141D922615}"/>
              </a:ext>
            </a:extLst>
          </p:cNvPr>
          <p:cNvSpPr txBox="1"/>
          <p:nvPr/>
        </p:nvSpPr>
        <p:spPr>
          <a:xfrm rot="19840009">
            <a:off x="5782419" y="2108863"/>
            <a:ext cx="753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proton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6417BB-C7C2-69C8-884A-13D574183AE1}"/>
              </a:ext>
            </a:extLst>
          </p:cNvPr>
          <p:cNvCxnSpPr>
            <a:cxnSpLocks/>
          </p:cNvCxnSpPr>
          <p:nvPr/>
        </p:nvCxnSpPr>
        <p:spPr>
          <a:xfrm flipV="1">
            <a:off x="5553059" y="2191544"/>
            <a:ext cx="1061750" cy="6284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A2341B-5CE6-D0E9-BA77-E3D8608ABA65}"/>
              </a:ext>
            </a:extLst>
          </p:cNvPr>
          <p:cNvCxnSpPr>
            <a:cxnSpLocks/>
          </p:cNvCxnSpPr>
          <p:nvPr/>
        </p:nvCxnSpPr>
        <p:spPr>
          <a:xfrm flipV="1">
            <a:off x="693375" y="5503225"/>
            <a:ext cx="1436979" cy="42935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F251184-5B8A-61B7-AAD1-16D726E95059}"/>
              </a:ext>
            </a:extLst>
          </p:cNvPr>
          <p:cNvSpPr txBox="1"/>
          <p:nvPr/>
        </p:nvSpPr>
        <p:spPr>
          <a:xfrm rot="20765466">
            <a:off x="910798" y="5353384"/>
            <a:ext cx="753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proton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F2A3E0-6EB0-39EF-90D2-C5974B1CABB1}"/>
              </a:ext>
            </a:extLst>
          </p:cNvPr>
          <p:cNvCxnSpPr>
            <a:cxnSpLocks/>
          </p:cNvCxnSpPr>
          <p:nvPr/>
        </p:nvCxnSpPr>
        <p:spPr>
          <a:xfrm>
            <a:off x="5729141" y="5094252"/>
            <a:ext cx="1537042" cy="1159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D97E943-3FB5-9A65-E7BE-038A80BCA10F}"/>
              </a:ext>
            </a:extLst>
          </p:cNvPr>
          <p:cNvSpPr txBox="1"/>
          <p:nvPr/>
        </p:nvSpPr>
        <p:spPr>
          <a:xfrm>
            <a:off x="6188677" y="4828976"/>
            <a:ext cx="753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386003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30768D-E7FE-F2F8-A2D5-25231F5F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lattice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B28D-1DA1-18C1-0EDA-236B0E64A8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945B-3748-7C28-1F22-913ECED03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77562-8EB1-3063-83FB-99257541B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5720D-68FE-920D-4860-0BE15B34A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050765"/>
            <a:ext cx="7772400" cy="25411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0525F6-923B-5E35-C6AC-9F3E7C1E175B}"/>
              </a:ext>
            </a:extLst>
          </p:cNvPr>
          <p:cNvSpPr/>
          <p:nvPr/>
        </p:nvSpPr>
        <p:spPr>
          <a:xfrm>
            <a:off x="1157591" y="1264596"/>
            <a:ext cx="373012" cy="1984442"/>
          </a:xfrm>
          <a:prstGeom prst="rect">
            <a:avLst/>
          </a:prstGeom>
          <a:solidFill>
            <a:schemeClr val="accent3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6AD2EA-D56A-2524-7EB5-870DAD958DC2}"/>
              </a:ext>
            </a:extLst>
          </p:cNvPr>
          <p:cNvSpPr/>
          <p:nvPr/>
        </p:nvSpPr>
        <p:spPr>
          <a:xfrm>
            <a:off x="1530603" y="1264596"/>
            <a:ext cx="677576" cy="1984442"/>
          </a:xfrm>
          <a:prstGeom prst="rect">
            <a:avLst/>
          </a:prstGeom>
          <a:solidFill>
            <a:schemeClr val="accent4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6EADA-E597-18AB-4FAE-29422CB38F4A}"/>
              </a:ext>
            </a:extLst>
          </p:cNvPr>
          <p:cNvSpPr/>
          <p:nvPr/>
        </p:nvSpPr>
        <p:spPr>
          <a:xfrm>
            <a:off x="2208179" y="1264596"/>
            <a:ext cx="1011676" cy="1984442"/>
          </a:xfrm>
          <a:prstGeom prst="rect">
            <a:avLst/>
          </a:prstGeom>
          <a:solidFill>
            <a:schemeClr val="tx2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A38DE-46B6-29EF-2AD2-A97F2BDA4507}"/>
              </a:ext>
            </a:extLst>
          </p:cNvPr>
          <p:cNvSpPr/>
          <p:nvPr/>
        </p:nvSpPr>
        <p:spPr>
          <a:xfrm>
            <a:off x="3219855" y="1264596"/>
            <a:ext cx="924128" cy="1984442"/>
          </a:xfrm>
          <a:prstGeom prst="rect">
            <a:avLst/>
          </a:prstGeom>
          <a:solidFill>
            <a:schemeClr val="accent5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C7CB9-6E7A-05D8-F71D-0DDB7F0AD199}"/>
              </a:ext>
            </a:extLst>
          </p:cNvPr>
          <p:cNvSpPr txBox="1"/>
          <p:nvPr/>
        </p:nvSpPr>
        <p:spPr>
          <a:xfrm>
            <a:off x="810200" y="737048"/>
            <a:ext cx="10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Matching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83EC2-8E71-6FF1-30CA-31E75DA11A4F}"/>
              </a:ext>
            </a:extLst>
          </p:cNvPr>
          <p:cNvSpPr txBox="1"/>
          <p:nvPr/>
        </p:nvSpPr>
        <p:spPr>
          <a:xfrm>
            <a:off x="1518071" y="950879"/>
            <a:ext cx="73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69113-A0CF-6CB1-12A4-33994AEF9F3A}"/>
              </a:ext>
            </a:extLst>
          </p:cNvPr>
          <p:cNvSpPr txBox="1"/>
          <p:nvPr/>
        </p:nvSpPr>
        <p:spPr>
          <a:xfrm>
            <a:off x="2062395" y="77951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Collins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7A9EED-2318-C884-6623-6A688DC1A5FA}"/>
              </a:ext>
            </a:extLst>
          </p:cNvPr>
          <p:cNvSpPr txBox="1"/>
          <p:nvPr/>
        </p:nvSpPr>
        <p:spPr>
          <a:xfrm>
            <a:off x="3202369" y="933093"/>
            <a:ext cx="14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Final focusing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514455-7904-2806-7A92-B2BADEF66561}"/>
              </a:ext>
            </a:extLst>
          </p:cNvPr>
          <p:cNvSpPr/>
          <p:nvPr/>
        </p:nvSpPr>
        <p:spPr>
          <a:xfrm>
            <a:off x="4764735" y="1264596"/>
            <a:ext cx="390923" cy="1984442"/>
          </a:xfrm>
          <a:prstGeom prst="rect">
            <a:avLst/>
          </a:prstGeom>
          <a:solidFill>
            <a:schemeClr val="accent3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2CC9E1-71D9-97DE-A899-76401C0C16AC}"/>
              </a:ext>
            </a:extLst>
          </p:cNvPr>
          <p:cNvSpPr/>
          <p:nvPr/>
        </p:nvSpPr>
        <p:spPr>
          <a:xfrm>
            <a:off x="5157204" y="1264596"/>
            <a:ext cx="677576" cy="1984442"/>
          </a:xfrm>
          <a:prstGeom prst="rect">
            <a:avLst/>
          </a:prstGeom>
          <a:solidFill>
            <a:schemeClr val="accent4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FC2C9-4C9F-780E-124B-4439CC6F6186}"/>
              </a:ext>
            </a:extLst>
          </p:cNvPr>
          <p:cNvSpPr/>
          <p:nvPr/>
        </p:nvSpPr>
        <p:spPr>
          <a:xfrm>
            <a:off x="5834780" y="1264596"/>
            <a:ext cx="1031136" cy="1984442"/>
          </a:xfrm>
          <a:prstGeom prst="rect">
            <a:avLst/>
          </a:prstGeom>
          <a:solidFill>
            <a:schemeClr val="tx2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1954D9-11C7-02C5-17A9-DE48A9E4B922}"/>
              </a:ext>
            </a:extLst>
          </p:cNvPr>
          <p:cNvSpPr/>
          <p:nvPr/>
        </p:nvSpPr>
        <p:spPr>
          <a:xfrm>
            <a:off x="6865916" y="1264596"/>
            <a:ext cx="982492" cy="1984442"/>
          </a:xfrm>
          <a:prstGeom prst="rect">
            <a:avLst/>
          </a:prstGeom>
          <a:solidFill>
            <a:schemeClr val="accent5">
              <a:alpha val="2952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45B42-34C4-E564-4D25-DA88D42C6831}"/>
              </a:ext>
            </a:extLst>
          </p:cNvPr>
          <p:cNvSpPr txBox="1"/>
          <p:nvPr/>
        </p:nvSpPr>
        <p:spPr>
          <a:xfrm>
            <a:off x="736827" y="4007796"/>
            <a:ext cx="8178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Matching: Match the beam into the straight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FODO+Insert</a:t>
            </a:r>
            <a:r>
              <a:rPr lang="en-US" dirty="0"/>
              <a:t>: Prepare beam for the final focusing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Final Focusing: Low dispersion and beta at the target</a:t>
            </a:r>
          </a:p>
        </p:txBody>
      </p:sp>
    </p:spTree>
    <p:extLst>
      <p:ext uri="{BB962C8B-B14F-4D97-AF65-F5344CB8AC3E}">
        <p14:creationId xmlns:p14="http://schemas.microsoft.com/office/powerpoint/2010/main" val="157161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00C3F7-4458-F9AA-9B1A-748C6584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optics (Simulation)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09399-495E-DF6E-B118-B74C22FBA5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76386-6C4D-1F3B-F99D-F1768F4A7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B6183-F75A-101E-998E-D3A5A067F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5FA62-55CE-FFA2-FF3F-3C78908C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3" y="1231349"/>
            <a:ext cx="3314700" cy="375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3F2CD-FBE5-1F5E-B88D-973680C20081}"/>
              </a:ext>
            </a:extLst>
          </p:cNvPr>
          <p:cNvSpPr txBox="1"/>
          <p:nvPr/>
        </p:nvSpPr>
        <p:spPr>
          <a:xfrm>
            <a:off x="-14075" y="769684"/>
            <a:ext cx="368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 current list (unit Amp)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DB1B198-B4A8-AA45-D04A-07DBCF3F2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03" y="1201531"/>
            <a:ext cx="5619693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5E14E-94A2-8F3A-E501-BA6D98B03288}"/>
              </a:ext>
            </a:extLst>
          </p:cNvPr>
          <p:cNvSpPr txBox="1"/>
          <p:nvPr/>
        </p:nvSpPr>
        <p:spPr>
          <a:xfrm>
            <a:off x="6685490" y="827121"/>
            <a:ext cx="2125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, Disp.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BE381-BCA4-2C78-531D-5BCA04141018}"/>
              </a:ext>
            </a:extLst>
          </p:cNvPr>
          <p:cNvSpPr txBox="1"/>
          <p:nvPr/>
        </p:nvSpPr>
        <p:spPr>
          <a:xfrm>
            <a:off x="3745900" y="827122"/>
            <a:ext cx="2471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, Disp.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3DBCB-A73A-D9C8-2C19-7160FC52BF3C}"/>
              </a:ext>
            </a:extLst>
          </p:cNvPr>
          <p:cNvSpPr txBox="1"/>
          <p:nvPr/>
        </p:nvSpPr>
        <p:spPr>
          <a:xfrm>
            <a:off x="4390604" y="4336513"/>
            <a:ext cx="1333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Red: Present</a:t>
            </a:r>
          </a:p>
          <a:p>
            <a:r>
              <a:rPr lang="en-US" sz="1600" dirty="0">
                <a:solidFill>
                  <a:srgbClr val="0000FF"/>
                </a:solidFill>
              </a:rPr>
              <a:t>Blue: Option2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AA68F-0B93-FC93-0043-19F307C6FB3D}"/>
              </a:ext>
            </a:extLst>
          </p:cNvPr>
          <p:cNvSpPr txBox="1"/>
          <p:nvPr/>
        </p:nvSpPr>
        <p:spPr>
          <a:xfrm>
            <a:off x="4650" y="4990549"/>
            <a:ext cx="4694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QF: Quadrupole Focusing in horizontal plane</a:t>
            </a:r>
          </a:p>
          <a:p>
            <a:r>
              <a:rPr lang="en-US" sz="1600" dirty="0"/>
              <a:t>QD: Quadrupole Defocusing in horizontal plane</a:t>
            </a:r>
          </a:p>
          <a:p>
            <a:r>
              <a:rPr lang="en-US" sz="1600" dirty="0"/>
              <a:t>Number: Location (bigger is closer to the NuMI target)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79E73-1E2D-A599-9287-4408037DF567}"/>
              </a:ext>
            </a:extLst>
          </p:cNvPr>
          <p:cNvSpPr txBox="1"/>
          <p:nvPr/>
        </p:nvSpPr>
        <p:spPr>
          <a:xfrm>
            <a:off x="4572001" y="4880313"/>
            <a:ext cx="4567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Option 1 is lower current strength but dispersion at the target is non-zero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Option 2 is higher current but dispersion at the target is close to zero</a:t>
            </a:r>
          </a:p>
        </p:txBody>
      </p:sp>
    </p:spTree>
    <p:extLst>
      <p:ext uri="{BB962C8B-B14F-4D97-AF65-F5344CB8AC3E}">
        <p14:creationId xmlns:p14="http://schemas.microsoft.com/office/powerpoint/2010/main" val="285245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1D2FC4-D441-D041-9F36-90E133F0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Accelerator Complex and Neutrino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BCC6-B436-CA47-B53C-AC643FE5B0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58B74-EC70-6247-9933-1B853C724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9DC4C-48C1-A446-B367-8DC8DF5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6" descr="HEP Fermilab Accelerator Complex | U.S. DOE Office of Science (SC)">
            <a:extLst>
              <a:ext uri="{FF2B5EF4-FFF2-40B4-BE49-F238E27FC236}">
                <a16:creationId xmlns:a16="http://schemas.microsoft.com/office/drawing/2014/main" id="{531CECFD-37BA-5D44-B0B0-3FB178F2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" y="1084175"/>
            <a:ext cx="5245221" cy="43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88D6AD-A728-7C44-B184-E8D162869EC3}"/>
              </a:ext>
            </a:extLst>
          </p:cNvPr>
          <p:cNvSpPr txBox="1"/>
          <p:nvPr/>
        </p:nvSpPr>
        <p:spPr>
          <a:xfrm>
            <a:off x="4731027" y="665928"/>
            <a:ext cx="44129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Tevatron</a:t>
            </a:r>
            <a:r>
              <a:rPr lang="en-US" sz="2000" dirty="0"/>
              <a:t> (collider program) shut down in 2011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Proton-Improvement-Plan (PIP) has begun since 2011 to reprogram 8 GeV proton beam system for Muon campus (g-2 &amp; Mu2e) and Booster Neutrino Beamline (BNB), and 120 GeV/c proton beam system for </a:t>
            </a:r>
            <a:r>
              <a:rPr lang="en-US" sz="2000" dirty="0" err="1"/>
              <a:t>NuMI</a:t>
            </a:r>
            <a:r>
              <a:rPr lang="en-US" sz="2000" dirty="0"/>
              <a:t> and Fermilab Test Beam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Refurbish </a:t>
            </a:r>
            <a:r>
              <a:rPr lang="en-US" sz="2000" dirty="0" err="1"/>
              <a:t>Linac</a:t>
            </a:r>
            <a:r>
              <a:rPr lang="en-US" sz="2000" dirty="0"/>
              <a:t> and Booster for 15 Hz beam operation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Reoptimize Recycler ring and Main Injector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Accelerator Improvement Plan (AIP) issued since 2018 and ended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Present available proton beam power 30 kW for BNB &amp; 900 kW for </a:t>
            </a:r>
            <a:r>
              <a:rPr lang="en-US" sz="2000" dirty="0" err="1"/>
              <a:t>NOvA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09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CE0702-6887-C15A-EE1F-276FBDE6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Observed Horizontal Beam spot size at PM121 and PMTGT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EE7DD-A0B8-CABE-CF72-65211E4CA0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C3054-1944-29EB-F28F-98F5D81A7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8198B-4B27-70AB-E316-29E5116E2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D575D-4062-4C7D-B441-C90E09F8C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21" y="1313340"/>
            <a:ext cx="4572000" cy="2959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05E61-56A8-34AB-CF7E-D2A202C7678A}"/>
              </a:ext>
            </a:extLst>
          </p:cNvPr>
          <p:cNvSpPr/>
          <p:nvPr/>
        </p:nvSpPr>
        <p:spPr>
          <a:xfrm>
            <a:off x="7434470" y="1172817"/>
            <a:ext cx="1262269" cy="258418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1BCD94-B859-361F-F9C9-E7361144EBB1}"/>
              </a:ext>
            </a:extLst>
          </p:cNvPr>
          <p:cNvCxnSpPr/>
          <p:nvPr/>
        </p:nvCxnSpPr>
        <p:spPr>
          <a:xfrm>
            <a:off x="6631388" y="1073426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E45096-A621-09F2-DF51-7A0272D8BE44}"/>
              </a:ext>
            </a:extLst>
          </p:cNvPr>
          <p:cNvCxnSpPr/>
          <p:nvPr/>
        </p:nvCxnSpPr>
        <p:spPr>
          <a:xfrm>
            <a:off x="6632844" y="1126436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F3FCA-B36F-B494-5587-611B7BCA3316}"/>
              </a:ext>
            </a:extLst>
          </p:cNvPr>
          <p:cNvCxnSpPr/>
          <p:nvPr/>
        </p:nvCxnSpPr>
        <p:spPr>
          <a:xfrm>
            <a:off x="6638018" y="1179446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D04516-AFC5-69FC-A15A-1A5F38704A2E}"/>
              </a:ext>
            </a:extLst>
          </p:cNvPr>
          <p:cNvCxnSpPr/>
          <p:nvPr/>
        </p:nvCxnSpPr>
        <p:spPr>
          <a:xfrm>
            <a:off x="6648836" y="1231559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FE8A34-067C-79E2-28B6-8357BE25E41C}"/>
              </a:ext>
            </a:extLst>
          </p:cNvPr>
          <p:cNvCxnSpPr/>
          <p:nvPr/>
        </p:nvCxnSpPr>
        <p:spPr>
          <a:xfrm>
            <a:off x="6659654" y="1283672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8FAF0E-2308-BD1C-4A30-8D9CDAECB856}"/>
              </a:ext>
            </a:extLst>
          </p:cNvPr>
          <p:cNvCxnSpPr/>
          <p:nvPr/>
        </p:nvCxnSpPr>
        <p:spPr>
          <a:xfrm>
            <a:off x="6670472" y="1335785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0233CA-28E6-BF44-574D-D58136FE8512}"/>
              </a:ext>
            </a:extLst>
          </p:cNvPr>
          <p:cNvCxnSpPr/>
          <p:nvPr/>
        </p:nvCxnSpPr>
        <p:spPr>
          <a:xfrm>
            <a:off x="6694068" y="1002890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72B560-C2F4-7BBD-46E5-E5F211482F5C}"/>
              </a:ext>
            </a:extLst>
          </p:cNvPr>
          <p:cNvCxnSpPr/>
          <p:nvPr/>
        </p:nvCxnSpPr>
        <p:spPr>
          <a:xfrm>
            <a:off x="6740280" y="1019611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43633F-59F5-F56C-5157-221D5F2D7E98}"/>
              </a:ext>
            </a:extLst>
          </p:cNvPr>
          <p:cNvCxnSpPr/>
          <p:nvPr/>
        </p:nvCxnSpPr>
        <p:spPr>
          <a:xfrm>
            <a:off x="6786492" y="1036332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6F3467-B062-780A-1EF6-C9986EDB229C}"/>
              </a:ext>
            </a:extLst>
          </p:cNvPr>
          <p:cNvCxnSpPr/>
          <p:nvPr/>
        </p:nvCxnSpPr>
        <p:spPr>
          <a:xfrm>
            <a:off x="6832704" y="1053053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2B579D-A19A-1A50-259A-A3F74A878B6B}"/>
              </a:ext>
            </a:extLst>
          </p:cNvPr>
          <p:cNvCxnSpPr/>
          <p:nvPr/>
        </p:nvCxnSpPr>
        <p:spPr>
          <a:xfrm>
            <a:off x="6878916" y="1069774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23003D-C90C-E2AD-8389-E98C3556CC55}"/>
              </a:ext>
            </a:extLst>
          </p:cNvPr>
          <p:cNvCxnSpPr/>
          <p:nvPr/>
        </p:nvCxnSpPr>
        <p:spPr>
          <a:xfrm>
            <a:off x="6925128" y="1086495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5A54CA-098A-BCFB-2F59-A59EF28D03AE}"/>
              </a:ext>
            </a:extLst>
          </p:cNvPr>
          <p:cNvCxnSpPr/>
          <p:nvPr/>
        </p:nvCxnSpPr>
        <p:spPr>
          <a:xfrm>
            <a:off x="5821447" y="1056705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08E443-C9D9-144A-F150-22E1C881D0CC}"/>
              </a:ext>
            </a:extLst>
          </p:cNvPr>
          <p:cNvCxnSpPr/>
          <p:nvPr/>
        </p:nvCxnSpPr>
        <p:spPr>
          <a:xfrm>
            <a:off x="5822903" y="1109715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C8FAFB-9E9F-CBDA-AF0D-11E36E28C99C}"/>
              </a:ext>
            </a:extLst>
          </p:cNvPr>
          <p:cNvCxnSpPr/>
          <p:nvPr/>
        </p:nvCxnSpPr>
        <p:spPr>
          <a:xfrm>
            <a:off x="5828077" y="1162725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0384E7-C393-1111-29FD-184AE6545AFE}"/>
              </a:ext>
            </a:extLst>
          </p:cNvPr>
          <p:cNvCxnSpPr/>
          <p:nvPr/>
        </p:nvCxnSpPr>
        <p:spPr>
          <a:xfrm>
            <a:off x="5838895" y="1214838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F96678-D7FA-67AB-679D-40679EFA8955}"/>
              </a:ext>
            </a:extLst>
          </p:cNvPr>
          <p:cNvCxnSpPr/>
          <p:nvPr/>
        </p:nvCxnSpPr>
        <p:spPr>
          <a:xfrm>
            <a:off x="5849713" y="1266951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8A00F3-5172-3FEF-67F9-9EB96C40D33E}"/>
              </a:ext>
            </a:extLst>
          </p:cNvPr>
          <p:cNvCxnSpPr/>
          <p:nvPr/>
        </p:nvCxnSpPr>
        <p:spPr>
          <a:xfrm>
            <a:off x="5860531" y="1319064"/>
            <a:ext cx="347869" cy="99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0EA321-5A9F-DC6E-58B7-A8AB5B776CB5}"/>
              </a:ext>
            </a:extLst>
          </p:cNvPr>
          <p:cNvCxnSpPr/>
          <p:nvPr/>
        </p:nvCxnSpPr>
        <p:spPr>
          <a:xfrm>
            <a:off x="5884127" y="986169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22CE53-32E3-C43B-0DD0-C140FF77DD97}"/>
              </a:ext>
            </a:extLst>
          </p:cNvPr>
          <p:cNvCxnSpPr/>
          <p:nvPr/>
        </p:nvCxnSpPr>
        <p:spPr>
          <a:xfrm>
            <a:off x="5930339" y="1002890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B78F25-C86A-3792-2BD9-1931325FCCEA}"/>
              </a:ext>
            </a:extLst>
          </p:cNvPr>
          <p:cNvCxnSpPr/>
          <p:nvPr/>
        </p:nvCxnSpPr>
        <p:spPr>
          <a:xfrm>
            <a:off x="5976551" y="1019611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5A6A76-9A8D-2086-3F90-65F52FBED3EE}"/>
              </a:ext>
            </a:extLst>
          </p:cNvPr>
          <p:cNvCxnSpPr/>
          <p:nvPr/>
        </p:nvCxnSpPr>
        <p:spPr>
          <a:xfrm>
            <a:off x="6022763" y="1036332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E3AAA0-4D84-FA78-5F00-EC9738A6D5B0}"/>
              </a:ext>
            </a:extLst>
          </p:cNvPr>
          <p:cNvCxnSpPr/>
          <p:nvPr/>
        </p:nvCxnSpPr>
        <p:spPr>
          <a:xfrm>
            <a:off x="6068975" y="1053053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88376D-E612-D59A-D4AA-1B6DDA4472E7}"/>
              </a:ext>
            </a:extLst>
          </p:cNvPr>
          <p:cNvCxnSpPr/>
          <p:nvPr/>
        </p:nvCxnSpPr>
        <p:spPr>
          <a:xfrm>
            <a:off x="6115187" y="1069774"/>
            <a:ext cx="0" cy="4283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0A04579-813F-46CD-7F16-470EBECCCEBC}"/>
              </a:ext>
            </a:extLst>
          </p:cNvPr>
          <p:cNvCxnSpPr/>
          <p:nvPr/>
        </p:nvCxnSpPr>
        <p:spPr>
          <a:xfrm>
            <a:off x="5509260" y="1236596"/>
            <a:ext cx="34861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CC2FCCC-53F2-7B94-317D-5FEF129E8294}"/>
              </a:ext>
            </a:extLst>
          </p:cNvPr>
          <p:cNvSpPr txBox="1"/>
          <p:nvPr/>
        </p:nvSpPr>
        <p:spPr>
          <a:xfrm>
            <a:off x="5314950" y="1549130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PM121 (z=20 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D91FE7-D530-9336-9ADE-6E05D99C8796}"/>
              </a:ext>
            </a:extLst>
          </p:cNvPr>
          <p:cNvSpPr txBox="1"/>
          <p:nvPr/>
        </p:nvSpPr>
        <p:spPr>
          <a:xfrm>
            <a:off x="6411444" y="1553768"/>
            <a:ext cx="1221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PMTGT (z=10 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6072F5-1A9A-7984-22B5-A5E7100F5127}"/>
              </a:ext>
            </a:extLst>
          </p:cNvPr>
          <p:cNvSpPr txBox="1"/>
          <p:nvPr/>
        </p:nvSpPr>
        <p:spPr>
          <a:xfrm>
            <a:off x="7588577" y="1549129"/>
            <a:ext cx="931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TGT (z=0 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14BE91-3F98-0581-5A82-D3A227E35626}"/>
              </a:ext>
            </a:extLst>
          </p:cNvPr>
          <p:cNvSpPr txBox="1"/>
          <p:nvPr/>
        </p:nvSpPr>
        <p:spPr>
          <a:xfrm>
            <a:off x="4835054" y="86928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9575D0-5A1B-7247-93D3-CD93E7A5935E}"/>
              </a:ext>
            </a:extLst>
          </p:cNvPr>
          <p:cNvSpPr txBox="1"/>
          <p:nvPr/>
        </p:nvSpPr>
        <p:spPr>
          <a:xfrm>
            <a:off x="2320290" y="3614074"/>
            <a:ext cx="113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94332C-8A18-7627-8553-C31C6B49FD4E}"/>
              </a:ext>
            </a:extLst>
          </p:cNvPr>
          <p:cNvSpPr txBox="1"/>
          <p:nvPr/>
        </p:nvSpPr>
        <p:spPr>
          <a:xfrm>
            <a:off x="3513774" y="2911402"/>
            <a:ext cx="122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5F749A-0E61-5BD0-4E1E-63C76E337FE9}"/>
              </a:ext>
            </a:extLst>
          </p:cNvPr>
          <p:cNvSpPr txBox="1"/>
          <p:nvPr/>
        </p:nvSpPr>
        <p:spPr>
          <a:xfrm>
            <a:off x="914345" y="3359672"/>
            <a:ext cx="122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6C3F17-4EBE-649E-8085-A5DD1BE08141}"/>
              </a:ext>
            </a:extLst>
          </p:cNvPr>
          <p:cNvSpPr txBox="1"/>
          <p:nvPr/>
        </p:nvSpPr>
        <p:spPr>
          <a:xfrm rot="16200000">
            <a:off x="-1851863" y="2565488"/>
            <a:ext cx="4136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beam spot size (mm)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FD4734-7E66-38C6-5CCA-65BECAB9C2B9}"/>
              </a:ext>
            </a:extLst>
          </p:cNvPr>
          <p:cNvSpPr txBox="1"/>
          <p:nvPr/>
        </p:nvSpPr>
        <p:spPr>
          <a:xfrm>
            <a:off x="914345" y="1544377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PM121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5D6F6FA-1A67-C481-80F1-9C661B8EF642}"/>
              </a:ext>
            </a:extLst>
          </p:cNvPr>
          <p:cNvCxnSpPr/>
          <p:nvPr/>
        </p:nvCxnSpPr>
        <p:spPr>
          <a:xfrm>
            <a:off x="1342518" y="1826128"/>
            <a:ext cx="423766" cy="899833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718B370-1E16-03EA-4EE9-7D63C6C8CC27}"/>
              </a:ext>
            </a:extLst>
          </p:cNvPr>
          <p:cNvCxnSpPr>
            <a:cxnSpLocks/>
          </p:cNvCxnSpPr>
          <p:nvPr/>
        </p:nvCxnSpPr>
        <p:spPr>
          <a:xfrm>
            <a:off x="1331088" y="1829294"/>
            <a:ext cx="1463903" cy="1386595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6B935E-AB40-0B91-AABF-7B14A21C9912}"/>
              </a:ext>
            </a:extLst>
          </p:cNvPr>
          <p:cNvCxnSpPr>
            <a:cxnSpLocks/>
          </p:cNvCxnSpPr>
          <p:nvPr/>
        </p:nvCxnSpPr>
        <p:spPr>
          <a:xfrm>
            <a:off x="1342518" y="1850778"/>
            <a:ext cx="2509392" cy="847971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F557291-78DC-DC56-891E-9438FD287401}"/>
              </a:ext>
            </a:extLst>
          </p:cNvPr>
          <p:cNvSpPr txBox="1"/>
          <p:nvPr/>
        </p:nvSpPr>
        <p:spPr>
          <a:xfrm>
            <a:off x="1678192" y="1555903"/>
            <a:ext cx="71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PMTGT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70EBCE0-B1CC-BC95-5785-6A6C8AD02B38}"/>
              </a:ext>
            </a:extLst>
          </p:cNvPr>
          <p:cNvCxnSpPr>
            <a:cxnSpLocks/>
          </p:cNvCxnSpPr>
          <p:nvPr/>
        </p:nvCxnSpPr>
        <p:spPr>
          <a:xfrm flipH="1">
            <a:off x="1920240" y="1873638"/>
            <a:ext cx="99332" cy="911781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98DC9EE-BCC8-78ED-F409-57EB625F0890}"/>
              </a:ext>
            </a:extLst>
          </p:cNvPr>
          <p:cNvCxnSpPr>
            <a:cxnSpLocks/>
          </p:cNvCxnSpPr>
          <p:nvPr/>
        </p:nvCxnSpPr>
        <p:spPr>
          <a:xfrm>
            <a:off x="2030362" y="1873638"/>
            <a:ext cx="914884" cy="1341065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3E2473F-3550-AA8F-F383-263C5DF60018}"/>
              </a:ext>
            </a:extLst>
          </p:cNvPr>
          <p:cNvCxnSpPr>
            <a:cxnSpLocks/>
          </p:cNvCxnSpPr>
          <p:nvPr/>
        </p:nvCxnSpPr>
        <p:spPr>
          <a:xfrm>
            <a:off x="2050161" y="1885164"/>
            <a:ext cx="1970087" cy="637427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8B43B07-5438-3A0D-38F6-8C22D789709C}"/>
              </a:ext>
            </a:extLst>
          </p:cNvPr>
          <p:cNvSpPr txBox="1"/>
          <p:nvPr/>
        </p:nvSpPr>
        <p:spPr>
          <a:xfrm>
            <a:off x="1412195" y="4485093"/>
            <a:ext cx="6380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Measurement shows that the beam spot size is enlarged with both options </a:t>
            </a:r>
          </a:p>
        </p:txBody>
      </p:sp>
    </p:spTree>
    <p:extLst>
      <p:ext uri="{BB962C8B-B14F-4D97-AF65-F5344CB8AC3E}">
        <p14:creationId xmlns:p14="http://schemas.microsoft.com/office/powerpoint/2010/main" val="1653602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778F23-AFB8-F84D-7C05-66E5178B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Observed Vertical Beam spot size at PM121 and PMTGT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716CF-D120-2214-184C-E01177605A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81561-A268-7E59-E951-D7DDF7CE3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20CCC-E219-5F72-B29C-29551635E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E38EF-B523-1422-B191-F1D2C758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" y="1313346"/>
            <a:ext cx="4572000" cy="295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145A2F-EAD8-116A-9A6F-A4D94FD97216}"/>
              </a:ext>
            </a:extLst>
          </p:cNvPr>
          <p:cNvSpPr txBox="1"/>
          <p:nvPr/>
        </p:nvSpPr>
        <p:spPr>
          <a:xfrm>
            <a:off x="2320290" y="3614074"/>
            <a:ext cx="113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392CF-23C9-8F47-0550-1E695B7C5E6F}"/>
              </a:ext>
            </a:extLst>
          </p:cNvPr>
          <p:cNvSpPr txBox="1"/>
          <p:nvPr/>
        </p:nvSpPr>
        <p:spPr>
          <a:xfrm>
            <a:off x="3513774" y="2911402"/>
            <a:ext cx="122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680F1A-7B18-EDE4-370A-465E33B05C33}"/>
              </a:ext>
            </a:extLst>
          </p:cNvPr>
          <p:cNvSpPr txBox="1"/>
          <p:nvPr/>
        </p:nvSpPr>
        <p:spPr>
          <a:xfrm>
            <a:off x="914345" y="3359672"/>
            <a:ext cx="122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81AA2-3319-81AE-6E45-17D5F9546A84}"/>
              </a:ext>
            </a:extLst>
          </p:cNvPr>
          <p:cNvSpPr txBox="1"/>
          <p:nvPr/>
        </p:nvSpPr>
        <p:spPr>
          <a:xfrm rot="16200000">
            <a:off x="-1678899" y="2565488"/>
            <a:ext cx="379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beam spot size (mm)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4CB15-7AAF-DFE6-6FEF-EE462963704B}"/>
              </a:ext>
            </a:extLst>
          </p:cNvPr>
          <p:cNvSpPr txBox="1"/>
          <p:nvPr/>
        </p:nvSpPr>
        <p:spPr>
          <a:xfrm>
            <a:off x="914345" y="950017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PM121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66606-7545-1174-52D6-957F2DA35931}"/>
              </a:ext>
            </a:extLst>
          </p:cNvPr>
          <p:cNvSpPr txBox="1"/>
          <p:nvPr/>
        </p:nvSpPr>
        <p:spPr>
          <a:xfrm>
            <a:off x="1678192" y="961543"/>
            <a:ext cx="71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PMTGT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D473D4-5DA3-F73F-8EB1-BA0A572EB5C4}"/>
              </a:ext>
            </a:extLst>
          </p:cNvPr>
          <p:cNvCxnSpPr/>
          <p:nvPr/>
        </p:nvCxnSpPr>
        <p:spPr>
          <a:xfrm>
            <a:off x="1316701" y="1257794"/>
            <a:ext cx="423766" cy="899833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E94762-A02E-E25E-CDFF-378AFB9DBE8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995562" y="1269320"/>
            <a:ext cx="40421" cy="281914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93601F-6395-E0FA-D6C0-9904CF137370}"/>
              </a:ext>
            </a:extLst>
          </p:cNvPr>
          <p:cNvSpPr txBox="1"/>
          <p:nvPr/>
        </p:nvSpPr>
        <p:spPr>
          <a:xfrm>
            <a:off x="1412194" y="4485093"/>
            <a:ext cx="7343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Measurement shows that the beam spot size is enlarged with both options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 diverging larger with option 1 than option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option 2 is more preferrable than option 1</a:t>
            </a:r>
          </a:p>
        </p:txBody>
      </p:sp>
    </p:spTree>
    <p:extLst>
      <p:ext uri="{BB962C8B-B14F-4D97-AF65-F5344CB8AC3E}">
        <p14:creationId xmlns:p14="http://schemas.microsoft.com/office/powerpoint/2010/main" val="167123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00DD27-404A-F5F7-D55F-22D76F2E1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254152"/>
          </a:xfrm>
        </p:spPr>
        <p:txBody>
          <a:bodyPr/>
          <a:lstStyle/>
          <a:p>
            <a:r>
              <a:rPr lang="en-US" dirty="0"/>
              <a:t>When do we apply the new optics? </a:t>
            </a:r>
          </a:p>
          <a:p>
            <a:pPr lvl="1"/>
            <a:r>
              <a:rPr lang="en-US" dirty="0"/>
              <a:t>Prefer to use the present optics for the target scan since the resolution of target scan is better by using smaller spot size beam</a:t>
            </a:r>
          </a:p>
          <a:p>
            <a:pPr lvl="1"/>
            <a:r>
              <a:rPr lang="en-US" dirty="0"/>
              <a:t>Prefer to use option 2 at the beginning of HEP beam operation</a:t>
            </a:r>
          </a:p>
          <a:p>
            <a:pPr lvl="2"/>
            <a:r>
              <a:rPr lang="en-US" dirty="0"/>
              <a:t>Need to make sure that Quads and PSs are stable at high current operation</a:t>
            </a:r>
          </a:p>
          <a:p>
            <a:r>
              <a:rPr lang="en-US" u="sng" dirty="0"/>
              <a:t>Target system is ready for 900+ kW operation in FY23!</a:t>
            </a:r>
          </a:p>
          <a:p>
            <a:pPr lvl="1"/>
            <a:r>
              <a:rPr lang="en-US" dirty="0"/>
              <a:t>I heard that the MI group is ready for the 900+ kW beam operation, too</a:t>
            </a:r>
          </a:p>
          <a:p>
            <a:pPr lvl="2"/>
            <a:r>
              <a:rPr lang="en-US" dirty="0"/>
              <a:t>Beam intensity will exceed 5.6e13 (until 6.2e13 (1-MW))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77D6CD-61F4-CDD0-E3C8-6D434D4C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plan for </a:t>
            </a:r>
            <a:r>
              <a:rPr lang="en-US" dirty="0" err="1"/>
              <a:t>NuMI</a:t>
            </a:r>
            <a:r>
              <a:rPr lang="en-US" dirty="0"/>
              <a:t> beam </a:t>
            </a:r>
            <a:r>
              <a:rPr lang="en-US" dirty="0" err="1"/>
              <a:t>commisioning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E0EB6-3150-4092-986B-4BB10915A8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B367-4F35-7027-958C-1D85BBFC3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58563-4C09-4C49-78DB-E04AD2567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25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67A0-042D-EA49-898A-ECCE6EA1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2526"/>
            <a:ext cx="8672513" cy="5059363"/>
          </a:xfrm>
        </p:spPr>
        <p:txBody>
          <a:bodyPr/>
          <a:lstStyle/>
          <a:p>
            <a:r>
              <a:rPr lang="en-US" dirty="0"/>
              <a:t>PIP-II SRF </a:t>
            </a:r>
            <a:r>
              <a:rPr lang="en-US" dirty="0" err="1"/>
              <a:t>Linac</a:t>
            </a:r>
            <a:r>
              <a:rPr lang="en-US" dirty="0"/>
              <a:t> + 20 Hz Booster for 1.2 MW (2025? -)</a:t>
            </a:r>
          </a:p>
          <a:p>
            <a:r>
              <a:rPr lang="en-US" dirty="0"/>
              <a:t>PIP-II SRF </a:t>
            </a:r>
            <a:r>
              <a:rPr lang="en-US" dirty="0" err="1"/>
              <a:t>Linac</a:t>
            </a:r>
            <a:r>
              <a:rPr lang="en-US" dirty="0"/>
              <a:t> + New accelerator system (SRF </a:t>
            </a:r>
            <a:r>
              <a:rPr lang="en-US" dirty="0" err="1"/>
              <a:t>Linac</a:t>
            </a:r>
            <a:r>
              <a:rPr lang="en-US" dirty="0"/>
              <a:t> or Fast ramp RCS) for 2.4+ MW (203X -)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4C020D-8AF1-E94A-839A-AD0094E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beam power upgrade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DA5D1-1DFC-3C42-8C75-CBDFF6402E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E684-A47F-3844-A88A-6128352A0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11934-9A28-8F45-9A92-4067C8454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DBDF63-5162-2D41-8105-B066B844C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50" y="2057345"/>
            <a:ext cx="5716024" cy="4389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6ED42C-267B-D745-B937-A900C1F49420}"/>
              </a:ext>
            </a:extLst>
          </p:cNvPr>
          <p:cNvSpPr txBox="1"/>
          <p:nvPr/>
        </p:nvSpPr>
        <p:spPr>
          <a:xfrm>
            <a:off x="5584083" y="4731024"/>
            <a:ext cx="153715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PIP-II SRF </a:t>
            </a:r>
            <a:r>
              <a:rPr lang="en-US" sz="1800" dirty="0" err="1">
                <a:solidFill>
                  <a:srgbClr val="FF0000"/>
                </a:solidFill>
              </a:rPr>
              <a:t>linac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04746-6457-9D41-A061-7C5A1D73E73D}"/>
              </a:ext>
            </a:extLst>
          </p:cNvPr>
          <p:cNvSpPr txBox="1"/>
          <p:nvPr/>
        </p:nvSpPr>
        <p:spPr>
          <a:xfrm>
            <a:off x="6352659" y="2792894"/>
            <a:ext cx="91057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Booster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99E8D4-5DEA-CE40-B090-D5BA3828BDB0}"/>
              </a:ext>
            </a:extLst>
          </p:cNvPr>
          <p:cNvSpPr/>
          <p:nvPr/>
        </p:nvSpPr>
        <p:spPr>
          <a:xfrm>
            <a:off x="5325666" y="2514598"/>
            <a:ext cx="975743" cy="1005840"/>
          </a:xfrm>
          <a:prstGeom prst="ellipse">
            <a:avLst/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836DC-D4EF-0D45-A38A-A6C8F7CC1A12}"/>
              </a:ext>
            </a:extLst>
          </p:cNvPr>
          <p:cNvSpPr txBox="1"/>
          <p:nvPr/>
        </p:nvSpPr>
        <p:spPr>
          <a:xfrm rot="19540981">
            <a:off x="4023922" y="5334027"/>
            <a:ext cx="159486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PIP-III SRF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linac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3A7649-22A9-9344-BCA4-069D03A37EE4}"/>
              </a:ext>
            </a:extLst>
          </p:cNvPr>
          <p:cNvSpPr txBox="1"/>
          <p:nvPr/>
        </p:nvSpPr>
        <p:spPr>
          <a:xfrm>
            <a:off x="3546905" y="4915690"/>
            <a:ext cx="112152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1FFFF"/>
                </a:solidFill>
              </a:rPr>
              <a:t>PIP-III RCS</a:t>
            </a:r>
          </a:p>
        </p:txBody>
      </p:sp>
    </p:spTree>
    <p:extLst>
      <p:ext uri="{BB962C8B-B14F-4D97-AF65-F5344CB8AC3E}">
        <p14:creationId xmlns:p14="http://schemas.microsoft.com/office/powerpoint/2010/main" val="1643072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356EE9-1469-694B-AAE5-1AE0E806C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6979"/>
            <a:ext cx="8672513" cy="1552989"/>
          </a:xfrm>
        </p:spPr>
        <p:txBody>
          <a:bodyPr/>
          <a:lstStyle/>
          <a:p>
            <a:r>
              <a:rPr lang="en-US" sz="2000" dirty="0"/>
              <a:t>Integrable optics has a potential to compensate a space charge: The concept has been tested at Fermilab Accelerator Science and Technology (FAST)</a:t>
            </a:r>
          </a:p>
          <a:p>
            <a:r>
              <a:rPr lang="en-US" sz="2000" dirty="0"/>
              <a:t>If success, we will have a solution to accelerate a 5-MW scale beam in PIP-III RCS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8FBAB-F3A3-0D4F-8158-BEFE5112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9" y="251752"/>
            <a:ext cx="8915400" cy="427877"/>
          </a:xfrm>
        </p:spPr>
        <p:txBody>
          <a:bodyPr/>
          <a:lstStyle/>
          <a:p>
            <a:r>
              <a:rPr lang="en-US" dirty="0"/>
              <a:t>Fast Ramping RCS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3363-9354-C140-AF90-D7C672A5EE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9920-BDF4-2746-A678-A2B76C142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B9D4C-6BB9-1B4A-8CC4-FB599059F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5D276-50C7-8B47-A384-41F600D8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46927"/>
            <a:ext cx="4922370" cy="3291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E8BCBD-F82C-744B-BCC7-7BEE4C489857}"/>
              </a:ext>
            </a:extLst>
          </p:cNvPr>
          <p:cNvSpPr txBox="1"/>
          <p:nvPr/>
        </p:nvSpPr>
        <p:spPr>
          <a:xfrm>
            <a:off x="827158" y="2411139"/>
            <a:ext cx="324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Integrable optics magnet in FAST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A91014-B042-3D47-B2C2-ABF431026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206" y="3045099"/>
            <a:ext cx="2908300" cy="293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4FDBE3-73C1-244D-A007-43CAFA6B807D}"/>
              </a:ext>
            </a:extLst>
          </p:cNvPr>
          <p:cNvSpPr txBox="1"/>
          <p:nvPr/>
        </p:nvSpPr>
        <p:spPr>
          <a:xfrm>
            <a:off x="5749528" y="2453601"/>
            <a:ext cx="295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Demonstrate prototype fast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ramp HTS at Fermilab (12 T/s)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6362C1-B61D-184B-B49A-1BA9438AE1AA}"/>
              </a:ext>
            </a:extLst>
          </p:cNvPr>
          <p:cNvSpPr txBox="1"/>
          <p:nvPr/>
        </p:nvSpPr>
        <p:spPr>
          <a:xfrm>
            <a:off x="5749528" y="6038767"/>
            <a:ext cx="2401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H. </a:t>
            </a:r>
            <a:r>
              <a:rPr lang="en-US" sz="1400" dirty="0" err="1"/>
              <a:t>Piekarz</a:t>
            </a:r>
            <a:r>
              <a:rPr lang="en-US" sz="1400" dirty="0"/>
              <a:t>, NIMA 162490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FA037-47A9-B240-AF12-D89DF479A48D}"/>
              </a:ext>
            </a:extLst>
          </p:cNvPr>
          <p:cNvSpPr txBox="1"/>
          <p:nvPr/>
        </p:nvSpPr>
        <p:spPr>
          <a:xfrm>
            <a:off x="1355113" y="6053576"/>
            <a:ext cx="326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IOTA/FAST https://</a:t>
            </a:r>
            <a:r>
              <a:rPr lang="en-US" sz="1400" dirty="0" err="1"/>
              <a:t>fast.fnal.gov</a:t>
            </a:r>
            <a:r>
              <a:rPr lang="en-US" sz="1400" dirty="0"/>
              <a:t>/?p=papers</a:t>
            </a:r>
          </a:p>
        </p:txBody>
      </p:sp>
    </p:spTree>
    <p:extLst>
      <p:ext uri="{BB962C8B-B14F-4D97-AF65-F5344CB8AC3E}">
        <p14:creationId xmlns:p14="http://schemas.microsoft.com/office/powerpoint/2010/main" val="18158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952539-7CAE-CC76-1076-ABEE3720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Fermilab has successfully operated BNB and </a:t>
            </a:r>
            <a:r>
              <a:rPr lang="en-US" dirty="0" err="1"/>
              <a:t>NuMI</a:t>
            </a:r>
            <a:r>
              <a:rPr lang="en-US" dirty="0"/>
              <a:t> beams for neutrino programs</a:t>
            </a:r>
          </a:p>
          <a:p>
            <a:r>
              <a:rPr lang="en-US" dirty="0"/>
              <a:t>BNB and </a:t>
            </a:r>
            <a:r>
              <a:rPr lang="en-US" dirty="0" err="1"/>
              <a:t>NuMI</a:t>
            </a:r>
            <a:r>
              <a:rPr lang="en-US" dirty="0"/>
              <a:t> beam elements have been upgraded continuously</a:t>
            </a:r>
          </a:p>
          <a:p>
            <a:r>
              <a:rPr lang="en-US" dirty="0"/>
              <a:t>Highest </a:t>
            </a:r>
            <a:r>
              <a:rPr lang="en-US" dirty="0" err="1"/>
              <a:t>NuMI</a:t>
            </a:r>
            <a:r>
              <a:rPr lang="en-US" dirty="0"/>
              <a:t> beam power record 895 kW</a:t>
            </a:r>
          </a:p>
          <a:p>
            <a:r>
              <a:rPr lang="en-US" dirty="0"/>
              <a:t>Future prospect for higher beam power operation</a:t>
            </a:r>
          </a:p>
          <a:p>
            <a:pPr lvl="1"/>
            <a:r>
              <a:rPr lang="en-US" dirty="0"/>
              <a:t>Optimize </a:t>
            </a:r>
            <a:r>
              <a:rPr lang="en-US" dirty="0" err="1"/>
              <a:t>NuMI</a:t>
            </a:r>
            <a:r>
              <a:rPr lang="en-US" dirty="0"/>
              <a:t> beam optics </a:t>
            </a:r>
          </a:p>
          <a:p>
            <a:pPr lvl="1"/>
            <a:r>
              <a:rPr lang="en-US" dirty="0"/>
              <a:t>Understand radiation damage on beam element</a:t>
            </a:r>
          </a:p>
          <a:p>
            <a:pPr lvl="1"/>
            <a:r>
              <a:rPr lang="en-US" dirty="0"/>
              <a:t>Apply AI for beam permit and target anomaly detection</a:t>
            </a:r>
          </a:p>
          <a:p>
            <a:pPr lvl="1"/>
            <a:r>
              <a:rPr lang="en-US" dirty="0"/>
              <a:t>Study new muon monitor to extract further neutrino information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67381-346F-CF46-3F41-9AA6B0847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6AB70-459B-98E4-A9A8-A2A30EED6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7B6E4-404C-80D8-2C9D-5733E492B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95D07-B792-3E88-B55B-87922794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E2661-3B49-C262-BF02-1F818A9A227C}"/>
              </a:ext>
            </a:extLst>
          </p:cNvPr>
          <p:cNvSpPr txBox="1"/>
          <p:nvPr/>
        </p:nvSpPr>
        <p:spPr>
          <a:xfrm>
            <a:off x="5019261" y="3429000"/>
            <a:ext cx="11532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In this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2CA1E-A3F0-1BA5-2143-7C7BC3F3AF8C}"/>
              </a:ext>
            </a:extLst>
          </p:cNvPr>
          <p:cNvSpPr txBox="1"/>
          <p:nvPr/>
        </p:nvSpPr>
        <p:spPr>
          <a:xfrm>
            <a:off x="7056751" y="3798332"/>
            <a:ext cx="96013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/>
              <a:t>RaDIATE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76490-D10D-0A06-8733-C3259282931D}"/>
              </a:ext>
            </a:extLst>
          </p:cNvPr>
          <p:cNvSpPr txBox="1"/>
          <p:nvPr/>
        </p:nvSpPr>
        <p:spPr>
          <a:xfrm>
            <a:off x="7719782" y="4280681"/>
            <a:ext cx="143635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/>
              <a:t>Yiding</a:t>
            </a:r>
            <a:r>
              <a:rPr lang="en-US" sz="1800" dirty="0"/>
              <a:t> on Tue</a:t>
            </a:r>
          </a:p>
        </p:txBody>
      </p:sp>
    </p:spTree>
    <p:extLst>
      <p:ext uri="{BB962C8B-B14F-4D97-AF65-F5344CB8AC3E}">
        <p14:creationId xmlns:p14="http://schemas.microsoft.com/office/powerpoint/2010/main" val="100921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192D32E-2E79-69AD-6348-B67E25F4E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2" y="762832"/>
            <a:ext cx="3972845" cy="1324388"/>
          </a:xfrm>
        </p:spPr>
        <p:txBody>
          <a:bodyPr/>
          <a:lstStyle/>
          <a:p>
            <a:r>
              <a:rPr lang="en-US" sz="1800" dirty="0"/>
              <a:t>Up to ~30 kW of beam (5e12 </a:t>
            </a:r>
            <a:r>
              <a:rPr lang="en-US" sz="1800" dirty="0" err="1"/>
              <a:t>ppp</a:t>
            </a:r>
            <a:r>
              <a:rPr lang="en-US" sz="1800" dirty="0"/>
              <a:t>)</a:t>
            </a:r>
          </a:p>
          <a:p>
            <a:r>
              <a:rPr lang="en-US" sz="1800" dirty="0"/>
              <a:t>Anticipate to complete run in FY27</a:t>
            </a:r>
          </a:p>
          <a:p>
            <a:pPr lvl="1"/>
            <a:r>
              <a:rPr lang="en-US" sz="1600" dirty="0"/>
              <a:t>Future running TBD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9FEEF-31D3-A037-03B2-86026A81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Neutrino Beam (Utilize 8 GeV protons)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DB2A-8CFE-F677-A735-4E28C4E805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7928F-54F6-8E95-01F6-3A06CEA0A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381D5-F301-E8CB-1BE9-7B2E89ACE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DE91FC-0AE3-A547-37B8-71712B4E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" y="2390209"/>
            <a:ext cx="9072436" cy="384048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FDFE263-4BA5-37AB-648F-B272444D8C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696352"/>
              </p:ext>
            </p:extLst>
          </p:nvPr>
        </p:nvGraphicFramePr>
        <p:xfrm>
          <a:off x="4008627" y="699507"/>
          <a:ext cx="4976346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D7C7CB5-D1EF-A608-15C1-FC9716514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1644087"/>
            <a:ext cx="2810886" cy="19670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745FBD-4C6E-0E87-8924-88802CA30B5F}"/>
              </a:ext>
            </a:extLst>
          </p:cNvPr>
          <p:cNvSpPr txBox="1"/>
          <p:nvPr/>
        </p:nvSpPr>
        <p:spPr>
          <a:xfrm>
            <a:off x="548714" y="1819524"/>
            <a:ext cx="1569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effectLst/>
                <a:latin typeface="Helvetica" pitchFamily="2" charset="0"/>
              </a:rPr>
              <a:t>Phys.Rev.D</a:t>
            </a:r>
            <a:r>
              <a:rPr lang="en-US" sz="1000" dirty="0">
                <a:effectLst/>
                <a:latin typeface="Helvetica" pitchFamily="2" charset="0"/>
              </a:rPr>
              <a:t> 105 (2022)</a:t>
            </a:r>
          </a:p>
          <a:p>
            <a:r>
              <a:rPr lang="en-US" sz="1000" dirty="0">
                <a:effectLst/>
                <a:latin typeface="Helvetica" pitchFamily="2" charset="0"/>
              </a:rPr>
              <a:t>11, 112005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1B441-2694-CF88-149C-B1AC7BCED7C4}"/>
              </a:ext>
            </a:extLst>
          </p:cNvPr>
          <p:cNvSpPr txBox="1"/>
          <p:nvPr/>
        </p:nvSpPr>
        <p:spPr>
          <a:xfrm>
            <a:off x="7601776" y="696315"/>
            <a:ext cx="144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M.Ross</a:t>
            </a:r>
            <a:r>
              <a:rPr lang="en-US" sz="1400" dirty="0"/>
              <a:t>-Lonergan</a:t>
            </a:r>
          </a:p>
        </p:txBody>
      </p:sp>
    </p:spTree>
    <p:extLst>
      <p:ext uri="{BB962C8B-B14F-4D97-AF65-F5344CB8AC3E}">
        <p14:creationId xmlns:p14="http://schemas.microsoft.com/office/powerpoint/2010/main" val="41453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406747-C037-4954-B6C0-7E0FDD80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LArTPC</a:t>
            </a:r>
            <a:r>
              <a:rPr lang="en-US" dirty="0"/>
              <a:t> detectors in BNB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8333D-856F-C5A7-5508-B0B70EB6ED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1C57B-196E-8A23-415C-E4CFA9F6E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BA15D-18CD-08D6-3552-66A9C1C0E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C0BF7-ECC3-BACF-864D-0A2361E2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9" y="931381"/>
            <a:ext cx="8953601" cy="4754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1F533-2082-1B54-2A2E-52C1454DE4EA}"/>
              </a:ext>
            </a:extLst>
          </p:cNvPr>
          <p:cNvSpPr txBox="1"/>
          <p:nvPr/>
        </p:nvSpPr>
        <p:spPr>
          <a:xfrm>
            <a:off x="192433" y="1576305"/>
            <a:ext cx="2330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Physics data with full CRT </a:t>
            </a:r>
          </a:p>
          <a:p>
            <a:r>
              <a:rPr lang="en-US" sz="1600" dirty="0"/>
              <a:t>begun June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61153-288B-2010-5322-932202637F9D}"/>
              </a:ext>
            </a:extLst>
          </p:cNvPr>
          <p:cNvSpPr txBox="1"/>
          <p:nvPr/>
        </p:nvSpPr>
        <p:spPr>
          <a:xfrm>
            <a:off x="3123324" y="1566367"/>
            <a:ext cx="3016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Collected data from 2015 to 2020</a:t>
            </a:r>
          </a:p>
          <a:p>
            <a:r>
              <a:rPr lang="en-US" sz="1600" dirty="0"/>
              <a:t>Largest sample of </a:t>
            </a:r>
            <a:r>
              <a:rPr lang="en-US" sz="1600" dirty="0">
                <a:latin typeface="Symbol" pitchFamily="2" charset="2"/>
              </a:rPr>
              <a:t>n </a:t>
            </a:r>
            <a:r>
              <a:rPr lang="en-US" sz="1600" dirty="0"/>
              <a:t>in </a:t>
            </a:r>
            <a:r>
              <a:rPr lang="en-US" sz="1600" dirty="0" err="1"/>
              <a:t>LAr</a:t>
            </a:r>
            <a:r>
              <a:rPr lang="en-US" sz="16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6EFEC-4AF4-0079-6E13-B0E844FA5631}"/>
              </a:ext>
            </a:extLst>
          </p:cNvPr>
          <p:cNvSpPr txBox="1"/>
          <p:nvPr/>
        </p:nvSpPr>
        <p:spPr>
          <a:xfrm>
            <a:off x="6151449" y="1566366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Start from late 2023</a:t>
            </a:r>
          </a:p>
          <a:p>
            <a:r>
              <a:rPr lang="en-US" sz="1600" dirty="0"/>
              <a:t>SBND-PRISM similar as DUNE 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2CCB5-03B2-C3F4-644B-D076094253EE}"/>
              </a:ext>
            </a:extLst>
          </p:cNvPr>
          <p:cNvSpPr txBox="1"/>
          <p:nvPr/>
        </p:nvSpPr>
        <p:spPr>
          <a:xfrm>
            <a:off x="7601776" y="646620"/>
            <a:ext cx="144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M.Ross</a:t>
            </a:r>
            <a:r>
              <a:rPr lang="en-US" sz="1400" dirty="0"/>
              <a:t>-Lonergan</a:t>
            </a:r>
          </a:p>
        </p:txBody>
      </p:sp>
    </p:spTree>
    <p:extLst>
      <p:ext uri="{BB962C8B-B14F-4D97-AF65-F5344CB8AC3E}">
        <p14:creationId xmlns:p14="http://schemas.microsoft.com/office/powerpoint/2010/main" val="208794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6A0B-36C2-6A31-2371-B2040FC5FE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B990-042E-AD91-2C6A-B800B518E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84A69-A442-1AD6-D625-BF234F84A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8399A-FC37-2CCF-B2C8-8A6D11D38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36"/>
            <a:ext cx="9144000" cy="5103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ACDBD-ED93-2D01-94D8-1577DEEDFA5D}"/>
              </a:ext>
            </a:extLst>
          </p:cNvPr>
          <p:cNvSpPr txBox="1"/>
          <p:nvPr/>
        </p:nvSpPr>
        <p:spPr>
          <a:xfrm>
            <a:off x="506897" y="5117040"/>
            <a:ext cx="7979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Low-energy excess researches and other exotic BSM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Improving our understanding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</a:t>
            </a:r>
            <a:r>
              <a:rPr lang="en-US" dirty="0" err="1"/>
              <a:t>Ar</a:t>
            </a:r>
            <a:r>
              <a:rPr lang="en-US" dirty="0"/>
              <a:t>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LArTPC</a:t>
            </a:r>
            <a:r>
              <a:rPr lang="en-US" dirty="0"/>
              <a:t> hardware and software R&amp;D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3AD4-BDD1-8A15-C9CF-AD35CDCFB35A}"/>
              </a:ext>
            </a:extLst>
          </p:cNvPr>
          <p:cNvSpPr txBox="1"/>
          <p:nvPr/>
        </p:nvSpPr>
        <p:spPr>
          <a:xfrm>
            <a:off x="7601776" y="169546"/>
            <a:ext cx="144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M.Ross</a:t>
            </a:r>
            <a:r>
              <a:rPr lang="en-US" sz="1400" dirty="0">
                <a:solidFill>
                  <a:schemeClr val="bg1"/>
                </a:solidFill>
              </a:rPr>
              <a:t>-Lonergan</a:t>
            </a:r>
          </a:p>
        </p:txBody>
      </p:sp>
    </p:spTree>
    <p:extLst>
      <p:ext uri="{BB962C8B-B14F-4D97-AF65-F5344CB8AC3E}">
        <p14:creationId xmlns:p14="http://schemas.microsoft.com/office/powerpoint/2010/main" val="192765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77522-6E2C-AA46-8DB0-2DCC7814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51922"/>
            <a:ext cx="8672513" cy="3347749"/>
          </a:xfrm>
        </p:spPr>
        <p:txBody>
          <a:bodyPr/>
          <a:lstStyle/>
          <a:p>
            <a:r>
              <a:rPr lang="en-US" dirty="0"/>
              <a:t>Two target/horn assemblies have been replaced (water)</a:t>
            </a:r>
          </a:p>
          <a:p>
            <a:pPr lvl="1"/>
            <a:r>
              <a:rPr lang="en-US" dirty="0"/>
              <a:t>2nd horn lasted ten years and &gt; 400M pulses Design lifetime was about one year and 100M pulses</a:t>
            </a:r>
          </a:p>
          <a:p>
            <a:pPr lvl="1"/>
            <a:r>
              <a:rPr lang="en-US" dirty="0"/>
              <a:t>Requires to redesign and replace adjustor platform and horn extraction mechanism (corrosion)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horn installed 2015 –still operating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horn complete and tested, undergoing minor upgrades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horn fabrication in progress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493897-3BAB-6C53-BB2A-03C502E1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94BCC-4549-DE5B-4A0A-3A54E511CF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745A-6CDB-EC71-E744-0DC5F4354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D806D-7310-DB8D-D955-3D6704DAC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A65D8-56F8-2A20-4066-8CD42470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74278"/>
            <a:ext cx="5432602" cy="1580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2FA11F-DFE5-DEDA-21C3-312FBBE0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225" y="741782"/>
            <a:ext cx="3086888" cy="20116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0ECAB3-194B-1D77-387C-0FBFEF84587D}"/>
              </a:ext>
            </a:extLst>
          </p:cNvPr>
          <p:cNvCxnSpPr/>
          <p:nvPr/>
        </p:nvCxnSpPr>
        <p:spPr>
          <a:xfrm>
            <a:off x="89452" y="1659835"/>
            <a:ext cx="1828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5A0249-D203-EFB3-F5BF-50D6F11CB2C9}"/>
              </a:ext>
            </a:extLst>
          </p:cNvPr>
          <p:cNvSpPr txBox="1"/>
          <p:nvPr/>
        </p:nvSpPr>
        <p:spPr>
          <a:xfrm>
            <a:off x="80001" y="1302027"/>
            <a:ext cx="1817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8 GeV proton beam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048A96-CA76-F34D-BC9B-2F0A34839759}"/>
              </a:ext>
            </a:extLst>
          </p:cNvPr>
          <p:cNvCxnSpPr>
            <a:cxnSpLocks/>
          </p:cNvCxnSpPr>
          <p:nvPr/>
        </p:nvCxnSpPr>
        <p:spPr>
          <a:xfrm>
            <a:off x="7901608" y="1774578"/>
            <a:ext cx="457200" cy="188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DA190F-C0E5-DFE0-B887-F7E948C9B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252"/>
            <a:ext cx="8672513" cy="5446644"/>
          </a:xfrm>
        </p:spPr>
        <p:txBody>
          <a:bodyPr/>
          <a:lstStyle/>
          <a:p>
            <a:r>
              <a:rPr lang="en-US" dirty="0"/>
              <a:t>Complete</a:t>
            </a:r>
          </a:p>
          <a:p>
            <a:pPr lvl="1"/>
            <a:r>
              <a:rPr lang="en-US" dirty="0"/>
              <a:t>Horn Charging Supply has been upgraded to charge at 20 Hz, in anticipation of PIP-II era.</a:t>
            </a:r>
          </a:p>
          <a:p>
            <a:pPr lvl="1"/>
            <a:r>
              <a:rPr lang="en-US" dirty="0"/>
              <a:t>Average repetition rate will remain at 5 Hz. Limit is joule heating in </a:t>
            </a:r>
            <a:r>
              <a:rPr lang="en-US" dirty="0" err="1"/>
              <a:t>stripline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Protons limits (per pulse, hourly, yearly) have not been revised.  This would require a detailed study of the target.</a:t>
            </a:r>
          </a:p>
          <a:p>
            <a:r>
              <a:rPr lang="en-US" dirty="0"/>
              <a:t>In progress</a:t>
            </a:r>
          </a:p>
          <a:p>
            <a:pPr lvl="1"/>
            <a:r>
              <a:rPr lang="en-US" dirty="0"/>
              <a:t>“New” target multiwire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wire worked well,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gens did not work well, thus it is back to the original design</a:t>
            </a:r>
          </a:p>
          <a:p>
            <a:pPr lvl="1"/>
            <a:r>
              <a:rPr lang="en-US" dirty="0"/>
              <a:t>Remote disconnect for target BPM cables</a:t>
            </a:r>
          </a:p>
          <a:p>
            <a:pPr lvl="2"/>
            <a:r>
              <a:rPr lang="en-US" dirty="0"/>
              <a:t>New design includes a “carrier pipe” for coax connecting BPM to front-plate of horn box. Allows for replacement of entire coax assembly.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CF2529-5EE7-46A8-5D7D-00B516CB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0184-2D62-3BBD-0519-99231BED0E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1111-0BBC-1C72-6EFE-C9C8BD977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E8A91-DA6C-2312-2C4D-6256788A8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28302-D4CD-5799-1A2D-48BFADE3788D}"/>
              </a:ext>
            </a:extLst>
          </p:cNvPr>
          <p:cNvSpPr txBox="1"/>
          <p:nvPr/>
        </p:nvSpPr>
        <p:spPr>
          <a:xfrm>
            <a:off x="7601776" y="696315"/>
            <a:ext cx="1047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 </a:t>
            </a:r>
            <a:r>
              <a:rPr lang="en-US" sz="1400" dirty="0" err="1"/>
              <a:t>Kobilarcik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073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DDF0B6-8B07-F84B-BB90-F705C77D4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41733"/>
            <a:ext cx="5148470" cy="3590510"/>
          </a:xfrm>
        </p:spPr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(Neutrinos at the Main Injector) provides a high-quality neutrino beam to the </a:t>
            </a:r>
            <a:r>
              <a:rPr lang="en-US" dirty="0" err="1"/>
              <a:t>NOvA</a:t>
            </a:r>
            <a:r>
              <a:rPr lang="en-US" dirty="0"/>
              <a:t> (</a:t>
            </a:r>
            <a:r>
              <a:rPr lang="en-US" dirty="0" err="1"/>
              <a:t>NuMI</a:t>
            </a:r>
            <a:r>
              <a:rPr lang="en-US" dirty="0"/>
              <a:t> Off-axis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Appearance) Near/Far Detectors (ND/FD)</a:t>
            </a:r>
          </a:p>
          <a:p>
            <a:r>
              <a:rPr lang="en-US" dirty="0"/>
              <a:t>Mission is creating </a:t>
            </a:r>
            <a:r>
              <a:rPr lang="en-US" b="1" dirty="0"/>
              <a:t>high statistic and low systematic</a:t>
            </a:r>
            <a:r>
              <a:rPr lang="en-US" dirty="0"/>
              <a:t> accelerator neutrino events in </a:t>
            </a:r>
            <a:r>
              <a:rPr lang="en-US" dirty="0" err="1"/>
              <a:t>NOvA</a:t>
            </a:r>
            <a:r>
              <a:rPr lang="en-US" dirty="0"/>
              <a:t> ND/FD</a:t>
            </a:r>
          </a:p>
          <a:p>
            <a:r>
              <a:rPr lang="en-US" dirty="0"/>
              <a:t>Anticipate to operate until FY27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62E831-56F5-5D43-A1D1-87B4A9F3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Neutrino Beam to </a:t>
            </a:r>
            <a:r>
              <a:rPr lang="en-US" dirty="0" err="1"/>
              <a:t>NOvA</a:t>
            </a:r>
            <a:r>
              <a:rPr lang="en-US" dirty="0"/>
              <a:t> (utilize 120 GeV/c 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73A5C-9483-6747-A685-165834B641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BF1C4-5D6A-B749-9A92-1610C9DD7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559EF-4C4D-DD48-8B69-349861947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00805-3F85-4D4E-B6F9-6CD6E2FD6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046" y="679629"/>
            <a:ext cx="3027408" cy="457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21A032-CC09-3F49-B935-42A5965B785D}"/>
              </a:ext>
            </a:extLst>
          </p:cNvPr>
          <p:cNvSpPr/>
          <p:nvPr/>
        </p:nvSpPr>
        <p:spPr>
          <a:xfrm>
            <a:off x="5644046" y="5251629"/>
            <a:ext cx="2913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K. ENGMAN/</a:t>
            </a:r>
            <a:r>
              <a:rPr lang="en-US" sz="1400" dirty="0">
                <a:solidFill>
                  <a:srgbClr val="007AA7"/>
                </a:solidFill>
                <a:latin typeface="Helvetica" pitchFamily="2" charset="0"/>
              </a:rPr>
              <a:t>SCIENCE 345, 6204</a:t>
            </a:r>
            <a:endParaRPr lang="en-US" sz="1400" dirty="0">
              <a:solidFill>
                <a:srgbClr val="007AA7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23B91-24D6-224E-AC66-DA28D16B0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3" y="4415262"/>
            <a:ext cx="5293696" cy="137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5B73C3-1A69-694B-9C2D-9792B88F6264}"/>
              </a:ext>
            </a:extLst>
          </p:cNvPr>
          <p:cNvSpPr txBox="1"/>
          <p:nvPr/>
        </p:nvSpPr>
        <p:spPr>
          <a:xfrm>
            <a:off x="1003852" y="5821347"/>
            <a:ext cx="392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Wolcott, FNAL JETP Seminar Sept. 18, 2020</a:t>
            </a:r>
          </a:p>
        </p:txBody>
      </p:sp>
    </p:spTree>
    <p:extLst>
      <p:ext uri="{BB962C8B-B14F-4D97-AF65-F5344CB8AC3E}">
        <p14:creationId xmlns:p14="http://schemas.microsoft.com/office/powerpoint/2010/main" val="6425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2FAE1F-F691-445B-453A-106E17A8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</a:t>
            </a:r>
            <a:r>
              <a:rPr lang="en-US" dirty="0"/>
              <a:t> Neutrino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53BB6-F128-05F3-65FC-817E9EE736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9/19/22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F5BC9-E028-A09E-0E19-9FF00819F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BNB and NuMI, NBI 2022,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57E18-28FB-716A-601C-14AE2EE9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66EF8-0B1B-F1F1-FC32-DC875656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717128"/>
            <a:ext cx="7772400" cy="4549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F27B9-AEDB-5D31-C8C6-8CD6B718F802}"/>
              </a:ext>
            </a:extLst>
          </p:cNvPr>
          <p:cNvSpPr txBox="1"/>
          <p:nvPr/>
        </p:nvSpPr>
        <p:spPr>
          <a:xfrm>
            <a:off x="736827" y="5303730"/>
            <a:ext cx="776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Same type of detectors used at ND and FD to mitigate systematics for oscillation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ND also contributes to study the two </a:t>
            </a:r>
            <a:r>
              <a:rPr lang="en-US" sz="2000" dirty="0">
                <a:latin typeface="Symbol" pitchFamily="2" charset="2"/>
              </a:rPr>
              <a:t>n</a:t>
            </a:r>
            <a:r>
              <a:rPr lang="en-US" sz="2000" baseline="-25000" dirty="0">
                <a:latin typeface="Symbol" pitchFamily="2" charset="2"/>
              </a:rPr>
              <a:t>m</a:t>
            </a:r>
            <a:r>
              <a:rPr lang="en-US" sz="2000" dirty="0"/>
              <a:t> CC X-section 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60628-EDFA-864A-F035-39A7749551C6}"/>
              </a:ext>
            </a:extLst>
          </p:cNvPr>
          <p:cNvSpPr txBox="1"/>
          <p:nvPr/>
        </p:nvSpPr>
        <p:spPr>
          <a:xfrm>
            <a:off x="7601776" y="338507"/>
            <a:ext cx="902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Wolcott</a:t>
            </a:r>
          </a:p>
        </p:txBody>
      </p:sp>
    </p:spTree>
    <p:extLst>
      <p:ext uri="{BB962C8B-B14F-4D97-AF65-F5344CB8AC3E}">
        <p14:creationId xmlns:p14="http://schemas.microsoft.com/office/powerpoint/2010/main" val="346979857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77643</TotalTime>
  <Words>1688</Words>
  <Application>Microsoft Macintosh PowerPoint</Application>
  <PresentationFormat>On-screen Show (4:3)</PresentationFormat>
  <Paragraphs>280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Symbol</vt:lpstr>
      <vt:lpstr>Fermilab_PowerPoint_Template_090915</vt:lpstr>
      <vt:lpstr>PowerPoint Presentation</vt:lpstr>
      <vt:lpstr>Fermilab Accelerator Complex and Neutrino lines</vt:lpstr>
      <vt:lpstr>Booster Neutrino Beam (Utilize 8 GeV protons) </vt:lpstr>
      <vt:lpstr>LArTPC detectors in BNB</vt:lpstr>
      <vt:lpstr>PowerPoint Presentation</vt:lpstr>
      <vt:lpstr>BNB target system</vt:lpstr>
      <vt:lpstr>BNB Upgrades</vt:lpstr>
      <vt:lpstr>NuMI Neutrino Beam to NOvA (utilize 120 GeV/c p)</vt:lpstr>
      <vt:lpstr>NOvA Neutrino Detectors</vt:lpstr>
      <vt:lpstr>NuMI Accelerator Improvement Plan </vt:lpstr>
      <vt:lpstr>Integrated POT</vt:lpstr>
      <vt:lpstr>After 2013 Upgrade</vt:lpstr>
      <vt:lpstr>Inventory of NuMI target system</vt:lpstr>
      <vt:lpstr>1-MW horn</vt:lpstr>
      <vt:lpstr>Tune NuMI beam optics</vt:lpstr>
      <vt:lpstr>NuMI beam transport line (from MI to Target)</vt:lpstr>
      <vt:lpstr>NuMI beam transport line</vt:lpstr>
      <vt:lpstr>Beam lattice</vt:lpstr>
      <vt:lpstr>Proposed optics (Simulation)</vt:lpstr>
      <vt:lpstr>Observed Horizontal Beam spot size at PM121 and PMTGT</vt:lpstr>
      <vt:lpstr>Observed Vertical Beam spot size at PM121 and PMTGT</vt:lpstr>
      <vt:lpstr>Strategic plan for NuMI beam commisioning</vt:lpstr>
      <vt:lpstr>Future beam power upgrade plan</vt:lpstr>
      <vt:lpstr>Fast Ramping RCS at Fermilab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2289</cp:revision>
  <cp:lastPrinted>2019-10-08T19:10:15Z</cp:lastPrinted>
  <dcterms:created xsi:type="dcterms:W3CDTF">2014-01-03T20:18:13Z</dcterms:created>
  <dcterms:modified xsi:type="dcterms:W3CDTF">2022-09-19T07:03:06Z</dcterms:modified>
</cp:coreProperties>
</file>