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sldIdLst>
    <p:sldId id="256" r:id="rId3"/>
    <p:sldId id="257" r:id="rId4"/>
    <p:sldId id="264" r:id="rId5"/>
    <p:sldId id="272" r:id="rId6"/>
    <p:sldId id="273" r:id="rId7"/>
    <p:sldId id="258" r:id="rId8"/>
    <p:sldId id="259" r:id="rId9"/>
    <p:sldId id="260" r:id="rId10"/>
    <p:sldId id="265" r:id="rId11"/>
    <p:sldId id="278" r:id="rId12"/>
    <p:sldId id="267" r:id="rId13"/>
    <p:sldId id="268" r:id="rId14"/>
    <p:sldId id="262" r:id="rId15"/>
    <p:sldId id="274" r:id="rId16"/>
    <p:sldId id="270" r:id="rId17"/>
    <p:sldId id="276" r:id="rId18"/>
    <p:sldId id="263" r:id="rId19"/>
    <p:sldId id="277" r:id="rId20"/>
    <p:sldId id="261" r:id="rId21"/>
    <p:sldId id="269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1"/>
    <p:restoredTop sz="96405"/>
  </p:normalViewPr>
  <p:slideViewPr>
    <p:cSldViewPr snapToGrid="0" snapToObjects="1" showGuides="1">
      <p:cViewPr>
        <p:scale>
          <a:sx n="119" d="100"/>
          <a:sy n="119" d="100"/>
        </p:scale>
        <p:origin x="1528" y="8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759"/>
            <a:ext cx="2057400" cy="365125"/>
          </a:xfrm>
        </p:spPr>
        <p:txBody>
          <a:bodyPr lIns="36000" tIns="36000" rIns="36000" bIns="36000" anchor="b" anchorCtr="0"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0758"/>
            <a:ext cx="3086100" cy="365125"/>
          </a:xfrm>
        </p:spPr>
        <p:txBody>
          <a:bodyPr lIns="36000" tIns="36000" rIns="36000" anchor="b" anchorCtr="0"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 lIns="36000" tIns="36000" rIns="36000" bIns="36000" anchor="b" anchorCtr="0"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78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63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8467" y="76200"/>
            <a:ext cx="1447800" cy="641667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5467" y="76200"/>
            <a:ext cx="7425267" cy="641667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66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タイトルテキスト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4421749" y="6509742"/>
            <a:ext cx="291573" cy="232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6027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xfrm>
            <a:off x="55253" y="53578"/>
            <a:ext cx="9054704" cy="803672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xfrm>
            <a:off x="44649" y="892969"/>
            <a:ext cx="9054703" cy="5893594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7173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xfrm>
            <a:off x="44649" y="267890"/>
            <a:ext cx="9054703" cy="3214688"/>
          </a:xfrm>
          <a:prstGeom prst="rect">
            <a:avLst/>
          </a:prstGeom>
        </p:spPr>
        <p:txBody>
          <a:bodyPr anchor="b"/>
          <a:lstStyle/>
          <a:p>
            <a:r>
              <a:t>タイトルテキスト</a:t>
            </a:r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idx="1"/>
          </p:nvPr>
        </p:nvSpPr>
        <p:spPr>
          <a:xfrm>
            <a:off x="44649" y="3616523"/>
            <a:ext cx="9054703" cy="31253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813653" y="6542753"/>
            <a:ext cx="309380" cy="297389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49397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>
            <a:spLocks noGrp="1"/>
          </p:cNvSpPr>
          <p:nvPr>
            <p:ph type="pic" idx="21"/>
          </p:nvPr>
        </p:nvSpPr>
        <p:spPr>
          <a:xfrm>
            <a:off x="821531" y="44649"/>
            <a:ext cx="7500938" cy="50032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4671901"/>
            <a:ext cx="7358063" cy="1000126"/>
          </a:xfrm>
          <a:prstGeom prst="rect">
            <a:avLst/>
          </a:prstGeom>
        </p:spPr>
        <p:txBody>
          <a:bodyPr anchor="b"/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8"/>
            <a:ext cx="7358063" cy="10001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61116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01628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>
            <a:spLocks noGrp="1"/>
          </p:cNvSpPr>
          <p:nvPr>
            <p:ph type="pic" idx="21"/>
          </p:nvPr>
        </p:nvSpPr>
        <p:spPr>
          <a:xfrm>
            <a:off x="1223367" y="44649"/>
            <a:ext cx="10426303" cy="665946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タイトルテキスト"/>
          <p:cNvSpPr txBox="1">
            <a:spLocks noGrp="1"/>
          </p:cNvSpPr>
          <p:nvPr>
            <p:ph type="title"/>
          </p:nvPr>
        </p:nvSpPr>
        <p:spPr>
          <a:xfrm>
            <a:off x="44648" y="44649"/>
            <a:ext cx="4500563" cy="3303984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タイトルテキスト</a:t>
            </a:r>
          </a:p>
        </p:txBody>
      </p:sp>
      <p:sp>
        <p:nvSpPr>
          <p:cNvPr id="40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44648" y="3393281"/>
            <a:ext cx="4500563" cy="330398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120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56624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xfrm>
            <a:off x="55253" y="53578"/>
            <a:ext cx="9054704" cy="803672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xfrm>
            <a:off x="44649" y="892969"/>
            <a:ext cx="9054703" cy="5893594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446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190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>
            <a:spLocks noGrp="1"/>
          </p:cNvSpPr>
          <p:nvPr>
            <p:ph type="pic" idx="21"/>
          </p:nvPr>
        </p:nvSpPr>
        <p:spPr>
          <a:xfrm>
            <a:off x="2755702" y="892969"/>
            <a:ext cx="7956352" cy="5804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タイトルテキスト"/>
          <p:cNvSpPr txBox="1">
            <a:spLocks noGrp="1"/>
          </p:cNvSpPr>
          <p:nvPr>
            <p:ph type="title"/>
          </p:nvPr>
        </p:nvSpPr>
        <p:spPr>
          <a:xfrm>
            <a:off x="44649" y="44648"/>
            <a:ext cx="9054703" cy="803672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7" name="本文レベル1…"/>
          <p:cNvSpPr txBox="1">
            <a:spLocks noGrp="1"/>
          </p:cNvSpPr>
          <p:nvPr>
            <p:ph type="body" idx="1"/>
          </p:nvPr>
        </p:nvSpPr>
        <p:spPr>
          <a:xfrm>
            <a:off x="44648" y="892969"/>
            <a:ext cx="4500563" cy="5804297"/>
          </a:xfrm>
          <a:prstGeom prst="rect">
            <a:avLst/>
          </a:prstGeom>
        </p:spPr>
        <p:txBody>
          <a:bodyPr anchor="t"/>
          <a:lstStyle>
            <a:lvl1pPr marL="241093" indent="-241093">
              <a:spcBef>
                <a:spcPts val="0"/>
              </a:spcBef>
            </a:lvl1pPr>
            <a:lvl2pPr marL="482186" indent="-241093">
              <a:spcBef>
                <a:spcPts val="0"/>
              </a:spcBef>
            </a:lvl2pPr>
            <a:lvl3pPr marL="723279" indent="-241093">
              <a:spcBef>
                <a:spcPts val="0"/>
              </a:spcBef>
            </a:lvl3pPr>
            <a:lvl4pPr marL="964372" indent="-241093">
              <a:spcBef>
                <a:spcPts val="0"/>
              </a:spcBef>
            </a:lvl4pPr>
            <a:lvl5pPr marL="1205465" indent="-241093">
              <a:spcBef>
                <a:spcPts val="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7553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>
            <a:spLocks noGrp="1"/>
          </p:cNvSpPr>
          <p:nvPr>
            <p:ph type="body" idx="1"/>
          </p:nvPr>
        </p:nvSpPr>
        <p:spPr>
          <a:xfrm>
            <a:off x="44649" y="44649"/>
            <a:ext cx="9054703" cy="6652617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23377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>
            <a:spLocks noGrp="1"/>
          </p:cNvSpPr>
          <p:nvPr>
            <p:ph type="pic" sz="half" idx="21"/>
          </p:nvPr>
        </p:nvSpPr>
        <p:spPr>
          <a:xfrm>
            <a:off x="4566642" y="3335685"/>
            <a:ext cx="5111355" cy="35394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イメージ"/>
          <p:cNvSpPr>
            <a:spLocks noGrp="1"/>
          </p:cNvSpPr>
          <p:nvPr>
            <p:ph type="pic" sz="half" idx="22"/>
          </p:nvPr>
        </p:nvSpPr>
        <p:spPr>
          <a:xfrm>
            <a:off x="4411377" y="42675"/>
            <a:ext cx="4950619" cy="34263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イメージ"/>
          <p:cNvSpPr>
            <a:spLocks noGrp="1"/>
          </p:cNvSpPr>
          <p:nvPr>
            <p:ph type="pic" idx="23"/>
          </p:nvPr>
        </p:nvSpPr>
        <p:spPr>
          <a:xfrm>
            <a:off x="-2762845" y="44649"/>
            <a:ext cx="10104834" cy="6659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66324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>
            <a:spLocks noGrp="1"/>
          </p:cNvSpPr>
          <p:nvPr>
            <p:ph type="body" sz="quarter" idx="22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49928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>
            <a:spLocks noGrp="1"/>
          </p:cNvSpPr>
          <p:nvPr>
            <p:ph type="pic" idx="21"/>
          </p:nvPr>
        </p:nvSpPr>
        <p:spPr>
          <a:xfrm>
            <a:off x="-571500" y="0"/>
            <a:ext cx="10710046" cy="714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36221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97575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 &amp; サブタイトル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18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80367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solidFill>
                  <a:srgbClr val="FFFFFF"/>
                </a:solidFill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solidFill>
                  <a:srgbClr val="FFFFFF"/>
                </a:solidFill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solidFill>
                  <a:srgbClr val="FFFFFF"/>
                </a:solidFill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solidFill>
                  <a:srgbClr val="FFFFFF"/>
                </a:solidFill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solidFill>
                  <a:srgbClr val="FFFFFF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7783514" y="6452111"/>
            <a:ext cx="309380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6169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（上）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タイトルテキスト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4421749" y="6509742"/>
            <a:ext cx="309380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93346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 &amp; 箇条書き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タイトルテキスト"/>
          <p:cNvSpPr txBox="1">
            <a:spLocks noGrp="1"/>
          </p:cNvSpPr>
          <p:nvPr>
            <p:ph type="title"/>
          </p:nvPr>
        </p:nvSpPr>
        <p:spPr>
          <a:xfrm>
            <a:off x="33843" y="111359"/>
            <a:ext cx="9076315" cy="7550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35" name="本文レベル1…"/>
          <p:cNvSpPr txBox="1">
            <a:spLocks noGrp="1"/>
          </p:cNvSpPr>
          <p:nvPr>
            <p:ph type="body" idx="1"/>
          </p:nvPr>
        </p:nvSpPr>
        <p:spPr>
          <a:xfrm>
            <a:off x="45436" y="968234"/>
            <a:ext cx="9053129" cy="5832662"/>
          </a:xfrm>
          <a:prstGeom prst="rect">
            <a:avLst/>
          </a:prstGeom>
        </p:spPr>
        <p:txBody>
          <a:bodyPr anchor="t"/>
          <a:lstStyle>
            <a:lvl1pPr>
              <a:lnSpc>
                <a:spcPts val="7172"/>
              </a:lnSpc>
              <a:defRPr sz="2672">
                <a:solidFill>
                  <a:srgbClr val="FFFFFF"/>
                </a:solidFill>
              </a:defRPr>
            </a:lvl1pPr>
            <a:lvl2pPr>
              <a:lnSpc>
                <a:spcPts val="7172"/>
              </a:lnSpc>
              <a:defRPr sz="2672">
                <a:solidFill>
                  <a:srgbClr val="FFFFFF"/>
                </a:solidFill>
              </a:defRPr>
            </a:lvl2pPr>
            <a:lvl3pPr>
              <a:lnSpc>
                <a:spcPts val="7172"/>
              </a:lnSpc>
              <a:defRPr sz="2672">
                <a:solidFill>
                  <a:srgbClr val="FFFFFF"/>
                </a:solidFill>
              </a:defRPr>
            </a:lvl3pPr>
            <a:lvl4pPr>
              <a:lnSpc>
                <a:spcPts val="7172"/>
              </a:lnSpc>
              <a:defRPr sz="2672">
                <a:solidFill>
                  <a:srgbClr val="FFFFFF"/>
                </a:solidFill>
              </a:defRPr>
            </a:lvl4pPr>
            <a:lvl5pPr>
              <a:lnSpc>
                <a:spcPts val="7172"/>
              </a:lnSpc>
              <a:defRPr sz="2672">
                <a:solidFill>
                  <a:srgbClr val="FFFFFF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6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820858" y="6605792"/>
            <a:ext cx="309380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14428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91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" y="897466"/>
            <a:ext cx="4500000" cy="55954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97466"/>
            <a:ext cx="4442850" cy="55954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4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89793"/>
            <a:ext cx="9000000" cy="72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880533"/>
            <a:ext cx="4426182" cy="4741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" y="1354666"/>
            <a:ext cx="4426180" cy="51382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20" y="880533"/>
            <a:ext cx="4426180" cy="4741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18" y="1354666"/>
            <a:ext cx="4426180" cy="51382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37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81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90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2" y="67734"/>
            <a:ext cx="3716867" cy="108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330" y="67734"/>
            <a:ext cx="5223937" cy="6425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2" y="1147734"/>
            <a:ext cx="3716867" cy="53451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3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2" y="67733"/>
            <a:ext cx="3742267" cy="108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67734"/>
            <a:ext cx="5188877" cy="642514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2" y="1147733"/>
            <a:ext cx="3742267" cy="534514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59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" y="89960"/>
            <a:ext cx="9000000" cy="719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880533"/>
            <a:ext cx="9000000" cy="5612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F38F-69F0-DD4C-BD8C-3487BB23E411}" type="datetimeFigureOut">
              <a:rPr kumimoji="1" lang="ja-JP" altLang="en-US" smtClean="0"/>
              <a:t>2022/9/18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4"/>
            <a:ext cx="2057400" cy="365125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2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831460" y="6607969"/>
            <a:ext cx="309380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本文レベル1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</p:spTree>
    <p:extLst>
      <p:ext uri="{BB962C8B-B14F-4D97-AF65-F5344CB8AC3E}">
        <p14:creationId xmlns:p14="http://schemas.microsoft.com/office/powerpoint/2010/main" val="260557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0DFF24-B93F-3D4E-A273-A5E136A11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06827"/>
          </a:xfrm>
        </p:spPr>
        <p:txBody>
          <a:bodyPr/>
          <a:lstStyle/>
          <a:p>
            <a:r>
              <a:rPr kumimoji="1" lang="en-US" altLang="ja-JP" dirty="0"/>
              <a:t>T2K / J-PARC status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F72064D-2AF3-1446-84C9-A852B5338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773345"/>
            <a:ext cx="7968343" cy="383847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T. </a:t>
            </a:r>
            <a:r>
              <a:rPr kumimoji="1" lang="en-US" altLang="ja-JP" dirty="0" err="1"/>
              <a:t>Nakadaira</a:t>
            </a:r>
            <a:endParaRPr kumimoji="1" lang="en-US" altLang="ja-JP" dirty="0"/>
          </a:p>
          <a:p>
            <a:r>
              <a:rPr lang="en-US" altLang="ja-JP" dirty="0"/>
              <a:t>High Energy Accelerator Research Organization (KEK)</a:t>
            </a:r>
          </a:p>
          <a:p>
            <a:endParaRPr lang="en-US" altLang="ja-JP" dirty="0"/>
          </a:p>
          <a:p>
            <a:br>
              <a:rPr lang="en-US" altLang="ja-JP" dirty="0"/>
            </a:br>
            <a:r>
              <a:rPr lang="en-US" altLang="ja-JP" dirty="0"/>
              <a:t>IPNS / J-PARC</a:t>
            </a:r>
            <a:endParaRPr kumimoji="1" lang="en-US" altLang="ja-JP" dirty="0"/>
          </a:p>
          <a:p>
            <a:r>
              <a:rPr lang="en-US" altLang="ja-JP" dirty="0"/>
              <a:t>for</a:t>
            </a:r>
          </a:p>
          <a:p>
            <a:r>
              <a:rPr kumimoji="1" lang="en-US" altLang="ja-JP" dirty="0"/>
              <a:t>T2K collaboration </a:t>
            </a:r>
          </a:p>
          <a:p>
            <a:endParaRPr kumimoji="1" lang="en-US" altLang="ja-JP" dirty="0"/>
          </a:p>
          <a:p>
            <a:r>
              <a:rPr lang="en-US" altLang="ja-JP" dirty="0"/>
              <a:t>J-PARC neutrino facility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65EB0C-57A2-E5F9-7056-016002D02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144" y="3537022"/>
            <a:ext cx="1277712" cy="73012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FCA35F-0515-E56C-0EF0-DC959056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88" y="5393631"/>
            <a:ext cx="1368024" cy="6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イメージ" descr="イメージ"/>
          <p:cNvPicPr>
            <a:picLocks noChangeAspect="1"/>
          </p:cNvPicPr>
          <p:nvPr/>
        </p:nvPicPr>
        <p:blipFill>
          <a:blip r:embed="rId2"/>
          <a:srcRect t="16269"/>
          <a:stretch>
            <a:fillRect/>
          </a:stretch>
        </p:blipFill>
        <p:spPr>
          <a:xfrm>
            <a:off x="2421352" y="5807447"/>
            <a:ext cx="2097581" cy="1061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イメージ" descr="イメージ"/>
          <p:cNvPicPr>
            <a:picLocks noChangeAspect="1"/>
          </p:cNvPicPr>
          <p:nvPr/>
        </p:nvPicPr>
        <p:blipFill>
          <a:blip r:embed="rId3"/>
          <a:srcRect t="14664"/>
          <a:stretch>
            <a:fillRect/>
          </a:stretch>
        </p:blipFill>
        <p:spPr>
          <a:xfrm>
            <a:off x="122086" y="5840305"/>
            <a:ext cx="1945397" cy="96412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Beam structure and effects for ν- fac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50520">
              <a:defRPr sz="4800"/>
            </a:lvl1pPr>
          </a:lstStyle>
          <a:p>
            <a:r>
              <a:rPr lang="en-US" dirty="0"/>
              <a:t>J-PARC MR-FX </a:t>
            </a:r>
            <a:r>
              <a:rPr dirty="0"/>
              <a:t>Beam structure</a:t>
            </a:r>
          </a:p>
        </p:txBody>
      </p:sp>
      <p:sp>
        <p:nvSpPr>
          <p:cNvPr id="277" name="Operation rate of beam-line equipment should be increased.…"/>
          <p:cNvSpPr txBox="1">
            <a:spLocks noGrp="1"/>
          </p:cNvSpPr>
          <p:nvPr>
            <p:ph type="body" sz="half" idx="1"/>
          </p:nvPr>
        </p:nvSpPr>
        <p:spPr>
          <a:xfrm>
            <a:off x="87111" y="785251"/>
            <a:ext cx="8969778" cy="23451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93767" indent="-193767" defTabSz="254666">
              <a:defRPr sz="2232"/>
            </a:pPr>
            <a:r>
              <a:rPr dirty="0"/>
              <a:t>Operation rate of beam-line equipment should be increased.</a:t>
            </a:r>
          </a:p>
          <a:p>
            <a:pPr marL="387535" lvl="1" indent="-193767" defTabSz="254666">
              <a:defRPr sz="2232"/>
            </a:pPr>
            <a:r>
              <a:rPr dirty="0"/>
              <a:t>Horn, Beam-monitor DAQ, Beam interlock, </a:t>
            </a:r>
            <a:r>
              <a:rPr dirty="0" err="1"/>
              <a:t>etc</a:t>
            </a:r>
            <a:r>
              <a:rPr dirty="0"/>
              <a:t> </a:t>
            </a:r>
          </a:p>
          <a:p>
            <a:pPr marL="193767" indent="-193767" defTabSz="254666">
              <a:defRPr sz="2232"/>
            </a:pPr>
            <a:r>
              <a:rPr dirty="0"/>
              <a:t>Target protons/pulse is same as J-PARC original design.</a:t>
            </a:r>
            <a:br>
              <a:rPr dirty="0"/>
            </a:br>
            <a:r>
              <a:rPr dirty="0"/>
              <a:t>→ Requirement for a single spill is not changed.</a:t>
            </a:r>
          </a:p>
          <a:p>
            <a:pPr marL="387535" lvl="1" indent="-193767" defTabSz="254666">
              <a:defRPr sz="2232"/>
            </a:pPr>
            <a:r>
              <a:rPr dirty="0"/>
              <a:t>Thermal shock tolerance of target, beam window, </a:t>
            </a:r>
            <a:r>
              <a:rPr dirty="0" err="1"/>
              <a:t>etc</a:t>
            </a:r>
            <a:endParaRPr dirty="0"/>
          </a:p>
          <a:p>
            <a:pPr marL="193767" indent="-193767" defTabSz="254666">
              <a:defRPr sz="2232"/>
            </a:pPr>
            <a:r>
              <a:rPr dirty="0"/>
              <a:t>Beam heat load, Radiation, Radio-activation will be increased </a:t>
            </a:r>
            <a:r>
              <a:rPr dirty="0" err="1"/>
              <a:t>w.r.t</a:t>
            </a:r>
            <a:r>
              <a:rPr dirty="0"/>
              <a:t>  beam power or POT. </a:t>
            </a:r>
          </a:p>
          <a:p>
            <a:pPr marL="387535" lvl="1" indent="-193767" defTabSz="254666">
              <a:defRPr sz="2232"/>
            </a:pPr>
            <a:r>
              <a:rPr dirty="0"/>
              <a:t>Cooling capability, radiation shields, radioactive waste treatment, </a:t>
            </a:r>
            <a:r>
              <a:rPr dirty="0" err="1"/>
              <a:t>etc</a:t>
            </a:r>
            <a:endParaRPr dirty="0"/>
          </a:p>
        </p:txBody>
      </p:sp>
      <p:sp>
        <p:nvSpPr>
          <p:cNvPr id="27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571722" y="6607969"/>
            <a:ext cx="185971" cy="232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79" name="四角形"/>
          <p:cNvSpPr/>
          <p:nvPr/>
        </p:nvSpPr>
        <p:spPr>
          <a:xfrm>
            <a:off x="296233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0" name="四角形"/>
          <p:cNvSpPr/>
          <p:nvPr/>
        </p:nvSpPr>
        <p:spPr>
          <a:xfrm>
            <a:off x="459519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1" name="四角形"/>
          <p:cNvSpPr/>
          <p:nvPr/>
        </p:nvSpPr>
        <p:spPr>
          <a:xfrm>
            <a:off x="622804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2" name="四角形"/>
          <p:cNvSpPr/>
          <p:nvPr/>
        </p:nvSpPr>
        <p:spPr>
          <a:xfrm>
            <a:off x="786090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3" name="四角形"/>
          <p:cNvSpPr/>
          <p:nvPr/>
        </p:nvSpPr>
        <p:spPr>
          <a:xfrm>
            <a:off x="949376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4" name="四角形"/>
          <p:cNvSpPr/>
          <p:nvPr/>
        </p:nvSpPr>
        <p:spPr>
          <a:xfrm>
            <a:off x="1112662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5" name="四角形"/>
          <p:cNvSpPr/>
          <p:nvPr/>
        </p:nvSpPr>
        <p:spPr>
          <a:xfrm>
            <a:off x="1275947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6" name="四角形"/>
          <p:cNvSpPr/>
          <p:nvPr/>
        </p:nvSpPr>
        <p:spPr>
          <a:xfrm>
            <a:off x="1439233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7" name="四角形"/>
          <p:cNvSpPr/>
          <p:nvPr/>
        </p:nvSpPr>
        <p:spPr>
          <a:xfrm>
            <a:off x="4512966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8" name="四角形"/>
          <p:cNvSpPr/>
          <p:nvPr/>
        </p:nvSpPr>
        <p:spPr>
          <a:xfrm>
            <a:off x="4676251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89" name="四角形"/>
          <p:cNvSpPr/>
          <p:nvPr/>
        </p:nvSpPr>
        <p:spPr>
          <a:xfrm>
            <a:off x="4839536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90" name="四角形"/>
          <p:cNvSpPr/>
          <p:nvPr/>
        </p:nvSpPr>
        <p:spPr>
          <a:xfrm>
            <a:off x="5002822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91" name="四角形"/>
          <p:cNvSpPr/>
          <p:nvPr/>
        </p:nvSpPr>
        <p:spPr>
          <a:xfrm>
            <a:off x="5166108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92" name="四角形"/>
          <p:cNvSpPr/>
          <p:nvPr/>
        </p:nvSpPr>
        <p:spPr>
          <a:xfrm>
            <a:off x="5329394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93" name="四角形"/>
          <p:cNvSpPr/>
          <p:nvPr/>
        </p:nvSpPr>
        <p:spPr>
          <a:xfrm>
            <a:off x="5492679" y="3738367"/>
            <a:ext cx="111289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94" name="四角形"/>
          <p:cNvSpPr/>
          <p:nvPr/>
        </p:nvSpPr>
        <p:spPr>
          <a:xfrm>
            <a:off x="5655965" y="3738367"/>
            <a:ext cx="111288" cy="141397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95" name="線"/>
          <p:cNvSpPr/>
          <p:nvPr/>
        </p:nvSpPr>
        <p:spPr>
          <a:xfrm>
            <a:off x="132683" y="5143408"/>
            <a:ext cx="85828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96" name="線"/>
          <p:cNvSpPr/>
          <p:nvPr/>
        </p:nvSpPr>
        <p:spPr>
          <a:xfrm>
            <a:off x="309436" y="5360527"/>
            <a:ext cx="41861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97" name="線"/>
          <p:cNvSpPr/>
          <p:nvPr/>
        </p:nvSpPr>
        <p:spPr>
          <a:xfrm>
            <a:off x="293754" y="3671172"/>
            <a:ext cx="1895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98" name="線"/>
          <p:cNvSpPr/>
          <p:nvPr/>
        </p:nvSpPr>
        <p:spPr>
          <a:xfrm flipH="1">
            <a:off x="1635179" y="3736836"/>
            <a:ext cx="1" cy="138758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99" name="2.48s → 1.16s"/>
          <p:cNvSpPr txBox="1"/>
          <p:nvPr/>
        </p:nvSpPr>
        <p:spPr>
          <a:xfrm>
            <a:off x="1130099" y="5482553"/>
            <a:ext cx="1120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2.48s →　</a:t>
            </a:r>
            <a:r>
              <a:rPr sz="1266">
                <a:solidFill>
                  <a:srgbClr val="FF2600"/>
                </a:solidFill>
              </a:rPr>
              <a:t>1.16s</a:t>
            </a:r>
          </a:p>
        </p:txBody>
      </p:sp>
      <p:sp>
        <p:nvSpPr>
          <p:cNvPr id="300" name="Bunch width 20~40 ns (FW)…"/>
          <p:cNvSpPr txBox="1"/>
          <p:nvPr/>
        </p:nvSpPr>
        <p:spPr>
          <a:xfrm>
            <a:off x="322558" y="3097020"/>
            <a:ext cx="2421240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800"/>
            </a:pPr>
            <a:r>
              <a:rPr sz="1266"/>
              <a:t>Bunch width 20~40 ns (FW)</a:t>
            </a:r>
          </a:p>
          <a:p>
            <a:pPr algn="l">
              <a:defRPr sz="1800"/>
            </a:pPr>
            <a:r>
              <a:rPr sz="1266"/>
              <a:t>Bunch interval 581ns (RF=1.72MHz)</a:t>
            </a:r>
          </a:p>
        </p:txBody>
      </p:sp>
      <p:sp>
        <p:nvSpPr>
          <p:cNvPr id="301" name="3.1×1013 [p/bunch] = 150 [kJ/bunch] (now) → 4.1×1013 [p/bunch]…"/>
          <p:cNvSpPr txBox="1"/>
          <p:nvPr/>
        </p:nvSpPr>
        <p:spPr>
          <a:xfrm>
            <a:off x="1677172" y="3900547"/>
            <a:ext cx="2246577" cy="1024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3.1×10</a:t>
            </a:r>
            <a:r>
              <a:rPr sz="1547" baseline="31999"/>
              <a:t>13</a:t>
            </a:r>
            <a:r>
              <a:rPr sz="1547"/>
              <a:t> [p/bunch]</a:t>
            </a:r>
            <a:br>
              <a:rPr sz="1547"/>
            </a:br>
            <a:r>
              <a:rPr sz="1547"/>
              <a:t>= 150 [kJ/bunch] (now)</a:t>
            </a:r>
            <a:br>
              <a:rPr sz="1547"/>
            </a:br>
            <a:r>
              <a:rPr sz="1547"/>
              <a:t>→ </a:t>
            </a:r>
            <a:r>
              <a:rPr sz="1547">
                <a:solidFill>
                  <a:srgbClr val="FF2600"/>
                </a:solidFill>
              </a:rPr>
              <a:t>4.1×10</a:t>
            </a:r>
            <a:r>
              <a:rPr sz="1547" baseline="31999">
                <a:solidFill>
                  <a:srgbClr val="FF2600"/>
                </a:solidFill>
              </a:rPr>
              <a:t>13</a:t>
            </a:r>
            <a:r>
              <a:rPr sz="1547">
                <a:solidFill>
                  <a:srgbClr val="FF2600"/>
                </a:solidFill>
              </a:rPr>
              <a:t> [p/bunch]</a:t>
            </a:r>
          </a:p>
          <a:p>
            <a:pPr algn="l">
              <a:defRPr sz="2200">
                <a:solidFill>
                  <a:srgbClr val="FF2600"/>
                </a:solidFill>
              </a:defRPr>
            </a:pPr>
            <a:r>
              <a:rPr sz="1547"/>
              <a:t>= 200 [kJ/bunch] (upgrade)</a:t>
            </a:r>
          </a:p>
        </p:txBody>
      </p:sp>
      <p:sp>
        <p:nvSpPr>
          <p:cNvPr id="302" name="2.5×1014 [p/pulse] = 1.2 [MJ/pulse] (now)…"/>
          <p:cNvSpPr txBox="1"/>
          <p:nvPr/>
        </p:nvSpPr>
        <p:spPr>
          <a:xfrm>
            <a:off x="5828181" y="3792569"/>
            <a:ext cx="2689647" cy="1240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700"/>
            </a:pPr>
            <a:r>
              <a:rPr sz="1898"/>
              <a:t>2.5×10</a:t>
            </a:r>
            <a:r>
              <a:rPr sz="1898" baseline="31999"/>
              <a:t>14</a:t>
            </a:r>
            <a:r>
              <a:rPr sz="1898"/>
              <a:t> [p/pulse]</a:t>
            </a:r>
            <a:br>
              <a:rPr sz="1898"/>
            </a:br>
            <a:r>
              <a:rPr sz="1898"/>
              <a:t>= 1.2 [MJ/pulse] (now)</a:t>
            </a:r>
          </a:p>
          <a:p>
            <a:pPr algn="l">
              <a:defRPr sz="2700"/>
            </a:pPr>
            <a:r>
              <a:rPr sz="1898"/>
              <a:t>→ </a:t>
            </a:r>
            <a:r>
              <a:rPr sz="1898">
                <a:solidFill>
                  <a:srgbClr val="FF2600"/>
                </a:solidFill>
              </a:rPr>
              <a:t>3.3×10</a:t>
            </a:r>
            <a:r>
              <a:rPr sz="1898" baseline="31999">
                <a:solidFill>
                  <a:srgbClr val="FF2600"/>
                </a:solidFill>
              </a:rPr>
              <a:t>14</a:t>
            </a:r>
            <a:r>
              <a:rPr sz="1898">
                <a:solidFill>
                  <a:srgbClr val="FF2600"/>
                </a:solidFill>
              </a:rPr>
              <a:t> [p/pulse]</a:t>
            </a:r>
          </a:p>
          <a:p>
            <a:pPr algn="l">
              <a:defRPr sz="2700">
                <a:solidFill>
                  <a:srgbClr val="FF2600"/>
                </a:solidFill>
              </a:defRPr>
            </a:pPr>
            <a:r>
              <a:rPr sz="1898"/>
              <a:t>= 1.6 [MJ/pulse] (upgrade)</a:t>
            </a:r>
          </a:p>
        </p:txBody>
      </p:sp>
      <p:sp>
        <p:nvSpPr>
          <p:cNvPr id="303" name="線"/>
          <p:cNvSpPr/>
          <p:nvPr/>
        </p:nvSpPr>
        <p:spPr>
          <a:xfrm>
            <a:off x="4487689" y="3652197"/>
            <a:ext cx="12828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04" name="8 bunches / pulse…"/>
          <p:cNvSpPr txBox="1"/>
          <p:nvPr/>
        </p:nvSpPr>
        <p:spPr>
          <a:xfrm>
            <a:off x="4569831" y="3097020"/>
            <a:ext cx="130965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800"/>
            </a:pPr>
            <a:r>
              <a:rPr sz="1266"/>
              <a:t>8 bunches / pulse</a:t>
            </a:r>
          </a:p>
          <a:p>
            <a:pPr algn="l">
              <a:defRPr sz="1800"/>
            </a:pPr>
            <a:r>
              <a:rPr sz="1266"/>
              <a:t>pulse width ~4.5</a:t>
            </a:r>
            <a:r>
              <a:rPr sz="1266"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sz="1266"/>
              <a:t>s</a:t>
            </a:r>
          </a:p>
        </p:txBody>
      </p:sp>
      <p:pic>
        <p:nvPicPr>
          <p:cNvPr id="305" name="イメージ" descr="イメージ"/>
          <p:cNvPicPr>
            <a:picLocks noChangeAspect="1"/>
          </p:cNvPicPr>
          <p:nvPr/>
        </p:nvPicPr>
        <p:blipFill>
          <a:blip r:embed="rId4"/>
          <a:srcRect r="22019" b="51679"/>
          <a:stretch>
            <a:fillRect/>
          </a:stretch>
        </p:blipFill>
        <p:spPr>
          <a:xfrm>
            <a:off x="4618277" y="5164180"/>
            <a:ext cx="4459386" cy="1522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J-PARC ν beam line :Primary-line"/>
          <p:cNvSpPr txBox="1">
            <a:spLocks noGrp="1"/>
          </p:cNvSpPr>
          <p:nvPr>
            <p:ph type="title"/>
          </p:nvPr>
        </p:nvSpPr>
        <p:spPr>
          <a:xfrm>
            <a:off x="669727" y="128417"/>
            <a:ext cx="7804547" cy="66374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5000"/>
            </a:pPr>
            <a:r>
              <a:t>J-PARC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</a:t>
            </a:r>
            <a:r>
              <a:t> beam line :Primary-line</a:t>
            </a:r>
          </a:p>
        </p:txBody>
      </p:sp>
      <p:sp>
        <p:nvSpPr>
          <p:cNvPr id="308" name="スライド番号"/>
          <p:cNvSpPr txBox="1">
            <a:spLocks noGrp="1"/>
          </p:cNvSpPr>
          <p:nvPr>
            <p:ph type="sldNum" sz="quarter" idx="4294967295"/>
          </p:nvPr>
        </p:nvSpPr>
        <p:spPr>
          <a:xfrm>
            <a:off x="8825999" y="6598444"/>
            <a:ext cx="291573" cy="2321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09" name="image43.png" descr="image43.png"/>
          <p:cNvPicPr>
            <a:picLocks noChangeAspect="1"/>
          </p:cNvPicPr>
          <p:nvPr/>
        </p:nvPicPr>
        <p:blipFill>
          <a:blip r:embed="rId2"/>
          <a:srcRect t="8617" b="14936"/>
          <a:stretch>
            <a:fillRect/>
          </a:stretch>
        </p:blipFill>
        <p:spPr>
          <a:xfrm>
            <a:off x="223241" y="2689225"/>
            <a:ext cx="5872164" cy="33797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" name="グループ"/>
          <p:cNvGrpSpPr/>
          <p:nvPr/>
        </p:nvGrpSpPr>
        <p:grpSpPr>
          <a:xfrm>
            <a:off x="4232503" y="3790716"/>
            <a:ext cx="1707357" cy="1507352"/>
            <a:chOff x="0" y="0"/>
            <a:chExt cx="2428240" cy="2143788"/>
          </a:xfrm>
        </p:grpSpPr>
        <p:sp>
          <p:nvSpPr>
            <p:cNvPr id="310" name="線"/>
            <p:cNvSpPr/>
            <p:nvPr/>
          </p:nvSpPr>
          <p:spPr>
            <a:xfrm rot="5400000" flipH="1">
              <a:off x="428683" y="144232"/>
              <a:ext cx="2134272" cy="1864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240"/>
                    <a:pt x="21600" y="20639"/>
                  </a:cubicBezTo>
                  <a:cubicBezTo>
                    <a:pt x="21600" y="20959"/>
                    <a:pt x="21592" y="21280"/>
                    <a:pt x="21576" y="21600"/>
                  </a:cubicBezTo>
                </a:path>
              </a:pathLst>
            </a:cu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84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 sz="1687"/>
            </a:p>
          </p:txBody>
        </p:sp>
        <p:sp>
          <p:nvSpPr>
            <p:cNvPr id="311" name="線"/>
            <p:cNvSpPr/>
            <p:nvPr/>
          </p:nvSpPr>
          <p:spPr>
            <a:xfrm flipH="1">
              <a:off x="0" y="-1"/>
              <a:ext cx="577992" cy="21153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84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87"/>
            </a:p>
          </p:txBody>
        </p:sp>
      </p:grpSp>
      <p:pic>
        <p:nvPicPr>
          <p:cNvPr id="313" name="image44.jpg" descr="image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06" y="1313657"/>
            <a:ext cx="1914582" cy="136955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Primary proton…"/>
          <p:cNvSpPr txBox="1"/>
          <p:nvPr/>
        </p:nvSpPr>
        <p:spPr>
          <a:xfrm>
            <a:off x="7060407" y="698302"/>
            <a:ext cx="1668464" cy="51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F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87"/>
              <a:t>Primary proton </a:t>
            </a:r>
          </a:p>
          <a:p>
            <a:pPr defTabSz="457184">
              <a:defRPr sz="2400">
                <a:solidFill>
                  <a:srgbClr val="F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87"/>
              <a:t>transport line</a:t>
            </a:r>
          </a:p>
        </p:txBody>
      </p:sp>
      <p:pic>
        <p:nvPicPr>
          <p:cNvPr id="315" name="image45.tif" descr="image45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452" y="1231437"/>
            <a:ext cx="1370013" cy="1837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46.png" descr="image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336675"/>
            <a:ext cx="1370013" cy="115101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Profile (19)"/>
          <p:cNvSpPr txBox="1"/>
          <p:nvPr/>
        </p:nvSpPr>
        <p:spPr>
          <a:xfrm>
            <a:off x="422275" y="1091409"/>
            <a:ext cx="889667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Profile (19)</a:t>
            </a:r>
          </a:p>
        </p:txBody>
      </p:sp>
      <p:sp>
        <p:nvSpPr>
          <p:cNvPr id="318" name="Optical Transition Radiation (OTR) Profile monitor"/>
          <p:cNvSpPr txBox="1"/>
          <p:nvPr/>
        </p:nvSpPr>
        <p:spPr>
          <a:xfrm>
            <a:off x="2720667" y="6228842"/>
            <a:ext cx="2703817" cy="47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184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547"/>
              <a:t>Optical Transition Radiation (OTR)</a:t>
            </a:r>
            <a:br>
              <a:rPr sz="1547"/>
            </a:br>
            <a:r>
              <a:rPr sz="1547"/>
              <a:t>Profile monitor</a:t>
            </a:r>
          </a:p>
        </p:txBody>
      </p:sp>
      <p:sp>
        <p:nvSpPr>
          <p:cNvPr id="319" name="Normal-conducting…"/>
          <p:cNvSpPr txBox="1"/>
          <p:nvPr/>
        </p:nvSpPr>
        <p:spPr>
          <a:xfrm>
            <a:off x="7645150" y="3101625"/>
            <a:ext cx="1490618" cy="38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1800">
                <a:solidFill>
                  <a:srgbClr val="F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Normal-conducting</a:t>
            </a:r>
          </a:p>
          <a:p>
            <a:pPr defTabSz="457184">
              <a:defRPr sz="1800">
                <a:solidFill>
                  <a:srgbClr val="F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 magnets</a:t>
            </a:r>
          </a:p>
        </p:txBody>
      </p:sp>
      <p:sp>
        <p:nvSpPr>
          <p:cNvPr id="320" name="Super-conducting combined-function magnets"/>
          <p:cNvSpPr txBox="1"/>
          <p:nvPr/>
        </p:nvSpPr>
        <p:spPr>
          <a:xfrm>
            <a:off x="5576857" y="2781575"/>
            <a:ext cx="2251076" cy="38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1800">
                <a:solidFill>
                  <a:srgbClr val="F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Super-conducting</a:t>
            </a:r>
            <a:br>
              <a:rPr sz="1266"/>
            </a:br>
            <a:r>
              <a:rPr sz="1266"/>
              <a:t>combined-function magnets</a:t>
            </a:r>
          </a:p>
        </p:txBody>
      </p:sp>
      <p:pic>
        <p:nvPicPr>
          <p:cNvPr id="321" name="photo_esm" descr="photo_es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5" y="1360093"/>
            <a:ext cx="1380956" cy="115101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Position (21)"/>
          <p:cNvSpPr txBox="1"/>
          <p:nvPr/>
        </p:nvSpPr>
        <p:spPr>
          <a:xfrm>
            <a:off x="1770022" y="1094583"/>
            <a:ext cx="1012328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Position (21)</a:t>
            </a:r>
          </a:p>
        </p:txBody>
      </p:sp>
      <p:sp>
        <p:nvSpPr>
          <p:cNvPr id="323" name="×"/>
          <p:cNvSpPr txBox="1"/>
          <p:nvPr/>
        </p:nvSpPr>
        <p:spPr>
          <a:xfrm>
            <a:off x="4127191" y="3590926"/>
            <a:ext cx="439738" cy="36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defRPr sz="3400" b="1">
                <a:solidFill>
                  <a:srgbClr val="66FF3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391"/>
              <a:t>×</a:t>
            </a:r>
          </a:p>
        </p:txBody>
      </p:sp>
      <p:pic>
        <p:nvPicPr>
          <p:cNvPr id="324" name="image48.png" descr="image4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2202" y="1331516"/>
            <a:ext cx="1401695" cy="11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49.png" descr="image4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33" y="1341940"/>
            <a:ext cx="1179544" cy="118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Intensity (5)"/>
          <p:cNvSpPr txBox="1"/>
          <p:nvPr/>
        </p:nvSpPr>
        <p:spPr>
          <a:xfrm>
            <a:off x="3229969" y="1091409"/>
            <a:ext cx="964238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Intensity (5)</a:t>
            </a:r>
          </a:p>
        </p:txBody>
      </p:sp>
      <p:sp>
        <p:nvSpPr>
          <p:cNvPr id="327" name="Beam loss (50)"/>
          <p:cNvSpPr txBox="1"/>
          <p:nvPr/>
        </p:nvSpPr>
        <p:spPr>
          <a:xfrm>
            <a:off x="4443867" y="1080098"/>
            <a:ext cx="1176604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Beam loss (50)</a:t>
            </a:r>
          </a:p>
        </p:txBody>
      </p:sp>
      <p:sp>
        <p:nvSpPr>
          <p:cNvPr id="328" name="Beam monitors are install along the proton beam transport"/>
          <p:cNvSpPr txBox="1"/>
          <p:nvPr/>
        </p:nvSpPr>
        <p:spPr>
          <a:xfrm>
            <a:off x="418248" y="832247"/>
            <a:ext cx="4740080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Beam monitors are install along the proton beam transport</a:t>
            </a:r>
          </a:p>
        </p:txBody>
      </p:sp>
      <p:sp>
        <p:nvSpPr>
          <p:cNvPr id="329" name="線"/>
          <p:cNvSpPr/>
          <p:nvPr/>
        </p:nvSpPr>
        <p:spPr>
          <a:xfrm flipV="1">
            <a:off x="4275608" y="3859026"/>
            <a:ext cx="1" cy="781424"/>
          </a:xfrm>
          <a:prstGeom prst="line">
            <a:avLst/>
          </a:prstGeom>
          <a:ln w="50800">
            <a:solidFill>
              <a:srgbClr val="0000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30" name="Target"/>
          <p:cNvSpPr txBox="1"/>
          <p:nvPr/>
        </p:nvSpPr>
        <p:spPr>
          <a:xfrm>
            <a:off x="3732679" y="3224213"/>
            <a:ext cx="636967" cy="351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400">
                <a:solidFill>
                  <a:srgbClr val="66FF3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/>
              <a:t>Target</a:t>
            </a:r>
          </a:p>
        </p:txBody>
      </p:sp>
      <p:pic>
        <p:nvPicPr>
          <p:cNvPr id="331" name="image50.tif" descr="image50.tif"/>
          <p:cNvPicPr>
            <a:picLocks noChangeAspect="1"/>
          </p:cNvPicPr>
          <p:nvPr/>
        </p:nvPicPr>
        <p:blipFill>
          <a:blip r:embed="rId9"/>
          <a:srcRect t="19675" r="20110"/>
          <a:stretch>
            <a:fillRect/>
          </a:stretch>
        </p:blipFill>
        <p:spPr>
          <a:xfrm>
            <a:off x="3241436" y="4615396"/>
            <a:ext cx="1914526" cy="1563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51.png" descr="image5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193" y="4079874"/>
            <a:ext cx="2684464" cy="1741489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線"/>
          <p:cNvSpPr/>
          <p:nvPr/>
        </p:nvSpPr>
        <p:spPr>
          <a:xfrm flipV="1">
            <a:off x="3004542" y="3872234"/>
            <a:ext cx="1173440" cy="433066"/>
          </a:xfrm>
          <a:prstGeom prst="line">
            <a:avLst/>
          </a:prstGeom>
          <a:ln w="50800">
            <a:solidFill>
              <a:srgbClr val="0000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34" name="Target :graphite rod…"/>
          <p:cNvSpPr txBox="1"/>
          <p:nvPr/>
        </p:nvSpPr>
        <p:spPr>
          <a:xfrm>
            <a:off x="300598" y="6114962"/>
            <a:ext cx="1733488" cy="51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184">
              <a:defRPr sz="2400">
                <a:solidFill>
                  <a:srgbClr val="00F9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87"/>
              <a:t>Target :graphite rod</a:t>
            </a:r>
          </a:p>
          <a:p>
            <a:pPr defTabSz="457184">
              <a:defRPr sz="2400">
                <a:solidFill>
                  <a:srgbClr val="00F9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87"/>
              <a:t> </a:t>
            </a:r>
            <a:r>
              <a:rPr sz="1687">
                <a:latin typeface="Symbol"/>
                <a:ea typeface="Symbol"/>
                <a:cs typeface="Symbol"/>
                <a:sym typeface="Symbol"/>
              </a:rPr>
              <a:t>f</a:t>
            </a:r>
            <a:r>
              <a:rPr sz="1687"/>
              <a:t>26mm,L=900mm</a:t>
            </a:r>
          </a:p>
        </p:txBody>
      </p:sp>
      <p:sp>
        <p:nvSpPr>
          <p:cNvPr id="335" name="線"/>
          <p:cNvSpPr/>
          <p:nvPr/>
        </p:nvSpPr>
        <p:spPr>
          <a:xfrm flipH="1">
            <a:off x="2255243" y="4833940"/>
            <a:ext cx="881064" cy="6032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36" name="Beam"/>
          <p:cNvSpPr txBox="1"/>
          <p:nvPr/>
        </p:nvSpPr>
        <p:spPr>
          <a:xfrm>
            <a:off x="2488606" y="4946651"/>
            <a:ext cx="498476" cy="194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/>
              <a:t>Beam</a:t>
            </a:r>
          </a:p>
        </p:txBody>
      </p:sp>
      <p:sp>
        <p:nvSpPr>
          <p:cNvPr id="337" name="線"/>
          <p:cNvSpPr/>
          <p:nvPr/>
        </p:nvSpPr>
        <p:spPr>
          <a:xfrm flipH="1" flipV="1">
            <a:off x="1053505" y="5037139"/>
            <a:ext cx="172105" cy="1093864"/>
          </a:xfrm>
          <a:prstGeom prst="line">
            <a:avLst/>
          </a:prstGeom>
          <a:ln w="50800">
            <a:solidFill>
              <a:srgbClr val="FFFF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pic>
        <p:nvPicPr>
          <p:cNvPr id="338" name="イメージ" descr="イメージ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2820" y="3509467"/>
            <a:ext cx="1765376" cy="264806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線"/>
          <p:cNvSpPr/>
          <p:nvPr/>
        </p:nvSpPr>
        <p:spPr>
          <a:xfrm flipH="1" flipV="1">
            <a:off x="4336194" y="3816244"/>
            <a:ext cx="2840078" cy="869828"/>
          </a:xfrm>
          <a:prstGeom prst="line">
            <a:avLst/>
          </a:prstGeom>
          <a:ln w="50800">
            <a:solidFill>
              <a:srgbClr val="0000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40" name="Vacuum chamber and structure…"/>
          <p:cNvSpPr txBox="1"/>
          <p:nvPr/>
        </p:nvSpPr>
        <p:spPr>
          <a:xfrm>
            <a:off x="5820833" y="6190602"/>
            <a:ext cx="3004284" cy="47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184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547"/>
              <a:t>Vacuum chamber and structure </a:t>
            </a:r>
          </a:p>
          <a:p>
            <a:pPr defTabSz="457184">
              <a:defRPr sz="2200">
                <a:solidFill>
                  <a:srgbClr val="76D6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547"/>
              <a:t>for most downstream beam monitors</a:t>
            </a:r>
          </a:p>
        </p:txBody>
      </p:sp>
      <p:pic>
        <p:nvPicPr>
          <p:cNvPr id="341" name="イメージ" descr="イメージ"/>
          <p:cNvPicPr>
            <a:picLocks noChangeAspect="1"/>
          </p:cNvPicPr>
          <p:nvPr/>
        </p:nvPicPr>
        <p:blipFill>
          <a:blip r:embed="rId12"/>
          <a:srcRect l="28356" t="23658" r="11248" b="18197"/>
          <a:stretch>
            <a:fillRect/>
          </a:stretch>
        </p:blipFill>
        <p:spPr>
          <a:xfrm>
            <a:off x="5527132" y="4900109"/>
            <a:ext cx="1959260" cy="125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イメージ" descr="イメージ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3743" y="3250274"/>
            <a:ext cx="1106401" cy="165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イメージ" descr="イメージ"/>
          <p:cNvPicPr>
            <a:picLocks noChangeAspect="1"/>
          </p:cNvPicPr>
          <p:nvPr/>
        </p:nvPicPr>
        <p:blipFill>
          <a:blip r:embed="rId2"/>
          <a:srcRect b="2580"/>
          <a:stretch>
            <a:fillRect/>
          </a:stretch>
        </p:blipFill>
        <p:spPr>
          <a:xfrm>
            <a:off x="5717715" y="4757691"/>
            <a:ext cx="3167899" cy="2057433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J-PARC ν beam line: secondary line"/>
          <p:cNvSpPr txBox="1">
            <a:spLocks noGrp="1"/>
          </p:cNvSpPr>
          <p:nvPr>
            <p:ph type="title"/>
          </p:nvPr>
        </p:nvSpPr>
        <p:spPr>
          <a:xfrm>
            <a:off x="109341" y="17860"/>
            <a:ext cx="8983092" cy="89495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87526">
              <a:defRPr sz="5600"/>
            </a:pPr>
            <a:r>
              <a:rPr sz="4800" dirty="0"/>
              <a:t>J-PARC </a:t>
            </a:r>
            <a:r>
              <a:rPr sz="4800" dirty="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4800" dirty="0"/>
              <a:t> beam line: secondary line</a:t>
            </a:r>
          </a:p>
        </p:txBody>
      </p:sp>
      <p:sp>
        <p:nvSpPr>
          <p:cNvPr id="346" name="スライド番号"/>
          <p:cNvSpPr txBox="1">
            <a:spLocks noGrp="1"/>
          </p:cNvSpPr>
          <p:nvPr>
            <p:ph type="sldNum" sz="quarter" idx="4294967295"/>
          </p:nvPr>
        </p:nvSpPr>
        <p:spPr>
          <a:xfrm>
            <a:off x="8800860" y="6582727"/>
            <a:ext cx="291573" cy="2321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47" name="image43.png" descr="image43.png"/>
          <p:cNvPicPr>
            <a:picLocks noChangeAspect="1"/>
          </p:cNvPicPr>
          <p:nvPr/>
        </p:nvPicPr>
        <p:blipFill>
          <a:blip r:embed="rId3"/>
          <a:srcRect t="9361"/>
          <a:stretch>
            <a:fillRect/>
          </a:stretch>
        </p:blipFill>
        <p:spPr>
          <a:xfrm>
            <a:off x="4460875" y="1082278"/>
            <a:ext cx="4683125" cy="319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52.tif" descr="image5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4" y="3084117"/>
            <a:ext cx="4821238" cy="3209926"/>
          </a:xfrm>
          <a:prstGeom prst="rect">
            <a:avLst/>
          </a:prstGeom>
          <a:ln w="25400">
            <a:solidFill>
              <a:srgbClr val="6600CC"/>
            </a:solidFill>
            <a:miter/>
          </a:ln>
        </p:spPr>
      </p:pic>
      <p:grpSp>
        <p:nvGrpSpPr>
          <p:cNvPr id="351" name="グループ"/>
          <p:cNvGrpSpPr/>
          <p:nvPr/>
        </p:nvGrpSpPr>
        <p:grpSpPr>
          <a:xfrm>
            <a:off x="7709893" y="1952823"/>
            <a:ext cx="1317014" cy="1194445"/>
            <a:chOff x="0" y="0"/>
            <a:chExt cx="1873084" cy="1698765"/>
          </a:xfrm>
        </p:grpSpPr>
        <p:sp>
          <p:nvSpPr>
            <p:cNvPr id="349" name="線"/>
            <p:cNvSpPr/>
            <p:nvPr/>
          </p:nvSpPr>
          <p:spPr>
            <a:xfrm rot="5400000" flipH="1">
              <a:off x="308226" y="133907"/>
              <a:ext cx="1691224" cy="1438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240"/>
                    <a:pt x="21600" y="20639"/>
                  </a:cubicBezTo>
                  <a:cubicBezTo>
                    <a:pt x="21600" y="20959"/>
                    <a:pt x="21592" y="21280"/>
                    <a:pt x="21576" y="21600"/>
                  </a:cubicBezTo>
                </a:path>
              </a:pathLst>
            </a:cu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84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 sz="1687"/>
            </a:p>
          </p:txBody>
        </p:sp>
        <p:sp>
          <p:nvSpPr>
            <p:cNvPr id="350" name="線"/>
            <p:cNvSpPr/>
            <p:nvPr/>
          </p:nvSpPr>
          <p:spPr>
            <a:xfrm flipH="1">
              <a:off x="0" y="-1"/>
              <a:ext cx="445849" cy="16761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84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87"/>
            </a:p>
          </p:txBody>
        </p:sp>
      </p:grpSp>
      <p:sp>
        <p:nvSpPr>
          <p:cNvPr id="352" name="線"/>
          <p:cNvSpPr/>
          <p:nvPr/>
        </p:nvSpPr>
        <p:spPr>
          <a:xfrm flipH="1">
            <a:off x="4978401" y="2717404"/>
            <a:ext cx="2524126" cy="3556001"/>
          </a:xfrm>
          <a:prstGeom prst="line">
            <a:avLst/>
          </a:prstGeom>
          <a:ln w="12700">
            <a:solidFill>
              <a:srgbClr val="6600CC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53" name="線"/>
          <p:cNvSpPr/>
          <p:nvPr/>
        </p:nvSpPr>
        <p:spPr>
          <a:xfrm flipH="1">
            <a:off x="214314" y="1585518"/>
            <a:ext cx="5716588" cy="1457326"/>
          </a:xfrm>
          <a:prstGeom prst="line">
            <a:avLst/>
          </a:prstGeom>
          <a:ln w="12700">
            <a:solidFill>
              <a:srgbClr val="6600CC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54" name="Target"/>
          <p:cNvSpPr txBox="1"/>
          <p:nvPr/>
        </p:nvSpPr>
        <p:spPr>
          <a:xfrm>
            <a:off x="7518231" y="1513358"/>
            <a:ext cx="634146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400">
                <a:solidFill>
                  <a:srgbClr val="66FF3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/>
              <a:t>Target</a:t>
            </a:r>
          </a:p>
        </p:txBody>
      </p:sp>
      <p:sp>
        <p:nvSpPr>
          <p:cNvPr id="355" name="四角形"/>
          <p:cNvSpPr/>
          <p:nvPr/>
        </p:nvSpPr>
        <p:spPr>
          <a:xfrm>
            <a:off x="5940426" y="1564879"/>
            <a:ext cx="1590675" cy="1143001"/>
          </a:xfrm>
          <a:prstGeom prst="rect">
            <a:avLst/>
          </a:prstGeom>
          <a:ln w="25400">
            <a:solidFill>
              <a:srgbClr val="6600CC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pic>
        <p:nvPicPr>
          <p:cNvPr id="356" name="image53.png" descr="image5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635" y="2768558"/>
            <a:ext cx="1747839" cy="124142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×"/>
          <p:cNvSpPr txBox="1"/>
          <p:nvPr/>
        </p:nvSpPr>
        <p:spPr>
          <a:xfrm>
            <a:off x="4208464" y="5281217"/>
            <a:ext cx="263526" cy="36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defRPr sz="3400">
                <a:solidFill>
                  <a:srgbClr val="66FF33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sz="2391"/>
              <a:t>´</a:t>
            </a:r>
          </a:p>
        </p:txBody>
      </p:sp>
      <p:sp>
        <p:nvSpPr>
          <p:cNvPr id="358" name="四角形"/>
          <p:cNvSpPr/>
          <p:nvPr/>
        </p:nvSpPr>
        <p:spPr>
          <a:xfrm>
            <a:off x="1651001" y="4987529"/>
            <a:ext cx="3243264" cy="1268412"/>
          </a:xfrm>
          <a:prstGeom prst="rect">
            <a:avLst/>
          </a:prstGeom>
          <a:ln w="25400">
            <a:solidFill>
              <a:srgbClr val="6600CC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59" name="四角形"/>
          <p:cNvSpPr/>
          <p:nvPr/>
        </p:nvSpPr>
        <p:spPr>
          <a:xfrm>
            <a:off x="4322762" y="4150915"/>
            <a:ext cx="508001" cy="211139"/>
          </a:xfrm>
          <a:prstGeom prst="rect">
            <a:avLst/>
          </a:prstGeom>
          <a:ln w="25400">
            <a:solidFill>
              <a:srgbClr val="6600CC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0" name="線"/>
          <p:cNvSpPr/>
          <p:nvPr/>
        </p:nvSpPr>
        <p:spPr>
          <a:xfrm flipH="1">
            <a:off x="1658938" y="4160443"/>
            <a:ext cx="2662238" cy="830263"/>
          </a:xfrm>
          <a:prstGeom prst="line">
            <a:avLst/>
          </a:prstGeom>
          <a:ln w="12700">
            <a:solidFill>
              <a:srgbClr val="6600CC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1" name="線"/>
          <p:cNvSpPr/>
          <p:nvPr/>
        </p:nvSpPr>
        <p:spPr>
          <a:xfrm>
            <a:off x="4818063" y="4362054"/>
            <a:ext cx="63501" cy="609600"/>
          </a:xfrm>
          <a:prstGeom prst="line">
            <a:avLst/>
          </a:prstGeom>
          <a:ln w="12700">
            <a:solidFill>
              <a:srgbClr val="6600CC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2" name="線"/>
          <p:cNvSpPr/>
          <p:nvPr/>
        </p:nvSpPr>
        <p:spPr>
          <a:xfrm flipH="1">
            <a:off x="2760664" y="4200130"/>
            <a:ext cx="2039937" cy="142876"/>
          </a:xfrm>
          <a:prstGeom prst="line">
            <a:avLst/>
          </a:prstGeom>
          <a:ln w="50800">
            <a:solidFill>
              <a:srgbClr val="0080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3" name="線"/>
          <p:cNvSpPr/>
          <p:nvPr/>
        </p:nvSpPr>
        <p:spPr>
          <a:xfrm flipH="1" flipV="1">
            <a:off x="6673851" y="1964931"/>
            <a:ext cx="746126" cy="9525"/>
          </a:xfrm>
          <a:prstGeom prst="line">
            <a:avLst/>
          </a:prstGeom>
          <a:ln w="50800">
            <a:solidFill>
              <a:srgbClr val="0080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4" name="π+"/>
          <p:cNvSpPr txBox="1"/>
          <p:nvPr/>
        </p:nvSpPr>
        <p:spPr>
          <a:xfrm>
            <a:off x="6943726" y="1663305"/>
            <a:ext cx="209550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0080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p</a:t>
            </a:r>
            <a:r>
              <a:rPr sz="1687" baseline="30500"/>
              <a:t>+</a:t>
            </a:r>
          </a:p>
        </p:txBody>
      </p:sp>
      <p:sp>
        <p:nvSpPr>
          <p:cNvPr id="365" name="π+"/>
          <p:cNvSpPr txBox="1"/>
          <p:nvPr/>
        </p:nvSpPr>
        <p:spPr>
          <a:xfrm>
            <a:off x="3314701" y="3908030"/>
            <a:ext cx="209551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0080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p</a:t>
            </a:r>
            <a:r>
              <a:rPr sz="1687" baseline="30500"/>
              <a:t>+</a:t>
            </a:r>
          </a:p>
        </p:txBody>
      </p:sp>
      <p:sp>
        <p:nvSpPr>
          <p:cNvPr id="366" name="線"/>
          <p:cNvSpPr/>
          <p:nvPr/>
        </p:nvSpPr>
        <p:spPr>
          <a:xfrm rot="21181212">
            <a:off x="1417638" y="5354242"/>
            <a:ext cx="2871788" cy="29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0" y="1331"/>
                </a:moveTo>
                <a:cubicBezTo>
                  <a:pt x="1776" y="450"/>
                  <a:pt x="3655" y="-1"/>
                  <a:pt x="5548" y="0"/>
                </a:cubicBezTo>
                <a:cubicBezTo>
                  <a:pt x="14413" y="0"/>
                  <a:pt x="21600" y="9670"/>
                  <a:pt x="21600" y="21599"/>
                </a:cubicBezTo>
              </a:path>
            </a:pathLst>
          </a:custGeom>
          <a:ln w="25400">
            <a:solidFill>
              <a:srgbClr val="008000"/>
            </a:solidFill>
            <a:headEnd type="triangle"/>
          </a:ln>
        </p:spPr>
        <p:txBody>
          <a:bodyPr lIns="45719" tIns="45719" rIns="45719" bIns="45719" anchor="ctr"/>
          <a:lstStyle/>
          <a:p>
            <a:pPr defTabSz="457184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7" name="線"/>
          <p:cNvSpPr/>
          <p:nvPr/>
        </p:nvSpPr>
        <p:spPr>
          <a:xfrm rot="10604863" flipH="1">
            <a:off x="1397000" y="5509818"/>
            <a:ext cx="2871789" cy="157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0" y="1331"/>
                </a:moveTo>
                <a:cubicBezTo>
                  <a:pt x="1776" y="450"/>
                  <a:pt x="3655" y="-1"/>
                  <a:pt x="5548" y="0"/>
                </a:cubicBezTo>
                <a:cubicBezTo>
                  <a:pt x="14413" y="0"/>
                  <a:pt x="21600" y="9670"/>
                  <a:pt x="21600" y="21599"/>
                </a:cubicBezTo>
              </a:path>
            </a:pathLst>
          </a:custGeom>
          <a:ln w="25400">
            <a:solidFill>
              <a:srgbClr val="008000"/>
            </a:solidFill>
            <a:headEnd type="triangle"/>
          </a:ln>
        </p:spPr>
        <p:txBody>
          <a:bodyPr lIns="45719" tIns="45719" rIns="45719" bIns="45719" anchor="ctr"/>
          <a:lstStyle/>
          <a:p>
            <a:pPr defTabSz="457184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8" name="線"/>
          <p:cNvSpPr/>
          <p:nvPr/>
        </p:nvSpPr>
        <p:spPr>
          <a:xfrm flipH="1">
            <a:off x="1409700" y="5432030"/>
            <a:ext cx="2768601" cy="211137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69" name="π+"/>
          <p:cNvSpPr txBox="1"/>
          <p:nvPr/>
        </p:nvSpPr>
        <p:spPr>
          <a:xfrm>
            <a:off x="2928939" y="5020866"/>
            <a:ext cx="209550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0080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p</a:t>
            </a:r>
            <a:r>
              <a:rPr sz="1687" baseline="30500"/>
              <a:t>+</a:t>
            </a:r>
          </a:p>
        </p:txBody>
      </p:sp>
      <p:sp>
        <p:nvSpPr>
          <p:cNvPr id="370" name="線"/>
          <p:cNvSpPr/>
          <p:nvPr/>
        </p:nvSpPr>
        <p:spPr>
          <a:xfrm flipH="1">
            <a:off x="444500" y="4347767"/>
            <a:ext cx="2293939" cy="117476"/>
          </a:xfrm>
          <a:prstGeom prst="line">
            <a:avLst/>
          </a:prstGeom>
          <a:ln w="50800">
            <a:solidFill>
              <a:srgbClr val="FF66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71" name="線"/>
          <p:cNvSpPr/>
          <p:nvPr/>
        </p:nvSpPr>
        <p:spPr>
          <a:xfrm flipH="1">
            <a:off x="31751" y="4360468"/>
            <a:ext cx="2741614" cy="244476"/>
          </a:xfrm>
          <a:prstGeom prst="line">
            <a:avLst/>
          </a:prstGeom>
          <a:ln w="50800">
            <a:solidFill>
              <a:srgbClr val="0000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72" name="線"/>
          <p:cNvSpPr/>
          <p:nvPr/>
        </p:nvSpPr>
        <p:spPr>
          <a:xfrm flipH="1">
            <a:off x="5951538" y="1942706"/>
            <a:ext cx="685801" cy="7936"/>
          </a:xfrm>
          <a:prstGeom prst="line">
            <a:avLst/>
          </a:prstGeom>
          <a:ln w="50800">
            <a:solidFill>
              <a:srgbClr val="FF66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73" name="線"/>
          <p:cNvSpPr/>
          <p:nvPr/>
        </p:nvSpPr>
        <p:spPr>
          <a:xfrm flipH="1">
            <a:off x="4327526" y="2014141"/>
            <a:ext cx="2360614" cy="7939"/>
          </a:xfrm>
          <a:prstGeom prst="line">
            <a:avLst/>
          </a:prstGeom>
          <a:ln w="50800">
            <a:solidFill>
              <a:srgbClr val="0096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74" name="μ+"/>
          <p:cNvSpPr txBox="1"/>
          <p:nvPr/>
        </p:nvSpPr>
        <p:spPr>
          <a:xfrm>
            <a:off x="1576388" y="4049316"/>
            <a:ext cx="379413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FF66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m</a:t>
            </a:r>
            <a:r>
              <a:rPr sz="1687" baseline="30500"/>
              <a:t>+</a:t>
            </a:r>
          </a:p>
        </p:txBody>
      </p:sp>
      <p:sp>
        <p:nvSpPr>
          <p:cNvPr id="375" name="μ+"/>
          <p:cNvSpPr txBox="1"/>
          <p:nvPr/>
        </p:nvSpPr>
        <p:spPr>
          <a:xfrm>
            <a:off x="6423026" y="1645841"/>
            <a:ext cx="379413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FF66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m</a:t>
            </a:r>
            <a:r>
              <a:rPr sz="1687" baseline="30500"/>
              <a:t>+</a:t>
            </a:r>
          </a:p>
        </p:txBody>
      </p:sp>
      <p:sp>
        <p:nvSpPr>
          <p:cNvPr id="376" name="νμ"/>
          <p:cNvSpPr txBox="1"/>
          <p:nvPr/>
        </p:nvSpPr>
        <p:spPr>
          <a:xfrm>
            <a:off x="4106864" y="1922066"/>
            <a:ext cx="369887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0096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n</a:t>
            </a:r>
            <a:r>
              <a:rPr sz="1687" baseline="-20250"/>
              <a:t>m</a:t>
            </a:r>
          </a:p>
        </p:txBody>
      </p:sp>
      <p:sp>
        <p:nvSpPr>
          <p:cNvPr id="377" name="νμ"/>
          <p:cNvSpPr txBox="1"/>
          <p:nvPr/>
        </p:nvSpPr>
        <p:spPr>
          <a:xfrm>
            <a:off x="327025" y="4571605"/>
            <a:ext cx="369889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40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687"/>
              <a:t>n</a:t>
            </a:r>
            <a:r>
              <a:rPr sz="1687" baseline="-20250"/>
              <a:t>m</a:t>
            </a:r>
          </a:p>
        </p:txBody>
      </p:sp>
      <p:sp>
        <p:nvSpPr>
          <p:cNvPr id="378" name="Near Detector"/>
          <p:cNvSpPr txBox="1"/>
          <p:nvPr/>
        </p:nvSpPr>
        <p:spPr>
          <a:xfrm>
            <a:off x="3981449" y="1387079"/>
            <a:ext cx="1335492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/>
              <a:t>Near Detector</a:t>
            </a:r>
          </a:p>
        </p:txBody>
      </p:sp>
      <p:sp>
        <p:nvSpPr>
          <p:cNvPr id="379" name="Muon monitor"/>
          <p:cNvSpPr txBox="1"/>
          <p:nvPr/>
        </p:nvSpPr>
        <p:spPr>
          <a:xfrm>
            <a:off x="174625" y="5152631"/>
            <a:ext cx="1176604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Muon monitor</a:t>
            </a:r>
          </a:p>
        </p:txBody>
      </p:sp>
      <p:sp>
        <p:nvSpPr>
          <p:cNvPr id="380" name="線"/>
          <p:cNvSpPr/>
          <p:nvPr/>
        </p:nvSpPr>
        <p:spPr>
          <a:xfrm flipH="1" flipV="1">
            <a:off x="695325" y="4665265"/>
            <a:ext cx="119064" cy="515939"/>
          </a:xfrm>
          <a:prstGeom prst="line">
            <a:avLst/>
          </a:prstGeom>
          <a:ln w="38100">
            <a:solidFill>
              <a:srgbClr val="FF00FF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81" name="線"/>
          <p:cNvSpPr/>
          <p:nvPr/>
        </p:nvSpPr>
        <p:spPr>
          <a:xfrm flipV="1">
            <a:off x="6273799" y="2325292"/>
            <a:ext cx="1144589" cy="23814"/>
          </a:xfrm>
          <a:prstGeom prst="line">
            <a:avLst/>
          </a:prstGeom>
          <a:ln w="12700">
            <a:solidFill>
              <a:srgbClr val="FF00FF"/>
            </a:solidFill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82" name="109m"/>
          <p:cNvSpPr txBox="1"/>
          <p:nvPr/>
        </p:nvSpPr>
        <p:spPr>
          <a:xfrm>
            <a:off x="6681789" y="2393556"/>
            <a:ext cx="461665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109m</a:t>
            </a:r>
          </a:p>
        </p:txBody>
      </p:sp>
      <p:pic>
        <p:nvPicPr>
          <p:cNvPr id="383" name="image54.png" descr="image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50" y="929878"/>
            <a:ext cx="1206501" cy="182245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線"/>
          <p:cNvSpPr/>
          <p:nvPr/>
        </p:nvSpPr>
        <p:spPr>
          <a:xfrm flipH="1">
            <a:off x="2801938" y="3022204"/>
            <a:ext cx="119063" cy="113506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85" name="Decay volume (He gas filled)"/>
          <p:cNvSpPr txBox="1"/>
          <p:nvPr/>
        </p:nvSpPr>
        <p:spPr>
          <a:xfrm>
            <a:off x="1917503" y="2760267"/>
            <a:ext cx="2267031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Decay volume (He gas filled)</a:t>
            </a:r>
          </a:p>
        </p:txBody>
      </p:sp>
      <p:sp>
        <p:nvSpPr>
          <p:cNvPr id="386" name="Target installed in  1st horn."/>
          <p:cNvSpPr txBox="1"/>
          <p:nvPr/>
        </p:nvSpPr>
        <p:spPr>
          <a:xfrm>
            <a:off x="5895292" y="2770547"/>
            <a:ext cx="2173672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184">
              <a:defRPr sz="2200">
                <a:solidFill>
                  <a:srgbClr val="00FA9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547"/>
              <a:t>Target installed in  1</a:t>
            </a:r>
            <a:r>
              <a:rPr sz="1547" baseline="30545"/>
              <a:t>st</a:t>
            </a:r>
            <a:r>
              <a:rPr sz="1547"/>
              <a:t> horn.</a:t>
            </a:r>
          </a:p>
        </p:txBody>
      </p:sp>
      <p:sp>
        <p:nvSpPr>
          <p:cNvPr id="387" name="図形"/>
          <p:cNvSpPr/>
          <p:nvPr/>
        </p:nvSpPr>
        <p:spPr>
          <a:xfrm>
            <a:off x="7580512" y="2210291"/>
            <a:ext cx="88901" cy="500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0800" y="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400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000000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pic>
        <p:nvPicPr>
          <p:cNvPr id="388" name="image55.tif" descr="image55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036" y="3018337"/>
            <a:ext cx="2069012" cy="1286272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線"/>
          <p:cNvSpPr/>
          <p:nvPr/>
        </p:nvSpPr>
        <p:spPr>
          <a:xfrm flipH="1">
            <a:off x="4373563" y="5312968"/>
            <a:ext cx="854075" cy="100013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90" name="p"/>
          <p:cNvSpPr txBox="1"/>
          <p:nvPr/>
        </p:nvSpPr>
        <p:spPr>
          <a:xfrm>
            <a:off x="5003799" y="5244703"/>
            <a:ext cx="199733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87"/>
              <a:t>p</a:t>
            </a:r>
          </a:p>
        </p:txBody>
      </p:sp>
      <p:sp>
        <p:nvSpPr>
          <p:cNvPr id="391" name="図形"/>
          <p:cNvSpPr/>
          <p:nvPr/>
        </p:nvSpPr>
        <p:spPr>
          <a:xfrm>
            <a:off x="2192339" y="5884468"/>
            <a:ext cx="220662" cy="32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0800" y="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400"/>
                </a:lnTo>
                <a:close/>
              </a:path>
            </a:pathLst>
          </a:custGeom>
          <a:solidFill>
            <a:srgbClr val="0066FF"/>
          </a:solidFill>
          <a:ln w="12700">
            <a:solidFill>
              <a:srgbClr val="000000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6600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92" name="図形"/>
          <p:cNvSpPr/>
          <p:nvPr/>
        </p:nvSpPr>
        <p:spPr>
          <a:xfrm>
            <a:off x="3635375" y="5701904"/>
            <a:ext cx="220663" cy="322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0800" y="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400"/>
                </a:lnTo>
                <a:close/>
              </a:path>
            </a:pathLst>
          </a:custGeom>
          <a:solidFill>
            <a:srgbClr val="0066FF"/>
          </a:solidFill>
          <a:ln w="12700">
            <a:solidFill>
              <a:srgbClr val="000000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6600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93" name="図形"/>
          <p:cNvSpPr/>
          <p:nvPr/>
        </p:nvSpPr>
        <p:spPr>
          <a:xfrm>
            <a:off x="4076700" y="5625703"/>
            <a:ext cx="220664" cy="322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0800" y="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400"/>
                </a:lnTo>
                <a:close/>
              </a:path>
            </a:pathLst>
          </a:custGeom>
          <a:solidFill>
            <a:srgbClr val="0066FF"/>
          </a:solidFill>
          <a:ln w="12700">
            <a:solidFill>
              <a:srgbClr val="000000"/>
            </a:solidFill>
            <a:miter/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6600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394" name="Pions are focused by 3  electromagnetic Horns."/>
          <p:cNvSpPr txBox="1"/>
          <p:nvPr/>
        </p:nvSpPr>
        <p:spPr>
          <a:xfrm>
            <a:off x="1409400" y="6352185"/>
            <a:ext cx="4259334" cy="47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184">
              <a:defRPr sz="2200">
                <a:solidFill>
                  <a:srgbClr val="0096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547"/>
              <a:t>Pions are focused by 3 </a:t>
            </a:r>
            <a:br>
              <a:rPr sz="1547"/>
            </a:br>
            <a:r>
              <a:rPr sz="1547"/>
              <a:t>electromagnetic Horns.</a:t>
            </a:r>
          </a:p>
        </p:txBody>
      </p:sp>
      <p:pic>
        <p:nvPicPr>
          <p:cNvPr id="395" name="image56.tif" descr="image56.tif"/>
          <p:cNvPicPr>
            <a:picLocks noChangeAspect="1"/>
          </p:cNvPicPr>
          <p:nvPr/>
        </p:nvPicPr>
        <p:blipFill>
          <a:blip r:embed="rId8"/>
          <a:srcRect t="14410"/>
          <a:stretch>
            <a:fillRect/>
          </a:stretch>
        </p:blipFill>
        <p:spPr>
          <a:xfrm>
            <a:off x="103188" y="871143"/>
            <a:ext cx="1560513" cy="185737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Beam dump"/>
          <p:cNvSpPr txBox="1"/>
          <p:nvPr/>
        </p:nvSpPr>
        <p:spPr>
          <a:xfrm>
            <a:off x="377826" y="2358631"/>
            <a:ext cx="976229" cy="2380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Beam dump</a:t>
            </a:r>
          </a:p>
        </p:txBody>
      </p:sp>
      <p:sp>
        <p:nvSpPr>
          <p:cNvPr id="397" name="線"/>
          <p:cNvSpPr/>
          <p:nvPr/>
        </p:nvSpPr>
        <p:spPr>
          <a:xfrm>
            <a:off x="823914" y="2698356"/>
            <a:ext cx="169863" cy="158273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pic>
        <p:nvPicPr>
          <p:cNvPr id="398" name="image57.png" descr="image57.png"/>
          <p:cNvPicPr>
            <a:picLocks noChangeAspect="1"/>
          </p:cNvPicPr>
          <p:nvPr/>
        </p:nvPicPr>
        <p:blipFill>
          <a:blip r:embed="rId9"/>
          <a:srcRect t="13439" b="6350"/>
          <a:stretch>
            <a:fillRect/>
          </a:stretch>
        </p:blipFill>
        <p:spPr>
          <a:xfrm>
            <a:off x="200026" y="5380192"/>
            <a:ext cx="1070937" cy="1288498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arget/Horn Remote Maintenance area."/>
          <p:cNvSpPr txBox="1"/>
          <p:nvPr/>
        </p:nvSpPr>
        <p:spPr>
          <a:xfrm>
            <a:off x="5447949" y="4450845"/>
            <a:ext cx="3203313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650240">
              <a:defRPr sz="2200">
                <a:solidFill>
                  <a:srgbClr val="00FA9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Target/Horn Remote Maintenance area.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0A544A-4361-61A2-0040-023866571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Operation history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5F1978-7366-EF0A-F951-4B6BC60B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958595"/>
            <a:ext cx="9000000" cy="1691183"/>
          </a:xfrm>
        </p:spPr>
        <p:txBody>
          <a:bodyPr>
            <a:normAutofit/>
          </a:bodyPr>
          <a:lstStyle/>
          <a:p>
            <a:r>
              <a:rPr lang="en-US" altLang="ja-JP" dirty="0"/>
              <a:t>&gt;510kW stable neutrino </a:t>
            </a:r>
            <a:br>
              <a:rPr lang="en-US" altLang="ja-JP" dirty="0"/>
            </a:br>
            <a:r>
              <a:rPr lang="en-US" altLang="ja-JP" dirty="0"/>
              <a:t>beam is achieved.</a:t>
            </a:r>
          </a:p>
          <a:p>
            <a:r>
              <a:rPr kumimoji="1" lang="en-US" altLang="ja-JP" dirty="0"/>
              <a:t>Total: 3.82×10</a:t>
            </a:r>
            <a:r>
              <a:rPr kumimoji="1" lang="en-US" altLang="ja-JP" baseline="30000" dirty="0"/>
              <a:t>21</a:t>
            </a:r>
            <a:r>
              <a:rPr kumimoji="1" lang="en-US" altLang="ja-JP" dirty="0"/>
              <a:t> POT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C8E3E7-19E0-1BB7-DDB5-E56A5B477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62"/>
          <a:stretch/>
        </p:blipFill>
        <p:spPr>
          <a:xfrm>
            <a:off x="0" y="2899020"/>
            <a:ext cx="9000000" cy="38854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B7B1FA-8AAB-2382-35D5-21774D892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1" y="3237925"/>
            <a:ext cx="3796799" cy="8008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37B0A4-4B07-AFB6-6610-DBCF9B71A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85" b="30659"/>
          <a:stretch/>
        </p:blipFill>
        <p:spPr>
          <a:xfrm>
            <a:off x="886075" y="4075313"/>
            <a:ext cx="3008269" cy="6047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2F04114-4A4F-F6F7-BD74-3F00AEA70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950" y="8100"/>
            <a:ext cx="4380050" cy="29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480965-3F43-01D8-7080-8256F38F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Neutrino beam stability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595880-3264-E717-F88D-47FE9F09C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880533"/>
            <a:ext cx="9000000" cy="829933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We have successfully tuned neutrino beam direction within</a:t>
            </a:r>
            <a:br>
              <a:rPr kumimoji="1" lang="en-US" altLang="ja-JP" dirty="0"/>
            </a:br>
            <a:r>
              <a:rPr kumimoji="1" lang="en-US" altLang="ja-JP" dirty="0"/>
              <a:t>&lt;&lt; 1mrad.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AAB862-3713-FA82-BD9B-CE548F83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4" y="1620506"/>
            <a:ext cx="8880911" cy="51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3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orn ver.2">
            <a:extLst>
              <a:ext uri="{FF2B5EF4-FFF2-40B4-BE49-F238E27FC236}">
                <a16:creationId xmlns:a16="http://schemas.microsoft.com/office/drawing/2014/main" id="{835FFC06-A352-023F-C046-F7F0BC9B6B33}"/>
              </a:ext>
            </a:extLst>
          </p:cNvPr>
          <p:cNvSpPr/>
          <p:nvPr/>
        </p:nvSpPr>
        <p:spPr>
          <a:xfrm>
            <a:off x="3110765" y="4937395"/>
            <a:ext cx="3996000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rPr dirty="0"/>
              <a:t>Horn ver.2</a:t>
            </a:r>
          </a:p>
        </p:txBody>
      </p:sp>
      <p:sp>
        <p:nvSpPr>
          <p:cNvPr id="61" name="Horn ver.2">
            <a:extLst>
              <a:ext uri="{FF2B5EF4-FFF2-40B4-BE49-F238E27FC236}">
                <a16:creationId xmlns:a16="http://schemas.microsoft.com/office/drawing/2014/main" id="{7BF27E71-A81D-176D-B42B-EDA0E8489C96}"/>
              </a:ext>
            </a:extLst>
          </p:cNvPr>
          <p:cNvSpPr/>
          <p:nvPr/>
        </p:nvSpPr>
        <p:spPr>
          <a:xfrm rot="976930">
            <a:off x="5192549" y="5246150"/>
            <a:ext cx="1694097" cy="235433"/>
          </a:xfrm>
          <a:prstGeom prst="rightArrow">
            <a:avLst>
              <a:gd name="adj1" fmla="val 100000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endParaRPr dirty="0"/>
          </a:p>
        </p:txBody>
      </p:sp>
      <p:sp>
        <p:nvSpPr>
          <p:cNvPr id="59" name="Horn ver.2">
            <a:extLst>
              <a:ext uri="{FF2B5EF4-FFF2-40B4-BE49-F238E27FC236}">
                <a16:creationId xmlns:a16="http://schemas.microsoft.com/office/drawing/2014/main" id="{03BB7F3D-F2F6-B721-AF5D-750405EA33A6}"/>
              </a:ext>
            </a:extLst>
          </p:cNvPr>
          <p:cNvSpPr/>
          <p:nvPr/>
        </p:nvSpPr>
        <p:spPr>
          <a:xfrm>
            <a:off x="6430147" y="5327603"/>
            <a:ext cx="2691796" cy="312091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endParaRPr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E0A544A-4361-61A2-0040-02386657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" y="12326"/>
            <a:ext cx="9000000" cy="719665"/>
          </a:xfrm>
        </p:spPr>
        <p:txBody>
          <a:bodyPr/>
          <a:lstStyle/>
          <a:p>
            <a:r>
              <a:rPr lang="en-US" altLang="ja-JP" dirty="0"/>
              <a:t>Operation &amp; maintenance history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5F1978-7366-EF0A-F951-4B6BC60B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614489"/>
            <a:ext cx="9062280" cy="7668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dirty="0"/>
              <a:t>J-PARC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dirty="0"/>
              <a:t>-beam-line equipment has </a:t>
            </a:r>
            <a:r>
              <a:rPr kumimoji="1" lang="en-US" altLang="ja-JP" dirty="0">
                <a:solidFill>
                  <a:srgbClr val="FF0000"/>
                </a:solidFill>
              </a:rPr>
              <a:t>survived up to 2~3×10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21</a:t>
            </a:r>
            <a:r>
              <a:rPr kumimoji="1" lang="en-US" altLang="ja-JP" dirty="0">
                <a:solidFill>
                  <a:srgbClr val="FF0000"/>
                </a:solidFill>
              </a:rPr>
              <a:t> POT</a:t>
            </a:r>
            <a:r>
              <a:rPr kumimoji="1" lang="en-US" altLang="ja-JP" dirty="0"/>
              <a:t>!  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C8E3E7-19E0-1BB7-DDB5-E56A5B477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62"/>
          <a:stretch/>
        </p:blipFill>
        <p:spPr>
          <a:xfrm>
            <a:off x="0" y="1043650"/>
            <a:ext cx="7962181" cy="2481374"/>
          </a:xfrm>
          <a:prstGeom prst="rect">
            <a:avLst/>
          </a:prstGeom>
        </p:spPr>
      </p:pic>
      <p:sp>
        <p:nvSpPr>
          <p:cNvPr id="8" name="Target-1">
            <a:extLst>
              <a:ext uri="{FF2B5EF4-FFF2-40B4-BE49-F238E27FC236}">
                <a16:creationId xmlns:a16="http://schemas.microsoft.com/office/drawing/2014/main" id="{84F14893-9237-EACA-B5D2-8CF84770D479}"/>
              </a:ext>
            </a:extLst>
          </p:cNvPr>
          <p:cNvSpPr/>
          <p:nvPr/>
        </p:nvSpPr>
        <p:spPr>
          <a:xfrm>
            <a:off x="701582" y="4124126"/>
            <a:ext cx="1908000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rPr dirty="0"/>
              <a:t>Target-1</a:t>
            </a:r>
          </a:p>
        </p:txBody>
      </p:sp>
      <p:sp>
        <p:nvSpPr>
          <p:cNvPr id="9" name="Target-2">
            <a:extLst>
              <a:ext uri="{FF2B5EF4-FFF2-40B4-BE49-F238E27FC236}">
                <a16:creationId xmlns:a16="http://schemas.microsoft.com/office/drawing/2014/main" id="{C491D53E-C00E-951F-0ECE-9EA030763AF8}"/>
              </a:ext>
            </a:extLst>
          </p:cNvPr>
          <p:cNvSpPr/>
          <p:nvPr/>
        </p:nvSpPr>
        <p:spPr>
          <a:xfrm>
            <a:off x="3110765" y="4124126"/>
            <a:ext cx="3996000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rPr dirty="0"/>
              <a:t>Target-2</a:t>
            </a:r>
          </a:p>
        </p:txBody>
      </p:sp>
      <p:sp>
        <p:nvSpPr>
          <p:cNvPr id="10" name="Beam window-1">
            <a:extLst>
              <a:ext uri="{FF2B5EF4-FFF2-40B4-BE49-F238E27FC236}">
                <a16:creationId xmlns:a16="http://schemas.microsoft.com/office/drawing/2014/main" id="{E3D69A93-3D17-2816-CF81-FD4B9D0C10FB}"/>
              </a:ext>
            </a:extLst>
          </p:cNvPr>
          <p:cNvSpPr/>
          <p:nvPr/>
        </p:nvSpPr>
        <p:spPr>
          <a:xfrm>
            <a:off x="701582" y="5677004"/>
            <a:ext cx="4126738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t>Beam window-1</a:t>
            </a:r>
          </a:p>
        </p:txBody>
      </p:sp>
      <p:sp>
        <p:nvSpPr>
          <p:cNvPr id="11" name="BW-2">
            <a:extLst>
              <a:ext uri="{FF2B5EF4-FFF2-40B4-BE49-F238E27FC236}">
                <a16:creationId xmlns:a16="http://schemas.microsoft.com/office/drawing/2014/main" id="{20A0A737-55F2-95F3-A72E-408DB5D0149D}"/>
              </a:ext>
            </a:extLst>
          </p:cNvPr>
          <p:cNvSpPr/>
          <p:nvPr/>
        </p:nvSpPr>
        <p:spPr>
          <a:xfrm>
            <a:off x="4828320" y="5679973"/>
            <a:ext cx="4305961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1700">
                <a:solidFill>
                  <a:srgbClr val="9437FF"/>
                </a:solidFill>
              </a:defRPr>
            </a:lvl1pPr>
          </a:lstStyle>
          <a:p>
            <a:pPr algn="l"/>
            <a:r>
              <a:rPr dirty="0"/>
              <a:t>BW-2</a:t>
            </a:r>
          </a:p>
        </p:txBody>
      </p:sp>
      <p:sp>
        <p:nvSpPr>
          <p:cNvPr id="12" name="OTR-1">
            <a:extLst>
              <a:ext uri="{FF2B5EF4-FFF2-40B4-BE49-F238E27FC236}">
                <a16:creationId xmlns:a16="http://schemas.microsoft.com/office/drawing/2014/main" id="{279604A0-08A6-2E7C-50E7-201C30F6D17B}"/>
              </a:ext>
            </a:extLst>
          </p:cNvPr>
          <p:cNvSpPr/>
          <p:nvPr/>
        </p:nvSpPr>
        <p:spPr>
          <a:xfrm>
            <a:off x="701582" y="4531235"/>
            <a:ext cx="1908000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t>OTR-1</a:t>
            </a:r>
          </a:p>
        </p:txBody>
      </p:sp>
      <p:sp>
        <p:nvSpPr>
          <p:cNvPr id="13" name="OTR-1">
            <a:extLst>
              <a:ext uri="{FF2B5EF4-FFF2-40B4-BE49-F238E27FC236}">
                <a16:creationId xmlns:a16="http://schemas.microsoft.com/office/drawing/2014/main" id="{E85C4EC4-A1F1-D036-55D2-992BE93948AD}"/>
              </a:ext>
            </a:extLst>
          </p:cNvPr>
          <p:cNvSpPr/>
          <p:nvPr/>
        </p:nvSpPr>
        <p:spPr>
          <a:xfrm>
            <a:off x="3110765" y="4531235"/>
            <a:ext cx="3996000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rPr dirty="0"/>
              <a:t>OTR-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14" name="SSEM 19 foil">
            <a:extLst>
              <a:ext uri="{FF2B5EF4-FFF2-40B4-BE49-F238E27FC236}">
                <a16:creationId xmlns:a16="http://schemas.microsoft.com/office/drawing/2014/main" id="{40C44076-0E92-8B01-5773-912AE15B1C03}"/>
              </a:ext>
            </a:extLst>
          </p:cNvPr>
          <p:cNvSpPr/>
          <p:nvPr/>
        </p:nvSpPr>
        <p:spPr>
          <a:xfrm>
            <a:off x="701581" y="6080455"/>
            <a:ext cx="7959339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t>SSEM 19 foil</a:t>
            </a:r>
          </a:p>
        </p:txBody>
      </p:sp>
      <p:sp>
        <p:nvSpPr>
          <p:cNvPr id="15" name="Horn ver.1">
            <a:extLst>
              <a:ext uri="{FF2B5EF4-FFF2-40B4-BE49-F238E27FC236}">
                <a16:creationId xmlns:a16="http://schemas.microsoft.com/office/drawing/2014/main" id="{F9BEA325-FFF0-F8F5-87B9-2B83642E3E68}"/>
              </a:ext>
            </a:extLst>
          </p:cNvPr>
          <p:cNvSpPr/>
          <p:nvPr/>
        </p:nvSpPr>
        <p:spPr>
          <a:xfrm>
            <a:off x="701582" y="4937395"/>
            <a:ext cx="1908000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t>Horn ver.1</a:t>
            </a: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B4DBFDC7-30D9-4510-DD24-C9218075F79A}"/>
              </a:ext>
            </a:extLst>
          </p:cNvPr>
          <p:cNvSpPr/>
          <p:nvPr/>
        </p:nvSpPr>
        <p:spPr>
          <a:xfrm>
            <a:off x="7037757" y="1043650"/>
            <a:ext cx="855416" cy="5791028"/>
          </a:xfrm>
          <a:prstGeom prst="round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2800" dirty="0"/>
              <a:t>J-PARC MR Long shutdown</a:t>
            </a:r>
            <a:endParaRPr kumimoji="1" lang="ja-JP" altLang="en-US" sz="2800"/>
          </a:p>
        </p:txBody>
      </p:sp>
      <p:sp>
        <p:nvSpPr>
          <p:cNvPr id="19" name="Target-2">
            <a:extLst>
              <a:ext uri="{FF2B5EF4-FFF2-40B4-BE49-F238E27FC236}">
                <a16:creationId xmlns:a16="http://schemas.microsoft.com/office/drawing/2014/main" id="{1EEF7450-22EE-FE4B-03E6-8A0A4B4BB626}"/>
              </a:ext>
            </a:extLst>
          </p:cNvPr>
          <p:cNvSpPr/>
          <p:nvPr/>
        </p:nvSpPr>
        <p:spPr>
          <a:xfrm>
            <a:off x="7660259" y="4098401"/>
            <a:ext cx="1474022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rPr dirty="0"/>
              <a:t>Target-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0" name="OTR-1">
            <a:extLst>
              <a:ext uri="{FF2B5EF4-FFF2-40B4-BE49-F238E27FC236}">
                <a16:creationId xmlns:a16="http://schemas.microsoft.com/office/drawing/2014/main" id="{D0613B8F-B727-FB4F-E589-D4AD379030D0}"/>
              </a:ext>
            </a:extLst>
          </p:cNvPr>
          <p:cNvSpPr/>
          <p:nvPr/>
        </p:nvSpPr>
        <p:spPr>
          <a:xfrm>
            <a:off x="7660259" y="4505510"/>
            <a:ext cx="1474022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r>
              <a:rPr dirty="0"/>
              <a:t>OTR-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1" name="Horn ver.2">
            <a:extLst>
              <a:ext uri="{FF2B5EF4-FFF2-40B4-BE49-F238E27FC236}">
                <a16:creationId xmlns:a16="http://schemas.microsoft.com/office/drawing/2014/main" id="{DE0621D7-A040-6F8B-086D-507D4D8F62B5}"/>
              </a:ext>
            </a:extLst>
          </p:cNvPr>
          <p:cNvSpPr/>
          <p:nvPr/>
        </p:nvSpPr>
        <p:spPr>
          <a:xfrm>
            <a:off x="7660259" y="4911670"/>
            <a:ext cx="1474022" cy="360000"/>
          </a:xfrm>
          <a:prstGeom prst="rightArrow">
            <a:avLst>
              <a:gd name="adj1" fmla="val 74554"/>
              <a:gd name="adj2" fmla="val 175618"/>
            </a:avLst>
          </a:prstGeom>
          <a:solidFill>
            <a:srgbClr val="FFD479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solidFill>
                  <a:srgbClr val="9437FF"/>
                </a:solidFill>
              </a:defRPr>
            </a:lvl1pPr>
          </a:lstStyle>
          <a:p>
            <a:endParaRPr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5A222B5-3845-B3E2-4DD5-6E4AA8FEE7F7}"/>
              </a:ext>
            </a:extLst>
          </p:cNvPr>
          <p:cNvSpPr txBox="1"/>
          <p:nvPr/>
        </p:nvSpPr>
        <p:spPr>
          <a:xfrm>
            <a:off x="-17533" y="3622720"/>
            <a:ext cx="649793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" altLang="ja-JP" dirty="0"/>
              <a:t>MR </a:t>
            </a:r>
          </a:p>
          <a:p>
            <a:pPr>
              <a:lnSpc>
                <a:spcPct val="80000"/>
              </a:lnSpc>
            </a:pPr>
            <a:r>
              <a:rPr lang="en" altLang="ja-JP" dirty="0"/>
              <a:t>cycle</a:t>
            </a: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1DE6AB6-070D-608D-A232-F4AC23D89689}"/>
              </a:ext>
            </a:extLst>
          </p:cNvPr>
          <p:cNvCxnSpPr>
            <a:cxnSpLocks/>
          </p:cNvCxnSpPr>
          <p:nvPr/>
        </p:nvCxnSpPr>
        <p:spPr>
          <a:xfrm>
            <a:off x="641200" y="3902954"/>
            <a:ext cx="119622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3CAD8BC-5F74-7666-E650-E7FB3A1E5D50}"/>
              </a:ext>
            </a:extLst>
          </p:cNvPr>
          <p:cNvSpPr txBox="1"/>
          <p:nvPr/>
        </p:nvSpPr>
        <p:spPr>
          <a:xfrm>
            <a:off x="701581" y="3607363"/>
            <a:ext cx="93307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" altLang="ja-JP" dirty="0"/>
              <a:t>3.5s   3.2s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9192D77-16AE-F40B-827B-D177F59446FB}"/>
              </a:ext>
            </a:extLst>
          </p:cNvPr>
          <p:cNvCxnSpPr>
            <a:cxnSpLocks/>
          </p:cNvCxnSpPr>
          <p:nvPr/>
        </p:nvCxnSpPr>
        <p:spPr>
          <a:xfrm>
            <a:off x="1837426" y="3899379"/>
            <a:ext cx="26454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A4FE92-7AD9-E156-FAE8-1DFE65B6522A}"/>
              </a:ext>
            </a:extLst>
          </p:cNvPr>
          <p:cNvSpPr txBox="1"/>
          <p:nvPr/>
        </p:nvSpPr>
        <p:spPr>
          <a:xfrm>
            <a:off x="1743933" y="3607363"/>
            <a:ext cx="56080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" altLang="ja-JP" dirty="0"/>
              <a:t>2.56s</a:t>
            </a: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0DABB4CB-B651-E0EA-6DCD-69D5076AC0B7}"/>
              </a:ext>
            </a:extLst>
          </p:cNvPr>
          <p:cNvCxnSpPr>
            <a:cxnSpLocks/>
          </p:cNvCxnSpPr>
          <p:nvPr/>
        </p:nvCxnSpPr>
        <p:spPr>
          <a:xfrm>
            <a:off x="2216958" y="3909106"/>
            <a:ext cx="482079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E7DFA0-612D-75EC-D281-CD0E201E1BCD}"/>
              </a:ext>
            </a:extLst>
          </p:cNvPr>
          <p:cNvSpPr txBox="1"/>
          <p:nvPr/>
        </p:nvSpPr>
        <p:spPr>
          <a:xfrm>
            <a:off x="4637525" y="3607363"/>
            <a:ext cx="56080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" altLang="ja-JP" dirty="0"/>
              <a:t>2.48s</a:t>
            </a: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8DFCFBC-6DDE-8CAC-95B0-E0345F18FDFC}"/>
              </a:ext>
            </a:extLst>
          </p:cNvPr>
          <p:cNvCxnSpPr>
            <a:cxnSpLocks/>
          </p:cNvCxnSpPr>
          <p:nvPr/>
        </p:nvCxnSpPr>
        <p:spPr>
          <a:xfrm>
            <a:off x="7660259" y="3908206"/>
            <a:ext cx="1474021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ECC8E1-3522-1FE2-22E8-A2371C56CBE4}"/>
              </a:ext>
            </a:extLst>
          </p:cNvPr>
          <p:cNvSpPr txBox="1"/>
          <p:nvPr/>
        </p:nvSpPr>
        <p:spPr>
          <a:xfrm>
            <a:off x="7756567" y="3607363"/>
            <a:ext cx="134572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" altLang="ja-JP" dirty="0"/>
              <a:t>1.36s</a:t>
            </a:r>
            <a:r>
              <a:rPr lang="en" altLang="ja-JP" dirty="0">
                <a:sym typeface="Wingdings" pitchFamily="2" charset="2"/>
              </a:rPr>
              <a:t> 1.16s</a:t>
            </a:r>
            <a:endParaRPr lang="en" altLang="ja-JP" dirty="0"/>
          </a:p>
        </p:txBody>
      </p:sp>
      <p:sp>
        <p:nvSpPr>
          <p:cNvPr id="41" name="右矢印 40">
            <a:extLst>
              <a:ext uri="{FF2B5EF4-FFF2-40B4-BE49-F238E27FC236}">
                <a16:creationId xmlns:a16="http://schemas.microsoft.com/office/drawing/2014/main" id="{FAD83C84-B7E7-DF37-5A2C-0BAE50A239F2}"/>
              </a:ext>
            </a:extLst>
          </p:cNvPr>
          <p:cNvSpPr/>
          <p:nvPr/>
        </p:nvSpPr>
        <p:spPr>
          <a:xfrm>
            <a:off x="8018330" y="1111370"/>
            <a:ext cx="1083958" cy="1347149"/>
          </a:xfrm>
          <a:prstGeom prst="rightArrow">
            <a:avLst>
              <a:gd name="adj1" fmla="val 7689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641B1AD-D82A-E3F2-FDA9-C40173E4AC3E}"/>
              </a:ext>
            </a:extLst>
          </p:cNvPr>
          <p:cNvSpPr txBox="1"/>
          <p:nvPr/>
        </p:nvSpPr>
        <p:spPr>
          <a:xfrm>
            <a:off x="8018330" y="1461779"/>
            <a:ext cx="902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T2K </a:t>
            </a:r>
          </a:p>
          <a:p>
            <a:r>
              <a:rPr kumimoji="1" lang="en-US" altLang="ja-JP" dirty="0"/>
              <a:t>(~2026)</a:t>
            </a:r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DCEA811-3CB9-00BD-7487-CA5425188EB4}"/>
              </a:ext>
            </a:extLst>
          </p:cNvPr>
          <p:cNvSpPr txBox="1"/>
          <p:nvPr/>
        </p:nvSpPr>
        <p:spPr>
          <a:xfrm rot="18001743">
            <a:off x="1487495" y="4572736"/>
            <a:ext cx="1458926" cy="276999"/>
          </a:xfrm>
          <a:prstGeom prst="rect">
            <a:avLst/>
          </a:prstGeom>
          <a:solidFill>
            <a:schemeClr val="bg1">
              <a:alpha val="49905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~6.7×10</a:t>
            </a:r>
            <a:r>
              <a:rPr kumimoji="1" lang="en-US" altLang="ja-JP" baseline="30000" dirty="0"/>
              <a:t>20</a:t>
            </a:r>
            <a:r>
              <a:rPr kumimoji="1" lang="en-US" altLang="ja-JP" dirty="0"/>
              <a:t> POT</a:t>
            </a:r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8F2EB76-3D33-0C1C-2D28-1B51B2AC3EBF}"/>
              </a:ext>
            </a:extLst>
          </p:cNvPr>
          <p:cNvSpPr txBox="1"/>
          <p:nvPr/>
        </p:nvSpPr>
        <p:spPr>
          <a:xfrm rot="18001743">
            <a:off x="4534723" y="4535359"/>
            <a:ext cx="1458926" cy="276999"/>
          </a:xfrm>
          <a:prstGeom prst="rect">
            <a:avLst/>
          </a:prstGeom>
          <a:solidFill>
            <a:schemeClr val="bg1">
              <a:alpha val="49905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~3.2×10</a:t>
            </a:r>
            <a:r>
              <a:rPr kumimoji="1" lang="en-US" altLang="ja-JP" baseline="30000" dirty="0"/>
              <a:t>21</a:t>
            </a:r>
            <a:r>
              <a:rPr kumimoji="1" lang="en-US" altLang="ja-JP" dirty="0"/>
              <a:t> POT</a:t>
            </a:r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F702413-B240-F945-F32B-215723651887}"/>
              </a:ext>
            </a:extLst>
          </p:cNvPr>
          <p:cNvSpPr txBox="1"/>
          <p:nvPr/>
        </p:nvSpPr>
        <p:spPr>
          <a:xfrm rot="21124441">
            <a:off x="2611668" y="5546111"/>
            <a:ext cx="1458926" cy="276999"/>
          </a:xfrm>
          <a:prstGeom prst="rect">
            <a:avLst/>
          </a:prstGeom>
          <a:solidFill>
            <a:schemeClr val="bg1">
              <a:alpha val="49905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~2.3×10</a:t>
            </a:r>
            <a:r>
              <a:rPr kumimoji="1" lang="en-US" altLang="ja-JP" baseline="30000" dirty="0"/>
              <a:t>21</a:t>
            </a:r>
            <a:r>
              <a:rPr kumimoji="1" lang="en-US" altLang="ja-JP" dirty="0"/>
              <a:t> POT</a:t>
            </a:r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0CECA51-F73C-0087-336F-2B1D407BEC4D}"/>
              </a:ext>
            </a:extLst>
          </p:cNvPr>
          <p:cNvSpPr txBox="1"/>
          <p:nvPr/>
        </p:nvSpPr>
        <p:spPr>
          <a:xfrm rot="21124441">
            <a:off x="5589848" y="5753471"/>
            <a:ext cx="1396408" cy="276999"/>
          </a:xfrm>
          <a:prstGeom prst="rect">
            <a:avLst/>
          </a:prstGeom>
          <a:solidFill>
            <a:schemeClr val="bg1">
              <a:alpha val="49905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1.6×10</a:t>
            </a:r>
            <a:r>
              <a:rPr kumimoji="1" lang="en-US" altLang="ja-JP" baseline="30000" dirty="0"/>
              <a:t>21</a:t>
            </a:r>
            <a:r>
              <a:rPr kumimoji="1" lang="en-US" altLang="ja-JP" dirty="0"/>
              <a:t> POT </a:t>
            </a:r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00CE71C-73EE-C7CB-1832-C356411FEF7A}"/>
              </a:ext>
            </a:extLst>
          </p:cNvPr>
          <p:cNvSpPr txBox="1"/>
          <p:nvPr/>
        </p:nvSpPr>
        <p:spPr>
          <a:xfrm>
            <a:off x="7827246" y="2358999"/>
            <a:ext cx="1284198" cy="830997"/>
          </a:xfrm>
          <a:prstGeom prst="rect">
            <a:avLst/>
          </a:prstGeom>
          <a:solidFill>
            <a:schemeClr val="bg1">
              <a:alpha val="49905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Additional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&gt;6×10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21</a:t>
            </a:r>
            <a:r>
              <a:rPr kumimoji="1" lang="en-US" altLang="ja-JP" dirty="0">
                <a:solidFill>
                  <a:srgbClr val="FF0000"/>
                </a:solidFill>
              </a:rPr>
              <a:t> POT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expected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5B10817-08D2-5410-4306-3B58CAF74E1D}"/>
              </a:ext>
            </a:extLst>
          </p:cNvPr>
          <p:cNvSpPr txBox="1"/>
          <p:nvPr/>
        </p:nvSpPr>
        <p:spPr>
          <a:xfrm>
            <a:off x="7827246" y="3316071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2023~</a:t>
            </a:r>
            <a:endParaRPr kumimoji="1" lang="ja-JP" altLang="en-US" sz="1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9965C21-0D85-BE8D-E061-7C540811FFFC}"/>
              </a:ext>
            </a:extLst>
          </p:cNvPr>
          <p:cNvSpPr txBox="1"/>
          <p:nvPr/>
        </p:nvSpPr>
        <p:spPr>
          <a:xfrm>
            <a:off x="41326" y="6385967"/>
            <a:ext cx="688971" cy="4487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" altLang="ja-JP" dirty="0"/>
              <a:t>Horn</a:t>
            </a:r>
          </a:p>
          <a:p>
            <a:pPr>
              <a:lnSpc>
                <a:spcPct val="80000"/>
              </a:lnSpc>
            </a:pPr>
            <a:r>
              <a:rPr lang="en" altLang="ja-JP" dirty="0"/>
              <a:t>current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48B5A4E7-F6B2-F4C6-21A9-452B093E4D54}"/>
              </a:ext>
            </a:extLst>
          </p:cNvPr>
          <p:cNvCxnSpPr>
            <a:cxnSpLocks/>
          </p:cNvCxnSpPr>
          <p:nvPr/>
        </p:nvCxnSpPr>
        <p:spPr>
          <a:xfrm>
            <a:off x="756620" y="6739714"/>
            <a:ext cx="621212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34E0D99-D49E-F2B4-492F-FA9F0C01BC4D}"/>
              </a:ext>
            </a:extLst>
          </p:cNvPr>
          <p:cNvSpPr txBox="1"/>
          <p:nvPr/>
        </p:nvSpPr>
        <p:spPr>
          <a:xfrm>
            <a:off x="2445227" y="6439245"/>
            <a:ext cx="322085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" altLang="ja-JP" dirty="0"/>
              <a:t>250kA by 2 power supplies</a:t>
            </a: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38BFF61-DF46-600A-5C96-3CD242352410}"/>
              </a:ext>
            </a:extLst>
          </p:cNvPr>
          <p:cNvCxnSpPr>
            <a:cxnSpLocks/>
          </p:cNvCxnSpPr>
          <p:nvPr/>
        </p:nvCxnSpPr>
        <p:spPr>
          <a:xfrm>
            <a:off x="7893173" y="6739318"/>
            <a:ext cx="124110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B2AB8FE-72CD-A3FB-B6F6-F0CFDB0BE92A}"/>
              </a:ext>
            </a:extLst>
          </p:cNvPr>
          <p:cNvSpPr txBox="1"/>
          <p:nvPr/>
        </p:nvSpPr>
        <p:spPr>
          <a:xfrm>
            <a:off x="7722734" y="6416023"/>
            <a:ext cx="142126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" altLang="ja-JP" dirty="0"/>
              <a:t>320kA by 3 PSs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6992590-A837-B63E-E448-839035F30940}"/>
              </a:ext>
            </a:extLst>
          </p:cNvPr>
          <p:cNvSpPr txBox="1"/>
          <p:nvPr/>
        </p:nvSpPr>
        <p:spPr>
          <a:xfrm>
            <a:off x="7695374" y="4941879"/>
            <a:ext cx="10477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H1,H2 ver3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A800637-6BA8-B67B-FD72-094C0D30514D}"/>
              </a:ext>
            </a:extLst>
          </p:cNvPr>
          <p:cNvSpPr txBox="1"/>
          <p:nvPr/>
        </p:nvSpPr>
        <p:spPr>
          <a:xfrm>
            <a:off x="7903946" y="5342191"/>
            <a:ext cx="7287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H3 ver2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5B3F157A-D20B-56D2-D50E-FEDC4F770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377" y="1831222"/>
            <a:ext cx="1501844" cy="14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8F907-1937-A304-8293-D85D76D8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 flux</a:t>
            </a:r>
            <a:endParaRPr kumimoji="1" lang="ja-JP" alt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68EB417-4FB3-B604-1EDC-26072CE43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0275" y="0"/>
            <a:ext cx="728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21A75BF-1D2C-2382-4E10-E192957B6F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2675" y="152400"/>
            <a:ext cx="728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DC52631-DC6B-682D-8D91-2F0601DF8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6"/>
          <a:stretch/>
        </p:blipFill>
        <p:spPr>
          <a:xfrm>
            <a:off x="3281568" y="165446"/>
            <a:ext cx="2979379" cy="26960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F757286-9A4D-FB51-D830-038E51AE0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73"/>
          <a:stretch/>
        </p:blipFill>
        <p:spPr>
          <a:xfrm>
            <a:off x="6168032" y="161368"/>
            <a:ext cx="2988152" cy="2700169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6FB098D-17F4-ECCC-3C34-5DD73F01B1C8}"/>
              </a:ext>
            </a:extLst>
          </p:cNvPr>
          <p:cNvSpPr txBox="1">
            <a:spLocks/>
          </p:cNvSpPr>
          <p:nvPr/>
        </p:nvSpPr>
        <p:spPr>
          <a:xfrm>
            <a:off x="0" y="2848492"/>
            <a:ext cx="9144000" cy="19709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Flux uncertainty is improved using NA61/SHINE replica-target data in 2010. But, more conservative treatment</a:t>
            </a:r>
            <a:br>
              <a:rPr lang="en-US" altLang="ja-JP" dirty="0"/>
            </a:br>
            <a:r>
              <a:rPr lang="en-US" altLang="ja-JP" dirty="0"/>
              <a:t>due to material</a:t>
            </a:r>
            <a:br>
              <a:rPr lang="en-US" altLang="ja-JP" dirty="0"/>
            </a:br>
            <a:r>
              <a:rPr lang="en-US" altLang="ja-JP" dirty="0"/>
              <a:t>modeling is </a:t>
            </a:r>
            <a:br>
              <a:rPr lang="en-US" altLang="ja-JP" dirty="0"/>
            </a:br>
            <a:r>
              <a:rPr lang="en-US" altLang="ja-JP" dirty="0"/>
              <a:t>necessary.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E8C7DE-4F86-486A-9040-1FBDFF5A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726250"/>
            <a:ext cx="3478024" cy="2059802"/>
          </a:xfrm>
        </p:spPr>
        <p:txBody>
          <a:bodyPr/>
          <a:lstStyle/>
          <a:p>
            <a:r>
              <a:rPr lang="en-US" altLang="ja-JP" dirty="0"/>
              <a:t>Flux is estimated using dedicated hadron production measurement: CERN NA61/SHINE.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36023B-9928-EEB8-91E6-6EB1483DA42B}"/>
              </a:ext>
            </a:extLst>
          </p:cNvPr>
          <p:cNvSpPr txBox="1"/>
          <p:nvPr/>
        </p:nvSpPr>
        <p:spPr>
          <a:xfrm>
            <a:off x="4405896" y="1139830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Neutrino beam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4B0EC50-87D4-52B9-2ED7-469CE80C516E}"/>
              </a:ext>
            </a:extLst>
          </p:cNvPr>
          <p:cNvSpPr txBox="1"/>
          <p:nvPr/>
        </p:nvSpPr>
        <p:spPr>
          <a:xfrm>
            <a:off x="7029167" y="1153679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anti-Neutrino beam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7EE8F3C-66D2-4E8C-988D-B57B0979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176" y="3583394"/>
            <a:ext cx="6491982" cy="2545216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E400B52A-22D8-51F8-97FF-95800AC5F874}"/>
              </a:ext>
            </a:extLst>
          </p:cNvPr>
          <p:cNvSpPr txBox="1">
            <a:spLocks/>
          </p:cNvSpPr>
          <p:nvPr/>
        </p:nvSpPr>
        <p:spPr>
          <a:xfrm>
            <a:off x="0" y="6002767"/>
            <a:ext cx="9000000" cy="92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New NA61/SHINE T2K replica-target run in 2022 summer.</a:t>
            </a:r>
            <a:br>
              <a:rPr lang="en-US" altLang="ja-JP" dirty="0"/>
            </a:br>
            <a:r>
              <a:rPr lang="en-US" altLang="ja-JP" dirty="0">
                <a:sym typeface="Wingdings" pitchFamily="2" charset="2"/>
              </a:rPr>
              <a:t> Further high-statistics data has been obtained.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316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0C3E2-4AB5-C5AD-2F21-4A7BBABA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Recent results from T2K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669668-35B4-DB83-104F-E3836404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15" y="760436"/>
            <a:ext cx="9000000" cy="121295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New results by </a:t>
            </a:r>
            <a:r>
              <a:rPr kumimoji="1" lang="en-US" altLang="ja-JP" dirty="0"/>
              <a:t>improved analysis using </a:t>
            </a:r>
            <a:r>
              <a:rPr lang="en-US" altLang="ja-JP" dirty="0"/>
              <a:t>2010-2020 data.</a:t>
            </a:r>
          </a:p>
          <a:p>
            <a:pPr lvl="1"/>
            <a:r>
              <a:rPr kumimoji="1" lang="en-US" altLang="ja-JP" dirty="0"/>
              <a:t>Improved neutrino flux</a:t>
            </a:r>
            <a:r>
              <a:rPr lang="en-US" altLang="ja-JP" dirty="0"/>
              <a:t>, using ND280 event samples with new categories,  increasing new SK event samples, …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Hint for Lepton CPV w/ 90% CL.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C20FAB-D4F0-A249-B02D-7F1455027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284"/>
            <a:ext cx="2961656" cy="45358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77A484-A161-1868-C307-BA5F72126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44" y="2056129"/>
            <a:ext cx="2646382" cy="22801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FD5ADB-7803-D84F-7687-B73C0AE4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841" y="4517562"/>
            <a:ext cx="2848505" cy="23404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6D3EE16-CB21-C1E6-9991-A3ABE90A8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346" y="4472517"/>
            <a:ext cx="2606654" cy="238548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4B51BE-13FE-6B71-669A-F392D03B4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235" y="2130987"/>
            <a:ext cx="3316659" cy="24223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6F0DABA-4C06-1A04-FFDE-ADE8813D2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254" y="1928284"/>
            <a:ext cx="2735746" cy="479191"/>
          </a:xfrm>
          <a:prstGeom prst="rect">
            <a:avLst/>
          </a:prstGeom>
        </p:spPr>
      </p:pic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D9E03CDC-37B6-00C4-D899-49F48526A137}"/>
              </a:ext>
            </a:extLst>
          </p:cNvPr>
          <p:cNvSpPr/>
          <p:nvPr/>
        </p:nvSpPr>
        <p:spPr>
          <a:xfrm>
            <a:off x="3399416" y="1990164"/>
            <a:ext cx="2388198" cy="4701091"/>
          </a:xfrm>
          <a:custGeom>
            <a:avLst/>
            <a:gdLst>
              <a:gd name="connsiteX0" fmla="*/ 2388198 w 2388198"/>
              <a:gd name="connsiteY0" fmla="*/ 0 h 4797910"/>
              <a:gd name="connsiteX1" fmla="*/ 2388198 w 2388198"/>
              <a:gd name="connsiteY1" fmla="*/ 2474259 h 4797910"/>
              <a:gd name="connsiteX2" fmla="*/ 0 w 2388198"/>
              <a:gd name="connsiteY2" fmla="*/ 2474259 h 4797910"/>
              <a:gd name="connsiteX3" fmla="*/ 0 w 2388198"/>
              <a:gd name="connsiteY3" fmla="*/ 4701091 h 4797910"/>
              <a:gd name="connsiteX4" fmla="*/ 107577 w 2388198"/>
              <a:gd name="connsiteY4" fmla="*/ 4658061 h 4797910"/>
              <a:gd name="connsiteX5" fmla="*/ 107577 w 2388198"/>
              <a:gd name="connsiteY5" fmla="*/ 4797910 h 4797910"/>
              <a:gd name="connsiteX0" fmla="*/ 2388198 w 2388198"/>
              <a:gd name="connsiteY0" fmla="*/ 0 h 4701091"/>
              <a:gd name="connsiteX1" fmla="*/ 2388198 w 2388198"/>
              <a:gd name="connsiteY1" fmla="*/ 2474259 h 4701091"/>
              <a:gd name="connsiteX2" fmla="*/ 0 w 2388198"/>
              <a:gd name="connsiteY2" fmla="*/ 2474259 h 4701091"/>
              <a:gd name="connsiteX3" fmla="*/ 0 w 2388198"/>
              <a:gd name="connsiteY3" fmla="*/ 4701091 h 4701091"/>
              <a:gd name="connsiteX4" fmla="*/ 107577 w 2388198"/>
              <a:gd name="connsiteY4" fmla="*/ 4658061 h 4701091"/>
              <a:gd name="connsiteX0" fmla="*/ 2388198 w 2388198"/>
              <a:gd name="connsiteY0" fmla="*/ 0 h 4701091"/>
              <a:gd name="connsiteX1" fmla="*/ 2388198 w 2388198"/>
              <a:gd name="connsiteY1" fmla="*/ 2474259 h 4701091"/>
              <a:gd name="connsiteX2" fmla="*/ 0 w 2388198"/>
              <a:gd name="connsiteY2" fmla="*/ 2474259 h 4701091"/>
              <a:gd name="connsiteX3" fmla="*/ 0 w 2388198"/>
              <a:gd name="connsiteY3" fmla="*/ 4701091 h 47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8198" h="4701091">
                <a:moveTo>
                  <a:pt x="2388198" y="0"/>
                </a:moveTo>
                <a:lnTo>
                  <a:pt x="2388198" y="2474259"/>
                </a:lnTo>
                <a:lnTo>
                  <a:pt x="0" y="2474259"/>
                </a:lnTo>
                <a:lnTo>
                  <a:pt x="0" y="4701091"/>
                </a:ln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47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6C3CF3-A1F3-60E2-D33E-B9C7231F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T2K prospects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A85038-33A4-1B66-5CB8-ADA79A400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Aiming CPV search </a:t>
            </a:r>
            <a:br>
              <a:rPr lang="en-US" altLang="ja-JP" dirty="0"/>
            </a:br>
            <a:r>
              <a:rPr lang="en-US" altLang="ja-JP" dirty="0"/>
              <a:t>with &gt;3σ</a:t>
            </a:r>
            <a:r>
              <a:rPr lang="ja-JP" altLang="en-US"/>
              <a:t> </a:t>
            </a:r>
            <a:r>
              <a:rPr lang="en-US" altLang="ja-JP" dirty="0"/>
              <a:t>sensitivity for largest CPV</a:t>
            </a:r>
          </a:p>
          <a:p>
            <a:pPr lvl="1"/>
            <a:r>
              <a:rPr lang="en-US" altLang="ja-JP" dirty="0"/>
              <a:t>Accumulating Total ~1×10</a:t>
            </a:r>
            <a:r>
              <a:rPr lang="en-US" altLang="ja-JP" baseline="30000" dirty="0"/>
              <a:t>22</a:t>
            </a:r>
            <a:r>
              <a:rPr lang="en-US" altLang="ja-JP" dirty="0"/>
              <a:t> POT</a:t>
            </a:r>
            <a:br>
              <a:rPr lang="en-US" altLang="ja-JP" dirty="0"/>
            </a:br>
            <a:r>
              <a:rPr lang="en-US" altLang="ja-JP" dirty="0"/>
              <a:t> (3 times statistics)</a:t>
            </a:r>
            <a:br>
              <a:rPr lang="en-US" altLang="ja-JP" dirty="0"/>
            </a:br>
            <a:r>
              <a:rPr lang="en-US" altLang="ja-JP" dirty="0"/>
              <a:t>+ Horn current 250kA </a:t>
            </a:r>
            <a:r>
              <a:rPr lang="en-US" altLang="ja-JP" dirty="0">
                <a:sym typeface="Wingdings" pitchFamily="2" charset="2"/>
              </a:rPr>
              <a:t> 320kA (~10% increase</a:t>
            </a:r>
            <a:r>
              <a:rPr lang="ja-JP" altLang="en-US">
                <a:sym typeface="Wingdings" pitchFamily="2" charset="2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ν</a:t>
            </a:r>
            <a:r>
              <a:rPr lang="en-US" altLang="ja-JP" dirty="0">
                <a:sym typeface="Wingdings" pitchFamily="2" charset="2"/>
              </a:rPr>
              <a:t> flux/proton)</a:t>
            </a:r>
            <a:endParaRPr lang="en-US" altLang="ja-JP" dirty="0"/>
          </a:p>
          <a:p>
            <a:pPr lvl="1"/>
            <a:r>
              <a:rPr lang="en-US" altLang="ja-JP" dirty="0"/>
              <a:t>Upgrading ND280 with new Detectors: </a:t>
            </a:r>
            <a:r>
              <a:rPr lang="en-US" altLang="ja-JP" dirty="0" err="1"/>
              <a:t>SuperFGD</a:t>
            </a:r>
            <a:r>
              <a:rPr lang="en-US" altLang="ja-JP" dirty="0"/>
              <a:t> and HA-TPC.</a:t>
            </a:r>
          </a:p>
          <a:p>
            <a:pPr marL="457200" lvl="1" indent="0">
              <a:buNone/>
            </a:pP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4AFBDC-7E55-F1A6-8E86-6A452E1C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18" y="89960"/>
            <a:ext cx="2961656" cy="23733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8EC767-A7A4-31ED-99D4-033928D45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9" y="3202675"/>
            <a:ext cx="6978350" cy="36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A802C8A-7C05-CBA5-4951-224D59EA1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45" y="2775148"/>
            <a:ext cx="1606401" cy="2172035"/>
          </a:xfrm>
          <a:prstGeom prst="rect">
            <a:avLst/>
          </a:prstGeom>
        </p:spPr>
      </p:pic>
      <p:pic>
        <p:nvPicPr>
          <p:cNvPr id="227" name="イメージ" descr="イメージ"/>
          <p:cNvPicPr>
            <a:picLocks noChangeAspect="1"/>
          </p:cNvPicPr>
          <p:nvPr/>
        </p:nvPicPr>
        <p:blipFill>
          <a:blip r:embed="rId3"/>
          <a:srcRect t="5189" r="50845"/>
          <a:stretch>
            <a:fillRect/>
          </a:stretch>
        </p:blipFill>
        <p:spPr>
          <a:xfrm>
            <a:off x="7178891" y="3551497"/>
            <a:ext cx="1965002" cy="1317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Next generation experiment: Hyper-Kamiokande"/>
          <p:cNvSpPr txBox="1">
            <a:spLocks noGrp="1"/>
          </p:cNvSpPr>
          <p:nvPr>
            <p:ph type="title"/>
          </p:nvPr>
        </p:nvSpPr>
        <p:spPr>
          <a:xfrm>
            <a:off x="44648" y="30498"/>
            <a:ext cx="9054704" cy="80367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205376">
              <a:defRPr sz="4000"/>
            </a:pPr>
            <a:r>
              <a:rPr lang="en-US" sz="3100" dirty="0"/>
              <a:t>Future Project</a:t>
            </a:r>
            <a:r>
              <a:rPr dirty="0"/>
              <a:t>: </a:t>
            </a:r>
            <a:r>
              <a:rPr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Hyper-</a:t>
            </a:r>
            <a:r>
              <a:rPr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Kamiokande</a:t>
            </a:r>
            <a:endParaRPr dirty="0"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229" name="Physics goal in LBL experiment: Discovery of CP violation in lepton sector…"/>
          <p:cNvSpPr txBox="1">
            <a:spLocks noGrp="1"/>
          </p:cNvSpPr>
          <p:nvPr>
            <p:ph type="body" sz="half" idx="1"/>
          </p:nvPr>
        </p:nvSpPr>
        <p:spPr>
          <a:xfrm>
            <a:off x="34043" y="839653"/>
            <a:ext cx="9065309" cy="160789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31270" indent="-231270" defTabSz="303956">
              <a:defRPr sz="2664"/>
            </a:pPr>
            <a:r>
              <a:rPr lang="en-US" dirty="0"/>
              <a:t>Main ph</a:t>
            </a:r>
            <a:r>
              <a:rPr dirty="0"/>
              <a:t>ysics goal : </a:t>
            </a:r>
            <a:r>
              <a:rPr dirty="0">
                <a:solidFill>
                  <a:srgbClr val="FF2600"/>
                </a:solidFill>
              </a:rPr>
              <a:t>Discovery of CP violation in lepton sector</a:t>
            </a:r>
            <a:r>
              <a:rPr lang="en-US" dirty="0">
                <a:solidFill>
                  <a:srgbClr val="FF2600"/>
                </a:solidFill>
              </a:rPr>
              <a:t> </a:t>
            </a:r>
            <a:r>
              <a:rPr lang="en-US" dirty="0"/>
              <a:t>with </a:t>
            </a:r>
            <a:r>
              <a:rPr dirty="0">
                <a:solidFill>
                  <a:srgbClr val="FF2600"/>
                </a:solidFill>
              </a:rPr>
              <a:t>&gt;5σ significance</a:t>
            </a:r>
            <a:r>
              <a:rPr dirty="0"/>
              <a:t> by accumulating ~2000 </a:t>
            </a:r>
            <a:r>
              <a:rPr dirty="0" err="1">
                <a:latin typeface="Times New Roman"/>
                <a:ea typeface="Times New Roman"/>
                <a:cs typeface="Times New Roman"/>
                <a:sym typeface="Times New Roman"/>
              </a:rPr>
              <a:t>ν</a:t>
            </a:r>
            <a:r>
              <a:rPr baseline="-5999" dirty="0" err="1"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dirty="0" err="1">
                <a:latin typeface="Times New Roman"/>
                <a:ea typeface="Times New Roman"/>
                <a:cs typeface="Times New Roman"/>
                <a:sym typeface="Times New Roman"/>
              </a:rPr>
              <a:t>→ν</a:t>
            </a:r>
            <a:r>
              <a:rPr baseline="-5999" dirty="0" err="1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aseline="-5999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dirty="0"/>
              <a:t>events and ~2000 events </a:t>
            </a:r>
            <a:r>
              <a:rPr lang="en" altLang="ja-JP" dirty="0"/>
              <a:t>in ~10 years.</a:t>
            </a:r>
            <a:endParaRPr lang="en-US" dirty="0"/>
          </a:p>
          <a:p>
            <a:pPr marL="231270" indent="-231270" defTabSz="303956">
              <a:defRPr sz="2664"/>
            </a:pPr>
            <a:r>
              <a:rPr lang="en-US" dirty="0"/>
              <a:t>Construction started in 2020. Exp. start in </a:t>
            </a:r>
            <a:r>
              <a:rPr u="sng" dirty="0"/>
              <a:t>2027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3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881227" y="6600301"/>
            <a:ext cx="209994" cy="2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410751" hangingPunct="0"/>
            <a:fld id="{86CB4B4D-7CA3-9044-876B-883B54F8677D}" type="slidenum">
              <a:rPr kern="0">
                <a:solidFill>
                  <a:srgbClr val="000000"/>
                </a:solidFill>
                <a:latin typeface="ヒラギノ角ゴ ProN W3"/>
                <a:ea typeface="ヒラギノ角ゴ ProN W3"/>
                <a:sym typeface="ヒラギノ角ゴ ProN W3"/>
              </a:rPr>
              <a:pPr algn="ctr" defTabSz="410751" hangingPunct="0"/>
              <a:t>19</a:t>
            </a:fld>
            <a:endParaRPr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pic>
        <p:nvPicPr>
          <p:cNvPr id="231" name="イメージ" descr="イメー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76" y="4616906"/>
            <a:ext cx="6028289" cy="184009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Hyper-Kamiokande"/>
          <p:cNvSpPr/>
          <p:nvPr/>
        </p:nvSpPr>
        <p:spPr>
          <a:xfrm>
            <a:off x="34043" y="2385655"/>
            <a:ext cx="3053424" cy="398244"/>
          </a:xfrm>
          <a:prstGeom prst="roundRect">
            <a:avLst>
              <a:gd name="adj" fmla="val 33634"/>
            </a:avLst>
          </a:prstGeom>
          <a:blipFill>
            <a:blip r:embed="rId5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109" kern="0" dirty="0">
                <a:latin typeface="ヒラギノ角ゴ ProN W3"/>
                <a:ea typeface="ヒラギノ角ゴ ProN W3"/>
                <a:sym typeface="ヒラギノ角ゴ ProN W3"/>
              </a:rPr>
              <a:t>Hyper-</a:t>
            </a:r>
            <a:r>
              <a:rPr sz="2109" kern="0" dirty="0" err="1">
                <a:latin typeface="ヒラギノ角ゴ ProN W3"/>
                <a:ea typeface="ヒラギノ角ゴ ProN W3"/>
                <a:sym typeface="ヒラギノ角ゴ ProN W3"/>
              </a:rPr>
              <a:t>Kamiokande</a:t>
            </a:r>
            <a:endParaRPr sz="2109" kern="0" dirty="0"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233" name="260kt…"/>
          <p:cNvSpPr txBox="1"/>
          <p:nvPr/>
        </p:nvSpPr>
        <p:spPr>
          <a:xfrm>
            <a:off x="0" y="5176706"/>
            <a:ext cx="1587589" cy="530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lnSpc>
                <a:spcPct val="70000"/>
              </a:lnSpc>
              <a:defRPr sz="3500"/>
            </a:pPr>
            <a:r>
              <a:rPr sz="2461" kern="0" dirty="0">
                <a:solidFill>
                  <a:srgbClr val="000000"/>
                </a:solidFill>
                <a:latin typeface="ヒラギノ角ゴ ProN W3"/>
                <a:ea typeface="ヒラギノ角ゴ ProN W3"/>
                <a:sym typeface="ヒラギノ角ゴ ProN W3"/>
              </a:rPr>
              <a:t>260kt</a:t>
            </a:r>
          </a:p>
          <a:p>
            <a:pPr defTabSz="410751" hangingPunct="0">
              <a:lnSpc>
                <a:spcPct val="70000"/>
              </a:lnSpc>
              <a:defRPr sz="2500"/>
            </a:pPr>
            <a:r>
              <a:rPr sz="1758" kern="0" dirty="0">
                <a:solidFill>
                  <a:srgbClr val="000000"/>
                </a:solidFill>
                <a:latin typeface="ヒラギノ角ゴ ProN W3"/>
                <a:ea typeface="ヒラギノ角ゴ ProN W3"/>
                <a:sym typeface="ヒラギノ角ゴ ProN W3"/>
              </a:rPr>
              <a:t>Cf: SK=50kt</a:t>
            </a:r>
          </a:p>
        </p:txBody>
      </p:sp>
      <p:sp>
        <p:nvSpPr>
          <p:cNvPr id="234" name="線"/>
          <p:cNvSpPr/>
          <p:nvPr/>
        </p:nvSpPr>
        <p:spPr>
          <a:xfrm flipV="1">
            <a:off x="1416118" y="4772707"/>
            <a:ext cx="1" cy="946923"/>
          </a:xfrm>
          <a:prstGeom prst="line">
            <a:avLst/>
          </a:prstGeom>
          <a:ln w="25400">
            <a:solidFill>
              <a:srgbClr val="76D6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pic>
        <p:nvPicPr>
          <p:cNvPr id="235" name="イメージ" descr="イメージ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" y="2840660"/>
            <a:ext cx="3044502" cy="230644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Beam power upgrade…"/>
          <p:cNvSpPr/>
          <p:nvPr/>
        </p:nvSpPr>
        <p:spPr>
          <a:xfrm>
            <a:off x="6130468" y="2392062"/>
            <a:ext cx="2957542" cy="72128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3000">
                <a:solidFill>
                  <a:srgbClr val="FFFFFF"/>
                </a:solidFill>
              </a:defRPr>
            </a:pPr>
            <a:r>
              <a:rPr sz="2109" kern="0" dirty="0">
                <a:solidFill>
                  <a:srgbClr val="FFFFFF"/>
                </a:solidFill>
                <a:latin typeface="ヒラギノ角ゴ ProN W3"/>
                <a:ea typeface="ヒラギノ角ゴ ProN W3"/>
                <a:sym typeface="ヒラギノ角ゴ ProN W3"/>
              </a:rPr>
              <a:t>Beam power upgrade</a:t>
            </a:r>
          </a:p>
          <a:p>
            <a:pPr algn="ctr" defTabSz="410751" hangingPunct="0">
              <a:defRPr sz="3000">
                <a:solidFill>
                  <a:srgbClr val="FFFFFF"/>
                </a:solidFill>
              </a:defRPr>
            </a:pPr>
            <a:r>
              <a:rPr sz="2109" kern="0" dirty="0">
                <a:solidFill>
                  <a:srgbClr val="FFFFFF"/>
                </a:solidFill>
                <a:latin typeface="ヒラギノ角ゴ ProN W3"/>
                <a:ea typeface="ヒラギノ角ゴ ProN W3"/>
                <a:sym typeface="ヒラギノ角ゴ ProN W3"/>
              </a:rPr>
              <a:t>750kW → 1.3MW</a:t>
            </a:r>
          </a:p>
        </p:txBody>
      </p:sp>
      <p:grpSp>
        <p:nvGrpSpPr>
          <p:cNvPr id="241" name="グループ"/>
          <p:cNvGrpSpPr/>
          <p:nvPr/>
        </p:nvGrpSpPr>
        <p:grpSpPr>
          <a:xfrm>
            <a:off x="5532672" y="3212750"/>
            <a:ext cx="1634004" cy="1360403"/>
            <a:chOff x="0" y="0"/>
            <a:chExt cx="2627675" cy="2187692"/>
          </a:xfrm>
        </p:grpSpPr>
        <p:pic>
          <p:nvPicPr>
            <p:cNvPr id="238" name="image26.png" descr="image26.png"/>
            <p:cNvPicPr>
              <a:picLocks noChangeAspect="1"/>
            </p:cNvPicPr>
            <p:nvPr/>
          </p:nvPicPr>
          <p:blipFill>
            <a:blip r:embed="rId7"/>
            <a:srcRect l="2038" t="761" r="2503" b="3449"/>
            <a:stretch>
              <a:fillRect/>
            </a:stretch>
          </p:blipFill>
          <p:spPr>
            <a:xfrm>
              <a:off x="0" y="0"/>
              <a:ext cx="2627676" cy="2187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角丸四角形"/>
            <p:cNvSpPr/>
            <p:nvPr/>
          </p:nvSpPr>
          <p:spPr>
            <a:xfrm>
              <a:off x="1173250" y="100770"/>
              <a:ext cx="840513" cy="218783"/>
            </a:xfrm>
            <a:prstGeom prst="roundRect">
              <a:avLst>
                <a:gd name="adj" fmla="val 16667"/>
              </a:avLst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57184" hangingPunct="0">
                <a:defRPr sz="1200" b="1">
                  <a:latin typeface="Calibri"/>
                  <a:ea typeface="Calibri"/>
                  <a:cs typeface="Calibri"/>
                  <a:sym typeface="Calibri"/>
                </a:defRPr>
              </a:pPr>
              <a:endParaRPr sz="844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0" name="400 MeV LINAC"/>
            <p:cNvSpPr txBox="1"/>
            <p:nvPr/>
          </p:nvSpPr>
          <p:spPr>
            <a:xfrm>
              <a:off x="1183930" y="102933"/>
              <a:ext cx="819152" cy="218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50240">
                <a:defRPr sz="8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457184" hangingPunct="0"/>
              <a:r>
                <a:rPr sz="562" kern="0">
                  <a:solidFill>
                    <a:srgbClr val="000000"/>
                  </a:solidFill>
                </a:rPr>
                <a:t>400 MeV LINAC</a:t>
              </a:r>
            </a:p>
          </p:txBody>
        </p:sp>
      </p:grpSp>
      <p:sp>
        <p:nvSpPr>
          <p:cNvPr id="242" name="New  near-detector"/>
          <p:cNvSpPr/>
          <p:nvPr/>
        </p:nvSpPr>
        <p:spPr>
          <a:xfrm>
            <a:off x="3165866" y="2417366"/>
            <a:ext cx="2890669" cy="396712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hangingPunct="0">
              <a:defRPr sz="3000">
                <a:solidFill>
                  <a:srgbClr val="FFFFFF"/>
                </a:solidFill>
              </a:defRPr>
            </a:pPr>
            <a:r>
              <a:rPr sz="2109" kern="0" dirty="0">
                <a:solidFill>
                  <a:srgbClr val="FFFFFF"/>
                </a:solidFill>
                <a:latin typeface="ヒラギノ角ゴ ProN W3"/>
                <a:ea typeface="ヒラギノ角ゴ ProN W3"/>
                <a:sym typeface="ヒラギノ角ゴ ProN W3"/>
              </a:rPr>
              <a:t>New near-detector</a:t>
            </a:r>
          </a:p>
        </p:txBody>
      </p:sp>
      <p:pic>
        <p:nvPicPr>
          <p:cNvPr id="243" name="イメージ" descr="イメージ"/>
          <p:cNvPicPr>
            <a:picLocks noChangeAspect="1"/>
          </p:cNvPicPr>
          <p:nvPr/>
        </p:nvPicPr>
        <p:blipFill>
          <a:blip r:embed="rId3"/>
          <a:srcRect l="50203" t="5832" r="1284"/>
          <a:stretch>
            <a:fillRect/>
          </a:stretch>
        </p:blipFill>
        <p:spPr>
          <a:xfrm>
            <a:off x="7178891" y="5023805"/>
            <a:ext cx="1965109" cy="132576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Intensity upgrade of J-PARC neutrino beam is essential."/>
          <p:cNvSpPr txBox="1"/>
          <p:nvPr/>
        </p:nvSpPr>
        <p:spPr>
          <a:xfrm>
            <a:off x="114021" y="6175619"/>
            <a:ext cx="8972025" cy="65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b">
            <a:spAutoFit/>
          </a:bodyPr>
          <a:lstStyle>
            <a:lvl1pPr algn="l">
              <a:lnSpc>
                <a:spcPts val="7500"/>
              </a:lnSpc>
              <a:defRPr sz="3200">
                <a:solidFill>
                  <a:srgbClr val="FF2600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 defTabSz="410751" hangingPunct="0">
              <a:lnSpc>
                <a:spcPts val="5273"/>
              </a:lnSpc>
            </a:pPr>
            <a:r>
              <a:rPr sz="2250" kern="0" dirty="0"/>
              <a:t>Intensity upgrade of J-PARC neutrino beam is essential.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357393-7C61-C9BC-E65E-5C91B670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350E30-57A1-1BFF-0A17-4AA35471B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Overview of J-PARC and J-PARC neutrino facility</a:t>
            </a:r>
          </a:p>
          <a:p>
            <a:r>
              <a:rPr lang="en-US" altLang="ja-JP" dirty="0"/>
              <a:t>J-PARC Accelerator status</a:t>
            </a:r>
          </a:p>
          <a:p>
            <a:r>
              <a:rPr lang="en-US" altLang="ja-JP" dirty="0"/>
              <a:t>Operation status of J-PARC neutrino facility</a:t>
            </a:r>
          </a:p>
          <a:p>
            <a:r>
              <a:rPr lang="en-US" altLang="ja-JP" dirty="0"/>
              <a:t>Recent T2K physics results &amp; Prospects</a:t>
            </a:r>
          </a:p>
          <a:p>
            <a:r>
              <a:rPr lang="en-US" altLang="ja-JP" dirty="0"/>
              <a:t>Future Project: Hyper-</a:t>
            </a:r>
            <a:r>
              <a:rPr lang="en-US" altLang="ja-JP" dirty="0" err="1"/>
              <a:t>Kamiokande</a:t>
            </a:r>
            <a:r>
              <a:rPr lang="en-US" altLang="ja-JP" dirty="0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835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05DCC7-5F82-FF32-4C6C-FFD84122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0FB3EB-4E52-800A-F3F2-415C7C23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J-PARC</a:t>
            </a:r>
            <a:r>
              <a:rPr lang="en-US" altLang="ja-JP" dirty="0"/>
              <a:t> </a:t>
            </a:r>
            <a:r>
              <a:rPr kumimoji="1" lang="en-US" altLang="ja-JP" dirty="0"/>
              <a:t>is multi-purpose facility using MW-class high-intensity proton accelerator.</a:t>
            </a:r>
            <a:br>
              <a:rPr kumimoji="1" lang="en-US" altLang="ja-JP" dirty="0"/>
            </a:br>
            <a:r>
              <a:rPr kumimoji="1" lang="en-US" altLang="ja-JP" dirty="0">
                <a:sym typeface="Wingdings" pitchFamily="2" charset="2"/>
              </a:rPr>
              <a:t> Many neutrino-related experiments are running.</a:t>
            </a:r>
            <a:br>
              <a:rPr kumimoji="1" lang="en-US" altLang="ja-JP" dirty="0"/>
            </a:br>
            <a:r>
              <a:rPr kumimoji="1" lang="en-US" altLang="ja-JP" dirty="0">
                <a:sym typeface="Wingdings" pitchFamily="2" charset="2"/>
              </a:rPr>
              <a:t> Accelerator performance is now approaching to original design after 13 years operation.</a:t>
            </a:r>
          </a:p>
          <a:p>
            <a:r>
              <a:rPr lang="en-US" altLang="ja-JP" dirty="0">
                <a:sym typeface="Wingdings" pitchFamily="2" charset="2"/>
              </a:rPr>
              <a:t>Upgrade of J-PARC MR and Neutrino beam facility is on-going.</a:t>
            </a:r>
            <a:br>
              <a:rPr lang="en-US" altLang="ja-JP" dirty="0">
                <a:sym typeface="Wingdings" pitchFamily="2" charset="2"/>
              </a:rPr>
            </a:br>
            <a:r>
              <a:rPr lang="en-US" altLang="ja-JP" dirty="0">
                <a:sym typeface="Wingdings" pitchFamily="2" charset="2"/>
              </a:rPr>
              <a:t> J-PARC MR operation has beam resumed after ~1 year long shutdown from 2021 July.</a:t>
            </a:r>
          </a:p>
          <a:p>
            <a:r>
              <a:rPr lang="en-US" altLang="ja-JP" dirty="0">
                <a:sym typeface="Wingdings" pitchFamily="2" charset="2"/>
              </a:rPr>
              <a:t>Recent T2K results shows exciting hints for lepton CPV.</a:t>
            </a:r>
            <a:br>
              <a:rPr lang="en-US" altLang="ja-JP" dirty="0">
                <a:sym typeface="Wingdings" pitchFamily="2" charset="2"/>
              </a:rPr>
            </a:br>
            <a:r>
              <a:rPr lang="en-US" altLang="ja-JP" dirty="0">
                <a:sym typeface="Wingdings" pitchFamily="2" charset="2"/>
              </a:rPr>
              <a:t> Resumed T2K running from 2023 and future Hyper-K from 2027 is very promising. </a:t>
            </a:r>
            <a:r>
              <a:rPr kumimoji="1" lang="en-US" altLang="ja-JP" dirty="0">
                <a:sym typeface="Wingdings" pitchFamily="2" charset="2"/>
              </a:rPr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58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2DD069-7E7D-5BE1-92EA-ABB90CCD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D141F3-D68F-2438-D49D-4DE9A7B7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45E3B0-EE54-404F-7228-8BF55F314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965200"/>
            <a:ext cx="69723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E76F53-3354-4231-8A2F-CDA2CCDA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J-PARC: </a:t>
            </a:r>
            <a:r>
              <a:rPr lang="en-US" altLang="ja-JP" sz="3600" dirty="0"/>
              <a:t>Japan Proton Accelerator Research Complex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DDD466-7554-86BD-0958-7AA04F705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693336"/>
            <a:ext cx="9000000" cy="532564"/>
          </a:xfrm>
        </p:spPr>
        <p:txBody>
          <a:bodyPr>
            <a:normAutofit/>
          </a:bodyPr>
          <a:lstStyle/>
          <a:p>
            <a:r>
              <a:rPr lang="en-US" altLang="ja-JP" dirty="0"/>
              <a:t>3 accelerators and 3 experimental facility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254342-4B49-C95E-C5A1-509574F1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7" y="1123048"/>
            <a:ext cx="7518331" cy="56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8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BAC4DE-4B43-5AD4-D0D3-2206B8863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723561"/>
            <a:ext cx="9000000" cy="6134439"/>
          </a:xfrm>
        </p:spPr>
        <p:txBody>
          <a:bodyPr tIns="0" bIns="0">
            <a:normAutofit/>
          </a:bodyPr>
          <a:lstStyle/>
          <a:p>
            <a:r>
              <a:rPr kumimoji="1" lang="en-US" altLang="ja-JP" b="1" dirty="0"/>
              <a:t>MLF</a:t>
            </a:r>
            <a:r>
              <a:rPr kumimoji="1" lang="en-US" altLang="ja-JP" dirty="0"/>
              <a:t>: Material &amp; Life science</a:t>
            </a:r>
          </a:p>
          <a:p>
            <a:pPr marL="409575" lvl="1" indent="-230188"/>
            <a:r>
              <a:rPr kumimoji="1" lang="en-US" altLang="ja-JP" dirty="0"/>
              <a:t>JSNS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(E56: Short-baseline </a:t>
            </a:r>
            <a:br>
              <a:rPr kumimoji="1" lang="en-US" altLang="ja-JP" dirty="0"/>
            </a:br>
            <a:r>
              <a:rPr kumimoji="1" lang="en-US" altLang="ja-JP" dirty="0"/>
              <a:t>neutrino experiment) is running.</a:t>
            </a:r>
          </a:p>
          <a:p>
            <a:pPr marL="409575" lvl="1" indent="-230188"/>
            <a:r>
              <a:rPr kumimoji="1" lang="en-US" altLang="ja-JP" dirty="0"/>
              <a:t>JSNS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-II (E82: w/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detector) </a:t>
            </a:r>
            <a:br>
              <a:rPr kumimoji="1" lang="en-US" altLang="ja-JP" dirty="0"/>
            </a:br>
            <a:r>
              <a:rPr kumimoji="1" lang="en-US" altLang="ja-JP" dirty="0"/>
              <a:t>is </a:t>
            </a:r>
            <a:r>
              <a:rPr lang="en-US" altLang="ja-JP" dirty="0"/>
              <a:t> </a:t>
            </a:r>
            <a:r>
              <a:rPr kumimoji="1" lang="en-US" altLang="ja-JP" dirty="0"/>
              <a:t>under preparation. </a:t>
            </a:r>
            <a:br>
              <a:rPr kumimoji="1" lang="en-US" altLang="ja-JP" dirty="0"/>
            </a:br>
            <a:r>
              <a:rPr kumimoji="1" lang="en-US" altLang="ja-JP" dirty="0"/>
              <a:t>            </a:t>
            </a:r>
            <a:r>
              <a:rPr lang="en-US" altLang="ja-JP" sz="2000" i="1" dirty="0">
                <a:sym typeface="Wingdings" pitchFamily="2" charset="2"/>
              </a:rPr>
              <a:t>T. Maruyama @ 34</a:t>
            </a:r>
            <a:r>
              <a:rPr lang="en-US" altLang="ja-JP" sz="2000" i="1" baseline="30000" dirty="0">
                <a:sym typeface="Wingdings" pitchFamily="2" charset="2"/>
              </a:rPr>
              <a:t>th</a:t>
            </a:r>
            <a:r>
              <a:rPr lang="en-US" altLang="ja-JP" sz="2000" i="1" dirty="0">
                <a:sym typeface="Wingdings" pitchFamily="2" charset="2"/>
              </a:rPr>
              <a:t> J-PARC PAC</a:t>
            </a:r>
            <a:endParaRPr lang="en-US" altLang="ja-JP" i="1" dirty="0"/>
          </a:p>
          <a:p>
            <a:r>
              <a:rPr lang="en-US" altLang="ja-JP" dirty="0"/>
              <a:t>Hadron experimental Facilities</a:t>
            </a:r>
          </a:p>
          <a:p>
            <a:pPr marL="447675" lvl="1" indent="-234950"/>
            <a:r>
              <a:rPr lang="en-US" altLang="ja-JP" dirty="0"/>
              <a:t>COMET (E21) experiment is about to start!</a:t>
            </a:r>
          </a:p>
          <a:p>
            <a:pPr marL="447675" lvl="1" indent="-234950"/>
            <a:endParaRPr lang="en-US" altLang="ja-JP" dirty="0"/>
          </a:p>
          <a:p>
            <a:pPr marL="447675" lvl="1" indent="-234950"/>
            <a:endParaRPr lang="en-US" altLang="ja-JP" dirty="0"/>
          </a:p>
          <a:p>
            <a:pPr marL="447675" lvl="1" indent="-234950"/>
            <a:endParaRPr lang="en-US" altLang="ja-JP" dirty="0"/>
          </a:p>
          <a:p>
            <a:pPr marL="447675" lvl="1" indent="-234950"/>
            <a:endParaRPr lang="en-US" altLang="ja-JP" dirty="0"/>
          </a:p>
          <a:p>
            <a:pPr marL="447675" lvl="1" indent="-234950"/>
            <a:endParaRPr lang="en-US" altLang="ja-JP" dirty="0"/>
          </a:p>
          <a:p>
            <a:pPr marL="447675" lvl="1" indent="-234950"/>
            <a:endParaRPr lang="en-US" altLang="ja-JP" dirty="0"/>
          </a:p>
          <a:p>
            <a:pPr marL="447675" lvl="1" indent="-234950"/>
            <a:r>
              <a:rPr lang="en-US" altLang="ja-JP" b="1" dirty="0"/>
              <a:t>Hadron hall extension </a:t>
            </a:r>
            <a:r>
              <a:rPr lang="en-US" altLang="ja-JP" dirty="0"/>
              <a:t>: high-prioritized project in KEK-PIP 2022. 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C379FF-4242-3CB9-408E-8CB118C1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8902"/>
            <a:ext cx="4852948" cy="23436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B31AF4B-3390-C036-83AD-13ED69D9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Experimental Facilities @ J-PARC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3BA1F9F-660E-55AA-438D-484161A7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397" y="702099"/>
            <a:ext cx="4012603" cy="22382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F42A01B-58FB-A400-70BC-632D8DAE9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97" y="2750782"/>
            <a:ext cx="1252486" cy="42877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62AABA-DA80-2DD1-D9B2-DE822BE2E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2" r="16797"/>
          <a:stretch/>
        </p:blipFill>
        <p:spPr>
          <a:xfrm>
            <a:off x="6311883" y="2540219"/>
            <a:ext cx="1635163" cy="12357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E9DBD9-B311-81A8-6F18-2E5620ED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16" y="3694824"/>
            <a:ext cx="4147052" cy="24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656F197E-4CCF-5A01-2A61-18A0EBE7E583}"/>
              </a:ext>
            </a:extLst>
          </p:cNvPr>
          <p:cNvSpPr/>
          <p:nvPr/>
        </p:nvSpPr>
        <p:spPr>
          <a:xfrm>
            <a:off x="6271707" y="3571535"/>
            <a:ext cx="2796988" cy="2108499"/>
          </a:xfrm>
          <a:custGeom>
            <a:avLst/>
            <a:gdLst>
              <a:gd name="connsiteX0" fmla="*/ 0 w 2796988"/>
              <a:gd name="connsiteY0" fmla="*/ 860612 h 2108499"/>
              <a:gd name="connsiteX1" fmla="*/ 1355463 w 2796988"/>
              <a:gd name="connsiteY1" fmla="*/ 2108499 h 2108499"/>
              <a:gd name="connsiteX2" fmla="*/ 2775473 w 2796988"/>
              <a:gd name="connsiteY2" fmla="*/ 1290918 h 2108499"/>
              <a:gd name="connsiteX3" fmla="*/ 2796988 w 2796988"/>
              <a:gd name="connsiteY3" fmla="*/ 419548 h 2108499"/>
              <a:gd name="connsiteX4" fmla="*/ 2248348 w 2796988"/>
              <a:gd name="connsiteY4" fmla="*/ 0 h 2108499"/>
              <a:gd name="connsiteX5" fmla="*/ 0 w 2796988"/>
              <a:gd name="connsiteY5" fmla="*/ 860612 h 210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988" h="2108499">
                <a:moveTo>
                  <a:pt x="0" y="860612"/>
                </a:moveTo>
                <a:lnTo>
                  <a:pt x="1355463" y="2108499"/>
                </a:lnTo>
                <a:lnTo>
                  <a:pt x="2775473" y="1290918"/>
                </a:lnTo>
                <a:lnTo>
                  <a:pt x="2796988" y="419548"/>
                </a:lnTo>
                <a:lnTo>
                  <a:pt x="2248348" y="0"/>
                </a:lnTo>
                <a:lnTo>
                  <a:pt x="0" y="86061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34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87B236-D9A6-1180-B918-65293876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 neutrino experimenta</a:t>
            </a:r>
            <a:r>
              <a:rPr lang="en-US" altLang="ja-JP" dirty="0"/>
              <a:t>l facility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B7C7B7-A9FE-DA24-4FBA-4BD23E194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5916"/>
            <a:ext cx="9000000" cy="2073266"/>
          </a:xfrm>
        </p:spPr>
        <p:txBody>
          <a:bodyPr>
            <a:normAutofit/>
          </a:bodyPr>
          <a:lstStyle/>
          <a:p>
            <a:pPr marL="271145" indent="-271145" defTabSz="356362">
              <a:lnSpc>
                <a:spcPct val="100000"/>
              </a:lnSpc>
              <a:spcBef>
                <a:spcPts val="0"/>
              </a:spcBef>
              <a:defRPr sz="2318"/>
            </a:pPr>
            <a:r>
              <a:rPr lang="en" altLang="ja-JP" dirty="0"/>
              <a:t>High intensity neutrino beam by MR-FX 30GeV protons </a:t>
            </a:r>
            <a:br>
              <a:rPr lang="en" altLang="ja-JP" dirty="0"/>
            </a:br>
            <a:r>
              <a:rPr lang="en" altLang="ja-JP" dirty="0"/>
              <a:t>for Long base-line neutrino experiments: </a:t>
            </a:r>
            <a:r>
              <a:rPr lang="en" altLang="ja-JP" b="1" dirty="0">
                <a:solidFill>
                  <a:srgbClr val="FF0000"/>
                </a:solidFill>
              </a:rPr>
              <a:t>T2K</a:t>
            </a:r>
            <a:r>
              <a:rPr lang="en" altLang="ja-JP" dirty="0"/>
              <a:t> (E11/E65) and </a:t>
            </a:r>
            <a:r>
              <a:rPr lang="en" altLang="ja-JP" b="1" dirty="0">
                <a:solidFill>
                  <a:srgbClr val="FF0000"/>
                </a:solidFill>
              </a:rPr>
              <a:t>Hyper-K</a:t>
            </a:r>
            <a:r>
              <a:rPr lang="en" altLang="ja-JP" dirty="0"/>
              <a:t>.</a:t>
            </a:r>
          </a:p>
          <a:p>
            <a:pPr marL="728345" lvl="1" indent="-271145" defTabSz="356362">
              <a:lnSpc>
                <a:spcPct val="100000"/>
              </a:lnSpc>
              <a:spcBef>
                <a:spcPts val="0"/>
              </a:spcBef>
              <a:defRPr sz="2318"/>
            </a:pPr>
            <a:r>
              <a:rPr lang="en" altLang="ja-JP" dirty="0"/>
              <a:t>Operation start @ 2009: Original design</a:t>
            </a:r>
          </a:p>
          <a:p>
            <a:pPr marL="999490" lvl="2" indent="-271145" defTabSz="356362">
              <a:lnSpc>
                <a:spcPct val="100000"/>
              </a:lnSpc>
              <a:spcBef>
                <a:spcPts val="0"/>
              </a:spcBef>
              <a:defRPr sz="2318"/>
            </a:pPr>
            <a:r>
              <a:rPr lang="en" altLang="ja-JP" dirty="0"/>
              <a:t> </a:t>
            </a:r>
            <a: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750 [kW]: </a:t>
            </a:r>
            <a:r>
              <a:rPr lang="en" altLang="ja-JP" dirty="0">
                <a:solidFill>
                  <a:srgbClr val="FF0000"/>
                </a:solidFill>
              </a:rPr>
              <a:t>3.3×10</a:t>
            </a:r>
            <a:r>
              <a:rPr lang="en" altLang="ja-JP" baseline="31999" dirty="0">
                <a:solidFill>
                  <a:srgbClr val="FF0000"/>
                </a:solidFill>
              </a:rPr>
              <a:t>14</a:t>
            </a:r>
            <a:r>
              <a:rPr lang="en" altLang="ja-JP" dirty="0">
                <a:solidFill>
                  <a:srgbClr val="FF0000"/>
                </a:solidFill>
              </a:rPr>
              <a:t> </a:t>
            </a:r>
            <a: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[p/pulse], Repetition 2.1[s]</a:t>
            </a:r>
            <a:b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Upgraded goal: </a:t>
            </a:r>
            <a:r>
              <a:rPr lang="en" altLang="ja-JP" b="1" dirty="0">
                <a:solidFill>
                  <a:srgbClr val="FF0000"/>
                </a:solidFill>
                <a:sym typeface="Wingdings" pitchFamily="2" charset="2"/>
              </a:rPr>
              <a:t>1.3 [MW]</a:t>
            </a:r>
            <a:r>
              <a:rPr lang="en" altLang="ja-JP" b="1" dirty="0">
                <a:solidFill>
                  <a:srgbClr val="FF0000"/>
                </a:solidFill>
              </a:rPr>
              <a:t> </a:t>
            </a:r>
            <a: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3.3×10</a:t>
            </a:r>
            <a:r>
              <a:rPr lang="en" altLang="ja-JP" baseline="31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</a:t>
            </a:r>
            <a: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 [p/pulse], Rep. </a:t>
            </a:r>
            <a:r>
              <a:rPr lang="en" altLang="ja-JP" dirty="0">
                <a:solidFill>
                  <a:srgbClr val="FF0000"/>
                </a:solidFill>
              </a:rPr>
              <a:t>1.16</a:t>
            </a:r>
            <a:r>
              <a:rPr lang="en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[s]</a:t>
            </a:r>
          </a:p>
        </p:txBody>
      </p:sp>
      <p:pic>
        <p:nvPicPr>
          <p:cNvPr id="5" name="J-PARC-birdview02_(c)jparc.png" descr="J-PARC-birdview02_(c)jparc.png">
            <a:extLst>
              <a:ext uri="{FF2B5EF4-FFF2-40B4-BE49-F238E27FC236}">
                <a16:creationId xmlns:a16="http://schemas.microsoft.com/office/drawing/2014/main" id="{6A725AB6-A78F-60E8-FD49-65EEBA19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98" t="44662" r="38844" b="18982"/>
          <a:stretch>
            <a:fillRect/>
          </a:stretch>
        </p:blipFill>
        <p:spPr>
          <a:xfrm>
            <a:off x="72000" y="2702621"/>
            <a:ext cx="4274090" cy="406541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図形">
            <a:extLst>
              <a:ext uri="{FF2B5EF4-FFF2-40B4-BE49-F238E27FC236}">
                <a16:creationId xmlns:a16="http://schemas.microsoft.com/office/drawing/2014/main" id="{0E3E8463-5686-EE76-085B-D55431CADC72}"/>
              </a:ext>
            </a:extLst>
          </p:cNvPr>
          <p:cNvSpPr/>
          <p:nvPr/>
        </p:nvSpPr>
        <p:spPr>
          <a:xfrm>
            <a:off x="363710" y="4138952"/>
            <a:ext cx="3825079" cy="173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316" extrusionOk="0">
                <a:moveTo>
                  <a:pt x="21494" y="13141"/>
                </a:moveTo>
                <a:cubicBezTo>
                  <a:pt x="21404" y="14180"/>
                  <a:pt x="21157" y="15045"/>
                  <a:pt x="20842" y="15826"/>
                </a:cubicBezTo>
                <a:cubicBezTo>
                  <a:pt x="19907" y="18139"/>
                  <a:pt x="18504" y="19509"/>
                  <a:pt x="17072" y="20259"/>
                </a:cubicBezTo>
                <a:cubicBezTo>
                  <a:pt x="14580" y="21566"/>
                  <a:pt x="11993" y="21555"/>
                  <a:pt x="9454" y="20803"/>
                </a:cubicBezTo>
                <a:cubicBezTo>
                  <a:pt x="7214" y="20139"/>
                  <a:pt x="5022" y="18852"/>
                  <a:pt x="2919" y="17036"/>
                </a:cubicBezTo>
                <a:cubicBezTo>
                  <a:pt x="2166" y="16428"/>
                  <a:pt x="1496" y="15547"/>
                  <a:pt x="921" y="14463"/>
                </a:cubicBezTo>
                <a:cubicBezTo>
                  <a:pt x="445" y="13565"/>
                  <a:pt x="1" y="12431"/>
                  <a:pt x="0" y="10992"/>
                </a:cubicBezTo>
                <a:cubicBezTo>
                  <a:pt x="0" y="10167"/>
                  <a:pt x="155" y="9418"/>
                  <a:pt x="351" y="8762"/>
                </a:cubicBezTo>
                <a:cubicBezTo>
                  <a:pt x="783" y="7312"/>
                  <a:pt x="1435" y="6237"/>
                  <a:pt x="2156" y="5387"/>
                </a:cubicBezTo>
                <a:cubicBezTo>
                  <a:pt x="3573" y="3718"/>
                  <a:pt x="5161" y="2969"/>
                  <a:pt x="6733" y="2238"/>
                </a:cubicBezTo>
                <a:cubicBezTo>
                  <a:pt x="9031" y="1171"/>
                  <a:pt x="11340" y="109"/>
                  <a:pt x="13691" y="8"/>
                </a:cubicBezTo>
                <a:cubicBezTo>
                  <a:pt x="14666" y="-34"/>
                  <a:pt x="15641" y="91"/>
                  <a:pt x="16603" y="430"/>
                </a:cubicBezTo>
                <a:cubicBezTo>
                  <a:pt x="17267" y="664"/>
                  <a:pt x="17925" y="1000"/>
                  <a:pt x="18545" y="1572"/>
                </a:cubicBezTo>
                <a:cubicBezTo>
                  <a:pt x="19094" y="2079"/>
                  <a:pt x="19605" y="2762"/>
                  <a:pt x="20058" y="3603"/>
                </a:cubicBezTo>
                <a:cubicBezTo>
                  <a:pt x="20408" y="4252"/>
                  <a:pt x="20724" y="4997"/>
                  <a:pt x="20927" y="5898"/>
                </a:cubicBezTo>
                <a:cubicBezTo>
                  <a:pt x="21180" y="7015"/>
                  <a:pt x="21239" y="8261"/>
                  <a:pt x="21342" y="9460"/>
                </a:cubicBezTo>
                <a:cubicBezTo>
                  <a:pt x="21446" y="10669"/>
                  <a:pt x="21600" y="11902"/>
                  <a:pt x="21494" y="13141"/>
                </a:cubicBezTo>
                <a:close/>
              </a:path>
            </a:pathLst>
          </a:custGeom>
          <a:noFill/>
          <a:ln w="63500" cap="flat">
            <a:solidFill>
              <a:srgbClr val="E8A433">
                <a:alpha val="50000"/>
              </a:srgb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図形">
            <a:extLst>
              <a:ext uri="{FF2B5EF4-FFF2-40B4-BE49-F238E27FC236}">
                <a16:creationId xmlns:a16="http://schemas.microsoft.com/office/drawing/2014/main" id="{A558FC2C-D52F-AE18-F580-E2BB5B664BDA}"/>
              </a:ext>
            </a:extLst>
          </p:cNvPr>
          <p:cNvSpPr/>
          <p:nvPr/>
        </p:nvSpPr>
        <p:spPr>
          <a:xfrm>
            <a:off x="2459024" y="3581293"/>
            <a:ext cx="729958" cy="363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394" extrusionOk="0">
                <a:moveTo>
                  <a:pt x="54" y="5952"/>
                </a:moveTo>
                <a:cubicBezTo>
                  <a:pt x="449" y="2062"/>
                  <a:pt x="2741" y="1219"/>
                  <a:pt x="4823" y="922"/>
                </a:cubicBezTo>
                <a:cubicBezTo>
                  <a:pt x="6872" y="629"/>
                  <a:pt x="8948" y="204"/>
                  <a:pt x="10981" y="83"/>
                </a:cubicBezTo>
                <a:cubicBezTo>
                  <a:pt x="12996" y="-36"/>
                  <a:pt x="14962" y="122"/>
                  <a:pt x="16807" y="12"/>
                </a:cubicBezTo>
                <a:cubicBezTo>
                  <a:pt x="18677" y="-99"/>
                  <a:pt x="20606" y="483"/>
                  <a:pt x="20994" y="3964"/>
                </a:cubicBezTo>
                <a:cubicBezTo>
                  <a:pt x="21292" y="6638"/>
                  <a:pt x="20398" y="8552"/>
                  <a:pt x="19424" y="10358"/>
                </a:cubicBezTo>
                <a:cubicBezTo>
                  <a:pt x="17669" y="13611"/>
                  <a:pt x="15820" y="17502"/>
                  <a:pt x="13428" y="19746"/>
                </a:cubicBezTo>
                <a:cubicBezTo>
                  <a:pt x="12364" y="20744"/>
                  <a:pt x="11212" y="21501"/>
                  <a:pt x="10018" y="21381"/>
                </a:cubicBezTo>
                <a:cubicBezTo>
                  <a:pt x="8689" y="21248"/>
                  <a:pt x="7514" y="20177"/>
                  <a:pt x="6397" y="18896"/>
                </a:cubicBezTo>
                <a:cubicBezTo>
                  <a:pt x="5132" y="17446"/>
                  <a:pt x="3932" y="15717"/>
                  <a:pt x="2764" y="14153"/>
                </a:cubicBezTo>
                <a:cubicBezTo>
                  <a:pt x="1214" y="12078"/>
                  <a:pt x="-308" y="9519"/>
                  <a:pt x="54" y="5952"/>
                </a:cubicBezTo>
                <a:close/>
              </a:path>
            </a:pathLst>
          </a:custGeom>
          <a:noFill/>
          <a:ln w="63500" cap="flat">
            <a:solidFill>
              <a:srgbClr val="189B1A">
                <a:alpha val="50000"/>
              </a:srgb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線">
            <a:extLst>
              <a:ext uri="{FF2B5EF4-FFF2-40B4-BE49-F238E27FC236}">
                <a16:creationId xmlns:a16="http://schemas.microsoft.com/office/drawing/2014/main" id="{F87ECAEF-AA73-0940-F141-35EC1E34590B}"/>
              </a:ext>
            </a:extLst>
          </p:cNvPr>
          <p:cNvSpPr/>
          <p:nvPr/>
        </p:nvSpPr>
        <p:spPr>
          <a:xfrm>
            <a:off x="2602507" y="3888035"/>
            <a:ext cx="376345" cy="930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" y="21600"/>
                </a:moveTo>
                <a:lnTo>
                  <a:pt x="0" y="8397"/>
                </a:lnTo>
                <a:lnTo>
                  <a:pt x="21600" y="0"/>
                </a:lnTo>
              </a:path>
            </a:pathLst>
          </a:custGeom>
          <a:noFill/>
          <a:ln w="63500" cap="flat">
            <a:solidFill>
              <a:srgbClr val="73FA79">
                <a:alpha val="50482"/>
              </a:srgbClr>
            </a:solidFill>
            <a:prstDash val="solid"/>
            <a:miter lim="400000"/>
            <a:head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線">
            <a:extLst>
              <a:ext uri="{FF2B5EF4-FFF2-40B4-BE49-F238E27FC236}">
                <a16:creationId xmlns:a16="http://schemas.microsoft.com/office/drawing/2014/main" id="{0E7A20E6-58BB-B6F8-4E4C-686D5F276614}"/>
              </a:ext>
            </a:extLst>
          </p:cNvPr>
          <p:cNvSpPr/>
          <p:nvPr/>
        </p:nvSpPr>
        <p:spPr>
          <a:xfrm>
            <a:off x="1632806" y="3929863"/>
            <a:ext cx="1304940" cy="374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4549" y="5514"/>
                </a:lnTo>
                <a:lnTo>
                  <a:pt x="21600" y="0"/>
                </a:lnTo>
              </a:path>
            </a:pathLst>
          </a:custGeom>
          <a:noFill/>
          <a:ln w="63500" cap="flat">
            <a:solidFill>
              <a:srgbClr val="73FA79">
                <a:alpha val="50482"/>
              </a:srgbClr>
            </a:solidFill>
            <a:prstDash val="solid"/>
            <a:miter lim="400000"/>
            <a:head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線">
            <a:extLst>
              <a:ext uri="{FF2B5EF4-FFF2-40B4-BE49-F238E27FC236}">
                <a16:creationId xmlns:a16="http://schemas.microsoft.com/office/drawing/2014/main" id="{CAA4FEEC-CF2E-8EF9-59CD-37F63EC941EE}"/>
              </a:ext>
            </a:extLst>
          </p:cNvPr>
          <p:cNvSpPr/>
          <p:nvPr/>
        </p:nvSpPr>
        <p:spPr>
          <a:xfrm>
            <a:off x="1820496" y="2823464"/>
            <a:ext cx="724661" cy="806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372" extrusionOk="0">
                <a:moveTo>
                  <a:pt x="21438" y="20968"/>
                </a:moveTo>
                <a:lnTo>
                  <a:pt x="11116" y="21126"/>
                </a:lnTo>
                <a:lnTo>
                  <a:pt x="4174" y="21272"/>
                </a:lnTo>
                <a:cubicBezTo>
                  <a:pt x="2797" y="21600"/>
                  <a:pt x="1332" y="21107"/>
                  <a:pt x="534" y="20026"/>
                </a:cubicBezTo>
                <a:cubicBezTo>
                  <a:pt x="-47" y="19239"/>
                  <a:pt x="-162" y="18247"/>
                  <a:pt x="228" y="17371"/>
                </a:cubicBezTo>
                <a:lnTo>
                  <a:pt x="2361" y="0"/>
                </a:lnTo>
              </a:path>
            </a:pathLst>
          </a:custGeom>
          <a:noFill/>
          <a:ln w="63500" cap="flat">
            <a:solidFill>
              <a:srgbClr val="76D6FF">
                <a:alpha val="50000"/>
              </a:srgbClr>
            </a:solidFill>
            <a:prstDash val="solid"/>
            <a:miter lim="400000"/>
            <a:head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線">
            <a:extLst>
              <a:ext uri="{FF2B5EF4-FFF2-40B4-BE49-F238E27FC236}">
                <a16:creationId xmlns:a16="http://schemas.microsoft.com/office/drawing/2014/main" id="{935A3F57-42C7-6CE6-97CB-7EB83858386F}"/>
              </a:ext>
            </a:extLst>
          </p:cNvPr>
          <p:cNvSpPr/>
          <p:nvPr/>
        </p:nvSpPr>
        <p:spPr>
          <a:xfrm>
            <a:off x="1253245" y="5657681"/>
            <a:ext cx="2104555" cy="615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3348" y="12843"/>
                </a:lnTo>
                <a:lnTo>
                  <a:pt x="0" y="0"/>
                </a:lnTo>
              </a:path>
            </a:pathLst>
          </a:custGeom>
          <a:noFill/>
          <a:ln w="50800" cap="flat">
            <a:solidFill>
              <a:srgbClr val="929000">
                <a:alpha val="50660"/>
              </a:srgbClr>
            </a:solidFill>
            <a:prstDash val="solid"/>
            <a:miter lim="400000"/>
            <a:head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線">
            <a:extLst>
              <a:ext uri="{FF2B5EF4-FFF2-40B4-BE49-F238E27FC236}">
                <a16:creationId xmlns:a16="http://schemas.microsoft.com/office/drawing/2014/main" id="{287A1F93-D752-3821-CA06-D16D6421A21E}"/>
              </a:ext>
            </a:extLst>
          </p:cNvPr>
          <p:cNvSpPr/>
          <p:nvPr/>
        </p:nvSpPr>
        <p:spPr>
          <a:xfrm>
            <a:off x="2916370" y="4297383"/>
            <a:ext cx="1182126" cy="395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8" extrusionOk="0">
                <a:moveTo>
                  <a:pt x="0" y="536"/>
                </a:moveTo>
                <a:lnTo>
                  <a:pt x="5907" y="24"/>
                </a:lnTo>
                <a:cubicBezTo>
                  <a:pt x="7938" y="-142"/>
                  <a:pt x="9956" y="560"/>
                  <a:pt x="11899" y="2082"/>
                </a:cubicBezTo>
                <a:cubicBezTo>
                  <a:pt x="13435" y="3285"/>
                  <a:pt x="14931" y="5003"/>
                  <a:pt x="16328" y="7356"/>
                </a:cubicBezTo>
                <a:cubicBezTo>
                  <a:pt x="18410" y="10863"/>
                  <a:pt x="20209" y="15677"/>
                  <a:pt x="21600" y="21458"/>
                </a:cubicBezTo>
              </a:path>
            </a:pathLst>
          </a:custGeom>
          <a:noFill/>
          <a:ln w="63500" cap="flat">
            <a:solidFill>
              <a:srgbClr val="FF2600">
                <a:alpha val="50000"/>
              </a:srgbClr>
            </a:solidFill>
            <a:prstDash val="solid"/>
            <a:miter lim="400000"/>
            <a:head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線">
            <a:extLst>
              <a:ext uri="{FF2B5EF4-FFF2-40B4-BE49-F238E27FC236}">
                <a16:creationId xmlns:a16="http://schemas.microsoft.com/office/drawing/2014/main" id="{07F9884C-2901-9FC7-FEEF-C52A1DA76631}"/>
              </a:ext>
            </a:extLst>
          </p:cNvPr>
          <p:cNvSpPr/>
          <p:nvPr/>
        </p:nvSpPr>
        <p:spPr>
          <a:xfrm flipH="1" flipV="1">
            <a:off x="114895" y="4312444"/>
            <a:ext cx="2772027" cy="1"/>
          </a:xfrm>
          <a:prstGeom prst="line">
            <a:avLst/>
          </a:prstGeom>
          <a:noFill/>
          <a:ln w="63500" cap="flat">
            <a:solidFill>
              <a:srgbClr val="FF2600">
                <a:alpha val="50000"/>
              </a:srgbClr>
            </a:solidFill>
            <a:prstDash val="sysDot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MR 30GeV…">
            <a:extLst>
              <a:ext uri="{FF2B5EF4-FFF2-40B4-BE49-F238E27FC236}">
                <a16:creationId xmlns:a16="http://schemas.microsoft.com/office/drawing/2014/main" id="{09723241-F6DA-C684-12B1-96E828DAC707}"/>
              </a:ext>
            </a:extLst>
          </p:cNvPr>
          <p:cNvSpPr txBox="1"/>
          <p:nvPr/>
        </p:nvSpPr>
        <p:spPr>
          <a:xfrm>
            <a:off x="258176" y="5578967"/>
            <a:ext cx="566143" cy="373356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93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noAutofit/>
          </a:bodyPr>
          <a:lstStyle/>
          <a:p>
            <a:pPr>
              <a:lnSpc>
                <a:spcPct val="60000"/>
              </a:lnSpc>
              <a:defRPr sz="2300">
                <a:solidFill>
                  <a:srgbClr val="FF9300"/>
                </a:solidFill>
              </a:defRPr>
            </a:pPr>
            <a:r>
              <a:rPr dirty="0"/>
              <a:t>MR</a:t>
            </a:r>
          </a:p>
        </p:txBody>
      </p:sp>
      <p:sp>
        <p:nvSpPr>
          <p:cNvPr id="18" name="線">
            <a:extLst>
              <a:ext uri="{FF2B5EF4-FFF2-40B4-BE49-F238E27FC236}">
                <a16:creationId xmlns:a16="http://schemas.microsoft.com/office/drawing/2014/main" id="{B40183F6-92E3-2518-0E16-7E2F03C62FC7}"/>
              </a:ext>
            </a:extLst>
          </p:cNvPr>
          <p:cNvSpPr/>
          <p:nvPr/>
        </p:nvSpPr>
        <p:spPr>
          <a:xfrm flipH="1">
            <a:off x="1091787" y="3244652"/>
            <a:ext cx="1300590" cy="886241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Neutrino beam">
            <a:extLst>
              <a:ext uri="{FF2B5EF4-FFF2-40B4-BE49-F238E27FC236}">
                <a16:creationId xmlns:a16="http://schemas.microsoft.com/office/drawing/2014/main" id="{14687AA4-2565-AF2D-8A8A-491C53F69EBF}"/>
              </a:ext>
            </a:extLst>
          </p:cNvPr>
          <p:cNvSpPr txBox="1"/>
          <p:nvPr/>
        </p:nvSpPr>
        <p:spPr>
          <a:xfrm>
            <a:off x="541600" y="2801287"/>
            <a:ext cx="3604645" cy="443365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26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 anchorCtr="0">
            <a:normAutofit/>
          </a:bodyPr>
          <a:lstStyle>
            <a:lvl1pPr>
              <a:lnSpc>
                <a:spcPct val="60000"/>
              </a:lnSpc>
              <a:defRPr sz="2700">
                <a:solidFill>
                  <a:srgbClr val="FF2600"/>
                </a:solidFill>
              </a:defRPr>
            </a:lvl1pPr>
          </a:lstStyle>
          <a:p>
            <a:r>
              <a:rPr lang="en-US" sz="2400" dirty="0"/>
              <a:t>Neutrino Near-detector hall</a:t>
            </a:r>
            <a:endParaRPr sz="2400" dirty="0"/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8110420E-E28B-1756-98C4-2F6B66F2048E}"/>
              </a:ext>
            </a:extLst>
          </p:cNvPr>
          <p:cNvSpPr txBox="1">
            <a:spLocks/>
          </p:cNvSpPr>
          <p:nvPr/>
        </p:nvSpPr>
        <p:spPr>
          <a:xfrm>
            <a:off x="4346089" y="2551057"/>
            <a:ext cx="4764013" cy="289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145" indent="-271145" defTabSz="356362">
              <a:lnSpc>
                <a:spcPct val="100000"/>
              </a:lnSpc>
              <a:spcBef>
                <a:spcPts val="0"/>
              </a:spcBef>
              <a:defRPr sz="2318"/>
            </a:pPr>
            <a:r>
              <a:rPr lang="en" altLang="ja-JP" sz="2318" dirty="0"/>
              <a:t>T2K near detectors</a:t>
            </a:r>
          </a:p>
          <a:p>
            <a:pPr marL="271145" indent="-271145" defTabSz="356362">
              <a:lnSpc>
                <a:spcPct val="100000"/>
              </a:lnSpc>
              <a:spcBef>
                <a:spcPts val="0"/>
              </a:spcBef>
              <a:defRPr sz="2318"/>
            </a:pPr>
            <a:r>
              <a:rPr lang="en" altLang="ja-JP" sz="2318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NINJA (E71): Running</a:t>
            </a:r>
          </a:p>
          <a:p>
            <a:pPr marL="271145" indent="-271145" defTabSz="356362">
              <a:lnSpc>
                <a:spcPct val="100000"/>
              </a:lnSpc>
              <a:spcBef>
                <a:spcPts val="0"/>
              </a:spcBef>
              <a:defRPr sz="2318"/>
            </a:pPr>
            <a:r>
              <a:rPr lang="en" altLang="ja-JP" sz="2318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SUBMET (P83:</a:t>
            </a:r>
            <a:r>
              <a:rPr lang="en" altLang="ja-JP" dirty="0"/>
              <a:t>)</a:t>
            </a:r>
            <a:endParaRPr lang="en" altLang="ja-JP" sz="2318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nd280_051409_step-3-6.pdf" descr="nd280_051409_step-3-6.pdf">
            <a:extLst>
              <a:ext uri="{FF2B5EF4-FFF2-40B4-BE49-F238E27FC236}">
                <a16:creationId xmlns:a16="http://schemas.microsoft.com/office/drawing/2014/main" id="{86034601-EFE7-0AA3-1A1E-E4B52CDA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86" t="10463" r="29247" b="7324"/>
          <a:stretch>
            <a:fillRect/>
          </a:stretch>
        </p:blipFill>
        <p:spPr>
          <a:xfrm rot="21420000">
            <a:off x="4465310" y="3786099"/>
            <a:ext cx="2006203" cy="2969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extrusionOk="0">
                <a:moveTo>
                  <a:pt x="21600" y="0"/>
                </a:moveTo>
                <a:lnTo>
                  <a:pt x="18718" y="31"/>
                </a:lnTo>
                <a:cubicBezTo>
                  <a:pt x="17132" y="47"/>
                  <a:pt x="15354" y="72"/>
                  <a:pt x="14769" y="87"/>
                </a:cubicBezTo>
                <a:lnTo>
                  <a:pt x="13705" y="116"/>
                </a:lnTo>
                <a:lnTo>
                  <a:pt x="13632" y="1075"/>
                </a:lnTo>
                <a:cubicBezTo>
                  <a:pt x="13369" y="4580"/>
                  <a:pt x="13235" y="6126"/>
                  <a:pt x="13194" y="6157"/>
                </a:cubicBezTo>
                <a:cubicBezTo>
                  <a:pt x="13168" y="6177"/>
                  <a:pt x="12974" y="6094"/>
                  <a:pt x="12763" y="5974"/>
                </a:cubicBezTo>
                <a:cubicBezTo>
                  <a:pt x="11825" y="5442"/>
                  <a:pt x="11667" y="5352"/>
                  <a:pt x="11418" y="5202"/>
                </a:cubicBezTo>
                <a:lnTo>
                  <a:pt x="11151" y="5043"/>
                </a:lnTo>
                <a:lnTo>
                  <a:pt x="9816" y="5058"/>
                </a:lnTo>
                <a:cubicBezTo>
                  <a:pt x="9082" y="5067"/>
                  <a:pt x="8467" y="5086"/>
                  <a:pt x="8448" y="5099"/>
                </a:cubicBezTo>
                <a:cubicBezTo>
                  <a:pt x="8429" y="5112"/>
                  <a:pt x="8380" y="5519"/>
                  <a:pt x="8341" y="6002"/>
                </a:cubicBezTo>
                <a:cubicBezTo>
                  <a:pt x="8271" y="6863"/>
                  <a:pt x="8272" y="6882"/>
                  <a:pt x="8414" y="6957"/>
                </a:cubicBezTo>
                <a:cubicBezTo>
                  <a:pt x="8543" y="7025"/>
                  <a:pt x="8565" y="7100"/>
                  <a:pt x="8436" y="7325"/>
                </a:cubicBezTo>
                <a:cubicBezTo>
                  <a:pt x="8394" y="7400"/>
                  <a:pt x="8334" y="7491"/>
                  <a:pt x="8257" y="7605"/>
                </a:cubicBezTo>
                <a:cubicBezTo>
                  <a:pt x="8051" y="7913"/>
                  <a:pt x="7907" y="7963"/>
                  <a:pt x="7907" y="7726"/>
                </a:cubicBezTo>
                <a:cubicBezTo>
                  <a:pt x="7907" y="7658"/>
                  <a:pt x="7839" y="7550"/>
                  <a:pt x="7754" y="7490"/>
                </a:cubicBezTo>
                <a:lnTo>
                  <a:pt x="7598" y="7379"/>
                </a:lnTo>
                <a:lnTo>
                  <a:pt x="7769" y="7225"/>
                </a:lnTo>
                <a:cubicBezTo>
                  <a:pt x="7923" y="7086"/>
                  <a:pt x="7947" y="7005"/>
                  <a:pt x="7994" y="6430"/>
                </a:cubicBezTo>
                <a:cubicBezTo>
                  <a:pt x="8063" y="5594"/>
                  <a:pt x="8141" y="5089"/>
                  <a:pt x="8212" y="5014"/>
                </a:cubicBezTo>
                <a:cubicBezTo>
                  <a:pt x="8249" y="4975"/>
                  <a:pt x="8208" y="4941"/>
                  <a:pt x="8093" y="4912"/>
                </a:cubicBezTo>
                <a:cubicBezTo>
                  <a:pt x="7998" y="4887"/>
                  <a:pt x="7909" y="4847"/>
                  <a:pt x="7895" y="4822"/>
                </a:cubicBezTo>
                <a:cubicBezTo>
                  <a:pt x="7852" y="4741"/>
                  <a:pt x="6130" y="3767"/>
                  <a:pt x="6031" y="3767"/>
                </a:cubicBezTo>
                <a:cubicBezTo>
                  <a:pt x="5979" y="3767"/>
                  <a:pt x="5905" y="3724"/>
                  <a:pt x="5863" y="3671"/>
                </a:cubicBezTo>
                <a:cubicBezTo>
                  <a:pt x="5775" y="3560"/>
                  <a:pt x="5532" y="3552"/>
                  <a:pt x="5337" y="3651"/>
                </a:cubicBezTo>
                <a:cubicBezTo>
                  <a:pt x="5283" y="3679"/>
                  <a:pt x="5184" y="3694"/>
                  <a:pt x="4971" y="3705"/>
                </a:cubicBezTo>
                <a:cubicBezTo>
                  <a:pt x="4758" y="3715"/>
                  <a:pt x="4430" y="3720"/>
                  <a:pt x="3923" y="3720"/>
                </a:cubicBezTo>
                <a:lnTo>
                  <a:pt x="2646" y="3720"/>
                </a:lnTo>
                <a:lnTo>
                  <a:pt x="2562" y="4873"/>
                </a:lnTo>
                <a:cubicBezTo>
                  <a:pt x="2516" y="5507"/>
                  <a:pt x="2478" y="6134"/>
                  <a:pt x="2478" y="6265"/>
                </a:cubicBezTo>
                <a:cubicBezTo>
                  <a:pt x="2479" y="6719"/>
                  <a:pt x="1757" y="7414"/>
                  <a:pt x="1590" y="7119"/>
                </a:cubicBezTo>
                <a:cubicBezTo>
                  <a:pt x="1497" y="6956"/>
                  <a:pt x="1422" y="7068"/>
                  <a:pt x="1422" y="7371"/>
                </a:cubicBezTo>
                <a:cubicBezTo>
                  <a:pt x="1422" y="7560"/>
                  <a:pt x="1388" y="7718"/>
                  <a:pt x="1338" y="7752"/>
                </a:cubicBezTo>
                <a:cubicBezTo>
                  <a:pt x="1280" y="7791"/>
                  <a:pt x="1245" y="8068"/>
                  <a:pt x="1231" y="8624"/>
                </a:cubicBezTo>
                <a:cubicBezTo>
                  <a:pt x="1219" y="9102"/>
                  <a:pt x="1179" y="9464"/>
                  <a:pt x="1136" y="9499"/>
                </a:cubicBezTo>
                <a:cubicBezTo>
                  <a:pt x="1084" y="9541"/>
                  <a:pt x="1084" y="9570"/>
                  <a:pt x="1136" y="9592"/>
                </a:cubicBezTo>
                <a:cubicBezTo>
                  <a:pt x="1182" y="9611"/>
                  <a:pt x="1133" y="9673"/>
                  <a:pt x="1010" y="9756"/>
                </a:cubicBezTo>
                <a:cubicBezTo>
                  <a:pt x="810" y="9891"/>
                  <a:pt x="812" y="9896"/>
                  <a:pt x="728" y="10837"/>
                </a:cubicBezTo>
                <a:cubicBezTo>
                  <a:pt x="682" y="11355"/>
                  <a:pt x="610" y="12056"/>
                  <a:pt x="572" y="12396"/>
                </a:cubicBezTo>
                <a:cubicBezTo>
                  <a:pt x="534" y="12736"/>
                  <a:pt x="474" y="13505"/>
                  <a:pt x="435" y="14107"/>
                </a:cubicBezTo>
                <a:cubicBezTo>
                  <a:pt x="395" y="14708"/>
                  <a:pt x="332" y="15544"/>
                  <a:pt x="294" y="15962"/>
                </a:cubicBezTo>
                <a:cubicBezTo>
                  <a:pt x="217" y="16798"/>
                  <a:pt x="117" y="18069"/>
                  <a:pt x="46" y="19101"/>
                </a:cubicBezTo>
                <a:lnTo>
                  <a:pt x="0" y="19765"/>
                </a:lnTo>
                <a:lnTo>
                  <a:pt x="305" y="19973"/>
                </a:lnTo>
                <a:cubicBezTo>
                  <a:pt x="1259" y="20618"/>
                  <a:pt x="4716" y="21258"/>
                  <a:pt x="8292" y="21452"/>
                </a:cubicBezTo>
                <a:cubicBezTo>
                  <a:pt x="8834" y="21482"/>
                  <a:pt x="9611" y="21525"/>
                  <a:pt x="10018" y="21548"/>
                </a:cubicBezTo>
                <a:cubicBezTo>
                  <a:pt x="10975" y="21600"/>
                  <a:pt x="13814" y="21575"/>
                  <a:pt x="14990" y="21504"/>
                </a:cubicBezTo>
                <a:cubicBezTo>
                  <a:pt x="17160" y="21373"/>
                  <a:pt x="18788" y="21115"/>
                  <a:pt x="19587" y="20773"/>
                </a:cubicBezTo>
                <a:cubicBezTo>
                  <a:pt x="20108" y="20550"/>
                  <a:pt x="20065" y="20732"/>
                  <a:pt x="20277" y="17912"/>
                </a:cubicBezTo>
                <a:cubicBezTo>
                  <a:pt x="20334" y="17154"/>
                  <a:pt x="20405" y="16341"/>
                  <a:pt x="20433" y="16106"/>
                </a:cubicBezTo>
                <a:cubicBezTo>
                  <a:pt x="20462" y="15871"/>
                  <a:pt x="20479" y="15323"/>
                  <a:pt x="20472" y="14892"/>
                </a:cubicBezTo>
                <a:cubicBezTo>
                  <a:pt x="20454" y="13927"/>
                  <a:pt x="20572" y="12230"/>
                  <a:pt x="20662" y="12157"/>
                </a:cubicBezTo>
                <a:cubicBezTo>
                  <a:pt x="20699" y="12127"/>
                  <a:pt x="20737" y="12020"/>
                  <a:pt x="20742" y="11917"/>
                </a:cubicBezTo>
                <a:cubicBezTo>
                  <a:pt x="20748" y="11815"/>
                  <a:pt x="20782" y="11490"/>
                  <a:pt x="20818" y="11194"/>
                </a:cubicBezTo>
                <a:cubicBezTo>
                  <a:pt x="20869" y="10786"/>
                  <a:pt x="20864" y="10640"/>
                  <a:pt x="20799" y="10587"/>
                </a:cubicBezTo>
                <a:cubicBezTo>
                  <a:pt x="20737" y="10537"/>
                  <a:pt x="20724" y="10381"/>
                  <a:pt x="20758" y="10029"/>
                </a:cubicBezTo>
                <a:cubicBezTo>
                  <a:pt x="20803" y="9553"/>
                  <a:pt x="20978" y="7447"/>
                  <a:pt x="21329" y="3077"/>
                </a:cubicBezTo>
                <a:cubicBezTo>
                  <a:pt x="21426" y="1874"/>
                  <a:pt x="21528" y="690"/>
                  <a:pt x="21554" y="445"/>
                </a:cubicBez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イメージ" descr="イメージ">
            <a:extLst>
              <a:ext uri="{FF2B5EF4-FFF2-40B4-BE49-F238E27FC236}">
                <a16:creationId xmlns:a16="http://schemas.microsoft.com/office/drawing/2014/main" id="{CE50E012-0A2F-50FB-AD2F-E282FCC90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654" y="5872807"/>
            <a:ext cx="557998" cy="50355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矢印">
            <a:extLst>
              <a:ext uri="{FF2B5EF4-FFF2-40B4-BE49-F238E27FC236}">
                <a16:creationId xmlns:a16="http://schemas.microsoft.com/office/drawing/2014/main" id="{46E9AE19-F65B-2353-EAD5-A3C63C486B58}"/>
              </a:ext>
            </a:extLst>
          </p:cNvPr>
          <p:cNvSpPr/>
          <p:nvPr/>
        </p:nvSpPr>
        <p:spPr>
          <a:xfrm rot="13025695">
            <a:off x="5189177" y="5880353"/>
            <a:ext cx="1335015" cy="465213"/>
          </a:xfrm>
          <a:prstGeom prst="rightArrow">
            <a:avLst>
              <a:gd name="adj1" fmla="val 57720"/>
              <a:gd name="adj2" fmla="val 78673"/>
            </a:avLst>
          </a:prstGeom>
          <a:solidFill>
            <a:srgbClr val="D4FB79">
              <a:alpha val="5012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" name="イメージ" descr="イメージ">
            <a:extLst>
              <a:ext uri="{FF2B5EF4-FFF2-40B4-BE49-F238E27FC236}">
                <a16:creationId xmlns:a16="http://schemas.microsoft.com/office/drawing/2014/main" id="{415456F5-4683-F821-65F7-8C0D61A9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258"/>
          <a:stretch/>
        </p:blipFill>
        <p:spPr>
          <a:xfrm>
            <a:off x="6997438" y="5710467"/>
            <a:ext cx="2104477" cy="108095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線">
            <a:extLst>
              <a:ext uri="{FF2B5EF4-FFF2-40B4-BE49-F238E27FC236}">
                <a16:creationId xmlns:a16="http://schemas.microsoft.com/office/drawing/2014/main" id="{FC338264-23CF-0C29-6FAC-2FB12D3BDD8B}"/>
              </a:ext>
            </a:extLst>
          </p:cNvPr>
          <p:cNvSpPr/>
          <p:nvPr/>
        </p:nvSpPr>
        <p:spPr>
          <a:xfrm flipH="1">
            <a:off x="5856683" y="5728253"/>
            <a:ext cx="985239" cy="46776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" name="J-PARC E71">
            <a:extLst>
              <a:ext uri="{FF2B5EF4-FFF2-40B4-BE49-F238E27FC236}">
                <a16:creationId xmlns:a16="http://schemas.microsoft.com/office/drawing/2014/main" id="{1274B56C-CA48-D9FE-A801-977B4D206886}"/>
              </a:ext>
            </a:extLst>
          </p:cNvPr>
          <p:cNvSpPr txBox="1"/>
          <p:nvPr/>
        </p:nvSpPr>
        <p:spPr>
          <a:xfrm>
            <a:off x="6877368" y="5348662"/>
            <a:ext cx="152605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E71</a:t>
            </a:r>
            <a:r>
              <a:rPr lang="en-US" dirty="0"/>
              <a:t> Emulsion</a:t>
            </a:r>
            <a:endParaRPr dirty="0"/>
          </a:p>
        </p:txBody>
      </p:sp>
      <p:pic>
        <p:nvPicPr>
          <p:cNvPr id="29" name="イメージ" descr="イメージ">
            <a:extLst>
              <a:ext uri="{FF2B5EF4-FFF2-40B4-BE49-F238E27FC236}">
                <a16:creationId xmlns:a16="http://schemas.microsoft.com/office/drawing/2014/main" id="{B05698D9-A1C6-D66A-A58E-4488EF9D3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0604" y="4108819"/>
            <a:ext cx="2323395" cy="124467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J-PARC E69">
            <a:extLst>
              <a:ext uri="{FF2B5EF4-FFF2-40B4-BE49-F238E27FC236}">
                <a16:creationId xmlns:a16="http://schemas.microsoft.com/office/drawing/2014/main" id="{31A6B2CE-E761-FE16-7B90-1B86E2D2F1D8}"/>
              </a:ext>
            </a:extLst>
          </p:cNvPr>
          <p:cNvSpPr txBox="1"/>
          <p:nvPr/>
        </p:nvSpPr>
        <p:spPr>
          <a:xfrm>
            <a:off x="6820604" y="3778779"/>
            <a:ext cx="2289498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7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E69</a:t>
            </a:r>
            <a:r>
              <a:rPr lang="en-US" dirty="0"/>
              <a:t>/T2K WAGASCI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81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BCBFFB-CF18-42A2-FA75-6661BEEB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T2K: LBL neutrino oscillation experiment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9D971B-4CEF-7EC4-809E-F7AD5C62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880534"/>
            <a:ext cx="9000000" cy="1380346"/>
          </a:xfrm>
        </p:spPr>
        <p:txBody>
          <a:bodyPr>
            <a:normAutofit fontScale="92500"/>
          </a:bodyPr>
          <a:lstStyle/>
          <a:p>
            <a:r>
              <a:rPr lang="en" altLang="ja-JP" b="1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Physics goals</a:t>
            </a:r>
            <a:endParaRPr lang="en" altLang="ja-JP" dirty="0">
              <a:solidFill>
                <a:srgbClr val="000000"/>
              </a:solidFill>
              <a:effectLst/>
              <a:latin typeface="Hiragino Kaku Gothic ProN" panose="020B0300000000000000" pitchFamily="34" charset="-128"/>
              <a:ea typeface="Hiragino Kaku Gothic ProN" panose="020B0300000000000000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Search for the new neutrino oscillation: </a:t>
            </a:r>
            <a:r>
              <a:rPr lang="el-GR" altLang="ja-JP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Hiragino Kaku Gothic ProN" panose="020B0300000000000000" pitchFamily="34" charset="-128"/>
              </a:rPr>
              <a:t>ν</a:t>
            </a:r>
            <a:r>
              <a:rPr lang="el-GR" altLang="ja-JP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Hiragino Kaku Gothic ProN" panose="020B0300000000000000" pitchFamily="34" charset="-128"/>
              </a:rPr>
              <a:t>μ</a:t>
            </a:r>
            <a:r>
              <a:rPr lang="el-GR" altLang="ja-JP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Hiragino Kaku Gothic ProN" panose="020B0300000000000000" pitchFamily="34" charset="-128"/>
              </a:rPr>
              <a:t>→ν</a:t>
            </a:r>
            <a:r>
              <a:rPr lang="en" altLang="ja-JP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Hiragino Kaku Gothic ProN" panose="020B0300000000000000" pitchFamily="34" charset="-128"/>
              </a:rPr>
              <a:t>e</a:t>
            </a:r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 (~2013)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b="1" dirty="0">
                <a:solidFill>
                  <a:srgbClr val="FB0207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Search for CP violation in lepton sector (2014~)</a:t>
            </a:r>
            <a:endParaRPr lang="en" altLang="ja-JP" dirty="0">
              <a:solidFill>
                <a:srgbClr val="FB0207"/>
              </a:solidFill>
              <a:effectLst/>
              <a:latin typeface="Hiragino Kaku Gothic ProN" panose="020B0300000000000000" pitchFamily="34" charset="-128"/>
              <a:ea typeface="Hiragino Kaku Gothic ProN" panose="020B03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2484572-CEA3-0EC2-F015-0D1DF85D4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40"/>
          <a:stretch/>
        </p:blipFill>
        <p:spPr>
          <a:xfrm>
            <a:off x="680299" y="4206332"/>
            <a:ext cx="7637868" cy="16877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E61F1C-EE1F-3F4A-A6C8-D89E7ADC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197" y="4025055"/>
            <a:ext cx="1175656" cy="5878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73CD8B7-3148-ED7F-09BD-C002C9787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860">
            <a:off x="2415450" y="2051088"/>
            <a:ext cx="1959429" cy="2275466"/>
          </a:xfrm>
          <a:prstGeom prst="rect">
            <a:avLst/>
          </a:prstGeom>
        </p:spPr>
      </p:pic>
      <p:pic>
        <p:nvPicPr>
          <p:cNvPr id="8" name="Picture 10" descr="https://www.ipmu.jp/sites/default/files/images/SK3D.jpg">
            <a:extLst>
              <a:ext uri="{FF2B5EF4-FFF2-40B4-BE49-F238E27FC236}">
                <a16:creationId xmlns:a16="http://schemas.microsoft.com/office/drawing/2014/main" id="{542FED55-BE50-6A15-92D8-5F58BCDBB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15096" r="46265" b="16955"/>
          <a:stretch/>
        </p:blipFill>
        <p:spPr bwMode="auto">
          <a:xfrm>
            <a:off x="439616" y="2561186"/>
            <a:ext cx="1164459" cy="16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72">
            <a:extLst>
              <a:ext uri="{FF2B5EF4-FFF2-40B4-BE49-F238E27FC236}">
                <a16:creationId xmlns:a16="http://schemas.microsoft.com/office/drawing/2014/main" id="{8E40C466-347F-89F5-F655-BFFBDAC8E98E}"/>
              </a:ext>
            </a:extLst>
          </p:cNvPr>
          <p:cNvSpPr/>
          <p:nvPr/>
        </p:nvSpPr>
        <p:spPr>
          <a:xfrm>
            <a:off x="1755472" y="6248401"/>
            <a:ext cx="465260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 defTabSz="642937">
              <a:buClr>
                <a:srgbClr val="FF2600"/>
              </a:buClr>
              <a:def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600" i="1" dirty="0">
                <a:solidFill>
                  <a:srgbClr val="00B050"/>
                </a:solidFill>
              </a:rPr>
              <a:t>~5</a:t>
            </a:r>
            <a:r>
              <a:rPr lang="en-US" sz="1600" i="1" dirty="0">
                <a:solidFill>
                  <a:srgbClr val="00B050"/>
                </a:solidFill>
              </a:rPr>
              <a:t>28</a:t>
            </a:r>
            <a:r>
              <a:rPr sz="1600" i="1" dirty="0">
                <a:solidFill>
                  <a:srgbClr val="00B050"/>
                </a:solidFill>
              </a:rPr>
              <a:t> members, </a:t>
            </a:r>
            <a:r>
              <a:rPr lang="en-US" sz="1600" i="1" dirty="0">
                <a:solidFill>
                  <a:srgbClr val="00B050"/>
                </a:solidFill>
              </a:rPr>
              <a:t>70</a:t>
            </a:r>
            <a:r>
              <a:rPr sz="1600" i="1" dirty="0">
                <a:solidFill>
                  <a:srgbClr val="00B050"/>
                </a:solidFill>
              </a:rPr>
              <a:t> Institutes, 1</a:t>
            </a:r>
            <a:r>
              <a:rPr lang="en-US" sz="1600" i="1" dirty="0">
                <a:solidFill>
                  <a:srgbClr val="00B050"/>
                </a:solidFill>
              </a:rPr>
              <a:t>4</a:t>
            </a:r>
            <a:r>
              <a:rPr sz="1600" i="1" dirty="0">
                <a:solidFill>
                  <a:srgbClr val="00B050"/>
                </a:solidFill>
              </a:rPr>
              <a:t> countries</a:t>
            </a:r>
          </a:p>
        </p:txBody>
      </p:sp>
      <p:pic>
        <p:nvPicPr>
          <p:cNvPr id="11" name="Picture 2" descr="https://www.icrr.u-tokyo.ac.jp/prwps/wp-content/uploads/2019/06/logo_w.gif">
            <a:extLst>
              <a:ext uri="{FF2B5EF4-FFF2-40B4-BE49-F238E27FC236}">
                <a16:creationId xmlns:a16="http://schemas.microsoft.com/office/drawing/2014/main" id="{1B770A23-5A2B-4377-96FA-7E7F6CAA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59" y="4569010"/>
            <a:ext cx="774700" cy="3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5DBDFE4-65D4-C19A-DBAE-593232631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241" b="5573"/>
          <a:stretch/>
        </p:blipFill>
        <p:spPr>
          <a:xfrm>
            <a:off x="4775555" y="2379419"/>
            <a:ext cx="1562181" cy="172009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46C6139-3D5E-B5A6-3EBB-4717E3C9B8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33" y="2411786"/>
            <a:ext cx="2256174" cy="1687724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6A23A18-03A2-6FCF-A092-9C4FEB562718}"/>
              </a:ext>
            </a:extLst>
          </p:cNvPr>
          <p:cNvGrpSpPr/>
          <p:nvPr/>
        </p:nvGrpSpPr>
        <p:grpSpPr>
          <a:xfrm>
            <a:off x="1511010" y="5938678"/>
            <a:ext cx="5482644" cy="265102"/>
            <a:chOff x="1511010" y="5938678"/>
            <a:chExt cx="5482644" cy="26510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2DA6E23-680D-C795-E6B6-16E5C2B5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010" y="5938678"/>
              <a:ext cx="5103223" cy="265102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640FB74-EE38-AEC9-F9C5-C2C4BBE009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3" b="-1198"/>
            <a:stretch/>
          </p:blipFill>
          <p:spPr bwMode="auto">
            <a:xfrm>
              <a:off x="6614234" y="5939116"/>
              <a:ext cx="379420" cy="264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285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8248E7-E006-9F4D-2326-7848F07F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 Accelerator status: LINAC+RCS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213A35-B98D-77A2-2154-CE5761727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2" y="790102"/>
            <a:ext cx="9000000" cy="1261526"/>
          </a:xfrm>
        </p:spPr>
        <p:txBody>
          <a:bodyPr>
            <a:normAutofit/>
          </a:bodyPr>
          <a:lstStyle/>
          <a:p>
            <a:r>
              <a:rPr lang="en-US" altLang="ja-JP" dirty="0"/>
              <a:t>RCS beam power to MLF (Design: 1MW)</a:t>
            </a:r>
            <a:br>
              <a:rPr lang="en-US" altLang="ja-JP" dirty="0"/>
            </a:br>
            <a:r>
              <a:rPr lang="en-US" altLang="ja-JP" dirty="0"/>
              <a:t>                            </a:t>
            </a:r>
            <a:r>
              <a:rPr lang="en-US" altLang="ja-JP" dirty="0">
                <a:sym typeface="Wingdings" pitchFamily="2" charset="2"/>
              </a:rPr>
              <a:t> </a:t>
            </a:r>
            <a:r>
              <a:rPr lang="en-US" altLang="ja-JP" b="1" dirty="0">
                <a:solidFill>
                  <a:srgbClr val="FF0000"/>
                </a:solidFill>
                <a:sym typeface="Wingdings" pitchFamily="2" charset="2"/>
              </a:rPr>
              <a:t>830kW</a:t>
            </a:r>
            <a:r>
              <a:rPr lang="en-US" altLang="ja-JP" dirty="0">
                <a:sym typeface="Wingdings" pitchFamily="2" charset="2"/>
              </a:rPr>
              <a:t> stable beam has been achieved!</a:t>
            </a:r>
            <a:endParaRPr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6EB941-7C20-21E9-BDC5-8A581B9C9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" t="10043"/>
          <a:stretch/>
        </p:blipFill>
        <p:spPr>
          <a:xfrm>
            <a:off x="420026" y="1688423"/>
            <a:ext cx="8003212" cy="51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3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56A988-57E9-4F7C-E334-6730E8C0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 Accelerator: MR beam power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CBFDB5-818D-4038-151D-91591D65B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703385"/>
            <a:ext cx="9000000" cy="15636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000000"/>
                </a:solidFill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~</a:t>
            </a:r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510kW for NU/FX user</a:t>
            </a:r>
          </a:p>
          <a:p>
            <a:pPr lvl="1"/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 2.6</a:t>
            </a:r>
            <a:r>
              <a:rPr lang="en-US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×10</a:t>
            </a:r>
            <a:r>
              <a:rPr lang="en-US" altLang="ja-JP" baseline="30000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14</a:t>
            </a:r>
            <a:r>
              <a:rPr lang="en-US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 proton/pulse w/ 2.48s repetition </a:t>
            </a:r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~65kW for HD/SX user</a:t>
            </a:r>
          </a:p>
          <a:p>
            <a:pPr lvl="1"/>
            <a:r>
              <a:rPr lang="en" altLang="ja-JP" dirty="0">
                <a:solidFill>
                  <a:srgbClr val="000000"/>
                </a:solidFill>
                <a:effectLst/>
                <a:latin typeface="Hiragino Kaku Gothic ProN" panose="020B0300000000000000" pitchFamily="34" charset="-128"/>
                <a:ea typeface="Hiragino Kaku Gothic ProN" panose="020B0300000000000000" pitchFamily="34" charset="-128"/>
              </a:rPr>
              <a:t>Extraction efficiency  of 99.5%</a:t>
            </a:r>
          </a:p>
          <a:p>
            <a:pPr marL="0" indent="0">
              <a:buNone/>
            </a:pP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B74ACA-F757-28DE-8F0B-55C56FDFE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94"/>
          <a:stretch/>
        </p:blipFill>
        <p:spPr>
          <a:xfrm>
            <a:off x="312329" y="2267024"/>
            <a:ext cx="8519341" cy="45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6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27733E51-F07E-A1CD-C169-A905ABD0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819" y="22650"/>
            <a:ext cx="1949491" cy="14603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9B2566D-A46F-E93E-DF5A-4C1F5259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 MR Mid-term plan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FC6FDD-E173-80F0-E22E-C0C12166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" t="22956" r="5403" b="11660"/>
          <a:stretch/>
        </p:blipFill>
        <p:spPr>
          <a:xfrm>
            <a:off x="0" y="752806"/>
            <a:ext cx="6561819" cy="3396385"/>
          </a:xfrm>
          <a:prstGeom prst="rect">
            <a:avLst/>
          </a:prstGeom>
        </p:spPr>
      </p:pic>
      <p:grpSp>
        <p:nvGrpSpPr>
          <p:cNvPr id="6" name="グループ">
            <a:extLst>
              <a:ext uri="{FF2B5EF4-FFF2-40B4-BE49-F238E27FC236}">
                <a16:creationId xmlns:a16="http://schemas.microsoft.com/office/drawing/2014/main" id="{275C4254-527C-2280-E7D6-1B787089ABFF}"/>
              </a:ext>
            </a:extLst>
          </p:cNvPr>
          <p:cNvGrpSpPr/>
          <p:nvPr/>
        </p:nvGrpSpPr>
        <p:grpSpPr>
          <a:xfrm>
            <a:off x="5324173" y="2441985"/>
            <a:ext cx="3801615" cy="2819492"/>
            <a:chOff x="-1" y="0"/>
            <a:chExt cx="11058141" cy="7583396"/>
          </a:xfrm>
        </p:grpSpPr>
        <p:pic>
          <p:nvPicPr>
            <p:cNvPr id="7" name="image9.png" descr="image9.png">
              <a:extLst>
                <a:ext uri="{FF2B5EF4-FFF2-40B4-BE49-F238E27FC236}">
                  <a16:creationId xmlns:a16="http://schemas.microsoft.com/office/drawing/2014/main" id="{611C81BA-83D7-EB69-3D41-5C89371F1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" y="0"/>
              <a:ext cx="11058141" cy="7583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線">
              <a:extLst>
                <a:ext uri="{FF2B5EF4-FFF2-40B4-BE49-F238E27FC236}">
                  <a16:creationId xmlns:a16="http://schemas.microsoft.com/office/drawing/2014/main" id="{5A3A506F-74B4-3BFF-007F-82CC4C4B9BE1}"/>
                </a:ext>
              </a:extLst>
            </p:cNvPr>
            <p:cNvSpPr/>
            <p:nvPr/>
          </p:nvSpPr>
          <p:spPr>
            <a:xfrm flipV="1">
              <a:off x="2977646" y="4524258"/>
              <a:ext cx="559839" cy="101601"/>
            </a:xfrm>
            <a:prstGeom prst="line">
              <a:avLst/>
            </a:prstGeom>
            <a:noFill/>
            <a:ln w="38100" cap="flat">
              <a:solidFill>
                <a:srgbClr val="100A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  <p:sp>
          <p:nvSpPr>
            <p:cNvPr id="9" name="線">
              <a:extLst>
                <a:ext uri="{FF2B5EF4-FFF2-40B4-BE49-F238E27FC236}">
                  <a16:creationId xmlns:a16="http://schemas.microsoft.com/office/drawing/2014/main" id="{A1DF47FA-70F0-8D57-EBCE-C55CC5C9A5BF}"/>
                </a:ext>
              </a:extLst>
            </p:cNvPr>
            <p:cNvSpPr/>
            <p:nvPr/>
          </p:nvSpPr>
          <p:spPr>
            <a:xfrm flipV="1">
              <a:off x="4313173" y="3683275"/>
              <a:ext cx="997094" cy="768494"/>
            </a:xfrm>
            <a:prstGeom prst="line">
              <a:avLst/>
            </a:prstGeom>
            <a:noFill/>
            <a:ln w="508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  <p:sp>
          <p:nvSpPr>
            <p:cNvPr id="10" name="線">
              <a:extLst>
                <a:ext uri="{FF2B5EF4-FFF2-40B4-BE49-F238E27FC236}">
                  <a16:creationId xmlns:a16="http://schemas.microsoft.com/office/drawing/2014/main" id="{ED68FCBE-F406-34C3-DBAD-75022404290B}"/>
                </a:ext>
              </a:extLst>
            </p:cNvPr>
            <p:cNvSpPr/>
            <p:nvPr/>
          </p:nvSpPr>
          <p:spPr>
            <a:xfrm flipV="1">
              <a:off x="7315211" y="2723047"/>
              <a:ext cx="1865866" cy="7568"/>
            </a:xfrm>
            <a:prstGeom prst="line">
              <a:avLst/>
            </a:prstGeom>
            <a:noFill/>
            <a:ln w="50800" cap="flat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  <p:sp>
          <p:nvSpPr>
            <p:cNvPr id="11" name="テキスト ボックス 7">
              <a:extLst>
                <a:ext uri="{FF2B5EF4-FFF2-40B4-BE49-F238E27FC236}">
                  <a16:creationId xmlns:a16="http://schemas.microsoft.com/office/drawing/2014/main" id="{21746B67-039F-92EF-24CA-5A1B6ED63DEE}"/>
                </a:ext>
              </a:extLst>
            </p:cNvPr>
            <p:cNvSpPr txBox="1"/>
            <p:nvPr/>
          </p:nvSpPr>
          <p:spPr>
            <a:xfrm>
              <a:off x="1763574" y="1964243"/>
              <a:ext cx="3537802" cy="993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860" tIns="27860" rIns="27860" bIns="27860" numCol="1" anchor="t">
              <a:sp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1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① Magnet PS upgrade</a:t>
              </a:r>
            </a:p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1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       2.48 </a:t>
              </a:r>
              <a:r>
                <a:rPr kumimoji="1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kumimoji="1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1.32 s cycle</a:t>
              </a:r>
            </a:p>
          </p:txBody>
        </p:sp>
        <p:sp>
          <p:nvSpPr>
            <p:cNvPr id="12" name="直線矢印コネクタ 8">
              <a:extLst>
                <a:ext uri="{FF2B5EF4-FFF2-40B4-BE49-F238E27FC236}">
                  <a16:creationId xmlns:a16="http://schemas.microsoft.com/office/drawing/2014/main" id="{C315F228-FFAB-FA04-E115-E4E972D244F2}"/>
                </a:ext>
              </a:extLst>
            </p:cNvPr>
            <p:cNvSpPr/>
            <p:nvPr/>
          </p:nvSpPr>
          <p:spPr>
            <a:xfrm>
              <a:off x="4374136" y="3103943"/>
              <a:ext cx="395921" cy="678006"/>
            </a:xfrm>
            <a:prstGeom prst="line">
              <a:avLst/>
            </a:prstGeom>
            <a:noFill/>
            <a:ln w="50800" cap="flat">
              <a:solidFill>
                <a:srgbClr val="0000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B46494E-6BD4-B8C1-DDAE-3D168BA07B9F}"/>
                </a:ext>
              </a:extLst>
            </p:cNvPr>
            <p:cNvSpPr txBox="1"/>
            <p:nvPr/>
          </p:nvSpPr>
          <p:spPr>
            <a:xfrm>
              <a:off x="6342654" y="4195841"/>
              <a:ext cx="3428557" cy="5623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860" tIns="27860" rIns="27860" bIns="27860" numCol="1" anchor="t">
              <a:spAutoFit/>
            </a:bodyPr>
            <a:lstStyle>
              <a:lvl1pPr algn="l" defTabSz="1300480">
                <a:defRPr sz="2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300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③ RF system upgrade</a:t>
              </a:r>
            </a:p>
          </p:txBody>
        </p:sp>
        <p:sp>
          <p:nvSpPr>
            <p:cNvPr id="14" name="テキスト ボックス 10">
              <a:extLst>
                <a:ext uri="{FF2B5EF4-FFF2-40B4-BE49-F238E27FC236}">
                  <a16:creationId xmlns:a16="http://schemas.microsoft.com/office/drawing/2014/main" id="{3CB1AADD-13C1-D0F6-C2EB-C45F61E64CA1}"/>
                </a:ext>
              </a:extLst>
            </p:cNvPr>
            <p:cNvSpPr txBox="1"/>
            <p:nvPr/>
          </p:nvSpPr>
          <p:spPr>
            <a:xfrm>
              <a:off x="6774248" y="3006428"/>
              <a:ext cx="3437836" cy="5623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860" tIns="27860" rIns="27860" bIns="27860" numCol="1" anchor="t">
              <a:sp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1" sz="1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④ 1.32 </a:t>
              </a:r>
              <a:r>
                <a:rPr kumimoji="1" sz="1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kumimoji="1" sz="1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1.16 s cycle</a:t>
              </a:r>
            </a:p>
          </p:txBody>
        </p:sp>
        <p:sp>
          <p:nvSpPr>
            <p:cNvPr id="15" name="円形">
              <a:extLst>
                <a:ext uri="{FF2B5EF4-FFF2-40B4-BE49-F238E27FC236}">
                  <a16:creationId xmlns:a16="http://schemas.microsoft.com/office/drawing/2014/main" id="{53361388-4009-F719-D972-CF1A9E78CFC9}"/>
                </a:ext>
              </a:extLst>
            </p:cNvPr>
            <p:cNvSpPr/>
            <p:nvPr/>
          </p:nvSpPr>
          <p:spPr>
            <a:xfrm>
              <a:off x="4108699" y="4337754"/>
              <a:ext cx="254001" cy="254001"/>
            </a:xfrm>
            <a:prstGeom prst="ellipse">
              <a:avLst/>
            </a:prstGeom>
            <a:solidFill>
              <a:srgbClr val="C00000"/>
            </a:solidFill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21766" tIns="21766" rIns="21766" bIns="21766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kumimoji="1" sz="9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  <a:sym typeface="ヒラギノ角ゴ ProN W3"/>
              </a:endParaRPr>
            </a:p>
          </p:txBody>
        </p:sp>
        <p:sp>
          <p:nvSpPr>
            <p:cNvPr id="16" name="円形">
              <a:extLst>
                <a:ext uri="{FF2B5EF4-FFF2-40B4-BE49-F238E27FC236}">
                  <a16:creationId xmlns:a16="http://schemas.microsoft.com/office/drawing/2014/main" id="{7B2D324E-A7D9-9520-97C1-AC22AD324D36}"/>
                </a:ext>
              </a:extLst>
            </p:cNvPr>
            <p:cNvSpPr/>
            <p:nvPr/>
          </p:nvSpPr>
          <p:spPr>
            <a:xfrm>
              <a:off x="3435681" y="4388554"/>
              <a:ext cx="254001" cy="254001"/>
            </a:xfrm>
            <a:prstGeom prst="ellipse">
              <a:avLst/>
            </a:prstGeom>
            <a:solidFill>
              <a:srgbClr val="C00000"/>
            </a:solidFill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21766" tIns="21766" rIns="21766" bIns="21766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kumimoji="1" sz="9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  <a:sym typeface="ヒラギノ角ゴ ProN W3"/>
              </a:endParaRPr>
            </a:p>
          </p:txBody>
        </p:sp>
        <p:sp>
          <p:nvSpPr>
            <p:cNvPr id="17" name="線">
              <a:extLst>
                <a:ext uri="{FF2B5EF4-FFF2-40B4-BE49-F238E27FC236}">
                  <a16:creationId xmlns:a16="http://schemas.microsoft.com/office/drawing/2014/main" id="{56ACBFD4-ADD5-8FF8-5435-163165E90354}"/>
                </a:ext>
              </a:extLst>
            </p:cNvPr>
            <p:cNvSpPr/>
            <p:nvPr/>
          </p:nvSpPr>
          <p:spPr>
            <a:xfrm flipV="1">
              <a:off x="3622037" y="4488787"/>
              <a:ext cx="645338" cy="38100"/>
            </a:xfrm>
            <a:prstGeom prst="line">
              <a:avLst/>
            </a:prstGeom>
            <a:noFill/>
            <a:ln w="38100" cap="flat">
              <a:solidFill>
                <a:srgbClr val="100A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  <p:sp>
          <p:nvSpPr>
            <p:cNvPr id="18" name="テキスト ボックス 7">
              <a:extLst>
                <a:ext uri="{FF2B5EF4-FFF2-40B4-BE49-F238E27FC236}">
                  <a16:creationId xmlns:a16="http://schemas.microsoft.com/office/drawing/2014/main" id="{244498BA-C577-DE21-BBBC-E16CBC398E9F}"/>
                </a:ext>
              </a:extLst>
            </p:cNvPr>
            <p:cNvSpPr txBox="1"/>
            <p:nvPr/>
          </p:nvSpPr>
          <p:spPr>
            <a:xfrm>
              <a:off x="5492646" y="5048061"/>
              <a:ext cx="4425684" cy="5623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860" tIns="27860" rIns="27860" bIns="27860" numCol="1" anchor="t">
              <a:sp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1" sz="1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② 2</a:t>
              </a:r>
              <a:r>
                <a:rPr kumimoji="1" sz="1200" b="0" i="0" u="none" strike="noStrike" kern="1200" cap="none" spc="0" normalizeH="0" baseline="30571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nd</a:t>
              </a:r>
              <a:r>
                <a:rPr kumimoji="1" sz="1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Calibri"/>
                </a:rPr>
                <a:t> harmonic RF cavities </a:t>
              </a:r>
            </a:p>
          </p:txBody>
        </p:sp>
        <p:sp>
          <p:nvSpPr>
            <p:cNvPr id="19" name="線">
              <a:extLst>
                <a:ext uri="{FF2B5EF4-FFF2-40B4-BE49-F238E27FC236}">
                  <a16:creationId xmlns:a16="http://schemas.microsoft.com/office/drawing/2014/main" id="{266EC891-6C11-C164-DD39-DF2895B26663}"/>
                </a:ext>
              </a:extLst>
            </p:cNvPr>
            <p:cNvSpPr/>
            <p:nvPr/>
          </p:nvSpPr>
          <p:spPr>
            <a:xfrm>
              <a:off x="5012362" y="4923060"/>
              <a:ext cx="1583574" cy="1"/>
            </a:xfrm>
            <a:prstGeom prst="line">
              <a:avLst/>
            </a:prstGeom>
            <a:noFill/>
            <a:ln w="50800" cap="flat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  <p:sp>
          <p:nvSpPr>
            <p:cNvPr id="20" name="線">
              <a:extLst>
                <a:ext uri="{FF2B5EF4-FFF2-40B4-BE49-F238E27FC236}">
                  <a16:creationId xmlns:a16="http://schemas.microsoft.com/office/drawing/2014/main" id="{C4E15BFA-53A3-0092-A5D5-0C516978CAD8}"/>
                </a:ext>
              </a:extLst>
            </p:cNvPr>
            <p:cNvSpPr/>
            <p:nvPr/>
          </p:nvSpPr>
          <p:spPr>
            <a:xfrm flipV="1">
              <a:off x="5475226" y="4104809"/>
              <a:ext cx="2296999" cy="4921"/>
            </a:xfrm>
            <a:prstGeom prst="line">
              <a:avLst/>
            </a:prstGeom>
            <a:noFill/>
            <a:ln w="50800" cap="flat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7860" tIns="27860" rIns="27860" bIns="27860" numCol="1" anchor="t">
              <a:noAutofit/>
            </a:bodyPr>
            <a:lstStyle/>
            <a:p>
              <a:pPr marL="0" marR="0" lvl="0" indent="0" algn="l" defTabSz="5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游ゴシック"/>
                  <a:ea typeface="游ゴシック"/>
                  <a:cs typeface="游ゴシック"/>
                  <a:sym typeface="游ゴシック"/>
                </a:defRPr>
              </a:pPr>
              <a:endParaRPr kumimoji="1" sz="7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endParaRP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53292ADB-6C52-D633-91B3-D5E38F9801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6" t="78741" r="53738"/>
          <a:stretch/>
        </p:blipFill>
        <p:spPr>
          <a:xfrm>
            <a:off x="146441" y="4306464"/>
            <a:ext cx="5188490" cy="1845924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9B0FAC4-D853-4AC6-63A2-FBEF4E8509C0}"/>
              </a:ext>
            </a:extLst>
          </p:cNvPr>
          <p:cNvSpPr/>
          <p:nvPr/>
        </p:nvSpPr>
        <p:spPr>
          <a:xfrm>
            <a:off x="2477575" y="762451"/>
            <a:ext cx="1012911" cy="3405627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29F71F8-3DE9-527F-14EC-4A03595F2307}"/>
              </a:ext>
            </a:extLst>
          </p:cNvPr>
          <p:cNvCxnSpPr>
            <a:cxnSpLocks/>
          </p:cNvCxnSpPr>
          <p:nvPr/>
        </p:nvCxnSpPr>
        <p:spPr>
          <a:xfrm>
            <a:off x="3490486" y="4184317"/>
            <a:ext cx="1638118" cy="381596"/>
          </a:xfrm>
          <a:prstGeom prst="line">
            <a:avLst/>
          </a:prstGeom>
          <a:ln w="38100">
            <a:solidFill>
              <a:srgbClr val="FF0000">
                <a:alpha val="4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D48B83E-D320-1CD0-F167-9A52B0254BCD}"/>
              </a:ext>
            </a:extLst>
          </p:cNvPr>
          <p:cNvCxnSpPr>
            <a:cxnSpLocks/>
          </p:cNvCxnSpPr>
          <p:nvPr/>
        </p:nvCxnSpPr>
        <p:spPr>
          <a:xfrm flipH="1">
            <a:off x="247426" y="4184317"/>
            <a:ext cx="2230149" cy="381596"/>
          </a:xfrm>
          <a:prstGeom prst="line">
            <a:avLst/>
          </a:prstGeom>
          <a:ln w="38100">
            <a:solidFill>
              <a:srgbClr val="FF0000">
                <a:alpha val="4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D0EA26-F950-ACF8-7829-A5CF96726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187" y="5296603"/>
            <a:ext cx="3940602" cy="1491034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2022 June: Beam circulation (3GeV-DC)</a:t>
            </a:r>
          </a:p>
          <a:p>
            <a:r>
              <a:rPr kumimoji="1" lang="en-US" altLang="ja-JP" dirty="0"/>
              <a:t>2022 Nov.: 30GeV acceleration commissioning.</a:t>
            </a:r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1222CCBD-F4CE-F369-38F0-78FFD5CB1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8" y="5742451"/>
            <a:ext cx="1583934" cy="108374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FDF9E510-232A-6D4B-7212-04536DEC72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802" y="5745912"/>
            <a:ext cx="1433546" cy="107516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144CF55-74B6-98EA-DACD-A0732F6EFE57}"/>
              </a:ext>
            </a:extLst>
          </p:cNvPr>
          <p:cNvSpPr txBox="1"/>
          <p:nvPr/>
        </p:nvSpPr>
        <p:spPr>
          <a:xfrm>
            <a:off x="72000" y="6550223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50" charset="-128"/>
                <a:cs typeface="+mn-cs"/>
              </a:rPr>
              <a:t>New power supply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itchFamily="2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12AFABF-3E27-99C7-D545-521AC2EDDC80}"/>
              </a:ext>
            </a:extLst>
          </p:cNvPr>
          <p:cNvSpPr txBox="1"/>
          <p:nvPr/>
        </p:nvSpPr>
        <p:spPr>
          <a:xfrm>
            <a:off x="1674984" y="6534834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50" charset="-128"/>
                <a:cs typeface="+mn-cs"/>
              </a:rPr>
              <a:t>Capacitor bank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itchFamily="2" charset="0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4" name="図 33" descr="IMG_2030.JPG">
            <a:extLst>
              <a:ext uri="{FF2B5EF4-FFF2-40B4-BE49-F238E27FC236}">
                <a16:creationId xmlns:a16="http://schemas.microsoft.com/office/drawing/2014/main" id="{B28E8439-FB95-130A-4095-8854777397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962" y="1197759"/>
            <a:ext cx="1812816" cy="1398850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AFB8D69-81C1-D2E3-7075-2236E4A336DB}"/>
              </a:ext>
            </a:extLst>
          </p:cNvPr>
          <p:cNvSpPr txBox="1"/>
          <p:nvPr/>
        </p:nvSpPr>
        <p:spPr>
          <a:xfrm>
            <a:off x="7283071" y="1156839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50" charset="-128"/>
                <a:cs typeface="+mn-cs"/>
              </a:rPr>
              <a:t>RF system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itchFamily="2" charset="0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777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wcd_facility_HK_plenary_20220225" id="{637A7D0C-2575-624B-B79F-1DD5BAFC04B0}" vid="{4FF372AF-A84E-6546-9B9F-E78674FD3ED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1288</TotalTime>
  <Words>1144</Words>
  <Application>Microsoft Macintosh PowerPoint</Application>
  <PresentationFormat>画面に合わせる (4:3)</PresentationFormat>
  <Paragraphs>193</Paragraphs>
  <Slides>21</Slides>
  <Notes>0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34" baseType="lpstr">
      <vt:lpstr>Hiragino Kaku Gothic ProN</vt:lpstr>
      <vt:lpstr>ヒラギノ角ゴ ProN W3</vt:lpstr>
      <vt:lpstr>ヒラギノ角ゴ ProN W6</vt:lpstr>
      <vt:lpstr>游ゴシック</vt:lpstr>
      <vt:lpstr>Arial</vt:lpstr>
      <vt:lpstr>Calibri</vt:lpstr>
      <vt:lpstr>Calibri Light</vt:lpstr>
      <vt:lpstr>Helvetica</vt:lpstr>
      <vt:lpstr>Symbol</vt:lpstr>
      <vt:lpstr>Times New Roman</vt:lpstr>
      <vt:lpstr>Wingdings</vt:lpstr>
      <vt:lpstr>Office テーマ</vt:lpstr>
      <vt:lpstr>White</vt:lpstr>
      <vt:lpstr>T2K / J-PARC status</vt:lpstr>
      <vt:lpstr>Contents</vt:lpstr>
      <vt:lpstr>J-PARC: Japan Proton Accelerator Research Complex</vt:lpstr>
      <vt:lpstr>Experimental Facilities @ J-PARC</vt:lpstr>
      <vt:lpstr>J-PARC neutrino experimental facility</vt:lpstr>
      <vt:lpstr>T2K: LBL neutrino oscillation experiment</vt:lpstr>
      <vt:lpstr>J-PARC Accelerator status: LINAC+RCS</vt:lpstr>
      <vt:lpstr>J-PARC Accelerator: MR beam power</vt:lpstr>
      <vt:lpstr>J-PARC MR Mid-term plan</vt:lpstr>
      <vt:lpstr>J-PARC MR-FX Beam structure</vt:lpstr>
      <vt:lpstr>J-PARC n beam line :Primary-line</vt:lpstr>
      <vt:lpstr>J-PARC n beam line: secondary line</vt:lpstr>
      <vt:lpstr>Operation history</vt:lpstr>
      <vt:lpstr>Neutrino beam stability</vt:lpstr>
      <vt:lpstr>Operation &amp; maintenance history</vt:lpstr>
      <vt:lpstr>Neutrino flux</vt:lpstr>
      <vt:lpstr>Recent results from T2K</vt:lpstr>
      <vt:lpstr>T2K prospects</vt:lpstr>
      <vt:lpstr>Future Project: Hyper-Kamiokande</vt:lpstr>
      <vt:lpstr>Summary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Nakadaira Takeshi</dc:creator>
  <cp:lastModifiedBy>Nakadaira Takeshi</cp:lastModifiedBy>
  <cp:revision>48</cp:revision>
  <dcterms:created xsi:type="dcterms:W3CDTF">2022-09-17T23:15:23Z</dcterms:created>
  <dcterms:modified xsi:type="dcterms:W3CDTF">2022-09-19T07:02:29Z</dcterms:modified>
</cp:coreProperties>
</file>