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85" r:id="rId4"/>
    <p:sldId id="259" r:id="rId5"/>
    <p:sldId id="261" r:id="rId6"/>
    <p:sldId id="275" r:id="rId7"/>
    <p:sldId id="277" r:id="rId8"/>
    <p:sldId id="278" r:id="rId9"/>
    <p:sldId id="262" r:id="rId10"/>
    <p:sldId id="263" r:id="rId11"/>
    <p:sldId id="265" r:id="rId12"/>
    <p:sldId id="267" r:id="rId13"/>
    <p:sldId id="268" r:id="rId14"/>
    <p:sldId id="271" r:id="rId15"/>
    <p:sldId id="269" r:id="rId16"/>
    <p:sldId id="270" r:id="rId17"/>
    <p:sldId id="272" r:id="rId18"/>
    <p:sldId id="281" r:id="rId19"/>
    <p:sldId id="282" r:id="rId20"/>
    <p:sldId id="28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745" autoAdjust="0"/>
  </p:normalViewPr>
  <p:slideViewPr>
    <p:cSldViewPr snapToGrid="0">
      <p:cViewPr varScale="1">
        <p:scale>
          <a:sx n="58" d="100"/>
          <a:sy n="58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A628C-FD2A-4634-BE3C-AFEDEEF840F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8B06-4C15-4729-899A-B0518883B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8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8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61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2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2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0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1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6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9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2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9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8B06-4C15-4729-899A-B0518883B4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8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1126-C27E-43ED-B9D9-7DFD050E6BE1}" type="datetime1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9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B7AB-91C3-4F6B-A6B6-3319CEBB5A9A}" type="datetime1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1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11EA-C57C-4A92-9EF3-54FA3EF83311}" type="datetime1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5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DDC3-824D-45A0-9F92-2F0462F40DF0}" type="datetime1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E3B-A15A-4A07-A0E0-1E29F2C524D7}" type="datetime1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9445-AAF5-41EE-AB5D-9E486C67A9F6}" type="datetime1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3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3F6-3879-4242-9841-EC3A8172FCF6}" type="datetime1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8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2C38-6CF6-4996-ADF6-D46A58085C54}" type="datetime1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0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8386-BA69-4CF0-AD5D-F3B4A90A5624}" type="datetime1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8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918C-AFB9-4A2A-A463-0E95BF178B03}" type="datetime1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5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EE62-39E3-4145-B697-426F27B1A9BD}" type="datetime1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7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4D37-6BB6-4ADD-8C14-D40E2D2316E5}" type="datetime1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CB8B-196F-4DC4-AA96-402C7972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9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PhD studentship on LHCb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Beauty mesons as a probe of New Physics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Stefania Ricciardi, STFC, RAL</a:t>
            </a:r>
          </a:p>
          <a:p>
            <a:r>
              <a:rPr lang="en-GB" dirty="0" smtClean="0"/>
              <a:t>Franz Muheim, University of Edinburgh</a:t>
            </a:r>
          </a:p>
          <a:p>
            <a:r>
              <a:rPr lang="en-GB" dirty="0" smtClean="0"/>
              <a:t>February 2021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5" y="5257800"/>
            <a:ext cx="1182257" cy="81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87" y="5195454"/>
            <a:ext cx="3048000" cy="781050"/>
          </a:xfrm>
          <a:prstGeom prst="rect">
            <a:avLst/>
          </a:prstGeom>
        </p:spPr>
      </p:pic>
      <p:pic>
        <p:nvPicPr>
          <p:cNvPr id="1026" name="Picture 2" descr="https://italianiedimburgo.com/wp-content/uploads/2015/07/university-of-edinburgh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52" y="4550620"/>
            <a:ext cx="3003261" cy="15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2" y="0"/>
            <a:ext cx="10515600" cy="1325563"/>
          </a:xfrm>
        </p:spPr>
        <p:txBody>
          <a:bodyPr/>
          <a:lstStyle/>
          <a:p>
            <a:r>
              <a:rPr lang="en-GB" dirty="0" smtClean="0"/>
              <a:t>Flavour tagging: a crucial analysis ingredient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799012" y="1129620"/>
            <a:ext cx="918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Flavour tagging determines whether a b or a </a:t>
            </a:r>
            <a:r>
              <a:rPr lang="en-GB" dirty="0" err="1" smtClean="0"/>
              <a:t>bbar</a:t>
            </a:r>
            <a:r>
              <a:rPr lang="en-GB" dirty="0" smtClean="0"/>
              <a:t> was produced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Statistical process: the tag is not always right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Not all B candidates in an analysis can be tagged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46" y="2052950"/>
            <a:ext cx="7366630" cy="3862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2777" y="5934670"/>
            <a:ext cx="7929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Two kinds of tagger: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Opposite side (OS) taggers: kaon, lepton, charm, vertex charge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Same Side (SS) taggers: pion, kaon, proton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614263" y="3735977"/>
            <a:ext cx="2233748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New Total Event tagger: an opportunity for this  PhD thesis</a:t>
            </a:r>
          </a:p>
        </p:txBody>
      </p:sp>
    </p:spTree>
    <p:extLst>
      <p:ext uri="{BB962C8B-B14F-4D97-AF65-F5344CB8AC3E}">
        <p14:creationId xmlns:p14="http://schemas.microsoft.com/office/powerpoint/2010/main" val="41849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63"/>
            <a:ext cx="10515600" cy="1325563"/>
          </a:xfrm>
        </p:spPr>
        <p:txBody>
          <a:bodyPr/>
          <a:lstStyle/>
          <a:p>
            <a:r>
              <a:rPr lang="en-GB" dirty="0" smtClean="0"/>
              <a:t>Upgrades timeline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14" y="1149529"/>
            <a:ext cx="11746372" cy="20307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7459" y="3560703"/>
            <a:ext cx="758702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Upgrade I </a:t>
            </a:r>
            <a:r>
              <a:rPr lang="en-GB" sz="1600" dirty="0" smtClean="0"/>
              <a:t>in construction – full software trigger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	</a:t>
            </a:r>
            <a:r>
              <a:rPr lang="en-GB" sz="1600" dirty="0" smtClean="0"/>
              <a:t>will allow to run at 5 x pre-upgrade instant luminosity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 	aim to collect 50 fb</a:t>
            </a:r>
            <a:r>
              <a:rPr lang="en-GB" sz="1600" baseline="30000" dirty="0" smtClean="0"/>
              <a:t>-1</a:t>
            </a:r>
            <a:r>
              <a:rPr lang="en-GB" sz="1600" dirty="0" smtClean="0"/>
              <a:t> by LS4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  detector consolidation and enhancement  foreseen in LS3 (start of HL-LHC)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3747" y="3239552"/>
            <a:ext cx="18918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L = 2 x10</a:t>
            </a:r>
            <a:r>
              <a:rPr lang="en-GB" baseline="30000" dirty="0" smtClean="0"/>
              <a:t>34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 s</a:t>
            </a:r>
            <a:r>
              <a:rPr lang="en-GB" baseline="30000" dirty="0" smtClean="0"/>
              <a:t>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2423" y="4833560"/>
            <a:ext cx="8091377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Upgrade II  - </a:t>
            </a: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Major detector upgrade in LS4 (2030) – R&amp;D starting 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</a:t>
            </a:r>
            <a:r>
              <a:rPr lang="en-GB" sz="1600" dirty="0" smtClean="0"/>
              <a:t>im to run at 10 x Upgrade I luminosity and collect 300 fb</a:t>
            </a:r>
            <a:r>
              <a:rPr lang="en-GB" sz="1600" baseline="30000" dirty="0" smtClean="0"/>
              <a:t>-1</a:t>
            </a:r>
            <a:r>
              <a:rPr lang="en-GB" sz="1600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Challenging conditions for flavour physics </a:t>
            </a:r>
          </a:p>
          <a:p>
            <a:pPr lvl="2"/>
            <a:r>
              <a:rPr lang="en-GB" sz="1600" dirty="0"/>
              <a:t> </a:t>
            </a:r>
            <a:r>
              <a:rPr lang="en-GB" sz="1600" dirty="0" smtClean="0"/>
              <a:t>     (number of visible interactions/bunch crossing ~50)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Improved sub-detectors time-resolution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9097" y="2879394"/>
            <a:ext cx="5159829" cy="2611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92689" y="3180272"/>
            <a:ext cx="7356566" cy="14238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543747" y="3162751"/>
            <a:ext cx="1621301" cy="2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9702" y="3009844"/>
            <a:ext cx="18918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 = 2 x10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 s</a:t>
            </a:r>
            <a:r>
              <a:rPr lang="en-GB" baseline="30000" dirty="0" smtClean="0"/>
              <a:t>-1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192689" y="1149529"/>
            <a:ext cx="2647791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580878" y="980956"/>
            <a:ext cx="187141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PhD studentship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5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3" y="0"/>
            <a:ext cx="10515600" cy="1325563"/>
          </a:xfrm>
        </p:spPr>
        <p:txBody>
          <a:bodyPr/>
          <a:lstStyle/>
          <a:p>
            <a:r>
              <a:rPr lang="en-GB" dirty="0" smtClean="0"/>
              <a:t>RICH System and upgrades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31" y="2332762"/>
            <a:ext cx="1687520" cy="249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239" y="1782776"/>
            <a:ext cx="2560375" cy="3349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251" y="1658681"/>
            <a:ext cx="3024771" cy="408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614" y="1936785"/>
            <a:ext cx="4451561" cy="3291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599111" y="5806310"/>
            <a:ext cx="947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Schematic and photos of the dismantled RCH system</a:t>
            </a:r>
          </a:p>
          <a:p>
            <a:r>
              <a:rPr lang="en-GB" dirty="0" smtClean="0"/>
              <a:t>Upgraded detectors same structure, but different optics and different photodetectors:</a:t>
            </a:r>
          </a:p>
          <a:p>
            <a:r>
              <a:rPr lang="en-GB" dirty="0" smtClean="0"/>
              <a:t>Upgrade I: MAPMT      Upgrade II: </a:t>
            </a:r>
            <a:r>
              <a:rPr lang="en-GB" dirty="0" err="1" smtClean="0"/>
              <a:t>SiPM</a:t>
            </a:r>
            <a:r>
              <a:rPr lang="en-GB" dirty="0" smtClean="0"/>
              <a:t> (baseline choice)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SiPM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246119" y="365125"/>
            <a:ext cx="3442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SiPM</a:t>
            </a:r>
            <a:r>
              <a:rPr lang="en-GB" dirty="0" smtClean="0"/>
              <a:t> is a matrix of APD (avalanche photodiodes) operating in Geiger mode. Each cell fires independently, so the output is proportional to the number of fired cells.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29189" y="2407869"/>
            <a:ext cx="6477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Desirable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gain (~10</a:t>
            </a:r>
            <a:r>
              <a:rPr lang="en-GB" baseline="30000" dirty="0" smtClean="0"/>
              <a:t>6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Good granularity (1mm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Good timing capabilities (&lt;=200ps)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Quantum Efficiency in the </a:t>
            </a:r>
            <a:r>
              <a:rPr lang="en-GB" dirty="0" smtClean="0"/>
              <a:t>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Excellent single photon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Low bias voltage (~50V)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Cheap and easy to produce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Insensitive to magnetic fields</a:t>
            </a:r>
          </a:p>
          <a:p>
            <a:r>
              <a:rPr lang="en-GB" b="1" dirty="0" smtClean="0"/>
              <a:t>A few drawbacks: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dark count rate  </a:t>
            </a:r>
          </a:p>
          <a:p>
            <a:r>
              <a:rPr lang="en-GB" dirty="0" smtClean="0"/>
              <a:t>     ( -&gt;operate at low temperature -40°C)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Sensitive to radiation damage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78" y="2407869"/>
            <a:ext cx="2020828" cy="1335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86" y="3874290"/>
            <a:ext cx="4467497" cy="2771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42" y="361219"/>
            <a:ext cx="3978320" cy="168805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29189" y="6180742"/>
            <a:ext cx="62687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Characterization of SiPM is an important part of this PhD thesis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36" y="313509"/>
            <a:ext cx="10771042" cy="5915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81950" y="6201308"/>
            <a:ext cx="22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Courtesy :Sajan Easo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8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for the student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11136" y="1529826"/>
            <a:ext cx="6088427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Software</a:t>
            </a:r>
            <a:r>
              <a:rPr lang="en-GB" sz="2400" dirty="0" smtClean="0"/>
              <a:t>: </a:t>
            </a:r>
          </a:p>
          <a:p>
            <a:r>
              <a:rPr lang="en-GB" sz="2000" dirty="0" smtClean="0"/>
              <a:t>use a large fraction of the Run 3 dataset to significantly improve the measurement of one of the most sensitive observables to New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Develop data analysis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Gain expertise in C++ and Python software development</a:t>
            </a:r>
            <a:r>
              <a:rPr lang="en-GB" sz="2000" dirty="0"/>
              <a:t> </a:t>
            </a:r>
            <a:r>
              <a:rPr lang="en-GB" sz="2000" dirty="0" smtClean="0"/>
              <a:t>and Machine </a:t>
            </a:r>
            <a:r>
              <a:rPr lang="en-GB" sz="2000" dirty="0"/>
              <a:t>L</a:t>
            </a:r>
            <a:r>
              <a:rPr lang="en-GB" sz="2000" dirty="0" smtClean="0"/>
              <a:t>earning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Become an expert in data-intensive science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137" y="4195892"/>
            <a:ext cx="608842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2400" b="1" dirty="0" smtClean="0"/>
              <a:t>Hardware</a:t>
            </a:r>
            <a:r>
              <a:rPr lang="en-GB" sz="2000" b="1" dirty="0" smtClean="0"/>
              <a:t>: </a:t>
            </a:r>
          </a:p>
          <a:p>
            <a:r>
              <a:rPr lang="en-GB" sz="2000" dirty="0" smtClean="0"/>
              <a:t>Characterise photon detectors, such as </a:t>
            </a:r>
            <a:r>
              <a:rPr lang="en-GB" sz="2000" dirty="0" err="1" smtClean="0"/>
              <a:t>SiPMs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Gain experience in cutting-edge technology;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047113" y="1947758"/>
            <a:ext cx="4723708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Communication:</a:t>
            </a:r>
            <a:r>
              <a:rPr lang="en-GB" b="1" dirty="0" smtClean="0"/>
              <a:t> </a:t>
            </a:r>
          </a:p>
          <a:p>
            <a:r>
              <a:rPr lang="en-GB" sz="2000" dirty="0" smtClean="0"/>
              <a:t>presentations, writing, public engagement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12669" y="591866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7047114" y="3037931"/>
            <a:ext cx="4159135" cy="1692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Travel:</a:t>
            </a:r>
          </a:p>
          <a:p>
            <a:r>
              <a:rPr lang="en-GB" sz="2000" dirty="0" smtClean="0"/>
              <a:t>Several opportunities, including a placement at CERN</a:t>
            </a:r>
          </a:p>
          <a:p>
            <a:r>
              <a:rPr lang="en-GB" sz="2000" dirty="0" smtClean="0"/>
              <a:t>(extra funding to cover the costs with living abroad)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7047113" y="5051434"/>
            <a:ext cx="392360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Collaborate with people from all over the world</a:t>
            </a:r>
            <a:r>
              <a:rPr lang="en-GB" dirty="0" smtClean="0"/>
              <a:t>: </a:t>
            </a:r>
            <a:r>
              <a:rPr lang="en-GB" sz="2800" b="1" dirty="0" smtClean="0"/>
              <a:t>soft skills</a:t>
            </a:r>
            <a:r>
              <a:rPr lang="en-GB" sz="2400" dirty="0" smtClean="0"/>
              <a:t>!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1136" y="6054806"/>
            <a:ext cx="1054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Highly-sought set of skills for a career in particle physics, but also transferable to work in other fields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projects and timeline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Year 1: in Edinburgh – PhD lectures</a:t>
            </a:r>
            <a:r>
              <a:rPr lang="en-GB" dirty="0" smtClean="0"/>
              <a:t>;</a:t>
            </a:r>
          </a:p>
          <a:p>
            <a:pPr lvl="1"/>
            <a:r>
              <a:rPr lang="en-GB" dirty="0" smtClean="0"/>
              <a:t>Develop flavour tagging using Run 2 data</a:t>
            </a:r>
          </a:p>
          <a:p>
            <a:pPr lvl="1"/>
            <a:r>
              <a:rPr lang="en-GB" dirty="0" smtClean="0"/>
              <a:t>Validation of early Run 3 data</a:t>
            </a:r>
            <a:endParaRPr lang="en-GB" dirty="0"/>
          </a:p>
          <a:p>
            <a:r>
              <a:rPr lang="en-GB" b="1" dirty="0" smtClean="0"/>
              <a:t>Year 2: at CERN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Perform a time-dependent data-analysis using Run 3 data </a:t>
            </a:r>
          </a:p>
          <a:p>
            <a:pPr lvl="1"/>
            <a:r>
              <a:rPr lang="en-GB" dirty="0" smtClean="0"/>
              <a:t>Contribute to the design, installation and operation of RICH prototypes in the CERN test beam facilities</a:t>
            </a:r>
          </a:p>
          <a:p>
            <a:pPr lvl="1"/>
            <a:r>
              <a:rPr lang="en-GB" dirty="0" smtClean="0"/>
              <a:t>Contribute to the LHCb data-taking as RICH expert on call</a:t>
            </a:r>
          </a:p>
          <a:p>
            <a:r>
              <a:rPr lang="en-GB" b="1" dirty="0" smtClean="0"/>
              <a:t>Year 3: at RAL</a:t>
            </a:r>
          </a:p>
          <a:p>
            <a:pPr lvl="1"/>
            <a:r>
              <a:rPr lang="en-GB" dirty="0" smtClean="0"/>
              <a:t>Evaluate the performance of novel photon detectors such as silicon photomultipliers</a:t>
            </a:r>
          </a:p>
          <a:p>
            <a:pPr lvl="1"/>
            <a:r>
              <a:rPr lang="en-GB" dirty="0" smtClean="0"/>
              <a:t>Complete the data-analysis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17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10408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project offers a combination of crucial detector development activities, and an analysis </a:t>
            </a:r>
            <a:r>
              <a:rPr lang="en-US" sz="2800" dirty="0" err="1"/>
              <a:t>programme</a:t>
            </a:r>
            <a:r>
              <a:rPr lang="en-US" sz="2800" dirty="0"/>
              <a:t> which could lead to several high impact </a:t>
            </a:r>
            <a:r>
              <a:rPr lang="en-US" sz="2800" dirty="0" smtClean="0"/>
              <a:t>publications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Would you like to join us?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Please sign up for a chat with Franz and me tomorrow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0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90688"/>
            <a:ext cx="6477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/>
          <a:lstStyle/>
          <a:p>
            <a:r>
              <a:rPr lang="en-GB" dirty="0" smtClean="0"/>
              <a:t>RICH system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34" y="1089067"/>
            <a:ext cx="9404485" cy="49870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53044" y="6203672"/>
            <a:ext cx="928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Hadron PID in 2-100 GeV range, using Ring Imaging Cherenkov (RICH) detector is a unique feature of LHCb and it is used for most of the physics results of LHCb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7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68" y="38128"/>
            <a:ext cx="10706782" cy="1325563"/>
          </a:xfrm>
        </p:spPr>
        <p:txBody>
          <a:bodyPr/>
          <a:lstStyle/>
          <a:p>
            <a:r>
              <a:rPr lang="en-GB" dirty="0" smtClean="0"/>
              <a:t>The need for New Physics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2</a:t>
            </a:fld>
            <a:endParaRPr lang="en-GB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75468" y="4535933"/>
            <a:ext cx="5337949" cy="16808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         Standard Model flavour puzzle</a:t>
            </a:r>
            <a:r>
              <a:rPr lang="en-GB" sz="1800" dirty="0" smtClean="0"/>
              <a:t>: </a:t>
            </a:r>
          </a:p>
          <a:p>
            <a:r>
              <a:rPr lang="en-GB" sz="1800" dirty="0" smtClean="0"/>
              <a:t>why 3 generations quarks and leptons?</a:t>
            </a:r>
          </a:p>
          <a:p>
            <a:r>
              <a:rPr lang="en-GB" sz="1800" dirty="0" smtClean="0"/>
              <a:t>what is the origin of the hierarchy observed in the fermion masses and quark mixing parameters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       (and why so different from lepton mixing anarchy?)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6" y="2238542"/>
            <a:ext cx="2757054" cy="1983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1527" y="3366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64710" y="2630201"/>
            <a:ext cx="4918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Cosmology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New </a:t>
            </a:r>
            <a:r>
              <a:rPr lang="en-GB" dirty="0"/>
              <a:t>sources of CPV required </a:t>
            </a:r>
            <a:r>
              <a:rPr lang="en-GB" dirty="0" smtClean="0"/>
              <a:t>by </a:t>
            </a:r>
            <a:r>
              <a:rPr lang="en-GB" dirty="0" err="1" smtClean="0"/>
              <a:t>baryogenesis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Missing Dark matter candidate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75467" y="1372896"/>
            <a:ext cx="1070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Standard Model of Particle Physics works very well up to energy scale of a few hundred GeV</a:t>
            </a:r>
          </a:p>
          <a:p>
            <a:r>
              <a:rPr lang="en-GB" dirty="0" smtClean="0"/>
              <a:t>However there are compelling reasons to state its incompleteness. To mention just a few examples: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92" y="3977958"/>
            <a:ext cx="4468450" cy="22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231880" cy="1325563"/>
          </a:xfrm>
        </p:spPr>
        <p:txBody>
          <a:bodyPr/>
          <a:lstStyle/>
          <a:p>
            <a:r>
              <a:rPr lang="en-GB" dirty="0" smtClean="0"/>
              <a:t>Measuring </a:t>
            </a:r>
            <a:r>
              <a:rPr lang="en-GB" dirty="0" smtClean="0">
                <a:latin typeface="Symbol" panose="05050102010706020507" pitchFamily="18" charset="2"/>
              </a:rPr>
              <a:t>f</a:t>
            </a:r>
            <a:r>
              <a:rPr lang="en-GB" baseline="-25000" dirty="0" smtClean="0">
                <a:latin typeface="+mn-lt"/>
              </a:rPr>
              <a:t>s</a:t>
            </a:r>
            <a:endParaRPr lang="en-GB" baseline="-25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20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96" y="1325563"/>
            <a:ext cx="8134515" cy="11781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3511806" y="2651126"/>
            <a:ext cx="8027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Requirements: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Knowledge of the CP eigenvalue of the final state </a:t>
            </a:r>
            <a:r>
              <a:rPr lang="en-GB" sz="2400" dirty="0" err="1" smtClean="0">
                <a:latin typeface="Symbol" panose="05050102010706020507" pitchFamily="18" charset="2"/>
              </a:rPr>
              <a:t>h</a:t>
            </a:r>
            <a:r>
              <a:rPr lang="en-GB" sz="2400" baseline="-25000" dirty="0" err="1" smtClean="0"/>
              <a:t>f</a:t>
            </a:r>
            <a:endParaRPr lang="en-GB" sz="2400" baseline="-25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Fast </a:t>
            </a:r>
            <a:r>
              <a:rPr lang="en-GB" sz="2400" dirty="0" err="1" smtClean="0"/>
              <a:t>Bs</a:t>
            </a:r>
            <a:r>
              <a:rPr lang="en-GB" sz="2400" dirty="0" smtClean="0"/>
              <a:t> oscillation </a:t>
            </a:r>
            <a:r>
              <a:rPr lang="en-GB" sz="2400" dirty="0" smtClean="0">
                <a:sym typeface="Symbol" panose="05050102010706020507" pitchFamily="18" charset="2"/>
              </a:rPr>
              <a:t> excellent time resolution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sym typeface="Symbol" panose="05050102010706020507" pitchFamily="18" charset="2"/>
              </a:rPr>
              <a:t>Model decay-time and angular efficiencies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sym typeface="Symbol" panose="05050102010706020507" pitchFamily="18" charset="2"/>
              </a:rPr>
              <a:t>Knowledge of the B flavour at production flavour tagging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20" y="5027567"/>
            <a:ext cx="5195855" cy="1409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078" y="4512401"/>
            <a:ext cx="2589470" cy="2085235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9" y="2836460"/>
            <a:ext cx="3311527" cy="219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measurement of </a:t>
            </a:r>
            <a:r>
              <a:rPr lang="en-GB" dirty="0" smtClean="0">
                <a:latin typeface="Symbol" panose="05050102010706020507" pitchFamily="18" charset="2"/>
              </a:rPr>
              <a:t>f</a:t>
            </a:r>
            <a:r>
              <a:rPr lang="en-GB" baseline="-25000" dirty="0" smtClean="0"/>
              <a:t>s</a:t>
            </a:r>
            <a:endParaRPr lang="en-GB" baseline="-25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Symbol" panose="05050102010706020507" pitchFamily="18" charset="2"/>
              </a:rPr>
              <a:t>f</a:t>
            </a:r>
            <a:r>
              <a:rPr lang="en-GB" baseline="-25000" dirty="0" smtClean="0"/>
              <a:t>s </a:t>
            </a:r>
            <a:r>
              <a:rPr lang="en-GB" dirty="0" smtClean="0"/>
              <a:t>= -41 ± 25 </a:t>
            </a:r>
            <a:r>
              <a:rPr lang="en-GB" dirty="0" err="1" smtClean="0"/>
              <a:t>mrad</a:t>
            </a:r>
            <a:endParaRPr lang="en-GB" dirty="0" smtClean="0"/>
          </a:p>
          <a:p>
            <a:r>
              <a:rPr lang="en-GB" dirty="0" smtClean="0"/>
              <a:t>Well compatible with SM at the present level of precision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Precision mostly driven by LHCb</a:t>
            </a:r>
            <a:r>
              <a:rPr lang="en-GB" dirty="0" smtClean="0"/>
              <a:t>, Atlas, CMS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Starting to approach the sensitivity to observe a non-zero SM value</a:t>
            </a:r>
          </a:p>
          <a:p>
            <a:r>
              <a:rPr lang="en-GB" dirty="0" smtClean="0"/>
              <a:t>Tensions between the various measurements of </a:t>
            </a:r>
            <a:r>
              <a:rPr lang="en-GB" dirty="0" err="1" smtClean="0">
                <a:latin typeface="Symbol" panose="05050102010706020507" pitchFamily="18" charset="2"/>
              </a:rPr>
              <a:t>G</a:t>
            </a:r>
            <a:r>
              <a:rPr lang="en-GB" baseline="-25000" dirty="0" err="1" smtClean="0"/>
              <a:t>s</a:t>
            </a:r>
            <a:r>
              <a:rPr lang="en-GB" dirty="0" smtClean="0"/>
              <a:t> and </a:t>
            </a:r>
            <a:r>
              <a:rPr lang="en-GB" dirty="0" smtClean="0">
                <a:latin typeface="Symbol" panose="05050102010706020507" pitchFamily="18" charset="2"/>
              </a:rPr>
              <a:t>DG</a:t>
            </a:r>
            <a:r>
              <a:rPr lang="en-GB" baseline="-25000" dirty="0" smtClean="0"/>
              <a:t>s </a:t>
            </a:r>
            <a:r>
              <a:rPr lang="en-GB" b="1" dirty="0" smtClean="0"/>
              <a:t> </a:t>
            </a:r>
            <a:r>
              <a:rPr lang="en-GB" dirty="0" smtClean="0"/>
              <a:t> call for a clarification of the experimental picture</a:t>
            </a:r>
            <a:endParaRPr lang="en-GB" baseline="-250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21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70075"/>
            <a:ext cx="5605333" cy="37458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9588728" y="2011680"/>
            <a:ext cx="19174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arXiv</a:t>
            </a:r>
            <a:r>
              <a:rPr lang="en-GB" dirty="0" smtClean="0"/>
              <a:t> 2001.07115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9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Indirect New Physics search at LHCb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81944" y="1325563"/>
            <a:ext cx="84374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Discovery potential far beyond the energy frontier </a:t>
            </a:r>
            <a:r>
              <a:rPr lang="en-GB" dirty="0"/>
              <a:t>via studies of forbidden or SM suppressed </a:t>
            </a:r>
            <a:r>
              <a:rPr lang="en-GB" dirty="0" smtClean="0"/>
              <a:t>processes, e.g. loop processes where new virtual particles may contribute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Complementary to direct searches </a:t>
            </a:r>
            <a:r>
              <a:rPr lang="en-GB" dirty="0" smtClean="0"/>
              <a:t>at ATLAS and CMS, where new particles may be directly produced and observed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New particles can be virtually produced </a:t>
            </a:r>
            <a:r>
              <a:rPr lang="en-GB" dirty="0" smtClean="0">
                <a:sym typeface="Symbol"/>
              </a:rPr>
              <a:t></a:t>
            </a:r>
            <a:r>
              <a:rPr lang="en-GB" dirty="0" smtClean="0"/>
              <a:t> sensitivity  limited by precision, not </a:t>
            </a:r>
            <a:r>
              <a:rPr lang="en-GB" dirty="0"/>
              <a:t>b</a:t>
            </a:r>
            <a:r>
              <a:rPr lang="en-GB" dirty="0" smtClean="0"/>
              <a:t>y collision energy.  Sensitivity to new particles up to ~100 </a:t>
            </a:r>
            <a:r>
              <a:rPr lang="en-GB" dirty="0" err="1" smtClean="0"/>
              <a:t>TeV</a:t>
            </a:r>
            <a:r>
              <a:rPr lang="en-GB" dirty="0" smtClean="0"/>
              <a:t> can be reached at LHCb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 				                    </a:t>
            </a:r>
            <a:r>
              <a:rPr lang="en-GB" sz="1400" dirty="0" smtClean="0"/>
              <a:t>[A. Buras et al. JHEP1411(2014)121]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55" y="3087396"/>
            <a:ext cx="3422468" cy="1894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572" y="2873194"/>
            <a:ext cx="3429185" cy="16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16863" y="4292600"/>
            <a:ext cx="919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rgbClr val="FFFF99"/>
                </a:solidFill>
              </a:rPr>
              <a:t>ALICE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35" y="0"/>
            <a:ext cx="101054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335" y="37818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LHC at CERN 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avernpeop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928" y="0"/>
            <a:ext cx="9915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17" y="156119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LHCb Collaboration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08" y="0"/>
            <a:ext cx="3106057" cy="2198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0068" y="2333443"/>
            <a:ext cx="374904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~1000 authors and &gt;40 nationalities</a:t>
            </a:r>
          </a:p>
          <a:p>
            <a:r>
              <a:rPr lang="en-GB" dirty="0" smtClean="0"/>
              <a:t>87 institutes from 18 countries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97725" y="4271554"/>
            <a:ext cx="901337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Edinburgh group: </a:t>
            </a:r>
          </a:p>
          <a:p>
            <a:r>
              <a:rPr lang="en-GB" dirty="0" smtClean="0"/>
              <a:t>P. Clarke, </a:t>
            </a:r>
            <a:r>
              <a:rPr lang="en-GB" dirty="0" smtClean="0">
                <a:solidFill>
                  <a:srgbClr val="FF0000"/>
                </a:solidFill>
              </a:rPr>
              <a:t>F. Muheim</a:t>
            </a:r>
            <a:r>
              <a:rPr lang="en-GB" dirty="0" smtClean="0"/>
              <a:t>, </a:t>
            </a:r>
            <a:r>
              <a:rPr lang="en-GB" dirty="0" err="1" smtClean="0"/>
              <a:t>M.Needham</a:t>
            </a:r>
            <a:r>
              <a:rPr lang="en-GB" dirty="0" smtClean="0"/>
              <a:t>, M. Williams, R. Currie, S. </a:t>
            </a:r>
            <a:r>
              <a:rPr lang="en-GB" dirty="0" err="1" smtClean="0"/>
              <a:t>Eisenhardt</a:t>
            </a:r>
            <a:r>
              <a:rPr lang="en-GB" dirty="0" smtClean="0"/>
              <a:t>, S. Gambetta, </a:t>
            </a:r>
            <a:r>
              <a:rPr lang="en-GB" dirty="0" err="1" smtClean="0"/>
              <a:t>F.Oliva</a:t>
            </a:r>
            <a:r>
              <a:rPr lang="en-GB" dirty="0" smtClean="0"/>
              <a:t> +</a:t>
            </a:r>
          </a:p>
          <a:p>
            <a:r>
              <a:rPr lang="en-GB" dirty="0" smtClean="0"/>
              <a:t>PhD students: </a:t>
            </a:r>
            <a:r>
              <a:rPr lang="en-GB" dirty="0" err="1" smtClean="0"/>
              <a:t>K.Gizdov</a:t>
            </a:r>
            <a:r>
              <a:rPr lang="en-GB" dirty="0" smtClean="0"/>
              <a:t>, </a:t>
            </a:r>
            <a:r>
              <a:rPr lang="en-GB" dirty="0" err="1" smtClean="0"/>
              <a:t>S.Mitchell</a:t>
            </a:r>
            <a:r>
              <a:rPr lang="en-GB" dirty="0" smtClean="0"/>
              <a:t>, </a:t>
            </a:r>
            <a:r>
              <a:rPr lang="en-GB" dirty="0" err="1" smtClean="0"/>
              <a:t>R.O’Neil</a:t>
            </a:r>
            <a:r>
              <a:rPr lang="en-GB" dirty="0" smtClean="0"/>
              <a:t>, </a:t>
            </a:r>
            <a:r>
              <a:rPr lang="en-GB" dirty="0" err="1" smtClean="0"/>
              <a:t>S.Petrucci</a:t>
            </a:r>
            <a:r>
              <a:rPr lang="en-GB" dirty="0" smtClean="0"/>
              <a:t>, G. Robertson </a:t>
            </a:r>
          </a:p>
          <a:p>
            <a:r>
              <a:rPr lang="en-GB" dirty="0" smtClean="0"/>
              <a:t>+ </a:t>
            </a:r>
            <a:r>
              <a:rPr lang="en-GB" dirty="0" err="1" smtClean="0"/>
              <a:t>MPhys</a:t>
            </a:r>
            <a:r>
              <a:rPr lang="en-GB" dirty="0" smtClean="0"/>
              <a:t> and </a:t>
            </a:r>
            <a:r>
              <a:rPr lang="en-GB" dirty="0" err="1" smtClean="0"/>
              <a:t>Msc</a:t>
            </a:r>
            <a:r>
              <a:rPr lang="en-GB" dirty="0" smtClean="0"/>
              <a:t> students and dedicated engineers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64832" y="5529275"/>
            <a:ext cx="901337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RAL group: S. Easo, R. </a:t>
            </a:r>
            <a:r>
              <a:rPr lang="en-GB" dirty="0" err="1" smtClean="0"/>
              <a:t>Nandakumar</a:t>
            </a:r>
            <a:r>
              <a:rPr lang="en-GB" dirty="0" smtClean="0"/>
              <a:t>, </a:t>
            </a:r>
            <a:r>
              <a:rPr lang="en-GB" dirty="0" err="1" smtClean="0"/>
              <a:t>A.Papanestis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S. Ricciardi</a:t>
            </a:r>
            <a:r>
              <a:rPr lang="en-GB" dirty="0" smtClean="0"/>
              <a:t>, F</a:t>
            </a:r>
            <a:r>
              <a:rPr lang="en-GB" dirty="0"/>
              <a:t>.</a:t>
            </a:r>
            <a:r>
              <a:rPr lang="en-GB" dirty="0" smtClean="0"/>
              <a:t> Wilson +</a:t>
            </a:r>
          </a:p>
          <a:p>
            <a:r>
              <a:rPr lang="en-GB" dirty="0" smtClean="0"/>
              <a:t>PhD students: Z. </a:t>
            </a:r>
            <a:r>
              <a:rPr lang="en-GB" dirty="0" err="1" smtClean="0"/>
              <a:t>Aliouche</a:t>
            </a:r>
            <a:r>
              <a:rPr lang="en-GB" dirty="0" smtClean="0"/>
              <a:t>, D. </a:t>
            </a:r>
            <a:r>
              <a:rPr lang="en-GB" dirty="0" err="1" smtClean="0"/>
              <a:t>Foulds</a:t>
            </a:r>
            <a:r>
              <a:rPr lang="en-GB" dirty="0" smtClean="0"/>
              <a:t>-Holt + </a:t>
            </a:r>
            <a:r>
              <a:rPr lang="en-GB" dirty="0" err="1" smtClean="0"/>
              <a:t>Msc</a:t>
            </a:r>
            <a:r>
              <a:rPr lang="en-GB" dirty="0" smtClean="0"/>
              <a:t> students</a:t>
            </a:r>
          </a:p>
          <a:p>
            <a:r>
              <a:rPr lang="en-GB" dirty="0" smtClean="0"/>
              <a:t>RAL 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8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5" y="0"/>
            <a:ext cx="10515600" cy="1325563"/>
          </a:xfrm>
        </p:spPr>
        <p:txBody>
          <a:bodyPr/>
          <a:lstStyle/>
          <a:p>
            <a:r>
              <a:rPr lang="en-GB" dirty="0" smtClean="0"/>
              <a:t>LHCb : a forward single-arm spectrometer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5" y="1828800"/>
            <a:ext cx="7568749" cy="420206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1469570" y="1325563"/>
                <a:ext cx="9450979" cy="490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At the LHC: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 smtClean="0"/>
                  <a:t> Highly boosted b-hadrons are produced =&gt; forward spectrometer 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69570" y="1325563"/>
                <a:ext cx="9450979" cy="490391"/>
              </a:xfrm>
              <a:prstGeom prst="rect">
                <a:avLst/>
              </a:prstGeom>
              <a:blipFill>
                <a:blip r:embed="rId4"/>
                <a:stretch>
                  <a:fillRect l="-516"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flipH="1">
            <a:off x="8816338" y="2327960"/>
            <a:ext cx="273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Optimised for b physics</a:t>
            </a:r>
          </a:p>
          <a:p>
            <a:r>
              <a:rPr lang="en-GB" dirty="0" smtClean="0"/>
              <a:t> The “b” in LHCb name stands for “beauty”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8810894" y="3472072"/>
            <a:ext cx="312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Excellent </a:t>
            </a:r>
            <a:r>
              <a:rPr lang="en-GB" dirty="0" err="1" smtClean="0"/>
              <a:t>vertexing</a:t>
            </a:r>
            <a:r>
              <a:rPr lang="en-GB" dirty="0" smtClean="0"/>
              <a:t>, tracking</a:t>
            </a:r>
          </a:p>
          <a:p>
            <a:r>
              <a:rPr lang="en-GB" dirty="0" smtClean="0"/>
              <a:t>and particle identification</a:t>
            </a:r>
          </a:p>
          <a:p>
            <a:r>
              <a:rPr lang="en-GB" dirty="0" smtClean="0"/>
              <a:t>(RICH system, unique at LHC)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72886" y="6171684"/>
            <a:ext cx="11166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b-hadrons have emerged as </a:t>
            </a:r>
            <a:r>
              <a:rPr lang="en-US" dirty="0">
                <a:latin typeface="Arial" charset="0"/>
                <a:cs typeface="Arial" charset="0"/>
              </a:rPr>
              <a:t>an optimal laboratory </a:t>
            </a:r>
            <a:r>
              <a:rPr lang="en-US" dirty="0" smtClean="0">
                <a:latin typeface="Arial" charset="0"/>
                <a:cs typeface="Arial" charset="0"/>
              </a:rPr>
              <a:t>to look for NP in rare decays and study CP violation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386445" y="3740724"/>
            <a:ext cx="176350" cy="1163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flipH="1">
            <a:off x="298181" y="4245957"/>
            <a:ext cx="146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Interaction point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1031779" y="3929833"/>
            <a:ext cx="354666" cy="316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14140" y="3807227"/>
            <a:ext cx="2408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98816" y="3810002"/>
            <a:ext cx="2408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5760" y="3707476"/>
            <a:ext cx="17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0549" y="3710251"/>
            <a:ext cx="17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51" y="11524"/>
            <a:ext cx="10515600" cy="1325563"/>
          </a:xfrm>
        </p:spPr>
        <p:txBody>
          <a:bodyPr/>
          <a:lstStyle/>
          <a:p>
            <a:r>
              <a:rPr lang="en-GB" dirty="0" smtClean="0"/>
              <a:t>CPV and CKM: a reminder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3817" y="6255162"/>
            <a:ext cx="2133600" cy="365125"/>
          </a:xfrm>
        </p:spPr>
        <p:txBody>
          <a:bodyPr/>
          <a:lstStyle/>
          <a:p>
            <a:fld id="{5F2F6C40-84B5-451E-B4AF-1D6A5D79353A}" type="slidenum">
              <a:rPr lang="en-GB" smtClean="0"/>
              <a:t>7</a:t>
            </a:fld>
            <a:endParaRPr lang="en-GB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600154" y="3910424"/>
            <a:ext cx="4414838" cy="2344738"/>
            <a:chOff x="2823" y="990"/>
            <a:chExt cx="2781" cy="1477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472" y="2284"/>
              <a:ext cx="1703" cy="0"/>
            </a:xfrm>
            <a:prstGeom prst="line">
              <a:avLst/>
            </a:prstGeom>
            <a:ln>
              <a:headEnd type="none" w="sm" len="sm"/>
              <a:tailEnd type="triangle" w="med" len="med"/>
            </a:ln>
            <a:ex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3868" y="1593"/>
              <a:ext cx="1307" cy="691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3472" y="1593"/>
              <a:ext cx="396" cy="691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769" y="1593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latin typeface="Symbol" pitchFamily="18" charset="2"/>
                </a:rPr>
                <a:t>a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760" y="2080"/>
              <a:ext cx="2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latin typeface="Symbol" pitchFamily="18" charset="2"/>
                </a:rPr>
                <a:t>b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34" y="2040"/>
              <a:ext cx="1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latin typeface="Symbol" pitchFamily="18" charset="2"/>
                </a:rPr>
                <a:t>g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757" y="18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CP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3789" y="1931"/>
              <a:ext cx="317" cy="203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6" name="Picture 14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1488"/>
              <a:ext cx="737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5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1433"/>
              <a:ext cx="571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3150" y="1353"/>
              <a:ext cx="2454" cy="1114"/>
              <a:chOff x="1455" y="2427"/>
              <a:chExt cx="2973" cy="1316"/>
            </a:xfrm>
          </p:grpSpPr>
          <p:pic>
            <p:nvPicPr>
              <p:cNvPr id="20" name="Picture 17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" y="3526"/>
                <a:ext cx="390" cy="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18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1" y="3502"/>
                <a:ext cx="367" cy="1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19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8" y="2427"/>
                <a:ext cx="390" cy="1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 flipV="1">
              <a:off x="3456" y="990"/>
              <a:ext cx="8" cy="1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48644" y="1167224"/>
            <a:ext cx="565150" cy="444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solidFill>
                <a:srgbClr val="0066FF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120244" y="2143537"/>
            <a:ext cx="565150" cy="444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25" name="Text Box 26" descr="50%"/>
          <p:cNvSpPr txBox="1">
            <a:spLocks noChangeArrowheads="1"/>
          </p:cNvSpPr>
          <p:nvPr/>
        </p:nvSpPr>
        <p:spPr bwMode="auto">
          <a:xfrm>
            <a:off x="6003469" y="3302412"/>
            <a:ext cx="3517900" cy="409575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 err="1">
                <a:solidFill>
                  <a:srgbClr val="0000FF"/>
                </a:solidFill>
                <a:latin typeface="Times New Roman" pitchFamily="18" charset="0"/>
              </a:rPr>
              <a:t>ud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 err="1">
                <a:solidFill>
                  <a:srgbClr val="0000FF"/>
                </a:solidFill>
                <a:latin typeface="Times New Roman" pitchFamily="18" charset="0"/>
              </a:rPr>
              <a:t>ub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altLang="en-US" sz="2000" dirty="0">
                <a:latin typeface="Times New Roman" pitchFamily="18" charset="0"/>
              </a:rPr>
              <a:t> +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 err="1">
                <a:solidFill>
                  <a:srgbClr val="00B050"/>
                </a:solidFill>
                <a:latin typeface="Times New Roman" pitchFamily="18" charset="0"/>
              </a:rPr>
              <a:t>cd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 err="1">
                <a:solidFill>
                  <a:srgbClr val="00B050"/>
                </a:solidFill>
                <a:latin typeface="Times New Roman" pitchFamily="18" charset="0"/>
              </a:rPr>
              <a:t>cb</a:t>
            </a:r>
            <a:r>
              <a:rPr lang="en-US" altLang="en-US" sz="2000" dirty="0">
                <a:solidFill>
                  <a:srgbClr val="00B050"/>
                </a:solidFill>
                <a:latin typeface="Times New Roman" pitchFamily="18" charset="0"/>
              </a:rPr>
              <a:t>*</a:t>
            </a:r>
            <a:r>
              <a:rPr lang="en-US" altLang="en-US" sz="2000" dirty="0">
                <a:latin typeface="Times New Roman" pitchFamily="18" charset="0"/>
              </a:rPr>
              <a:t> + </a:t>
            </a:r>
            <a:r>
              <a:rPr lang="en-US" altLang="en-US" sz="2000" dirty="0" err="1">
                <a:solidFill>
                  <a:schemeClr val="folHlink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 err="1">
                <a:solidFill>
                  <a:schemeClr val="folHlink"/>
                </a:solidFill>
                <a:latin typeface="Times New Roman" pitchFamily="18" charset="0"/>
              </a:rPr>
              <a:t>td</a:t>
            </a:r>
            <a:r>
              <a:rPr lang="en-US" altLang="en-US" sz="2000" dirty="0" err="1">
                <a:solidFill>
                  <a:schemeClr val="folHlink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 err="1">
                <a:solidFill>
                  <a:schemeClr val="folHlink"/>
                </a:solidFill>
                <a:latin typeface="Times New Roman" pitchFamily="18" charset="0"/>
              </a:rPr>
              <a:t>tb</a:t>
            </a:r>
            <a:r>
              <a:rPr lang="en-US" altLang="en-US" sz="2000" dirty="0">
                <a:solidFill>
                  <a:schemeClr val="folHlink"/>
                </a:solidFill>
                <a:latin typeface="Times New Roman" pitchFamily="18" charset="0"/>
              </a:rPr>
              <a:t>*</a:t>
            </a:r>
            <a:r>
              <a:rPr lang="en-US" altLang="en-US" sz="2000" dirty="0">
                <a:latin typeface="Times New Roman" pitchFamily="18" charset="0"/>
              </a:rPr>
              <a:t> = 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428094" y="1208499"/>
            <a:ext cx="5651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58169" y="1651412"/>
            <a:ext cx="565150" cy="444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428094" y="2103849"/>
            <a:ext cx="5651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121831" y="1679987"/>
            <a:ext cx="565150" cy="4460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388281" y="1622837"/>
            <a:ext cx="153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dirty="0">
                <a:latin typeface="Symbol" pitchFamily="18" charset="2"/>
              </a:rPr>
              <a:t>=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466319" y="2280062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dirty="0" err="1">
                <a:solidFill>
                  <a:srgbClr val="7030A0"/>
                </a:solidFill>
                <a:latin typeface="Times New Roman" pitchFamily="18" charset="0"/>
              </a:rPr>
              <a:t>tb</a:t>
            </a:r>
            <a:endParaRPr lang="en-US" altLang="en-US" sz="2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739244" y="2280062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ts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985181" y="2280062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dirty="0">
                <a:solidFill>
                  <a:srgbClr val="7030A0"/>
                </a:solidFill>
                <a:latin typeface="Times New Roman" pitchFamily="18" charset="0"/>
              </a:rPr>
              <a:t>td</a:t>
            </a:r>
            <a:endParaRPr lang="en-US" altLang="en-US" sz="2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445681" y="1787937"/>
            <a:ext cx="192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dirty="0" err="1">
                <a:solidFill>
                  <a:srgbClr val="00B050"/>
                </a:solidFill>
                <a:latin typeface="Times New Roman" pitchFamily="18" charset="0"/>
              </a:rPr>
              <a:t>cb</a:t>
            </a:r>
            <a:endParaRPr lang="en-US" altLang="en-US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718606" y="1787937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dirty="0" err="1">
                <a:latin typeface="Times New Roman" pitchFamily="18" charset="0"/>
              </a:rPr>
              <a:t>cs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964544" y="1787937"/>
            <a:ext cx="1939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dirty="0">
                <a:solidFill>
                  <a:srgbClr val="00B050"/>
                </a:solidFill>
                <a:latin typeface="Times New Roman" pitchFamily="18" charset="0"/>
              </a:rPr>
              <a:t>cd</a:t>
            </a:r>
            <a:endParaRPr lang="en-US" altLang="en-US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8439331" y="1298987"/>
            <a:ext cx="20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dirty="0" err="1">
                <a:solidFill>
                  <a:srgbClr val="0066FF"/>
                </a:solidFill>
                <a:latin typeface="Times New Roman" pitchFamily="18" charset="0"/>
              </a:rPr>
              <a:t>ub</a:t>
            </a:r>
            <a:endParaRPr lang="en-US" altLang="en-US" sz="24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712256" y="1298987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us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958194" y="1298987"/>
            <a:ext cx="20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dirty="0" err="1">
                <a:solidFill>
                  <a:srgbClr val="0066FF"/>
                </a:solidFill>
                <a:latin typeface="Times New Roman" pitchFamily="18" charset="0"/>
              </a:rPr>
              <a:t>ud</a:t>
            </a:r>
            <a:endParaRPr lang="en-US" altLang="en-US" sz="24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773919" y="1787937"/>
            <a:ext cx="463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CKM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259944" y="2151474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dirty="0">
                <a:solidFill>
                  <a:srgbClr val="7030A0"/>
                </a:solidFill>
                <a:latin typeface="Times New Roman" pitchFamily="18" charset="0"/>
              </a:rPr>
              <a:t>V</a:t>
            </a:r>
            <a:endParaRPr lang="en-US" altLang="en-US" sz="2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532869" y="2151474"/>
            <a:ext cx="2016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778806" y="2151474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dirty="0">
                <a:solidFill>
                  <a:srgbClr val="7030A0"/>
                </a:solidFill>
                <a:latin typeface="Times New Roman" pitchFamily="18" charset="0"/>
              </a:rPr>
              <a:t>V</a:t>
            </a:r>
            <a:endParaRPr lang="en-US" altLang="en-US" sz="2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245656" y="1660937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dirty="0">
                <a:solidFill>
                  <a:srgbClr val="00B050"/>
                </a:solidFill>
                <a:latin typeface="Times New Roman" pitchFamily="18" charset="0"/>
              </a:rPr>
              <a:t>V</a:t>
            </a:r>
            <a:endParaRPr lang="en-US" altLang="en-US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518581" y="1660937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dirty="0">
                <a:latin typeface="Times New Roman" pitchFamily="18" charset="0"/>
              </a:rPr>
              <a:t>V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766106" y="1660937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dirty="0">
                <a:solidFill>
                  <a:srgbClr val="00B050"/>
                </a:solidFill>
                <a:latin typeface="Times New Roman" pitchFamily="18" charset="0"/>
              </a:rPr>
              <a:t>V</a:t>
            </a:r>
            <a:endParaRPr lang="en-US" altLang="en-US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237719" y="116881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en-US" sz="2200" dirty="0">
                <a:solidFill>
                  <a:srgbClr val="0066FF"/>
                </a:solidFill>
                <a:latin typeface="Times New Roman" pitchFamily="18" charset="0"/>
              </a:rPr>
              <a:t>V</a:t>
            </a:r>
            <a:endParaRPr lang="en-US" altLang="en-US" sz="24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510644" y="1168812"/>
            <a:ext cx="2016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756581" y="116881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dirty="0">
                <a:solidFill>
                  <a:srgbClr val="0066FF"/>
                </a:solidFill>
                <a:latin typeface="Times New Roman" pitchFamily="18" charset="0"/>
              </a:rPr>
              <a:t>V</a:t>
            </a:r>
            <a:endParaRPr lang="en-US" altLang="en-US" sz="24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600017" y="1701128"/>
            <a:ext cx="2016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53" name="AutoShape 64"/>
          <p:cNvSpPr>
            <a:spLocks noChangeArrowheads="1"/>
          </p:cNvSpPr>
          <p:nvPr/>
        </p:nvSpPr>
        <p:spPr bwMode="auto">
          <a:xfrm>
            <a:off x="6842306" y="2759487"/>
            <a:ext cx="298450" cy="358775"/>
          </a:xfrm>
          <a:prstGeom prst="downArrow">
            <a:avLst>
              <a:gd name="adj1" fmla="val 50000"/>
              <a:gd name="adj2" fmla="val 30053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altLang="en-US" sz="2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4" name="AutoShape 65"/>
          <p:cNvSpPr>
            <a:spLocks noChangeArrowheads="1"/>
          </p:cNvSpPr>
          <p:nvPr/>
        </p:nvSpPr>
        <p:spPr bwMode="auto">
          <a:xfrm>
            <a:off x="8255181" y="2757899"/>
            <a:ext cx="298450" cy="358775"/>
          </a:xfrm>
          <a:prstGeom prst="downArrow">
            <a:avLst>
              <a:gd name="adj1" fmla="val 50000"/>
              <a:gd name="adj2" fmla="val 30053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691" y="1737226"/>
            <a:ext cx="3031737" cy="1020126"/>
          </a:xfrm>
          <a:prstGeom prst="rect">
            <a:avLst/>
          </a:prstGeom>
        </p:spPr>
      </p:pic>
      <p:pic>
        <p:nvPicPr>
          <p:cNvPr id="56" name="Picture 55" descr="wolfenstei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6145" y="3482277"/>
            <a:ext cx="2458402" cy="2078372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1598721" y="3153905"/>
            <a:ext cx="303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Wolfenstein parameterisation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1282810" y="1243305"/>
            <a:ext cx="3715909" cy="45339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8418261" y="4514397"/>
            <a:ext cx="476317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119267" y="4597648"/>
            <a:ext cx="537009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Double Bracket 60"/>
          <p:cNvSpPr/>
          <p:nvPr/>
        </p:nvSpPr>
        <p:spPr>
          <a:xfrm>
            <a:off x="6542269" y="1185313"/>
            <a:ext cx="2349440" cy="1402724"/>
          </a:xfrm>
          <a:prstGeom prst="bracketPair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1255646" y="2086337"/>
            <a:ext cx="72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</a:t>
            </a:r>
            <a:r>
              <a:rPr lang="en-GB" baseline="-25000" dirty="0" smtClean="0"/>
              <a:t>CKM</a:t>
            </a:r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3890355" y="1586999"/>
            <a:ext cx="1055073" cy="60007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2060441" y="2340307"/>
            <a:ext cx="1055073" cy="60007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227" y="1051679"/>
            <a:ext cx="1826576" cy="121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62" y="2768147"/>
            <a:ext cx="869854" cy="3382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8" name="TextBox 67"/>
          <p:cNvSpPr txBox="1"/>
          <p:nvPr/>
        </p:nvSpPr>
        <p:spPr>
          <a:xfrm>
            <a:off x="1598721" y="6431591"/>
            <a:ext cx="913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Unitarity</a:t>
            </a:r>
            <a:r>
              <a:rPr lang="en-GB" dirty="0" smtClean="0"/>
              <a:t> Triangle apex can be </a:t>
            </a:r>
            <a:r>
              <a:rPr lang="en-GB" dirty="0" err="1" smtClean="0"/>
              <a:t>overconstrained</a:t>
            </a:r>
            <a:r>
              <a:rPr lang="en-GB" dirty="0" smtClean="0"/>
              <a:t> by doing several independent measurements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5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history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36" y="1376801"/>
            <a:ext cx="4415927" cy="4408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46" y="2016510"/>
            <a:ext cx="4429125" cy="36385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966471" y="3435531"/>
            <a:ext cx="1029380" cy="400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flipH="1">
            <a:off x="2266405" y="1867989"/>
            <a:ext cx="116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1995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28949" y="2380541"/>
            <a:ext cx="875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 years of work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7235"/>
            <a:ext cx="998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Testing the consistency of the </a:t>
            </a:r>
            <a:r>
              <a:rPr lang="en-GB" dirty="0" err="1" smtClean="0"/>
              <a:t>Unitarity</a:t>
            </a:r>
            <a:r>
              <a:rPr lang="en-GB" dirty="0" smtClean="0"/>
              <a:t> Triangle is one of the main goals of flavour physics!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58338" y="5784940"/>
            <a:ext cx="1039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coloured band defines the </a:t>
            </a:r>
            <a:r>
              <a:rPr lang="en-GB" dirty="0" smtClean="0"/>
              <a:t>allowed region for </a:t>
            </a:r>
            <a:r>
              <a:rPr lang="en-GB" dirty="0"/>
              <a:t>the apex of the </a:t>
            </a:r>
            <a:r>
              <a:rPr lang="en-GB" dirty="0" smtClean="0"/>
              <a:t>UT according to a specific measurement </a:t>
            </a:r>
          </a:p>
          <a:p>
            <a:r>
              <a:rPr lang="en-GB" dirty="0" smtClean="0"/>
              <a:t>All </a:t>
            </a:r>
            <a:r>
              <a:rPr lang="en-GB" dirty="0"/>
              <a:t>bands overlap, </a:t>
            </a:r>
            <a:r>
              <a:rPr lang="en-GB" b="1" dirty="0"/>
              <a:t>huge success </a:t>
            </a:r>
            <a:r>
              <a:rPr lang="en-GB" b="1" dirty="0" smtClean="0"/>
              <a:t>for </a:t>
            </a:r>
            <a:r>
              <a:rPr lang="en-GB" b="1" dirty="0"/>
              <a:t>the </a:t>
            </a:r>
            <a:r>
              <a:rPr lang="en-GB" b="1" dirty="0" smtClean="0"/>
              <a:t>SM!  </a:t>
            </a:r>
            <a:r>
              <a:rPr lang="en-GB" dirty="0" smtClean="0">
                <a:solidFill>
                  <a:srgbClr val="FF0000"/>
                </a:solidFill>
              </a:rPr>
              <a:t>Still room for NP, but more precision required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73" y="3154930"/>
            <a:ext cx="2939595" cy="1426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The CP-violating phase </a:t>
            </a:r>
            <a:r>
              <a:rPr lang="en-GB" dirty="0" smtClean="0">
                <a:latin typeface="Symbol" panose="05050102010706020507" pitchFamily="18" charset="2"/>
              </a:rPr>
              <a:t>f</a:t>
            </a:r>
            <a:r>
              <a:rPr lang="en-GB" baseline="-25000" dirty="0" smtClean="0"/>
              <a:t>s</a:t>
            </a:r>
            <a:endParaRPr lang="en-GB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CB8B-196F-4DC4-AA96-402C7972B144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939" y="1617176"/>
            <a:ext cx="4825709" cy="1326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17" y="1370761"/>
            <a:ext cx="4567942" cy="18745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3016" y="2081057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CPV in decay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w/wo mixing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flipH="1">
                <a:off x="6901690" y="3585307"/>
                <a:ext cx="4016829" cy="94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Symbol" panose="05050102010706020507" pitchFamily="18" charset="2"/>
                  </a:rPr>
                  <a:t>f</a:t>
                </a:r>
                <a:r>
                  <a:rPr lang="en-GB" baseline="-25000" dirty="0" smtClean="0"/>
                  <a:t>s </a:t>
                </a:r>
                <a:r>
                  <a:rPr lang="en-GB" dirty="0" smtClean="0"/>
                  <a:t>=</a:t>
                </a:r>
                <a:r>
                  <a:rPr lang="en-GB" dirty="0">
                    <a:latin typeface="Symbol" panose="05050102010706020507" pitchFamily="18" charset="2"/>
                  </a:rPr>
                  <a:t> </a:t>
                </a:r>
                <a:r>
                  <a:rPr lang="en-GB" dirty="0" err="1" smtClean="0">
                    <a:latin typeface="Symbol" panose="05050102010706020507" pitchFamily="18" charset="2"/>
                  </a:rPr>
                  <a:t>f</a:t>
                </a:r>
                <a:r>
                  <a:rPr lang="en-GB" baseline="-25000" dirty="0" err="1" smtClean="0"/>
                  <a:t>mix</a:t>
                </a:r>
                <a:r>
                  <a:rPr lang="en-GB" baseline="-25000" dirty="0" smtClean="0"/>
                  <a:t>   </a:t>
                </a:r>
                <a:r>
                  <a:rPr lang="en-GB" dirty="0" smtClean="0"/>
                  <a:t>-  2</a:t>
                </a:r>
                <a:r>
                  <a:rPr lang="en-GB" dirty="0" smtClean="0">
                    <a:latin typeface="Symbol" panose="05050102010706020507" pitchFamily="18" charset="2"/>
                  </a:rPr>
                  <a:t>f</a:t>
                </a:r>
                <a:r>
                  <a:rPr lang="en-GB" baseline="-25000" dirty="0" smtClean="0"/>
                  <a:t>decay </a:t>
                </a:r>
                <a:endParaRPr lang="en-GB" dirty="0">
                  <a:sym typeface="Symbol" panose="05050102010706020507" pitchFamily="18" charset="2"/>
                </a:endParaRPr>
              </a:p>
              <a:p>
                <a:endParaRPr lang="en-GB" dirty="0" smtClean="0">
                  <a:sym typeface="Symbol" panose="05050102010706020507" pitchFamily="18" charset="2"/>
                </a:endParaRPr>
              </a:p>
              <a:p>
                <a:r>
                  <a:rPr lang="en-GB" dirty="0" smtClean="0"/>
                  <a:t> </a:t>
                </a:r>
                <a:r>
                  <a:rPr lang="en-GB" dirty="0" smtClean="0">
                    <a:latin typeface="Symbol" panose="05050102010706020507" pitchFamily="18" charset="2"/>
                  </a:rPr>
                  <a:t>f</a:t>
                </a:r>
                <a:r>
                  <a:rPr lang="en-GB" baseline="-25000" dirty="0" smtClean="0"/>
                  <a:t>s </a:t>
                </a:r>
                <a:r>
                  <a:rPr lang="en-GB" baseline="30000" dirty="0" smtClean="0"/>
                  <a:t>SM </a:t>
                </a:r>
                <a:r>
                  <a:rPr lang="en-GB" dirty="0" smtClean="0"/>
                  <a:t>= -2</a:t>
                </a:r>
                <a:r>
                  <a:rPr lang="en-GB" dirty="0" smtClean="0">
                    <a:latin typeface="Symbol" panose="05050102010706020507" pitchFamily="18" charset="2"/>
                  </a:rPr>
                  <a:t>b</a:t>
                </a:r>
                <a:r>
                  <a:rPr lang="en-GB" baseline="-25000" dirty="0" smtClean="0"/>
                  <a:t>s  </a:t>
                </a:r>
                <a:r>
                  <a:rPr lang="en-GB" dirty="0" smtClean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−0.03686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−0.00068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+0.00096 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01690" y="3585307"/>
                <a:ext cx="4016829" cy="944105"/>
              </a:xfrm>
              <a:prstGeom prst="rect">
                <a:avLst/>
              </a:prstGeom>
              <a:blipFill>
                <a:blip r:embed="rId6"/>
                <a:stretch>
                  <a:fillRect l="-1214" t="-451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831575" y="4736677"/>
            <a:ext cx="437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Very well known in the Standard 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Very small in the SM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Very sensitive probe of New Physics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flipH="1">
                <a:off x="1042999" y="1040579"/>
                <a:ext cx="9875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It can be studied with </a:t>
                </a:r>
                <a:r>
                  <a:rPr lang="en-GB" dirty="0" err="1" smtClean="0"/>
                  <a:t>Bs</a:t>
                </a:r>
                <a:r>
                  <a:rPr lang="en-GB" dirty="0" smtClean="0"/>
                  <a:t> decays </a:t>
                </a:r>
                <a:r>
                  <a:rPr lang="en-GB" dirty="0" smtClean="0">
                    <a:sym typeface="Symbol" panose="05050102010706020507" pitchFamily="18" charset="2"/>
                  </a:rPr>
                  <a:t>proceeding via b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</m:t>
                    </m:r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GB" dirty="0" smtClean="0">
                    <a:sym typeface="Symbol" panose="05050102010706020507" pitchFamily="18" charset="2"/>
                  </a:rPr>
                  <a:t> transition</a:t>
                </a:r>
                <a:r>
                  <a:rPr lang="en-GB" i="1" dirty="0" smtClean="0">
                    <a:latin typeface="Symbol" panose="05050102010706020507" pitchFamily="18" charset="2"/>
                    <a:sym typeface="Symbol" panose="05050102010706020507" pitchFamily="18" charset="2"/>
                  </a:rPr>
                  <a:t> </a:t>
                </a:r>
                <a:endParaRPr lang="en-GB" i="1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2999" y="1040579"/>
                <a:ext cx="9875520" cy="369332"/>
              </a:xfrm>
              <a:prstGeom prst="rect">
                <a:avLst/>
              </a:prstGeom>
              <a:blipFill>
                <a:blip r:embed="rId7"/>
                <a:stretch>
                  <a:fillRect l="-494" t="-13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6497" y="3035608"/>
            <a:ext cx="1909503" cy="1484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97" y="5067647"/>
            <a:ext cx="5935903" cy="11781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38673" y="4736677"/>
            <a:ext cx="35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Time-dependent CP asymmetry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7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43586</TotalTime>
  <Words>1361</Words>
  <Application>Microsoft Office PowerPoint</Application>
  <PresentationFormat>Widescreen</PresentationFormat>
  <Paragraphs>225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PhD studentship on LHCb Beauty mesons as a probe of New Physics </vt:lpstr>
      <vt:lpstr>The need for New Physics </vt:lpstr>
      <vt:lpstr>Indirect New Physics search at LHCb </vt:lpstr>
      <vt:lpstr>LHC at CERN </vt:lpstr>
      <vt:lpstr>LHCb Collaboration</vt:lpstr>
      <vt:lpstr>LHCb : a forward single-arm spectrometer </vt:lpstr>
      <vt:lpstr>CPV and CKM: a reminder</vt:lpstr>
      <vt:lpstr>Long history</vt:lpstr>
      <vt:lpstr>The CP-violating phase fs</vt:lpstr>
      <vt:lpstr>Flavour tagging: a crucial analysis ingredient</vt:lpstr>
      <vt:lpstr>Upgrades timeline </vt:lpstr>
      <vt:lpstr>RICH System and upgrades</vt:lpstr>
      <vt:lpstr>SiPM</vt:lpstr>
      <vt:lpstr>PowerPoint Presentation</vt:lpstr>
      <vt:lpstr>Opportunities for the student</vt:lpstr>
      <vt:lpstr>Example of projects and timeline</vt:lpstr>
      <vt:lpstr>Conclusion</vt:lpstr>
      <vt:lpstr>Backup</vt:lpstr>
      <vt:lpstr>RICH system</vt:lpstr>
      <vt:lpstr>Measuring fs</vt:lpstr>
      <vt:lpstr>Current measurement of fs</vt:lpstr>
    </vt:vector>
  </TitlesOfParts>
  <Company>PPD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studentship on LHCb</dc:title>
  <dc:creator>Ricciardi, Stefania (STFC,RAL,PPD)</dc:creator>
  <cp:lastModifiedBy>Ricciardi, Stefania (STFC,RAL,PPD)</cp:lastModifiedBy>
  <cp:revision>160</cp:revision>
  <dcterms:created xsi:type="dcterms:W3CDTF">2021-01-11T15:12:49Z</dcterms:created>
  <dcterms:modified xsi:type="dcterms:W3CDTF">2021-02-23T09:10:46Z</dcterms:modified>
</cp:coreProperties>
</file>