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78"/>
    <p:restoredTop sz="86438"/>
  </p:normalViewPr>
  <p:slideViewPr>
    <p:cSldViewPr snapToGrid="0" snapToObjects="1">
      <p:cViewPr varScale="1">
        <p:scale>
          <a:sx n="90" d="100"/>
          <a:sy n="90" d="100"/>
        </p:scale>
        <p:origin x="256" y="192"/>
      </p:cViewPr>
      <p:guideLst/>
    </p:cSldViewPr>
  </p:slideViewPr>
  <p:outlineViewPr>
    <p:cViewPr>
      <p:scale>
        <a:sx n="33" d="100"/>
        <a:sy n="33" d="100"/>
      </p:scale>
      <p:origin x="0" y="-87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51A75D-1867-6E40-96AD-21624AE531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2B9BA-D483-FD42-ADAE-61749A20C5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03396-FFBE-1948-903E-36DE961CCF2F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18D47-3B1A-F940-AE0B-342B1B7EF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EE5FE-0FB9-C14B-8893-EDE2A75A80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48A6C-FFF7-D649-A924-E0EFFCDC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75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5F2FA-6A28-044E-BCBE-CAA603086BE0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78972-BAAB-0A49-84B3-AFCC0F0B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3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89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284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e58ad33c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e58ad33c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363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e58ad33c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e58ad33c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458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e58ad33c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e58ad33c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2027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6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2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0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6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9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1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78972-BAAB-0A49-84B3-AFCC0F0B6D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BEC1-5F7D-B74A-A327-C1444E057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679A1-18C7-974E-9336-03E80F36F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49CA1-4E37-7241-88CC-C52558A61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CDB8-C3FF-E044-A950-066C80632AA2}" type="datetime1">
              <a:rPr lang="en-GB" smtClean="0"/>
              <a:t>23/02/2021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572BA-BB63-BD45-B3D9-6A98DF1A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F1A86-5D7A-D744-96FE-05632E9D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1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835A-C791-0644-8C64-710166A9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48C0F-A873-9648-AF21-ED2832A44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E1C97-BDCF-6742-B14B-E4EC5A96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6B0A-512F-1243-BE4D-7C6BC12A7D0C}" type="datetime1">
              <a:rPr lang="en-GB" smtClean="0"/>
              <a:t>23/02/2021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2AB91-52E5-9141-B9A7-641D8883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0C63B-E7C7-C84E-B7FC-209E0873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9C7F2-843A-3D40-9AD4-5C9C03839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A2167-3EDC-0D43-A37E-29F792DD5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E2505-35FE-3146-B449-856785243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D413C-DA66-8441-9E76-2C6B2AC5C27D}" type="datetime1">
              <a:rPr lang="en-GB" smtClean="0"/>
              <a:t>23/02/2021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2103-4170-A448-87D7-179F2FFB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5E041-40B9-914F-B8EE-BC8C578F5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0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65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49AD-7398-FE48-A917-817B3EBE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1EF04-D11A-ED47-B925-4057736F0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DC7FE-C7B5-2045-9E3E-64D222E5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0AA1-7618-A347-B50D-641A8FB766AB}" type="datetime1">
              <a:rPr lang="en-GB" smtClean="0"/>
              <a:t>23/02/2021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00FF5-18E9-914A-ABBC-A9E784A2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F9F91-D23B-F44D-A3B7-429211E1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90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C629-B324-4A45-823A-8CBB086B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4A1B-0C8D-D840-9555-7D36F8161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55C18-1A68-AC47-9450-77A6C1C15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9EFC-24EE-3F44-B44A-34EA35CBFBC3}" type="datetime1">
              <a:rPr lang="en-GB" smtClean="0"/>
              <a:t>23/02/2021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D24C9-AAE8-FE40-9C43-75F48AA0D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3C9EC-44CD-4343-96A2-726E8361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6560-FFE8-344C-AF4C-82E4241D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A5821-452A-B644-A5C9-9A380B694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BE385-B4B4-A546-BF2D-C414B0C49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B48F9-8D6B-EF4F-8E47-943984D5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5E2-15C3-0A41-A79A-B4648068C064}" type="datetime1">
              <a:rPr lang="en-GB" smtClean="0"/>
              <a:t>23/02/2021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AD8FE-77E9-F74A-B683-82846F13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B0D82-1C7A-9940-8AB1-F5E130F4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9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1D296-F86E-254B-A325-46366EC0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AE587-ED82-5E46-AE0B-DFC3ACDCC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57E6E-DCAB-1442-910C-7B2DF90C5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76D4E2-D9A7-1C45-B70F-A95293A22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10A01-1945-314B-BB4D-F386CE572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7228A-0577-BC4C-BF46-F74BDEFF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6F49-0F56-BF4E-8D34-F4A12B97DCAC}" type="datetime1">
              <a:rPr lang="en-GB" smtClean="0"/>
              <a:t>23/02/2021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EA54A-38ED-5145-B937-FE3424A8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8F960-DBE8-294D-9A6A-31793545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0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9F029-D49E-D442-AD1A-3C96932D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F63BD-D616-EC44-B582-72B30701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BA87E-42E7-BA4F-BBAE-FC19A2E455D5}" type="datetime1">
              <a:rPr lang="en-GB" smtClean="0"/>
              <a:t>23/02/2021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4E699-DA64-0441-BEFF-BDEB52DE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BE395-EC55-DC4F-8026-D51BE4A8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1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AF777-5088-2843-A99C-13ABC0F8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6B70-F6CC-5A4D-BB0F-6BBF500ECC16}" type="datetime1">
              <a:rPr lang="en-GB" smtClean="0"/>
              <a:t>23/02/2021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23C20-95C5-734F-847A-0C4E53CEE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813C-BC26-AA4A-8BCC-1C2F44EF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6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AC0A-47A2-CD4B-88D7-18FB91A4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B6E4B-5527-634D-9E6C-9E09DA29C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88DAA-9F8E-C740-8EE5-FCE2A6861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7E0CE-6ED3-1D4C-850E-F4177224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E596B-C1CF-1843-A390-AE32BEE31731}" type="datetime1">
              <a:rPr lang="en-GB" smtClean="0"/>
              <a:t>23/02/2021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896EC-446D-844A-A085-D68B22EF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6BFF7-2156-7D49-8FD4-CF9E95EA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2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1AE4-450E-8545-8E45-06CEEA0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BB7EFB-3B91-3F40-92B9-C5083F43A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5B4D3-F953-2D47-891C-71DE9F423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80094-6F17-BE4C-A13B-D5DCE196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5311-7F52-034C-9225-630CFD97C239}" type="datetime1">
              <a:rPr lang="en-GB" smtClean="0"/>
              <a:t>23/02/2021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B09A8-0196-0340-96A5-EF5162C6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F6F69-5139-F34B-B0C6-96FCA320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6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4C31E0-7E3C-A549-B7FB-A469CE974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3172A-9A71-9C41-BCC8-79B59423C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99A15-9D35-3D46-9372-B4EB592AE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020D-898F-E94B-A9CE-F56262DF1F90}" type="datetime1">
              <a:rPr lang="en-GB" smtClean="0"/>
              <a:t>23/02/2021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EAEC0-157C-C749-A7AF-1A8992324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ATLAS activities and studentship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AD3D-C7AA-924B-83F2-AFCE017E2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A863B-94B0-B544-8577-D50C0502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file:////var/folders/vv/p3pjlrzc8xjgz30059b9jy5r0002bj/T/com.microsoft.Word/WebArchiveCopyPasteTempFiles/0803012_01-A4-at-144-dpi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FFE53-DF6E-CC4E-8684-80BFDB052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560881"/>
            <a:ext cx="9795638" cy="1114380"/>
          </a:xfrm>
        </p:spPr>
        <p:txBody>
          <a:bodyPr>
            <a:normAutofit/>
          </a:bodyPr>
          <a:lstStyle/>
          <a:p>
            <a:r>
              <a:rPr lang="en-US" sz="5200" dirty="0"/>
              <a:t>ATLAS activities and studentship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22B4-4BB2-3F45-A2BF-3F1EAC6E4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1839595"/>
            <a:ext cx="9795638" cy="943119"/>
          </a:xfrm>
        </p:spPr>
        <p:txBody>
          <a:bodyPr>
            <a:normAutofit/>
          </a:bodyPr>
          <a:lstStyle/>
          <a:p>
            <a:r>
              <a:rPr lang="en-US" dirty="0"/>
              <a:t>Stewart Martin-Haugh, Mark Owen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AEAD52C-343A-5C4C-AE8E-785A946498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1234" y="3778625"/>
            <a:ext cx="6227169" cy="1601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5D49E-C1F8-254E-A6D2-1326AE681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95394" y="3880465"/>
            <a:ext cx="4802483" cy="15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19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65C16-3175-7F49-8A2E-A59A5FAB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en-US" dirty="0"/>
              <a:t>ATLAS Trigger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6E9FEB-22E0-F846-8BAD-94E78227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9" y="1856851"/>
            <a:ext cx="5981278" cy="2862545"/>
          </a:xfrm>
        </p:spPr>
        <p:txBody>
          <a:bodyPr>
            <a:normAutofit/>
          </a:bodyPr>
          <a:lstStyle/>
          <a:p>
            <a:r>
              <a:rPr lang="en-US" sz="2400" dirty="0"/>
              <a:t>If we stored all the data that ATLAS generates from collisions, we would use every hard drive in the world within weeks</a:t>
            </a:r>
          </a:p>
          <a:p>
            <a:r>
              <a:rPr lang="en-US" sz="2400" dirty="0"/>
              <a:t>Store only the interesting collisions (1500/s)</a:t>
            </a:r>
          </a:p>
          <a:p>
            <a:pPr lvl="1"/>
            <a:r>
              <a:rPr lang="en-US" sz="1800" dirty="0"/>
              <a:t>Still record the equivalent of full Netflix catalogue every year</a:t>
            </a:r>
          </a:p>
          <a:p>
            <a:r>
              <a:rPr lang="en-US" sz="2000" dirty="0"/>
              <a:t>Use dedicated hardware (Level 1 Trigger) and 60,000 CPUs (High Level Trigger)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541BF0-DA8B-8C4C-AB13-62F1CAFBD0DE}"/>
              </a:ext>
            </a:extLst>
          </p:cNvPr>
          <p:cNvPicPr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829" y="4949416"/>
            <a:ext cx="7907896" cy="1542039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D65952-D019-F94D-A907-BA77780E4B8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29145" y="1098189"/>
            <a:ext cx="4049826" cy="31386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572F3-23DA-6340-804E-C1053973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6B869-EEF0-1F40-8FE6-B2ACBE52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1913121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BF41-0AEB-234B-8C1E-1B4CF532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High Level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3D9DC-7911-0B4A-AA73-622208688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GB" dirty="0"/>
              <a:t>During LS2 rewrote entire trigger code (nearly 1M lines of C++ and Python) to enable multi-threading and improve the selection algorithms</a:t>
            </a:r>
            <a:endParaRPr lang="en-GB" sz="2000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RAL interests:</a:t>
            </a:r>
          </a:p>
          <a:p>
            <a:pPr lvl="1"/>
            <a:r>
              <a:rPr lang="en-GB" sz="2000" dirty="0"/>
              <a:t>Tracking – using machine learning techniques to find tracks quickly and efficiently </a:t>
            </a:r>
          </a:p>
          <a:p>
            <a:pPr lvl="1"/>
            <a:r>
              <a:rPr lang="en-GB" sz="2000" dirty="0"/>
              <a:t>Core trigger software – flow of events/algorithms, control room tools, analysis tools, etc.</a:t>
            </a:r>
          </a:p>
          <a:p>
            <a:pPr lvl="1"/>
            <a:r>
              <a:rPr lang="en-GB" sz="2000" dirty="0"/>
              <a:t>Validation of trigger software – are we finding the events we want efficiently? Resource usage – memory and CPU time?</a:t>
            </a:r>
          </a:p>
          <a:p>
            <a:pPr lvl="1"/>
            <a:r>
              <a:rPr lang="en-GB" sz="2000" dirty="0"/>
              <a:t>Beyond CPUs: GPUs and FPGAs for Run 4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81144-9AD4-B44B-8D11-A1ADC1DB01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4106" y="3030954"/>
            <a:ext cx="5069851" cy="711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82861-2038-D941-8406-1E19E91FA47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05993" y="2716305"/>
            <a:ext cx="4819825" cy="131631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AD3E5EC1-418E-F644-837D-080110764C60}"/>
              </a:ext>
            </a:extLst>
          </p:cNvPr>
          <p:cNvSpPr/>
          <p:nvPr/>
        </p:nvSpPr>
        <p:spPr>
          <a:xfrm>
            <a:off x="5815967" y="3301253"/>
            <a:ext cx="524088" cy="255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CDE82-6076-754E-9277-62075F1D6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24DD4-8DC7-DF47-803A-4D6DA816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2198718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The Glasgow Group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Group of 10 academics &amp; ~16 research staff + technicians, engineers &amp; PhD students</a:t>
            </a:r>
            <a:endParaRPr dirty="0"/>
          </a:p>
          <a:p>
            <a:pPr>
              <a:lnSpc>
                <a:spcPct val="150000"/>
              </a:lnSpc>
            </a:pPr>
            <a:r>
              <a:rPr lang="en-GB" dirty="0"/>
              <a:t>Active in many of the world-leading particle physics activities:</a:t>
            </a:r>
            <a:endParaRPr dirty="0"/>
          </a:p>
          <a:p>
            <a:pPr lvl="1">
              <a:lnSpc>
                <a:spcPct val="150000"/>
              </a:lnSpc>
            </a:pPr>
            <a:r>
              <a:rPr lang="en-GB" dirty="0"/>
              <a:t>ATLAS, </a:t>
            </a:r>
            <a:r>
              <a:rPr lang="en-GB" dirty="0" err="1"/>
              <a:t>LHCb</a:t>
            </a:r>
            <a:r>
              <a:rPr lang="en-GB" dirty="0"/>
              <a:t> &amp; NA62 on the LHC</a:t>
            </a:r>
            <a:endParaRPr dirty="0"/>
          </a:p>
          <a:p>
            <a:pPr lvl="1">
              <a:lnSpc>
                <a:spcPct val="150000"/>
              </a:lnSpc>
            </a:pPr>
            <a:r>
              <a:rPr lang="en-GB" dirty="0"/>
              <a:t>Grid computing (Tier 2 centre here in the building)</a:t>
            </a:r>
            <a:endParaRPr dirty="0"/>
          </a:p>
          <a:p>
            <a:pPr lvl="1">
              <a:lnSpc>
                <a:spcPct val="150000"/>
              </a:lnSpc>
            </a:pPr>
            <a:r>
              <a:rPr lang="en-GB" dirty="0"/>
              <a:t>Neutrinos (T2K &amp; MICE)</a:t>
            </a:r>
            <a:endParaRPr dirty="0"/>
          </a:p>
          <a:p>
            <a:pPr lvl="1">
              <a:lnSpc>
                <a:spcPct val="150000"/>
              </a:lnSpc>
            </a:pPr>
            <a:r>
              <a:rPr lang="en-GB" dirty="0"/>
              <a:t>Linear collider</a:t>
            </a:r>
            <a:endParaRPr dirty="0"/>
          </a:p>
          <a:p>
            <a:pPr lvl="1">
              <a:lnSpc>
                <a:spcPct val="150000"/>
              </a:lnSpc>
            </a:pPr>
            <a:r>
              <a:rPr lang="en-GB" dirty="0"/>
              <a:t>Detector development</a:t>
            </a:r>
            <a:endParaRPr dirty="0"/>
          </a:p>
          <a:p>
            <a:pPr>
              <a:lnSpc>
                <a:spcPct val="150000"/>
              </a:lnSpc>
            </a:pPr>
            <a:r>
              <a:rPr lang="en-GB" dirty="0"/>
              <a:t>On ATLAS: Higgs, top, SM measurements &amp; BSM searches. Involved in the trigger, computing, simulation &amp; upgrade (tracker &amp; trigger)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C71C83-FF02-034B-B4C2-DCE605DC9E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29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132" y="2227201"/>
            <a:ext cx="6291200" cy="85736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Why the top quark?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523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dirty="0"/>
              <a:t>In the SM it’s the only quark:</a:t>
            </a:r>
            <a:endParaRPr dirty="0"/>
          </a:p>
          <a:p>
            <a:pPr lvl="1"/>
            <a:r>
              <a:rPr lang="en-GB" dirty="0"/>
              <a:t>With a natural mass:</a:t>
            </a:r>
            <a:endParaRPr dirty="0"/>
          </a:p>
          <a:p>
            <a:pPr indent="0">
              <a:spcBef>
                <a:spcPts val="1600"/>
              </a:spcBef>
              <a:buNone/>
            </a:pPr>
            <a:endParaRPr dirty="0"/>
          </a:p>
          <a:p>
            <a:pPr lvl="1">
              <a:spcBef>
                <a:spcPts val="1600"/>
              </a:spcBef>
              <a:buClr>
                <a:srgbClr val="FF0000"/>
              </a:buClr>
            </a:pPr>
            <a:r>
              <a:rPr lang="en-GB" dirty="0">
                <a:solidFill>
                  <a:srgbClr val="FF0000"/>
                </a:solidFill>
              </a:rPr>
              <a:t>Top quark interacts strongly with the Higgs sector - special role in EWSB?</a:t>
            </a:r>
            <a:endParaRPr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Decays before hadronizing:</a:t>
            </a:r>
            <a:endParaRPr dirty="0"/>
          </a:p>
          <a:p>
            <a:pPr indent="0">
              <a:spcBef>
                <a:spcPts val="1600"/>
              </a:spcBef>
              <a:buNone/>
            </a:pPr>
            <a:endParaRPr dirty="0"/>
          </a:p>
          <a:p>
            <a:pPr indent="0">
              <a:spcBef>
                <a:spcPts val="1600"/>
              </a:spcBef>
              <a:buNone/>
            </a:pPr>
            <a:endParaRPr dirty="0"/>
          </a:p>
          <a:p>
            <a:pPr>
              <a:spcBef>
                <a:spcPts val="1600"/>
              </a:spcBef>
            </a:pPr>
            <a:r>
              <a:rPr lang="en-GB" dirty="0"/>
              <a:t>Copious production rate at the LHC allows for precise tests of QCD involving multiple scales (</a:t>
            </a:r>
            <a:r>
              <a:rPr lang="en-GB" dirty="0" err="1"/>
              <a:t>pT</a:t>
            </a:r>
            <a:r>
              <a:rPr lang="en-GB" dirty="0"/>
              <a:t>(top), m(top), m(b))</a:t>
            </a:r>
            <a:endParaRPr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2867" y="161134"/>
            <a:ext cx="2333533" cy="233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5963" y="3954797"/>
            <a:ext cx="2645467" cy="964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3BA953-2F66-6545-8838-D069C0BAA1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75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15600" y="4259133"/>
            <a:ext cx="11360800" cy="247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/>
              <a:t>Assume new physics enters at some high scale:</a:t>
            </a:r>
            <a:endParaRPr/>
          </a:p>
          <a:p>
            <a:pPr lvl="1">
              <a:lnSpc>
                <a:spcPct val="150000"/>
              </a:lnSpc>
            </a:pPr>
            <a:r>
              <a:rPr lang="en-GB"/>
              <a:t>In effective theory approach:</a:t>
            </a:r>
            <a:endParaRPr/>
          </a:p>
          <a:p>
            <a:pPr lvl="1">
              <a:lnSpc>
                <a:spcPct val="150000"/>
              </a:lnSpc>
            </a:pPr>
            <a:r>
              <a:rPr lang="en-GB"/>
              <a:t>For less than 90% cancellation:</a:t>
            </a:r>
            <a:endParaRPr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>
                <a:solidFill>
                  <a:srgbClr val="FF0000"/>
                </a:solidFill>
              </a:rPr>
              <a:t>Top quark is perhaps the most likely place we will see new physics.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1667" y="4670667"/>
            <a:ext cx="2489400" cy="6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dirty="0"/>
              <a:t>Why the top quark?</a:t>
            </a:r>
            <a:endParaRPr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96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sz="2400" dirty="0"/>
              <a:t>Corrections to Higgs mass depend on the top quark Yukawa:</a:t>
            </a:r>
            <a:endParaRPr sz="2400"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2867" y="161134"/>
            <a:ext cx="2333533" cy="233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600" y="2092134"/>
            <a:ext cx="5385299" cy="226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6933" y="5369183"/>
            <a:ext cx="1498867" cy="2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27D988-0A7E-9B4A-B1C2-517E1CEA5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325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/>
              <a:t>Top physics at Glasgow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13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/>
              <a:t>Nice group of people (3 academics + 2 post-docs + 4 PhD students) on a range of top physics: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800" y="2340700"/>
            <a:ext cx="2898000" cy="281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5918" y="2084485"/>
            <a:ext cx="3100167" cy="310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68801" y="2196453"/>
            <a:ext cx="3230740" cy="31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1271800" y="5091368"/>
            <a:ext cx="289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/>
              <a:t>Measuring tops with pT &gt; 1 TeV</a:t>
            </a:r>
            <a:endParaRPr sz="2400"/>
          </a:p>
        </p:txBody>
      </p:sp>
      <p:sp>
        <p:nvSpPr>
          <p:cNvPr id="86" name="Google Shape;86;p16"/>
          <p:cNvSpPr txBox="1"/>
          <p:nvPr/>
        </p:nvSpPr>
        <p:spPr>
          <a:xfrm>
            <a:off x="8878400" y="5091367"/>
            <a:ext cx="289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/>
              <a:t>Spin correlation in top-quark pairs</a:t>
            </a:r>
            <a:endParaRPr sz="2400" dirty="0"/>
          </a:p>
        </p:txBody>
      </p:sp>
      <p:sp>
        <p:nvSpPr>
          <p:cNvPr id="87" name="Google Shape;87;p16"/>
          <p:cNvSpPr txBox="1"/>
          <p:nvPr/>
        </p:nvSpPr>
        <p:spPr>
          <a:xfrm>
            <a:off x="4870300" y="5091368"/>
            <a:ext cx="289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/>
              <a:t>Measuring rare tt+Z production</a:t>
            </a:r>
            <a:endParaRPr sz="2400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638900" y="5912170"/>
            <a:ext cx="11360800" cy="138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dirty="0"/>
              <a:t>Keep precise PhD analysis project flexible at this point - also allows to see how LHC schedule develops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C16907-F8EA-DC47-94F8-D85024F09E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907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BA56-2883-244A-8158-6F970F6A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Studentship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38551-57D2-464B-A669-6162A5016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Start at Glasgow(~6 months)</a:t>
            </a:r>
          </a:p>
          <a:p>
            <a:pPr lvl="1"/>
            <a:r>
              <a:rPr lang="en-GB" dirty="0"/>
              <a:t>Academic and computing courses</a:t>
            </a:r>
          </a:p>
          <a:p>
            <a:pPr lvl="1"/>
            <a:r>
              <a:rPr lang="en-GB" dirty="0"/>
              <a:t>Start work on HLT – gain familiarity with project</a:t>
            </a:r>
          </a:p>
          <a:p>
            <a:r>
              <a:rPr lang="en-GB" dirty="0"/>
              <a:t>Some time at RAL, then 12 - 18 months at CERN</a:t>
            </a:r>
          </a:p>
          <a:p>
            <a:pPr lvl="1"/>
            <a:r>
              <a:rPr lang="en-GB" dirty="0"/>
              <a:t>Hands-on experience commissioning/operating HLT system during Run 3</a:t>
            </a:r>
          </a:p>
          <a:p>
            <a:pPr lvl="2"/>
            <a:r>
              <a:rPr lang="en-GB" dirty="0"/>
              <a:t>control room shifts, expert on-call support</a:t>
            </a:r>
          </a:p>
          <a:p>
            <a:pPr lvl="1"/>
            <a:r>
              <a:rPr lang="en-GB" dirty="0"/>
              <a:t>Join physics analysis group, foundation for physics analysis component of thesis</a:t>
            </a:r>
          </a:p>
          <a:p>
            <a:r>
              <a:rPr lang="en-GB" dirty="0"/>
              <a:t>Return to RAL</a:t>
            </a:r>
          </a:p>
          <a:p>
            <a:pPr lvl="1"/>
            <a:r>
              <a:rPr lang="en-GB" dirty="0"/>
              <a:t>Finish physics analysis, write thesis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7726A-6265-8C43-8635-3BA44CF06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B7351-4CA3-D443-B3B1-A1895FF9A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218777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4642-770D-F44B-B3BB-08891AB4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9E847-B009-F44D-AF79-7C1092ED1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LHC first started serious data taking in 2011</a:t>
            </a:r>
          </a:p>
          <a:p>
            <a:pPr lvl="1"/>
            <a:r>
              <a:rPr lang="en-GB" dirty="0"/>
              <a:t>Run 1, ran at up to 75% nominal luminosity, culminated in discovery of Higgs boson</a:t>
            </a:r>
          </a:p>
          <a:p>
            <a:r>
              <a:rPr lang="en-GB" dirty="0"/>
              <a:t>LHC Run 2 finished at end of 2018</a:t>
            </a:r>
          </a:p>
          <a:p>
            <a:pPr lvl="1"/>
            <a:r>
              <a:rPr lang="en-GB" dirty="0"/>
              <a:t>Reached 2 times nominal luminosity, delivered over 5 times data of Run 1</a:t>
            </a:r>
          </a:p>
          <a:p>
            <a:r>
              <a:rPr lang="en-GB" dirty="0"/>
              <a:t>Now in Long Shutdown 2 for upgrade for Run 3 </a:t>
            </a:r>
            <a:r>
              <a:rPr lang="en-GB"/>
              <a:t>(2022-2024)</a:t>
            </a:r>
            <a:endParaRPr lang="en-GB" dirty="0"/>
          </a:p>
          <a:p>
            <a:pPr lvl="1"/>
            <a:r>
              <a:rPr lang="en-GB" dirty="0"/>
              <a:t>Machine consolidation, Phase-I upgrades to ATLAS</a:t>
            </a:r>
          </a:p>
          <a:p>
            <a:r>
              <a:rPr lang="en-GB" dirty="0"/>
              <a:t>Further Long Shutdown 3 starting in 2024 for upgrade to HL-LHC</a:t>
            </a:r>
          </a:p>
          <a:p>
            <a:pPr lvl="1"/>
            <a:r>
              <a:rPr lang="en-GB" dirty="0"/>
              <a:t>Phase-II upgrades to ATLAS for 5 to 7 times nominal luminosity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F2103-A4DA-2D43-8F66-0FAA9117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EB3D7-84C6-1741-BAA8-E334AB134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102993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7" name="Rectangle 69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A2F61-A3EE-3B40-B85D-4F0EFD96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en-US" sz="4000" dirty="0"/>
              <a:t>ATLAS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168B-128D-5740-AF2E-1F1D63208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en-US" altLang="en-US" sz="2000" dirty="0">
                <a:latin typeface="Arial" panose="020B0604020202020204" pitchFamily="34" charset="0"/>
                <a:ea typeface="Corisande"/>
              </a:rPr>
              <a:t>One of two general purpose detectors at the Large Hadron Collider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Lucida Sans" panose="020B0602030504020204" pitchFamily="34" charset="77"/>
                <a:cs typeface="Times" pitchFamily="2" charset="0"/>
              </a:rPr>
              <a:t>Different subsystems in layers around collision point to record trajectory, momentum and energy of particles</a:t>
            </a:r>
            <a:endParaRPr lang="en-GB" sz="2000" dirty="0"/>
          </a:p>
        </p:txBody>
      </p:sp>
      <p:pic>
        <p:nvPicPr>
          <p:cNvPr id="1025" name="Picture 14" descr="/var/folders/vv/p3pjlrzc8xjgz30059b9jy5r0002bj/T/com.microsoft.Word/WebArchiveCopyPasteTempFiles/0803012_01-A4-at-144-dpi.jpg">
            <a:extLst>
              <a:ext uri="{FF2B5EF4-FFF2-40B4-BE49-F238E27FC236}">
                <a16:creationId xmlns:a16="http://schemas.microsoft.com/office/drawing/2014/main" id="{C8F1070A-CA98-614B-AA67-D1C5AEA1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" b="2754"/>
          <a:stretch>
            <a:fillRect/>
          </a:stretch>
        </p:blipFill>
        <p:spPr bwMode="auto">
          <a:xfrm>
            <a:off x="7368596" y="168876"/>
            <a:ext cx="4448729" cy="26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7AA10A9-2F13-494B-84B5-4D6DFE19B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545" y="2961503"/>
            <a:ext cx="4184821" cy="31386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866AA-01D4-8140-BDBE-6A93775D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9DE96-FC7B-0541-BF39-118EE75C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154457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95341-7325-DD47-869C-4436F2B01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dirty="0"/>
              <a:t>ATLAS Collaboration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AFF9E-9FE1-4E6F-8680-561D6BB3D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US" sz="2000" dirty="0"/>
              <a:t>Worldwide effort</a:t>
            </a:r>
          </a:p>
          <a:p>
            <a:r>
              <a:rPr lang="en-US" sz="2000" dirty="0"/>
              <a:t>Beyond the scientific authorship, significant engineering effort: ~1000 people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43CC864-E1DC-AF4E-921B-46F4AA990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2" r="2" b="2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2057C-4A78-3F42-80D2-94359701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7800E-6825-2F42-AA7B-E18E73C4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378311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8FC3E-D899-E842-9101-2A5F40D9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dirty="0"/>
              <a:t>ATLAS UK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E754EB-339B-4BCC-9C50-870DEBF7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US" sz="2000" dirty="0"/>
              <a:t>14 universities + RAL PPD</a:t>
            </a:r>
          </a:p>
          <a:p>
            <a:pPr lvl="1"/>
            <a:r>
              <a:rPr lang="en-US" sz="1600" dirty="0"/>
              <a:t>We have good links with all ATLAS UK universities</a:t>
            </a:r>
          </a:p>
          <a:p>
            <a:r>
              <a:rPr lang="en-US" sz="2000" dirty="0"/>
              <a:t>RAL also hosts the UK Tier-1 computing </a:t>
            </a:r>
            <a:r>
              <a:rPr lang="en-US" sz="2000" dirty="0" err="1"/>
              <a:t>centre</a:t>
            </a:r>
            <a:endParaRPr lang="en-US" sz="2000" dirty="0"/>
          </a:p>
          <a:p>
            <a:pPr lvl="1"/>
            <a:r>
              <a:rPr lang="en-US" sz="1600" dirty="0"/>
              <a:t>Dedicated internet link to CERN</a:t>
            </a:r>
          </a:p>
          <a:p>
            <a:pPr lvl="1"/>
            <a:r>
              <a:rPr lang="en-US" sz="1600" dirty="0"/>
              <a:t>Complete copy of LHC raw data</a:t>
            </a:r>
          </a:p>
          <a:p>
            <a:endParaRPr lang="en-US" sz="2000" dirty="0"/>
          </a:p>
        </p:txBody>
      </p:sp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41A10621-4058-684E-8A32-C7BB7C6AD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1" r="2" b="2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3697DBCD-FBAE-4F46-8BB8-0FC9C9B4F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77" y="3927929"/>
            <a:ext cx="3154471" cy="25235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37C8B-E5D2-F042-9731-CBD77CDE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AC249-3462-BA4F-9E6E-9009D86A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412591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0CA8E-CA5F-BA4F-A3C8-E8EFF4C7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dirty="0"/>
              <a:t>RAL ATLAS group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ED013A-D233-458C-A76D-5E057CE3A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US" sz="2000" dirty="0"/>
              <a:t>22 staff (physicists, engineers)</a:t>
            </a:r>
          </a:p>
          <a:p>
            <a:r>
              <a:rPr lang="en-US" sz="2000" dirty="0"/>
              <a:t>2 PhD students (Warwick, Birmingham) (soon to be 3!)</a:t>
            </a:r>
          </a:p>
          <a:p>
            <a:r>
              <a:rPr lang="en-US" sz="2000" dirty="0"/>
              <a:t>Photos not comprehensive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BB9F11-4D21-664B-9465-54F875E0C72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2511" b="-2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C7336E-D673-394C-8B5B-086792662F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2" y="3468439"/>
            <a:ext cx="3547110" cy="26606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8FCA0D-1AA0-9942-BAC8-3FACBC0C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46B0F-9A97-6748-955E-36AA8EF0F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329322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F9FE1-F120-7342-988E-F2677E53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en-US" sz="4000" dirty="0"/>
              <a:t>RAL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E7CD-4278-D540-8192-264D9E08B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6797405" cy="3719384"/>
          </a:xfrm>
        </p:spPr>
        <p:txBody>
          <a:bodyPr>
            <a:noAutofit/>
          </a:bodyPr>
          <a:lstStyle/>
          <a:p>
            <a:r>
              <a:rPr lang="en-GB" sz="2400" dirty="0"/>
              <a:t>Built and operated </a:t>
            </a:r>
            <a:r>
              <a:rPr lang="en-GB" sz="2400" dirty="0" err="1"/>
              <a:t>SemiConductor</a:t>
            </a:r>
            <a:r>
              <a:rPr lang="en-GB" sz="2400" dirty="0"/>
              <a:t> Tracker and trigger systems in Run 1 and 2</a:t>
            </a:r>
          </a:p>
          <a:p>
            <a:r>
              <a:rPr lang="en-GB" sz="2400" dirty="0"/>
              <a:t>Phase-I upgrades: installation before Run 3 (2022)</a:t>
            </a:r>
          </a:p>
          <a:p>
            <a:pPr lvl="1"/>
            <a:r>
              <a:rPr lang="en-GB" dirty="0"/>
              <a:t>Level-1 Calorimeter Trigger and High Level Trigger</a:t>
            </a:r>
          </a:p>
          <a:p>
            <a:r>
              <a:rPr lang="en-GB" sz="2400" dirty="0"/>
              <a:t>Phase-II upgrades: installation before Run 4 (2026)</a:t>
            </a:r>
          </a:p>
          <a:p>
            <a:pPr lvl="1"/>
            <a:r>
              <a:rPr lang="en-GB" dirty="0"/>
              <a:t>Level-0 Global Trigger, Event Filter and new Inner Tracker (</a:t>
            </a:r>
            <a:r>
              <a:rPr lang="en-GB" dirty="0" err="1"/>
              <a:t>ITk</a:t>
            </a:r>
            <a:r>
              <a:rPr lang="en-GB" dirty="0"/>
              <a:t>)</a:t>
            </a:r>
          </a:p>
          <a:p>
            <a:r>
              <a:rPr lang="en-GB" sz="2400" dirty="0"/>
              <a:t>Diverse physics involvement: Higgs, searches for new heavy bosons, B-physics</a:t>
            </a:r>
          </a:p>
        </p:txBody>
      </p:sp>
      <p:pic>
        <p:nvPicPr>
          <p:cNvPr id="14" name="Picture 13" descr="IMG_2569">
            <a:extLst>
              <a:ext uri="{FF2B5EF4-FFF2-40B4-BE49-F238E27FC236}">
                <a16:creationId xmlns:a16="http://schemas.microsoft.com/office/drawing/2014/main" id="{42DFDA18-6088-2847-A609-EA1CE7E532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4633" y="168168"/>
            <a:ext cx="2241469" cy="316815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D311A-9985-7348-B329-A6510F65A5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7556" y="3582912"/>
            <a:ext cx="3995623" cy="265709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3B241-FA58-6D49-9319-C1CA5B93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B1807-EFC6-474B-B100-0C032756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327978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66BC7-FFE4-BB4E-BF99-98779F00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en-US" sz="4000" dirty="0" err="1"/>
              <a:t>ITk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B480F-68F6-C149-B506-08C8DBD9C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en-GB" sz="2400" dirty="0"/>
              <a:t>Original Inner Detector reaches its end of life in 2024</a:t>
            </a:r>
          </a:p>
          <a:p>
            <a:pPr lvl="1"/>
            <a:r>
              <a:rPr lang="en-GB" dirty="0"/>
              <a:t>Will be replaced with new all-silicon detector</a:t>
            </a:r>
            <a:endParaRPr lang="en-GB" b="1" i="1" dirty="0"/>
          </a:p>
          <a:p>
            <a:r>
              <a:rPr lang="en-GB" sz="2400" dirty="0"/>
              <a:t>RAL group working on barrel strips and endcap pixels</a:t>
            </a:r>
          </a:p>
          <a:p>
            <a:pPr lvl="1"/>
            <a:r>
              <a:rPr lang="en-GB" dirty="0"/>
              <a:t>Design, data acquisition, assembly and eventually operation</a:t>
            </a: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5B8929-DE99-7340-9170-46D7328A5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1" r="2178" b="-2"/>
          <a:stretch/>
        </p:blipFill>
        <p:spPr>
          <a:xfrm>
            <a:off x="7670944" y="168876"/>
            <a:ext cx="3844034" cy="2631989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51DAE2-CF5D-5A4D-A9E5-0988A2BB3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178" y="3035557"/>
            <a:ext cx="4114800" cy="3086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B380A-16C0-0B4E-A432-CAACB2FC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FDEFF-F565-5F47-8169-C5247EB6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769791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AD871-9598-F44C-9B2E-1125666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dirty="0"/>
              <a:t>Triggering at the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7E73-39C9-2C40-AD13-90F45000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9494" cy="4252446"/>
          </a:xfrm>
        </p:spPr>
        <p:txBody>
          <a:bodyPr>
            <a:noAutofit/>
          </a:bodyPr>
          <a:lstStyle/>
          <a:p>
            <a:r>
              <a:rPr lang="en-GB" sz="1600" dirty="0"/>
              <a:t>LHC collides bunched beams of protons 40 million times per second</a:t>
            </a:r>
          </a:p>
          <a:p>
            <a:pPr lvl="1"/>
            <a:r>
              <a:rPr lang="en-GB" sz="1600" dirty="0"/>
              <a:t>Every time the bunches cross, multiple protons collide</a:t>
            </a:r>
          </a:p>
          <a:p>
            <a:pPr lvl="1"/>
            <a:r>
              <a:rPr lang="en-GB" sz="1600" dirty="0"/>
              <a:t>Real example from 2016 with 85 collisions</a:t>
            </a:r>
          </a:p>
          <a:p>
            <a:pPr lvl="2"/>
            <a:r>
              <a:rPr lang="en-GB" sz="1600" dirty="0"/>
              <a:t>at end of Run 2 LHC delivering ~1 billion proton-proton collisions per second </a:t>
            </a:r>
          </a:p>
          <a:p>
            <a:r>
              <a:rPr lang="en-GB" sz="1600" dirty="0"/>
              <a:t>In Run 4, expect an average of 200 collisions each time bunches cross</a:t>
            </a:r>
          </a:p>
          <a:p>
            <a:pPr lvl="1"/>
            <a:r>
              <a:rPr lang="en-GB" sz="1600" dirty="0"/>
              <a:t>up to 10 billion collisions per second</a:t>
            </a:r>
          </a:p>
          <a:p>
            <a:pPr lvl="1"/>
            <a:r>
              <a:rPr lang="en-GB" sz="1600" b="1" dirty="0"/>
              <a:t>Interesting</a:t>
            </a:r>
            <a:r>
              <a:rPr lang="en-GB" sz="1600" dirty="0"/>
              <a:t> collisions at much much lower rate</a:t>
            </a:r>
          </a:p>
          <a:p>
            <a:pPr lvl="2"/>
            <a:r>
              <a:rPr lang="en-GB" sz="1600" dirty="0"/>
              <a:t>1 Higgs boson per 10 billion collisions, some processes only a few collisions per year</a:t>
            </a:r>
          </a:p>
          <a:p>
            <a:r>
              <a:rPr lang="en-GB" sz="1600" dirty="0"/>
              <a:t>We want just the interesting collisions</a:t>
            </a:r>
          </a:p>
          <a:p>
            <a:pPr lvl="1"/>
            <a:r>
              <a:rPr lang="en-GB" sz="1600" dirty="0"/>
              <a:t>Sitting in a sea of ‘pileup’ collisions</a:t>
            </a:r>
          </a:p>
          <a:p>
            <a:endParaRPr lang="en-US" sz="1600" dirty="0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03871A-5A01-DF40-A0B4-17DB48DF1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537" y="271282"/>
            <a:ext cx="3429000" cy="3429000"/>
          </a:xfrm>
          <a:prstGeom prst="rect">
            <a:avLst/>
          </a:prstGeom>
        </p:spPr>
      </p:pic>
      <p:pic>
        <p:nvPicPr>
          <p:cNvPr id="12" name="Picture 11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17E0351E-D39F-564F-B7D3-A6A1725E9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62" y="3776649"/>
            <a:ext cx="3787550" cy="25033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F1F55-4E64-F241-8574-C0F6618F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A863B-94B0-B544-8577-D50C0502EBFD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FDD47-039B-B14D-8908-52A6884D1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ATLAS activities and studentship</a:t>
            </a:r>
          </a:p>
        </p:txBody>
      </p:sp>
    </p:spTree>
    <p:extLst>
      <p:ext uri="{BB962C8B-B14F-4D97-AF65-F5344CB8AC3E}">
        <p14:creationId xmlns:p14="http://schemas.microsoft.com/office/powerpoint/2010/main" val="844523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971</Words>
  <Application>Microsoft Macintosh PowerPoint</Application>
  <PresentationFormat>Widescreen</PresentationFormat>
  <Paragraphs>140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ATLAS activities and studentship</vt:lpstr>
      <vt:lpstr>LHC</vt:lpstr>
      <vt:lpstr>ATLAS</vt:lpstr>
      <vt:lpstr>ATLAS Collaboration</vt:lpstr>
      <vt:lpstr>ATLAS UK</vt:lpstr>
      <vt:lpstr>RAL ATLAS group</vt:lpstr>
      <vt:lpstr>RAL activities</vt:lpstr>
      <vt:lpstr>ITk</vt:lpstr>
      <vt:lpstr>Triggering at the LHC</vt:lpstr>
      <vt:lpstr>ATLAS Trigger</vt:lpstr>
      <vt:lpstr>ATLAS High Level Trigger</vt:lpstr>
      <vt:lpstr>The Glasgow Group</vt:lpstr>
      <vt:lpstr>Why the top quark?</vt:lpstr>
      <vt:lpstr>Why the top quark?</vt:lpstr>
      <vt:lpstr>Top physics at Glasgow</vt:lpstr>
      <vt:lpstr>Studentship 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activities and studentship</dc:title>
  <dc:creator>Martin-Haugh, Stewart (STFC,RAL,PPD)</dc:creator>
  <cp:lastModifiedBy>Martin-Haugh, Stewart (STFC,RAL,PPD)</cp:lastModifiedBy>
  <cp:revision>6</cp:revision>
  <dcterms:created xsi:type="dcterms:W3CDTF">2021-02-22T20:37:21Z</dcterms:created>
  <dcterms:modified xsi:type="dcterms:W3CDTF">2021-02-23T10:40:16Z</dcterms:modified>
</cp:coreProperties>
</file>