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04" r:id="rId3"/>
    <p:sldId id="263" r:id="rId4"/>
    <p:sldId id="264" r:id="rId5"/>
    <p:sldId id="266" r:id="rId6"/>
    <p:sldId id="282" r:id="rId7"/>
    <p:sldId id="270" r:id="rId8"/>
    <p:sldId id="272" r:id="rId9"/>
    <p:sldId id="271" r:id="rId10"/>
    <p:sldId id="261" r:id="rId11"/>
    <p:sldId id="283" r:id="rId12"/>
    <p:sldId id="287" r:id="rId13"/>
    <p:sldId id="296" r:id="rId14"/>
    <p:sldId id="262" r:id="rId15"/>
    <p:sldId id="268" r:id="rId16"/>
    <p:sldId id="297" r:id="rId17"/>
    <p:sldId id="267" r:id="rId18"/>
    <p:sldId id="265" r:id="rId19"/>
    <p:sldId id="305" r:id="rId20"/>
    <p:sldId id="292" r:id="rId21"/>
    <p:sldId id="275" r:id="rId22"/>
    <p:sldId id="285" r:id="rId23"/>
    <p:sldId id="291" r:id="rId24"/>
    <p:sldId id="293" r:id="rId25"/>
    <p:sldId id="274" r:id="rId26"/>
    <p:sldId id="277" r:id="rId27"/>
    <p:sldId id="288" r:id="rId28"/>
    <p:sldId id="298" r:id="rId29"/>
    <p:sldId id="303" r:id="rId30"/>
    <p:sldId id="299" r:id="rId31"/>
    <p:sldId id="30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7" autoAdjust="0"/>
    <p:restoredTop sz="94706"/>
  </p:normalViewPr>
  <p:slideViewPr>
    <p:cSldViewPr snapToGrid="0">
      <p:cViewPr varScale="1">
        <p:scale>
          <a:sx n="83" d="100"/>
          <a:sy n="83" d="100"/>
        </p:scale>
        <p:origin x="66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395C9-0207-4FF3-8082-EABBED0E925B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8F033-5FF6-43C4-B1A7-FAEE69F525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77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8F033-5FF6-43C4-B1A7-FAEE69F525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37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8F033-5FF6-43C4-B1A7-FAEE69F525E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28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8F033-5FF6-43C4-B1A7-FAEE69F525E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400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8F033-5FF6-43C4-B1A7-FAEE69F525E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474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8F033-5FF6-43C4-B1A7-FAEE69F525E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090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8F033-5FF6-43C4-B1A7-FAEE69F525E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874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8F033-5FF6-43C4-B1A7-FAEE69F525E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82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8F033-5FF6-43C4-B1A7-FAEE69F525E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772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AFF24-7102-4C3B-8527-12AB5DAB23B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329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8F033-5FF6-43C4-B1A7-FAEE69F525E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730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E946-7A25-47DA-B7BE-53A30C2446C0}" type="datetime1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41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F849-0D25-469A-8341-6F4CB1AD6DD2}" type="datetime1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32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246FF-8979-4522-B5C9-6ABF8C8CE87D}" type="datetime1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583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205155" y="682388"/>
            <a:ext cx="11842325" cy="5850638"/>
          </a:xfrm>
          <a:prstGeom prst="rect">
            <a:avLst/>
          </a:prstGeom>
          <a:ln w="28575">
            <a:noFill/>
            <a:miter lim="800000"/>
          </a:ln>
        </p:spPr>
        <p:txBody>
          <a:bodyPr>
            <a:normAutofit/>
          </a:bodyPr>
          <a:lstStyle>
            <a:lvl1pPr marL="342900" indent="-342900">
              <a:buClr>
                <a:srgbClr val="FF7F3F"/>
              </a:buClr>
              <a:buFont typeface="Arial" panose="020B0604020202020204" pitchFamily="34" charset="0"/>
              <a:buChar char="•"/>
              <a:defRPr>
                <a:solidFill>
                  <a:srgbClr val="0062AC"/>
                </a:solidFill>
              </a:defRPr>
            </a:lvl1pPr>
            <a:lvl2pPr>
              <a:buClr>
                <a:srgbClr val="FF7F3F"/>
              </a:buClr>
              <a:defRPr>
                <a:solidFill>
                  <a:srgbClr val="0062AC"/>
                </a:solidFill>
              </a:defRPr>
            </a:lvl2pPr>
            <a:lvl3pPr>
              <a:buClr>
                <a:srgbClr val="FF7F3F"/>
              </a:buClr>
              <a:defRPr>
                <a:solidFill>
                  <a:srgbClr val="0062AC"/>
                </a:solidFill>
              </a:defRPr>
            </a:lvl3pPr>
            <a:lvl4pPr>
              <a:buClr>
                <a:srgbClr val="FF7F3F"/>
              </a:buClr>
              <a:defRPr>
                <a:solidFill>
                  <a:srgbClr val="0062AC"/>
                </a:solidFill>
              </a:defRPr>
            </a:lvl4pPr>
            <a:lvl5pPr>
              <a:buClr>
                <a:srgbClr val="FF7F3F"/>
              </a:buClr>
              <a:defRPr>
                <a:solidFill>
                  <a:srgbClr val="0062AC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60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F8CF-E122-497D-A9D3-45C5ACA4BA45}" type="datetime1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20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A7B7-82F0-4A2C-ABB0-86A9DD591158}" type="datetime1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210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8D06-8290-41E8-8445-F8AABE0C329C}" type="datetime1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2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F128B-334B-4944-A624-134B2567DD0C}" type="datetime1">
              <a:rPr lang="en-GB" smtClean="0"/>
              <a:t>23/02/2021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24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D8EF7-203D-4829-8E15-8945B92B5604}" type="datetime1">
              <a:rPr lang="en-GB" smtClean="0"/>
              <a:t>23/02/2021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49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B312-CCC9-4E3E-BB26-67D6CFA6E6BA}" type="datetime1">
              <a:rPr lang="en-GB" smtClean="0"/>
              <a:t>23/02/2021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609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738EB-F346-4C86-AD6F-8BE9B1514A95}" type="datetime1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827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74CC2-0F65-4BE1-8390-A4CEAC5DDAC1}" type="datetime1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96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23A08-CB73-427A-A74D-B391E6EF3F2C}" type="datetime1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B7E07-A076-4BD3-A0E4-FA55F7DBE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44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cap.hep.ph.ic.ac.uk/trac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67778" y="6231135"/>
            <a:ext cx="24657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https://ccap.hep.ph.ic.ac.uk/trac</a:t>
            </a:r>
            <a:endParaRPr lang="en-GB" sz="1400" u="sng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8985" y="218257"/>
            <a:ext cx="8503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Laser-hybrid Accelerator for Radiobiological Applications (</a:t>
            </a:r>
            <a:r>
              <a:rPr lang="en-GB" sz="2400" b="1" dirty="0" err="1">
                <a:solidFill>
                  <a:srgbClr val="0070C0"/>
                </a:solidFill>
              </a:rPr>
              <a:t>LhARA</a:t>
            </a:r>
            <a:r>
              <a:rPr lang="en-GB" sz="2400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132" y="1268312"/>
            <a:ext cx="4281964" cy="157305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1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535372" y="3154421"/>
            <a:ext cx="932253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Centre for the Clinical Application of Particles</a:t>
            </a:r>
          </a:p>
          <a:p>
            <a:r>
              <a:rPr lang="en-GB" b="1" dirty="0"/>
              <a:t>Mission:</a:t>
            </a:r>
            <a:r>
              <a:rPr lang="en-GB" dirty="0"/>
              <a:t> to develop the technologies, systems, techniques and capabilities necessary to deliver a paradigm shift in the clinical exploitation of particles</a:t>
            </a:r>
          </a:p>
          <a:p>
            <a:r>
              <a:rPr lang="en-GB" b="1" dirty="0"/>
              <a:t>Aim:</a:t>
            </a:r>
            <a:r>
              <a:rPr lang="en-GB" dirty="0"/>
              <a:t> to deliver a step change in the delivery of therapy by 2050</a:t>
            </a:r>
            <a:endParaRPr lang="en-GB" sz="2000" dirty="0"/>
          </a:p>
          <a:p>
            <a:r>
              <a:rPr lang="en-GB" sz="2000" b="1" dirty="0" err="1">
                <a:solidFill>
                  <a:srgbClr val="0070C0"/>
                </a:solidFill>
              </a:rPr>
              <a:t>LhARA</a:t>
            </a:r>
            <a:endParaRPr lang="en-GB" sz="2000" dirty="0">
              <a:solidFill>
                <a:srgbClr val="0070C0"/>
              </a:solidFill>
            </a:endParaRPr>
          </a:p>
          <a:p>
            <a:r>
              <a:rPr lang="en-GB" b="1" dirty="0"/>
              <a:t>Science</a:t>
            </a:r>
            <a:r>
              <a:rPr lang="en-GB" dirty="0"/>
              <a:t> – Explore radiobiology in new regimes</a:t>
            </a:r>
          </a:p>
          <a:p>
            <a:r>
              <a:rPr lang="en-GB" b="1" dirty="0"/>
              <a:t>Technology </a:t>
            </a:r>
            <a:r>
              <a:rPr lang="en-GB" dirty="0"/>
              <a:t>– Prove the techniques required to deliver the 2050 step change</a:t>
            </a:r>
          </a:p>
        </p:txBody>
      </p:sp>
    </p:spTree>
    <p:extLst>
      <p:ext uri="{BB962C8B-B14F-4D97-AF65-F5344CB8AC3E}">
        <p14:creationId xmlns:p14="http://schemas.microsoft.com/office/powerpoint/2010/main" val="316865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5E3D1D-8AFF-44DC-A0A7-5AC362003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18" y="3397252"/>
            <a:ext cx="2971800" cy="2971800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67AEEED-9AEE-4624-B384-1D2DDEA93C08}"/>
              </a:ext>
            </a:extLst>
          </p:cNvPr>
          <p:cNvSpPr txBox="1">
            <a:spLocks/>
          </p:cNvSpPr>
          <p:nvPr/>
        </p:nvSpPr>
        <p:spPr>
          <a:xfrm>
            <a:off x="8000287" y="3397252"/>
            <a:ext cx="4956145" cy="5135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Number of sectors	10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k			5.19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err="1"/>
              <a:t>R</a:t>
            </a:r>
            <a:r>
              <a:rPr lang="en-GB" sz="1800" baseline="-25000" dirty="0" err="1"/>
              <a:t>min</a:t>
            </a:r>
            <a:r>
              <a:rPr lang="en-GB" sz="1800" baseline="-25000" dirty="0"/>
              <a:t>		</a:t>
            </a:r>
            <a:r>
              <a:rPr lang="en-GB" sz="1800" dirty="0"/>
              <a:t>	2.92 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err="1"/>
              <a:t>R</a:t>
            </a:r>
            <a:r>
              <a:rPr lang="en-GB" sz="1800" baseline="-25000" dirty="0" err="1"/>
              <a:t>max</a:t>
            </a:r>
            <a:r>
              <a:rPr lang="en-GB" sz="1800" baseline="-25000" dirty="0"/>
              <a:t>	</a:t>
            </a:r>
            <a:r>
              <a:rPr lang="en-GB" sz="1800" dirty="0"/>
              <a:t>		3.49 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err="1"/>
              <a:t>B</a:t>
            </a:r>
            <a:r>
              <a:rPr lang="en-GB" sz="1800" baseline="-25000" dirty="0" err="1"/>
              <a:t>max</a:t>
            </a:r>
            <a:r>
              <a:rPr lang="en-GB" sz="1800" dirty="0"/>
              <a:t>			1.4 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Max p injection E	15 MeV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Max p extraction E	127 MeV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RF </a:t>
            </a:r>
            <a:r>
              <a:rPr lang="en-GB" sz="1800" dirty="0" err="1"/>
              <a:t>freq</a:t>
            </a:r>
            <a:r>
              <a:rPr lang="en-GB" sz="1800" dirty="0"/>
              <a:t>		2.89…6.48 MHz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Bunch intensity	10</a:t>
            </a:r>
            <a:r>
              <a:rPr lang="en-GB" sz="1800" baseline="30000" dirty="0"/>
              <a:t>8</a:t>
            </a:r>
            <a:r>
              <a:rPr lang="en-GB" sz="1800" dirty="0"/>
              <a:t> protons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942401" y="1625501"/>
            <a:ext cx="102788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</a:rPr>
              <a:t>FFAs are accelerators in which magnetic fields do not vary in time but are a strong function of radius.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70C0"/>
                </a:solidFill>
              </a:rPr>
              <a:t>FFAs proposed for: muon accelerators, accelerator driven sub-critical reactors, medical 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70C0"/>
                </a:solidFill>
              </a:rPr>
              <a:t>Upgrade of ISIS neutron source at STFC/RAL proposed to use FFA.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</a:rPr>
              <a:t>Advantages over conventional medical cyclotrons.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</a:rPr>
              <a:t>Variable energy operation without energy degraders.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</a:rPr>
              <a:t>Operation with different 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</a:rPr>
              <a:t>Multiple extraction ports.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01" y="3619935"/>
            <a:ext cx="3672548" cy="26775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0638" y="62915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FFA for ADSR, Kyoto University (KURNS)</a:t>
            </a: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03115" y="145622"/>
            <a:ext cx="2538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70C0"/>
                </a:solidFill>
              </a:rPr>
              <a:t>LhARA</a:t>
            </a:r>
            <a:r>
              <a:rPr lang="en-GB" sz="2400" b="1" dirty="0">
                <a:solidFill>
                  <a:srgbClr val="0070C0"/>
                </a:solidFill>
              </a:rPr>
              <a:t> Stage 2 FFA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73175" y="6327454"/>
            <a:ext cx="296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LhARA</a:t>
            </a:r>
            <a:r>
              <a:rPr lang="en-GB" dirty="0"/>
              <a:t> FFA design parameters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942401" y="730226"/>
            <a:ext cx="8243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Stage 2 Goal – irradiate animal models.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Need post-acceleration to increase energy of the beam driven by the laser.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Current solution is based on a fixed field alternating gradient accelerator (FFA).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311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51263" y="10568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6307" y="2940697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Fast feedback and controls</a:t>
            </a:r>
            <a:r>
              <a:rPr lang="en-US" b="1" dirty="0" smtClean="0">
                <a:solidFill>
                  <a:srgbClr val="0070C0"/>
                </a:solidFill>
              </a:rPr>
              <a:t>: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Monte Carlo simulation of the </a:t>
            </a:r>
            <a:r>
              <a:rPr lang="en-US" sz="1600" dirty="0" err="1"/>
              <a:t>LhARA</a:t>
            </a:r>
            <a:r>
              <a:rPr lang="en-US" sz="1600" dirty="0"/>
              <a:t> beam line in firmware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Development of an automated system for tuning the </a:t>
            </a:r>
            <a:r>
              <a:rPr lang="en-US" sz="1600" dirty="0" smtClean="0"/>
              <a:t>beam</a:t>
            </a: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3215-1437-466F-A858-95A05D6CE6E8}" type="slidenum">
              <a:rPr lang="en-GB" smtClean="0"/>
              <a:t>11</a:t>
            </a:fld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529370" y="221070"/>
            <a:ext cx="3612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Instrumentation for </a:t>
            </a:r>
            <a:r>
              <a:rPr lang="en-GB" sz="2400" b="1" dirty="0" err="1">
                <a:solidFill>
                  <a:srgbClr val="0070C0"/>
                </a:solidFill>
              </a:rPr>
              <a:t>LhARA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676307" y="799917"/>
            <a:ext cx="455717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Instrumentation possibilities</a:t>
            </a:r>
            <a:r>
              <a:rPr lang="en-GB" b="1" dirty="0" smtClean="0">
                <a:solidFill>
                  <a:srgbClr val="0070C0"/>
                </a:solidFill>
              </a:rPr>
              <a:t>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Laser interaction </a:t>
            </a:r>
            <a:r>
              <a:rPr lang="en-GB" sz="1600" dirty="0" smtClean="0"/>
              <a:t>region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Low energy and transfer </a:t>
            </a:r>
            <a:r>
              <a:rPr lang="en-GB" sz="1600" dirty="0" smtClean="0"/>
              <a:t>beamlines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rgbClr val="0070C0"/>
                </a:solidFill>
              </a:rPr>
              <a:t>Sciwire</a:t>
            </a:r>
            <a:r>
              <a:rPr lang="en-GB" sz="1600" dirty="0"/>
              <a:t> and </a:t>
            </a:r>
            <a:r>
              <a:rPr lang="en-GB" sz="1600" dirty="0" smtClean="0"/>
              <a:t>for </a:t>
            </a:r>
            <a:r>
              <a:rPr lang="en-GB" sz="1600" dirty="0"/>
              <a:t>low energy </a:t>
            </a:r>
            <a:r>
              <a:rPr lang="en-GB" sz="1600" dirty="0" smtClean="0"/>
              <a:t>beamline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70C0"/>
                </a:solidFill>
              </a:rPr>
              <a:t>FFA</a:t>
            </a:r>
            <a:r>
              <a:rPr lang="en-GB" sz="1600" dirty="0"/>
              <a:t> needs some custom solutions, synergies with KURNS and ISIS </a:t>
            </a:r>
            <a:r>
              <a:rPr lang="en-GB" sz="1600" dirty="0" smtClean="0"/>
              <a:t>Upgrade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rgbClr val="0070C0"/>
                </a:solidFill>
              </a:rPr>
              <a:t>SmartPhantom</a:t>
            </a:r>
            <a:r>
              <a:rPr lang="en-GB" sz="1600" dirty="0"/>
              <a:t> under development for high energy </a:t>
            </a:r>
            <a:r>
              <a:rPr lang="en-GB" sz="1600" dirty="0" smtClean="0"/>
              <a:t>beamline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76307" y="3871609"/>
            <a:ext cx="33414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What did we hit anyway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Secondary gamma 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Secondary PET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70C0"/>
                </a:solidFill>
              </a:rPr>
              <a:t>Ion / proton acoustic tomography</a:t>
            </a:r>
          </a:p>
          <a:p>
            <a:r>
              <a:rPr lang="en-GB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0B6A93-EA2B-47BD-833D-6C7CD68B6DC9}"/>
              </a:ext>
            </a:extLst>
          </p:cNvPr>
          <p:cNvGrpSpPr/>
          <p:nvPr/>
        </p:nvGrpSpPr>
        <p:grpSpPr>
          <a:xfrm>
            <a:off x="7099263" y="3584835"/>
            <a:ext cx="3813008" cy="2824716"/>
            <a:chOff x="1169999" y="174657"/>
            <a:chExt cx="9247704" cy="682503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16AE5D0-63CC-4AC6-B665-78892E5714C8}"/>
                </a:ext>
              </a:extLst>
            </p:cNvPr>
            <p:cNvGrpSpPr/>
            <p:nvPr/>
          </p:nvGrpSpPr>
          <p:grpSpPr>
            <a:xfrm>
              <a:off x="3911582" y="1068670"/>
              <a:ext cx="5170506" cy="5106942"/>
              <a:chOff x="695354" y="1662537"/>
              <a:chExt cx="5170506" cy="4688387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89645D17-B8C7-4B7B-83DC-196FB1341543}"/>
                  </a:ext>
                </a:extLst>
              </p:cNvPr>
              <p:cNvGrpSpPr/>
              <p:nvPr/>
            </p:nvGrpSpPr>
            <p:grpSpPr>
              <a:xfrm>
                <a:off x="695354" y="1662537"/>
                <a:ext cx="5170506" cy="4688387"/>
                <a:chOff x="1379913" y="1662537"/>
                <a:chExt cx="5170506" cy="4688387"/>
              </a:xfrm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AECC3EE1-CE49-459B-A4FE-CC09A1A1504C}"/>
                    </a:ext>
                  </a:extLst>
                </p:cNvPr>
                <p:cNvGrpSpPr/>
                <p:nvPr/>
              </p:nvGrpSpPr>
              <p:grpSpPr>
                <a:xfrm>
                  <a:off x="1379913" y="1662537"/>
                  <a:ext cx="1712418" cy="4688387"/>
                  <a:chOff x="1379913" y="1662537"/>
                  <a:chExt cx="1712418" cy="4688387"/>
                </a:xfrm>
              </p:grpSpPr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836E3818-BCBC-44B6-BB96-B71E189E1EDC}"/>
                      </a:ext>
                    </a:extLst>
                  </p:cNvPr>
                  <p:cNvGrpSpPr/>
                  <p:nvPr/>
                </p:nvGrpSpPr>
                <p:grpSpPr>
                  <a:xfrm>
                    <a:off x="1379913" y="1662541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40" name="Rectangle 139">
                      <a:extLst>
                        <a:ext uri="{FF2B5EF4-FFF2-40B4-BE49-F238E27FC236}">
                          <a16:creationId xmlns:a16="http://schemas.microsoft.com/office/drawing/2014/main" id="{E16733F5-5EBD-4417-A4B9-FEBFD415F0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41" name="Rectangle 140">
                      <a:extLst>
                        <a:ext uri="{FF2B5EF4-FFF2-40B4-BE49-F238E27FC236}">
                          <a16:creationId xmlns:a16="http://schemas.microsoft.com/office/drawing/2014/main" id="{3373CB1A-20AB-465C-B32E-115DD36F46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42" name="Rectangle 141">
                      <a:extLst>
                        <a:ext uri="{FF2B5EF4-FFF2-40B4-BE49-F238E27FC236}">
                          <a16:creationId xmlns:a16="http://schemas.microsoft.com/office/drawing/2014/main" id="{0B8C93FB-7F8E-40AC-99B9-6493B4BCDF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43" name="Rectangle 142">
                      <a:extLst>
                        <a:ext uri="{FF2B5EF4-FFF2-40B4-BE49-F238E27FC236}">
                          <a16:creationId xmlns:a16="http://schemas.microsoft.com/office/drawing/2014/main" id="{30F4F752-313E-481C-897A-A930AE0289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  <p:grpSp>
                <p:nvGrpSpPr>
                  <p:cNvPr id="130" name="Group 129">
                    <a:extLst>
                      <a:ext uri="{FF2B5EF4-FFF2-40B4-BE49-F238E27FC236}">
                        <a16:creationId xmlns:a16="http://schemas.microsoft.com/office/drawing/2014/main" id="{7ED59904-921F-401A-BFFA-51C43D8E71CD}"/>
                      </a:ext>
                    </a:extLst>
                  </p:cNvPr>
                  <p:cNvGrpSpPr/>
                  <p:nvPr/>
                </p:nvGrpSpPr>
                <p:grpSpPr>
                  <a:xfrm>
                    <a:off x="1945177" y="1662541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FAF58C18-C5DF-4A90-A6A2-293637CCEF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CDCA1B59-B90D-4800-8D82-3B4A0C1232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38" name="Rectangle 137">
                      <a:extLst>
                        <a:ext uri="{FF2B5EF4-FFF2-40B4-BE49-F238E27FC236}">
                          <a16:creationId xmlns:a16="http://schemas.microsoft.com/office/drawing/2014/main" id="{3922E30A-C5D7-4527-BC7C-C6B1CE77EB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32F67041-4C33-4A35-82CD-6BD962D407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1B98CDB0-CD6B-49E5-9378-E0FCEBC53E17}"/>
                      </a:ext>
                    </a:extLst>
                  </p:cNvPr>
                  <p:cNvGrpSpPr/>
                  <p:nvPr/>
                </p:nvGrpSpPr>
                <p:grpSpPr>
                  <a:xfrm>
                    <a:off x="2527067" y="1662537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32" name="Rectangle 131">
                      <a:extLst>
                        <a:ext uri="{FF2B5EF4-FFF2-40B4-BE49-F238E27FC236}">
                          <a16:creationId xmlns:a16="http://schemas.microsoft.com/office/drawing/2014/main" id="{BB5CA127-6DCB-42C1-AAE3-A4F48015E5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33" name="Rectangle 132">
                      <a:extLst>
                        <a:ext uri="{FF2B5EF4-FFF2-40B4-BE49-F238E27FC236}">
                          <a16:creationId xmlns:a16="http://schemas.microsoft.com/office/drawing/2014/main" id="{2721A4C0-7E44-428C-BF80-86E05B05D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34" name="Rectangle 133">
                      <a:extLst>
                        <a:ext uri="{FF2B5EF4-FFF2-40B4-BE49-F238E27FC236}">
                          <a16:creationId xmlns:a16="http://schemas.microsoft.com/office/drawing/2014/main" id="{6AFAC439-44A8-4425-AEB3-DCCDF4E00C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35" name="Rectangle 134">
                      <a:extLst>
                        <a:ext uri="{FF2B5EF4-FFF2-40B4-BE49-F238E27FC236}">
                          <a16:creationId xmlns:a16="http://schemas.microsoft.com/office/drawing/2014/main" id="{85D443A6-DAD4-44A1-B390-17C70D81E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E86C9588-F5AC-41CA-91FE-A24643ED3A40}"/>
                    </a:ext>
                  </a:extLst>
                </p:cNvPr>
                <p:cNvGrpSpPr/>
                <p:nvPr/>
              </p:nvGrpSpPr>
              <p:grpSpPr>
                <a:xfrm>
                  <a:off x="3117270" y="1662537"/>
                  <a:ext cx="1712418" cy="4688387"/>
                  <a:chOff x="1379913" y="1662537"/>
                  <a:chExt cx="1712418" cy="4688387"/>
                </a:xfrm>
              </p:grpSpPr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713E0B61-68CF-47D7-AFA1-16A5740F56AB}"/>
                      </a:ext>
                    </a:extLst>
                  </p:cNvPr>
                  <p:cNvGrpSpPr/>
                  <p:nvPr/>
                </p:nvGrpSpPr>
                <p:grpSpPr>
                  <a:xfrm>
                    <a:off x="1379913" y="1662541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25" name="Rectangle 124">
                      <a:extLst>
                        <a:ext uri="{FF2B5EF4-FFF2-40B4-BE49-F238E27FC236}">
                          <a16:creationId xmlns:a16="http://schemas.microsoft.com/office/drawing/2014/main" id="{E965CC1B-FC2E-455B-B9C0-843552CC5C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26" name="Rectangle 125">
                      <a:extLst>
                        <a:ext uri="{FF2B5EF4-FFF2-40B4-BE49-F238E27FC236}">
                          <a16:creationId xmlns:a16="http://schemas.microsoft.com/office/drawing/2014/main" id="{50FB6B82-B7DB-40F8-AC96-80374282DC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27" name="Rectangle 126">
                      <a:extLst>
                        <a:ext uri="{FF2B5EF4-FFF2-40B4-BE49-F238E27FC236}">
                          <a16:creationId xmlns:a16="http://schemas.microsoft.com/office/drawing/2014/main" id="{FBDA8B6F-66C6-4623-9E2E-F4014ECA20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28" name="Rectangle 127">
                      <a:extLst>
                        <a:ext uri="{FF2B5EF4-FFF2-40B4-BE49-F238E27FC236}">
                          <a16:creationId xmlns:a16="http://schemas.microsoft.com/office/drawing/2014/main" id="{A899F2D0-EB01-4563-86F9-455E18FE36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E57DA0CB-2778-4C6A-B5AD-5403F17E0E44}"/>
                      </a:ext>
                    </a:extLst>
                  </p:cNvPr>
                  <p:cNvGrpSpPr/>
                  <p:nvPr/>
                </p:nvGrpSpPr>
                <p:grpSpPr>
                  <a:xfrm>
                    <a:off x="1945177" y="1662541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21" name="Rectangle 120">
                      <a:extLst>
                        <a:ext uri="{FF2B5EF4-FFF2-40B4-BE49-F238E27FC236}">
                          <a16:creationId xmlns:a16="http://schemas.microsoft.com/office/drawing/2014/main" id="{DC5FD775-E0C9-410C-BC73-4DE885324B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22" name="Rectangle 121">
                      <a:extLst>
                        <a:ext uri="{FF2B5EF4-FFF2-40B4-BE49-F238E27FC236}">
                          <a16:creationId xmlns:a16="http://schemas.microsoft.com/office/drawing/2014/main" id="{46CE78CA-4CFC-4F50-B769-CBC92732EC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23" name="Rectangle 122">
                      <a:extLst>
                        <a:ext uri="{FF2B5EF4-FFF2-40B4-BE49-F238E27FC236}">
                          <a16:creationId xmlns:a16="http://schemas.microsoft.com/office/drawing/2014/main" id="{D56BB4D3-480A-4F7D-87A4-A63E46A4C0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24" name="Rectangle 123">
                      <a:extLst>
                        <a:ext uri="{FF2B5EF4-FFF2-40B4-BE49-F238E27FC236}">
                          <a16:creationId xmlns:a16="http://schemas.microsoft.com/office/drawing/2014/main" id="{FE24727E-D548-4608-96C0-9D46D35370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  <p:grpSp>
                <p:nvGrpSpPr>
                  <p:cNvPr id="116" name="Group 115">
                    <a:extLst>
                      <a:ext uri="{FF2B5EF4-FFF2-40B4-BE49-F238E27FC236}">
                        <a16:creationId xmlns:a16="http://schemas.microsoft.com/office/drawing/2014/main" id="{0A8CEA65-594D-4B95-98CE-C86DF754F99A}"/>
                      </a:ext>
                    </a:extLst>
                  </p:cNvPr>
                  <p:cNvGrpSpPr/>
                  <p:nvPr/>
                </p:nvGrpSpPr>
                <p:grpSpPr>
                  <a:xfrm>
                    <a:off x="2527067" y="1662537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17" name="Rectangle 116">
                      <a:extLst>
                        <a:ext uri="{FF2B5EF4-FFF2-40B4-BE49-F238E27FC236}">
                          <a16:creationId xmlns:a16="http://schemas.microsoft.com/office/drawing/2014/main" id="{FC069D7B-6CA4-4BBC-8CA8-574A7AB08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18" name="Rectangle 117">
                      <a:extLst>
                        <a:ext uri="{FF2B5EF4-FFF2-40B4-BE49-F238E27FC236}">
                          <a16:creationId xmlns:a16="http://schemas.microsoft.com/office/drawing/2014/main" id="{048100D3-772C-4404-8FFB-DE92CC3EC6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19" name="Rectangle 118">
                      <a:extLst>
                        <a:ext uri="{FF2B5EF4-FFF2-40B4-BE49-F238E27FC236}">
                          <a16:creationId xmlns:a16="http://schemas.microsoft.com/office/drawing/2014/main" id="{B4D5F2D4-FE98-497A-AB25-AC4281A2A3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20" name="Rectangle 119">
                      <a:extLst>
                        <a:ext uri="{FF2B5EF4-FFF2-40B4-BE49-F238E27FC236}">
                          <a16:creationId xmlns:a16="http://schemas.microsoft.com/office/drawing/2014/main" id="{3862C746-C28D-4563-BBCB-DD988CC97F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29A7FF48-35C1-4854-99D7-5CC308325DED}"/>
                    </a:ext>
                  </a:extLst>
                </p:cNvPr>
                <p:cNvGrpSpPr/>
                <p:nvPr/>
              </p:nvGrpSpPr>
              <p:grpSpPr>
                <a:xfrm>
                  <a:off x="4838001" y="1662537"/>
                  <a:ext cx="1712418" cy="4688387"/>
                  <a:chOff x="1379913" y="1662537"/>
                  <a:chExt cx="1712418" cy="4688387"/>
                </a:xfrm>
              </p:grpSpPr>
              <p:grpSp>
                <p:nvGrpSpPr>
                  <p:cNvPr id="99" name="Group 98">
                    <a:extLst>
                      <a:ext uri="{FF2B5EF4-FFF2-40B4-BE49-F238E27FC236}">
                        <a16:creationId xmlns:a16="http://schemas.microsoft.com/office/drawing/2014/main" id="{2119BEDD-E2C5-4102-AB7C-1D7BFFCF2572}"/>
                      </a:ext>
                    </a:extLst>
                  </p:cNvPr>
                  <p:cNvGrpSpPr/>
                  <p:nvPr/>
                </p:nvGrpSpPr>
                <p:grpSpPr>
                  <a:xfrm>
                    <a:off x="1379913" y="1662541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10" name="Rectangle 109">
                      <a:extLst>
                        <a:ext uri="{FF2B5EF4-FFF2-40B4-BE49-F238E27FC236}">
                          <a16:creationId xmlns:a16="http://schemas.microsoft.com/office/drawing/2014/main" id="{FD66ADDB-0148-4646-BED0-422706C42C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11" name="Rectangle 110">
                      <a:extLst>
                        <a:ext uri="{FF2B5EF4-FFF2-40B4-BE49-F238E27FC236}">
                          <a16:creationId xmlns:a16="http://schemas.microsoft.com/office/drawing/2014/main" id="{CF167A95-2BA7-4222-BB17-5ABD80A0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C8F0242E-3E79-4222-A74E-E5CD8A8E2C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46A984BA-7839-4802-8EC8-9925C1FA34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0A45E387-79E0-4FEC-BEB8-2715B501E814}"/>
                      </a:ext>
                    </a:extLst>
                  </p:cNvPr>
                  <p:cNvGrpSpPr/>
                  <p:nvPr/>
                </p:nvGrpSpPr>
                <p:grpSpPr>
                  <a:xfrm>
                    <a:off x="1945177" y="1662541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EAFF9325-6CC0-4ABB-A379-FCF3CB77A0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id="{BAD0F094-F545-4CD8-B450-1D26F71D3D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77641F33-7A46-4839-AA17-F2B5790659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C7C52A0B-997D-412A-BE50-7EB62D8D64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A51891F7-06B5-4EE7-B2E6-72B235A4E49B}"/>
                      </a:ext>
                    </a:extLst>
                  </p:cNvPr>
                  <p:cNvGrpSpPr/>
                  <p:nvPr/>
                </p:nvGrpSpPr>
                <p:grpSpPr>
                  <a:xfrm>
                    <a:off x="2527067" y="1662537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8F37A571-2A9C-4B62-942A-AD4038C71C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03" name="Rectangle 102">
                      <a:extLst>
                        <a:ext uri="{FF2B5EF4-FFF2-40B4-BE49-F238E27FC236}">
                          <a16:creationId xmlns:a16="http://schemas.microsoft.com/office/drawing/2014/main" id="{5917AC93-3892-4D41-B611-CE6E765EFF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5C3FFDE6-8A67-478A-88B2-60F5D7448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3F9607EC-B218-499A-9BC1-D1D981F7DF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</p:grpSp>
          </p:grpSp>
          <p:sp>
            <p:nvSpPr>
              <p:cNvPr id="95" name="Frame 94">
                <a:extLst>
                  <a:ext uri="{FF2B5EF4-FFF2-40B4-BE49-F238E27FC236}">
                    <a16:creationId xmlns:a16="http://schemas.microsoft.com/office/drawing/2014/main" id="{7C83CBCF-AC94-42B8-8098-0A2BDD943C5D}"/>
                  </a:ext>
                </a:extLst>
              </p:cNvPr>
              <p:cNvSpPr/>
              <p:nvPr/>
            </p:nvSpPr>
            <p:spPr>
              <a:xfrm>
                <a:off x="695354" y="1662537"/>
                <a:ext cx="5170506" cy="4688379"/>
              </a:xfrm>
              <a:prstGeom prst="frame">
                <a:avLst>
                  <a:gd name="adj1" fmla="val 4344"/>
                </a:avLst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4806D6A-C6B5-499F-98CD-B0122DC8BDCD}"/>
                </a:ext>
              </a:extLst>
            </p:cNvPr>
            <p:cNvGrpSpPr/>
            <p:nvPr/>
          </p:nvGrpSpPr>
          <p:grpSpPr>
            <a:xfrm>
              <a:off x="3943364" y="174657"/>
              <a:ext cx="5106942" cy="665018"/>
              <a:chOff x="6580753" y="1130532"/>
              <a:chExt cx="5106942" cy="665018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5CBED186-3C46-4AA3-8399-18A898B59812}"/>
                  </a:ext>
                </a:extLst>
              </p:cNvPr>
              <p:cNvGrpSpPr/>
              <p:nvPr/>
            </p:nvGrpSpPr>
            <p:grpSpPr>
              <a:xfrm>
                <a:off x="6747008" y="1479657"/>
                <a:ext cx="4817371" cy="182880"/>
                <a:chOff x="7464817" y="1479657"/>
                <a:chExt cx="4817371" cy="182880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BB03516E-3BFB-4194-ACA9-94CC5F07B605}"/>
                    </a:ext>
                  </a:extLst>
                </p:cNvPr>
                <p:cNvGrpSpPr/>
                <p:nvPr/>
              </p:nvGrpSpPr>
              <p:grpSpPr>
                <a:xfrm>
                  <a:off x="7464817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6501C6ED-3A29-42BD-A592-E5BDC020F2C0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66530E24-8CDB-4A11-ABBF-7DA2711DE3F3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C042019E-8400-42F6-9DB7-4F9DCCD0E435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7C4D0898-02E1-44F9-8288-4216B6AC6CFD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D563DE65-6FB7-41CC-A59B-114B7EA92C03}"/>
                    </a:ext>
                  </a:extLst>
                </p:cNvPr>
                <p:cNvGrpSpPr/>
                <p:nvPr/>
              </p:nvGrpSpPr>
              <p:grpSpPr>
                <a:xfrm>
                  <a:off x="8262839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A86B6D14-90BB-4B8F-B893-60A1B1FECFB4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337946A4-C0FF-42F5-ADDE-8B3179008BC1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51E6B4D3-4F9C-452C-8C21-6EAFDE519490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BE0C7F9-02E3-4297-9B9F-120A7439C125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2DE7BBF7-4DA3-4814-BB94-FED9679CAC54}"/>
                    </a:ext>
                  </a:extLst>
                </p:cNvPr>
                <p:cNvGrpSpPr/>
                <p:nvPr/>
              </p:nvGrpSpPr>
              <p:grpSpPr>
                <a:xfrm>
                  <a:off x="9065014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2D519302-1A88-41B9-B987-A766E4C0C6C8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2E0F399D-7CCF-43FE-997F-8A045FFDCD7C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25455D20-1A12-481E-8B8B-0F43D34872E0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AE70E6BE-EB1B-403A-9FCA-28D630A1E455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F1DBF15E-F473-4459-8D39-90237C7BEE0F}"/>
                    </a:ext>
                  </a:extLst>
                </p:cNvPr>
                <p:cNvGrpSpPr/>
                <p:nvPr/>
              </p:nvGrpSpPr>
              <p:grpSpPr>
                <a:xfrm>
                  <a:off x="9875659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791DA5D4-1E65-4B3B-B932-1E824843AA54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C23167C5-B429-4DB3-907A-766D8F26D8F3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6C644717-8D8C-4708-82D2-5067E2BEABBE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9D1EEEDB-D386-4DE4-BE93-44D10AD9591A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79D1344A-038D-4BA1-8B12-92DB95A4B861}"/>
                    </a:ext>
                  </a:extLst>
                </p:cNvPr>
                <p:cNvGrpSpPr/>
                <p:nvPr/>
              </p:nvGrpSpPr>
              <p:grpSpPr>
                <a:xfrm>
                  <a:off x="10673681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0AD27C58-24DD-4F5D-BA6F-73F8A5E0BE57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C94A6F6B-1A46-4410-858B-1FC2AD6D259C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E88C01E5-EBAC-4817-816B-6CB0D0D2CC47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5A826BA8-7DD7-45BC-8F1D-FF0C68A7CE85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B934438F-B2A1-4E95-ADE5-2490B6E303D8}"/>
                    </a:ext>
                  </a:extLst>
                </p:cNvPr>
                <p:cNvGrpSpPr/>
                <p:nvPr/>
              </p:nvGrpSpPr>
              <p:grpSpPr>
                <a:xfrm>
                  <a:off x="11475856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F6BD2626-FE33-4239-9E2E-8915996B27EB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8DF20A7C-2D0E-4094-ACA7-21EF80544639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DEF6E40D-12CB-4A97-A368-3C2F12B25190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234AFF01-0686-470D-9DAE-8A5E205E3E47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</p:grp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02CE02B-3631-4CAA-9AC9-1F7286A32CC9}"/>
                  </a:ext>
                </a:extLst>
              </p:cNvPr>
              <p:cNvSpPr/>
              <p:nvPr/>
            </p:nvSpPr>
            <p:spPr>
              <a:xfrm>
                <a:off x="6747008" y="1280159"/>
                <a:ext cx="4817371" cy="1828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/>
              </a:p>
            </p:txBody>
          </p:sp>
          <p:sp>
            <p:nvSpPr>
              <p:cNvPr id="63" name="Frame 62">
                <a:extLst>
                  <a:ext uri="{FF2B5EF4-FFF2-40B4-BE49-F238E27FC236}">
                    <a16:creationId xmlns:a16="http://schemas.microsoft.com/office/drawing/2014/main" id="{75EF545B-3E56-4327-AB3F-5614D24DA3F2}"/>
                  </a:ext>
                </a:extLst>
              </p:cNvPr>
              <p:cNvSpPr/>
              <p:nvPr/>
            </p:nvSpPr>
            <p:spPr>
              <a:xfrm>
                <a:off x="6580753" y="1130532"/>
                <a:ext cx="5106942" cy="665018"/>
              </a:xfrm>
              <a:prstGeom prst="frame">
                <a:avLst>
                  <a:gd name="adj1" fmla="val 22500"/>
                </a:avLst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6DE8B1-B5A1-4B24-BC6D-6E3BC72203B0}"/>
                </a:ext>
              </a:extLst>
            </p:cNvPr>
            <p:cNvGrpSpPr/>
            <p:nvPr/>
          </p:nvGrpSpPr>
          <p:grpSpPr>
            <a:xfrm rot="5400000">
              <a:off x="732459" y="3289623"/>
              <a:ext cx="5106942" cy="665018"/>
              <a:chOff x="6580753" y="1130532"/>
              <a:chExt cx="5106942" cy="66501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C4771E9-2440-4C41-BB4C-FF76DAC54061}"/>
                  </a:ext>
                </a:extLst>
              </p:cNvPr>
              <p:cNvGrpSpPr/>
              <p:nvPr/>
            </p:nvGrpSpPr>
            <p:grpSpPr>
              <a:xfrm>
                <a:off x="6747008" y="1479657"/>
                <a:ext cx="4817371" cy="182880"/>
                <a:chOff x="7464817" y="1479657"/>
                <a:chExt cx="4817371" cy="182880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9031D1F8-8F9F-427B-84F8-F37BFE4C3A3C}"/>
                    </a:ext>
                  </a:extLst>
                </p:cNvPr>
                <p:cNvGrpSpPr/>
                <p:nvPr/>
              </p:nvGrpSpPr>
              <p:grpSpPr>
                <a:xfrm>
                  <a:off x="7464817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74676B52-DF38-4AE5-8E3E-115DD4239C12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9D590B54-2FD5-40E0-B5A5-64C887FC15E6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39678678-4D8B-4EC1-A065-11B661F7B40D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9D1F1BE4-D908-44A9-949E-40121A0D710E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5C955FE-D76F-48C1-B34D-D001C7A35258}"/>
                    </a:ext>
                  </a:extLst>
                </p:cNvPr>
                <p:cNvGrpSpPr/>
                <p:nvPr/>
              </p:nvGrpSpPr>
              <p:grpSpPr>
                <a:xfrm>
                  <a:off x="8262839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3F7C6F85-7B06-4B6E-BF52-55FF88279C88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150C7C0B-EB07-41AF-A0C7-E80384676BE9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66C93E2E-6ED8-43EC-9E0A-A8A7C392ED88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7FBBAA40-248A-4257-8E24-6179C0D6529B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95BB969A-971F-4626-B1DC-8F088D4431D7}"/>
                    </a:ext>
                  </a:extLst>
                </p:cNvPr>
                <p:cNvGrpSpPr/>
                <p:nvPr/>
              </p:nvGrpSpPr>
              <p:grpSpPr>
                <a:xfrm>
                  <a:off x="9065014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AE38D231-3464-4830-88FE-7D11E63E2118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B5922A69-B582-4036-9BC2-534E244009C5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4001DDDD-7399-4375-B570-AEFE679663D9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41587050-CF93-4A1C-B665-C63EDD397FAA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5A21F1CB-6E8D-4301-B189-A8B78B3E2E95}"/>
                    </a:ext>
                  </a:extLst>
                </p:cNvPr>
                <p:cNvGrpSpPr/>
                <p:nvPr/>
              </p:nvGrpSpPr>
              <p:grpSpPr>
                <a:xfrm>
                  <a:off x="9875659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E4AE27C6-5517-4251-9261-3DC81F7520CA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7DC74503-B99D-4271-A2B5-20BE317260F9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290A1BFB-5053-46C4-A46D-2B53C80904F6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DF4CDDD-2E1D-4AE0-9AC2-80AC57A7CA5C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941035FF-E513-4172-8578-7A6B676A966D}"/>
                    </a:ext>
                  </a:extLst>
                </p:cNvPr>
                <p:cNvGrpSpPr/>
                <p:nvPr/>
              </p:nvGrpSpPr>
              <p:grpSpPr>
                <a:xfrm>
                  <a:off x="10673681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0C6929D5-38B0-4199-9C44-70C5D4E834FF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C36D1367-A0F9-4C77-A4E9-D415B9258011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900CF336-B9C4-4B1F-9F64-67A28A670F78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50D3CAD-D473-47B1-868D-F8B921638D33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134499A7-2F25-4C24-A780-22F6F58A1735}"/>
                    </a:ext>
                  </a:extLst>
                </p:cNvPr>
                <p:cNvGrpSpPr/>
                <p:nvPr/>
              </p:nvGrpSpPr>
              <p:grpSpPr>
                <a:xfrm>
                  <a:off x="11475856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404439B3-640D-4C84-96AE-7E33DC43122D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EE27C155-7BCA-4C24-A5C1-D779D65D3A35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F9C9E251-2274-4403-8DE5-4E6AB18F0BEC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5C35E4A-12D6-4647-B4A7-BDB3D8AD8DCA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38E2F1A-C281-42ED-928D-91B2DC2D4B21}"/>
                  </a:ext>
                </a:extLst>
              </p:cNvPr>
              <p:cNvSpPr/>
              <p:nvPr/>
            </p:nvSpPr>
            <p:spPr>
              <a:xfrm>
                <a:off x="6747008" y="1280159"/>
                <a:ext cx="4817371" cy="1828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/>
              </a:p>
            </p:txBody>
          </p:sp>
          <p:sp>
            <p:nvSpPr>
              <p:cNvPr id="30" name="Frame 29">
                <a:extLst>
                  <a:ext uri="{FF2B5EF4-FFF2-40B4-BE49-F238E27FC236}">
                    <a16:creationId xmlns:a16="http://schemas.microsoft.com/office/drawing/2014/main" id="{A22F8D14-9EFC-4B7D-A3CF-220751E5BFE9}"/>
                  </a:ext>
                </a:extLst>
              </p:cNvPr>
              <p:cNvSpPr/>
              <p:nvPr/>
            </p:nvSpPr>
            <p:spPr>
              <a:xfrm>
                <a:off x="6580753" y="1130532"/>
                <a:ext cx="5106942" cy="665018"/>
              </a:xfrm>
              <a:prstGeom prst="frame">
                <a:avLst>
                  <a:gd name="adj1" fmla="val 22500"/>
                </a:avLst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4A10E5A-90C6-47C2-A8C3-8310CEBD06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58140" y="1299917"/>
              <a:ext cx="1035985" cy="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FDD2EC5-9303-4E47-B3E8-49F5404566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5942" y="5952536"/>
              <a:ext cx="122826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9DA45E2-0B9D-46F8-B983-AB3B1B28BF55}"/>
                </a:ext>
              </a:extLst>
            </p:cNvPr>
            <p:cNvCxnSpPr>
              <a:cxnSpLocks/>
            </p:cNvCxnSpPr>
            <p:nvPr/>
          </p:nvCxnSpPr>
          <p:spPr>
            <a:xfrm>
              <a:off x="9285832" y="1299917"/>
              <a:ext cx="0" cy="4652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4A4201-3B96-4E49-819E-64F8D4E8D4E9}"/>
                </a:ext>
              </a:extLst>
            </p:cNvPr>
            <p:cNvSpPr txBox="1"/>
            <p:nvPr/>
          </p:nvSpPr>
          <p:spPr>
            <a:xfrm>
              <a:off x="9402218" y="3336463"/>
              <a:ext cx="1015485" cy="613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5cm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323E2B5-45E4-45E4-9E42-F0C3EA7949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4317" y="1230411"/>
              <a:ext cx="802118" cy="450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8A9E957-DC5A-4A51-B5B1-F0CB092C58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19607" y="1400869"/>
              <a:ext cx="802118" cy="450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C29517D-7E6B-4D15-A490-E7C0CA7AAA30}"/>
                </a:ext>
              </a:extLst>
            </p:cNvPr>
            <p:cNvCxnSpPr/>
            <p:nvPr/>
          </p:nvCxnSpPr>
          <p:spPr>
            <a:xfrm flipV="1">
              <a:off x="2517073" y="1434423"/>
              <a:ext cx="0" cy="3763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59E74E4-EBFE-4371-9C8D-5499357BA3B4}"/>
                </a:ext>
              </a:extLst>
            </p:cNvPr>
            <p:cNvCxnSpPr/>
            <p:nvPr/>
          </p:nvCxnSpPr>
          <p:spPr>
            <a:xfrm>
              <a:off x="2517074" y="686282"/>
              <a:ext cx="0" cy="5637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5B43143-3021-4475-B94B-9BAB9E439CE2}"/>
                    </a:ext>
                  </a:extLst>
                </p:cNvPr>
                <p:cNvSpPr txBox="1"/>
                <p:nvPr/>
              </p:nvSpPr>
              <p:spPr>
                <a:xfrm>
                  <a:off x="1169999" y="1072845"/>
                  <a:ext cx="1397419" cy="6135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50" dirty="0"/>
                    <a:t>250</a:t>
                  </a:r>
                  <a14:m>
                    <m:oMath xmlns:m="http://schemas.openxmlformats.org/officeDocument/2006/math">
                      <m:r>
                        <a:rPr lang="en-GB" sz="1050" i="1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GB" sz="1050" dirty="0"/>
                    <a:t>m</a:t>
                  </a:r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F5B43143-3021-4475-B94B-9BAB9E439C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9999" y="1072845"/>
                  <a:ext cx="1397419" cy="613508"/>
                </a:xfrm>
                <a:prstGeom prst="rect">
                  <a:avLst/>
                </a:prstGeom>
                <a:blipFill>
                  <a:blip r:embed="rId3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8DBDCAB-C1CB-4C69-BE69-E10F30C8B0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0155" y="5815452"/>
              <a:ext cx="0" cy="75540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9CAC576-11E5-4903-9C64-CF96367D37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8525" y="5773254"/>
              <a:ext cx="0" cy="79759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DBA0484-2C04-4B78-AAF7-E49C0B4748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8525" y="6339626"/>
              <a:ext cx="472163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752376-ED67-45DC-9E7C-86EA5242A91F}"/>
                </a:ext>
              </a:extLst>
            </p:cNvPr>
            <p:cNvSpPr txBox="1"/>
            <p:nvPr/>
          </p:nvSpPr>
          <p:spPr>
            <a:xfrm>
              <a:off x="5812329" y="6386188"/>
              <a:ext cx="1015485" cy="613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5cm</a:t>
              </a:r>
            </a:p>
          </p:txBody>
        </p:sp>
      </p:grpSp>
      <p:sp>
        <p:nvSpPr>
          <p:cNvPr id="144" name="Rectangle 143"/>
          <p:cNvSpPr/>
          <p:nvPr/>
        </p:nvSpPr>
        <p:spPr>
          <a:xfrm>
            <a:off x="6566959" y="782846"/>
            <a:ext cx="53040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SciWire</a:t>
            </a:r>
            <a:r>
              <a:rPr lang="en-GB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Scintillating fibre detector for low-energy ion beams.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Energy measurement.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Intensity profile.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Plane made of fibres arranged in two layers perpendicular to each 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kern="0" dirty="0"/>
              <a:t>Detector consists of multiple planes.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kern="0" dirty="0"/>
              <a:t>Scintillation light from all planes is read out from one side for each orientation.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kern="0" dirty="0"/>
              <a:t>Currently early stage prototypes exist</a:t>
            </a:r>
          </a:p>
        </p:txBody>
      </p:sp>
    </p:spTree>
    <p:extLst>
      <p:ext uri="{BB962C8B-B14F-4D97-AF65-F5344CB8AC3E}">
        <p14:creationId xmlns:p14="http://schemas.microsoft.com/office/powerpoint/2010/main" val="3396282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0095" y="11654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FFA Instrumentation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2898" y="788274"/>
            <a:ext cx="4383405" cy="4091940"/>
            <a:chOff x="541020" y="1038245"/>
            <a:chExt cx="4383405" cy="4091940"/>
          </a:xfrm>
        </p:grpSpPr>
        <p:grpSp>
          <p:nvGrpSpPr>
            <p:cNvPr id="13" name="Group 12"/>
            <p:cNvGrpSpPr/>
            <p:nvPr/>
          </p:nvGrpSpPr>
          <p:grpSpPr>
            <a:xfrm>
              <a:off x="541020" y="1038245"/>
              <a:ext cx="4383405" cy="4091940"/>
              <a:chOff x="541020" y="1038245"/>
              <a:chExt cx="4383405" cy="409194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020" y="1038245"/>
                <a:ext cx="4383405" cy="409194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657486" y="2068770"/>
                <a:ext cx="215047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rgbClr val="0070C0"/>
                    </a:solidFill>
                  </a:rPr>
                  <a:t>KURNS FFA main ring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7146" y="2847220"/>
              <a:ext cx="2351151" cy="78581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871" y="788273"/>
            <a:ext cx="2538413" cy="3324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886" y="898356"/>
            <a:ext cx="2319338" cy="33099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03223" y="6265961"/>
            <a:ext cx="6749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メイリオ"/>
              </a:rPr>
              <a:t>KURNS = Institute for Integrated Radiation and Nuclear Science, Kyoto University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0765" y="4420273"/>
            <a:ext cx="593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Would be useful to understand beam pickup response in more </a:t>
            </a:r>
            <a:r>
              <a:rPr lang="en-GB" dirty="0" smtClean="0">
                <a:solidFill>
                  <a:srgbClr val="0070C0"/>
                </a:solidFill>
              </a:rPr>
              <a:t>detail, e.g. using CST </a:t>
            </a:r>
            <a:r>
              <a:rPr lang="en-GB" dirty="0">
                <a:solidFill>
                  <a:srgbClr val="0070C0"/>
                </a:solidFill>
              </a:rPr>
              <a:t>Particle </a:t>
            </a:r>
            <a:r>
              <a:rPr lang="en-GB" dirty="0" smtClean="0">
                <a:solidFill>
                  <a:srgbClr val="0070C0"/>
                </a:solidFill>
              </a:rPr>
              <a:t>Studio</a:t>
            </a:r>
            <a:endParaRPr lang="en-GB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CERN, Kyoto </a:t>
            </a:r>
            <a:r>
              <a:rPr lang="en-GB" dirty="0">
                <a:solidFill>
                  <a:srgbClr val="0070C0"/>
                </a:solidFill>
              </a:rPr>
              <a:t>willing to collaborate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681" y="5114023"/>
            <a:ext cx="4515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 smtClean="0"/>
              <a:t>LhARA</a:t>
            </a:r>
            <a:r>
              <a:rPr lang="en-GB" sz="1600" b="1" dirty="0" smtClean="0"/>
              <a:t>:</a:t>
            </a: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Beam position measured at injection and extraction septa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Position measurement at least every second cell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3215-1437-466F-A858-95A05D6CE6E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010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13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01557" y="301557"/>
            <a:ext cx="6441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How to characterise the Bragg peak in a patient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557" y="808791"/>
            <a:ext cx="74319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Secondary gammas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Inelastic interactions of protons =&gt; prompt gammas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Prompt gammas used to reconstruct Bragg peak position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Photon energy 4-10 MeV makes detectors challenging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Positron Emission Tomography (PET)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Target nuclei fragmentation (protons) or projectile fragmentation (ions)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Leaves a footprint of radioactive nuclei, some of which can be measured using a PET scanner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Proton- or ion- acoustic imaging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Next slide !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70C0"/>
              </a:solidFill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57" y="3996751"/>
            <a:ext cx="7334060" cy="2124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661" y="532389"/>
            <a:ext cx="3212870" cy="3779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71268" y="4458814"/>
            <a:ext cx="2821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GB" dirty="0"/>
              <a:t>Treatment plan</a:t>
            </a:r>
          </a:p>
          <a:p>
            <a:pPr marL="342900" indent="-342900">
              <a:buAutoNum type="alphaLcParenR"/>
            </a:pPr>
            <a:r>
              <a:rPr lang="en-GB" dirty="0"/>
              <a:t>MC from treatment plan</a:t>
            </a:r>
          </a:p>
          <a:p>
            <a:pPr marL="342900" indent="-342900">
              <a:buAutoNum type="alphaLcParenR"/>
            </a:pPr>
            <a:r>
              <a:rPr lang="en-GB" dirty="0"/>
              <a:t>PET signal from MC</a:t>
            </a:r>
          </a:p>
          <a:p>
            <a:pPr marL="342900" indent="-342900">
              <a:buAutoNum type="alphaLcParenR"/>
            </a:pPr>
            <a:r>
              <a:rPr lang="en-GB" dirty="0"/>
              <a:t>Measured PET signal</a:t>
            </a:r>
          </a:p>
        </p:txBody>
      </p:sp>
    </p:spTree>
    <p:extLst>
      <p:ext uri="{BB962C8B-B14F-4D97-AF65-F5344CB8AC3E}">
        <p14:creationId xmlns:p14="http://schemas.microsoft.com/office/powerpoint/2010/main" val="3299511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109" y="304800"/>
            <a:ext cx="2906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rgbClr val="0070C0"/>
                </a:solidFill>
              </a:rPr>
              <a:t>Ionoacoustic</a:t>
            </a:r>
            <a:r>
              <a:rPr lang="en-GB" sz="2000" b="1" dirty="0">
                <a:solidFill>
                  <a:srgbClr val="0070C0"/>
                </a:solidFill>
              </a:rPr>
              <a:t> Tomography</a:t>
            </a:r>
          </a:p>
        </p:txBody>
      </p:sp>
      <p:sp>
        <p:nvSpPr>
          <p:cNvPr id="3" name="Rectangle 2"/>
          <p:cNvSpPr/>
          <p:nvPr/>
        </p:nvSpPr>
        <p:spPr>
          <a:xfrm>
            <a:off x="640554" y="6156354"/>
            <a:ext cx="9273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ThvvrhMinionPro-Regular"/>
              </a:rPr>
              <a:t>Kellnberger</a:t>
            </a:r>
            <a:r>
              <a:rPr lang="en-US" sz="1200" dirty="0">
                <a:latin typeface="ThvvrhMinionPro-Regular"/>
              </a:rPr>
              <a:t>, S. </a:t>
            </a:r>
            <a:r>
              <a:rPr lang="en-US" sz="1200" i="1" dirty="0">
                <a:latin typeface="VjlchmMinionPro-It"/>
              </a:rPr>
              <a:t>et al. </a:t>
            </a:r>
            <a:r>
              <a:rPr lang="en-US" sz="1200" dirty="0" err="1">
                <a:latin typeface="ThvvrhMinionPro-Regular"/>
              </a:rPr>
              <a:t>Ionoacoustic</a:t>
            </a:r>
            <a:r>
              <a:rPr lang="en-US" sz="1200" dirty="0">
                <a:latin typeface="ThvvrhMinionPro-Regular"/>
              </a:rPr>
              <a:t> tomography of the proton Bragg peak in combination</a:t>
            </a:r>
          </a:p>
          <a:p>
            <a:r>
              <a:rPr lang="en-US" sz="1200" dirty="0">
                <a:latin typeface="ThvvrhMinionPro-Regular"/>
              </a:rPr>
              <a:t>with ultrasound and optoacoustic imaging. </a:t>
            </a:r>
            <a:r>
              <a:rPr lang="en-US" sz="1200" i="1" dirty="0">
                <a:latin typeface="VjlchmMinionPro-It"/>
              </a:rPr>
              <a:t>Sci. Rep. </a:t>
            </a:r>
            <a:r>
              <a:rPr lang="en-US" sz="1200" b="1" dirty="0">
                <a:latin typeface="WykklbMinionPro-Bold"/>
              </a:rPr>
              <a:t>6</a:t>
            </a:r>
            <a:r>
              <a:rPr lang="en-US" sz="1200" dirty="0">
                <a:latin typeface="ThvvrhMinionPro-Regular"/>
              </a:rPr>
              <a:t>, 29305; </a:t>
            </a:r>
            <a:r>
              <a:rPr lang="en-US" sz="1200" dirty="0" err="1">
                <a:latin typeface="ThvvrhMinionPro-Regular"/>
              </a:rPr>
              <a:t>doi</a:t>
            </a:r>
            <a:r>
              <a:rPr lang="en-US" sz="1200" dirty="0">
                <a:latin typeface="ThvvrhMinionPro-Regular"/>
              </a:rPr>
              <a:t>: 10.1038/srep29305 (2016).</a:t>
            </a:r>
            <a:endParaRPr lang="en-GB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502" y="663981"/>
            <a:ext cx="8898255" cy="3557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4205" y="4220716"/>
            <a:ext cx="69102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200ns </a:t>
            </a:r>
            <a:r>
              <a:rPr lang="en-GB" sz="1600" b="1" dirty="0"/>
              <a:t>pulsed</a:t>
            </a:r>
            <a:r>
              <a:rPr lang="en-GB" sz="1600" dirty="0"/>
              <a:t> beam incident on water phantom (tandem </a:t>
            </a:r>
            <a:r>
              <a:rPr lang="en-GB" sz="1600" dirty="0" err="1"/>
              <a:t>VdG</a:t>
            </a:r>
            <a:r>
              <a:rPr lang="en-GB" sz="1600" dirty="0"/>
              <a:t> Munich)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Localised temperature jump =&gt; expansion =&gt; acoustic wave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64-element ultrasound transducer array used to reconstruct Bragg peak in 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Complementary with hospital ultrasound scanners =&gt; anatomy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Also complementary with optoacoustic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70C0"/>
                </a:solidFill>
              </a:rPr>
              <a:t>Intention is to use </a:t>
            </a:r>
            <a:r>
              <a:rPr lang="en-GB" sz="1600" b="1" i="1" dirty="0">
                <a:solidFill>
                  <a:srgbClr val="0070C0"/>
                </a:solidFill>
              </a:rPr>
              <a:t>in vivo </a:t>
            </a:r>
            <a:r>
              <a:rPr lang="en-GB" sz="1600" b="1" dirty="0">
                <a:solidFill>
                  <a:srgbClr val="0070C0"/>
                </a:solidFill>
              </a:rPr>
              <a:t>in certain cancers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3044" y="5116787"/>
            <a:ext cx="46961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</a:rPr>
              <a:t>Ion interaction simulated in GEANT4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</a:rPr>
              <a:t>Acoustic simulation using k-Wave (</a:t>
            </a:r>
            <a:r>
              <a:rPr lang="en-GB" sz="1600" dirty="0" err="1">
                <a:solidFill>
                  <a:srgbClr val="0070C0"/>
                </a:solidFill>
              </a:rPr>
              <a:t>Matlab</a:t>
            </a:r>
            <a:r>
              <a:rPr lang="en-GB" sz="1600" dirty="0">
                <a:solidFill>
                  <a:srgbClr val="0070C0"/>
                </a:solidFill>
              </a:rPr>
              <a:t> Toolbox)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</a:rPr>
              <a:t>Diffraction limit 0.2-0.3mm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4843" y="5933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86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822" y="1413500"/>
            <a:ext cx="11443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LhARA</a:t>
            </a:r>
            <a:r>
              <a:rPr lang="en-GB" dirty="0"/>
              <a:t> encompasses  a huge range of technological innovations in the support of a new understanding of radiobiology.</a:t>
            </a:r>
          </a:p>
          <a:p>
            <a:endParaRPr lang="en-GB" dirty="0"/>
          </a:p>
          <a:p>
            <a:r>
              <a:rPr lang="en-GB" dirty="0"/>
              <a:t>It is a young collaboration with roles becoming more clearly defined; a </a:t>
            </a:r>
            <a:r>
              <a:rPr lang="en-GB" dirty="0" err="1"/>
              <a:t>LhARA</a:t>
            </a:r>
            <a:r>
              <a:rPr lang="en-GB" dirty="0"/>
              <a:t> student would have numerous opportunities for involvement and a choice of areas to suit their own interests.</a:t>
            </a:r>
          </a:p>
          <a:p>
            <a:endParaRPr lang="en-GB" dirty="0"/>
          </a:p>
          <a:p>
            <a:r>
              <a:rPr lang="en-GB" dirty="0">
                <a:solidFill>
                  <a:srgbClr val="0070C0"/>
                </a:solidFill>
              </a:rPr>
              <a:t>Not to mention the opportunities for travel and collaboration….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168" y="3649257"/>
            <a:ext cx="3333750" cy="857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44" y="3648419"/>
            <a:ext cx="1562100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784" y="4771837"/>
            <a:ext cx="1407319" cy="1328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786" y="3506041"/>
            <a:ext cx="4937760" cy="11701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2200" y="5300175"/>
            <a:ext cx="6027420" cy="784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351" y="5218260"/>
            <a:ext cx="2466975" cy="866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6327" y="86690"/>
            <a:ext cx="3806190" cy="139827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15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345169" y="3272184"/>
            <a:ext cx="89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Geneva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24265" y="3255381"/>
            <a:ext cx="715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Kyoto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289438" y="3247251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Vienna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93431" y="6169580"/>
            <a:ext cx="672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Pavia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40666" y="6146446"/>
            <a:ext cx="1210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Heidelberg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681404" y="6181239"/>
            <a:ext cx="631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Paris</a:t>
            </a:r>
          </a:p>
        </p:txBody>
      </p:sp>
    </p:spTree>
    <p:extLst>
      <p:ext uri="{BB962C8B-B14F-4D97-AF65-F5344CB8AC3E}">
        <p14:creationId xmlns:p14="http://schemas.microsoft.com/office/powerpoint/2010/main" val="2313607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4374" y="2509737"/>
            <a:ext cx="130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Spare Slides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755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DCAE5-2A5B-4CE2-902E-7D0403273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Ion therapy challenges – accelerator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4B981-571C-40CE-8D76-283FFC9588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Cyclotrons deliver beams at final, single energy.</a:t>
            </a:r>
          </a:p>
          <a:p>
            <a:r>
              <a:rPr lang="en-GB" dirty="0"/>
              <a:t>Degraders used to decrease beam energy, cause scattering, produce radiation.</a:t>
            </a:r>
          </a:p>
          <a:p>
            <a:r>
              <a:rPr lang="en-GB" dirty="0"/>
              <a:t>Low energy injection of cyclotrons limits beam current due to space charge.</a:t>
            </a:r>
          </a:p>
          <a:p>
            <a:r>
              <a:rPr lang="en-GB" dirty="0"/>
              <a:t>Cyclotrons one ion species.</a:t>
            </a:r>
          </a:p>
          <a:p>
            <a:r>
              <a:rPr lang="en-GB" dirty="0"/>
              <a:t>Synchrotrons can accelerate multiple ion species but larger and more costly.</a:t>
            </a:r>
          </a:p>
          <a:p>
            <a:r>
              <a:rPr lang="en-GB" dirty="0"/>
              <a:t>Gantries, significant cost of the accelerator facility.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84437-4A82-4B62-8E7D-5793270AF2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err="1"/>
              <a:t>MedAustron</a:t>
            </a:r>
            <a:r>
              <a:rPr lang="en-GB" dirty="0"/>
              <a:t> p and C synchrotron: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Varian proton gantry:</a:t>
            </a:r>
          </a:p>
        </p:txBody>
      </p:sp>
      <p:pic>
        <p:nvPicPr>
          <p:cNvPr id="5" name="Picture 4" descr="A picture containing indoor, white, sitting, small&#10;&#10;Description automatically generated">
            <a:extLst>
              <a:ext uri="{FF2B5EF4-FFF2-40B4-BE49-F238E27FC236}">
                <a16:creationId xmlns:a16="http://schemas.microsoft.com/office/drawing/2014/main" id="{6310F45C-1B59-4D0B-9B46-8309E9F73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603" y="4444990"/>
            <a:ext cx="3087331" cy="2051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2BDB37-E4B6-4D65-80D1-8D5931127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602" y="1877210"/>
            <a:ext cx="3792126" cy="2224097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4681BF4-2F9A-4E1C-9AD0-1069EFFE9D28}"/>
              </a:ext>
            </a:extLst>
          </p:cNvPr>
          <p:cNvSpPr txBox="1">
            <a:spLocks/>
          </p:cNvSpPr>
          <p:nvPr/>
        </p:nvSpPr>
        <p:spPr>
          <a:xfrm>
            <a:off x="8300128" y="649436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A1DC3ABC-92C2-B748-ABF3-8546144348B4}" type="slidenum">
              <a:rPr lang="en-US" sz="1600"/>
              <a:pPr algn="r"/>
              <a:t>17</a:t>
            </a:fld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345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991D93-6BEF-4102-AEBA-A9D0BEAB6412}"/>
              </a:ext>
            </a:extLst>
          </p:cNvPr>
          <p:cNvSpPr/>
          <p:nvPr/>
        </p:nvSpPr>
        <p:spPr>
          <a:xfrm>
            <a:off x="6096001" y="115888"/>
            <a:ext cx="4764597" cy="2509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819FA-0DD6-4619-896D-26876AFAF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98" y="75687"/>
            <a:ext cx="10515600" cy="711646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Radiobiology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47453-9C9E-4B19-9570-630372B45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104" y="970108"/>
            <a:ext cx="5291621" cy="5135563"/>
          </a:xfrm>
        </p:spPr>
        <p:txBody>
          <a:bodyPr>
            <a:normAutofit/>
          </a:bodyPr>
          <a:lstStyle/>
          <a:p>
            <a:r>
              <a:rPr lang="en-GB" sz="2000" dirty="0"/>
              <a:t>Biological effects of a given dose of radiation depend on the type of radiation (and other factors).</a:t>
            </a:r>
          </a:p>
          <a:p>
            <a:r>
              <a:rPr lang="en-GB" sz="2000" dirty="0"/>
              <a:t>Radiobiological effectiveness (RBE) is ratio of effectiveness cf. photons.</a:t>
            </a:r>
          </a:p>
          <a:p>
            <a:r>
              <a:rPr lang="en-GB" sz="2000" dirty="0"/>
              <a:t>Typically, constant RBE = 1.1 used for planning proton therapy.</a:t>
            </a:r>
          </a:p>
          <a:p>
            <a:r>
              <a:rPr lang="en-GB" sz="2000" dirty="0"/>
              <a:t>For carbon ions, RBE typically above about 2.25. </a:t>
            </a:r>
          </a:p>
          <a:p>
            <a:r>
              <a:rPr lang="en-GB" sz="2000" dirty="0"/>
              <a:t>Systematic studies needed to improve  data and understanding of underlying radiation damage mechanisms.</a:t>
            </a:r>
          </a:p>
          <a:p>
            <a:r>
              <a:rPr lang="en-GB" sz="2000" dirty="0"/>
              <a:t>Important for planning of proton  and ion treatments.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DC89E99-C5A0-4628-9129-0DC38875BC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3" y="115819"/>
            <a:ext cx="3530192" cy="25994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56C5ED-3DBC-49D4-868F-2E0558F4616F}"/>
              </a:ext>
            </a:extLst>
          </p:cNvPr>
          <p:cNvSpPr/>
          <p:nvPr/>
        </p:nvSpPr>
        <p:spPr>
          <a:xfrm>
            <a:off x="6748594" y="2665877"/>
            <a:ext cx="3949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Experimental proton RBE values relative to </a:t>
            </a:r>
            <a:r>
              <a:rPr lang="en-GB" sz="1400" baseline="30000" dirty="0"/>
              <a:t>60</a:t>
            </a:r>
            <a:r>
              <a:rPr lang="en-GB" sz="1400" dirty="0"/>
              <a:t>Co.</a:t>
            </a:r>
          </a:p>
          <a:p>
            <a:r>
              <a:rPr lang="en-GB" sz="1400" dirty="0" err="1"/>
              <a:t>Paganetti</a:t>
            </a:r>
            <a:r>
              <a:rPr lang="en-GB" sz="1400" dirty="0"/>
              <a:t> H </a:t>
            </a:r>
            <a:r>
              <a:rPr lang="en-GB" sz="1400" i="1" dirty="0"/>
              <a:t>et al</a:t>
            </a:r>
            <a:r>
              <a:rPr lang="en-GB" sz="1400" dirty="0"/>
              <a:t>. 2002 </a:t>
            </a:r>
            <a:r>
              <a:rPr lang="en-GB" sz="1400" i="1" dirty="0"/>
              <a:t>Relative biological effectiveness (RBE) values for proton beam therapy</a:t>
            </a:r>
            <a:r>
              <a:rPr lang="en-GB" sz="1400" dirty="0"/>
              <a:t> Int. J. </a:t>
            </a:r>
            <a:r>
              <a:rPr lang="en-GB" sz="1400" dirty="0" err="1"/>
              <a:t>Radiat</a:t>
            </a:r>
            <a:r>
              <a:rPr lang="en-GB" sz="1400" dirty="0"/>
              <a:t>. Oncol. Biol. Phys. </a:t>
            </a:r>
            <a:r>
              <a:rPr lang="en-GB" sz="1400" b="1" dirty="0"/>
              <a:t>53</a:t>
            </a:r>
            <a:r>
              <a:rPr lang="en-GB" sz="1400" dirty="0"/>
              <a:t> 407–21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4AFADD-A461-40AB-A032-EBDBF20BF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923" y="3770241"/>
            <a:ext cx="3949467" cy="3019387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6B4CA52-333B-4899-9490-0F710AD25502}"/>
              </a:ext>
            </a:extLst>
          </p:cNvPr>
          <p:cNvSpPr txBox="1">
            <a:spLocks/>
          </p:cNvSpPr>
          <p:nvPr/>
        </p:nvSpPr>
        <p:spPr>
          <a:xfrm>
            <a:off x="8300128" y="649436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6585" y="6344110"/>
            <a:ext cx="2743200" cy="365125"/>
          </a:xfrm>
        </p:spPr>
        <p:txBody>
          <a:bodyPr/>
          <a:lstStyle/>
          <a:p>
            <a:fld id="{048B7E07-A076-4BD3-A0E4-FA55F7DBE5EF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1828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E4C080-CFC2-FD44-AA4A-05C64DEF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19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FAEC39-1937-FF4C-875B-5838123F0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1631950"/>
            <a:ext cx="50800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35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DC3071-BB10-714C-ADA3-080EEAA7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124BF-F56B-2F40-BBC1-79BE73818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25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999BE-3EA7-4B8F-8E29-522E7D013A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9375" y="828303"/>
            <a:ext cx="6101422" cy="5850638"/>
          </a:xfrm>
          <a:noFill/>
        </p:spPr>
        <p:txBody>
          <a:bodyPr>
            <a:normAutofit/>
          </a:bodyPr>
          <a:lstStyle/>
          <a:p>
            <a:r>
              <a:rPr lang="en-US" sz="1900" dirty="0"/>
              <a:t>Material budget determines required beam energy.</a:t>
            </a:r>
          </a:p>
          <a:p>
            <a:pPr lvl="1"/>
            <a:r>
              <a:rPr lang="en-US" sz="1900" dirty="0"/>
              <a:t>More material increases cost of laser.</a:t>
            </a:r>
          </a:p>
          <a:p>
            <a:pPr lvl="1"/>
            <a:r>
              <a:rPr lang="en-US" sz="1900" dirty="0"/>
              <a:t>Consider cell sample containers.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800" dirty="0"/>
              <a:t>Energy deposition and dose calculation very important for the design of the end station.</a:t>
            </a:r>
          </a:p>
          <a:p>
            <a:pPr lvl="1"/>
            <a:r>
              <a:rPr lang="en-US" sz="1800" dirty="0"/>
              <a:t>Want the Bragg peak in the cell layer.</a:t>
            </a:r>
          </a:p>
          <a:p>
            <a:pPr lvl="1"/>
            <a:r>
              <a:rPr lang="en-US" sz="1800" dirty="0"/>
              <a:t>Ensure efficient delivery of dose to the cells (i.e. minimize the time needed to irradiate a sample). </a:t>
            </a:r>
          </a:p>
          <a:p>
            <a:pPr lvl="1"/>
            <a:r>
              <a:rPr lang="en-US" sz="1800" dirty="0"/>
              <a:t>Dose verification.</a:t>
            </a:r>
          </a:p>
          <a:p>
            <a:pPr lvl="1"/>
            <a:r>
              <a:rPr lang="en-US" sz="1800" dirty="0"/>
              <a:t>Simulations =&gt; 15 MeV is sufficient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B9BD1-DBD0-4D25-A932-6DF4484B5856}"/>
              </a:ext>
            </a:extLst>
          </p:cNvPr>
          <p:cNvSpPr txBox="1"/>
          <p:nvPr/>
        </p:nvSpPr>
        <p:spPr>
          <a:xfrm>
            <a:off x="9272856" y="5240606"/>
            <a:ext cx="1943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0.075 mm vacuum window.</a:t>
            </a:r>
          </a:p>
          <a:p>
            <a:endParaRPr lang="en-GB" i="1" dirty="0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3BA864DE-56EE-4B67-BF16-DC38D7727F56}"/>
              </a:ext>
            </a:extLst>
          </p:cNvPr>
          <p:cNvSpPr/>
          <p:nvPr/>
        </p:nvSpPr>
        <p:spPr bwMode="auto">
          <a:xfrm>
            <a:off x="8074152" y="5272878"/>
            <a:ext cx="256032" cy="806440"/>
          </a:xfrm>
          <a:prstGeom prst="upArrow">
            <a:avLst/>
          </a:prstGeom>
          <a:solidFill>
            <a:srgbClr val="0062A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200">
              <a:latin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9015A-5A6F-4161-A766-1498FD195463}"/>
              </a:ext>
            </a:extLst>
          </p:cNvPr>
          <p:cNvSpPr txBox="1"/>
          <p:nvPr/>
        </p:nvSpPr>
        <p:spPr>
          <a:xfrm>
            <a:off x="7817392" y="6099333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62AC"/>
                </a:solidFill>
              </a:rPr>
              <a:t>beam</a:t>
            </a:r>
            <a:endParaRPr lang="en-GB" sz="2000" dirty="0">
              <a:solidFill>
                <a:srgbClr val="0062A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2F8248-4D50-4132-B31B-7B451BC07BE6}"/>
              </a:ext>
            </a:extLst>
          </p:cNvPr>
          <p:cNvSpPr/>
          <p:nvPr/>
        </p:nvSpPr>
        <p:spPr>
          <a:xfrm>
            <a:off x="9333491" y="859928"/>
            <a:ext cx="2196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15 mm cell nutrient</a:t>
            </a:r>
          </a:p>
          <a:p>
            <a:r>
              <a:rPr lang="en-US" dirty="0"/>
              <a:t>solution.</a:t>
            </a:r>
            <a:endParaRPr lang="en-US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086A15-BA5A-46E3-A810-7D6F0A84BD69}"/>
              </a:ext>
            </a:extLst>
          </p:cNvPr>
          <p:cNvSpPr/>
          <p:nvPr/>
        </p:nvSpPr>
        <p:spPr>
          <a:xfrm>
            <a:off x="9333491" y="1617396"/>
            <a:ext cx="2196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0.03</a:t>
            </a:r>
            <a:r>
              <a:rPr lang="en-GB" dirty="0"/>
              <a:t> mm cell layer.</a:t>
            </a:r>
          </a:p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7333FD-40AB-4D9E-ABFA-9799A4CE88E9}"/>
              </a:ext>
            </a:extLst>
          </p:cNvPr>
          <p:cNvSpPr/>
          <p:nvPr/>
        </p:nvSpPr>
        <p:spPr>
          <a:xfrm>
            <a:off x="9333491" y="2252283"/>
            <a:ext cx="2135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1.15 mm sample </a:t>
            </a:r>
          </a:p>
          <a:p>
            <a:r>
              <a:rPr lang="en-US" dirty="0"/>
              <a:t>container base.</a:t>
            </a:r>
          </a:p>
          <a:p>
            <a:endParaRPr lang="en-US" i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D3503A-BB9B-44F3-8AE8-388E59ECB4BF}"/>
              </a:ext>
            </a:extLst>
          </p:cNvPr>
          <p:cNvSpPr/>
          <p:nvPr/>
        </p:nvSpPr>
        <p:spPr>
          <a:xfrm>
            <a:off x="9333491" y="3260037"/>
            <a:ext cx="1414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5mm air gap.</a:t>
            </a:r>
          </a:p>
          <a:p>
            <a:endParaRPr lang="en-GB" i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E1D45A-6039-4EA8-BC59-CA85E0113C2A}"/>
              </a:ext>
            </a:extLst>
          </p:cNvPr>
          <p:cNvSpPr/>
          <p:nvPr/>
        </p:nvSpPr>
        <p:spPr>
          <a:xfrm>
            <a:off x="9333489" y="4063671"/>
            <a:ext cx="2325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0.25 mm scintillating </a:t>
            </a:r>
            <a:r>
              <a:rPr lang="en-US" dirty="0" err="1"/>
              <a:t>fibre</a:t>
            </a:r>
            <a:r>
              <a:rPr lang="en-US" dirty="0"/>
              <a:t> layer. </a:t>
            </a:r>
            <a:endParaRPr lang="en-US" i="1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7D25430-8B1A-47C2-9C64-2A36E8DEB52E}"/>
              </a:ext>
            </a:extLst>
          </p:cNvPr>
          <p:cNvCxnSpPr/>
          <p:nvPr/>
        </p:nvCxnSpPr>
        <p:spPr bwMode="auto">
          <a:xfrm>
            <a:off x="7285890" y="867508"/>
            <a:ext cx="1832554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400CB7D-03E0-4DD9-BD56-B2C8EF8710CC}"/>
              </a:ext>
            </a:extLst>
          </p:cNvPr>
          <p:cNvSpPr txBox="1"/>
          <p:nvPr/>
        </p:nvSpPr>
        <p:spPr>
          <a:xfrm>
            <a:off x="7937554" y="643637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 mm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C450C7E-BF42-44F3-8508-94E8C1286FF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860134" y="5068751"/>
            <a:ext cx="473356" cy="2827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7051B65F-1D21-406D-8360-43391DC6BC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3" t="19772" r="9100" b="25020"/>
          <a:stretch/>
        </p:blipFill>
        <p:spPr>
          <a:xfrm>
            <a:off x="1563359" y="2137487"/>
            <a:ext cx="2136110" cy="13510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41307E8-664C-4C9F-A131-A0AC146A10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3" t="19772" r="16946" b="35874"/>
          <a:stretch/>
        </p:blipFill>
        <p:spPr>
          <a:xfrm>
            <a:off x="4038079" y="2217595"/>
            <a:ext cx="1934084" cy="119989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49E4B9A-2610-47E7-92E8-10FEBAE03EAE}"/>
              </a:ext>
            </a:extLst>
          </p:cNvPr>
          <p:cNvGrpSpPr/>
          <p:nvPr/>
        </p:nvGrpSpPr>
        <p:grpSpPr>
          <a:xfrm rot="16200000">
            <a:off x="6129113" y="2095522"/>
            <a:ext cx="4154171" cy="1804398"/>
            <a:chOff x="2264159" y="5440532"/>
            <a:chExt cx="5265860" cy="461665"/>
          </a:xfrm>
        </p:grpSpPr>
        <p:sp>
          <p:nvSpPr>
            <p:cNvPr id="40" name="Rectangle 22">
              <a:extLst>
                <a:ext uri="{FF2B5EF4-FFF2-40B4-BE49-F238E27FC236}">
                  <a16:creationId xmlns:a16="http://schemas.microsoft.com/office/drawing/2014/main" id="{E33E6DD1-212D-4773-9D84-07D51B47ABA3}"/>
                </a:ext>
              </a:extLst>
            </p:cNvPr>
            <p:cNvSpPr/>
            <p:nvPr/>
          </p:nvSpPr>
          <p:spPr bwMode="auto">
            <a:xfrm rot="5400000">
              <a:off x="6523637" y="4895816"/>
              <a:ext cx="461665" cy="1551098"/>
            </a:xfrm>
            <a:custGeom>
              <a:avLst/>
              <a:gdLst>
                <a:gd name="connsiteX0" fmla="*/ 0 w 461665"/>
                <a:gd name="connsiteY0" fmla="*/ 0 h 1551098"/>
                <a:gd name="connsiteX1" fmla="*/ 461665 w 461665"/>
                <a:gd name="connsiteY1" fmla="*/ 0 h 1551098"/>
                <a:gd name="connsiteX2" fmla="*/ 461665 w 461665"/>
                <a:gd name="connsiteY2" fmla="*/ 1551098 h 1551098"/>
                <a:gd name="connsiteX3" fmla="*/ 0 w 461665"/>
                <a:gd name="connsiteY3" fmla="*/ 1551098 h 1551098"/>
                <a:gd name="connsiteX4" fmla="*/ 0 w 461665"/>
                <a:gd name="connsiteY4" fmla="*/ 0 h 1551098"/>
                <a:gd name="connsiteX0" fmla="*/ 0 w 461665"/>
                <a:gd name="connsiteY0" fmla="*/ 0 h 1551098"/>
                <a:gd name="connsiteX1" fmla="*/ 139973 w 461665"/>
                <a:gd name="connsiteY1" fmla="*/ 2844 h 1551098"/>
                <a:gd name="connsiteX2" fmla="*/ 461665 w 461665"/>
                <a:gd name="connsiteY2" fmla="*/ 0 h 1551098"/>
                <a:gd name="connsiteX3" fmla="*/ 461665 w 461665"/>
                <a:gd name="connsiteY3" fmla="*/ 1551098 h 1551098"/>
                <a:gd name="connsiteX4" fmla="*/ 0 w 461665"/>
                <a:gd name="connsiteY4" fmla="*/ 1551098 h 1551098"/>
                <a:gd name="connsiteX5" fmla="*/ 0 w 461665"/>
                <a:gd name="connsiteY5" fmla="*/ 0 h 1551098"/>
                <a:gd name="connsiteX0" fmla="*/ 0 w 461665"/>
                <a:gd name="connsiteY0" fmla="*/ 0 h 1551098"/>
                <a:gd name="connsiteX1" fmla="*/ 139973 w 461665"/>
                <a:gd name="connsiteY1" fmla="*/ 2844 h 1551098"/>
                <a:gd name="connsiteX2" fmla="*/ 343637 w 461665"/>
                <a:gd name="connsiteY2" fmla="*/ 2844 h 1551098"/>
                <a:gd name="connsiteX3" fmla="*/ 461665 w 461665"/>
                <a:gd name="connsiteY3" fmla="*/ 0 h 1551098"/>
                <a:gd name="connsiteX4" fmla="*/ 461665 w 461665"/>
                <a:gd name="connsiteY4" fmla="*/ 1551098 h 1551098"/>
                <a:gd name="connsiteX5" fmla="*/ 0 w 461665"/>
                <a:gd name="connsiteY5" fmla="*/ 1551098 h 1551098"/>
                <a:gd name="connsiteX6" fmla="*/ 0 w 461665"/>
                <a:gd name="connsiteY6" fmla="*/ 0 h 1551098"/>
                <a:gd name="connsiteX0" fmla="*/ 0 w 461665"/>
                <a:gd name="connsiteY0" fmla="*/ 0 h 1551098"/>
                <a:gd name="connsiteX1" fmla="*/ 139973 w 461665"/>
                <a:gd name="connsiteY1" fmla="*/ 2844 h 1551098"/>
                <a:gd name="connsiteX2" fmla="*/ 231415 w 461665"/>
                <a:gd name="connsiteY2" fmla="*/ 2844 h 1551098"/>
                <a:gd name="connsiteX3" fmla="*/ 343637 w 461665"/>
                <a:gd name="connsiteY3" fmla="*/ 2844 h 1551098"/>
                <a:gd name="connsiteX4" fmla="*/ 461665 w 461665"/>
                <a:gd name="connsiteY4" fmla="*/ 0 h 1551098"/>
                <a:gd name="connsiteX5" fmla="*/ 461665 w 461665"/>
                <a:gd name="connsiteY5" fmla="*/ 1551098 h 1551098"/>
                <a:gd name="connsiteX6" fmla="*/ 0 w 461665"/>
                <a:gd name="connsiteY6" fmla="*/ 1551098 h 1551098"/>
                <a:gd name="connsiteX7" fmla="*/ 0 w 461665"/>
                <a:gd name="connsiteY7" fmla="*/ 0 h 1551098"/>
                <a:gd name="connsiteX0" fmla="*/ 0 w 461665"/>
                <a:gd name="connsiteY0" fmla="*/ 0 h 1551098"/>
                <a:gd name="connsiteX1" fmla="*/ 139973 w 461665"/>
                <a:gd name="connsiteY1" fmla="*/ 2844 h 1551098"/>
                <a:gd name="connsiteX2" fmla="*/ 231415 w 461665"/>
                <a:gd name="connsiteY2" fmla="*/ 2844 h 1551098"/>
                <a:gd name="connsiteX3" fmla="*/ 335328 w 461665"/>
                <a:gd name="connsiteY3" fmla="*/ 81815 h 1551098"/>
                <a:gd name="connsiteX4" fmla="*/ 461665 w 461665"/>
                <a:gd name="connsiteY4" fmla="*/ 0 h 1551098"/>
                <a:gd name="connsiteX5" fmla="*/ 461665 w 461665"/>
                <a:gd name="connsiteY5" fmla="*/ 1551098 h 1551098"/>
                <a:gd name="connsiteX6" fmla="*/ 0 w 461665"/>
                <a:gd name="connsiteY6" fmla="*/ 1551098 h 1551098"/>
                <a:gd name="connsiteX7" fmla="*/ 0 w 461665"/>
                <a:gd name="connsiteY7" fmla="*/ 0 h 1551098"/>
                <a:gd name="connsiteX0" fmla="*/ 0 w 461665"/>
                <a:gd name="connsiteY0" fmla="*/ 0 h 1551098"/>
                <a:gd name="connsiteX1" fmla="*/ 115038 w 461665"/>
                <a:gd name="connsiteY1" fmla="*/ 90128 h 1551098"/>
                <a:gd name="connsiteX2" fmla="*/ 231415 w 461665"/>
                <a:gd name="connsiteY2" fmla="*/ 2844 h 1551098"/>
                <a:gd name="connsiteX3" fmla="*/ 335328 w 461665"/>
                <a:gd name="connsiteY3" fmla="*/ 81815 h 1551098"/>
                <a:gd name="connsiteX4" fmla="*/ 461665 w 461665"/>
                <a:gd name="connsiteY4" fmla="*/ 0 h 1551098"/>
                <a:gd name="connsiteX5" fmla="*/ 461665 w 461665"/>
                <a:gd name="connsiteY5" fmla="*/ 1551098 h 1551098"/>
                <a:gd name="connsiteX6" fmla="*/ 0 w 461665"/>
                <a:gd name="connsiteY6" fmla="*/ 1551098 h 1551098"/>
                <a:gd name="connsiteX7" fmla="*/ 0 w 461665"/>
                <a:gd name="connsiteY7" fmla="*/ 0 h 155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1665" h="1551098">
                  <a:moveTo>
                    <a:pt x="0" y="0"/>
                  </a:moveTo>
                  <a:lnTo>
                    <a:pt x="115038" y="90128"/>
                  </a:lnTo>
                  <a:lnTo>
                    <a:pt x="231415" y="2844"/>
                  </a:lnTo>
                  <a:lnTo>
                    <a:pt x="335328" y="81815"/>
                  </a:lnTo>
                  <a:lnTo>
                    <a:pt x="461665" y="0"/>
                  </a:lnTo>
                  <a:lnTo>
                    <a:pt x="461665" y="1551098"/>
                  </a:lnTo>
                  <a:lnTo>
                    <a:pt x="0" y="15510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200">
                <a:latin typeface="Arial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FB8454C-B550-4AEF-AD0E-39A95284BE92}"/>
                </a:ext>
              </a:extLst>
            </p:cNvPr>
            <p:cNvSpPr/>
            <p:nvPr/>
          </p:nvSpPr>
          <p:spPr bwMode="auto">
            <a:xfrm rot="5400000">
              <a:off x="3642039" y="4256620"/>
              <a:ext cx="461665" cy="2829489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200">
                <a:latin typeface="Arial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03D9C19-93BE-4B71-866D-DF70C29AF1B6}"/>
                </a:ext>
              </a:extLst>
            </p:cNvPr>
            <p:cNvSpPr/>
            <p:nvPr/>
          </p:nvSpPr>
          <p:spPr bwMode="auto">
            <a:xfrm rot="5400000">
              <a:off x="5387344" y="5339119"/>
              <a:ext cx="461665" cy="664492"/>
            </a:xfrm>
            <a:prstGeom prst="re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200">
                <a:latin typeface="Arial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54173C9-70B4-4C23-A7CD-0BCF60B14D89}"/>
                </a:ext>
              </a:extLst>
            </p:cNvPr>
            <p:cNvSpPr/>
            <p:nvPr/>
          </p:nvSpPr>
          <p:spPr bwMode="auto">
            <a:xfrm rot="5400000">
              <a:off x="2152816" y="5597143"/>
              <a:ext cx="461665" cy="148443"/>
            </a:xfrm>
            <a:prstGeom prst="rect">
              <a:avLst/>
            </a:pr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200">
                <a:latin typeface="Arial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4833FD1-E1E5-419A-8298-594D719FC5DB}"/>
                </a:ext>
              </a:extLst>
            </p:cNvPr>
            <p:cNvSpPr/>
            <p:nvPr/>
          </p:nvSpPr>
          <p:spPr bwMode="auto">
            <a:xfrm rot="5400000">
              <a:off x="2056186" y="5648505"/>
              <a:ext cx="461665" cy="45719"/>
            </a:xfrm>
            <a:prstGeom prst="rect">
              <a:avLst/>
            </a:prstGeom>
            <a:solidFill>
              <a:srgbClr val="FF7F3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200">
                <a:latin typeface="Arial" pitchFamily="34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CB1A7A5-7711-45A7-86FF-6758071B0A88}"/>
                </a:ext>
              </a:extLst>
            </p:cNvPr>
            <p:cNvCxnSpPr/>
            <p:nvPr/>
          </p:nvCxnSpPr>
          <p:spPr bwMode="auto">
            <a:xfrm>
              <a:off x="5964070" y="5440532"/>
              <a:ext cx="0" cy="461665"/>
            </a:xfrm>
            <a:prstGeom prst="line">
              <a:avLst/>
            </a:prstGeom>
            <a:noFill/>
            <a:ln w="19050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ED1B97-D592-4EB5-812C-BF8C699492E0}"/>
              </a:ext>
            </a:extLst>
          </p:cNvPr>
          <p:cNvCxnSpPr>
            <a:cxnSpLocks/>
            <a:stCxn id="12" idx="1"/>
          </p:cNvCxnSpPr>
          <p:nvPr/>
        </p:nvCxnSpPr>
        <p:spPr bwMode="auto">
          <a:xfrm flipH="1">
            <a:off x="8860135" y="4386837"/>
            <a:ext cx="473354" cy="5770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5CB9443-7BA3-4FAA-BC25-40C511B4B444}"/>
              </a:ext>
            </a:extLst>
          </p:cNvPr>
          <p:cNvCxnSpPr>
            <a:cxnSpLocks/>
            <a:stCxn id="11" idx="1"/>
          </p:cNvCxnSpPr>
          <p:nvPr/>
        </p:nvCxnSpPr>
        <p:spPr bwMode="auto">
          <a:xfrm flipH="1">
            <a:off x="9012884" y="3490869"/>
            <a:ext cx="320606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F4FA089-C72D-478B-B560-BC82FFBF516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012884" y="2412430"/>
            <a:ext cx="426169" cy="916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183DC23-3FD5-4231-AA27-7177482A450D}"/>
              </a:ext>
            </a:extLst>
          </p:cNvPr>
          <p:cNvCxnSpPr>
            <a:cxnSpLocks/>
            <a:stCxn id="6" idx="1"/>
          </p:cNvCxnSpPr>
          <p:nvPr/>
        </p:nvCxnSpPr>
        <p:spPr bwMode="auto">
          <a:xfrm flipH="1">
            <a:off x="8907323" y="1940562"/>
            <a:ext cx="426168" cy="21335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5CB00BA-5393-49D1-AB1F-4A2A9C0AE73A}"/>
              </a:ext>
            </a:extLst>
          </p:cNvPr>
          <p:cNvCxnSpPr>
            <a:cxnSpLocks/>
            <a:stCxn id="5" idx="1"/>
          </p:cNvCxnSpPr>
          <p:nvPr/>
        </p:nvCxnSpPr>
        <p:spPr bwMode="auto">
          <a:xfrm flipH="1">
            <a:off x="8907323" y="1183094"/>
            <a:ext cx="426168" cy="22958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362332" y="103580"/>
            <a:ext cx="261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Stage 1 end station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60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82BE7-F73F-4745-9069-3C6FFEF06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8836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Stage 1 (In Vitro) End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0F7F9-FC91-44C8-87FE-AFFF3F73F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8301" y="1533526"/>
            <a:ext cx="2232932" cy="51355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Beam energy chosen to ensure Bragg peak can be scanned through cell layer.</a:t>
            </a:r>
          </a:p>
          <a:p>
            <a:r>
              <a:rPr lang="en-GB" dirty="0"/>
              <a:t>Detailed simulation of delivery of beam to sample.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102A6F7A-30C7-40E4-BD44-65F49B9DB890}"/>
              </a:ext>
            </a:extLst>
          </p:cNvPr>
          <p:cNvSpPr txBox="1">
            <a:spLocks/>
          </p:cNvSpPr>
          <p:nvPr/>
        </p:nvSpPr>
        <p:spPr>
          <a:xfrm>
            <a:off x="8300128" y="649436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endParaRPr lang="en-US" sz="16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4882A6-D88A-46CA-9BBE-EDD66604DED9}"/>
              </a:ext>
            </a:extLst>
          </p:cNvPr>
          <p:cNvGrpSpPr/>
          <p:nvPr/>
        </p:nvGrpSpPr>
        <p:grpSpPr>
          <a:xfrm>
            <a:off x="2561278" y="1406299"/>
            <a:ext cx="8333850" cy="5270630"/>
            <a:chOff x="1389095" y="1472403"/>
            <a:chExt cx="8333850" cy="527063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AAFAFA0-B853-429A-8E00-6A44083508B2}"/>
                </a:ext>
              </a:extLst>
            </p:cNvPr>
            <p:cNvGrpSpPr/>
            <p:nvPr/>
          </p:nvGrpSpPr>
          <p:grpSpPr>
            <a:xfrm>
              <a:off x="1389095" y="1743247"/>
              <a:ext cx="8333850" cy="4999786"/>
              <a:chOff x="1389095" y="1533522"/>
              <a:chExt cx="8333850" cy="499978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C113B01-A8F5-47AA-9BAC-EB1271028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53"/>
              <a:stretch/>
            </p:blipFill>
            <p:spPr>
              <a:xfrm>
                <a:off x="2753399" y="1533522"/>
                <a:ext cx="6262234" cy="395691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74051C-A826-49CC-827B-8A64DF0B1172}"/>
                  </a:ext>
                </a:extLst>
              </p:cNvPr>
              <p:cNvSpPr txBox="1"/>
              <p:nvPr/>
            </p:nvSpPr>
            <p:spPr>
              <a:xfrm>
                <a:off x="6743922" y="1715522"/>
                <a:ext cx="915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10 MeV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C2D227-A4BF-4A5F-B8FA-876667418A4C}"/>
                  </a:ext>
                </a:extLst>
              </p:cNvPr>
              <p:cNvSpPr txBox="1"/>
              <p:nvPr/>
            </p:nvSpPr>
            <p:spPr>
              <a:xfrm>
                <a:off x="6943215" y="2332910"/>
                <a:ext cx="915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00FF00"/>
                    </a:solidFill>
                  </a:rPr>
                  <a:t>12 MeV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5F8EAB-13F7-4ED9-BBC1-E6382B02D008}"/>
                  </a:ext>
                </a:extLst>
              </p:cNvPr>
              <p:cNvSpPr txBox="1"/>
              <p:nvPr/>
            </p:nvSpPr>
            <p:spPr>
              <a:xfrm>
                <a:off x="7633424" y="2617135"/>
                <a:ext cx="915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</a:rPr>
                  <a:t>15 MeV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D2FE04-5468-42E7-AE7E-F85E239252D8}"/>
                  </a:ext>
                </a:extLst>
              </p:cNvPr>
              <p:cNvSpPr txBox="1"/>
              <p:nvPr/>
            </p:nvSpPr>
            <p:spPr>
              <a:xfrm>
                <a:off x="1545028" y="6010088"/>
                <a:ext cx="16414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0.075 mm  window</a:t>
                </a:r>
                <a:endParaRPr lang="en-GB" sz="1400" i="1" dirty="0"/>
              </a:p>
            </p:txBody>
          </p:sp>
          <p:sp>
            <p:nvSpPr>
              <p:cNvPr id="12" name="Arrow: Up 11">
                <a:extLst>
                  <a:ext uri="{FF2B5EF4-FFF2-40B4-BE49-F238E27FC236}">
                    <a16:creationId xmlns:a16="http://schemas.microsoft.com/office/drawing/2014/main" id="{0C292890-985A-4ED7-9758-B536B90EABF9}"/>
                  </a:ext>
                </a:extLst>
              </p:cNvPr>
              <p:cNvSpPr/>
              <p:nvPr/>
            </p:nvSpPr>
            <p:spPr bwMode="auto">
              <a:xfrm rot="5400000">
                <a:off x="2412468" y="5226524"/>
                <a:ext cx="461666" cy="806440"/>
              </a:xfrm>
              <a:prstGeom prst="upArrow">
                <a:avLst/>
              </a:prstGeom>
              <a:solidFill>
                <a:srgbClr val="0062A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1200">
                  <a:latin typeface="Arial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1F6220-BB2D-4E84-B32B-3F9A9A888CB9}"/>
                  </a:ext>
                </a:extLst>
              </p:cNvPr>
              <p:cNvSpPr txBox="1"/>
              <p:nvPr/>
            </p:nvSpPr>
            <p:spPr>
              <a:xfrm>
                <a:off x="1389095" y="5429689"/>
                <a:ext cx="7761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62AC"/>
                    </a:solidFill>
                  </a:rPr>
                  <a:t>beam</a:t>
                </a:r>
                <a:endParaRPr lang="en-GB" sz="2000" dirty="0">
                  <a:solidFill>
                    <a:srgbClr val="0062AC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829C508-F3A8-47FC-AC14-75DE7D6A8A00}"/>
                  </a:ext>
                </a:extLst>
              </p:cNvPr>
              <p:cNvSpPr/>
              <p:nvPr/>
            </p:nvSpPr>
            <p:spPr>
              <a:xfrm>
                <a:off x="6941148" y="6010088"/>
                <a:ext cx="127981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0.03</a:t>
                </a:r>
                <a:r>
                  <a:rPr lang="en-GB" sz="1400" dirty="0"/>
                  <a:t> mm cells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AE7F07E-4357-4BFE-B788-5335623BC990}"/>
                  </a:ext>
                </a:extLst>
              </p:cNvPr>
              <p:cNvSpPr/>
              <p:nvPr/>
            </p:nvSpPr>
            <p:spPr>
              <a:xfrm>
                <a:off x="5697043" y="6010088"/>
                <a:ext cx="146501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1.15 mm base</a:t>
                </a:r>
                <a:endParaRPr lang="en-US" sz="1400" i="1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17E7AF0-6D64-4176-9693-F046B243F796}"/>
                  </a:ext>
                </a:extLst>
              </p:cNvPr>
              <p:cNvSpPr/>
              <p:nvPr/>
            </p:nvSpPr>
            <p:spPr>
              <a:xfrm>
                <a:off x="4509755" y="6010088"/>
                <a:ext cx="113685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5 mm air gap</a:t>
                </a:r>
                <a:endParaRPr lang="en-GB" sz="1400" i="1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AD33FF0-504A-467D-8EA4-6DA4E307FD4F}"/>
                  </a:ext>
                </a:extLst>
              </p:cNvPr>
              <p:cNvSpPr/>
              <p:nvPr/>
            </p:nvSpPr>
            <p:spPr>
              <a:xfrm>
                <a:off x="3219002" y="6010088"/>
                <a:ext cx="130400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0.25 mm </a:t>
                </a:r>
                <a:r>
                  <a:rPr lang="en-US" sz="1400" dirty="0" err="1"/>
                  <a:t>scint</a:t>
                </a:r>
                <a:r>
                  <a:rPr lang="en-US" sz="1400" dirty="0"/>
                  <a:t>. </a:t>
                </a:r>
                <a:r>
                  <a:rPr lang="en-US" sz="1400" dirty="0" err="1"/>
                  <a:t>fibre</a:t>
                </a:r>
                <a:r>
                  <a:rPr lang="en-US" sz="1400" dirty="0"/>
                  <a:t> layer</a:t>
                </a:r>
                <a:endParaRPr lang="en-US" sz="1400" i="1" dirty="0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73E542B-E2A3-4DF6-9B91-3096C266F5BD}"/>
                  </a:ext>
                </a:extLst>
              </p:cNvPr>
              <p:cNvCxnSpPr>
                <a:cxnSpLocks/>
                <a:stCxn id="30" idx="2"/>
              </p:cNvCxnSpPr>
              <p:nvPr/>
            </p:nvCxnSpPr>
            <p:spPr bwMode="auto">
              <a:xfrm flipH="1">
                <a:off x="2597028" y="5671365"/>
                <a:ext cx="783975" cy="411121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7C3A898-08FA-4A35-B072-2B5EEFCA9668}"/>
                  </a:ext>
                </a:extLst>
              </p:cNvPr>
              <p:cNvSpPr/>
              <p:nvPr/>
            </p:nvSpPr>
            <p:spPr>
              <a:xfrm>
                <a:off x="8044060" y="6010088"/>
                <a:ext cx="167888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15 mm cell nutrients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FA71876-0F17-495B-8052-477ED21DDB13}"/>
                  </a:ext>
                </a:extLst>
              </p:cNvPr>
              <p:cNvGrpSpPr/>
              <p:nvPr/>
            </p:nvGrpSpPr>
            <p:grpSpPr>
              <a:xfrm>
                <a:off x="3381003" y="5440532"/>
                <a:ext cx="5265860" cy="461665"/>
                <a:chOff x="2264159" y="5440532"/>
                <a:chExt cx="5265860" cy="461665"/>
              </a:xfrm>
            </p:grpSpPr>
            <p:sp>
              <p:nvSpPr>
                <p:cNvPr id="26" name="Rectangle 22">
                  <a:extLst>
                    <a:ext uri="{FF2B5EF4-FFF2-40B4-BE49-F238E27FC236}">
                      <a16:creationId xmlns:a16="http://schemas.microsoft.com/office/drawing/2014/main" id="{7E3C5CD0-955C-4AA0-A347-934FD1472121}"/>
                    </a:ext>
                  </a:extLst>
                </p:cNvPr>
                <p:cNvSpPr/>
                <p:nvPr/>
              </p:nvSpPr>
              <p:spPr bwMode="auto">
                <a:xfrm rot="5400000">
                  <a:off x="6523637" y="4895816"/>
                  <a:ext cx="461665" cy="1551098"/>
                </a:xfrm>
                <a:custGeom>
                  <a:avLst/>
                  <a:gdLst>
                    <a:gd name="connsiteX0" fmla="*/ 0 w 461665"/>
                    <a:gd name="connsiteY0" fmla="*/ 0 h 1551098"/>
                    <a:gd name="connsiteX1" fmla="*/ 461665 w 461665"/>
                    <a:gd name="connsiteY1" fmla="*/ 0 h 1551098"/>
                    <a:gd name="connsiteX2" fmla="*/ 461665 w 461665"/>
                    <a:gd name="connsiteY2" fmla="*/ 1551098 h 1551098"/>
                    <a:gd name="connsiteX3" fmla="*/ 0 w 461665"/>
                    <a:gd name="connsiteY3" fmla="*/ 1551098 h 1551098"/>
                    <a:gd name="connsiteX4" fmla="*/ 0 w 461665"/>
                    <a:gd name="connsiteY4" fmla="*/ 0 h 1551098"/>
                    <a:gd name="connsiteX0" fmla="*/ 0 w 461665"/>
                    <a:gd name="connsiteY0" fmla="*/ 0 h 1551098"/>
                    <a:gd name="connsiteX1" fmla="*/ 139973 w 461665"/>
                    <a:gd name="connsiteY1" fmla="*/ 2844 h 1551098"/>
                    <a:gd name="connsiteX2" fmla="*/ 461665 w 461665"/>
                    <a:gd name="connsiteY2" fmla="*/ 0 h 1551098"/>
                    <a:gd name="connsiteX3" fmla="*/ 461665 w 461665"/>
                    <a:gd name="connsiteY3" fmla="*/ 1551098 h 1551098"/>
                    <a:gd name="connsiteX4" fmla="*/ 0 w 461665"/>
                    <a:gd name="connsiteY4" fmla="*/ 1551098 h 1551098"/>
                    <a:gd name="connsiteX5" fmla="*/ 0 w 461665"/>
                    <a:gd name="connsiteY5" fmla="*/ 0 h 1551098"/>
                    <a:gd name="connsiteX0" fmla="*/ 0 w 461665"/>
                    <a:gd name="connsiteY0" fmla="*/ 0 h 1551098"/>
                    <a:gd name="connsiteX1" fmla="*/ 139973 w 461665"/>
                    <a:gd name="connsiteY1" fmla="*/ 2844 h 1551098"/>
                    <a:gd name="connsiteX2" fmla="*/ 343637 w 461665"/>
                    <a:gd name="connsiteY2" fmla="*/ 2844 h 1551098"/>
                    <a:gd name="connsiteX3" fmla="*/ 461665 w 461665"/>
                    <a:gd name="connsiteY3" fmla="*/ 0 h 1551098"/>
                    <a:gd name="connsiteX4" fmla="*/ 461665 w 461665"/>
                    <a:gd name="connsiteY4" fmla="*/ 1551098 h 1551098"/>
                    <a:gd name="connsiteX5" fmla="*/ 0 w 461665"/>
                    <a:gd name="connsiteY5" fmla="*/ 1551098 h 1551098"/>
                    <a:gd name="connsiteX6" fmla="*/ 0 w 461665"/>
                    <a:gd name="connsiteY6" fmla="*/ 0 h 1551098"/>
                    <a:gd name="connsiteX0" fmla="*/ 0 w 461665"/>
                    <a:gd name="connsiteY0" fmla="*/ 0 h 1551098"/>
                    <a:gd name="connsiteX1" fmla="*/ 139973 w 461665"/>
                    <a:gd name="connsiteY1" fmla="*/ 2844 h 1551098"/>
                    <a:gd name="connsiteX2" fmla="*/ 231415 w 461665"/>
                    <a:gd name="connsiteY2" fmla="*/ 2844 h 1551098"/>
                    <a:gd name="connsiteX3" fmla="*/ 343637 w 461665"/>
                    <a:gd name="connsiteY3" fmla="*/ 2844 h 1551098"/>
                    <a:gd name="connsiteX4" fmla="*/ 461665 w 461665"/>
                    <a:gd name="connsiteY4" fmla="*/ 0 h 1551098"/>
                    <a:gd name="connsiteX5" fmla="*/ 461665 w 461665"/>
                    <a:gd name="connsiteY5" fmla="*/ 1551098 h 1551098"/>
                    <a:gd name="connsiteX6" fmla="*/ 0 w 461665"/>
                    <a:gd name="connsiteY6" fmla="*/ 1551098 h 1551098"/>
                    <a:gd name="connsiteX7" fmla="*/ 0 w 461665"/>
                    <a:gd name="connsiteY7" fmla="*/ 0 h 1551098"/>
                    <a:gd name="connsiteX0" fmla="*/ 0 w 461665"/>
                    <a:gd name="connsiteY0" fmla="*/ 0 h 1551098"/>
                    <a:gd name="connsiteX1" fmla="*/ 139973 w 461665"/>
                    <a:gd name="connsiteY1" fmla="*/ 2844 h 1551098"/>
                    <a:gd name="connsiteX2" fmla="*/ 231415 w 461665"/>
                    <a:gd name="connsiteY2" fmla="*/ 2844 h 1551098"/>
                    <a:gd name="connsiteX3" fmla="*/ 335328 w 461665"/>
                    <a:gd name="connsiteY3" fmla="*/ 81815 h 1551098"/>
                    <a:gd name="connsiteX4" fmla="*/ 461665 w 461665"/>
                    <a:gd name="connsiteY4" fmla="*/ 0 h 1551098"/>
                    <a:gd name="connsiteX5" fmla="*/ 461665 w 461665"/>
                    <a:gd name="connsiteY5" fmla="*/ 1551098 h 1551098"/>
                    <a:gd name="connsiteX6" fmla="*/ 0 w 461665"/>
                    <a:gd name="connsiteY6" fmla="*/ 1551098 h 1551098"/>
                    <a:gd name="connsiteX7" fmla="*/ 0 w 461665"/>
                    <a:gd name="connsiteY7" fmla="*/ 0 h 1551098"/>
                    <a:gd name="connsiteX0" fmla="*/ 0 w 461665"/>
                    <a:gd name="connsiteY0" fmla="*/ 0 h 1551098"/>
                    <a:gd name="connsiteX1" fmla="*/ 115038 w 461665"/>
                    <a:gd name="connsiteY1" fmla="*/ 90128 h 1551098"/>
                    <a:gd name="connsiteX2" fmla="*/ 231415 w 461665"/>
                    <a:gd name="connsiteY2" fmla="*/ 2844 h 1551098"/>
                    <a:gd name="connsiteX3" fmla="*/ 335328 w 461665"/>
                    <a:gd name="connsiteY3" fmla="*/ 81815 h 1551098"/>
                    <a:gd name="connsiteX4" fmla="*/ 461665 w 461665"/>
                    <a:gd name="connsiteY4" fmla="*/ 0 h 1551098"/>
                    <a:gd name="connsiteX5" fmla="*/ 461665 w 461665"/>
                    <a:gd name="connsiteY5" fmla="*/ 1551098 h 1551098"/>
                    <a:gd name="connsiteX6" fmla="*/ 0 w 461665"/>
                    <a:gd name="connsiteY6" fmla="*/ 1551098 h 1551098"/>
                    <a:gd name="connsiteX7" fmla="*/ 0 w 461665"/>
                    <a:gd name="connsiteY7" fmla="*/ 0 h 1551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1665" h="1551098">
                      <a:moveTo>
                        <a:pt x="0" y="0"/>
                      </a:moveTo>
                      <a:lnTo>
                        <a:pt x="115038" y="90128"/>
                      </a:lnTo>
                      <a:lnTo>
                        <a:pt x="231415" y="2844"/>
                      </a:lnTo>
                      <a:lnTo>
                        <a:pt x="335328" y="81815"/>
                      </a:lnTo>
                      <a:lnTo>
                        <a:pt x="461665" y="0"/>
                      </a:lnTo>
                      <a:lnTo>
                        <a:pt x="461665" y="1551098"/>
                      </a:lnTo>
                      <a:lnTo>
                        <a:pt x="0" y="15510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505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200">
                    <a:latin typeface="Arial" pitchFamily="34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9A57BA1-9310-4E34-BC11-DAEADCF19755}"/>
                    </a:ext>
                  </a:extLst>
                </p:cNvPr>
                <p:cNvSpPr/>
                <p:nvPr/>
              </p:nvSpPr>
              <p:spPr bwMode="auto">
                <a:xfrm rot="5400000">
                  <a:off x="3642039" y="4256620"/>
                  <a:ext cx="461665" cy="2829489"/>
                </a:xfrm>
                <a:prstGeom prst="rect">
                  <a:avLst/>
                </a:prstGeom>
                <a:solidFill>
                  <a:schemeClr val="accent3">
                    <a:lumMod val="9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200">
                    <a:latin typeface="Arial" pitchFamily="34" charset="0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C9B6108-CF86-4C91-AB3D-886D34812692}"/>
                    </a:ext>
                  </a:extLst>
                </p:cNvPr>
                <p:cNvSpPr/>
                <p:nvPr/>
              </p:nvSpPr>
              <p:spPr bwMode="auto">
                <a:xfrm rot="5400000">
                  <a:off x="5387344" y="5339119"/>
                  <a:ext cx="461665" cy="664492"/>
                </a:xfrm>
                <a:prstGeom prst="rect">
                  <a:avLst/>
                </a:prstGeom>
                <a:solidFill>
                  <a:schemeClr val="accent4">
                    <a:lumMod val="50000"/>
                    <a:lumOff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200">
                    <a:latin typeface="Arial" pitchFamily="34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10754B8-BF11-47FD-B8EF-9AB5A7DF6B19}"/>
                    </a:ext>
                  </a:extLst>
                </p:cNvPr>
                <p:cNvSpPr/>
                <p:nvPr/>
              </p:nvSpPr>
              <p:spPr bwMode="auto">
                <a:xfrm rot="5400000">
                  <a:off x="2152816" y="5597143"/>
                  <a:ext cx="461665" cy="148443"/>
                </a:xfrm>
                <a:prstGeom prst="rect">
                  <a:avLst/>
                </a:prstGeom>
                <a:solidFill>
                  <a:srgbClr val="00FF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200">
                    <a:latin typeface="Arial" pitchFamily="34" charset="0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85EC651-92E8-4A31-BB78-C93BF761B038}"/>
                    </a:ext>
                  </a:extLst>
                </p:cNvPr>
                <p:cNvSpPr/>
                <p:nvPr/>
              </p:nvSpPr>
              <p:spPr bwMode="auto">
                <a:xfrm rot="5400000">
                  <a:off x="2056186" y="5648505"/>
                  <a:ext cx="461665" cy="45719"/>
                </a:xfrm>
                <a:prstGeom prst="rect">
                  <a:avLst/>
                </a:prstGeom>
                <a:solidFill>
                  <a:srgbClr val="FF7F3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1200">
                    <a:latin typeface="Arial" pitchFamily="34" charset="0"/>
                  </a:endParaRP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882CC9BC-C584-43A0-9658-A59FD5D788D5}"/>
                    </a:ext>
                  </a:extLst>
                </p:cNvPr>
                <p:cNvCxnSpPr/>
                <p:nvPr/>
              </p:nvCxnSpPr>
              <p:spPr bwMode="auto">
                <a:xfrm>
                  <a:off x="5964070" y="5440532"/>
                  <a:ext cx="0" cy="46166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CC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0463EFC-7D3E-4F2F-B10F-AD448DFCCF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092434" y="5671366"/>
                <a:ext cx="300338" cy="438636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B6CA694-9E2F-4ABE-8FAA-51A4F605664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76132" y="5826477"/>
                <a:ext cx="230341" cy="24508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BA70A0F-9820-4F20-9596-309159C73D5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025143" y="5765067"/>
                <a:ext cx="203066" cy="321101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0199E34F-D33B-4292-B50F-F7C7753A3EC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408042" y="5765067"/>
                <a:ext cx="198699" cy="354214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402D68C-11D8-40D9-B151-72611F65B8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044060" y="5810551"/>
                <a:ext cx="267312" cy="199537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D01F28-6D63-4278-8B80-4CF83E62CBB4}"/>
                </a:ext>
              </a:extLst>
            </p:cNvPr>
            <p:cNvSpPr txBox="1"/>
            <p:nvPr/>
          </p:nvSpPr>
          <p:spPr>
            <a:xfrm>
              <a:off x="4303474" y="1472403"/>
              <a:ext cx="31620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Energy loss as function of depth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133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01" y="3697133"/>
            <a:ext cx="4297680" cy="2491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38" y="714377"/>
            <a:ext cx="5642420" cy="25460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238" y="46821"/>
            <a:ext cx="5810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70C0"/>
                </a:solidFill>
              </a:rPr>
              <a:t>SmartPhantom</a:t>
            </a:r>
            <a:r>
              <a:rPr lang="en-GB" sz="2400" b="1" dirty="0">
                <a:solidFill>
                  <a:srgbClr val="0070C0"/>
                </a:solidFill>
              </a:rPr>
              <a:t> – water phantom for Stage 2</a:t>
            </a:r>
          </a:p>
        </p:txBody>
      </p:sp>
      <p:sp>
        <p:nvSpPr>
          <p:cNvPr id="8" name="Rectangle 7"/>
          <p:cNvSpPr/>
          <p:nvPr/>
        </p:nvSpPr>
        <p:spPr>
          <a:xfrm>
            <a:off x="4729571" y="3515418"/>
            <a:ext cx="7228114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SmartPhantom</a:t>
            </a:r>
            <a:r>
              <a:rPr lang="en-GB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being simulated in GEANT4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Simulations will be used to develop analysis scripts, to fit the data and find the position of the Bragg peak, beam profile, LET and dose delivered in real time. 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Derive these parameters from measurements taken shot by shot, not purely from Monte Carlo simulations.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with the Technical University of Vienna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Decide on readout (CMOS camera, PIN diode….. ?) test planes with sources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first prototypes of the </a:t>
            </a:r>
            <a:r>
              <a:rPr lang="en-GB" sz="16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SmartPhantom</a:t>
            </a:r>
            <a:r>
              <a:rPr lang="en-GB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en-GB" sz="16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MedAustron</a:t>
            </a:r>
            <a:r>
              <a:rPr lang="en-GB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(Austrian national facility for research into proton and carbon-ion radiotherapy)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5592" t="15264" r="14516" b="12617"/>
          <a:stretch/>
        </p:blipFill>
        <p:spPr>
          <a:xfrm>
            <a:off x="6383628" y="476257"/>
            <a:ext cx="4767230" cy="30870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74629" y="2159726"/>
            <a:ext cx="84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H.T.Lau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282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06" y="809623"/>
            <a:ext cx="7590663" cy="5778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089" y="185427"/>
            <a:ext cx="633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Thin ceramic monitors – beam profile for Stage 1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48587" y="2143125"/>
            <a:ext cx="43767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70C0"/>
                </a:solidFill>
              </a:rPr>
              <a:t>AlN</a:t>
            </a:r>
            <a:r>
              <a:rPr lang="en-GB" dirty="0">
                <a:solidFill>
                  <a:srgbClr val="0070C0"/>
                </a:solidFill>
              </a:rPr>
              <a:t> or </a:t>
            </a:r>
            <a:r>
              <a:rPr lang="en-GB" dirty="0" err="1">
                <a:solidFill>
                  <a:srgbClr val="0070C0"/>
                </a:solidFill>
              </a:rPr>
              <a:t>SiN</a:t>
            </a:r>
            <a:r>
              <a:rPr lang="en-GB" dirty="0">
                <a:solidFill>
                  <a:srgbClr val="0070C0"/>
                </a:solidFill>
              </a:rPr>
              <a:t> membrane 50-150 micron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Chemically etched and metal electrodes deposited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Beam induces currents on the electrodes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Needs some work to define diameter, thickness, mechanics, electrode geometry,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Available from industry (</a:t>
            </a:r>
            <a:r>
              <a:rPr lang="en-GB" dirty="0" err="1">
                <a:solidFill>
                  <a:srgbClr val="0070C0"/>
                </a:solidFill>
              </a:rPr>
              <a:t>Silson</a:t>
            </a:r>
            <a:r>
              <a:rPr lang="en-GB" dirty="0">
                <a:solidFill>
                  <a:srgbClr val="0070C0"/>
                </a:solidFill>
              </a:rPr>
              <a:t>, </a:t>
            </a:r>
            <a:r>
              <a:rPr lang="en-GB" dirty="0" err="1">
                <a:solidFill>
                  <a:srgbClr val="0070C0"/>
                </a:solidFill>
              </a:rPr>
              <a:t>Ametek</a:t>
            </a:r>
            <a:r>
              <a:rPr lang="en-GB" dirty="0">
                <a:solidFill>
                  <a:srgbClr val="0070C0"/>
                </a:solidFill>
              </a:rPr>
              <a:t>/</a:t>
            </a:r>
            <a:r>
              <a:rPr lang="en-GB" dirty="0" err="1">
                <a:solidFill>
                  <a:srgbClr val="0070C0"/>
                </a:solidFill>
              </a:rPr>
              <a:t>HSFoils</a:t>
            </a:r>
            <a:r>
              <a:rPr lang="en-GB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82150" y="6305550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Thanks to Alex Howard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3215-1437-466F-A858-95A05D6CE6E8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137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14" y="1152631"/>
            <a:ext cx="6577965" cy="4737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175" y="6251688"/>
            <a:ext cx="1372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Alex Howard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374" y="231131"/>
            <a:ext cx="648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DAQ – Use of FPGAs for fast feedback and control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14034" y="2752927"/>
            <a:ext cx="413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Serenity – prototype versatile FPGA board developed for CMS DAQ</a:t>
            </a:r>
          </a:p>
        </p:txBody>
      </p:sp>
    </p:spTree>
    <p:extLst>
      <p:ext uri="{BB962C8B-B14F-4D97-AF65-F5344CB8AC3E}">
        <p14:creationId xmlns:p14="http://schemas.microsoft.com/office/powerpoint/2010/main" val="3069330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11908-DEA9-4B0F-9CEC-211C06F9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99756"/>
            <a:ext cx="10515600" cy="471454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Beam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C49F3-89FD-40EB-95FE-DE963BCB4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737" y="852590"/>
            <a:ext cx="4400007" cy="51355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Simulate beam transport from source through to target station using BDSIM (Beam Delivery Simulation), based on Geant4.</a:t>
            </a:r>
          </a:p>
          <a:p>
            <a:pPr lvl="1"/>
            <a:r>
              <a:rPr lang="en-GB" dirty="0"/>
              <a:t>Model beam line elements.</a:t>
            </a:r>
          </a:p>
          <a:p>
            <a:pPr lvl="1"/>
            <a:r>
              <a:rPr lang="en-GB" dirty="0"/>
              <a:t>Track through 3D EM fields.</a:t>
            </a:r>
          </a:p>
          <a:p>
            <a:pPr lvl="1"/>
            <a:r>
              <a:rPr lang="en-GB" dirty="0"/>
              <a:t>Simulate material interactions.</a:t>
            </a:r>
          </a:p>
          <a:p>
            <a:pPr lvl="1"/>
            <a:r>
              <a:rPr lang="en-GB" dirty="0"/>
              <a:t>Extract beam optics parameters and energy deposition. </a:t>
            </a:r>
          </a:p>
          <a:p>
            <a:r>
              <a:rPr lang="en-GB" dirty="0"/>
              <a:t>While design evolving, Gabor lenses modelled as equivalent focal length solenoidal magnets.</a:t>
            </a:r>
          </a:p>
          <a:p>
            <a:r>
              <a:rPr lang="en-GB" dirty="0"/>
              <a:t>Shift to EM simulation of lenses at later stage.</a:t>
            </a:r>
            <a:endParaRPr lang="en-GB" dirty="0">
              <a:solidFill>
                <a:srgbClr val="BBE0E3"/>
              </a:solidFill>
              <a:latin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C7239-B4C1-4D64-BD34-0F970837C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3427" y="805069"/>
            <a:ext cx="4872256" cy="51355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Initial beam</a:t>
            </a:r>
            <a:br>
              <a:rPr lang="en-GB" dirty="0"/>
            </a:br>
            <a:r>
              <a:rPr lang="en-GB" dirty="0"/>
              <a:t>generated by </a:t>
            </a:r>
            <a:br>
              <a:rPr lang="en-GB" dirty="0"/>
            </a:br>
            <a:r>
              <a:rPr lang="en-GB" dirty="0"/>
              <a:t>BDSIM.</a:t>
            </a:r>
          </a:p>
          <a:p>
            <a:r>
              <a:rPr lang="en-GB" dirty="0"/>
              <a:t>Tracked </a:t>
            </a:r>
            <a:br>
              <a:rPr lang="en-GB" dirty="0"/>
            </a:br>
            <a:r>
              <a:rPr lang="en-GB" dirty="0"/>
              <a:t>through</a:t>
            </a:r>
            <a:br>
              <a:rPr lang="en-GB" dirty="0"/>
            </a:br>
            <a:r>
              <a:rPr lang="en-GB" dirty="0" err="1"/>
              <a:t>LhARA</a:t>
            </a:r>
            <a:r>
              <a:rPr lang="en-GB" dirty="0"/>
              <a:t>:</a:t>
            </a:r>
          </a:p>
          <a:p>
            <a:endParaRPr lang="en-GB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B0E63CB-0087-40A0-9557-D2509DDD029E}"/>
              </a:ext>
            </a:extLst>
          </p:cNvPr>
          <p:cNvSpPr txBox="1">
            <a:spLocks/>
          </p:cNvSpPr>
          <p:nvPr/>
        </p:nvSpPr>
        <p:spPr>
          <a:xfrm>
            <a:off x="8300128" y="649436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59587A-73EC-41DB-BF81-B10DEA27A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6" b="1299"/>
          <a:stretch/>
        </p:blipFill>
        <p:spPr>
          <a:xfrm>
            <a:off x="7524379" y="667052"/>
            <a:ext cx="3156272" cy="2176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0EC868-5BC9-4E7E-A8DA-F525276F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9" t="85603" r="62172" b="1171"/>
          <a:stretch/>
        </p:blipFill>
        <p:spPr>
          <a:xfrm>
            <a:off x="6119563" y="5940632"/>
            <a:ext cx="4361129" cy="475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7A8D79-1D9B-46EF-97DD-D4139464B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7928" y="3120660"/>
            <a:ext cx="4759000" cy="27018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334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EB320-10B5-4E4B-A0C9-D1FAA1F55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68" y="141883"/>
            <a:ext cx="10515600" cy="708265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Fixed field alternating gradient accelerators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EB496-98FC-42D4-B93F-18D9233E81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8242" y="1406177"/>
            <a:ext cx="5181600" cy="435133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FFAGs are accelerators in which magnetic fields do not vary in time but are a strong function of radius.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EA1EA-70EB-432B-AE22-A8B061D971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Orbit changes with momentum are relatively small.</a:t>
            </a:r>
          </a:p>
          <a:p>
            <a:r>
              <a:rPr lang="en-GB" dirty="0"/>
              <a:t>Radius of orbit given by</a:t>
            </a:r>
          </a:p>
          <a:p>
            <a:r>
              <a:rPr lang="en-GB" dirty="0"/>
              <a:t>Scaling FFAG, orbit shape independent of momentum.</a:t>
            </a:r>
          </a:p>
          <a:p>
            <a:r>
              <a:rPr lang="en-GB" dirty="0"/>
              <a:t>Non-scaling FFAG, shape of orbit is function of momentum.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Scaling FFAG, </a:t>
            </a:r>
            <a:r>
              <a:rPr lang="en-GB" i="1" dirty="0"/>
              <a:t>k</a:t>
            </a:r>
            <a:r>
              <a:rPr lang="en-GB" dirty="0"/>
              <a:t> ~3.</a:t>
            </a:r>
          </a:p>
          <a:p>
            <a:r>
              <a:rPr lang="en-GB" dirty="0"/>
              <a:t>Non-scaling FFAG, </a:t>
            </a:r>
            <a:r>
              <a:rPr lang="en-GB" i="1" dirty="0"/>
              <a:t>k</a:t>
            </a:r>
            <a:r>
              <a:rPr lang="en-GB" dirty="0"/>
              <a:t> can be as large as 80.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8BB9CF8-03FD-4FD6-B83B-75B189C603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39675" y="2087563"/>
          <a:ext cx="16129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Equation" r:id="rId3" imgW="1612800" imgH="520560" progId="Equation.DSMT4">
                  <p:embed/>
                </p:oleObj>
              </mc:Choice>
              <mc:Fallback>
                <p:oleObj name="Equation" r:id="rId3" imgW="1612800" imgH="5205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8BB9CF8-03FD-4FD6-B83B-75B189C603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39675" y="2087563"/>
                        <a:ext cx="16129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3" name="Group 182">
            <a:extLst>
              <a:ext uri="{FF2B5EF4-FFF2-40B4-BE49-F238E27FC236}">
                <a16:creationId xmlns:a16="http://schemas.microsoft.com/office/drawing/2014/main" id="{470CEE69-4047-40CE-9BAB-B37B76A19464}"/>
              </a:ext>
            </a:extLst>
          </p:cNvPr>
          <p:cNvGrpSpPr/>
          <p:nvPr/>
        </p:nvGrpSpPr>
        <p:grpSpPr>
          <a:xfrm>
            <a:off x="6571258" y="4080066"/>
            <a:ext cx="3517636" cy="1096407"/>
            <a:chOff x="5587649" y="4465959"/>
            <a:chExt cx="3517636" cy="1096407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ACBFCA6-0E39-4E80-9B0F-B03F06B488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10044" y="4465959"/>
              <a:ext cx="2279189" cy="983710"/>
              <a:chOff x="2062" y="1778"/>
              <a:chExt cx="646" cy="272"/>
            </a:xfrm>
          </p:grpSpPr>
          <p:sp>
            <p:nvSpPr>
              <p:cNvPr id="180" name="AutoShape 6">
                <a:extLst>
                  <a:ext uri="{FF2B5EF4-FFF2-40B4-BE49-F238E27FC236}">
                    <a16:creationId xmlns:a16="http://schemas.microsoft.com/office/drawing/2014/main" id="{60D3D3B7-15B4-470C-8336-9ABE97044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166402">
                <a:off x="2062" y="1796"/>
                <a:ext cx="156" cy="25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1" name="AutoShape 7">
                <a:extLst>
                  <a:ext uri="{FF2B5EF4-FFF2-40B4-BE49-F238E27FC236}">
                    <a16:creationId xmlns:a16="http://schemas.microsoft.com/office/drawing/2014/main" id="{B2301D47-65DA-4A27-91FC-C2A5B01F8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" y="1778"/>
                <a:ext cx="345" cy="25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2" name="AutoShape 8">
                <a:extLst>
                  <a:ext uri="{FF2B5EF4-FFF2-40B4-BE49-F238E27FC236}">
                    <a16:creationId xmlns:a16="http://schemas.microsoft.com/office/drawing/2014/main" id="{6A4A7E61-07CE-4F64-88C1-28FA934C5A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66402" flipH="1">
                <a:off x="2552" y="1799"/>
                <a:ext cx="156" cy="25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0735DF3E-CE35-413F-ACE1-CA53BBABA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3138" y="4789041"/>
              <a:ext cx="2056085" cy="622795"/>
            </a:xfrm>
            <a:custGeom>
              <a:avLst/>
              <a:gdLst>
                <a:gd name="T0" fmla="*/ 0 w 1281"/>
                <a:gd name="T1" fmla="*/ 225 h 231"/>
                <a:gd name="T2" fmla="*/ 163 w 1281"/>
                <a:gd name="T3" fmla="*/ 184 h 231"/>
                <a:gd name="T4" fmla="*/ 631 w 1281"/>
                <a:gd name="T5" fmla="*/ 1 h 231"/>
                <a:gd name="T6" fmla="*/ 1139 w 1281"/>
                <a:gd name="T7" fmla="*/ 191 h 231"/>
                <a:gd name="T8" fmla="*/ 1281 w 1281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231">
                  <a:moveTo>
                    <a:pt x="0" y="225"/>
                  </a:moveTo>
                  <a:cubicBezTo>
                    <a:pt x="27" y="218"/>
                    <a:pt x="58" y="221"/>
                    <a:pt x="163" y="184"/>
                  </a:cubicBezTo>
                  <a:cubicBezTo>
                    <a:pt x="268" y="147"/>
                    <a:pt x="468" y="0"/>
                    <a:pt x="631" y="1"/>
                  </a:cubicBezTo>
                  <a:cubicBezTo>
                    <a:pt x="794" y="2"/>
                    <a:pt x="1031" y="153"/>
                    <a:pt x="1139" y="191"/>
                  </a:cubicBezTo>
                  <a:cubicBezTo>
                    <a:pt x="1247" y="229"/>
                    <a:pt x="1252" y="223"/>
                    <a:pt x="1281" y="23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43B60755-E368-4E31-86F7-1766C230C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5473" y="4559723"/>
              <a:ext cx="2349812" cy="449085"/>
            </a:xfrm>
            <a:custGeom>
              <a:avLst/>
              <a:gdLst>
                <a:gd name="T0" fmla="*/ 0 w 1281"/>
                <a:gd name="T1" fmla="*/ 225 h 231"/>
                <a:gd name="T2" fmla="*/ 163 w 1281"/>
                <a:gd name="T3" fmla="*/ 184 h 231"/>
                <a:gd name="T4" fmla="*/ 631 w 1281"/>
                <a:gd name="T5" fmla="*/ 1 h 231"/>
                <a:gd name="T6" fmla="*/ 1139 w 1281"/>
                <a:gd name="T7" fmla="*/ 191 h 231"/>
                <a:gd name="T8" fmla="*/ 1281 w 1281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231">
                  <a:moveTo>
                    <a:pt x="0" y="225"/>
                  </a:moveTo>
                  <a:cubicBezTo>
                    <a:pt x="27" y="218"/>
                    <a:pt x="58" y="221"/>
                    <a:pt x="163" y="184"/>
                  </a:cubicBezTo>
                  <a:cubicBezTo>
                    <a:pt x="268" y="147"/>
                    <a:pt x="468" y="0"/>
                    <a:pt x="631" y="1"/>
                  </a:cubicBezTo>
                  <a:cubicBezTo>
                    <a:pt x="794" y="2"/>
                    <a:pt x="1031" y="153"/>
                    <a:pt x="1139" y="191"/>
                  </a:cubicBezTo>
                  <a:cubicBezTo>
                    <a:pt x="1247" y="229"/>
                    <a:pt x="1252" y="223"/>
                    <a:pt x="1281" y="23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Text Box 11">
              <a:extLst>
                <a:ext uri="{FF2B5EF4-FFF2-40B4-BE49-F238E27FC236}">
                  <a16:creationId xmlns:a16="http://schemas.microsoft.com/office/drawing/2014/main" id="{E8505E54-B7F9-401E-9638-89BC181D9C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7787" y="5223812"/>
              <a:ext cx="125676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1600" dirty="0"/>
                <a:t>Low energy</a:t>
              </a:r>
            </a:p>
          </p:txBody>
        </p:sp>
        <p:sp>
          <p:nvSpPr>
            <p:cNvPr id="100" name="Text Box 12">
              <a:extLst>
                <a:ext uri="{FF2B5EF4-FFF2-40B4-BE49-F238E27FC236}">
                  <a16:creationId xmlns:a16="http://schemas.microsoft.com/office/drawing/2014/main" id="{C107AFBB-1EF8-4E7B-ABFC-0EF71DCE79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7649" y="4789041"/>
              <a:ext cx="125676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1600" dirty="0"/>
                <a:t>High energy</a:t>
              </a:r>
            </a:p>
          </p:txBody>
        </p:sp>
        <p:sp>
          <p:nvSpPr>
            <p:cNvPr id="101" name="Text Box 13">
              <a:extLst>
                <a:ext uri="{FF2B5EF4-FFF2-40B4-BE49-F238E27FC236}">
                  <a16:creationId xmlns:a16="http://schemas.microsoft.com/office/drawing/2014/main" id="{4B23518D-EDC9-44CC-B15B-516E273CAB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9579" y="4876697"/>
              <a:ext cx="32733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/>
                <a:t>D</a:t>
              </a:r>
            </a:p>
          </p:txBody>
        </p:sp>
        <p:sp>
          <p:nvSpPr>
            <p:cNvPr id="102" name="Text Box 14">
              <a:extLst>
                <a:ext uri="{FF2B5EF4-FFF2-40B4-BE49-F238E27FC236}">
                  <a16:creationId xmlns:a16="http://schemas.microsoft.com/office/drawing/2014/main" id="{AFDFF805-F92F-40E0-A166-5232B2955C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3795" y="4858761"/>
              <a:ext cx="24286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dirty="0"/>
                <a:t>D</a:t>
              </a:r>
            </a:p>
          </p:txBody>
        </p:sp>
        <p:sp>
          <p:nvSpPr>
            <p:cNvPr id="103" name="Text Box 15">
              <a:extLst>
                <a:ext uri="{FF2B5EF4-FFF2-40B4-BE49-F238E27FC236}">
                  <a16:creationId xmlns:a16="http://schemas.microsoft.com/office/drawing/2014/main" id="{15907B8F-AC39-4618-8430-5766FBF7C2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0753" y="4960414"/>
              <a:ext cx="29046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/>
                <a:t>F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A65DE0-CFEA-47B9-AD3F-46BB4B8FEF3C}"/>
              </a:ext>
            </a:extLst>
          </p:cNvPr>
          <p:cNvGrpSpPr/>
          <p:nvPr/>
        </p:nvGrpSpPr>
        <p:grpSpPr>
          <a:xfrm>
            <a:off x="1903891" y="2710611"/>
            <a:ext cx="4010977" cy="3391802"/>
            <a:chOff x="765123" y="2710611"/>
            <a:chExt cx="4010977" cy="33918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10287E4-CAF7-4633-A2F3-E530BE3297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9040" y="2710611"/>
              <a:ext cx="2598841" cy="1124868"/>
              <a:chOff x="2062" y="1778"/>
              <a:chExt cx="646" cy="272"/>
            </a:xfrm>
          </p:grpSpPr>
          <p:sp>
            <p:nvSpPr>
              <p:cNvPr id="91" name="AutoShape 6">
                <a:extLst>
                  <a:ext uri="{FF2B5EF4-FFF2-40B4-BE49-F238E27FC236}">
                    <a16:creationId xmlns:a16="http://schemas.microsoft.com/office/drawing/2014/main" id="{5DD3ED2D-FAD5-48A5-8557-693B6401A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433598">
                <a:off x="2062" y="1796"/>
                <a:ext cx="156" cy="25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" name="AutoShape 7">
                <a:extLst>
                  <a:ext uri="{FF2B5EF4-FFF2-40B4-BE49-F238E27FC236}">
                    <a16:creationId xmlns:a16="http://schemas.microsoft.com/office/drawing/2014/main" id="{045D0304-BA6E-4A9D-BC9F-4EA7B58E4A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" y="1778"/>
                <a:ext cx="345" cy="25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3" name="AutoShape 8">
                <a:extLst>
                  <a:ext uri="{FF2B5EF4-FFF2-40B4-BE49-F238E27FC236}">
                    <a16:creationId xmlns:a16="http://schemas.microsoft.com/office/drawing/2014/main" id="{008F8029-B715-44F6-B0F2-7E969488B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66402" flipH="1">
                <a:off x="2552" y="1799"/>
                <a:ext cx="156" cy="251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BD59A81E-CDE9-44F2-9A0C-985907FE6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107" y="3357694"/>
              <a:ext cx="2344447" cy="434523"/>
            </a:xfrm>
            <a:custGeom>
              <a:avLst/>
              <a:gdLst>
                <a:gd name="T0" fmla="*/ 0 w 1281"/>
                <a:gd name="T1" fmla="*/ 225 h 231"/>
                <a:gd name="T2" fmla="*/ 163 w 1281"/>
                <a:gd name="T3" fmla="*/ 184 h 231"/>
                <a:gd name="T4" fmla="*/ 631 w 1281"/>
                <a:gd name="T5" fmla="*/ 1 h 231"/>
                <a:gd name="T6" fmla="*/ 1139 w 1281"/>
                <a:gd name="T7" fmla="*/ 191 h 231"/>
                <a:gd name="T8" fmla="*/ 1281 w 1281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231">
                  <a:moveTo>
                    <a:pt x="0" y="225"/>
                  </a:moveTo>
                  <a:cubicBezTo>
                    <a:pt x="27" y="218"/>
                    <a:pt x="58" y="221"/>
                    <a:pt x="163" y="184"/>
                  </a:cubicBezTo>
                  <a:cubicBezTo>
                    <a:pt x="268" y="147"/>
                    <a:pt x="468" y="0"/>
                    <a:pt x="631" y="1"/>
                  </a:cubicBezTo>
                  <a:cubicBezTo>
                    <a:pt x="794" y="2"/>
                    <a:pt x="1031" y="153"/>
                    <a:pt x="1139" y="191"/>
                  </a:cubicBezTo>
                  <a:cubicBezTo>
                    <a:pt x="1247" y="229"/>
                    <a:pt x="1252" y="223"/>
                    <a:pt x="1281" y="23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FDA525AC-1D85-46A4-B46D-28977D14E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6732" y="2817830"/>
              <a:ext cx="2679368" cy="513527"/>
            </a:xfrm>
            <a:custGeom>
              <a:avLst/>
              <a:gdLst>
                <a:gd name="T0" fmla="*/ 0 w 1281"/>
                <a:gd name="T1" fmla="*/ 225 h 231"/>
                <a:gd name="T2" fmla="*/ 163 w 1281"/>
                <a:gd name="T3" fmla="*/ 184 h 231"/>
                <a:gd name="T4" fmla="*/ 631 w 1281"/>
                <a:gd name="T5" fmla="*/ 1 h 231"/>
                <a:gd name="T6" fmla="*/ 1139 w 1281"/>
                <a:gd name="T7" fmla="*/ 191 h 231"/>
                <a:gd name="T8" fmla="*/ 1281 w 1281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1" h="231">
                  <a:moveTo>
                    <a:pt x="0" y="225"/>
                  </a:moveTo>
                  <a:cubicBezTo>
                    <a:pt x="27" y="218"/>
                    <a:pt x="58" y="221"/>
                    <a:pt x="163" y="184"/>
                  </a:cubicBezTo>
                  <a:cubicBezTo>
                    <a:pt x="268" y="147"/>
                    <a:pt x="468" y="0"/>
                    <a:pt x="631" y="1"/>
                  </a:cubicBezTo>
                  <a:cubicBezTo>
                    <a:pt x="794" y="2"/>
                    <a:pt x="1031" y="153"/>
                    <a:pt x="1139" y="191"/>
                  </a:cubicBezTo>
                  <a:cubicBezTo>
                    <a:pt x="1247" y="229"/>
                    <a:pt x="1252" y="223"/>
                    <a:pt x="1281" y="23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8324EA11-78F3-4176-9660-72065F2021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9123" y="3577213"/>
              <a:ext cx="143302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1600" dirty="0"/>
                <a:t>Low energy</a:t>
              </a:r>
            </a:p>
          </p:txBody>
        </p: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9455A543-F803-47D8-A20F-41D7CA6B4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123" y="3080054"/>
              <a:ext cx="143302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1600" dirty="0"/>
                <a:t>High energy</a:t>
              </a: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79A72225-C1F6-44BE-A4B1-AE4022D9A3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2260" y="3240215"/>
              <a:ext cx="32733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/>
                <a:t>D</a:t>
              </a:r>
            </a:p>
          </p:txBody>
        </p:sp>
        <p:sp>
          <p:nvSpPr>
            <p:cNvPr id="12" name="Text Box 14">
              <a:extLst>
                <a:ext uri="{FF2B5EF4-FFF2-40B4-BE49-F238E27FC236}">
                  <a16:creationId xmlns:a16="http://schemas.microsoft.com/office/drawing/2014/main" id="{E7123222-85CB-473D-AB02-1C2C2CF46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2449" y="3219705"/>
              <a:ext cx="27692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dirty="0"/>
                <a:t>D</a:t>
              </a:r>
            </a:p>
          </p:txBody>
        </p:sp>
        <p:sp>
          <p:nvSpPr>
            <p:cNvPr id="13" name="Text Box 15">
              <a:extLst>
                <a:ext uri="{FF2B5EF4-FFF2-40B4-BE49-F238E27FC236}">
                  <a16:creationId xmlns:a16="http://schemas.microsoft.com/office/drawing/2014/main" id="{945FA6CA-7022-44A1-8BA9-981B24F4C5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031" y="2853936"/>
              <a:ext cx="29046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/>
                <a:t>F</a:t>
              </a:r>
            </a:p>
          </p:txBody>
        </p:sp>
        <p:sp>
          <p:nvSpPr>
            <p:cNvPr id="15" name="Text Box 148">
              <a:extLst>
                <a:ext uri="{FF2B5EF4-FFF2-40B4-BE49-F238E27FC236}">
                  <a16:creationId xmlns:a16="http://schemas.microsoft.com/office/drawing/2014/main" id="{73F64536-FFE2-41A8-8FF4-79878DBA6A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9143" y="4297904"/>
              <a:ext cx="1752007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5349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sz="1600" dirty="0">
                  <a:latin typeface="+mn-lt"/>
                </a:rPr>
                <a:t>Beam dynamics (and orbits) more complex</a:t>
              </a:r>
              <a:r>
                <a:rPr lang="en-US" sz="1600" dirty="0">
                  <a:latin typeface="+mn-lt"/>
                </a:rPr>
                <a:t> than in cyclotron.</a:t>
              </a:r>
              <a:endParaRPr lang="en-US" sz="1600" dirty="0">
                <a:latin typeface="+mn-lt"/>
                <a:cs typeface="Symath" pitchFamily="2" charset="0"/>
              </a:endParaRPr>
            </a:p>
          </p:txBody>
        </p:sp>
        <p:grpSp>
          <p:nvGrpSpPr>
            <p:cNvPr id="184" name="Group 16">
              <a:extLst>
                <a:ext uri="{FF2B5EF4-FFF2-40B4-BE49-F238E27FC236}">
                  <a16:creationId xmlns:a16="http://schemas.microsoft.com/office/drawing/2014/main" id="{358657BE-EC82-4F06-9850-36BC26FC2A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5057" y="4184964"/>
              <a:ext cx="1926333" cy="1917449"/>
              <a:chOff x="2137" y="1965"/>
              <a:chExt cx="807" cy="803"/>
            </a:xfrm>
          </p:grpSpPr>
          <p:grpSp>
            <p:nvGrpSpPr>
              <p:cNvPr id="185" name="Group 17">
                <a:extLst>
                  <a:ext uri="{FF2B5EF4-FFF2-40B4-BE49-F238E27FC236}">
                    <a16:creationId xmlns:a16="http://schemas.microsoft.com/office/drawing/2014/main" id="{2CB51EF5-40D6-469A-BCA8-3BEAE9F38E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48" y="1965"/>
                <a:ext cx="796" cy="800"/>
                <a:chOff x="2148" y="1965"/>
                <a:chExt cx="796" cy="800"/>
              </a:xfrm>
            </p:grpSpPr>
            <p:grpSp>
              <p:nvGrpSpPr>
                <p:cNvPr id="243" name="Group 18">
                  <a:extLst>
                    <a:ext uri="{FF2B5EF4-FFF2-40B4-BE49-F238E27FC236}">
                      <a16:creationId xmlns:a16="http://schemas.microsoft.com/office/drawing/2014/main" id="{797A9CB9-C1D2-43E9-B5C1-078680D29B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5" y="1965"/>
                  <a:ext cx="187" cy="78"/>
                  <a:chOff x="2062" y="1778"/>
                  <a:chExt cx="646" cy="272"/>
                </a:xfrm>
              </p:grpSpPr>
              <p:sp>
                <p:nvSpPr>
                  <p:cNvPr id="256" name="AutoShape 19">
                    <a:extLst>
                      <a:ext uri="{FF2B5EF4-FFF2-40B4-BE49-F238E27FC236}">
                        <a16:creationId xmlns:a16="http://schemas.microsoft.com/office/drawing/2014/main" id="{C4B5F272-C712-4E0B-A540-1DEBE22083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1166402">
                    <a:off x="2062" y="1796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7" name="AutoShape 20">
                    <a:extLst>
                      <a:ext uri="{FF2B5EF4-FFF2-40B4-BE49-F238E27FC236}">
                        <a16:creationId xmlns:a16="http://schemas.microsoft.com/office/drawing/2014/main" id="{55E6B689-507E-4DCF-AE1A-E786021075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2" y="1778"/>
                    <a:ext cx="345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8" name="AutoShape 21">
                    <a:extLst>
                      <a:ext uri="{FF2B5EF4-FFF2-40B4-BE49-F238E27FC236}">
                        <a16:creationId xmlns:a16="http://schemas.microsoft.com/office/drawing/2014/main" id="{42D4A57E-B226-44C8-958C-7DA86D7512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166402" flipH="1">
                    <a:off x="2552" y="1799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44" name="Group 22">
                  <a:extLst>
                    <a:ext uri="{FF2B5EF4-FFF2-40B4-BE49-F238E27FC236}">
                      <a16:creationId xmlns:a16="http://schemas.microsoft.com/office/drawing/2014/main" id="{9A361BB3-130F-4DB4-A502-3504C71006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2450" y="2687"/>
                  <a:ext cx="187" cy="78"/>
                  <a:chOff x="2062" y="1778"/>
                  <a:chExt cx="646" cy="272"/>
                </a:xfrm>
              </p:grpSpPr>
              <p:sp>
                <p:nvSpPr>
                  <p:cNvPr id="253" name="AutoShape 23">
                    <a:extLst>
                      <a:ext uri="{FF2B5EF4-FFF2-40B4-BE49-F238E27FC236}">
                        <a16:creationId xmlns:a16="http://schemas.microsoft.com/office/drawing/2014/main" id="{572FE92C-F254-4278-A072-C02734FE22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1166402">
                    <a:off x="2062" y="1796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4" name="AutoShape 24">
                    <a:extLst>
                      <a:ext uri="{FF2B5EF4-FFF2-40B4-BE49-F238E27FC236}">
                        <a16:creationId xmlns:a16="http://schemas.microsoft.com/office/drawing/2014/main" id="{96A9C96E-1D2F-4A43-AE18-FEA516A6BA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2" y="1778"/>
                    <a:ext cx="345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5" name="AutoShape 25">
                    <a:extLst>
                      <a:ext uri="{FF2B5EF4-FFF2-40B4-BE49-F238E27FC236}">
                        <a16:creationId xmlns:a16="http://schemas.microsoft.com/office/drawing/2014/main" id="{42207783-1E64-481A-8590-70989DEB1F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166402" flipH="1">
                    <a:off x="2552" y="1799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45" name="Group 26">
                  <a:extLst>
                    <a:ext uri="{FF2B5EF4-FFF2-40B4-BE49-F238E27FC236}">
                      <a16:creationId xmlns:a16="http://schemas.microsoft.com/office/drawing/2014/main" id="{620867F8-FA1E-41F2-A8EA-B28914531E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400000" flipV="1">
                  <a:off x="2094" y="2318"/>
                  <a:ext cx="186" cy="78"/>
                  <a:chOff x="2062" y="1778"/>
                  <a:chExt cx="646" cy="272"/>
                </a:xfrm>
              </p:grpSpPr>
              <p:sp>
                <p:nvSpPr>
                  <p:cNvPr id="250" name="AutoShape 27">
                    <a:extLst>
                      <a:ext uri="{FF2B5EF4-FFF2-40B4-BE49-F238E27FC236}">
                        <a16:creationId xmlns:a16="http://schemas.microsoft.com/office/drawing/2014/main" id="{B80888C1-F243-4208-8E1A-83524A2CD5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1166402">
                    <a:off x="2062" y="1796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1" name="AutoShape 28">
                    <a:extLst>
                      <a:ext uri="{FF2B5EF4-FFF2-40B4-BE49-F238E27FC236}">
                        <a16:creationId xmlns:a16="http://schemas.microsoft.com/office/drawing/2014/main" id="{B4005180-4D33-42EF-9C53-DD787F2C80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2" y="1778"/>
                    <a:ext cx="345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2" name="AutoShape 29">
                    <a:extLst>
                      <a:ext uri="{FF2B5EF4-FFF2-40B4-BE49-F238E27FC236}">
                        <a16:creationId xmlns:a16="http://schemas.microsoft.com/office/drawing/2014/main" id="{CB03C993-7206-4215-81D2-555A2D4E81D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166402" flipH="1">
                    <a:off x="2552" y="1799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46" name="Group 30">
                  <a:extLst>
                    <a:ext uri="{FF2B5EF4-FFF2-40B4-BE49-F238E27FC236}">
                      <a16:creationId xmlns:a16="http://schemas.microsoft.com/office/drawing/2014/main" id="{F782A3C8-6F61-4A1D-971D-5370C2A172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5400000" flipH="1" flipV="1">
                  <a:off x="2812" y="2321"/>
                  <a:ext cx="186" cy="78"/>
                  <a:chOff x="2062" y="1778"/>
                  <a:chExt cx="646" cy="272"/>
                </a:xfrm>
              </p:grpSpPr>
              <p:sp>
                <p:nvSpPr>
                  <p:cNvPr id="247" name="AutoShape 31">
                    <a:extLst>
                      <a:ext uri="{FF2B5EF4-FFF2-40B4-BE49-F238E27FC236}">
                        <a16:creationId xmlns:a16="http://schemas.microsoft.com/office/drawing/2014/main" id="{2D64B07C-6D94-4A03-BB31-4B93AE8120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1166402">
                    <a:off x="2062" y="1796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48" name="AutoShape 32">
                    <a:extLst>
                      <a:ext uri="{FF2B5EF4-FFF2-40B4-BE49-F238E27FC236}">
                        <a16:creationId xmlns:a16="http://schemas.microsoft.com/office/drawing/2014/main" id="{9A5DFA8D-069E-4C90-A2FC-7CEA1211DA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2" y="1778"/>
                    <a:ext cx="345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49" name="AutoShape 33">
                    <a:extLst>
                      <a:ext uri="{FF2B5EF4-FFF2-40B4-BE49-F238E27FC236}">
                        <a16:creationId xmlns:a16="http://schemas.microsoft.com/office/drawing/2014/main" id="{29560BCD-DCAF-4E4C-9567-C9B41CEF21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166402" flipH="1">
                    <a:off x="2552" y="1799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86" name="Group 34">
                <a:extLst>
                  <a:ext uri="{FF2B5EF4-FFF2-40B4-BE49-F238E27FC236}">
                    <a16:creationId xmlns:a16="http://schemas.microsoft.com/office/drawing/2014/main" id="{7C7F5D31-FEA4-4D89-BD1F-EC36FAA024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578343">
                <a:off x="2137" y="1968"/>
                <a:ext cx="796" cy="800"/>
                <a:chOff x="2148" y="1965"/>
                <a:chExt cx="796" cy="800"/>
              </a:xfrm>
            </p:grpSpPr>
            <p:grpSp>
              <p:nvGrpSpPr>
                <p:cNvPr id="227" name="Group 35">
                  <a:extLst>
                    <a:ext uri="{FF2B5EF4-FFF2-40B4-BE49-F238E27FC236}">
                      <a16:creationId xmlns:a16="http://schemas.microsoft.com/office/drawing/2014/main" id="{813DFDD3-865A-49A2-B0B0-2E1774AE84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5" y="1965"/>
                  <a:ext cx="187" cy="78"/>
                  <a:chOff x="2062" y="1778"/>
                  <a:chExt cx="646" cy="272"/>
                </a:xfrm>
              </p:grpSpPr>
              <p:sp>
                <p:nvSpPr>
                  <p:cNvPr id="240" name="AutoShape 36">
                    <a:extLst>
                      <a:ext uri="{FF2B5EF4-FFF2-40B4-BE49-F238E27FC236}">
                        <a16:creationId xmlns:a16="http://schemas.microsoft.com/office/drawing/2014/main" id="{84BAC2B9-F2BC-47C2-A6A5-D21581D402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1166402">
                    <a:off x="2062" y="1796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41" name="AutoShape 37">
                    <a:extLst>
                      <a:ext uri="{FF2B5EF4-FFF2-40B4-BE49-F238E27FC236}">
                        <a16:creationId xmlns:a16="http://schemas.microsoft.com/office/drawing/2014/main" id="{6866EEBC-C38A-46A1-8200-36AE8DFC72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2" y="1778"/>
                    <a:ext cx="345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42" name="AutoShape 38">
                    <a:extLst>
                      <a:ext uri="{FF2B5EF4-FFF2-40B4-BE49-F238E27FC236}">
                        <a16:creationId xmlns:a16="http://schemas.microsoft.com/office/drawing/2014/main" id="{7F374FC5-8788-4374-8B3A-03E1E43FA4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166402" flipH="1">
                    <a:off x="2552" y="1799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28" name="Group 39">
                  <a:extLst>
                    <a:ext uri="{FF2B5EF4-FFF2-40B4-BE49-F238E27FC236}">
                      <a16:creationId xmlns:a16="http://schemas.microsoft.com/office/drawing/2014/main" id="{3C291304-24AE-4150-B42E-FBA437FBD7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2450" y="2687"/>
                  <a:ext cx="187" cy="78"/>
                  <a:chOff x="2062" y="1778"/>
                  <a:chExt cx="646" cy="272"/>
                </a:xfrm>
              </p:grpSpPr>
              <p:sp>
                <p:nvSpPr>
                  <p:cNvPr id="237" name="AutoShape 40">
                    <a:extLst>
                      <a:ext uri="{FF2B5EF4-FFF2-40B4-BE49-F238E27FC236}">
                        <a16:creationId xmlns:a16="http://schemas.microsoft.com/office/drawing/2014/main" id="{7B4A8849-F19B-4172-A65B-051D543E88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1166402">
                    <a:off x="2062" y="1796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38" name="AutoShape 41">
                    <a:extLst>
                      <a:ext uri="{FF2B5EF4-FFF2-40B4-BE49-F238E27FC236}">
                        <a16:creationId xmlns:a16="http://schemas.microsoft.com/office/drawing/2014/main" id="{D93586A6-D1E6-4E79-88DD-74511F1231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2" y="1778"/>
                    <a:ext cx="345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39" name="AutoShape 42">
                    <a:extLst>
                      <a:ext uri="{FF2B5EF4-FFF2-40B4-BE49-F238E27FC236}">
                        <a16:creationId xmlns:a16="http://schemas.microsoft.com/office/drawing/2014/main" id="{E0338E62-5F7C-4D11-96AA-E53D805C4A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166402" flipH="1">
                    <a:off x="2552" y="1799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29" name="Group 43">
                  <a:extLst>
                    <a:ext uri="{FF2B5EF4-FFF2-40B4-BE49-F238E27FC236}">
                      <a16:creationId xmlns:a16="http://schemas.microsoft.com/office/drawing/2014/main" id="{45B26097-DB09-4DE0-8567-D029E6098E5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400000" flipV="1">
                  <a:off x="2094" y="2318"/>
                  <a:ext cx="186" cy="78"/>
                  <a:chOff x="2062" y="1778"/>
                  <a:chExt cx="646" cy="272"/>
                </a:xfrm>
              </p:grpSpPr>
              <p:sp>
                <p:nvSpPr>
                  <p:cNvPr id="234" name="AutoShape 44">
                    <a:extLst>
                      <a:ext uri="{FF2B5EF4-FFF2-40B4-BE49-F238E27FC236}">
                        <a16:creationId xmlns:a16="http://schemas.microsoft.com/office/drawing/2014/main" id="{93FAA71F-F3FF-4D09-AEF3-937EE79DC8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1166402">
                    <a:off x="2062" y="1796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35" name="AutoShape 45">
                    <a:extLst>
                      <a:ext uri="{FF2B5EF4-FFF2-40B4-BE49-F238E27FC236}">
                        <a16:creationId xmlns:a16="http://schemas.microsoft.com/office/drawing/2014/main" id="{210B0E2E-0E6A-45B9-A574-462CC7F184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2" y="1778"/>
                    <a:ext cx="345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36" name="AutoShape 46">
                    <a:extLst>
                      <a:ext uri="{FF2B5EF4-FFF2-40B4-BE49-F238E27FC236}">
                        <a16:creationId xmlns:a16="http://schemas.microsoft.com/office/drawing/2014/main" id="{E0E73938-C13C-4BAD-95CE-0FA9A62ADE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166402" flipH="1">
                    <a:off x="2552" y="1799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30" name="Group 47">
                  <a:extLst>
                    <a:ext uri="{FF2B5EF4-FFF2-40B4-BE49-F238E27FC236}">
                      <a16:creationId xmlns:a16="http://schemas.microsoft.com/office/drawing/2014/main" id="{FD305E8A-9FBD-48F5-90FE-653A5355C99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5400000" flipH="1" flipV="1">
                  <a:off x="2812" y="2321"/>
                  <a:ext cx="186" cy="78"/>
                  <a:chOff x="2062" y="1778"/>
                  <a:chExt cx="646" cy="272"/>
                </a:xfrm>
              </p:grpSpPr>
              <p:sp>
                <p:nvSpPr>
                  <p:cNvPr id="231" name="AutoShape 48">
                    <a:extLst>
                      <a:ext uri="{FF2B5EF4-FFF2-40B4-BE49-F238E27FC236}">
                        <a16:creationId xmlns:a16="http://schemas.microsoft.com/office/drawing/2014/main" id="{4941D81E-E97D-4B55-881B-32C5DE1D19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1166402">
                    <a:off x="2062" y="1796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32" name="AutoShape 49">
                    <a:extLst>
                      <a:ext uri="{FF2B5EF4-FFF2-40B4-BE49-F238E27FC236}">
                        <a16:creationId xmlns:a16="http://schemas.microsoft.com/office/drawing/2014/main" id="{136DE2C4-6F41-4E6C-A150-75F26BF59E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2" y="1778"/>
                    <a:ext cx="345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33" name="AutoShape 50">
                    <a:extLst>
                      <a:ext uri="{FF2B5EF4-FFF2-40B4-BE49-F238E27FC236}">
                        <a16:creationId xmlns:a16="http://schemas.microsoft.com/office/drawing/2014/main" id="{B6C65D48-C7EE-49B2-8AF5-9BC075C521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1166402" flipH="1">
                    <a:off x="2552" y="1799"/>
                    <a:ext cx="156" cy="251"/>
                  </a:xfrm>
                  <a:custGeom>
                    <a:avLst/>
                    <a:gdLst>
                      <a:gd name="G0" fmla="+- 5400 0 0"/>
                      <a:gd name="G1" fmla="+- 21600 0 5400"/>
                      <a:gd name="G2" fmla="*/ 5400 1 2"/>
                      <a:gd name="G3" fmla="+- 21600 0 G2"/>
                      <a:gd name="G4" fmla="+/ 5400 21600 2"/>
                      <a:gd name="G5" fmla="+/ G1 0 2"/>
                      <a:gd name="G6" fmla="*/ 21600 21600 5400"/>
                      <a:gd name="G7" fmla="*/ G6 1 2"/>
                      <a:gd name="G8" fmla="+- 21600 0 G7"/>
                      <a:gd name="G9" fmla="*/ 21600 1 2"/>
                      <a:gd name="G10" fmla="+- 5400 0 G9"/>
                      <a:gd name="G11" fmla="?: G10 G8 0"/>
                      <a:gd name="G12" fmla="?: G10 G7 21600"/>
                      <a:gd name="T0" fmla="*/ 18900 w 21600"/>
                      <a:gd name="T1" fmla="*/ 10800 h 21600"/>
                      <a:gd name="T2" fmla="*/ 10800 w 21600"/>
                      <a:gd name="T3" fmla="*/ 21600 h 21600"/>
                      <a:gd name="T4" fmla="*/ 2700 w 21600"/>
                      <a:gd name="T5" fmla="*/ 10800 h 21600"/>
                      <a:gd name="T6" fmla="*/ 10800 w 21600"/>
                      <a:gd name="T7" fmla="*/ 0 h 21600"/>
                      <a:gd name="T8" fmla="*/ 4500 w 21600"/>
                      <a:gd name="T9" fmla="*/ 4500 h 21600"/>
                      <a:gd name="T10" fmla="*/ 17100 w 21600"/>
                      <a:gd name="T11" fmla="*/ 171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87" name="Group 51">
                <a:extLst>
                  <a:ext uri="{FF2B5EF4-FFF2-40B4-BE49-F238E27FC236}">
                    <a16:creationId xmlns:a16="http://schemas.microsoft.com/office/drawing/2014/main" id="{B5C3A362-F842-4F5A-B64B-C9CD0749C9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51" y="1973"/>
                <a:ext cx="191" cy="60"/>
                <a:chOff x="2451" y="1973"/>
                <a:chExt cx="191" cy="60"/>
              </a:xfrm>
            </p:grpSpPr>
            <p:sp>
              <p:nvSpPr>
                <p:cNvPr id="225" name="Freeform 52">
                  <a:extLst>
                    <a:ext uri="{FF2B5EF4-FFF2-40B4-BE49-F238E27FC236}">
                      <a16:creationId xmlns:a16="http://schemas.microsoft.com/office/drawing/2014/main" id="{4428D109-8552-4B1A-87F2-B99B5F660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2004"/>
                  <a:ext cx="167" cy="29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6" name="Freeform 53">
                  <a:extLst>
                    <a:ext uri="{FF2B5EF4-FFF2-40B4-BE49-F238E27FC236}">
                      <a16:creationId xmlns:a16="http://schemas.microsoft.com/office/drawing/2014/main" id="{A9AB7438-B367-4606-8C7B-49E74A8E83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1" y="1973"/>
                  <a:ext cx="191" cy="35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88" name="Group 54">
                <a:extLst>
                  <a:ext uri="{FF2B5EF4-FFF2-40B4-BE49-F238E27FC236}">
                    <a16:creationId xmlns:a16="http://schemas.microsoft.com/office/drawing/2014/main" id="{FAF8A19C-4930-43EE-A143-EC384E0EE5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734616">
                <a:off x="2701" y="2085"/>
                <a:ext cx="191" cy="60"/>
                <a:chOff x="2451" y="1973"/>
                <a:chExt cx="191" cy="60"/>
              </a:xfrm>
            </p:grpSpPr>
            <p:sp>
              <p:nvSpPr>
                <p:cNvPr id="223" name="Freeform 55">
                  <a:extLst>
                    <a:ext uri="{FF2B5EF4-FFF2-40B4-BE49-F238E27FC236}">
                      <a16:creationId xmlns:a16="http://schemas.microsoft.com/office/drawing/2014/main" id="{F1D410E4-0D07-4821-8D65-1698D04BF4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2004"/>
                  <a:ext cx="167" cy="29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4" name="Freeform 56">
                  <a:extLst>
                    <a:ext uri="{FF2B5EF4-FFF2-40B4-BE49-F238E27FC236}">
                      <a16:creationId xmlns:a16="http://schemas.microsoft.com/office/drawing/2014/main" id="{19906A9D-A123-4A62-BD59-4A66784970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1" y="1973"/>
                  <a:ext cx="191" cy="35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89" name="Group 57">
                <a:extLst>
                  <a:ext uri="{FF2B5EF4-FFF2-40B4-BE49-F238E27FC236}">
                    <a16:creationId xmlns:a16="http://schemas.microsoft.com/office/drawing/2014/main" id="{AA0AA9F3-52FD-44D8-97AF-70A9163E35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2446" y="2697"/>
                <a:ext cx="191" cy="60"/>
                <a:chOff x="2451" y="1973"/>
                <a:chExt cx="191" cy="60"/>
              </a:xfrm>
            </p:grpSpPr>
            <p:sp>
              <p:nvSpPr>
                <p:cNvPr id="221" name="Freeform 58">
                  <a:extLst>
                    <a:ext uri="{FF2B5EF4-FFF2-40B4-BE49-F238E27FC236}">
                      <a16:creationId xmlns:a16="http://schemas.microsoft.com/office/drawing/2014/main" id="{B9971376-FFF1-4D2F-80A5-EEE34A608D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2004"/>
                  <a:ext cx="167" cy="29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2" name="Freeform 59">
                  <a:extLst>
                    <a:ext uri="{FF2B5EF4-FFF2-40B4-BE49-F238E27FC236}">
                      <a16:creationId xmlns:a16="http://schemas.microsoft.com/office/drawing/2014/main" id="{5FCF4645-AF71-4E66-9511-FADADB9827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1" y="1973"/>
                  <a:ext cx="191" cy="35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90" name="Group 60">
                <a:extLst>
                  <a:ext uri="{FF2B5EF4-FFF2-40B4-BE49-F238E27FC236}">
                    <a16:creationId xmlns:a16="http://schemas.microsoft.com/office/drawing/2014/main" id="{870DB21B-5E1F-43CD-A6FD-A403640496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865384" flipV="1">
                <a:off x="2681" y="2604"/>
                <a:ext cx="191" cy="60"/>
                <a:chOff x="2451" y="1973"/>
                <a:chExt cx="191" cy="60"/>
              </a:xfrm>
            </p:grpSpPr>
            <p:sp>
              <p:nvSpPr>
                <p:cNvPr id="219" name="Freeform 61">
                  <a:extLst>
                    <a:ext uri="{FF2B5EF4-FFF2-40B4-BE49-F238E27FC236}">
                      <a16:creationId xmlns:a16="http://schemas.microsoft.com/office/drawing/2014/main" id="{78BFE5A1-CF08-49E5-B119-EF7218586E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2004"/>
                  <a:ext cx="167" cy="29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0" name="Freeform 62">
                  <a:extLst>
                    <a:ext uri="{FF2B5EF4-FFF2-40B4-BE49-F238E27FC236}">
                      <a16:creationId xmlns:a16="http://schemas.microsoft.com/office/drawing/2014/main" id="{FBD1119B-B2D0-4421-8E82-19B3982A85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1" y="1973"/>
                  <a:ext cx="191" cy="35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91" name="Group 63">
                <a:extLst>
                  <a:ext uri="{FF2B5EF4-FFF2-40B4-BE49-F238E27FC236}">
                    <a16:creationId xmlns:a16="http://schemas.microsoft.com/office/drawing/2014/main" id="{4ECFE2F5-6AF5-4D10-95E6-062C90B50B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130768" flipV="1">
                <a:off x="2811" y="2329"/>
                <a:ext cx="191" cy="60"/>
                <a:chOff x="2451" y="1973"/>
                <a:chExt cx="191" cy="60"/>
              </a:xfrm>
            </p:grpSpPr>
            <p:sp>
              <p:nvSpPr>
                <p:cNvPr id="217" name="Freeform 64">
                  <a:extLst>
                    <a:ext uri="{FF2B5EF4-FFF2-40B4-BE49-F238E27FC236}">
                      <a16:creationId xmlns:a16="http://schemas.microsoft.com/office/drawing/2014/main" id="{A84480C9-D4E8-46A8-B56A-16E04FD528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2004"/>
                  <a:ext cx="167" cy="29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8" name="Freeform 65">
                  <a:extLst>
                    <a:ext uri="{FF2B5EF4-FFF2-40B4-BE49-F238E27FC236}">
                      <a16:creationId xmlns:a16="http://schemas.microsoft.com/office/drawing/2014/main" id="{208A7302-3624-4D36-8DAC-7727BCA142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1" y="1973"/>
                  <a:ext cx="191" cy="35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92" name="Group 66">
                <a:extLst>
                  <a:ext uri="{FF2B5EF4-FFF2-40B4-BE49-F238E27FC236}">
                    <a16:creationId xmlns:a16="http://schemas.microsoft.com/office/drawing/2014/main" id="{232A4973-6809-4191-8602-2C4AF8B0D8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976241" flipH="1">
                <a:off x="2192" y="2071"/>
                <a:ext cx="191" cy="60"/>
                <a:chOff x="2451" y="1973"/>
                <a:chExt cx="191" cy="60"/>
              </a:xfrm>
            </p:grpSpPr>
            <p:sp>
              <p:nvSpPr>
                <p:cNvPr id="215" name="Freeform 67">
                  <a:extLst>
                    <a:ext uri="{FF2B5EF4-FFF2-40B4-BE49-F238E27FC236}">
                      <a16:creationId xmlns:a16="http://schemas.microsoft.com/office/drawing/2014/main" id="{985864AC-6D03-44F0-A102-E8DCCD7551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2004"/>
                  <a:ext cx="167" cy="29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6" name="Freeform 68">
                  <a:extLst>
                    <a:ext uri="{FF2B5EF4-FFF2-40B4-BE49-F238E27FC236}">
                      <a16:creationId xmlns:a16="http://schemas.microsoft.com/office/drawing/2014/main" id="{2E32BC4D-853F-4150-8656-54C85FAC2E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1" y="1973"/>
                  <a:ext cx="191" cy="35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93" name="Group 69">
                <a:extLst>
                  <a:ext uri="{FF2B5EF4-FFF2-40B4-BE49-F238E27FC236}">
                    <a16:creationId xmlns:a16="http://schemas.microsoft.com/office/drawing/2014/main" id="{F8821755-B443-42E1-BE47-9FB8CEFF24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734616" flipH="1" flipV="1">
                <a:off x="2170" y="2578"/>
                <a:ext cx="191" cy="60"/>
                <a:chOff x="2451" y="1973"/>
                <a:chExt cx="191" cy="60"/>
              </a:xfrm>
            </p:grpSpPr>
            <p:sp>
              <p:nvSpPr>
                <p:cNvPr id="213" name="Freeform 70">
                  <a:extLst>
                    <a:ext uri="{FF2B5EF4-FFF2-40B4-BE49-F238E27FC236}">
                      <a16:creationId xmlns:a16="http://schemas.microsoft.com/office/drawing/2014/main" id="{0CDCA0FA-9716-4EB3-B093-B0004B31E0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2004"/>
                  <a:ext cx="167" cy="29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4" name="Freeform 71">
                  <a:extLst>
                    <a:ext uri="{FF2B5EF4-FFF2-40B4-BE49-F238E27FC236}">
                      <a16:creationId xmlns:a16="http://schemas.microsoft.com/office/drawing/2014/main" id="{1C900949-9661-41FD-9AFE-E35E61FBB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1" y="1973"/>
                  <a:ext cx="191" cy="35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94" name="Group 72">
                <a:extLst>
                  <a:ext uri="{FF2B5EF4-FFF2-40B4-BE49-F238E27FC236}">
                    <a16:creationId xmlns:a16="http://schemas.microsoft.com/office/drawing/2014/main" id="{7BB7EFA8-EEC2-49BD-9DDF-0C7ACF3D36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69232" flipH="1" flipV="1">
                <a:off x="2088" y="2327"/>
                <a:ext cx="191" cy="60"/>
                <a:chOff x="2451" y="1973"/>
                <a:chExt cx="191" cy="60"/>
              </a:xfrm>
            </p:grpSpPr>
            <p:sp>
              <p:nvSpPr>
                <p:cNvPr id="211" name="Freeform 73">
                  <a:extLst>
                    <a:ext uri="{FF2B5EF4-FFF2-40B4-BE49-F238E27FC236}">
                      <a16:creationId xmlns:a16="http://schemas.microsoft.com/office/drawing/2014/main" id="{A23EE4D1-9E6A-4AB6-BEEA-F2B29A7300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2004"/>
                  <a:ext cx="167" cy="29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2" name="Freeform 74">
                  <a:extLst>
                    <a:ext uri="{FF2B5EF4-FFF2-40B4-BE49-F238E27FC236}">
                      <a16:creationId xmlns:a16="http://schemas.microsoft.com/office/drawing/2014/main" id="{D7B648FE-EB0A-4576-A62A-441D185317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1" y="1973"/>
                  <a:ext cx="191" cy="35"/>
                </a:xfrm>
                <a:custGeom>
                  <a:avLst/>
                  <a:gdLst>
                    <a:gd name="T0" fmla="*/ 0 w 1281"/>
                    <a:gd name="T1" fmla="*/ 225 h 231"/>
                    <a:gd name="T2" fmla="*/ 163 w 1281"/>
                    <a:gd name="T3" fmla="*/ 184 h 231"/>
                    <a:gd name="T4" fmla="*/ 631 w 1281"/>
                    <a:gd name="T5" fmla="*/ 1 h 231"/>
                    <a:gd name="T6" fmla="*/ 1139 w 1281"/>
                    <a:gd name="T7" fmla="*/ 191 h 231"/>
                    <a:gd name="T8" fmla="*/ 1281 w 1281"/>
                    <a:gd name="T9" fmla="*/ 23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1" h="231">
                      <a:moveTo>
                        <a:pt x="0" y="225"/>
                      </a:moveTo>
                      <a:cubicBezTo>
                        <a:pt x="27" y="218"/>
                        <a:pt x="58" y="221"/>
                        <a:pt x="163" y="184"/>
                      </a:cubicBezTo>
                      <a:cubicBezTo>
                        <a:pt x="268" y="147"/>
                        <a:pt x="468" y="0"/>
                        <a:pt x="631" y="1"/>
                      </a:cubicBezTo>
                      <a:cubicBezTo>
                        <a:pt x="794" y="2"/>
                        <a:pt x="1031" y="153"/>
                        <a:pt x="1139" y="191"/>
                      </a:cubicBezTo>
                      <a:cubicBezTo>
                        <a:pt x="1247" y="229"/>
                        <a:pt x="1252" y="223"/>
                        <a:pt x="1281" y="231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95" name="Line 75">
                <a:extLst>
                  <a:ext uri="{FF2B5EF4-FFF2-40B4-BE49-F238E27FC236}">
                    <a16:creationId xmlns:a16="http://schemas.microsoft.com/office/drawing/2014/main" id="{9FFF483C-E2BE-47DD-AC5C-1328AE2276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6" y="2032"/>
                <a:ext cx="98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" name="Line 76">
                <a:extLst>
                  <a:ext uri="{FF2B5EF4-FFF2-40B4-BE49-F238E27FC236}">
                    <a16:creationId xmlns:a16="http://schemas.microsoft.com/office/drawing/2014/main" id="{A65B5AFC-4431-4DA8-9AFF-0E0DDA8801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5" y="2007"/>
                <a:ext cx="98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Line 77">
                <a:extLst>
                  <a:ext uri="{FF2B5EF4-FFF2-40B4-BE49-F238E27FC236}">
                    <a16:creationId xmlns:a16="http://schemas.microsoft.com/office/drawing/2014/main" id="{0B7D5159-9C40-4933-AC9A-A28E05C979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27" y="2031"/>
                <a:ext cx="9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" name="Line 78">
                <a:extLst>
                  <a:ext uri="{FF2B5EF4-FFF2-40B4-BE49-F238E27FC236}">
                    <a16:creationId xmlns:a16="http://schemas.microsoft.com/office/drawing/2014/main" id="{5AB5ED01-8091-4889-93FE-5E753F85E7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38" y="2010"/>
                <a:ext cx="94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" name="Line 79">
                <a:extLst>
                  <a:ext uri="{FF2B5EF4-FFF2-40B4-BE49-F238E27FC236}">
                    <a16:creationId xmlns:a16="http://schemas.microsoft.com/office/drawing/2014/main" id="{DFABAD72-9B21-4A89-87E0-520A0CE0E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0" y="2194"/>
                <a:ext cx="48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Line 80">
                <a:extLst>
                  <a:ext uri="{FF2B5EF4-FFF2-40B4-BE49-F238E27FC236}">
                    <a16:creationId xmlns:a16="http://schemas.microsoft.com/office/drawing/2014/main" id="{034627A9-9595-491B-9094-E1E0A933B9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56" y="2186"/>
                <a:ext cx="44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" name="Line 81">
                <a:extLst>
                  <a:ext uri="{FF2B5EF4-FFF2-40B4-BE49-F238E27FC236}">
                    <a16:creationId xmlns:a16="http://schemas.microsoft.com/office/drawing/2014/main" id="{FA03B218-0E2A-4D3A-8A1F-6D89F068F7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12" y="2436"/>
                <a:ext cx="68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" name="Line 82">
                <a:extLst>
                  <a:ext uri="{FF2B5EF4-FFF2-40B4-BE49-F238E27FC236}">
                    <a16:creationId xmlns:a16="http://schemas.microsoft.com/office/drawing/2014/main" id="{8E9F58BE-11DD-44B5-9494-61745EE6BB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0" y="2442"/>
                <a:ext cx="68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Line 83">
                <a:extLst>
                  <a:ext uri="{FF2B5EF4-FFF2-40B4-BE49-F238E27FC236}">
                    <a16:creationId xmlns:a16="http://schemas.microsoft.com/office/drawing/2014/main" id="{4276ADB5-8498-47DC-A79F-396CED6F27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22" y="2670"/>
                <a:ext cx="80" cy="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" name="Line 84">
                <a:extLst>
                  <a:ext uri="{FF2B5EF4-FFF2-40B4-BE49-F238E27FC236}">
                    <a16:creationId xmlns:a16="http://schemas.microsoft.com/office/drawing/2014/main" id="{C73D4C25-1C29-4EE8-9BF1-BCC984F946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34" y="2692"/>
                <a:ext cx="78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" name="Line 85">
                <a:extLst>
                  <a:ext uri="{FF2B5EF4-FFF2-40B4-BE49-F238E27FC236}">
                    <a16:creationId xmlns:a16="http://schemas.microsoft.com/office/drawing/2014/main" id="{12BDB219-6D74-4DEA-A37E-BC63482E05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26" y="2668"/>
                <a:ext cx="124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" name="Line 86">
                <a:extLst>
                  <a:ext uri="{FF2B5EF4-FFF2-40B4-BE49-F238E27FC236}">
                    <a16:creationId xmlns:a16="http://schemas.microsoft.com/office/drawing/2014/main" id="{A07EF2DC-5361-4902-BEB7-E259FCDD91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1" y="2645"/>
                <a:ext cx="124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Line 87">
                <a:extLst>
                  <a:ext uri="{FF2B5EF4-FFF2-40B4-BE49-F238E27FC236}">
                    <a16:creationId xmlns:a16="http://schemas.microsoft.com/office/drawing/2014/main" id="{5E4D358F-8300-4D73-A6C2-5F0DF2BE06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210" y="2442"/>
                <a:ext cx="24" cy="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" name="Line 88">
                <a:extLst>
                  <a:ext uri="{FF2B5EF4-FFF2-40B4-BE49-F238E27FC236}">
                    <a16:creationId xmlns:a16="http://schemas.microsoft.com/office/drawing/2014/main" id="{85CD94A7-8ABA-4489-B0E8-717E644853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84" y="2446"/>
                <a:ext cx="20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" name="Line 89">
                <a:extLst>
                  <a:ext uri="{FF2B5EF4-FFF2-40B4-BE49-F238E27FC236}">
                    <a16:creationId xmlns:a16="http://schemas.microsoft.com/office/drawing/2014/main" id="{A1B94922-46E4-4850-92EB-BBFFC77C39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8" y="2164"/>
                <a:ext cx="38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Line 90">
                <a:extLst>
                  <a:ext uri="{FF2B5EF4-FFF2-40B4-BE49-F238E27FC236}">
                    <a16:creationId xmlns:a16="http://schemas.microsoft.com/office/drawing/2014/main" id="{7B4D2262-09B0-4E71-A970-518FCF5625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14" y="2172"/>
                <a:ext cx="38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60" name="Slide Number Placeholder 3">
            <a:extLst>
              <a:ext uri="{FF2B5EF4-FFF2-40B4-BE49-F238E27FC236}">
                <a16:creationId xmlns:a16="http://schemas.microsoft.com/office/drawing/2014/main" id="{3643AEC9-12B5-496B-A302-921BB818CC70}"/>
              </a:ext>
            </a:extLst>
          </p:cNvPr>
          <p:cNvSpPr txBox="1">
            <a:spLocks/>
          </p:cNvSpPr>
          <p:nvPr/>
        </p:nvSpPr>
        <p:spPr>
          <a:xfrm>
            <a:off x="8300128" y="649436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A1DC3ABC-92C2-B748-ABF3-8546144348B4}" type="slidenum">
              <a:rPr lang="en-US" sz="1600"/>
              <a:pPr algn="r"/>
              <a:t>26</a:t>
            </a:fld>
            <a:endParaRPr lang="en-US" sz="16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456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3215-1437-466F-A858-95A05D6CE6E8}" type="slidenum">
              <a:rPr lang="en-GB" smtClean="0"/>
              <a:t>27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6" y="690742"/>
            <a:ext cx="3864769" cy="2943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683" y="617428"/>
            <a:ext cx="4071938" cy="3307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764" y="3524743"/>
            <a:ext cx="3867912" cy="3161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0676" y="3524743"/>
            <a:ext cx="4251324" cy="31967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90266" y="46698"/>
            <a:ext cx="5891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Full aperture bunch monitor (FAB) at KURNS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18" y="4691641"/>
            <a:ext cx="3804580" cy="9369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7705" y="913486"/>
            <a:ext cx="2152512" cy="135421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Comparison: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Foil (destructive)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Current transformer</a:t>
            </a:r>
          </a:p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610600" y="5526172"/>
            <a:ext cx="3465136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Normalised FAB output used to identify beam losses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9097" y="3706190"/>
            <a:ext cx="3039422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Full-aperture bunch monitor (FAB)</a:t>
            </a:r>
            <a:endParaRPr lang="en-GB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7013" y="5526489"/>
            <a:ext cx="2231795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Response to rectangular input:  </a:t>
            </a:r>
            <a:r>
              <a:rPr lang="en-GB" sz="1600" dirty="0"/>
              <a:t>Data</a:t>
            </a:r>
            <a:r>
              <a:rPr lang="en-GB" sz="1600" dirty="0">
                <a:solidFill>
                  <a:srgbClr val="0070C0"/>
                </a:solidFill>
              </a:rPr>
              <a:t> / </a:t>
            </a:r>
            <a:r>
              <a:rPr lang="en-GB" sz="1600" dirty="0">
                <a:solidFill>
                  <a:srgbClr val="C00000"/>
                </a:solidFill>
              </a:rPr>
              <a:t>Fit</a:t>
            </a:r>
          </a:p>
        </p:txBody>
      </p:sp>
    </p:spTree>
    <p:extLst>
      <p:ext uri="{BB962C8B-B14F-4D97-AF65-F5344CB8AC3E}">
        <p14:creationId xmlns:p14="http://schemas.microsoft.com/office/powerpoint/2010/main" val="3770365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51263" y="10568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Pre-CDR Research Plan</a:t>
            </a:r>
          </a:p>
        </p:txBody>
      </p:sp>
      <p:sp>
        <p:nvSpPr>
          <p:cNvPr id="2" name="Rectangle 1"/>
          <p:cNvSpPr/>
          <p:nvPr/>
        </p:nvSpPr>
        <p:spPr>
          <a:xfrm>
            <a:off x="2682239" y="4655684"/>
            <a:ext cx="105809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Online dosimetry and dose profile</a:t>
            </a:r>
            <a:endParaRPr lang="en-US" sz="16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Development of </a:t>
            </a:r>
            <a:r>
              <a:rPr lang="en-US" sz="1600" dirty="0" err="1">
                <a:solidFill>
                  <a:srgbClr val="00B050"/>
                </a:solidFill>
              </a:rPr>
              <a:t>SciWire</a:t>
            </a:r>
            <a:r>
              <a:rPr lang="en-US" sz="1600" dirty="0">
                <a:solidFill>
                  <a:srgbClr val="00B050"/>
                </a:solidFill>
              </a:rPr>
              <a:t> - dose profile at low energy end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Development of thin ceramic monitors - dose profile at low energy end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Development of </a:t>
            </a:r>
            <a:r>
              <a:rPr lang="en-US" sz="1600" dirty="0" err="1">
                <a:solidFill>
                  <a:srgbClr val="00B050"/>
                </a:solidFill>
              </a:rPr>
              <a:t>SmartPhantom</a:t>
            </a:r>
            <a:r>
              <a:rPr lang="en-US" sz="1600" dirty="0">
                <a:solidFill>
                  <a:srgbClr val="00B050"/>
                </a:solidFill>
              </a:rPr>
              <a:t> - online dose measurements in the high energy end stations</a:t>
            </a:r>
          </a:p>
          <a:p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b="1" dirty="0">
                <a:solidFill>
                  <a:srgbClr val="00B050"/>
                </a:solidFill>
              </a:rPr>
              <a:t>Absolute dosimetry at ultra-high dose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B050"/>
                </a:solidFill>
              </a:rPr>
              <a:t>Characterisation</a:t>
            </a:r>
            <a:r>
              <a:rPr lang="en-US" sz="1600" dirty="0">
                <a:solidFill>
                  <a:srgbClr val="00B050"/>
                </a:solidFill>
              </a:rPr>
              <a:t> of nonlinear response of film detectors at high dose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Investigate use of films for calibrating the online dose monitors </a:t>
            </a:r>
            <a:r>
              <a:rPr lang="en-US" sz="1600" dirty="0">
                <a:solidFill>
                  <a:srgbClr val="C00000"/>
                </a:solidFill>
              </a:rPr>
              <a:t>Add calorimetry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840" y="728968"/>
            <a:ext cx="74719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Low energy beam Conventional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Beam position – capacitive button pickups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Beam current - BCT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Beam current and energy - multi-layer Faraday cups (destructive)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Emittance - slit-grid/slit scanners or pepper-pot emittance monitors</a:t>
            </a:r>
          </a:p>
          <a:p>
            <a:r>
              <a:rPr lang="en-US" sz="1600" b="1" dirty="0"/>
              <a:t>Low energy beam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SciWire</a:t>
            </a:r>
            <a:r>
              <a:rPr lang="en-US" sz="1600" dirty="0"/>
              <a:t> - online beam profile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Thin ceramic monitors - online beam profile measurement 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1363" y="99998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Fast feedback and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Initial R&amp;D for the fast feedback system will focus on Stage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Depends on details of the low energy beam instrumentation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Development of an automated system for tuning the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Monte Carlo simulation of the </a:t>
            </a:r>
            <a:r>
              <a:rPr lang="en-US" sz="1600" dirty="0" err="1">
                <a:solidFill>
                  <a:srgbClr val="0070C0"/>
                </a:solidFill>
              </a:rPr>
              <a:t>LhARA</a:t>
            </a:r>
            <a:r>
              <a:rPr lang="en-US" sz="1600" dirty="0">
                <a:solidFill>
                  <a:srgbClr val="0070C0"/>
                </a:solidFill>
              </a:rPr>
              <a:t> beam line in firmware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Later extend to include Stage 2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840" y="2762792"/>
            <a:ext cx="73108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High energy beam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Develop beam position measurement for the FFA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Investigate conventional diagnostics for beam current, position and profile measurement in the transfer lines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Bunch length is important in the transfer line to the in vivo end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Emittance measurements by conventional instruments</a:t>
            </a:r>
            <a:endParaRPr lang="en-GB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3215-1437-466F-A858-95A05D6CE6E8}" type="slidenum">
              <a:rPr lang="en-GB" smtClean="0"/>
              <a:t>28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972697" y="3538712"/>
            <a:ext cx="374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Use COTS solutions wherever possible</a:t>
            </a:r>
          </a:p>
        </p:txBody>
      </p:sp>
    </p:spTree>
    <p:extLst>
      <p:ext uri="{BB962C8B-B14F-4D97-AF65-F5344CB8AC3E}">
        <p14:creationId xmlns:p14="http://schemas.microsoft.com/office/powerpoint/2010/main" val="414953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29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95269" y="252384"/>
            <a:ext cx="6005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End station beam measurement possibilities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481" y="873975"/>
            <a:ext cx="584632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SciWire</a:t>
            </a:r>
            <a:r>
              <a:rPr lang="en-GB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Scintillating fibre detector for low-energy ion beams.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Energy measurement.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Intensity profile.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Plane made of fibres arranged in two layers perpendicular to each 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kern="0" dirty="0"/>
              <a:t>Detector consists of multiple planes.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kern="0" dirty="0"/>
              <a:t>Scintillation light from all planes is read out from one side for each orientation.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kern="0" dirty="0"/>
              <a:t>Currently early stage prototypes exist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0B6A93-EA2B-47BD-833D-6C7CD68B6DC9}"/>
              </a:ext>
            </a:extLst>
          </p:cNvPr>
          <p:cNvGrpSpPr/>
          <p:nvPr/>
        </p:nvGrpSpPr>
        <p:grpSpPr>
          <a:xfrm>
            <a:off x="627658" y="3638638"/>
            <a:ext cx="3813008" cy="2824716"/>
            <a:chOff x="1169999" y="174657"/>
            <a:chExt cx="9247704" cy="68250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16AE5D0-63CC-4AC6-B665-78892E5714C8}"/>
                </a:ext>
              </a:extLst>
            </p:cNvPr>
            <p:cNvGrpSpPr/>
            <p:nvPr/>
          </p:nvGrpSpPr>
          <p:grpSpPr>
            <a:xfrm>
              <a:off x="3911582" y="1068670"/>
              <a:ext cx="5170506" cy="5106942"/>
              <a:chOff x="695354" y="1662537"/>
              <a:chExt cx="5170506" cy="4688387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89645D17-B8C7-4B7B-83DC-196FB1341543}"/>
                  </a:ext>
                </a:extLst>
              </p:cNvPr>
              <p:cNvGrpSpPr/>
              <p:nvPr/>
            </p:nvGrpSpPr>
            <p:grpSpPr>
              <a:xfrm>
                <a:off x="695354" y="1662537"/>
                <a:ext cx="5170506" cy="4688387"/>
                <a:chOff x="1379913" y="1662537"/>
                <a:chExt cx="5170506" cy="4688387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AECC3EE1-CE49-459B-A4FE-CC09A1A1504C}"/>
                    </a:ext>
                  </a:extLst>
                </p:cNvPr>
                <p:cNvGrpSpPr/>
                <p:nvPr/>
              </p:nvGrpSpPr>
              <p:grpSpPr>
                <a:xfrm>
                  <a:off x="1379913" y="1662537"/>
                  <a:ext cx="1712418" cy="4688387"/>
                  <a:chOff x="1379913" y="1662537"/>
                  <a:chExt cx="1712418" cy="4688387"/>
                </a:xfrm>
              </p:grpSpPr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836E3818-BCBC-44B6-BB96-B71E189E1EDC}"/>
                      </a:ext>
                    </a:extLst>
                  </p:cNvPr>
                  <p:cNvGrpSpPr/>
                  <p:nvPr/>
                </p:nvGrpSpPr>
                <p:grpSpPr>
                  <a:xfrm>
                    <a:off x="1379913" y="1662541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E16733F5-5EBD-4417-A4B9-FEBFD415F0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38" name="Rectangle 137">
                      <a:extLst>
                        <a:ext uri="{FF2B5EF4-FFF2-40B4-BE49-F238E27FC236}">
                          <a16:creationId xmlns:a16="http://schemas.microsoft.com/office/drawing/2014/main" id="{3373CB1A-20AB-465C-B32E-115DD36F46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0B8C93FB-7F8E-40AC-99B9-6493B4BCDF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40" name="Rectangle 139">
                      <a:extLst>
                        <a:ext uri="{FF2B5EF4-FFF2-40B4-BE49-F238E27FC236}">
                          <a16:creationId xmlns:a16="http://schemas.microsoft.com/office/drawing/2014/main" id="{30F4F752-313E-481C-897A-A930AE0289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  <p:grpSp>
                <p:nvGrpSpPr>
                  <p:cNvPr id="127" name="Group 126">
                    <a:extLst>
                      <a:ext uri="{FF2B5EF4-FFF2-40B4-BE49-F238E27FC236}">
                        <a16:creationId xmlns:a16="http://schemas.microsoft.com/office/drawing/2014/main" id="{7ED59904-921F-401A-BFFA-51C43D8E71CD}"/>
                      </a:ext>
                    </a:extLst>
                  </p:cNvPr>
                  <p:cNvGrpSpPr/>
                  <p:nvPr/>
                </p:nvGrpSpPr>
                <p:grpSpPr>
                  <a:xfrm>
                    <a:off x="1945177" y="1662541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33" name="Rectangle 132">
                      <a:extLst>
                        <a:ext uri="{FF2B5EF4-FFF2-40B4-BE49-F238E27FC236}">
                          <a16:creationId xmlns:a16="http://schemas.microsoft.com/office/drawing/2014/main" id="{FAF58C18-C5DF-4A90-A6A2-293637CCEF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34" name="Rectangle 133">
                      <a:extLst>
                        <a:ext uri="{FF2B5EF4-FFF2-40B4-BE49-F238E27FC236}">
                          <a16:creationId xmlns:a16="http://schemas.microsoft.com/office/drawing/2014/main" id="{CDCA1B59-B90D-4800-8D82-3B4A0C1232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35" name="Rectangle 134">
                      <a:extLst>
                        <a:ext uri="{FF2B5EF4-FFF2-40B4-BE49-F238E27FC236}">
                          <a16:creationId xmlns:a16="http://schemas.microsoft.com/office/drawing/2014/main" id="{3922E30A-C5D7-4527-BC7C-C6B1CE77EB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32F67041-4C33-4A35-82CD-6BD962D407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1B98CDB0-CD6B-49E5-9378-E0FCEBC53E17}"/>
                      </a:ext>
                    </a:extLst>
                  </p:cNvPr>
                  <p:cNvGrpSpPr/>
                  <p:nvPr/>
                </p:nvGrpSpPr>
                <p:grpSpPr>
                  <a:xfrm>
                    <a:off x="2527067" y="1662537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BB5CA127-6DCB-42C1-AAE3-A4F48015E5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2721A4C0-7E44-428C-BF80-86E05B05D4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31" name="Rectangle 130">
                      <a:extLst>
                        <a:ext uri="{FF2B5EF4-FFF2-40B4-BE49-F238E27FC236}">
                          <a16:creationId xmlns:a16="http://schemas.microsoft.com/office/drawing/2014/main" id="{6AFAC439-44A8-4425-AEB3-DCCDF4E00C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32" name="Rectangle 131">
                      <a:extLst>
                        <a:ext uri="{FF2B5EF4-FFF2-40B4-BE49-F238E27FC236}">
                          <a16:creationId xmlns:a16="http://schemas.microsoft.com/office/drawing/2014/main" id="{85D443A6-DAD4-44A1-B390-17C70D81E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</p:grp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E86C9588-F5AC-41CA-91FE-A24643ED3A40}"/>
                    </a:ext>
                  </a:extLst>
                </p:cNvPr>
                <p:cNvGrpSpPr/>
                <p:nvPr/>
              </p:nvGrpSpPr>
              <p:grpSpPr>
                <a:xfrm>
                  <a:off x="3117270" y="1662537"/>
                  <a:ext cx="1712418" cy="4688387"/>
                  <a:chOff x="1379913" y="1662537"/>
                  <a:chExt cx="1712418" cy="4688387"/>
                </a:xfrm>
              </p:grpSpPr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713E0B61-68CF-47D7-AFA1-16A5740F56AB}"/>
                      </a:ext>
                    </a:extLst>
                  </p:cNvPr>
                  <p:cNvGrpSpPr/>
                  <p:nvPr/>
                </p:nvGrpSpPr>
                <p:grpSpPr>
                  <a:xfrm>
                    <a:off x="1379913" y="1662541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22" name="Rectangle 121">
                      <a:extLst>
                        <a:ext uri="{FF2B5EF4-FFF2-40B4-BE49-F238E27FC236}">
                          <a16:creationId xmlns:a16="http://schemas.microsoft.com/office/drawing/2014/main" id="{E965CC1B-FC2E-455B-B9C0-843552CC5C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23" name="Rectangle 122">
                      <a:extLst>
                        <a:ext uri="{FF2B5EF4-FFF2-40B4-BE49-F238E27FC236}">
                          <a16:creationId xmlns:a16="http://schemas.microsoft.com/office/drawing/2014/main" id="{50FB6B82-B7DB-40F8-AC96-80374282DC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24" name="Rectangle 123">
                      <a:extLst>
                        <a:ext uri="{FF2B5EF4-FFF2-40B4-BE49-F238E27FC236}">
                          <a16:creationId xmlns:a16="http://schemas.microsoft.com/office/drawing/2014/main" id="{FBDA8B6F-66C6-4623-9E2E-F4014ECA20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25" name="Rectangle 124">
                      <a:extLst>
                        <a:ext uri="{FF2B5EF4-FFF2-40B4-BE49-F238E27FC236}">
                          <a16:creationId xmlns:a16="http://schemas.microsoft.com/office/drawing/2014/main" id="{A899F2D0-EB01-4563-86F9-455E18FE36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E57DA0CB-2778-4C6A-B5AD-5403F17E0E44}"/>
                      </a:ext>
                    </a:extLst>
                  </p:cNvPr>
                  <p:cNvGrpSpPr/>
                  <p:nvPr/>
                </p:nvGrpSpPr>
                <p:grpSpPr>
                  <a:xfrm>
                    <a:off x="1945177" y="1662541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18" name="Rectangle 117">
                      <a:extLst>
                        <a:ext uri="{FF2B5EF4-FFF2-40B4-BE49-F238E27FC236}">
                          <a16:creationId xmlns:a16="http://schemas.microsoft.com/office/drawing/2014/main" id="{DC5FD775-E0C9-410C-BC73-4DE885324B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19" name="Rectangle 118">
                      <a:extLst>
                        <a:ext uri="{FF2B5EF4-FFF2-40B4-BE49-F238E27FC236}">
                          <a16:creationId xmlns:a16="http://schemas.microsoft.com/office/drawing/2014/main" id="{46CE78CA-4CFC-4F50-B769-CBC92732EC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20" name="Rectangle 119">
                      <a:extLst>
                        <a:ext uri="{FF2B5EF4-FFF2-40B4-BE49-F238E27FC236}">
                          <a16:creationId xmlns:a16="http://schemas.microsoft.com/office/drawing/2014/main" id="{D56BB4D3-480A-4F7D-87A4-A63E46A4C0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21" name="Rectangle 120">
                      <a:extLst>
                        <a:ext uri="{FF2B5EF4-FFF2-40B4-BE49-F238E27FC236}">
                          <a16:creationId xmlns:a16="http://schemas.microsoft.com/office/drawing/2014/main" id="{FE24727E-D548-4608-96C0-9D46D35370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  <p:grpSp>
                <p:nvGrpSpPr>
                  <p:cNvPr id="113" name="Group 112">
                    <a:extLst>
                      <a:ext uri="{FF2B5EF4-FFF2-40B4-BE49-F238E27FC236}">
                        <a16:creationId xmlns:a16="http://schemas.microsoft.com/office/drawing/2014/main" id="{0A8CEA65-594D-4B95-98CE-C86DF754F99A}"/>
                      </a:ext>
                    </a:extLst>
                  </p:cNvPr>
                  <p:cNvGrpSpPr/>
                  <p:nvPr/>
                </p:nvGrpSpPr>
                <p:grpSpPr>
                  <a:xfrm>
                    <a:off x="2527067" y="1662537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FC069D7B-6CA4-4BBC-8CA8-574A7AB08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048100D3-772C-4404-8FFB-DE92CC3EC6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B4D5F2D4-FE98-497A-AB25-AC4281A2A3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17" name="Rectangle 116">
                      <a:extLst>
                        <a:ext uri="{FF2B5EF4-FFF2-40B4-BE49-F238E27FC236}">
                          <a16:creationId xmlns:a16="http://schemas.microsoft.com/office/drawing/2014/main" id="{3862C746-C28D-4563-BBCB-DD988CC97F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</p:grp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29A7FF48-35C1-4854-99D7-5CC308325DED}"/>
                    </a:ext>
                  </a:extLst>
                </p:cNvPr>
                <p:cNvGrpSpPr/>
                <p:nvPr/>
              </p:nvGrpSpPr>
              <p:grpSpPr>
                <a:xfrm>
                  <a:off x="4838001" y="1662537"/>
                  <a:ext cx="1712418" cy="4688387"/>
                  <a:chOff x="1379913" y="1662537"/>
                  <a:chExt cx="1712418" cy="4688387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2119BEDD-E2C5-4102-AB7C-1D7BFFCF2572}"/>
                      </a:ext>
                    </a:extLst>
                  </p:cNvPr>
                  <p:cNvGrpSpPr/>
                  <p:nvPr/>
                </p:nvGrpSpPr>
                <p:grpSpPr>
                  <a:xfrm>
                    <a:off x="1379913" y="1662541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id="{FD66ADDB-0148-4646-BED0-422706C42C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CF167A95-2BA7-4222-BB17-5ABD80A0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C8F0242E-3E79-4222-A74E-E5CD8A8E2C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10" name="Rectangle 109">
                      <a:extLst>
                        <a:ext uri="{FF2B5EF4-FFF2-40B4-BE49-F238E27FC236}">
                          <a16:creationId xmlns:a16="http://schemas.microsoft.com/office/drawing/2014/main" id="{46A984BA-7839-4802-8EC8-9925C1FA34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0A45E387-79E0-4FEC-BEB8-2715B501E814}"/>
                      </a:ext>
                    </a:extLst>
                  </p:cNvPr>
                  <p:cNvGrpSpPr/>
                  <p:nvPr/>
                </p:nvGrpSpPr>
                <p:grpSpPr>
                  <a:xfrm>
                    <a:off x="1945177" y="1662541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103" name="Rectangle 102">
                      <a:extLst>
                        <a:ext uri="{FF2B5EF4-FFF2-40B4-BE49-F238E27FC236}">
                          <a16:creationId xmlns:a16="http://schemas.microsoft.com/office/drawing/2014/main" id="{EAFF9325-6CC0-4ABB-A379-FCF3CB77A0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BAD0F094-F545-4CD8-B450-1D26F71D3D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77641F33-7A46-4839-AA17-F2B5790659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C7C52A0B-997D-412A-BE50-7EB62D8D64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A51891F7-06B5-4EE7-B2E6-72B235A4E49B}"/>
                      </a:ext>
                    </a:extLst>
                  </p:cNvPr>
                  <p:cNvGrpSpPr/>
                  <p:nvPr/>
                </p:nvGrpSpPr>
                <p:grpSpPr>
                  <a:xfrm>
                    <a:off x="2527067" y="1662537"/>
                    <a:ext cx="565264" cy="4688383"/>
                    <a:chOff x="1379913" y="1662541"/>
                    <a:chExt cx="565264" cy="4688383"/>
                  </a:xfrm>
                </p:grpSpPr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8F37A571-2A9C-4B62-942A-AD4038C71C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9913" y="1662545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5917AC93-3892-4D41-B611-CE6E765EFF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229" y="1662543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01" name="Rectangle 100">
                      <a:extLst>
                        <a:ext uri="{FF2B5EF4-FFF2-40B4-BE49-F238E27FC236}">
                          <a16:creationId xmlns:a16="http://schemas.microsoft.com/office/drawing/2014/main" id="{5C3FFDE6-8A67-478A-88B2-60F5D7448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2545" y="1662542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3F9607EC-B218-499A-9BC1-D1D981F7DF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2174" y="1662541"/>
                      <a:ext cx="133003" cy="468837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50"/>
                    </a:p>
                  </p:txBody>
                </p:sp>
              </p:grpSp>
            </p:grpSp>
          </p:grpSp>
          <p:sp>
            <p:nvSpPr>
              <p:cNvPr id="92" name="Frame 91">
                <a:extLst>
                  <a:ext uri="{FF2B5EF4-FFF2-40B4-BE49-F238E27FC236}">
                    <a16:creationId xmlns:a16="http://schemas.microsoft.com/office/drawing/2014/main" id="{7C83CBCF-AC94-42B8-8098-0A2BDD943C5D}"/>
                  </a:ext>
                </a:extLst>
              </p:cNvPr>
              <p:cNvSpPr/>
              <p:nvPr/>
            </p:nvSpPr>
            <p:spPr>
              <a:xfrm>
                <a:off x="695354" y="1662537"/>
                <a:ext cx="5170506" cy="4688379"/>
              </a:xfrm>
              <a:prstGeom prst="frame">
                <a:avLst>
                  <a:gd name="adj1" fmla="val 4344"/>
                </a:avLst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806D6A-C6B5-499F-98CD-B0122DC8BDCD}"/>
                </a:ext>
              </a:extLst>
            </p:cNvPr>
            <p:cNvGrpSpPr/>
            <p:nvPr/>
          </p:nvGrpSpPr>
          <p:grpSpPr>
            <a:xfrm>
              <a:off x="3943364" y="174657"/>
              <a:ext cx="5106942" cy="665018"/>
              <a:chOff x="6580753" y="1130532"/>
              <a:chExt cx="5106942" cy="665018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5CBED186-3C46-4AA3-8399-18A898B59812}"/>
                  </a:ext>
                </a:extLst>
              </p:cNvPr>
              <p:cNvGrpSpPr/>
              <p:nvPr/>
            </p:nvGrpSpPr>
            <p:grpSpPr>
              <a:xfrm>
                <a:off x="6747008" y="1479657"/>
                <a:ext cx="4817371" cy="182880"/>
                <a:chOff x="7464817" y="1479657"/>
                <a:chExt cx="4817371" cy="182880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BB03516E-3BFB-4194-ACA9-94CC5F07B605}"/>
                    </a:ext>
                  </a:extLst>
                </p:cNvPr>
                <p:cNvGrpSpPr/>
                <p:nvPr/>
              </p:nvGrpSpPr>
              <p:grpSpPr>
                <a:xfrm>
                  <a:off x="7464817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6501C6ED-3A29-42BD-A592-E5BDC020F2C0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66530E24-8CDB-4A11-ABBF-7DA2711DE3F3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C042019E-8400-42F6-9DB7-4F9DCCD0E435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7C4D0898-02E1-44F9-8288-4216B6AC6CFD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D563DE65-6FB7-41CC-A59B-114B7EA92C03}"/>
                    </a:ext>
                  </a:extLst>
                </p:cNvPr>
                <p:cNvGrpSpPr/>
                <p:nvPr/>
              </p:nvGrpSpPr>
              <p:grpSpPr>
                <a:xfrm>
                  <a:off x="8262839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A86B6D14-90BB-4B8F-B893-60A1B1FECFB4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337946A4-C0FF-42F5-ADDE-8B3179008BC1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51E6B4D3-4F9C-452C-8C21-6EAFDE519490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BBE0C7F9-02E3-4297-9B9F-120A7439C125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2DE7BBF7-4DA3-4814-BB94-FED9679CAC54}"/>
                    </a:ext>
                  </a:extLst>
                </p:cNvPr>
                <p:cNvGrpSpPr/>
                <p:nvPr/>
              </p:nvGrpSpPr>
              <p:grpSpPr>
                <a:xfrm>
                  <a:off x="9065014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2D519302-1A88-41B9-B987-A766E4C0C6C8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2E0F399D-7CCF-43FE-997F-8A045FFDCD7C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25455D20-1A12-481E-8B8B-0F43D34872E0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AE70E6BE-EB1B-403A-9FCA-28D630A1E455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F1DBF15E-F473-4459-8D39-90237C7BEE0F}"/>
                    </a:ext>
                  </a:extLst>
                </p:cNvPr>
                <p:cNvGrpSpPr/>
                <p:nvPr/>
              </p:nvGrpSpPr>
              <p:grpSpPr>
                <a:xfrm>
                  <a:off x="9875659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791DA5D4-1E65-4B3B-B932-1E824843AA54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C23167C5-B429-4DB3-907A-766D8F26D8F3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6C644717-8D8C-4708-82D2-5067E2BEABBE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9D1EEEDB-D386-4DE4-BE93-44D10AD9591A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79D1344A-038D-4BA1-8B12-92DB95A4B861}"/>
                    </a:ext>
                  </a:extLst>
                </p:cNvPr>
                <p:cNvGrpSpPr/>
                <p:nvPr/>
              </p:nvGrpSpPr>
              <p:grpSpPr>
                <a:xfrm>
                  <a:off x="10673681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0AD27C58-24DD-4F5D-BA6F-73F8A5E0BE57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C94A6F6B-1A46-4410-858B-1FC2AD6D259C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E88C01E5-EBAC-4817-816B-6CB0D0D2CC47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5A826BA8-7DD7-45BC-8F1D-FF0C68A7CE85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B934438F-B2A1-4E95-ADE5-2490B6E303D8}"/>
                    </a:ext>
                  </a:extLst>
                </p:cNvPr>
                <p:cNvGrpSpPr/>
                <p:nvPr/>
              </p:nvGrpSpPr>
              <p:grpSpPr>
                <a:xfrm>
                  <a:off x="11475856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F6BD2626-FE33-4239-9E2E-8915996B27EB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8DF20A7C-2D0E-4094-ACA7-21EF80544639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DEF6E40D-12CB-4A97-A368-3C2F12B25190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234AFF01-0686-470D-9DAE-8A5E205E3E47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</p:grp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02CE02B-3631-4CAA-9AC9-1F7286A32CC9}"/>
                  </a:ext>
                </a:extLst>
              </p:cNvPr>
              <p:cNvSpPr/>
              <p:nvPr/>
            </p:nvSpPr>
            <p:spPr>
              <a:xfrm>
                <a:off x="6747008" y="1280159"/>
                <a:ext cx="4817371" cy="1828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/>
              </a:p>
            </p:txBody>
          </p:sp>
          <p:sp>
            <p:nvSpPr>
              <p:cNvPr id="60" name="Frame 59">
                <a:extLst>
                  <a:ext uri="{FF2B5EF4-FFF2-40B4-BE49-F238E27FC236}">
                    <a16:creationId xmlns:a16="http://schemas.microsoft.com/office/drawing/2014/main" id="{75EF545B-3E56-4327-AB3F-5614D24DA3F2}"/>
                  </a:ext>
                </a:extLst>
              </p:cNvPr>
              <p:cNvSpPr/>
              <p:nvPr/>
            </p:nvSpPr>
            <p:spPr>
              <a:xfrm>
                <a:off x="6580753" y="1130532"/>
                <a:ext cx="5106942" cy="665018"/>
              </a:xfrm>
              <a:prstGeom prst="frame">
                <a:avLst>
                  <a:gd name="adj1" fmla="val 22500"/>
                </a:avLst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56DE8B1-B5A1-4B24-BC6D-6E3BC72203B0}"/>
                </a:ext>
              </a:extLst>
            </p:cNvPr>
            <p:cNvGrpSpPr/>
            <p:nvPr/>
          </p:nvGrpSpPr>
          <p:grpSpPr>
            <a:xfrm rot="5400000">
              <a:off x="732459" y="3289623"/>
              <a:ext cx="5106942" cy="665018"/>
              <a:chOff x="6580753" y="1130532"/>
              <a:chExt cx="5106942" cy="665018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C4771E9-2440-4C41-BB4C-FF76DAC54061}"/>
                  </a:ext>
                </a:extLst>
              </p:cNvPr>
              <p:cNvGrpSpPr/>
              <p:nvPr/>
            </p:nvGrpSpPr>
            <p:grpSpPr>
              <a:xfrm>
                <a:off x="6747008" y="1479657"/>
                <a:ext cx="4817371" cy="182880"/>
                <a:chOff x="7464817" y="1479657"/>
                <a:chExt cx="4817371" cy="182880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9031D1F8-8F9F-427B-84F8-F37BFE4C3A3C}"/>
                    </a:ext>
                  </a:extLst>
                </p:cNvPr>
                <p:cNvGrpSpPr/>
                <p:nvPr/>
              </p:nvGrpSpPr>
              <p:grpSpPr>
                <a:xfrm>
                  <a:off x="7464817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74676B52-DF38-4AE5-8E3E-115DD4239C12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9D590B54-2FD5-40E0-B5A5-64C887FC15E6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39678678-4D8B-4EC1-A065-11B661F7B40D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9D1F1BE4-D908-44A9-949E-40121A0D710E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D5C955FE-D76F-48C1-B34D-D001C7A35258}"/>
                    </a:ext>
                  </a:extLst>
                </p:cNvPr>
                <p:cNvGrpSpPr/>
                <p:nvPr/>
              </p:nvGrpSpPr>
              <p:grpSpPr>
                <a:xfrm>
                  <a:off x="8262839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3F7C6F85-7B06-4B6E-BF52-55FF88279C88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150C7C0B-EB07-41AF-A0C7-E80384676BE9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66C93E2E-6ED8-43EC-9E0A-A8A7C392ED88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7FBBAA40-248A-4257-8E24-6179C0D6529B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95BB969A-971F-4626-B1DC-8F088D4431D7}"/>
                    </a:ext>
                  </a:extLst>
                </p:cNvPr>
                <p:cNvGrpSpPr/>
                <p:nvPr/>
              </p:nvGrpSpPr>
              <p:grpSpPr>
                <a:xfrm>
                  <a:off x="9065014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AE38D231-3464-4830-88FE-7D11E63E2118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B5922A69-B582-4036-9BC2-534E244009C5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4001DDDD-7399-4375-B570-AEFE679663D9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41587050-CF93-4A1C-B665-C63EDD397FAA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5A21F1CB-6E8D-4301-B189-A8B78B3E2E95}"/>
                    </a:ext>
                  </a:extLst>
                </p:cNvPr>
                <p:cNvGrpSpPr/>
                <p:nvPr/>
              </p:nvGrpSpPr>
              <p:grpSpPr>
                <a:xfrm>
                  <a:off x="9875659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E4AE27C6-5517-4251-9261-3DC81F7520CA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7DC74503-B99D-4271-A2B5-20BE317260F9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290A1BFB-5053-46C4-A46D-2B53C80904F6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9DF4CDDD-2E1D-4AE0-9AC2-80AC57A7CA5C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941035FF-E513-4172-8578-7A6B676A966D}"/>
                    </a:ext>
                  </a:extLst>
                </p:cNvPr>
                <p:cNvGrpSpPr/>
                <p:nvPr/>
              </p:nvGrpSpPr>
              <p:grpSpPr>
                <a:xfrm>
                  <a:off x="10673681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0C6929D5-38B0-4199-9C44-70C5D4E834FF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C36D1367-A0F9-4C77-A4E9-D415B9258011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900CF336-B9C4-4B1F-9F64-67A28A670F78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550D3CAD-D473-47B1-868D-F8B921638D33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134499A7-2F25-4C24-A780-22F6F58A1735}"/>
                    </a:ext>
                  </a:extLst>
                </p:cNvPr>
                <p:cNvGrpSpPr/>
                <p:nvPr/>
              </p:nvGrpSpPr>
              <p:grpSpPr>
                <a:xfrm>
                  <a:off x="11475856" y="1479657"/>
                  <a:ext cx="806332" cy="182880"/>
                  <a:chOff x="7464817" y="1479657"/>
                  <a:chExt cx="806332" cy="182880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404439B3-640D-4C84-96AE-7E33DC43122D}"/>
                      </a:ext>
                    </a:extLst>
                  </p:cNvPr>
                  <p:cNvSpPr/>
                  <p:nvPr/>
                </p:nvSpPr>
                <p:spPr>
                  <a:xfrm>
                    <a:off x="7464817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EE27C155-7BCA-4C24-A5C1-D779D65D3A35}"/>
                      </a:ext>
                    </a:extLst>
                  </p:cNvPr>
                  <p:cNvSpPr/>
                  <p:nvPr/>
                </p:nvSpPr>
                <p:spPr>
                  <a:xfrm>
                    <a:off x="7672635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F9C9E251-2274-4403-8DE5-4E6AB18F0BEC}"/>
                      </a:ext>
                    </a:extLst>
                  </p:cNvPr>
                  <p:cNvSpPr/>
                  <p:nvPr/>
                </p:nvSpPr>
                <p:spPr>
                  <a:xfrm>
                    <a:off x="7866413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05C35E4A-12D6-4647-B4A7-BDB3D8AD8DCA}"/>
                      </a:ext>
                    </a:extLst>
                  </p:cNvPr>
                  <p:cNvSpPr/>
                  <p:nvPr/>
                </p:nvSpPr>
                <p:spPr>
                  <a:xfrm>
                    <a:off x="8071644" y="1479657"/>
                    <a:ext cx="199505" cy="18288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</p:grp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38E2F1A-C281-42ED-928D-91B2DC2D4B21}"/>
                  </a:ext>
                </a:extLst>
              </p:cNvPr>
              <p:cNvSpPr/>
              <p:nvPr/>
            </p:nvSpPr>
            <p:spPr>
              <a:xfrm>
                <a:off x="6747008" y="1280159"/>
                <a:ext cx="4817371" cy="1828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/>
              </a:p>
            </p:txBody>
          </p:sp>
          <p:sp>
            <p:nvSpPr>
              <p:cNvPr id="27" name="Frame 26">
                <a:extLst>
                  <a:ext uri="{FF2B5EF4-FFF2-40B4-BE49-F238E27FC236}">
                    <a16:creationId xmlns:a16="http://schemas.microsoft.com/office/drawing/2014/main" id="{A22F8D14-9EFC-4B7D-A3CF-220751E5BFE9}"/>
                  </a:ext>
                </a:extLst>
              </p:cNvPr>
              <p:cNvSpPr/>
              <p:nvPr/>
            </p:nvSpPr>
            <p:spPr>
              <a:xfrm>
                <a:off x="6580753" y="1130532"/>
                <a:ext cx="5106942" cy="665018"/>
              </a:xfrm>
              <a:prstGeom prst="frame">
                <a:avLst>
                  <a:gd name="adj1" fmla="val 22500"/>
                </a:avLst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4A10E5A-90C6-47C2-A8C3-8310CEBD06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58140" y="1299917"/>
              <a:ext cx="1035985" cy="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DD2EC5-9303-4E47-B3E8-49F5404566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5942" y="5952536"/>
              <a:ext cx="122826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9DA45E2-0B9D-46F8-B983-AB3B1B28BF55}"/>
                </a:ext>
              </a:extLst>
            </p:cNvPr>
            <p:cNvCxnSpPr>
              <a:cxnSpLocks/>
            </p:cNvCxnSpPr>
            <p:nvPr/>
          </p:nvCxnSpPr>
          <p:spPr>
            <a:xfrm>
              <a:off x="9285832" y="1299917"/>
              <a:ext cx="0" cy="4652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4A4201-3B96-4E49-819E-64F8D4E8D4E9}"/>
                </a:ext>
              </a:extLst>
            </p:cNvPr>
            <p:cNvSpPr txBox="1"/>
            <p:nvPr/>
          </p:nvSpPr>
          <p:spPr>
            <a:xfrm>
              <a:off x="9402218" y="3336463"/>
              <a:ext cx="1015485" cy="613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5cm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323E2B5-45E4-45E4-9E42-F0C3EA7949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4317" y="1230411"/>
              <a:ext cx="802118" cy="450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A9E957-DC5A-4A51-B5B1-F0CB092C58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19607" y="1400869"/>
              <a:ext cx="802118" cy="450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C29517D-7E6B-4D15-A490-E7C0CA7AAA30}"/>
                </a:ext>
              </a:extLst>
            </p:cNvPr>
            <p:cNvCxnSpPr/>
            <p:nvPr/>
          </p:nvCxnSpPr>
          <p:spPr>
            <a:xfrm flipV="1">
              <a:off x="2517073" y="1434423"/>
              <a:ext cx="0" cy="3763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59E74E4-EBFE-4371-9C8D-5499357BA3B4}"/>
                </a:ext>
              </a:extLst>
            </p:cNvPr>
            <p:cNvCxnSpPr/>
            <p:nvPr/>
          </p:nvCxnSpPr>
          <p:spPr>
            <a:xfrm>
              <a:off x="2517074" y="686282"/>
              <a:ext cx="0" cy="5637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5B43143-3021-4475-B94B-9BAB9E439CE2}"/>
                    </a:ext>
                  </a:extLst>
                </p:cNvPr>
                <p:cNvSpPr txBox="1"/>
                <p:nvPr/>
              </p:nvSpPr>
              <p:spPr>
                <a:xfrm>
                  <a:off x="1169999" y="1072845"/>
                  <a:ext cx="1397419" cy="6135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50" dirty="0"/>
                    <a:t>250</a:t>
                  </a:r>
                  <a14:m>
                    <m:oMath xmlns:m="http://schemas.openxmlformats.org/officeDocument/2006/math">
                      <m:r>
                        <a:rPr lang="en-GB" sz="1050" i="1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GB" sz="1050" dirty="0"/>
                    <a:t>m</a:t>
                  </a:r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F5B43143-3021-4475-B94B-9BAB9E439C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9999" y="1072845"/>
                  <a:ext cx="1397419" cy="613508"/>
                </a:xfrm>
                <a:prstGeom prst="rect">
                  <a:avLst/>
                </a:prstGeom>
                <a:blipFill>
                  <a:blip r:embed="rId3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8DBDCAB-C1CB-4C69-BE69-E10F30C8B0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0155" y="5815452"/>
              <a:ext cx="0" cy="75540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9CAC576-11E5-4903-9C64-CF96367D37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8525" y="5773254"/>
              <a:ext cx="0" cy="79759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DBA0484-2C04-4B78-AAF7-E49C0B4748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8525" y="6339626"/>
              <a:ext cx="472163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752376-ED67-45DC-9E7C-86EA5242A91F}"/>
                </a:ext>
              </a:extLst>
            </p:cNvPr>
            <p:cNvSpPr txBox="1"/>
            <p:nvPr/>
          </p:nvSpPr>
          <p:spPr>
            <a:xfrm>
              <a:off x="5812329" y="6386188"/>
              <a:ext cx="1015485" cy="613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/>
                <a:t>5cm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694" y="1152216"/>
            <a:ext cx="5645385" cy="2548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2694" y="826916"/>
            <a:ext cx="169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SmartPhantom</a:t>
            </a:r>
            <a:r>
              <a:rPr lang="en-GB" b="1" dirty="0" smtClean="0"/>
              <a:t>:</a:t>
            </a:r>
            <a:endParaRPr lang="en-GB" b="1" dirty="0"/>
          </a:p>
        </p:txBody>
      </p:sp>
      <p:sp>
        <p:nvSpPr>
          <p:cNvPr id="144" name="Rectangle 143"/>
          <p:cNvSpPr/>
          <p:nvPr/>
        </p:nvSpPr>
        <p:spPr>
          <a:xfrm>
            <a:off x="6151021" y="3921766"/>
            <a:ext cx="5647058" cy="246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SmartPhantom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being simulated in GEANT4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Simulations will be used to develop analysis scripts, to fit the data and find the position of the Bragg peak, beam profile, LET and dose delivered in real time. 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Derive these parameters from measurements taken shot by shot, not purely from Monte Carlo simulations.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with the Technical University of 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Vienna and </a:t>
            </a:r>
            <a:r>
              <a:rPr lang="en-GB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MedAustron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en-GB" sz="1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4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CE7B7-3730-484E-B5D7-17FE7CD6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453"/>
            <a:ext cx="10515600" cy="682846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X-ray, proton and ion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A2DD9-58AD-48C6-A2EA-CADA7DF00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6802" y="781299"/>
            <a:ext cx="5181600" cy="4351338"/>
          </a:xfrm>
        </p:spPr>
        <p:txBody>
          <a:bodyPr>
            <a:normAutofit/>
          </a:bodyPr>
          <a:lstStyle/>
          <a:p>
            <a:r>
              <a:rPr lang="en-GB" sz="1800" dirty="0"/>
              <a:t>Most radiotherapy uses X-ray photons</a:t>
            </a:r>
          </a:p>
          <a:p>
            <a:r>
              <a:rPr lang="en-GB" sz="1800" dirty="0"/>
              <a:t>Protons/ions have advantages over photons due to energy loss mechanisms for photons and ions in material.</a:t>
            </a:r>
          </a:p>
          <a:p>
            <a:r>
              <a:rPr lang="en-GB" sz="1800" dirty="0"/>
              <a:t>Get exponential dose depth profile for photons, “Bragg peak” for ions.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B79650-6BB2-40A7-97B7-A7E5DD838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781299"/>
            <a:ext cx="5181600" cy="4351338"/>
          </a:xfrm>
        </p:spPr>
        <p:txBody>
          <a:bodyPr>
            <a:normAutofit/>
          </a:bodyPr>
          <a:lstStyle/>
          <a:p>
            <a:r>
              <a:rPr lang="en-GB" sz="1800" dirty="0"/>
              <a:t>Clinical treatments use a Spread Out Bragg Peak (SOBP) to conform dose over the length of the tumour.</a:t>
            </a:r>
          </a:p>
          <a:p>
            <a:r>
              <a:rPr lang="en-GB" sz="1800" dirty="0"/>
              <a:t>Carbon ions have a better dose profile in front of the tumour than protons, though fragmentation creates a distal tail.</a:t>
            </a:r>
          </a:p>
          <a:p>
            <a:endParaRPr lang="en-GB" sz="1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DABD3D-1F01-403C-994F-9B6B8801634F}"/>
              </a:ext>
            </a:extLst>
          </p:cNvPr>
          <p:cNvGrpSpPr>
            <a:grpSpLocks noChangeAspect="1"/>
          </p:cNvGrpSpPr>
          <p:nvPr/>
        </p:nvGrpSpPr>
        <p:grpSpPr>
          <a:xfrm>
            <a:off x="3204135" y="2543158"/>
            <a:ext cx="4881700" cy="4133771"/>
            <a:chOff x="5674658" y="722728"/>
            <a:chExt cx="4158965" cy="352176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4EFE04B-6A1A-480D-8FCF-D9382031FCDF}"/>
                </a:ext>
              </a:extLst>
            </p:cNvPr>
            <p:cNvGrpSpPr/>
            <p:nvPr/>
          </p:nvGrpSpPr>
          <p:grpSpPr>
            <a:xfrm>
              <a:off x="5674658" y="722728"/>
              <a:ext cx="4158965" cy="3421023"/>
              <a:chOff x="5674658" y="722728"/>
              <a:chExt cx="4158965" cy="342102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3B7775E-BBFB-48A4-AA77-64D48AF54B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" b="-9957"/>
              <a:stretch/>
            </p:blipFill>
            <p:spPr>
              <a:xfrm>
                <a:off x="5674658" y="722728"/>
                <a:ext cx="4158965" cy="3421023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CECD6D-0652-4C81-A2F7-D625E04BD60C}"/>
                  </a:ext>
                </a:extLst>
              </p:cNvPr>
              <p:cNvSpPr txBox="1"/>
              <p:nvPr/>
            </p:nvSpPr>
            <p:spPr>
              <a:xfrm>
                <a:off x="6478138" y="1469150"/>
                <a:ext cx="184731" cy="226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870" dirty="0">
                  <a:solidFill>
                    <a:srgbClr val="FF3F3F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23CE95-76CE-44BC-A3FC-A1CD997AD78B}"/>
                </a:ext>
              </a:extLst>
            </p:cNvPr>
            <p:cNvSpPr/>
            <p:nvPr/>
          </p:nvSpPr>
          <p:spPr>
            <a:xfrm>
              <a:off x="5789611" y="3721275"/>
              <a:ext cx="39734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/>
                <a:t>Levin </a:t>
              </a:r>
              <a:r>
                <a:rPr lang="en-GB" sz="1400" i="1" dirty="0"/>
                <a:t>et al.</a:t>
              </a:r>
              <a:r>
                <a:rPr lang="en-GB" sz="1400" dirty="0"/>
                <a:t> “Proton beam therapy”</a:t>
              </a:r>
              <a:r>
                <a:rPr lang="en-GB" sz="1400" i="1" dirty="0"/>
                <a:t> </a:t>
              </a:r>
              <a:r>
                <a:rPr lang="en-GB" sz="1400" dirty="0"/>
                <a:t>British Journal of Cancer volume 93, pages 849–854 (2005).</a:t>
              </a:r>
            </a:p>
          </p:txBody>
        </p:sp>
      </p:grp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4BD801C-1588-45D4-A1DF-1A5B91C3F941}"/>
              </a:ext>
            </a:extLst>
          </p:cNvPr>
          <p:cNvSpPr txBox="1">
            <a:spLocks/>
          </p:cNvSpPr>
          <p:nvPr/>
        </p:nvSpPr>
        <p:spPr>
          <a:xfrm>
            <a:off x="8300128" y="649436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6711" y="6425888"/>
            <a:ext cx="2743200" cy="365125"/>
          </a:xfrm>
        </p:spPr>
        <p:txBody>
          <a:bodyPr/>
          <a:lstStyle/>
          <a:p>
            <a:fld id="{048B7E07-A076-4BD3-A0E4-FA55F7DBE5E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94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30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515421" y="1354109"/>
            <a:ext cx="88153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What simulation packages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Laser on target – EPOCH particle-in-cell laser-plasma simulations (Tony Arber, Warwick</a:t>
            </a:r>
            <a:r>
              <a:rPr lang="en-GB" dirty="0" smtClean="0"/>
              <a:t>), SMILEI-2D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Capture and beamline BDSIM (based on GEANT4)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Gabor lens full EM simulation – comes later…. COMSOL </a:t>
            </a:r>
            <a:r>
              <a:rPr lang="en-GB" dirty="0" err="1"/>
              <a:t>Multiphysics</a:t>
            </a:r>
            <a:r>
              <a:rPr lang="en-GB" dirty="0"/>
              <a:t> (e.g.)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Beam pickups etc. CST Particle Studio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Interaction of beam with matter GEANT4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PET/SPECT instrumentation GEANT4 or GATE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Acoustic simulations k-Wave (</a:t>
            </a:r>
            <a:r>
              <a:rPr lang="en-GB" dirty="0" err="1"/>
              <a:t>Matlab</a:t>
            </a:r>
            <a:r>
              <a:rPr lang="en-GB" dirty="0"/>
              <a:t> Toolbox)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919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663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18FAC-B46B-43D3-BCB8-28B89285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46" y="84317"/>
            <a:ext cx="10515600" cy="516048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Example of proton vs. photon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2B737-7A82-4BA6-AF6D-2E31E78EF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9346" y="858225"/>
            <a:ext cx="5181600" cy="489603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Volumetric Modulated Arc Therapy (VMAT) therapy delivers X-ray dose conformal to tumour by modulating beam while rotating around patient.</a:t>
            </a:r>
          </a:p>
          <a:p>
            <a:r>
              <a:rPr lang="en-GB" dirty="0"/>
              <a:t>Beam collimated to tumour shape</a:t>
            </a:r>
          </a:p>
          <a:p>
            <a:r>
              <a:rPr lang="en-GB" dirty="0"/>
              <a:t>Here for prostate cancer patient: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Minimises dose to surrounding tissues.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5ED945-5ACD-4562-A30F-E524F9F16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946" y="1208842"/>
            <a:ext cx="5181600" cy="4803273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Compare with dose distribution from four-beam intensity modulated treatment plan using protons:  </a:t>
            </a:r>
          </a:p>
          <a:p>
            <a:r>
              <a:rPr lang="en-GB" dirty="0"/>
              <a:t>Allows reduced dose to critical tissues, here, bowel and spine.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0070C0"/>
                </a:solidFill>
              </a:rPr>
              <a:t>Treatment planning for protons: range uncertainties have large effect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0304A-31C7-47BF-B21B-555371518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86"/>
          <a:stretch/>
        </p:blipFill>
        <p:spPr>
          <a:xfrm>
            <a:off x="913983" y="2484924"/>
            <a:ext cx="4388845" cy="2552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6950F-3E40-4415-AA97-57282953B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587"/>
          <a:stretch/>
        </p:blipFill>
        <p:spPr>
          <a:xfrm>
            <a:off x="6095583" y="2484924"/>
            <a:ext cx="4354048" cy="2552448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FD50166-D11F-4B23-83D5-906D64892837}"/>
              </a:ext>
            </a:extLst>
          </p:cNvPr>
          <p:cNvSpPr txBox="1">
            <a:spLocks/>
          </p:cNvSpPr>
          <p:nvPr/>
        </p:nvSpPr>
        <p:spPr>
          <a:xfrm>
            <a:off x="8300128" y="649436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5956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3CF2-399B-4C00-A9C1-DFF190CF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8666"/>
            <a:ext cx="10515600" cy="413088"/>
          </a:xfrm>
        </p:spPr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Radiobiology </a:t>
            </a:r>
            <a:r>
              <a:rPr lang="en-GB" sz="2700" b="1" dirty="0">
                <a:solidFill>
                  <a:srgbClr val="0070C0"/>
                </a:solidFill>
              </a:rPr>
              <a:t>challenges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33117-9888-44D7-A704-97E5E9D2F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576" y="709452"/>
            <a:ext cx="4381500" cy="3138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8B0CDE-45DC-44FC-A052-425FFF81B8CA}"/>
              </a:ext>
            </a:extLst>
          </p:cNvPr>
          <p:cNvSpPr txBox="1"/>
          <p:nvPr/>
        </p:nvSpPr>
        <p:spPr>
          <a:xfrm>
            <a:off x="6900154" y="3847615"/>
            <a:ext cx="4986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36 weeks post-radiotherapy, quantification of hair follicles per tissue section:</a:t>
            </a:r>
          </a:p>
          <a:p>
            <a:endParaRPr lang="en-GB" sz="1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0070C0"/>
                </a:solidFill>
              </a:rPr>
              <a:t>Unirradiated</a:t>
            </a:r>
            <a:r>
              <a:rPr lang="en-GB" sz="1600" dirty="0">
                <a:solidFill>
                  <a:srgbClr val="0070C0"/>
                </a:solidFill>
              </a:rPr>
              <a:t>, Conventional-RT, and FLASH-RT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Almost total recovery with FLASH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804E355-CBD6-4E3E-9AB9-A91F7FFE870E}"/>
              </a:ext>
            </a:extLst>
          </p:cNvPr>
          <p:cNvSpPr txBox="1">
            <a:spLocks/>
          </p:cNvSpPr>
          <p:nvPr/>
        </p:nvSpPr>
        <p:spPr>
          <a:xfrm>
            <a:off x="8300128" y="649436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5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00" y="83609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Relative Biological Effectiveness (RBE)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Biological effects of a given dose of radiation depend on the type of radiation (and other factors).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RBE is ratio of effectiveness cf. photons.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Systematic studies needed to improve  understanding of underlying radiation damage mechanisms.</a:t>
            </a:r>
          </a:p>
          <a:p>
            <a:endParaRPr lang="en-GB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DF545-DA1F-4190-9137-9736677287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2482043"/>
            <a:ext cx="5573949" cy="326263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1600" b="1" dirty="0">
                <a:solidFill>
                  <a:srgbClr val="0070C0"/>
                </a:solidFill>
              </a:rPr>
              <a:t>FLASH Radiotherapy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600" dirty="0"/>
              <a:t>Conventional treatment, dose rate typically a few </a:t>
            </a:r>
            <a:r>
              <a:rPr lang="en-GB" sz="1600" dirty="0" err="1"/>
              <a:t>Gy</a:t>
            </a:r>
            <a:r>
              <a:rPr lang="en-GB" sz="1600" dirty="0"/>
              <a:t>/min, flash treatments, dose rates above 100 </a:t>
            </a:r>
            <a:r>
              <a:rPr lang="en-GB" sz="1600" dirty="0" err="1"/>
              <a:t>Gy</a:t>
            </a:r>
            <a:r>
              <a:rPr lang="en-GB" sz="1600" dirty="0"/>
              <a:t>/s.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600" dirty="0"/>
              <a:t>Efficacy higher for a given dose.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600" dirty="0"/>
              <a:t>Evidence that normal tissue sparing is also improved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4048274"/>
            <a:ext cx="45046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0070C0"/>
                </a:solidFill>
              </a:rPr>
              <a:t>Microbeam</a:t>
            </a:r>
            <a:r>
              <a:rPr lang="en-GB" sz="1600" b="1" dirty="0">
                <a:solidFill>
                  <a:srgbClr val="0070C0"/>
                </a:solidFill>
              </a:rPr>
              <a:t> Radiotherapy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Multiple </a:t>
            </a:r>
            <a:r>
              <a:rPr lang="en-GB" sz="1600" dirty="0" err="1"/>
              <a:t>beamlets</a:t>
            </a:r>
            <a:r>
              <a:rPr lang="en-GB" sz="1600" dirty="0"/>
              <a:t> on sub-mm 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Irradiated areas separated by </a:t>
            </a:r>
            <a:r>
              <a:rPr lang="en-GB" sz="1600" dirty="0" err="1"/>
              <a:t>unirradiated</a:t>
            </a:r>
            <a:r>
              <a:rPr lang="en-GB" sz="1600" dirty="0"/>
              <a:t> tissue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Recovery of healthy tissue accelerated</a:t>
            </a:r>
          </a:p>
        </p:txBody>
      </p:sp>
      <p:sp>
        <p:nvSpPr>
          <p:cNvPr id="4" name="Rectangle 3"/>
          <p:cNvSpPr/>
          <p:nvPr/>
        </p:nvSpPr>
        <p:spPr>
          <a:xfrm>
            <a:off x="119974" y="619825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 smtClean="0"/>
              <a:t>“The </a:t>
            </a:r>
            <a:r>
              <a:rPr lang="en-GB" sz="1400" dirty="0"/>
              <a:t>Advantage of FLASH Radiotherapy Confirmed in Mini-pig and Cat-cancer Patients.” </a:t>
            </a:r>
            <a:r>
              <a:rPr lang="en-GB" sz="1400" dirty="0" err="1"/>
              <a:t>Vozenin</a:t>
            </a:r>
            <a:r>
              <a:rPr lang="en-GB" sz="1400" dirty="0"/>
              <a:t> </a:t>
            </a:r>
            <a:r>
              <a:rPr lang="en-GB" sz="1400" i="1" dirty="0"/>
              <a:t>et al.</a:t>
            </a:r>
            <a:r>
              <a:rPr lang="en-GB" sz="1400" dirty="0"/>
              <a:t> </a:t>
            </a:r>
            <a:r>
              <a:rPr lang="en-GB" sz="1400" dirty="0" err="1"/>
              <a:t>Clin</a:t>
            </a:r>
            <a:r>
              <a:rPr lang="en-GB" sz="1400" dirty="0"/>
              <a:t>. Cancer Res. 2019 Jan 1;25(1):35-42. </a:t>
            </a:r>
          </a:p>
        </p:txBody>
      </p:sp>
    </p:spTree>
    <p:extLst>
      <p:ext uri="{BB962C8B-B14F-4D97-AF65-F5344CB8AC3E}">
        <p14:creationId xmlns:p14="http://schemas.microsoft.com/office/powerpoint/2010/main" val="1426042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02682" y="684404"/>
            <a:ext cx="10517868" cy="6126423"/>
            <a:chOff x="1502682" y="684404"/>
            <a:chExt cx="10517868" cy="61264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7" t="20572" r="984" b="19873"/>
            <a:stretch/>
          </p:blipFill>
          <p:spPr>
            <a:xfrm>
              <a:off x="1502682" y="684404"/>
              <a:ext cx="9575037" cy="612642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934325" y="4219575"/>
              <a:ext cx="12912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Laser target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72275" y="4852139"/>
              <a:ext cx="731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Laser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972675" y="2943225"/>
              <a:ext cx="2047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Low energy in vitro end station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29125" y="1647825"/>
              <a:ext cx="2047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High energy in vitro end station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81200" y="2897058"/>
              <a:ext cx="2047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In vivo end station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43215-1437-466F-A858-95A05D6CE6E8}" type="slidenum">
              <a:rPr lang="en-GB" smtClean="0"/>
              <a:t>6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1D6A9B-77B0-407B-8595-6999FCA342F6}"/>
              </a:ext>
            </a:extLst>
          </p:cNvPr>
          <p:cNvSpPr txBox="1">
            <a:spLocks/>
          </p:cNvSpPr>
          <p:nvPr/>
        </p:nvSpPr>
        <p:spPr>
          <a:xfrm>
            <a:off x="-1068421" y="208495"/>
            <a:ext cx="10515600" cy="666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0070C0"/>
                </a:solidFill>
              </a:rPr>
              <a:t>Laser-hybrid Accelerator for Radiobiological Applications (</a:t>
            </a:r>
            <a:r>
              <a:rPr lang="en-GB" sz="2400" b="1" dirty="0" err="1">
                <a:solidFill>
                  <a:srgbClr val="0070C0"/>
                </a:solidFill>
              </a:rPr>
              <a:t>LhARA</a:t>
            </a:r>
            <a:r>
              <a:rPr lang="en-GB" sz="2400" b="1" dirty="0">
                <a:solidFill>
                  <a:srgbClr val="0070C0"/>
                </a:solidFill>
              </a:rPr>
              <a:t>)</a:t>
            </a:r>
            <a:br>
              <a:rPr lang="en-GB" sz="2400" b="1" dirty="0">
                <a:solidFill>
                  <a:srgbClr val="0070C0"/>
                </a:solidFill>
              </a:rPr>
            </a:b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4200" y="68440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Radiobiology research facility</a:t>
            </a:r>
          </a:p>
          <a:p>
            <a:r>
              <a:rPr lang="en-GB" dirty="0">
                <a:solidFill>
                  <a:srgbClr val="0070C0"/>
                </a:solidFill>
              </a:rPr>
              <a:t>Initial acceleration laser driven</a:t>
            </a:r>
          </a:p>
          <a:p>
            <a:r>
              <a:rPr lang="en-GB" dirty="0">
                <a:solidFill>
                  <a:srgbClr val="0070C0"/>
                </a:solidFill>
              </a:rPr>
              <a:t>Large flux of protons/ions in very short bunches</a:t>
            </a:r>
          </a:p>
          <a:p>
            <a:r>
              <a:rPr lang="en-GB" dirty="0">
                <a:solidFill>
                  <a:srgbClr val="0070C0"/>
                </a:solidFill>
              </a:rPr>
              <a:t>Allows large instantaneous doses</a:t>
            </a:r>
          </a:p>
          <a:p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6772275" y="5415984"/>
            <a:ext cx="5210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Implementation in two stages.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In vitro studies, 15 MeV protons.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In vivo studies, 127 MeV protons, in vitro studies with 33 MeV/u carbon 6+ 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00" y="5737643"/>
            <a:ext cx="2853175" cy="104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64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D5A1B-F8B8-4757-A504-CE5EEED47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1918"/>
            <a:ext cx="10515600" cy="823300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Laser proton source and acceleration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452F6-A9CB-46D6-ACCD-B48D009A5D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2145"/>
            <a:ext cx="5181600" cy="5142222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Target normal sheath acceleration mechanism.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Protons from (hydrocarbon) contamination on foil surface.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D1279-11B4-4F0A-B471-E41B70114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1267" y="1057336"/>
            <a:ext cx="5181600" cy="5099572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Produces large flux of ions in pulse of ~ 30 fs duration.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Kinetic energy up to 15 MeV.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18D41-C6EC-4891-AABA-E66C8AD1F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31" y="1934430"/>
            <a:ext cx="4653314" cy="32720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1F37770-18B7-4231-87C7-D872CBAF2483}"/>
              </a:ext>
            </a:extLst>
          </p:cNvPr>
          <p:cNvGrpSpPr/>
          <p:nvPr/>
        </p:nvGrpSpPr>
        <p:grpSpPr>
          <a:xfrm>
            <a:off x="6141267" y="1542617"/>
            <a:ext cx="4849132" cy="4129010"/>
            <a:chOff x="5066608" y="687774"/>
            <a:chExt cx="4849132" cy="412901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43A77A-0810-4FCE-8727-295CA48110B5}"/>
                </a:ext>
              </a:extLst>
            </p:cNvPr>
            <p:cNvSpPr/>
            <p:nvPr/>
          </p:nvSpPr>
          <p:spPr bwMode="auto">
            <a:xfrm>
              <a:off x="5066608" y="687774"/>
              <a:ext cx="4669203" cy="38767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200">
                <a:latin typeface="Arial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6765CE-3A55-4655-B78A-DF7E8D715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6"/>
            <a:stretch/>
          </p:blipFill>
          <p:spPr>
            <a:xfrm>
              <a:off x="5091545" y="730804"/>
              <a:ext cx="4601972" cy="35468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E82254-2FEE-4FC5-BEB8-731A1FD4D936}"/>
                </a:ext>
              </a:extLst>
            </p:cNvPr>
            <p:cNvSpPr txBox="1"/>
            <p:nvPr/>
          </p:nvSpPr>
          <p:spPr>
            <a:xfrm>
              <a:off x="5388411" y="4232009"/>
              <a:ext cx="43723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Laser driven ion beam simulation using EPOCH</a:t>
              </a:r>
              <a:r>
                <a:rPr lang="en-GB" sz="1600" dirty="0" smtClean="0"/>
                <a:t>. Latest simulations using SMILEI-2D</a:t>
              </a:r>
              <a:endParaRPr lang="en-GB" sz="16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AF1AC9-C331-4218-9394-B60A5B247F00}"/>
                </a:ext>
              </a:extLst>
            </p:cNvPr>
            <p:cNvSpPr txBox="1"/>
            <p:nvPr/>
          </p:nvSpPr>
          <p:spPr>
            <a:xfrm>
              <a:off x="5388410" y="692079"/>
              <a:ext cx="452733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Energy vs angle with respect to laser beam direction</a:t>
              </a:r>
            </a:p>
          </p:txBody>
        </p:sp>
      </p:grp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637AD9D-624E-4F0A-8D16-0AE5AAAD572D}"/>
              </a:ext>
            </a:extLst>
          </p:cNvPr>
          <p:cNvSpPr txBox="1">
            <a:spLocks/>
          </p:cNvSpPr>
          <p:nvPr/>
        </p:nvSpPr>
        <p:spPr>
          <a:xfrm>
            <a:off x="8300128" y="649436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endParaRPr lang="en-US" sz="16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820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11908-DEA9-4B0F-9CEC-211C06F9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38" y="365125"/>
            <a:ext cx="10515600" cy="43490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Capture and focussing of beam from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C49F3-89FD-40EB-95FE-DE963BCB4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838" y="1014634"/>
            <a:ext cx="4200338" cy="1888662"/>
          </a:xfrm>
        </p:spPr>
        <p:txBody>
          <a:bodyPr>
            <a:normAutofit fontScale="85000" lnSpcReduction="10000"/>
          </a:bodyPr>
          <a:lstStyle/>
          <a:p>
            <a:r>
              <a:rPr lang="en-GB" sz="1800" dirty="0"/>
              <a:t>Initial beam has small size, large divergence, large energy spread.</a:t>
            </a:r>
          </a:p>
          <a:p>
            <a:r>
              <a:rPr lang="en-GB" sz="1800" dirty="0"/>
              <a:t>Capture and focusing difficult.</a:t>
            </a:r>
          </a:p>
          <a:p>
            <a:r>
              <a:rPr lang="en-GB" sz="1800" dirty="0"/>
              <a:t>Here, propose to use Gabor lenses.</a:t>
            </a:r>
          </a:p>
          <a:p>
            <a:r>
              <a:rPr lang="en-GB" sz="1800" dirty="0"/>
              <a:t>Focusing by space charge of electron cloud.</a:t>
            </a:r>
          </a:p>
          <a:p>
            <a:r>
              <a:rPr lang="en-GB" sz="1800" dirty="0"/>
              <a:t>Electrons confined electrostatically (axial) and magnetically (radial)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C7239-B4C1-4D64-BD34-0F970837C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838" y="4614825"/>
            <a:ext cx="4715062" cy="51355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sz="2100" dirty="0"/>
              <a:t>R</a:t>
            </a:r>
            <a:r>
              <a:rPr lang="en-GB" sz="2100" baseline="-25000" dirty="0"/>
              <a:t>A</a:t>
            </a:r>
            <a:r>
              <a:rPr lang="en-GB" sz="2100" dirty="0"/>
              <a:t> ~ 20 mm, R</a:t>
            </a:r>
            <a:r>
              <a:rPr lang="en-GB" sz="2100" baseline="-25000" dirty="0"/>
              <a:t>C</a:t>
            </a:r>
            <a:r>
              <a:rPr lang="en-GB" sz="2100" dirty="0"/>
              <a:t> ~ 10 mm, L ~ 0.5 m.</a:t>
            </a:r>
          </a:p>
          <a:p>
            <a:r>
              <a:rPr lang="en-GB" sz="2100" dirty="0"/>
              <a:t>V</a:t>
            </a:r>
            <a:r>
              <a:rPr lang="en-GB" sz="2100" baseline="-25000" dirty="0"/>
              <a:t>A</a:t>
            </a:r>
            <a:r>
              <a:rPr lang="en-GB" sz="2100" dirty="0"/>
              <a:t> ~ 600 kV, B</a:t>
            </a:r>
            <a:r>
              <a:rPr lang="en-GB" sz="2100" baseline="-25000" dirty="0"/>
              <a:t>Z</a:t>
            </a:r>
            <a:r>
              <a:rPr lang="en-GB" sz="2100" dirty="0"/>
              <a:t> ~ 0.3 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C62434-1389-4DA0-A0BB-04A689BC7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59" y="3073593"/>
            <a:ext cx="5037441" cy="1541232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B8CC802-FEF3-49B6-A576-699C6FDB77C7}"/>
              </a:ext>
            </a:extLst>
          </p:cNvPr>
          <p:cNvSpPr txBox="1">
            <a:spLocks/>
          </p:cNvSpPr>
          <p:nvPr/>
        </p:nvSpPr>
        <p:spPr>
          <a:xfrm>
            <a:off x="8300128" y="649436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6137"/>
          <a:stretch/>
        </p:blipFill>
        <p:spPr>
          <a:xfrm>
            <a:off x="6985936" y="550587"/>
            <a:ext cx="3741744" cy="4179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86328" y="5964176"/>
            <a:ext cx="5556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Next steps</a:t>
            </a:r>
            <a:r>
              <a:rPr lang="en-US" dirty="0">
                <a:solidFill>
                  <a:srgbClr val="0070C0"/>
                </a:solidFill>
              </a:rPr>
              <a:t>: Vacuum tests, Tests with radioactive source, Tests with the laser driven ion beam. Update Design.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71390" y="4850886"/>
            <a:ext cx="58106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Prototype Gabor lens constructed at Imperial 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Initial measurements with </a:t>
            </a:r>
            <a:r>
              <a:rPr lang="en-US" sz="1600" dirty="0"/>
              <a:t>prototype using 1 MeV proton beam at Surrey Ion Beam Centre.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4349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E17E990-7059-4711-8557-219FD814D2EA}"/>
              </a:ext>
            </a:extLst>
          </p:cNvPr>
          <p:cNvGrpSpPr>
            <a:grpSpLocks noChangeAspect="1"/>
          </p:cNvGrpSpPr>
          <p:nvPr/>
        </p:nvGrpSpPr>
        <p:grpSpPr>
          <a:xfrm>
            <a:off x="1323420" y="83479"/>
            <a:ext cx="9090532" cy="5052255"/>
            <a:chOff x="117374" y="1431099"/>
            <a:chExt cx="9670779" cy="53747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B0DDB6-2DF0-4F05-8106-9D365EE09AF8}"/>
                </a:ext>
              </a:extLst>
            </p:cNvPr>
            <p:cNvSpPr/>
            <p:nvPr/>
          </p:nvSpPr>
          <p:spPr bwMode="auto">
            <a:xfrm>
              <a:off x="117374" y="1431099"/>
              <a:ext cx="9670779" cy="53747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1200">
                <a:latin typeface="Arial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95EAEC-D089-4723-979E-F36A03C5B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84"/>
            <a:stretch/>
          </p:blipFill>
          <p:spPr>
            <a:xfrm>
              <a:off x="925384" y="2851346"/>
              <a:ext cx="8180559" cy="23504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AB8D1F-DB04-4FFF-B5BD-BC867B41894F}"/>
                </a:ext>
              </a:extLst>
            </p:cNvPr>
            <p:cNvSpPr txBox="1"/>
            <p:nvPr/>
          </p:nvSpPr>
          <p:spPr>
            <a:xfrm>
              <a:off x="508828" y="2397592"/>
              <a:ext cx="1939939" cy="1769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1422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500" kern="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LASER TARGET</a:t>
              </a:r>
            </a:p>
            <a:p>
              <a:pPr defTabSz="41422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500" kern="0" dirty="0">
                  <a:solidFill>
                    <a:srgbClr val="0062AC"/>
                  </a:solidFill>
                  <a:latin typeface="Arial" pitchFamily="34" charset="0"/>
                </a:rPr>
                <a:t>Laser used to generate intense beams of different types of ions, e.g. protons and carbon ions.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E39CCB-D69E-44BB-814F-066E91689BDB}"/>
                </a:ext>
              </a:extLst>
            </p:cNvPr>
            <p:cNvSpPr txBox="1"/>
            <p:nvPr/>
          </p:nvSpPr>
          <p:spPr>
            <a:xfrm>
              <a:off x="481160" y="5036155"/>
              <a:ext cx="2438658" cy="1769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1422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500" kern="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CAPTURE SECTION</a:t>
              </a:r>
            </a:p>
            <a:p>
              <a:pPr defTabSz="41422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500" kern="0" dirty="0">
                  <a:solidFill>
                    <a:srgbClr val="0062AC"/>
                  </a:solidFill>
                  <a:latin typeface="Arial" pitchFamily="34" charset="0"/>
                </a:rPr>
                <a:t>Gabor lenses used for compact focussing to capture the large divergence and energy spread of the laser-driven ion beam.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01D187-DF8C-4316-AF02-2F1929B6B57F}"/>
                </a:ext>
              </a:extLst>
            </p:cNvPr>
            <p:cNvSpPr txBox="1"/>
            <p:nvPr/>
          </p:nvSpPr>
          <p:spPr>
            <a:xfrm>
              <a:off x="2756411" y="3284037"/>
              <a:ext cx="24670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1422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500" kern="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ENERGY SELECTION</a:t>
              </a:r>
            </a:p>
            <a:p>
              <a:pPr defTabSz="41422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500" kern="0" dirty="0">
                  <a:solidFill>
                    <a:srgbClr val="0062AC"/>
                  </a:solidFill>
                  <a:latin typeface="Arial" pitchFamily="34" charset="0"/>
                </a:rPr>
                <a:t>A Gabor lens and a collimator are used to select particle energy.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3BF5041-C041-426D-8234-B4346AAF15AF}"/>
                </a:ext>
              </a:extLst>
            </p:cNvPr>
            <p:cNvGrpSpPr/>
            <p:nvPr/>
          </p:nvGrpSpPr>
          <p:grpSpPr>
            <a:xfrm>
              <a:off x="6090655" y="3267528"/>
              <a:ext cx="931264" cy="899366"/>
              <a:chOff x="1110763" y="760253"/>
              <a:chExt cx="954300" cy="938958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50E4288-18AF-4737-9C1C-3B4A8589497D}"/>
                  </a:ext>
                </a:extLst>
              </p:cNvPr>
              <p:cNvCxnSpPr/>
              <p:nvPr/>
            </p:nvCxnSpPr>
            <p:spPr bwMode="auto">
              <a:xfrm>
                <a:off x="1357460" y="1481664"/>
                <a:ext cx="57719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B6F920-E182-4B4B-994F-E7849F779E7E}"/>
                  </a:ext>
                </a:extLst>
              </p:cNvPr>
              <p:cNvSpPr txBox="1"/>
              <p:nvPr/>
            </p:nvSpPr>
            <p:spPr>
              <a:xfrm>
                <a:off x="1816694" y="1457280"/>
                <a:ext cx="248369" cy="241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422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6" kern="0" dirty="0">
                    <a:solidFill>
                      <a:srgbClr val="000000"/>
                    </a:solidFill>
                    <a:latin typeface="Arial" pitchFamily="34" charset="0"/>
                  </a:rPr>
                  <a:t>z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4B75508-6212-4BD7-8CBF-ABE16B1F002E}"/>
                  </a:ext>
                </a:extLst>
              </p:cNvPr>
              <p:cNvSpPr txBox="1"/>
              <p:nvPr/>
            </p:nvSpPr>
            <p:spPr>
              <a:xfrm>
                <a:off x="1110763" y="760253"/>
                <a:ext cx="248369" cy="241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1422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6" kern="0" dirty="0">
                    <a:solidFill>
                      <a:srgbClr val="000000"/>
                    </a:solidFill>
                    <a:latin typeface="Arial" pitchFamily="34" charset="0"/>
                  </a:rPr>
                  <a:t>y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7A63F1E5-3199-48DE-A4B5-8C24978A9414}"/>
                  </a:ext>
                </a:extLst>
              </p:cNvPr>
              <p:cNvCxnSpPr/>
              <p:nvPr/>
            </p:nvCxnSpPr>
            <p:spPr bwMode="auto">
              <a:xfrm flipV="1">
                <a:off x="1372373" y="898752"/>
                <a:ext cx="0" cy="58291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oval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210761A-D254-4E4F-B1E6-0098404729F4}"/>
                </a:ext>
              </a:extLst>
            </p:cNvPr>
            <p:cNvCxnSpPr>
              <a:cxnSpLocks/>
            </p:cNvCxnSpPr>
            <p:nvPr/>
          </p:nvCxnSpPr>
          <p:spPr bwMode="auto">
            <a:xfrm rot="2700000">
              <a:off x="528046" y="4427662"/>
              <a:ext cx="534935" cy="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C07A36-48CB-4983-8854-CA368ED7006C}"/>
                </a:ext>
              </a:extLst>
            </p:cNvPr>
            <p:cNvSpPr txBox="1"/>
            <p:nvPr/>
          </p:nvSpPr>
          <p:spPr>
            <a:xfrm rot="2808902">
              <a:off x="414788" y="4490067"/>
              <a:ext cx="628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1422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kern="0" dirty="0">
                  <a:solidFill>
                    <a:srgbClr val="FF0000"/>
                  </a:solidFill>
                  <a:latin typeface="Arial" pitchFamily="34" charset="0"/>
                </a:rPr>
                <a:t>laser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8CF4F01-E123-461B-AAF4-83A54A21ABD0}"/>
                    </a:ext>
                  </a:extLst>
                </p:cNvPr>
                <p:cNvSpPr txBox="1"/>
                <p:nvPr/>
              </p:nvSpPr>
              <p:spPr>
                <a:xfrm>
                  <a:off x="726592" y="3994458"/>
                  <a:ext cx="47961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14223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400" kern="0" dirty="0">
                      <a:solidFill>
                        <a:srgbClr val="000000"/>
                      </a:solidFill>
                      <a:latin typeface="Arial" pitchFamily="34" charset="0"/>
                    </a:rPr>
                    <a:t>45</a:t>
                  </a:r>
                  <a14:m>
                    <m:oMath xmlns:m="http://schemas.openxmlformats.org/officeDocument/2006/math">
                      <m:r>
                        <a:rPr lang="en-GB" sz="2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endParaRPr lang="en-GB" sz="1400" kern="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8CF4F01-E123-461B-AAF4-83A54A21AB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592" y="3994458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 l="-3846" b="-1212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942DC36-BB64-49C7-8CA6-1FB3C9E280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5176" y="4990720"/>
              <a:ext cx="6399094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9D76A8-9E32-4EFC-B672-4A4B6CB77F01}"/>
                </a:ext>
              </a:extLst>
            </p:cNvPr>
            <p:cNvSpPr txBox="1"/>
            <p:nvPr/>
          </p:nvSpPr>
          <p:spPr>
            <a:xfrm>
              <a:off x="3910473" y="4740134"/>
              <a:ext cx="9772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1422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kern="0" dirty="0">
                  <a:solidFill>
                    <a:srgbClr val="000000"/>
                  </a:solidFill>
                  <a:latin typeface="Arial" pitchFamily="34" charset="0"/>
                </a:rPr>
                <a:t>11.58 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027EC4A-94FE-40DF-93D1-8D685B864B2A}"/>
                    </a:ext>
                  </a:extLst>
                </p:cNvPr>
                <p:cNvSpPr txBox="1"/>
                <p:nvPr/>
              </p:nvSpPr>
              <p:spPr>
                <a:xfrm>
                  <a:off x="7255759" y="5036155"/>
                  <a:ext cx="2330546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14223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500" kern="0" dirty="0">
                      <a:solidFill>
                        <a:srgbClr val="000000"/>
                      </a:solidFill>
                      <a:latin typeface="Arial Black" panose="020B0A04020102020204" pitchFamily="34" charset="0"/>
                    </a:rPr>
                    <a:t>90</a:t>
                  </a:r>
                  <a14:m>
                    <m:oMath xmlns:m="http://schemas.openxmlformats.org/officeDocument/2006/math">
                      <m:r>
                        <a:rPr lang="en-GB" sz="15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GB" sz="1500" kern="0" dirty="0">
                      <a:solidFill>
                        <a:srgbClr val="000000"/>
                      </a:solidFill>
                      <a:latin typeface="Arial Black" panose="020B0A04020102020204" pitchFamily="34" charset="0"/>
                    </a:rPr>
                    <a:t> VERTICAL BEND</a:t>
                  </a:r>
                </a:p>
                <a:p>
                  <a:pPr defTabSz="414223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500" kern="0" dirty="0">
                      <a:solidFill>
                        <a:srgbClr val="0062AC"/>
                      </a:solidFill>
                      <a:latin typeface="Arial" pitchFamily="34" charset="0"/>
                    </a:rPr>
                    <a:t>Combined function magnets deliver the beam vertically to the end station.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027EC4A-94FE-40DF-93D1-8D685B864B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5759" y="5036155"/>
                  <a:ext cx="2330546" cy="1246495"/>
                </a:xfrm>
                <a:prstGeom prst="rect">
                  <a:avLst/>
                </a:prstGeom>
                <a:blipFill>
                  <a:blip r:embed="rId4"/>
                  <a:stretch>
                    <a:fillRect l="-1047" t="-976" b="-43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8B369E-D7C2-49A4-85E8-5A04CAEB69B8}"/>
                </a:ext>
              </a:extLst>
            </p:cNvPr>
            <p:cNvSpPr txBox="1"/>
            <p:nvPr/>
          </p:nvSpPr>
          <p:spPr>
            <a:xfrm>
              <a:off x="4570105" y="5127291"/>
              <a:ext cx="2438658" cy="1291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1422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500" kern="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MATCHING</a:t>
              </a:r>
            </a:p>
            <a:p>
              <a:pPr defTabSz="41422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500" kern="0" dirty="0">
                  <a:solidFill>
                    <a:srgbClr val="0062AC"/>
                  </a:solidFill>
                  <a:latin typeface="Arial" pitchFamily="34" charset="0"/>
                </a:rPr>
                <a:t>Further Gabor lenses are used to adjust the beam size and divergence in the end station.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AEA190-8FC7-4186-B7E5-630AB580B589}"/>
                </a:ext>
              </a:extLst>
            </p:cNvPr>
            <p:cNvSpPr txBox="1"/>
            <p:nvPr/>
          </p:nvSpPr>
          <p:spPr>
            <a:xfrm>
              <a:off x="7212737" y="1659470"/>
              <a:ext cx="2488817" cy="1246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1422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500" kern="0" dirty="0">
                  <a:solidFill>
                    <a:srgbClr val="000000"/>
                  </a:solidFill>
                  <a:latin typeface="Arial Black" panose="020B0A04020102020204" pitchFamily="34" charset="0"/>
                </a:rPr>
                <a:t>END STATION</a:t>
              </a:r>
            </a:p>
            <a:p>
              <a:pPr defTabSz="41422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500" kern="0" dirty="0">
                  <a:solidFill>
                    <a:srgbClr val="0062AC"/>
                  </a:solidFill>
                  <a:latin typeface="Arial" pitchFamily="34" charset="0"/>
                </a:rPr>
                <a:t>Where the cells are irradiated. The beam is delivered vertically from below the cell culture plate. 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7325131-5DA5-4612-855E-CAFDAF89A15A}"/>
                </a:ext>
              </a:extLst>
            </p:cNvPr>
            <p:cNvCxnSpPr/>
            <p:nvPr/>
          </p:nvCxnSpPr>
          <p:spPr bwMode="auto">
            <a:xfrm flipV="1">
              <a:off x="8813760" y="2995329"/>
              <a:ext cx="0" cy="255459"/>
            </a:xfrm>
            <a:prstGeom prst="straightConnector1">
              <a:avLst/>
            </a:prstGeom>
            <a:noFill/>
            <a:ln w="57150" cap="flat" cmpd="sng" algn="ctr">
              <a:solidFill>
                <a:srgbClr val="339966"/>
              </a:solidFill>
              <a:prstDash val="solid"/>
              <a:round/>
              <a:headEnd type="none" w="med" len="med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BCE3E3-F225-44B0-AFE0-2E3B9D8C32E7}"/>
                </a:ext>
              </a:extLst>
            </p:cNvPr>
            <p:cNvSpPr txBox="1"/>
            <p:nvPr/>
          </p:nvSpPr>
          <p:spPr>
            <a:xfrm>
              <a:off x="8033010" y="2903156"/>
              <a:ext cx="697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1422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kern="0" dirty="0">
                  <a:solidFill>
                    <a:srgbClr val="339966"/>
                  </a:solidFill>
                  <a:latin typeface="Arial" pitchFamily="34" charset="0"/>
                </a:rPr>
                <a:t>beam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C2C3B0D-2456-4542-AC22-E4C447B4DE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048304" y="3249286"/>
              <a:ext cx="1" cy="1429637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89D1BA-DA20-41D6-8FB0-D028DE3D06D3}"/>
                </a:ext>
              </a:extLst>
            </p:cNvPr>
            <p:cNvSpPr txBox="1"/>
            <p:nvPr/>
          </p:nvSpPr>
          <p:spPr>
            <a:xfrm>
              <a:off x="9047939" y="3844281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1422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kern="0" dirty="0">
                  <a:solidFill>
                    <a:srgbClr val="000000"/>
                  </a:solidFill>
                  <a:latin typeface="Arial" pitchFamily="34" charset="0"/>
                </a:rPr>
                <a:t>2.55 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C416EC-8E13-4B22-B70F-5273AE7E2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66" y="193302"/>
            <a:ext cx="10515600" cy="539110"/>
          </a:xfrm>
        </p:spPr>
        <p:txBody>
          <a:bodyPr>
            <a:normAutofit/>
          </a:bodyPr>
          <a:lstStyle/>
          <a:p>
            <a:r>
              <a:rPr lang="en-GB" sz="2400" b="1" dirty="0" err="1">
                <a:solidFill>
                  <a:srgbClr val="0070C0"/>
                </a:solidFill>
              </a:rPr>
              <a:t>LhARA</a:t>
            </a:r>
            <a:r>
              <a:rPr lang="en-GB" sz="2400" b="1" dirty="0">
                <a:solidFill>
                  <a:srgbClr val="0070C0"/>
                </a:solidFill>
              </a:rPr>
              <a:t> stage 1 (For irradiation of cell samples)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A1674CE3-B1CB-4396-B151-F9ADB6CC4F2E}"/>
              </a:ext>
            </a:extLst>
          </p:cNvPr>
          <p:cNvSpPr txBox="1">
            <a:spLocks/>
          </p:cNvSpPr>
          <p:nvPr/>
        </p:nvSpPr>
        <p:spPr>
          <a:xfrm>
            <a:off x="8300128" y="649436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B7E07-A076-4BD3-A0E4-FA55F7DBE5EF}" type="slidenum">
              <a:rPr lang="en-GB" smtClean="0"/>
              <a:t>9</a:t>
            </a:fld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815530" y="5625983"/>
            <a:ext cx="1053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Simulated using BDSIM (based on GEANT4). Gabor lenses represented by solenoids, full EM simulation needed.</a:t>
            </a:r>
          </a:p>
        </p:txBody>
      </p:sp>
    </p:spTree>
    <p:extLst>
      <p:ext uri="{BB962C8B-B14F-4D97-AF65-F5344CB8AC3E}">
        <p14:creationId xmlns:p14="http://schemas.microsoft.com/office/powerpoint/2010/main" val="1219752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2713</Words>
  <Application>Microsoft Office PowerPoint</Application>
  <PresentationFormat>Widescreen</PresentationFormat>
  <Paragraphs>447</Paragraphs>
  <Slides>31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Cambria Math</vt:lpstr>
      <vt:lpstr>メイリオ</vt:lpstr>
      <vt:lpstr>Symath</vt:lpstr>
      <vt:lpstr>ThvvrhMinionPro-Regular</vt:lpstr>
      <vt:lpstr>Times New Roman</vt:lpstr>
      <vt:lpstr>VjlchmMinionPro-It</vt:lpstr>
      <vt:lpstr>WykklbMinionPro-Bold</vt:lpstr>
      <vt:lpstr>Office Theme</vt:lpstr>
      <vt:lpstr>Equation</vt:lpstr>
      <vt:lpstr>PowerPoint Presentation</vt:lpstr>
      <vt:lpstr>PowerPoint Presentation</vt:lpstr>
      <vt:lpstr>X-ray, proton and ion therapy</vt:lpstr>
      <vt:lpstr>Example of proton vs. photon therapy</vt:lpstr>
      <vt:lpstr>Radiobiology challenges</vt:lpstr>
      <vt:lpstr>PowerPoint Presentation</vt:lpstr>
      <vt:lpstr>Laser proton source and acceleration</vt:lpstr>
      <vt:lpstr>Capture and focussing of beam from source</vt:lpstr>
      <vt:lpstr>LhARA stage 1 (For irradiation of cell samples)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Ion therapy challenges – accelerator</vt:lpstr>
      <vt:lpstr>Radiobiology challenges</vt:lpstr>
      <vt:lpstr>PowerPoint Presentation</vt:lpstr>
      <vt:lpstr>PowerPoint Presentation</vt:lpstr>
      <vt:lpstr>Stage 1 (In Vitro) End Station</vt:lpstr>
      <vt:lpstr>PowerPoint Presentation</vt:lpstr>
      <vt:lpstr>PowerPoint Presentation</vt:lpstr>
      <vt:lpstr>PowerPoint Presentation</vt:lpstr>
      <vt:lpstr>Beam transport</vt:lpstr>
      <vt:lpstr>Fixed field alternating gradient accelerators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Matheson, John (STFC,RAL,PPD)</dc:creator>
  <cp:lastModifiedBy>Matheson, John (STFC,RAL,PPD)</cp:lastModifiedBy>
  <cp:revision>136</cp:revision>
  <dcterms:created xsi:type="dcterms:W3CDTF">2021-02-14T11:59:04Z</dcterms:created>
  <dcterms:modified xsi:type="dcterms:W3CDTF">2021-02-23T07:53:29Z</dcterms:modified>
</cp:coreProperties>
</file>