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62" r:id="rId6"/>
    <p:sldId id="270" r:id="rId7"/>
    <p:sldId id="271" r:id="rId8"/>
    <p:sldId id="272" r:id="rId9"/>
    <p:sldId id="273" r:id="rId10"/>
    <p:sldId id="275" r:id="rId11"/>
    <p:sldId id="278" r:id="rId12"/>
    <p:sldId id="276" r:id="rId13"/>
    <p:sldId id="277" r:id="rId14"/>
    <p:sldId id="28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12369"/>
    <a:srgbClr val="002554"/>
    <a:srgbClr val="66FF33"/>
    <a:srgbClr val="75787B"/>
    <a:srgbClr val="D6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5" autoAdjust="0"/>
  </p:normalViewPr>
  <p:slideViewPr>
    <p:cSldViewPr snapToGrid="0">
      <p:cViewPr>
        <p:scale>
          <a:sx n="75" d="100"/>
          <a:sy n="75" d="100"/>
        </p:scale>
        <p:origin x="1812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D652-777B-483E-AEEC-DF052F09B7C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CB29-396C-473F-A4E8-B67F03C39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9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C5F95-6451-477F-B116-36F3B5E0ABD4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97EC-8BB3-4ECB-BDE7-652A64728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871" y="1687937"/>
            <a:ext cx="9144000" cy="555477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GB" dirty="0"/>
              <a:t>Insert name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78" y="2243414"/>
            <a:ext cx="5295545" cy="427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job title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94" y="3492881"/>
            <a:ext cx="3692965" cy="245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8" y="3492881"/>
            <a:ext cx="3675237" cy="2452790"/>
          </a:xfrm>
          <a:prstGeom prst="rect">
            <a:avLst/>
          </a:prstGeom>
        </p:spPr>
      </p:pic>
      <p:pic>
        <p:nvPicPr>
          <p:cNvPr id="9" name="Picture 2" descr="P:\New File Plan\Images\Facilities\03EC3541 Chilbolton dish @ dus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38" y="3492881"/>
            <a:ext cx="3359579" cy="24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0388" y="2710635"/>
            <a:ext cx="5295900" cy="40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lvl="0"/>
            <a:r>
              <a:rPr lang="en-US" dirty="0" smtClean="0"/>
              <a:t>Insert 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8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6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6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36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36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4269"/>
            <a:ext cx="2720866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3"/>
            <a:ext cx="4709564" cy="75451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4269"/>
            <a:ext cx="2720866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3"/>
            <a:ext cx="4709564" cy="75451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4" y="1660469"/>
            <a:ext cx="5134158" cy="436809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5" y="1637792"/>
            <a:ext cx="5318730" cy="21654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5" y="3914710"/>
            <a:ext cx="5318730" cy="211385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4" y="1660469"/>
            <a:ext cx="5134158" cy="436809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5" y="1637792"/>
            <a:ext cx="5318730" cy="216546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5" y="3914710"/>
            <a:ext cx="5318730" cy="211385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7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and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3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5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4" y="6271054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582" y="313851"/>
            <a:ext cx="5801882" cy="5065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 smtClean="0"/>
              <a:t>Insert 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aseline="0">
                <a:solidFill>
                  <a:srgbClr val="00206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First level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62536" y="6496458"/>
            <a:ext cx="1351327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112369"/>
                </a:solidFill>
              </a:defRPr>
            </a:lvl1pPr>
          </a:lstStyle>
          <a:p>
            <a:r>
              <a:rPr lang="en-GB" smtClean="0"/>
              <a:t>01/03/2019</a:t>
            </a:r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8406" y="6490573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112369"/>
                </a:solidFill>
              </a:defRPr>
            </a:lvl1pPr>
          </a:lstStyle>
          <a:p>
            <a:r>
              <a:rPr lang="en-GB" smtClean="0"/>
              <a:t>Tristan Valenzuela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9500" y="6490574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112369"/>
                </a:solidFill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5702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3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300" indent="-342900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377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1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6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7" y="86105"/>
            <a:ext cx="1924331" cy="593963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211">
            <a:off x="561260" y="586151"/>
            <a:ext cx="411894" cy="416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3" y="6112476"/>
            <a:ext cx="2014474" cy="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7" y="86105"/>
            <a:ext cx="1924331" cy="593963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211">
            <a:off x="561260" y="586151"/>
            <a:ext cx="411894" cy="4168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A361-492A-40E2-8CF8-D8DFAFA7E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7" r:id="rId3"/>
    <p:sldLayoutId id="2147483678" r:id="rId4"/>
    <p:sldLayoutId id="2147483679" r:id="rId5"/>
    <p:sldLayoutId id="2147483689" r:id="rId6"/>
    <p:sldLayoutId id="2147483680" r:id="rId7"/>
    <p:sldLayoutId id="2147483690" r:id="rId8"/>
    <p:sldLayoutId id="2147483681" r:id="rId9"/>
    <p:sldLayoutId id="2147483691" r:id="rId10"/>
    <p:sldLayoutId id="2147483682" r:id="rId11"/>
    <p:sldLayoutId id="2147483692" r:id="rId12"/>
    <p:sldLayoutId id="2147483683" r:id="rId13"/>
    <p:sldLayoutId id="2147483693" r:id="rId14"/>
    <p:sldLayoutId id="2147483684" r:id="rId15"/>
    <p:sldLayoutId id="2147483694" r:id="rId16"/>
    <p:sldLayoutId id="2147483685" r:id="rId17"/>
    <p:sldLayoutId id="2147483695" r:id="rId18"/>
    <p:sldLayoutId id="2147483686" r:id="rId19"/>
    <p:sldLayoutId id="2147483696" r:id="rId20"/>
    <p:sldLayoutId id="214748369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alspace.ac.uk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870" y="1687937"/>
            <a:ext cx="9821729" cy="555477"/>
          </a:xfrm>
        </p:spPr>
        <p:txBody>
          <a:bodyPr/>
          <a:lstStyle/>
          <a:p>
            <a:r>
              <a:rPr lang="en-GB" dirty="0"/>
              <a:t>Quantum Technologies for Fundamental </a:t>
            </a:r>
            <a:r>
              <a:rPr lang="en-GB" dirty="0" smtClean="0"/>
              <a:t>Physics: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The AION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878" y="2243414"/>
            <a:ext cx="8727055" cy="427290"/>
          </a:xfrm>
        </p:spPr>
        <p:txBody>
          <a:bodyPr/>
          <a:lstStyle/>
          <a:p>
            <a:r>
              <a:rPr lang="en-GB" dirty="0" smtClean="0">
                <a:solidFill>
                  <a:srgbClr val="002554"/>
                </a:solidFill>
              </a:rPr>
              <a:t>RAL Cold Strontium Laboratory: Atom Interferometry</a:t>
            </a:r>
            <a:endParaRPr lang="en-GB" dirty="0">
              <a:solidFill>
                <a:srgbClr val="00255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0387" y="2710635"/>
            <a:ext cx="7245879" cy="404813"/>
          </a:xfrm>
        </p:spPr>
        <p:txBody>
          <a:bodyPr/>
          <a:lstStyle/>
          <a:p>
            <a:r>
              <a:rPr lang="sv-SE" dirty="0"/>
              <a:t>Kai Bongs, Pawel Majewski and Tristan Valenzuela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92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57" y="401048"/>
            <a:ext cx="2931952" cy="910783"/>
          </a:xfrm>
        </p:spPr>
      </p:pic>
      <p:sp>
        <p:nvSpPr>
          <p:cNvPr id="6" name="TextBox 5"/>
          <p:cNvSpPr txBox="1"/>
          <p:nvPr/>
        </p:nvSpPr>
        <p:spPr>
          <a:xfrm>
            <a:off x="4165792" y="1500997"/>
            <a:ext cx="3477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112369"/>
                </a:solidFill>
              </a:rPr>
              <a:t>Join us and use</a:t>
            </a:r>
          </a:p>
          <a:p>
            <a:pPr algn="ctr"/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Quantum</a:t>
            </a:r>
            <a:r>
              <a:rPr lang="en-GB" sz="4000" dirty="0" smtClean="0">
                <a:solidFill>
                  <a:srgbClr val="112369"/>
                </a:solidFill>
              </a:rPr>
              <a:t> </a:t>
            </a:r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2.0</a:t>
            </a:r>
            <a:r>
              <a:rPr lang="en-GB" sz="4000" dirty="0" smtClean="0">
                <a:solidFill>
                  <a:srgbClr val="112369"/>
                </a:solidFill>
              </a:rPr>
              <a:t> to</a:t>
            </a:r>
            <a:endParaRPr lang="en-GB" sz="4000" dirty="0">
              <a:solidFill>
                <a:srgbClr val="11236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080" y="3051043"/>
            <a:ext cx="62894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Do Gravitational Waves 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Detect Dark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Build the on of the most accurate clocks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Get your instruments into Space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University logo guide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64" y="0"/>
            <a:ext cx="4974934" cy="19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" y="832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" y="7857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4400" dirty="0" smtClean="0">
                <a:solidFill>
                  <a:srgbClr val="112369"/>
                </a:solidFill>
              </a:rPr>
              <a:t>Thank you!</a:t>
            </a:r>
            <a:endParaRPr lang="en-GB" sz="4400" dirty="0">
              <a:solidFill>
                <a:srgbClr val="1123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891" y="2915943"/>
            <a:ext cx="5755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12369"/>
                </a:solidFill>
              </a:rPr>
              <a:t>Tristan Valenzuela</a:t>
            </a:r>
          </a:p>
          <a:p>
            <a:r>
              <a:rPr lang="en-GB" sz="2400" dirty="0" smtClean="0">
                <a:solidFill>
                  <a:srgbClr val="112369"/>
                </a:solidFill>
              </a:rPr>
              <a:t>Tristan.Valenzuela@stfc.ac.uk</a:t>
            </a:r>
            <a:endParaRPr lang="en-GB" sz="2400" dirty="0">
              <a:solidFill>
                <a:srgbClr val="112369"/>
              </a:solidFill>
            </a:endParaRPr>
          </a:p>
          <a:p>
            <a:endParaRPr lang="en-GB" sz="2400" dirty="0" smtClean="0">
              <a:solidFill>
                <a:srgbClr val="112369"/>
              </a:solidFill>
            </a:endParaRPr>
          </a:p>
          <a:p>
            <a:r>
              <a:rPr lang="en-GB" sz="2400" dirty="0">
                <a:solidFill>
                  <a:srgbClr val="112369"/>
                </a:solidFill>
              </a:rPr>
              <a:t>Head </a:t>
            </a:r>
            <a:r>
              <a:rPr lang="en-GB" sz="2400" dirty="0" smtClean="0">
                <a:solidFill>
                  <a:srgbClr val="112369"/>
                </a:solidFill>
              </a:rPr>
              <a:t>of Quantum Sensors Group</a:t>
            </a:r>
            <a:br>
              <a:rPr lang="en-GB" sz="2400" dirty="0" smtClean="0">
                <a:solidFill>
                  <a:srgbClr val="112369"/>
                </a:solidFill>
              </a:rPr>
            </a:br>
            <a:r>
              <a:rPr lang="en-GB" sz="2400" dirty="0" smtClean="0">
                <a:solidFill>
                  <a:srgbClr val="112369"/>
                </a:solidFill>
              </a:rPr>
              <a:t>RAL Space, Harwell, UK</a:t>
            </a:r>
          </a:p>
          <a:p>
            <a:endParaRPr lang="en-GB" sz="2400" dirty="0">
              <a:solidFill>
                <a:srgbClr val="112369"/>
              </a:solidFill>
            </a:endParaRPr>
          </a:p>
          <a:p>
            <a:r>
              <a:rPr lang="en-GB" sz="2400" dirty="0" smtClean="0">
                <a:solidFill>
                  <a:srgbClr val="112369"/>
                </a:solidFill>
                <a:hlinkClick r:id="rId2"/>
              </a:rPr>
              <a:t>http://www.ralspace.ac.uk</a:t>
            </a:r>
            <a:endParaRPr lang="en-GB" sz="2400" dirty="0" smtClean="0">
              <a:solidFill>
                <a:srgbClr val="112369"/>
              </a:solidFill>
            </a:endParaRPr>
          </a:p>
        </p:txBody>
      </p:sp>
      <p:pic>
        <p:nvPicPr>
          <p:cNvPr id="1026" name="Picture 2" descr="https://www.ralspace.stfc.ac.uk/Gallery/15EC2663R100build19Ju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 b="16106"/>
          <a:stretch/>
        </p:blipFill>
        <p:spPr bwMode="auto">
          <a:xfrm>
            <a:off x="5271246" y="2138631"/>
            <a:ext cx="6522945" cy="37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fc.ukri.org/stfc/cache/file/E77086B3-FF2C-4DE5-93A2A6B37D2810B9_sourc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r="1804" b="16812"/>
          <a:stretch/>
        </p:blipFill>
        <p:spPr bwMode="auto">
          <a:xfrm>
            <a:off x="5543550" y="644460"/>
            <a:ext cx="5444468" cy="103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5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  <a:p>
            <a:r>
              <a:rPr lang="en-GB" dirty="0" smtClean="0"/>
              <a:t>Ingredients</a:t>
            </a:r>
          </a:p>
          <a:p>
            <a:r>
              <a:rPr lang="en-GB" dirty="0" smtClean="0"/>
              <a:t>The Strontium lab at RAL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8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2750" y="1696214"/>
            <a:ext cx="77724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554"/>
                </a:solidFill>
                <a:latin typeface="Corisande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Interferences with Light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191287"/>
            <a:ext cx="12192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latin typeface="Calibri" pitchFamily="34" charset="0"/>
              </a:rPr>
              <a:t>Mach-</a:t>
            </a:r>
            <a:r>
              <a:rPr lang="en-US" sz="2400" dirty="0" err="1">
                <a:latin typeface="Calibri" pitchFamily="34" charset="0"/>
              </a:rPr>
              <a:t>Zehnder</a:t>
            </a:r>
            <a:r>
              <a:rPr lang="en-US" sz="2400" dirty="0">
                <a:latin typeface="Calibri" pitchFamily="34" charset="0"/>
              </a:rPr>
              <a:t> Interferometer</a:t>
            </a:r>
            <a:endParaRPr lang="en-US" sz="3200" dirty="0">
              <a:latin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06550" y="2531805"/>
            <a:ext cx="8375650" cy="3442079"/>
            <a:chOff x="463550" y="3148608"/>
            <a:chExt cx="8375650" cy="3442079"/>
          </a:xfrm>
        </p:grpSpPr>
        <p:sp>
          <p:nvSpPr>
            <p:cNvPr id="40" name="Rectangle 1056"/>
            <p:cNvSpPr>
              <a:spLocks noChangeArrowheads="1"/>
            </p:cNvSpPr>
            <p:nvPr/>
          </p:nvSpPr>
          <p:spPr bwMode="auto">
            <a:xfrm>
              <a:off x="3316288" y="3429975"/>
              <a:ext cx="925512" cy="1311275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7" name="Group 1032"/>
            <p:cNvGrpSpPr>
              <a:grpSpLocks/>
            </p:cNvGrpSpPr>
            <p:nvPr/>
          </p:nvGrpSpPr>
          <p:grpSpPr bwMode="auto">
            <a:xfrm>
              <a:off x="2390775" y="5973150"/>
              <a:ext cx="617538" cy="617537"/>
              <a:chOff x="960" y="2832"/>
              <a:chExt cx="384" cy="384"/>
            </a:xfrm>
          </p:grpSpPr>
          <p:sp>
            <p:nvSpPr>
              <p:cNvPr id="8" name="Rectangle 1033"/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384" cy="384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 flipV="1">
                <a:off x="960" y="283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035"/>
            <p:cNvGrpSpPr>
              <a:grpSpLocks/>
            </p:cNvGrpSpPr>
            <p:nvPr/>
          </p:nvGrpSpPr>
          <p:grpSpPr bwMode="auto">
            <a:xfrm>
              <a:off x="4549775" y="3815737"/>
              <a:ext cx="617538" cy="615950"/>
              <a:chOff x="960" y="2832"/>
              <a:chExt cx="384" cy="384"/>
            </a:xfrm>
          </p:grpSpPr>
          <p:sp>
            <p:nvSpPr>
              <p:cNvPr id="11" name="Rectangle 1036"/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384" cy="384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Line 1037"/>
              <p:cNvSpPr>
                <a:spLocks noChangeShapeType="1"/>
              </p:cNvSpPr>
              <p:nvPr/>
            </p:nvSpPr>
            <p:spPr bwMode="auto">
              <a:xfrm flipV="1">
                <a:off x="960" y="283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 rot="8100000">
              <a:off x="2160588" y="4047512"/>
              <a:ext cx="923925" cy="153988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 rot="8100000">
              <a:off x="4473575" y="6282712"/>
              <a:ext cx="925513" cy="153988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Line 1040"/>
            <p:cNvSpPr>
              <a:spLocks noChangeShapeType="1"/>
            </p:cNvSpPr>
            <p:nvPr/>
          </p:nvSpPr>
          <p:spPr bwMode="auto">
            <a:xfrm>
              <a:off x="463550" y="6282712"/>
              <a:ext cx="4395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042"/>
            <p:cNvSpPr>
              <a:spLocks noChangeShapeType="1"/>
            </p:cNvSpPr>
            <p:nvPr/>
          </p:nvSpPr>
          <p:spPr bwMode="auto">
            <a:xfrm flipV="1">
              <a:off x="2700338" y="4123712"/>
              <a:ext cx="0" cy="215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43"/>
            <p:cNvSpPr>
              <a:spLocks/>
            </p:cNvSpPr>
            <p:nvPr/>
          </p:nvSpPr>
          <p:spPr bwMode="auto">
            <a:xfrm>
              <a:off x="569913" y="5900125"/>
              <a:ext cx="2139950" cy="690562"/>
            </a:xfrm>
            <a:custGeom>
              <a:avLst/>
              <a:gdLst>
                <a:gd name="T0" fmla="*/ 0 w 1332"/>
                <a:gd name="T1" fmla="*/ 2147483647 h 430"/>
                <a:gd name="T2" fmla="*/ 2147483647 w 1332"/>
                <a:gd name="T3" fmla="*/ 2147483647 h 430"/>
                <a:gd name="T4" fmla="*/ 2147483647 w 1332"/>
                <a:gd name="T5" fmla="*/ 2147483647 h 430"/>
                <a:gd name="T6" fmla="*/ 2147483647 w 1332"/>
                <a:gd name="T7" fmla="*/ 2147483647 h 430"/>
                <a:gd name="T8" fmla="*/ 2147483647 w 1332"/>
                <a:gd name="T9" fmla="*/ 2147483647 h 430"/>
                <a:gd name="T10" fmla="*/ 2147483647 w 1332"/>
                <a:gd name="T11" fmla="*/ 2147483647 h 430"/>
                <a:gd name="T12" fmla="*/ 2147483647 w 1332"/>
                <a:gd name="T13" fmla="*/ 2147483647 h 430"/>
                <a:gd name="T14" fmla="*/ 2147483647 w 1332"/>
                <a:gd name="T15" fmla="*/ 2147483647 h 430"/>
                <a:gd name="T16" fmla="*/ 2147483647 w 1332"/>
                <a:gd name="T17" fmla="*/ 2147483647 h 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2"/>
                <a:gd name="T28" fmla="*/ 0 h 430"/>
                <a:gd name="T29" fmla="*/ 1332 w 1332"/>
                <a:gd name="T30" fmla="*/ 430 h 4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2" h="430">
                  <a:moveTo>
                    <a:pt x="0" y="244"/>
                  </a:moveTo>
                  <a:cubicBezTo>
                    <a:pt x="19" y="210"/>
                    <a:pt x="63" y="2"/>
                    <a:pt x="113" y="33"/>
                  </a:cubicBezTo>
                  <a:cubicBezTo>
                    <a:pt x="163" y="64"/>
                    <a:pt x="239" y="430"/>
                    <a:pt x="300" y="430"/>
                  </a:cubicBezTo>
                  <a:cubicBezTo>
                    <a:pt x="362" y="430"/>
                    <a:pt x="423" y="33"/>
                    <a:pt x="485" y="33"/>
                  </a:cubicBezTo>
                  <a:cubicBezTo>
                    <a:pt x="547" y="33"/>
                    <a:pt x="608" y="430"/>
                    <a:pt x="670" y="430"/>
                  </a:cubicBezTo>
                  <a:cubicBezTo>
                    <a:pt x="731" y="430"/>
                    <a:pt x="793" y="33"/>
                    <a:pt x="855" y="33"/>
                  </a:cubicBezTo>
                  <a:cubicBezTo>
                    <a:pt x="919" y="33"/>
                    <a:pt x="980" y="430"/>
                    <a:pt x="1042" y="430"/>
                  </a:cubicBezTo>
                  <a:cubicBezTo>
                    <a:pt x="1104" y="430"/>
                    <a:pt x="1179" y="66"/>
                    <a:pt x="1227" y="33"/>
                  </a:cubicBezTo>
                  <a:cubicBezTo>
                    <a:pt x="1275" y="0"/>
                    <a:pt x="1310" y="191"/>
                    <a:pt x="1332" y="232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044"/>
            <p:cNvSpPr>
              <a:spLocks noChangeShapeType="1"/>
            </p:cNvSpPr>
            <p:nvPr/>
          </p:nvSpPr>
          <p:spPr bwMode="auto">
            <a:xfrm flipV="1">
              <a:off x="4859338" y="3148608"/>
              <a:ext cx="0" cy="3160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45"/>
            <p:cNvSpPr>
              <a:spLocks/>
            </p:cNvSpPr>
            <p:nvPr/>
          </p:nvSpPr>
          <p:spPr bwMode="auto">
            <a:xfrm>
              <a:off x="2709863" y="6052525"/>
              <a:ext cx="2149475" cy="534987"/>
            </a:xfrm>
            <a:custGeom>
              <a:avLst/>
              <a:gdLst>
                <a:gd name="T0" fmla="*/ 0 w 1338"/>
                <a:gd name="T1" fmla="*/ 2147483647 h 333"/>
                <a:gd name="T2" fmla="*/ 2147483647 w 1338"/>
                <a:gd name="T3" fmla="*/ 2147483647 h 333"/>
                <a:gd name="T4" fmla="*/ 2147483647 w 1338"/>
                <a:gd name="T5" fmla="*/ 0 h 333"/>
                <a:gd name="T6" fmla="*/ 2147483647 w 1338"/>
                <a:gd name="T7" fmla="*/ 2147483647 h 333"/>
                <a:gd name="T8" fmla="*/ 2147483647 w 1338"/>
                <a:gd name="T9" fmla="*/ 0 h 333"/>
                <a:gd name="T10" fmla="*/ 2147483647 w 1338"/>
                <a:gd name="T11" fmla="*/ 2147483647 h 333"/>
                <a:gd name="T12" fmla="*/ 2147483647 w 1338"/>
                <a:gd name="T13" fmla="*/ 0 h 333"/>
                <a:gd name="T14" fmla="*/ 2147483647 w 1338"/>
                <a:gd name="T15" fmla="*/ 2147483647 h 333"/>
                <a:gd name="T16" fmla="*/ 2147483647 w 1338"/>
                <a:gd name="T17" fmla="*/ 2147483647 h 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8"/>
                <a:gd name="T28" fmla="*/ 0 h 333"/>
                <a:gd name="T29" fmla="*/ 1338 w 1338"/>
                <a:gd name="T30" fmla="*/ 333 h 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8" h="333">
                  <a:moveTo>
                    <a:pt x="0" y="149"/>
                  </a:moveTo>
                  <a:cubicBezTo>
                    <a:pt x="17" y="175"/>
                    <a:pt x="52" y="333"/>
                    <a:pt x="102" y="308"/>
                  </a:cubicBezTo>
                  <a:cubicBezTo>
                    <a:pt x="152" y="283"/>
                    <a:pt x="234" y="0"/>
                    <a:pt x="298" y="0"/>
                  </a:cubicBezTo>
                  <a:cubicBezTo>
                    <a:pt x="362" y="0"/>
                    <a:pt x="423" y="308"/>
                    <a:pt x="486" y="308"/>
                  </a:cubicBezTo>
                  <a:cubicBezTo>
                    <a:pt x="548" y="308"/>
                    <a:pt x="610" y="0"/>
                    <a:pt x="673" y="0"/>
                  </a:cubicBezTo>
                  <a:cubicBezTo>
                    <a:pt x="735" y="0"/>
                    <a:pt x="798" y="308"/>
                    <a:pt x="861" y="308"/>
                  </a:cubicBezTo>
                  <a:cubicBezTo>
                    <a:pt x="925" y="308"/>
                    <a:pt x="987" y="0"/>
                    <a:pt x="1050" y="0"/>
                  </a:cubicBezTo>
                  <a:cubicBezTo>
                    <a:pt x="1113" y="0"/>
                    <a:pt x="1189" y="283"/>
                    <a:pt x="1238" y="308"/>
                  </a:cubicBezTo>
                  <a:cubicBezTo>
                    <a:pt x="1286" y="333"/>
                    <a:pt x="1317" y="182"/>
                    <a:pt x="1338" y="149"/>
                  </a:cubicBezTo>
                </a:path>
              </a:pathLst>
            </a:custGeom>
            <a:noFill/>
            <a:ln w="1587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046"/>
            <p:cNvSpPr>
              <a:spLocks/>
            </p:cNvSpPr>
            <p:nvPr/>
          </p:nvSpPr>
          <p:spPr bwMode="auto">
            <a:xfrm rot="5400000" flipH="1">
              <a:off x="3749675" y="4939687"/>
              <a:ext cx="2147888" cy="534988"/>
            </a:xfrm>
            <a:custGeom>
              <a:avLst/>
              <a:gdLst>
                <a:gd name="T0" fmla="*/ 0 w 1338"/>
                <a:gd name="T1" fmla="*/ 2147483647 h 333"/>
                <a:gd name="T2" fmla="*/ 2147483647 w 1338"/>
                <a:gd name="T3" fmla="*/ 2147483647 h 333"/>
                <a:gd name="T4" fmla="*/ 2147483647 w 1338"/>
                <a:gd name="T5" fmla="*/ 0 h 333"/>
                <a:gd name="T6" fmla="*/ 2147483647 w 1338"/>
                <a:gd name="T7" fmla="*/ 2147483647 h 333"/>
                <a:gd name="T8" fmla="*/ 2147483647 w 1338"/>
                <a:gd name="T9" fmla="*/ 0 h 333"/>
                <a:gd name="T10" fmla="*/ 2147483647 w 1338"/>
                <a:gd name="T11" fmla="*/ 2147483647 h 333"/>
                <a:gd name="T12" fmla="*/ 2147483647 w 1338"/>
                <a:gd name="T13" fmla="*/ 0 h 333"/>
                <a:gd name="T14" fmla="*/ 2147483647 w 1338"/>
                <a:gd name="T15" fmla="*/ 2147483647 h 333"/>
                <a:gd name="T16" fmla="*/ 2147483647 w 1338"/>
                <a:gd name="T17" fmla="*/ 2147483647 h 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8"/>
                <a:gd name="T28" fmla="*/ 0 h 333"/>
                <a:gd name="T29" fmla="*/ 1338 w 1338"/>
                <a:gd name="T30" fmla="*/ 333 h 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8" h="333">
                  <a:moveTo>
                    <a:pt x="0" y="149"/>
                  </a:moveTo>
                  <a:cubicBezTo>
                    <a:pt x="17" y="175"/>
                    <a:pt x="52" y="333"/>
                    <a:pt x="102" y="308"/>
                  </a:cubicBezTo>
                  <a:cubicBezTo>
                    <a:pt x="152" y="283"/>
                    <a:pt x="234" y="0"/>
                    <a:pt x="298" y="0"/>
                  </a:cubicBezTo>
                  <a:cubicBezTo>
                    <a:pt x="362" y="0"/>
                    <a:pt x="423" y="308"/>
                    <a:pt x="486" y="308"/>
                  </a:cubicBezTo>
                  <a:cubicBezTo>
                    <a:pt x="548" y="308"/>
                    <a:pt x="610" y="0"/>
                    <a:pt x="673" y="0"/>
                  </a:cubicBezTo>
                  <a:cubicBezTo>
                    <a:pt x="735" y="0"/>
                    <a:pt x="798" y="308"/>
                    <a:pt x="861" y="308"/>
                  </a:cubicBezTo>
                  <a:cubicBezTo>
                    <a:pt x="925" y="308"/>
                    <a:pt x="987" y="0"/>
                    <a:pt x="1050" y="0"/>
                  </a:cubicBezTo>
                  <a:cubicBezTo>
                    <a:pt x="1113" y="0"/>
                    <a:pt x="1189" y="283"/>
                    <a:pt x="1238" y="308"/>
                  </a:cubicBezTo>
                  <a:cubicBezTo>
                    <a:pt x="1286" y="333"/>
                    <a:pt x="1317" y="182"/>
                    <a:pt x="1338" y="149"/>
                  </a:cubicBezTo>
                </a:path>
              </a:pathLst>
            </a:custGeom>
            <a:noFill/>
            <a:ln w="1587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47"/>
            <p:cNvSpPr>
              <a:spLocks/>
            </p:cNvSpPr>
            <p:nvPr/>
          </p:nvSpPr>
          <p:spPr bwMode="auto">
            <a:xfrm rot="-5400000">
              <a:off x="1666875" y="4930162"/>
              <a:ext cx="2147888" cy="534988"/>
            </a:xfrm>
            <a:custGeom>
              <a:avLst/>
              <a:gdLst>
                <a:gd name="T0" fmla="*/ 0 w 1338"/>
                <a:gd name="T1" fmla="*/ 2147483647 h 333"/>
                <a:gd name="T2" fmla="*/ 2147483647 w 1338"/>
                <a:gd name="T3" fmla="*/ 2147483647 h 333"/>
                <a:gd name="T4" fmla="*/ 2147483647 w 1338"/>
                <a:gd name="T5" fmla="*/ 0 h 333"/>
                <a:gd name="T6" fmla="*/ 2147483647 w 1338"/>
                <a:gd name="T7" fmla="*/ 2147483647 h 333"/>
                <a:gd name="T8" fmla="*/ 2147483647 w 1338"/>
                <a:gd name="T9" fmla="*/ 0 h 333"/>
                <a:gd name="T10" fmla="*/ 2147483647 w 1338"/>
                <a:gd name="T11" fmla="*/ 2147483647 h 333"/>
                <a:gd name="T12" fmla="*/ 2147483647 w 1338"/>
                <a:gd name="T13" fmla="*/ 0 h 333"/>
                <a:gd name="T14" fmla="*/ 2147483647 w 1338"/>
                <a:gd name="T15" fmla="*/ 2147483647 h 333"/>
                <a:gd name="T16" fmla="*/ 2147483647 w 1338"/>
                <a:gd name="T17" fmla="*/ 2147483647 h 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8"/>
                <a:gd name="T28" fmla="*/ 0 h 333"/>
                <a:gd name="T29" fmla="*/ 1338 w 1338"/>
                <a:gd name="T30" fmla="*/ 333 h 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8" h="333">
                  <a:moveTo>
                    <a:pt x="0" y="149"/>
                  </a:moveTo>
                  <a:cubicBezTo>
                    <a:pt x="17" y="175"/>
                    <a:pt x="52" y="333"/>
                    <a:pt x="102" y="308"/>
                  </a:cubicBezTo>
                  <a:cubicBezTo>
                    <a:pt x="152" y="283"/>
                    <a:pt x="234" y="0"/>
                    <a:pt x="298" y="0"/>
                  </a:cubicBezTo>
                  <a:cubicBezTo>
                    <a:pt x="362" y="0"/>
                    <a:pt x="423" y="308"/>
                    <a:pt x="486" y="308"/>
                  </a:cubicBezTo>
                  <a:cubicBezTo>
                    <a:pt x="548" y="308"/>
                    <a:pt x="610" y="0"/>
                    <a:pt x="673" y="0"/>
                  </a:cubicBezTo>
                  <a:cubicBezTo>
                    <a:pt x="735" y="0"/>
                    <a:pt x="798" y="308"/>
                    <a:pt x="861" y="308"/>
                  </a:cubicBezTo>
                  <a:cubicBezTo>
                    <a:pt x="925" y="308"/>
                    <a:pt x="987" y="0"/>
                    <a:pt x="1050" y="0"/>
                  </a:cubicBezTo>
                  <a:cubicBezTo>
                    <a:pt x="1113" y="0"/>
                    <a:pt x="1189" y="283"/>
                    <a:pt x="1238" y="308"/>
                  </a:cubicBezTo>
                  <a:cubicBezTo>
                    <a:pt x="1286" y="333"/>
                    <a:pt x="1317" y="182"/>
                    <a:pt x="1338" y="149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049"/>
            <p:cNvSpPr>
              <a:spLocks/>
            </p:cNvSpPr>
            <p:nvPr/>
          </p:nvSpPr>
          <p:spPr bwMode="auto">
            <a:xfrm rot="-5400000">
              <a:off x="5153819" y="3618093"/>
              <a:ext cx="381000" cy="954088"/>
            </a:xfrm>
            <a:custGeom>
              <a:avLst/>
              <a:gdLst>
                <a:gd name="T0" fmla="*/ 2147483647 w 237"/>
                <a:gd name="T1" fmla="*/ 2147483647 h 594"/>
                <a:gd name="T2" fmla="*/ 2147483647 w 237"/>
                <a:gd name="T3" fmla="*/ 2147483647 h 594"/>
                <a:gd name="T4" fmla="*/ 0 w 237"/>
                <a:gd name="T5" fmla="*/ 2147483647 h 594"/>
                <a:gd name="T6" fmla="*/ 2147483647 w 237"/>
                <a:gd name="T7" fmla="*/ 2147483647 h 594"/>
                <a:gd name="T8" fmla="*/ 2147483647 w 237"/>
                <a:gd name="T9" fmla="*/ 0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94"/>
                <a:gd name="T17" fmla="*/ 237 w 237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94">
                  <a:moveTo>
                    <a:pt x="106" y="594"/>
                  </a:moveTo>
                  <a:cubicBezTo>
                    <a:pt x="125" y="577"/>
                    <a:pt x="237" y="542"/>
                    <a:pt x="219" y="492"/>
                  </a:cubicBezTo>
                  <a:cubicBezTo>
                    <a:pt x="201" y="442"/>
                    <a:pt x="0" y="360"/>
                    <a:pt x="0" y="296"/>
                  </a:cubicBezTo>
                  <a:cubicBezTo>
                    <a:pt x="0" y="232"/>
                    <a:pt x="203" y="157"/>
                    <a:pt x="219" y="108"/>
                  </a:cubicBezTo>
                  <a:cubicBezTo>
                    <a:pt x="235" y="59"/>
                    <a:pt x="124" y="22"/>
                    <a:pt x="99" y="0"/>
                  </a:cubicBezTo>
                </a:path>
              </a:pathLst>
            </a:custGeom>
            <a:noFill/>
            <a:ln w="1587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050"/>
            <p:cNvSpPr>
              <a:spLocks/>
            </p:cNvSpPr>
            <p:nvPr/>
          </p:nvSpPr>
          <p:spPr bwMode="auto">
            <a:xfrm rot="-5400000">
              <a:off x="5156200" y="3636350"/>
              <a:ext cx="379413" cy="954087"/>
            </a:xfrm>
            <a:custGeom>
              <a:avLst/>
              <a:gdLst>
                <a:gd name="T0" fmla="*/ 2147483647 w 237"/>
                <a:gd name="T1" fmla="*/ 2147483647 h 594"/>
                <a:gd name="T2" fmla="*/ 2147483647 w 237"/>
                <a:gd name="T3" fmla="*/ 2147483647 h 594"/>
                <a:gd name="T4" fmla="*/ 0 w 237"/>
                <a:gd name="T5" fmla="*/ 2147483647 h 594"/>
                <a:gd name="T6" fmla="*/ 2147483647 w 237"/>
                <a:gd name="T7" fmla="*/ 2147483647 h 594"/>
                <a:gd name="T8" fmla="*/ 2147483647 w 237"/>
                <a:gd name="T9" fmla="*/ 0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94"/>
                <a:gd name="T17" fmla="*/ 237 w 237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94">
                  <a:moveTo>
                    <a:pt x="106" y="594"/>
                  </a:moveTo>
                  <a:cubicBezTo>
                    <a:pt x="125" y="577"/>
                    <a:pt x="237" y="542"/>
                    <a:pt x="219" y="492"/>
                  </a:cubicBezTo>
                  <a:cubicBezTo>
                    <a:pt x="201" y="442"/>
                    <a:pt x="0" y="360"/>
                    <a:pt x="0" y="296"/>
                  </a:cubicBezTo>
                  <a:cubicBezTo>
                    <a:pt x="0" y="232"/>
                    <a:pt x="204" y="157"/>
                    <a:pt x="219" y="108"/>
                  </a:cubicBezTo>
                  <a:cubicBezTo>
                    <a:pt x="234" y="59"/>
                    <a:pt x="119" y="22"/>
                    <a:pt x="93" y="0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051"/>
            <p:cNvSpPr>
              <a:spLocks/>
            </p:cNvSpPr>
            <p:nvPr/>
          </p:nvSpPr>
          <p:spPr bwMode="auto">
            <a:xfrm rot="-5400000">
              <a:off x="4997450" y="3633175"/>
              <a:ext cx="687388" cy="963612"/>
            </a:xfrm>
            <a:custGeom>
              <a:avLst/>
              <a:gdLst>
                <a:gd name="T0" fmla="*/ 2147483647 w 428"/>
                <a:gd name="T1" fmla="*/ 2147483647 h 600"/>
                <a:gd name="T2" fmla="*/ 2147483647 w 428"/>
                <a:gd name="T3" fmla="*/ 2147483647 h 600"/>
                <a:gd name="T4" fmla="*/ 0 w 428"/>
                <a:gd name="T5" fmla="*/ 2147483647 h 600"/>
                <a:gd name="T6" fmla="*/ 2147483647 w 428"/>
                <a:gd name="T7" fmla="*/ 2147483647 h 600"/>
                <a:gd name="T8" fmla="*/ 2147483647 w 428"/>
                <a:gd name="T9" fmla="*/ 0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600"/>
                <a:gd name="T17" fmla="*/ 428 w 428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600">
                  <a:moveTo>
                    <a:pt x="186" y="600"/>
                  </a:moveTo>
                  <a:cubicBezTo>
                    <a:pt x="220" y="581"/>
                    <a:pt x="428" y="537"/>
                    <a:pt x="397" y="487"/>
                  </a:cubicBezTo>
                  <a:cubicBezTo>
                    <a:pt x="366" y="437"/>
                    <a:pt x="0" y="361"/>
                    <a:pt x="0" y="300"/>
                  </a:cubicBezTo>
                  <a:cubicBezTo>
                    <a:pt x="0" y="238"/>
                    <a:pt x="366" y="165"/>
                    <a:pt x="397" y="115"/>
                  </a:cubicBezTo>
                  <a:cubicBezTo>
                    <a:pt x="428" y="65"/>
                    <a:pt x="232" y="24"/>
                    <a:pt x="189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053"/>
            <p:cNvSpPr>
              <a:spLocks/>
            </p:cNvSpPr>
            <p:nvPr/>
          </p:nvSpPr>
          <p:spPr bwMode="auto">
            <a:xfrm rot="5400000" flipH="1">
              <a:off x="4384675" y="3452200"/>
              <a:ext cx="944563" cy="382587"/>
            </a:xfrm>
            <a:custGeom>
              <a:avLst/>
              <a:gdLst>
                <a:gd name="T0" fmla="*/ 0 w 588"/>
                <a:gd name="T1" fmla="*/ 2147483647 h 238"/>
                <a:gd name="T2" fmla="*/ 2147483647 w 588"/>
                <a:gd name="T3" fmla="*/ 2147483647 h 238"/>
                <a:gd name="T4" fmla="*/ 2147483647 w 588"/>
                <a:gd name="T5" fmla="*/ 0 h 238"/>
                <a:gd name="T6" fmla="*/ 2147483647 w 588"/>
                <a:gd name="T7" fmla="*/ 2147483647 h 238"/>
                <a:gd name="T8" fmla="*/ 2147483647 w 588"/>
                <a:gd name="T9" fmla="*/ 2147483647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238"/>
                <a:gd name="T17" fmla="*/ 588 w 588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238">
                  <a:moveTo>
                    <a:pt x="0" y="106"/>
                  </a:moveTo>
                  <a:cubicBezTo>
                    <a:pt x="17" y="125"/>
                    <a:pt x="52" y="237"/>
                    <a:pt x="102" y="219"/>
                  </a:cubicBezTo>
                  <a:cubicBezTo>
                    <a:pt x="152" y="201"/>
                    <a:pt x="234" y="0"/>
                    <a:pt x="298" y="0"/>
                  </a:cubicBezTo>
                  <a:cubicBezTo>
                    <a:pt x="362" y="0"/>
                    <a:pt x="438" y="200"/>
                    <a:pt x="486" y="219"/>
                  </a:cubicBezTo>
                  <a:cubicBezTo>
                    <a:pt x="534" y="238"/>
                    <a:pt x="567" y="135"/>
                    <a:pt x="588" y="113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054"/>
            <p:cNvSpPr>
              <a:spLocks/>
            </p:cNvSpPr>
            <p:nvPr/>
          </p:nvSpPr>
          <p:spPr bwMode="auto">
            <a:xfrm rot="5400000" flipH="1">
              <a:off x="4409281" y="3448231"/>
              <a:ext cx="954088" cy="381000"/>
            </a:xfrm>
            <a:custGeom>
              <a:avLst/>
              <a:gdLst>
                <a:gd name="T0" fmla="*/ 0 w 594"/>
                <a:gd name="T1" fmla="*/ 2147483647 h 237"/>
                <a:gd name="T2" fmla="*/ 2147483647 w 594"/>
                <a:gd name="T3" fmla="*/ 2147483647 h 237"/>
                <a:gd name="T4" fmla="*/ 2147483647 w 594"/>
                <a:gd name="T5" fmla="*/ 2147483647 h 237"/>
                <a:gd name="T6" fmla="*/ 2147483647 w 594"/>
                <a:gd name="T7" fmla="*/ 2147483647 h 237"/>
                <a:gd name="T8" fmla="*/ 2147483647 w 594"/>
                <a:gd name="T9" fmla="*/ 2147483647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237"/>
                <a:gd name="T17" fmla="*/ 594 w 594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237">
                  <a:moveTo>
                    <a:pt x="0" y="131"/>
                  </a:moveTo>
                  <a:cubicBezTo>
                    <a:pt x="17" y="112"/>
                    <a:pt x="52" y="0"/>
                    <a:pt x="102" y="18"/>
                  </a:cubicBezTo>
                  <a:cubicBezTo>
                    <a:pt x="152" y="36"/>
                    <a:pt x="234" y="237"/>
                    <a:pt x="298" y="237"/>
                  </a:cubicBezTo>
                  <a:cubicBezTo>
                    <a:pt x="362" y="237"/>
                    <a:pt x="437" y="35"/>
                    <a:pt x="486" y="18"/>
                  </a:cubicBezTo>
                  <a:cubicBezTo>
                    <a:pt x="535" y="1"/>
                    <a:pt x="572" y="109"/>
                    <a:pt x="594" y="133"/>
                  </a:cubicBezTo>
                </a:path>
              </a:pathLst>
            </a:custGeom>
            <a:noFill/>
            <a:ln w="1587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057"/>
            <p:cNvSpPr>
              <a:spLocks/>
            </p:cNvSpPr>
            <p:nvPr/>
          </p:nvSpPr>
          <p:spPr bwMode="auto">
            <a:xfrm flipV="1">
              <a:off x="4241800" y="3853837"/>
              <a:ext cx="617538" cy="577850"/>
            </a:xfrm>
            <a:custGeom>
              <a:avLst/>
              <a:gdLst>
                <a:gd name="T0" fmla="*/ 0 w 384"/>
                <a:gd name="T1" fmla="*/ 2147483647 h 360"/>
                <a:gd name="T2" fmla="*/ 2147483647 w 384"/>
                <a:gd name="T3" fmla="*/ 2147483647 h 360"/>
                <a:gd name="T4" fmla="*/ 2147483647 w 384"/>
                <a:gd name="T5" fmla="*/ 2147483647 h 360"/>
                <a:gd name="T6" fmla="*/ 2147483647 w 384"/>
                <a:gd name="T7" fmla="*/ 2147483647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60"/>
                <a:gd name="T14" fmla="*/ 384 w 384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60">
                  <a:moveTo>
                    <a:pt x="0" y="187"/>
                  </a:moveTo>
                  <a:cubicBezTo>
                    <a:pt x="19" y="211"/>
                    <a:pt x="65" y="360"/>
                    <a:pt x="112" y="333"/>
                  </a:cubicBezTo>
                  <a:cubicBezTo>
                    <a:pt x="159" y="306"/>
                    <a:pt x="239" y="50"/>
                    <a:pt x="284" y="25"/>
                  </a:cubicBezTo>
                  <a:cubicBezTo>
                    <a:pt x="329" y="0"/>
                    <a:pt x="363" y="151"/>
                    <a:pt x="384" y="184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058"/>
            <p:cNvSpPr>
              <a:spLocks/>
            </p:cNvSpPr>
            <p:nvPr/>
          </p:nvSpPr>
          <p:spPr bwMode="auto">
            <a:xfrm>
              <a:off x="3316288" y="3822087"/>
              <a:ext cx="925512" cy="577850"/>
            </a:xfrm>
            <a:custGeom>
              <a:avLst/>
              <a:gdLst>
                <a:gd name="T0" fmla="*/ 0 w 576"/>
                <a:gd name="T1" fmla="*/ 2147483647 h 360"/>
                <a:gd name="T2" fmla="*/ 2147483647 w 576"/>
                <a:gd name="T3" fmla="*/ 2147483647 h 360"/>
                <a:gd name="T4" fmla="*/ 2147483647 w 576"/>
                <a:gd name="T5" fmla="*/ 2147483647 h 360"/>
                <a:gd name="T6" fmla="*/ 2147483647 w 576"/>
                <a:gd name="T7" fmla="*/ 2147483647 h 360"/>
                <a:gd name="T8" fmla="*/ 2147483647 w 576"/>
                <a:gd name="T9" fmla="*/ 2147483647 h 360"/>
                <a:gd name="T10" fmla="*/ 2147483647 w 576"/>
                <a:gd name="T11" fmla="*/ 2147483647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60"/>
                <a:gd name="T20" fmla="*/ 576 w 576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60">
                  <a:moveTo>
                    <a:pt x="0" y="188"/>
                  </a:moveTo>
                  <a:cubicBezTo>
                    <a:pt x="14" y="161"/>
                    <a:pt x="48" y="0"/>
                    <a:pt x="86" y="24"/>
                  </a:cubicBezTo>
                  <a:cubicBezTo>
                    <a:pt x="124" y="48"/>
                    <a:pt x="182" y="332"/>
                    <a:pt x="228" y="332"/>
                  </a:cubicBezTo>
                  <a:cubicBezTo>
                    <a:pt x="275" y="332"/>
                    <a:pt x="322" y="24"/>
                    <a:pt x="369" y="24"/>
                  </a:cubicBezTo>
                  <a:cubicBezTo>
                    <a:pt x="416" y="24"/>
                    <a:pt x="474" y="304"/>
                    <a:pt x="509" y="332"/>
                  </a:cubicBezTo>
                  <a:cubicBezTo>
                    <a:pt x="544" y="360"/>
                    <a:pt x="562" y="219"/>
                    <a:pt x="576" y="190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59"/>
            <p:cNvSpPr>
              <a:spLocks/>
            </p:cNvSpPr>
            <p:nvPr/>
          </p:nvSpPr>
          <p:spPr bwMode="auto">
            <a:xfrm>
              <a:off x="2700338" y="3822087"/>
              <a:ext cx="625475" cy="576263"/>
            </a:xfrm>
            <a:custGeom>
              <a:avLst/>
              <a:gdLst>
                <a:gd name="T0" fmla="*/ 0 w 390"/>
                <a:gd name="T1" fmla="*/ 2147483647 h 359"/>
                <a:gd name="T2" fmla="*/ 2147483647 w 390"/>
                <a:gd name="T3" fmla="*/ 2147483647 h 359"/>
                <a:gd name="T4" fmla="*/ 2147483647 w 390"/>
                <a:gd name="T5" fmla="*/ 2147483647 h 359"/>
                <a:gd name="T6" fmla="*/ 2147483647 w 390"/>
                <a:gd name="T7" fmla="*/ 2147483647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"/>
                <a:gd name="T13" fmla="*/ 0 h 359"/>
                <a:gd name="T14" fmla="*/ 390 w 39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" h="359">
                  <a:moveTo>
                    <a:pt x="0" y="188"/>
                  </a:moveTo>
                  <a:cubicBezTo>
                    <a:pt x="19" y="161"/>
                    <a:pt x="66" y="0"/>
                    <a:pt x="115" y="24"/>
                  </a:cubicBezTo>
                  <a:cubicBezTo>
                    <a:pt x="164" y="48"/>
                    <a:pt x="248" y="305"/>
                    <a:pt x="294" y="332"/>
                  </a:cubicBezTo>
                  <a:cubicBezTo>
                    <a:pt x="340" y="359"/>
                    <a:pt x="370" y="216"/>
                    <a:pt x="390" y="186"/>
                  </a:cubicBezTo>
                </a:path>
              </a:pathLst>
            </a:custGeom>
            <a:noFill/>
            <a:ln w="15875">
              <a:solidFill>
                <a:srgbClr val="1111FD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 Box 1060"/>
            <p:cNvSpPr txBox="1">
              <a:spLocks noChangeArrowheads="1"/>
            </p:cNvSpPr>
            <p:nvPr/>
          </p:nvSpPr>
          <p:spPr bwMode="auto">
            <a:xfrm>
              <a:off x="3475038" y="3429975"/>
              <a:ext cx="49847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DF</a:t>
              </a:r>
            </a:p>
          </p:txBody>
        </p:sp>
        <p:sp>
          <p:nvSpPr>
            <p:cNvPr id="31" name="Line 1061"/>
            <p:cNvSpPr>
              <a:spLocks noChangeShapeType="1"/>
            </p:cNvSpPr>
            <p:nvPr/>
          </p:nvSpPr>
          <p:spPr bwMode="auto">
            <a:xfrm>
              <a:off x="2700338" y="4123712"/>
              <a:ext cx="3160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2" name="Group 1062"/>
            <p:cNvGrpSpPr>
              <a:grpSpLocks/>
            </p:cNvGrpSpPr>
            <p:nvPr/>
          </p:nvGrpSpPr>
          <p:grpSpPr bwMode="auto">
            <a:xfrm>
              <a:off x="6516688" y="3390287"/>
              <a:ext cx="2322512" cy="1663700"/>
              <a:chOff x="3615" y="1439"/>
              <a:chExt cx="2012" cy="1430"/>
            </a:xfrm>
          </p:grpSpPr>
          <p:sp>
            <p:nvSpPr>
              <p:cNvPr id="33" name="Line 1063"/>
              <p:cNvSpPr>
                <a:spLocks noChangeShapeType="1"/>
              </p:cNvSpPr>
              <p:nvPr/>
            </p:nvSpPr>
            <p:spPr bwMode="auto">
              <a:xfrm flipH="1" flipV="1">
                <a:off x="3888" y="148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Line 1064"/>
              <p:cNvSpPr>
                <a:spLocks noChangeShapeType="1"/>
              </p:cNvSpPr>
              <p:nvPr/>
            </p:nvSpPr>
            <p:spPr bwMode="auto">
              <a:xfrm>
                <a:off x="3888" y="254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auto">
              <a:xfrm>
                <a:off x="3885" y="1584"/>
                <a:ext cx="1236" cy="980"/>
              </a:xfrm>
              <a:custGeom>
                <a:avLst/>
                <a:gdLst>
                  <a:gd name="T0" fmla="*/ 0 w 1236"/>
                  <a:gd name="T1" fmla="*/ 75 h 980"/>
                  <a:gd name="T2" fmla="*/ 54 w 1236"/>
                  <a:gd name="T3" fmla="*/ 207 h 980"/>
                  <a:gd name="T4" fmla="*/ 204 w 1236"/>
                  <a:gd name="T5" fmla="*/ 958 h 980"/>
                  <a:gd name="T6" fmla="*/ 389 w 1236"/>
                  <a:gd name="T7" fmla="*/ 74 h 980"/>
                  <a:gd name="T8" fmla="*/ 574 w 1236"/>
                  <a:gd name="T9" fmla="*/ 958 h 980"/>
                  <a:gd name="T10" fmla="*/ 759 w 1236"/>
                  <a:gd name="T11" fmla="*/ 74 h 980"/>
                  <a:gd name="T12" fmla="*/ 946 w 1236"/>
                  <a:gd name="T13" fmla="*/ 958 h 980"/>
                  <a:gd name="T14" fmla="*/ 1131 w 1236"/>
                  <a:gd name="T15" fmla="*/ 74 h 980"/>
                  <a:gd name="T16" fmla="*/ 1236 w 1236"/>
                  <a:gd name="T17" fmla="*/ 517 h 9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6"/>
                  <a:gd name="T28" fmla="*/ 0 h 980"/>
                  <a:gd name="T29" fmla="*/ 1236 w 1236"/>
                  <a:gd name="T30" fmla="*/ 980 h 9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6" h="980">
                    <a:moveTo>
                      <a:pt x="0" y="75"/>
                    </a:moveTo>
                    <a:cubicBezTo>
                      <a:pt x="9" y="97"/>
                      <a:pt x="20" y="60"/>
                      <a:pt x="54" y="207"/>
                    </a:cubicBezTo>
                    <a:cubicBezTo>
                      <a:pt x="88" y="354"/>
                      <a:pt x="148" y="980"/>
                      <a:pt x="204" y="958"/>
                    </a:cubicBezTo>
                    <a:cubicBezTo>
                      <a:pt x="260" y="936"/>
                      <a:pt x="327" y="74"/>
                      <a:pt x="389" y="74"/>
                    </a:cubicBezTo>
                    <a:cubicBezTo>
                      <a:pt x="451" y="74"/>
                      <a:pt x="512" y="958"/>
                      <a:pt x="574" y="958"/>
                    </a:cubicBezTo>
                    <a:cubicBezTo>
                      <a:pt x="635" y="958"/>
                      <a:pt x="697" y="74"/>
                      <a:pt x="759" y="74"/>
                    </a:cubicBezTo>
                    <a:cubicBezTo>
                      <a:pt x="823" y="74"/>
                      <a:pt x="884" y="958"/>
                      <a:pt x="946" y="958"/>
                    </a:cubicBezTo>
                    <a:cubicBezTo>
                      <a:pt x="1008" y="958"/>
                      <a:pt x="1083" y="147"/>
                      <a:pt x="1131" y="74"/>
                    </a:cubicBezTo>
                    <a:cubicBezTo>
                      <a:pt x="1179" y="0"/>
                      <a:pt x="1214" y="426"/>
                      <a:pt x="1236" y="517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 Box 1066"/>
              <p:cNvSpPr txBox="1">
                <a:spLocks noChangeArrowheads="1"/>
              </p:cNvSpPr>
              <p:nvPr/>
            </p:nvSpPr>
            <p:spPr bwMode="auto">
              <a:xfrm>
                <a:off x="5195" y="2554"/>
                <a:ext cx="432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DF</a:t>
                </a:r>
              </a:p>
            </p:txBody>
          </p:sp>
          <p:sp>
            <p:nvSpPr>
              <p:cNvPr id="37" name="Text Box 1067"/>
              <p:cNvSpPr txBox="1">
                <a:spLocks noChangeArrowheads="1"/>
              </p:cNvSpPr>
              <p:nvPr/>
            </p:nvSpPr>
            <p:spPr bwMode="auto">
              <a:xfrm>
                <a:off x="3615" y="1439"/>
                <a:ext cx="244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>
                    <a:latin typeface="Calibri" pitchFamily="34" charset="0"/>
                  </a:rPr>
                  <a:t>I</a:t>
                </a:r>
              </a:p>
            </p:txBody>
          </p:sp>
        </p:grpSp>
        <p:sp>
          <p:nvSpPr>
            <p:cNvPr id="38" name="Flowchart: Delay 37"/>
            <p:cNvSpPr/>
            <p:nvPr/>
          </p:nvSpPr>
          <p:spPr>
            <a:xfrm>
              <a:off x="5940425" y="3987187"/>
              <a:ext cx="287338" cy="358775"/>
            </a:xfrm>
            <a:prstGeom prst="flowChartDelay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35700" y="4111012"/>
              <a:ext cx="603250" cy="404813"/>
            </a:xfrm>
            <a:custGeom>
              <a:avLst/>
              <a:gdLst>
                <a:gd name="connsiteX0" fmla="*/ 0 w 603250"/>
                <a:gd name="connsiteY0" fmla="*/ 45508 h 405341"/>
                <a:gd name="connsiteX1" fmla="*/ 127000 w 603250"/>
                <a:gd name="connsiteY1" fmla="*/ 45508 h 405341"/>
                <a:gd name="connsiteX2" fmla="*/ 234950 w 603250"/>
                <a:gd name="connsiteY2" fmla="*/ 121708 h 405341"/>
                <a:gd name="connsiteX3" fmla="*/ 406400 w 603250"/>
                <a:gd name="connsiteY3" fmla="*/ 394758 h 405341"/>
                <a:gd name="connsiteX4" fmla="*/ 520700 w 603250"/>
                <a:gd name="connsiteY4" fmla="*/ 58208 h 405341"/>
                <a:gd name="connsiteX5" fmla="*/ 603250 w 603250"/>
                <a:gd name="connsiteY5" fmla="*/ 45508 h 40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250" h="405341">
                  <a:moveTo>
                    <a:pt x="0" y="45508"/>
                  </a:moveTo>
                  <a:cubicBezTo>
                    <a:pt x="43921" y="39158"/>
                    <a:pt x="87842" y="32808"/>
                    <a:pt x="127000" y="45508"/>
                  </a:cubicBezTo>
                  <a:cubicBezTo>
                    <a:pt x="166158" y="58208"/>
                    <a:pt x="188383" y="63500"/>
                    <a:pt x="234950" y="121708"/>
                  </a:cubicBezTo>
                  <a:cubicBezTo>
                    <a:pt x="281517" y="179916"/>
                    <a:pt x="358775" y="405341"/>
                    <a:pt x="406400" y="394758"/>
                  </a:cubicBezTo>
                  <a:cubicBezTo>
                    <a:pt x="454025" y="384175"/>
                    <a:pt x="487892" y="116416"/>
                    <a:pt x="520700" y="58208"/>
                  </a:cubicBezTo>
                  <a:cubicBezTo>
                    <a:pt x="553508" y="0"/>
                    <a:pt x="578379" y="22754"/>
                    <a:pt x="603250" y="4550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6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10933" y="1602904"/>
            <a:ext cx="77724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554"/>
                </a:solidFill>
                <a:latin typeface="Corisande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Wave-Particle Duality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209800" y="1821708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Ø"/>
            </a:pPr>
            <a:r>
              <a:rPr lang="de-DE" sz="2400" dirty="0">
                <a:latin typeface="Calibri" pitchFamily="34" charset="0"/>
              </a:rPr>
              <a:t>de Broglie, </a:t>
            </a:r>
            <a:r>
              <a:rPr lang="de-DE" dirty="0">
                <a:latin typeface="Calibri" pitchFamily="34" charset="0"/>
              </a:rPr>
              <a:t>Ann. Phys. </a:t>
            </a:r>
            <a:r>
              <a:rPr lang="de-DE" b="1" dirty="0">
                <a:latin typeface="Calibri" pitchFamily="34" charset="0"/>
              </a:rPr>
              <a:t>3</a:t>
            </a:r>
            <a:r>
              <a:rPr lang="de-DE" dirty="0">
                <a:latin typeface="Calibri" pitchFamily="34" charset="0"/>
              </a:rPr>
              <a:t>, 32 (1925)</a:t>
            </a:r>
          </a:p>
          <a:p>
            <a:r>
              <a:rPr lang="en-US" sz="2400" b="1" dirty="0">
                <a:latin typeface="Symbol" pitchFamily="18" charset="2"/>
              </a:rPr>
              <a:t>  l</a:t>
            </a:r>
            <a:r>
              <a:rPr lang="en-US" sz="2400" b="1" dirty="0">
                <a:latin typeface="Times New Roman" pitchFamily="18" charset="0"/>
              </a:rPr>
              <a:t>=  h/p  = h/mv  </a:t>
            </a:r>
            <a:r>
              <a:rPr lang="en-US" sz="2400" dirty="0">
                <a:latin typeface="Calibri" pitchFamily="34" charset="0"/>
              </a:rPr>
              <a:t>de Broglie wavelength</a:t>
            </a:r>
          </a:p>
          <a:p>
            <a:pPr>
              <a:buFontTx/>
              <a:buChar char="•"/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Electron diffraction by Davisson and </a:t>
            </a:r>
            <a:r>
              <a:rPr lang="en-US" sz="2400" dirty="0" err="1">
                <a:latin typeface="Calibri" pitchFamily="34" charset="0"/>
              </a:rPr>
              <a:t>Germer</a:t>
            </a:r>
            <a:r>
              <a:rPr lang="en-US" sz="2400" dirty="0">
                <a:latin typeface="Calibri" pitchFamily="34" charset="0"/>
              </a:rPr>
              <a:t>,</a:t>
            </a:r>
          </a:p>
          <a:p>
            <a:r>
              <a:rPr lang="en-US" sz="2400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Phys. Rev. </a:t>
            </a:r>
            <a:r>
              <a:rPr lang="en-US" b="1" dirty="0">
                <a:latin typeface="Calibri" pitchFamily="34" charset="0"/>
              </a:rPr>
              <a:t>30</a:t>
            </a:r>
            <a:r>
              <a:rPr lang="en-US" dirty="0">
                <a:latin typeface="Calibri" pitchFamily="34" charset="0"/>
              </a:rPr>
              <a:t>, 705 (1927)</a:t>
            </a:r>
            <a:endParaRPr lang="de-DE" sz="2400" dirty="0">
              <a:latin typeface="Calibri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990358"/>
            <a:ext cx="9509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ight Arrow 44"/>
          <p:cNvSpPr/>
          <p:nvPr/>
        </p:nvSpPr>
        <p:spPr>
          <a:xfrm>
            <a:off x="4578350" y="5277695"/>
            <a:ext cx="431800" cy="2873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6" name="Picture 19" descr="plu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138" y="4629995"/>
            <a:ext cx="25923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2209800" y="4172508"/>
            <a:ext cx="35766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349375" algn="l"/>
              </a:tabLst>
            </a:pPr>
            <a:r>
              <a:rPr lang="en-US" sz="2800" dirty="0" err="1">
                <a:latin typeface="Calibri" pitchFamily="34" charset="0"/>
              </a:rPr>
              <a:t>eg</a:t>
            </a:r>
            <a:r>
              <a:rPr lang="en-US" sz="2400" dirty="0">
                <a:latin typeface="Calibri" pitchFamily="34" charset="0"/>
              </a:rPr>
              <a:t>. </a:t>
            </a:r>
            <a:r>
              <a:rPr lang="en-US" sz="2400" baseline="30000" dirty="0" smtClean="0">
                <a:latin typeface="Calibri" pitchFamily="34" charset="0"/>
              </a:rPr>
              <a:t>88</a:t>
            </a:r>
            <a:r>
              <a:rPr lang="en-US" sz="2400" dirty="0" smtClean="0">
                <a:latin typeface="Calibri" pitchFamily="34" charset="0"/>
              </a:rPr>
              <a:t>Sr </a:t>
            </a:r>
            <a:r>
              <a:rPr lang="en-US" sz="2400" dirty="0">
                <a:latin typeface="Calibri" pitchFamily="34" charset="0"/>
                <a:sym typeface="Math1" pitchFamily="2" charset="2"/>
              </a:rPr>
              <a:t>	m= 1.4×10</a:t>
            </a:r>
            <a:r>
              <a:rPr lang="en-US" sz="2400" baseline="30000" dirty="0">
                <a:latin typeface="Calibri" pitchFamily="34" charset="0"/>
                <a:sym typeface="Math1" pitchFamily="2" charset="2"/>
              </a:rPr>
              <a:t>-25</a:t>
            </a:r>
            <a:r>
              <a:rPr lang="en-US" sz="2400" dirty="0">
                <a:latin typeface="Calibri" pitchFamily="34" charset="0"/>
                <a:sym typeface="Math1" pitchFamily="2" charset="2"/>
              </a:rPr>
              <a:t>kg</a:t>
            </a:r>
          </a:p>
          <a:p>
            <a:pPr>
              <a:tabLst>
                <a:tab pos="1349375" algn="l"/>
              </a:tabLst>
            </a:pPr>
            <a:r>
              <a:rPr lang="en-US" sz="2400" dirty="0">
                <a:latin typeface="Calibri" pitchFamily="34" charset="0"/>
                <a:sym typeface="Math1" pitchFamily="2" charset="2"/>
              </a:rPr>
              <a:t>	T=10</a:t>
            </a:r>
            <a:r>
              <a:rPr lang="en-US" sz="2400" dirty="0">
                <a:latin typeface="Symbol" pitchFamily="18" charset="2"/>
                <a:sym typeface="Math1" pitchFamily="2" charset="2"/>
              </a:rPr>
              <a:t>m</a:t>
            </a:r>
            <a:r>
              <a:rPr lang="en-US" sz="2400" dirty="0">
                <a:latin typeface="Calibri" pitchFamily="34" charset="0"/>
                <a:sym typeface="Math1" pitchFamily="2" charset="2"/>
              </a:rPr>
              <a:t>K </a:t>
            </a:r>
            <a:endParaRPr lang="en-US" sz="2400" baseline="30000" dirty="0">
              <a:latin typeface="Calibri" pitchFamily="34" charset="0"/>
              <a:sym typeface="Math1" pitchFamily="2" charset="2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6098307" y="4450320"/>
            <a:ext cx="1512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Symbol" pitchFamily="18" charset="2"/>
              </a:rPr>
              <a:t>l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60nm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831813" y="1864551"/>
            <a:ext cx="77724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554"/>
                </a:solidFill>
                <a:latin typeface="Corisande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Rabbi Oscillation</a:t>
            </a:r>
          </a:p>
        </p:txBody>
      </p:sp>
      <p:pic>
        <p:nvPicPr>
          <p:cNvPr id="83" name="Picture 128" descr="Rabbi-Oscill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016" y="4016534"/>
            <a:ext cx="3429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129"/>
          <p:cNvSpPr txBox="1">
            <a:spLocks noChangeArrowheads="1"/>
          </p:cNvSpPr>
          <p:nvPr/>
        </p:nvSpPr>
        <p:spPr bwMode="auto">
          <a:xfrm>
            <a:off x="5776913" y="1366997"/>
            <a:ext cx="160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Two level atom</a:t>
            </a:r>
          </a:p>
        </p:txBody>
      </p:sp>
      <p:sp>
        <p:nvSpPr>
          <p:cNvPr id="85" name="TextBox 141"/>
          <p:cNvSpPr txBox="1">
            <a:spLocks noChangeArrowheads="1"/>
          </p:cNvSpPr>
          <p:nvPr/>
        </p:nvSpPr>
        <p:spPr bwMode="auto">
          <a:xfrm>
            <a:off x="6146800" y="2508409"/>
            <a:ext cx="474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|g</a:t>
            </a:r>
            <a:r>
              <a:rPr lang="en-GB" b="1">
                <a:latin typeface="Calibri" pitchFamily="34" charset="0"/>
                <a:sym typeface="Symbol" pitchFamily="18" charset="2"/>
              </a:rPr>
              <a:t></a:t>
            </a:r>
            <a:endParaRPr lang="en-GB" b="1">
              <a:latin typeface="Calibri" pitchFamily="34" charset="0"/>
            </a:endParaRPr>
          </a:p>
        </p:txBody>
      </p:sp>
      <p:sp>
        <p:nvSpPr>
          <p:cNvPr id="86" name="TextBox 142"/>
          <p:cNvSpPr txBox="1">
            <a:spLocks noChangeArrowheads="1"/>
          </p:cNvSpPr>
          <p:nvPr/>
        </p:nvSpPr>
        <p:spPr bwMode="auto">
          <a:xfrm>
            <a:off x="6146800" y="1798797"/>
            <a:ext cx="48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|e</a:t>
            </a:r>
            <a:r>
              <a:rPr lang="en-GB" b="1">
                <a:latin typeface="Calibri" pitchFamily="34" charset="0"/>
                <a:sym typeface="Symbol" pitchFamily="18" charset="2"/>
              </a:rPr>
              <a:t></a:t>
            </a:r>
            <a:endParaRPr lang="en-GB" b="1">
              <a:latin typeface="Calibri" pitchFamily="34" charset="0"/>
            </a:endParaRPr>
          </a:p>
        </p:txBody>
      </p:sp>
      <p:sp>
        <p:nvSpPr>
          <p:cNvPr id="87" name="Freeform 1043"/>
          <p:cNvSpPr>
            <a:spLocks/>
          </p:cNvSpPr>
          <p:nvPr/>
        </p:nvSpPr>
        <p:spPr bwMode="auto">
          <a:xfrm>
            <a:off x="5065713" y="2221072"/>
            <a:ext cx="1368425" cy="358775"/>
          </a:xfrm>
          <a:custGeom>
            <a:avLst/>
            <a:gdLst>
              <a:gd name="T0" fmla="*/ 0 w 11177"/>
              <a:gd name="T1" fmla="*/ 260798540 h 10000"/>
              <a:gd name="T2" fmla="*/ 1372496616 w 11177"/>
              <a:gd name="T3" fmla="*/ 33349926 h 10000"/>
              <a:gd name="T4" fmla="*/ 2147483647 w 11177"/>
              <a:gd name="T5" fmla="*/ 461263491 h 10000"/>
              <a:gd name="T6" fmla="*/ 2147483647 w 11177"/>
              <a:gd name="T7" fmla="*/ 33349926 h 10000"/>
              <a:gd name="T8" fmla="*/ 2147483647 w 11177"/>
              <a:gd name="T9" fmla="*/ 461263491 h 10000"/>
              <a:gd name="T10" fmla="*/ 2147483647 w 11177"/>
              <a:gd name="T11" fmla="*/ 33349926 h 10000"/>
              <a:gd name="T12" fmla="*/ 2147483647 w 11177"/>
              <a:gd name="T13" fmla="*/ 461263491 h 10000"/>
              <a:gd name="T14" fmla="*/ 2147483647 w 11177"/>
              <a:gd name="T15" fmla="*/ 33349926 h 10000"/>
              <a:gd name="T16" fmla="*/ 2147483647 w 11177"/>
              <a:gd name="T17" fmla="*/ 278049440 h 10000"/>
              <a:gd name="T18" fmla="*/ 2147483647 w 11177"/>
              <a:gd name="T19" fmla="*/ 278049440 h 1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77"/>
              <a:gd name="T31" fmla="*/ 0 h 10000"/>
              <a:gd name="T32" fmla="*/ 11177 w 11177"/>
              <a:gd name="T33" fmla="*/ 10000 h 1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77" h="10000">
                <a:moveTo>
                  <a:pt x="0" y="5654"/>
                </a:moveTo>
                <a:cubicBezTo>
                  <a:pt x="126" y="4860"/>
                  <a:pt x="417" y="0"/>
                  <a:pt x="748" y="723"/>
                </a:cubicBezTo>
                <a:cubicBezTo>
                  <a:pt x="1080" y="1448"/>
                  <a:pt x="1583" y="10000"/>
                  <a:pt x="1987" y="10000"/>
                </a:cubicBezTo>
                <a:cubicBezTo>
                  <a:pt x="2398" y="10000"/>
                  <a:pt x="2802" y="723"/>
                  <a:pt x="3213" y="723"/>
                </a:cubicBezTo>
                <a:cubicBezTo>
                  <a:pt x="3624" y="723"/>
                  <a:pt x="4028" y="10000"/>
                  <a:pt x="4438" y="10000"/>
                </a:cubicBezTo>
                <a:cubicBezTo>
                  <a:pt x="4842" y="10000"/>
                  <a:pt x="5253" y="723"/>
                  <a:pt x="5664" y="723"/>
                </a:cubicBezTo>
                <a:cubicBezTo>
                  <a:pt x="6088" y="723"/>
                  <a:pt x="6492" y="10000"/>
                  <a:pt x="6903" y="10000"/>
                </a:cubicBezTo>
                <a:cubicBezTo>
                  <a:pt x="7313" y="10000"/>
                  <a:pt x="7710" y="1385"/>
                  <a:pt x="8128" y="723"/>
                </a:cubicBezTo>
                <a:cubicBezTo>
                  <a:pt x="8546" y="61"/>
                  <a:pt x="8904" y="5144"/>
                  <a:pt x="9412" y="6028"/>
                </a:cubicBezTo>
                <a:cubicBezTo>
                  <a:pt x="9920" y="6912"/>
                  <a:pt x="10351" y="5945"/>
                  <a:pt x="11177" y="60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88" name="Group 172"/>
          <p:cNvGrpSpPr>
            <a:grpSpLocks/>
          </p:cNvGrpSpPr>
          <p:nvPr/>
        </p:nvGrpSpPr>
        <p:grpSpPr bwMode="auto">
          <a:xfrm flipV="1">
            <a:off x="6650038" y="2005172"/>
            <a:ext cx="576262" cy="792162"/>
            <a:chOff x="3347864" y="2204864"/>
            <a:chExt cx="576064" cy="792088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347864" y="2925522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347864" y="2276294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3563690" y="2852503"/>
              <a:ext cx="144412" cy="14444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" name="Right Bracket 91"/>
            <p:cNvSpPr/>
            <p:nvPr/>
          </p:nvSpPr>
          <p:spPr>
            <a:xfrm flipH="1">
              <a:off x="3419276" y="2311216"/>
              <a:ext cx="144413" cy="576209"/>
            </a:xfrm>
            <a:prstGeom prst="rightBracket">
              <a:avLst>
                <a:gd name="adj" fmla="val 166667"/>
              </a:avLst>
            </a:prstGeom>
            <a:noFill/>
            <a:ln w="28575">
              <a:solidFill>
                <a:srgbClr val="1111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3" name="Right Bracket 92"/>
            <p:cNvSpPr/>
            <p:nvPr/>
          </p:nvSpPr>
          <p:spPr>
            <a:xfrm flipV="1">
              <a:off x="3738255" y="2311216"/>
              <a:ext cx="144412" cy="576209"/>
            </a:xfrm>
            <a:prstGeom prst="rightBracket">
              <a:avLst>
                <a:gd name="adj" fmla="val 166667"/>
              </a:avLst>
            </a:prstGeom>
            <a:noFill/>
            <a:ln w="28575">
              <a:solidFill>
                <a:srgbClr val="1111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3563690" y="2204864"/>
              <a:ext cx="144412" cy="14444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5" name="TextBox 207"/>
          <p:cNvSpPr txBox="1">
            <a:spLocks noChangeArrowheads="1"/>
          </p:cNvSpPr>
          <p:nvPr/>
        </p:nvSpPr>
        <p:spPr bwMode="auto">
          <a:xfrm>
            <a:off x="2006600" y="30148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Population in |e</a:t>
            </a:r>
            <a:r>
              <a:rPr lang="en-GB" b="1" dirty="0">
                <a:latin typeface="Calibri" pitchFamily="34" charset="0"/>
                <a:sym typeface="Symbol" pitchFamily="18" charset="2"/>
              </a:rPr>
              <a:t>  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cos</a:t>
            </a:r>
            <a:r>
              <a:rPr lang="en-GB" baseline="30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W</a:t>
            </a:r>
            <a:r>
              <a:rPr lang="en-GB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r</a:t>
            </a:r>
            <a:r>
              <a:rPr lang="en-GB" dirty="0" err="1" smtClean="0">
                <a:latin typeface="Calibri" pitchFamily="34" charset="0"/>
                <a:sym typeface="Symbol" pitchFamily="18" charset="2"/>
              </a:rPr>
              <a:t>t</a:t>
            </a:r>
            <a:r>
              <a:rPr lang="en-GB" dirty="0">
                <a:latin typeface="Calibri" pitchFamily="34" charset="0"/>
                <a:sym typeface="Symbol" pitchFamily="18" charset="2"/>
              </a:rPr>
              <a:t>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993340" y="6039324"/>
            <a:ext cx="133350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7" name="TextBox 144"/>
          <p:cNvSpPr txBox="1">
            <a:spLocks noChangeArrowheads="1"/>
          </p:cNvSpPr>
          <p:nvPr/>
        </p:nvSpPr>
        <p:spPr bwMode="auto">
          <a:xfrm rot="-5400000">
            <a:off x="5751081" y="4889808"/>
            <a:ext cx="1792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latin typeface="Calibri" pitchFamily="34" charset="0"/>
              </a:rPr>
              <a:t>Population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sz="1800" dirty="0">
                <a:latin typeface="Calibri" pitchFamily="34" charset="0"/>
              </a:rPr>
              <a:t>in |e</a:t>
            </a:r>
            <a:r>
              <a:rPr lang="en-GB" sz="1800" b="1" dirty="0">
                <a:latin typeface="Calibri" pitchFamily="34" charset="0"/>
                <a:sym typeface="Symbol" pitchFamily="18" charset="2"/>
              </a:rPr>
              <a:t></a:t>
            </a:r>
            <a:endParaRPr lang="en-GB" sz="1800" b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2035593" y="3958615"/>
                <a:ext cx="4543006" cy="834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GB" sz="1600" dirty="0" smtClean="0">
                    <a:latin typeface="Calibri" panose="020F0502020204030204" pitchFamily="34" charset="0"/>
                    <a:sym typeface="Symbol"/>
                  </a:rPr>
                  <a:t>Rabi frequency 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/>
                                  </a:rPr>
                                  <m:t>𝑒𝑔</m:t>
                                </m:r>
                              </m:sub>
                            </m:sSub>
                          </m:e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600" dirty="0"/>
              </a:p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defRPr/>
                </a:pPr>
                <a:endParaRPr lang="en-GB" sz="160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93" y="3958615"/>
                <a:ext cx="4543006" cy="834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006600" y="5902831"/>
                <a:ext cx="45720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0" i="1" dirty="0" smtClean="0">
                    <a:latin typeface="Symbol" panose="05050102010706020507" pitchFamily="18" charset="2"/>
                    <a:ea typeface="Cambria Math"/>
                  </a:rPr>
                  <a:t>d = </a:t>
                </a:r>
                <a:r>
                  <a:rPr lang="en-GB" sz="1600" b="0" i="1" dirty="0" err="1" smtClean="0">
                    <a:latin typeface="Symbol" panose="05050102010706020507" pitchFamily="18" charset="2"/>
                    <a:ea typeface="Cambria Math"/>
                  </a:rPr>
                  <a:t>w</a:t>
                </a:r>
                <a:r>
                  <a:rPr lang="en-GB" sz="1600" b="0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GB" sz="1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:r>
                  <a:rPr lang="en-GB" sz="1600" i="1" dirty="0" err="1" smtClean="0">
                    <a:latin typeface="Symbol" panose="05050102010706020507" pitchFamily="18" charset="2"/>
                    <a:ea typeface="Cambria Math"/>
                  </a:rPr>
                  <a:t>w</a:t>
                </a:r>
                <a:r>
                  <a:rPr lang="en-GB" sz="1600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</a:t>
                </a:r>
                <a:r>
                  <a:rPr lang="en-GB" sz="6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GB" sz="6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600" b="0" i="1" dirty="0" smtClean="0">
                    <a:latin typeface="Cambria Math"/>
                    <a:ea typeface="Cambria Math"/>
                  </a:rPr>
                  <a:t/>
                </a:r>
                <a:br>
                  <a:rPr lang="en-GB" sz="600" b="0" i="1" dirty="0" smtClean="0"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1600" b="0" i="1" baseline="-25000" smtClean="0">
                          <a:latin typeface="Cambria Math"/>
                          <a:ea typeface="Cambria Math"/>
                        </a:rPr>
                        <m:t>𝑒𝑔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𝐸𝑒𝑔</m:t>
                      </m:r>
                      <m:r>
                        <a:rPr lang="en-GB" sz="1600" b="0" i="1" smtClean="0">
                          <a:latin typeface="Cambria Math"/>
                        </a:rPr>
                        <m:t>⁄ℏ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0" y="5902831"/>
                <a:ext cx="4572000" cy="677108"/>
              </a:xfrm>
              <a:prstGeom prst="rect">
                <a:avLst/>
              </a:prstGeom>
              <a:blipFill>
                <a:blip r:embed="rId4"/>
                <a:stretch>
                  <a:fillRect t="-3604" b="-4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006600" y="5038735"/>
                <a:ext cx="4571999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𝑒𝑔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en-GB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18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0" y="5038735"/>
                <a:ext cx="4571999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67"/>
          <p:cNvGrpSpPr>
            <a:grpSpLocks/>
          </p:cNvGrpSpPr>
          <p:nvPr/>
        </p:nvGrpSpPr>
        <p:grpSpPr bwMode="auto">
          <a:xfrm>
            <a:off x="6941545" y="3702235"/>
            <a:ext cx="215900" cy="169852"/>
            <a:chOff x="2627784" y="2543758"/>
            <a:chExt cx="576064" cy="45319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627784" y="2924943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627784" y="2543758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843807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5" name="Group 186"/>
          <p:cNvGrpSpPr>
            <a:grpSpLocks/>
          </p:cNvGrpSpPr>
          <p:nvPr/>
        </p:nvGrpSpPr>
        <p:grpSpPr bwMode="auto">
          <a:xfrm flipV="1">
            <a:off x="7701953" y="3675231"/>
            <a:ext cx="215900" cy="169852"/>
            <a:chOff x="2627784" y="2276872"/>
            <a:chExt cx="576064" cy="45319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27784" y="2658061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27784" y="2276872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2843809" y="258605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9" name="Group 199"/>
          <p:cNvGrpSpPr>
            <a:grpSpLocks/>
          </p:cNvGrpSpPr>
          <p:nvPr/>
        </p:nvGrpSpPr>
        <p:grpSpPr bwMode="auto">
          <a:xfrm>
            <a:off x="7332065" y="3671984"/>
            <a:ext cx="215900" cy="200048"/>
            <a:chOff x="3275856" y="3157040"/>
            <a:chExt cx="216024" cy="199985"/>
          </a:xfrm>
        </p:grpSpPr>
        <p:grpSp>
          <p:nvGrpSpPr>
            <p:cNvPr id="110" name="Group 194"/>
            <p:cNvGrpSpPr>
              <a:grpSpLocks/>
            </p:cNvGrpSpPr>
            <p:nvPr/>
          </p:nvGrpSpPr>
          <p:grpSpPr bwMode="auto">
            <a:xfrm>
              <a:off x="3275856" y="3187225"/>
              <a:ext cx="216024" cy="169800"/>
              <a:chOff x="2627784" y="2544165"/>
              <a:chExt cx="576064" cy="452787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2627784" y="29250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627784" y="254416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2843809" y="2853067"/>
                <a:ext cx="144016" cy="143885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3352100" y="3157040"/>
              <a:ext cx="54006" cy="53957"/>
            </a:xfrm>
            <a:prstGeom prst="ellipse">
              <a:avLst/>
            </a:prstGeom>
            <a:solidFill>
              <a:srgbClr val="FF00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15" name="Group 200"/>
          <p:cNvGrpSpPr>
            <a:grpSpLocks/>
          </p:cNvGrpSpPr>
          <p:nvPr/>
        </p:nvGrpSpPr>
        <p:grpSpPr bwMode="auto">
          <a:xfrm>
            <a:off x="8086129" y="3672000"/>
            <a:ext cx="215900" cy="200043"/>
            <a:chOff x="3275856" y="3157040"/>
            <a:chExt cx="216024" cy="199979"/>
          </a:xfrm>
        </p:grpSpPr>
        <p:grpSp>
          <p:nvGrpSpPr>
            <p:cNvPr id="116" name="Group 194"/>
            <p:cNvGrpSpPr>
              <a:grpSpLocks/>
            </p:cNvGrpSpPr>
            <p:nvPr/>
          </p:nvGrpSpPr>
          <p:grpSpPr bwMode="auto">
            <a:xfrm>
              <a:off x="3275856" y="3187220"/>
              <a:ext cx="216024" cy="169799"/>
              <a:chOff x="2627784" y="2544165"/>
              <a:chExt cx="576064" cy="452787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2627784" y="29250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627784" y="254416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2843807" y="2853067"/>
                <a:ext cx="144016" cy="143885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3352100" y="3157040"/>
              <a:ext cx="54006" cy="53957"/>
            </a:xfrm>
            <a:prstGeom prst="ellipse">
              <a:avLst/>
            </a:prstGeom>
            <a:solidFill>
              <a:srgbClr val="FF00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21" name="Group 167"/>
          <p:cNvGrpSpPr>
            <a:grpSpLocks/>
          </p:cNvGrpSpPr>
          <p:nvPr/>
        </p:nvGrpSpPr>
        <p:grpSpPr bwMode="auto">
          <a:xfrm>
            <a:off x="8469276" y="3702228"/>
            <a:ext cx="215900" cy="169852"/>
            <a:chOff x="2627784" y="2543758"/>
            <a:chExt cx="576064" cy="453194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2627784" y="2924943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627784" y="2543758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2843807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25" name="Group 186"/>
          <p:cNvGrpSpPr>
            <a:grpSpLocks/>
          </p:cNvGrpSpPr>
          <p:nvPr/>
        </p:nvGrpSpPr>
        <p:grpSpPr bwMode="auto">
          <a:xfrm flipV="1">
            <a:off x="9224921" y="3675224"/>
            <a:ext cx="215900" cy="169852"/>
            <a:chOff x="2627784" y="2276872"/>
            <a:chExt cx="576064" cy="453199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627784" y="2658061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627784" y="2276872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843809" y="258605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29" name="Group 199"/>
          <p:cNvGrpSpPr>
            <a:grpSpLocks/>
          </p:cNvGrpSpPr>
          <p:nvPr/>
        </p:nvGrpSpPr>
        <p:grpSpPr bwMode="auto">
          <a:xfrm>
            <a:off x="8855033" y="3671977"/>
            <a:ext cx="215900" cy="200048"/>
            <a:chOff x="3275856" y="3157040"/>
            <a:chExt cx="216024" cy="199985"/>
          </a:xfrm>
        </p:grpSpPr>
        <p:grpSp>
          <p:nvGrpSpPr>
            <p:cNvPr id="130" name="Group 194"/>
            <p:cNvGrpSpPr>
              <a:grpSpLocks/>
            </p:cNvGrpSpPr>
            <p:nvPr/>
          </p:nvGrpSpPr>
          <p:grpSpPr bwMode="auto">
            <a:xfrm>
              <a:off x="3275856" y="3187225"/>
              <a:ext cx="216024" cy="169800"/>
              <a:chOff x="2627784" y="2544165"/>
              <a:chExt cx="576064" cy="452787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2627784" y="29250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627784" y="254416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2843809" y="2853067"/>
                <a:ext cx="144016" cy="143885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1" name="Oval 130"/>
            <p:cNvSpPr/>
            <p:nvPr/>
          </p:nvSpPr>
          <p:spPr>
            <a:xfrm>
              <a:off x="3352100" y="3157040"/>
              <a:ext cx="54006" cy="53957"/>
            </a:xfrm>
            <a:prstGeom prst="ellipse">
              <a:avLst/>
            </a:prstGeom>
            <a:solidFill>
              <a:srgbClr val="FF00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35" name="Group 200"/>
          <p:cNvGrpSpPr>
            <a:grpSpLocks/>
          </p:cNvGrpSpPr>
          <p:nvPr/>
        </p:nvGrpSpPr>
        <p:grpSpPr bwMode="auto">
          <a:xfrm>
            <a:off x="9609097" y="3671993"/>
            <a:ext cx="215900" cy="200043"/>
            <a:chOff x="3275856" y="3157040"/>
            <a:chExt cx="216024" cy="199979"/>
          </a:xfrm>
        </p:grpSpPr>
        <p:grpSp>
          <p:nvGrpSpPr>
            <p:cNvPr id="136" name="Group 194"/>
            <p:cNvGrpSpPr>
              <a:grpSpLocks/>
            </p:cNvGrpSpPr>
            <p:nvPr/>
          </p:nvGrpSpPr>
          <p:grpSpPr bwMode="auto">
            <a:xfrm>
              <a:off x="3275856" y="3187220"/>
              <a:ext cx="216024" cy="169799"/>
              <a:chOff x="2627784" y="2544165"/>
              <a:chExt cx="576064" cy="452787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2627784" y="292500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627784" y="254416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2843807" y="2853067"/>
                <a:ext cx="144016" cy="143885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7" name="Oval 136"/>
            <p:cNvSpPr/>
            <p:nvPr/>
          </p:nvSpPr>
          <p:spPr>
            <a:xfrm>
              <a:off x="3352100" y="3157040"/>
              <a:ext cx="54006" cy="53957"/>
            </a:xfrm>
            <a:prstGeom prst="ellipse">
              <a:avLst/>
            </a:prstGeom>
            <a:solidFill>
              <a:srgbClr val="FF00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1" name="Group 167"/>
          <p:cNvGrpSpPr>
            <a:grpSpLocks/>
          </p:cNvGrpSpPr>
          <p:nvPr/>
        </p:nvGrpSpPr>
        <p:grpSpPr bwMode="auto">
          <a:xfrm>
            <a:off x="9994900" y="3703727"/>
            <a:ext cx="215900" cy="169852"/>
            <a:chOff x="2627784" y="2543758"/>
            <a:chExt cx="576064" cy="453194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27784" y="2924943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627784" y="2543758"/>
              <a:ext cx="576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2843807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206"/>
              <p:cNvSpPr txBox="1">
                <a:spLocks noChangeArrowheads="1"/>
              </p:cNvSpPr>
              <p:nvPr/>
            </p:nvSpPr>
            <p:spPr bwMode="auto">
              <a:xfrm>
                <a:off x="7916429" y="6352143"/>
                <a:ext cx="17331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dirty="0" smtClean="0">
                    <a:latin typeface="Calibri" pitchFamily="34" charset="0"/>
                  </a:rPr>
                  <a:t>Pulse length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GB" sz="1800" b="0" i="1" baseline="-25000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GB" sz="1800" baseline="-250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45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6429" y="6352143"/>
                <a:ext cx="1733167" cy="369332"/>
              </a:xfrm>
              <a:prstGeom prst="rect">
                <a:avLst/>
              </a:prstGeom>
              <a:blipFill>
                <a:blip r:embed="rId6"/>
                <a:stretch>
                  <a:fillRect l="-3169"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6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2.22222E-6 C 0.01666 -0.00949 0.02148 -0.0993 0.03007 -0.15 C 0.03841 -0.20139 0.04948 -0.32245 0.0651 -0.29768 C 0.08086 -0.27291 0.10742 -0.00092 0.12448 -0.00139 C 0.1414 -0.00185 0.15299 -0.1375 0.15547 -0.15139 C 0.15898 -0.1743 0.17174 -0.30046 0.18815 -0.30069 C 0.20442 -0.30092 0.23138 -2.22222E-6 0.24948 -2.22222E-6 C 0.26119 -2.22222E-6 0.26237 -0.0287 0.26575 -0.03611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2817" y="6116086"/>
            <a:ext cx="7772001" cy="69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</p:txBody>
      </p:sp>
      <p:sp>
        <p:nvSpPr>
          <p:cNvPr id="70" name="Up Arrow 69"/>
          <p:cNvSpPr/>
          <p:nvPr/>
        </p:nvSpPr>
        <p:spPr>
          <a:xfrm>
            <a:off x="2722817" y="1927971"/>
            <a:ext cx="846137" cy="324326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Up Arrow 70"/>
          <p:cNvSpPr/>
          <p:nvPr/>
        </p:nvSpPr>
        <p:spPr>
          <a:xfrm>
            <a:off x="4088067" y="1927971"/>
            <a:ext cx="846137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Up Arrow 71"/>
          <p:cNvSpPr/>
          <p:nvPr/>
        </p:nvSpPr>
        <p:spPr>
          <a:xfrm>
            <a:off x="5491417" y="1927971"/>
            <a:ext cx="846137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Up Arrow 72"/>
          <p:cNvSpPr/>
          <p:nvPr/>
        </p:nvSpPr>
        <p:spPr>
          <a:xfrm>
            <a:off x="6891592" y="1927971"/>
            <a:ext cx="847725" cy="3243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Up Arrow 73"/>
          <p:cNvSpPr/>
          <p:nvPr/>
        </p:nvSpPr>
        <p:spPr>
          <a:xfrm>
            <a:off x="7793292" y="1927971"/>
            <a:ext cx="847725" cy="324326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884742" y="6074521"/>
            <a:ext cx="72834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581529" y="4175871"/>
            <a:ext cx="38798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980910" y="4187777"/>
            <a:ext cx="388143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387435" y="4187777"/>
            <a:ext cx="388143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4294442" y="6128496"/>
            <a:ext cx="4524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0</a:t>
            </a:r>
          </a:p>
        </p:txBody>
      </p:sp>
      <p:sp>
        <p:nvSpPr>
          <p:cNvPr id="80" name="TextBox 26"/>
          <p:cNvSpPr txBox="1">
            <a:spLocks noChangeArrowheads="1"/>
          </p:cNvSpPr>
          <p:nvPr/>
        </p:nvSpPr>
        <p:spPr bwMode="auto">
          <a:xfrm>
            <a:off x="5693029" y="6128496"/>
            <a:ext cx="4460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</a:t>
            </a:r>
          </a:p>
        </p:txBody>
      </p:sp>
      <p:sp>
        <p:nvSpPr>
          <p:cNvPr id="81" name="TextBox 27"/>
          <p:cNvSpPr txBox="1">
            <a:spLocks noChangeArrowheads="1"/>
          </p:cNvSpPr>
          <p:nvPr/>
        </p:nvSpPr>
        <p:spPr bwMode="auto">
          <a:xfrm>
            <a:off x="7010654" y="6128496"/>
            <a:ext cx="1216025" cy="643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GB">
                <a:latin typeface="Calibri" pitchFamily="34" charset="0"/>
              </a:rPr>
              <a:t>2T</a:t>
            </a:r>
          </a:p>
        </p:txBody>
      </p:sp>
      <p:grpSp>
        <p:nvGrpSpPr>
          <p:cNvPr id="146" name="Group 28"/>
          <p:cNvGrpSpPr>
            <a:grpSpLocks/>
          </p:cNvGrpSpPr>
          <p:nvPr/>
        </p:nvGrpSpPr>
        <p:grpSpPr bwMode="auto">
          <a:xfrm>
            <a:off x="4356354" y="4213971"/>
            <a:ext cx="323850" cy="320675"/>
            <a:chOff x="3203848" y="3140968"/>
            <a:chExt cx="576064" cy="576064"/>
          </a:xfrm>
        </p:grpSpPr>
        <p:sp>
          <p:nvSpPr>
            <p:cNvPr id="147" name="Oval 146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3418460" y="3503146"/>
              <a:ext cx="144017" cy="142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51" name="Group 33"/>
          <p:cNvGrpSpPr>
            <a:grpSpLocks/>
          </p:cNvGrpSpPr>
          <p:nvPr/>
        </p:nvGrpSpPr>
        <p:grpSpPr bwMode="auto">
          <a:xfrm>
            <a:off x="2953004" y="4213971"/>
            <a:ext cx="323850" cy="320675"/>
            <a:chOff x="3203848" y="3140968"/>
            <a:chExt cx="576064" cy="576064"/>
          </a:xfrm>
        </p:grpSpPr>
        <p:sp>
          <p:nvSpPr>
            <p:cNvPr id="152" name="Oval 151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3435403" y="3169486"/>
              <a:ext cx="124249" cy="5047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56" name="Group 38"/>
          <p:cNvGrpSpPr>
            <a:grpSpLocks/>
          </p:cNvGrpSpPr>
          <p:nvPr/>
        </p:nvGrpSpPr>
        <p:grpSpPr bwMode="auto">
          <a:xfrm>
            <a:off x="5759704" y="4213971"/>
            <a:ext cx="323850" cy="320675"/>
            <a:chOff x="3203848" y="3140968"/>
            <a:chExt cx="576064" cy="576064"/>
          </a:xfrm>
        </p:grpSpPr>
        <p:sp>
          <p:nvSpPr>
            <p:cNvPr id="157" name="Oval 156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3477762" y="308024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3477762" y="3371125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3418460" y="3503146"/>
              <a:ext cx="144017" cy="142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61" name="Group 43"/>
          <p:cNvGrpSpPr>
            <a:grpSpLocks/>
          </p:cNvGrpSpPr>
          <p:nvPr/>
        </p:nvGrpSpPr>
        <p:grpSpPr bwMode="auto">
          <a:xfrm flipV="1">
            <a:off x="5759704" y="2832846"/>
            <a:ext cx="323850" cy="319087"/>
            <a:chOff x="3203848" y="3140968"/>
            <a:chExt cx="576064" cy="576064"/>
          </a:xfrm>
        </p:grpSpPr>
        <p:sp>
          <p:nvSpPr>
            <p:cNvPr id="162" name="Oval 161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3477762" y="3080951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3477762" y="3370416"/>
              <a:ext cx="0" cy="40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3418460" y="3502083"/>
              <a:ext cx="144017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66" name="Group 48"/>
          <p:cNvGrpSpPr>
            <a:grpSpLocks/>
          </p:cNvGrpSpPr>
          <p:nvPr/>
        </p:nvGrpSpPr>
        <p:grpSpPr bwMode="auto">
          <a:xfrm flipV="1">
            <a:off x="7161467" y="2832846"/>
            <a:ext cx="325437" cy="319087"/>
            <a:chOff x="3203848" y="3140968"/>
            <a:chExt cx="576064" cy="576064"/>
          </a:xfrm>
        </p:grpSpPr>
        <p:sp>
          <p:nvSpPr>
            <p:cNvPr id="167" name="Oval 166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3479235" y="3079133"/>
              <a:ext cx="0" cy="410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3479235" y="3368598"/>
              <a:ext cx="0" cy="410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3417414" y="3502083"/>
              <a:ext cx="148933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71" name="Oval 170"/>
          <p:cNvSpPr/>
          <p:nvPr/>
        </p:nvSpPr>
        <p:spPr>
          <a:xfrm>
            <a:off x="7280529" y="3028108"/>
            <a:ext cx="80963" cy="793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2" name="Group 54"/>
          <p:cNvGrpSpPr>
            <a:grpSpLocks/>
          </p:cNvGrpSpPr>
          <p:nvPr/>
        </p:nvGrpSpPr>
        <p:grpSpPr bwMode="auto">
          <a:xfrm>
            <a:off x="8025067" y="2832846"/>
            <a:ext cx="322262" cy="319087"/>
            <a:chOff x="3203848" y="3140968"/>
            <a:chExt cx="576064" cy="576064"/>
          </a:xfrm>
        </p:grpSpPr>
        <p:sp>
          <p:nvSpPr>
            <p:cNvPr id="173" name="Oval 172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3479110" y="3079949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3479110" y="3369414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3419518" y="3502083"/>
              <a:ext cx="144725" cy="143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77" name="Group 59"/>
          <p:cNvGrpSpPr>
            <a:grpSpLocks/>
          </p:cNvGrpSpPr>
          <p:nvPr/>
        </p:nvGrpSpPr>
        <p:grpSpPr bwMode="auto">
          <a:xfrm flipV="1">
            <a:off x="8025067" y="2142283"/>
            <a:ext cx="322262" cy="317500"/>
            <a:chOff x="3203848" y="3140968"/>
            <a:chExt cx="576064" cy="576064"/>
          </a:xfrm>
        </p:grpSpPr>
        <p:sp>
          <p:nvSpPr>
            <p:cNvPr id="178" name="Oval 177"/>
            <p:cNvSpPr/>
            <p:nvPr/>
          </p:nvSpPr>
          <p:spPr>
            <a:xfrm>
              <a:off x="3203848" y="3140968"/>
              <a:ext cx="576064" cy="576064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3479110" y="3080665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3479110" y="3368697"/>
              <a:ext cx="0" cy="408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3419518" y="3501007"/>
              <a:ext cx="144725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182" name="Straight Arrow Connector 181"/>
          <p:cNvCxnSpPr/>
          <p:nvPr/>
        </p:nvCxnSpPr>
        <p:spPr>
          <a:xfrm>
            <a:off x="3386392" y="4369546"/>
            <a:ext cx="863600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4804029" y="4372721"/>
            <a:ext cx="860425" cy="1587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6140704" y="2990008"/>
            <a:ext cx="860425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4680204" y="3151933"/>
            <a:ext cx="1079500" cy="9556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V="1">
            <a:off x="6083554" y="3153521"/>
            <a:ext cx="1077913" cy="957262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7547229" y="2996358"/>
            <a:ext cx="430213" cy="3175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7486904" y="2459783"/>
            <a:ext cx="485775" cy="411163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72"/>
          <p:cNvSpPr txBox="1">
            <a:spLocks noChangeArrowheads="1"/>
          </p:cNvSpPr>
          <p:nvPr/>
        </p:nvSpPr>
        <p:spPr bwMode="auto">
          <a:xfrm rot="16200000" flipH="1">
            <a:off x="7809961" y="5518102"/>
            <a:ext cx="846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Detection</a:t>
            </a:r>
          </a:p>
        </p:txBody>
      </p:sp>
      <p:sp>
        <p:nvSpPr>
          <p:cNvPr id="190" name="TextBox 75"/>
          <p:cNvSpPr txBox="1">
            <a:spLocks noChangeArrowheads="1"/>
          </p:cNvSpPr>
          <p:nvPr/>
        </p:nvSpPr>
        <p:spPr bwMode="auto">
          <a:xfrm>
            <a:off x="9195054" y="6128496"/>
            <a:ext cx="9207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time</a:t>
            </a:r>
          </a:p>
        </p:txBody>
      </p:sp>
      <p:sp>
        <p:nvSpPr>
          <p:cNvPr id="191" name="Flowchart: Delay 190"/>
          <p:cNvSpPr/>
          <p:nvPr/>
        </p:nvSpPr>
        <p:spPr>
          <a:xfrm rot="19291598">
            <a:off x="8474329" y="1642221"/>
            <a:ext cx="430213" cy="427037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2" name="Flowchart: Delay 191"/>
          <p:cNvSpPr/>
          <p:nvPr/>
        </p:nvSpPr>
        <p:spPr>
          <a:xfrm>
            <a:off x="8656892" y="2724896"/>
            <a:ext cx="430212" cy="427037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3" name="Group 98"/>
          <p:cNvGrpSpPr>
            <a:grpSpLocks/>
          </p:cNvGrpSpPr>
          <p:nvPr/>
        </p:nvGrpSpPr>
        <p:grpSpPr bwMode="auto">
          <a:xfrm>
            <a:off x="9628442" y="2167683"/>
            <a:ext cx="782637" cy="477838"/>
            <a:chOff x="6624228" y="2330878"/>
            <a:chExt cx="522058" cy="324036"/>
          </a:xfrm>
        </p:grpSpPr>
        <p:sp>
          <p:nvSpPr>
            <p:cNvPr id="194" name="Flowchart: Merge 193"/>
            <p:cNvSpPr/>
            <p:nvPr/>
          </p:nvSpPr>
          <p:spPr>
            <a:xfrm rot="16200000">
              <a:off x="6732769" y="2312346"/>
              <a:ext cx="324036" cy="361100"/>
            </a:xfrm>
            <a:prstGeom prst="flowChartMer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5" name="Straight Connector 194"/>
            <p:cNvCxnSpPr/>
            <p:nvPr/>
          </p:nvCxnSpPr>
          <p:spPr>
            <a:xfrm rot="10800000">
              <a:off x="6624228" y="2421307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>
              <a:off x="6624228" y="2574174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0800000">
              <a:off x="7056276" y="2493434"/>
              <a:ext cx="90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Curved Connector 197"/>
          <p:cNvCxnSpPr>
            <a:stCxn id="191" idx="3"/>
          </p:cNvCxnSpPr>
          <p:nvPr/>
        </p:nvCxnSpPr>
        <p:spPr>
          <a:xfrm>
            <a:off x="8860092" y="1723183"/>
            <a:ext cx="820737" cy="577850"/>
          </a:xfrm>
          <a:prstGeom prst="curvedConnector3">
            <a:avLst>
              <a:gd name="adj1" fmla="val 58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192" idx="3"/>
          </p:cNvCxnSpPr>
          <p:nvPr/>
        </p:nvCxnSpPr>
        <p:spPr>
          <a:xfrm flipV="1">
            <a:off x="9087104" y="2513758"/>
            <a:ext cx="593725" cy="42545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Arc 199"/>
          <p:cNvSpPr/>
          <p:nvPr/>
        </p:nvSpPr>
        <p:spPr>
          <a:xfrm flipV="1">
            <a:off x="5870829" y="4271121"/>
            <a:ext cx="288925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1" name="Arc 200"/>
          <p:cNvSpPr/>
          <p:nvPr/>
        </p:nvSpPr>
        <p:spPr>
          <a:xfrm>
            <a:off x="5874004" y="2886821"/>
            <a:ext cx="287338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2" name="Arc 201"/>
          <p:cNvSpPr/>
          <p:nvPr/>
        </p:nvSpPr>
        <p:spPr>
          <a:xfrm>
            <a:off x="7242429" y="2886821"/>
            <a:ext cx="287338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3" name="Arc 202"/>
          <p:cNvSpPr/>
          <p:nvPr/>
        </p:nvSpPr>
        <p:spPr>
          <a:xfrm flipV="1">
            <a:off x="4472242" y="4266358"/>
            <a:ext cx="287337" cy="215900"/>
          </a:xfrm>
          <a:prstGeom prst="arc">
            <a:avLst>
              <a:gd name="adj1" fmla="val 16818734"/>
              <a:gd name="adj2" fmla="val 4746271"/>
            </a:avLst>
          </a:prstGeom>
          <a:ln>
            <a:solidFill>
              <a:srgbClr val="1111F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" name="TextBox 71"/>
          <p:cNvSpPr txBox="1">
            <a:spLocks noChangeArrowheads="1"/>
          </p:cNvSpPr>
          <p:nvPr/>
        </p:nvSpPr>
        <p:spPr bwMode="auto">
          <a:xfrm rot="16200000" flipH="1">
            <a:off x="2741073" y="5424439"/>
            <a:ext cx="803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Pumping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31"/>
              <p:cNvSpPr txBox="1">
                <a:spLocks noChangeArrowheads="1"/>
              </p:cNvSpPr>
              <p:nvPr/>
            </p:nvSpPr>
            <p:spPr bwMode="auto">
              <a:xfrm>
                <a:off x="3534924" y="4339854"/>
                <a:ext cx="4288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5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24" y="4339854"/>
                <a:ext cx="428899" cy="461665"/>
              </a:xfrm>
              <a:prstGeom prst="rect">
                <a:avLst/>
              </a:prstGeom>
              <a:blipFill>
                <a:blip r:embed="rId2"/>
                <a:stretch>
                  <a:fillRect t="-18421" r="-3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31"/>
              <p:cNvSpPr txBox="1">
                <a:spLocks noChangeArrowheads="1"/>
              </p:cNvSpPr>
              <p:nvPr/>
            </p:nvSpPr>
            <p:spPr bwMode="auto">
              <a:xfrm>
                <a:off x="4939866" y="4424832"/>
                <a:ext cx="4288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6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9866" y="4424832"/>
                <a:ext cx="428899" cy="461665"/>
              </a:xfrm>
              <a:prstGeom prst="rect">
                <a:avLst/>
              </a:prstGeom>
              <a:blipFill>
                <a:blip r:embed="rId3"/>
                <a:stretch>
                  <a:fillRect t="-18421" r="-309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31"/>
              <p:cNvSpPr txBox="1">
                <a:spLocks noChangeArrowheads="1"/>
              </p:cNvSpPr>
              <p:nvPr/>
            </p:nvSpPr>
            <p:spPr bwMode="auto">
              <a:xfrm>
                <a:off x="6356466" y="2557997"/>
                <a:ext cx="4288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7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6466" y="2557997"/>
                <a:ext cx="428899" cy="461665"/>
              </a:xfrm>
              <a:prstGeom prst="rect">
                <a:avLst/>
              </a:prstGeom>
              <a:blipFill>
                <a:blip r:embed="rId4"/>
                <a:stretch>
                  <a:fillRect t="-18667" r="-3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>
              <a:xfrm rot="18910615">
                <a:off x="4488740" y="3291486"/>
                <a:ext cx="1155060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  <a:ea typeface="Cambria Math"/>
                          <a:sym typeface="Math3" pitchFamily="2" charset="2"/>
                        </a:rPr>
                        <m:t>+</m:t>
                      </m:r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0615">
                <a:off x="4488740" y="3291486"/>
                <a:ext cx="1155060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>
              <a:xfrm rot="19222783">
                <a:off x="6055038" y="3605350"/>
                <a:ext cx="1155060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 smtClean="0">
                              <a:latin typeface="Cambria Math" panose="02040503050406030204" pitchFamily="18" charset="0"/>
                              <a:ea typeface="Cambria Math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ea typeface="Cambria Math"/>
                              <a:sym typeface="Math3" pitchFamily="2" charset="2"/>
                            </a:rPr>
                            <m:t>𝑝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  <a:ea typeface="Cambria Math"/>
                          <a:sym typeface="Math3" pitchFamily="2" charset="2"/>
                        </a:rPr>
                        <m:t>+</m:t>
                      </m:r>
                      <m:r>
                        <a:rPr lang="en-GB" i="1" dirty="0">
                          <a:latin typeface="Cambria Math"/>
                          <a:ea typeface="Cambria Math"/>
                          <a:sym typeface="Math3" pitchFamily="2" charset="2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  <a:sym typeface="Math3" pitchFamily="2" charset="2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  <a:sym typeface="Math3" pitchFamily="2" charset="2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2783">
                <a:off x="6055038" y="3605350"/>
                <a:ext cx="1155060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/>
          <p:cNvCxnSpPr/>
          <p:nvPr/>
        </p:nvCxnSpPr>
        <p:spPr>
          <a:xfrm flipV="1">
            <a:off x="2881567" y="1561159"/>
            <a:ext cx="3178" cy="451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TextBox 76"/>
          <p:cNvSpPr txBox="1">
            <a:spLocks noChangeArrowheads="1"/>
          </p:cNvSpPr>
          <p:nvPr/>
        </p:nvSpPr>
        <p:spPr bwMode="auto">
          <a:xfrm rot="-5400000">
            <a:off x="2040713" y="2103985"/>
            <a:ext cx="1063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space</a:t>
            </a:r>
            <a:endParaRPr lang="en-GB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4192460" y="1446931"/>
                <a:ext cx="749116" cy="514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460" y="1446931"/>
                <a:ext cx="749116" cy="514436"/>
              </a:xfrm>
              <a:prstGeom prst="rect">
                <a:avLst/>
              </a:prstGeom>
              <a:blipFill>
                <a:blip r:embed="rId7"/>
                <a:stretch>
                  <a:fillRect l="-28455" t="-109412" r="-77236" b="-14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6986718" y="1413535"/>
                <a:ext cx="749116" cy="514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18" y="1413535"/>
                <a:ext cx="749116" cy="514436"/>
              </a:xfrm>
              <a:prstGeom prst="rect">
                <a:avLst/>
              </a:prstGeom>
              <a:blipFill>
                <a:blip r:embed="rId8"/>
                <a:stretch>
                  <a:fillRect l="-27642" t="-110714" r="-78049" b="-148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697909" y="1413535"/>
                <a:ext cx="458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09" y="1413535"/>
                <a:ext cx="45897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28220" y="5031856"/>
            <a:ext cx="7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Mirror</a:t>
            </a:r>
            <a:endParaRPr lang="en-GB" dirty="0"/>
          </a:p>
        </p:txBody>
      </p:sp>
      <p:sp>
        <p:nvSpPr>
          <p:cNvPr id="215" name="TextBox 214"/>
          <p:cNvSpPr txBox="1"/>
          <p:nvPr/>
        </p:nvSpPr>
        <p:spPr>
          <a:xfrm>
            <a:off x="6745743" y="5037367"/>
            <a:ext cx="1450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Beam Splitter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3682317" y="5025771"/>
            <a:ext cx="1450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Beam Splitter</a:t>
            </a:r>
            <a:endParaRPr lang="en-GB" dirty="0"/>
          </a:p>
        </p:txBody>
      </p:sp>
      <p:sp>
        <p:nvSpPr>
          <p:cNvPr id="217" name="TextBox 216"/>
          <p:cNvSpPr txBox="1"/>
          <p:nvPr/>
        </p:nvSpPr>
        <p:spPr>
          <a:xfrm>
            <a:off x="5118105" y="3521028"/>
            <a:ext cx="1728788" cy="523875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err="1">
                <a:latin typeface="Symbol" pitchFamily="18" charset="2"/>
              </a:rPr>
              <a:t>Df</a:t>
            </a:r>
            <a:r>
              <a:rPr lang="en-GB" sz="2800" dirty="0">
                <a:latin typeface="Symbol" pitchFamily="18" charset="2"/>
              </a:rPr>
              <a:t>=</a:t>
            </a:r>
            <a:r>
              <a:rPr lang="en-GB" sz="2800" dirty="0">
                <a:latin typeface="+mj-lt"/>
              </a:rPr>
              <a:t>kgT</a:t>
            </a:r>
            <a:r>
              <a:rPr lang="en-GB" sz="2800" baseline="30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59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" grpId="0" animBg="1"/>
      <p:bldP spid="216" grpId="0" animBg="1"/>
      <p:bldP spid="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1023" y="1813665"/>
            <a:ext cx="807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2554"/>
                </a:solidFill>
              </a:rPr>
              <a:t>Benefits of Atoms </a:t>
            </a:r>
            <a:r>
              <a:rPr lang="en-GB" sz="3600" dirty="0">
                <a:solidFill>
                  <a:srgbClr val="002554"/>
                </a:solidFill>
              </a:rPr>
              <a:t>vs </a:t>
            </a:r>
            <a:r>
              <a:rPr lang="en-GB" sz="3600" dirty="0" smtClean="0">
                <a:solidFill>
                  <a:srgbClr val="002554"/>
                </a:solidFill>
              </a:rPr>
              <a:t>Light Interferometers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2993085" y="2574025"/>
                <a:ext cx="79145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02554"/>
                    </a:solidFill>
                  </a:rPr>
                  <a:t>Shorter wavelength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2554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dirty="0" smtClean="0">
                    <a:solidFill>
                      <a:srgbClr val="002554"/>
                    </a:solidFill>
                  </a:rPr>
                  <a:t> more sensitivity for GW</a:t>
                </a:r>
              </a:p>
              <a:p>
                <a:r>
                  <a:rPr lang="en-GB" sz="2800" dirty="0">
                    <a:solidFill>
                      <a:srgbClr val="002554"/>
                    </a:solidFill>
                  </a:rPr>
                  <a:t>Complementary frequency detection window for GW</a:t>
                </a:r>
              </a:p>
              <a:p>
                <a:r>
                  <a:rPr lang="en-GB" sz="2800" dirty="0" smtClean="0">
                    <a:solidFill>
                      <a:srgbClr val="002554"/>
                    </a:solidFill>
                  </a:rPr>
                  <a:t>Stronger gravitational coupling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2554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dirty="0" smtClean="0">
                    <a:solidFill>
                      <a:srgbClr val="002554"/>
                    </a:solidFill>
                  </a:rPr>
                  <a:t> sensitivity to DM</a:t>
                </a: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085" y="2574025"/>
                <a:ext cx="7914539" cy="1384995"/>
              </a:xfrm>
              <a:prstGeom prst="rect">
                <a:avLst/>
              </a:prstGeom>
              <a:blipFill>
                <a:blip r:embed="rId2"/>
                <a:stretch>
                  <a:fillRect l="-1618" t="-3965" r="-616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  <a:p>
            <a:r>
              <a:rPr lang="en-GB" dirty="0" smtClean="0"/>
              <a:t>Ingredients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A362E-87E7-144C-986D-FB049B17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3941"/>
            <a:ext cx="2514600" cy="222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27450-8A9C-9642-9530-809081B1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81" y="2867891"/>
            <a:ext cx="3175000" cy="2514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72820" y="2162918"/>
            <a:ext cx="2306641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554"/>
                </a:solidFill>
                <a:latin typeface="Corisande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Cold Atoms</a:t>
            </a:r>
          </a:p>
        </p:txBody>
      </p:sp>
      <p:pic>
        <p:nvPicPr>
          <p:cNvPr id="1026" name="Picture 2" descr="A brief history of timekeeping – Physics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23" y="893169"/>
            <a:ext cx="4351258" cy="32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67212" y="3786703"/>
            <a:ext cx="933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NPL Lab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609" y="4185576"/>
            <a:ext cx="3132467" cy="26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Atom Interferometry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it is? How it works?</a:t>
            </a:r>
          </a:p>
          <a:p>
            <a:r>
              <a:rPr lang="en-GB" dirty="0" smtClean="0"/>
              <a:t>Ingredients</a:t>
            </a:r>
          </a:p>
          <a:p>
            <a:r>
              <a:rPr lang="en-GB" dirty="0" smtClean="0"/>
              <a:t>The Strontium lab at RAL in collaboration with U of Birmingham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271" y="2747440"/>
            <a:ext cx="5467409" cy="3497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40590" y="2227747"/>
                <a:ext cx="2768210" cy="644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90" y="2227747"/>
                <a:ext cx="2768210" cy="644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410200" y="2195014"/>
            <a:ext cx="337479" cy="811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20" y="2772696"/>
            <a:ext cx="4991100" cy="323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00024" y="598701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555555"/>
                </a:solidFill>
                <a:latin typeface="Proxima Nova"/>
              </a:rPr>
              <a:t>J Rudolph et. al, Phys</a:t>
            </a:r>
            <a:r>
              <a:rPr lang="en-GB" sz="1400" dirty="0">
                <a:solidFill>
                  <a:srgbClr val="555555"/>
                </a:solidFill>
                <a:latin typeface="Proxima Nova"/>
              </a:rPr>
              <a:t>. Rev. Lett. </a:t>
            </a:r>
            <a:r>
              <a:rPr lang="en-GB" sz="1400" b="1" dirty="0">
                <a:solidFill>
                  <a:srgbClr val="555555"/>
                </a:solidFill>
                <a:latin typeface="Proxima Nova"/>
              </a:rPr>
              <a:t>124</a:t>
            </a:r>
            <a:r>
              <a:rPr lang="en-GB" sz="1400" dirty="0">
                <a:solidFill>
                  <a:srgbClr val="555555"/>
                </a:solidFill>
                <a:latin typeface="Proxima Nova"/>
              </a:rPr>
              <a:t>, 083604</a:t>
            </a:r>
            <a:endParaRPr lang="en-GB" sz="14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980" y="4299802"/>
                <a:ext cx="276821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0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80" y="4299802"/>
                <a:ext cx="2768210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7854" y="4526358"/>
                <a:ext cx="3242170" cy="707886"/>
              </a:xfrm>
              <a:prstGeom prst="rect">
                <a:avLst/>
              </a:prstGeom>
              <a:noFill/>
              <a:ln w="57150">
                <a:solidFill>
                  <a:srgbClr val="66FF3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smtClean="0"/>
                  <a:t>Goal: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1000 ℏ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4" y="4526358"/>
                <a:ext cx="3242170" cy="707886"/>
              </a:xfrm>
              <a:prstGeom prst="rect">
                <a:avLst/>
              </a:prstGeom>
              <a:blipFill>
                <a:blip r:embed="rId6"/>
                <a:stretch>
                  <a:fillRect l="-5730" t="-11200" b="-29600"/>
                </a:stretch>
              </a:blipFill>
              <a:ln w="57150">
                <a:solidFill>
                  <a:srgbClr val="66FF3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L Space template_Oct19.pptx" id="{B271DE22-4CEB-4CF5-9720-6A92F2DA2FDF}" vid="{139529B7-3492-482F-AF9E-AFD20C0BF2F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L Space template_Oct19.pptx" id="{B271DE22-4CEB-4CF5-9720-6A92F2DA2FDF}" vid="{650BCB27-87CE-4875-A90A-D4E0CC7B10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6024957080F43AB90BBB42A443190" ma:contentTypeVersion="13" ma:contentTypeDescription="Create a new document." ma:contentTypeScope="" ma:versionID="4daeaf49c3bdcaacdc662dd60a552774">
  <xsd:schema xmlns:xsd="http://www.w3.org/2001/XMLSchema" xmlns:xs="http://www.w3.org/2001/XMLSchema" xmlns:p="http://schemas.microsoft.com/office/2006/metadata/properties" xmlns:ns3="38e80b98-9d14-485a-89f7-4dc6f638254a" xmlns:ns4="ff827361-6ba3-437b-800b-b22654c43f8c" targetNamespace="http://schemas.microsoft.com/office/2006/metadata/properties" ma:root="true" ma:fieldsID="07f2994f426a5e875829bded439ff2c4" ns3:_="" ns4:_="">
    <xsd:import namespace="38e80b98-9d14-485a-89f7-4dc6f638254a"/>
    <xsd:import namespace="ff827361-6ba3-437b-800b-b22654c43f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80b98-9d14-485a-89f7-4dc6f63825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27361-6ba3-437b-800b-b22654c43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A5686-AC67-4BC7-8938-76DAFA71CE6C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ff827361-6ba3-437b-800b-b22654c43f8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8e80b98-9d14-485a-89f7-4dc6f638254a"/>
  </ds:schemaRefs>
</ds:datastoreItem>
</file>

<file path=customXml/itemProps2.xml><?xml version="1.0" encoding="utf-8"?>
<ds:datastoreItem xmlns:ds="http://schemas.openxmlformats.org/officeDocument/2006/customXml" ds:itemID="{6883705D-FD4A-4E0F-B647-F8D67E02B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7FDF0-3715-41BA-948A-245E1F8C7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80b98-9d14-485a-89f7-4dc6f638254a"/>
    <ds:schemaRef ds:uri="ff827361-6ba3-437b-800b-b22654c43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RAL Space template_Oct19</Template>
  <TotalTime>1054</TotalTime>
  <Words>447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Corisande</vt:lpstr>
      <vt:lpstr>Math1</vt:lpstr>
      <vt:lpstr>Math3</vt:lpstr>
      <vt:lpstr>Proxima Nova</vt:lpstr>
      <vt:lpstr>Symbol</vt:lpstr>
      <vt:lpstr>Times New Roman</vt:lpstr>
      <vt:lpstr>Wingdings</vt:lpstr>
      <vt:lpstr>Office Theme</vt:lpstr>
      <vt:lpstr>1_Office Theme</vt:lpstr>
      <vt:lpstr>Quantum Technologies for Fundamental Physics:  The AION project</vt:lpstr>
      <vt:lpstr>Atom Interferometry</vt:lpstr>
      <vt:lpstr>Atom Interferometry</vt:lpstr>
      <vt:lpstr>Atom Interferometry</vt:lpstr>
      <vt:lpstr>Atom Interferometry</vt:lpstr>
      <vt:lpstr>Atom Interferometry</vt:lpstr>
      <vt:lpstr>Atom Interferometry</vt:lpstr>
      <vt:lpstr>Atom Interferometry</vt:lpstr>
      <vt:lpstr>Atom Interferometry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Technologies for Fundamental Physics:  The AION project</dc:title>
  <dc:creator>Valenzuela-Salazar, Tristan (STFC,RAL,RALSP)</dc:creator>
  <cp:lastModifiedBy>Valenzuela-Salazar, Tristan (STFC,RAL,RALSP)</cp:lastModifiedBy>
  <cp:revision>14</cp:revision>
  <dcterms:created xsi:type="dcterms:W3CDTF">2021-02-22T15:02:46Z</dcterms:created>
  <dcterms:modified xsi:type="dcterms:W3CDTF">2021-02-23T09:16:26Z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0x0101006A36024957080F43AB90BBB42A443190</vt:lpwstr>
  </property>
</Properties>
</file>