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8" r:id="rId5"/>
    <p:sldMasterId id="2147483694" r:id="rId6"/>
    <p:sldMasterId id="2147483696" r:id="rId7"/>
  </p:sldMasterIdLst>
  <p:notesMasterIdLst>
    <p:notesMasterId r:id="rId24"/>
  </p:notesMasterIdLst>
  <p:handoutMasterIdLst>
    <p:handoutMasterId r:id="rId25"/>
  </p:handoutMasterIdLst>
  <p:sldIdLst>
    <p:sldId id="475" r:id="rId8"/>
    <p:sldId id="477" r:id="rId9"/>
    <p:sldId id="478" r:id="rId10"/>
    <p:sldId id="470" r:id="rId11"/>
    <p:sldId id="480" r:id="rId12"/>
    <p:sldId id="476" r:id="rId13"/>
    <p:sldId id="479" r:id="rId14"/>
    <p:sldId id="461" r:id="rId15"/>
    <p:sldId id="462" r:id="rId16"/>
    <p:sldId id="456" r:id="rId17"/>
    <p:sldId id="457" r:id="rId18"/>
    <p:sldId id="458" r:id="rId19"/>
    <p:sldId id="459" r:id="rId20"/>
    <p:sldId id="460" r:id="rId21"/>
    <p:sldId id="464" r:id="rId22"/>
    <p:sldId id="463" r:id="rId23"/>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952" userDrawn="1">
          <p15:clr>
            <a:srgbClr val="A4A3A4"/>
          </p15:clr>
        </p15:guide>
        <p15:guide id="4" pos="7310" userDrawn="1">
          <p15:clr>
            <a:srgbClr val="A4A3A4"/>
          </p15:clr>
        </p15:guide>
        <p15:guide id="5" pos="3908" userDrawn="1">
          <p15:clr>
            <a:srgbClr val="A4A3A4"/>
          </p15:clr>
        </p15:guide>
        <p15:guide id="6" orient="horz" pos="1570" userDrawn="1">
          <p15:clr>
            <a:srgbClr val="A4A3A4"/>
          </p15:clr>
        </p15:guide>
        <p15:guide id="7" orient="horz" pos="3566" userDrawn="1">
          <p15:clr>
            <a:srgbClr val="A4A3A4"/>
          </p15:clr>
        </p15:guide>
        <p15:guide id="8" pos="937" userDrawn="1">
          <p15:clr>
            <a:srgbClr val="A4A3A4"/>
          </p15:clr>
        </p15:guide>
        <p15:guide id="9" pos="325" userDrawn="1">
          <p15:clr>
            <a:srgbClr val="A4A3A4"/>
          </p15:clr>
        </p15:guide>
        <p15:guide id="10" orient="horz" pos="323" userDrawn="1">
          <p15:clr>
            <a:srgbClr val="A4A3A4"/>
          </p15:clr>
        </p15:guide>
        <p15:guide id="12" orient="horz" pos="77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mmers, Karen (STFC,RAL,COMMS)" initials="KL"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DF8"/>
    <a:srgbClr val="2E2D62"/>
    <a:srgbClr val="FF6900"/>
    <a:srgbClr val="FFFFFF"/>
    <a:srgbClr val="4D4D4D"/>
    <a:srgbClr val="F08900"/>
    <a:srgbClr val="969696"/>
    <a:srgbClr val="FF8128"/>
    <a:srgbClr val="5F5F5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84694" autoAdjust="0"/>
  </p:normalViewPr>
  <p:slideViewPr>
    <p:cSldViewPr snapToGrid="0" snapToObjects="1">
      <p:cViewPr varScale="1">
        <p:scale>
          <a:sx n="48" d="100"/>
          <a:sy n="48" d="100"/>
        </p:scale>
        <p:origin x="1118" y="48"/>
      </p:cViewPr>
      <p:guideLst>
        <p:guide orient="horz" pos="3952"/>
        <p:guide pos="7310"/>
        <p:guide pos="3908"/>
        <p:guide orient="horz" pos="1570"/>
        <p:guide orient="horz" pos="3566"/>
        <p:guide pos="937"/>
        <p:guide pos="325"/>
        <p:guide orient="horz" pos="323"/>
        <p:guide orient="horz" pos="777"/>
      </p:guideLst>
    </p:cSldViewPr>
  </p:slideViewPr>
  <p:notesTextViewPr>
    <p:cViewPr>
      <p:scale>
        <a:sx n="1" d="1"/>
        <a:sy n="1" d="1"/>
      </p:scale>
      <p:origin x="0" y="0"/>
    </p:cViewPr>
  </p:notesTextViewPr>
  <p:sorterViewPr>
    <p:cViewPr varScale="1">
      <p:scale>
        <a:sx n="1" d="1"/>
        <a:sy n="1" d="1"/>
      </p:scale>
      <p:origin x="0" y="-4194"/>
    </p:cViewPr>
  </p:sorterViewPr>
  <p:notesViewPr>
    <p:cSldViewPr snapToGrid="0" snapToObjects="1" showGuides="1">
      <p:cViewPr>
        <p:scale>
          <a:sx n="80" d="100"/>
          <a:sy n="80" d="100"/>
        </p:scale>
        <p:origin x="7192" y="192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6CA06E3D-86DA-4239-BDD6-DB9059D190D1}" type="datetimeFigureOut">
              <a:rPr lang="en-GB" smtClean="0"/>
              <a:t>21/11/2020</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B5BFE982-044E-465D-B3E3-0CD9091188A1}" type="slidenum">
              <a:rPr lang="en-GB" smtClean="0"/>
              <a:t>‹#›</a:t>
            </a:fld>
            <a:endParaRPr lang="en-GB"/>
          </a:p>
        </p:txBody>
      </p:sp>
    </p:spTree>
    <p:extLst>
      <p:ext uri="{BB962C8B-B14F-4D97-AF65-F5344CB8AC3E}">
        <p14:creationId xmlns:p14="http://schemas.microsoft.com/office/powerpoint/2010/main" val="2143338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8FE9A4A-3203-D544-A0F2-9B4A7A1B021E}" type="datetimeFigureOut">
              <a:rPr lang="en-US" smtClean="0"/>
              <a:t>11/21/2020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0F3BA1D-A00F-DB41-84DA-BE26C4853B35}" type="slidenum">
              <a:rPr lang="en-US" smtClean="0"/>
              <a:t>‹#›</a:t>
            </a:fld>
            <a:endParaRPr lang="en-US"/>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72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F3BA1D-A00F-DB41-84DA-BE26C4853B35}" type="slidenum">
              <a:rPr lang="en-US" smtClean="0"/>
              <a:t>10</a:t>
            </a:fld>
            <a:endParaRPr lang="en-US"/>
          </a:p>
        </p:txBody>
      </p:sp>
    </p:spTree>
    <p:extLst>
      <p:ext uri="{BB962C8B-B14F-4D97-AF65-F5344CB8AC3E}">
        <p14:creationId xmlns:p14="http://schemas.microsoft.com/office/powerpoint/2010/main" val="2832292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F3BA1D-A00F-DB41-84DA-BE26C4853B35}" type="slidenum">
              <a:rPr lang="en-US" smtClean="0"/>
              <a:t>11</a:t>
            </a:fld>
            <a:endParaRPr lang="en-US"/>
          </a:p>
        </p:txBody>
      </p:sp>
    </p:spTree>
    <p:extLst>
      <p:ext uri="{BB962C8B-B14F-4D97-AF65-F5344CB8AC3E}">
        <p14:creationId xmlns:p14="http://schemas.microsoft.com/office/powerpoint/2010/main" val="1197915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F3BA1D-A00F-DB41-84DA-BE26C4853B35}" type="slidenum">
              <a:rPr lang="en-US" smtClean="0"/>
              <a:t>12</a:t>
            </a:fld>
            <a:endParaRPr lang="en-US"/>
          </a:p>
        </p:txBody>
      </p:sp>
    </p:spTree>
    <p:extLst>
      <p:ext uri="{BB962C8B-B14F-4D97-AF65-F5344CB8AC3E}">
        <p14:creationId xmlns:p14="http://schemas.microsoft.com/office/powerpoint/2010/main" val="2725591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F3BA1D-A00F-DB41-84DA-BE26C4853B35}" type="slidenum">
              <a:rPr lang="en-US" smtClean="0"/>
              <a:t>13</a:t>
            </a:fld>
            <a:endParaRPr lang="en-US"/>
          </a:p>
        </p:txBody>
      </p:sp>
    </p:spTree>
    <p:extLst>
      <p:ext uri="{BB962C8B-B14F-4D97-AF65-F5344CB8AC3E}">
        <p14:creationId xmlns:p14="http://schemas.microsoft.com/office/powerpoint/2010/main" val="2074293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14</a:t>
            </a:fld>
            <a:endParaRPr lang="en-US"/>
          </a:p>
        </p:txBody>
      </p:sp>
    </p:spTree>
    <p:extLst>
      <p:ext uri="{BB962C8B-B14F-4D97-AF65-F5344CB8AC3E}">
        <p14:creationId xmlns:p14="http://schemas.microsoft.com/office/powerpoint/2010/main" val="177989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15</a:t>
            </a:fld>
            <a:endParaRPr lang="en-US"/>
          </a:p>
        </p:txBody>
      </p:sp>
    </p:spTree>
    <p:extLst>
      <p:ext uri="{BB962C8B-B14F-4D97-AF65-F5344CB8AC3E}">
        <p14:creationId xmlns:p14="http://schemas.microsoft.com/office/powerpoint/2010/main" val="3711943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16</a:t>
            </a:fld>
            <a:endParaRPr lang="en-US"/>
          </a:p>
        </p:txBody>
      </p:sp>
    </p:spTree>
    <p:extLst>
      <p:ext uri="{BB962C8B-B14F-4D97-AF65-F5344CB8AC3E}">
        <p14:creationId xmlns:p14="http://schemas.microsoft.com/office/powerpoint/2010/main" val="1810735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2</a:t>
            </a:fld>
            <a:endParaRPr lang="en-US"/>
          </a:p>
        </p:txBody>
      </p:sp>
    </p:spTree>
    <p:extLst>
      <p:ext uri="{BB962C8B-B14F-4D97-AF65-F5344CB8AC3E}">
        <p14:creationId xmlns:p14="http://schemas.microsoft.com/office/powerpoint/2010/main" val="3395117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3</a:t>
            </a:fld>
            <a:endParaRPr lang="en-US"/>
          </a:p>
        </p:txBody>
      </p:sp>
    </p:spTree>
    <p:extLst>
      <p:ext uri="{BB962C8B-B14F-4D97-AF65-F5344CB8AC3E}">
        <p14:creationId xmlns:p14="http://schemas.microsoft.com/office/powerpoint/2010/main" val="3270390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4</a:t>
            </a:fld>
            <a:endParaRPr lang="en-US"/>
          </a:p>
        </p:txBody>
      </p:sp>
    </p:spTree>
    <p:extLst>
      <p:ext uri="{BB962C8B-B14F-4D97-AF65-F5344CB8AC3E}">
        <p14:creationId xmlns:p14="http://schemas.microsoft.com/office/powerpoint/2010/main" val="3395117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5</a:t>
            </a:fld>
            <a:endParaRPr lang="en-US"/>
          </a:p>
        </p:txBody>
      </p:sp>
    </p:spTree>
    <p:extLst>
      <p:ext uri="{BB962C8B-B14F-4D97-AF65-F5344CB8AC3E}">
        <p14:creationId xmlns:p14="http://schemas.microsoft.com/office/powerpoint/2010/main" val="3194077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6</a:t>
            </a:fld>
            <a:endParaRPr lang="en-US"/>
          </a:p>
        </p:txBody>
      </p:sp>
    </p:spTree>
    <p:extLst>
      <p:ext uri="{BB962C8B-B14F-4D97-AF65-F5344CB8AC3E}">
        <p14:creationId xmlns:p14="http://schemas.microsoft.com/office/powerpoint/2010/main" val="2195566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7</a:t>
            </a:fld>
            <a:endParaRPr lang="en-US"/>
          </a:p>
        </p:txBody>
      </p:sp>
    </p:spTree>
    <p:extLst>
      <p:ext uri="{BB962C8B-B14F-4D97-AF65-F5344CB8AC3E}">
        <p14:creationId xmlns:p14="http://schemas.microsoft.com/office/powerpoint/2010/main" val="1544301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672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may be some repetition of </a:t>
            </a:r>
            <a:r>
              <a:rPr lang="en-US"/>
              <a:t>the recommendations </a:t>
            </a:r>
            <a:r>
              <a:rPr lang="en-US" dirty="0"/>
              <a:t>with the other speakers, but I think that’s ok</a:t>
            </a:r>
          </a:p>
        </p:txBody>
      </p:sp>
      <p:sp>
        <p:nvSpPr>
          <p:cNvPr id="4" name="Slide Number Placeholder 3"/>
          <p:cNvSpPr>
            <a:spLocks noGrp="1"/>
          </p:cNvSpPr>
          <p:nvPr>
            <p:ph type="sldNum" sz="quarter" idx="5"/>
          </p:nvPr>
        </p:nvSpPr>
        <p:spPr/>
        <p:txBody>
          <a:bodyPr/>
          <a:lstStyle/>
          <a:p>
            <a:fld id="{C0F3BA1D-A00F-DB41-84DA-BE26C4853B35}" type="slidenum">
              <a:rPr lang="en-US" smtClean="0"/>
              <a:t>9</a:t>
            </a:fld>
            <a:endParaRPr lang="en-US"/>
          </a:p>
        </p:txBody>
      </p:sp>
    </p:spTree>
    <p:extLst>
      <p:ext uri="{BB962C8B-B14F-4D97-AF65-F5344CB8AC3E}">
        <p14:creationId xmlns:p14="http://schemas.microsoft.com/office/powerpoint/2010/main" val="1650998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08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amp;T Bullet Style_1">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3387" y="1557338"/>
            <a:ext cx="10363200" cy="38004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p:nvPr>
        </p:nvSpPr>
        <p:spPr bwMode="auto">
          <a:xfrm>
            <a:off x="1" y="19505"/>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04709" indent="0" algn="l">
              <a:tabLst/>
              <a:defRPr/>
            </a:lvl1pPr>
          </a:lstStyle>
          <a:p>
            <a:pPr lvl="0"/>
            <a:r>
              <a:rPr lang="en-US" altLang="en-US" dirty="0"/>
              <a:t>Click to edit Master title style</a:t>
            </a:r>
          </a:p>
        </p:txBody>
      </p:sp>
    </p:spTree>
    <p:extLst>
      <p:ext uri="{BB962C8B-B14F-4D97-AF65-F5344CB8AC3E}">
        <p14:creationId xmlns:p14="http://schemas.microsoft.com/office/powerpoint/2010/main" val="63619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4"/>
            <a:ext cx="9144000" cy="2387600"/>
          </a:xfrm>
        </p:spPr>
        <p:txBody>
          <a:bodyPr anchor="b"/>
          <a:lstStyle>
            <a:lvl1pPr algn="ctr">
              <a:defRPr sz="5998"/>
            </a:lvl1pPr>
          </a:lstStyle>
          <a:p>
            <a:r>
              <a:rPr lang="en-US"/>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063" indent="0" algn="ctr">
              <a:buNone/>
              <a:defRPr sz="2000"/>
            </a:lvl2pPr>
            <a:lvl3pPr marL="914126" indent="0" algn="ctr">
              <a:buNone/>
              <a:defRPr sz="18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F27FC3F-6B57-4452-AA15-4206053DF644}" type="datetimeFigureOut">
              <a:rPr lang="en-GB" smtClean="0"/>
              <a:t>21/11/2020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91BBA-C86B-4114-A621-60A034495BDA}" type="slidenum">
              <a:rPr lang="en-GB" smtClean="0"/>
              <a:t>‹#›</a:t>
            </a:fld>
            <a:endParaRPr lang="en-GB"/>
          </a:p>
        </p:txBody>
      </p:sp>
    </p:spTree>
    <p:extLst>
      <p:ext uri="{BB962C8B-B14F-4D97-AF65-F5344CB8AC3E}">
        <p14:creationId xmlns:p14="http://schemas.microsoft.com/office/powerpoint/2010/main" val="4033519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486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13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920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91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56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0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49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605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4.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2787FE-8CBB-6248-9619-3941DE55C1B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15940" y="6081084"/>
            <a:ext cx="2111379" cy="539751"/>
          </a:xfrm>
          <a:prstGeom prst="rect">
            <a:avLst/>
          </a:prstGeom>
        </p:spPr>
      </p:pic>
    </p:spTree>
    <p:extLst>
      <p:ext uri="{BB962C8B-B14F-4D97-AF65-F5344CB8AC3E}">
        <p14:creationId xmlns:p14="http://schemas.microsoft.com/office/powerpoint/2010/main" val="554890378"/>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6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2787FE-8CBB-6248-9619-3941DE55C1B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15940" y="6081083"/>
            <a:ext cx="2111379" cy="539751"/>
          </a:xfrm>
          <a:prstGeom prst="rect">
            <a:avLst/>
          </a:prstGeom>
        </p:spPr>
      </p:pic>
    </p:spTree>
    <p:extLst>
      <p:ext uri="{BB962C8B-B14F-4D97-AF65-F5344CB8AC3E}">
        <p14:creationId xmlns:p14="http://schemas.microsoft.com/office/powerpoint/2010/main" val="310573937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9BA9DF-E0BF-074D-899D-0A54BA3F76D7}"/>
              </a:ext>
            </a:extLst>
          </p:cNvPr>
          <p:cNvPicPr>
            <a:picLocks noChangeAspect="1"/>
          </p:cNvPicPr>
          <p:nvPr userDrawn="1"/>
        </p:nvPicPr>
        <p:blipFill>
          <a:blip r:embed="rId2"/>
          <a:stretch>
            <a:fillRect/>
          </a:stretch>
        </p:blipFill>
        <p:spPr>
          <a:xfrm>
            <a:off x="515939" y="6146799"/>
            <a:ext cx="1541462" cy="473935"/>
          </a:xfrm>
          <a:prstGeom prst="rect">
            <a:avLst/>
          </a:prstGeom>
        </p:spPr>
      </p:pic>
    </p:spTree>
    <p:extLst>
      <p:ext uri="{BB962C8B-B14F-4D97-AF65-F5344CB8AC3E}">
        <p14:creationId xmlns:p14="http://schemas.microsoft.com/office/powerpoint/2010/main" val="301784698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2787FE-8CBB-6248-9619-3941DE55C1B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5944" y="6081165"/>
            <a:ext cx="2111380" cy="539751"/>
          </a:xfrm>
          <a:prstGeom prst="rect">
            <a:avLst/>
          </a:prstGeom>
        </p:spPr>
      </p:pic>
    </p:spTree>
    <p:extLst>
      <p:ext uri="{BB962C8B-B14F-4D97-AF65-F5344CB8AC3E}">
        <p14:creationId xmlns:p14="http://schemas.microsoft.com/office/powerpoint/2010/main" val="314729429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txStyles>
    <p:titleStyle>
      <a:lvl1pPr algn="l" defTabSz="1218926" rtl="0" eaLnBrk="1" latinLnBrk="0" hangingPunct="1">
        <a:lnSpc>
          <a:spcPct val="90000"/>
        </a:lnSpc>
        <a:spcBef>
          <a:spcPct val="0"/>
        </a:spcBef>
        <a:buNone/>
        <a:defRPr sz="5899" kern="1200">
          <a:solidFill>
            <a:schemeClr val="tx1"/>
          </a:solidFill>
          <a:latin typeface="+mj-lt"/>
          <a:ea typeface="+mj-ea"/>
          <a:cs typeface="+mj-cs"/>
        </a:defRPr>
      </a:lvl1pPr>
    </p:titleStyle>
    <p:bodyStyle>
      <a:lvl1pPr marL="304731" indent="-304731" algn="l" defTabSz="1218926" rtl="0" eaLnBrk="1" latinLnBrk="0" hangingPunct="1">
        <a:lnSpc>
          <a:spcPct val="90000"/>
        </a:lnSpc>
        <a:spcBef>
          <a:spcPts val="1333"/>
        </a:spcBef>
        <a:buFont typeface="Arial" panose="020B0604020202020204" pitchFamily="34" charset="0"/>
        <a:buChar char="•"/>
        <a:defRPr sz="3699" kern="1200">
          <a:solidFill>
            <a:schemeClr val="tx1"/>
          </a:solidFill>
          <a:latin typeface="+mn-lt"/>
          <a:ea typeface="+mn-ea"/>
          <a:cs typeface="+mn-cs"/>
        </a:defRPr>
      </a:lvl1pPr>
      <a:lvl2pPr marL="914194" indent="-304731" algn="l" defTabSz="1218926" rtl="0" eaLnBrk="1" latinLnBrk="0" hangingPunct="1">
        <a:lnSpc>
          <a:spcPct val="90000"/>
        </a:lnSpc>
        <a:spcBef>
          <a:spcPts val="667"/>
        </a:spcBef>
        <a:buFont typeface="Arial" panose="020B0604020202020204" pitchFamily="34" charset="0"/>
        <a:buChar char="•"/>
        <a:defRPr sz="3199" kern="1200">
          <a:solidFill>
            <a:schemeClr val="tx1"/>
          </a:solidFill>
          <a:latin typeface="+mn-lt"/>
          <a:ea typeface="+mn-ea"/>
          <a:cs typeface="+mn-cs"/>
        </a:defRPr>
      </a:lvl2pPr>
      <a:lvl3pPr marL="1523657" indent="-304731" algn="l" defTabSz="1218926" rtl="0" eaLnBrk="1" latinLnBrk="0" hangingPunct="1">
        <a:lnSpc>
          <a:spcPct val="90000"/>
        </a:lnSpc>
        <a:spcBef>
          <a:spcPts val="667"/>
        </a:spcBef>
        <a:buFont typeface="Arial" panose="020B0604020202020204" pitchFamily="34" charset="0"/>
        <a:buChar char="•"/>
        <a:defRPr sz="2699" kern="1200">
          <a:solidFill>
            <a:schemeClr val="tx1"/>
          </a:solidFill>
          <a:latin typeface="+mn-lt"/>
          <a:ea typeface="+mn-ea"/>
          <a:cs typeface="+mn-cs"/>
        </a:defRPr>
      </a:lvl3pPr>
      <a:lvl4pPr marL="2133120" indent="-304731" algn="l" defTabSz="1218926"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2582" indent="-304731" algn="l" defTabSz="1218926"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045" indent="-304731" algn="l" defTabSz="1218926"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509" indent="-304731" algn="l" defTabSz="1218926"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0972" indent="-304731" algn="l" defTabSz="1218926"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434" indent="-304731" algn="l" defTabSz="1218926"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460467-1FF7-C745-9E17-03FC0ADFFE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05460" y="0"/>
            <a:ext cx="3286539" cy="6858000"/>
          </a:xfrm>
          <a:prstGeom prst="rect">
            <a:avLst/>
          </a:prstGeom>
        </p:spPr>
      </p:pic>
      <p:pic>
        <p:nvPicPr>
          <p:cNvPr id="6" name="Picture 5">
            <a:extLst>
              <a:ext uri="{FF2B5EF4-FFF2-40B4-BE49-F238E27FC236}">
                <a16:creationId xmlns:a16="http://schemas.microsoft.com/office/drawing/2014/main" id="{E201A9D8-A541-934F-8FC4-9439FCBF6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pic>
        <p:nvPicPr>
          <p:cNvPr id="4" name="Picture 3">
            <a:extLst>
              <a:ext uri="{FF2B5EF4-FFF2-40B4-BE49-F238E27FC236}">
                <a16:creationId xmlns:a16="http://schemas.microsoft.com/office/drawing/2014/main" id="{76CD3F31-93E0-4B6B-9F4A-ADD25406EE4E}"/>
              </a:ext>
            </a:extLst>
          </p:cNvPr>
          <p:cNvPicPr>
            <a:picLocks noChangeAspect="1"/>
          </p:cNvPicPr>
          <p:nvPr/>
        </p:nvPicPr>
        <p:blipFill rotWithShape="1">
          <a:blip r:embed="rId5"/>
          <a:srcRect l="54889" t="13833" r="7661" b="31180"/>
          <a:stretch/>
        </p:blipFill>
        <p:spPr>
          <a:xfrm>
            <a:off x="-1" y="0"/>
            <a:ext cx="12191999" cy="6858790"/>
          </a:xfrm>
          <a:prstGeom prst="rect">
            <a:avLst/>
          </a:prstGeom>
        </p:spPr>
      </p:pic>
      <p:sp>
        <p:nvSpPr>
          <p:cNvPr id="3" name="TextBox 2">
            <a:extLst>
              <a:ext uri="{FF2B5EF4-FFF2-40B4-BE49-F238E27FC236}">
                <a16:creationId xmlns:a16="http://schemas.microsoft.com/office/drawing/2014/main" id="{78DB0FE0-A4AF-D848-8925-91A37993D74D}"/>
              </a:ext>
            </a:extLst>
          </p:cNvPr>
          <p:cNvSpPr txBox="1"/>
          <p:nvPr/>
        </p:nvSpPr>
        <p:spPr>
          <a:xfrm>
            <a:off x="1226329" y="2912525"/>
            <a:ext cx="5486919" cy="830998"/>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Introduction </a:t>
            </a:r>
            <a:endParaRPr kumimoji="0" lang="en-US" sz="4800" b="1" i="0" u="none" strike="noStrike" kern="1200" cap="none" spc="-15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6253D64D-8686-4A76-A644-EA4D9A226E77}"/>
              </a:ext>
            </a:extLst>
          </p:cNvPr>
          <p:cNvSpPr/>
          <p:nvPr/>
        </p:nvSpPr>
        <p:spPr>
          <a:xfrm>
            <a:off x="1226328" y="3697356"/>
            <a:ext cx="1907895" cy="461665"/>
          </a:xfrm>
          <a:prstGeom prst="rect">
            <a:avLst/>
          </a:prstGeom>
        </p:spPr>
        <p:txBody>
          <a:bodyPr wrap="none">
            <a:spAutoFit/>
          </a:bodyPr>
          <a:lstStyle/>
          <a:p>
            <a:pPr fontAlgn="base"/>
            <a:r>
              <a:rPr lang="en-GB" sz="2400" b="1" spc="-100" dirty="0">
                <a:solidFill>
                  <a:srgbClr val="1E5DF8"/>
                </a:solidFill>
                <a:latin typeface="Arial" panose="020B0604020202020204" pitchFamily="34" charset="0"/>
                <a:cs typeface="Arial" panose="020B0604020202020204" pitchFamily="34" charset="0"/>
              </a:rPr>
              <a:t>Roger Jones</a:t>
            </a:r>
          </a:p>
        </p:txBody>
      </p:sp>
    </p:spTree>
    <p:extLst>
      <p:ext uri="{BB962C8B-B14F-4D97-AF65-F5344CB8AC3E}">
        <p14:creationId xmlns:p14="http://schemas.microsoft.com/office/powerpoint/2010/main" val="2378015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0" y="340234"/>
            <a:ext cx="11636260" cy="738664"/>
          </a:xfrm>
          <a:prstGeom prst="rect">
            <a:avLst/>
          </a:prstGeom>
          <a:noFill/>
        </p:spPr>
        <p:txBody>
          <a:bodyPr wrap="square" rtlCol="0" anchor="t">
            <a:spAutoFit/>
          </a:bodyPr>
          <a:lstStyle/>
          <a:p>
            <a:r>
              <a:rPr lang="en-GB" sz="4200" b="1" spc="-150" dirty="0">
                <a:solidFill>
                  <a:srgbClr val="2E2D62"/>
                </a:solidFill>
                <a:latin typeface="Arial" panose="020B0604020202020204" pitchFamily="34" charset="0"/>
                <a:cs typeface="Arial" panose="020B0604020202020204" pitchFamily="34" charset="0"/>
              </a:rPr>
              <a:t>Major developments from the 2013 Strategy</a:t>
            </a:r>
            <a:endParaRPr lang="en-US" sz="4200" b="1" spc="-150" dirty="0">
              <a:solidFill>
                <a:srgbClr val="2E2D6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E288275-2FA5-564F-87D1-D588139B106D}"/>
              </a:ext>
            </a:extLst>
          </p:cNvPr>
          <p:cNvSpPr/>
          <p:nvPr/>
        </p:nvSpPr>
        <p:spPr>
          <a:xfrm>
            <a:off x="522464" y="1078898"/>
            <a:ext cx="11266196" cy="5081199"/>
          </a:xfrm>
          <a:prstGeom prst="rect">
            <a:avLst/>
          </a:prstGeom>
        </p:spPr>
        <p:txBody>
          <a:bodyPr wrap="square">
            <a:spAutoFit/>
          </a:bodyPr>
          <a:lstStyle/>
          <a:p>
            <a:pPr fontAlgn="base">
              <a:spcAft>
                <a:spcPts val="1000"/>
              </a:spcAft>
            </a:pPr>
            <a:r>
              <a:rPr lang="en-GB" altLang="en-US" sz="2400" b="1" dirty="0">
                <a:solidFill>
                  <a:srgbClr val="1E5DF8"/>
                </a:solidFill>
                <a:latin typeface="Arial" panose="020B0604020202020204" pitchFamily="34" charset="0"/>
                <a:cs typeface="Arial" panose="020B0604020202020204" pitchFamily="34" charset="0"/>
              </a:rPr>
              <a:t>Full exploitation of LHC physics potential and successful completion of the high-luminosity upgrade of accelerators and experiments are high priorities.</a:t>
            </a:r>
          </a:p>
          <a:p>
            <a:pPr marL="576000" indent="-288000" fontAlgn="base">
              <a:lnSpc>
                <a:spcPct val="110000"/>
              </a:lnSpc>
              <a:spcAft>
                <a:spcPts val="300"/>
              </a:spcAft>
              <a:buFont typeface="Arial" panose="020B0604020202020204" pitchFamily="34" charset="0"/>
              <a:buChar char="•"/>
            </a:pPr>
            <a:r>
              <a:rPr lang="en-GB" altLang="en-US" sz="2200" dirty="0">
                <a:solidFill>
                  <a:srgbClr val="414141"/>
                </a:solidFill>
                <a:latin typeface="Arial" panose="020B0604020202020204" pitchFamily="34" charset="0"/>
                <a:cs typeface="Arial" panose="020B0604020202020204" pitchFamily="34" charset="0"/>
              </a:rPr>
              <a:t>Phase 2 upgrades for ATLAS and CMS are underway</a:t>
            </a:r>
          </a:p>
          <a:p>
            <a:pPr marL="576000" indent="-288000" fontAlgn="base">
              <a:lnSpc>
                <a:spcPct val="110000"/>
              </a:lnSpc>
              <a:spcAft>
                <a:spcPts val="300"/>
              </a:spcAft>
              <a:buFont typeface="Arial" panose="020B0604020202020204" pitchFamily="34" charset="0"/>
              <a:buChar char="•"/>
            </a:pPr>
            <a:r>
              <a:rPr lang="en-GB" altLang="en-US" sz="2200" dirty="0">
                <a:solidFill>
                  <a:srgbClr val="414141"/>
                </a:solidFill>
                <a:latin typeface="Arial" panose="020B0604020202020204" pitchFamily="34" charset="0"/>
                <a:cs typeface="Arial" panose="020B0604020202020204" pitchFamily="34" charset="0"/>
              </a:rPr>
              <a:t>Phase 1 upgrade for </a:t>
            </a:r>
            <a:r>
              <a:rPr lang="en-GB" altLang="en-US" sz="2200" dirty="0" err="1">
                <a:solidFill>
                  <a:srgbClr val="414141"/>
                </a:solidFill>
                <a:latin typeface="Arial" panose="020B0604020202020204" pitchFamily="34" charset="0"/>
                <a:cs typeface="Arial" panose="020B0604020202020204" pitchFamily="34" charset="0"/>
              </a:rPr>
              <a:t>LHCb</a:t>
            </a:r>
            <a:r>
              <a:rPr lang="en-GB" altLang="en-US" sz="2200" dirty="0">
                <a:solidFill>
                  <a:srgbClr val="414141"/>
                </a:solidFill>
                <a:latin typeface="Arial" panose="020B0604020202020204" pitchFamily="34" charset="0"/>
                <a:cs typeface="Arial" panose="020B0604020202020204" pitchFamily="34" charset="0"/>
              </a:rPr>
              <a:t> is near completion </a:t>
            </a:r>
          </a:p>
          <a:p>
            <a:pPr marL="576000" indent="-288000" fontAlgn="base">
              <a:lnSpc>
                <a:spcPct val="110000"/>
              </a:lnSpc>
              <a:spcAft>
                <a:spcPts val="300"/>
              </a:spcAft>
              <a:buFont typeface="Arial" panose="020B0604020202020204" pitchFamily="34" charset="0"/>
              <a:buChar char="•"/>
            </a:pPr>
            <a:r>
              <a:rPr lang="en-GB" altLang="en-US" sz="2200" dirty="0">
                <a:solidFill>
                  <a:srgbClr val="414141"/>
                </a:solidFill>
                <a:latin typeface="Arial" panose="020B0604020202020204" pitchFamily="34" charset="0"/>
                <a:cs typeface="Arial" panose="020B0604020202020204" pitchFamily="34" charset="0"/>
              </a:rPr>
              <a:t>R&amp;D for </a:t>
            </a:r>
            <a:r>
              <a:rPr lang="en-GB" altLang="en-US" sz="2200" dirty="0" err="1">
                <a:solidFill>
                  <a:srgbClr val="414141"/>
                </a:solidFill>
                <a:latin typeface="Arial" panose="020B0604020202020204" pitchFamily="34" charset="0"/>
                <a:cs typeface="Arial" panose="020B0604020202020204" pitchFamily="34" charset="0"/>
              </a:rPr>
              <a:t>LHCb</a:t>
            </a:r>
            <a:r>
              <a:rPr lang="en-GB" altLang="en-US" sz="2200" dirty="0">
                <a:solidFill>
                  <a:srgbClr val="414141"/>
                </a:solidFill>
                <a:latin typeface="Arial" panose="020B0604020202020204" pitchFamily="34" charset="0"/>
                <a:cs typeface="Arial" panose="020B0604020202020204" pitchFamily="34" charset="0"/>
              </a:rPr>
              <a:t> future upgrades is to be reviewed in 2020</a:t>
            </a:r>
          </a:p>
          <a:p>
            <a:pPr marL="576000" indent="-288000" fontAlgn="base">
              <a:lnSpc>
                <a:spcPct val="110000"/>
              </a:lnSpc>
              <a:spcAft>
                <a:spcPts val="300"/>
              </a:spcAft>
              <a:buFont typeface="Arial" panose="020B0604020202020204" pitchFamily="34" charset="0"/>
              <a:buChar char="•"/>
            </a:pPr>
            <a:r>
              <a:rPr lang="en-GB" altLang="en-US" sz="2200" dirty="0">
                <a:solidFill>
                  <a:srgbClr val="414141"/>
                </a:solidFill>
                <a:latin typeface="Arial" panose="020B0604020202020204" pitchFamily="34" charset="0"/>
                <a:cs typeface="Arial" panose="020B0604020202020204" pitchFamily="34" charset="0"/>
              </a:rPr>
              <a:t>HL-LHC-UK-2 is underway</a:t>
            </a:r>
          </a:p>
          <a:p>
            <a:pPr marL="576000" indent="-288000" fontAlgn="base">
              <a:lnSpc>
                <a:spcPct val="110000"/>
              </a:lnSpc>
              <a:spcAft>
                <a:spcPts val="300"/>
              </a:spcAft>
              <a:buFont typeface="Arial" panose="020B0604020202020204" pitchFamily="34" charset="0"/>
              <a:buChar char="•"/>
            </a:pPr>
            <a:r>
              <a:rPr lang="en-GB" altLang="en-US" sz="2200" dirty="0" err="1">
                <a:solidFill>
                  <a:srgbClr val="414141"/>
                </a:solidFill>
                <a:latin typeface="Arial" panose="020B0604020202020204" pitchFamily="34" charset="0"/>
                <a:cs typeface="Arial" panose="020B0604020202020204" pitchFamily="34" charset="0"/>
              </a:rPr>
              <a:t>SwiftHEP</a:t>
            </a:r>
            <a:r>
              <a:rPr lang="en-GB" altLang="en-US" sz="2200" dirty="0">
                <a:solidFill>
                  <a:srgbClr val="414141"/>
                </a:solidFill>
                <a:latin typeface="Arial" panose="020B0604020202020204" pitchFamily="34" charset="0"/>
                <a:cs typeface="Arial" panose="020B0604020202020204" pitchFamily="34" charset="0"/>
              </a:rPr>
              <a:t> initiative will help software readiness</a:t>
            </a:r>
          </a:p>
          <a:p>
            <a:pPr fontAlgn="base">
              <a:lnSpc>
                <a:spcPct val="110000"/>
              </a:lnSpc>
              <a:spcAft>
                <a:spcPts val="1000"/>
              </a:spcAft>
            </a:pPr>
            <a:r>
              <a:rPr lang="en-GB" sz="2400" b="1" dirty="0">
                <a:solidFill>
                  <a:srgbClr val="1E5DF8"/>
                </a:solidFill>
                <a:latin typeface="Arial" panose="020B0604020202020204" pitchFamily="34" charset="0"/>
                <a:cs typeface="Arial" panose="020B0604020202020204" pitchFamily="34" charset="0"/>
              </a:rPr>
              <a:t>European support for the long-baseline neutrino </a:t>
            </a:r>
            <a:br>
              <a:rPr lang="en-GB" sz="2400" b="1" dirty="0">
                <a:solidFill>
                  <a:srgbClr val="1E5DF8"/>
                </a:solidFill>
                <a:latin typeface="Arial" panose="020B0604020202020204" pitchFamily="34" charset="0"/>
                <a:cs typeface="Arial" panose="020B0604020202020204" pitchFamily="34" charset="0"/>
              </a:rPr>
            </a:br>
            <a:r>
              <a:rPr lang="en-GB" sz="2400" b="1" dirty="0">
                <a:solidFill>
                  <a:srgbClr val="1E5DF8"/>
                </a:solidFill>
                <a:latin typeface="Arial" panose="020B0604020202020204" pitchFamily="34" charset="0"/>
                <a:cs typeface="Arial" panose="020B0604020202020204" pitchFamily="34" charset="0"/>
              </a:rPr>
              <a:t>projects in Japan and US is a high priority.</a:t>
            </a:r>
            <a:endParaRPr lang="en-GB" altLang="en-US" sz="2400" b="1" dirty="0">
              <a:solidFill>
                <a:srgbClr val="1E5DF8"/>
              </a:solidFill>
              <a:latin typeface="Arial" panose="020B0604020202020204" pitchFamily="34" charset="0"/>
              <a:cs typeface="Arial" panose="020B0604020202020204" pitchFamily="34" charset="0"/>
            </a:endParaRPr>
          </a:p>
          <a:p>
            <a:pPr marL="576000" indent="-288000" fontAlgn="base">
              <a:lnSpc>
                <a:spcPct val="110000"/>
              </a:lnSpc>
              <a:spcAft>
                <a:spcPts val="300"/>
              </a:spcAft>
              <a:buFont typeface="Arial" panose="020B0604020202020204" pitchFamily="34" charset="0"/>
              <a:buChar char="•"/>
            </a:pPr>
            <a:r>
              <a:rPr lang="en-GB" altLang="en-US" sz="2200" dirty="0">
                <a:solidFill>
                  <a:srgbClr val="414141"/>
                </a:solidFill>
                <a:latin typeface="Arial" panose="020B0604020202020204" pitchFamily="34" charset="0"/>
                <a:cs typeface="Arial" panose="020B0604020202020204" pitchFamily="34" charset="0"/>
              </a:rPr>
              <a:t>DUNE construction project underway</a:t>
            </a:r>
          </a:p>
          <a:p>
            <a:pPr marL="576000" indent="-288000" fontAlgn="base">
              <a:lnSpc>
                <a:spcPct val="110000"/>
              </a:lnSpc>
              <a:spcAft>
                <a:spcPts val="300"/>
              </a:spcAft>
              <a:buFont typeface="Arial" panose="020B0604020202020204" pitchFamily="34" charset="0"/>
              <a:buChar char="•"/>
            </a:pPr>
            <a:r>
              <a:rPr lang="en-GB" altLang="en-US" sz="2200" dirty="0">
                <a:solidFill>
                  <a:srgbClr val="414141"/>
                </a:solidFill>
                <a:latin typeface="Arial" panose="020B0604020202020204" pitchFamily="34" charset="0"/>
                <a:cs typeface="Arial" panose="020B0604020202020204" pitchFamily="34" charset="0"/>
              </a:rPr>
              <a:t>Hyper-K preconstruction is ongoing and a proposal for </a:t>
            </a:r>
            <a:br>
              <a:rPr lang="en-GB" altLang="en-US" sz="2200" dirty="0">
                <a:solidFill>
                  <a:srgbClr val="414141"/>
                </a:solidFill>
                <a:latin typeface="Arial" panose="020B0604020202020204" pitchFamily="34" charset="0"/>
                <a:cs typeface="Arial" panose="020B0604020202020204" pitchFamily="34" charset="0"/>
              </a:rPr>
            </a:br>
            <a:r>
              <a:rPr lang="en-GB" altLang="en-US" sz="2200" dirty="0">
                <a:solidFill>
                  <a:srgbClr val="414141"/>
                </a:solidFill>
                <a:latin typeface="Arial" panose="020B0604020202020204" pitchFamily="34" charset="0"/>
                <a:cs typeface="Arial" panose="020B0604020202020204" pitchFamily="34" charset="0"/>
              </a:rPr>
              <a:t>construction will be reviewed in 2020-21</a:t>
            </a:r>
          </a:p>
        </p:txBody>
      </p:sp>
      <p:pic>
        <p:nvPicPr>
          <p:cNvPr id="5" name="Picture 4">
            <a:extLst>
              <a:ext uri="{FF2B5EF4-FFF2-40B4-BE49-F238E27FC236}">
                <a16:creationId xmlns:a16="http://schemas.microsoft.com/office/drawing/2014/main" id="{05FA024C-0EFA-4E6E-9BFA-23109650886E}"/>
              </a:ext>
            </a:extLst>
          </p:cNvPr>
          <p:cNvPicPr>
            <a:picLocks noChangeAspect="1"/>
          </p:cNvPicPr>
          <p:nvPr/>
        </p:nvPicPr>
        <p:blipFill>
          <a:blip r:embed="rId3"/>
          <a:stretch>
            <a:fillRect/>
          </a:stretch>
        </p:blipFill>
        <p:spPr>
          <a:xfrm>
            <a:off x="8168434" y="3373230"/>
            <a:ext cx="3745696" cy="3144536"/>
          </a:xfrm>
          <a:prstGeom prst="rect">
            <a:avLst/>
          </a:prstGeom>
        </p:spPr>
      </p:pic>
    </p:spTree>
    <p:extLst>
      <p:ext uri="{BB962C8B-B14F-4D97-AF65-F5344CB8AC3E}">
        <p14:creationId xmlns:p14="http://schemas.microsoft.com/office/powerpoint/2010/main" val="3517404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0" y="340234"/>
            <a:ext cx="11636260" cy="738664"/>
          </a:xfrm>
          <a:prstGeom prst="rect">
            <a:avLst/>
          </a:prstGeom>
          <a:noFill/>
        </p:spPr>
        <p:txBody>
          <a:bodyPr wrap="square" rtlCol="0" anchor="t">
            <a:spAutoFit/>
          </a:bodyPr>
          <a:lstStyle/>
          <a:p>
            <a:r>
              <a:rPr lang="en-GB" sz="4200" b="1" spc="-150" dirty="0">
                <a:solidFill>
                  <a:srgbClr val="2E2D62"/>
                </a:solidFill>
                <a:latin typeface="Arial" panose="020B0604020202020204" pitchFamily="34" charset="0"/>
                <a:cs typeface="Arial" panose="020B0604020202020204" pitchFamily="34" charset="0"/>
              </a:rPr>
              <a:t>General considerations for the 2020 update</a:t>
            </a:r>
            <a:endParaRPr lang="en-US" sz="4200" b="1" spc="-150" dirty="0">
              <a:solidFill>
                <a:srgbClr val="2E2D6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E288275-2FA5-564F-87D1-D588139B106D}"/>
              </a:ext>
            </a:extLst>
          </p:cNvPr>
          <p:cNvSpPr/>
          <p:nvPr/>
        </p:nvSpPr>
        <p:spPr>
          <a:xfrm>
            <a:off x="522464" y="1079611"/>
            <a:ext cx="11082161" cy="5438155"/>
          </a:xfrm>
          <a:prstGeom prst="rect">
            <a:avLst/>
          </a:prstGeom>
        </p:spPr>
        <p:txBody>
          <a:bodyPr wrap="square">
            <a:spAutoFit/>
          </a:bodyPr>
          <a:lstStyle/>
          <a:p>
            <a:pPr fontAlgn="base">
              <a:spcAft>
                <a:spcPts val="1000"/>
              </a:spcAft>
            </a:pPr>
            <a:r>
              <a:rPr lang="en-GB" altLang="en-US" sz="2400" b="1" dirty="0">
                <a:solidFill>
                  <a:srgbClr val="1E5DF8"/>
                </a:solidFill>
                <a:latin typeface="Arial" panose="020B0604020202020204" pitchFamily="34" charset="0"/>
                <a:cs typeface="Arial" panose="020B0604020202020204" pitchFamily="34" charset="0"/>
              </a:rPr>
              <a:t>The implementation of the European strategy should ensure Europe’s continued scientific and technological leadership, strengthen the ecosystem of research centres in Europe, and be in collaboration with global partners and neighbouring fields.</a:t>
            </a:r>
            <a:endParaRPr lang="en-GB" altLang="en-US" sz="2400" dirty="0">
              <a:solidFill>
                <a:srgbClr val="414141"/>
              </a:solidFill>
              <a:latin typeface="Arial" panose="020B0604020202020204" pitchFamily="34" charset="0"/>
              <a:cs typeface="Arial" panose="020B0604020202020204" pitchFamily="34" charset="0"/>
            </a:endParaRPr>
          </a:p>
          <a:p>
            <a:pPr marL="576000" indent="-288000" fontAlgn="base">
              <a:lnSpc>
                <a:spcPct val="110000"/>
              </a:lnSpc>
              <a:spcAft>
                <a:spcPts val="300"/>
              </a:spcAft>
              <a:buFont typeface="Arial" panose="020B0604020202020204" pitchFamily="34" charset="0"/>
              <a:buChar char="•"/>
            </a:pPr>
            <a:r>
              <a:rPr lang="en-GB" altLang="en-US" sz="2400" dirty="0">
                <a:solidFill>
                  <a:srgbClr val="414141"/>
                </a:solidFill>
                <a:latin typeface="Arial" panose="020B0604020202020204" pitchFamily="34" charset="0"/>
                <a:cs typeface="Arial" panose="020B0604020202020204" pitchFamily="34" charset="0"/>
              </a:rPr>
              <a:t>UK researchers regularly hold leadership positions in experiments – </a:t>
            </a:r>
            <a:br>
              <a:rPr lang="en-GB" altLang="en-US" sz="2400" dirty="0">
                <a:solidFill>
                  <a:srgbClr val="414141"/>
                </a:solidFill>
                <a:latin typeface="Arial" panose="020B0604020202020204" pitchFamily="34" charset="0"/>
                <a:cs typeface="Arial" panose="020B0604020202020204" pitchFamily="34" charset="0"/>
              </a:rPr>
            </a:br>
            <a:r>
              <a:rPr lang="en-GB" altLang="en-US" sz="2400" dirty="0">
                <a:solidFill>
                  <a:srgbClr val="414141"/>
                </a:solidFill>
                <a:latin typeface="Arial" panose="020B0604020202020204" pitchFamily="34" charset="0"/>
                <a:cs typeface="Arial" panose="020B0604020202020204" pitchFamily="34" charset="0"/>
              </a:rPr>
              <a:t>current spokespersons for DUNE, </a:t>
            </a:r>
            <a:r>
              <a:rPr lang="en-GB" altLang="en-US" sz="2400" dirty="0" err="1">
                <a:solidFill>
                  <a:srgbClr val="414141"/>
                </a:solidFill>
                <a:latin typeface="Arial" panose="020B0604020202020204" pitchFamily="34" charset="0"/>
                <a:cs typeface="Arial" panose="020B0604020202020204" pitchFamily="34" charset="0"/>
              </a:rPr>
              <a:t>LHCb</a:t>
            </a:r>
            <a:r>
              <a:rPr lang="en-GB" altLang="en-US" sz="2400" dirty="0">
                <a:solidFill>
                  <a:srgbClr val="414141"/>
                </a:solidFill>
                <a:latin typeface="Arial" panose="020B0604020202020204" pitchFamily="34" charset="0"/>
                <a:cs typeface="Arial" panose="020B0604020202020204" pitchFamily="34" charset="0"/>
              </a:rPr>
              <a:t> and NA62. </a:t>
            </a:r>
          </a:p>
          <a:p>
            <a:pPr marL="576000" indent="-288000" fontAlgn="base">
              <a:lnSpc>
                <a:spcPct val="110000"/>
              </a:lnSpc>
              <a:spcAft>
                <a:spcPts val="300"/>
              </a:spcAft>
              <a:buFont typeface="Arial" panose="020B0604020202020204" pitchFamily="34" charset="0"/>
              <a:buChar char="•"/>
            </a:pPr>
            <a:r>
              <a:rPr lang="en-GB" altLang="en-US" sz="2400" dirty="0">
                <a:solidFill>
                  <a:srgbClr val="414141"/>
                </a:solidFill>
                <a:latin typeface="Arial" panose="020B0604020202020204" pitchFamily="34" charset="0"/>
                <a:cs typeface="Arial" panose="020B0604020202020204" pitchFamily="34" charset="0"/>
              </a:rPr>
              <a:t>We should look for ways to make the most of UK national laboratory facilities through collaboration within the UK, </a:t>
            </a:r>
            <a:r>
              <a:rPr lang="en-GB" altLang="en-US" sz="2400">
                <a:solidFill>
                  <a:srgbClr val="414141"/>
                </a:solidFill>
                <a:latin typeface="Arial" panose="020B0604020202020204" pitchFamily="34" charset="0"/>
                <a:cs typeface="Arial" panose="020B0604020202020204" pitchFamily="34" charset="0"/>
              </a:rPr>
              <a:t>and with </a:t>
            </a:r>
            <a:r>
              <a:rPr lang="en-GB" altLang="en-US" sz="2400" dirty="0">
                <a:solidFill>
                  <a:srgbClr val="414141"/>
                </a:solidFill>
                <a:latin typeface="Arial" panose="020B0604020202020204" pitchFamily="34" charset="0"/>
                <a:cs typeface="Arial" panose="020B0604020202020204" pitchFamily="34" charset="0"/>
              </a:rPr>
              <a:t>European partners, CERN, and beyond.</a:t>
            </a:r>
          </a:p>
          <a:p>
            <a:pPr marL="576000" indent="-288000" fontAlgn="base">
              <a:lnSpc>
                <a:spcPct val="110000"/>
              </a:lnSpc>
              <a:spcAft>
                <a:spcPts val="300"/>
              </a:spcAft>
              <a:buFont typeface="Arial" panose="020B0604020202020204" pitchFamily="34" charset="0"/>
              <a:buChar char="•"/>
            </a:pPr>
            <a:r>
              <a:rPr lang="en-GB" altLang="en-US" sz="2400" dirty="0">
                <a:solidFill>
                  <a:srgbClr val="414141"/>
                </a:solidFill>
                <a:latin typeface="Arial" panose="020B0604020202020204" pitchFamily="34" charset="0"/>
                <a:cs typeface="Arial" panose="020B0604020202020204" pitchFamily="34" charset="0"/>
              </a:rPr>
              <a:t>The UK community is encouraged to actively engage in the implementation of the strategy, working with ECFA, the European Lab Directors’ Group and the other relevant committees.</a:t>
            </a:r>
          </a:p>
          <a:p>
            <a:pPr marL="576000" indent="-288000" fontAlgn="base">
              <a:lnSpc>
                <a:spcPct val="110000"/>
              </a:lnSpc>
              <a:spcAft>
                <a:spcPts val="300"/>
              </a:spcAft>
              <a:buFont typeface="Arial" panose="020B0604020202020204" pitchFamily="34" charset="0"/>
              <a:buChar char="•"/>
            </a:pPr>
            <a:endParaRPr lang="en-GB" altLang="en-US" sz="2400" dirty="0">
              <a:solidFill>
                <a:srgbClr val="41414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9234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0" y="340234"/>
            <a:ext cx="11636260" cy="738664"/>
          </a:xfrm>
          <a:prstGeom prst="rect">
            <a:avLst/>
          </a:prstGeom>
          <a:noFill/>
        </p:spPr>
        <p:txBody>
          <a:bodyPr wrap="square" rtlCol="0" anchor="t">
            <a:spAutoFit/>
          </a:bodyPr>
          <a:lstStyle/>
          <a:p>
            <a:r>
              <a:rPr lang="en-US" sz="4200" b="1" spc="-150" dirty="0">
                <a:solidFill>
                  <a:srgbClr val="2E2D62"/>
                </a:solidFill>
                <a:latin typeface="Arial" panose="020B0604020202020204" pitchFamily="34" charset="0"/>
                <a:cs typeface="Arial" panose="020B0604020202020204" pitchFamily="34" charset="0"/>
              </a:rPr>
              <a:t>High-priority future initiatives</a:t>
            </a:r>
          </a:p>
        </p:txBody>
      </p:sp>
      <p:sp>
        <p:nvSpPr>
          <p:cNvPr id="4" name="Rectangle 3">
            <a:extLst>
              <a:ext uri="{FF2B5EF4-FFF2-40B4-BE49-F238E27FC236}">
                <a16:creationId xmlns:a16="http://schemas.microsoft.com/office/drawing/2014/main" id="{6E288275-2FA5-564F-87D1-D588139B106D}"/>
              </a:ext>
            </a:extLst>
          </p:cNvPr>
          <p:cNvSpPr/>
          <p:nvPr/>
        </p:nvSpPr>
        <p:spPr>
          <a:xfrm>
            <a:off x="522464" y="1078898"/>
            <a:ext cx="11082161" cy="4603055"/>
          </a:xfrm>
          <a:prstGeom prst="rect">
            <a:avLst/>
          </a:prstGeom>
        </p:spPr>
        <p:txBody>
          <a:bodyPr wrap="square">
            <a:spAutoFit/>
          </a:bodyPr>
          <a:lstStyle/>
          <a:p>
            <a:pPr fontAlgn="base">
              <a:spcAft>
                <a:spcPts val="1000"/>
              </a:spcAft>
            </a:pPr>
            <a:r>
              <a:rPr lang="en-GB" altLang="en-US" sz="2400" b="1" dirty="0">
                <a:solidFill>
                  <a:srgbClr val="1E5DF8"/>
                </a:solidFill>
                <a:latin typeface="Arial" panose="020B0604020202020204" pitchFamily="34" charset="0"/>
                <a:cs typeface="Arial" panose="020B0604020202020204" pitchFamily="34" charset="0"/>
              </a:rPr>
              <a:t>The strategy calls for increased R&amp;D for accelerator technologies: high-field superconducting magnets, high-gradient accelerating structures, plasma </a:t>
            </a:r>
            <a:r>
              <a:rPr lang="en-GB" altLang="en-US" sz="2400" b="1" dirty="0" err="1">
                <a:solidFill>
                  <a:srgbClr val="1E5DF8"/>
                </a:solidFill>
                <a:latin typeface="Arial" panose="020B0604020202020204" pitchFamily="34" charset="0"/>
                <a:cs typeface="Arial" panose="020B0604020202020204" pitchFamily="34" charset="0"/>
              </a:rPr>
              <a:t>wakefield</a:t>
            </a:r>
            <a:r>
              <a:rPr lang="en-GB" altLang="en-US" sz="2400" b="1" dirty="0">
                <a:solidFill>
                  <a:srgbClr val="1E5DF8"/>
                </a:solidFill>
                <a:latin typeface="Arial" panose="020B0604020202020204" pitchFamily="34" charset="0"/>
                <a:cs typeface="Arial" panose="020B0604020202020204" pitchFamily="34" charset="0"/>
              </a:rPr>
              <a:t>, muon colliders, etc. and investigating the technical and financial feasibility of a future hadron and </a:t>
            </a:r>
            <a:r>
              <a:rPr lang="en-GB" altLang="en-US" sz="2400" b="1" dirty="0" err="1">
                <a:solidFill>
                  <a:srgbClr val="1E5DF8"/>
                </a:solidFill>
                <a:latin typeface="Arial" panose="020B0604020202020204" pitchFamily="34" charset="0"/>
                <a:cs typeface="Arial" panose="020B0604020202020204" pitchFamily="34" charset="0"/>
              </a:rPr>
              <a:t>e</a:t>
            </a:r>
            <a:r>
              <a:rPr lang="en-GB" altLang="en-US" sz="2400" b="1" baseline="30000" dirty="0" err="1">
                <a:solidFill>
                  <a:srgbClr val="1E5DF8"/>
                </a:solidFill>
                <a:latin typeface="Arial" panose="020B0604020202020204" pitchFamily="34" charset="0"/>
                <a:cs typeface="Arial" panose="020B0604020202020204" pitchFamily="34" charset="0"/>
              </a:rPr>
              <a:t>+</a:t>
            </a:r>
            <a:r>
              <a:rPr lang="en-GB" altLang="en-US" sz="2400" b="1" dirty="0" err="1">
                <a:solidFill>
                  <a:srgbClr val="1E5DF8"/>
                </a:solidFill>
                <a:latin typeface="Arial" panose="020B0604020202020204" pitchFamily="34" charset="0"/>
                <a:cs typeface="Arial" panose="020B0604020202020204" pitchFamily="34" charset="0"/>
              </a:rPr>
              <a:t>e</a:t>
            </a:r>
            <a:r>
              <a:rPr lang="en-GB" altLang="en-US" sz="2400" b="1" baseline="30000" dirty="0">
                <a:solidFill>
                  <a:srgbClr val="1E5DF8"/>
                </a:solidFill>
                <a:latin typeface="Arial" panose="020B0604020202020204" pitchFamily="34" charset="0"/>
                <a:cs typeface="Arial" panose="020B0604020202020204" pitchFamily="34" charset="0"/>
              </a:rPr>
              <a:t>-</a:t>
            </a:r>
            <a:r>
              <a:rPr lang="en-GB" altLang="en-US" sz="2400" b="1" dirty="0">
                <a:solidFill>
                  <a:srgbClr val="1E5DF8"/>
                </a:solidFill>
                <a:latin typeface="Arial" panose="020B0604020202020204" pitchFamily="34" charset="0"/>
                <a:cs typeface="Arial" panose="020B0604020202020204" pitchFamily="34" charset="0"/>
              </a:rPr>
              <a:t> collider at CERN.</a:t>
            </a:r>
          </a:p>
          <a:p>
            <a:pPr fontAlgn="base">
              <a:spcAft>
                <a:spcPts val="1000"/>
              </a:spcAft>
            </a:pPr>
            <a:r>
              <a:rPr lang="en-GB" altLang="en-US" sz="2400" b="1" dirty="0">
                <a:solidFill>
                  <a:srgbClr val="1E5DF8"/>
                </a:solidFill>
                <a:latin typeface="Arial" panose="020B0604020202020204" pitchFamily="34" charset="0"/>
                <a:cs typeface="Arial" panose="020B0604020202020204" pitchFamily="34" charset="0"/>
              </a:rPr>
              <a:t>The International Linear Collider (ILC) in Japan is highlighted in the strategy, with a timely realisation being consistent with that strategy.</a:t>
            </a:r>
            <a:endParaRPr lang="en-GB" altLang="en-US" sz="2400" dirty="0">
              <a:solidFill>
                <a:srgbClr val="414141"/>
              </a:solidFill>
              <a:latin typeface="Arial" panose="020B0604020202020204" pitchFamily="34" charset="0"/>
              <a:cs typeface="Arial" panose="020B0604020202020204" pitchFamily="34" charset="0"/>
            </a:endParaRPr>
          </a:p>
          <a:p>
            <a:pPr marL="576000" indent="-288000" fontAlgn="base">
              <a:lnSpc>
                <a:spcPct val="110000"/>
              </a:lnSpc>
              <a:spcAft>
                <a:spcPts val="300"/>
              </a:spcAft>
              <a:buFont typeface="Arial" panose="020B0604020202020204" pitchFamily="34" charset="0"/>
              <a:buChar char="•"/>
            </a:pPr>
            <a:r>
              <a:rPr lang="en-GB" altLang="en-US" sz="2400" dirty="0">
                <a:solidFill>
                  <a:srgbClr val="414141"/>
                </a:solidFill>
                <a:latin typeface="Arial" panose="020B0604020202020204" pitchFamily="34" charset="0"/>
                <a:cs typeface="Arial" panose="020B0604020202020204" pitchFamily="34" charset="0"/>
              </a:rPr>
              <a:t>Its potential was noted in the STFC infrastructure </a:t>
            </a:r>
            <a:br>
              <a:rPr lang="en-GB" altLang="en-US" sz="2400" dirty="0">
                <a:solidFill>
                  <a:srgbClr val="414141"/>
                </a:solidFill>
                <a:latin typeface="Arial" panose="020B0604020202020204" pitchFamily="34" charset="0"/>
                <a:cs typeface="Arial" panose="020B0604020202020204" pitchFamily="34" charset="0"/>
              </a:rPr>
            </a:br>
            <a:r>
              <a:rPr lang="en-GB" altLang="en-US" sz="2400" dirty="0">
                <a:solidFill>
                  <a:srgbClr val="414141"/>
                </a:solidFill>
                <a:latin typeface="Arial" panose="020B0604020202020204" pitchFamily="34" charset="0"/>
                <a:cs typeface="Arial" panose="020B0604020202020204" pitchFamily="34" charset="0"/>
              </a:rPr>
              <a:t>prioritisation process (PPAP flagged this </a:t>
            </a:r>
            <a:r>
              <a:rPr lang="en-GB" altLang="en-US" sz="2400">
                <a:solidFill>
                  <a:srgbClr val="414141"/>
                </a:solidFill>
                <a:latin typeface="Arial" panose="020B0604020202020204" pitchFamily="34" charset="0"/>
                <a:cs typeface="Arial" panose="020B0604020202020204" pitchFamily="34" charset="0"/>
              </a:rPr>
              <a:t>as true for </a:t>
            </a:r>
            <a:r>
              <a:rPr lang="en-GB" altLang="en-US" sz="2400" dirty="0">
                <a:solidFill>
                  <a:srgbClr val="414141"/>
                </a:solidFill>
                <a:latin typeface="Arial" panose="020B0604020202020204" pitchFamily="34" charset="0"/>
                <a:cs typeface="Arial" panose="020B0604020202020204" pitchFamily="34" charset="0"/>
              </a:rPr>
              <a:t>all HE </a:t>
            </a:r>
            <a:r>
              <a:rPr lang="en-GB" altLang="en-US" sz="2400" dirty="0" err="1">
                <a:solidFill>
                  <a:srgbClr val="414141"/>
                </a:solidFill>
                <a:latin typeface="Arial" panose="020B0604020202020204" pitchFamily="34" charset="0"/>
                <a:cs typeface="Arial" panose="020B0604020202020204" pitchFamily="34" charset="0"/>
              </a:rPr>
              <a:t>e</a:t>
            </a:r>
            <a:r>
              <a:rPr lang="en-GB" altLang="en-US" sz="2400" baseline="30000" dirty="0" err="1">
                <a:solidFill>
                  <a:srgbClr val="414141"/>
                </a:solidFill>
                <a:latin typeface="Arial" panose="020B0604020202020204" pitchFamily="34" charset="0"/>
                <a:cs typeface="Arial" panose="020B0604020202020204" pitchFamily="34" charset="0"/>
              </a:rPr>
              <a:t>+</a:t>
            </a:r>
            <a:r>
              <a:rPr lang="en-GB" altLang="en-US" sz="2400" dirty="0" err="1">
                <a:solidFill>
                  <a:srgbClr val="414141"/>
                </a:solidFill>
                <a:latin typeface="Arial" panose="020B0604020202020204" pitchFamily="34" charset="0"/>
                <a:cs typeface="Arial" panose="020B0604020202020204" pitchFamily="34" charset="0"/>
              </a:rPr>
              <a:t>e</a:t>
            </a:r>
            <a:r>
              <a:rPr lang="en-GB" altLang="en-US" sz="2400" baseline="30000" dirty="0">
                <a:solidFill>
                  <a:srgbClr val="414141"/>
                </a:solidFill>
                <a:latin typeface="Arial" panose="020B0604020202020204" pitchFamily="34" charset="0"/>
                <a:cs typeface="Arial" panose="020B0604020202020204" pitchFamily="34" charset="0"/>
              </a:rPr>
              <a:t>-</a:t>
            </a:r>
            <a:r>
              <a:rPr lang="en-GB" altLang="en-US" sz="2400" dirty="0">
                <a:solidFill>
                  <a:srgbClr val="414141"/>
                </a:solidFill>
                <a:latin typeface="Arial" panose="020B0604020202020204" pitchFamily="34" charset="0"/>
                <a:cs typeface="Arial" panose="020B0604020202020204" pitchFamily="34" charset="0"/>
              </a:rPr>
              <a:t> options).</a:t>
            </a:r>
          </a:p>
          <a:p>
            <a:pPr marL="288000" fontAlgn="base">
              <a:lnSpc>
                <a:spcPct val="110000"/>
              </a:lnSpc>
              <a:spcAft>
                <a:spcPts val="300"/>
              </a:spcAft>
            </a:pPr>
            <a:r>
              <a:rPr lang="en-GB" altLang="en-US" sz="2400" b="1" dirty="0">
                <a:solidFill>
                  <a:srgbClr val="1E5DF8"/>
                </a:solidFill>
                <a:latin typeface="Arial" panose="020B0604020202020204" pitchFamily="34" charset="0"/>
                <a:cs typeface="Arial" panose="020B0604020202020204" pitchFamily="34" charset="0"/>
              </a:rPr>
              <a:t>We need to strengthen our engagement with </a:t>
            </a:r>
            <a:br>
              <a:rPr lang="en-GB" altLang="en-US" sz="2400" b="1" dirty="0">
                <a:solidFill>
                  <a:srgbClr val="1E5DF8"/>
                </a:solidFill>
                <a:latin typeface="Arial" panose="020B0604020202020204" pitchFamily="34" charset="0"/>
                <a:cs typeface="Arial" panose="020B0604020202020204" pitchFamily="34" charset="0"/>
              </a:rPr>
            </a:br>
            <a:r>
              <a:rPr lang="en-GB" altLang="en-US" sz="2400" b="1" dirty="0">
                <a:solidFill>
                  <a:srgbClr val="1E5DF8"/>
                </a:solidFill>
                <a:latin typeface="Arial" panose="020B0604020202020204" pitchFamily="34" charset="0"/>
                <a:cs typeface="Arial" panose="020B0604020202020204" pitchFamily="34" charset="0"/>
              </a:rPr>
              <a:t>early stage R&amp;D for future accelerators and </a:t>
            </a:r>
            <a:br>
              <a:rPr lang="en-GB" altLang="en-US" sz="2400" b="1" dirty="0">
                <a:solidFill>
                  <a:srgbClr val="1E5DF8"/>
                </a:solidFill>
                <a:latin typeface="Arial" panose="020B0604020202020204" pitchFamily="34" charset="0"/>
                <a:cs typeface="Arial" panose="020B0604020202020204" pitchFamily="34" charset="0"/>
              </a:rPr>
            </a:br>
            <a:r>
              <a:rPr lang="en-GB" altLang="en-US" sz="2400" b="1" dirty="0">
                <a:solidFill>
                  <a:srgbClr val="1E5DF8"/>
                </a:solidFill>
                <a:latin typeface="Arial" panose="020B0604020202020204" pitchFamily="34" charset="0"/>
                <a:cs typeface="Arial" panose="020B0604020202020204" pitchFamily="34" charset="0"/>
              </a:rPr>
              <a:t>detectors – but we have to prioritise.</a:t>
            </a:r>
          </a:p>
        </p:txBody>
      </p:sp>
      <p:pic>
        <p:nvPicPr>
          <p:cNvPr id="5" name="Picture 2">
            <a:extLst>
              <a:ext uri="{FF2B5EF4-FFF2-40B4-BE49-F238E27FC236}">
                <a16:creationId xmlns:a16="http://schemas.microsoft.com/office/drawing/2014/main" id="{F6752D1D-7515-438B-A1C0-26701D30E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4781" y="4581657"/>
            <a:ext cx="2705595" cy="18389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FF10D75-D87A-4BB2-96FE-6E06EABB598D}"/>
              </a:ext>
            </a:extLst>
          </p:cNvPr>
          <p:cNvSpPr txBox="1"/>
          <p:nvPr/>
        </p:nvSpPr>
        <p:spPr>
          <a:xfrm>
            <a:off x="8174781" y="6420616"/>
            <a:ext cx="3858441" cy="215444"/>
          </a:xfrm>
          <a:prstGeom prst="rect">
            <a:avLst/>
          </a:prstGeom>
          <a:noFill/>
        </p:spPr>
        <p:txBody>
          <a:bodyPr wrap="square" rtlCol="0">
            <a:spAutoFit/>
          </a:bodyPr>
          <a:lstStyle/>
          <a:p>
            <a:pPr fontAlgn="t"/>
            <a:r>
              <a:rPr lang="en-GB" sz="800" dirty="0">
                <a:latin typeface="Arial" panose="020B0604020202020204" pitchFamily="34" charset="0"/>
                <a:cs typeface="Arial" panose="020B0604020202020204" pitchFamily="34" charset="0"/>
              </a:rPr>
              <a:t>AWAKE helicon plasma cell R&amp;D lab</a:t>
            </a:r>
          </a:p>
        </p:txBody>
      </p:sp>
    </p:spTree>
    <p:extLst>
      <p:ext uri="{BB962C8B-B14F-4D97-AF65-F5344CB8AC3E}">
        <p14:creationId xmlns:p14="http://schemas.microsoft.com/office/powerpoint/2010/main" val="1095110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0" y="340234"/>
            <a:ext cx="11636260" cy="1384995"/>
          </a:xfrm>
          <a:prstGeom prst="rect">
            <a:avLst/>
          </a:prstGeom>
          <a:noFill/>
        </p:spPr>
        <p:txBody>
          <a:bodyPr wrap="square" rtlCol="0" anchor="t">
            <a:spAutoFit/>
          </a:bodyPr>
          <a:lstStyle/>
          <a:p>
            <a:r>
              <a:rPr lang="en-US" sz="4200" b="1" spc="-150" dirty="0">
                <a:solidFill>
                  <a:srgbClr val="2E2D62"/>
                </a:solidFill>
                <a:latin typeface="Arial" panose="020B0604020202020204" pitchFamily="34" charset="0"/>
                <a:cs typeface="Arial" panose="020B0604020202020204" pitchFamily="34" charset="0"/>
              </a:rPr>
              <a:t>Other essential scientific activities for particle physics</a:t>
            </a:r>
          </a:p>
        </p:txBody>
      </p:sp>
      <p:sp>
        <p:nvSpPr>
          <p:cNvPr id="4" name="Rectangle 3">
            <a:extLst>
              <a:ext uri="{FF2B5EF4-FFF2-40B4-BE49-F238E27FC236}">
                <a16:creationId xmlns:a16="http://schemas.microsoft.com/office/drawing/2014/main" id="{6E288275-2FA5-564F-87D1-D588139B106D}"/>
              </a:ext>
            </a:extLst>
          </p:cNvPr>
          <p:cNvSpPr/>
          <p:nvPr/>
        </p:nvSpPr>
        <p:spPr>
          <a:xfrm>
            <a:off x="522464" y="1709581"/>
            <a:ext cx="11082161" cy="4942635"/>
          </a:xfrm>
          <a:prstGeom prst="rect">
            <a:avLst/>
          </a:prstGeom>
        </p:spPr>
        <p:txBody>
          <a:bodyPr wrap="square">
            <a:spAutoFit/>
          </a:bodyPr>
          <a:lstStyle/>
          <a:p>
            <a:pPr fontAlgn="base">
              <a:spcAft>
                <a:spcPts val="1000"/>
              </a:spcAft>
            </a:pPr>
            <a:r>
              <a:rPr lang="en-GB" altLang="en-US" sz="2400" b="1" dirty="0">
                <a:solidFill>
                  <a:srgbClr val="1E5DF8"/>
                </a:solidFill>
                <a:latin typeface="Arial" panose="020B0604020202020204" pitchFamily="34" charset="0"/>
                <a:cs typeface="Arial" panose="020B0604020202020204" pitchFamily="34" charset="0"/>
              </a:rPr>
              <a:t>The strategy emphasises the importance of supporting a diverse range of experiments in Europe and beyond, having a strong theory programme, and coherence across R&amp;D activities.</a:t>
            </a:r>
            <a:endParaRPr lang="en-GB" altLang="en-US" sz="2400" dirty="0">
              <a:solidFill>
                <a:srgbClr val="414141"/>
              </a:solidFill>
              <a:latin typeface="Arial" panose="020B0604020202020204" pitchFamily="34" charset="0"/>
              <a:cs typeface="Arial" panose="020B0604020202020204" pitchFamily="34" charset="0"/>
            </a:endParaRPr>
          </a:p>
          <a:p>
            <a:pPr marL="576000" indent="-288000" fontAlgn="base">
              <a:lnSpc>
                <a:spcPct val="110000"/>
              </a:lnSpc>
              <a:spcAft>
                <a:spcPts val="300"/>
              </a:spcAft>
              <a:buFont typeface="Arial" panose="020B0604020202020204" pitchFamily="34" charset="0"/>
              <a:buChar char="•"/>
            </a:pPr>
            <a:r>
              <a:rPr lang="en-GB" altLang="en-US" sz="2000" dirty="0">
                <a:solidFill>
                  <a:srgbClr val="414141"/>
                </a:solidFill>
                <a:latin typeface="Arial" panose="020B0604020202020204" pitchFamily="34" charset="0"/>
                <a:cs typeface="Arial" panose="020B0604020202020204" pitchFamily="34" charset="0"/>
              </a:rPr>
              <a:t>The UK has maintained a broad programme in particle physics, particle astrophysics and accelerators, through consolidated grant funding and project funding.  </a:t>
            </a:r>
          </a:p>
          <a:p>
            <a:pPr marL="576000" indent="-288000" fontAlgn="base">
              <a:lnSpc>
                <a:spcPct val="110000"/>
              </a:lnSpc>
              <a:spcAft>
                <a:spcPts val="300"/>
              </a:spcAft>
              <a:buFont typeface="Arial" panose="020B0604020202020204" pitchFamily="34" charset="0"/>
              <a:buChar char="•"/>
            </a:pPr>
            <a:r>
              <a:rPr lang="en-GB" altLang="en-US" sz="2000" dirty="0">
                <a:solidFill>
                  <a:srgbClr val="414141"/>
                </a:solidFill>
                <a:latin typeface="Arial" panose="020B0604020202020204" pitchFamily="34" charset="0"/>
                <a:cs typeface="Arial" panose="020B0604020202020204" pitchFamily="34" charset="0"/>
              </a:rPr>
              <a:t>The concerns raised in the Programme Evaluations around future programme diversity have been noted by the Balance of Programme 2.  </a:t>
            </a:r>
          </a:p>
          <a:p>
            <a:pPr marL="576000" indent="-288000" fontAlgn="base">
              <a:lnSpc>
                <a:spcPct val="110000"/>
              </a:lnSpc>
              <a:spcAft>
                <a:spcPts val="300"/>
              </a:spcAft>
              <a:buFont typeface="Arial" panose="020B0604020202020204" pitchFamily="34" charset="0"/>
              <a:buChar char="•"/>
            </a:pPr>
            <a:r>
              <a:rPr lang="en-GB" altLang="en-US" sz="2000" dirty="0">
                <a:solidFill>
                  <a:srgbClr val="414141"/>
                </a:solidFill>
                <a:latin typeface="Arial" panose="020B0604020202020204" pitchFamily="34" charset="0"/>
                <a:cs typeface="Arial" panose="020B0604020202020204" pitchFamily="34" charset="0"/>
              </a:rPr>
              <a:t>STFC supports a diverse theory programme and the Institute of Particle Physics Phenomenology, and the number of PDRAs was increased in CG 2019.</a:t>
            </a:r>
          </a:p>
          <a:p>
            <a:pPr marL="576000" indent="-288000" fontAlgn="base">
              <a:lnSpc>
                <a:spcPct val="110000"/>
              </a:lnSpc>
              <a:spcAft>
                <a:spcPts val="300"/>
              </a:spcAft>
              <a:buFont typeface="Arial" panose="020B0604020202020204" pitchFamily="34" charset="0"/>
              <a:buChar char="•"/>
            </a:pPr>
            <a:r>
              <a:rPr lang="en-GB" altLang="en-US" sz="2000" dirty="0">
                <a:solidFill>
                  <a:srgbClr val="414141"/>
                </a:solidFill>
                <a:latin typeface="Arial" panose="020B0604020202020204" pitchFamily="34" charset="0"/>
                <a:cs typeface="Arial" panose="020B0604020202020204" pitchFamily="34" charset="0"/>
              </a:rPr>
              <a:t>We can do more to address the future computing challenge for the HL-LHC and beyond.</a:t>
            </a:r>
          </a:p>
          <a:p>
            <a:pPr marL="576000" indent="-288000" fontAlgn="base">
              <a:lnSpc>
                <a:spcPct val="110000"/>
              </a:lnSpc>
              <a:spcAft>
                <a:spcPts val="300"/>
              </a:spcAft>
              <a:buFont typeface="Arial" panose="020B0604020202020204" pitchFamily="34" charset="0"/>
              <a:buChar char="•"/>
            </a:pPr>
            <a:r>
              <a:rPr lang="en-GB" altLang="en-US" sz="2000" dirty="0">
                <a:solidFill>
                  <a:srgbClr val="414141"/>
                </a:solidFill>
                <a:latin typeface="Arial" panose="020B0604020202020204" pitchFamily="34" charset="0"/>
                <a:cs typeface="Arial" panose="020B0604020202020204" pitchFamily="34" charset="0"/>
              </a:rPr>
              <a:t>We can do more to engage with industry, recognising that this is important and seeking out opportunities that support engagement and knowledge transfer.</a:t>
            </a:r>
          </a:p>
          <a:p>
            <a:pPr marL="576000" indent="-288000" fontAlgn="base">
              <a:lnSpc>
                <a:spcPct val="110000"/>
              </a:lnSpc>
              <a:spcAft>
                <a:spcPts val="300"/>
              </a:spcAft>
              <a:buFont typeface="Arial" panose="020B0604020202020204" pitchFamily="34" charset="0"/>
              <a:buChar char="•"/>
            </a:pPr>
            <a:endParaRPr lang="en-GB" altLang="en-US" sz="2400" dirty="0">
              <a:solidFill>
                <a:srgbClr val="41414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954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0" y="340234"/>
            <a:ext cx="11636260" cy="738664"/>
          </a:xfrm>
          <a:prstGeom prst="rect">
            <a:avLst/>
          </a:prstGeom>
          <a:noFill/>
        </p:spPr>
        <p:txBody>
          <a:bodyPr wrap="square" rtlCol="0" anchor="t">
            <a:spAutoFit/>
          </a:bodyPr>
          <a:lstStyle/>
          <a:p>
            <a:r>
              <a:rPr lang="en-US" sz="4200" b="1" spc="-150" dirty="0">
                <a:solidFill>
                  <a:srgbClr val="2E2D62"/>
                </a:solidFill>
                <a:latin typeface="Arial" panose="020B0604020202020204" pitchFamily="34" charset="0"/>
                <a:cs typeface="Arial" panose="020B0604020202020204" pitchFamily="34" charset="0"/>
              </a:rPr>
              <a:t>Synergies with </a:t>
            </a:r>
            <a:r>
              <a:rPr lang="en-US" sz="4200" b="1" spc="-150" dirty="0" err="1">
                <a:solidFill>
                  <a:srgbClr val="2E2D62"/>
                </a:solidFill>
                <a:latin typeface="Arial" panose="020B0604020202020204" pitchFamily="34" charset="0"/>
                <a:cs typeface="Arial" panose="020B0604020202020204" pitchFamily="34" charset="0"/>
              </a:rPr>
              <a:t>neighbouring</a:t>
            </a:r>
            <a:r>
              <a:rPr lang="en-US" sz="4200" b="1" spc="-150" dirty="0">
                <a:solidFill>
                  <a:srgbClr val="2E2D62"/>
                </a:solidFill>
                <a:latin typeface="Arial" panose="020B0604020202020204" pitchFamily="34" charset="0"/>
                <a:cs typeface="Arial" panose="020B0604020202020204" pitchFamily="34" charset="0"/>
              </a:rPr>
              <a:t> fields</a:t>
            </a:r>
          </a:p>
        </p:txBody>
      </p:sp>
      <p:sp>
        <p:nvSpPr>
          <p:cNvPr id="4" name="Rectangle 3">
            <a:extLst>
              <a:ext uri="{FF2B5EF4-FFF2-40B4-BE49-F238E27FC236}">
                <a16:creationId xmlns:a16="http://schemas.microsoft.com/office/drawing/2014/main" id="{6E288275-2FA5-564F-87D1-D588139B106D}"/>
              </a:ext>
            </a:extLst>
          </p:cNvPr>
          <p:cNvSpPr/>
          <p:nvPr/>
        </p:nvSpPr>
        <p:spPr>
          <a:xfrm>
            <a:off x="522464" y="1245382"/>
            <a:ext cx="11082161" cy="3035959"/>
          </a:xfrm>
          <a:prstGeom prst="rect">
            <a:avLst/>
          </a:prstGeom>
        </p:spPr>
        <p:txBody>
          <a:bodyPr wrap="square">
            <a:spAutoFit/>
          </a:bodyPr>
          <a:lstStyle/>
          <a:p>
            <a:pPr fontAlgn="base">
              <a:spcAft>
                <a:spcPts val="1000"/>
              </a:spcAft>
            </a:pPr>
            <a:r>
              <a:rPr lang="en-GB" altLang="en-US" sz="2400" b="1" dirty="0">
                <a:solidFill>
                  <a:srgbClr val="1E5DF8"/>
                </a:solidFill>
                <a:latin typeface="Arial" panose="020B0604020202020204" pitchFamily="34" charset="0"/>
                <a:cs typeface="Arial" panose="020B0604020202020204" pitchFamily="34" charset="0"/>
              </a:rPr>
              <a:t>The strategy notes the importance of synergies between particle physics with particle astrophysics and nuclear physics.</a:t>
            </a:r>
          </a:p>
          <a:p>
            <a:pPr marL="576000" indent="-288000" fontAlgn="base">
              <a:lnSpc>
                <a:spcPct val="110000"/>
              </a:lnSpc>
              <a:spcAft>
                <a:spcPts val="300"/>
              </a:spcAft>
              <a:buFont typeface="Arial" panose="020B0604020202020204" pitchFamily="34" charset="0"/>
              <a:buChar char="•"/>
            </a:pPr>
            <a:r>
              <a:rPr lang="en-GB" altLang="en-US" sz="2400">
                <a:solidFill>
                  <a:srgbClr val="414141"/>
                </a:solidFill>
                <a:latin typeface="Arial" panose="020B0604020202020204" pitchFamily="34" charset="0"/>
                <a:cs typeface="Arial" panose="020B0604020202020204" pitchFamily="34" charset="0"/>
              </a:rPr>
              <a:t>The importance </a:t>
            </a:r>
            <a:r>
              <a:rPr lang="en-GB" altLang="en-US" sz="2400" dirty="0">
                <a:solidFill>
                  <a:srgbClr val="414141"/>
                </a:solidFill>
                <a:latin typeface="Arial" panose="020B0604020202020204" pitchFamily="34" charset="0"/>
                <a:cs typeface="Arial" panose="020B0604020202020204" pitchFamily="34" charset="0"/>
              </a:rPr>
              <a:t>of supporting PA and NP is recognised in Balance of Programme 2, including concerns around levels of funding.</a:t>
            </a:r>
          </a:p>
          <a:p>
            <a:pPr marL="576000" indent="-288000" fontAlgn="base">
              <a:lnSpc>
                <a:spcPct val="110000"/>
              </a:lnSpc>
              <a:spcAft>
                <a:spcPts val="300"/>
              </a:spcAft>
              <a:buFont typeface="Arial" panose="020B0604020202020204" pitchFamily="34" charset="0"/>
              <a:buChar char="•"/>
            </a:pPr>
            <a:r>
              <a:rPr lang="en-GB" altLang="en-US" sz="2400" dirty="0">
                <a:solidFill>
                  <a:srgbClr val="414141"/>
                </a:solidFill>
                <a:latin typeface="Arial" panose="020B0604020202020204" pitchFamily="34" charset="0"/>
                <a:cs typeface="Arial" panose="020B0604020202020204" pitchFamily="34" charset="0"/>
              </a:rPr>
              <a:t>The Electron-Ion Collider (EIC) was seen as a high priority in the STFC infrastructure prioritisation process.</a:t>
            </a:r>
          </a:p>
          <a:p>
            <a:pPr marL="576000" indent="-288000" fontAlgn="base">
              <a:lnSpc>
                <a:spcPct val="110000"/>
              </a:lnSpc>
              <a:spcAft>
                <a:spcPts val="300"/>
              </a:spcAft>
              <a:buFont typeface="Arial" panose="020B0604020202020204" pitchFamily="34" charset="0"/>
              <a:buChar char="•"/>
            </a:pPr>
            <a:endParaRPr lang="en-GB" altLang="en-US" sz="2400" dirty="0">
              <a:solidFill>
                <a:srgbClr val="41414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D3BE786-6886-4D57-AB2B-7DC2B1400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249" y="3624579"/>
            <a:ext cx="3818100" cy="2545401"/>
          </a:xfrm>
          <a:prstGeom prst="rect">
            <a:avLst/>
          </a:prstGeom>
        </p:spPr>
      </p:pic>
    </p:spTree>
    <p:extLst>
      <p:ext uri="{BB962C8B-B14F-4D97-AF65-F5344CB8AC3E}">
        <p14:creationId xmlns:p14="http://schemas.microsoft.com/office/powerpoint/2010/main" val="2319311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0" y="340234"/>
            <a:ext cx="11636260" cy="738664"/>
          </a:xfrm>
          <a:prstGeom prst="rect">
            <a:avLst/>
          </a:prstGeom>
          <a:noFill/>
        </p:spPr>
        <p:txBody>
          <a:bodyPr wrap="square" rtlCol="0" anchor="t">
            <a:spAutoFit/>
          </a:bodyPr>
          <a:lstStyle/>
          <a:p>
            <a:r>
              <a:rPr lang="en-US" sz="4200" b="1" spc="-150" dirty="0" err="1">
                <a:solidFill>
                  <a:srgbClr val="2E2D62"/>
                </a:solidFill>
                <a:latin typeface="Arial" panose="020B0604020202020204" pitchFamily="34" charset="0"/>
                <a:cs typeface="Arial" panose="020B0604020202020204" pitchFamily="34" charset="0"/>
              </a:rPr>
              <a:t>Organisational</a:t>
            </a:r>
            <a:r>
              <a:rPr lang="en-US" sz="4200" b="1" spc="-150" dirty="0">
                <a:solidFill>
                  <a:srgbClr val="2E2D62"/>
                </a:solidFill>
                <a:latin typeface="Arial" panose="020B0604020202020204" pitchFamily="34" charset="0"/>
                <a:cs typeface="Arial" panose="020B0604020202020204" pitchFamily="34" charset="0"/>
              </a:rPr>
              <a:t> issues</a:t>
            </a:r>
          </a:p>
        </p:txBody>
      </p:sp>
      <p:sp>
        <p:nvSpPr>
          <p:cNvPr id="4" name="Rectangle 3">
            <a:extLst>
              <a:ext uri="{FF2B5EF4-FFF2-40B4-BE49-F238E27FC236}">
                <a16:creationId xmlns:a16="http://schemas.microsoft.com/office/drawing/2014/main" id="{6E288275-2FA5-564F-87D1-D588139B106D}"/>
              </a:ext>
            </a:extLst>
          </p:cNvPr>
          <p:cNvSpPr/>
          <p:nvPr/>
        </p:nvSpPr>
        <p:spPr>
          <a:xfrm>
            <a:off x="522464" y="1245382"/>
            <a:ext cx="11082161" cy="4321119"/>
          </a:xfrm>
          <a:prstGeom prst="rect">
            <a:avLst/>
          </a:prstGeom>
        </p:spPr>
        <p:txBody>
          <a:bodyPr wrap="square">
            <a:spAutoFit/>
          </a:bodyPr>
          <a:lstStyle/>
          <a:p>
            <a:pPr marL="288000" fontAlgn="base">
              <a:lnSpc>
                <a:spcPct val="110000"/>
              </a:lnSpc>
              <a:spcAft>
                <a:spcPts val="300"/>
              </a:spcAft>
            </a:pPr>
            <a:r>
              <a:rPr lang="en-GB" altLang="en-US" sz="2000" dirty="0">
                <a:solidFill>
                  <a:srgbClr val="2E2D62"/>
                </a:solidFill>
                <a:latin typeface="Arial" panose="020B0604020202020204" pitchFamily="34" charset="0"/>
                <a:cs typeface="Arial" panose="020B0604020202020204" pitchFamily="34" charset="0"/>
              </a:rPr>
              <a:t>Key points</a:t>
            </a:r>
          </a:p>
          <a:p>
            <a:pPr marL="576000" indent="-288000" fontAlgn="base">
              <a:lnSpc>
                <a:spcPct val="110000"/>
              </a:lnSpc>
              <a:spcAft>
                <a:spcPts val="300"/>
              </a:spcAft>
              <a:buFont typeface="Arial" panose="020B0604020202020204" pitchFamily="34" charset="0"/>
              <a:buChar char="•"/>
            </a:pPr>
            <a:r>
              <a:rPr lang="en-GB" altLang="en-US" sz="2000" dirty="0">
                <a:solidFill>
                  <a:srgbClr val="1E5DF8"/>
                </a:solidFill>
                <a:latin typeface="Arial" panose="020B0604020202020204" pitchFamily="34" charset="0"/>
                <a:cs typeface="Arial" panose="020B0604020202020204" pitchFamily="34" charset="0"/>
              </a:rPr>
              <a:t>An ambitious next-generation collider project will require global collaboration and a long-term commitment to construction and operations by all parties. CERN should initiate discussions with potential major partners as part of the feasibility study for such a project being hosted at CERN. </a:t>
            </a:r>
          </a:p>
          <a:p>
            <a:pPr marL="576000" indent="-288000" fontAlgn="base">
              <a:lnSpc>
                <a:spcPct val="110000"/>
              </a:lnSpc>
              <a:spcAft>
                <a:spcPts val="300"/>
              </a:spcAft>
              <a:buFont typeface="Arial" panose="020B0604020202020204" pitchFamily="34" charset="0"/>
              <a:buChar char="•"/>
            </a:pPr>
            <a:r>
              <a:rPr lang="en-GB" altLang="en-US" sz="2000" dirty="0">
                <a:solidFill>
                  <a:srgbClr val="1E5DF8"/>
                </a:solidFill>
                <a:latin typeface="Arial" panose="020B0604020202020204" pitchFamily="34" charset="0"/>
                <a:cs typeface="Arial" panose="020B0604020202020204" pitchFamily="34" charset="0"/>
              </a:rPr>
              <a:t>The strategy stresses the importance of working in partnership.</a:t>
            </a:r>
          </a:p>
          <a:p>
            <a:pPr marL="576000" indent="-288000" fontAlgn="base">
              <a:lnSpc>
                <a:spcPct val="110000"/>
              </a:lnSpc>
              <a:spcAft>
                <a:spcPts val="300"/>
              </a:spcAft>
              <a:buFont typeface="Arial" panose="020B0604020202020204" pitchFamily="34" charset="0"/>
              <a:buChar char="•"/>
            </a:pPr>
            <a:r>
              <a:rPr lang="en-GB" altLang="en-US" sz="2000" dirty="0">
                <a:solidFill>
                  <a:srgbClr val="1E5DF8"/>
                </a:solidFill>
                <a:latin typeface="Arial" panose="020B0604020202020204" pitchFamily="34" charset="0"/>
                <a:cs typeface="Arial" panose="020B0604020202020204" pitchFamily="34" charset="0"/>
              </a:rPr>
              <a:t>The particle physics community and the European Commission have a strong record of collaboration and this should be further strengthened. </a:t>
            </a:r>
          </a:p>
          <a:p>
            <a:pPr marL="576000" indent="-288000" fontAlgn="base">
              <a:lnSpc>
                <a:spcPct val="110000"/>
              </a:lnSpc>
              <a:spcAft>
                <a:spcPts val="300"/>
              </a:spcAft>
              <a:buFont typeface="Arial" panose="020B0604020202020204" pitchFamily="34" charset="0"/>
              <a:buChar char="•"/>
            </a:pPr>
            <a:r>
              <a:rPr lang="en-GB" altLang="en-US" sz="2000" dirty="0">
                <a:solidFill>
                  <a:srgbClr val="1E5DF8"/>
                </a:solidFill>
                <a:latin typeface="Arial" panose="020B0604020202020204" pitchFamily="34" charset="0"/>
                <a:cs typeface="Arial" panose="020B0604020202020204" pitchFamily="34" charset="0"/>
              </a:rPr>
              <a:t>European science policy is quickly moving towards Open Science, which promotes and accelerates the sharing of scientific knowledge with the community at large. </a:t>
            </a:r>
          </a:p>
          <a:p>
            <a:pPr marL="576000" indent="-288000" fontAlgn="base">
              <a:lnSpc>
                <a:spcPct val="110000"/>
              </a:lnSpc>
              <a:spcAft>
                <a:spcPts val="300"/>
              </a:spcAft>
              <a:buFont typeface="Arial" panose="020B0604020202020204" pitchFamily="34" charset="0"/>
              <a:buChar char="•"/>
            </a:pPr>
            <a:r>
              <a:rPr lang="en-GB" altLang="en-US" sz="2000" dirty="0">
                <a:solidFill>
                  <a:srgbClr val="1E5DF8"/>
                </a:solidFill>
                <a:latin typeface="Arial" panose="020B0604020202020204" pitchFamily="34" charset="0"/>
                <a:cs typeface="Arial" panose="020B0604020202020204" pitchFamily="34" charset="0"/>
              </a:rPr>
              <a:t>The particle physics community should work with the relevant authorities to help shape the emerging consensus on Open Science to be adopted for publicly funded research.</a:t>
            </a:r>
          </a:p>
        </p:txBody>
      </p:sp>
    </p:spTree>
    <p:extLst>
      <p:ext uri="{BB962C8B-B14F-4D97-AF65-F5344CB8AC3E}">
        <p14:creationId xmlns:p14="http://schemas.microsoft.com/office/powerpoint/2010/main" val="1829481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0" y="340234"/>
            <a:ext cx="11636260" cy="738664"/>
          </a:xfrm>
          <a:prstGeom prst="rect">
            <a:avLst/>
          </a:prstGeom>
          <a:noFill/>
        </p:spPr>
        <p:txBody>
          <a:bodyPr wrap="square" rtlCol="0" anchor="t">
            <a:spAutoFit/>
          </a:bodyPr>
          <a:lstStyle/>
          <a:p>
            <a:r>
              <a:rPr lang="en-US" sz="4200" b="1" spc="-150" dirty="0">
                <a:solidFill>
                  <a:srgbClr val="2E2D62"/>
                </a:solidFill>
                <a:latin typeface="Arial" panose="020B0604020202020204" pitchFamily="34" charset="0"/>
                <a:cs typeface="Arial" panose="020B0604020202020204" pitchFamily="34" charset="0"/>
              </a:rPr>
              <a:t>Environmental and societal impact</a:t>
            </a:r>
          </a:p>
        </p:txBody>
      </p:sp>
      <p:sp>
        <p:nvSpPr>
          <p:cNvPr id="4" name="Rectangle 3">
            <a:extLst>
              <a:ext uri="{FF2B5EF4-FFF2-40B4-BE49-F238E27FC236}">
                <a16:creationId xmlns:a16="http://schemas.microsoft.com/office/drawing/2014/main" id="{6E288275-2FA5-564F-87D1-D588139B106D}"/>
              </a:ext>
            </a:extLst>
          </p:cNvPr>
          <p:cNvSpPr/>
          <p:nvPr/>
        </p:nvSpPr>
        <p:spPr>
          <a:xfrm>
            <a:off x="522464" y="1078898"/>
            <a:ext cx="11082161" cy="4021037"/>
          </a:xfrm>
          <a:prstGeom prst="rect">
            <a:avLst/>
          </a:prstGeom>
        </p:spPr>
        <p:txBody>
          <a:bodyPr wrap="square">
            <a:spAutoFit/>
          </a:bodyPr>
          <a:lstStyle/>
          <a:p>
            <a:pPr marL="288000" fontAlgn="base">
              <a:lnSpc>
                <a:spcPct val="110000"/>
              </a:lnSpc>
              <a:spcAft>
                <a:spcPts val="300"/>
              </a:spcAft>
            </a:pPr>
            <a:r>
              <a:rPr lang="en-GB" sz="2000" dirty="0">
                <a:solidFill>
                  <a:srgbClr val="2E2D62"/>
                </a:solidFill>
                <a:latin typeface="Arial" panose="020B0604020202020204" pitchFamily="34" charset="0"/>
                <a:cs typeface="Arial" panose="020B0604020202020204" pitchFamily="34" charset="0"/>
              </a:rPr>
              <a:t>Key points</a:t>
            </a:r>
          </a:p>
          <a:p>
            <a:pPr marL="576000" indent="-288000" fontAlgn="base">
              <a:lnSpc>
                <a:spcPct val="110000"/>
              </a:lnSpc>
              <a:spcAft>
                <a:spcPts val="300"/>
              </a:spcAft>
              <a:buFont typeface="Arial" panose="020B0604020202020204" pitchFamily="34" charset="0"/>
              <a:buChar char="•"/>
            </a:pPr>
            <a:r>
              <a:rPr lang="en-GB" sz="2000" dirty="0">
                <a:solidFill>
                  <a:srgbClr val="1E5DF8"/>
                </a:solidFill>
                <a:latin typeface="Arial" panose="020B0604020202020204" pitchFamily="34" charset="0"/>
                <a:cs typeface="Arial" panose="020B0604020202020204" pitchFamily="34" charset="0"/>
              </a:rPr>
              <a:t>The energy efficiency of present and future accelerators, and of computing facilities, is and should remain an area requiring constant attention. </a:t>
            </a:r>
          </a:p>
          <a:p>
            <a:pPr marL="576000" indent="-288000" fontAlgn="base">
              <a:lnSpc>
                <a:spcPct val="110000"/>
              </a:lnSpc>
              <a:spcAft>
                <a:spcPts val="300"/>
              </a:spcAft>
              <a:buFont typeface="Arial" panose="020B0604020202020204" pitchFamily="34" charset="0"/>
              <a:buChar char="•"/>
            </a:pPr>
            <a:r>
              <a:rPr lang="en-GB" sz="2000" dirty="0">
                <a:solidFill>
                  <a:srgbClr val="1E5DF8"/>
                </a:solidFill>
                <a:latin typeface="Arial" panose="020B0604020202020204" pitchFamily="34" charset="0"/>
                <a:cs typeface="Arial" panose="020B0604020202020204" pitchFamily="34" charset="0"/>
              </a:rPr>
              <a:t>Travel represents an environmental challenge, due to the international nature of the field. </a:t>
            </a:r>
            <a:endParaRPr lang="en-GB" altLang="en-US" sz="2000" dirty="0">
              <a:solidFill>
                <a:srgbClr val="1E5DF8"/>
              </a:solidFill>
              <a:latin typeface="Arial" panose="020B0604020202020204" pitchFamily="34" charset="0"/>
              <a:cs typeface="Arial" panose="020B0604020202020204" pitchFamily="34" charset="0"/>
            </a:endParaRPr>
          </a:p>
          <a:p>
            <a:pPr marL="576000" indent="-288000" fontAlgn="base">
              <a:lnSpc>
                <a:spcPct val="110000"/>
              </a:lnSpc>
              <a:spcAft>
                <a:spcPts val="300"/>
              </a:spcAft>
              <a:buFont typeface="Arial" panose="020B0604020202020204" pitchFamily="34" charset="0"/>
              <a:buChar char="•"/>
            </a:pPr>
            <a:r>
              <a:rPr lang="en-GB" altLang="en-US" sz="2000" dirty="0">
                <a:solidFill>
                  <a:srgbClr val="1E5DF8"/>
                </a:solidFill>
                <a:latin typeface="Arial" panose="020B0604020202020204" pitchFamily="34" charset="0"/>
                <a:cs typeface="Arial" panose="020B0604020202020204" pitchFamily="34" charset="0"/>
              </a:rPr>
              <a:t>Education and training are crucial for the needs of the field and of society at large.  Ensure support for early career researchers and to recognise individuals developing and maintaining experiments, computing and software. </a:t>
            </a:r>
          </a:p>
          <a:p>
            <a:pPr marL="576000" indent="-288000" fontAlgn="base">
              <a:lnSpc>
                <a:spcPct val="110000"/>
              </a:lnSpc>
              <a:spcAft>
                <a:spcPts val="300"/>
              </a:spcAft>
              <a:buFont typeface="Arial" panose="020B0604020202020204" pitchFamily="34" charset="0"/>
              <a:buChar char="•"/>
            </a:pPr>
            <a:r>
              <a:rPr lang="en-GB" altLang="en-US" sz="2000" dirty="0">
                <a:solidFill>
                  <a:srgbClr val="1E5DF8"/>
                </a:solidFill>
                <a:latin typeface="Arial" panose="020B0604020202020204" pitchFamily="34" charset="0"/>
                <a:cs typeface="Arial" panose="020B0604020202020204" pitchFamily="34" charset="0"/>
              </a:rPr>
              <a:t>Ensure the principles of equality, diversity and inclusion are at the heart of all activities. </a:t>
            </a:r>
          </a:p>
          <a:p>
            <a:pPr marL="576000" indent="-288000" fontAlgn="base">
              <a:lnSpc>
                <a:spcPct val="110000"/>
              </a:lnSpc>
              <a:spcAft>
                <a:spcPts val="300"/>
              </a:spcAft>
              <a:buFont typeface="Arial" panose="020B0604020202020204" pitchFamily="34" charset="0"/>
              <a:buChar char="•"/>
            </a:pPr>
            <a:r>
              <a:rPr lang="en-GB" sz="2000" dirty="0">
                <a:solidFill>
                  <a:srgbClr val="1E5DF8"/>
                </a:solidFill>
                <a:latin typeface="Arial" panose="020B0604020202020204" pitchFamily="34" charset="0"/>
                <a:cs typeface="Arial" panose="020B0604020202020204" pitchFamily="34" charset="0"/>
              </a:rPr>
              <a:t>Promote knowledge transfer and engage with industry.</a:t>
            </a:r>
          </a:p>
          <a:p>
            <a:pPr marL="576000" indent="-288000" fontAlgn="base">
              <a:lnSpc>
                <a:spcPct val="110000"/>
              </a:lnSpc>
              <a:spcAft>
                <a:spcPts val="300"/>
              </a:spcAft>
              <a:buFont typeface="Arial" panose="020B0604020202020204" pitchFamily="34" charset="0"/>
              <a:buChar char="•"/>
            </a:pPr>
            <a:r>
              <a:rPr lang="en-GB" altLang="en-US" sz="2000" dirty="0">
                <a:solidFill>
                  <a:srgbClr val="1E5DF8"/>
                </a:solidFill>
                <a:latin typeface="Arial" panose="020B0604020202020204" pitchFamily="34" charset="0"/>
                <a:cs typeface="Arial" panose="020B0604020202020204" pitchFamily="34" charset="0"/>
              </a:rPr>
              <a:t>Public engagement, education and communication in particle physics should continue to be recognised as important components of the scientific activity and receive adequate support.</a:t>
            </a:r>
          </a:p>
        </p:txBody>
      </p:sp>
    </p:spTree>
    <p:extLst>
      <p:ext uri="{BB962C8B-B14F-4D97-AF65-F5344CB8AC3E}">
        <p14:creationId xmlns:p14="http://schemas.microsoft.com/office/powerpoint/2010/main" val="366829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288275-2FA5-564F-87D1-D588139B106D}"/>
              </a:ext>
            </a:extLst>
          </p:cNvPr>
          <p:cNvSpPr/>
          <p:nvPr/>
        </p:nvSpPr>
        <p:spPr>
          <a:xfrm>
            <a:off x="522464" y="1245382"/>
            <a:ext cx="11082161" cy="3832588"/>
          </a:xfrm>
          <a:prstGeom prst="rect">
            <a:avLst/>
          </a:prstGeom>
        </p:spPr>
        <p:txBody>
          <a:bodyPr wrap="square">
            <a:spAutoFit/>
          </a:bodyPr>
          <a:lstStyle/>
          <a:p>
            <a:pPr marL="745200" indent="-457200" fontAlgn="base">
              <a:lnSpc>
                <a:spcPct val="110000"/>
              </a:lnSpc>
              <a:spcAft>
                <a:spcPts val="300"/>
              </a:spcAft>
              <a:buFont typeface="Arial" panose="020B0604020202020204" pitchFamily="34" charset="0"/>
              <a:buChar char="•"/>
            </a:pPr>
            <a:r>
              <a:rPr lang="en-GB" altLang="en-US" sz="2400" dirty="0">
                <a:solidFill>
                  <a:srgbClr val="414141"/>
                </a:solidFill>
                <a:latin typeface="Arial" panose="020B0604020202020204" pitchFamily="34" charset="0"/>
                <a:cs typeface="Arial" panose="020B0604020202020204" pitchFamily="34" charset="0"/>
              </a:rPr>
              <a:t>Please set your microphone to mute as default.</a:t>
            </a:r>
          </a:p>
          <a:p>
            <a:pPr marL="745200" indent="-457200" fontAlgn="base">
              <a:lnSpc>
                <a:spcPct val="110000"/>
              </a:lnSpc>
              <a:spcAft>
                <a:spcPts val="300"/>
              </a:spcAft>
              <a:buFont typeface="Arial" panose="020B0604020202020204" pitchFamily="34" charset="0"/>
              <a:buChar char="•"/>
            </a:pPr>
            <a:r>
              <a:rPr lang="en-GB" altLang="en-US" sz="2400" dirty="0">
                <a:solidFill>
                  <a:srgbClr val="414141"/>
                </a:solidFill>
                <a:latin typeface="Arial" panose="020B0604020202020204" pitchFamily="34" charset="0"/>
                <a:cs typeface="Arial" panose="020B0604020202020204" pitchFamily="34" charset="0"/>
              </a:rPr>
              <a:t>Use the ‘raise hand’ and chat functions during the breakout sessions to make comments/contributions/ask questions.  </a:t>
            </a:r>
          </a:p>
          <a:p>
            <a:pPr marL="745200" indent="-457200" fontAlgn="base">
              <a:lnSpc>
                <a:spcPct val="110000"/>
              </a:lnSpc>
              <a:spcAft>
                <a:spcPts val="300"/>
              </a:spcAft>
              <a:buFont typeface="Arial" panose="020B0604020202020204" pitchFamily="34" charset="0"/>
              <a:buChar char="•"/>
            </a:pPr>
            <a:r>
              <a:rPr lang="en-GB" altLang="en-US" sz="2400" dirty="0">
                <a:solidFill>
                  <a:srgbClr val="414141"/>
                </a:solidFill>
                <a:latin typeface="Arial" panose="020B0604020202020204" pitchFamily="34" charset="0"/>
                <a:cs typeface="Arial" panose="020B0604020202020204" pitchFamily="34" charset="0"/>
              </a:rPr>
              <a:t>Try to make your comments as concise as possible – we are large in number and short on time! </a:t>
            </a:r>
            <a:r>
              <a:rPr lang="en-GB" altLang="en-US" sz="2400" dirty="0">
                <a:solidFill>
                  <a:srgbClr val="414141"/>
                </a:solidFill>
                <a:latin typeface="Arial" panose="020B0604020202020204" pitchFamily="34" charset="0"/>
                <a:cs typeface="Arial" panose="020B0604020202020204" pitchFamily="34" charset="0"/>
                <a:sym typeface="Wingdings" panose="05000000000000000000" pitchFamily="2" charset="2"/>
              </a:rPr>
              <a:t> </a:t>
            </a:r>
          </a:p>
          <a:p>
            <a:pPr marL="745200" indent="-457200" fontAlgn="base">
              <a:lnSpc>
                <a:spcPct val="110000"/>
              </a:lnSpc>
              <a:spcAft>
                <a:spcPts val="300"/>
              </a:spcAft>
              <a:buFont typeface="Arial" panose="020B0604020202020204" pitchFamily="34" charset="0"/>
              <a:buChar char="•"/>
            </a:pPr>
            <a:r>
              <a:rPr lang="en-GB" altLang="en-US" sz="2400" dirty="0">
                <a:solidFill>
                  <a:srgbClr val="414141"/>
                </a:solidFill>
                <a:latin typeface="Arial" panose="020B0604020202020204" pitchFamily="34" charset="0"/>
                <a:cs typeface="Arial" panose="020B0604020202020204" pitchFamily="34" charset="0"/>
                <a:sym typeface="Wingdings" panose="05000000000000000000" pitchFamily="2" charset="2"/>
              </a:rPr>
              <a:t>There is limited capacity to answer questions in the plenary sessions owing to the number of people in the meeting, so please use the chat function to ask questions and we will endeavour to pick these up in real time or answer them after the meeting.</a:t>
            </a:r>
            <a:endParaRPr lang="en-GB" altLang="en-US" sz="2400" dirty="0">
              <a:solidFill>
                <a:srgbClr val="41414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4E3925D-711A-4761-A976-29C2EC265418}"/>
              </a:ext>
            </a:extLst>
          </p:cNvPr>
          <p:cNvSpPr txBox="1"/>
          <p:nvPr/>
        </p:nvSpPr>
        <p:spPr>
          <a:xfrm>
            <a:off x="403340" y="340234"/>
            <a:ext cx="11636260" cy="738664"/>
          </a:xfrm>
          <a:prstGeom prst="rect">
            <a:avLst/>
          </a:prstGeom>
          <a:noFill/>
        </p:spPr>
        <p:txBody>
          <a:bodyPr wrap="square" rtlCol="0" anchor="t">
            <a:spAutoFit/>
          </a:bodyPr>
          <a:lstStyle/>
          <a:p>
            <a:r>
              <a:rPr lang="en-GB" sz="4200" b="1" spc="-150" dirty="0">
                <a:solidFill>
                  <a:srgbClr val="2E2D62"/>
                </a:solidFill>
                <a:latin typeface="Arial" panose="020B0604020202020204" pitchFamily="34" charset="0"/>
                <a:cs typeface="Arial" panose="020B0604020202020204" pitchFamily="34" charset="0"/>
              </a:rPr>
              <a:t>Zoom Etiquette</a:t>
            </a:r>
            <a:endParaRPr lang="en-US" sz="4200" b="1" spc="-150" dirty="0">
              <a:solidFill>
                <a:srgbClr val="2E2D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5104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288275-2FA5-564F-87D1-D588139B106D}"/>
              </a:ext>
            </a:extLst>
          </p:cNvPr>
          <p:cNvSpPr/>
          <p:nvPr/>
        </p:nvSpPr>
        <p:spPr>
          <a:xfrm>
            <a:off x="522464" y="1245382"/>
            <a:ext cx="11082161" cy="4636975"/>
          </a:xfrm>
          <a:prstGeom prst="rect">
            <a:avLst/>
          </a:prstGeom>
        </p:spPr>
        <p:txBody>
          <a:bodyPr wrap="square">
            <a:spAutoFit/>
          </a:bodyPr>
          <a:lstStyle/>
          <a:p>
            <a:pPr marL="630900" indent="-342900" fontAlgn="base">
              <a:lnSpc>
                <a:spcPct val="110000"/>
              </a:lnSpc>
              <a:spcAft>
                <a:spcPts val="300"/>
              </a:spcAft>
              <a:buFont typeface="Arial" panose="020B0604020202020204" pitchFamily="34" charset="0"/>
              <a:buChar char="•"/>
            </a:pPr>
            <a:r>
              <a:rPr lang="en-GB" altLang="en-US" sz="2200" dirty="0">
                <a:solidFill>
                  <a:srgbClr val="414141"/>
                </a:solidFill>
                <a:latin typeface="Arial" panose="020B0604020202020204" pitchFamily="34" charset="0"/>
                <a:cs typeface="Arial" panose="020B0604020202020204" pitchFamily="34" charset="0"/>
              </a:rPr>
              <a:t>In 2020 STFC introduced a new panel application process, that is more transparent and consistent with the principles of equality, diversity and inclusion. </a:t>
            </a:r>
          </a:p>
          <a:p>
            <a:pPr marL="630900" indent="-342900" fontAlgn="base">
              <a:lnSpc>
                <a:spcPct val="110000"/>
              </a:lnSpc>
              <a:spcAft>
                <a:spcPts val="300"/>
              </a:spcAft>
              <a:buFont typeface="Arial" panose="020B0604020202020204" pitchFamily="34" charset="0"/>
              <a:buChar char="•"/>
            </a:pPr>
            <a:r>
              <a:rPr lang="en-GB" altLang="en-US" sz="2200" dirty="0">
                <a:solidFill>
                  <a:srgbClr val="414141"/>
                </a:solidFill>
                <a:latin typeface="Arial" panose="020B0604020202020204" pitchFamily="34" charset="0"/>
                <a:cs typeface="Arial" panose="020B0604020202020204" pitchFamily="34" charset="0"/>
              </a:rPr>
              <a:t>Good applications were received for the PPAP, but numbers were still small.</a:t>
            </a:r>
          </a:p>
          <a:p>
            <a:pPr marL="630900" indent="-342900" fontAlgn="base">
              <a:lnSpc>
                <a:spcPct val="110000"/>
              </a:lnSpc>
              <a:spcAft>
                <a:spcPts val="300"/>
              </a:spcAft>
              <a:buFont typeface="Arial" panose="020B0604020202020204" pitchFamily="34" charset="0"/>
              <a:buChar char="•"/>
            </a:pPr>
            <a:r>
              <a:rPr lang="en-GB" altLang="en-US" sz="2200" dirty="0">
                <a:solidFill>
                  <a:srgbClr val="414141"/>
                </a:solidFill>
                <a:latin typeface="Arial" panose="020B0604020202020204" pitchFamily="34" charset="0"/>
                <a:cs typeface="Arial" panose="020B0604020202020204" pitchFamily="34" charset="0"/>
              </a:rPr>
              <a:t>The community are encouraged to apply to future rounds. </a:t>
            </a:r>
          </a:p>
          <a:p>
            <a:pPr marL="630900" indent="-342900" fontAlgn="base">
              <a:lnSpc>
                <a:spcPct val="110000"/>
              </a:lnSpc>
              <a:spcAft>
                <a:spcPts val="300"/>
              </a:spcAft>
              <a:buFont typeface="Arial" panose="020B0604020202020204" pitchFamily="34" charset="0"/>
              <a:buChar char="•"/>
            </a:pPr>
            <a:endParaRPr lang="en-GB" altLang="en-US" sz="1000" dirty="0">
              <a:solidFill>
                <a:srgbClr val="414141"/>
              </a:solidFill>
              <a:latin typeface="Arial" panose="020B0604020202020204" pitchFamily="34" charset="0"/>
              <a:cs typeface="Arial" panose="020B0604020202020204" pitchFamily="34" charset="0"/>
            </a:endParaRPr>
          </a:p>
          <a:p>
            <a:pPr marL="630900" indent="-342900" fontAlgn="base">
              <a:lnSpc>
                <a:spcPct val="110000"/>
              </a:lnSpc>
              <a:spcAft>
                <a:spcPts val="300"/>
              </a:spcAft>
              <a:buFont typeface="Arial" panose="020B0604020202020204" pitchFamily="34" charset="0"/>
              <a:buChar char="•"/>
            </a:pPr>
            <a:r>
              <a:rPr lang="en-GB" altLang="en-US" sz="2200" dirty="0">
                <a:solidFill>
                  <a:srgbClr val="414141"/>
                </a:solidFill>
                <a:latin typeface="Arial" panose="020B0604020202020204" pitchFamily="34" charset="0"/>
                <a:cs typeface="Arial" panose="020B0604020202020204" pitchFamily="34" charset="0"/>
              </a:rPr>
              <a:t>We thank the outgoing PPAP members: Joanne Cole, Pawel Majewski, and Matthew Malek</a:t>
            </a:r>
          </a:p>
          <a:p>
            <a:pPr marL="630900" indent="-342900" fontAlgn="base">
              <a:lnSpc>
                <a:spcPct val="110000"/>
              </a:lnSpc>
              <a:spcAft>
                <a:spcPts val="300"/>
              </a:spcAft>
              <a:buFont typeface="Arial" panose="020B0604020202020204" pitchFamily="34" charset="0"/>
              <a:buChar char="•"/>
            </a:pPr>
            <a:r>
              <a:rPr lang="en-GB" altLang="en-US" sz="2200" dirty="0">
                <a:solidFill>
                  <a:srgbClr val="414141"/>
                </a:solidFill>
                <a:latin typeface="Arial" panose="020B0604020202020204" pitchFamily="34" charset="0"/>
                <a:cs typeface="Arial" panose="020B0604020202020204" pitchFamily="34" charset="0"/>
              </a:rPr>
              <a:t>We welcome three new PPAP members: Adrian Bevan, Monica D’Onofrio, and Ruben </a:t>
            </a:r>
            <a:r>
              <a:rPr lang="en-GB" altLang="en-US" sz="2200" dirty="0" err="1">
                <a:solidFill>
                  <a:srgbClr val="414141"/>
                </a:solidFill>
                <a:latin typeface="Arial" panose="020B0604020202020204" pitchFamily="34" charset="0"/>
                <a:cs typeface="Arial" panose="020B0604020202020204" pitchFamily="34" charset="0"/>
              </a:rPr>
              <a:t>Saakyan</a:t>
            </a:r>
            <a:r>
              <a:rPr lang="en-GB" altLang="en-US" sz="2200" dirty="0">
                <a:solidFill>
                  <a:srgbClr val="414141"/>
                </a:solidFill>
                <a:latin typeface="Arial" panose="020B0604020202020204" pitchFamily="34" charset="0"/>
                <a:cs typeface="Arial" panose="020B0604020202020204" pitchFamily="34" charset="0"/>
              </a:rPr>
              <a:t>; </a:t>
            </a:r>
            <a:r>
              <a:rPr lang="en-GB" altLang="en-US" sz="2200" dirty="0">
                <a:solidFill>
                  <a:srgbClr val="1E5DF8"/>
                </a:solidFill>
                <a:latin typeface="Arial" panose="020B0604020202020204" pitchFamily="34" charset="0"/>
                <a:cs typeface="Arial" panose="020B0604020202020204" pitchFamily="34" charset="0"/>
              </a:rPr>
              <a:t>new addition, Kim Palladino</a:t>
            </a:r>
          </a:p>
          <a:p>
            <a:pPr marL="630900" indent="-342900" fontAlgn="base">
              <a:lnSpc>
                <a:spcPct val="110000"/>
              </a:lnSpc>
              <a:spcAft>
                <a:spcPts val="300"/>
              </a:spcAft>
              <a:buFont typeface="Arial" panose="020B0604020202020204" pitchFamily="34" charset="0"/>
              <a:buChar char="•"/>
            </a:pPr>
            <a:r>
              <a:rPr lang="en-GB" altLang="en-US" sz="2200" dirty="0">
                <a:solidFill>
                  <a:srgbClr val="414141"/>
                </a:solidFill>
                <a:latin typeface="Arial" panose="020B0604020202020204" pitchFamily="34" charset="0"/>
                <a:cs typeface="Arial" panose="020B0604020202020204" pitchFamily="34" charset="0"/>
              </a:rPr>
              <a:t>Reminder: Matthew Needham will be the new chair of the PPAP from the Spring</a:t>
            </a:r>
          </a:p>
          <a:p>
            <a:pPr marL="630900" indent="-342900" fontAlgn="base">
              <a:lnSpc>
                <a:spcPct val="110000"/>
              </a:lnSpc>
              <a:spcAft>
                <a:spcPts val="300"/>
              </a:spcAft>
              <a:buFont typeface="Arial" panose="020B0604020202020204" pitchFamily="34" charset="0"/>
              <a:buChar char="•"/>
            </a:pPr>
            <a:r>
              <a:rPr lang="en-GB" altLang="en-US" sz="2200" dirty="0">
                <a:solidFill>
                  <a:srgbClr val="414141"/>
                </a:solidFill>
                <a:latin typeface="Arial" panose="020B0604020202020204" pitchFamily="34" charset="0"/>
                <a:cs typeface="Arial" panose="020B0604020202020204" pitchFamily="34" charset="0"/>
              </a:rPr>
              <a:t>Roger Jones will continue to support the panel to  produce to its new roadmap</a:t>
            </a:r>
          </a:p>
          <a:p>
            <a:pPr marL="288000" fontAlgn="base">
              <a:lnSpc>
                <a:spcPct val="110000"/>
              </a:lnSpc>
              <a:spcAft>
                <a:spcPts val="300"/>
              </a:spcAft>
            </a:pPr>
            <a:endParaRPr lang="en-GB" altLang="en-US" sz="2200" dirty="0">
              <a:solidFill>
                <a:srgbClr val="1E5DF8"/>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4E3925D-711A-4761-A976-29C2EC265418}"/>
              </a:ext>
            </a:extLst>
          </p:cNvPr>
          <p:cNvSpPr txBox="1"/>
          <p:nvPr/>
        </p:nvSpPr>
        <p:spPr>
          <a:xfrm>
            <a:off x="403340" y="340234"/>
            <a:ext cx="11636260" cy="738664"/>
          </a:xfrm>
          <a:prstGeom prst="rect">
            <a:avLst/>
          </a:prstGeom>
          <a:noFill/>
        </p:spPr>
        <p:txBody>
          <a:bodyPr wrap="square" rtlCol="0" anchor="t">
            <a:spAutoFit/>
          </a:bodyPr>
          <a:lstStyle/>
          <a:p>
            <a:r>
              <a:rPr lang="en-GB" sz="4200" b="1" spc="-150" dirty="0">
                <a:solidFill>
                  <a:srgbClr val="2E2D62"/>
                </a:solidFill>
                <a:latin typeface="Arial" panose="020B0604020202020204" pitchFamily="34" charset="0"/>
                <a:cs typeface="Arial" panose="020B0604020202020204" pitchFamily="34" charset="0"/>
              </a:rPr>
              <a:t>PPAP membership</a:t>
            </a:r>
            <a:endParaRPr lang="en-US" sz="4200" b="1" spc="-150" dirty="0">
              <a:solidFill>
                <a:srgbClr val="2E2D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153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288275-2FA5-564F-87D1-D588139B106D}"/>
              </a:ext>
            </a:extLst>
          </p:cNvPr>
          <p:cNvSpPr/>
          <p:nvPr/>
        </p:nvSpPr>
        <p:spPr>
          <a:xfrm>
            <a:off x="522464" y="1245382"/>
            <a:ext cx="11082161" cy="5668475"/>
          </a:xfrm>
          <a:prstGeom prst="rect">
            <a:avLst/>
          </a:prstGeom>
        </p:spPr>
        <p:txBody>
          <a:bodyPr wrap="square">
            <a:spAutoFit/>
          </a:bodyPr>
          <a:lstStyle/>
          <a:p>
            <a:pPr marL="745200" indent="-457200" fontAlgn="base">
              <a:lnSpc>
                <a:spcPct val="110000"/>
              </a:lnSpc>
              <a:spcAft>
                <a:spcPts val="300"/>
              </a:spcAft>
              <a:buFont typeface="Arial" panose="020B0604020202020204" pitchFamily="34" charset="0"/>
              <a:buChar char="•"/>
            </a:pPr>
            <a:r>
              <a:rPr lang="en-GB" altLang="en-US" sz="2000" dirty="0">
                <a:solidFill>
                  <a:srgbClr val="414141"/>
                </a:solidFill>
                <a:latin typeface="Arial" panose="020B0604020202020204" pitchFamily="34" charset="0"/>
                <a:cs typeface="Arial" panose="020B0604020202020204" pitchFamily="34" charset="0"/>
              </a:rPr>
              <a:t>PPAP has been asked to provide a new Particle Physics roadmap in response to the ESPPU.</a:t>
            </a:r>
          </a:p>
          <a:p>
            <a:pPr marL="745200" indent="-457200" fontAlgn="base">
              <a:lnSpc>
                <a:spcPct val="110000"/>
              </a:lnSpc>
              <a:spcAft>
                <a:spcPts val="300"/>
              </a:spcAft>
              <a:buFont typeface="Arial" panose="020B0604020202020204" pitchFamily="34" charset="0"/>
              <a:buChar char="•"/>
            </a:pPr>
            <a:r>
              <a:rPr lang="en-GB" altLang="en-US" sz="2000" dirty="0">
                <a:solidFill>
                  <a:srgbClr val="414141"/>
                </a:solidFill>
                <a:latin typeface="Arial" panose="020B0604020202020204" pitchFamily="34" charset="0"/>
                <a:cs typeface="Arial" panose="020B0604020202020204" pitchFamily="34" charset="0"/>
              </a:rPr>
              <a:t>Establish UK position following the ESPPU to input into other exercises going on in Europe through ECFA and LDG, and worldwide.</a:t>
            </a:r>
          </a:p>
          <a:p>
            <a:pPr marL="745200" indent="-457200" fontAlgn="base">
              <a:lnSpc>
                <a:spcPct val="110000"/>
              </a:lnSpc>
              <a:spcAft>
                <a:spcPts val="300"/>
              </a:spcAft>
              <a:buFont typeface="Arial" panose="020B0604020202020204" pitchFamily="34" charset="0"/>
              <a:buChar char="•"/>
            </a:pPr>
            <a:r>
              <a:rPr lang="en-GB" altLang="en-US" sz="2000" b="1" dirty="0">
                <a:solidFill>
                  <a:srgbClr val="1E5DF8"/>
                </a:solidFill>
                <a:latin typeface="Arial" panose="020B0604020202020204" pitchFamily="34" charset="0"/>
                <a:cs typeface="Arial" panose="020B0604020202020204" pitchFamily="34" charset="0"/>
              </a:rPr>
              <a:t>PPAP Roadmap timeline</a:t>
            </a:r>
            <a:r>
              <a:rPr lang="en-GB" altLang="en-US" sz="2000" dirty="0">
                <a:solidFill>
                  <a:srgbClr val="414141"/>
                </a:solidFill>
                <a:latin typeface="Arial" panose="020B0604020202020204" pitchFamily="34" charset="0"/>
                <a:cs typeface="Arial" panose="020B0604020202020204" pitchFamily="34" charset="0"/>
              </a:rPr>
              <a:t>:</a:t>
            </a:r>
          </a:p>
          <a:p>
            <a:pPr marL="1088100" lvl="1" indent="-342900" fontAlgn="base">
              <a:lnSpc>
                <a:spcPct val="110000"/>
              </a:lnSpc>
              <a:spcAft>
                <a:spcPts val="300"/>
              </a:spcAft>
              <a:buFont typeface="Arial" panose="020B0604020202020204" pitchFamily="34" charset="0"/>
              <a:buChar char="•"/>
            </a:pPr>
            <a:r>
              <a:rPr lang="en-GB" altLang="en-US" sz="2000" dirty="0">
                <a:solidFill>
                  <a:srgbClr val="414141"/>
                </a:solidFill>
                <a:latin typeface="Arial" panose="020B0604020202020204" pitchFamily="34" charset="0"/>
                <a:cs typeface="Arial" panose="020B0604020202020204" pitchFamily="34" charset="0"/>
              </a:rPr>
              <a:t>28 September – community meeting</a:t>
            </a:r>
          </a:p>
          <a:p>
            <a:pPr marL="1545300" lvl="2" indent="-342900" fontAlgn="base">
              <a:lnSpc>
                <a:spcPct val="110000"/>
              </a:lnSpc>
              <a:spcAft>
                <a:spcPts val="300"/>
              </a:spcAft>
              <a:buFont typeface="Arial" panose="020B0604020202020204" pitchFamily="34" charset="0"/>
              <a:buChar char="•"/>
            </a:pPr>
            <a:r>
              <a:rPr lang="en-GB" altLang="en-US" sz="2000" i="1" dirty="0">
                <a:solidFill>
                  <a:srgbClr val="414141"/>
                </a:solidFill>
                <a:latin typeface="Arial" panose="020B0604020202020204" pitchFamily="34" charset="0"/>
                <a:cs typeface="Arial" panose="020B0604020202020204" pitchFamily="34" charset="0"/>
              </a:rPr>
              <a:t>Slides from that meeting for summary of  ESPPU update addition slides here</a:t>
            </a:r>
          </a:p>
          <a:p>
            <a:pPr marL="1088100" lvl="1" indent="-342900" fontAlgn="base">
              <a:lnSpc>
                <a:spcPct val="110000"/>
              </a:lnSpc>
              <a:spcAft>
                <a:spcPts val="300"/>
              </a:spcAft>
              <a:buFont typeface="Arial" panose="020B0604020202020204" pitchFamily="34" charset="0"/>
              <a:buChar char="•"/>
            </a:pPr>
            <a:r>
              <a:rPr lang="en-GB" altLang="en-US" sz="2000" dirty="0">
                <a:solidFill>
                  <a:srgbClr val="414141"/>
                </a:solidFill>
                <a:latin typeface="Arial" panose="020B0604020202020204" pitchFamily="34" charset="0"/>
                <a:cs typeface="Arial" panose="020B0604020202020204" pitchFamily="34" charset="0"/>
              </a:rPr>
              <a:t>November –current experiment update meeting</a:t>
            </a:r>
          </a:p>
          <a:p>
            <a:pPr marL="1545300" lvl="2" indent="-342900" fontAlgn="base">
              <a:lnSpc>
                <a:spcPct val="110000"/>
              </a:lnSpc>
              <a:spcAft>
                <a:spcPts val="300"/>
              </a:spcAft>
              <a:buFont typeface="Arial" panose="020B0604020202020204" pitchFamily="34" charset="0"/>
              <a:buChar char="•"/>
            </a:pPr>
            <a:r>
              <a:rPr lang="en-GB" altLang="en-US" sz="2000" i="1" dirty="0">
                <a:solidFill>
                  <a:srgbClr val="414141"/>
                </a:solidFill>
                <a:latin typeface="Arial" panose="020B0604020202020204" pitchFamily="34" charset="0"/>
                <a:cs typeface="Arial" panose="020B0604020202020204" pitchFamily="34" charset="0"/>
              </a:rPr>
              <a:t>This is the current meeting, 20</a:t>
            </a:r>
            <a:r>
              <a:rPr lang="en-GB" altLang="en-US" sz="2000" i="1" baseline="30000" dirty="0">
                <a:solidFill>
                  <a:srgbClr val="414141"/>
                </a:solidFill>
                <a:latin typeface="Arial" panose="020B0604020202020204" pitchFamily="34" charset="0"/>
                <a:cs typeface="Arial" panose="020B0604020202020204" pitchFamily="34" charset="0"/>
              </a:rPr>
              <a:t>th</a:t>
            </a:r>
            <a:r>
              <a:rPr lang="en-GB" altLang="en-US" sz="2000" i="1" dirty="0">
                <a:solidFill>
                  <a:srgbClr val="414141"/>
                </a:solidFill>
                <a:latin typeface="Arial" panose="020B0604020202020204" pitchFamily="34" charset="0"/>
                <a:cs typeface="Arial" panose="020B0604020202020204" pitchFamily="34" charset="0"/>
              </a:rPr>
              <a:t> November</a:t>
            </a:r>
          </a:p>
          <a:p>
            <a:pPr marL="1088100" lvl="1" indent="-342900" fontAlgn="base">
              <a:lnSpc>
                <a:spcPct val="110000"/>
              </a:lnSpc>
              <a:spcAft>
                <a:spcPts val="300"/>
              </a:spcAft>
              <a:buFont typeface="Arial" panose="020B0604020202020204" pitchFamily="34" charset="0"/>
              <a:buChar char="•"/>
            </a:pPr>
            <a:r>
              <a:rPr lang="en-GB" altLang="en-US" sz="2000" i="1" dirty="0">
                <a:solidFill>
                  <a:srgbClr val="414141"/>
                </a:solidFill>
                <a:latin typeface="Arial" panose="020B0604020202020204" pitchFamily="34" charset="0"/>
                <a:cs typeface="Arial" panose="020B0604020202020204" pitchFamily="34" charset="0"/>
              </a:rPr>
              <a:t>December/</a:t>
            </a:r>
            <a:r>
              <a:rPr lang="en-GB" altLang="en-US" sz="2000" dirty="0">
                <a:solidFill>
                  <a:srgbClr val="414141"/>
                </a:solidFill>
                <a:latin typeface="Arial" panose="020B0604020202020204" pitchFamily="34" charset="0"/>
                <a:cs typeface="Arial" panose="020B0604020202020204" pitchFamily="34" charset="0"/>
              </a:rPr>
              <a:t>January </a:t>
            </a:r>
            <a:r>
              <a:rPr lang="en-GB" sz="2000" dirty="0">
                <a:solidFill>
                  <a:srgbClr val="414141"/>
                </a:solidFill>
                <a:latin typeface="Arial" panose="020B0604020202020204" pitchFamily="34" charset="0"/>
                <a:cs typeface="Arial" panose="020B0604020202020204" pitchFamily="34" charset="0"/>
              </a:rPr>
              <a:t>initial drafting, consult with Nuclear and </a:t>
            </a:r>
            <a:r>
              <a:rPr lang="en-GB" sz="2000" dirty="0" err="1">
                <a:solidFill>
                  <a:srgbClr val="414141"/>
                </a:solidFill>
                <a:latin typeface="Arial" panose="020B0604020202020204" pitchFamily="34" charset="0"/>
                <a:cs typeface="Arial" panose="020B0604020202020204" pitchFamily="34" charset="0"/>
              </a:rPr>
              <a:t>Astroparticle</a:t>
            </a:r>
            <a:r>
              <a:rPr lang="en-GB" sz="2000" dirty="0">
                <a:solidFill>
                  <a:srgbClr val="414141"/>
                </a:solidFill>
                <a:latin typeface="Arial" panose="020B0604020202020204" pitchFamily="34" charset="0"/>
                <a:cs typeface="Arial" panose="020B0604020202020204" pitchFamily="34" charset="0"/>
              </a:rPr>
              <a:t> panels etc</a:t>
            </a:r>
            <a:endParaRPr lang="en-GB" altLang="en-US" sz="2000" dirty="0">
              <a:solidFill>
                <a:srgbClr val="414141"/>
              </a:solidFill>
              <a:latin typeface="Arial" panose="020B0604020202020204" pitchFamily="34" charset="0"/>
              <a:cs typeface="Arial" panose="020B0604020202020204" pitchFamily="34" charset="0"/>
            </a:endParaRPr>
          </a:p>
          <a:p>
            <a:pPr marL="1088100" lvl="1" indent="-342900" fontAlgn="base">
              <a:lnSpc>
                <a:spcPct val="110000"/>
              </a:lnSpc>
              <a:spcAft>
                <a:spcPts val="300"/>
              </a:spcAft>
              <a:buFont typeface="Arial" panose="020B0604020202020204" pitchFamily="34" charset="0"/>
              <a:buChar char="•"/>
            </a:pPr>
            <a:r>
              <a:rPr lang="en-GB" altLang="en-US" sz="2000" dirty="0">
                <a:solidFill>
                  <a:srgbClr val="414141"/>
                </a:solidFill>
                <a:latin typeface="Arial" panose="020B0604020202020204" pitchFamily="34" charset="0"/>
                <a:cs typeface="Arial" panose="020B0604020202020204" pitchFamily="34" charset="0"/>
              </a:rPr>
              <a:t>New Year – community meeting to discuss the draft roadmap</a:t>
            </a:r>
          </a:p>
          <a:p>
            <a:pPr marL="1545300" lvl="2" indent="-342900" fontAlgn="base">
              <a:lnSpc>
                <a:spcPct val="110000"/>
              </a:lnSpc>
              <a:spcAft>
                <a:spcPts val="300"/>
              </a:spcAft>
              <a:buFont typeface="Arial" panose="020B0604020202020204" pitchFamily="34" charset="0"/>
              <a:buChar char="•"/>
            </a:pPr>
            <a:r>
              <a:rPr lang="en-GB" altLang="en-US" sz="2000" dirty="0">
                <a:solidFill>
                  <a:srgbClr val="414141"/>
                </a:solidFill>
                <a:latin typeface="Arial" panose="020B0604020202020204" pitchFamily="34" charset="0"/>
                <a:cs typeface="Arial" panose="020B0604020202020204" pitchFamily="34" charset="0"/>
              </a:rPr>
              <a:t>Date now set, </a:t>
            </a:r>
            <a:r>
              <a:rPr lang="en-GB" altLang="en-US" sz="2000">
                <a:solidFill>
                  <a:srgbClr val="414141"/>
                </a:solidFill>
                <a:latin typeface="Arial" panose="020B0604020202020204" pitchFamily="34" charset="0"/>
                <a:cs typeface="Arial" panose="020B0604020202020204" pitchFamily="34" charset="0"/>
              </a:rPr>
              <a:t>19</a:t>
            </a:r>
            <a:r>
              <a:rPr lang="en-GB" altLang="en-US" sz="2000" baseline="30000">
                <a:solidFill>
                  <a:srgbClr val="414141"/>
                </a:solidFill>
                <a:latin typeface="Arial" panose="020B0604020202020204" pitchFamily="34" charset="0"/>
                <a:cs typeface="Arial" panose="020B0604020202020204" pitchFamily="34" charset="0"/>
              </a:rPr>
              <a:t>th</a:t>
            </a:r>
            <a:r>
              <a:rPr lang="en-GB" altLang="en-US" sz="2000">
                <a:solidFill>
                  <a:srgbClr val="414141"/>
                </a:solidFill>
                <a:latin typeface="Arial" panose="020B0604020202020204" pitchFamily="34" charset="0"/>
                <a:cs typeface="Arial" panose="020B0604020202020204" pitchFamily="34" charset="0"/>
              </a:rPr>
              <a:t> February</a:t>
            </a:r>
            <a:endParaRPr lang="en-GB" altLang="en-US" sz="2000" dirty="0">
              <a:solidFill>
                <a:srgbClr val="414141"/>
              </a:solidFill>
              <a:latin typeface="Arial" panose="020B0604020202020204" pitchFamily="34" charset="0"/>
              <a:cs typeface="Arial" panose="020B0604020202020204" pitchFamily="34" charset="0"/>
            </a:endParaRPr>
          </a:p>
          <a:p>
            <a:pPr marL="1088100" lvl="1" indent="-342900" fontAlgn="base">
              <a:lnSpc>
                <a:spcPct val="110000"/>
              </a:lnSpc>
              <a:spcAft>
                <a:spcPts val="300"/>
              </a:spcAft>
              <a:buFont typeface="Arial" panose="020B0604020202020204" pitchFamily="34" charset="0"/>
              <a:buChar char="•"/>
            </a:pPr>
            <a:r>
              <a:rPr lang="en-GB" altLang="en-US" sz="2000" dirty="0">
                <a:solidFill>
                  <a:srgbClr val="414141"/>
                </a:solidFill>
                <a:latin typeface="Arial" panose="020B0604020202020204" pitchFamily="34" charset="0"/>
                <a:cs typeface="Arial" panose="020B0604020202020204" pitchFamily="34" charset="0"/>
              </a:rPr>
              <a:t>April 2021 – roadmap published</a:t>
            </a:r>
          </a:p>
          <a:p>
            <a:pPr marL="1545300" lvl="2" indent="-342900" fontAlgn="base">
              <a:lnSpc>
                <a:spcPct val="110000"/>
              </a:lnSpc>
              <a:spcAft>
                <a:spcPts val="300"/>
              </a:spcAft>
              <a:buFont typeface="Arial" panose="020B0604020202020204" pitchFamily="34" charset="0"/>
              <a:buChar char="•"/>
            </a:pPr>
            <a:r>
              <a:rPr lang="en-GB" altLang="en-US" sz="2000" i="1" dirty="0">
                <a:solidFill>
                  <a:srgbClr val="414141"/>
                </a:solidFill>
                <a:latin typeface="Arial" panose="020B0604020202020204" pitchFamily="34" charset="0"/>
                <a:cs typeface="Arial" panose="020B0604020202020204" pitchFamily="34" charset="0"/>
              </a:rPr>
              <a:t>Presentation of near final at STFC Town Meeting</a:t>
            </a:r>
          </a:p>
          <a:p>
            <a:pPr marL="1202400" lvl="1" indent="-457200" fontAlgn="base">
              <a:lnSpc>
                <a:spcPct val="110000"/>
              </a:lnSpc>
              <a:spcAft>
                <a:spcPts val="300"/>
              </a:spcAft>
              <a:buFont typeface="Arial" panose="020B0604020202020204" pitchFamily="34" charset="0"/>
              <a:buChar char="•"/>
            </a:pPr>
            <a:endParaRPr lang="en-GB" altLang="en-US" sz="2400" dirty="0">
              <a:solidFill>
                <a:srgbClr val="41414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4E3925D-711A-4761-A976-29C2EC265418}"/>
              </a:ext>
            </a:extLst>
          </p:cNvPr>
          <p:cNvSpPr txBox="1"/>
          <p:nvPr/>
        </p:nvSpPr>
        <p:spPr>
          <a:xfrm>
            <a:off x="403340" y="340234"/>
            <a:ext cx="11636260" cy="738664"/>
          </a:xfrm>
          <a:prstGeom prst="rect">
            <a:avLst/>
          </a:prstGeom>
          <a:noFill/>
        </p:spPr>
        <p:txBody>
          <a:bodyPr wrap="square" rtlCol="0" anchor="t">
            <a:spAutoFit/>
          </a:bodyPr>
          <a:lstStyle/>
          <a:p>
            <a:r>
              <a:rPr lang="en-GB" sz="4200" b="1" spc="-150" dirty="0">
                <a:solidFill>
                  <a:srgbClr val="2E2D62"/>
                </a:solidFill>
                <a:latin typeface="Arial" panose="020B0604020202020204" pitchFamily="34" charset="0"/>
                <a:cs typeface="Arial" panose="020B0604020202020204" pitchFamily="34" charset="0"/>
              </a:rPr>
              <a:t>Reminder of Roadmap Process</a:t>
            </a:r>
            <a:endParaRPr lang="en-US" sz="4200" b="1" spc="-150" dirty="0">
              <a:solidFill>
                <a:srgbClr val="2E2D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9674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288275-2FA5-564F-87D1-D588139B106D}"/>
              </a:ext>
            </a:extLst>
          </p:cNvPr>
          <p:cNvSpPr/>
          <p:nvPr/>
        </p:nvSpPr>
        <p:spPr>
          <a:xfrm>
            <a:off x="522464" y="1245382"/>
            <a:ext cx="11082161" cy="4592219"/>
          </a:xfrm>
          <a:prstGeom prst="rect">
            <a:avLst/>
          </a:prstGeom>
        </p:spPr>
        <p:txBody>
          <a:bodyPr wrap="square">
            <a:spAutoFit/>
          </a:bodyPr>
          <a:lstStyle/>
          <a:p>
            <a:pPr marL="745200" indent="-457200" fontAlgn="base">
              <a:lnSpc>
                <a:spcPct val="110000"/>
              </a:lnSpc>
              <a:spcAft>
                <a:spcPts val="300"/>
              </a:spcAft>
              <a:buFont typeface="Arial" panose="020B0604020202020204" pitchFamily="34" charset="0"/>
              <a:buChar char="•"/>
            </a:pPr>
            <a:r>
              <a:rPr lang="en-GB" altLang="en-US" sz="2000" dirty="0">
                <a:solidFill>
                  <a:srgbClr val="414141"/>
                </a:solidFill>
                <a:latin typeface="Arial" panose="020B0604020202020204" pitchFamily="34" charset="0"/>
                <a:cs typeface="Arial" panose="020B0604020202020204" pitchFamily="34" charset="0"/>
              </a:rPr>
              <a:t>PPAP </a:t>
            </a:r>
            <a:r>
              <a:rPr lang="en-GB" altLang="en-US" sz="2000" dirty="0" err="1">
                <a:solidFill>
                  <a:srgbClr val="414141"/>
                </a:solidFill>
                <a:latin typeface="Arial" panose="020B0604020202020204" pitchFamily="34" charset="0"/>
                <a:cs typeface="Arial" panose="020B0604020202020204" pitchFamily="34" charset="0"/>
              </a:rPr>
              <a:t>roadmapping</a:t>
            </a:r>
            <a:r>
              <a:rPr lang="en-GB" altLang="en-US" sz="2000" dirty="0">
                <a:solidFill>
                  <a:srgbClr val="414141"/>
                </a:solidFill>
                <a:latin typeface="Arial" panose="020B0604020202020204" pitchFamily="34" charset="0"/>
                <a:cs typeface="Arial" panose="020B0604020202020204" pitchFamily="34" charset="0"/>
              </a:rPr>
              <a:t> is not Dragon’s Den!</a:t>
            </a:r>
          </a:p>
          <a:p>
            <a:pPr marL="1202400" lvl="1" indent="-457200" fontAlgn="base">
              <a:lnSpc>
                <a:spcPct val="110000"/>
              </a:lnSpc>
              <a:spcAft>
                <a:spcPts val="300"/>
              </a:spcAft>
              <a:buFont typeface="Arial" panose="020B0604020202020204" pitchFamily="34" charset="0"/>
              <a:buChar char="•"/>
            </a:pPr>
            <a:r>
              <a:rPr lang="en-GB" altLang="en-US" sz="2000" dirty="0">
                <a:solidFill>
                  <a:srgbClr val="414141"/>
                </a:solidFill>
                <a:latin typeface="Arial" panose="020B0604020202020204" pitchFamily="34" charset="0"/>
                <a:cs typeface="Arial" panose="020B0604020202020204" pitchFamily="34" charset="0"/>
              </a:rPr>
              <a:t>Attempt to establish the location and weight of UK ambition and interest.</a:t>
            </a:r>
          </a:p>
          <a:p>
            <a:pPr marL="745200" indent="-457200" fontAlgn="base">
              <a:lnSpc>
                <a:spcPct val="110000"/>
              </a:lnSpc>
              <a:spcAft>
                <a:spcPts val="300"/>
              </a:spcAft>
              <a:buFont typeface="Arial" panose="020B0604020202020204" pitchFamily="34" charset="0"/>
              <a:buChar char="•"/>
            </a:pPr>
            <a:r>
              <a:rPr lang="en-GB" altLang="en-US" sz="2000" dirty="0">
                <a:solidFill>
                  <a:srgbClr val="414141"/>
                </a:solidFill>
                <a:latin typeface="Arial" panose="020B0604020202020204" pitchFamily="34" charset="0"/>
                <a:cs typeface="Arial" panose="020B0604020202020204" pitchFamily="34" charset="0"/>
              </a:rPr>
              <a:t>Likely form of roadmap</a:t>
            </a:r>
          </a:p>
          <a:p>
            <a:pPr marL="1202400" lvl="1" indent="-457200" fontAlgn="base">
              <a:lnSpc>
                <a:spcPct val="110000"/>
              </a:lnSpc>
              <a:spcAft>
                <a:spcPts val="300"/>
              </a:spcAft>
              <a:buFont typeface="Arial" panose="020B0604020202020204" pitchFamily="34" charset="0"/>
              <a:buChar char="•"/>
            </a:pPr>
            <a:r>
              <a:rPr lang="en-GB" altLang="en-US" sz="2000" dirty="0">
                <a:solidFill>
                  <a:srgbClr val="414141"/>
                </a:solidFill>
                <a:latin typeface="Arial" panose="020B0604020202020204" pitchFamily="34" charset="0"/>
                <a:cs typeface="Arial" panose="020B0604020202020204" pitchFamily="34" charset="0"/>
              </a:rPr>
              <a:t>There will not be a single ranked list</a:t>
            </a:r>
          </a:p>
          <a:p>
            <a:pPr marL="1202400" lvl="1" indent="-457200" fontAlgn="base">
              <a:lnSpc>
                <a:spcPct val="110000"/>
              </a:lnSpc>
              <a:spcAft>
                <a:spcPts val="300"/>
              </a:spcAft>
              <a:buFont typeface="Arial" panose="020B0604020202020204" pitchFamily="34" charset="0"/>
              <a:buChar char="•"/>
            </a:pPr>
            <a:r>
              <a:rPr lang="en-GB" altLang="en-US" sz="2000" dirty="0">
                <a:solidFill>
                  <a:srgbClr val="414141"/>
                </a:solidFill>
                <a:latin typeface="Arial" panose="020B0604020202020204" pitchFamily="34" charset="0"/>
                <a:cs typeface="Arial" panose="020B0604020202020204" pitchFamily="34" charset="0"/>
              </a:rPr>
              <a:t>But some degree of prioritisation for UK</a:t>
            </a:r>
          </a:p>
          <a:p>
            <a:pPr marL="1659600" lvl="2" indent="-457200" fontAlgn="base">
              <a:lnSpc>
                <a:spcPct val="110000"/>
              </a:lnSpc>
              <a:spcAft>
                <a:spcPts val="300"/>
              </a:spcAft>
              <a:buFont typeface="Arial" panose="020B0604020202020204" pitchFamily="34" charset="0"/>
              <a:buChar char="•"/>
            </a:pPr>
            <a:r>
              <a:rPr lang="en-GB" sz="1600" dirty="0"/>
              <a:t>Not necessarily financial, could also be potential for cross council working, strong international partnerships, strong technology development etc.</a:t>
            </a:r>
            <a:endParaRPr lang="en-GB" altLang="en-US" sz="2000" dirty="0">
              <a:solidFill>
                <a:srgbClr val="414141"/>
              </a:solidFill>
              <a:latin typeface="Arial" panose="020B0604020202020204" pitchFamily="34" charset="0"/>
              <a:cs typeface="Arial" panose="020B0604020202020204" pitchFamily="34" charset="0"/>
            </a:endParaRPr>
          </a:p>
          <a:p>
            <a:pPr marL="1202400" lvl="1" indent="-457200" fontAlgn="base">
              <a:lnSpc>
                <a:spcPct val="110000"/>
              </a:lnSpc>
              <a:spcAft>
                <a:spcPts val="300"/>
              </a:spcAft>
              <a:buFont typeface="Arial" panose="020B0604020202020204" pitchFamily="34" charset="0"/>
              <a:buChar char="•"/>
            </a:pPr>
            <a:r>
              <a:rPr lang="en-GB" altLang="en-US" sz="2000" dirty="0">
                <a:solidFill>
                  <a:srgbClr val="414141"/>
                </a:solidFill>
                <a:latin typeface="Arial" panose="020B0604020202020204" pitchFamily="34" charset="0"/>
                <a:cs typeface="Arial" panose="020B0604020202020204" pitchFamily="34" charset="0"/>
              </a:rPr>
              <a:t>Almost certainly we will produce several scenarios</a:t>
            </a:r>
          </a:p>
          <a:p>
            <a:pPr marL="1202400" lvl="1" indent="-457200" fontAlgn="base">
              <a:lnSpc>
                <a:spcPct val="110000"/>
              </a:lnSpc>
              <a:spcAft>
                <a:spcPts val="300"/>
              </a:spcAft>
              <a:buFont typeface="Arial" panose="020B0604020202020204" pitchFamily="34" charset="0"/>
              <a:buChar char="•"/>
            </a:pPr>
            <a:r>
              <a:rPr lang="en-GB" altLang="en-US" sz="2000" dirty="0">
                <a:solidFill>
                  <a:srgbClr val="414141"/>
                </a:solidFill>
                <a:latin typeface="Arial" panose="020B0604020202020204" pitchFamily="34" charset="0"/>
                <a:cs typeface="Arial" panose="020B0604020202020204" pitchFamily="34" charset="0"/>
              </a:rPr>
              <a:t>Many factors are external to the UK</a:t>
            </a:r>
          </a:p>
          <a:p>
            <a:pPr marL="1659600" lvl="2" indent="-457200" fontAlgn="base">
              <a:lnSpc>
                <a:spcPct val="110000"/>
              </a:lnSpc>
              <a:spcAft>
                <a:spcPts val="300"/>
              </a:spcAft>
              <a:buFont typeface="Arial" panose="020B0604020202020204" pitchFamily="34" charset="0"/>
              <a:buChar char="•"/>
            </a:pPr>
            <a:r>
              <a:rPr lang="en-GB" sz="1600" dirty="0"/>
              <a:t> Important for the UK to engage in international exercises</a:t>
            </a:r>
            <a:endParaRPr lang="en-GB" altLang="en-US" sz="2000" dirty="0">
              <a:solidFill>
                <a:srgbClr val="414141"/>
              </a:solidFill>
              <a:latin typeface="Arial" panose="020B0604020202020204" pitchFamily="34" charset="0"/>
              <a:cs typeface="Arial" panose="020B0604020202020204" pitchFamily="34" charset="0"/>
            </a:endParaRPr>
          </a:p>
          <a:p>
            <a:pPr marL="1202400" lvl="1" indent="-457200" fontAlgn="base">
              <a:lnSpc>
                <a:spcPct val="110000"/>
              </a:lnSpc>
              <a:spcAft>
                <a:spcPts val="300"/>
              </a:spcAft>
              <a:buFont typeface="Arial" panose="020B0604020202020204" pitchFamily="34" charset="0"/>
              <a:buChar char="•"/>
            </a:pPr>
            <a:r>
              <a:rPr lang="en-GB" altLang="en-US" sz="2000" dirty="0">
                <a:solidFill>
                  <a:srgbClr val="414141"/>
                </a:solidFill>
                <a:latin typeface="Arial" panose="020B0604020202020204" pitchFamily="34" charset="0"/>
                <a:cs typeface="Arial" panose="020B0604020202020204" pitchFamily="34" charset="0"/>
              </a:rPr>
              <a:t>Common themes and common developments are likely to be lower risk and higher reward</a:t>
            </a:r>
          </a:p>
          <a:p>
            <a:pPr marL="1659600" lvl="2" indent="-457200" fontAlgn="base">
              <a:lnSpc>
                <a:spcPct val="110000"/>
              </a:lnSpc>
              <a:spcAft>
                <a:spcPts val="300"/>
              </a:spcAft>
              <a:buFont typeface="Arial" panose="020B0604020202020204" pitchFamily="34" charset="0"/>
              <a:buChar char="•"/>
            </a:pPr>
            <a:r>
              <a:rPr lang="en-GB" sz="1600" dirty="0"/>
              <a:t>Important to recognise synergies and the steps needed to prepare for future experiments (i.e. R&amp;D) </a:t>
            </a:r>
            <a:endParaRPr lang="en-GB" altLang="en-US" sz="2000" dirty="0">
              <a:solidFill>
                <a:srgbClr val="41414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4E3925D-711A-4761-A976-29C2EC265418}"/>
              </a:ext>
            </a:extLst>
          </p:cNvPr>
          <p:cNvSpPr txBox="1"/>
          <p:nvPr/>
        </p:nvSpPr>
        <p:spPr>
          <a:xfrm>
            <a:off x="403340" y="340234"/>
            <a:ext cx="11636260" cy="738664"/>
          </a:xfrm>
          <a:prstGeom prst="rect">
            <a:avLst/>
          </a:prstGeom>
          <a:noFill/>
        </p:spPr>
        <p:txBody>
          <a:bodyPr wrap="square" rtlCol="0" anchor="t">
            <a:spAutoFit/>
          </a:bodyPr>
          <a:lstStyle/>
          <a:p>
            <a:r>
              <a:rPr lang="en-GB" sz="4200" b="1" spc="-150" dirty="0">
                <a:solidFill>
                  <a:srgbClr val="2E2D62"/>
                </a:solidFill>
                <a:latin typeface="Arial" panose="020B0604020202020204" pitchFamily="34" charset="0"/>
                <a:cs typeface="Arial" panose="020B0604020202020204" pitchFamily="34" charset="0"/>
              </a:rPr>
              <a:t>Nature of process</a:t>
            </a:r>
            <a:endParaRPr lang="en-US" sz="4200" b="1" spc="-150" dirty="0">
              <a:solidFill>
                <a:srgbClr val="2E2D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246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288275-2FA5-564F-87D1-D588139B106D}"/>
              </a:ext>
            </a:extLst>
          </p:cNvPr>
          <p:cNvSpPr/>
          <p:nvPr/>
        </p:nvSpPr>
        <p:spPr>
          <a:xfrm>
            <a:off x="522464" y="1245382"/>
            <a:ext cx="11082161" cy="4799006"/>
          </a:xfrm>
          <a:prstGeom prst="rect">
            <a:avLst/>
          </a:prstGeom>
        </p:spPr>
        <p:txBody>
          <a:bodyPr wrap="square">
            <a:spAutoFit/>
          </a:bodyPr>
          <a:lstStyle/>
          <a:p>
            <a:pPr marL="745200" indent="-457200" fontAlgn="base">
              <a:lnSpc>
                <a:spcPct val="110000"/>
              </a:lnSpc>
              <a:spcAft>
                <a:spcPts val="300"/>
              </a:spcAft>
              <a:buFont typeface="Arial" panose="020B0604020202020204" pitchFamily="34" charset="0"/>
              <a:buChar char="•"/>
            </a:pPr>
            <a:r>
              <a:rPr lang="en-GB" altLang="en-US" sz="2400" dirty="0">
                <a:solidFill>
                  <a:srgbClr val="414141"/>
                </a:solidFill>
                <a:latin typeface="Arial" panose="020B0604020202020204" pitchFamily="34" charset="0"/>
                <a:cs typeface="Arial" panose="020B0604020202020204" pitchFamily="34" charset="0"/>
              </a:rPr>
              <a:t>PPAP looks at the (particle) physics goals and roadmap.</a:t>
            </a:r>
          </a:p>
          <a:p>
            <a:pPr marL="1202400" lvl="1" indent="-457200" fontAlgn="base">
              <a:lnSpc>
                <a:spcPct val="110000"/>
              </a:lnSpc>
              <a:spcAft>
                <a:spcPts val="300"/>
              </a:spcAft>
              <a:buFont typeface="Arial" panose="020B0604020202020204" pitchFamily="34" charset="0"/>
              <a:buChar char="•"/>
            </a:pPr>
            <a:r>
              <a:rPr lang="en-GB" altLang="en-US" sz="2400" dirty="0">
                <a:solidFill>
                  <a:srgbClr val="414141"/>
                </a:solidFill>
                <a:latin typeface="Arial" panose="020B0604020202020204" pitchFamily="34" charset="0"/>
                <a:cs typeface="Arial" panose="020B0604020202020204" pitchFamily="34" charset="0"/>
              </a:rPr>
              <a:t>Technology matters, but as an emergent need form those goals, not an end in itself</a:t>
            </a:r>
          </a:p>
          <a:p>
            <a:pPr marL="745200" indent="-457200" fontAlgn="base">
              <a:lnSpc>
                <a:spcPct val="110000"/>
              </a:lnSpc>
              <a:spcAft>
                <a:spcPts val="300"/>
              </a:spcAft>
              <a:buFont typeface="Arial" panose="020B0604020202020204" pitchFamily="34" charset="0"/>
              <a:buChar char="•"/>
            </a:pPr>
            <a:r>
              <a:rPr lang="en-GB" altLang="en-US" sz="2400" dirty="0">
                <a:solidFill>
                  <a:srgbClr val="414141"/>
                </a:solidFill>
                <a:latin typeface="Arial" panose="020B0604020202020204" pitchFamily="34" charset="0"/>
                <a:cs typeface="Arial" panose="020B0604020202020204" pitchFamily="34" charset="0"/>
              </a:rPr>
              <a:t>PPAP ~= PPTAP!</a:t>
            </a:r>
          </a:p>
          <a:p>
            <a:pPr marL="745200" indent="-457200" fontAlgn="base">
              <a:lnSpc>
                <a:spcPct val="110000"/>
              </a:lnSpc>
              <a:spcAft>
                <a:spcPts val="300"/>
              </a:spcAft>
              <a:buFont typeface="Arial" panose="020B0604020202020204" pitchFamily="34" charset="0"/>
              <a:buChar char="•"/>
            </a:pPr>
            <a:r>
              <a:rPr lang="en-GB" altLang="en-US" sz="2400" dirty="0">
                <a:solidFill>
                  <a:srgbClr val="414141"/>
                </a:solidFill>
                <a:latin typeface="Arial" panose="020B0604020202020204" pitchFamily="34" charset="0"/>
                <a:cs typeface="Arial" panose="020B0604020202020204" pitchFamily="34" charset="0"/>
              </a:rPr>
              <a:t>PPTAP is a new committee, established by programmes to inform the European </a:t>
            </a:r>
            <a:r>
              <a:rPr lang="en-GB" altLang="en-US" sz="2400" dirty="0" err="1">
                <a:solidFill>
                  <a:srgbClr val="414141"/>
                </a:solidFill>
                <a:latin typeface="Arial" panose="020B0604020202020204" pitchFamily="34" charset="0"/>
                <a:cs typeface="Arial" panose="020B0604020202020204" pitchFamily="34" charset="0"/>
              </a:rPr>
              <a:t>roadmapping</a:t>
            </a:r>
            <a:endParaRPr lang="en-GB" altLang="en-US" sz="2400" dirty="0">
              <a:solidFill>
                <a:srgbClr val="414141"/>
              </a:solidFill>
              <a:latin typeface="Arial" panose="020B0604020202020204" pitchFamily="34" charset="0"/>
              <a:cs typeface="Arial" panose="020B0604020202020204" pitchFamily="34" charset="0"/>
            </a:endParaRPr>
          </a:p>
          <a:p>
            <a:pPr marL="745200" indent="-457200" fontAlgn="base">
              <a:lnSpc>
                <a:spcPct val="110000"/>
              </a:lnSpc>
              <a:spcAft>
                <a:spcPts val="300"/>
              </a:spcAft>
              <a:buFont typeface="Arial" panose="020B0604020202020204" pitchFamily="34" charset="0"/>
              <a:buChar char="•"/>
            </a:pPr>
            <a:r>
              <a:rPr lang="en-GB" altLang="en-US" sz="2400" dirty="0">
                <a:solidFill>
                  <a:srgbClr val="414141"/>
                </a:solidFill>
                <a:latin typeface="Arial" panose="020B0604020202020204" pitchFamily="34" charset="0"/>
                <a:cs typeface="Arial" panose="020B0604020202020204" pitchFamily="34" charset="0"/>
              </a:rPr>
              <a:t>PPAP and the community should communicate technology needs to PPTAP</a:t>
            </a:r>
          </a:p>
          <a:p>
            <a:pPr marL="1202400" lvl="1" indent="-457200" fontAlgn="base">
              <a:lnSpc>
                <a:spcPct val="110000"/>
              </a:lnSpc>
              <a:spcAft>
                <a:spcPts val="300"/>
              </a:spcAft>
              <a:buFont typeface="Arial" panose="020B0604020202020204" pitchFamily="34" charset="0"/>
              <a:buChar char="•"/>
            </a:pPr>
            <a:r>
              <a:rPr lang="en-GB" altLang="en-US" sz="2400" dirty="0">
                <a:solidFill>
                  <a:srgbClr val="414141"/>
                </a:solidFill>
                <a:latin typeface="Arial" panose="020B0604020202020204" pitchFamily="34" charset="0"/>
                <a:cs typeface="Arial" panose="020B0604020202020204" pitchFamily="34" charset="0"/>
              </a:rPr>
              <a:t>By chance we have one cross member</a:t>
            </a:r>
          </a:p>
          <a:p>
            <a:pPr marL="745200" indent="-457200" fontAlgn="base">
              <a:lnSpc>
                <a:spcPct val="110000"/>
              </a:lnSpc>
              <a:spcAft>
                <a:spcPts val="300"/>
              </a:spcAft>
              <a:buFont typeface="Arial" panose="020B0604020202020204" pitchFamily="34" charset="0"/>
              <a:buChar char="•"/>
            </a:pPr>
            <a:r>
              <a:rPr lang="en-GB" altLang="en-US" sz="2400" dirty="0">
                <a:solidFill>
                  <a:srgbClr val="414141"/>
                </a:solidFill>
                <a:latin typeface="Arial" panose="020B0604020202020204" pitchFamily="34" charset="0"/>
                <a:cs typeface="Arial" panose="020B0604020202020204" pitchFamily="34" charset="0"/>
              </a:rPr>
              <a:t>More permanently, the TAB sits parallel to Science Board in STFC</a:t>
            </a:r>
          </a:p>
          <a:p>
            <a:pPr marL="1202400" lvl="1" indent="-457200" fontAlgn="base">
              <a:lnSpc>
                <a:spcPct val="110000"/>
              </a:lnSpc>
              <a:spcAft>
                <a:spcPts val="300"/>
              </a:spcAft>
              <a:buFont typeface="Arial" panose="020B0604020202020204" pitchFamily="34" charset="0"/>
              <a:buChar char="•"/>
            </a:pPr>
            <a:r>
              <a:rPr lang="en-GB" altLang="en-US" sz="2400" dirty="0">
                <a:solidFill>
                  <a:srgbClr val="414141"/>
                </a:solidFill>
                <a:latin typeface="Arial" panose="020B0604020202020204" pitchFamily="34" charset="0"/>
                <a:cs typeface="Arial" panose="020B0604020202020204" pitchFamily="34" charset="0"/>
              </a:rPr>
              <a:t>Looks in a cross-STFC way at technologies</a:t>
            </a:r>
          </a:p>
        </p:txBody>
      </p:sp>
      <p:sp>
        <p:nvSpPr>
          <p:cNvPr id="5" name="TextBox 4">
            <a:extLst>
              <a:ext uri="{FF2B5EF4-FFF2-40B4-BE49-F238E27FC236}">
                <a16:creationId xmlns:a16="http://schemas.microsoft.com/office/drawing/2014/main" id="{34E3925D-711A-4761-A976-29C2EC265418}"/>
              </a:ext>
            </a:extLst>
          </p:cNvPr>
          <p:cNvSpPr txBox="1"/>
          <p:nvPr/>
        </p:nvSpPr>
        <p:spPr>
          <a:xfrm>
            <a:off x="403340" y="340234"/>
            <a:ext cx="11636260" cy="738664"/>
          </a:xfrm>
          <a:prstGeom prst="rect">
            <a:avLst/>
          </a:prstGeom>
          <a:noFill/>
        </p:spPr>
        <p:txBody>
          <a:bodyPr wrap="square" rtlCol="0" anchor="t">
            <a:spAutoFit/>
          </a:bodyPr>
          <a:lstStyle/>
          <a:p>
            <a:r>
              <a:rPr lang="en-GB" sz="4200" b="1" spc="-150" dirty="0">
                <a:solidFill>
                  <a:srgbClr val="2E2D62"/>
                </a:solidFill>
                <a:latin typeface="Arial" panose="020B0604020202020204" pitchFamily="34" charset="0"/>
                <a:cs typeface="Arial" panose="020B0604020202020204" pitchFamily="34" charset="0"/>
              </a:rPr>
              <a:t>PPAP Scope</a:t>
            </a:r>
            <a:endParaRPr lang="en-US" sz="4200" b="1" spc="-150" dirty="0">
              <a:solidFill>
                <a:srgbClr val="2E2D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9300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288275-2FA5-564F-87D1-D588139B106D}"/>
              </a:ext>
            </a:extLst>
          </p:cNvPr>
          <p:cNvSpPr/>
          <p:nvPr/>
        </p:nvSpPr>
        <p:spPr>
          <a:xfrm>
            <a:off x="522464" y="1245382"/>
            <a:ext cx="11082161" cy="4354269"/>
          </a:xfrm>
          <a:prstGeom prst="rect">
            <a:avLst/>
          </a:prstGeom>
        </p:spPr>
        <p:txBody>
          <a:bodyPr wrap="square">
            <a:spAutoFit/>
          </a:bodyPr>
          <a:lstStyle/>
          <a:p>
            <a:pPr marL="745200" indent="-457200" fontAlgn="base">
              <a:lnSpc>
                <a:spcPct val="110000"/>
              </a:lnSpc>
              <a:spcAft>
                <a:spcPts val="300"/>
              </a:spcAft>
              <a:buFont typeface="Arial" panose="020B0604020202020204" pitchFamily="34" charset="0"/>
              <a:buChar char="•"/>
            </a:pPr>
            <a:r>
              <a:rPr lang="en-GB" altLang="en-US" sz="2400" dirty="0">
                <a:solidFill>
                  <a:srgbClr val="414141"/>
                </a:solidFill>
                <a:latin typeface="Arial" panose="020B0604020202020204" pitchFamily="34" charset="0"/>
                <a:cs typeface="Arial" panose="020B0604020202020204" pitchFamily="34" charset="0"/>
              </a:rPr>
              <a:t>Written inputs can help the panel, </a:t>
            </a:r>
            <a:r>
              <a:rPr lang="en-GB" altLang="en-US" sz="2400" u="sng" dirty="0">
                <a:solidFill>
                  <a:srgbClr val="414141"/>
                </a:solidFill>
                <a:latin typeface="Arial" panose="020B0604020202020204" pitchFamily="34" charset="0"/>
                <a:cs typeface="Arial" panose="020B0604020202020204" pitchFamily="34" charset="0"/>
              </a:rPr>
              <a:t>but are not required</a:t>
            </a:r>
            <a:r>
              <a:rPr lang="en-GB" altLang="en-US" sz="2400" dirty="0">
                <a:solidFill>
                  <a:srgbClr val="414141"/>
                </a:solidFill>
                <a:latin typeface="Arial" panose="020B0604020202020204" pitchFamily="34" charset="0"/>
                <a:cs typeface="Arial" panose="020B0604020202020204" pitchFamily="34" charset="0"/>
              </a:rPr>
              <a:t>.</a:t>
            </a:r>
          </a:p>
          <a:p>
            <a:pPr marL="745200" indent="-457200" fontAlgn="base">
              <a:lnSpc>
                <a:spcPct val="110000"/>
              </a:lnSpc>
              <a:spcAft>
                <a:spcPts val="300"/>
              </a:spcAft>
              <a:buFont typeface="Arial" panose="020B0604020202020204" pitchFamily="34" charset="0"/>
              <a:buChar char="•"/>
            </a:pPr>
            <a:r>
              <a:rPr lang="en-GB" altLang="en-US" sz="2400" dirty="0">
                <a:solidFill>
                  <a:srgbClr val="414141"/>
                </a:solidFill>
                <a:latin typeface="Arial" panose="020B0604020202020204" pitchFamily="34" charset="0"/>
                <a:cs typeface="Arial" panose="020B0604020202020204" pitchFamily="34" charset="0"/>
              </a:rPr>
              <a:t>Solicited in Community meeting on 16</a:t>
            </a:r>
            <a:r>
              <a:rPr lang="en-GB" altLang="en-US" sz="2400" baseline="30000" dirty="0">
                <a:solidFill>
                  <a:srgbClr val="414141"/>
                </a:solidFill>
                <a:latin typeface="Arial" panose="020B0604020202020204" pitchFamily="34" charset="0"/>
                <a:cs typeface="Arial" panose="020B0604020202020204" pitchFamily="34" charset="0"/>
              </a:rPr>
              <a:t>th</a:t>
            </a:r>
            <a:r>
              <a:rPr lang="en-GB" altLang="en-US" sz="2400" dirty="0">
                <a:solidFill>
                  <a:srgbClr val="414141"/>
                </a:solidFill>
                <a:latin typeface="Arial" panose="020B0604020202020204" pitchFamily="34" charset="0"/>
                <a:cs typeface="Arial" panose="020B0604020202020204" pitchFamily="34" charset="0"/>
              </a:rPr>
              <a:t> September, encouraged early submission </a:t>
            </a:r>
            <a:r>
              <a:rPr lang="en-GB" altLang="en-US" sz="2400">
                <a:solidFill>
                  <a:srgbClr val="414141"/>
                </a:solidFill>
                <a:latin typeface="Arial" panose="020B0604020202020204" pitchFamily="34" charset="0"/>
                <a:cs typeface="Arial" panose="020B0604020202020204" pitchFamily="34" charset="0"/>
              </a:rPr>
              <a:t>(soft target </a:t>
            </a:r>
            <a:r>
              <a:rPr lang="en-GB" altLang="en-US" sz="2400" dirty="0">
                <a:solidFill>
                  <a:srgbClr val="414141"/>
                </a:solidFill>
                <a:latin typeface="Arial" panose="020B0604020202020204" pitchFamily="34" charset="0"/>
                <a:cs typeface="Arial" panose="020B0604020202020204" pitchFamily="34" charset="0"/>
              </a:rPr>
              <a:t>18</a:t>
            </a:r>
            <a:r>
              <a:rPr lang="en-GB" altLang="en-US" sz="2400" baseline="30000" dirty="0">
                <a:solidFill>
                  <a:srgbClr val="414141"/>
                </a:solidFill>
                <a:latin typeface="Arial" panose="020B0604020202020204" pitchFamily="34" charset="0"/>
                <a:cs typeface="Arial" panose="020B0604020202020204" pitchFamily="34" charset="0"/>
              </a:rPr>
              <a:t>th</a:t>
            </a:r>
            <a:r>
              <a:rPr lang="en-GB" altLang="en-US" sz="2400" dirty="0">
                <a:solidFill>
                  <a:srgbClr val="414141"/>
                </a:solidFill>
                <a:latin typeface="Arial" panose="020B0604020202020204" pitchFamily="34" charset="0"/>
                <a:cs typeface="Arial" panose="020B0604020202020204" pitchFamily="34" charset="0"/>
              </a:rPr>
              <a:t> October)</a:t>
            </a:r>
          </a:p>
          <a:p>
            <a:pPr marL="745200" indent="-457200" fontAlgn="base">
              <a:lnSpc>
                <a:spcPct val="110000"/>
              </a:lnSpc>
              <a:spcAft>
                <a:spcPts val="300"/>
              </a:spcAft>
              <a:buFont typeface="Arial" panose="020B0604020202020204" pitchFamily="34" charset="0"/>
              <a:buChar char="•"/>
            </a:pPr>
            <a:r>
              <a:rPr lang="en-GB" altLang="en-US" sz="2400" dirty="0">
                <a:solidFill>
                  <a:srgbClr val="414141"/>
                </a:solidFill>
                <a:latin typeface="Arial" panose="020B0604020202020204" pitchFamily="34" charset="0"/>
                <a:cs typeface="Arial" panose="020B0604020202020204" pitchFamily="34" charset="0"/>
              </a:rPr>
              <a:t>Subsequent much later target of 27</a:t>
            </a:r>
            <a:r>
              <a:rPr lang="en-GB" altLang="en-US" sz="2400" baseline="30000" dirty="0">
                <a:solidFill>
                  <a:srgbClr val="414141"/>
                </a:solidFill>
                <a:latin typeface="Arial" panose="020B0604020202020204" pitchFamily="34" charset="0"/>
                <a:cs typeface="Arial" panose="020B0604020202020204" pitchFamily="34" charset="0"/>
              </a:rPr>
              <a:t>th</a:t>
            </a:r>
            <a:r>
              <a:rPr lang="en-GB" altLang="en-US" sz="2400" dirty="0">
                <a:solidFill>
                  <a:srgbClr val="414141"/>
                </a:solidFill>
                <a:latin typeface="Arial" panose="020B0604020202020204" pitchFamily="34" charset="0"/>
                <a:cs typeface="Arial" panose="020B0604020202020204" pitchFamily="34" charset="0"/>
              </a:rPr>
              <a:t> November, announced in regular </a:t>
            </a:r>
            <a:r>
              <a:rPr lang="en-GB" altLang="en-US" sz="2400" dirty="0" err="1">
                <a:solidFill>
                  <a:srgbClr val="414141"/>
                </a:solidFill>
                <a:latin typeface="Arial" panose="020B0604020202020204" pitchFamily="34" charset="0"/>
                <a:cs typeface="Arial" panose="020B0604020202020204" pitchFamily="34" charset="0"/>
              </a:rPr>
              <a:t>HiPhy</a:t>
            </a:r>
            <a:r>
              <a:rPr lang="en-GB" altLang="en-US" sz="2400" dirty="0">
                <a:solidFill>
                  <a:srgbClr val="414141"/>
                </a:solidFill>
                <a:latin typeface="Arial" panose="020B0604020202020204" pitchFamily="34" charset="0"/>
                <a:cs typeface="Arial" panose="020B0604020202020204" pitchFamily="34" charset="0"/>
              </a:rPr>
              <a:t> on 4</a:t>
            </a:r>
            <a:r>
              <a:rPr lang="en-GB" altLang="en-US" sz="2400" baseline="30000" dirty="0">
                <a:solidFill>
                  <a:srgbClr val="414141"/>
                </a:solidFill>
                <a:latin typeface="Arial" panose="020B0604020202020204" pitchFamily="34" charset="0"/>
                <a:cs typeface="Arial" panose="020B0604020202020204" pitchFamily="34" charset="0"/>
              </a:rPr>
              <a:t>th</a:t>
            </a:r>
            <a:r>
              <a:rPr lang="en-GB" altLang="en-US" sz="2400" dirty="0">
                <a:solidFill>
                  <a:srgbClr val="414141"/>
                </a:solidFill>
                <a:latin typeface="Arial" panose="020B0604020202020204" pitchFamily="34" charset="0"/>
                <a:cs typeface="Arial" panose="020B0604020202020204" pitchFamily="34" charset="0"/>
              </a:rPr>
              <a:t> November</a:t>
            </a:r>
          </a:p>
          <a:p>
            <a:pPr marL="745200" indent="-457200" fontAlgn="base">
              <a:lnSpc>
                <a:spcPct val="110000"/>
              </a:lnSpc>
              <a:spcAft>
                <a:spcPts val="300"/>
              </a:spcAft>
              <a:buFont typeface="Arial" panose="020B0604020202020204" pitchFamily="34" charset="0"/>
              <a:buChar char="•"/>
            </a:pPr>
            <a:r>
              <a:rPr lang="en-GB" altLang="en-US" sz="2400" dirty="0">
                <a:solidFill>
                  <a:srgbClr val="414141"/>
                </a:solidFill>
                <a:latin typeface="Arial" panose="020B0604020202020204" pitchFamily="34" charset="0"/>
                <a:cs typeface="Arial" panose="020B0604020202020204" pitchFamily="34" charset="0"/>
              </a:rPr>
              <a:t>No pro-forma</a:t>
            </a:r>
          </a:p>
          <a:p>
            <a:pPr marL="745200" indent="-457200" fontAlgn="base">
              <a:lnSpc>
                <a:spcPct val="110000"/>
              </a:lnSpc>
              <a:spcAft>
                <a:spcPts val="300"/>
              </a:spcAft>
              <a:buFont typeface="Arial" panose="020B0604020202020204" pitchFamily="34" charset="0"/>
              <a:buChar char="•"/>
            </a:pPr>
            <a:r>
              <a:rPr lang="en-GB" altLang="en-US" sz="2400" dirty="0">
                <a:solidFill>
                  <a:srgbClr val="414141"/>
                </a:solidFill>
                <a:latin typeface="Arial" panose="020B0604020202020204" pitchFamily="34" charset="0"/>
                <a:cs typeface="Arial" panose="020B0604020202020204" pitchFamily="34" charset="0"/>
              </a:rPr>
              <a:t>We will now give brief topical summaries of the state of play ~ by Monday</a:t>
            </a:r>
          </a:p>
          <a:p>
            <a:pPr marL="1202400" lvl="1" indent="-457200" fontAlgn="base">
              <a:lnSpc>
                <a:spcPct val="110000"/>
              </a:lnSpc>
              <a:spcAft>
                <a:spcPts val="300"/>
              </a:spcAft>
              <a:buFont typeface="Arial" panose="020B0604020202020204" pitchFamily="34" charset="0"/>
              <a:buChar char="•"/>
            </a:pPr>
            <a:r>
              <a:rPr lang="en-GB" altLang="en-US" sz="2400" dirty="0">
                <a:solidFill>
                  <a:srgbClr val="414141"/>
                </a:solidFill>
                <a:latin typeface="Arial" panose="020B0604020202020204" pitchFamily="34" charset="0"/>
                <a:cs typeface="Arial" panose="020B0604020202020204" pitchFamily="34" charset="0"/>
              </a:rPr>
              <a:t>No suggestion we favour earlier submissions! This is for information only</a:t>
            </a:r>
          </a:p>
          <a:p>
            <a:pPr marL="1202400" lvl="1" indent="-457200" fontAlgn="base">
              <a:lnSpc>
                <a:spcPct val="110000"/>
              </a:lnSpc>
              <a:spcAft>
                <a:spcPts val="300"/>
              </a:spcAft>
              <a:buFont typeface="Arial" panose="020B0604020202020204" pitchFamily="34" charset="0"/>
              <a:buChar char="•"/>
            </a:pPr>
            <a:r>
              <a:rPr lang="en-GB" altLang="en-US" sz="2400" dirty="0">
                <a:solidFill>
                  <a:srgbClr val="414141"/>
                </a:solidFill>
                <a:latin typeface="Arial" panose="020B0604020202020204" pitchFamily="34" charset="0"/>
                <a:cs typeface="Arial" panose="020B0604020202020204" pitchFamily="34" charset="0"/>
              </a:rPr>
              <a:t>Later submissions will be noted</a:t>
            </a:r>
          </a:p>
        </p:txBody>
      </p:sp>
      <p:sp>
        <p:nvSpPr>
          <p:cNvPr id="5" name="TextBox 4">
            <a:extLst>
              <a:ext uri="{FF2B5EF4-FFF2-40B4-BE49-F238E27FC236}">
                <a16:creationId xmlns:a16="http://schemas.microsoft.com/office/drawing/2014/main" id="{34E3925D-711A-4761-A976-29C2EC265418}"/>
              </a:ext>
            </a:extLst>
          </p:cNvPr>
          <p:cNvSpPr txBox="1"/>
          <p:nvPr/>
        </p:nvSpPr>
        <p:spPr>
          <a:xfrm>
            <a:off x="403340" y="340234"/>
            <a:ext cx="11636260" cy="738664"/>
          </a:xfrm>
          <a:prstGeom prst="rect">
            <a:avLst/>
          </a:prstGeom>
          <a:noFill/>
        </p:spPr>
        <p:txBody>
          <a:bodyPr wrap="square" rtlCol="0" anchor="t">
            <a:spAutoFit/>
          </a:bodyPr>
          <a:lstStyle/>
          <a:p>
            <a:r>
              <a:rPr lang="en-GB" sz="4200" b="1" spc="-150" dirty="0">
                <a:solidFill>
                  <a:srgbClr val="2E2D62"/>
                </a:solidFill>
                <a:latin typeface="Arial" panose="020B0604020202020204" pitchFamily="34" charset="0"/>
                <a:cs typeface="Arial" panose="020B0604020202020204" pitchFamily="34" charset="0"/>
              </a:rPr>
              <a:t>Written inputs</a:t>
            </a:r>
            <a:endParaRPr lang="en-US" sz="4200" b="1" spc="-150" dirty="0">
              <a:solidFill>
                <a:srgbClr val="2E2D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1666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460467-1FF7-C745-9E17-03FC0ADFFE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05460" y="0"/>
            <a:ext cx="3286539" cy="6858000"/>
          </a:xfrm>
          <a:prstGeom prst="rect">
            <a:avLst/>
          </a:prstGeom>
        </p:spPr>
      </p:pic>
      <p:sp>
        <p:nvSpPr>
          <p:cNvPr id="3" name="TextBox 2">
            <a:extLst>
              <a:ext uri="{FF2B5EF4-FFF2-40B4-BE49-F238E27FC236}">
                <a16:creationId xmlns:a16="http://schemas.microsoft.com/office/drawing/2014/main" id="{78DB0FE0-A4AF-D848-8925-91A37993D74D}"/>
              </a:ext>
            </a:extLst>
          </p:cNvPr>
          <p:cNvSpPr txBox="1"/>
          <p:nvPr/>
        </p:nvSpPr>
        <p:spPr>
          <a:xfrm>
            <a:off x="1160066" y="2260900"/>
            <a:ext cx="5486919" cy="3046988"/>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European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Strategy key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points and current UK </a:t>
            </a:r>
            <a:r>
              <a:rPr kumimoji="0" lang="en-US" sz="4800" b="1" i="0" u="none" strike="noStrike" kern="1200" cap="none" spc="-150" normalizeH="0" baseline="0" noProof="0" dirty="0" err="1">
                <a:ln>
                  <a:noFill/>
                </a:ln>
                <a:solidFill>
                  <a:srgbClr val="2E2D62"/>
                </a:solidFill>
                <a:effectLst/>
                <a:uLnTx/>
                <a:uFillTx/>
                <a:latin typeface="Arial" panose="020B0604020202020204" pitchFamily="34" charset="0"/>
                <a:ea typeface="+mn-ea"/>
                <a:cs typeface="Arial" panose="020B0604020202020204" pitchFamily="34" charset="0"/>
              </a:rPr>
              <a:t>programme</a:t>
            </a:r>
            <a:r>
              <a:rPr kumimoji="0" lang="en-US" sz="48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 </a:t>
            </a:r>
            <a:endParaRPr kumimoji="0" lang="en-US" sz="4800" b="1" i="0" u="none" strike="noStrike" kern="1200" cap="none" spc="-15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E201A9D8-A541-934F-8FC4-9439FCBF67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1385263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288275-2FA5-564F-87D1-D588139B106D}"/>
              </a:ext>
            </a:extLst>
          </p:cNvPr>
          <p:cNvSpPr/>
          <p:nvPr/>
        </p:nvSpPr>
        <p:spPr>
          <a:xfrm>
            <a:off x="522464" y="1245382"/>
            <a:ext cx="11082161" cy="4285212"/>
          </a:xfrm>
          <a:prstGeom prst="rect">
            <a:avLst/>
          </a:prstGeom>
        </p:spPr>
        <p:txBody>
          <a:bodyPr wrap="square">
            <a:spAutoFit/>
          </a:bodyPr>
          <a:lstStyle/>
          <a:p>
            <a:pPr fontAlgn="base">
              <a:spcAft>
                <a:spcPts val="1000"/>
              </a:spcAft>
            </a:pPr>
            <a:r>
              <a:rPr lang="en-GB" altLang="en-US" sz="2000" b="1" dirty="0">
                <a:solidFill>
                  <a:srgbClr val="1E5DF8"/>
                </a:solidFill>
                <a:latin typeface="Arial" panose="020B0604020202020204" pitchFamily="34" charset="0"/>
                <a:cs typeface="Arial" panose="020B0604020202020204" pitchFamily="34" charset="0"/>
              </a:rPr>
              <a:t>The European Strategy has seven sections: </a:t>
            </a:r>
          </a:p>
          <a:p>
            <a:pPr marL="576000" indent="-288000" fontAlgn="base">
              <a:lnSpc>
                <a:spcPct val="110000"/>
              </a:lnSpc>
              <a:spcAft>
                <a:spcPts val="300"/>
              </a:spcAft>
              <a:buFont typeface="Arial" panose="020B0604020202020204" pitchFamily="34" charset="0"/>
              <a:buChar char="•"/>
            </a:pPr>
            <a:r>
              <a:rPr lang="en-GB" altLang="en-US" sz="2000" dirty="0">
                <a:solidFill>
                  <a:srgbClr val="414141"/>
                </a:solidFill>
                <a:latin typeface="Arial" panose="020B0604020202020204" pitchFamily="34" charset="0"/>
                <a:cs typeface="Arial" panose="020B0604020202020204" pitchFamily="34" charset="0"/>
              </a:rPr>
              <a:t>Major developments from the 2013 Strategy</a:t>
            </a:r>
          </a:p>
          <a:p>
            <a:pPr marL="576000" indent="-288000" fontAlgn="base">
              <a:lnSpc>
                <a:spcPct val="110000"/>
              </a:lnSpc>
              <a:spcAft>
                <a:spcPts val="300"/>
              </a:spcAft>
              <a:buFont typeface="Arial" panose="020B0604020202020204" pitchFamily="34" charset="0"/>
              <a:buChar char="•"/>
            </a:pPr>
            <a:r>
              <a:rPr lang="en-GB" altLang="en-US" sz="2000" dirty="0">
                <a:solidFill>
                  <a:srgbClr val="414141"/>
                </a:solidFill>
                <a:latin typeface="Arial" panose="020B0604020202020204" pitchFamily="34" charset="0"/>
                <a:cs typeface="Arial" panose="020B0604020202020204" pitchFamily="34" charset="0"/>
              </a:rPr>
              <a:t>General considerations for the 2020 update</a:t>
            </a:r>
          </a:p>
          <a:p>
            <a:pPr marL="576000" indent="-288000" fontAlgn="base">
              <a:lnSpc>
                <a:spcPct val="110000"/>
              </a:lnSpc>
              <a:spcAft>
                <a:spcPts val="300"/>
              </a:spcAft>
              <a:buFont typeface="Arial" panose="020B0604020202020204" pitchFamily="34" charset="0"/>
              <a:buChar char="•"/>
            </a:pPr>
            <a:r>
              <a:rPr lang="en-GB" altLang="en-US" sz="2000" dirty="0">
                <a:solidFill>
                  <a:srgbClr val="414141"/>
                </a:solidFill>
                <a:latin typeface="Arial" panose="020B0604020202020204" pitchFamily="34" charset="0"/>
                <a:cs typeface="Arial" panose="020B0604020202020204" pitchFamily="34" charset="0"/>
              </a:rPr>
              <a:t>High-priority future initiatives</a:t>
            </a:r>
          </a:p>
          <a:p>
            <a:pPr marL="576000" indent="-288000" fontAlgn="base">
              <a:lnSpc>
                <a:spcPct val="110000"/>
              </a:lnSpc>
              <a:spcAft>
                <a:spcPts val="300"/>
              </a:spcAft>
              <a:buFont typeface="Arial" panose="020B0604020202020204" pitchFamily="34" charset="0"/>
              <a:buChar char="•"/>
            </a:pPr>
            <a:r>
              <a:rPr lang="en-GB" altLang="en-US" sz="2000" dirty="0">
                <a:solidFill>
                  <a:srgbClr val="414141"/>
                </a:solidFill>
                <a:latin typeface="Arial" panose="020B0604020202020204" pitchFamily="34" charset="0"/>
                <a:cs typeface="Arial" panose="020B0604020202020204" pitchFamily="34" charset="0"/>
              </a:rPr>
              <a:t>Other essential scientific activities for particle physics</a:t>
            </a:r>
          </a:p>
          <a:p>
            <a:pPr marL="576000" indent="-288000" fontAlgn="base">
              <a:lnSpc>
                <a:spcPct val="110000"/>
              </a:lnSpc>
              <a:spcAft>
                <a:spcPts val="300"/>
              </a:spcAft>
              <a:buFont typeface="Arial" panose="020B0604020202020204" pitchFamily="34" charset="0"/>
              <a:buChar char="•"/>
            </a:pPr>
            <a:r>
              <a:rPr lang="en-GB" altLang="en-US" sz="2000" dirty="0">
                <a:solidFill>
                  <a:srgbClr val="414141"/>
                </a:solidFill>
                <a:latin typeface="Arial" panose="020B0604020202020204" pitchFamily="34" charset="0"/>
                <a:cs typeface="Arial" panose="020B0604020202020204" pitchFamily="34" charset="0"/>
              </a:rPr>
              <a:t>Synergies with neighbouring fields</a:t>
            </a:r>
          </a:p>
          <a:p>
            <a:pPr marL="576000" indent="-288000" fontAlgn="base">
              <a:lnSpc>
                <a:spcPct val="110000"/>
              </a:lnSpc>
              <a:spcAft>
                <a:spcPts val="300"/>
              </a:spcAft>
              <a:buFont typeface="Arial" panose="020B0604020202020204" pitchFamily="34" charset="0"/>
              <a:buChar char="•"/>
            </a:pPr>
            <a:r>
              <a:rPr lang="en-GB" altLang="en-US" sz="2000" dirty="0">
                <a:solidFill>
                  <a:srgbClr val="414141"/>
                </a:solidFill>
                <a:latin typeface="Arial" panose="020B0604020202020204" pitchFamily="34" charset="0"/>
                <a:cs typeface="Arial" panose="020B0604020202020204" pitchFamily="34" charset="0"/>
              </a:rPr>
              <a:t>Organisational issues</a:t>
            </a:r>
          </a:p>
          <a:p>
            <a:pPr marL="576000" indent="-288000" fontAlgn="base">
              <a:lnSpc>
                <a:spcPct val="110000"/>
              </a:lnSpc>
              <a:spcAft>
                <a:spcPts val="300"/>
              </a:spcAft>
              <a:buFont typeface="Arial" panose="020B0604020202020204" pitchFamily="34" charset="0"/>
              <a:buChar char="•"/>
            </a:pPr>
            <a:r>
              <a:rPr lang="en-GB" sz="2000" dirty="0"/>
              <a:t>Environmental and societal impact </a:t>
            </a:r>
            <a:endParaRPr lang="en-GB" altLang="en-US" sz="2000" dirty="0">
              <a:solidFill>
                <a:srgbClr val="414141"/>
              </a:solidFill>
              <a:latin typeface="Arial" panose="020B0604020202020204" pitchFamily="34" charset="0"/>
              <a:cs typeface="Arial" panose="020B0604020202020204" pitchFamily="34" charset="0"/>
            </a:endParaRPr>
          </a:p>
          <a:p>
            <a:pPr fontAlgn="base">
              <a:lnSpc>
                <a:spcPct val="110000"/>
              </a:lnSpc>
              <a:spcAft>
                <a:spcPts val="1000"/>
              </a:spcAft>
            </a:pPr>
            <a:r>
              <a:rPr lang="en-GB" altLang="en-US" sz="2000" b="1" dirty="0">
                <a:solidFill>
                  <a:srgbClr val="1E5DF8"/>
                </a:solidFill>
                <a:latin typeface="Arial" panose="020B0604020202020204" pitchFamily="34" charset="0"/>
                <a:cs typeface="Arial" panose="020B0604020202020204" pitchFamily="34" charset="0"/>
              </a:rPr>
              <a:t>Overall, the UK programme aligns reasonably well with the European Strategy, but there is more we can do.</a:t>
            </a:r>
          </a:p>
          <a:p>
            <a:pPr fontAlgn="base">
              <a:lnSpc>
                <a:spcPct val="110000"/>
              </a:lnSpc>
              <a:spcAft>
                <a:spcPts val="1000"/>
              </a:spcAft>
            </a:pPr>
            <a:r>
              <a:rPr lang="en-GB" altLang="en-US" sz="2000" b="1" dirty="0">
                <a:solidFill>
                  <a:srgbClr val="1E5DF8"/>
                </a:solidFill>
                <a:latin typeface="Arial" panose="020B0604020202020204" pitchFamily="34" charset="0"/>
                <a:cs typeface="Arial" panose="020B0604020202020204" pitchFamily="34" charset="0"/>
              </a:rPr>
              <a:t>It will be important for the future UK programme to be focussed and to identify priorities.</a:t>
            </a:r>
            <a:endParaRPr lang="en-GB" altLang="en-US" sz="2000" dirty="0">
              <a:solidFill>
                <a:srgbClr val="41414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4E3925D-711A-4761-A976-29C2EC265418}"/>
              </a:ext>
            </a:extLst>
          </p:cNvPr>
          <p:cNvSpPr txBox="1"/>
          <p:nvPr/>
        </p:nvSpPr>
        <p:spPr>
          <a:xfrm>
            <a:off x="403340" y="340234"/>
            <a:ext cx="11636260" cy="738664"/>
          </a:xfrm>
          <a:prstGeom prst="rect">
            <a:avLst/>
          </a:prstGeom>
          <a:noFill/>
        </p:spPr>
        <p:txBody>
          <a:bodyPr wrap="square" rtlCol="0" anchor="t">
            <a:spAutoFit/>
          </a:bodyPr>
          <a:lstStyle/>
          <a:p>
            <a:r>
              <a:rPr lang="en-GB" sz="4200" b="1" spc="-150" dirty="0">
                <a:solidFill>
                  <a:srgbClr val="2E2D62"/>
                </a:solidFill>
                <a:latin typeface="Arial" panose="020B0604020202020204" pitchFamily="34" charset="0"/>
                <a:cs typeface="Arial" panose="020B0604020202020204" pitchFamily="34" charset="0"/>
              </a:rPr>
              <a:t>European Particle Physics Strategy 2020</a:t>
            </a:r>
            <a:endParaRPr lang="en-US" sz="4200" b="1" spc="-150" dirty="0">
              <a:solidFill>
                <a:srgbClr val="2E2D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7827722"/>
      </p:ext>
    </p:extLst>
  </p:cSld>
  <p:clrMapOvr>
    <a:masterClrMapping/>
  </p:clrMapOvr>
</p:sld>
</file>

<file path=ppt/theme/theme1.xml><?xml version="1.0" encoding="utf-8"?>
<a:theme xmlns:a="http://schemas.openxmlformats.org/drawingml/2006/main" name="Office Theme">
  <a:themeElements>
    <a:clrScheme name="UKRI">
      <a:dk1>
        <a:srgbClr val="201D3E"/>
      </a:dk1>
      <a:lt1>
        <a:srgbClr val="FF6800"/>
      </a:lt1>
      <a:dk2>
        <a:srgbClr val="F19D1B"/>
      </a:dk2>
      <a:lt2>
        <a:srgbClr val="F9BB0E"/>
      </a:lt2>
      <a:accent1>
        <a:srgbClr val="69BF49"/>
      </a:accent1>
      <a:accent2>
        <a:srgbClr val="07B089"/>
      </a:accent2>
      <a:accent3>
        <a:srgbClr val="36D2AF"/>
      </a:accent3>
      <a:accent4>
        <a:srgbClr val="10BED6"/>
      </a:accent4>
      <a:accent5>
        <a:srgbClr val="247BE1"/>
      </a:accent5>
      <a:accent6>
        <a:srgbClr val="BF28BC"/>
      </a:accent6>
      <a:hlink>
        <a:srgbClr val="FF595B"/>
      </a:hlink>
      <a:folHlink>
        <a:srgbClr val="F0243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2_Office Theme">
  <a:themeElements>
    <a:clrScheme name="UKRI">
      <a:dk1>
        <a:srgbClr val="201D3E"/>
      </a:dk1>
      <a:lt1>
        <a:srgbClr val="FF6800"/>
      </a:lt1>
      <a:dk2>
        <a:srgbClr val="F19D1B"/>
      </a:dk2>
      <a:lt2>
        <a:srgbClr val="F9BB0E"/>
      </a:lt2>
      <a:accent1>
        <a:srgbClr val="69BF49"/>
      </a:accent1>
      <a:accent2>
        <a:srgbClr val="07B089"/>
      </a:accent2>
      <a:accent3>
        <a:srgbClr val="36D2AF"/>
      </a:accent3>
      <a:accent4>
        <a:srgbClr val="10BED6"/>
      </a:accent4>
      <a:accent5>
        <a:srgbClr val="247BE1"/>
      </a:accent5>
      <a:accent6>
        <a:srgbClr val="BF28BC"/>
      </a:accent6>
      <a:hlink>
        <a:srgbClr val="FF595B"/>
      </a:hlink>
      <a:folHlink>
        <a:srgbClr val="F0243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UKRI STFC Powerpoint template">
  <a:themeElements>
    <a:clrScheme name="UKRI">
      <a:dk1>
        <a:srgbClr val="201D3E"/>
      </a:dk1>
      <a:lt1>
        <a:srgbClr val="FF6800"/>
      </a:lt1>
      <a:dk2>
        <a:srgbClr val="F19D1B"/>
      </a:dk2>
      <a:lt2>
        <a:srgbClr val="F9BB0E"/>
      </a:lt2>
      <a:accent1>
        <a:srgbClr val="69BF49"/>
      </a:accent1>
      <a:accent2>
        <a:srgbClr val="07B089"/>
      </a:accent2>
      <a:accent3>
        <a:srgbClr val="36D2AF"/>
      </a:accent3>
      <a:accent4>
        <a:srgbClr val="10BED6"/>
      </a:accent4>
      <a:accent5>
        <a:srgbClr val="247BE1"/>
      </a:accent5>
      <a:accent6>
        <a:srgbClr val="BF28BC"/>
      </a:accent6>
      <a:hlink>
        <a:srgbClr val="FF595B"/>
      </a:hlink>
      <a:folHlink>
        <a:srgbClr val="F0243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A89D99AE5C3244B06DA219CECCBBAB" ma:contentTypeVersion="13" ma:contentTypeDescription="Create a new document." ma:contentTypeScope="" ma:versionID="15d33916013c38c4cc18952518e67885">
  <xsd:schema xmlns:xsd="http://www.w3.org/2001/XMLSchema" xmlns:xs="http://www.w3.org/2001/XMLSchema" xmlns:p="http://schemas.microsoft.com/office/2006/metadata/properties" xmlns:ns3="3305b838-c34c-4bc5-a224-1b5d53e55c3e" xmlns:ns4="84730ed7-a781-4356-b830-974a94e07814" targetNamespace="http://schemas.microsoft.com/office/2006/metadata/properties" ma:root="true" ma:fieldsID="78225e29a67bbfcd608d506e286d45f2" ns3:_="" ns4:_="">
    <xsd:import namespace="3305b838-c34c-4bc5-a224-1b5d53e55c3e"/>
    <xsd:import namespace="84730ed7-a781-4356-b830-974a94e0781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05b838-c34c-4bc5-a224-1b5d53e55c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730ed7-a781-4356-b830-974a94e078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E96DCF-A62B-48F0-AAD8-5CED62883464}">
  <ds:schemaRefs>
    <ds:schemaRef ds:uri="http://schemas.microsoft.com/sharepoint/v3/contenttype/forms"/>
  </ds:schemaRefs>
</ds:datastoreItem>
</file>

<file path=customXml/itemProps2.xml><?xml version="1.0" encoding="utf-8"?>
<ds:datastoreItem xmlns:ds="http://schemas.openxmlformats.org/officeDocument/2006/customXml" ds:itemID="{23FF28D6-33EF-48D3-99E6-E76E9C6792A4}">
  <ds:schemaRefs>
    <ds:schemaRef ds:uri="http://schemas.microsoft.com/office/2006/metadata/properties"/>
    <ds:schemaRef ds:uri="http://purl.org/dc/elements/1.1/"/>
    <ds:schemaRef ds:uri="http://purl.org/dc/terms/"/>
    <ds:schemaRef ds:uri="3305b838-c34c-4bc5-a224-1b5d53e55c3e"/>
    <ds:schemaRef ds:uri="http://schemas.microsoft.com/office/2006/documentManagement/types"/>
    <ds:schemaRef ds:uri="http://purl.org/dc/dcmitype/"/>
    <ds:schemaRef ds:uri="84730ed7-a781-4356-b830-974a94e07814"/>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8098D6D-063C-4412-BEBC-70B9354A99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05b838-c34c-4bc5-a224-1b5d53e55c3e"/>
    <ds:schemaRef ds:uri="84730ed7-a781-4356-b830-974a94e078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31639</TotalTime>
  <Words>1566</Words>
  <Application>Microsoft Office PowerPoint</Application>
  <PresentationFormat>Widescreen</PresentationFormat>
  <Paragraphs>136</Paragraphs>
  <Slides>16</Slides>
  <Notes>16</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16</vt:i4>
      </vt:variant>
    </vt:vector>
  </HeadingPairs>
  <TitlesOfParts>
    <vt:vector size="23" baseType="lpstr">
      <vt:lpstr>Arial</vt:lpstr>
      <vt:lpstr>Calibri</vt:lpstr>
      <vt:lpstr>Wingdings</vt:lpstr>
      <vt:lpstr>Office Theme</vt:lpstr>
      <vt:lpstr>2_Office Theme</vt:lpstr>
      <vt:lpstr>Custom Design</vt:lpstr>
      <vt:lpstr>UKRI STFC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STFC Staff Forum: March 2020 (PowerPoint, 14.2MB)</dc:title>
  <dc:creator>Internal.Communications@stfc.ukri.org</dc:creator>
  <cp:lastModifiedBy>Debbie Loader (STFC,RAL,PPD)</cp:lastModifiedBy>
  <cp:revision>954</cp:revision>
  <cp:lastPrinted>2020-02-25T17:24:09Z</cp:lastPrinted>
  <dcterms:created xsi:type="dcterms:W3CDTF">2019-09-17T08:04:08Z</dcterms:created>
  <dcterms:modified xsi:type="dcterms:W3CDTF">2020-11-21T11:50:24Z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0x01010078A89D99AE5C3244B06DA219CECCBBAB</vt:lpwstr>
  </property>
</Properties>
</file>